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790" r:id="rId2"/>
    <p:sldId id="839" r:id="rId3"/>
    <p:sldId id="854" r:id="rId4"/>
    <p:sldId id="857" r:id="rId5"/>
    <p:sldId id="824" r:id="rId6"/>
    <p:sldId id="860" r:id="rId7"/>
    <p:sldId id="848" r:id="rId8"/>
    <p:sldId id="840" r:id="rId9"/>
    <p:sldId id="862" r:id="rId10"/>
    <p:sldId id="859" r:id="rId11"/>
    <p:sldId id="843" r:id="rId12"/>
    <p:sldId id="842" r:id="rId13"/>
    <p:sldId id="845" r:id="rId14"/>
    <p:sldId id="863" r:id="rId15"/>
    <p:sldId id="834" r:id="rId16"/>
    <p:sldId id="849" r:id="rId17"/>
    <p:sldId id="850" r:id="rId1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8B45811D-14B4-4DC5-9B4C-B84BFF34167E}">
          <p14:sldIdLst>
            <p14:sldId id="790"/>
            <p14:sldId id="839"/>
            <p14:sldId id="854"/>
            <p14:sldId id="857"/>
            <p14:sldId id="824"/>
            <p14:sldId id="860"/>
            <p14:sldId id="848"/>
            <p14:sldId id="840"/>
            <p14:sldId id="862"/>
            <p14:sldId id="859"/>
            <p14:sldId id="843"/>
            <p14:sldId id="842"/>
            <p14:sldId id="845"/>
            <p14:sldId id="863"/>
            <p14:sldId id="834"/>
            <p14:sldId id="849"/>
            <p14:sldId id="85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FF"/>
    <a:srgbClr val="000066"/>
    <a:srgbClr val="FFCCCC"/>
    <a:srgbClr val="FF5050"/>
    <a:srgbClr val="FF9966"/>
    <a:srgbClr val="7A5636"/>
    <a:srgbClr val="9966FF"/>
    <a:srgbClr val="FF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4" autoAdjust="0"/>
    <p:restoredTop sz="87949" autoAdjust="0"/>
  </p:normalViewPr>
  <p:slideViewPr>
    <p:cSldViewPr snapToGrid="0">
      <p:cViewPr>
        <p:scale>
          <a:sx n="80" d="100"/>
          <a:sy n="80" d="100"/>
        </p:scale>
        <p:origin x="-461" y="8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98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D275A-668A-45A6-BB5E-E8E8FF1F4E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27FD5837-3F32-47DE-8396-A592EA574338}">
      <dgm:prSet phldrT="[文字]" custT="1"/>
      <dgm:spPr/>
      <dgm:t>
        <a:bodyPr/>
        <a:lstStyle/>
        <a:p>
          <a:pPr>
            <a:lnSpc>
              <a:spcPts val="1800"/>
            </a:lnSpc>
            <a:spcAft>
              <a:spcPts val="0"/>
            </a:spcAft>
          </a:pPr>
          <a:endParaRPr lang="en-US" altLang="zh-TW" sz="2000" dirty="0" smtClean="0">
            <a:latin typeface="文鼎圓體M" pitchFamily="34" charset="-120"/>
            <a:ea typeface="文鼎圓體M" pitchFamily="34" charset="-120"/>
          </a:endParaRPr>
        </a:p>
        <a:p>
          <a:pPr>
            <a:lnSpc>
              <a:spcPts val="2000"/>
            </a:lnSpc>
            <a:spcAft>
              <a:spcPts val="0"/>
            </a:spcAft>
          </a:pPr>
          <a:r>
            <a:rPr lang="zh-TW" altLang="en-US" sz="2000" dirty="0" smtClean="0">
              <a:latin typeface="文鼎圓體M" pitchFamily="34" charset="-120"/>
              <a:ea typeface="文鼎圓體M" pitchFamily="34" charset="-120"/>
            </a:rPr>
            <a:t>先期籌劃整備</a:t>
          </a:r>
          <a:endParaRPr lang="en-US" altLang="zh-TW" sz="2000" dirty="0" smtClean="0">
            <a:latin typeface="文鼎圓體M" pitchFamily="34" charset="-120"/>
            <a:ea typeface="文鼎圓體M" pitchFamily="34" charset="-120"/>
          </a:endParaRPr>
        </a:p>
        <a:p>
          <a:pPr>
            <a:lnSpc>
              <a:spcPts val="1800"/>
            </a:lnSpc>
            <a:spcAft>
              <a:spcPts val="0"/>
            </a:spcAft>
          </a:pPr>
          <a:r>
            <a:rPr lang="en-US" altLang="zh-TW" sz="1400" dirty="0" smtClean="0">
              <a:latin typeface="文鼎圓體M" pitchFamily="34" charset="-120"/>
              <a:ea typeface="文鼎圓體M" pitchFamily="34" charset="-120"/>
            </a:rPr>
            <a:t>(1</a:t>
          </a:r>
          <a:r>
            <a:rPr lang="zh-TW" altLang="en-US" sz="1400" dirty="0" smtClean="0">
              <a:latin typeface="文鼎圓體M" pitchFamily="34" charset="-120"/>
              <a:ea typeface="文鼎圓體M" pitchFamily="34" charset="-120"/>
            </a:rPr>
            <a:t>月</a:t>
          </a:r>
          <a:r>
            <a:rPr lang="en-US" altLang="zh-TW" sz="1400" dirty="0" smtClean="0">
              <a:latin typeface="文鼎圓體M" pitchFamily="34" charset="-120"/>
              <a:ea typeface="文鼎圓體M" pitchFamily="34" charset="-120"/>
            </a:rPr>
            <a:t>)</a:t>
          </a:r>
          <a:endParaRPr lang="zh-TW" altLang="en-US" sz="1400" dirty="0">
            <a:latin typeface="文鼎圓體M" pitchFamily="34" charset="-120"/>
            <a:ea typeface="文鼎圓體M" pitchFamily="34" charset="-120"/>
          </a:endParaRPr>
        </a:p>
      </dgm:t>
    </dgm:pt>
    <dgm:pt modelId="{C9F38A81-630B-40AE-BF08-231D02CA0C52}" type="parTrans" cxnId="{8F285645-5A71-4788-9B46-BE09F4CE68FB}">
      <dgm:prSet/>
      <dgm:spPr/>
      <dgm:t>
        <a:bodyPr/>
        <a:lstStyle/>
        <a:p>
          <a:endParaRPr lang="zh-TW" altLang="en-US" sz="2000">
            <a:latin typeface="文鼎圓體M" pitchFamily="34" charset="-120"/>
            <a:ea typeface="文鼎圓體M" pitchFamily="34" charset="-120"/>
          </a:endParaRPr>
        </a:p>
      </dgm:t>
    </dgm:pt>
    <dgm:pt modelId="{D8F10277-C500-4E78-A4B0-02626B5F1AF3}" type="sibTrans" cxnId="{8F285645-5A71-4788-9B46-BE09F4CE68FB}">
      <dgm:prSet/>
      <dgm:spPr/>
      <dgm:t>
        <a:bodyPr/>
        <a:lstStyle/>
        <a:p>
          <a:endParaRPr lang="zh-TW" altLang="en-US" sz="2000">
            <a:latin typeface="文鼎圓體M" pitchFamily="34" charset="-120"/>
            <a:ea typeface="文鼎圓體M" pitchFamily="34" charset="-120"/>
          </a:endParaRPr>
        </a:p>
      </dgm:t>
    </dgm:pt>
    <dgm:pt modelId="{19A7B0EE-D237-495E-9EF7-2DD69F5849EA}">
      <dgm:prSet phldrT="[文字]" custT="1"/>
      <dgm:spPr/>
      <dgm:t>
        <a:bodyPr/>
        <a:lstStyle/>
        <a:p>
          <a:r>
            <a:rPr lang="zh-TW" altLang="en-US" sz="1800" dirty="0" smtClean="0">
              <a:latin typeface="文鼎圓體M" pitchFamily="34" charset="-120"/>
              <a:ea typeface="文鼎圓體M" pitchFamily="34" charset="-120"/>
            </a:rPr>
            <a:t>確定白皮書五大構面分組主</a:t>
          </a:r>
          <a:r>
            <a:rPr lang="en-US" altLang="zh-TW" sz="1800" dirty="0" smtClean="0">
              <a:latin typeface="文鼎圓體M" pitchFamily="34" charset="-120"/>
              <a:ea typeface="文鼎圓體M" pitchFamily="34" charset="-120"/>
            </a:rPr>
            <a:t>(</a:t>
          </a:r>
          <a:r>
            <a:rPr lang="zh-TW" altLang="en-US" sz="1800" dirty="0" smtClean="0">
              <a:latin typeface="文鼎圓體M" pitchFamily="34" charset="-120"/>
              <a:ea typeface="文鼎圓體M" pitchFamily="34" charset="-120"/>
            </a:rPr>
            <a:t>協</a:t>
          </a:r>
          <a:r>
            <a:rPr lang="en-US" altLang="zh-TW" sz="1800" dirty="0" smtClean="0">
              <a:latin typeface="文鼎圓體M" pitchFamily="34" charset="-120"/>
              <a:ea typeface="文鼎圓體M" pitchFamily="34" charset="-120"/>
            </a:rPr>
            <a:t>)</a:t>
          </a:r>
          <a:r>
            <a:rPr lang="zh-TW" altLang="en-US" sz="1800" dirty="0" smtClean="0">
              <a:latin typeface="文鼎圓體M" pitchFamily="34" charset="-120"/>
              <a:ea typeface="文鼎圓體M" pitchFamily="34" charset="-120"/>
            </a:rPr>
            <a:t>辦部會與督導政委，以及白皮書編擬作業時程</a:t>
          </a:r>
          <a:r>
            <a:rPr lang="en-US" altLang="zh-TW" sz="1800" dirty="0" smtClean="0">
              <a:latin typeface="文鼎圓體M" pitchFamily="34" charset="-120"/>
              <a:ea typeface="文鼎圓體M" pitchFamily="34" charset="-120"/>
            </a:rPr>
            <a:t>(</a:t>
          </a:r>
          <a:r>
            <a:rPr lang="zh-TW" altLang="en-US" sz="1800" dirty="0" smtClean="0">
              <a:latin typeface="文鼎圓體M" pitchFamily="34" charset="-120"/>
              <a:ea typeface="文鼎圓體M" pitchFamily="34" charset="-120"/>
            </a:rPr>
            <a:t>詳附件</a:t>
          </a:r>
          <a:r>
            <a:rPr lang="en-US" altLang="zh-TW" sz="1800" dirty="0" smtClean="0">
              <a:latin typeface="文鼎圓體M" pitchFamily="34" charset="-120"/>
              <a:ea typeface="文鼎圓體M" pitchFamily="34" charset="-120"/>
            </a:rPr>
            <a:t>1</a:t>
          </a:r>
          <a:r>
            <a:rPr lang="zh-TW" altLang="en-US" sz="1800" dirty="0" smtClean="0">
              <a:latin typeface="文鼎圓體M" pitchFamily="34" charset="-120"/>
              <a:ea typeface="文鼎圓體M" pitchFamily="34" charset="-120"/>
            </a:rPr>
            <a:t>、</a:t>
          </a:r>
          <a:r>
            <a:rPr lang="en-US" altLang="zh-TW" sz="1800" dirty="0" smtClean="0">
              <a:latin typeface="文鼎圓體M" pitchFamily="34" charset="-120"/>
              <a:ea typeface="文鼎圓體M" pitchFamily="34" charset="-120"/>
            </a:rPr>
            <a:t>2)</a:t>
          </a:r>
          <a:endParaRPr lang="zh-TW" altLang="en-US" sz="1800" dirty="0">
            <a:latin typeface="文鼎圓體M" pitchFamily="34" charset="-120"/>
            <a:ea typeface="文鼎圓體M" pitchFamily="34" charset="-120"/>
          </a:endParaRPr>
        </a:p>
      </dgm:t>
    </dgm:pt>
    <dgm:pt modelId="{70048117-49A9-45DC-8899-3F187CC50DD3}" type="parTrans" cxnId="{01B14A44-7FDD-4434-92BA-D823A3C1F71D}">
      <dgm:prSet/>
      <dgm:spPr/>
      <dgm:t>
        <a:bodyPr/>
        <a:lstStyle/>
        <a:p>
          <a:endParaRPr lang="zh-TW" altLang="en-US" sz="2000">
            <a:latin typeface="文鼎圓體M" pitchFamily="34" charset="-120"/>
            <a:ea typeface="文鼎圓體M" pitchFamily="34" charset="-120"/>
          </a:endParaRPr>
        </a:p>
      </dgm:t>
    </dgm:pt>
    <dgm:pt modelId="{CE787039-92E5-4084-80C4-555EC2501906}" type="sibTrans" cxnId="{01B14A44-7FDD-4434-92BA-D823A3C1F71D}">
      <dgm:prSet/>
      <dgm:spPr/>
      <dgm:t>
        <a:bodyPr/>
        <a:lstStyle/>
        <a:p>
          <a:endParaRPr lang="zh-TW" altLang="en-US" sz="2000">
            <a:latin typeface="文鼎圓體M" pitchFamily="34" charset="-120"/>
            <a:ea typeface="文鼎圓體M" pitchFamily="34" charset="-120"/>
          </a:endParaRPr>
        </a:p>
      </dgm:t>
    </dgm:pt>
    <dgm:pt modelId="{96C01458-72DB-4977-9104-09D3002E40BF}">
      <dgm:prSet phldrT="[文字]" custT="1"/>
      <dgm:spPr/>
      <dgm:t>
        <a:bodyPr/>
        <a:lstStyle/>
        <a:p>
          <a:pPr>
            <a:lnSpc>
              <a:spcPts val="2000"/>
            </a:lnSpc>
            <a:spcAft>
              <a:spcPts val="0"/>
            </a:spcAft>
          </a:pPr>
          <a:endParaRPr lang="en-US" altLang="zh-TW" sz="2000" dirty="0" smtClean="0">
            <a:latin typeface="文鼎圓體M" pitchFamily="34" charset="-120"/>
            <a:ea typeface="文鼎圓體M" pitchFamily="34" charset="-120"/>
          </a:endParaRPr>
        </a:p>
        <a:p>
          <a:pPr>
            <a:lnSpc>
              <a:spcPts val="2000"/>
            </a:lnSpc>
            <a:spcAft>
              <a:spcPts val="0"/>
            </a:spcAft>
          </a:pPr>
          <a:r>
            <a:rPr lang="zh-TW" altLang="en-US" sz="2000" dirty="0" smtClean="0">
              <a:latin typeface="文鼎圓體M" pitchFamily="34" charset="-120"/>
              <a:ea typeface="文鼎圓體M" pitchFamily="34" charset="-120"/>
            </a:rPr>
            <a:t>全民意見徵詢</a:t>
          </a:r>
          <a:endParaRPr lang="en-US" altLang="zh-TW" sz="2000" dirty="0" smtClean="0">
            <a:latin typeface="文鼎圓體M" pitchFamily="34" charset="-120"/>
            <a:ea typeface="文鼎圓體M" pitchFamily="34" charset="-120"/>
          </a:endParaRPr>
        </a:p>
        <a:p>
          <a:pPr>
            <a:lnSpc>
              <a:spcPts val="2000"/>
            </a:lnSpc>
            <a:spcAft>
              <a:spcPts val="0"/>
            </a:spcAft>
          </a:pPr>
          <a:r>
            <a:rPr lang="en-US" altLang="zh-TW" sz="1400" dirty="0" smtClean="0">
              <a:latin typeface="文鼎圓體M" pitchFamily="34" charset="-120"/>
              <a:ea typeface="文鼎圓體M" pitchFamily="34" charset="-120"/>
            </a:rPr>
            <a:t>(2-3</a:t>
          </a:r>
          <a:r>
            <a:rPr lang="zh-TW" altLang="en-US" sz="1400" dirty="0" smtClean="0">
              <a:latin typeface="文鼎圓體M" pitchFamily="34" charset="-120"/>
              <a:ea typeface="文鼎圓體M" pitchFamily="34" charset="-120"/>
            </a:rPr>
            <a:t>月</a:t>
          </a:r>
          <a:r>
            <a:rPr lang="en-US" altLang="zh-TW" sz="1400" dirty="0" smtClean="0">
              <a:latin typeface="文鼎圓體M" pitchFamily="34" charset="-120"/>
              <a:ea typeface="文鼎圓體M" pitchFamily="34" charset="-120"/>
            </a:rPr>
            <a:t>)</a:t>
          </a:r>
          <a:endParaRPr lang="zh-TW" altLang="en-US" sz="1400" dirty="0">
            <a:latin typeface="文鼎圓體M" pitchFamily="34" charset="-120"/>
            <a:ea typeface="文鼎圓體M" pitchFamily="34" charset="-120"/>
          </a:endParaRPr>
        </a:p>
      </dgm:t>
    </dgm:pt>
    <dgm:pt modelId="{9598F5CA-D52C-4E1F-AB9A-4887F4321172}" type="parTrans" cxnId="{0548E3D8-2DA5-4F6E-AFAB-0EE87B14D39E}">
      <dgm:prSet/>
      <dgm:spPr/>
      <dgm:t>
        <a:bodyPr/>
        <a:lstStyle/>
        <a:p>
          <a:endParaRPr lang="zh-TW" altLang="en-US" sz="2000">
            <a:latin typeface="文鼎圓體M" pitchFamily="34" charset="-120"/>
            <a:ea typeface="文鼎圓體M" pitchFamily="34" charset="-120"/>
          </a:endParaRPr>
        </a:p>
      </dgm:t>
    </dgm:pt>
    <dgm:pt modelId="{797E5662-D969-4A61-A317-356196DCECD9}" type="sibTrans" cxnId="{0548E3D8-2DA5-4F6E-AFAB-0EE87B14D39E}">
      <dgm:prSet/>
      <dgm:spPr/>
      <dgm:t>
        <a:bodyPr/>
        <a:lstStyle/>
        <a:p>
          <a:endParaRPr lang="zh-TW" altLang="en-US" sz="2000">
            <a:latin typeface="文鼎圓體M" pitchFamily="34" charset="-120"/>
            <a:ea typeface="文鼎圓體M" pitchFamily="34" charset="-120"/>
          </a:endParaRPr>
        </a:p>
      </dgm:t>
    </dgm:pt>
    <dgm:pt modelId="{18679471-F725-4FD6-A2AB-A082765D5070}">
      <dgm:prSet phldrT="[文字]" custT="1"/>
      <dgm:spPr/>
      <dgm:t>
        <a:bodyPr/>
        <a:lstStyle/>
        <a:p>
          <a:r>
            <a:rPr lang="zh-TW" altLang="en-US" sz="1800" dirty="0" smtClean="0">
              <a:solidFill>
                <a:srgbClr val="FF0000"/>
              </a:solidFill>
              <a:latin typeface="文鼎圓體M" pitchFamily="34" charset="-120"/>
              <a:ea typeface="文鼎圓體M" pitchFamily="34" charset="-120"/>
            </a:rPr>
            <a:t>分組實體會議</a:t>
          </a:r>
          <a:r>
            <a:rPr lang="zh-TW" altLang="en-US" sz="1800" dirty="0" smtClean="0">
              <a:latin typeface="文鼎圓體M" pitchFamily="34" charset="-120"/>
              <a:ea typeface="文鼎圓體M" pitchFamily="34" charset="-120"/>
            </a:rPr>
            <a:t>：白皮書五大構面主政部會分別舉行議題別實體會議</a:t>
          </a:r>
          <a:endParaRPr lang="zh-TW" altLang="en-US" sz="1800" dirty="0">
            <a:latin typeface="文鼎圓體M" pitchFamily="34" charset="-120"/>
            <a:ea typeface="文鼎圓體M" pitchFamily="34" charset="-120"/>
          </a:endParaRPr>
        </a:p>
      </dgm:t>
    </dgm:pt>
    <dgm:pt modelId="{8F4E89BE-201B-4B4D-964F-301576CBFA64}" type="parTrans" cxnId="{6ACDCEE0-1888-4978-9523-9BE1C4895389}">
      <dgm:prSet/>
      <dgm:spPr/>
      <dgm:t>
        <a:bodyPr/>
        <a:lstStyle/>
        <a:p>
          <a:endParaRPr lang="zh-TW" altLang="en-US" sz="2000">
            <a:latin typeface="文鼎圓體M" pitchFamily="34" charset="-120"/>
            <a:ea typeface="文鼎圓體M" pitchFamily="34" charset="-120"/>
          </a:endParaRPr>
        </a:p>
      </dgm:t>
    </dgm:pt>
    <dgm:pt modelId="{0FB77E61-700A-4D36-8D2F-9EC3A4814D5C}" type="sibTrans" cxnId="{6ACDCEE0-1888-4978-9523-9BE1C4895389}">
      <dgm:prSet/>
      <dgm:spPr/>
      <dgm:t>
        <a:bodyPr/>
        <a:lstStyle/>
        <a:p>
          <a:endParaRPr lang="zh-TW" altLang="en-US" sz="2000">
            <a:latin typeface="文鼎圓體M" pitchFamily="34" charset="-120"/>
            <a:ea typeface="文鼎圓體M" pitchFamily="34" charset="-120"/>
          </a:endParaRPr>
        </a:p>
      </dgm:t>
    </dgm:pt>
    <dgm:pt modelId="{C90BA2AC-0424-4A38-9487-B95BBEE08A49}">
      <dgm:prSet phldrT="[文字]" custT="1"/>
      <dgm:spPr/>
      <dgm:t>
        <a:bodyPr/>
        <a:lstStyle/>
        <a:p>
          <a:r>
            <a:rPr lang="zh-TW" altLang="en-US" sz="1800" dirty="0" smtClean="0">
              <a:solidFill>
                <a:srgbClr val="FF0000"/>
              </a:solidFill>
              <a:latin typeface="文鼎圓體M" pitchFamily="34" charset="-120"/>
              <a:ea typeface="文鼎圓體M" pitchFamily="34" charset="-120"/>
            </a:rPr>
            <a:t>分組網路徵詢</a:t>
          </a:r>
          <a:r>
            <a:rPr lang="zh-TW" altLang="en-US" sz="1800" dirty="0" smtClean="0">
              <a:latin typeface="文鼎圓體M" pitchFamily="34" charset="-120"/>
              <a:ea typeface="文鼎圓體M" pitchFamily="34" charset="-120"/>
            </a:rPr>
            <a:t>：國發會「公共政策網路參與平台」徵集群眾智慧</a:t>
          </a:r>
          <a:endParaRPr lang="zh-TW" altLang="en-US" sz="1800" dirty="0">
            <a:latin typeface="文鼎圓體M" pitchFamily="34" charset="-120"/>
            <a:ea typeface="文鼎圓體M" pitchFamily="34" charset="-120"/>
          </a:endParaRPr>
        </a:p>
      </dgm:t>
    </dgm:pt>
    <dgm:pt modelId="{BC7D56B6-D4CE-4FAE-BE77-D02243C97E33}" type="parTrans" cxnId="{2DA61A44-9814-4C7E-8F0D-D8A727851B30}">
      <dgm:prSet/>
      <dgm:spPr/>
      <dgm:t>
        <a:bodyPr/>
        <a:lstStyle/>
        <a:p>
          <a:endParaRPr lang="zh-TW" altLang="en-US" sz="2000">
            <a:latin typeface="文鼎圓體M" pitchFamily="34" charset="-120"/>
            <a:ea typeface="文鼎圓體M" pitchFamily="34" charset="-120"/>
          </a:endParaRPr>
        </a:p>
      </dgm:t>
    </dgm:pt>
    <dgm:pt modelId="{0EDBC604-0760-48C4-979C-2CD12C004419}" type="sibTrans" cxnId="{2DA61A44-9814-4C7E-8F0D-D8A727851B30}">
      <dgm:prSet/>
      <dgm:spPr/>
      <dgm:t>
        <a:bodyPr/>
        <a:lstStyle/>
        <a:p>
          <a:endParaRPr lang="zh-TW" altLang="en-US" sz="2000">
            <a:latin typeface="文鼎圓體M" pitchFamily="34" charset="-120"/>
            <a:ea typeface="文鼎圓體M" pitchFamily="34" charset="-120"/>
          </a:endParaRPr>
        </a:p>
      </dgm:t>
    </dgm:pt>
    <dgm:pt modelId="{6C94DC84-A882-4919-8EE8-7589E2C8E76F}">
      <dgm:prSet phldrT="[文字]" custT="1"/>
      <dgm:spPr/>
      <dgm:t>
        <a:bodyPr/>
        <a:lstStyle/>
        <a:p>
          <a:pPr>
            <a:lnSpc>
              <a:spcPts val="2000"/>
            </a:lnSpc>
            <a:spcAft>
              <a:spcPts val="0"/>
            </a:spcAft>
          </a:pPr>
          <a:endParaRPr lang="en-US" altLang="zh-TW" sz="2000" dirty="0" smtClean="0">
            <a:latin typeface="文鼎圓體M" pitchFamily="34" charset="-120"/>
            <a:ea typeface="文鼎圓體M" pitchFamily="34" charset="-120"/>
          </a:endParaRPr>
        </a:p>
        <a:p>
          <a:pPr>
            <a:lnSpc>
              <a:spcPts val="2000"/>
            </a:lnSpc>
            <a:spcAft>
              <a:spcPts val="0"/>
            </a:spcAft>
          </a:pPr>
          <a:r>
            <a:rPr lang="zh-TW" altLang="en-US" sz="2000" dirty="0" smtClean="0">
              <a:latin typeface="文鼎圓體M" pitchFamily="34" charset="-120"/>
              <a:ea typeface="文鼎圓體M" pitchFamily="34" charset="-120"/>
            </a:rPr>
            <a:t>彙整草案公佈</a:t>
          </a:r>
          <a:endParaRPr lang="en-US" altLang="zh-TW" sz="2000" dirty="0" smtClean="0">
            <a:latin typeface="文鼎圓體M" pitchFamily="34" charset="-120"/>
            <a:ea typeface="文鼎圓體M" pitchFamily="34" charset="-120"/>
          </a:endParaRPr>
        </a:p>
        <a:p>
          <a:pPr>
            <a:lnSpc>
              <a:spcPts val="2000"/>
            </a:lnSpc>
            <a:spcAft>
              <a:spcPts val="0"/>
            </a:spcAft>
          </a:pPr>
          <a:r>
            <a:rPr lang="en-US" altLang="zh-TW" sz="1400" dirty="0" smtClean="0">
              <a:latin typeface="文鼎圓體M" pitchFamily="34" charset="-120"/>
              <a:ea typeface="文鼎圓體M" pitchFamily="34" charset="-120"/>
            </a:rPr>
            <a:t>(4</a:t>
          </a:r>
          <a:r>
            <a:rPr lang="zh-TW" altLang="en-US" sz="1400" dirty="0" smtClean="0">
              <a:latin typeface="文鼎圓體M" pitchFamily="34" charset="-120"/>
              <a:ea typeface="文鼎圓體M" pitchFamily="34" charset="-120"/>
            </a:rPr>
            <a:t>月</a:t>
          </a:r>
          <a:r>
            <a:rPr lang="en-US" altLang="zh-TW" sz="1400" dirty="0" smtClean="0">
              <a:latin typeface="文鼎圓體M" pitchFamily="34" charset="-120"/>
              <a:ea typeface="文鼎圓體M" pitchFamily="34" charset="-120"/>
            </a:rPr>
            <a:t>)</a:t>
          </a:r>
          <a:endParaRPr lang="zh-TW" altLang="en-US" sz="1400" dirty="0">
            <a:latin typeface="文鼎圓體M" pitchFamily="34" charset="-120"/>
            <a:ea typeface="文鼎圓體M" pitchFamily="34" charset="-120"/>
          </a:endParaRPr>
        </a:p>
      </dgm:t>
    </dgm:pt>
    <dgm:pt modelId="{7D0DB057-C04C-41D7-8F15-C01EE043BCA0}" type="parTrans" cxnId="{A04B2F91-9346-46DA-92B9-0DD7C958465B}">
      <dgm:prSet/>
      <dgm:spPr/>
      <dgm:t>
        <a:bodyPr/>
        <a:lstStyle/>
        <a:p>
          <a:endParaRPr lang="zh-TW" altLang="en-US" sz="2000">
            <a:latin typeface="文鼎圓體M" pitchFamily="34" charset="-120"/>
            <a:ea typeface="文鼎圓體M" pitchFamily="34" charset="-120"/>
          </a:endParaRPr>
        </a:p>
      </dgm:t>
    </dgm:pt>
    <dgm:pt modelId="{4C992558-DF8C-4AB2-A750-CAD3F6929148}" type="sibTrans" cxnId="{A04B2F91-9346-46DA-92B9-0DD7C958465B}">
      <dgm:prSet/>
      <dgm:spPr/>
      <dgm:t>
        <a:bodyPr/>
        <a:lstStyle/>
        <a:p>
          <a:endParaRPr lang="zh-TW" altLang="en-US" sz="2000">
            <a:latin typeface="文鼎圓體M" pitchFamily="34" charset="-120"/>
            <a:ea typeface="文鼎圓體M" pitchFamily="34" charset="-120"/>
          </a:endParaRPr>
        </a:p>
      </dgm:t>
    </dgm:pt>
    <dgm:pt modelId="{BF334527-25D1-4A21-8D27-B32FE2FC8D30}">
      <dgm:prSet phldrT="[文字]" custT="1"/>
      <dgm:spPr/>
      <dgm:t>
        <a:bodyPr/>
        <a:lstStyle/>
        <a:p>
          <a:r>
            <a:rPr lang="zh-TW" altLang="en-US" sz="1800" dirty="0" smtClean="0">
              <a:latin typeface="文鼎圓體M" pitchFamily="34" charset="-120"/>
              <a:ea typeface="文鼎圓體M" pitchFamily="34" charset="-120"/>
            </a:rPr>
            <a:t>國發會彙整五大構面行動方案，完成</a:t>
          </a:r>
          <a:r>
            <a:rPr lang="zh-TW" altLang="en-US" sz="1800" dirty="0" smtClean="0">
              <a:solidFill>
                <a:srgbClr val="FF0000"/>
              </a:solidFill>
              <a:latin typeface="文鼎圓體M" pitchFamily="34" charset="-120"/>
              <a:ea typeface="文鼎圓體M" pitchFamily="34" charset="-120"/>
            </a:rPr>
            <a:t>白皮書初稿</a:t>
          </a:r>
          <a:endParaRPr lang="zh-TW" altLang="en-US" sz="1800" dirty="0">
            <a:solidFill>
              <a:srgbClr val="FF0000"/>
            </a:solidFill>
            <a:latin typeface="文鼎圓體M" pitchFamily="34" charset="-120"/>
            <a:ea typeface="文鼎圓體M" pitchFamily="34" charset="-120"/>
          </a:endParaRPr>
        </a:p>
      </dgm:t>
    </dgm:pt>
    <dgm:pt modelId="{5360CB39-7177-4C37-8A0C-E6BB40DFA8C2}" type="parTrans" cxnId="{73329C33-3FFF-44F0-B3D1-AA059D613D7E}">
      <dgm:prSet/>
      <dgm:spPr/>
      <dgm:t>
        <a:bodyPr/>
        <a:lstStyle/>
        <a:p>
          <a:endParaRPr lang="zh-TW" altLang="en-US" sz="2000">
            <a:latin typeface="文鼎圓體M" pitchFamily="34" charset="-120"/>
            <a:ea typeface="文鼎圓體M" pitchFamily="34" charset="-120"/>
          </a:endParaRPr>
        </a:p>
      </dgm:t>
    </dgm:pt>
    <dgm:pt modelId="{EA0299F3-1533-4BDB-B727-A19471B852A7}" type="sibTrans" cxnId="{73329C33-3FFF-44F0-B3D1-AA059D613D7E}">
      <dgm:prSet/>
      <dgm:spPr/>
      <dgm:t>
        <a:bodyPr/>
        <a:lstStyle/>
        <a:p>
          <a:endParaRPr lang="zh-TW" altLang="en-US" sz="2000">
            <a:latin typeface="文鼎圓體M" pitchFamily="34" charset="-120"/>
            <a:ea typeface="文鼎圓體M" pitchFamily="34" charset="-120"/>
          </a:endParaRPr>
        </a:p>
      </dgm:t>
    </dgm:pt>
    <dgm:pt modelId="{41C35727-E484-42BE-8C35-3502711FC2E7}">
      <dgm:prSet phldrT="[文字]" custT="1"/>
      <dgm:spPr/>
      <dgm:t>
        <a:bodyPr/>
        <a:lstStyle/>
        <a:p>
          <a:r>
            <a:rPr lang="zh-TW" altLang="en-US" sz="1800" dirty="0" smtClean="0">
              <a:latin typeface="文鼎圓體M" pitchFamily="34" charset="-120"/>
              <a:ea typeface="文鼎圓體M" pitchFamily="34" charset="-120"/>
            </a:rPr>
            <a:t>運用網路輿情分析工具，彙集各界對白皮書初稿意見</a:t>
          </a:r>
          <a:endParaRPr lang="zh-TW" altLang="en-US" sz="1800" dirty="0">
            <a:latin typeface="文鼎圓體M" pitchFamily="34" charset="-120"/>
            <a:ea typeface="文鼎圓體M" pitchFamily="34" charset="-120"/>
          </a:endParaRPr>
        </a:p>
      </dgm:t>
    </dgm:pt>
    <dgm:pt modelId="{5ADA3102-D73E-48EF-BFCC-3B009F812897}" type="parTrans" cxnId="{861912AD-2B75-443D-9D98-35D354573984}">
      <dgm:prSet/>
      <dgm:spPr/>
      <dgm:t>
        <a:bodyPr/>
        <a:lstStyle/>
        <a:p>
          <a:endParaRPr lang="zh-TW" altLang="en-US" sz="2000">
            <a:latin typeface="文鼎圓體M" pitchFamily="34" charset="-120"/>
            <a:ea typeface="文鼎圓體M" pitchFamily="34" charset="-120"/>
          </a:endParaRPr>
        </a:p>
      </dgm:t>
    </dgm:pt>
    <dgm:pt modelId="{E4527132-B5CF-4A8A-BF3B-52A03C7BD725}" type="sibTrans" cxnId="{861912AD-2B75-443D-9D98-35D354573984}">
      <dgm:prSet/>
      <dgm:spPr/>
      <dgm:t>
        <a:bodyPr/>
        <a:lstStyle/>
        <a:p>
          <a:endParaRPr lang="zh-TW" altLang="en-US" sz="2000">
            <a:latin typeface="文鼎圓體M" pitchFamily="34" charset="-120"/>
            <a:ea typeface="文鼎圓體M" pitchFamily="34" charset="-120"/>
          </a:endParaRPr>
        </a:p>
      </dgm:t>
    </dgm:pt>
    <dgm:pt modelId="{79E539A0-CB4C-4CF0-B6B8-6658A883D1A8}">
      <dgm:prSet phldrT="[文字]" custT="1"/>
      <dgm:spPr/>
      <dgm:t>
        <a:bodyPr/>
        <a:lstStyle/>
        <a:p>
          <a:r>
            <a:rPr lang="zh-TW" altLang="en-US" sz="1800" dirty="0" smtClean="0">
              <a:latin typeface="文鼎圓體M" pitchFamily="34" charset="-120"/>
              <a:ea typeface="文鼎圓體M" pitchFamily="34" charset="-120"/>
            </a:rPr>
            <a:t>分組主辦暨相關部會完成</a:t>
          </a:r>
          <a:r>
            <a:rPr lang="zh-TW" altLang="en-US" sz="1800" dirty="0" smtClean="0">
              <a:solidFill>
                <a:srgbClr val="FF0000"/>
              </a:solidFill>
              <a:latin typeface="文鼎圓體M" pitchFamily="34" charset="-120"/>
              <a:ea typeface="文鼎圓體M" pitchFamily="34" charset="-120"/>
            </a:rPr>
            <a:t>網路及實體會議背景資料撰擬</a:t>
          </a:r>
          <a:endParaRPr lang="zh-TW" altLang="en-US" sz="1800" dirty="0">
            <a:solidFill>
              <a:srgbClr val="FF0000"/>
            </a:solidFill>
            <a:latin typeface="文鼎圓體M" pitchFamily="34" charset="-120"/>
            <a:ea typeface="文鼎圓體M" pitchFamily="34" charset="-120"/>
          </a:endParaRPr>
        </a:p>
      </dgm:t>
    </dgm:pt>
    <dgm:pt modelId="{CBFE2A6E-B186-43EA-9584-6810F65D9741}" type="parTrans" cxnId="{D56E5E6E-EE49-454F-9418-B95304A1CE0F}">
      <dgm:prSet/>
      <dgm:spPr/>
      <dgm:t>
        <a:bodyPr/>
        <a:lstStyle/>
        <a:p>
          <a:endParaRPr lang="zh-TW" altLang="en-US" sz="2000">
            <a:latin typeface="文鼎圓體M" pitchFamily="34" charset="-120"/>
            <a:ea typeface="文鼎圓體M" pitchFamily="34" charset="-120"/>
          </a:endParaRPr>
        </a:p>
      </dgm:t>
    </dgm:pt>
    <dgm:pt modelId="{63774057-3320-4F6A-9BEF-916ED3F2834F}" type="sibTrans" cxnId="{D56E5E6E-EE49-454F-9418-B95304A1CE0F}">
      <dgm:prSet/>
      <dgm:spPr/>
      <dgm:t>
        <a:bodyPr/>
        <a:lstStyle/>
        <a:p>
          <a:endParaRPr lang="zh-TW" altLang="en-US" sz="2000">
            <a:latin typeface="文鼎圓體M" pitchFamily="34" charset="-120"/>
            <a:ea typeface="文鼎圓體M" pitchFamily="34" charset="-120"/>
          </a:endParaRPr>
        </a:p>
      </dgm:t>
    </dgm:pt>
    <dgm:pt modelId="{38C58CA7-66F3-4B09-9969-78A35F139E51}">
      <dgm:prSet phldrT="[文字]" custT="1"/>
      <dgm:spPr/>
      <dgm:t>
        <a:bodyPr/>
        <a:lstStyle/>
        <a:p>
          <a:r>
            <a:rPr lang="zh-TW" altLang="en-US" sz="1800" dirty="0" smtClean="0">
              <a:latin typeface="文鼎圓體M" pitchFamily="34" charset="-120"/>
              <a:ea typeface="文鼎圓體M" pitchFamily="34" charset="-120"/>
            </a:rPr>
            <a:t>辦理「</a:t>
          </a:r>
          <a:r>
            <a:rPr lang="zh-TW" altLang="en-US" sz="1800" dirty="0" smtClean="0">
              <a:solidFill>
                <a:srgbClr val="FF0000"/>
              </a:solidFill>
              <a:latin typeface="文鼎圓體M" pitchFamily="34" charset="-120"/>
              <a:ea typeface="文鼎圓體M" pitchFamily="34" charset="-120"/>
            </a:rPr>
            <a:t>網路發展趨勢研習營</a:t>
          </a:r>
          <a:r>
            <a:rPr lang="zh-TW" altLang="en-US" sz="1800" dirty="0" smtClean="0">
              <a:latin typeface="文鼎圓體M" pitchFamily="34" charset="-120"/>
              <a:ea typeface="文鼎圓體M" pitchFamily="34" charset="-120"/>
            </a:rPr>
            <a:t>」</a:t>
          </a:r>
          <a:endParaRPr lang="zh-TW" altLang="en-US" sz="1800" dirty="0">
            <a:latin typeface="文鼎圓體M" pitchFamily="34" charset="-120"/>
            <a:ea typeface="文鼎圓體M" pitchFamily="34" charset="-120"/>
          </a:endParaRPr>
        </a:p>
      </dgm:t>
    </dgm:pt>
    <dgm:pt modelId="{6329E6C5-385C-4ABD-8CCE-C5DF008FC1C4}" type="parTrans" cxnId="{E72E5102-20B4-4500-B98D-42C2704501D5}">
      <dgm:prSet/>
      <dgm:spPr/>
      <dgm:t>
        <a:bodyPr/>
        <a:lstStyle/>
        <a:p>
          <a:endParaRPr lang="zh-TW" altLang="en-US" sz="2000">
            <a:latin typeface="文鼎圓體M" pitchFamily="34" charset="-120"/>
            <a:ea typeface="文鼎圓體M" pitchFamily="34" charset="-120"/>
          </a:endParaRPr>
        </a:p>
      </dgm:t>
    </dgm:pt>
    <dgm:pt modelId="{F4B972E2-E23F-4258-BEBF-3A6C407B5577}" type="sibTrans" cxnId="{E72E5102-20B4-4500-B98D-42C2704501D5}">
      <dgm:prSet/>
      <dgm:spPr/>
      <dgm:t>
        <a:bodyPr/>
        <a:lstStyle/>
        <a:p>
          <a:endParaRPr lang="zh-TW" altLang="en-US" sz="2000">
            <a:latin typeface="文鼎圓體M" pitchFamily="34" charset="-120"/>
            <a:ea typeface="文鼎圓體M" pitchFamily="34" charset="-120"/>
          </a:endParaRPr>
        </a:p>
      </dgm:t>
    </dgm:pt>
    <dgm:pt modelId="{7ED9F368-00D1-41FE-80F3-752DA2768C7F}">
      <dgm:prSet phldrT="[文字]" custT="1"/>
      <dgm:spPr/>
      <dgm:t>
        <a:bodyPr/>
        <a:lstStyle/>
        <a:p>
          <a:r>
            <a:rPr lang="zh-TW" altLang="en-US" sz="1800" dirty="0" smtClean="0">
              <a:latin typeface="文鼎圓體M" pitchFamily="34" charset="-120"/>
              <a:ea typeface="文鼎圓體M" pitchFamily="34" charset="-120"/>
            </a:rPr>
            <a:t>召開</a:t>
          </a:r>
          <a:r>
            <a:rPr lang="zh-TW" altLang="en-US" sz="1800" dirty="0" smtClean="0">
              <a:solidFill>
                <a:srgbClr val="FF0000"/>
              </a:solidFill>
              <a:latin typeface="文鼎圓體M" pitchFamily="34" charset="-120"/>
              <a:ea typeface="文鼎圓體M" pitchFamily="34" charset="-120"/>
            </a:rPr>
            <a:t>白皮書</a:t>
          </a:r>
          <a:r>
            <a:rPr lang="en-US" altLang="en-US" sz="1800" dirty="0" smtClean="0">
              <a:solidFill>
                <a:srgbClr val="FF0000"/>
              </a:solidFill>
              <a:latin typeface="文鼎圓體M" pitchFamily="34" charset="-120"/>
              <a:ea typeface="文鼎圓體M" pitchFamily="34" charset="-120"/>
            </a:rPr>
            <a:t>(</a:t>
          </a:r>
          <a:r>
            <a:rPr lang="zh-TW" altLang="en-US" sz="1800" dirty="0" smtClean="0">
              <a:solidFill>
                <a:srgbClr val="FF0000"/>
              </a:solidFill>
              <a:latin typeface="文鼎圓體M" pitchFamily="34" charset="-120"/>
              <a:ea typeface="文鼎圓體M" pitchFamily="34" charset="-120"/>
            </a:rPr>
            <a:t>初稿</a:t>
          </a:r>
          <a:r>
            <a:rPr lang="en-US" altLang="en-US" sz="1800" dirty="0" smtClean="0">
              <a:solidFill>
                <a:srgbClr val="FF0000"/>
              </a:solidFill>
              <a:latin typeface="文鼎圓體M" pitchFamily="34" charset="-120"/>
              <a:ea typeface="文鼎圓體M" pitchFamily="34" charset="-120"/>
            </a:rPr>
            <a:t>)</a:t>
          </a:r>
          <a:r>
            <a:rPr lang="zh-TW" altLang="en-US" sz="1800" dirty="0" smtClean="0">
              <a:solidFill>
                <a:srgbClr val="FF0000"/>
              </a:solidFill>
              <a:latin typeface="文鼎圓體M" pitchFamily="34" charset="-120"/>
              <a:ea typeface="文鼎圓體M" pitchFamily="34" charset="-120"/>
            </a:rPr>
            <a:t>全民意見徵詢會議</a:t>
          </a:r>
          <a:endParaRPr lang="zh-TW" altLang="en-US" sz="1800" dirty="0">
            <a:solidFill>
              <a:srgbClr val="FF0000"/>
            </a:solidFill>
            <a:latin typeface="文鼎圓體M" pitchFamily="34" charset="-120"/>
            <a:ea typeface="文鼎圓體M" pitchFamily="34" charset="-120"/>
          </a:endParaRPr>
        </a:p>
      </dgm:t>
    </dgm:pt>
    <dgm:pt modelId="{E762BB3B-4C1D-4667-A1DB-8686D5BCDB5A}" type="parTrans" cxnId="{7EE853B9-E51A-4825-A63A-A5200A81A604}">
      <dgm:prSet/>
      <dgm:spPr/>
      <dgm:t>
        <a:bodyPr/>
        <a:lstStyle/>
        <a:p>
          <a:endParaRPr lang="zh-TW" altLang="en-US"/>
        </a:p>
      </dgm:t>
    </dgm:pt>
    <dgm:pt modelId="{FB995CA7-6E48-4859-891B-2715BF63B226}" type="sibTrans" cxnId="{7EE853B9-E51A-4825-A63A-A5200A81A604}">
      <dgm:prSet/>
      <dgm:spPr/>
      <dgm:t>
        <a:bodyPr/>
        <a:lstStyle/>
        <a:p>
          <a:endParaRPr lang="zh-TW" altLang="en-US"/>
        </a:p>
      </dgm:t>
    </dgm:pt>
    <dgm:pt modelId="{C8CA83B6-5D1D-4400-BCB8-679332D40E87}">
      <dgm:prSet custT="1"/>
      <dgm:spPr/>
      <dgm:t>
        <a:bodyPr/>
        <a:lstStyle/>
        <a:p>
          <a:r>
            <a:rPr lang="zh-TW" altLang="en-US" sz="1800" dirty="0" smtClean="0">
              <a:latin typeface="文鼎圓體M" pitchFamily="34" charset="-120"/>
              <a:ea typeface="文鼎圓體M" pitchFamily="34" charset="-120"/>
            </a:rPr>
            <a:t>國發會完成白皮書</a:t>
          </a:r>
          <a:r>
            <a:rPr lang="en-US" altLang="en-US" sz="1800" dirty="0" smtClean="0">
              <a:latin typeface="文鼎圓體M" pitchFamily="34" charset="-120"/>
              <a:ea typeface="文鼎圓體M" pitchFamily="34" charset="-120"/>
            </a:rPr>
            <a:t>(</a:t>
          </a:r>
          <a:r>
            <a:rPr lang="zh-TW" altLang="en-US" sz="1800" dirty="0" smtClean="0">
              <a:latin typeface="文鼎圓體M" pitchFamily="34" charset="-120"/>
              <a:ea typeface="文鼎圓體M" pitchFamily="34" charset="-120"/>
            </a:rPr>
            <a:t>草案</a:t>
          </a:r>
          <a:r>
            <a:rPr lang="en-US" altLang="en-US" sz="1800" dirty="0" smtClean="0">
              <a:latin typeface="文鼎圓體M" pitchFamily="34" charset="-120"/>
              <a:ea typeface="文鼎圓體M" pitchFamily="34" charset="-120"/>
            </a:rPr>
            <a:t>)</a:t>
          </a:r>
          <a:r>
            <a:rPr lang="zh-TW" altLang="en-US" sz="1800" dirty="0" smtClean="0">
              <a:latin typeface="文鼎圓體M" pitchFamily="34" charset="-120"/>
              <a:ea typeface="文鼎圓體M" pitchFamily="34" charset="-120"/>
            </a:rPr>
            <a:t>報院核定</a:t>
          </a:r>
          <a:endParaRPr lang="zh-TW" altLang="en-US" sz="1800" dirty="0">
            <a:latin typeface="文鼎圓體M" pitchFamily="34" charset="-120"/>
            <a:ea typeface="文鼎圓體M" pitchFamily="34" charset="-120"/>
          </a:endParaRPr>
        </a:p>
      </dgm:t>
    </dgm:pt>
    <dgm:pt modelId="{6FD28971-BF88-4C90-8FD8-5B96BB304DD8}" type="parTrans" cxnId="{E320B04B-673F-4CD3-B28D-66141D7C0E65}">
      <dgm:prSet/>
      <dgm:spPr/>
      <dgm:t>
        <a:bodyPr/>
        <a:lstStyle/>
        <a:p>
          <a:endParaRPr lang="zh-TW" altLang="en-US"/>
        </a:p>
      </dgm:t>
    </dgm:pt>
    <dgm:pt modelId="{862FC9C7-0F52-43E2-BF46-BCD876C52EE2}" type="sibTrans" cxnId="{E320B04B-673F-4CD3-B28D-66141D7C0E65}">
      <dgm:prSet/>
      <dgm:spPr/>
      <dgm:t>
        <a:bodyPr/>
        <a:lstStyle/>
        <a:p>
          <a:endParaRPr lang="zh-TW" altLang="en-US"/>
        </a:p>
      </dgm:t>
    </dgm:pt>
    <dgm:pt modelId="{78B06113-04F8-4D64-8BC7-D3EED5F40136}" type="pres">
      <dgm:prSet presAssocID="{BCBD275A-668A-45A6-BB5E-E8E8FF1F4E3D}" presName="linearFlow" presStyleCnt="0">
        <dgm:presLayoutVars>
          <dgm:dir/>
          <dgm:animLvl val="lvl"/>
          <dgm:resizeHandles val="exact"/>
        </dgm:presLayoutVars>
      </dgm:prSet>
      <dgm:spPr/>
      <dgm:t>
        <a:bodyPr/>
        <a:lstStyle/>
        <a:p>
          <a:endParaRPr lang="zh-TW" altLang="en-US"/>
        </a:p>
      </dgm:t>
    </dgm:pt>
    <dgm:pt modelId="{4C1499D3-1B9C-42C5-B9FD-93655998FD35}" type="pres">
      <dgm:prSet presAssocID="{27FD5837-3F32-47DE-8396-A592EA574338}" presName="composite" presStyleCnt="0"/>
      <dgm:spPr/>
    </dgm:pt>
    <dgm:pt modelId="{001E4757-FCB7-4EF7-8418-6D9A2C485BAB}" type="pres">
      <dgm:prSet presAssocID="{27FD5837-3F32-47DE-8396-A592EA574338}" presName="parentText" presStyleLbl="alignNode1" presStyleIdx="0" presStyleCnt="3">
        <dgm:presLayoutVars>
          <dgm:chMax val="1"/>
          <dgm:bulletEnabled val="1"/>
        </dgm:presLayoutVars>
      </dgm:prSet>
      <dgm:spPr/>
      <dgm:t>
        <a:bodyPr/>
        <a:lstStyle/>
        <a:p>
          <a:endParaRPr lang="zh-TW" altLang="en-US"/>
        </a:p>
      </dgm:t>
    </dgm:pt>
    <dgm:pt modelId="{4FAA421B-E5F6-4E36-916D-19359413213C}" type="pres">
      <dgm:prSet presAssocID="{27FD5837-3F32-47DE-8396-A592EA574338}" presName="descendantText" presStyleLbl="alignAcc1" presStyleIdx="0" presStyleCnt="3" custScaleY="113011">
        <dgm:presLayoutVars>
          <dgm:bulletEnabled val="1"/>
        </dgm:presLayoutVars>
      </dgm:prSet>
      <dgm:spPr/>
      <dgm:t>
        <a:bodyPr/>
        <a:lstStyle/>
        <a:p>
          <a:endParaRPr lang="zh-TW" altLang="en-US"/>
        </a:p>
      </dgm:t>
    </dgm:pt>
    <dgm:pt modelId="{CF5D1355-8483-4F2C-A24E-36FED517DD37}" type="pres">
      <dgm:prSet presAssocID="{D8F10277-C500-4E78-A4B0-02626B5F1AF3}" presName="sp" presStyleCnt="0"/>
      <dgm:spPr/>
    </dgm:pt>
    <dgm:pt modelId="{524CAB21-740A-4CCE-B6D3-61B1F26A014B}" type="pres">
      <dgm:prSet presAssocID="{96C01458-72DB-4977-9104-09D3002E40BF}" presName="composite" presStyleCnt="0"/>
      <dgm:spPr/>
    </dgm:pt>
    <dgm:pt modelId="{5EF0ADF1-C1C0-4E09-8598-5404B8D5D615}" type="pres">
      <dgm:prSet presAssocID="{96C01458-72DB-4977-9104-09D3002E40BF}" presName="parentText" presStyleLbl="alignNode1" presStyleIdx="1" presStyleCnt="3">
        <dgm:presLayoutVars>
          <dgm:chMax val="1"/>
          <dgm:bulletEnabled val="1"/>
        </dgm:presLayoutVars>
      </dgm:prSet>
      <dgm:spPr/>
      <dgm:t>
        <a:bodyPr/>
        <a:lstStyle/>
        <a:p>
          <a:endParaRPr lang="zh-TW" altLang="en-US"/>
        </a:p>
      </dgm:t>
    </dgm:pt>
    <dgm:pt modelId="{DE09B043-8913-4D86-A7AB-E94201391D29}" type="pres">
      <dgm:prSet presAssocID="{96C01458-72DB-4977-9104-09D3002E40BF}" presName="descendantText" presStyleLbl="alignAcc1" presStyleIdx="1" presStyleCnt="3" custScaleY="122373">
        <dgm:presLayoutVars>
          <dgm:bulletEnabled val="1"/>
        </dgm:presLayoutVars>
      </dgm:prSet>
      <dgm:spPr/>
      <dgm:t>
        <a:bodyPr/>
        <a:lstStyle/>
        <a:p>
          <a:endParaRPr lang="zh-TW" altLang="en-US"/>
        </a:p>
      </dgm:t>
    </dgm:pt>
    <dgm:pt modelId="{90D3DF09-9972-4C2D-A13B-A5A0184CD3E6}" type="pres">
      <dgm:prSet presAssocID="{797E5662-D969-4A61-A317-356196DCECD9}" presName="sp" presStyleCnt="0"/>
      <dgm:spPr/>
    </dgm:pt>
    <dgm:pt modelId="{CC2E721C-B0E9-44D7-8AF7-9123831E0DF8}" type="pres">
      <dgm:prSet presAssocID="{6C94DC84-A882-4919-8EE8-7589E2C8E76F}" presName="composite" presStyleCnt="0"/>
      <dgm:spPr/>
    </dgm:pt>
    <dgm:pt modelId="{8AE1FD94-029B-40FB-836B-33B1569A66D7}" type="pres">
      <dgm:prSet presAssocID="{6C94DC84-A882-4919-8EE8-7589E2C8E76F}" presName="parentText" presStyleLbl="alignNode1" presStyleIdx="2" presStyleCnt="3">
        <dgm:presLayoutVars>
          <dgm:chMax val="1"/>
          <dgm:bulletEnabled val="1"/>
        </dgm:presLayoutVars>
      </dgm:prSet>
      <dgm:spPr/>
      <dgm:t>
        <a:bodyPr/>
        <a:lstStyle/>
        <a:p>
          <a:endParaRPr lang="zh-TW" altLang="en-US"/>
        </a:p>
      </dgm:t>
    </dgm:pt>
    <dgm:pt modelId="{5435C79B-85D4-492C-9A1F-430D3F9C2691}" type="pres">
      <dgm:prSet presAssocID="{6C94DC84-A882-4919-8EE8-7589E2C8E76F}" presName="descendantText" presStyleLbl="alignAcc1" presStyleIdx="2" presStyleCnt="3" custScaleY="129212">
        <dgm:presLayoutVars>
          <dgm:bulletEnabled val="1"/>
        </dgm:presLayoutVars>
      </dgm:prSet>
      <dgm:spPr/>
      <dgm:t>
        <a:bodyPr/>
        <a:lstStyle/>
        <a:p>
          <a:endParaRPr lang="zh-TW" altLang="en-US"/>
        </a:p>
      </dgm:t>
    </dgm:pt>
  </dgm:ptLst>
  <dgm:cxnLst>
    <dgm:cxn modelId="{743137C7-9389-488D-BF5F-3130840BEB8A}" type="presOf" srcId="{79E539A0-CB4C-4CF0-B6B8-6658A883D1A8}" destId="{4FAA421B-E5F6-4E36-916D-19359413213C}" srcOrd="0" destOrd="1" presId="urn:microsoft.com/office/officeart/2005/8/layout/chevron2"/>
    <dgm:cxn modelId="{A5CCF88F-F56C-4881-A292-E06174C89F63}" type="presOf" srcId="{38C58CA7-66F3-4B09-9969-78A35F139E51}" destId="{4FAA421B-E5F6-4E36-916D-19359413213C}" srcOrd="0" destOrd="2" presId="urn:microsoft.com/office/officeart/2005/8/layout/chevron2"/>
    <dgm:cxn modelId="{79A96DD5-4706-41C6-8AA1-85B872E8FDEC}" type="presOf" srcId="{18679471-F725-4FD6-A2AB-A082765D5070}" destId="{DE09B043-8913-4D86-A7AB-E94201391D29}" srcOrd="0" destOrd="0" presId="urn:microsoft.com/office/officeart/2005/8/layout/chevron2"/>
    <dgm:cxn modelId="{12B46A46-FFBA-47AE-8719-20BB787FA8B3}" type="presOf" srcId="{7ED9F368-00D1-41FE-80F3-752DA2768C7F}" destId="{5435C79B-85D4-492C-9A1F-430D3F9C2691}" srcOrd="0" destOrd="2" presId="urn:microsoft.com/office/officeart/2005/8/layout/chevron2"/>
    <dgm:cxn modelId="{73329C33-3FFF-44F0-B3D1-AA059D613D7E}" srcId="{6C94DC84-A882-4919-8EE8-7589E2C8E76F}" destId="{BF334527-25D1-4A21-8D27-B32FE2FC8D30}" srcOrd="0" destOrd="0" parTransId="{5360CB39-7177-4C37-8A0C-E6BB40DFA8C2}" sibTransId="{EA0299F3-1533-4BDB-B727-A19471B852A7}"/>
    <dgm:cxn modelId="{0548E3D8-2DA5-4F6E-AFAB-0EE87B14D39E}" srcId="{BCBD275A-668A-45A6-BB5E-E8E8FF1F4E3D}" destId="{96C01458-72DB-4977-9104-09D3002E40BF}" srcOrd="1" destOrd="0" parTransId="{9598F5CA-D52C-4E1F-AB9A-4887F4321172}" sibTransId="{797E5662-D969-4A61-A317-356196DCECD9}"/>
    <dgm:cxn modelId="{EC12FD8D-3C4B-460E-B3AE-665C05C44F29}" type="presOf" srcId="{19A7B0EE-D237-495E-9EF7-2DD69F5849EA}" destId="{4FAA421B-E5F6-4E36-916D-19359413213C}" srcOrd="0" destOrd="0" presId="urn:microsoft.com/office/officeart/2005/8/layout/chevron2"/>
    <dgm:cxn modelId="{E320B04B-673F-4CD3-B28D-66141D7C0E65}" srcId="{6C94DC84-A882-4919-8EE8-7589E2C8E76F}" destId="{C8CA83B6-5D1D-4400-BCB8-679332D40E87}" srcOrd="3" destOrd="0" parTransId="{6FD28971-BF88-4C90-8FD8-5B96BB304DD8}" sibTransId="{862FC9C7-0F52-43E2-BF46-BCD876C52EE2}"/>
    <dgm:cxn modelId="{6D300FFC-74C8-4CB8-87B9-C878B77AA883}" type="presOf" srcId="{27FD5837-3F32-47DE-8396-A592EA574338}" destId="{001E4757-FCB7-4EF7-8418-6D9A2C485BAB}" srcOrd="0" destOrd="0" presId="urn:microsoft.com/office/officeart/2005/8/layout/chevron2"/>
    <dgm:cxn modelId="{A04B2F91-9346-46DA-92B9-0DD7C958465B}" srcId="{BCBD275A-668A-45A6-BB5E-E8E8FF1F4E3D}" destId="{6C94DC84-A882-4919-8EE8-7589E2C8E76F}" srcOrd="2" destOrd="0" parTransId="{7D0DB057-C04C-41D7-8F15-C01EE043BCA0}" sibTransId="{4C992558-DF8C-4AB2-A750-CAD3F6929148}"/>
    <dgm:cxn modelId="{0163AB65-8E0A-4415-939D-F0CAD8D6A4C1}" type="presOf" srcId="{41C35727-E484-42BE-8C35-3502711FC2E7}" destId="{5435C79B-85D4-492C-9A1F-430D3F9C2691}" srcOrd="0" destOrd="1" presId="urn:microsoft.com/office/officeart/2005/8/layout/chevron2"/>
    <dgm:cxn modelId="{01B14A44-7FDD-4434-92BA-D823A3C1F71D}" srcId="{27FD5837-3F32-47DE-8396-A592EA574338}" destId="{19A7B0EE-D237-495E-9EF7-2DD69F5849EA}" srcOrd="0" destOrd="0" parTransId="{70048117-49A9-45DC-8899-3F187CC50DD3}" sibTransId="{CE787039-92E5-4084-80C4-555EC2501906}"/>
    <dgm:cxn modelId="{2DA61A44-9814-4C7E-8F0D-D8A727851B30}" srcId="{96C01458-72DB-4977-9104-09D3002E40BF}" destId="{C90BA2AC-0424-4A38-9487-B95BBEE08A49}" srcOrd="1" destOrd="0" parTransId="{BC7D56B6-D4CE-4FAE-BE77-D02243C97E33}" sibTransId="{0EDBC604-0760-48C4-979C-2CD12C004419}"/>
    <dgm:cxn modelId="{E72E5102-20B4-4500-B98D-42C2704501D5}" srcId="{27FD5837-3F32-47DE-8396-A592EA574338}" destId="{38C58CA7-66F3-4B09-9969-78A35F139E51}" srcOrd="2" destOrd="0" parTransId="{6329E6C5-385C-4ABD-8CCE-C5DF008FC1C4}" sibTransId="{F4B972E2-E23F-4258-BEBF-3A6C407B5577}"/>
    <dgm:cxn modelId="{7EE853B9-E51A-4825-A63A-A5200A81A604}" srcId="{6C94DC84-A882-4919-8EE8-7589E2C8E76F}" destId="{7ED9F368-00D1-41FE-80F3-752DA2768C7F}" srcOrd="2" destOrd="0" parTransId="{E762BB3B-4C1D-4667-A1DB-8686D5BCDB5A}" sibTransId="{FB995CA7-6E48-4859-891B-2715BF63B226}"/>
    <dgm:cxn modelId="{861912AD-2B75-443D-9D98-35D354573984}" srcId="{6C94DC84-A882-4919-8EE8-7589E2C8E76F}" destId="{41C35727-E484-42BE-8C35-3502711FC2E7}" srcOrd="1" destOrd="0" parTransId="{5ADA3102-D73E-48EF-BFCC-3B009F812897}" sibTransId="{E4527132-B5CF-4A8A-BF3B-52A03C7BD725}"/>
    <dgm:cxn modelId="{65431761-C9B5-4826-8078-C010EE3F384F}" type="presOf" srcId="{BF334527-25D1-4A21-8D27-B32FE2FC8D30}" destId="{5435C79B-85D4-492C-9A1F-430D3F9C2691}" srcOrd="0" destOrd="0" presId="urn:microsoft.com/office/officeart/2005/8/layout/chevron2"/>
    <dgm:cxn modelId="{8F285645-5A71-4788-9B46-BE09F4CE68FB}" srcId="{BCBD275A-668A-45A6-BB5E-E8E8FF1F4E3D}" destId="{27FD5837-3F32-47DE-8396-A592EA574338}" srcOrd="0" destOrd="0" parTransId="{C9F38A81-630B-40AE-BF08-231D02CA0C52}" sibTransId="{D8F10277-C500-4E78-A4B0-02626B5F1AF3}"/>
    <dgm:cxn modelId="{D56E5E6E-EE49-454F-9418-B95304A1CE0F}" srcId="{27FD5837-3F32-47DE-8396-A592EA574338}" destId="{79E539A0-CB4C-4CF0-B6B8-6658A883D1A8}" srcOrd="1" destOrd="0" parTransId="{CBFE2A6E-B186-43EA-9584-6810F65D9741}" sibTransId="{63774057-3320-4F6A-9BEF-916ED3F2834F}"/>
    <dgm:cxn modelId="{A26135BC-E992-4065-BE00-E35416DB44BE}" type="presOf" srcId="{C90BA2AC-0424-4A38-9487-B95BBEE08A49}" destId="{DE09B043-8913-4D86-A7AB-E94201391D29}" srcOrd="0" destOrd="1" presId="urn:microsoft.com/office/officeart/2005/8/layout/chevron2"/>
    <dgm:cxn modelId="{05D7C5D3-4F83-49F2-9818-DEB15073418D}" type="presOf" srcId="{96C01458-72DB-4977-9104-09D3002E40BF}" destId="{5EF0ADF1-C1C0-4E09-8598-5404B8D5D615}" srcOrd="0" destOrd="0" presId="urn:microsoft.com/office/officeart/2005/8/layout/chevron2"/>
    <dgm:cxn modelId="{BAD10790-E526-46A3-B26E-789266B869AC}" type="presOf" srcId="{BCBD275A-668A-45A6-BB5E-E8E8FF1F4E3D}" destId="{78B06113-04F8-4D64-8BC7-D3EED5F40136}" srcOrd="0" destOrd="0" presId="urn:microsoft.com/office/officeart/2005/8/layout/chevron2"/>
    <dgm:cxn modelId="{D3E367D1-CE4D-47A7-9AEE-A36F93C8260C}" type="presOf" srcId="{6C94DC84-A882-4919-8EE8-7589E2C8E76F}" destId="{8AE1FD94-029B-40FB-836B-33B1569A66D7}" srcOrd="0" destOrd="0" presId="urn:microsoft.com/office/officeart/2005/8/layout/chevron2"/>
    <dgm:cxn modelId="{398141F0-EDF4-4276-8FE8-597D5B8AE60E}" type="presOf" srcId="{C8CA83B6-5D1D-4400-BCB8-679332D40E87}" destId="{5435C79B-85D4-492C-9A1F-430D3F9C2691}" srcOrd="0" destOrd="3" presId="urn:microsoft.com/office/officeart/2005/8/layout/chevron2"/>
    <dgm:cxn modelId="{6ACDCEE0-1888-4978-9523-9BE1C4895389}" srcId="{96C01458-72DB-4977-9104-09D3002E40BF}" destId="{18679471-F725-4FD6-A2AB-A082765D5070}" srcOrd="0" destOrd="0" parTransId="{8F4E89BE-201B-4B4D-964F-301576CBFA64}" sibTransId="{0FB77E61-700A-4D36-8D2F-9EC3A4814D5C}"/>
    <dgm:cxn modelId="{7FD1FB70-59A5-428B-90FD-B682D40116B2}" type="presParOf" srcId="{78B06113-04F8-4D64-8BC7-D3EED5F40136}" destId="{4C1499D3-1B9C-42C5-B9FD-93655998FD35}" srcOrd="0" destOrd="0" presId="urn:microsoft.com/office/officeart/2005/8/layout/chevron2"/>
    <dgm:cxn modelId="{D6718A8B-B1B7-43AC-8F57-EC260F4EFACF}" type="presParOf" srcId="{4C1499D3-1B9C-42C5-B9FD-93655998FD35}" destId="{001E4757-FCB7-4EF7-8418-6D9A2C485BAB}" srcOrd="0" destOrd="0" presId="urn:microsoft.com/office/officeart/2005/8/layout/chevron2"/>
    <dgm:cxn modelId="{C5545CA8-A2B7-47D9-BC95-C46D1D3F6DE4}" type="presParOf" srcId="{4C1499D3-1B9C-42C5-B9FD-93655998FD35}" destId="{4FAA421B-E5F6-4E36-916D-19359413213C}" srcOrd="1" destOrd="0" presId="urn:microsoft.com/office/officeart/2005/8/layout/chevron2"/>
    <dgm:cxn modelId="{42405406-7954-4358-AA08-4299D0940661}" type="presParOf" srcId="{78B06113-04F8-4D64-8BC7-D3EED5F40136}" destId="{CF5D1355-8483-4F2C-A24E-36FED517DD37}" srcOrd="1" destOrd="0" presId="urn:microsoft.com/office/officeart/2005/8/layout/chevron2"/>
    <dgm:cxn modelId="{F4F3C496-773C-49E1-A354-D37A9A771D37}" type="presParOf" srcId="{78B06113-04F8-4D64-8BC7-D3EED5F40136}" destId="{524CAB21-740A-4CCE-B6D3-61B1F26A014B}" srcOrd="2" destOrd="0" presId="urn:microsoft.com/office/officeart/2005/8/layout/chevron2"/>
    <dgm:cxn modelId="{B976222B-D285-4786-842A-E5B2683B02B6}" type="presParOf" srcId="{524CAB21-740A-4CCE-B6D3-61B1F26A014B}" destId="{5EF0ADF1-C1C0-4E09-8598-5404B8D5D615}" srcOrd="0" destOrd="0" presId="urn:microsoft.com/office/officeart/2005/8/layout/chevron2"/>
    <dgm:cxn modelId="{21DB5FFE-B6CE-458F-A479-6CBAA79A2A8D}" type="presParOf" srcId="{524CAB21-740A-4CCE-B6D3-61B1F26A014B}" destId="{DE09B043-8913-4D86-A7AB-E94201391D29}" srcOrd="1" destOrd="0" presId="urn:microsoft.com/office/officeart/2005/8/layout/chevron2"/>
    <dgm:cxn modelId="{27B55D23-DCC8-4602-8D6D-F027E1FB0381}" type="presParOf" srcId="{78B06113-04F8-4D64-8BC7-D3EED5F40136}" destId="{90D3DF09-9972-4C2D-A13B-A5A0184CD3E6}" srcOrd="3" destOrd="0" presId="urn:microsoft.com/office/officeart/2005/8/layout/chevron2"/>
    <dgm:cxn modelId="{4C6FAB8D-6449-447A-9FC2-895E5218F982}" type="presParOf" srcId="{78B06113-04F8-4D64-8BC7-D3EED5F40136}" destId="{CC2E721C-B0E9-44D7-8AF7-9123831E0DF8}" srcOrd="4" destOrd="0" presId="urn:microsoft.com/office/officeart/2005/8/layout/chevron2"/>
    <dgm:cxn modelId="{D1F36762-9874-4CEF-8CE1-FB3D8C71C9E3}" type="presParOf" srcId="{CC2E721C-B0E9-44D7-8AF7-9123831E0DF8}" destId="{8AE1FD94-029B-40FB-836B-33B1569A66D7}" srcOrd="0" destOrd="0" presId="urn:microsoft.com/office/officeart/2005/8/layout/chevron2"/>
    <dgm:cxn modelId="{E80E55BF-1642-4BC9-ADEB-A192C6D075A0}" type="presParOf" srcId="{CC2E721C-B0E9-44D7-8AF7-9123831E0DF8}" destId="{5435C79B-85D4-492C-9A1F-430D3F9C26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E4757-FCB7-4EF7-8418-6D9A2C485BAB}">
      <dsp:nvSpPr>
        <dsp:cNvPr id="0" name=""/>
        <dsp:cNvSpPr/>
      </dsp:nvSpPr>
      <dsp:spPr>
        <a:xfrm rot="5400000">
          <a:off x="-234432" y="306629"/>
          <a:ext cx="1562882" cy="10940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ts val="1800"/>
            </a:lnSpc>
            <a:spcBef>
              <a:spcPct val="0"/>
            </a:spcBef>
            <a:spcAft>
              <a:spcPts val="0"/>
            </a:spcAft>
          </a:pPr>
          <a:endParaRPr lang="en-US" altLang="zh-TW" sz="2000" kern="1200" dirty="0" smtClean="0">
            <a:latin typeface="文鼎圓體M" pitchFamily="34" charset="-120"/>
            <a:ea typeface="文鼎圓體M" pitchFamily="34" charset="-120"/>
          </a:endParaRPr>
        </a:p>
        <a:p>
          <a:pPr lvl="0" algn="ctr" defTabSz="889000">
            <a:lnSpc>
              <a:spcPts val="2000"/>
            </a:lnSpc>
            <a:spcBef>
              <a:spcPct val="0"/>
            </a:spcBef>
            <a:spcAft>
              <a:spcPts val="0"/>
            </a:spcAft>
          </a:pPr>
          <a:r>
            <a:rPr lang="zh-TW" altLang="en-US" sz="2000" kern="1200" dirty="0" smtClean="0">
              <a:latin typeface="文鼎圓體M" pitchFamily="34" charset="-120"/>
              <a:ea typeface="文鼎圓體M" pitchFamily="34" charset="-120"/>
            </a:rPr>
            <a:t>先期籌劃整備</a:t>
          </a:r>
          <a:endParaRPr lang="en-US" altLang="zh-TW" sz="2000" kern="1200" dirty="0" smtClean="0">
            <a:latin typeface="文鼎圓體M" pitchFamily="34" charset="-120"/>
            <a:ea typeface="文鼎圓體M" pitchFamily="34" charset="-120"/>
          </a:endParaRPr>
        </a:p>
        <a:p>
          <a:pPr lvl="0" algn="ctr" defTabSz="889000">
            <a:lnSpc>
              <a:spcPts val="1800"/>
            </a:lnSpc>
            <a:spcBef>
              <a:spcPct val="0"/>
            </a:spcBef>
            <a:spcAft>
              <a:spcPts val="0"/>
            </a:spcAft>
          </a:pPr>
          <a:r>
            <a:rPr lang="en-US" altLang="zh-TW" sz="1400" kern="1200" dirty="0" smtClean="0">
              <a:latin typeface="文鼎圓體M" pitchFamily="34" charset="-120"/>
              <a:ea typeface="文鼎圓體M" pitchFamily="34" charset="-120"/>
            </a:rPr>
            <a:t>(1</a:t>
          </a:r>
          <a:r>
            <a:rPr lang="zh-TW" altLang="en-US" sz="1400" kern="1200" dirty="0" smtClean="0">
              <a:latin typeface="文鼎圓體M" pitchFamily="34" charset="-120"/>
              <a:ea typeface="文鼎圓體M" pitchFamily="34" charset="-120"/>
            </a:rPr>
            <a:t>月</a:t>
          </a:r>
          <a:r>
            <a:rPr lang="en-US" altLang="zh-TW" sz="1400" kern="1200" dirty="0" smtClean="0">
              <a:latin typeface="文鼎圓體M" pitchFamily="34" charset="-120"/>
              <a:ea typeface="文鼎圓體M" pitchFamily="34" charset="-120"/>
            </a:rPr>
            <a:t>)</a:t>
          </a:r>
          <a:endParaRPr lang="zh-TW" altLang="en-US" sz="1400" kern="1200" dirty="0">
            <a:latin typeface="文鼎圓體M" pitchFamily="34" charset="-120"/>
            <a:ea typeface="文鼎圓體M" pitchFamily="34" charset="-120"/>
          </a:endParaRPr>
        </a:p>
      </dsp:txBody>
      <dsp:txXfrm rot="-5400000">
        <a:off x="1" y="619206"/>
        <a:ext cx="1094017" cy="468865"/>
      </dsp:txXfrm>
    </dsp:sp>
    <dsp:sp modelId="{4FAA421B-E5F6-4E36-916D-19359413213C}">
      <dsp:nvSpPr>
        <dsp:cNvPr id="0" name=""/>
        <dsp:cNvSpPr/>
      </dsp:nvSpPr>
      <dsp:spPr>
        <a:xfrm rot="5400000">
          <a:off x="3916032" y="-2815939"/>
          <a:ext cx="1148652" cy="67926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確定白皮書五大構面分組主</a:t>
          </a:r>
          <a:r>
            <a:rPr lang="en-US" altLang="zh-TW" sz="1800" kern="1200" dirty="0" smtClean="0">
              <a:latin typeface="文鼎圓體M" pitchFamily="34" charset="-120"/>
              <a:ea typeface="文鼎圓體M" pitchFamily="34" charset="-120"/>
            </a:rPr>
            <a:t>(</a:t>
          </a:r>
          <a:r>
            <a:rPr lang="zh-TW" altLang="en-US" sz="1800" kern="1200" dirty="0" smtClean="0">
              <a:latin typeface="文鼎圓體M" pitchFamily="34" charset="-120"/>
              <a:ea typeface="文鼎圓體M" pitchFamily="34" charset="-120"/>
            </a:rPr>
            <a:t>協</a:t>
          </a:r>
          <a:r>
            <a:rPr lang="en-US" altLang="zh-TW" sz="1800" kern="1200" dirty="0" smtClean="0">
              <a:latin typeface="文鼎圓體M" pitchFamily="34" charset="-120"/>
              <a:ea typeface="文鼎圓體M" pitchFamily="34" charset="-120"/>
            </a:rPr>
            <a:t>)</a:t>
          </a:r>
          <a:r>
            <a:rPr lang="zh-TW" altLang="en-US" sz="1800" kern="1200" dirty="0" smtClean="0">
              <a:latin typeface="文鼎圓體M" pitchFamily="34" charset="-120"/>
              <a:ea typeface="文鼎圓體M" pitchFamily="34" charset="-120"/>
            </a:rPr>
            <a:t>辦部會與督導政委，以及白皮書編擬作業時程</a:t>
          </a:r>
          <a:r>
            <a:rPr lang="en-US" altLang="zh-TW" sz="1800" kern="1200" dirty="0" smtClean="0">
              <a:latin typeface="文鼎圓體M" pitchFamily="34" charset="-120"/>
              <a:ea typeface="文鼎圓體M" pitchFamily="34" charset="-120"/>
            </a:rPr>
            <a:t>(</a:t>
          </a:r>
          <a:r>
            <a:rPr lang="zh-TW" altLang="en-US" sz="1800" kern="1200" dirty="0" smtClean="0">
              <a:latin typeface="文鼎圓體M" pitchFamily="34" charset="-120"/>
              <a:ea typeface="文鼎圓體M" pitchFamily="34" charset="-120"/>
            </a:rPr>
            <a:t>詳附件</a:t>
          </a:r>
          <a:r>
            <a:rPr lang="en-US" altLang="zh-TW" sz="1800" kern="1200" dirty="0" smtClean="0">
              <a:latin typeface="文鼎圓體M" pitchFamily="34" charset="-120"/>
              <a:ea typeface="文鼎圓體M" pitchFamily="34" charset="-120"/>
            </a:rPr>
            <a:t>1</a:t>
          </a:r>
          <a:r>
            <a:rPr lang="zh-TW" altLang="en-US" sz="1800" kern="1200" dirty="0" smtClean="0">
              <a:latin typeface="文鼎圓體M" pitchFamily="34" charset="-120"/>
              <a:ea typeface="文鼎圓體M" pitchFamily="34" charset="-120"/>
            </a:rPr>
            <a:t>、</a:t>
          </a:r>
          <a:r>
            <a:rPr lang="en-US" altLang="zh-TW" sz="1800" kern="1200" dirty="0" smtClean="0">
              <a:latin typeface="文鼎圓體M" pitchFamily="34" charset="-120"/>
              <a:ea typeface="文鼎圓體M" pitchFamily="34" charset="-120"/>
            </a:rPr>
            <a:t>2)</a:t>
          </a:r>
          <a:endParaRPr lang="zh-TW" altLang="en-US" sz="1800" kern="1200" dirty="0">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分組主辦暨相關部會完成</a:t>
          </a:r>
          <a:r>
            <a:rPr lang="zh-TW" altLang="en-US" sz="1800" kern="1200" dirty="0" smtClean="0">
              <a:solidFill>
                <a:srgbClr val="FF0000"/>
              </a:solidFill>
              <a:latin typeface="文鼎圓體M" pitchFamily="34" charset="-120"/>
              <a:ea typeface="文鼎圓體M" pitchFamily="34" charset="-120"/>
            </a:rPr>
            <a:t>網路及實體會議背景資料撰擬</a:t>
          </a:r>
          <a:endParaRPr lang="zh-TW" altLang="en-US" sz="1800" kern="1200" dirty="0">
            <a:solidFill>
              <a:srgbClr val="FF0000"/>
            </a:solidFill>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辦理「</a:t>
          </a:r>
          <a:r>
            <a:rPr lang="zh-TW" altLang="en-US" sz="1800" kern="1200" dirty="0" smtClean="0">
              <a:solidFill>
                <a:srgbClr val="FF0000"/>
              </a:solidFill>
              <a:latin typeface="文鼎圓體M" pitchFamily="34" charset="-120"/>
              <a:ea typeface="文鼎圓體M" pitchFamily="34" charset="-120"/>
            </a:rPr>
            <a:t>網路發展趨勢研習營</a:t>
          </a:r>
          <a:r>
            <a:rPr lang="zh-TW" altLang="en-US" sz="1800" kern="1200" dirty="0" smtClean="0">
              <a:latin typeface="文鼎圓體M" pitchFamily="34" charset="-120"/>
              <a:ea typeface="文鼎圓體M" pitchFamily="34" charset="-120"/>
            </a:rPr>
            <a:t>」</a:t>
          </a:r>
          <a:endParaRPr lang="zh-TW" altLang="en-US" sz="1800" kern="1200" dirty="0">
            <a:latin typeface="文鼎圓體M" pitchFamily="34" charset="-120"/>
            <a:ea typeface="文鼎圓體M" pitchFamily="34" charset="-120"/>
          </a:endParaRPr>
        </a:p>
      </dsp:txBody>
      <dsp:txXfrm rot="-5400000">
        <a:off x="1094018" y="62148"/>
        <a:ext cx="6736609" cy="1036506"/>
      </dsp:txXfrm>
    </dsp:sp>
    <dsp:sp modelId="{5EF0ADF1-C1C0-4E09-8598-5404B8D5D615}">
      <dsp:nvSpPr>
        <dsp:cNvPr id="0" name=""/>
        <dsp:cNvSpPr/>
      </dsp:nvSpPr>
      <dsp:spPr>
        <a:xfrm rot="5400000">
          <a:off x="-234432" y="1803896"/>
          <a:ext cx="1562882" cy="10940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ts val="2000"/>
            </a:lnSpc>
            <a:spcBef>
              <a:spcPct val="0"/>
            </a:spcBef>
            <a:spcAft>
              <a:spcPts val="0"/>
            </a:spcAft>
          </a:pPr>
          <a:endParaRPr lang="en-US" altLang="zh-TW" sz="2000" kern="1200" dirty="0" smtClean="0">
            <a:latin typeface="文鼎圓體M" pitchFamily="34" charset="-120"/>
            <a:ea typeface="文鼎圓體M" pitchFamily="34" charset="-120"/>
          </a:endParaRPr>
        </a:p>
        <a:p>
          <a:pPr lvl="0" algn="ctr" defTabSz="889000">
            <a:lnSpc>
              <a:spcPts val="2000"/>
            </a:lnSpc>
            <a:spcBef>
              <a:spcPct val="0"/>
            </a:spcBef>
            <a:spcAft>
              <a:spcPts val="0"/>
            </a:spcAft>
          </a:pPr>
          <a:r>
            <a:rPr lang="zh-TW" altLang="en-US" sz="2000" kern="1200" dirty="0" smtClean="0">
              <a:latin typeface="文鼎圓體M" pitchFamily="34" charset="-120"/>
              <a:ea typeface="文鼎圓體M" pitchFamily="34" charset="-120"/>
            </a:rPr>
            <a:t>全民意見徵詢</a:t>
          </a:r>
          <a:endParaRPr lang="en-US" altLang="zh-TW" sz="2000" kern="1200" dirty="0" smtClean="0">
            <a:latin typeface="文鼎圓體M" pitchFamily="34" charset="-120"/>
            <a:ea typeface="文鼎圓體M" pitchFamily="34" charset="-120"/>
          </a:endParaRPr>
        </a:p>
        <a:p>
          <a:pPr lvl="0" algn="ctr" defTabSz="889000">
            <a:lnSpc>
              <a:spcPts val="2000"/>
            </a:lnSpc>
            <a:spcBef>
              <a:spcPct val="0"/>
            </a:spcBef>
            <a:spcAft>
              <a:spcPts val="0"/>
            </a:spcAft>
          </a:pPr>
          <a:r>
            <a:rPr lang="en-US" altLang="zh-TW" sz="1400" kern="1200" dirty="0" smtClean="0">
              <a:latin typeface="文鼎圓體M" pitchFamily="34" charset="-120"/>
              <a:ea typeface="文鼎圓體M" pitchFamily="34" charset="-120"/>
            </a:rPr>
            <a:t>(2-3</a:t>
          </a:r>
          <a:r>
            <a:rPr lang="zh-TW" altLang="en-US" sz="1400" kern="1200" dirty="0" smtClean="0">
              <a:latin typeface="文鼎圓體M" pitchFamily="34" charset="-120"/>
              <a:ea typeface="文鼎圓體M" pitchFamily="34" charset="-120"/>
            </a:rPr>
            <a:t>月</a:t>
          </a:r>
          <a:r>
            <a:rPr lang="en-US" altLang="zh-TW" sz="1400" kern="1200" dirty="0" smtClean="0">
              <a:latin typeface="文鼎圓體M" pitchFamily="34" charset="-120"/>
              <a:ea typeface="文鼎圓體M" pitchFamily="34" charset="-120"/>
            </a:rPr>
            <a:t>)</a:t>
          </a:r>
          <a:endParaRPr lang="zh-TW" altLang="en-US" sz="1400" kern="1200" dirty="0">
            <a:latin typeface="文鼎圓體M" pitchFamily="34" charset="-120"/>
            <a:ea typeface="文鼎圓體M" pitchFamily="34" charset="-120"/>
          </a:endParaRPr>
        </a:p>
      </dsp:txBody>
      <dsp:txXfrm rot="-5400000">
        <a:off x="1" y="2116473"/>
        <a:ext cx="1094017" cy="468865"/>
      </dsp:txXfrm>
    </dsp:sp>
    <dsp:sp modelId="{DE09B043-8913-4D86-A7AB-E94201391D29}">
      <dsp:nvSpPr>
        <dsp:cNvPr id="0" name=""/>
        <dsp:cNvSpPr/>
      </dsp:nvSpPr>
      <dsp:spPr>
        <a:xfrm rot="5400000">
          <a:off x="3868781" y="-1318940"/>
          <a:ext cx="1243154" cy="67926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solidFill>
                <a:srgbClr val="FF0000"/>
              </a:solidFill>
              <a:latin typeface="文鼎圓體M" pitchFamily="34" charset="-120"/>
              <a:ea typeface="文鼎圓體M" pitchFamily="34" charset="-120"/>
            </a:rPr>
            <a:t>分組實體會議</a:t>
          </a:r>
          <a:r>
            <a:rPr lang="zh-TW" altLang="en-US" sz="1800" kern="1200" dirty="0" smtClean="0">
              <a:latin typeface="文鼎圓體M" pitchFamily="34" charset="-120"/>
              <a:ea typeface="文鼎圓體M" pitchFamily="34" charset="-120"/>
            </a:rPr>
            <a:t>：白皮書五大構面主政部會分別舉行議題別實體會議</a:t>
          </a:r>
          <a:endParaRPr lang="zh-TW" altLang="en-US" sz="1800" kern="1200" dirty="0">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solidFill>
                <a:srgbClr val="FF0000"/>
              </a:solidFill>
              <a:latin typeface="文鼎圓體M" pitchFamily="34" charset="-120"/>
              <a:ea typeface="文鼎圓體M" pitchFamily="34" charset="-120"/>
            </a:rPr>
            <a:t>分組網路徵詢</a:t>
          </a:r>
          <a:r>
            <a:rPr lang="zh-TW" altLang="en-US" sz="1800" kern="1200" dirty="0" smtClean="0">
              <a:latin typeface="文鼎圓體M" pitchFamily="34" charset="-120"/>
              <a:ea typeface="文鼎圓體M" pitchFamily="34" charset="-120"/>
            </a:rPr>
            <a:t>：國發會「公共政策網路參與平台」徵集群眾智慧</a:t>
          </a:r>
          <a:endParaRPr lang="zh-TW" altLang="en-US" sz="1800" kern="1200" dirty="0">
            <a:latin typeface="文鼎圓體M" pitchFamily="34" charset="-120"/>
            <a:ea typeface="文鼎圓體M" pitchFamily="34" charset="-120"/>
          </a:endParaRPr>
        </a:p>
      </dsp:txBody>
      <dsp:txXfrm rot="-5400000">
        <a:off x="1094017" y="1516510"/>
        <a:ext cx="6731996" cy="1121782"/>
      </dsp:txXfrm>
    </dsp:sp>
    <dsp:sp modelId="{8AE1FD94-029B-40FB-836B-33B1569A66D7}">
      <dsp:nvSpPr>
        <dsp:cNvPr id="0" name=""/>
        <dsp:cNvSpPr/>
      </dsp:nvSpPr>
      <dsp:spPr>
        <a:xfrm rot="5400000">
          <a:off x="-234432" y="3335900"/>
          <a:ext cx="1562882" cy="10940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ts val="2000"/>
            </a:lnSpc>
            <a:spcBef>
              <a:spcPct val="0"/>
            </a:spcBef>
            <a:spcAft>
              <a:spcPts val="0"/>
            </a:spcAft>
          </a:pPr>
          <a:endParaRPr lang="en-US" altLang="zh-TW" sz="2000" kern="1200" dirty="0" smtClean="0">
            <a:latin typeface="文鼎圓體M" pitchFamily="34" charset="-120"/>
            <a:ea typeface="文鼎圓體M" pitchFamily="34" charset="-120"/>
          </a:endParaRPr>
        </a:p>
        <a:p>
          <a:pPr lvl="0" algn="ctr" defTabSz="889000">
            <a:lnSpc>
              <a:spcPts val="2000"/>
            </a:lnSpc>
            <a:spcBef>
              <a:spcPct val="0"/>
            </a:spcBef>
            <a:spcAft>
              <a:spcPts val="0"/>
            </a:spcAft>
          </a:pPr>
          <a:r>
            <a:rPr lang="zh-TW" altLang="en-US" sz="2000" kern="1200" dirty="0" smtClean="0">
              <a:latin typeface="文鼎圓體M" pitchFamily="34" charset="-120"/>
              <a:ea typeface="文鼎圓體M" pitchFamily="34" charset="-120"/>
            </a:rPr>
            <a:t>彙整草案公佈</a:t>
          </a:r>
          <a:endParaRPr lang="en-US" altLang="zh-TW" sz="2000" kern="1200" dirty="0" smtClean="0">
            <a:latin typeface="文鼎圓體M" pitchFamily="34" charset="-120"/>
            <a:ea typeface="文鼎圓體M" pitchFamily="34" charset="-120"/>
          </a:endParaRPr>
        </a:p>
        <a:p>
          <a:pPr lvl="0" algn="ctr" defTabSz="889000">
            <a:lnSpc>
              <a:spcPts val="2000"/>
            </a:lnSpc>
            <a:spcBef>
              <a:spcPct val="0"/>
            </a:spcBef>
            <a:spcAft>
              <a:spcPts val="0"/>
            </a:spcAft>
          </a:pPr>
          <a:r>
            <a:rPr lang="en-US" altLang="zh-TW" sz="1400" kern="1200" dirty="0" smtClean="0">
              <a:latin typeface="文鼎圓體M" pitchFamily="34" charset="-120"/>
              <a:ea typeface="文鼎圓體M" pitchFamily="34" charset="-120"/>
            </a:rPr>
            <a:t>(4</a:t>
          </a:r>
          <a:r>
            <a:rPr lang="zh-TW" altLang="en-US" sz="1400" kern="1200" dirty="0" smtClean="0">
              <a:latin typeface="文鼎圓體M" pitchFamily="34" charset="-120"/>
              <a:ea typeface="文鼎圓體M" pitchFamily="34" charset="-120"/>
            </a:rPr>
            <a:t>月</a:t>
          </a:r>
          <a:r>
            <a:rPr lang="en-US" altLang="zh-TW" sz="1400" kern="1200" dirty="0" smtClean="0">
              <a:latin typeface="文鼎圓體M" pitchFamily="34" charset="-120"/>
              <a:ea typeface="文鼎圓體M" pitchFamily="34" charset="-120"/>
            </a:rPr>
            <a:t>)</a:t>
          </a:r>
          <a:endParaRPr lang="zh-TW" altLang="en-US" sz="1400" kern="1200" dirty="0">
            <a:latin typeface="文鼎圓體M" pitchFamily="34" charset="-120"/>
            <a:ea typeface="文鼎圓體M" pitchFamily="34" charset="-120"/>
          </a:endParaRPr>
        </a:p>
      </dsp:txBody>
      <dsp:txXfrm rot="-5400000">
        <a:off x="1" y="3648477"/>
        <a:ext cx="1094017" cy="468865"/>
      </dsp:txXfrm>
    </dsp:sp>
    <dsp:sp modelId="{5435C79B-85D4-492C-9A1F-430D3F9C2691}">
      <dsp:nvSpPr>
        <dsp:cNvPr id="0" name=""/>
        <dsp:cNvSpPr/>
      </dsp:nvSpPr>
      <dsp:spPr>
        <a:xfrm rot="5400000">
          <a:off x="3834043" y="213063"/>
          <a:ext cx="1312630" cy="67926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國發會彙整五大構面行動方案，完成</a:t>
          </a:r>
          <a:r>
            <a:rPr lang="zh-TW" altLang="en-US" sz="1800" kern="1200" dirty="0" smtClean="0">
              <a:solidFill>
                <a:srgbClr val="FF0000"/>
              </a:solidFill>
              <a:latin typeface="文鼎圓體M" pitchFamily="34" charset="-120"/>
              <a:ea typeface="文鼎圓體M" pitchFamily="34" charset="-120"/>
            </a:rPr>
            <a:t>白皮書初稿</a:t>
          </a:r>
          <a:endParaRPr lang="zh-TW" altLang="en-US" sz="1800" kern="1200" dirty="0">
            <a:solidFill>
              <a:srgbClr val="FF0000"/>
            </a:solidFill>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運用網路輿情分析工具，彙集各界對白皮書初稿意見</a:t>
          </a:r>
          <a:endParaRPr lang="zh-TW" altLang="en-US" sz="1800" kern="1200" dirty="0">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召開</a:t>
          </a:r>
          <a:r>
            <a:rPr lang="zh-TW" altLang="en-US" sz="1800" kern="1200" dirty="0" smtClean="0">
              <a:solidFill>
                <a:srgbClr val="FF0000"/>
              </a:solidFill>
              <a:latin typeface="文鼎圓體M" pitchFamily="34" charset="-120"/>
              <a:ea typeface="文鼎圓體M" pitchFamily="34" charset="-120"/>
            </a:rPr>
            <a:t>白皮書</a:t>
          </a:r>
          <a:r>
            <a:rPr lang="en-US" altLang="en-US" sz="1800" kern="1200" dirty="0" smtClean="0">
              <a:solidFill>
                <a:srgbClr val="FF0000"/>
              </a:solidFill>
              <a:latin typeface="文鼎圓體M" pitchFamily="34" charset="-120"/>
              <a:ea typeface="文鼎圓體M" pitchFamily="34" charset="-120"/>
            </a:rPr>
            <a:t>(</a:t>
          </a:r>
          <a:r>
            <a:rPr lang="zh-TW" altLang="en-US" sz="1800" kern="1200" dirty="0" smtClean="0">
              <a:solidFill>
                <a:srgbClr val="FF0000"/>
              </a:solidFill>
              <a:latin typeface="文鼎圓體M" pitchFamily="34" charset="-120"/>
              <a:ea typeface="文鼎圓體M" pitchFamily="34" charset="-120"/>
            </a:rPr>
            <a:t>初稿</a:t>
          </a:r>
          <a:r>
            <a:rPr lang="en-US" altLang="en-US" sz="1800" kern="1200" dirty="0" smtClean="0">
              <a:solidFill>
                <a:srgbClr val="FF0000"/>
              </a:solidFill>
              <a:latin typeface="文鼎圓體M" pitchFamily="34" charset="-120"/>
              <a:ea typeface="文鼎圓體M" pitchFamily="34" charset="-120"/>
            </a:rPr>
            <a:t>)</a:t>
          </a:r>
          <a:r>
            <a:rPr lang="zh-TW" altLang="en-US" sz="1800" kern="1200" dirty="0" smtClean="0">
              <a:solidFill>
                <a:srgbClr val="FF0000"/>
              </a:solidFill>
              <a:latin typeface="文鼎圓體M" pitchFamily="34" charset="-120"/>
              <a:ea typeface="文鼎圓體M" pitchFamily="34" charset="-120"/>
            </a:rPr>
            <a:t>全民意見徵詢會議</a:t>
          </a:r>
          <a:endParaRPr lang="zh-TW" altLang="en-US" sz="1800" kern="1200" dirty="0">
            <a:solidFill>
              <a:srgbClr val="FF0000"/>
            </a:solidFill>
            <a:latin typeface="文鼎圓體M" pitchFamily="34" charset="-120"/>
            <a:ea typeface="文鼎圓體M"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文鼎圓體M" pitchFamily="34" charset="-120"/>
              <a:ea typeface="文鼎圓體M" pitchFamily="34" charset="-120"/>
            </a:rPr>
            <a:t>國發會完成白皮書</a:t>
          </a:r>
          <a:r>
            <a:rPr lang="en-US" altLang="en-US" sz="1800" kern="1200" dirty="0" smtClean="0">
              <a:latin typeface="文鼎圓體M" pitchFamily="34" charset="-120"/>
              <a:ea typeface="文鼎圓體M" pitchFamily="34" charset="-120"/>
            </a:rPr>
            <a:t>(</a:t>
          </a:r>
          <a:r>
            <a:rPr lang="zh-TW" altLang="en-US" sz="1800" kern="1200" dirty="0" smtClean="0">
              <a:latin typeface="文鼎圓體M" pitchFamily="34" charset="-120"/>
              <a:ea typeface="文鼎圓體M" pitchFamily="34" charset="-120"/>
            </a:rPr>
            <a:t>草案</a:t>
          </a:r>
          <a:r>
            <a:rPr lang="en-US" altLang="en-US" sz="1800" kern="1200" dirty="0" smtClean="0">
              <a:latin typeface="文鼎圓體M" pitchFamily="34" charset="-120"/>
              <a:ea typeface="文鼎圓體M" pitchFamily="34" charset="-120"/>
            </a:rPr>
            <a:t>)</a:t>
          </a:r>
          <a:r>
            <a:rPr lang="zh-TW" altLang="en-US" sz="1800" kern="1200" dirty="0" smtClean="0">
              <a:latin typeface="文鼎圓體M" pitchFamily="34" charset="-120"/>
              <a:ea typeface="文鼎圓體M" pitchFamily="34" charset="-120"/>
            </a:rPr>
            <a:t>報院核定</a:t>
          </a:r>
          <a:endParaRPr lang="zh-TW" altLang="en-US" sz="1800" kern="1200" dirty="0">
            <a:latin typeface="文鼎圓體M" pitchFamily="34" charset="-120"/>
            <a:ea typeface="文鼎圓體M" pitchFamily="34" charset="-120"/>
          </a:endParaRPr>
        </a:p>
      </dsp:txBody>
      <dsp:txXfrm rot="-5400000">
        <a:off x="1094018" y="3017166"/>
        <a:ext cx="6728605" cy="11844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6"/>
            <a:ext cx="2946135" cy="496254"/>
          </a:xfrm>
          <a:prstGeom prst="rect">
            <a:avLst/>
          </a:prstGeom>
        </p:spPr>
        <p:txBody>
          <a:bodyPr vert="horz" lIns="91285" tIns="45645" rIns="91285" bIns="45645" rtlCol="0"/>
          <a:lstStyle>
            <a:lvl1pPr algn="l">
              <a:defRPr sz="1200"/>
            </a:lvl1pPr>
          </a:lstStyle>
          <a:p>
            <a:endParaRPr lang="zh-TW" altLang="en-US"/>
          </a:p>
        </p:txBody>
      </p:sp>
      <p:sp>
        <p:nvSpPr>
          <p:cNvPr id="3" name="日期版面配置區 2"/>
          <p:cNvSpPr>
            <a:spLocks noGrp="1"/>
          </p:cNvSpPr>
          <p:nvPr>
            <p:ph type="dt" sz="quarter" idx="1"/>
          </p:nvPr>
        </p:nvSpPr>
        <p:spPr>
          <a:xfrm>
            <a:off x="3849963" y="6"/>
            <a:ext cx="2946135" cy="496254"/>
          </a:xfrm>
          <a:prstGeom prst="rect">
            <a:avLst/>
          </a:prstGeom>
        </p:spPr>
        <p:txBody>
          <a:bodyPr vert="horz" lIns="91285" tIns="45645" rIns="91285" bIns="45645" rtlCol="0"/>
          <a:lstStyle>
            <a:lvl1pPr algn="r">
              <a:defRPr sz="1200"/>
            </a:lvl1pPr>
          </a:lstStyle>
          <a:p>
            <a:fld id="{7EE8069D-9FD6-4AF7-AF40-58F2CAF5A13F}" type="datetimeFigureOut">
              <a:rPr lang="zh-TW" altLang="en-US" smtClean="0"/>
              <a:pPr/>
              <a:t>2015/3/18</a:t>
            </a:fld>
            <a:endParaRPr lang="zh-TW" altLang="en-US"/>
          </a:p>
        </p:txBody>
      </p:sp>
      <p:sp>
        <p:nvSpPr>
          <p:cNvPr id="4" name="頁尾版面配置區 3"/>
          <p:cNvSpPr>
            <a:spLocks noGrp="1"/>
          </p:cNvSpPr>
          <p:nvPr>
            <p:ph type="ftr" sz="quarter" idx="2"/>
          </p:nvPr>
        </p:nvSpPr>
        <p:spPr>
          <a:xfrm>
            <a:off x="6" y="9428800"/>
            <a:ext cx="2946135" cy="496252"/>
          </a:xfrm>
          <a:prstGeom prst="rect">
            <a:avLst/>
          </a:prstGeom>
        </p:spPr>
        <p:txBody>
          <a:bodyPr vert="horz" lIns="91285" tIns="45645" rIns="91285" bIns="4564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63" y="9428800"/>
            <a:ext cx="2946135" cy="496252"/>
          </a:xfrm>
          <a:prstGeom prst="rect">
            <a:avLst/>
          </a:prstGeom>
        </p:spPr>
        <p:txBody>
          <a:bodyPr vert="horz" lIns="91285" tIns="45645" rIns="91285" bIns="45645" rtlCol="0" anchor="b"/>
          <a:lstStyle>
            <a:lvl1pPr algn="r">
              <a:defRPr sz="1200"/>
            </a:lvl1pPr>
          </a:lstStyle>
          <a:p>
            <a:fld id="{7AC72A70-B346-4372-9600-482AD18C9825}" type="slidenum">
              <a:rPr lang="zh-TW" altLang="en-US" smtClean="0"/>
              <a:pPr/>
              <a:t>‹#›</a:t>
            </a:fld>
            <a:endParaRPr lang="zh-TW" altLang="en-US"/>
          </a:p>
        </p:txBody>
      </p:sp>
    </p:spTree>
    <p:extLst>
      <p:ext uri="{BB962C8B-B14F-4D97-AF65-F5344CB8AC3E}">
        <p14:creationId xmlns:p14="http://schemas.microsoft.com/office/powerpoint/2010/main" val="292857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660" cy="498056"/>
          </a:xfrm>
          <a:prstGeom prst="rect">
            <a:avLst/>
          </a:prstGeom>
        </p:spPr>
        <p:txBody>
          <a:bodyPr vert="horz" lIns="91267" tIns="45637" rIns="91267" bIns="45637" rtlCol="0"/>
          <a:lstStyle>
            <a:lvl1pPr algn="l">
              <a:defRPr sz="1200"/>
            </a:lvl1pPr>
          </a:lstStyle>
          <a:p>
            <a:endParaRPr lang="zh-TW" altLang="en-US"/>
          </a:p>
        </p:txBody>
      </p:sp>
      <p:sp>
        <p:nvSpPr>
          <p:cNvPr id="3" name="日期版面配置區 2"/>
          <p:cNvSpPr>
            <a:spLocks noGrp="1"/>
          </p:cNvSpPr>
          <p:nvPr>
            <p:ph type="dt" idx="1"/>
          </p:nvPr>
        </p:nvSpPr>
        <p:spPr>
          <a:xfrm>
            <a:off x="3850444" y="2"/>
            <a:ext cx="2945660" cy="498056"/>
          </a:xfrm>
          <a:prstGeom prst="rect">
            <a:avLst/>
          </a:prstGeom>
        </p:spPr>
        <p:txBody>
          <a:bodyPr vert="horz" lIns="91267" tIns="45637" rIns="91267" bIns="45637" rtlCol="0"/>
          <a:lstStyle>
            <a:lvl1pPr algn="r">
              <a:defRPr sz="1200"/>
            </a:lvl1pPr>
          </a:lstStyle>
          <a:p>
            <a:fld id="{268843A0-06A4-4E67-BB37-2B7E7CCDB499}" type="datetimeFigureOut">
              <a:rPr lang="zh-TW" altLang="en-US" smtClean="0"/>
              <a:pPr/>
              <a:t>2015/3/18</a:t>
            </a:fld>
            <a:endParaRPr lang="zh-TW" altLang="en-US"/>
          </a:p>
        </p:txBody>
      </p:sp>
      <p:sp>
        <p:nvSpPr>
          <p:cNvPr id="4" name="投影片圖像版面配置區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67" tIns="45637" rIns="91267" bIns="45637" rtlCol="0" anchor="ctr"/>
          <a:lstStyle/>
          <a:p>
            <a:endParaRPr lang="zh-TW" altLang="en-US"/>
          </a:p>
        </p:txBody>
      </p:sp>
      <p:sp>
        <p:nvSpPr>
          <p:cNvPr id="5" name="備忘稿版面配置區 4"/>
          <p:cNvSpPr>
            <a:spLocks noGrp="1"/>
          </p:cNvSpPr>
          <p:nvPr>
            <p:ph type="body" sz="quarter" idx="3"/>
          </p:nvPr>
        </p:nvSpPr>
        <p:spPr>
          <a:xfrm>
            <a:off x="679768" y="4777196"/>
            <a:ext cx="5438140" cy="3908613"/>
          </a:xfrm>
          <a:prstGeom prst="rect">
            <a:avLst/>
          </a:prstGeom>
        </p:spPr>
        <p:txBody>
          <a:bodyPr vert="horz" lIns="91267" tIns="45637" rIns="91267" bIns="4563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9"/>
            <a:ext cx="2945660" cy="498054"/>
          </a:xfrm>
          <a:prstGeom prst="rect">
            <a:avLst/>
          </a:prstGeom>
        </p:spPr>
        <p:txBody>
          <a:bodyPr vert="horz" lIns="91267" tIns="45637" rIns="91267" bIns="4563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9"/>
            <a:ext cx="2945660" cy="498054"/>
          </a:xfrm>
          <a:prstGeom prst="rect">
            <a:avLst/>
          </a:prstGeom>
        </p:spPr>
        <p:txBody>
          <a:bodyPr vert="horz" lIns="91267" tIns="45637" rIns="91267" bIns="45637" rtlCol="0" anchor="b"/>
          <a:lstStyle>
            <a:lvl1pPr algn="r">
              <a:defRPr sz="1200"/>
            </a:lvl1pPr>
          </a:lstStyle>
          <a:p>
            <a:fld id="{10AEEB84-A78F-4289-A46B-F9141456B214}" type="slidenum">
              <a:rPr lang="zh-TW" altLang="en-US" smtClean="0"/>
              <a:pPr/>
              <a:t>‹#›</a:t>
            </a:fld>
            <a:endParaRPr lang="zh-TW" altLang="en-US"/>
          </a:p>
        </p:txBody>
      </p:sp>
    </p:spTree>
    <p:extLst>
      <p:ext uri="{BB962C8B-B14F-4D97-AF65-F5344CB8AC3E}">
        <p14:creationId xmlns:p14="http://schemas.microsoft.com/office/powerpoint/2010/main" val="292289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B773B5-D8FD-4F1D-8095-93C3A93C1BB2}" type="slidenum">
              <a:rPr lang="zh-TW" altLang="en-US" smtClean="0">
                <a:solidFill>
                  <a:prstClr val="black"/>
                </a:solidFill>
              </a:rPr>
              <a:pPr>
                <a:defRPr/>
              </a:pPr>
              <a:t>1</a:t>
            </a:fld>
            <a:endParaRPr lang="zh-TW" altLang="en-US" smtClean="0">
              <a:solidFill>
                <a:prstClr val="black"/>
              </a:solidFill>
            </a:endParaRPr>
          </a:p>
        </p:txBody>
      </p:sp>
    </p:spTree>
    <p:extLst>
      <p:ext uri="{BB962C8B-B14F-4D97-AF65-F5344CB8AC3E}">
        <p14:creationId xmlns:p14="http://schemas.microsoft.com/office/powerpoint/2010/main" val="299499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3</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4</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7</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10</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15</a:t>
            </a:fld>
            <a:endParaRPr lang="zh-TW" altLang="en-US"/>
          </a:p>
        </p:txBody>
      </p:sp>
    </p:spTree>
    <p:extLst>
      <p:ext uri="{BB962C8B-B14F-4D97-AF65-F5344CB8AC3E}">
        <p14:creationId xmlns:p14="http://schemas.microsoft.com/office/powerpoint/2010/main" val="34400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16</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pPr/>
              <a:t>17</a:t>
            </a:fld>
            <a:endParaRPr lang="zh-TW" altLang="en-US"/>
          </a:p>
        </p:txBody>
      </p:sp>
    </p:spTree>
    <p:extLst>
      <p:ext uri="{BB962C8B-B14F-4D97-AF65-F5344CB8AC3E}">
        <p14:creationId xmlns:p14="http://schemas.microsoft.com/office/powerpoint/2010/main" val="328430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pic>
        <p:nvPicPr>
          <p:cNvPr id="5"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254491" y="120900"/>
            <a:ext cx="1308838" cy="13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928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27977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5" name="Footer Placeholder 4"/>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212598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31603" y="5789"/>
            <a:ext cx="7886700" cy="1325563"/>
          </a:xfrm>
        </p:spPr>
        <p:txBody>
          <a:bodyPr>
            <a:normAutofit/>
          </a:bodyPr>
          <a:lstStyle>
            <a:lvl1pPr marL="360000" algn="ctr">
              <a:defRPr sz="4800" b="1">
                <a:solidFill>
                  <a:srgbClr val="002060"/>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31603" y="1386305"/>
            <a:ext cx="7886700" cy="4670401"/>
          </a:xfrm>
        </p:spPr>
        <p:txBody>
          <a:bodyPr/>
          <a:lstStyle>
            <a:lvl1pPr marL="457200" indent="-457200">
              <a:lnSpc>
                <a:spcPct val="110000"/>
              </a:lnSpc>
              <a:spcBef>
                <a:spcPts val="0"/>
              </a:spcBef>
              <a:spcAft>
                <a:spcPts val="600"/>
              </a:spcAft>
              <a:buFont typeface="Wingdings" panose="05000000000000000000" pitchFamily="2" charset="2"/>
              <a:buChar char="l"/>
              <a:defRPr/>
            </a:lvl1pPr>
            <a:lvl2pPr marL="800100" indent="-342900">
              <a:lnSpc>
                <a:spcPct val="105000"/>
              </a:lnSpc>
              <a:spcBef>
                <a:spcPts val="0"/>
              </a:spcBef>
              <a:spcAft>
                <a:spcPts val="400"/>
              </a:spcAft>
              <a:buFont typeface="Wingdings" panose="05000000000000000000" pitchFamily="2" charset="2"/>
              <a:buChar char="Ø"/>
              <a:defRPr/>
            </a:lvl2pPr>
            <a:lvl3pPr marL="1257300" indent="-342900">
              <a:lnSpc>
                <a:spcPct val="105000"/>
              </a:lnSpc>
              <a:spcBef>
                <a:spcPts val="0"/>
              </a:spcBef>
              <a:spcAft>
                <a:spcPts val="400"/>
              </a:spcAft>
              <a:buFont typeface="Wingdings" panose="05000000000000000000" pitchFamily="2" charset="2"/>
              <a:buChar char="ü"/>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schemeClr val="bg1"/>
                </a:solidFill>
              </a:rPr>
              <a:pPr/>
              <a:t>‹#›</a:t>
            </a:fld>
            <a:endParaRPr lang="zh-TW" altLang="en-US" sz="1600" dirty="0">
              <a:solidFill>
                <a:schemeClr val="bg1"/>
              </a:solidFill>
            </a:endParaRPr>
          </a:p>
        </p:txBody>
      </p:sp>
      <p:sp>
        <p:nvSpPr>
          <p:cNvPr id="11" name="Footer Placeholder 4"/>
          <p:cNvSpPr txBox="1">
            <a:spLocks/>
          </p:cNvSpPr>
          <p:nvPr userDrawn="1"/>
        </p:nvSpPr>
        <p:spPr>
          <a:xfrm>
            <a:off x="5076056" y="6165304"/>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schemeClr val="bg1">
                  <a:lumMod val="95000"/>
                </a:schemeClr>
              </a:solidFill>
              <a:latin typeface="Arial" panose="020B0604020202020204" pitchFamily="34" charset="0"/>
              <a:ea typeface="文鼎圓體M" panose="020F0600000000000000" pitchFamily="34" charset="-120"/>
              <a:cs typeface="Arial" panose="020B0604020202020204" pitchFamily="34" charset="0"/>
            </a:endParaRPr>
          </a:p>
        </p:txBody>
      </p:sp>
      <p:sp>
        <p:nvSpPr>
          <p:cNvPr id="7" name="Footer Placeholder 4"/>
          <p:cNvSpPr txBox="1">
            <a:spLocks/>
          </p:cNvSpPr>
          <p:nvPr userDrawn="1"/>
        </p:nvSpPr>
        <p:spPr>
          <a:xfrm>
            <a:off x="3387969" y="6558332"/>
            <a:ext cx="4727331"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zh-TW" altLang="en-US" sz="1600" dirty="0" smtClean="0">
              <a:solidFill>
                <a:schemeClr val="bg1"/>
              </a:solidFill>
              <a:latin typeface="Arial" panose="020B0604020202020204" pitchFamily="34" charset="0"/>
              <a:ea typeface="文鼎圓體M" panose="020F0600000000000000" pitchFamily="34" charset="-120"/>
              <a:cs typeface="Arial" panose="020B0604020202020204" pitchFamily="34" charset="0"/>
            </a:endParaRPr>
          </a:p>
        </p:txBody>
      </p:sp>
      <p:pic>
        <p:nvPicPr>
          <p:cNvPr id="9"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159898" y="173452"/>
            <a:ext cx="807054" cy="8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66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15"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schemeClr val="bg1">
                    <a:lumMod val="95000"/>
                  </a:schemeClr>
                </a:solidFill>
              </a:rPr>
              <a:pPr/>
              <a:t>‹#›</a:t>
            </a:fld>
            <a:endParaRPr lang="zh-TW" altLang="en-US" sz="1600" dirty="0">
              <a:solidFill>
                <a:schemeClr val="bg1">
                  <a:lumMod val="95000"/>
                </a:schemeClr>
              </a:solidFill>
            </a:endParaRPr>
          </a:p>
        </p:txBody>
      </p:sp>
      <p:sp>
        <p:nvSpPr>
          <p:cNvPr id="16" name="Footer Placeholder 4"/>
          <p:cNvSpPr txBox="1">
            <a:spLocks/>
          </p:cNvSpPr>
          <p:nvPr userDrawn="1"/>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sz="1600" dirty="0">
              <a:solidFill>
                <a:schemeClr val="bg1">
                  <a:lumMod val="95000"/>
                </a:schemeClr>
              </a:solidFill>
              <a:latin typeface="Arial" panose="020B0604020202020204" pitchFamily="34" charset="0"/>
              <a:ea typeface="文鼎圓體M" panose="020F0600000000000000" pitchFamily="34" charset="-120"/>
              <a:cs typeface="Arial" panose="020B0604020202020204" pitchFamily="34" charset="0"/>
            </a:endParaRPr>
          </a:p>
        </p:txBody>
      </p:sp>
      <p:pic>
        <p:nvPicPr>
          <p:cNvPr id="7" name="Picture 2" descr="D:\Users\candy\00業務\102年業務\23.經建會邁向國發會1021119\國發會LOGO定稿"/>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995"/>
          <a:stretch/>
        </p:blipFill>
        <p:spPr bwMode="auto">
          <a:xfrm>
            <a:off x="159898" y="173452"/>
            <a:ext cx="807054" cy="8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62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3599248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8" name="Footer Placeholder 7"/>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15271430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4" name="Footer Placeholder 3"/>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3552411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3" name="Footer Placeholder 2"/>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561946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195531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TW" altLang="en-US"/>
          </a:p>
        </p:txBody>
      </p:sp>
      <p:sp>
        <p:nvSpPr>
          <p:cNvPr id="6" name="Footer Placeholder 5"/>
          <p:cNvSpPr>
            <a:spLocks noGrp="1"/>
          </p:cNvSpPr>
          <p:nvPr>
            <p:ph type="ftr" sz="quarter" idx="11"/>
          </p:nvPr>
        </p:nvSpPr>
        <p:spPr>
          <a:xfrm>
            <a:off x="7867650" y="3121025"/>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a:xfrm>
            <a:off x="7086600" y="6520532"/>
            <a:ext cx="2057400" cy="365125"/>
          </a:xfrm>
          <a:prstGeom prst="rect">
            <a:avLst/>
          </a:prstGeom>
        </p:spPr>
        <p:txBody>
          <a:bodyPr/>
          <a:lstStyle/>
          <a:p>
            <a:fld id="{C7024E13-29F1-4D11-A106-D3F56B743DA7}" type="slidenum">
              <a:rPr lang="zh-TW" altLang="en-US" smtClean="0"/>
              <a:pPr/>
              <a:t>‹#›</a:t>
            </a:fld>
            <a:endParaRPr lang="zh-TW" altLang="en-US"/>
          </a:p>
        </p:txBody>
      </p:sp>
    </p:spTree>
    <p:extLst>
      <p:ext uri="{BB962C8B-B14F-4D97-AF65-F5344CB8AC3E}">
        <p14:creationId xmlns:p14="http://schemas.microsoft.com/office/powerpoint/2010/main" val="416310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群組 6"/>
          <p:cNvGrpSpPr/>
          <p:nvPr userDrawn="1"/>
        </p:nvGrpSpPr>
        <p:grpSpPr>
          <a:xfrm>
            <a:off x="0" y="5511802"/>
            <a:ext cx="9144000" cy="1464296"/>
            <a:chOff x="0" y="5072063"/>
            <a:chExt cx="9144000" cy="1863517"/>
          </a:xfrm>
        </p:grpSpPr>
        <p:pic>
          <p:nvPicPr>
            <p:cNvPr id="8" name="图片 8" descr="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072063"/>
              <a:ext cx="9144000" cy="178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13" descr="1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11040" y="5649705"/>
              <a:ext cx="45720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Title Placeholder 1"/>
          <p:cNvSpPr>
            <a:spLocks noGrp="1"/>
          </p:cNvSpPr>
          <p:nvPr>
            <p:ph type="title"/>
          </p:nvPr>
        </p:nvSpPr>
        <p:spPr>
          <a:xfrm>
            <a:off x="631603" y="0"/>
            <a:ext cx="7883747"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31603" y="1386306"/>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024E13-29F1-4D11-A106-D3F56B743DA7}" type="slidenum">
              <a:rPr lang="zh-TW" altLang="en-US" sz="1600" smtClean="0">
                <a:solidFill>
                  <a:schemeClr val="bg1"/>
                </a:solidFill>
              </a:rPr>
              <a:pPr/>
              <a:t>‹#›</a:t>
            </a:fld>
            <a:endParaRPr lang="zh-TW" altLang="en-US" sz="1600" dirty="0">
              <a:solidFill>
                <a:schemeClr val="bg1"/>
              </a:solidFill>
            </a:endParaRPr>
          </a:p>
        </p:txBody>
      </p:sp>
    </p:spTree>
    <p:extLst>
      <p:ext uri="{BB962C8B-B14F-4D97-AF65-F5344CB8AC3E}">
        <p14:creationId xmlns:p14="http://schemas.microsoft.com/office/powerpoint/2010/main" val="412869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join.gov.tw/"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338663" y="1502713"/>
            <a:ext cx="8518116" cy="4284621"/>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indent="-2063750" eaLnBrk="1" hangingPunct="1">
              <a:lnSpc>
                <a:spcPts val="7200"/>
              </a:lnSpc>
              <a:spcAft>
                <a:spcPts val="600"/>
              </a:spcAft>
              <a:defRPr/>
            </a:pPr>
            <a:r>
              <a:rPr lang="zh-TW" altLang="en-US" sz="4600" b="1" dirty="0" smtClean="0">
                <a:solidFill>
                  <a:srgbClr val="002060"/>
                </a:solidFill>
                <a:latin typeface="文鼎圓體M" panose="020F0609000000000000" pitchFamily="49" charset="-120"/>
                <a:ea typeface="文鼎圓體M" panose="020F0609000000000000" pitchFamily="49" charset="-120"/>
                <a:cs typeface="Arial" panose="020B0604020202020204" pitchFamily="34" charset="0"/>
              </a:rPr>
              <a:t>「網路智慧新臺灣政策白皮書」編擬</a:t>
            </a:r>
            <a:r>
              <a:rPr lang="zh-TW" altLang="en-US" sz="4600" b="1" dirty="0">
                <a:solidFill>
                  <a:srgbClr val="002060"/>
                </a:solidFill>
                <a:latin typeface="文鼎圓體M" panose="020F0609000000000000" pitchFamily="49" charset="-120"/>
                <a:ea typeface="文鼎圓體M" panose="020F0609000000000000" pitchFamily="49" charset="-120"/>
                <a:cs typeface="Arial" panose="020B0604020202020204" pitchFamily="34" charset="0"/>
              </a:rPr>
              <a:t>進度</a:t>
            </a:r>
            <a:endParaRPr lang="en-US" altLang="zh-TW" sz="4600" b="1" dirty="0" smtClean="0">
              <a:solidFill>
                <a:srgbClr val="002060"/>
              </a:solidFill>
              <a:latin typeface="文鼎圓體M" panose="020F0609000000000000" pitchFamily="49" charset="-120"/>
              <a:ea typeface="文鼎圓體M" panose="020F0609000000000000" pitchFamily="49" charset="-120"/>
              <a:cs typeface="Arial" panose="020B0604020202020204" pitchFamily="34" charset="0"/>
            </a:endParaRPr>
          </a:p>
          <a:p>
            <a:pPr indent="-2063750" eaLnBrk="1" hangingPunct="1">
              <a:lnSpc>
                <a:spcPts val="7200"/>
              </a:lnSpc>
              <a:spcAft>
                <a:spcPts val="600"/>
              </a:spcAft>
              <a:defRPr/>
            </a:pPr>
            <a:endParaRPr lang="en-US" altLang="zh-TW" sz="4800" b="1" dirty="0">
              <a:solidFill>
                <a:srgbClr val="002060"/>
              </a:solidFill>
              <a:latin typeface="文鼎圓體M" panose="020F0609000000000000" pitchFamily="49" charset="-120"/>
              <a:ea typeface="文鼎圓體M" panose="020F0609000000000000" pitchFamily="49" charset="-120"/>
              <a:cs typeface="Arial" panose="020B0604020202020204" pitchFamily="34" charset="0"/>
            </a:endParaRPr>
          </a:p>
          <a:p>
            <a:pPr indent="-2063750" eaLnBrk="1" hangingPunct="1">
              <a:lnSpc>
                <a:spcPts val="7200"/>
              </a:lnSpc>
              <a:spcAft>
                <a:spcPts val="600"/>
              </a:spcAft>
              <a:defRPr/>
            </a:pPr>
            <a:endParaRPr lang="en-US" altLang="zh-TW" sz="4800" b="1" dirty="0" smtClean="0">
              <a:solidFill>
                <a:srgbClr val="002060"/>
              </a:solidFill>
              <a:latin typeface="文鼎圓體M" panose="020F0609000000000000" pitchFamily="49" charset="-120"/>
              <a:ea typeface="文鼎圓體M" panose="020F0609000000000000" pitchFamily="49" charset="-120"/>
              <a:cs typeface="Arial" panose="020B0604020202020204" pitchFamily="34" charset="0"/>
            </a:endParaRPr>
          </a:p>
        </p:txBody>
      </p:sp>
      <p:sp>
        <p:nvSpPr>
          <p:cNvPr id="2" name="文字方塊 1"/>
          <p:cNvSpPr txBox="1"/>
          <p:nvPr/>
        </p:nvSpPr>
        <p:spPr>
          <a:xfrm>
            <a:off x="1586520" y="3645024"/>
            <a:ext cx="5976664" cy="920750"/>
          </a:xfrm>
          <a:prstGeom prst="rect">
            <a:avLst/>
          </a:prstGeom>
        </p:spPr>
        <p:txBody>
          <a:bodyPr anchor="b"/>
          <a:lstStyle>
            <a:defPPr>
              <a:defRPr lang="zh-TW"/>
            </a:defPPr>
            <a:lvl1pPr indent="-2063750" algn="ctr" eaLnBrk="1" hangingPunct="1">
              <a:lnSpc>
                <a:spcPct val="120000"/>
              </a:lnSpc>
              <a:spcAft>
                <a:spcPts val="600"/>
              </a:spcAft>
              <a:defRPr sz="4800" b="1">
                <a:solidFill>
                  <a:srgbClr val="3A1D00"/>
                </a:solidFill>
                <a:effectLst>
                  <a:outerShdw blurRad="38100" dist="38100" dir="2700000" algn="tl">
                    <a:srgbClr val="000000"/>
                  </a:outerShdw>
                </a:effectLst>
                <a:latin typeface="Arial" pitchFamily="34" charset="0"/>
                <a:ea typeface="文鼎圓體M"/>
                <a:cs typeface="Arial" pitchFamily="34" charset="0"/>
              </a:defRPr>
            </a:lvl1pPr>
            <a:lvl2pPr algn="ctr" eaLnBrk="0" hangingPunct="0">
              <a:defRPr sz="4400">
                <a:ea typeface="新細明體" charset="-120"/>
              </a:defRPr>
            </a:lvl2pPr>
            <a:lvl3pPr algn="ctr" eaLnBrk="0" hangingPunct="0">
              <a:defRPr sz="4400">
                <a:ea typeface="新細明體" charset="-120"/>
              </a:defRPr>
            </a:lvl3pPr>
            <a:lvl4pPr algn="ctr" eaLnBrk="0" hangingPunct="0">
              <a:defRPr sz="4400">
                <a:ea typeface="新細明體" charset="-120"/>
              </a:defRPr>
            </a:lvl4pPr>
            <a:lvl5pPr algn="ctr" eaLnBrk="0" hangingPunct="0">
              <a:defRPr sz="4400">
                <a:ea typeface="新細明體" charset="-120"/>
              </a:defRPr>
            </a:lvl5pPr>
            <a:lvl6pPr marL="457200" algn="ctr" fontAlgn="base">
              <a:spcBef>
                <a:spcPct val="0"/>
              </a:spcBef>
              <a:spcAft>
                <a:spcPct val="0"/>
              </a:spcAft>
              <a:defRPr sz="4400">
                <a:ea typeface="新細明體" charset="-120"/>
              </a:defRPr>
            </a:lvl6pPr>
            <a:lvl7pPr marL="914400" algn="ctr" fontAlgn="base">
              <a:spcBef>
                <a:spcPct val="0"/>
              </a:spcBef>
              <a:spcAft>
                <a:spcPct val="0"/>
              </a:spcAft>
              <a:defRPr sz="4400">
                <a:ea typeface="新細明體" charset="-120"/>
              </a:defRPr>
            </a:lvl7pPr>
            <a:lvl8pPr marL="1371600" algn="ctr" fontAlgn="base">
              <a:spcBef>
                <a:spcPct val="0"/>
              </a:spcBef>
              <a:spcAft>
                <a:spcPct val="0"/>
              </a:spcAft>
              <a:defRPr sz="4400">
                <a:ea typeface="新細明體" charset="-120"/>
              </a:defRPr>
            </a:lvl8pPr>
            <a:lvl9pPr marL="1828800" algn="ctr" fontAlgn="base">
              <a:spcBef>
                <a:spcPct val="0"/>
              </a:spcBef>
              <a:spcAft>
                <a:spcPct val="0"/>
              </a:spcAft>
              <a:defRPr sz="4400">
                <a:ea typeface="新細明體" charset="-120"/>
              </a:defRPr>
            </a:lvl9pPr>
          </a:lstStyle>
          <a:p>
            <a:endParaRPr lang="zh-TW" altLang="en-US" sz="4000" b="0" dirty="0">
              <a:effectLst/>
            </a:endParaRPr>
          </a:p>
        </p:txBody>
      </p:sp>
      <p:sp>
        <p:nvSpPr>
          <p:cNvPr id="6" name="副標題 5"/>
          <p:cNvSpPr>
            <a:spLocks noGrp="1"/>
          </p:cNvSpPr>
          <p:nvPr>
            <p:ph type="subTitle" idx="1"/>
          </p:nvPr>
        </p:nvSpPr>
        <p:spPr>
          <a:xfrm>
            <a:off x="1168721" y="4565774"/>
            <a:ext cx="6858000" cy="1655762"/>
          </a:xfrm>
        </p:spPr>
        <p:txBody>
          <a:bodyPr>
            <a:normAutofit/>
          </a:bodyPr>
          <a:lstStyle/>
          <a:p>
            <a:pPr indent="-2063750">
              <a:lnSpc>
                <a:spcPct val="150000"/>
              </a:lnSpc>
              <a:spcBef>
                <a:spcPts val="0"/>
              </a:spcBef>
              <a:defRPr/>
            </a:pPr>
            <a:r>
              <a:rPr lang="zh-TW" altLang="en-US" sz="3200" b="1" dirty="0" smtClean="0">
                <a:solidFill>
                  <a:srgbClr val="002060"/>
                </a:solidFill>
                <a:ea typeface="文鼎圓體M" panose="020F0609000000000000" pitchFamily="49" charset="-120"/>
              </a:rPr>
              <a:t>國家發展委員會</a:t>
            </a:r>
            <a:endParaRPr lang="en-US" altLang="zh-TW" sz="3200" b="1" dirty="0">
              <a:solidFill>
                <a:srgbClr val="002060"/>
              </a:solidFill>
              <a:ea typeface="文鼎圓體M" panose="020F0609000000000000" pitchFamily="49" charset="-120"/>
            </a:endParaRPr>
          </a:p>
          <a:p>
            <a:pPr indent="-2063750">
              <a:lnSpc>
                <a:spcPct val="150000"/>
              </a:lnSpc>
              <a:spcBef>
                <a:spcPts val="0"/>
              </a:spcBef>
              <a:defRPr/>
            </a:pPr>
            <a:r>
              <a:rPr lang="en-US" altLang="zh-TW" sz="3200" b="1" dirty="0" smtClean="0">
                <a:solidFill>
                  <a:srgbClr val="002060"/>
                </a:solidFill>
                <a:ea typeface="文鼎圓體M" panose="020F0609000000000000" pitchFamily="49" charset="-120"/>
              </a:rPr>
              <a:t>104 </a:t>
            </a:r>
            <a:r>
              <a:rPr lang="zh-TW" altLang="en-US" sz="3200" b="1" dirty="0" smtClean="0">
                <a:solidFill>
                  <a:srgbClr val="002060"/>
                </a:solidFill>
                <a:ea typeface="文鼎圓體M" panose="020F0609000000000000" pitchFamily="49" charset="-120"/>
              </a:rPr>
              <a:t>年 </a:t>
            </a:r>
            <a:r>
              <a:rPr lang="en-US" altLang="zh-TW" sz="3200" b="1" dirty="0" smtClean="0">
                <a:solidFill>
                  <a:srgbClr val="002060"/>
                </a:solidFill>
                <a:ea typeface="文鼎圓體M" panose="020F0609000000000000" pitchFamily="49" charset="-120"/>
              </a:rPr>
              <a:t>3</a:t>
            </a:r>
            <a:r>
              <a:rPr lang="zh-TW" altLang="en-US" sz="3200" b="1" dirty="0" smtClean="0">
                <a:solidFill>
                  <a:srgbClr val="002060"/>
                </a:solidFill>
                <a:ea typeface="文鼎圓體M" panose="020F0609000000000000" pitchFamily="49" charset="-120"/>
              </a:rPr>
              <a:t> 月 </a:t>
            </a:r>
            <a:r>
              <a:rPr lang="en-US" altLang="zh-TW" sz="3200" b="1" dirty="0" smtClean="0">
                <a:solidFill>
                  <a:srgbClr val="002060"/>
                </a:solidFill>
                <a:ea typeface="文鼎圓體M" panose="020F0609000000000000" pitchFamily="49" charset="-120"/>
              </a:rPr>
              <a:t>18 </a:t>
            </a:r>
            <a:r>
              <a:rPr lang="zh-TW" altLang="en-US" sz="3200" b="1" dirty="0" smtClean="0">
                <a:solidFill>
                  <a:srgbClr val="002060"/>
                </a:solidFill>
                <a:ea typeface="文鼎圓體M" panose="020F0609000000000000" pitchFamily="49" charset="-120"/>
              </a:rPr>
              <a:t>日</a:t>
            </a:r>
            <a:endParaRPr lang="zh-TW" altLang="en-US" sz="3200" dirty="0">
              <a:ea typeface="文鼎圓體M" panose="020F0609000000000000" pitchFamily="49" charset="-120"/>
            </a:endParaRPr>
          </a:p>
        </p:txBody>
      </p:sp>
    </p:spTree>
    <p:extLst>
      <p:ext uri="{BB962C8B-B14F-4D97-AF65-F5344CB8AC3E}">
        <p14:creationId xmlns:p14="http://schemas.microsoft.com/office/powerpoint/2010/main" val="395844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normAutofit/>
          </a:bodyPr>
          <a:lstStyle/>
          <a:p>
            <a:r>
              <a:rPr lang="zh-TW" altLang="en-US" dirty="0" smtClean="0">
                <a:latin typeface="文鼎圓體M" panose="020F0609000000000000" pitchFamily="49" charset="-120"/>
                <a:ea typeface="文鼎圓體M" panose="020F0609000000000000" pitchFamily="49" charset="-120"/>
              </a:rPr>
              <a:t>白皮書草案</a:t>
            </a:r>
            <a:r>
              <a:rPr lang="zh-TW" altLang="en-US" dirty="0">
                <a:latin typeface="文鼎圓體M" panose="020F0609000000000000" pitchFamily="49" charset="-120"/>
                <a:ea typeface="文鼎圓體M" panose="020F0609000000000000" pitchFamily="49" charset="-120"/>
              </a:rPr>
              <a:t>彙</a:t>
            </a:r>
            <a:r>
              <a:rPr lang="zh-TW" altLang="en-US" dirty="0" smtClean="0">
                <a:latin typeface="文鼎圓體M" panose="020F0609000000000000" pitchFamily="49" charset="-120"/>
                <a:ea typeface="文鼎圓體M" panose="020F0609000000000000" pitchFamily="49" charset="-120"/>
              </a:rPr>
              <a:t>整</a:t>
            </a:r>
            <a:endParaRPr lang="zh-TW" altLang="en-US" sz="3200" dirty="0">
              <a:ea typeface="文鼎圓體M" panose="020F0609000000000000" pitchFamily="49" charset="-120"/>
            </a:endParaRPr>
          </a:p>
        </p:txBody>
      </p:sp>
      <p:sp>
        <p:nvSpPr>
          <p:cNvPr id="3" name="內容版面配置區 2"/>
          <p:cNvSpPr>
            <a:spLocks noGrp="1"/>
          </p:cNvSpPr>
          <p:nvPr>
            <p:ph idx="1"/>
          </p:nvPr>
        </p:nvSpPr>
        <p:spPr>
          <a:xfrm>
            <a:off x="482886" y="1099335"/>
            <a:ext cx="8469728" cy="5258935"/>
          </a:xfrm>
        </p:spPr>
        <p:txBody>
          <a:bodyPr>
            <a:noAutofit/>
          </a:bodyPr>
          <a:lstStyle/>
          <a:p>
            <a:pPr>
              <a:lnSpc>
                <a:spcPct val="130000"/>
              </a:lnSpc>
              <a:spcAft>
                <a:spcPts val="0"/>
              </a:spcAft>
            </a:pPr>
            <a:r>
              <a:rPr lang="zh-TW" altLang="zh-TW" sz="2600" dirty="0"/>
              <a:t>國發會彙整五大構</a:t>
            </a:r>
            <a:r>
              <a:rPr lang="zh-TW" altLang="zh-TW" sz="2600" dirty="0" smtClean="0"/>
              <a:t>面行動</a:t>
            </a:r>
            <a:r>
              <a:rPr lang="zh-TW" altLang="en-US" sz="2600" dirty="0" smtClean="0"/>
              <a:t>計畫</a:t>
            </a:r>
            <a:r>
              <a:rPr lang="zh-TW" altLang="zh-TW" sz="2600" dirty="0" smtClean="0"/>
              <a:t>，</a:t>
            </a:r>
            <a:r>
              <a:rPr lang="zh-TW" altLang="zh-TW" sz="2600" dirty="0"/>
              <a:t>完成</a:t>
            </a:r>
            <a:r>
              <a:rPr lang="zh-TW" altLang="zh-TW" sz="2600" dirty="0" smtClean="0"/>
              <a:t>白皮書</a:t>
            </a:r>
            <a:r>
              <a:rPr lang="en-US" altLang="zh-TW" sz="2600" dirty="0" smtClean="0"/>
              <a:t>(</a:t>
            </a:r>
            <a:r>
              <a:rPr lang="zh-TW" altLang="en-US" sz="2600" dirty="0" smtClean="0"/>
              <a:t>初稿</a:t>
            </a:r>
            <a:r>
              <a:rPr lang="en-US" altLang="zh-TW" sz="2600" dirty="0" smtClean="0"/>
              <a:t>)</a:t>
            </a:r>
            <a:r>
              <a:rPr lang="zh-TW" altLang="en-US" sz="2600" dirty="0" smtClean="0"/>
              <a:t>上網</a:t>
            </a:r>
            <a:endParaRPr lang="en-US" altLang="zh-TW" sz="2600" dirty="0"/>
          </a:p>
          <a:p>
            <a:pPr>
              <a:lnSpc>
                <a:spcPct val="130000"/>
              </a:lnSpc>
              <a:spcAft>
                <a:spcPts val="0"/>
              </a:spcAft>
            </a:pPr>
            <a:r>
              <a:rPr lang="zh-TW" altLang="zh-TW" sz="2600" dirty="0" smtClean="0"/>
              <a:t>運用</a:t>
            </a:r>
            <a:r>
              <a:rPr lang="zh-TW" altLang="zh-TW" sz="2600" dirty="0"/>
              <a:t>網路輿情</a:t>
            </a:r>
            <a:r>
              <a:rPr lang="zh-TW" altLang="zh-TW" sz="2600" dirty="0" smtClean="0"/>
              <a:t>分析</a:t>
            </a:r>
            <a:r>
              <a:rPr lang="zh-TW" altLang="en-US" sz="2600" dirty="0" smtClean="0"/>
              <a:t>與討論平台</a:t>
            </a:r>
            <a:r>
              <a:rPr lang="zh-TW" altLang="zh-TW" sz="2600" dirty="0" smtClean="0"/>
              <a:t>，</a:t>
            </a:r>
            <a:r>
              <a:rPr lang="zh-TW" altLang="en-US" sz="2600" dirty="0" smtClean="0"/>
              <a:t>彙集群眾智慧，並規劃</a:t>
            </a:r>
            <a:r>
              <a:rPr lang="en-US" altLang="zh-TW" sz="2600" dirty="0" smtClean="0">
                <a:solidFill>
                  <a:srgbClr val="FF0000"/>
                </a:solidFill>
              </a:rPr>
              <a:t>4/28</a:t>
            </a:r>
            <a:r>
              <a:rPr lang="zh-TW" altLang="en-US" sz="2600" dirty="0" smtClean="0">
                <a:solidFill>
                  <a:srgbClr val="FF0000"/>
                </a:solidFill>
              </a:rPr>
              <a:t>召開</a:t>
            </a:r>
            <a:r>
              <a:rPr lang="zh-TW" altLang="en-US" sz="2600" dirty="0">
                <a:solidFill>
                  <a:srgbClr val="FF0000"/>
                </a:solidFill>
              </a:rPr>
              <a:t>全民意見徵詢</a:t>
            </a:r>
            <a:r>
              <a:rPr lang="zh-TW" altLang="en-US" sz="2600" dirty="0" smtClean="0">
                <a:solidFill>
                  <a:srgbClr val="FF0000"/>
                </a:solidFill>
              </a:rPr>
              <a:t>會議</a:t>
            </a:r>
            <a:r>
              <a:rPr lang="zh-TW" altLang="en-US" sz="2600" dirty="0" smtClean="0"/>
              <a:t>，確定</a:t>
            </a:r>
            <a:r>
              <a:rPr lang="zh-TW" altLang="zh-TW" sz="2600" dirty="0" smtClean="0"/>
              <a:t>白皮書</a:t>
            </a:r>
            <a:r>
              <a:rPr lang="en-US" altLang="zh-TW" sz="2600" dirty="0" smtClean="0"/>
              <a:t>(</a:t>
            </a:r>
            <a:r>
              <a:rPr lang="zh-TW" altLang="en-US" sz="2600" dirty="0" smtClean="0"/>
              <a:t>草案</a:t>
            </a:r>
            <a:r>
              <a:rPr lang="en-US" altLang="zh-TW" sz="2600" dirty="0" smtClean="0"/>
              <a:t>)</a:t>
            </a:r>
          </a:p>
          <a:p>
            <a:pPr lvl="0">
              <a:lnSpc>
                <a:spcPct val="130000"/>
              </a:lnSpc>
              <a:spcAft>
                <a:spcPts val="0"/>
              </a:spcAft>
            </a:pPr>
            <a:r>
              <a:rPr lang="zh-TW" altLang="en-US" sz="2600" dirty="0" smtClean="0"/>
              <a:t>白皮書</a:t>
            </a:r>
            <a:r>
              <a:rPr lang="en-US" altLang="zh-TW" sz="2600" dirty="0"/>
              <a:t>(</a:t>
            </a:r>
            <a:r>
              <a:rPr lang="zh-TW" altLang="en-US" sz="2600" dirty="0"/>
              <a:t>草案</a:t>
            </a:r>
            <a:r>
              <a:rPr lang="en-US" altLang="zh-TW" sz="2600" dirty="0"/>
              <a:t>)</a:t>
            </a:r>
            <a:r>
              <a:rPr lang="zh-TW" altLang="en-US" sz="2600" dirty="0"/>
              <a:t>報院</a:t>
            </a:r>
            <a:r>
              <a:rPr lang="zh-TW" altLang="en-US" sz="2600" dirty="0" smtClean="0"/>
              <a:t>核定</a:t>
            </a:r>
            <a:endParaRPr lang="en-US" altLang="zh-TW" sz="2600" dirty="0" smtClean="0"/>
          </a:p>
          <a:p>
            <a:pPr lvl="0">
              <a:lnSpc>
                <a:spcPct val="130000"/>
              </a:lnSpc>
              <a:spcAft>
                <a:spcPts val="0"/>
              </a:spcAft>
            </a:pPr>
            <a:endParaRPr lang="en-US" altLang="zh-TW" sz="2600" dirty="0" smtClean="0"/>
          </a:p>
        </p:txBody>
      </p:sp>
      <p:grpSp>
        <p:nvGrpSpPr>
          <p:cNvPr id="4" name="群組 3"/>
          <p:cNvGrpSpPr/>
          <p:nvPr/>
        </p:nvGrpSpPr>
        <p:grpSpPr>
          <a:xfrm>
            <a:off x="665067" y="3599654"/>
            <a:ext cx="8100060" cy="2509072"/>
            <a:chOff x="830580" y="4899660"/>
            <a:chExt cx="8100060" cy="1670588"/>
          </a:xfrm>
        </p:grpSpPr>
        <p:grpSp>
          <p:nvGrpSpPr>
            <p:cNvPr id="6" name="群組 5"/>
            <p:cNvGrpSpPr/>
            <p:nvPr/>
          </p:nvGrpSpPr>
          <p:grpSpPr>
            <a:xfrm>
              <a:off x="830580" y="4899660"/>
              <a:ext cx="8100060" cy="1670588"/>
              <a:chOff x="0" y="4579620"/>
              <a:chExt cx="8100060" cy="1670588"/>
            </a:xfrm>
          </p:grpSpPr>
          <p:cxnSp>
            <p:nvCxnSpPr>
              <p:cNvPr id="25" name="直線單箭頭接點 24"/>
              <p:cNvCxnSpPr/>
              <p:nvPr/>
            </p:nvCxnSpPr>
            <p:spPr>
              <a:xfrm>
                <a:off x="768911" y="4909184"/>
                <a:ext cx="1219200" cy="1269"/>
              </a:xfrm>
              <a:prstGeom prst="straightConnector1">
                <a:avLst/>
              </a:prstGeom>
              <a:noFill/>
              <a:ln w="25400" cap="flat" cmpd="sng" algn="ctr">
                <a:solidFill>
                  <a:srgbClr val="4F81BD">
                    <a:shade val="95000"/>
                    <a:satMod val="105000"/>
                  </a:srgbClr>
                </a:solidFill>
                <a:prstDash val="solid"/>
                <a:tailEnd type="arrow"/>
              </a:ln>
              <a:effectLst/>
            </p:spPr>
          </p:cxnSp>
          <p:sp>
            <p:nvSpPr>
              <p:cNvPr id="34" name="文字方塊 2"/>
              <p:cNvSpPr txBox="1">
                <a:spLocks noChangeArrowheads="1"/>
              </p:cNvSpPr>
              <p:nvPr/>
            </p:nvSpPr>
            <p:spPr bwMode="auto">
              <a:xfrm>
                <a:off x="0" y="4579620"/>
                <a:ext cx="708660" cy="1668780"/>
              </a:xfrm>
              <a:prstGeom prst="rect">
                <a:avLst/>
              </a:prstGeom>
              <a:solidFill>
                <a:sysClr val="window" lastClr="FFFFFF"/>
              </a:solidFill>
              <a:ln w="25400" cap="flat" cmpd="sng" algn="ctr">
                <a:solidFill>
                  <a:srgbClr val="4F81BD"/>
                </a:solidFill>
                <a:prstDash val="solid"/>
                <a:headEnd/>
                <a:tailEnd/>
              </a:ln>
              <a:effectLst/>
            </p:spPr>
            <p:txBody>
              <a:bodyPr rot="0" vert="eaVert" wrap="square" lIns="36000" tIns="72000" rIns="36000" bIns="72000" anchor="ctr" anchorCtr="0">
                <a:noAutofit/>
              </a:bodyPr>
              <a:lstStyle/>
              <a:p>
                <a:pPr>
                  <a:spcAft>
                    <a:spcPts val="0"/>
                  </a:spcAft>
                </a:pPr>
                <a:r>
                  <a:rPr lang="zh-TW" kern="100" dirty="0">
                    <a:effectLst/>
                    <a:latin typeface="文鼎圓體M" panose="020F0609000000000000" pitchFamily="49" charset="-120"/>
                    <a:ea typeface="文鼎圓體M" panose="020F0609000000000000" pitchFamily="49" charset="-120"/>
                    <a:cs typeface="Times New Roman"/>
                  </a:rPr>
                  <a:t>白皮書（初稿</a:t>
                </a:r>
                <a:r>
                  <a:rPr lang="zh-TW" kern="100" dirty="0" smtClean="0">
                    <a:effectLst/>
                    <a:latin typeface="文鼎圓體M" panose="020F0609000000000000" pitchFamily="49" charset="-120"/>
                    <a:ea typeface="文鼎圓體M" panose="020F0609000000000000" pitchFamily="49" charset="-120"/>
                    <a:cs typeface="Times New Roman"/>
                  </a:rPr>
                  <a:t>）</a:t>
                </a:r>
                <a:r>
                  <a:rPr lang="zh-TW" altLang="en-US" kern="100" dirty="0" smtClean="0">
                    <a:effectLst/>
                    <a:latin typeface="文鼎圓體M" panose="020F0609000000000000" pitchFamily="49" charset="-120"/>
                    <a:ea typeface="文鼎圓體M" panose="020F0609000000000000" pitchFamily="49" charset="-120"/>
                    <a:cs typeface="Times New Roman"/>
                  </a:rPr>
                  <a:t>彙整、</a:t>
                </a:r>
                <a:r>
                  <a:rPr lang="zh-TW" kern="100" dirty="0" smtClean="0">
                    <a:effectLst/>
                    <a:latin typeface="文鼎圓體M" panose="020F0609000000000000" pitchFamily="49" charset="-120"/>
                    <a:ea typeface="文鼎圓體M" panose="020F0609000000000000" pitchFamily="49" charset="-120"/>
                    <a:cs typeface="Times New Roman"/>
                  </a:rPr>
                  <a:t>上網</a:t>
                </a:r>
                <a:r>
                  <a:rPr lang="en-US" altLang="zh-TW" kern="100" dirty="0" smtClean="0">
                    <a:effectLst/>
                    <a:latin typeface="文鼎圓體M" panose="020F0609000000000000" pitchFamily="49" charset="-120"/>
                    <a:ea typeface="文鼎圓體M" panose="020F0609000000000000" pitchFamily="49" charset="-120"/>
                    <a:cs typeface="Times New Roman"/>
                  </a:rPr>
                  <a:t>(</a:t>
                </a:r>
                <a:r>
                  <a:rPr lang="zh-TW" altLang="en-US" kern="100" dirty="0" smtClean="0">
                    <a:effectLst/>
                    <a:latin typeface="文鼎圓體M" panose="020F0609000000000000" pitchFamily="49" charset="-120"/>
                    <a:ea typeface="文鼎圓體M" panose="020F0609000000000000" pitchFamily="49" charset="-120"/>
                    <a:cs typeface="Times New Roman"/>
                  </a:rPr>
                  <a:t>四月中旬</a:t>
                </a:r>
                <a:r>
                  <a:rPr lang="en-US" altLang="zh-TW" kern="100" dirty="0" smtClean="0">
                    <a:effectLst/>
                    <a:latin typeface="文鼎圓體M" panose="020F0609000000000000" pitchFamily="49" charset="-120"/>
                    <a:ea typeface="文鼎圓體M" panose="020F0609000000000000" pitchFamily="49" charset="-120"/>
                    <a:cs typeface="Times New Roman"/>
                  </a:rPr>
                  <a:t>)</a:t>
                </a:r>
                <a:endParaRPr lang="zh-TW" kern="100" dirty="0">
                  <a:effectLst/>
                  <a:latin typeface="文鼎圓體M" panose="020F0609000000000000" pitchFamily="49" charset="-120"/>
                  <a:ea typeface="文鼎圓體M" panose="020F0609000000000000" pitchFamily="49" charset="-120"/>
                  <a:cs typeface="Times New Roman"/>
                </a:endParaRPr>
              </a:p>
            </p:txBody>
          </p:sp>
          <p:sp>
            <p:nvSpPr>
              <p:cNvPr id="35" name="文字方塊 2"/>
              <p:cNvSpPr txBox="1">
                <a:spLocks noChangeArrowheads="1"/>
              </p:cNvSpPr>
              <p:nvPr/>
            </p:nvSpPr>
            <p:spPr bwMode="auto">
              <a:xfrm>
                <a:off x="768911" y="4636874"/>
                <a:ext cx="1165860" cy="240261"/>
              </a:xfrm>
              <a:prstGeom prst="rect">
                <a:avLst/>
              </a:prstGeom>
              <a:noFill/>
              <a:ln w="9525">
                <a:noFill/>
                <a:miter lim="800000"/>
                <a:headEnd/>
                <a:tailEnd/>
              </a:ln>
            </p:spPr>
            <p:txBody>
              <a:bodyPr rot="0" vert="horz" wrap="square" lIns="36000" tIns="72000" rIns="36000" bIns="72000" anchor="t" anchorCtr="0">
                <a:spAutoFit/>
              </a:bodyPr>
              <a:lstStyle/>
              <a:p>
                <a:pPr algn="ct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網路</a:t>
                </a:r>
                <a:r>
                  <a:rPr lang="zh-TW" sz="1400" kern="100" dirty="0" smtClean="0">
                    <a:effectLst/>
                    <a:latin typeface="文鼎圓體M" panose="020F0609000000000000" pitchFamily="49" charset="-120"/>
                    <a:ea typeface="文鼎圓體M" panose="020F0609000000000000" pitchFamily="49" charset="-120"/>
                    <a:cs typeface="Times New Roman"/>
                  </a:rPr>
                  <a:t>討論</a:t>
                </a:r>
                <a:endParaRPr lang="zh-TW" sz="1400" kern="100" dirty="0">
                  <a:effectLst/>
                  <a:latin typeface="文鼎圓體M" panose="020F0609000000000000" pitchFamily="49" charset="-120"/>
                  <a:ea typeface="文鼎圓體M" panose="020F0609000000000000" pitchFamily="49" charset="-120"/>
                  <a:cs typeface="Times New Roman"/>
                </a:endParaRPr>
              </a:p>
            </p:txBody>
          </p:sp>
          <p:sp>
            <p:nvSpPr>
              <p:cNvPr id="37" name="文字方塊 2"/>
              <p:cNvSpPr txBox="1">
                <a:spLocks noChangeArrowheads="1"/>
              </p:cNvSpPr>
              <p:nvPr/>
            </p:nvSpPr>
            <p:spPr bwMode="auto">
              <a:xfrm>
                <a:off x="1988111" y="4594860"/>
                <a:ext cx="3576172" cy="588631"/>
              </a:xfrm>
              <a:prstGeom prst="rect">
                <a:avLst/>
              </a:prstGeom>
              <a:solidFill>
                <a:sysClr val="window" lastClr="FFFFFF"/>
              </a:solidFill>
              <a:ln w="25400" cap="flat" cmpd="sng" algn="ctr">
                <a:solidFill>
                  <a:srgbClr val="C0504D"/>
                </a:solidFill>
                <a:prstDash val="solid"/>
                <a:headEnd/>
                <a:tailEnd/>
              </a:ln>
              <a:effectLst/>
            </p:spPr>
            <p:txBody>
              <a:bodyPr rot="0" vert="horz" wrap="square" lIns="36000" tIns="72000" rIns="36000" bIns="72000" anchor="t" anchorCtr="0">
                <a:spAutoFit/>
              </a:bodyPr>
              <a:lstStyle/>
              <a:p>
                <a:pPr>
                  <a:spcAft>
                    <a:spcPts val="0"/>
                  </a:spcAft>
                </a:pPr>
                <a:r>
                  <a:rPr lang="zh-TW" altLang="en-US" sz="1600" kern="100" dirty="0">
                    <a:latin typeface="文鼎圓體M" panose="020F0609000000000000" pitchFamily="49" charset="-120"/>
                    <a:ea typeface="文鼎圓體M" panose="020F0609000000000000" pitchFamily="49" charset="-120"/>
                    <a:cs typeface="Times New Roman"/>
                  </a:rPr>
                  <a:t>秘書處彙集各界對白皮書初稿意見，秘書處協同相關部會據以修訂白皮書（初稿）後，上網並提交全民徵詢會議討論</a:t>
                </a:r>
                <a:endParaRPr lang="zh-TW" sz="1600" kern="100" dirty="0">
                  <a:effectLst/>
                  <a:latin typeface="文鼎圓體M" panose="020F0609000000000000" pitchFamily="49" charset="-120"/>
                  <a:ea typeface="文鼎圓體M" panose="020F0609000000000000" pitchFamily="49" charset="-120"/>
                  <a:cs typeface="Times New Roman"/>
                </a:endParaRPr>
              </a:p>
            </p:txBody>
          </p:sp>
          <p:sp>
            <p:nvSpPr>
              <p:cNvPr id="38" name="文字方塊 2"/>
              <p:cNvSpPr txBox="1">
                <a:spLocks noChangeArrowheads="1"/>
              </p:cNvSpPr>
              <p:nvPr/>
            </p:nvSpPr>
            <p:spPr bwMode="auto">
              <a:xfrm>
                <a:off x="6797040" y="4639811"/>
                <a:ext cx="1303020" cy="869950"/>
              </a:xfrm>
              <a:prstGeom prst="rect">
                <a:avLst/>
              </a:prstGeom>
              <a:solidFill>
                <a:sysClr val="window" lastClr="FFFFFF"/>
              </a:solidFill>
              <a:ln w="25400" cap="flat" cmpd="sng" algn="ctr">
                <a:solidFill>
                  <a:srgbClr val="8064A2"/>
                </a:solidFill>
                <a:prstDash val="solid"/>
                <a:headEnd/>
                <a:tailEnd/>
              </a:ln>
              <a:effectLst/>
            </p:spPr>
            <p:txBody>
              <a:bodyPr rot="0" vert="horz" wrap="square" lIns="36000" tIns="72000" rIns="36000" bIns="72000" anchor="ctr" anchorCtr="0">
                <a:noAutofit/>
              </a:bodyPr>
              <a:lstStyle/>
              <a:p>
                <a:pPr>
                  <a:spcAft>
                    <a:spcPts val="0"/>
                  </a:spcAft>
                </a:pPr>
                <a:r>
                  <a:rPr lang="zh-TW" sz="1700" kern="100" dirty="0" smtClean="0">
                    <a:effectLst/>
                    <a:latin typeface="文鼎圓體M" panose="020F0609000000000000" pitchFamily="49" charset="-120"/>
                    <a:ea typeface="文鼎圓體M" panose="020F0609000000000000" pitchFamily="49" charset="-120"/>
                    <a:cs typeface="Times New Roman"/>
                  </a:rPr>
                  <a:t>白皮書</a:t>
                </a:r>
                <a:r>
                  <a:rPr lang="en-US" altLang="zh-TW" sz="1700" kern="100" dirty="0" smtClean="0">
                    <a:effectLst/>
                    <a:latin typeface="文鼎圓體M" panose="020F0609000000000000" pitchFamily="49" charset="-120"/>
                    <a:ea typeface="文鼎圓體M" panose="020F0609000000000000" pitchFamily="49" charset="-120"/>
                    <a:cs typeface="Times New Roman"/>
                  </a:rPr>
                  <a:t>(</a:t>
                </a:r>
                <a:r>
                  <a:rPr lang="zh-TW" sz="1700" kern="100" dirty="0" smtClean="0">
                    <a:effectLst/>
                    <a:latin typeface="文鼎圓體M" panose="020F0609000000000000" pitchFamily="49" charset="-120"/>
                    <a:ea typeface="文鼎圓體M" panose="020F0609000000000000" pitchFamily="49" charset="-120"/>
                    <a:cs typeface="Times New Roman"/>
                  </a:rPr>
                  <a:t>草案</a:t>
                </a:r>
                <a:r>
                  <a:rPr lang="en-US" altLang="zh-TW" sz="1700" kern="100" dirty="0" smtClean="0">
                    <a:effectLst/>
                    <a:latin typeface="文鼎圓體M" panose="020F0609000000000000" pitchFamily="49" charset="-120"/>
                    <a:ea typeface="文鼎圓體M" panose="020F0609000000000000" pitchFamily="49" charset="-120"/>
                    <a:cs typeface="Times New Roman"/>
                  </a:rPr>
                  <a:t>)</a:t>
                </a:r>
                <a:r>
                  <a:rPr lang="zh-TW" altLang="en-US" sz="1700" kern="100" dirty="0" smtClean="0">
                    <a:effectLst/>
                    <a:latin typeface="文鼎圓體M" panose="020F0609000000000000" pitchFamily="49" charset="-120"/>
                    <a:ea typeface="文鼎圓體M" panose="020F0609000000000000" pitchFamily="49" charset="-120"/>
                    <a:cs typeface="Times New Roman"/>
                  </a:rPr>
                  <a:t>報院核定</a:t>
                </a:r>
                <a:endParaRPr lang="zh-TW" sz="1700" kern="100" dirty="0">
                  <a:effectLst/>
                  <a:latin typeface="文鼎圓體M" panose="020F0609000000000000" pitchFamily="49" charset="-120"/>
                  <a:ea typeface="文鼎圓體M" panose="020F0609000000000000" pitchFamily="49" charset="-120"/>
                  <a:cs typeface="Times New Roman"/>
                </a:endParaRPr>
              </a:p>
            </p:txBody>
          </p:sp>
          <p:sp>
            <p:nvSpPr>
              <p:cNvPr id="39" name="文字方塊 2"/>
              <p:cNvSpPr txBox="1">
                <a:spLocks noChangeArrowheads="1"/>
              </p:cNvSpPr>
              <p:nvPr/>
            </p:nvSpPr>
            <p:spPr bwMode="auto">
              <a:xfrm>
                <a:off x="3007995" y="5497639"/>
                <a:ext cx="3009900" cy="752569"/>
              </a:xfrm>
              <a:prstGeom prst="rect">
                <a:avLst/>
              </a:prstGeom>
              <a:solidFill>
                <a:sysClr val="window" lastClr="FFFFFF"/>
              </a:solidFill>
              <a:ln w="25400" cap="flat" cmpd="sng" algn="ctr">
                <a:solidFill>
                  <a:srgbClr val="9BBB59"/>
                </a:solidFill>
                <a:prstDash val="solid"/>
                <a:headEnd/>
                <a:tailEnd/>
              </a:ln>
              <a:effectLst/>
            </p:spPr>
            <p:txBody>
              <a:bodyPr rot="0" vert="horz" wrap="square" lIns="36000" tIns="72000" rIns="36000" bIns="72000" anchor="t" anchorCtr="0">
                <a:spAutoFit/>
              </a:bodyPr>
              <a:lstStyle/>
              <a:p>
                <a:pPr>
                  <a:spcAft>
                    <a:spcPts val="0"/>
                  </a:spcAft>
                </a:pPr>
                <a:r>
                  <a:rPr lang="zh-TW" altLang="en-US" sz="1600" kern="100" dirty="0" smtClean="0">
                    <a:latin typeface="文鼎圓體M" panose="020F0609000000000000" pitchFamily="49" charset="-120"/>
                    <a:ea typeface="文鼎圓體M" panose="020F0609000000000000" pitchFamily="49" charset="-120"/>
                    <a:cs typeface="Times New Roman"/>
                  </a:rPr>
                  <a:t>由</a:t>
                </a:r>
                <a:r>
                  <a:rPr lang="zh-TW" altLang="en-US" sz="1600" kern="100" dirty="0">
                    <a:solidFill>
                      <a:srgbClr val="FF0000"/>
                    </a:solidFill>
                    <a:latin typeface="文鼎圓體M" panose="020F0609000000000000" pitchFamily="49" charset="-120"/>
                    <a:ea typeface="文鼎圓體M" panose="020F0609000000000000" pitchFamily="49" charset="-120"/>
                    <a:cs typeface="Times New Roman"/>
                  </a:rPr>
                  <a:t>行政院院長主持</a:t>
                </a:r>
                <a:r>
                  <a:rPr lang="zh-TW" altLang="en-US" sz="1600" kern="100" dirty="0">
                    <a:latin typeface="文鼎圓體M" panose="020F0609000000000000" pitchFamily="49" charset="-120"/>
                    <a:ea typeface="文鼎圓體M" panose="020F0609000000000000" pitchFamily="49" charset="-120"/>
                    <a:cs typeface="Times New Roman"/>
                  </a:rPr>
                  <a:t>，並由督導政委主持分組會議，邀請</a:t>
                </a:r>
                <a:r>
                  <a:rPr lang="zh-TW" altLang="en-US" sz="1600" kern="100" dirty="0">
                    <a:solidFill>
                      <a:srgbClr val="FF0000"/>
                    </a:solidFill>
                    <a:latin typeface="文鼎圓體M" panose="020F0609000000000000" pitchFamily="49" charset="-120"/>
                    <a:ea typeface="文鼎圓體M" panose="020F0609000000000000" pitchFamily="49" charset="-120"/>
                    <a:cs typeface="Times New Roman"/>
                  </a:rPr>
                  <a:t>各該領域菁英及網路社群代表</a:t>
                </a:r>
                <a:r>
                  <a:rPr lang="en-US" altLang="zh-TW" sz="1600" kern="100" dirty="0">
                    <a:solidFill>
                      <a:srgbClr val="FF0000"/>
                    </a:solidFill>
                    <a:latin typeface="文鼎圓體M" panose="020F0609000000000000" pitchFamily="49" charset="-120"/>
                    <a:ea typeface="文鼎圓體M" panose="020F0609000000000000" pitchFamily="49" charset="-120"/>
                    <a:cs typeface="Times New Roman"/>
                  </a:rPr>
                  <a:t>200</a:t>
                </a:r>
                <a:r>
                  <a:rPr lang="zh-TW" altLang="en-US" sz="1600" kern="100" dirty="0">
                    <a:solidFill>
                      <a:srgbClr val="FF0000"/>
                    </a:solidFill>
                    <a:latin typeface="文鼎圓體M" panose="020F0609000000000000" pitchFamily="49" charset="-120"/>
                    <a:ea typeface="文鼎圓體M" panose="020F0609000000000000" pitchFamily="49" charset="-120"/>
                    <a:cs typeface="Times New Roman"/>
                  </a:rPr>
                  <a:t>至</a:t>
                </a:r>
                <a:r>
                  <a:rPr lang="en-US" altLang="zh-TW" sz="1600" kern="100" dirty="0">
                    <a:solidFill>
                      <a:srgbClr val="FF0000"/>
                    </a:solidFill>
                    <a:latin typeface="文鼎圓體M" panose="020F0609000000000000" pitchFamily="49" charset="-120"/>
                    <a:ea typeface="文鼎圓體M" panose="020F0609000000000000" pitchFamily="49" charset="-120"/>
                    <a:cs typeface="Times New Roman"/>
                  </a:rPr>
                  <a:t>250</a:t>
                </a:r>
                <a:r>
                  <a:rPr lang="zh-TW" altLang="en-US" sz="1600" kern="100" dirty="0">
                    <a:solidFill>
                      <a:srgbClr val="FF0000"/>
                    </a:solidFill>
                    <a:latin typeface="文鼎圓體M" panose="020F0609000000000000" pitchFamily="49" charset="-120"/>
                    <a:ea typeface="文鼎圓體M" panose="020F0609000000000000" pitchFamily="49" charset="-120"/>
                    <a:cs typeface="Times New Roman"/>
                  </a:rPr>
                  <a:t>人</a:t>
                </a:r>
                <a:r>
                  <a:rPr lang="zh-TW" altLang="en-US" sz="1600" kern="100" dirty="0">
                    <a:latin typeface="文鼎圓體M" panose="020F0609000000000000" pitchFamily="49" charset="-120"/>
                    <a:ea typeface="文鼎圓體M" panose="020F0609000000000000" pitchFamily="49" charset="-120"/>
                    <a:cs typeface="Times New Roman"/>
                  </a:rPr>
                  <a:t>與會，確認白皮書（草案）</a:t>
                </a:r>
                <a:endParaRPr lang="zh-TW" sz="1600" kern="100" dirty="0">
                  <a:effectLst/>
                  <a:latin typeface="文鼎圓體M" panose="020F0609000000000000" pitchFamily="49" charset="-120"/>
                  <a:ea typeface="文鼎圓體M" panose="020F0609000000000000" pitchFamily="49" charset="-120"/>
                  <a:cs typeface="Times New Roman"/>
                </a:endParaRPr>
              </a:p>
            </p:txBody>
          </p:sp>
        </p:grpSp>
        <p:grpSp>
          <p:nvGrpSpPr>
            <p:cNvPr id="7" name="群組 6"/>
            <p:cNvGrpSpPr/>
            <p:nvPr/>
          </p:nvGrpSpPr>
          <p:grpSpPr>
            <a:xfrm>
              <a:off x="3362325" y="5394826"/>
              <a:ext cx="4265295" cy="799138"/>
              <a:chOff x="3362325" y="5394826"/>
              <a:chExt cx="4265295" cy="799138"/>
            </a:xfrm>
          </p:grpSpPr>
          <p:cxnSp>
            <p:nvCxnSpPr>
              <p:cNvPr id="9" name="肘形接點 8"/>
              <p:cNvCxnSpPr>
                <a:endCxn id="39" idx="1"/>
              </p:cNvCxnSpPr>
              <p:nvPr/>
            </p:nvCxnSpPr>
            <p:spPr>
              <a:xfrm rot="16200000" flipH="1">
                <a:off x="3255233" y="5610622"/>
                <a:ext cx="690433" cy="476250"/>
              </a:xfrm>
              <a:prstGeom prst="bentConnector2">
                <a:avLst/>
              </a:prstGeom>
              <a:noFill/>
              <a:ln w="19050" cap="flat" cmpd="sng" algn="ctr">
                <a:solidFill>
                  <a:srgbClr val="4F81BD">
                    <a:shade val="95000"/>
                    <a:satMod val="105000"/>
                  </a:srgbClr>
                </a:solidFill>
                <a:prstDash val="solid"/>
                <a:tailEnd type="arrow"/>
              </a:ln>
              <a:effectLst/>
            </p:spPr>
          </p:cxnSp>
          <p:cxnSp>
            <p:nvCxnSpPr>
              <p:cNvPr id="10" name="肘形接點 9"/>
              <p:cNvCxnSpPr>
                <a:stCxn id="39" idx="3"/>
                <a:endCxn id="38" idx="1"/>
              </p:cNvCxnSpPr>
              <p:nvPr/>
            </p:nvCxnSpPr>
            <p:spPr>
              <a:xfrm flipV="1">
                <a:off x="6848475" y="5394826"/>
                <a:ext cx="779145" cy="799138"/>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grpSp>
      </p:grpSp>
      <p:sp>
        <p:nvSpPr>
          <p:cNvPr id="15" name="文字方塊 2"/>
          <p:cNvSpPr txBox="1">
            <a:spLocks noChangeArrowheads="1"/>
          </p:cNvSpPr>
          <p:nvPr/>
        </p:nvSpPr>
        <p:spPr bwMode="auto">
          <a:xfrm>
            <a:off x="2564351" y="4671154"/>
            <a:ext cx="601345" cy="83099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TW" sz="1600" kern="100" dirty="0">
                <a:effectLst/>
                <a:latin typeface="文鼎圓體M" panose="020F0609000000000000" pitchFamily="49" charset="-120"/>
                <a:ea typeface="文鼎圓體M" panose="020F0609000000000000" pitchFamily="49" charset="-120"/>
                <a:cs typeface="Times New Roman"/>
              </a:rPr>
              <a:t>全民徵詢會議</a:t>
            </a:r>
          </a:p>
        </p:txBody>
      </p:sp>
    </p:spTree>
    <p:extLst>
      <p:ext uri="{BB962C8B-B14F-4D97-AF65-F5344CB8AC3E}">
        <p14:creationId xmlns:p14="http://schemas.microsoft.com/office/powerpoint/2010/main" val="178303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txBox="1">
            <a:spLocks noChangeArrowheads="1"/>
          </p:cNvSpPr>
          <p:nvPr/>
        </p:nvSpPr>
        <p:spPr>
          <a:xfrm>
            <a:off x="20212" y="130897"/>
            <a:ext cx="9144000"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sz="4400" dirty="0" smtClean="0">
                <a:solidFill>
                  <a:srgbClr val="002060"/>
                </a:solidFill>
                <a:latin typeface="文鼎圓體M" panose="020F0609000000000000" pitchFamily="49" charset="-120"/>
                <a:ea typeface="文鼎圓體M" panose="020F0609000000000000" pitchFamily="49" charset="-120"/>
              </a:rPr>
              <a:t>白皮書大綱及撰擬分工</a:t>
            </a:r>
            <a:r>
              <a:rPr lang="en-US" altLang="zh-TW" sz="4400" dirty="0" smtClean="0">
                <a:solidFill>
                  <a:srgbClr val="002060"/>
                </a:solidFill>
                <a:latin typeface="文鼎圓體M" panose="020F0609000000000000" pitchFamily="49" charset="-120"/>
                <a:ea typeface="文鼎圓體M" panose="020F0609000000000000" pitchFamily="49" charset="-120"/>
              </a:rPr>
              <a:t>(</a:t>
            </a:r>
            <a:r>
              <a:rPr lang="zh-TW" altLang="en-US" sz="4400" dirty="0" smtClean="0">
                <a:solidFill>
                  <a:srgbClr val="002060"/>
                </a:solidFill>
                <a:latin typeface="文鼎圓體M" panose="020F0609000000000000" pitchFamily="49" charset="-120"/>
                <a:ea typeface="文鼎圓體M" panose="020F0609000000000000" pitchFamily="49" charset="-120"/>
              </a:rPr>
              <a:t>初擬</a:t>
            </a:r>
            <a:r>
              <a:rPr lang="en-US" altLang="zh-TW" sz="4400" dirty="0" smtClean="0">
                <a:solidFill>
                  <a:srgbClr val="002060"/>
                </a:solidFill>
                <a:latin typeface="文鼎圓體M" panose="020F0609000000000000" pitchFamily="49" charset="-120"/>
                <a:ea typeface="文鼎圓體M" panose="020F0609000000000000" pitchFamily="49" charset="-120"/>
              </a:rPr>
              <a:t>)</a:t>
            </a:r>
            <a:endParaRPr lang="en-US" altLang="zh-TW" sz="4400" dirty="0">
              <a:solidFill>
                <a:srgbClr val="002060"/>
              </a:solidFill>
              <a:latin typeface="文鼎圓體M" panose="020F0609000000000000" pitchFamily="49" charset="-120"/>
              <a:ea typeface="文鼎圓體M" panose="020F0609000000000000" pitchFamily="49"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064860097"/>
              </p:ext>
            </p:extLst>
          </p:nvPr>
        </p:nvGraphicFramePr>
        <p:xfrm>
          <a:off x="666750" y="1220427"/>
          <a:ext cx="8096250" cy="4968000"/>
        </p:xfrm>
        <a:graphic>
          <a:graphicData uri="http://schemas.openxmlformats.org/drawingml/2006/table">
            <a:tbl>
              <a:tblPr firstRow="1" bandRow="1">
                <a:tableStyleId>{B301B821-A1FF-4177-AEE7-76D212191A09}</a:tableStyleId>
              </a:tblPr>
              <a:tblGrid>
                <a:gridCol w="6695951"/>
                <a:gridCol w="1400299"/>
              </a:tblGrid>
              <a:tr h="54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2000" kern="1200" dirty="0" smtClean="0">
                          <a:solidFill>
                            <a:schemeClr val="dk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第壹篇 總論</a:t>
                      </a:r>
                    </a:p>
                  </a:txBody>
                  <a:tcPr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zh-TW" sz="2000" dirty="0" smtClean="0">
                        <a:solidFill>
                          <a:schemeClr val="bg1"/>
                        </a:solidFill>
                        <a:effectLst>
                          <a:outerShdw blurRad="38100" dist="38100" dir="2700000" algn="tl">
                            <a:srgbClr val="000000">
                              <a:alpha val="43137"/>
                            </a:srgbClr>
                          </a:outerShdw>
                        </a:effectLst>
                        <a:latin typeface="文鼎圓體M" panose="020F0609000000000000" pitchFamily="49" charset="-120"/>
                        <a:ea typeface="文鼎圓體M" panose="020F0609000000000000" pitchFamily="49" charset="-120"/>
                        <a:cs typeface="新細明體" pitchFamily="18" charset="-120"/>
                      </a:endParaRPr>
                    </a:p>
                  </a:txBody>
                  <a:tcPr anchor="ctr">
                    <a:lnL w="12700" cap="flat" cmpd="sng" algn="ctr">
                      <a:solidFill>
                        <a:schemeClr val="tx1"/>
                      </a:solidFill>
                      <a:prstDash val="solid"/>
                      <a:round/>
                      <a:headEnd type="none" w="med" len="med"/>
                      <a:tailEnd type="none" w="med" len="med"/>
                    </a:lnL>
                    <a:solidFill>
                      <a:schemeClr val="accent1">
                        <a:lumMod val="75000"/>
                      </a:schemeClr>
                    </a:solidFil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壹、前言</a:t>
                      </a:r>
                      <a:endParaRPr kumimoji="1" lang="zh-TW" altLang="zh-TW" sz="800" b="1"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rowSpan="4">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kern="1200" dirty="0" smtClean="0">
                          <a:latin typeface="微軟正黑體" panose="020B0604030504040204" pitchFamily="34" charset="-120"/>
                          <a:ea typeface="微軟正黑體" panose="020B0604030504040204" pitchFamily="34" charset="-120"/>
                        </a:rPr>
                        <a:t>國發會</a:t>
                      </a:r>
                      <a:endParaRPr kumimoji="1" lang="zh-TW" altLang="zh-TW" sz="2000" kern="1200" dirty="0" smtClean="0">
                        <a:latin typeface="微軟正黑體" panose="020B0604030504040204" pitchFamily="34" charset="-120"/>
                        <a:ea typeface="微軟正黑體" panose="020B0604030504040204" pitchFamily="34" charset="-120"/>
                      </a:endParaRPr>
                    </a:p>
                    <a:p>
                      <a:pPr marL="266700" marR="0" lvl="0" indent="0" algn="l" defTabSz="914400" rtl="0" eaLnBrk="1" fontAlgn="auto" latinLnBrk="0" hangingPunct="1">
                        <a:lnSpc>
                          <a:spcPct val="100000"/>
                        </a:lnSpc>
                        <a:spcBef>
                          <a:spcPts val="0"/>
                        </a:spcBef>
                        <a:spcAft>
                          <a:spcPts val="0"/>
                        </a:spcAft>
                        <a:buClrTx/>
                        <a:buSzTx/>
                        <a:buFontTx/>
                        <a:buNone/>
                        <a:tabLst/>
                        <a:defRPr/>
                      </a:pPr>
                      <a:endParaRPr kumimoji="1" lang="zh-TW" altLang="zh-TW" sz="2000" b="1"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貳、國際趨勢與現況檢討</a:t>
                      </a:r>
                      <a:endParaRPr kumimoji="1" lang="zh-TW" altLang="zh-TW" sz="800" b="1"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vMerge="1">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endParaRPr kumimoji="1" lang="zh-TW" altLang="zh-TW" sz="2000" b="1" dirty="0" smtClean="0">
                        <a:solidFill>
                          <a:srgbClr val="000066"/>
                        </a:solidFill>
                        <a:latin typeface="文鼎圓體M" panose="020F0609000000000000" pitchFamily="49" charset="-120"/>
                        <a:ea typeface="文鼎圓體M" panose="020F0609000000000000" pitchFamily="49"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參、規劃理念與施政願景</a:t>
                      </a:r>
                      <a:endParaRPr kumimoji="1" lang="zh-TW" altLang="zh-TW" sz="800" b="1"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vMerge="1">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endParaRPr kumimoji="1" lang="zh-TW" altLang="zh-TW" sz="2000" b="1" dirty="0" smtClean="0">
                        <a:solidFill>
                          <a:srgbClr val="000066"/>
                        </a:solidFill>
                        <a:latin typeface="文鼎圓體M" panose="020F0609000000000000" pitchFamily="49" charset="-120"/>
                        <a:ea typeface="文鼎圓體M" panose="020F0609000000000000" pitchFamily="49"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肆、五大構面施政重點</a:t>
                      </a:r>
                      <a:endParaRPr kumimoji="1" lang="zh-TW" altLang="zh-TW" sz="800" b="1"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vMerge="1">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endParaRPr kumimoji="1" lang="zh-TW" altLang="zh-TW" sz="2000" b="1" dirty="0" smtClean="0">
                        <a:solidFill>
                          <a:srgbClr val="000066"/>
                        </a:solidFill>
                        <a:latin typeface="文鼎圓體M" panose="020F0609000000000000" pitchFamily="49" charset="-120"/>
                        <a:ea typeface="文鼎圓體M" panose="020F0609000000000000" pitchFamily="49"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54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第貳篇 五大構面行動計畫</a:t>
                      </a:r>
                      <a:endParaRPr kumimoji="1" lang="zh-TW" altLang="zh-TW" sz="20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itchFamily="18" charset="-120"/>
                      </a:endParaRPr>
                    </a:p>
                  </a:txBody>
                  <a:tcPr anchor="ctr">
                    <a:solidFill>
                      <a:schemeClr val="accent1">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zh-TW" sz="2000" dirty="0" smtClean="0">
                        <a:solidFill>
                          <a:schemeClr val="bg1"/>
                        </a:solidFill>
                        <a:effectLst>
                          <a:outerShdw blurRad="38100" dist="38100" dir="2700000" algn="tl">
                            <a:srgbClr val="000000">
                              <a:alpha val="43137"/>
                            </a:srgbClr>
                          </a:outerShdw>
                        </a:effectLst>
                        <a:latin typeface="文鼎圓體M" panose="020F0609000000000000" pitchFamily="49" charset="-120"/>
                        <a:ea typeface="文鼎圓體M" panose="020F0609000000000000" pitchFamily="49" charset="-120"/>
                        <a:cs typeface="新細明體" pitchFamily="18" charset="-120"/>
                      </a:endParaRPr>
                    </a:p>
                  </a:txBody>
                  <a:tcPr anchor="ctr">
                    <a:lnL w="12700" cap="flat" cmpd="sng" algn="ctr">
                      <a:solidFill>
                        <a:schemeClr val="tx1"/>
                      </a:solidFill>
                      <a:prstDash val="solid"/>
                      <a:round/>
                      <a:headEnd type="none" w="med" len="med"/>
                      <a:tailEnd type="none" w="med" len="med"/>
                    </a:lnL>
                    <a:solidFill>
                      <a:schemeClr val="accent1">
                        <a:lumMod val="75000"/>
                      </a:schemeClr>
                    </a:solidFil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壹、基礎環境</a:t>
                      </a:r>
                      <a:r>
                        <a:rPr kumimoji="1" lang="zh-TW" altLang="en-US" sz="1800" dirty="0" smtClean="0">
                          <a:latin typeface="微軟正黑體" panose="020B0604030504040204" pitchFamily="34" charset="-120"/>
                          <a:ea typeface="微軟正黑體" panose="020B0604030504040204" pitchFamily="34" charset="-120"/>
                        </a:rPr>
                        <a:t>（包含背景分析、具體目標及推動策略等）</a:t>
                      </a:r>
                      <a:endParaRPr kumimoji="1" lang="zh-TW" altLang="zh-TW" sz="8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微軟正黑體" panose="020B0604030504040204" pitchFamily="34" charset="-120"/>
                          <a:ea typeface="微軟正黑體" panose="020B0604030504040204" pitchFamily="34" charset="-120"/>
                        </a:rPr>
                        <a:t>國發會</a:t>
                      </a:r>
                      <a:endParaRPr kumimoji="1" lang="zh-TW" altLang="zh-TW" sz="20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800" dirty="0" smtClean="0">
                          <a:latin typeface="微軟正黑體" panose="020B0604030504040204" pitchFamily="34" charset="-120"/>
                          <a:ea typeface="微軟正黑體" panose="020B0604030504040204" pitchFamily="34" charset="-120"/>
                        </a:rPr>
                        <a:t>貳、透明治理</a:t>
                      </a:r>
                      <a:r>
                        <a:rPr kumimoji="1" lang="zh-TW" altLang="en-US" sz="1800" dirty="0" smtClean="0">
                          <a:latin typeface="微軟正黑體" panose="020B0604030504040204" pitchFamily="34" charset="-120"/>
                          <a:ea typeface="微軟正黑體" panose="020B0604030504040204" pitchFamily="34" charset="-120"/>
                        </a:rPr>
                        <a:t>（同上）</a:t>
                      </a:r>
                      <a:endParaRPr kumimoji="1" lang="zh-TW" altLang="zh-TW" sz="8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微軟正黑體" panose="020B0604030504040204" pitchFamily="34" charset="-120"/>
                          <a:ea typeface="微軟正黑體" panose="020B0604030504040204" pitchFamily="34" charset="-120"/>
                        </a:rPr>
                        <a:t>國發會</a:t>
                      </a:r>
                      <a:endParaRPr kumimoji="1" lang="zh-TW" altLang="zh-TW" sz="20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latin typeface="微軟正黑體" panose="020B0604030504040204" pitchFamily="34" charset="-120"/>
                          <a:ea typeface="微軟正黑體" panose="020B0604030504040204" pitchFamily="34" charset="-120"/>
                        </a:rPr>
                        <a:t>參、智慧生活（同上）</a:t>
                      </a:r>
                      <a:endParaRPr kumimoji="1" lang="zh-TW" altLang="en-US" sz="8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微軟正黑體" panose="020B0604030504040204" pitchFamily="34" charset="-120"/>
                          <a:ea typeface="微軟正黑體" panose="020B0604030504040204" pitchFamily="34" charset="-120"/>
                        </a:rPr>
                        <a:t>經濟部</a:t>
                      </a:r>
                      <a:endParaRPr kumimoji="1" lang="zh-TW" altLang="en-US" sz="20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latin typeface="微軟正黑體" panose="020B0604030504040204" pitchFamily="34" charset="-120"/>
                          <a:ea typeface="微軟正黑體" panose="020B0604030504040204" pitchFamily="34" charset="-120"/>
                        </a:rPr>
                        <a:t>肆、網路經濟（同上）</a:t>
                      </a:r>
                      <a:endParaRPr kumimoji="1" lang="zh-TW" altLang="en-US" sz="8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微軟正黑體" panose="020B0604030504040204" pitchFamily="34" charset="-120"/>
                          <a:ea typeface="微軟正黑體" panose="020B0604030504040204" pitchFamily="34" charset="-120"/>
                        </a:rPr>
                        <a:t>經濟部</a:t>
                      </a:r>
                      <a:endParaRPr kumimoji="1" lang="zh-TW" altLang="en-US" sz="20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r h="432000">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dirty="0" smtClean="0">
                          <a:latin typeface="微軟正黑體" panose="020B0604030504040204" pitchFamily="34" charset="-120"/>
                          <a:ea typeface="微軟正黑體" panose="020B0604030504040204" pitchFamily="34" charset="-120"/>
                        </a:rPr>
                        <a:t>伍、智慧國土（同上）</a:t>
                      </a:r>
                      <a:endParaRPr kumimoji="1" lang="zh-TW" altLang="en-US" sz="8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R w="12700" cap="flat" cmpd="sng" algn="ctr">
                      <a:solidFill>
                        <a:schemeClr val="tx1"/>
                      </a:solidFill>
                      <a:prstDash val="solid"/>
                      <a:round/>
                      <a:headEnd type="none" w="med" len="med"/>
                      <a:tailEnd type="none" w="med" len="med"/>
                    </a:lnR>
                  </a:tcPr>
                </a:tc>
                <a:tc>
                  <a:txBody>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dirty="0" smtClean="0">
                          <a:latin typeface="微軟正黑體" panose="020B0604030504040204" pitchFamily="34" charset="-120"/>
                          <a:ea typeface="微軟正黑體" panose="020B0604030504040204" pitchFamily="34" charset="-120"/>
                        </a:rPr>
                        <a:t>內政部</a:t>
                      </a:r>
                      <a:endParaRPr kumimoji="1" lang="zh-TW" altLang="en-US" sz="2000" dirty="0" smtClean="0">
                        <a:solidFill>
                          <a:srgbClr val="000066"/>
                        </a:solidFill>
                        <a:latin typeface="微軟正黑體" panose="020B0604030504040204" pitchFamily="34" charset="-120"/>
                        <a:ea typeface="微軟正黑體" panose="020B0604030504040204" pitchFamily="34" charset="-120"/>
                        <a:cs typeface="新細明體" pitchFamily="18" charset="-120"/>
                      </a:endParaRPr>
                    </a:p>
                  </a:txBody>
                  <a:tcPr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17989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txBox="1">
            <a:spLocks noChangeArrowheads="1"/>
          </p:cNvSpPr>
          <p:nvPr/>
        </p:nvSpPr>
        <p:spPr>
          <a:xfrm>
            <a:off x="-83127" y="130897"/>
            <a:ext cx="9247338"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sz="4000" dirty="0" smtClean="0">
                <a:solidFill>
                  <a:srgbClr val="002060"/>
                </a:solidFill>
                <a:latin typeface="文鼎圓體M" panose="020F0609000000000000" pitchFamily="49" charset="-120"/>
                <a:ea typeface="文鼎圓體M" panose="020F0609000000000000" pitchFamily="49" charset="-120"/>
              </a:rPr>
              <a:t>白皮書</a:t>
            </a:r>
            <a:r>
              <a:rPr lang="zh-TW" altLang="en-US" sz="4000" dirty="0">
                <a:solidFill>
                  <a:srgbClr val="002060"/>
                </a:solidFill>
                <a:latin typeface="文鼎圓體M" panose="020F0609000000000000" pitchFamily="49" charset="-120"/>
                <a:ea typeface="文鼎圓體M" panose="020F0609000000000000" pitchFamily="49" charset="-120"/>
              </a:rPr>
              <a:t>全民意見徵詢會議</a:t>
            </a:r>
            <a:r>
              <a:rPr lang="zh-TW" altLang="en-US" sz="4000" dirty="0" smtClean="0">
                <a:solidFill>
                  <a:srgbClr val="002060"/>
                </a:solidFill>
                <a:latin typeface="文鼎圓體M" panose="020F0609000000000000" pitchFamily="49" charset="-120"/>
                <a:ea typeface="文鼎圓體M" panose="020F0609000000000000" pitchFamily="49" charset="-120"/>
              </a:rPr>
              <a:t>規劃</a:t>
            </a:r>
            <a:endParaRPr lang="en-US" altLang="zh-TW" sz="4000" dirty="0">
              <a:solidFill>
                <a:srgbClr val="002060"/>
              </a:solidFill>
              <a:latin typeface="Arial" panose="020B0604020202020204" pitchFamily="34" charset="0"/>
              <a:ea typeface="Arial Unicode MS" panose="020B060402020202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742226884"/>
              </p:ext>
            </p:extLst>
          </p:nvPr>
        </p:nvGraphicFramePr>
        <p:xfrm>
          <a:off x="421511" y="838411"/>
          <a:ext cx="8277225" cy="5252920"/>
        </p:xfrm>
        <a:graphic>
          <a:graphicData uri="http://schemas.openxmlformats.org/drawingml/2006/table">
            <a:tbl>
              <a:tblPr firstRow="1" bandRow="1">
                <a:tableStyleId>{3B4B98B0-60AC-42C2-AFA5-B58CD77FA1E5}</a:tableStyleId>
              </a:tblPr>
              <a:tblGrid>
                <a:gridCol w="2960668"/>
                <a:gridCol w="5316557"/>
              </a:tblGrid>
              <a:tr h="432000">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lnR w="12700" cap="flat" cmpd="sng" algn="ctr">
                      <a:solidFill>
                        <a:schemeClr val="tx1"/>
                      </a:solidFill>
                      <a:prstDash val="solid"/>
                      <a:round/>
                      <a:headEnd type="none" w="med" len="med"/>
                      <a:tailEnd type="none" w="med" len="med"/>
                    </a:lnR>
                  </a:tcPr>
                </a:tc>
                <a:tc>
                  <a:txBody>
                    <a:bodyPr/>
                    <a:lstStyle/>
                    <a:p>
                      <a:pPr algn="ctr"/>
                      <a:r>
                        <a:rPr lang="zh-TW" altLang="en-US" sz="2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議程</a:t>
                      </a:r>
                      <a:endPar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08:30-09:00</a:t>
                      </a:r>
                      <a:endParaRPr lang="zh-TW" altLang="en-US" dirty="0">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0" algn="ctr"/>
                      <a:r>
                        <a:rPr lang="zh-TW" altLang="en-US" sz="1600" dirty="0" smtClean="0">
                          <a:latin typeface="微軟正黑體" panose="020B0604030504040204" pitchFamily="34" charset="-120"/>
                          <a:ea typeface="微軟正黑體" panose="020B0604030504040204" pitchFamily="34" charset="-120"/>
                        </a:rPr>
                        <a:t>報到</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09:00-09:10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開幕致詞：</a:t>
                      </a:r>
                      <a:r>
                        <a:rPr lang="zh-TW" altLang="en-US" sz="1800" dirty="0" smtClean="0">
                          <a:latin typeface="微軟正黑體" panose="020B0604030504040204" pitchFamily="34" charset="-120"/>
                          <a:ea typeface="微軟正黑體" panose="020B0604030504040204" pitchFamily="34" charset="-120"/>
                        </a:rPr>
                        <a:t>毛院長治國</a:t>
                      </a:r>
                      <a:endParaRPr lang="zh-TW" altLang="en-US" b="1" dirty="0">
                        <a:solidFill>
                          <a:srgbClr val="000066"/>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09:10-09:20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會務辦理專題報告：張副院長善政</a:t>
                      </a:r>
                      <a:endParaRPr lang="zh-TW" altLang="en-US" b="1" dirty="0">
                        <a:solidFill>
                          <a:srgbClr val="000066"/>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09:20-09:30</a:t>
                      </a:r>
                      <a:endParaRPr lang="zh-TW" altLang="en-US" dirty="0" smtClean="0">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0" algn="ctr"/>
                      <a:r>
                        <a:rPr lang="zh-TW" altLang="en-US" sz="1600" dirty="0" smtClean="0">
                          <a:latin typeface="微軟正黑體" panose="020B0604030504040204" pitchFamily="34" charset="-120"/>
                          <a:ea typeface="微軟正黑體" panose="020B0604030504040204" pitchFamily="34" charset="-120"/>
                        </a:rPr>
                        <a:t>休息及發言登記</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09:30-10:00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algn="l"/>
                      <a:r>
                        <a:rPr lang="zh-TW" altLang="en-US" dirty="0" smtClean="0">
                          <a:latin typeface="微軟正黑體" panose="020B0604030504040204" pitchFamily="34" charset="-120"/>
                          <a:ea typeface="微軟正黑體" panose="020B0604030504040204" pitchFamily="34" charset="-120"/>
                        </a:rPr>
                        <a:t>分組會議：引言報告</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10:00-11:00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分組會議：</a:t>
                      </a:r>
                      <a:r>
                        <a:rPr lang="zh-TW" altLang="en-US" sz="1800" dirty="0" smtClean="0">
                          <a:latin typeface="微軟正黑體" panose="020B0604030504040204" pitchFamily="34" charset="-120"/>
                          <a:ea typeface="微軟正黑體" panose="020B0604030504040204" pitchFamily="34" charset="-120"/>
                        </a:rPr>
                        <a:t>第</a:t>
                      </a: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場發言</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11:00-11:20</a:t>
                      </a:r>
                      <a:endParaRPr lang="zh-TW" altLang="en-US" dirty="0">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0" algn="ctr"/>
                      <a:r>
                        <a:rPr lang="zh-TW" altLang="en-US" sz="1600" dirty="0" smtClean="0">
                          <a:latin typeface="微軟正黑體" panose="020B0604030504040204" pitchFamily="34" charset="-120"/>
                          <a:ea typeface="微軟正黑體" panose="020B0604030504040204" pitchFamily="34" charset="-120"/>
                        </a:rPr>
                        <a:t>休息及發言登記</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11:20-12:20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分組會議：</a:t>
                      </a:r>
                      <a:r>
                        <a:rPr lang="zh-TW" altLang="en-US" sz="1800" dirty="0" smtClean="0">
                          <a:latin typeface="微軟正黑體" panose="020B0604030504040204" pitchFamily="34" charset="-120"/>
                          <a:ea typeface="微軟正黑體" panose="020B0604030504040204" pitchFamily="34" charset="-120"/>
                        </a:rPr>
                        <a:t>第</a:t>
                      </a: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場發言</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12:20-14:00</a:t>
                      </a:r>
                      <a:endParaRPr lang="zh-TW" altLang="en-US" dirty="0">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0" algn="ctr"/>
                      <a:r>
                        <a:rPr lang="zh-TW" altLang="en-US" sz="1600" dirty="0" smtClean="0">
                          <a:latin typeface="微軟正黑體" panose="020B0604030504040204" pitchFamily="34" charset="-120"/>
                          <a:ea typeface="微軟正黑體" panose="020B0604030504040204" pitchFamily="34" charset="-120"/>
                        </a:rPr>
                        <a:t>午餐</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14:00-15:00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algn="l"/>
                      <a:r>
                        <a:rPr lang="zh-TW" altLang="en-US" dirty="0" smtClean="0">
                          <a:latin typeface="微軟正黑體" panose="020B0604030504040204" pitchFamily="34" charset="-120"/>
                          <a:ea typeface="微軟正黑體" panose="020B0604030504040204" pitchFamily="34" charset="-120"/>
                        </a:rPr>
                        <a:t>綜整報告</a:t>
                      </a:r>
                      <a:endParaRPr lang="zh-TW" altLang="en-US" b="1" dirty="0">
                        <a:solidFill>
                          <a:srgbClr val="000066"/>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anose="020B0604030504040204" pitchFamily="34" charset="-120"/>
                          <a:ea typeface="微軟正黑體" panose="020B0604030504040204" pitchFamily="34" charset="-120"/>
                        </a:rPr>
                        <a:t>15:00-15:20</a:t>
                      </a:r>
                      <a:endParaRPr lang="zh-TW" altLang="en-US" dirty="0" smtClean="0">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0" algn="ctr"/>
                      <a:r>
                        <a:rPr lang="zh-TW" altLang="en-US" sz="1600" dirty="0" smtClean="0">
                          <a:latin typeface="微軟正黑體" panose="020B0604030504040204" pitchFamily="34" charset="-120"/>
                          <a:ea typeface="微軟正黑體" panose="020B0604030504040204" pitchFamily="34" charset="-120"/>
                        </a:rPr>
                        <a:t>休息及發言登記</a:t>
                      </a:r>
                      <a:endParaRPr lang="zh-TW" altLang="en-US" sz="1600" b="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15:20-16:50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algn="l"/>
                      <a:r>
                        <a:rPr lang="zh-TW" altLang="en-US" dirty="0" smtClean="0">
                          <a:latin typeface="微軟正黑體" panose="020B0604030504040204" pitchFamily="34" charset="-120"/>
                          <a:ea typeface="微軟正黑體" panose="020B0604030504040204" pitchFamily="34" charset="-120"/>
                        </a:rPr>
                        <a:t>綜合研討及總結</a:t>
                      </a:r>
                      <a:endParaRPr lang="zh-TW" altLang="en-US" b="1" dirty="0">
                        <a:solidFill>
                          <a:srgbClr val="000066"/>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altLang="zh-TW" dirty="0" smtClean="0">
                          <a:latin typeface="微軟正黑體" panose="020B0604030504040204" pitchFamily="34" charset="-120"/>
                          <a:ea typeface="微軟正黑體" panose="020B0604030504040204" pitchFamily="34" charset="-120"/>
                        </a:rPr>
                        <a:t>16:50-17:00</a:t>
                      </a:r>
                      <a:endParaRPr lang="zh-TW" altLang="en-US" b="1" dirty="0">
                        <a:solidFill>
                          <a:srgbClr val="000066"/>
                        </a:solidFill>
                        <a:latin typeface="微軟正黑體" panose="020B0604030504040204" pitchFamily="34" charset="-120"/>
                        <a:ea typeface="微軟正黑體" panose="020B0604030504040204" pitchFamily="34" charset="-120"/>
                        <a:cs typeface="Arial Unicode MS" panose="020B0604020202020204" pitchFamily="34" charset="-120"/>
                      </a:endParaRPr>
                    </a:p>
                  </a:txBody>
                  <a:tcPr>
                    <a:lnR w="12700" cap="flat" cmpd="sng" algn="ctr">
                      <a:solidFill>
                        <a:schemeClr val="tx1"/>
                      </a:solidFill>
                      <a:prstDash val="solid"/>
                      <a:round/>
                      <a:headEnd type="none" w="med" len="med"/>
                      <a:tailEnd type="none" w="med" len="med"/>
                    </a:lnR>
                  </a:tcPr>
                </a:tc>
                <a:tc>
                  <a:txBody>
                    <a:bodyPr/>
                    <a:lstStyle/>
                    <a:p>
                      <a:pPr marL="36000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閉幕致詞：</a:t>
                      </a:r>
                      <a:r>
                        <a:rPr lang="zh-TW" altLang="en-US" sz="1800" dirty="0" smtClean="0">
                          <a:latin typeface="微軟正黑體" panose="020B0604030504040204" pitchFamily="34" charset="-120"/>
                          <a:ea typeface="微軟正黑體" panose="020B0604030504040204" pitchFamily="34" charset="-120"/>
                        </a:rPr>
                        <a:t>毛院長治國</a:t>
                      </a:r>
                      <a:endParaRPr lang="zh-TW" altLang="en-US" b="1" dirty="0">
                        <a:solidFill>
                          <a:srgbClr val="000066"/>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tcPr>
                </a:tc>
              </a:tr>
            </a:tbl>
          </a:graphicData>
        </a:graphic>
      </p:graphicFrame>
      <p:sp>
        <p:nvSpPr>
          <p:cNvPr id="4" name="文字方塊 3"/>
          <p:cNvSpPr txBox="1"/>
          <p:nvPr/>
        </p:nvSpPr>
        <p:spPr>
          <a:xfrm>
            <a:off x="486888" y="6020790"/>
            <a:ext cx="8146473" cy="923330"/>
          </a:xfrm>
          <a:prstGeom prst="rect">
            <a:avLst/>
          </a:prstGeom>
          <a:noFill/>
        </p:spPr>
        <p:txBody>
          <a:bodyPr wrap="square" rtlCol="0">
            <a:spAutoFit/>
          </a:bodyPr>
          <a:lstStyle/>
          <a:p>
            <a:pPr marL="450850" indent="-450850"/>
            <a:r>
              <a:rPr lang="zh-TW" altLang="en-US" dirty="0" smtClean="0">
                <a:latin typeface="文鼎圓體M" pitchFamily="34" charset="-120"/>
                <a:ea typeface="文鼎圓體M" pitchFamily="34" charset="-120"/>
              </a:rPr>
              <a:t>註：分組會議由督導政委擔任</a:t>
            </a:r>
            <a:r>
              <a:rPr lang="zh-TW" altLang="en-US" dirty="0">
                <a:latin typeface="文鼎圓體M" pitchFamily="34" charset="-120"/>
                <a:ea typeface="文鼎圓體M" pitchFamily="34" charset="-120"/>
              </a:rPr>
              <a:t>主持人</a:t>
            </a:r>
            <a:r>
              <a:rPr lang="zh-TW" altLang="en-US" dirty="0" smtClean="0">
                <a:latin typeface="文鼎圓體M" pitchFamily="34" charset="-120"/>
                <a:ea typeface="文鼎圓體M" pitchFamily="34" charset="-120"/>
              </a:rPr>
              <a:t>；</a:t>
            </a:r>
            <a:r>
              <a:rPr lang="zh-TW" altLang="en-US" dirty="0">
                <a:latin typeface="文鼎圓體M" pitchFamily="34" charset="-120"/>
                <a:ea typeface="文鼎圓體M" pitchFamily="34" charset="-120"/>
              </a:rPr>
              <a:t>綜整報告、綜合研討及</a:t>
            </a:r>
            <a:r>
              <a:rPr lang="zh-TW" altLang="en-US" dirty="0" smtClean="0">
                <a:latin typeface="文鼎圓體M" pitchFamily="34" charset="-120"/>
                <a:ea typeface="文鼎圓體M" pitchFamily="34" charset="-120"/>
              </a:rPr>
              <a:t>總結由副院長擔任主持人</a:t>
            </a:r>
            <a:endParaRPr lang="zh-TW" altLang="en-US" dirty="0">
              <a:latin typeface="文鼎圓體M" pitchFamily="34" charset="-120"/>
              <a:ea typeface="文鼎圓體M" pitchFamily="34" charset="-120"/>
            </a:endParaRPr>
          </a:p>
          <a:p>
            <a:endParaRPr lang="zh-TW" altLang="en-US" dirty="0">
              <a:latin typeface="文鼎圓體M" pitchFamily="34" charset="-120"/>
              <a:ea typeface="文鼎圓體M" pitchFamily="34" charset="-120"/>
            </a:endParaRPr>
          </a:p>
        </p:txBody>
      </p:sp>
    </p:spTree>
    <p:extLst>
      <p:ext uri="{BB962C8B-B14F-4D97-AF65-F5344CB8AC3E}">
        <p14:creationId xmlns:p14="http://schemas.microsoft.com/office/powerpoint/2010/main" val="129311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546265" y="130897"/>
            <a:ext cx="9710477"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sz="4000" dirty="0" smtClean="0">
                <a:solidFill>
                  <a:srgbClr val="002060"/>
                </a:solidFill>
                <a:latin typeface="文鼎圓體M" panose="020F0609000000000000" pitchFamily="49" charset="-120"/>
                <a:ea typeface="文鼎圓體M" panose="020F0609000000000000" pitchFamily="49" charset="-120"/>
              </a:rPr>
              <a:t>白皮書全民意見徵詢會議出席人員規劃</a:t>
            </a:r>
            <a:endParaRPr lang="en-US" altLang="zh-TW" sz="4000" dirty="0">
              <a:solidFill>
                <a:srgbClr val="002060"/>
              </a:solidFill>
              <a:latin typeface="Arial" panose="020B0604020202020204" pitchFamily="34" charset="0"/>
              <a:ea typeface="文鼎圓體M" panose="020F0609000000000000" pitchFamily="49"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490374020"/>
              </p:ext>
            </p:extLst>
          </p:nvPr>
        </p:nvGraphicFramePr>
        <p:xfrm>
          <a:off x="457199" y="1757548"/>
          <a:ext cx="8440922" cy="4642130"/>
        </p:xfrm>
        <a:graphic>
          <a:graphicData uri="http://schemas.openxmlformats.org/drawingml/2006/table">
            <a:tbl>
              <a:tblPr firstRow="1" firstCol="1" bandRow="1">
                <a:tableStyleId>{69CF1AB2-1976-4502-BF36-3FF5EA218861}</a:tableStyleId>
              </a:tblPr>
              <a:tblGrid>
                <a:gridCol w="1205846"/>
                <a:gridCol w="1205846"/>
                <a:gridCol w="1205846"/>
                <a:gridCol w="1205846"/>
                <a:gridCol w="1205846"/>
                <a:gridCol w="1205846"/>
                <a:gridCol w="1205846"/>
              </a:tblGrid>
              <a:tr h="708737">
                <a:tc>
                  <a:txBody>
                    <a:bodyPr/>
                    <a:lstStyle/>
                    <a:p>
                      <a:pPr marL="0" algn="ctr" defTabSz="914400" rtl="0" eaLnBrk="1" latinLnBrk="0" hangingPunct="1">
                        <a:spcAft>
                          <a:spcPts val="0"/>
                        </a:spcAft>
                      </a:pPr>
                      <a:endParaRPr lang="en-US" altLang="zh-TW" sz="1800" kern="100" dirty="0" smtClean="0">
                        <a:effectLst/>
                        <a:latin typeface="微軟正黑體" panose="020B0604030504040204" pitchFamily="34" charset="-120"/>
                        <a:ea typeface="微軟正黑體" panose="020B0604030504040204" pitchFamily="34" charset="-120"/>
                      </a:endParaRPr>
                    </a:p>
                    <a:p>
                      <a:pPr marL="0" algn="ctr" defTabSz="914400" rtl="0" eaLnBrk="1" latinLnBrk="0" hangingPunct="1">
                        <a:spcAft>
                          <a:spcPts val="0"/>
                        </a:spcAft>
                      </a:pPr>
                      <a:r>
                        <a:rPr lang="zh-TW" sz="1800" kern="100" dirty="0" smtClean="0">
                          <a:effectLst/>
                          <a:latin typeface="微軟正黑體" panose="020B0604030504040204" pitchFamily="34" charset="-120"/>
                          <a:ea typeface="微軟正黑體" panose="020B0604030504040204" pitchFamily="34" charset="-120"/>
                        </a:rPr>
                        <a:t>出席</a:t>
                      </a:r>
                      <a:r>
                        <a:rPr lang="zh-TW" sz="1800" kern="100" dirty="0">
                          <a:effectLst/>
                          <a:latin typeface="微軟正黑體" panose="020B0604030504040204" pitchFamily="34" charset="-120"/>
                          <a:ea typeface="微軟正黑體" panose="020B0604030504040204" pitchFamily="34" charset="-120"/>
                        </a:rPr>
                        <a:t>人員</a:t>
                      </a:r>
                      <a:r>
                        <a:rPr lang="zh-TW" sz="1800" kern="100" dirty="0" smtClean="0">
                          <a:effectLst/>
                          <a:latin typeface="微軟正黑體" panose="020B0604030504040204" pitchFamily="34" charset="-120"/>
                          <a:ea typeface="微軟正黑體" panose="020B0604030504040204" pitchFamily="34" charset="-120"/>
                        </a:rPr>
                        <a:t>別</a:t>
                      </a:r>
                      <a:endParaRPr lang="en-US" altLang="zh-TW" sz="1800" b="0" kern="100" dirty="0" smtClean="0">
                        <a:solidFill>
                          <a:schemeClr val="lt1"/>
                        </a:solidFill>
                        <a:effectLst/>
                        <a:latin typeface="微軟正黑體" panose="020B0604030504040204" pitchFamily="34" charset="-120"/>
                        <a:ea typeface="微軟正黑體" panose="020B0604030504040204" pitchFamily="34" charset="-120"/>
                        <a:cs typeface="+mn-cs"/>
                      </a:endParaRPr>
                    </a:p>
                  </a:txBody>
                  <a:tcPr marL="54056" marR="54056" marT="0" marB="0"/>
                </a:tc>
                <a:tc>
                  <a:txBody>
                    <a:bodyPr/>
                    <a:lstStyle/>
                    <a:p>
                      <a:pPr marL="0" algn="ctr" defTabSz="914400" rtl="0" eaLnBrk="1" latinLnBrk="0" hangingPunct="1">
                        <a:spcAft>
                          <a:spcPts val="0"/>
                        </a:spcAft>
                      </a:pPr>
                      <a:r>
                        <a:rPr lang="zh-TW" sz="1800" kern="100" dirty="0">
                          <a:effectLst/>
                          <a:latin typeface="微軟正黑體" panose="020B0604030504040204" pitchFamily="34" charset="-120"/>
                          <a:ea typeface="微軟正黑體" panose="020B0604030504040204" pitchFamily="34" charset="-120"/>
                        </a:rPr>
                        <a:t>中央政府</a:t>
                      </a:r>
                      <a:endParaRPr lang="zh-TW" sz="1800" b="0"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54056" marR="54056"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地方政府</a:t>
                      </a:r>
                      <a:endParaRPr lang="zh-TW" sz="1800" b="0" kern="10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業界</a:t>
                      </a:r>
                      <a:endParaRPr lang="zh-TW" sz="1800" b="0" kern="10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marL="65405" indent="-65405" algn="ctr">
                        <a:spcAft>
                          <a:spcPts val="0"/>
                        </a:spcAft>
                      </a:pPr>
                      <a:r>
                        <a:rPr lang="zh-TW" sz="1800" kern="100">
                          <a:effectLst/>
                          <a:latin typeface="微軟正黑體" panose="020B0604030504040204" pitchFamily="34" charset="-120"/>
                          <a:ea typeface="微軟正黑體" panose="020B0604030504040204" pitchFamily="34" charset="-120"/>
                        </a:rPr>
                        <a:t>學校</a:t>
                      </a:r>
                      <a:r>
                        <a:rPr lang="en-US" sz="1800" kern="100">
                          <a:effectLst/>
                          <a:latin typeface="微軟正黑體" panose="020B0604030504040204" pitchFamily="34" charset="-120"/>
                          <a:ea typeface="微軟正黑體" panose="020B0604030504040204" pitchFamily="34" charset="-120"/>
                        </a:rPr>
                        <a:t>/</a:t>
                      </a:r>
                      <a:r>
                        <a:rPr lang="zh-TW" sz="1800" kern="100">
                          <a:effectLst/>
                          <a:latin typeface="微軟正黑體" panose="020B0604030504040204" pitchFamily="34" charset="-120"/>
                          <a:ea typeface="微軟正黑體" panose="020B0604030504040204" pitchFamily="34" charset="-120"/>
                        </a:rPr>
                        <a:t>智庫</a:t>
                      </a:r>
                      <a:endParaRPr lang="zh-TW" sz="1800" b="0" kern="10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marL="67310" indent="-67310" algn="ctr">
                        <a:spcAft>
                          <a:spcPts val="0"/>
                        </a:spcAft>
                      </a:pPr>
                      <a:r>
                        <a:rPr lang="zh-TW" sz="1800" kern="100">
                          <a:effectLst/>
                          <a:latin typeface="微軟正黑體" panose="020B0604030504040204" pitchFamily="34" charset="-120"/>
                          <a:ea typeface="微軟正黑體" panose="020B0604030504040204" pitchFamily="34" charset="-120"/>
                        </a:rPr>
                        <a:t>公民團體</a:t>
                      </a:r>
                      <a:endParaRPr lang="zh-TW" sz="1800" b="0" kern="10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marL="67310" indent="-67310" algn="ctr">
                        <a:spcAft>
                          <a:spcPts val="0"/>
                        </a:spcAft>
                      </a:pPr>
                      <a:r>
                        <a:rPr lang="zh-TW" sz="1800" kern="100" dirty="0">
                          <a:effectLst/>
                          <a:latin typeface="微軟正黑體" panose="020B0604030504040204" pitchFamily="34" charset="-120"/>
                          <a:ea typeface="微軟正黑體" panose="020B0604030504040204" pitchFamily="34" charset="-120"/>
                        </a:rPr>
                        <a:t>網路社群</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r>
              <a:tr h="2870266">
                <a:tc>
                  <a:txBody>
                    <a:bodyPr/>
                    <a:lstStyle/>
                    <a:p>
                      <a:pPr algn="ctr">
                        <a:lnSpc>
                          <a:spcPts val="2200"/>
                        </a:lnSpc>
                        <a:spcAft>
                          <a:spcPts val="0"/>
                        </a:spcAft>
                      </a:pPr>
                      <a:r>
                        <a:rPr lang="zh-TW" sz="1800" kern="100" dirty="0">
                          <a:effectLst/>
                          <a:latin typeface="微軟正黑體" panose="020B0604030504040204" pitchFamily="34" charset="-120"/>
                          <a:ea typeface="微軟正黑體" panose="020B0604030504040204" pitchFamily="34" charset="-120"/>
                        </a:rPr>
                        <a:t>推薦原則</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marL="171450" indent="-171450" algn="just">
                        <a:spcAft>
                          <a:spcPts val="0"/>
                        </a:spcAft>
                        <a:buFont typeface="Arial" panose="020B0604020202020204" pitchFamily="34" charset="0"/>
                        <a:buChar char="•"/>
                      </a:pPr>
                      <a:r>
                        <a:rPr lang="zh-TW" sz="1800" kern="100" dirty="0" smtClean="0">
                          <a:effectLst/>
                          <a:latin typeface="微軟正黑體" panose="020B0604030504040204" pitchFamily="34" charset="-120"/>
                          <a:ea typeface="微軟正黑體" panose="020B0604030504040204" pitchFamily="34" charset="-120"/>
                        </a:rPr>
                        <a:t>參與</a:t>
                      </a:r>
                      <a:r>
                        <a:rPr lang="zh-TW" sz="1800" kern="100" dirty="0">
                          <a:effectLst/>
                          <a:latin typeface="微軟正黑體" panose="020B0604030504040204" pitchFamily="34" charset="-120"/>
                          <a:ea typeface="微軟正黑體" panose="020B0604030504040204" pitchFamily="34" charset="-120"/>
                        </a:rPr>
                        <a:t>白皮書</a:t>
                      </a:r>
                      <a:r>
                        <a:rPr lang="zh-TW" sz="1800" kern="100" dirty="0" smtClean="0">
                          <a:effectLst/>
                          <a:latin typeface="微軟正黑體" panose="020B0604030504040204" pitchFamily="34" charset="-120"/>
                          <a:ea typeface="微軟正黑體" panose="020B0604030504040204" pitchFamily="34" charset="-120"/>
                        </a:rPr>
                        <a:t>撰</a:t>
                      </a:r>
                      <a:r>
                        <a:rPr lang="zh-TW" altLang="en-US" sz="1800" kern="100" dirty="0" smtClean="0">
                          <a:effectLst/>
                          <a:latin typeface="微軟正黑體" panose="020B0604030504040204" pitchFamily="34" charset="-120"/>
                          <a:ea typeface="微軟正黑體" panose="020B0604030504040204" pitchFamily="34" charset="-120"/>
                        </a:rPr>
                        <a:t>擬</a:t>
                      </a:r>
                      <a:r>
                        <a:rPr lang="zh-TW" sz="1800" kern="100" dirty="0" smtClean="0">
                          <a:effectLst/>
                          <a:latin typeface="微軟正黑體" panose="020B0604030504040204" pitchFamily="34" charset="-120"/>
                          <a:ea typeface="微軟正黑體" panose="020B0604030504040204" pitchFamily="34" charset="-120"/>
                        </a:rPr>
                        <a:t>之</a:t>
                      </a:r>
                      <a:r>
                        <a:rPr lang="zh-TW" sz="1800" kern="100" dirty="0">
                          <a:effectLst/>
                          <a:latin typeface="微軟正黑體" panose="020B0604030504040204" pitchFamily="34" charset="-120"/>
                          <a:ea typeface="微軟正黑體" panose="020B0604030504040204" pitchFamily="34" charset="-120"/>
                        </a:rPr>
                        <a:t>主協辦機關</a:t>
                      </a:r>
                    </a:p>
                    <a:p>
                      <a:pPr marL="171450" indent="-171450" algn="just">
                        <a:spcAft>
                          <a:spcPts val="0"/>
                        </a:spcAft>
                        <a:buFont typeface="Arial" panose="020B0604020202020204" pitchFamily="34" charset="0"/>
                        <a:buChar char="•"/>
                      </a:pPr>
                      <a:r>
                        <a:rPr lang="zh-TW" sz="1800" kern="100" dirty="0" smtClean="0">
                          <a:effectLst/>
                          <a:latin typeface="微軟正黑體" panose="020B0604030504040204" pitchFamily="34" charset="-120"/>
                          <a:ea typeface="微軟正黑體" panose="020B0604030504040204" pitchFamily="34" charset="-120"/>
                        </a:rPr>
                        <a:t>每</a:t>
                      </a:r>
                      <a:r>
                        <a:rPr lang="zh-TW" sz="1800" kern="100" dirty="0">
                          <a:effectLst/>
                          <a:latin typeface="微軟正黑體" panose="020B0604030504040204" pitchFamily="34" charset="-120"/>
                          <a:ea typeface="微軟正黑體" panose="020B0604030504040204" pitchFamily="34" charset="-120"/>
                        </a:rPr>
                        <a:t>機關可就所參與之分組，另</a:t>
                      </a:r>
                      <a:r>
                        <a:rPr lang="zh-TW" sz="1800" kern="100" dirty="0" smtClean="0">
                          <a:effectLst/>
                          <a:latin typeface="微軟正黑體" panose="020B0604030504040204" pitchFamily="34" charset="-120"/>
                          <a:ea typeface="微軟正黑體" panose="020B0604030504040204" pitchFamily="34" charset="-120"/>
                        </a:rPr>
                        <a:t>推薦</a:t>
                      </a:r>
                      <a:r>
                        <a:rPr lang="en-US" sz="1800" kern="100" smtClean="0">
                          <a:effectLst/>
                          <a:latin typeface="微軟正黑體" panose="020B0604030504040204" pitchFamily="34" charset="-120"/>
                          <a:ea typeface="微軟正黑體" panose="020B0604030504040204" pitchFamily="34" charset="-120"/>
                        </a:rPr>
                        <a:t>1</a:t>
                      </a:r>
                      <a:r>
                        <a:rPr lang="zh-TW" sz="1800" kern="100" smtClean="0">
                          <a:effectLst/>
                          <a:latin typeface="微軟正黑體" panose="020B0604030504040204" pitchFamily="34" charset="-120"/>
                          <a:ea typeface="微軟正黑體" panose="020B0604030504040204" pitchFamily="34" charset="-120"/>
                        </a:rPr>
                        <a:t>名</a:t>
                      </a:r>
                      <a:r>
                        <a:rPr lang="zh-TW" sz="1800" kern="100" dirty="0">
                          <a:effectLst/>
                          <a:latin typeface="微軟正黑體" panose="020B0604030504040204" pitchFamily="34" charset="-120"/>
                          <a:ea typeface="微軟正黑體" panose="020B0604030504040204" pitchFamily="34" charset="-120"/>
                        </a:rPr>
                        <a:t>列席</a:t>
                      </a:r>
                      <a:r>
                        <a:rPr lang="zh-TW" sz="1800" kern="100" dirty="0" smtClean="0">
                          <a:effectLst/>
                          <a:latin typeface="微軟正黑體" panose="020B0604030504040204" pitchFamily="34" charset="-120"/>
                          <a:ea typeface="微軟正黑體" panose="020B0604030504040204" pitchFamily="34" charset="-120"/>
                        </a:rPr>
                        <a:t>人員</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marL="171450" indent="-171450" algn="just">
                        <a:spcAft>
                          <a:spcPts val="0"/>
                        </a:spcAft>
                        <a:buFont typeface="Arial" panose="020B0604020202020204" pitchFamily="34" charset="0"/>
                        <a:buChar char="•"/>
                      </a:pPr>
                      <a:r>
                        <a:rPr lang="zh-TW" sz="1800" kern="100" dirty="0" smtClean="0">
                          <a:effectLst/>
                          <a:latin typeface="微軟正黑體" panose="020B0604030504040204" pitchFamily="34" charset="-120"/>
                          <a:ea typeface="微軟正黑體" panose="020B0604030504040204" pitchFamily="34" charset="-120"/>
                        </a:rPr>
                        <a:t>由</a:t>
                      </a:r>
                      <a:r>
                        <a:rPr lang="zh-TW" sz="1800" kern="100" dirty="0">
                          <a:effectLst/>
                          <a:latin typeface="微軟正黑體" panose="020B0604030504040204" pitchFamily="34" charset="-120"/>
                          <a:ea typeface="微軟正黑體" panose="020B0604030504040204" pitchFamily="34" charset="-120"/>
                        </a:rPr>
                        <a:t>秘書處發函台灣省政府及</a:t>
                      </a:r>
                      <a:r>
                        <a:rPr lang="en-US" sz="1800" kern="100" dirty="0">
                          <a:effectLst/>
                          <a:latin typeface="微軟正黑體" panose="020B0604030504040204" pitchFamily="34" charset="-120"/>
                          <a:ea typeface="微軟正黑體" panose="020B0604030504040204" pitchFamily="34" charset="-120"/>
                        </a:rPr>
                        <a:t>22</a:t>
                      </a:r>
                      <a:r>
                        <a:rPr lang="zh-TW" sz="1800" kern="100" dirty="0">
                          <a:effectLst/>
                          <a:latin typeface="微軟正黑體" panose="020B0604030504040204" pitchFamily="34" charset="-120"/>
                          <a:ea typeface="微軟正黑體" panose="020B0604030504040204" pitchFamily="34" charset="-120"/>
                        </a:rPr>
                        <a:t>個縣市府推薦代表各</a:t>
                      </a:r>
                      <a:r>
                        <a:rPr lang="en-US" sz="1800" kern="100" dirty="0">
                          <a:effectLst/>
                          <a:latin typeface="微軟正黑體" panose="020B0604030504040204" pitchFamily="34" charset="-120"/>
                          <a:ea typeface="微軟正黑體" panose="020B0604030504040204" pitchFamily="34" charset="-120"/>
                        </a:rPr>
                        <a:t>1</a:t>
                      </a:r>
                      <a:r>
                        <a:rPr lang="zh-TW" sz="1800" kern="100" dirty="0" smtClean="0">
                          <a:effectLst/>
                          <a:latin typeface="微軟正黑體" panose="020B0604030504040204" pitchFamily="34" charset="-120"/>
                          <a:ea typeface="微軟正黑體" panose="020B0604030504040204" pitchFamily="34" charset="-120"/>
                        </a:rPr>
                        <a:t>人</a:t>
                      </a:r>
                      <a:endParaRPr lang="zh-TW" sz="1800" b="0" kern="100" dirty="0">
                        <a:effectLst/>
                        <a:latin typeface="微軟正黑體" panose="020B0604030504040204" pitchFamily="34" charset="-120"/>
                        <a:ea typeface="微軟正黑體" panose="020B0604030504040204" pitchFamily="34" charset="-120"/>
                      </a:endParaRPr>
                    </a:p>
                  </a:txBody>
                  <a:tcPr marL="54056" marR="54056" marT="0" marB="0"/>
                </a:tc>
                <a:tc>
                  <a:txBody>
                    <a:bodyPr/>
                    <a:lstStyle/>
                    <a:p>
                      <a:pPr marL="82550" lvl="0" indent="-82550" algn="just">
                        <a:spcAft>
                          <a:spcPts val="0"/>
                        </a:spcAft>
                        <a:buFont typeface="Arial" panose="020B0604020202020204" pitchFamily="34" charset="0"/>
                        <a:buChar char="•"/>
                      </a:pPr>
                      <a:r>
                        <a:rPr lang="zh-TW" sz="1800" kern="100" dirty="0" smtClean="0">
                          <a:effectLst/>
                          <a:latin typeface="微軟正黑體" panose="020B0604030504040204" pitchFamily="34" charset="-120"/>
                          <a:ea typeface="微軟正黑體" panose="020B0604030504040204" pitchFamily="34" charset="-120"/>
                        </a:rPr>
                        <a:t>各分組自行推薦或由各分組透過各公會推薦</a:t>
                      </a:r>
                      <a:endParaRPr lang="zh-TW" sz="1800" b="0" kern="100" dirty="0" smtClean="0">
                        <a:effectLst/>
                        <a:latin typeface="微軟正黑體" panose="020B0604030504040204" pitchFamily="34" charset="-120"/>
                        <a:ea typeface="微軟正黑體" panose="020B0604030504040204" pitchFamily="34" charset="-120"/>
                      </a:endParaRPr>
                    </a:p>
                  </a:txBody>
                  <a:tcPr marL="54056" marR="54056" marT="0" marB="0"/>
                </a:tc>
                <a:tc>
                  <a:txBody>
                    <a:bodyPr/>
                    <a:lstStyle/>
                    <a:p>
                      <a:pPr marL="82550" lvl="0" indent="-82550" algn="just" defTabSz="914400" rtl="0" eaLnBrk="1" latinLnBrk="0" hangingPunct="1">
                        <a:spcAft>
                          <a:spcPts val="0"/>
                        </a:spcAft>
                        <a:buFont typeface="Arial" panose="020B0604020202020204" pitchFamily="34" charset="0"/>
                        <a:buChar char="•"/>
                      </a:pPr>
                      <a:r>
                        <a:rPr lang="zh-TW" sz="1800" kern="100" dirty="0">
                          <a:effectLst/>
                          <a:latin typeface="微軟正黑體" panose="020B0604030504040204" pitchFamily="34" charset="-120"/>
                          <a:ea typeface="微軟正黑體" panose="020B0604030504040204" pitchFamily="34" charset="-120"/>
                        </a:rPr>
                        <a:t>各分組自行</a:t>
                      </a:r>
                      <a:r>
                        <a:rPr lang="zh-TW" sz="1800" kern="100" dirty="0" smtClean="0">
                          <a:effectLst/>
                          <a:latin typeface="微軟正黑體" panose="020B0604030504040204" pitchFamily="34" charset="-120"/>
                          <a:ea typeface="微軟正黑體" panose="020B0604030504040204" pitchFamily="34" charset="-120"/>
                        </a:rPr>
                        <a:t>推薦</a:t>
                      </a:r>
                      <a:endParaRPr lang="zh-TW"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54056" marR="54056" marT="0" marB="0"/>
                </a:tc>
                <a:tc>
                  <a:txBody>
                    <a:bodyPr/>
                    <a:lstStyle/>
                    <a:p>
                      <a:pPr marL="82550" lvl="0" indent="-82550" algn="just" defTabSz="914400" rtl="0" eaLnBrk="1" latinLnBrk="0" hangingPunct="1">
                        <a:spcAft>
                          <a:spcPts val="0"/>
                        </a:spcAft>
                        <a:buFont typeface="Arial" panose="020B0604020202020204" pitchFamily="34" charset="0"/>
                        <a:buChar char="•"/>
                      </a:pPr>
                      <a:r>
                        <a:rPr lang="zh-TW" sz="1800" kern="100" dirty="0">
                          <a:effectLst/>
                          <a:latin typeface="微軟正黑體" panose="020B0604030504040204" pitchFamily="34" charset="-120"/>
                          <a:ea typeface="微軟正黑體" panose="020B0604030504040204" pitchFamily="34" charset="-120"/>
                        </a:rPr>
                        <a:t>各</a:t>
                      </a:r>
                      <a:r>
                        <a:rPr lang="zh-TW" sz="1800" kern="100" dirty="0" smtClean="0">
                          <a:effectLst/>
                          <a:latin typeface="微軟正黑體" panose="020B0604030504040204" pitchFamily="34" charset="-120"/>
                          <a:ea typeface="微軟正黑體" panose="020B0604030504040204" pitchFamily="34" charset="-120"/>
                        </a:rPr>
                        <a:t>分組</a:t>
                      </a:r>
                      <a:r>
                        <a:rPr lang="zh-TW" altLang="en-US" sz="1800" kern="100" dirty="0" smtClean="0">
                          <a:effectLst/>
                          <a:latin typeface="微軟正黑體" panose="020B0604030504040204" pitchFamily="34" charset="-120"/>
                          <a:ea typeface="微軟正黑體" panose="020B0604030504040204" pitchFamily="34" charset="-120"/>
                        </a:rPr>
                        <a:t>依推動項目需要，</a:t>
                      </a:r>
                      <a:r>
                        <a:rPr lang="zh-TW" sz="1800" kern="100" dirty="0" smtClean="0">
                          <a:effectLst/>
                          <a:latin typeface="微軟正黑體" panose="020B0604030504040204" pitchFamily="34" charset="-120"/>
                          <a:ea typeface="微軟正黑體" panose="020B0604030504040204" pitchFamily="34" charset="-120"/>
                        </a:rPr>
                        <a:t>推選</a:t>
                      </a:r>
                      <a:r>
                        <a:rPr lang="zh-TW" sz="1800" kern="100" dirty="0">
                          <a:effectLst/>
                          <a:latin typeface="微軟正黑體" panose="020B0604030504040204" pitchFamily="34" charset="-120"/>
                          <a:ea typeface="微軟正黑體" panose="020B0604030504040204" pitchFamily="34" charset="-120"/>
                        </a:rPr>
                        <a:t>相關公民團體（如勞工團體、社福</a:t>
                      </a:r>
                      <a:r>
                        <a:rPr lang="zh-TW" sz="1800" kern="100" dirty="0" smtClean="0">
                          <a:effectLst/>
                          <a:latin typeface="微軟正黑體" panose="020B0604030504040204" pitchFamily="34" charset="-120"/>
                          <a:ea typeface="微軟正黑體" panose="020B0604030504040204" pitchFamily="34" charset="-120"/>
                        </a:rPr>
                        <a:t>團體</a:t>
                      </a:r>
                      <a:r>
                        <a:rPr lang="zh-TW" altLang="en-US" sz="1800" kern="100" dirty="0" smtClean="0">
                          <a:effectLst/>
                          <a:latin typeface="微軟正黑體" panose="020B0604030504040204" pitchFamily="34" charset="-120"/>
                          <a:ea typeface="微軟正黑體" panose="020B0604030504040204" pitchFamily="34" charset="-120"/>
                        </a:rPr>
                        <a:t>等</a:t>
                      </a:r>
                      <a:r>
                        <a:rPr lang="en-US" altLang="zh-TW" sz="1800" kern="100" dirty="0" smtClean="0">
                          <a:effectLst/>
                          <a:latin typeface="微軟正黑體" panose="020B0604030504040204" pitchFamily="34" charset="-120"/>
                          <a:ea typeface="微軟正黑體" panose="020B0604030504040204" pitchFamily="34" charset="-120"/>
                        </a:rPr>
                        <a:t>)</a:t>
                      </a:r>
                      <a:endParaRPr lang="zh-TW"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54056" marR="54056" marT="0" marB="0"/>
                </a:tc>
                <a:tc>
                  <a:txBody>
                    <a:bodyPr/>
                    <a:lstStyle/>
                    <a:p>
                      <a:pPr marL="82550" lvl="0" indent="-82550" algn="just" defTabSz="914400" rtl="0" eaLnBrk="1" latinLnBrk="0" hangingPunct="1">
                        <a:spcAft>
                          <a:spcPts val="0"/>
                        </a:spcAft>
                        <a:buFont typeface="Arial" panose="020B0604020202020204" pitchFamily="34" charset="0"/>
                        <a:buChar char="•"/>
                      </a:pPr>
                      <a:r>
                        <a:rPr lang="zh-TW" sz="1800" kern="100" dirty="0" smtClean="0">
                          <a:effectLst/>
                          <a:latin typeface="微軟正黑體" panose="020B0604030504040204" pitchFamily="34" charset="-120"/>
                          <a:ea typeface="微軟正黑體" panose="020B0604030504040204" pitchFamily="34" charset="-120"/>
                        </a:rPr>
                        <a:t>由</a:t>
                      </a:r>
                      <a:r>
                        <a:rPr lang="zh-TW" sz="1800" kern="100" dirty="0">
                          <a:effectLst/>
                          <a:latin typeface="微軟正黑體" panose="020B0604030504040204" pitchFamily="34" charset="-120"/>
                          <a:ea typeface="微軟正黑體" panose="020B0604030504040204" pitchFamily="34" charset="-120"/>
                        </a:rPr>
                        <a:t>各分組</a:t>
                      </a:r>
                      <a:r>
                        <a:rPr lang="zh-TW" sz="1800" kern="100" dirty="0" smtClean="0">
                          <a:effectLst/>
                          <a:latin typeface="微軟正黑體" panose="020B0604030504040204" pitchFamily="34" charset="-120"/>
                          <a:ea typeface="微軟正黑體" panose="020B0604030504040204" pitchFamily="34" charset="-120"/>
                        </a:rPr>
                        <a:t>推薦</a:t>
                      </a:r>
                      <a:endParaRPr lang="zh-TW" sz="1800" b="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54056" marR="54056" marT="0" marB="0"/>
                </a:tc>
              </a:tr>
              <a:tr h="593766">
                <a:tc>
                  <a:txBody>
                    <a:bodyPr/>
                    <a:lstStyle/>
                    <a:p>
                      <a:pPr indent="21590" algn="ctr">
                        <a:lnSpc>
                          <a:spcPts val="2000"/>
                        </a:lnSpc>
                        <a:spcAft>
                          <a:spcPts val="0"/>
                        </a:spcAft>
                      </a:pPr>
                      <a:r>
                        <a:rPr lang="zh-TW" sz="1800" kern="100" dirty="0">
                          <a:effectLst/>
                          <a:latin typeface="微軟正黑體" panose="020B0604030504040204" pitchFamily="34" charset="-120"/>
                          <a:ea typeface="微軟正黑體" panose="020B0604030504040204" pitchFamily="34" charset="-120"/>
                        </a:rPr>
                        <a:t>全體</a:t>
                      </a:r>
                      <a:r>
                        <a:rPr lang="zh-TW" sz="1800" kern="100" dirty="0" smtClean="0">
                          <a:effectLst/>
                          <a:latin typeface="微軟正黑體" panose="020B0604030504040204" pitchFamily="34" charset="-120"/>
                          <a:ea typeface="微軟正黑體" panose="020B0604030504040204" pitchFamily="34" charset="-120"/>
                        </a:rPr>
                        <a:t>大會</a:t>
                      </a:r>
                      <a:r>
                        <a:rPr lang="en-US" altLang="zh-TW" sz="1800" kern="100" dirty="0" smtClean="0">
                          <a:effectLst/>
                          <a:latin typeface="微軟正黑體" panose="020B0604030504040204" pitchFamily="34" charset="-120"/>
                          <a:ea typeface="微軟正黑體" panose="020B0604030504040204" pitchFamily="34" charset="-120"/>
                        </a:rPr>
                        <a:t>(250</a:t>
                      </a:r>
                      <a:r>
                        <a:rPr lang="zh-TW" altLang="en-US" sz="1800" kern="100" dirty="0" smtClean="0">
                          <a:effectLst/>
                          <a:latin typeface="微軟正黑體" panose="020B0604030504040204" pitchFamily="34" charset="-120"/>
                          <a:ea typeface="微軟正黑體" panose="020B0604030504040204" pitchFamily="34" charset="-120"/>
                        </a:rPr>
                        <a:t>人</a:t>
                      </a:r>
                      <a:r>
                        <a:rPr lang="en-US" altLang="zh-TW" sz="1800" kern="100" dirty="0" smtClean="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dirty="0">
                          <a:effectLst/>
                          <a:latin typeface="微軟正黑體" panose="020B0604030504040204" pitchFamily="34" charset="-120"/>
                          <a:ea typeface="微軟正黑體" panose="020B0604030504040204" pitchFamily="34" charset="-120"/>
                        </a:rPr>
                        <a:t>22</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dirty="0">
                          <a:effectLst/>
                          <a:latin typeface="微軟正黑體" panose="020B0604030504040204" pitchFamily="34" charset="-120"/>
                          <a:ea typeface="微軟正黑體" panose="020B0604030504040204" pitchFamily="34" charset="-120"/>
                        </a:rPr>
                        <a:t>23</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dirty="0">
                          <a:effectLst/>
                          <a:latin typeface="微軟正黑體" panose="020B0604030504040204" pitchFamily="34" charset="-120"/>
                          <a:ea typeface="微軟正黑體" panose="020B0604030504040204" pitchFamily="34" charset="-120"/>
                        </a:rPr>
                        <a:t>62</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a:effectLst/>
                          <a:latin typeface="微軟正黑體" panose="020B0604030504040204" pitchFamily="34" charset="-120"/>
                          <a:ea typeface="微軟正黑體" panose="020B0604030504040204" pitchFamily="34" charset="-120"/>
                        </a:rPr>
                        <a:t>68</a:t>
                      </a:r>
                      <a:endParaRPr lang="zh-TW" sz="1800" b="0" kern="10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dirty="0">
                          <a:effectLst/>
                          <a:latin typeface="微軟正黑體" panose="020B0604030504040204" pitchFamily="34" charset="-120"/>
                          <a:ea typeface="微軟正黑體" panose="020B0604030504040204" pitchFamily="34" charset="-120"/>
                        </a:rPr>
                        <a:t>25</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r>
                        <a:rPr lang="en-US" sz="1800" kern="100" dirty="0">
                          <a:effectLst/>
                          <a:latin typeface="微軟正黑體" panose="020B0604030504040204" pitchFamily="34" charset="-120"/>
                          <a:ea typeface="微軟正黑體" panose="020B0604030504040204" pitchFamily="34" charset="-120"/>
                        </a:rPr>
                        <a:t>50</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r>
              <a:tr h="355138">
                <a:tc>
                  <a:txBody>
                    <a:bodyPr/>
                    <a:lstStyle/>
                    <a:p>
                      <a:pPr indent="21590" algn="ctr">
                        <a:lnSpc>
                          <a:spcPts val="1200"/>
                        </a:lnSpc>
                        <a:spcAft>
                          <a:spcPts val="0"/>
                        </a:spcAft>
                      </a:pPr>
                      <a:r>
                        <a:rPr lang="zh-TW" sz="1800" kern="100" dirty="0" smtClean="0">
                          <a:effectLst/>
                          <a:latin typeface="微軟正黑體" panose="020B0604030504040204" pitchFamily="34" charset="-120"/>
                          <a:ea typeface="微軟正黑體" panose="020B0604030504040204" pitchFamily="34" charset="-120"/>
                        </a:rPr>
                        <a:t>比重</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nchor="ctr"/>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9</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9</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25</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27</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10</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c>
                  <a:txBody>
                    <a:bodyPr/>
                    <a:lstStyle/>
                    <a:p>
                      <a:pPr algn="ctr">
                        <a:lnSpc>
                          <a:spcPts val="1200"/>
                        </a:lnSpc>
                        <a:spcAft>
                          <a:spcPts val="0"/>
                        </a:spcAft>
                      </a:pPr>
                      <a:endParaRPr lang="en-US" sz="1800" kern="100" dirty="0" smtClean="0">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800" kern="100" dirty="0" smtClean="0">
                          <a:effectLst/>
                          <a:latin typeface="微軟正黑體" panose="020B0604030504040204" pitchFamily="34" charset="-120"/>
                          <a:ea typeface="微軟正黑體" panose="020B0604030504040204" pitchFamily="34" charset="-120"/>
                        </a:rPr>
                        <a:t>20</a:t>
                      </a:r>
                      <a:r>
                        <a:rPr lang="en-US" sz="1800" kern="100" dirty="0">
                          <a:effectLst/>
                          <a:latin typeface="微軟正黑體" panose="020B0604030504040204" pitchFamily="34" charset="-120"/>
                          <a:ea typeface="微軟正黑體" panose="020B0604030504040204" pitchFamily="34" charset="-120"/>
                        </a:rPr>
                        <a:t>%</a:t>
                      </a: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54056" marR="54056" marT="0" marB="0"/>
                </a:tc>
              </a:tr>
            </a:tbl>
          </a:graphicData>
        </a:graphic>
      </p:graphicFrame>
      <p:sp>
        <p:nvSpPr>
          <p:cNvPr id="5" name="矩形 4"/>
          <p:cNvSpPr/>
          <p:nvPr/>
        </p:nvSpPr>
        <p:spPr>
          <a:xfrm>
            <a:off x="326570" y="863656"/>
            <a:ext cx="8579923" cy="769441"/>
          </a:xfrm>
          <a:prstGeom prst="rect">
            <a:avLst/>
          </a:prstGeom>
        </p:spPr>
        <p:txBody>
          <a:bodyPr wrap="square">
            <a:spAutoFit/>
          </a:bodyPr>
          <a:lstStyle/>
          <a:p>
            <a:pPr marL="285750" lvl="0" indent="-28575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以</a:t>
            </a:r>
            <a:r>
              <a:rPr lang="en-US" altLang="en-US" sz="2200" dirty="0">
                <a:latin typeface="微軟正黑體" panose="020B0604030504040204" pitchFamily="34" charset="-120"/>
                <a:ea typeface="微軟正黑體" panose="020B0604030504040204" pitchFamily="34" charset="-120"/>
              </a:rPr>
              <a:t>200-250</a:t>
            </a:r>
            <a:r>
              <a:rPr lang="zh-TW" altLang="en-US" sz="2200" dirty="0">
                <a:latin typeface="微軟正黑體" panose="020B0604030504040204" pitchFamily="34" charset="-120"/>
                <a:ea typeface="微軟正黑體" panose="020B0604030504040204" pitchFamily="34" charset="-120"/>
              </a:rPr>
              <a:t>人</a:t>
            </a:r>
            <a:r>
              <a:rPr lang="en-US" altLang="en-US"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各分組</a:t>
            </a:r>
            <a:r>
              <a:rPr lang="en-US" altLang="en-US" sz="2200" dirty="0">
                <a:latin typeface="微軟正黑體" panose="020B0604030504040204" pitchFamily="34" charset="-120"/>
                <a:ea typeface="微軟正黑體" panose="020B0604030504040204" pitchFamily="34" charset="-120"/>
              </a:rPr>
              <a:t>40-50</a:t>
            </a:r>
            <a:r>
              <a:rPr lang="zh-TW" altLang="en-US" sz="2200" dirty="0">
                <a:latin typeface="微軟正黑體" panose="020B0604030504040204" pitchFamily="34" charset="-120"/>
                <a:ea typeface="微軟正黑體" panose="020B0604030504040204" pitchFamily="34" charset="-120"/>
              </a:rPr>
              <a:t>人</a:t>
            </a:r>
            <a:r>
              <a:rPr lang="en-US" altLang="en-US"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為原則，邀請各該領域菁英，以及網路社群代表；</a:t>
            </a:r>
            <a:r>
              <a:rPr lang="zh-TW" altLang="en-US" sz="2200" dirty="0">
                <a:solidFill>
                  <a:srgbClr val="FF0000"/>
                </a:solidFill>
                <a:latin typeface="微軟正黑體" panose="020B0604030504040204" pitchFamily="34" charset="-120"/>
                <a:ea typeface="微軟正黑體" panose="020B0604030504040204" pitchFamily="34" charset="-120"/>
              </a:rPr>
              <a:t>網路社群代表</a:t>
            </a:r>
            <a:r>
              <a:rPr lang="zh-TW" altLang="en-US" sz="2200" dirty="0">
                <a:latin typeface="微軟正黑體" panose="020B0604030504040204" pitchFamily="34" charset="-120"/>
                <a:ea typeface="微軟正黑體" panose="020B0604030504040204" pitchFamily="34" charset="-120"/>
              </a:rPr>
              <a:t>人數不得低於</a:t>
            </a:r>
            <a:r>
              <a:rPr lang="zh-TW" altLang="en-US" sz="2200" dirty="0">
                <a:solidFill>
                  <a:srgbClr val="FF0000"/>
                </a:solidFill>
                <a:latin typeface="微軟正黑體" panose="020B0604030504040204" pitchFamily="34" charset="-120"/>
                <a:ea typeface="微軟正黑體" panose="020B0604030504040204" pitchFamily="34" charset="-120"/>
              </a:rPr>
              <a:t>總出席人數</a:t>
            </a:r>
            <a:r>
              <a:rPr lang="zh-TW" altLang="en-US" sz="2200" dirty="0" smtClean="0">
                <a:solidFill>
                  <a:srgbClr val="FF0000"/>
                </a:solidFill>
                <a:latin typeface="微軟正黑體" panose="020B0604030504040204" pitchFamily="34" charset="-120"/>
                <a:ea typeface="微軟正黑體" panose="020B0604030504040204" pitchFamily="34" charset="-120"/>
              </a:rPr>
              <a:t>五分之一</a:t>
            </a:r>
            <a:endParaRPr lang="zh-TW" altLang="en-US" sz="22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007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546265" y="130897"/>
            <a:ext cx="9710477"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sz="3600" dirty="0">
                <a:solidFill>
                  <a:srgbClr val="002060"/>
                </a:solidFill>
                <a:latin typeface="文鼎圓體M" panose="020F0609000000000000" pitchFamily="49" charset="-120"/>
                <a:ea typeface="文鼎圓體M" panose="020F0609000000000000" pitchFamily="49" charset="-120"/>
              </a:rPr>
              <a:t>「</a:t>
            </a:r>
            <a:r>
              <a:rPr lang="zh-TW" altLang="en-US" sz="3600" dirty="0" smtClean="0">
                <a:solidFill>
                  <a:srgbClr val="002060"/>
                </a:solidFill>
                <a:latin typeface="文鼎圓體M" panose="020F0609000000000000" pitchFamily="49" charset="-120"/>
                <a:ea typeface="文鼎圓體M" panose="020F0609000000000000" pitchFamily="49" charset="-120"/>
              </a:rPr>
              <a:t>白皮書全民意見徵詢</a:t>
            </a:r>
            <a:r>
              <a:rPr lang="zh-TW" altLang="en-US" sz="3600" dirty="0">
                <a:solidFill>
                  <a:srgbClr val="002060"/>
                </a:solidFill>
                <a:latin typeface="文鼎圓體M" panose="020F0609000000000000" pitchFamily="49" charset="-120"/>
                <a:ea typeface="文鼎圓體M" panose="020F0609000000000000" pitchFamily="49" charset="-120"/>
              </a:rPr>
              <a:t>會議」網路</a:t>
            </a:r>
            <a:r>
              <a:rPr lang="zh-TW" altLang="en-US" sz="3600" dirty="0" smtClean="0">
                <a:solidFill>
                  <a:srgbClr val="002060"/>
                </a:solidFill>
                <a:latin typeface="文鼎圓體M" panose="020F0609000000000000" pitchFamily="49" charset="-120"/>
                <a:ea typeface="文鼎圓體M" panose="020F0609000000000000" pitchFamily="49" charset="-120"/>
              </a:rPr>
              <a:t>參與規劃</a:t>
            </a:r>
            <a:endParaRPr lang="zh-TW" altLang="en-US" sz="3600" dirty="0">
              <a:solidFill>
                <a:srgbClr val="002060"/>
              </a:solidFill>
              <a:latin typeface="文鼎圓體M" panose="020F0609000000000000" pitchFamily="49" charset="-120"/>
              <a:ea typeface="文鼎圓體M" panose="020F0609000000000000" pitchFamily="49" charset="-120"/>
            </a:endParaRPr>
          </a:p>
          <a:p>
            <a:pPr marL="360000" eaLnBrk="1" hangingPunct="1">
              <a:lnSpc>
                <a:spcPct val="90000"/>
              </a:lnSpc>
            </a:pPr>
            <a:r>
              <a:rPr lang="en-US" altLang="zh-TW" sz="3600" dirty="0" smtClean="0">
                <a:solidFill>
                  <a:srgbClr val="002060"/>
                </a:solidFill>
                <a:latin typeface="文鼎圓體M" panose="020F0609000000000000" pitchFamily="49" charset="-120"/>
                <a:ea typeface="文鼎圓體M" panose="020F0609000000000000" pitchFamily="49" charset="-120"/>
              </a:rPr>
              <a:t/>
            </a:r>
            <a:br>
              <a:rPr lang="en-US" altLang="zh-TW" sz="3600" dirty="0" smtClean="0">
                <a:solidFill>
                  <a:srgbClr val="002060"/>
                </a:solidFill>
                <a:latin typeface="文鼎圓體M" panose="020F0609000000000000" pitchFamily="49" charset="-120"/>
                <a:ea typeface="文鼎圓體M" panose="020F0609000000000000" pitchFamily="49" charset="-120"/>
              </a:rPr>
            </a:br>
            <a:endParaRPr lang="en-US" altLang="zh-TW" sz="3600" dirty="0">
              <a:solidFill>
                <a:srgbClr val="002060"/>
              </a:solidFill>
              <a:latin typeface="Arial" panose="020B0604020202020204" pitchFamily="34" charset="0"/>
              <a:ea typeface="文鼎圓體M" panose="020F0609000000000000" pitchFamily="49" charset="-120"/>
            </a:endParaRPr>
          </a:p>
        </p:txBody>
      </p:sp>
      <p:sp>
        <p:nvSpPr>
          <p:cNvPr id="5" name="矩形 4"/>
          <p:cNvSpPr/>
          <p:nvPr/>
        </p:nvSpPr>
        <p:spPr>
          <a:xfrm>
            <a:off x="108038" y="1029753"/>
            <a:ext cx="8584700" cy="4865947"/>
          </a:xfrm>
          <a:prstGeom prst="rect">
            <a:avLst/>
          </a:prstGeom>
        </p:spPr>
        <p:txBody>
          <a:bodyPr wrap="square">
            <a:spAutoFit/>
          </a:bodyPr>
          <a:lstStyle/>
          <a:p>
            <a:pPr marL="358775" lvl="0" indent="-358775">
              <a:lnSpc>
                <a:spcPct val="110000"/>
              </a:lnSpc>
              <a:buFont typeface="Wingdings" panose="05000000000000000000" pitchFamily="2" charset="2"/>
              <a:buChar char="l"/>
            </a:pPr>
            <a:r>
              <a:rPr lang="zh-TW" altLang="en-US" sz="2800" dirty="0" smtClean="0">
                <a:latin typeface="文鼎圓體M" panose="020F0609000000000000" pitchFamily="49" charset="-120"/>
                <a:ea typeface="文鼎圓體M" panose="020F0609000000000000" pitchFamily="49" charset="-120"/>
              </a:rPr>
              <a:t>規劃</a:t>
            </a:r>
            <a:r>
              <a:rPr lang="zh-TW" altLang="en-US" sz="2800" dirty="0" smtClean="0">
                <a:latin typeface="文鼎圓體M" panose="020F0609000000000000" pitchFamily="49" charset="-120"/>
                <a:ea typeface="文鼎圓體M" panose="020F0609000000000000"/>
              </a:rPr>
              <a:t>理念</a:t>
            </a:r>
            <a:r>
              <a:rPr lang="en-US" altLang="zh-TW" sz="2800" dirty="0" smtClean="0">
                <a:latin typeface="文鼎圓體M" panose="020F0609000000000000" pitchFamily="49" charset="-120"/>
                <a:ea typeface="文鼎圓體M" panose="020F0609000000000000"/>
              </a:rPr>
              <a:t>:</a:t>
            </a:r>
            <a:r>
              <a:rPr lang="zh-TW" altLang="en-US" sz="2800" dirty="0" smtClean="0">
                <a:latin typeface="文鼎圓體M" panose="020F0609000000000000" pitchFamily="49" charset="-120"/>
                <a:ea typeface="文鼎圓體M" panose="020F0609000000000000"/>
              </a:rPr>
              <a:t>以網</a:t>
            </a:r>
            <a:r>
              <a:rPr lang="zh-TW" altLang="en-US" sz="2800" dirty="0">
                <a:latin typeface="文鼎圓體M" panose="020F0609000000000000" pitchFamily="49" charset="-120"/>
                <a:ea typeface="文鼎圓體M" panose="020F0609000000000000"/>
              </a:rPr>
              <a:t>實</a:t>
            </a:r>
            <a:r>
              <a:rPr lang="zh-TW" altLang="en-US" sz="2800" dirty="0" smtClean="0">
                <a:latin typeface="文鼎圓體M" panose="020F0609000000000000" pitchFamily="49" charset="-120"/>
                <a:ea typeface="文鼎圓體M" panose="020F0609000000000000"/>
              </a:rPr>
              <a:t>整合方式</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latin typeface="文鼎圓體M" panose="020F0609000000000000" pitchFamily="49" charset="-120"/>
                <a:ea typeface="文鼎圓體M" panose="020F0609000000000000"/>
              </a:rPr>
              <a:t>促進會議多元參與</a:t>
            </a:r>
            <a:r>
              <a:rPr lang="zh-TW" altLang="en-US" sz="2800" dirty="0">
                <a:latin typeface="新細明體" panose="02020500000000000000" pitchFamily="18" charset="-120"/>
              </a:rPr>
              <a:t>，</a:t>
            </a:r>
            <a:r>
              <a:rPr lang="zh-TW" altLang="en-US" sz="2800" dirty="0" smtClean="0">
                <a:latin typeface="新細明體" panose="02020500000000000000" pitchFamily="18" charset="-120"/>
                <a:ea typeface="文鼎圓體M" panose="020F0609000000000000"/>
              </a:rPr>
              <a:t>擴大交流</a:t>
            </a:r>
            <a:endParaRPr lang="en-US" altLang="zh-TW" sz="1200" dirty="0" smtClean="0">
              <a:latin typeface="文鼎圓體M" panose="020F0609000000000000" pitchFamily="49" charset="-120"/>
              <a:ea typeface="文鼎圓體M" panose="020F0609000000000000" pitchFamily="49" charset="-120"/>
            </a:endParaRPr>
          </a:p>
          <a:p>
            <a:pPr marL="285750" indent="-285750">
              <a:lnSpc>
                <a:spcPct val="110000"/>
              </a:lnSpc>
              <a:buFont typeface="Wingdings" panose="05000000000000000000" pitchFamily="2" charset="2"/>
              <a:buChar char="l"/>
            </a:pPr>
            <a:r>
              <a:rPr lang="zh-TW" altLang="en-US" sz="2800" dirty="0" smtClean="0">
                <a:latin typeface="文鼎圓體M" panose="020F0609000000000000" pitchFamily="49" charset="-120"/>
                <a:ea typeface="文鼎圓體M" panose="020F0609000000000000" pitchFamily="49" charset="-120"/>
              </a:rPr>
              <a:t>邀請網路社</a:t>
            </a:r>
            <a:r>
              <a:rPr lang="zh-TW" altLang="en-US" sz="2800" dirty="0">
                <a:latin typeface="文鼎圓體M" panose="020F0609000000000000" pitchFamily="49" charset="-120"/>
                <a:ea typeface="文鼎圓體M" panose="020F0609000000000000" pitchFamily="49" charset="-120"/>
              </a:rPr>
              <a:t>群</a:t>
            </a:r>
            <a:r>
              <a:rPr lang="zh-TW" altLang="en-US" sz="2800" dirty="0" smtClean="0">
                <a:latin typeface="文鼎圓體M" panose="020F0609000000000000" pitchFamily="49" charset="-120"/>
                <a:ea typeface="文鼎圓體M" panose="020F0609000000000000" pitchFamily="49" charset="-120"/>
              </a:rPr>
              <a:t>及意見領袖參加</a:t>
            </a:r>
            <a:endParaRPr lang="en-US" altLang="zh-TW" sz="2800" dirty="0" smtClean="0">
              <a:latin typeface="文鼎圓體M" panose="020F0609000000000000" pitchFamily="49" charset="-120"/>
              <a:ea typeface="文鼎圓體M" panose="020F0609000000000000" pitchFamily="49" charset="-120"/>
            </a:endParaRPr>
          </a:p>
          <a:p>
            <a:pPr marL="914400" lvl="1" indent="-457200">
              <a:lnSpc>
                <a:spcPct val="110000"/>
              </a:lnSpc>
              <a:buFont typeface="Wingdings" panose="05000000000000000000" pitchFamily="2" charset="2"/>
              <a:buChar char="Ø"/>
            </a:pPr>
            <a:r>
              <a:rPr lang="zh-TW" altLang="en-US" sz="2600" dirty="0" smtClean="0">
                <a:latin typeface="文鼎圓體M" panose="020F0609000000000000" pitchFamily="49" charset="-120"/>
                <a:ea typeface="文鼎圓體M" panose="020F0609000000000000" pitchFamily="49" charset="-120"/>
              </a:rPr>
              <a:t>社</a:t>
            </a:r>
            <a:r>
              <a:rPr lang="zh-TW" altLang="en-US" sz="2600" dirty="0">
                <a:latin typeface="文鼎圓體M" panose="020F0609000000000000" pitchFamily="49" charset="-120"/>
                <a:ea typeface="文鼎圓體M" panose="020F0609000000000000" pitchFamily="49" charset="-120"/>
              </a:rPr>
              <a:t>群</a:t>
            </a:r>
            <a:r>
              <a:rPr lang="zh-TW" altLang="en-US" sz="2600" dirty="0" smtClean="0">
                <a:latin typeface="文鼎圓體M" panose="020F0609000000000000" pitchFamily="49" charset="-120"/>
                <a:ea typeface="文鼎圓體M" panose="020F0609000000000000" pitchFamily="49" charset="-120"/>
              </a:rPr>
              <a:t>及</a:t>
            </a:r>
            <a:r>
              <a:rPr lang="zh-TW" altLang="en-US" sz="2600" dirty="0">
                <a:latin typeface="文鼎圓體M" panose="020F0609000000000000" pitchFamily="49" charset="-120"/>
                <a:ea typeface="文鼎圓體M" panose="020F0609000000000000" pitchFamily="49" charset="-120"/>
              </a:rPr>
              <a:t>意見領袖</a:t>
            </a:r>
            <a:r>
              <a:rPr lang="zh-TW" altLang="en-US" sz="2600" dirty="0" smtClean="0">
                <a:latin typeface="文鼎圓體M" panose="020F0609000000000000" pitchFamily="49" charset="-120"/>
                <a:ea typeface="文鼎圓體M" panose="020F0609000000000000" pitchFamily="49" charset="-120"/>
              </a:rPr>
              <a:t>共</a:t>
            </a:r>
            <a:r>
              <a:rPr lang="en-US" altLang="zh-TW" sz="2600" dirty="0" smtClean="0">
                <a:latin typeface="文鼎圓體M" panose="020F0609000000000000" pitchFamily="49" charset="-120"/>
                <a:ea typeface="文鼎圓體M" panose="020F0609000000000000" pitchFamily="49" charset="-120"/>
              </a:rPr>
              <a:t>50</a:t>
            </a:r>
            <a:r>
              <a:rPr lang="zh-TW" altLang="en-US" sz="2600" dirty="0">
                <a:latin typeface="文鼎圓體M" panose="020F0609000000000000" pitchFamily="49" charset="-120"/>
                <a:ea typeface="文鼎圓體M" panose="020F0609000000000000" pitchFamily="49" charset="-120"/>
              </a:rPr>
              <a:t>人為</a:t>
            </a:r>
            <a:r>
              <a:rPr lang="zh-TW" altLang="en-US" sz="2600" dirty="0" smtClean="0">
                <a:latin typeface="文鼎圓體M" panose="020F0609000000000000" pitchFamily="49" charset="-120"/>
                <a:ea typeface="文鼎圓體M" panose="020F0609000000000000" pitchFamily="49" charset="-120"/>
              </a:rPr>
              <a:t>原則</a:t>
            </a:r>
            <a:endParaRPr lang="en-US" altLang="zh-TW" sz="2600" dirty="0" smtClean="0">
              <a:latin typeface="文鼎圓體M" panose="020F0609000000000000" pitchFamily="49" charset="-120"/>
              <a:ea typeface="文鼎圓體M" panose="020F0609000000000000" pitchFamily="49" charset="-120"/>
            </a:endParaRPr>
          </a:p>
          <a:p>
            <a:pPr marL="914400" lvl="1" indent="-457200">
              <a:lnSpc>
                <a:spcPct val="110000"/>
              </a:lnSpc>
              <a:buFont typeface="Wingdings" panose="05000000000000000000" pitchFamily="2" charset="2"/>
              <a:buChar char="Ø"/>
            </a:pPr>
            <a:r>
              <a:rPr lang="zh-TW" altLang="en-US" sz="2600" dirty="0" smtClean="0">
                <a:latin typeface="文鼎圓體M" panose="020F0609000000000000" pitchFamily="49" charset="-120"/>
                <a:ea typeface="文鼎圓體M" panose="020F0609000000000000" pitchFamily="49" charset="-120"/>
              </a:rPr>
              <a:t>五大構面各邀請</a:t>
            </a:r>
            <a:r>
              <a:rPr lang="en-US" altLang="zh-TW" sz="2600" dirty="0" smtClean="0">
                <a:latin typeface="文鼎圓體M" panose="020F0609000000000000" pitchFamily="49" charset="-120"/>
                <a:ea typeface="文鼎圓體M" panose="020F0609000000000000" pitchFamily="49" charset="-120"/>
              </a:rPr>
              <a:t>10</a:t>
            </a:r>
            <a:r>
              <a:rPr lang="zh-TW" altLang="en-US" sz="2600" dirty="0" smtClean="0">
                <a:latin typeface="文鼎圓體M" panose="020F0609000000000000" pitchFamily="49" charset="-120"/>
                <a:ea typeface="文鼎圓體M" panose="020F0609000000000000" pitchFamily="49" charset="-120"/>
              </a:rPr>
              <a:t>人</a:t>
            </a:r>
            <a:r>
              <a:rPr lang="zh-TW" altLang="en-US" sz="2400" dirty="0">
                <a:latin typeface="新細明體" panose="02020500000000000000" pitchFamily="18" charset="-120"/>
              </a:rPr>
              <a:t>，</a:t>
            </a:r>
            <a:r>
              <a:rPr lang="zh-TW" altLang="en-US" sz="2600" dirty="0" smtClean="0">
                <a:latin typeface="文鼎圓體M" panose="020F0609000000000000" pitchFamily="49" charset="-120"/>
                <a:ea typeface="文鼎圓體M" panose="020F0609000000000000" pitchFamily="49" charset="-120"/>
              </a:rPr>
              <a:t>以</a:t>
            </a:r>
            <a:r>
              <a:rPr lang="zh-TW" altLang="en-US" sz="2600" dirty="0">
                <a:latin typeface="文鼎圓體M" panose="020F0609000000000000" pitchFamily="49" charset="-120"/>
                <a:ea typeface="文鼎圓體M" panose="020F0609000000000000" pitchFamily="49" charset="-120"/>
              </a:rPr>
              <a:t>均衡各構面意見</a:t>
            </a:r>
            <a:r>
              <a:rPr lang="zh-TW" altLang="en-US" sz="2600" dirty="0" smtClean="0">
                <a:latin typeface="文鼎圓體M" panose="020F0609000000000000" pitchFamily="49" charset="-120"/>
                <a:ea typeface="文鼎圓體M" panose="020F0609000000000000" pitchFamily="49" charset="-120"/>
              </a:rPr>
              <a:t>徵詢</a:t>
            </a:r>
            <a:r>
              <a:rPr lang="zh-TW" altLang="en-US" sz="1200" dirty="0" smtClean="0">
                <a:latin typeface="文鼎圓體M" panose="020F0609000000000000" pitchFamily="49" charset="-120"/>
                <a:ea typeface="文鼎圓體M" panose="020F0609000000000000" pitchFamily="49" charset="-120"/>
              </a:rPr>
              <a:t> </a:t>
            </a:r>
            <a:endParaRPr lang="en-US" altLang="zh-TW" sz="1200" dirty="0" smtClean="0">
              <a:latin typeface="文鼎圓體M" panose="020F0609000000000000" pitchFamily="49" charset="-120"/>
              <a:ea typeface="文鼎圓體M" panose="020F0609000000000000" pitchFamily="49" charset="-120"/>
            </a:endParaRPr>
          </a:p>
          <a:p>
            <a:pPr marL="285750" lvl="0" indent="-285750">
              <a:lnSpc>
                <a:spcPct val="110000"/>
              </a:lnSpc>
              <a:buFont typeface="Wingdings" panose="05000000000000000000" pitchFamily="2" charset="2"/>
              <a:buChar char="l"/>
            </a:pPr>
            <a:r>
              <a:rPr lang="zh-TW" altLang="en-US" sz="2800" dirty="0" smtClean="0">
                <a:latin typeface="文鼎圓體M" panose="020F0609000000000000" pitchFamily="49" charset="-120"/>
                <a:ea typeface="文鼎圓體M" panose="020F0609000000000000" pitchFamily="49" charset="-120"/>
              </a:rPr>
              <a:t>網友與現場互動方式</a:t>
            </a:r>
            <a:endParaRPr lang="en-US" altLang="zh-TW" sz="2800" dirty="0" smtClean="0">
              <a:latin typeface="文鼎圓體M" panose="020F0609000000000000" pitchFamily="49" charset="-120"/>
              <a:ea typeface="文鼎圓體M" panose="020F0609000000000000" pitchFamily="49" charset="-120"/>
            </a:endParaRPr>
          </a:p>
          <a:p>
            <a:pPr marL="914400" lvl="1" indent="-457200">
              <a:lnSpc>
                <a:spcPct val="110000"/>
              </a:lnSpc>
              <a:buFont typeface="Wingdings" panose="05000000000000000000" pitchFamily="2" charset="2"/>
              <a:buChar char="Ø"/>
            </a:pPr>
            <a:r>
              <a:rPr lang="zh-TW" altLang="en-US" sz="2600" dirty="0" smtClean="0">
                <a:latin typeface="文鼎圓體M" panose="020F0609000000000000" pitchFamily="49" charset="-120"/>
                <a:ea typeface="文鼎圓體M" panose="020F0609000000000000" pitchFamily="49" charset="-120"/>
              </a:rPr>
              <a:t>會議規劃透過</a:t>
            </a:r>
            <a:r>
              <a:rPr lang="zh-TW" altLang="en-US" sz="2600" dirty="0" smtClean="0">
                <a:solidFill>
                  <a:srgbClr val="FF0000"/>
                </a:solidFill>
                <a:latin typeface="文鼎圓體M" panose="020F0609000000000000" pitchFamily="49" charset="-120"/>
                <a:ea typeface="文鼎圓體M" panose="020F0609000000000000" pitchFamily="49" charset="-120"/>
              </a:rPr>
              <a:t>網路直播</a:t>
            </a:r>
            <a:r>
              <a:rPr lang="zh-TW" altLang="en-US" sz="2800" dirty="0">
                <a:latin typeface="新細明體" panose="02020500000000000000" pitchFamily="18" charset="-120"/>
              </a:rPr>
              <a:t>，</a:t>
            </a:r>
            <a:r>
              <a:rPr lang="zh-TW" altLang="en-US" sz="2600" dirty="0" smtClean="0">
                <a:latin typeface="文鼎圓體M" panose="020F0609000000000000" pitchFamily="49" charset="-120"/>
                <a:ea typeface="文鼎圓體M" panose="020F0609000000000000" pitchFamily="49" charset="-120"/>
              </a:rPr>
              <a:t>於行政院頻道播放</a:t>
            </a:r>
            <a:endParaRPr lang="en-US" altLang="zh-TW" sz="2600" dirty="0" smtClean="0">
              <a:latin typeface="文鼎圓體M" panose="020F0609000000000000" pitchFamily="49" charset="-120"/>
              <a:ea typeface="文鼎圓體M" panose="020F0609000000000000" pitchFamily="49" charset="-120"/>
            </a:endParaRPr>
          </a:p>
          <a:p>
            <a:pPr marL="914400" lvl="1" indent="-457200">
              <a:lnSpc>
                <a:spcPct val="110000"/>
              </a:lnSpc>
              <a:buFont typeface="Wingdings" panose="05000000000000000000" pitchFamily="2" charset="2"/>
              <a:buChar char="Ø"/>
            </a:pPr>
            <a:r>
              <a:rPr lang="zh-TW" altLang="en-US" sz="2600" dirty="0" smtClean="0">
                <a:latin typeface="文鼎圓體M" panose="020F0609000000000000" pitchFamily="49" charset="-120"/>
                <a:ea typeface="文鼎圓體M" panose="020F0609000000000000" pitchFamily="49" charset="-120"/>
              </a:rPr>
              <a:t>摘錄網友發言重點</a:t>
            </a:r>
            <a:r>
              <a:rPr lang="zh-TW" altLang="en-US" sz="2400" dirty="0">
                <a:latin typeface="新細明體" panose="02020500000000000000" pitchFamily="18" charset="-120"/>
              </a:rPr>
              <a:t>，</a:t>
            </a:r>
            <a:r>
              <a:rPr lang="zh-TW" altLang="en-US" sz="2600" dirty="0" smtClean="0">
                <a:latin typeface="文鼎圓體M" panose="020F0609000000000000" pitchFamily="49" charset="-120"/>
                <a:ea typeface="文鼎圓體M" panose="020F0609000000000000" pitchFamily="49" charset="-120"/>
              </a:rPr>
              <a:t>透過主持人傳達</a:t>
            </a:r>
            <a:r>
              <a:rPr lang="zh-TW" altLang="en-US" sz="2400" dirty="0" smtClean="0">
                <a:latin typeface="新細明體" panose="02020500000000000000" pitchFamily="18" charset="-120"/>
              </a:rPr>
              <a:t>，</a:t>
            </a:r>
            <a:r>
              <a:rPr lang="zh-TW" altLang="en-US" sz="2600" dirty="0" smtClean="0">
                <a:latin typeface="文鼎圓體M" panose="020F0609000000000000" pitchFamily="49" charset="-120"/>
                <a:ea typeface="文鼎圓體M" panose="020F0609000000000000" pitchFamily="49" charset="-120"/>
              </a:rPr>
              <a:t>與</a:t>
            </a:r>
            <a:r>
              <a:rPr lang="zh-TW" altLang="en-US" sz="2600" dirty="0" smtClean="0">
                <a:solidFill>
                  <a:srgbClr val="FF0000"/>
                </a:solidFill>
                <a:latin typeface="文鼎圓體M" panose="020F0609000000000000" pitchFamily="49" charset="-120"/>
                <a:ea typeface="文鼎圓體M" panose="020F0609000000000000" pitchFamily="49" charset="-120"/>
              </a:rPr>
              <a:t>現場</a:t>
            </a:r>
            <a:r>
              <a:rPr lang="zh-TW" altLang="en-US" sz="2600" dirty="0" smtClean="0">
                <a:latin typeface="文鼎圓體M" panose="020F0609000000000000" pitchFamily="49" charset="-120"/>
                <a:ea typeface="文鼎圓體M" panose="020F0609000000000000" pitchFamily="49" charset="-120"/>
              </a:rPr>
              <a:t>代表</a:t>
            </a:r>
            <a:r>
              <a:rPr lang="zh-TW" altLang="en-US" sz="2600" dirty="0" smtClean="0">
                <a:solidFill>
                  <a:srgbClr val="FF0000"/>
                </a:solidFill>
                <a:latin typeface="文鼎圓體M" panose="020F0609000000000000" pitchFamily="49" charset="-120"/>
                <a:ea typeface="文鼎圓體M" panose="020F0609000000000000" pitchFamily="49" charset="-120"/>
              </a:rPr>
              <a:t>互動討論</a:t>
            </a:r>
            <a:endParaRPr lang="en-US" altLang="zh-TW" sz="2600" dirty="0">
              <a:solidFill>
                <a:srgbClr val="FF0000"/>
              </a:solidFill>
              <a:latin typeface="文鼎圓體M" panose="020F0609000000000000" pitchFamily="49" charset="-120"/>
              <a:ea typeface="文鼎圓體M" panose="020F0609000000000000" pitchFamily="49" charset="-120"/>
            </a:endParaRPr>
          </a:p>
          <a:p>
            <a:pPr marL="914400" lvl="1" indent="-457200">
              <a:lnSpc>
                <a:spcPct val="110000"/>
              </a:lnSpc>
              <a:buFont typeface="Wingdings" panose="05000000000000000000" pitchFamily="2" charset="2"/>
              <a:buChar char="Ø"/>
            </a:pPr>
            <a:r>
              <a:rPr lang="zh-TW" altLang="en-US" sz="2600" dirty="0" smtClean="0">
                <a:latin typeface="文鼎圓體M" panose="020F0609000000000000" pitchFamily="49" charset="-120"/>
                <a:ea typeface="文鼎圓體M" panose="020F0609000000000000" pitchFamily="49" charset="-120"/>
              </a:rPr>
              <a:t>綜整現場</a:t>
            </a:r>
            <a:r>
              <a:rPr lang="zh-TW" altLang="en-US" sz="2600" dirty="0">
                <a:latin typeface="文鼎圓體M" panose="020F0609000000000000" pitchFamily="49" charset="-120"/>
                <a:ea typeface="文鼎圓體M" panose="020F0609000000000000" pitchFamily="49" charset="-120"/>
              </a:rPr>
              <a:t>以及</a:t>
            </a:r>
            <a:r>
              <a:rPr lang="zh-TW" altLang="en-US" sz="2600" dirty="0" smtClean="0">
                <a:solidFill>
                  <a:srgbClr val="FF0000"/>
                </a:solidFill>
                <a:latin typeface="文鼎圓體M" panose="020F0609000000000000" pitchFamily="49" charset="-120"/>
                <a:ea typeface="文鼎圓體M" panose="020F0609000000000000" pitchFamily="49" charset="-120"/>
              </a:rPr>
              <a:t>網路</a:t>
            </a:r>
            <a:r>
              <a:rPr lang="zh-TW" altLang="en-US" sz="2600" dirty="0" smtClean="0">
                <a:latin typeface="文鼎圓體M" panose="020F0609000000000000" pitchFamily="49" charset="-120"/>
                <a:ea typeface="文鼎圓體M" panose="020F0609000000000000" pitchFamily="49" charset="-120"/>
              </a:rPr>
              <a:t>互動</a:t>
            </a:r>
            <a:r>
              <a:rPr lang="zh-TW" altLang="en-US" sz="2600" dirty="0" smtClean="0">
                <a:solidFill>
                  <a:srgbClr val="FF0000"/>
                </a:solidFill>
                <a:latin typeface="文鼎圓體M" panose="020F0609000000000000" pitchFamily="49" charset="-120"/>
                <a:ea typeface="文鼎圓體M" panose="020F0609000000000000" pitchFamily="49" charset="-120"/>
              </a:rPr>
              <a:t>意見</a:t>
            </a:r>
            <a:r>
              <a:rPr lang="zh-TW" altLang="en-US" sz="2400" dirty="0">
                <a:latin typeface="新細明體" panose="02020500000000000000" pitchFamily="18" charset="-120"/>
              </a:rPr>
              <a:t>，</a:t>
            </a:r>
            <a:r>
              <a:rPr lang="zh-TW" altLang="en-US" sz="2600" dirty="0" smtClean="0">
                <a:solidFill>
                  <a:srgbClr val="FF0000"/>
                </a:solidFill>
                <a:latin typeface="文鼎圓體M" panose="020F0609000000000000" pitchFamily="49" charset="-120"/>
                <a:ea typeface="文鼎圓體M" panose="020F0609000000000000" pitchFamily="49" charset="-120"/>
              </a:rPr>
              <a:t>納入綜整報告</a:t>
            </a:r>
            <a:endParaRPr lang="en-US" altLang="zh-TW" sz="2600" dirty="0">
              <a:solidFill>
                <a:srgbClr val="FF0000"/>
              </a:solidFill>
              <a:latin typeface="文鼎圓體M" panose="020F0609000000000000" pitchFamily="49" charset="-120"/>
              <a:ea typeface="文鼎圓體M" panose="020F0609000000000000" pitchFamily="49" charset="-120"/>
            </a:endParaRPr>
          </a:p>
          <a:p>
            <a:pPr>
              <a:lnSpc>
                <a:spcPct val="110000"/>
              </a:lnSpc>
            </a:pPr>
            <a:r>
              <a:rPr lang="en-US" altLang="zh-TW" sz="1200" dirty="0" smtClean="0">
                <a:latin typeface="文鼎圓體M" panose="020F0609000000000000" pitchFamily="49" charset="-120"/>
                <a:ea typeface="文鼎圓體M" panose="020F0609000000000000" pitchFamily="49" charset="-120"/>
              </a:rPr>
              <a:t> </a:t>
            </a:r>
            <a:endParaRPr lang="en-US" altLang="zh-TW" sz="1200" dirty="0">
              <a:latin typeface="文鼎圓體M" panose="020F0609000000000000" pitchFamily="49" charset="-120"/>
              <a:ea typeface="文鼎圓體M" panose="020F0609000000000000" pitchFamily="49" charset="-120"/>
            </a:endParaRPr>
          </a:p>
        </p:txBody>
      </p:sp>
    </p:spTree>
    <p:extLst>
      <p:ext uri="{BB962C8B-B14F-4D97-AF65-F5344CB8AC3E}">
        <p14:creationId xmlns:p14="http://schemas.microsoft.com/office/powerpoint/2010/main" val="342926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1212033"/>
            <a:ext cx="9144000" cy="3497127"/>
          </a:xfrm>
        </p:spPr>
        <p:txBody>
          <a:bodyPr/>
          <a:lstStyle/>
          <a:p>
            <a:pPr>
              <a:lnSpc>
                <a:spcPct val="150000"/>
              </a:lnSpc>
            </a:pPr>
            <a:r>
              <a:rPr lang="zh-TW" altLang="en-US" b="1" dirty="0" smtClean="0">
                <a:latin typeface="文鼎圓體M" panose="020F0609000000000000" pitchFamily="49" charset="-120"/>
                <a:ea typeface="文鼎圓體M" panose="020F0609000000000000" pitchFamily="49" charset="-120"/>
              </a:rPr>
              <a:t>簡報完畢</a:t>
            </a:r>
            <a:r>
              <a:rPr lang="en-US" altLang="zh-TW" b="1" dirty="0">
                <a:latin typeface="文鼎圓體M" panose="020F0609000000000000" pitchFamily="49" charset="-120"/>
                <a:ea typeface="文鼎圓體M" panose="020F0609000000000000" pitchFamily="49" charset="-120"/>
              </a:rPr>
              <a:t/>
            </a:r>
            <a:br>
              <a:rPr lang="en-US" altLang="zh-TW" b="1" dirty="0">
                <a:latin typeface="文鼎圓體M" panose="020F0609000000000000" pitchFamily="49" charset="-120"/>
                <a:ea typeface="文鼎圓體M" panose="020F0609000000000000" pitchFamily="49" charset="-120"/>
              </a:rPr>
            </a:br>
            <a:r>
              <a:rPr lang="zh-TW" altLang="en-US" b="1" dirty="0" smtClean="0">
                <a:latin typeface="文鼎圓體M" panose="020F0609000000000000" pitchFamily="49" charset="-120"/>
                <a:ea typeface="文鼎圓體M" panose="020F0609000000000000" pitchFamily="49" charset="-120"/>
              </a:rPr>
              <a:t>敬請指教</a:t>
            </a:r>
            <a:endParaRPr lang="zh-TW" altLang="en-US" b="1" dirty="0">
              <a:latin typeface="文鼎圓體M" panose="020F0609000000000000" pitchFamily="49" charset="-120"/>
              <a:ea typeface="文鼎圓體M" panose="020F0609000000000000" pitchFamily="49" charset="-120"/>
            </a:endParaRPr>
          </a:p>
        </p:txBody>
      </p:sp>
    </p:spTree>
    <p:extLst>
      <p:ext uri="{BB962C8B-B14F-4D97-AF65-F5344CB8AC3E}">
        <p14:creationId xmlns:p14="http://schemas.microsoft.com/office/powerpoint/2010/main" val="110770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noAutofit/>
          </a:bodyPr>
          <a:lstStyle/>
          <a:p>
            <a:r>
              <a:rPr lang="zh-TW" altLang="en-US" sz="4400" dirty="0" smtClean="0">
                <a:latin typeface="文鼎圓體M" panose="020F0609000000000000" pitchFamily="49" charset="-120"/>
                <a:ea typeface="文鼎圓體M" panose="020F0609000000000000" pitchFamily="49" charset="-120"/>
              </a:rPr>
              <a:t>附件</a:t>
            </a:r>
            <a:r>
              <a:rPr lang="en-US" altLang="zh-TW" sz="4400" dirty="0" smtClean="0">
                <a:latin typeface="文鼎圓體M" panose="020F0609000000000000" pitchFamily="49" charset="-120"/>
                <a:ea typeface="文鼎圓體M" panose="020F0609000000000000" pitchFamily="49" charset="-120"/>
              </a:rPr>
              <a:t>1 </a:t>
            </a:r>
            <a:r>
              <a:rPr lang="zh-TW" altLang="en-US" sz="4400" dirty="0" smtClean="0">
                <a:latin typeface="文鼎圓體M" panose="020F0609000000000000" pitchFamily="49" charset="-120"/>
                <a:ea typeface="文鼎圓體M" panose="020F0609000000000000" pitchFamily="49" charset="-120"/>
              </a:rPr>
              <a:t>組織架構</a:t>
            </a:r>
            <a:endParaRPr lang="zh-TW" altLang="en-US" sz="4400" dirty="0">
              <a:ea typeface="文鼎圓體M" panose="020F0609000000000000" pitchFamily="49" charset="-120"/>
            </a:endParaRPr>
          </a:p>
        </p:txBody>
      </p:sp>
      <p:sp>
        <p:nvSpPr>
          <p:cNvPr id="3" name="內容版面配置區 2"/>
          <p:cNvSpPr>
            <a:spLocks noGrp="1"/>
          </p:cNvSpPr>
          <p:nvPr>
            <p:ph idx="1"/>
          </p:nvPr>
        </p:nvSpPr>
        <p:spPr>
          <a:xfrm>
            <a:off x="423892" y="922354"/>
            <a:ext cx="8291244" cy="640975"/>
          </a:xfrm>
        </p:spPr>
        <p:txBody>
          <a:bodyPr>
            <a:noAutofit/>
          </a:bodyPr>
          <a:lstStyle/>
          <a:p>
            <a:pPr algn="just">
              <a:lnSpc>
                <a:spcPts val="3200"/>
              </a:lnSpc>
              <a:spcBef>
                <a:spcPts val="600"/>
              </a:spcBef>
            </a:pPr>
            <a:r>
              <a:rPr lang="zh-TW" altLang="en-US" sz="2600" dirty="0" smtClean="0">
                <a:ea typeface="文鼎圓體M" panose="020F0609000000000000" pitchFamily="49" charset="-120"/>
              </a:rPr>
              <a:t>行政院</a:t>
            </a:r>
            <a:r>
              <a:rPr lang="zh-TW" altLang="en-US" sz="2600" dirty="0">
                <a:ea typeface="文鼎圓體M" panose="020F0609000000000000" pitchFamily="49" charset="-120"/>
              </a:rPr>
              <a:t>成立政策白皮書編擬</a:t>
            </a:r>
            <a:r>
              <a:rPr lang="zh-TW" altLang="en-US" sz="2600" dirty="0" smtClean="0">
                <a:ea typeface="文鼎圓體M" panose="020F0609000000000000" pitchFamily="49" charset="-120"/>
              </a:rPr>
              <a:t>小組</a:t>
            </a:r>
            <a:endParaRPr lang="zh-TW" altLang="en-US" sz="2600" dirty="0">
              <a:ea typeface="文鼎圓體M" panose="020F0609000000000000" pitchFamily="49" charset="-120"/>
            </a:endParaRPr>
          </a:p>
          <a:p>
            <a:pPr algn="just">
              <a:lnSpc>
                <a:spcPts val="3200"/>
              </a:lnSpc>
              <a:spcBef>
                <a:spcPts val="600"/>
              </a:spcBef>
            </a:pPr>
            <a:r>
              <a:rPr lang="zh-TW" altLang="en-US" sz="2600" dirty="0" smtClean="0">
                <a:ea typeface="文鼎圓體M" panose="020F0609000000000000" pitchFamily="49" charset="-120"/>
              </a:rPr>
              <a:t>國</a:t>
            </a:r>
            <a:r>
              <a:rPr lang="zh-TW" altLang="en-US" sz="2600" dirty="0">
                <a:ea typeface="文鼎圓體M" panose="020F0609000000000000" pitchFamily="49" charset="-120"/>
              </a:rPr>
              <a:t>發會擔任幕僚作業及白皮書彙整編擬</a:t>
            </a:r>
            <a:r>
              <a:rPr lang="zh-TW" altLang="en-US" sz="2600" dirty="0" smtClean="0">
                <a:ea typeface="文鼎圓體M" panose="020F0609000000000000" pitchFamily="49" charset="-120"/>
              </a:rPr>
              <a:t>工作</a:t>
            </a:r>
            <a:endParaRPr lang="en-US" altLang="zh-TW" sz="2600" dirty="0" smtClean="0">
              <a:ea typeface="文鼎圓體M" panose="020F0609000000000000" pitchFamily="49" charset="-120"/>
            </a:endParaRPr>
          </a:p>
        </p:txBody>
      </p:sp>
      <p:grpSp>
        <p:nvGrpSpPr>
          <p:cNvPr id="25" name="群組 24"/>
          <p:cNvGrpSpPr/>
          <p:nvPr/>
        </p:nvGrpSpPr>
        <p:grpSpPr>
          <a:xfrm>
            <a:off x="978194" y="2519334"/>
            <a:ext cx="6953693" cy="3523705"/>
            <a:chOff x="1296079" y="1959752"/>
            <a:chExt cx="6383338" cy="3119752"/>
          </a:xfrm>
        </p:grpSpPr>
        <p:grpSp>
          <p:nvGrpSpPr>
            <p:cNvPr id="4" name="Group 16"/>
            <p:cNvGrpSpPr>
              <a:grpSpLocks/>
            </p:cNvGrpSpPr>
            <p:nvPr/>
          </p:nvGrpSpPr>
          <p:grpSpPr bwMode="auto">
            <a:xfrm>
              <a:off x="3237592" y="1959752"/>
              <a:ext cx="2432050" cy="2209480"/>
              <a:chOff x="3611" y="3613"/>
              <a:chExt cx="3831" cy="3479"/>
            </a:xfrm>
          </p:grpSpPr>
          <p:sp>
            <p:nvSpPr>
              <p:cNvPr id="5" name="Text Box 19"/>
              <p:cNvSpPr txBox="1">
                <a:spLocks noChangeArrowheads="1"/>
              </p:cNvSpPr>
              <p:nvPr/>
            </p:nvSpPr>
            <p:spPr bwMode="auto">
              <a:xfrm>
                <a:off x="3612" y="3613"/>
                <a:ext cx="3815" cy="90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召集人</a:t>
                </a:r>
                <a:endParaRPr kumimoji="1" lang="zh-TW"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a:t>
                </a:r>
                <a:r>
                  <a:rPr kumimoji="1" lang="zh-TW" altLang="en-US"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毛院長</a:t>
                </a:r>
                <a:r>
                  <a:rPr kumimoji="1" lang="en-US"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a:t>
                </a:r>
                <a:endParaRPr kumimoji="1" lang="en-US"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6" name="Text Box 18"/>
              <p:cNvSpPr txBox="1">
                <a:spLocks noChangeArrowheads="1"/>
              </p:cNvSpPr>
              <p:nvPr/>
            </p:nvSpPr>
            <p:spPr bwMode="auto">
              <a:xfrm>
                <a:off x="3627" y="4921"/>
                <a:ext cx="3815" cy="90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副召集人</a:t>
                </a:r>
                <a:endParaRPr kumimoji="1" lang="zh-TW"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a:t>
                </a:r>
                <a:r>
                  <a:rPr kumimoji="1" lang="zh-TW" altLang="en-US"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張副院長</a:t>
                </a:r>
                <a:r>
                  <a:rPr kumimoji="1" lang="en-US"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a:t>
                </a:r>
                <a:endParaRPr kumimoji="1" lang="en-US"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7" name="Text Box 17"/>
              <p:cNvSpPr txBox="1">
                <a:spLocks noChangeArrowheads="1"/>
              </p:cNvSpPr>
              <p:nvPr/>
            </p:nvSpPr>
            <p:spPr bwMode="auto">
              <a:xfrm>
                <a:off x="3611" y="6191"/>
                <a:ext cx="3815" cy="901"/>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執行長</a:t>
                </a:r>
                <a:endParaRPr kumimoji="1" lang="zh-TW"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a:t>
                </a:r>
                <a:r>
                  <a:rPr kumimoji="1" lang="zh-TW" altLang="en-US"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國發會杜主委</a:t>
                </a:r>
                <a:r>
                  <a:rPr kumimoji="1" lang="en-US"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a:t>
                </a:r>
                <a:endParaRPr kumimoji="1" lang="en-US"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p:txBody>
          </p:sp>
        </p:grpSp>
        <p:sp>
          <p:nvSpPr>
            <p:cNvPr id="8" name="直線接點 3"/>
            <p:cNvSpPr>
              <a:spLocks noChangeShapeType="1"/>
            </p:cNvSpPr>
            <p:nvPr/>
          </p:nvSpPr>
          <p:spPr bwMode="auto">
            <a:xfrm flipV="1">
              <a:off x="4437742" y="2531968"/>
              <a:ext cx="0" cy="25848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9" name="直線接點 4"/>
            <p:cNvSpPr>
              <a:spLocks noChangeShapeType="1"/>
            </p:cNvSpPr>
            <p:nvPr/>
          </p:nvSpPr>
          <p:spPr bwMode="auto">
            <a:xfrm flipH="1" flipV="1">
              <a:off x="4444487" y="3362665"/>
              <a:ext cx="1" cy="2343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0" name="Line 13"/>
            <p:cNvSpPr>
              <a:spLocks noChangeShapeType="1"/>
            </p:cNvSpPr>
            <p:nvPr/>
          </p:nvSpPr>
          <p:spPr bwMode="auto">
            <a:xfrm flipV="1">
              <a:off x="4437742" y="4319090"/>
              <a:ext cx="13493" cy="4191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1" name="Line 12"/>
            <p:cNvSpPr>
              <a:spLocks noChangeShapeType="1"/>
            </p:cNvSpPr>
            <p:nvPr/>
          </p:nvSpPr>
          <p:spPr bwMode="auto">
            <a:xfrm flipV="1">
              <a:off x="3123292" y="4309566"/>
              <a:ext cx="0" cy="3143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2" name="Line 11"/>
            <p:cNvSpPr>
              <a:spLocks noChangeShapeType="1"/>
            </p:cNvSpPr>
            <p:nvPr/>
          </p:nvSpPr>
          <p:spPr bwMode="auto">
            <a:xfrm flipV="1">
              <a:off x="1818367" y="4300041"/>
              <a:ext cx="0" cy="3286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3" name="Line 10"/>
            <p:cNvSpPr>
              <a:spLocks noChangeShapeType="1"/>
            </p:cNvSpPr>
            <p:nvPr/>
          </p:nvSpPr>
          <p:spPr bwMode="auto">
            <a:xfrm flipV="1">
              <a:off x="5856967" y="4319091"/>
              <a:ext cx="0" cy="304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4" name="Line 9"/>
            <p:cNvSpPr>
              <a:spLocks noChangeShapeType="1"/>
            </p:cNvSpPr>
            <p:nvPr/>
          </p:nvSpPr>
          <p:spPr bwMode="auto">
            <a:xfrm flipV="1">
              <a:off x="7095217" y="4309566"/>
              <a:ext cx="0" cy="3190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5" name="文字方塊 2"/>
            <p:cNvSpPr txBox="1">
              <a:spLocks noChangeArrowheads="1"/>
            </p:cNvSpPr>
            <p:nvPr/>
          </p:nvSpPr>
          <p:spPr bwMode="auto">
            <a:xfrm>
              <a:off x="1880279" y="3726954"/>
              <a:ext cx="1101725" cy="506412"/>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秘書處</a:t>
              </a:r>
              <a:endParaRPr kumimoji="1" lang="zh-TW"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a:t>
              </a:r>
              <a:r>
                <a:rPr kumimoji="1" lang="zh-TW" altLang="en-US"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國發會</a:t>
              </a:r>
              <a:r>
                <a:rPr kumimoji="1" lang="en-US"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a:t>
              </a:r>
              <a:endParaRPr kumimoji="1" lang="en-US"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16" name="Line 7"/>
            <p:cNvSpPr>
              <a:spLocks noChangeShapeType="1"/>
            </p:cNvSpPr>
            <p:nvPr/>
          </p:nvSpPr>
          <p:spPr bwMode="auto">
            <a:xfrm flipV="1">
              <a:off x="2983592" y="3944441"/>
              <a:ext cx="26415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sp>
          <p:nvSpPr>
            <p:cNvPr id="17" name="矩形 8"/>
            <p:cNvSpPr>
              <a:spLocks noChangeArrowheads="1"/>
            </p:cNvSpPr>
            <p:nvPr/>
          </p:nvSpPr>
          <p:spPr bwMode="auto">
            <a:xfrm>
              <a:off x="1296079" y="4552454"/>
              <a:ext cx="1077913" cy="52228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基礎環境</a:t>
              </a:r>
              <a:r>
                <a:rPr kumimoji="1" lang="zh-TW" altLang="en-US"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分組</a:t>
              </a:r>
              <a:endParaRPr kumimoji="1" lang="zh-TW" altLang="en-US"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18" name="矩形 11"/>
            <p:cNvSpPr>
              <a:spLocks noChangeArrowheads="1"/>
            </p:cNvSpPr>
            <p:nvPr/>
          </p:nvSpPr>
          <p:spPr bwMode="auto">
            <a:xfrm>
              <a:off x="2575604" y="4549279"/>
              <a:ext cx="1077913" cy="522287"/>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透明治理分組</a:t>
              </a:r>
              <a:endParaRPr kumimoji="1" lang="zh-TW"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19" name="矩形 12"/>
            <p:cNvSpPr>
              <a:spLocks noChangeArrowheads="1"/>
            </p:cNvSpPr>
            <p:nvPr/>
          </p:nvSpPr>
          <p:spPr bwMode="auto">
            <a:xfrm>
              <a:off x="3932917" y="4547691"/>
              <a:ext cx="1077912" cy="52228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dirty="0">
                  <a:solidFill>
                    <a:srgbClr val="002060"/>
                  </a:solidFill>
                  <a:latin typeface="文鼎圓體M" pitchFamily="34" charset="-120"/>
                  <a:ea typeface="文鼎圓體M" pitchFamily="34" charset="-120"/>
                  <a:cs typeface="新細明體" pitchFamily="18" charset="-120"/>
                </a:rPr>
                <a:t>智慧</a:t>
              </a:r>
              <a:r>
                <a:rPr kumimoji="1" lang="zh-TW" altLang="zh-TW" b="1" dirty="0">
                  <a:solidFill>
                    <a:srgbClr val="002060"/>
                  </a:solidFill>
                  <a:latin typeface="文鼎圓體M" pitchFamily="34" charset="-120"/>
                  <a:ea typeface="文鼎圓體M" pitchFamily="34" charset="-120"/>
                  <a:cs typeface="新細明體" pitchFamily="18" charset="-120"/>
                </a:rPr>
                <a:t>生活</a:t>
              </a:r>
              <a:r>
                <a:rPr kumimoji="1" lang="zh-TW"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分組</a:t>
              </a:r>
              <a:endParaRPr kumimoji="1" lang="zh-TW"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20" name="矩形 13"/>
            <p:cNvSpPr>
              <a:spLocks noChangeArrowheads="1"/>
            </p:cNvSpPr>
            <p:nvPr/>
          </p:nvSpPr>
          <p:spPr bwMode="auto">
            <a:xfrm>
              <a:off x="5307692" y="4547691"/>
              <a:ext cx="1077912" cy="52228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dirty="0" smtClean="0">
                  <a:ln>
                    <a:noFill/>
                  </a:ln>
                  <a:solidFill>
                    <a:srgbClr val="002060"/>
                  </a:solidFill>
                  <a:effectLst/>
                  <a:latin typeface="文鼎圓體M" pitchFamily="34" charset="-120"/>
                  <a:ea typeface="文鼎圓體M" pitchFamily="34" charset="-120"/>
                  <a:cs typeface="新細明體" pitchFamily="18" charset="-120"/>
                </a:rPr>
                <a:t>網路經濟分組</a:t>
              </a:r>
              <a:endParaRPr kumimoji="1" lang="zh-TW" altLang="zh-TW" b="0" i="0" u="none" strike="noStrike" cap="none" normalizeH="0" baseline="0" dirty="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21" name="矩形 14"/>
            <p:cNvSpPr>
              <a:spLocks noChangeArrowheads="1"/>
            </p:cNvSpPr>
            <p:nvPr/>
          </p:nvSpPr>
          <p:spPr bwMode="auto">
            <a:xfrm>
              <a:off x="6601504" y="4557216"/>
              <a:ext cx="1077913" cy="522288"/>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smtClean="0">
                  <a:ln>
                    <a:noFill/>
                  </a:ln>
                  <a:solidFill>
                    <a:srgbClr val="002060"/>
                  </a:solidFill>
                  <a:effectLst/>
                  <a:latin typeface="文鼎圓體M" pitchFamily="34" charset="-120"/>
                  <a:ea typeface="文鼎圓體M" pitchFamily="34" charset="-120"/>
                  <a:cs typeface="新細明體" pitchFamily="18" charset="-120"/>
                </a:rPr>
                <a:t>智慧國土分組</a:t>
              </a:r>
              <a:endParaRPr kumimoji="1" lang="zh-TW" altLang="zh-TW" b="0" i="0" u="none" strike="noStrike" cap="none" normalizeH="0" baseline="0" smtClean="0">
                <a:ln>
                  <a:noFill/>
                </a:ln>
                <a:solidFill>
                  <a:schemeClr val="tx1"/>
                </a:solidFill>
                <a:effectLst/>
                <a:latin typeface="文鼎圓體M" pitchFamily="34" charset="-120"/>
                <a:ea typeface="文鼎圓體M" pitchFamily="34" charset="-120"/>
                <a:cs typeface="新細明體" pitchFamily="18" charset="-120"/>
              </a:endParaRPr>
            </a:p>
          </p:txBody>
        </p:sp>
        <p:sp>
          <p:nvSpPr>
            <p:cNvPr id="22" name="AutoShape 1"/>
            <p:cNvSpPr>
              <a:spLocks noChangeShapeType="1"/>
            </p:cNvSpPr>
            <p:nvPr/>
          </p:nvSpPr>
          <p:spPr bwMode="auto">
            <a:xfrm>
              <a:off x="1818367" y="4314329"/>
              <a:ext cx="5265737"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latin typeface="文鼎圓體M" pitchFamily="34" charset="-120"/>
                <a:ea typeface="文鼎圓體M" pitchFamily="34" charset="-120"/>
              </a:endParaRPr>
            </a:p>
          </p:txBody>
        </p:sp>
      </p:grpSp>
      <p:sp>
        <p:nvSpPr>
          <p:cNvPr id="2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6" name="直線接點 3"/>
          <p:cNvSpPr>
            <a:spLocks noChangeShapeType="1"/>
          </p:cNvSpPr>
          <p:nvPr/>
        </p:nvSpPr>
        <p:spPr bwMode="auto">
          <a:xfrm flipV="1">
            <a:off x="4407915" y="5014898"/>
            <a:ext cx="0" cy="19183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73304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noAutofit/>
          </a:bodyPr>
          <a:lstStyle/>
          <a:p>
            <a:r>
              <a:rPr lang="zh-TW" altLang="en-US" sz="4400" dirty="0">
                <a:latin typeface="文鼎圓體M" panose="020F0609000000000000" pitchFamily="49" charset="-120"/>
                <a:ea typeface="文鼎圓體M" panose="020F0609000000000000" pitchFamily="49" charset="-120"/>
              </a:rPr>
              <a:t>附件</a:t>
            </a:r>
            <a:r>
              <a:rPr lang="en-US" altLang="zh-TW" sz="4400" dirty="0">
                <a:latin typeface="文鼎圓體M" panose="020F0609000000000000" pitchFamily="49" charset="-120"/>
                <a:ea typeface="文鼎圓體M" panose="020F0609000000000000" pitchFamily="49" charset="-120"/>
              </a:rPr>
              <a:t>2 </a:t>
            </a:r>
            <a:r>
              <a:rPr lang="zh-TW" altLang="en-US" sz="4400" dirty="0">
                <a:latin typeface="文鼎圓體M" panose="020F0609000000000000" pitchFamily="49" charset="-120"/>
                <a:ea typeface="文鼎圓體M" panose="020F0609000000000000" pitchFamily="49" charset="-120"/>
              </a:rPr>
              <a:t>白皮書編擬分工</a:t>
            </a:r>
          </a:p>
        </p:txBody>
      </p:sp>
      <p:graphicFrame>
        <p:nvGraphicFramePr>
          <p:cNvPr id="4" name="表格 3"/>
          <p:cNvGraphicFramePr>
            <a:graphicFrameLocks noGrp="1"/>
          </p:cNvGraphicFramePr>
          <p:nvPr>
            <p:extLst>
              <p:ext uri="{D42A27DB-BD31-4B8C-83A1-F6EECF244321}">
                <p14:modId xmlns:p14="http://schemas.microsoft.com/office/powerpoint/2010/main" val="1773697857"/>
              </p:ext>
            </p:extLst>
          </p:nvPr>
        </p:nvGraphicFramePr>
        <p:xfrm>
          <a:off x="690299" y="908132"/>
          <a:ext cx="8041505" cy="5597575"/>
        </p:xfrm>
        <a:graphic>
          <a:graphicData uri="http://schemas.openxmlformats.org/drawingml/2006/table">
            <a:tbl>
              <a:tblPr firstRow="1" firstCol="1" bandRow="1">
                <a:tableStyleId>{69CF1AB2-1976-4502-BF36-3FF5EA218861}</a:tableStyleId>
              </a:tblPr>
              <a:tblGrid>
                <a:gridCol w="1733032"/>
                <a:gridCol w="1577448"/>
                <a:gridCol w="1484244"/>
                <a:gridCol w="3246781"/>
              </a:tblGrid>
              <a:tr h="309236">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五大分組</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tc>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督導政委</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tc>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主辦部會</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tc>
                <a:tc>
                  <a:txBody>
                    <a:bodyPr/>
                    <a:lstStyle/>
                    <a:p>
                      <a:pPr algn="ctr">
                        <a:lnSpc>
                          <a:spcPts val="2400"/>
                        </a:lnSpc>
                        <a:spcBef>
                          <a:spcPts val="600"/>
                        </a:spcBef>
                        <a:spcAft>
                          <a:spcPts val="600"/>
                        </a:spcAft>
                      </a:pPr>
                      <a:r>
                        <a:rPr lang="zh-TW" sz="2200" kern="0">
                          <a:effectLst/>
                          <a:latin typeface="微軟正黑體" panose="020B0604030504040204" pitchFamily="34" charset="-120"/>
                          <a:ea typeface="微軟正黑體" panose="020B0604030504040204" pitchFamily="34" charset="-120"/>
                        </a:rPr>
                        <a:t>協辦部會</a:t>
                      </a:r>
                      <a:endParaRPr lang="zh-TW" sz="2200" kern="100">
                        <a:effectLst/>
                        <a:latin typeface="微軟正黑體" panose="020B0604030504040204" pitchFamily="34" charset="-120"/>
                        <a:ea typeface="微軟正黑體" panose="020B0604030504040204" pitchFamily="34" charset="-120"/>
                        <a:cs typeface="Times New Roman"/>
                      </a:endParaRPr>
                    </a:p>
                  </a:txBody>
                  <a:tcPr marL="64597" marR="64597" marT="0" marB="0"/>
                </a:tc>
              </a:tr>
              <a:tr h="1008285">
                <a:tc>
                  <a:txBody>
                    <a:bodyPr/>
                    <a:lstStyle/>
                    <a:p>
                      <a:pPr algn="ctr">
                        <a:lnSpc>
                          <a:spcPts val="2400"/>
                        </a:lnSpc>
                        <a:spcBef>
                          <a:spcPts val="600"/>
                        </a:spcBef>
                        <a:spcAft>
                          <a:spcPts val="600"/>
                        </a:spcAft>
                      </a:pPr>
                      <a:r>
                        <a:rPr lang="zh-TW" sz="2200" kern="100" dirty="0">
                          <a:effectLst/>
                          <a:latin typeface="微軟正黑體" panose="020B0604030504040204" pitchFamily="34" charset="-120"/>
                          <a:ea typeface="微軟正黑體" panose="020B0604030504040204" pitchFamily="34" charset="-120"/>
                        </a:rPr>
                        <a:t>基礎環境</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sz="2200" kern="100" dirty="0" smtClean="0">
                          <a:effectLst/>
                          <a:latin typeface="微軟正黑體" panose="020B0604030504040204" pitchFamily="34" charset="-120"/>
                          <a:ea typeface="微軟正黑體" panose="020B0604030504040204" pitchFamily="34" charset="-120"/>
                        </a:rPr>
                        <a:t>蔡</a:t>
                      </a:r>
                      <a:r>
                        <a:rPr lang="zh-TW" sz="2200" kern="100" dirty="0">
                          <a:effectLst/>
                          <a:latin typeface="微軟正黑體" panose="020B0604030504040204" pitchFamily="34" charset="-120"/>
                          <a:ea typeface="微軟正黑體" panose="020B0604030504040204" pitchFamily="34" charset="-120"/>
                        </a:rPr>
                        <a:t>政委玉玲</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國發會</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nSpc>
                          <a:spcPts val="2400"/>
                        </a:lnSpc>
                        <a:spcBef>
                          <a:spcPts val="600"/>
                        </a:spcBef>
                        <a:spcAft>
                          <a:spcPts val="600"/>
                        </a:spcAft>
                      </a:pPr>
                      <a:r>
                        <a:rPr lang="zh-TW" altLang="en-US" sz="2000" kern="100" dirty="0" smtClean="0">
                          <a:effectLst/>
                          <a:latin typeface="微軟正黑體" panose="020B0604030504040204" pitchFamily="34" charset="-120"/>
                          <a:ea typeface="微軟正黑體" panose="020B0604030504040204" pitchFamily="34" charset="-120"/>
                        </a:rPr>
                        <a:t>內政部、財政部、教育部、法務部、經濟部、交通部、衛福部、勞動部、科技部、金管會、通傳會、行政院科技會報、行政院消保處、行政院資安辦公室</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55125" marR="55125" marT="0" marB="0" anchor="ctr"/>
                </a:tc>
              </a:tr>
              <a:tr h="393290">
                <a:tc>
                  <a:txBody>
                    <a:bodyPr/>
                    <a:lstStyle/>
                    <a:p>
                      <a:pPr algn="ctr">
                        <a:lnSpc>
                          <a:spcPts val="2400"/>
                        </a:lnSpc>
                        <a:spcBef>
                          <a:spcPts val="600"/>
                        </a:spcBef>
                        <a:spcAft>
                          <a:spcPts val="600"/>
                        </a:spcAft>
                      </a:pPr>
                      <a:r>
                        <a:rPr lang="zh-TW" sz="2200" kern="100" dirty="0">
                          <a:effectLst/>
                          <a:latin typeface="微軟正黑體" panose="020B0604030504040204" pitchFamily="34" charset="-120"/>
                          <a:ea typeface="微軟正黑體" panose="020B0604030504040204" pitchFamily="34" charset="-120"/>
                        </a:rPr>
                        <a:t>透明治理</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spcAft>
                          <a:spcPts val="0"/>
                        </a:spcAft>
                      </a:pPr>
                      <a:r>
                        <a:rPr lang="zh-TW" altLang="zh-TW" sz="2200" kern="100" dirty="0" smtClean="0">
                          <a:effectLst/>
                          <a:latin typeface="微軟正黑體" panose="020B0604030504040204" pitchFamily="34" charset="-120"/>
                          <a:ea typeface="微軟正黑體" panose="020B0604030504040204" pitchFamily="34" charset="-120"/>
                        </a:rPr>
                        <a:t>杜政委紫軍</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國發會</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nSpc>
                          <a:spcPts val="2000"/>
                        </a:lnSpc>
                        <a:spcBef>
                          <a:spcPts val="600"/>
                        </a:spcBef>
                        <a:spcAft>
                          <a:spcPts val="600"/>
                        </a:spcAft>
                      </a:pPr>
                      <a:r>
                        <a:rPr lang="zh-TW" sz="2000" kern="0" dirty="0">
                          <a:effectLst/>
                          <a:latin typeface="微軟正黑體" panose="020B0604030504040204" pitchFamily="34" charset="-120"/>
                          <a:ea typeface="微軟正黑體" panose="020B0604030504040204" pitchFamily="34" charset="-120"/>
                        </a:rPr>
                        <a:t>經濟部、科技會報</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55125" marR="55125" marT="0" marB="0" anchor="ctr"/>
                </a:tc>
              </a:tr>
              <a:tr h="927707">
                <a:tc>
                  <a:txBody>
                    <a:bodyPr/>
                    <a:lstStyle/>
                    <a:p>
                      <a:pPr marL="0" algn="ctr" defTabSz="914400" rtl="0" eaLnBrk="1" latinLnBrk="0" hangingPunct="1">
                        <a:lnSpc>
                          <a:spcPts val="2400"/>
                        </a:lnSpc>
                        <a:spcBef>
                          <a:spcPts val="600"/>
                        </a:spcBef>
                        <a:spcAft>
                          <a:spcPts val="600"/>
                        </a:spcAft>
                      </a:pPr>
                      <a:r>
                        <a:rPr lang="zh-TW" altLang="en-US" sz="2200" kern="100" dirty="0" smtClean="0">
                          <a:effectLst/>
                          <a:latin typeface="微軟正黑體" panose="020B0604030504040204" pitchFamily="34" charset="-120"/>
                          <a:ea typeface="微軟正黑體" panose="020B0604030504040204" pitchFamily="34" charset="-120"/>
                        </a:rPr>
                        <a:t>智慧</a:t>
                      </a:r>
                      <a:r>
                        <a:rPr lang="zh-TW" sz="2200" kern="100" dirty="0" smtClean="0">
                          <a:effectLst/>
                          <a:latin typeface="微軟正黑體" panose="020B0604030504040204" pitchFamily="34" charset="-120"/>
                          <a:ea typeface="微軟正黑體" panose="020B0604030504040204" pitchFamily="34" charset="-120"/>
                        </a:rPr>
                        <a:t>生活</a:t>
                      </a:r>
                      <a:endParaRPr lang="zh-TW" sz="22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馮政委燕</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altLang="en-US" sz="2200" kern="0" smtClean="0">
                          <a:effectLst/>
                          <a:latin typeface="微軟正黑體" panose="020B0604030504040204" pitchFamily="34" charset="-120"/>
                          <a:ea typeface="微軟正黑體" panose="020B0604030504040204" pitchFamily="34" charset="-120"/>
                        </a:rPr>
                        <a:t>經濟</a:t>
                      </a:r>
                      <a:r>
                        <a:rPr lang="zh-TW" sz="2200" kern="0" smtClean="0">
                          <a:effectLst/>
                          <a:latin typeface="微軟正黑體" panose="020B0604030504040204" pitchFamily="34" charset="-120"/>
                          <a:ea typeface="微軟正黑體" panose="020B0604030504040204" pitchFamily="34" charset="-120"/>
                        </a:rPr>
                        <a:t>部</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nSpc>
                          <a:spcPts val="2400"/>
                        </a:lnSpc>
                        <a:spcBef>
                          <a:spcPts val="600"/>
                        </a:spcBef>
                        <a:spcAft>
                          <a:spcPts val="600"/>
                        </a:spcAft>
                      </a:pPr>
                      <a:r>
                        <a:rPr lang="zh-TW" sz="2000" kern="0" dirty="0">
                          <a:effectLst/>
                          <a:latin typeface="微軟正黑體" panose="020B0604030504040204" pitchFamily="34" charset="-120"/>
                          <a:ea typeface="微軟正黑體" panose="020B0604030504040204" pitchFamily="34" charset="-120"/>
                        </a:rPr>
                        <a:t>內政部、教育部、衛福部、文化部</a:t>
                      </a:r>
                      <a:r>
                        <a:rPr lang="zh-TW" sz="2000" kern="0" dirty="0" smtClean="0">
                          <a:effectLst/>
                          <a:latin typeface="微軟正黑體" panose="020B0604030504040204" pitchFamily="34" charset="-120"/>
                          <a:ea typeface="微軟正黑體" panose="020B0604030504040204" pitchFamily="34" charset="-120"/>
                        </a:rPr>
                        <a:t>、</a:t>
                      </a:r>
                      <a:r>
                        <a:rPr lang="zh-TW" altLang="en-US" sz="2000" kern="0" dirty="0" smtClean="0">
                          <a:effectLst/>
                          <a:latin typeface="微軟正黑體" panose="020B0604030504040204" pitchFamily="34" charset="-120"/>
                          <a:ea typeface="微軟正黑體" panose="020B0604030504040204" pitchFamily="34" charset="-120"/>
                        </a:rPr>
                        <a:t>經濟部</a:t>
                      </a:r>
                      <a:r>
                        <a:rPr lang="zh-TW" sz="2000" kern="0" dirty="0" smtClean="0">
                          <a:effectLst/>
                          <a:latin typeface="微軟正黑體" panose="020B0604030504040204" pitchFamily="34" charset="-120"/>
                          <a:ea typeface="微軟正黑體" panose="020B0604030504040204" pitchFamily="34" charset="-120"/>
                        </a:rPr>
                        <a:t>、</a:t>
                      </a:r>
                      <a:r>
                        <a:rPr lang="zh-TW" sz="2000" kern="0" dirty="0">
                          <a:effectLst/>
                          <a:latin typeface="微軟正黑體" panose="020B0604030504040204" pitchFamily="34" charset="-120"/>
                          <a:ea typeface="微軟正黑體" panose="020B0604030504040204" pitchFamily="34" charset="-120"/>
                        </a:rPr>
                        <a:t>通傳會、國發會</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55125" marR="55125" marT="0" marB="0" anchor="ctr"/>
                </a:tc>
              </a:tr>
              <a:tr h="927707">
                <a:tc>
                  <a:txBody>
                    <a:bodyPr/>
                    <a:lstStyle/>
                    <a:p>
                      <a:pPr algn="ctr">
                        <a:lnSpc>
                          <a:spcPts val="2400"/>
                        </a:lnSpc>
                        <a:spcBef>
                          <a:spcPts val="600"/>
                        </a:spcBef>
                        <a:spcAft>
                          <a:spcPts val="600"/>
                        </a:spcAft>
                      </a:pPr>
                      <a:r>
                        <a:rPr lang="zh-TW" sz="2200" kern="100" dirty="0">
                          <a:effectLst/>
                          <a:latin typeface="微軟正黑體" panose="020B0604030504040204" pitchFamily="34" charset="-120"/>
                          <a:ea typeface="微軟正黑體" panose="020B0604030504040204" pitchFamily="34" charset="-120"/>
                        </a:rPr>
                        <a:t>網路經濟</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杜政委紫軍</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sz="2200" kern="0" dirty="0">
                          <a:effectLst/>
                          <a:latin typeface="微軟正黑體" panose="020B0604030504040204" pitchFamily="34" charset="-120"/>
                          <a:ea typeface="微軟正黑體" panose="020B0604030504040204" pitchFamily="34" charset="-120"/>
                        </a:rPr>
                        <a:t>經濟部</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nSpc>
                          <a:spcPts val="2400"/>
                        </a:lnSpc>
                        <a:spcBef>
                          <a:spcPts val="600"/>
                        </a:spcBef>
                        <a:spcAft>
                          <a:spcPts val="600"/>
                        </a:spcAft>
                      </a:pPr>
                      <a:r>
                        <a:rPr lang="zh-TW" sz="2000" kern="0" dirty="0">
                          <a:effectLst/>
                          <a:latin typeface="微軟正黑體" panose="020B0604030504040204" pitchFamily="34" charset="-120"/>
                          <a:ea typeface="微軟正黑體" panose="020B0604030504040204" pitchFamily="34" charset="-120"/>
                        </a:rPr>
                        <a:t>財政部、教育部、農委會、金管會、科技部、中央銀行、交通部、勞動部、法務部、主計總處、國發會</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55125" marR="55125" marT="0" marB="0" anchor="ctr"/>
                </a:tc>
              </a:tr>
              <a:tr h="919342">
                <a:tc>
                  <a:txBody>
                    <a:bodyPr/>
                    <a:lstStyle/>
                    <a:p>
                      <a:pPr algn="ctr">
                        <a:lnSpc>
                          <a:spcPts val="2400"/>
                        </a:lnSpc>
                        <a:spcBef>
                          <a:spcPts val="600"/>
                        </a:spcBef>
                        <a:spcAft>
                          <a:spcPts val="600"/>
                        </a:spcAft>
                      </a:pPr>
                      <a:r>
                        <a:rPr lang="zh-TW" sz="2200" kern="100" dirty="0">
                          <a:effectLst/>
                          <a:latin typeface="微軟正黑體" panose="020B0604030504040204" pitchFamily="34" charset="-120"/>
                          <a:ea typeface="微軟正黑體" panose="020B0604030504040204" pitchFamily="34" charset="-120"/>
                        </a:rPr>
                        <a:t>智慧國土</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葉政委欣誠</a:t>
                      </a:r>
                      <a:endParaRPr lang="zh-TW" sz="22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pPr algn="ctr">
                        <a:lnSpc>
                          <a:spcPts val="2400"/>
                        </a:lnSpc>
                        <a:spcBef>
                          <a:spcPts val="600"/>
                        </a:spcBef>
                        <a:spcAft>
                          <a:spcPts val="600"/>
                        </a:spcAft>
                      </a:pPr>
                      <a:r>
                        <a:rPr lang="zh-TW" altLang="en-US" sz="2200" kern="0" dirty="0" smtClean="0">
                          <a:effectLst/>
                          <a:latin typeface="微軟正黑體" panose="020B0604030504040204" pitchFamily="34" charset="-120"/>
                          <a:ea typeface="微軟正黑體" panose="020B0604030504040204" pitchFamily="34" charset="-120"/>
                        </a:rPr>
                        <a:t>內政</a:t>
                      </a:r>
                      <a:r>
                        <a:rPr lang="zh-TW" sz="2200" kern="0" dirty="0" smtClean="0">
                          <a:effectLst/>
                          <a:latin typeface="微軟正黑體" panose="020B0604030504040204" pitchFamily="34" charset="-120"/>
                          <a:ea typeface="微軟正黑體" panose="020B0604030504040204" pitchFamily="34" charset="-120"/>
                        </a:rPr>
                        <a:t>部</a:t>
                      </a:r>
                      <a:endParaRPr lang="zh-TW" sz="22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pPr>
                        <a:lnSpc>
                          <a:spcPts val="2400"/>
                        </a:lnSpc>
                        <a:spcBef>
                          <a:spcPts val="600"/>
                        </a:spcBef>
                        <a:spcAft>
                          <a:spcPts val="600"/>
                        </a:spcAft>
                      </a:pPr>
                      <a:r>
                        <a:rPr lang="zh-TW" altLang="en-US" sz="2000" kern="0" dirty="0" smtClean="0">
                          <a:effectLst/>
                          <a:latin typeface="微軟正黑體" panose="020B0604030504040204" pitchFamily="34" charset="-120"/>
                          <a:ea typeface="微軟正黑體" panose="020B0604030504040204" pitchFamily="34" charset="-120"/>
                        </a:rPr>
                        <a:t>經濟部</a:t>
                      </a:r>
                      <a:r>
                        <a:rPr lang="zh-TW" sz="2000" kern="0" dirty="0" smtClean="0">
                          <a:effectLst/>
                          <a:latin typeface="微軟正黑體" panose="020B0604030504040204" pitchFamily="34" charset="-120"/>
                          <a:ea typeface="微軟正黑體" panose="020B0604030504040204" pitchFamily="34" charset="-120"/>
                        </a:rPr>
                        <a:t>、</a:t>
                      </a:r>
                      <a:r>
                        <a:rPr lang="zh-TW" sz="2000" kern="0" dirty="0">
                          <a:effectLst/>
                          <a:latin typeface="微軟正黑體" panose="020B0604030504040204" pitchFamily="34" charset="-120"/>
                          <a:ea typeface="微軟正黑體" panose="020B0604030504040204" pitchFamily="34" charset="-120"/>
                        </a:rPr>
                        <a:t>交通部、財政部、科技部、農委會、環保署、國發</a:t>
                      </a:r>
                      <a:r>
                        <a:rPr lang="zh-TW" sz="2000" kern="0" dirty="0" smtClean="0">
                          <a:effectLst/>
                          <a:latin typeface="微軟正黑體" panose="020B0604030504040204" pitchFamily="34" charset="-120"/>
                          <a:ea typeface="微軟正黑體" panose="020B0604030504040204" pitchFamily="34" charset="-120"/>
                        </a:rPr>
                        <a:t>會</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55125" marR="55125" marT="0" marB="0" anchor="ctr"/>
                </a:tc>
              </a:tr>
            </a:tbl>
          </a:graphicData>
        </a:graphic>
      </p:graphicFrame>
    </p:spTree>
    <p:extLst>
      <p:ext uri="{BB962C8B-B14F-4D97-AF65-F5344CB8AC3E}">
        <p14:creationId xmlns:p14="http://schemas.microsoft.com/office/powerpoint/2010/main" val="424804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  綱</a:t>
            </a:r>
            <a:endParaRPr lang="zh-TW" altLang="en-US" dirty="0"/>
          </a:p>
        </p:txBody>
      </p:sp>
      <p:sp>
        <p:nvSpPr>
          <p:cNvPr id="3" name="內容版面配置區 2"/>
          <p:cNvSpPr>
            <a:spLocks noGrp="1"/>
          </p:cNvSpPr>
          <p:nvPr>
            <p:ph idx="1"/>
          </p:nvPr>
        </p:nvSpPr>
        <p:spPr/>
        <p:txBody>
          <a:bodyPr>
            <a:normAutofit lnSpcReduction="10000"/>
          </a:bodyPr>
          <a:lstStyle/>
          <a:p>
            <a:pPr>
              <a:lnSpc>
                <a:spcPct val="120000"/>
              </a:lnSpc>
              <a:spcBef>
                <a:spcPts val="600"/>
              </a:spcBef>
            </a:pPr>
            <a:r>
              <a:rPr lang="zh-TW" altLang="en-US" sz="3600" dirty="0" smtClean="0"/>
              <a:t>規劃緣起</a:t>
            </a:r>
            <a:endParaRPr lang="en-US" altLang="zh-TW" sz="3600" dirty="0" smtClean="0"/>
          </a:p>
          <a:p>
            <a:pPr>
              <a:lnSpc>
                <a:spcPct val="120000"/>
              </a:lnSpc>
              <a:spcBef>
                <a:spcPts val="600"/>
              </a:spcBef>
            </a:pPr>
            <a:r>
              <a:rPr lang="zh-TW" altLang="en-US" sz="3600" dirty="0" smtClean="0"/>
              <a:t>辦理流程</a:t>
            </a:r>
            <a:endParaRPr lang="en-US" altLang="zh-TW" sz="3600" dirty="0" smtClean="0"/>
          </a:p>
          <a:p>
            <a:pPr>
              <a:lnSpc>
                <a:spcPct val="120000"/>
              </a:lnSpc>
              <a:spcBef>
                <a:spcPts val="600"/>
              </a:spcBef>
            </a:pPr>
            <a:r>
              <a:rPr lang="zh-TW" altLang="en-US" sz="3600" dirty="0" smtClean="0"/>
              <a:t>全民意見徵詢</a:t>
            </a:r>
            <a:r>
              <a:rPr lang="en-US" altLang="zh-TW" sz="3600" dirty="0" smtClean="0"/>
              <a:t>(</a:t>
            </a:r>
            <a:r>
              <a:rPr lang="zh-TW" altLang="en-US" sz="3600" dirty="0" smtClean="0"/>
              <a:t>五大構面</a:t>
            </a:r>
            <a:r>
              <a:rPr lang="en-US" altLang="zh-TW" sz="3600" dirty="0" smtClean="0"/>
              <a:t>)</a:t>
            </a:r>
          </a:p>
          <a:p>
            <a:pPr>
              <a:lnSpc>
                <a:spcPct val="120000"/>
              </a:lnSpc>
              <a:spcBef>
                <a:spcPts val="600"/>
              </a:spcBef>
            </a:pPr>
            <a:r>
              <a:rPr lang="zh-TW" altLang="en-US" sz="3600" dirty="0"/>
              <a:t>白皮書草案彙整</a:t>
            </a:r>
            <a:endParaRPr lang="en-US" altLang="zh-TW" sz="3600" dirty="0" smtClean="0"/>
          </a:p>
          <a:p>
            <a:pPr>
              <a:lnSpc>
                <a:spcPct val="120000"/>
              </a:lnSpc>
              <a:spcBef>
                <a:spcPts val="600"/>
              </a:spcBef>
            </a:pPr>
            <a:r>
              <a:rPr lang="zh-TW" altLang="en-US" sz="3600" dirty="0"/>
              <a:t>白皮書大綱及撰擬</a:t>
            </a:r>
            <a:r>
              <a:rPr lang="zh-TW" altLang="en-US" sz="3600" dirty="0" smtClean="0"/>
              <a:t>分工</a:t>
            </a:r>
            <a:r>
              <a:rPr lang="en-US" altLang="zh-TW" sz="3600" dirty="0" smtClean="0"/>
              <a:t>(</a:t>
            </a:r>
            <a:r>
              <a:rPr lang="zh-TW" altLang="en-US" sz="3600" dirty="0"/>
              <a:t>初擬</a:t>
            </a:r>
            <a:r>
              <a:rPr lang="en-US" altLang="zh-TW" sz="3600" dirty="0"/>
              <a:t>)</a:t>
            </a:r>
            <a:endParaRPr lang="zh-TW" altLang="en-US" sz="3600" dirty="0"/>
          </a:p>
          <a:p>
            <a:pPr>
              <a:lnSpc>
                <a:spcPct val="120000"/>
              </a:lnSpc>
              <a:spcBef>
                <a:spcPts val="600"/>
              </a:spcBef>
            </a:pPr>
            <a:r>
              <a:rPr lang="zh-TW" altLang="en-US" sz="3600" dirty="0" smtClean="0"/>
              <a:t>白皮書全民</a:t>
            </a:r>
            <a:r>
              <a:rPr lang="zh-TW" altLang="en-US" sz="3600" dirty="0"/>
              <a:t>意見徵詢</a:t>
            </a:r>
            <a:r>
              <a:rPr lang="zh-TW" altLang="en-US" sz="3600" dirty="0" smtClean="0"/>
              <a:t>會議規劃</a:t>
            </a:r>
            <a:endParaRPr lang="en-US" altLang="zh-TW" sz="3600" dirty="0" smtClean="0"/>
          </a:p>
          <a:p>
            <a:pPr marL="0" indent="0">
              <a:lnSpc>
                <a:spcPct val="120000"/>
              </a:lnSpc>
              <a:spcBef>
                <a:spcPts val="600"/>
              </a:spcBef>
              <a:buNone/>
            </a:pPr>
            <a:endParaRPr lang="en-US" altLang="zh-TW" sz="3600" dirty="0" smtClean="0"/>
          </a:p>
        </p:txBody>
      </p:sp>
    </p:spTree>
    <p:extLst>
      <p:ext uri="{BB962C8B-B14F-4D97-AF65-F5344CB8AC3E}">
        <p14:creationId xmlns:p14="http://schemas.microsoft.com/office/powerpoint/2010/main" val="280293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lstStyle/>
          <a:p>
            <a:r>
              <a:rPr lang="zh-TW" altLang="en-US" dirty="0" smtClean="0">
                <a:latin typeface="文鼎圓體M" panose="020F0609000000000000" pitchFamily="49" charset="-120"/>
                <a:ea typeface="文鼎圓體M" panose="020F0609000000000000" pitchFamily="49" charset="-120"/>
              </a:rPr>
              <a:t>規劃緣起</a:t>
            </a:r>
            <a:endParaRPr lang="zh-TW" altLang="en-US" dirty="0">
              <a:latin typeface="文鼎圓體M" panose="020F0609000000000000" pitchFamily="49" charset="-120"/>
              <a:ea typeface="文鼎圓體M" panose="020F0609000000000000" pitchFamily="49" charset="-120"/>
            </a:endParaRPr>
          </a:p>
        </p:txBody>
      </p:sp>
      <p:sp>
        <p:nvSpPr>
          <p:cNvPr id="3" name="內容版面配置區 2"/>
          <p:cNvSpPr>
            <a:spLocks noGrp="1"/>
          </p:cNvSpPr>
          <p:nvPr>
            <p:ph idx="1"/>
          </p:nvPr>
        </p:nvSpPr>
        <p:spPr>
          <a:xfrm>
            <a:off x="482887" y="1099335"/>
            <a:ext cx="8003568" cy="5527496"/>
          </a:xfrm>
        </p:spPr>
        <p:txBody>
          <a:bodyPr>
            <a:normAutofit fontScale="92500" lnSpcReduction="20000"/>
          </a:bodyPr>
          <a:lstStyle/>
          <a:p>
            <a:pPr algn="just">
              <a:lnSpc>
                <a:spcPct val="130000"/>
              </a:lnSpc>
              <a:spcBef>
                <a:spcPts val="600"/>
              </a:spcBef>
            </a:pPr>
            <a:r>
              <a:rPr lang="zh-TW" altLang="en-US" sz="3000" dirty="0" smtClean="0">
                <a:ea typeface="文鼎圓體M" panose="020F0609000000000000" pitchFamily="49" charset="-120"/>
              </a:rPr>
              <a:t>為</a:t>
            </a:r>
            <a:r>
              <a:rPr lang="zh-TW" altLang="en-US" sz="3000" dirty="0">
                <a:ea typeface="文鼎圓體M" panose="020F0609000000000000" pitchFamily="49" charset="-120"/>
              </a:rPr>
              <a:t>掌握</a:t>
            </a:r>
            <a:r>
              <a:rPr lang="zh-TW" altLang="en-US" sz="3000" dirty="0" smtClean="0">
                <a:ea typeface="文鼎圓體M" panose="020F0609000000000000" pitchFamily="49" charset="-120"/>
              </a:rPr>
              <a:t>網際網路快速</a:t>
            </a:r>
            <a:r>
              <a:rPr lang="zh-TW" altLang="en-US" sz="3000" dirty="0">
                <a:ea typeface="文鼎圓體M" panose="020F0609000000000000" pitchFamily="49" charset="-120"/>
              </a:rPr>
              <a:t>發展與廣泛</a:t>
            </a:r>
            <a:r>
              <a:rPr lang="zh-TW" altLang="en-US" sz="3000" dirty="0" smtClean="0">
                <a:ea typeface="文鼎圓體M" panose="020F0609000000000000" pitchFamily="49" charset="-120"/>
              </a:rPr>
              <a:t>應用之國際</a:t>
            </a:r>
            <a:r>
              <a:rPr lang="zh-TW" altLang="en-US" sz="3000" dirty="0">
                <a:ea typeface="文鼎圓體M" panose="020F0609000000000000" pitchFamily="49" charset="-120"/>
              </a:rPr>
              <a:t>趨勢，創新突破施政思維，</a:t>
            </a:r>
            <a:r>
              <a:rPr lang="zh-TW" altLang="en-US" sz="3000" dirty="0">
                <a:solidFill>
                  <a:srgbClr val="FF0000"/>
                </a:solidFill>
                <a:ea typeface="文鼎圓體M" panose="020F0609000000000000" pitchFamily="49" charset="-120"/>
              </a:rPr>
              <a:t>國發會奉  示研訂「網路智慧新臺灣政策白皮書」</a:t>
            </a:r>
            <a:r>
              <a:rPr lang="zh-TW" altLang="en-US" sz="3000" dirty="0">
                <a:ea typeface="文鼎圓體M" panose="020F0609000000000000" pitchFamily="49" charset="-120"/>
              </a:rPr>
              <a:t>，做為日後政府推動相關政策之重要參</a:t>
            </a:r>
            <a:r>
              <a:rPr lang="zh-TW" altLang="en-US" sz="3000" dirty="0" smtClean="0">
                <a:ea typeface="文鼎圓體M" panose="020F0609000000000000" pitchFamily="49" charset="-120"/>
              </a:rPr>
              <a:t>據</a:t>
            </a:r>
            <a:endParaRPr lang="en-US" altLang="zh-TW" sz="3000" dirty="0" smtClean="0">
              <a:ea typeface="文鼎圓體M" panose="020F0609000000000000" pitchFamily="49" charset="-120"/>
            </a:endParaRPr>
          </a:p>
          <a:p>
            <a:pPr algn="just">
              <a:lnSpc>
                <a:spcPct val="130000"/>
              </a:lnSpc>
              <a:spcBef>
                <a:spcPts val="600"/>
              </a:spcBef>
            </a:pPr>
            <a:r>
              <a:rPr lang="zh-TW" altLang="en-US" sz="3000" dirty="0">
                <a:ea typeface="文鼎圓體M" panose="020F0609000000000000" pitchFamily="49" charset="-120"/>
              </a:rPr>
              <a:t>政策白皮書的撰擬，將秉持「</a:t>
            </a:r>
            <a:r>
              <a:rPr lang="zh-TW" altLang="en-US" sz="3000" dirty="0">
                <a:solidFill>
                  <a:srgbClr val="FF0000"/>
                </a:solidFill>
                <a:ea typeface="文鼎圓體M" panose="020F0609000000000000" pitchFamily="49" charset="-120"/>
              </a:rPr>
              <a:t>多元溝通</a:t>
            </a:r>
            <a:r>
              <a:rPr lang="zh-TW" altLang="en-US" sz="3000" dirty="0">
                <a:ea typeface="文鼎圓體M" panose="020F0609000000000000" pitchFamily="49" charset="-120"/>
              </a:rPr>
              <a:t>」、「</a:t>
            </a:r>
            <a:r>
              <a:rPr lang="zh-TW" altLang="en-US" sz="3000" dirty="0">
                <a:solidFill>
                  <a:srgbClr val="FF0000"/>
                </a:solidFill>
                <a:ea typeface="文鼎圓體M" panose="020F0609000000000000" pitchFamily="49" charset="-120"/>
              </a:rPr>
              <a:t>網實合一</a:t>
            </a:r>
            <a:r>
              <a:rPr lang="zh-TW" altLang="en-US" sz="3000" dirty="0">
                <a:ea typeface="文鼎圓體M" panose="020F0609000000000000" pitchFamily="49" charset="-120"/>
              </a:rPr>
              <a:t>」、「</a:t>
            </a:r>
            <a:r>
              <a:rPr lang="zh-TW" altLang="en-US" sz="3000" dirty="0">
                <a:solidFill>
                  <a:srgbClr val="FF0000"/>
                </a:solidFill>
                <a:ea typeface="文鼎圓體M" panose="020F0609000000000000" pitchFamily="49" charset="-120"/>
              </a:rPr>
              <a:t>全民協作</a:t>
            </a:r>
            <a:r>
              <a:rPr lang="zh-TW" altLang="en-US" sz="3000" dirty="0">
                <a:ea typeface="文鼎圓體M" panose="020F0609000000000000" pitchFamily="49" charset="-120"/>
              </a:rPr>
              <a:t>」原則，內容涵蓋「基礎環境」、「透明治理」、「智慧生活」、「網路經濟」、「智慧國土」等</a:t>
            </a:r>
            <a:r>
              <a:rPr lang="en-US" altLang="zh-TW" sz="3000" dirty="0">
                <a:ea typeface="文鼎圓體M" panose="020F0609000000000000" pitchFamily="49" charset="-120"/>
              </a:rPr>
              <a:t>5</a:t>
            </a:r>
            <a:r>
              <a:rPr lang="zh-TW" altLang="en-US" sz="3000" dirty="0">
                <a:ea typeface="文鼎圓體M" panose="020F0609000000000000" pitchFamily="49" charset="-120"/>
              </a:rPr>
              <a:t>大構面</a:t>
            </a:r>
            <a:r>
              <a:rPr lang="en-US" altLang="zh-TW" sz="3000" dirty="0">
                <a:ea typeface="文鼎圓體M" panose="020F0609000000000000" pitchFamily="49" charset="-120"/>
              </a:rPr>
              <a:t>(</a:t>
            </a:r>
            <a:r>
              <a:rPr lang="zh-TW" altLang="en-US" sz="3000" dirty="0">
                <a:ea typeface="文鼎圓體M" panose="020F0609000000000000" pitchFamily="49" charset="-120"/>
              </a:rPr>
              <a:t>分組</a:t>
            </a:r>
            <a:r>
              <a:rPr lang="en-US" altLang="zh-TW" sz="3000" dirty="0">
                <a:ea typeface="文鼎圓體M" panose="020F0609000000000000" pitchFamily="49" charset="-120"/>
              </a:rPr>
              <a:t>)</a:t>
            </a:r>
            <a:r>
              <a:rPr lang="zh-TW" altLang="en-US" sz="3000" dirty="0">
                <a:ea typeface="文鼎圓體M" panose="020F0609000000000000" pitchFamily="49" charset="-120"/>
              </a:rPr>
              <a:t>，藉由「</a:t>
            </a:r>
            <a:r>
              <a:rPr lang="zh-TW" altLang="en-US" sz="3000" dirty="0">
                <a:solidFill>
                  <a:srgbClr val="FF0000"/>
                </a:solidFill>
                <a:ea typeface="文鼎圓體M" panose="020F0609000000000000" pitchFamily="49" charset="-120"/>
              </a:rPr>
              <a:t>公共政策網路參與平台</a:t>
            </a:r>
            <a:r>
              <a:rPr lang="zh-TW" altLang="en-US" sz="3000" dirty="0">
                <a:ea typeface="文鼎圓體M" panose="020F0609000000000000" pitchFamily="49" charset="-120"/>
              </a:rPr>
              <a:t>」徵集群眾智慧，並結合實體徵詢會議，由全民協作完成「白皮書</a:t>
            </a:r>
            <a:r>
              <a:rPr lang="zh-TW" altLang="en-US" sz="3000" dirty="0" smtClean="0">
                <a:ea typeface="文鼎圓體M" panose="020F0609000000000000" pitchFamily="49" charset="-120"/>
              </a:rPr>
              <a:t>」</a:t>
            </a:r>
            <a:endParaRPr lang="en-US" altLang="zh-TW" sz="3000" dirty="0" smtClean="0">
              <a:ea typeface="文鼎圓體M" panose="020F0609000000000000" pitchFamily="49" charset="-120"/>
            </a:endParaRPr>
          </a:p>
        </p:txBody>
      </p:sp>
    </p:spTree>
    <p:extLst>
      <p:ext uri="{BB962C8B-B14F-4D97-AF65-F5344CB8AC3E}">
        <p14:creationId xmlns:p14="http://schemas.microsoft.com/office/powerpoint/2010/main" val="3380100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noAutofit/>
          </a:bodyPr>
          <a:lstStyle/>
          <a:p>
            <a:r>
              <a:rPr lang="zh-TW" altLang="en-US" dirty="0" smtClean="0">
                <a:ea typeface="文鼎圓體M" panose="020F0609000000000000" pitchFamily="49" charset="-120"/>
              </a:rPr>
              <a:t>政策白皮書架構</a:t>
            </a:r>
            <a:endParaRPr lang="zh-TW" altLang="en-US" sz="3200" dirty="0">
              <a:ea typeface="文鼎圓體M" panose="020F0609000000000000" pitchFamily="49" charset="-120"/>
            </a:endParaRPr>
          </a:p>
        </p:txBody>
      </p:sp>
      <p:sp>
        <p:nvSpPr>
          <p:cNvPr id="6" name="圓角矩形 5"/>
          <p:cNvSpPr/>
          <p:nvPr/>
        </p:nvSpPr>
        <p:spPr>
          <a:xfrm>
            <a:off x="936844" y="3325941"/>
            <a:ext cx="1404000" cy="665843"/>
          </a:xfrm>
          <a:prstGeom prst="roundRect">
            <a:avLst/>
          </a:prstGeom>
          <a:solidFill>
            <a:schemeClr val="accent4">
              <a:lumMod val="40000"/>
              <a:lumOff val="60000"/>
            </a:schemeClr>
          </a:solid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b="1" dirty="0" smtClean="0">
                <a:solidFill>
                  <a:schemeClr val="tx1"/>
                </a:solidFill>
                <a:latin typeface="文鼎圓體M" panose="020F0600000000000000" pitchFamily="34" charset="-120"/>
                <a:ea typeface="文鼎圓體M" panose="020F0600000000000000" pitchFamily="34" charset="-120"/>
              </a:rPr>
              <a:t>基礎</a:t>
            </a:r>
            <a:r>
              <a:rPr lang="zh-TW" altLang="en-US" sz="2200" b="1" dirty="0">
                <a:solidFill>
                  <a:schemeClr val="tx1"/>
                </a:solidFill>
                <a:latin typeface="文鼎圓體M" panose="020F0600000000000000" pitchFamily="34" charset="-120"/>
                <a:ea typeface="文鼎圓體M" panose="020F0600000000000000" pitchFamily="34" charset="-120"/>
              </a:rPr>
              <a:t>環境</a:t>
            </a:r>
          </a:p>
        </p:txBody>
      </p:sp>
      <p:sp>
        <p:nvSpPr>
          <p:cNvPr id="7" name="圓角矩形 6"/>
          <p:cNvSpPr/>
          <p:nvPr/>
        </p:nvSpPr>
        <p:spPr>
          <a:xfrm>
            <a:off x="2431932" y="3329028"/>
            <a:ext cx="1404000" cy="665843"/>
          </a:xfrm>
          <a:prstGeom prst="roundRect">
            <a:avLst/>
          </a:prstGeom>
          <a:solidFill>
            <a:schemeClr val="accent4">
              <a:lumMod val="40000"/>
              <a:lumOff val="60000"/>
            </a:schemeClr>
          </a:solid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b="1" dirty="0" smtClean="0">
                <a:solidFill>
                  <a:schemeClr val="tx1"/>
                </a:solidFill>
                <a:latin typeface="文鼎圓體M" panose="020F0600000000000000" pitchFamily="34" charset="-120"/>
                <a:ea typeface="文鼎圓體M" panose="020F0600000000000000" pitchFamily="34" charset="-120"/>
              </a:rPr>
              <a:t>透明</a:t>
            </a:r>
            <a:r>
              <a:rPr lang="zh-TW" altLang="en-US" sz="2200" b="1" dirty="0">
                <a:solidFill>
                  <a:schemeClr val="tx1"/>
                </a:solidFill>
                <a:latin typeface="文鼎圓體M" panose="020F0600000000000000" pitchFamily="34" charset="-120"/>
                <a:ea typeface="文鼎圓體M" panose="020F0600000000000000" pitchFamily="34" charset="-120"/>
              </a:rPr>
              <a:t>治理</a:t>
            </a:r>
          </a:p>
        </p:txBody>
      </p:sp>
      <p:sp>
        <p:nvSpPr>
          <p:cNvPr id="8" name="圓角矩形 7"/>
          <p:cNvSpPr/>
          <p:nvPr/>
        </p:nvSpPr>
        <p:spPr>
          <a:xfrm>
            <a:off x="3927020" y="3329028"/>
            <a:ext cx="1905407" cy="665843"/>
          </a:xfrm>
          <a:prstGeom prst="roundRect">
            <a:avLst/>
          </a:prstGeom>
          <a:solidFill>
            <a:schemeClr val="accent4">
              <a:lumMod val="40000"/>
              <a:lumOff val="60000"/>
            </a:schemeClr>
          </a:solid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b="1" dirty="0">
                <a:solidFill>
                  <a:schemeClr val="tx1"/>
                </a:solidFill>
                <a:latin typeface="文鼎圓體M" panose="020F0600000000000000" pitchFamily="34" charset="-120"/>
                <a:ea typeface="文鼎圓體M" panose="020F0600000000000000" pitchFamily="34" charset="-120"/>
              </a:rPr>
              <a:t>智慧</a:t>
            </a:r>
            <a:r>
              <a:rPr lang="zh-TW" altLang="en-US" sz="2200" b="1" dirty="0" smtClean="0">
                <a:solidFill>
                  <a:schemeClr val="tx1"/>
                </a:solidFill>
                <a:latin typeface="文鼎圓體M" panose="020F0600000000000000" pitchFamily="34" charset="-120"/>
                <a:ea typeface="文鼎圓體M" panose="020F0600000000000000" pitchFamily="34" charset="-120"/>
              </a:rPr>
              <a:t>生活</a:t>
            </a:r>
            <a:endParaRPr lang="zh-TW" altLang="en-US" sz="2200" b="1" dirty="0">
              <a:solidFill>
                <a:schemeClr val="tx1"/>
              </a:solidFill>
              <a:latin typeface="文鼎圓體M" panose="020F0600000000000000" pitchFamily="34" charset="-120"/>
              <a:ea typeface="文鼎圓體M" panose="020F0600000000000000" pitchFamily="34" charset="-120"/>
            </a:endParaRPr>
          </a:p>
        </p:txBody>
      </p:sp>
      <p:sp>
        <p:nvSpPr>
          <p:cNvPr id="9" name="圓角矩形 8"/>
          <p:cNvSpPr/>
          <p:nvPr/>
        </p:nvSpPr>
        <p:spPr>
          <a:xfrm>
            <a:off x="5917394" y="3329028"/>
            <a:ext cx="1404000" cy="665843"/>
          </a:xfrm>
          <a:prstGeom prst="roundRect">
            <a:avLst/>
          </a:prstGeom>
          <a:solidFill>
            <a:schemeClr val="accent4">
              <a:lumMod val="40000"/>
              <a:lumOff val="60000"/>
            </a:schemeClr>
          </a:solid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b="1" dirty="0" smtClean="0">
                <a:solidFill>
                  <a:schemeClr val="tx1"/>
                </a:solidFill>
                <a:latin typeface="文鼎圓體M" panose="020F0600000000000000" pitchFamily="34" charset="-120"/>
                <a:ea typeface="文鼎圓體M" panose="020F0600000000000000" pitchFamily="34" charset="-120"/>
              </a:rPr>
              <a:t>網路經</a:t>
            </a:r>
            <a:r>
              <a:rPr lang="zh-TW" altLang="en-US" sz="2200" b="1" dirty="0">
                <a:solidFill>
                  <a:schemeClr val="tx1"/>
                </a:solidFill>
                <a:latin typeface="文鼎圓體M" panose="020F0600000000000000" pitchFamily="34" charset="-120"/>
                <a:ea typeface="文鼎圓體M" panose="020F0600000000000000" pitchFamily="34" charset="-120"/>
              </a:rPr>
              <a:t>濟</a:t>
            </a:r>
          </a:p>
        </p:txBody>
      </p:sp>
      <p:sp>
        <p:nvSpPr>
          <p:cNvPr id="10" name="圓角矩形 9"/>
          <p:cNvSpPr/>
          <p:nvPr/>
        </p:nvSpPr>
        <p:spPr>
          <a:xfrm>
            <a:off x="7491652" y="3335140"/>
            <a:ext cx="1404000" cy="665843"/>
          </a:xfrm>
          <a:prstGeom prst="roundRect">
            <a:avLst/>
          </a:prstGeom>
          <a:solidFill>
            <a:schemeClr val="accent4">
              <a:lumMod val="40000"/>
              <a:lumOff val="60000"/>
            </a:schemeClr>
          </a:solid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200" b="1" dirty="0" smtClean="0">
                <a:solidFill>
                  <a:schemeClr val="tx1"/>
                </a:solidFill>
                <a:latin typeface="文鼎圓體M" panose="020F0600000000000000" pitchFamily="34" charset="-120"/>
                <a:ea typeface="文鼎圓體M" panose="020F0600000000000000" pitchFamily="34" charset="-120"/>
              </a:rPr>
              <a:t>智慧國</a:t>
            </a:r>
            <a:r>
              <a:rPr lang="zh-TW" altLang="en-US" sz="2200" b="1" dirty="0">
                <a:solidFill>
                  <a:schemeClr val="tx1"/>
                </a:solidFill>
                <a:latin typeface="文鼎圓體M" panose="020F0600000000000000" pitchFamily="34" charset="-120"/>
                <a:ea typeface="文鼎圓體M" panose="020F0600000000000000" pitchFamily="34" charset="-120"/>
              </a:rPr>
              <a:t>土</a:t>
            </a:r>
          </a:p>
        </p:txBody>
      </p:sp>
      <p:sp>
        <p:nvSpPr>
          <p:cNvPr id="11" name="圓角矩形 10"/>
          <p:cNvSpPr/>
          <p:nvPr/>
        </p:nvSpPr>
        <p:spPr>
          <a:xfrm>
            <a:off x="106330" y="3281975"/>
            <a:ext cx="830514" cy="725403"/>
          </a:xfrm>
          <a:prstGeom prst="roundRect">
            <a:avLst/>
          </a:prstGeom>
          <a:ln w="28575">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200" dirty="0" smtClean="0">
                <a:solidFill>
                  <a:schemeClr val="tx1"/>
                </a:solidFill>
                <a:latin typeface="文鼎圓體M" panose="020F0600000000000000" pitchFamily="34" charset="-120"/>
                <a:ea typeface="文鼎圓體M" panose="020F0600000000000000" pitchFamily="34" charset="-120"/>
              </a:rPr>
              <a:t>五大構面</a:t>
            </a:r>
            <a:endParaRPr lang="zh-TW" altLang="en-US" sz="2200" dirty="0">
              <a:solidFill>
                <a:schemeClr val="tx1"/>
              </a:solidFill>
              <a:latin typeface="文鼎圓體M" panose="020F0600000000000000" pitchFamily="34" charset="-120"/>
              <a:ea typeface="文鼎圓體M" panose="020F0600000000000000" pitchFamily="34" charset="-120"/>
            </a:endParaRPr>
          </a:p>
        </p:txBody>
      </p:sp>
      <p:sp>
        <p:nvSpPr>
          <p:cNvPr id="12" name="Rectangle 3"/>
          <p:cNvSpPr txBox="1">
            <a:spLocks noChangeArrowheads="1"/>
          </p:cNvSpPr>
          <p:nvPr/>
        </p:nvSpPr>
        <p:spPr bwMode="auto">
          <a:xfrm>
            <a:off x="540439" y="1936964"/>
            <a:ext cx="8444073" cy="160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indent="-357188"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450850" indent="-450850" eaLnBrk="1" hangingPunct="1">
              <a:lnSpc>
                <a:spcPct val="110000"/>
              </a:lnSpc>
              <a:spcAft>
                <a:spcPts val="600"/>
              </a:spcAft>
              <a:buFont typeface="Wingdings" pitchFamily="2" charset="2"/>
              <a:buChar char="l"/>
            </a:pPr>
            <a:endParaRPr lang="en-US" altLang="zh-TW" sz="2200" dirty="0" smtClean="0">
              <a:latin typeface="文鼎圓體M" pitchFamily="34" charset="-120"/>
              <a:ea typeface="文鼎圓體M" pitchFamily="34" charset="-120"/>
            </a:endParaRPr>
          </a:p>
          <a:p>
            <a:pPr marL="0" indent="0" eaLnBrk="1" hangingPunct="1">
              <a:lnSpc>
                <a:spcPct val="110000"/>
              </a:lnSpc>
              <a:spcAft>
                <a:spcPts val="600"/>
              </a:spcAft>
            </a:pPr>
            <a:r>
              <a:rPr lang="zh-TW" altLang="en-US" sz="2200" dirty="0" smtClean="0">
                <a:latin typeface="文鼎圓體M" pitchFamily="34" charset="-120"/>
                <a:ea typeface="文鼎圓體M" pitchFamily="34" charset="-120"/>
              </a:rPr>
              <a:t>  以      為</a:t>
            </a:r>
            <a:r>
              <a:rPr lang="zh-TW" altLang="en-US" sz="2200" dirty="0">
                <a:latin typeface="文鼎圓體M" pitchFamily="34" charset="-120"/>
                <a:ea typeface="文鼎圓體M" pitchFamily="34" charset="-120"/>
              </a:rPr>
              <a:t>理念，邀請</a:t>
            </a:r>
            <a:r>
              <a:rPr lang="zh-TW" altLang="en-US" sz="2200" dirty="0" smtClean="0">
                <a:latin typeface="文鼎圓體M" pitchFamily="34" charset="-120"/>
                <a:ea typeface="文鼎圓體M" pitchFamily="34" charset="-120"/>
              </a:rPr>
              <a:t>大家共同規劃              的新未來</a:t>
            </a:r>
            <a:endParaRPr lang="en-US" altLang="zh-TW" sz="2800" dirty="0" smtClean="0">
              <a:latin typeface="文鼎圓體M" pitchFamily="34" charset="-120"/>
              <a:ea typeface="文鼎圓體M" pitchFamily="34" charset="-120"/>
            </a:endParaRPr>
          </a:p>
        </p:txBody>
      </p:sp>
      <p:sp>
        <p:nvSpPr>
          <p:cNvPr id="13" name="文字方塊 12"/>
          <p:cNvSpPr txBox="1"/>
          <p:nvPr/>
        </p:nvSpPr>
        <p:spPr>
          <a:xfrm>
            <a:off x="1197633" y="2209167"/>
            <a:ext cx="812448" cy="769441"/>
          </a:xfrm>
          <a:prstGeom prst="rect">
            <a:avLst/>
          </a:prstGeom>
          <a:noFill/>
        </p:spPr>
        <p:txBody>
          <a:bodyPr wrap="square" rtlCol="0">
            <a:spAutoFit/>
          </a:bodyPr>
          <a:lstStyle/>
          <a:p>
            <a:r>
              <a:rPr lang="zh-TW" altLang="en-US" sz="2200" dirty="0" smtClean="0">
                <a:solidFill>
                  <a:srgbClr val="FF0000"/>
                </a:solidFill>
                <a:latin typeface="文鼎圓體M" panose="020F0600000000000000" pitchFamily="34" charset="-120"/>
                <a:ea typeface="文鼎圓體M" panose="020F0600000000000000" pitchFamily="34" charset="-120"/>
              </a:rPr>
              <a:t>前瞻</a:t>
            </a:r>
            <a:endParaRPr lang="en-US" altLang="zh-TW" sz="2200" dirty="0" smtClean="0">
              <a:solidFill>
                <a:srgbClr val="FF0000"/>
              </a:solidFill>
              <a:latin typeface="文鼎圓體M" panose="020F0600000000000000" pitchFamily="34" charset="-120"/>
              <a:ea typeface="文鼎圓體M" panose="020F0600000000000000" pitchFamily="34" charset="-120"/>
            </a:endParaRPr>
          </a:p>
          <a:p>
            <a:r>
              <a:rPr lang="zh-TW" altLang="en-US" sz="2200" dirty="0" smtClean="0">
                <a:solidFill>
                  <a:srgbClr val="FF0000"/>
                </a:solidFill>
                <a:latin typeface="文鼎圓體M" panose="020F0600000000000000" pitchFamily="34" charset="-120"/>
                <a:ea typeface="文鼎圓體M" panose="020F0600000000000000" pitchFamily="34" charset="-120"/>
              </a:rPr>
              <a:t>開放</a:t>
            </a:r>
            <a:endParaRPr lang="zh-TW" altLang="en-US" sz="2200" dirty="0">
              <a:solidFill>
                <a:srgbClr val="FF0000"/>
              </a:solidFill>
              <a:latin typeface="文鼎圓體M" panose="020F0600000000000000" pitchFamily="34" charset="-120"/>
              <a:ea typeface="文鼎圓體M" panose="020F0600000000000000" pitchFamily="34" charset="-120"/>
            </a:endParaRPr>
          </a:p>
        </p:txBody>
      </p:sp>
      <p:sp>
        <p:nvSpPr>
          <p:cNvPr id="14" name="文字方塊 13"/>
          <p:cNvSpPr txBox="1"/>
          <p:nvPr/>
        </p:nvSpPr>
        <p:spPr>
          <a:xfrm>
            <a:off x="5419789" y="2176650"/>
            <a:ext cx="1951855" cy="769441"/>
          </a:xfrm>
          <a:prstGeom prst="rect">
            <a:avLst/>
          </a:prstGeom>
          <a:noFill/>
        </p:spPr>
        <p:txBody>
          <a:bodyPr wrap="square" rtlCol="0">
            <a:spAutoFit/>
          </a:bodyPr>
          <a:lstStyle/>
          <a:p>
            <a:r>
              <a:rPr lang="zh-TW" altLang="en-US" sz="2200" dirty="0" smtClean="0">
                <a:solidFill>
                  <a:srgbClr val="FF0000"/>
                </a:solidFill>
                <a:latin typeface="文鼎圓體M" panose="020F0600000000000000" pitchFamily="34" charset="-120"/>
                <a:ea typeface="文鼎圓體M" panose="020F0600000000000000" pitchFamily="34" charset="-120"/>
              </a:rPr>
              <a:t>符合時代趨勢開放全民參與</a:t>
            </a:r>
            <a:endParaRPr lang="zh-TW" altLang="en-US" sz="2200" dirty="0">
              <a:solidFill>
                <a:srgbClr val="FF0000"/>
              </a:solidFill>
              <a:latin typeface="文鼎圓體M" panose="020F0600000000000000" pitchFamily="34" charset="-120"/>
              <a:ea typeface="文鼎圓體M" panose="020F0600000000000000" pitchFamily="34" charset="-120"/>
            </a:endParaRPr>
          </a:p>
        </p:txBody>
      </p:sp>
      <p:sp>
        <p:nvSpPr>
          <p:cNvPr id="15" name="圓角矩形 14"/>
          <p:cNvSpPr/>
          <p:nvPr/>
        </p:nvSpPr>
        <p:spPr>
          <a:xfrm>
            <a:off x="750420" y="1931657"/>
            <a:ext cx="8065195" cy="1302750"/>
          </a:xfrm>
          <a:prstGeom prst="roundRect">
            <a:avLst/>
          </a:prstGeom>
          <a:noFill/>
          <a:ln w="28575">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6" name="圓角矩形 15"/>
          <p:cNvSpPr/>
          <p:nvPr/>
        </p:nvSpPr>
        <p:spPr>
          <a:xfrm>
            <a:off x="1440844"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資訊環境整備</a:t>
            </a:r>
            <a:endParaRPr lang="en-US" altLang="zh-TW" sz="2000" dirty="0">
              <a:solidFill>
                <a:schemeClr val="tx1"/>
              </a:solidFill>
              <a:latin typeface="文鼎圓體M" panose="020F0600000000000000" pitchFamily="34" charset="-120"/>
              <a:ea typeface="文鼎圓體M" panose="020F0600000000000000" pitchFamily="34" charset="-120"/>
            </a:endParaRPr>
          </a:p>
          <a:p>
            <a:pPr algn="ctr"/>
            <a:endParaRPr lang="zh-TW" altLang="en-US" dirty="0"/>
          </a:p>
        </p:txBody>
      </p:sp>
      <p:sp>
        <p:nvSpPr>
          <p:cNvPr id="17" name="圓角矩形 16"/>
          <p:cNvSpPr/>
          <p:nvPr/>
        </p:nvSpPr>
        <p:spPr>
          <a:xfrm>
            <a:off x="981877"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虛擬世界法規</a:t>
            </a:r>
          </a:p>
          <a:p>
            <a:pPr algn="ctr"/>
            <a:endParaRPr lang="zh-TW" altLang="en-US" dirty="0"/>
          </a:p>
        </p:txBody>
      </p:sp>
      <p:sp>
        <p:nvSpPr>
          <p:cNvPr id="18" name="圓角矩形 17"/>
          <p:cNvSpPr/>
          <p:nvPr/>
        </p:nvSpPr>
        <p:spPr>
          <a:xfrm>
            <a:off x="2476034"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smtClean="0">
                <a:solidFill>
                  <a:schemeClr val="tx1"/>
                </a:solidFill>
                <a:latin typeface="文鼎圓體M" panose="020F0600000000000000" pitchFamily="34" charset="-120"/>
                <a:ea typeface="文鼎圓體M" panose="020F0600000000000000" pitchFamily="34" charset="-120"/>
              </a:rPr>
              <a:t>公共政策參與</a:t>
            </a:r>
            <a:endParaRPr lang="zh-TW" altLang="en-US" dirty="0"/>
          </a:p>
        </p:txBody>
      </p:sp>
      <p:sp>
        <p:nvSpPr>
          <p:cNvPr id="19" name="圓角矩形 18"/>
          <p:cNvSpPr/>
          <p:nvPr/>
        </p:nvSpPr>
        <p:spPr>
          <a:xfrm>
            <a:off x="2939408"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政府資料開放</a:t>
            </a:r>
          </a:p>
          <a:p>
            <a:pPr algn="ctr"/>
            <a:endParaRPr lang="zh-TW" altLang="en-US" dirty="0"/>
          </a:p>
        </p:txBody>
      </p:sp>
      <p:sp>
        <p:nvSpPr>
          <p:cNvPr id="20" name="圓角矩形 19"/>
          <p:cNvSpPr/>
          <p:nvPr/>
        </p:nvSpPr>
        <p:spPr>
          <a:xfrm>
            <a:off x="3395986"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數位政府服務</a:t>
            </a:r>
          </a:p>
          <a:p>
            <a:pPr algn="ctr"/>
            <a:endParaRPr lang="zh-TW" altLang="en-US" dirty="0"/>
          </a:p>
        </p:txBody>
      </p:sp>
      <p:sp>
        <p:nvSpPr>
          <p:cNvPr id="21" name="圓角矩形 20"/>
          <p:cNvSpPr/>
          <p:nvPr/>
        </p:nvSpPr>
        <p:spPr>
          <a:xfrm>
            <a:off x="3990075"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smtClean="0">
                <a:solidFill>
                  <a:schemeClr val="tx1"/>
                </a:solidFill>
                <a:latin typeface="文鼎圓體M" panose="020F0600000000000000" pitchFamily="34" charset="-120"/>
                <a:ea typeface="文鼎圓體M" panose="020F0600000000000000" pitchFamily="34" charset="-120"/>
              </a:rPr>
              <a:t>智慧健康</a:t>
            </a:r>
            <a:r>
              <a:rPr lang="zh-TW" altLang="en-US" sz="2000" dirty="0">
                <a:solidFill>
                  <a:schemeClr val="tx1"/>
                </a:solidFill>
                <a:latin typeface="文鼎圓體M" panose="020F0600000000000000" pitchFamily="34" charset="-120"/>
                <a:ea typeface="文鼎圓體M" panose="020F0600000000000000" pitchFamily="34" charset="-120"/>
              </a:rPr>
              <a:t>照護</a:t>
            </a:r>
          </a:p>
          <a:p>
            <a:pPr algn="ctr"/>
            <a:endParaRPr lang="zh-TW" altLang="en-US" dirty="0"/>
          </a:p>
        </p:txBody>
      </p:sp>
      <p:sp>
        <p:nvSpPr>
          <p:cNvPr id="22" name="圓角矩形 21"/>
          <p:cNvSpPr/>
          <p:nvPr/>
        </p:nvSpPr>
        <p:spPr>
          <a:xfrm>
            <a:off x="4453449"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數位教育</a:t>
            </a:r>
          </a:p>
          <a:p>
            <a:pPr algn="ctr"/>
            <a:endParaRPr lang="zh-TW" altLang="en-US" dirty="0"/>
          </a:p>
        </p:txBody>
      </p:sp>
      <p:sp>
        <p:nvSpPr>
          <p:cNvPr id="23" name="圓角矩形 22"/>
          <p:cNvSpPr/>
          <p:nvPr/>
        </p:nvSpPr>
        <p:spPr>
          <a:xfrm>
            <a:off x="1903983" y="4060459"/>
            <a:ext cx="484048" cy="2637233"/>
          </a:xfrm>
          <a:prstGeom prst="roundRect">
            <a:avLst>
              <a:gd name="adj" fmla="val 2802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網路</a:t>
            </a:r>
            <a:r>
              <a:rPr lang="zh-TW" altLang="en-US" sz="2000" dirty="0" smtClean="0">
                <a:solidFill>
                  <a:schemeClr val="tx1"/>
                </a:solidFill>
                <a:latin typeface="文鼎圓體M" panose="020F0600000000000000" pitchFamily="34" charset="-120"/>
                <a:ea typeface="文鼎圓體M" panose="020F0600000000000000" pitchFamily="34" charset="-120"/>
              </a:rPr>
              <a:t>資安隱私</a:t>
            </a:r>
            <a:endParaRPr lang="zh-TW" altLang="en-US" sz="2000" dirty="0">
              <a:solidFill>
                <a:schemeClr val="tx1"/>
              </a:solidFill>
              <a:latin typeface="文鼎圓體M" panose="020F0600000000000000" pitchFamily="34" charset="-120"/>
              <a:ea typeface="文鼎圓體M" panose="020F0600000000000000" pitchFamily="34" charset="-120"/>
            </a:endParaRPr>
          </a:p>
        </p:txBody>
      </p:sp>
      <p:sp>
        <p:nvSpPr>
          <p:cNvPr id="24" name="圓角矩形 23"/>
          <p:cNvSpPr/>
          <p:nvPr/>
        </p:nvSpPr>
        <p:spPr>
          <a:xfrm>
            <a:off x="5985129"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創新創業</a:t>
            </a:r>
          </a:p>
          <a:p>
            <a:pPr algn="ctr"/>
            <a:endParaRPr lang="zh-TW" altLang="en-US" dirty="0"/>
          </a:p>
        </p:txBody>
      </p:sp>
      <p:sp>
        <p:nvSpPr>
          <p:cNvPr id="25" name="圓角矩形 24"/>
          <p:cNvSpPr/>
          <p:nvPr/>
        </p:nvSpPr>
        <p:spPr>
          <a:xfrm>
            <a:off x="6445649"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電子商務</a:t>
            </a:r>
          </a:p>
          <a:p>
            <a:pPr algn="ctr"/>
            <a:endParaRPr lang="zh-TW" altLang="en-US" dirty="0"/>
          </a:p>
        </p:txBody>
      </p:sp>
      <p:sp>
        <p:nvSpPr>
          <p:cNvPr id="26" name="圓角矩形 25"/>
          <p:cNvSpPr/>
          <p:nvPr/>
        </p:nvSpPr>
        <p:spPr>
          <a:xfrm>
            <a:off x="6902227"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網路金融</a:t>
            </a:r>
          </a:p>
          <a:p>
            <a:pPr algn="ctr"/>
            <a:endParaRPr lang="zh-TW" altLang="en-US" dirty="0"/>
          </a:p>
        </p:txBody>
      </p:sp>
      <p:sp>
        <p:nvSpPr>
          <p:cNvPr id="27" name="圓角矩形 26"/>
          <p:cNvSpPr/>
          <p:nvPr/>
        </p:nvSpPr>
        <p:spPr>
          <a:xfrm>
            <a:off x="7491652"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智慧防災</a:t>
            </a:r>
          </a:p>
          <a:p>
            <a:pPr algn="ctr"/>
            <a:endParaRPr lang="zh-TW" altLang="en-US" dirty="0"/>
          </a:p>
        </p:txBody>
      </p:sp>
      <p:sp>
        <p:nvSpPr>
          <p:cNvPr id="28" name="圓角矩形 27"/>
          <p:cNvSpPr/>
          <p:nvPr/>
        </p:nvSpPr>
        <p:spPr>
          <a:xfrm>
            <a:off x="7955026"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智慧運輸</a:t>
            </a:r>
          </a:p>
          <a:p>
            <a:pPr algn="ctr"/>
            <a:endParaRPr lang="zh-TW" altLang="en-US" dirty="0"/>
          </a:p>
        </p:txBody>
      </p:sp>
      <p:sp>
        <p:nvSpPr>
          <p:cNvPr id="29" name="圓角矩形 28"/>
          <p:cNvSpPr/>
          <p:nvPr/>
        </p:nvSpPr>
        <p:spPr>
          <a:xfrm>
            <a:off x="8411604" y="4060459"/>
            <a:ext cx="484048" cy="26372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a:solidFill>
                  <a:schemeClr val="tx1"/>
                </a:solidFill>
                <a:latin typeface="文鼎圓體M" panose="020F0600000000000000" pitchFamily="34" charset="-120"/>
                <a:ea typeface="文鼎圓體M" panose="020F0600000000000000" pitchFamily="34" charset="-120"/>
              </a:rPr>
              <a:t>智慧</a:t>
            </a:r>
            <a:r>
              <a:rPr lang="zh-TW" altLang="en-US" sz="2000" dirty="0" smtClean="0">
                <a:solidFill>
                  <a:schemeClr val="tx1"/>
                </a:solidFill>
                <a:latin typeface="文鼎圓體M" panose="020F0600000000000000" pitchFamily="34" charset="-120"/>
                <a:ea typeface="文鼎圓體M" panose="020F0600000000000000" pitchFamily="34" charset="-120"/>
              </a:rPr>
              <a:t>城鄉</a:t>
            </a:r>
            <a:endParaRPr lang="zh-TW" altLang="en-US" sz="2000" dirty="0">
              <a:solidFill>
                <a:schemeClr val="tx1"/>
              </a:solidFill>
              <a:latin typeface="文鼎圓體M" panose="020F0600000000000000" pitchFamily="34" charset="-120"/>
              <a:ea typeface="文鼎圓體M" panose="020F0600000000000000" pitchFamily="34" charset="-120"/>
            </a:endParaRPr>
          </a:p>
          <a:p>
            <a:pPr algn="ctr"/>
            <a:endParaRPr lang="zh-TW" altLang="en-US" dirty="0"/>
          </a:p>
        </p:txBody>
      </p:sp>
      <p:sp>
        <p:nvSpPr>
          <p:cNvPr id="30" name="圓角矩形 29"/>
          <p:cNvSpPr/>
          <p:nvPr/>
        </p:nvSpPr>
        <p:spPr>
          <a:xfrm>
            <a:off x="267896" y="4195491"/>
            <a:ext cx="507382" cy="2095373"/>
          </a:xfrm>
          <a:prstGeom prst="roundRect">
            <a:avLst/>
          </a:prstGeom>
          <a:ln w="28575">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200" dirty="0" smtClean="0">
                <a:solidFill>
                  <a:schemeClr val="tx1"/>
                </a:solidFill>
                <a:latin typeface="文鼎圓體M" panose="020F0600000000000000" pitchFamily="34" charset="-120"/>
                <a:ea typeface="文鼎圓體M" panose="020F0600000000000000" pitchFamily="34" charset="-120"/>
              </a:rPr>
              <a:t>推動項目</a:t>
            </a:r>
            <a:endParaRPr lang="zh-TW" altLang="en-US" sz="2200" dirty="0">
              <a:solidFill>
                <a:schemeClr val="tx1"/>
              </a:solidFill>
              <a:latin typeface="文鼎圓體M" panose="020F0600000000000000" pitchFamily="34" charset="-120"/>
              <a:ea typeface="文鼎圓體M" panose="020F0600000000000000" pitchFamily="34" charset="-120"/>
            </a:endParaRPr>
          </a:p>
        </p:txBody>
      </p:sp>
      <p:sp>
        <p:nvSpPr>
          <p:cNvPr id="31" name="圓角矩形 30"/>
          <p:cNvSpPr/>
          <p:nvPr/>
        </p:nvSpPr>
        <p:spPr>
          <a:xfrm>
            <a:off x="4915092" y="4060459"/>
            <a:ext cx="484048" cy="2637233"/>
          </a:xfrm>
          <a:prstGeom prst="roundRect">
            <a:avLst>
              <a:gd name="adj" fmla="val 2802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900" dirty="0" smtClean="0">
                <a:solidFill>
                  <a:schemeClr val="tx1"/>
                </a:solidFill>
                <a:latin typeface="文鼎圓體M" panose="020F0600000000000000" pitchFamily="34" charset="-120"/>
                <a:ea typeface="文鼎圓體M" panose="020F0600000000000000" pitchFamily="34" charset="-120"/>
              </a:rPr>
              <a:t>網路媒體與文化娛樂</a:t>
            </a:r>
          </a:p>
        </p:txBody>
      </p:sp>
      <p:sp>
        <p:nvSpPr>
          <p:cNvPr id="32" name="圓角矩形 31"/>
          <p:cNvSpPr/>
          <p:nvPr/>
        </p:nvSpPr>
        <p:spPr>
          <a:xfrm>
            <a:off x="5372973" y="4060459"/>
            <a:ext cx="484048" cy="2637233"/>
          </a:xfrm>
          <a:prstGeom prst="roundRect">
            <a:avLst>
              <a:gd name="adj" fmla="val 2802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dirty="0" smtClean="0">
                <a:solidFill>
                  <a:schemeClr val="tx1"/>
                </a:solidFill>
                <a:latin typeface="文鼎圓體M" panose="020F0600000000000000" pitchFamily="34" charset="-120"/>
                <a:ea typeface="文鼎圓體M" panose="020F0600000000000000" pitchFamily="34" charset="-120"/>
              </a:rPr>
              <a:t>智慧體驗服務</a:t>
            </a:r>
            <a:endParaRPr lang="zh-TW" altLang="en-US" sz="2000" dirty="0">
              <a:solidFill>
                <a:schemeClr val="tx1"/>
              </a:solidFill>
              <a:latin typeface="文鼎圓體M" panose="020F0600000000000000" pitchFamily="34" charset="-120"/>
              <a:ea typeface="文鼎圓體M" panose="020F0600000000000000" pitchFamily="34" charset="-120"/>
            </a:endParaRPr>
          </a:p>
        </p:txBody>
      </p:sp>
      <p:sp>
        <p:nvSpPr>
          <p:cNvPr id="33" name="文字方塊 32"/>
          <p:cNvSpPr txBox="1"/>
          <p:nvPr/>
        </p:nvSpPr>
        <p:spPr>
          <a:xfrm>
            <a:off x="476152" y="1226002"/>
            <a:ext cx="8331452" cy="677108"/>
          </a:xfrm>
          <a:prstGeom prst="rect">
            <a:avLst/>
          </a:prstGeom>
          <a:noFill/>
        </p:spPr>
        <p:txBody>
          <a:bodyPr wrap="square" rtlCol="0">
            <a:spAutoFit/>
          </a:bodyPr>
          <a:lstStyle/>
          <a:p>
            <a:r>
              <a:rPr lang="zh-TW" altLang="en-US" sz="3800" b="1" dirty="0" smtClean="0">
                <a:solidFill>
                  <a:srgbClr val="000066"/>
                </a:solidFill>
                <a:latin typeface="文鼎圓體M" panose="020F0609000000000000" pitchFamily="49" charset="-120"/>
                <a:ea typeface="文鼎圓體M" panose="020F0609000000000000" pitchFamily="49" charset="-120"/>
              </a:rPr>
              <a:t>「網路智慧新臺灣政策白皮書」架構</a:t>
            </a:r>
            <a:endParaRPr lang="zh-TW" altLang="en-US" sz="3800" b="1" dirty="0">
              <a:solidFill>
                <a:srgbClr val="000066"/>
              </a:solidFill>
              <a:latin typeface="文鼎圓體M" panose="020F0609000000000000" pitchFamily="49" charset="-120"/>
              <a:ea typeface="文鼎圓體M" panose="020F0609000000000000" pitchFamily="49" charset="-120"/>
            </a:endParaRPr>
          </a:p>
        </p:txBody>
      </p:sp>
    </p:spTree>
    <p:extLst>
      <p:ext uri="{BB962C8B-B14F-4D97-AF65-F5344CB8AC3E}">
        <p14:creationId xmlns:p14="http://schemas.microsoft.com/office/powerpoint/2010/main" val="168713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文鼎圓體M" panose="020F0609000000000000" pitchFamily="49" charset="-120"/>
                <a:ea typeface="文鼎圓體M" panose="020F0609000000000000" pitchFamily="49" charset="-120"/>
              </a:rPr>
              <a:t>辦理流程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99902993"/>
              </p:ext>
            </p:extLst>
          </p:nvPr>
        </p:nvGraphicFramePr>
        <p:xfrm>
          <a:off x="631825" y="1385888"/>
          <a:ext cx="7886700"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34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20212" y="130897"/>
            <a:ext cx="9144000"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dirty="0" smtClean="0">
                <a:solidFill>
                  <a:srgbClr val="002060"/>
                </a:solidFill>
                <a:latin typeface="文鼎圓體M" panose="020F0609000000000000" pitchFamily="49" charset="-120"/>
                <a:ea typeface="文鼎圓體M" panose="020F0609000000000000" pitchFamily="49" charset="-120"/>
              </a:rPr>
              <a:t>時程規劃</a:t>
            </a:r>
            <a:endParaRPr lang="en-US" altLang="zh-TW" dirty="0">
              <a:solidFill>
                <a:srgbClr val="002060"/>
              </a:solidFill>
              <a:latin typeface="文鼎圓體M" panose="020F0609000000000000" pitchFamily="49" charset="-120"/>
              <a:ea typeface="文鼎圓體M" panose="020F0609000000000000" pitchFamily="49" charset="-120"/>
            </a:endParaRPr>
          </a:p>
        </p:txBody>
      </p:sp>
      <p:sp>
        <p:nvSpPr>
          <p:cNvPr id="22" name="AutoShape 5"/>
          <p:cNvSpPr>
            <a:spLocks noChangeArrowheads="1"/>
          </p:cNvSpPr>
          <p:nvPr/>
        </p:nvSpPr>
        <p:spPr bwMode="gray">
          <a:xfrm rot="5412372" flipH="1">
            <a:off x="3479293" y="1925229"/>
            <a:ext cx="301201" cy="411611"/>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cxnSp>
        <p:nvCxnSpPr>
          <p:cNvPr id="55" name="直線接點 54"/>
          <p:cNvCxnSpPr/>
          <p:nvPr/>
        </p:nvCxnSpPr>
        <p:spPr>
          <a:xfrm>
            <a:off x="270367" y="4653365"/>
            <a:ext cx="8643689"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266520" y="2774808"/>
            <a:ext cx="8643689"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56710" y="1637998"/>
            <a:ext cx="3057420" cy="1769715"/>
          </a:xfrm>
          <a:prstGeom prst="rect">
            <a:avLst/>
          </a:prstGeom>
          <a:noFill/>
        </p:spPr>
        <p:txBody>
          <a:bodyPr wrap="square" rtlCol="0">
            <a:spAutoFit/>
          </a:bodyPr>
          <a:lstStyle/>
          <a:p>
            <a:pPr marL="285750" indent="-285750">
              <a:buFont typeface="Arial" panose="020B0604020202020204" pitchFamily="34" charset="0"/>
              <a:buChar char="•"/>
            </a:pPr>
            <a:r>
              <a:rPr lang="zh-TW" altLang="en-US" sz="2400" b="1" dirty="0" smtClean="0">
                <a:latin typeface="文鼎圓體M" pitchFamily="34" charset="-120"/>
                <a:ea typeface="文鼎圓體M" pitchFamily="34" charset="-120"/>
              </a:rPr>
              <a:t>先期籌劃整備</a:t>
            </a:r>
            <a:endParaRPr lang="en-US" altLang="zh-TW" sz="2400" b="1" dirty="0" smtClean="0">
              <a:latin typeface="文鼎圓體M" pitchFamily="34" charset="-120"/>
              <a:ea typeface="文鼎圓體M" pitchFamily="34" charset="-120"/>
            </a:endParaRPr>
          </a:p>
          <a:p>
            <a:pPr lvl="1">
              <a:spcAft>
                <a:spcPts val="300"/>
              </a:spcAft>
            </a:pPr>
            <a:r>
              <a:rPr lang="zh-TW" altLang="en-US" sz="2000" dirty="0" smtClean="0">
                <a:latin typeface="文鼎圓體M" pitchFamily="34" charset="-120"/>
                <a:ea typeface="文鼎圓體M" pitchFamily="34" charset="-120"/>
                <a:cs typeface="Arial Unicode MS" panose="020B0604020202020204" pitchFamily="34" charset="-120"/>
              </a:rPr>
              <a:t>確定規劃及分工</a:t>
            </a:r>
            <a:endParaRPr lang="en-US" altLang="zh-TW" sz="2000" dirty="0" smtClean="0">
              <a:latin typeface="文鼎圓體M" pitchFamily="34" charset="-120"/>
              <a:ea typeface="文鼎圓體M" pitchFamily="34" charset="-120"/>
              <a:cs typeface="Arial Unicode MS" panose="020B0604020202020204" pitchFamily="34" charset="-120"/>
            </a:endParaRPr>
          </a:p>
          <a:p>
            <a:pPr lvl="1">
              <a:spcAft>
                <a:spcPts val="300"/>
              </a:spcAft>
            </a:pPr>
            <a:r>
              <a:rPr lang="zh-TW" altLang="en-US" sz="2000" dirty="0" smtClean="0">
                <a:latin typeface="文鼎圓體M" pitchFamily="34" charset="-120"/>
                <a:ea typeface="文鼎圓體M" pitchFamily="34" charset="-120"/>
                <a:cs typeface="Arial Unicode MS" panose="020B0604020202020204" pitchFamily="34" charset="-120"/>
              </a:rPr>
              <a:t>整備背景資料</a:t>
            </a:r>
            <a:endParaRPr lang="en-US" altLang="zh-TW" sz="2000" dirty="0" smtClean="0">
              <a:latin typeface="文鼎圓體M" pitchFamily="34" charset="-120"/>
              <a:ea typeface="文鼎圓體M" pitchFamily="34" charset="-120"/>
              <a:cs typeface="Arial Unicode MS" panose="020B0604020202020204" pitchFamily="34" charset="-120"/>
            </a:endParaRPr>
          </a:p>
          <a:p>
            <a:pPr lvl="1"/>
            <a:endParaRPr lang="en-US" altLang="zh-TW" sz="2000" dirty="0" smtClean="0">
              <a:latin typeface="文鼎圓體M" pitchFamily="34" charset="-120"/>
              <a:ea typeface="文鼎圓體M" pitchFamily="34" charset="-120"/>
              <a:cs typeface="Arial Unicode MS" panose="020B0604020202020204" pitchFamily="34" charset="-120"/>
            </a:endParaRPr>
          </a:p>
          <a:p>
            <a:pPr lvl="1"/>
            <a:endParaRPr lang="zh-TW" altLang="en-US" sz="2000" dirty="0">
              <a:latin typeface="文鼎圓體M" pitchFamily="34" charset="-120"/>
              <a:ea typeface="文鼎圓體M" pitchFamily="34" charset="-120"/>
            </a:endParaRPr>
          </a:p>
        </p:txBody>
      </p:sp>
      <p:sp>
        <p:nvSpPr>
          <p:cNvPr id="19" name="文字方塊 18"/>
          <p:cNvSpPr txBox="1"/>
          <p:nvPr/>
        </p:nvSpPr>
        <p:spPr>
          <a:xfrm>
            <a:off x="147904" y="2785441"/>
            <a:ext cx="3240360" cy="1769715"/>
          </a:xfrm>
          <a:prstGeom prst="rect">
            <a:avLst/>
          </a:prstGeom>
          <a:noFill/>
        </p:spPr>
        <p:txBody>
          <a:bodyPr wrap="square" rtlCol="0">
            <a:spAutoFit/>
          </a:bodyPr>
          <a:lstStyle/>
          <a:p>
            <a:pPr marL="285750" indent="-285750">
              <a:buFont typeface="Arial" panose="020B0604020202020204" pitchFamily="34" charset="0"/>
              <a:buChar char="•"/>
            </a:pPr>
            <a:r>
              <a:rPr lang="zh-TW" altLang="en-US" sz="2400" b="1" dirty="0" smtClean="0">
                <a:latin typeface="文鼎圓體M" pitchFamily="34" charset="-120"/>
                <a:ea typeface="文鼎圓體M" pitchFamily="34" charset="-120"/>
              </a:rPr>
              <a:t>全民意見徵詢</a:t>
            </a:r>
            <a:endParaRPr lang="en-US" altLang="zh-TW" sz="2400" b="1" dirty="0" smtClean="0">
              <a:latin typeface="文鼎圓體M" pitchFamily="34" charset="-120"/>
              <a:ea typeface="文鼎圓體M" pitchFamily="34" charset="-120"/>
            </a:endParaRPr>
          </a:p>
          <a:p>
            <a:pPr lvl="1"/>
            <a:r>
              <a:rPr lang="zh-TW" altLang="en-US" sz="2000" dirty="0" smtClean="0">
                <a:latin typeface="文鼎圓體M" pitchFamily="34" charset="-120"/>
                <a:ea typeface="文鼎圓體M" pitchFamily="34" charset="-120"/>
              </a:rPr>
              <a:t>分組實體會議</a:t>
            </a:r>
            <a:endParaRPr lang="en-US" altLang="zh-TW" sz="2000" dirty="0" smtClean="0">
              <a:latin typeface="文鼎圓體M" pitchFamily="34" charset="-120"/>
              <a:ea typeface="文鼎圓體M" pitchFamily="34" charset="-120"/>
            </a:endParaRPr>
          </a:p>
          <a:p>
            <a:pPr lvl="1">
              <a:spcAft>
                <a:spcPts val="300"/>
              </a:spcAft>
            </a:pPr>
            <a:r>
              <a:rPr lang="zh-TW" altLang="en-US" sz="2000" dirty="0" smtClean="0">
                <a:latin typeface="文鼎圓體M" pitchFamily="34" charset="-120"/>
                <a:ea typeface="文鼎圓體M" pitchFamily="34" charset="-120"/>
              </a:rPr>
              <a:t>    第一階段</a:t>
            </a:r>
            <a:endParaRPr lang="en-US" altLang="zh-TW" sz="2000" dirty="0" smtClean="0">
              <a:latin typeface="文鼎圓體M" pitchFamily="34" charset="-120"/>
              <a:ea typeface="文鼎圓體M" pitchFamily="34" charset="-120"/>
            </a:endParaRPr>
          </a:p>
          <a:p>
            <a:pPr lvl="1">
              <a:spcAft>
                <a:spcPts val="300"/>
              </a:spcAft>
            </a:pPr>
            <a:r>
              <a:rPr lang="zh-TW" altLang="en-US" sz="2000" dirty="0" smtClean="0">
                <a:latin typeface="文鼎圓體M" pitchFamily="34" charset="-120"/>
                <a:ea typeface="文鼎圓體M" pitchFamily="34" charset="-120"/>
              </a:rPr>
              <a:t>    第二階段</a:t>
            </a:r>
            <a:endParaRPr lang="en-US" altLang="zh-TW" sz="2000" dirty="0" smtClean="0">
              <a:latin typeface="文鼎圓體M" pitchFamily="34" charset="-120"/>
              <a:ea typeface="文鼎圓體M" pitchFamily="34" charset="-120"/>
            </a:endParaRPr>
          </a:p>
          <a:p>
            <a:pPr lvl="1"/>
            <a:r>
              <a:rPr lang="zh-TW" altLang="en-US" sz="2000" dirty="0" smtClean="0">
                <a:latin typeface="文鼎圓體M" pitchFamily="34" charset="-120"/>
                <a:ea typeface="文鼎圓體M" pitchFamily="34" charset="-120"/>
              </a:rPr>
              <a:t>分組網路徵詢</a:t>
            </a:r>
            <a:endParaRPr lang="zh-TW" altLang="en-US" sz="2000" dirty="0">
              <a:latin typeface="文鼎圓體M" pitchFamily="34" charset="-120"/>
              <a:ea typeface="文鼎圓體M" pitchFamily="34" charset="-120"/>
            </a:endParaRPr>
          </a:p>
        </p:txBody>
      </p:sp>
      <p:sp>
        <p:nvSpPr>
          <p:cNvPr id="23" name="文字方塊 22"/>
          <p:cNvSpPr txBox="1"/>
          <p:nvPr/>
        </p:nvSpPr>
        <p:spPr>
          <a:xfrm>
            <a:off x="136408" y="4682802"/>
            <a:ext cx="4859662" cy="1808187"/>
          </a:xfrm>
          <a:prstGeom prst="rect">
            <a:avLst/>
          </a:prstGeom>
          <a:noFill/>
        </p:spPr>
        <p:txBody>
          <a:bodyPr wrap="square" rtlCol="0">
            <a:spAutoFit/>
          </a:bodyPr>
          <a:lstStyle/>
          <a:p>
            <a:pPr marL="285750" indent="-285750">
              <a:buFont typeface="Arial" panose="020B0604020202020204" pitchFamily="34" charset="0"/>
              <a:buChar char="•"/>
            </a:pPr>
            <a:r>
              <a:rPr lang="zh-TW" altLang="en-US" sz="2400" b="1" smtClean="0">
                <a:latin typeface="文鼎圓體M" pitchFamily="34" charset="-120"/>
                <a:ea typeface="文鼎圓體M" pitchFamily="34" charset="-120"/>
              </a:rPr>
              <a:t>彙整草案公佈</a:t>
            </a:r>
            <a:endParaRPr lang="en-US" altLang="zh-TW" sz="2400" b="1" dirty="0" smtClean="0">
              <a:latin typeface="文鼎圓體M" pitchFamily="34" charset="-120"/>
              <a:ea typeface="文鼎圓體M" pitchFamily="34" charset="-120"/>
            </a:endParaRPr>
          </a:p>
          <a:p>
            <a:pPr lvl="1">
              <a:spcAft>
                <a:spcPts val="300"/>
              </a:spcAft>
            </a:pPr>
            <a:r>
              <a:rPr lang="zh-TW" altLang="en-US" sz="2000" dirty="0" smtClean="0">
                <a:latin typeface="文鼎圓體M" pitchFamily="34" charset="-120"/>
                <a:ea typeface="文鼎圓體M" pitchFamily="34" charset="-120"/>
              </a:rPr>
              <a:t>白皮書初稿完成</a:t>
            </a:r>
            <a:endParaRPr lang="zh-TW" altLang="en-US" sz="2000" dirty="0">
              <a:latin typeface="文鼎圓體M" pitchFamily="34" charset="-120"/>
              <a:ea typeface="文鼎圓體M" pitchFamily="34" charset="-120"/>
            </a:endParaRPr>
          </a:p>
          <a:p>
            <a:pPr lvl="1">
              <a:spcAft>
                <a:spcPts val="300"/>
              </a:spcAft>
            </a:pPr>
            <a:r>
              <a:rPr lang="zh-TW" altLang="en-US" sz="2000" dirty="0" smtClean="0">
                <a:latin typeface="文鼎圓體M" pitchFamily="34" charset="-120"/>
                <a:ea typeface="文鼎圓體M" pitchFamily="34" charset="-120"/>
              </a:rPr>
              <a:t>運用網路輿情分析工具編整意見</a:t>
            </a:r>
            <a:endParaRPr lang="en-US" altLang="zh-TW" sz="2000" dirty="0" smtClean="0">
              <a:latin typeface="文鼎圓體M" pitchFamily="34" charset="-120"/>
              <a:ea typeface="文鼎圓體M" pitchFamily="34" charset="-120"/>
            </a:endParaRPr>
          </a:p>
          <a:p>
            <a:pPr lvl="1">
              <a:spcAft>
                <a:spcPts val="300"/>
              </a:spcAft>
            </a:pPr>
            <a:r>
              <a:rPr lang="zh-TW" altLang="en-US" sz="2000" dirty="0">
                <a:latin typeface="文鼎圓體M" pitchFamily="34" charset="-120"/>
                <a:ea typeface="文鼎圓體M" pitchFamily="34" charset="-120"/>
              </a:rPr>
              <a:t>召開白皮書</a:t>
            </a:r>
            <a:r>
              <a:rPr lang="en-US" altLang="zh-TW" sz="2000" dirty="0">
                <a:latin typeface="文鼎圓體M" pitchFamily="34" charset="-120"/>
                <a:ea typeface="文鼎圓體M" pitchFamily="34" charset="-120"/>
              </a:rPr>
              <a:t>(</a:t>
            </a:r>
            <a:r>
              <a:rPr lang="zh-TW" altLang="en-US" sz="2000" dirty="0">
                <a:latin typeface="文鼎圓體M" pitchFamily="34" charset="-120"/>
                <a:ea typeface="文鼎圓體M" pitchFamily="34" charset="-120"/>
              </a:rPr>
              <a:t>初稿</a:t>
            </a:r>
            <a:r>
              <a:rPr lang="en-US" altLang="zh-TW" sz="2000" dirty="0">
                <a:latin typeface="文鼎圓體M" pitchFamily="34" charset="-120"/>
                <a:ea typeface="文鼎圓體M" pitchFamily="34" charset="-120"/>
              </a:rPr>
              <a:t>)</a:t>
            </a:r>
            <a:r>
              <a:rPr lang="zh-TW" altLang="en-US" sz="2000" dirty="0">
                <a:latin typeface="文鼎圓體M" pitchFamily="34" charset="-120"/>
                <a:ea typeface="文鼎圓體M" pitchFamily="34" charset="-120"/>
              </a:rPr>
              <a:t>全民意見徵詢會議</a:t>
            </a:r>
          </a:p>
          <a:p>
            <a:pPr lvl="1"/>
            <a:r>
              <a:rPr lang="zh-TW" altLang="en-US" sz="2000" dirty="0" smtClean="0">
                <a:latin typeface="文鼎圓體M" pitchFamily="34" charset="-120"/>
                <a:ea typeface="文鼎圓體M" pitchFamily="34" charset="-120"/>
              </a:rPr>
              <a:t>白皮書</a:t>
            </a:r>
            <a:r>
              <a:rPr lang="en-US" altLang="zh-TW" sz="2000" dirty="0" smtClean="0">
                <a:latin typeface="文鼎圓體M" pitchFamily="34" charset="-120"/>
                <a:ea typeface="文鼎圓體M" pitchFamily="34" charset="-120"/>
              </a:rPr>
              <a:t>(</a:t>
            </a:r>
            <a:r>
              <a:rPr lang="zh-TW" altLang="en-US" sz="2000" dirty="0" smtClean="0">
                <a:latin typeface="文鼎圓體M" pitchFamily="34" charset="-120"/>
                <a:ea typeface="文鼎圓體M" pitchFamily="34" charset="-120"/>
              </a:rPr>
              <a:t>草案</a:t>
            </a:r>
            <a:r>
              <a:rPr lang="en-US" altLang="zh-TW" sz="2000" dirty="0" smtClean="0">
                <a:latin typeface="文鼎圓體M" pitchFamily="34" charset="-120"/>
                <a:ea typeface="文鼎圓體M" pitchFamily="34" charset="-120"/>
              </a:rPr>
              <a:t>)</a:t>
            </a:r>
            <a:r>
              <a:rPr lang="zh-TW" altLang="en-US" sz="2000" dirty="0" smtClean="0">
                <a:latin typeface="文鼎圓體M" pitchFamily="34" charset="-120"/>
                <a:ea typeface="文鼎圓體M" pitchFamily="34" charset="-120"/>
              </a:rPr>
              <a:t>報院</a:t>
            </a:r>
            <a:endParaRPr lang="zh-TW" altLang="en-US" sz="2000" dirty="0">
              <a:latin typeface="文鼎圓體M" pitchFamily="34" charset="-120"/>
              <a:ea typeface="文鼎圓體M" pitchFamily="34" charset="-120"/>
            </a:endParaRPr>
          </a:p>
        </p:txBody>
      </p:sp>
      <p:grpSp>
        <p:nvGrpSpPr>
          <p:cNvPr id="2" name="群組 1"/>
          <p:cNvGrpSpPr/>
          <p:nvPr/>
        </p:nvGrpSpPr>
        <p:grpSpPr>
          <a:xfrm>
            <a:off x="3101295" y="1185644"/>
            <a:ext cx="5471205" cy="583177"/>
            <a:chOff x="3101295" y="1185644"/>
            <a:chExt cx="5471205" cy="583177"/>
          </a:xfrm>
        </p:grpSpPr>
        <p:grpSp>
          <p:nvGrpSpPr>
            <p:cNvPr id="52" name="群組 51"/>
            <p:cNvGrpSpPr/>
            <p:nvPr/>
          </p:nvGrpSpPr>
          <p:grpSpPr>
            <a:xfrm>
              <a:off x="3101295" y="1186633"/>
              <a:ext cx="4125005" cy="582188"/>
              <a:chOff x="3061261" y="1367146"/>
              <a:chExt cx="4516439" cy="649053"/>
            </a:xfrm>
          </p:grpSpPr>
          <p:sp>
            <p:nvSpPr>
              <p:cNvPr id="48" name="Rectangle 32"/>
              <p:cNvSpPr>
                <a:spLocks noChangeArrowheads="1"/>
              </p:cNvSpPr>
              <p:nvPr/>
            </p:nvSpPr>
            <p:spPr bwMode="gray">
              <a:xfrm>
                <a:off x="3061261" y="1367146"/>
                <a:ext cx="1512929" cy="649053"/>
              </a:xfrm>
              <a:prstGeom prst="rect">
                <a:avLst/>
              </a:prstGeom>
              <a:solidFill>
                <a:schemeClr val="accent6">
                  <a:lumMod val="40000"/>
                  <a:lumOff val="60000"/>
                </a:schemeClr>
              </a:solidFill>
              <a:ln w="9525" algn="ctr">
                <a:solidFill>
                  <a:schemeClr val="bg1">
                    <a:lumMod val="75000"/>
                  </a:schemeClr>
                </a:solidFill>
                <a:miter lim="800000"/>
                <a:headEnd/>
                <a:tailEnd/>
              </a:ln>
              <a:effectLst/>
              <a:extLst/>
            </p:spPr>
            <p:txBody>
              <a:bodyPr wrap="none" anchor="ctr"/>
              <a:lstStyle/>
              <a:p>
                <a:pPr algn="ctr" eaLnBrk="0" hangingPunct="0">
                  <a:spcBef>
                    <a:spcPct val="50000"/>
                  </a:spcBef>
                </a:pPr>
                <a:r>
                  <a:rPr lang="en-US" altLang="zh-TW" sz="2400" dirty="0" smtClean="0">
                    <a:latin typeface="文鼎圓體M" pitchFamily="34" charset="-120"/>
                    <a:ea typeface="文鼎圓體M" pitchFamily="34" charset="-120"/>
                  </a:rPr>
                  <a:t>1</a:t>
                </a:r>
                <a:r>
                  <a:rPr lang="zh-TW" altLang="en-US" sz="2400" dirty="0" smtClean="0">
                    <a:latin typeface="文鼎圓體M" pitchFamily="34" charset="-120"/>
                    <a:ea typeface="文鼎圓體M" pitchFamily="34" charset="-120"/>
                  </a:rPr>
                  <a:t>月</a:t>
                </a:r>
                <a:endParaRPr lang="en-US" altLang="zh-TW" sz="2400" dirty="0">
                  <a:latin typeface="文鼎圓體M" pitchFamily="34" charset="-120"/>
                  <a:ea typeface="文鼎圓體M" pitchFamily="34" charset="-120"/>
                </a:endParaRPr>
              </a:p>
            </p:txBody>
          </p:sp>
          <p:sp>
            <p:nvSpPr>
              <p:cNvPr id="50" name="Rectangle 32"/>
              <p:cNvSpPr>
                <a:spLocks noChangeArrowheads="1"/>
              </p:cNvSpPr>
              <p:nvPr/>
            </p:nvSpPr>
            <p:spPr bwMode="gray">
              <a:xfrm>
                <a:off x="6037240" y="1367147"/>
                <a:ext cx="1540460" cy="649052"/>
              </a:xfrm>
              <a:prstGeom prst="rect">
                <a:avLst/>
              </a:prstGeom>
              <a:solidFill>
                <a:schemeClr val="accent6">
                  <a:lumMod val="75000"/>
                  <a:alpha val="80000"/>
                </a:schemeClr>
              </a:solidFill>
              <a:ln w="9525" algn="ctr">
                <a:solidFill>
                  <a:schemeClr val="bg1">
                    <a:lumMod val="75000"/>
                  </a:schemeClr>
                </a:solidFill>
                <a:miter lim="800000"/>
                <a:headEnd/>
                <a:tailEnd/>
              </a:ln>
              <a:effectLst/>
              <a:extLst/>
            </p:spPr>
            <p:txBody>
              <a:bodyPr wrap="none" anchor="ctr"/>
              <a:lstStyle/>
              <a:p>
                <a:pPr algn="ctr" eaLnBrk="0" hangingPunct="0">
                  <a:spcBef>
                    <a:spcPct val="50000"/>
                  </a:spcBef>
                </a:pPr>
                <a:r>
                  <a:rPr lang="en-US" altLang="zh-TW" sz="2400" dirty="0" smtClean="0">
                    <a:latin typeface="文鼎圓體M" pitchFamily="34" charset="-120"/>
                    <a:ea typeface="文鼎圓體M" pitchFamily="34" charset="-120"/>
                  </a:rPr>
                  <a:t>3</a:t>
                </a:r>
                <a:r>
                  <a:rPr lang="zh-TW" altLang="en-US" sz="2400" dirty="0" smtClean="0">
                    <a:latin typeface="文鼎圓體M" pitchFamily="34" charset="-120"/>
                    <a:ea typeface="文鼎圓體M" pitchFamily="34" charset="-120"/>
                  </a:rPr>
                  <a:t>月</a:t>
                </a:r>
                <a:endParaRPr lang="en-US" altLang="zh-TW" sz="2400" dirty="0">
                  <a:latin typeface="文鼎圓體M" pitchFamily="34" charset="-120"/>
                  <a:ea typeface="文鼎圓體M" pitchFamily="34" charset="-120"/>
                </a:endParaRPr>
              </a:p>
            </p:txBody>
          </p:sp>
          <p:sp>
            <p:nvSpPr>
              <p:cNvPr id="51" name="Rectangle 32"/>
              <p:cNvSpPr>
                <a:spLocks noChangeArrowheads="1"/>
              </p:cNvSpPr>
              <p:nvPr/>
            </p:nvSpPr>
            <p:spPr bwMode="gray">
              <a:xfrm>
                <a:off x="4523103" y="1367147"/>
                <a:ext cx="1525032" cy="649052"/>
              </a:xfrm>
              <a:prstGeom prst="rect">
                <a:avLst/>
              </a:prstGeom>
              <a:solidFill>
                <a:schemeClr val="accent6">
                  <a:lumMod val="60000"/>
                  <a:lumOff val="40000"/>
                </a:schemeClr>
              </a:solidFill>
              <a:ln w="9525" algn="ctr">
                <a:solidFill>
                  <a:schemeClr val="bg1">
                    <a:lumMod val="75000"/>
                  </a:schemeClr>
                </a:solidFill>
                <a:miter lim="800000"/>
                <a:headEnd/>
                <a:tailEnd/>
              </a:ln>
              <a:effectLst/>
              <a:extLst/>
            </p:spPr>
            <p:txBody>
              <a:bodyPr wrap="none" anchor="ctr"/>
              <a:lstStyle/>
              <a:p>
                <a:pPr algn="ctr" eaLnBrk="0" hangingPunct="0">
                  <a:spcBef>
                    <a:spcPct val="50000"/>
                  </a:spcBef>
                </a:pPr>
                <a:r>
                  <a:rPr lang="en-US" altLang="zh-TW" sz="2400" dirty="0" smtClean="0">
                    <a:latin typeface="文鼎圓體M" pitchFamily="34" charset="-120"/>
                    <a:ea typeface="文鼎圓體M" pitchFamily="34" charset="-120"/>
                  </a:rPr>
                  <a:t>2</a:t>
                </a:r>
                <a:r>
                  <a:rPr lang="zh-TW" altLang="en-US" sz="2400" dirty="0" smtClean="0">
                    <a:latin typeface="文鼎圓體M" pitchFamily="34" charset="-120"/>
                    <a:ea typeface="文鼎圓體M" pitchFamily="34" charset="-120"/>
                  </a:rPr>
                  <a:t>月</a:t>
                </a:r>
                <a:endParaRPr lang="en-US" altLang="zh-TW" sz="2400" dirty="0">
                  <a:latin typeface="文鼎圓體M" pitchFamily="34" charset="-120"/>
                  <a:ea typeface="文鼎圓體M" pitchFamily="34" charset="-120"/>
                </a:endParaRPr>
              </a:p>
            </p:txBody>
          </p:sp>
        </p:grpSp>
        <p:sp>
          <p:nvSpPr>
            <p:cNvPr id="27" name="Rectangle 32"/>
            <p:cNvSpPr>
              <a:spLocks noChangeArrowheads="1"/>
            </p:cNvSpPr>
            <p:nvPr/>
          </p:nvSpPr>
          <p:spPr bwMode="gray">
            <a:xfrm>
              <a:off x="7231011" y="1185644"/>
              <a:ext cx="1341489" cy="582188"/>
            </a:xfrm>
            <a:prstGeom prst="rect">
              <a:avLst/>
            </a:prstGeom>
            <a:solidFill>
              <a:schemeClr val="accent6">
                <a:lumMod val="75000"/>
                <a:alpha val="80000"/>
              </a:schemeClr>
            </a:solidFill>
            <a:ln w="9525" algn="ctr">
              <a:solidFill>
                <a:schemeClr val="bg1">
                  <a:lumMod val="75000"/>
                </a:schemeClr>
              </a:solidFill>
              <a:miter lim="800000"/>
              <a:headEnd/>
              <a:tailEnd/>
            </a:ln>
            <a:effectLst/>
            <a:extLst/>
          </p:spPr>
          <p:txBody>
            <a:bodyPr wrap="none" anchor="ctr"/>
            <a:lstStyle/>
            <a:p>
              <a:pPr algn="ctr" eaLnBrk="0" hangingPunct="0">
                <a:spcBef>
                  <a:spcPct val="50000"/>
                </a:spcBef>
              </a:pPr>
              <a:r>
                <a:rPr lang="en-US" altLang="zh-TW" sz="2400" dirty="0" smtClean="0">
                  <a:latin typeface="文鼎圓體M" pitchFamily="34" charset="-120"/>
                  <a:ea typeface="文鼎圓體M" pitchFamily="34" charset="-120"/>
                </a:rPr>
                <a:t>4</a:t>
              </a:r>
              <a:r>
                <a:rPr lang="zh-TW" altLang="en-US" sz="2400" dirty="0" smtClean="0">
                  <a:latin typeface="文鼎圓體M" pitchFamily="34" charset="-120"/>
                  <a:ea typeface="文鼎圓體M" pitchFamily="34" charset="-120"/>
                </a:rPr>
                <a:t>月</a:t>
              </a:r>
              <a:endParaRPr lang="en-US" altLang="zh-TW" sz="2400" dirty="0">
                <a:latin typeface="文鼎圓體M" pitchFamily="34" charset="-120"/>
                <a:ea typeface="文鼎圓體M" pitchFamily="34" charset="-120"/>
              </a:endParaRPr>
            </a:p>
          </p:txBody>
        </p:sp>
      </p:grpSp>
      <p:sp>
        <p:nvSpPr>
          <p:cNvPr id="28" name="AutoShape 5"/>
          <p:cNvSpPr>
            <a:spLocks noChangeArrowheads="1"/>
          </p:cNvSpPr>
          <p:nvPr/>
        </p:nvSpPr>
        <p:spPr bwMode="gray">
          <a:xfrm rot="5412372" flipH="1">
            <a:off x="3981551" y="2230636"/>
            <a:ext cx="301201" cy="591844"/>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29" name="AutoShape 5"/>
          <p:cNvSpPr>
            <a:spLocks noChangeArrowheads="1"/>
          </p:cNvSpPr>
          <p:nvPr/>
        </p:nvSpPr>
        <p:spPr bwMode="gray">
          <a:xfrm rot="5412372" flipH="1">
            <a:off x="5640516" y="3103555"/>
            <a:ext cx="308016" cy="2517892"/>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p>
        </p:txBody>
      </p:sp>
      <p:sp>
        <p:nvSpPr>
          <p:cNvPr id="25" name="AutoShape 5"/>
          <p:cNvSpPr>
            <a:spLocks noChangeArrowheads="1"/>
          </p:cNvSpPr>
          <p:nvPr/>
        </p:nvSpPr>
        <p:spPr bwMode="gray">
          <a:xfrm rot="5412372" flipH="1">
            <a:off x="5238436" y="2851503"/>
            <a:ext cx="305903" cy="1757547"/>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32" name="AutoShape 5"/>
          <p:cNvSpPr>
            <a:spLocks noChangeArrowheads="1"/>
          </p:cNvSpPr>
          <p:nvPr/>
        </p:nvSpPr>
        <p:spPr bwMode="gray">
          <a:xfrm rot="5412372" flipH="1">
            <a:off x="6582418" y="3684756"/>
            <a:ext cx="267735" cy="673426"/>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33" name="AutoShape 5"/>
          <p:cNvSpPr>
            <a:spLocks noChangeArrowheads="1"/>
          </p:cNvSpPr>
          <p:nvPr/>
        </p:nvSpPr>
        <p:spPr bwMode="gray">
          <a:xfrm rot="5412372" flipH="1">
            <a:off x="7188689" y="5080354"/>
            <a:ext cx="302848" cy="429682"/>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35" name="AutoShape 5"/>
          <p:cNvSpPr>
            <a:spLocks noChangeArrowheads="1"/>
          </p:cNvSpPr>
          <p:nvPr/>
        </p:nvSpPr>
        <p:spPr bwMode="gray">
          <a:xfrm rot="5412372" flipH="1">
            <a:off x="8006813" y="5738179"/>
            <a:ext cx="304275" cy="396387"/>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26" name="AutoShape 5"/>
          <p:cNvSpPr>
            <a:spLocks noChangeArrowheads="1"/>
          </p:cNvSpPr>
          <p:nvPr/>
        </p:nvSpPr>
        <p:spPr bwMode="gray">
          <a:xfrm rot="5412372" flipH="1">
            <a:off x="7767039" y="5252565"/>
            <a:ext cx="305650" cy="728946"/>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
        <p:nvSpPr>
          <p:cNvPr id="24" name="AutoShape 5"/>
          <p:cNvSpPr>
            <a:spLocks noChangeArrowheads="1"/>
          </p:cNvSpPr>
          <p:nvPr/>
        </p:nvSpPr>
        <p:spPr bwMode="gray">
          <a:xfrm rot="5412372" flipH="1">
            <a:off x="8331489" y="6062855"/>
            <a:ext cx="304275" cy="396387"/>
          </a:xfrm>
          <a:prstGeom prst="upArrow">
            <a:avLst>
              <a:gd name="adj1" fmla="val 62222"/>
              <a:gd name="adj2" fmla="val 73460"/>
            </a:avLst>
          </a:prstGeom>
          <a:gradFill rotWithShape="1">
            <a:gsLst>
              <a:gs pos="0">
                <a:schemeClr val="tx2">
                  <a:lumMod val="75000"/>
                </a:schemeClr>
              </a:gs>
              <a:gs pos="99000">
                <a:schemeClr val="tx2">
                  <a:lumMod val="40000"/>
                  <a:lumOff val="60000"/>
                </a:schemeClr>
              </a:gs>
            </a:gsLst>
            <a:lin ang="0" scaled="1"/>
          </a:gradFill>
          <a:ln w="9525" algn="ctr">
            <a:miter lim="800000"/>
            <a:headEnd/>
            <a:tailEnd/>
          </a:ln>
          <a:effectLst/>
          <a:scene3d>
            <a:camera prst="legacyPerspectiveLeft"/>
            <a:lightRig rig="legacyFlat2" dir="t"/>
          </a:scene3d>
          <a:sp3d extrusionH="100000" prstMaterial="legacyMatte">
            <a:bevelT w="13500" h="13500" prst="angle"/>
            <a:bevelB w="13500" h="13500" prst="angle"/>
            <a:extrusionClr>
              <a:schemeClr val="accent1">
                <a:lumMod val="75000"/>
              </a:schemeClr>
            </a:extrusionClr>
          </a:sp3d>
          <a:extLst/>
        </p:spPr>
        <p:txBody>
          <a:bodyPr wrap="none" anchor="ctr">
            <a:flatTx/>
          </a:bodyPr>
          <a:lstStyle/>
          <a:p>
            <a:endParaRPr lang="zh-TW" altLang="en-US">
              <a:latin typeface="文鼎圓體M" pitchFamily="34" charset="-120"/>
              <a:ea typeface="文鼎圓體M" pitchFamily="34" charset="-120"/>
            </a:endParaRPr>
          </a:p>
        </p:txBody>
      </p:sp>
    </p:spTree>
    <p:extLst>
      <p:ext uri="{BB962C8B-B14F-4D97-AF65-F5344CB8AC3E}">
        <p14:creationId xmlns:p14="http://schemas.microsoft.com/office/powerpoint/2010/main" val="3869582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790"/>
            <a:ext cx="9143999" cy="952154"/>
          </a:xfrm>
        </p:spPr>
        <p:txBody>
          <a:bodyPr>
            <a:normAutofit/>
          </a:bodyPr>
          <a:lstStyle/>
          <a:p>
            <a:r>
              <a:rPr lang="zh-TW" altLang="en-US" dirty="0" smtClean="0">
                <a:latin typeface="文鼎圓體M" panose="020F0609000000000000" pitchFamily="49" charset="-120"/>
                <a:ea typeface="文鼎圓體M" panose="020F0609000000000000" pitchFamily="49" charset="-120"/>
              </a:rPr>
              <a:t>全民</a:t>
            </a:r>
            <a:r>
              <a:rPr lang="zh-TW" altLang="en-US" dirty="0">
                <a:latin typeface="文鼎圓體M" panose="020F0609000000000000" pitchFamily="49" charset="-120"/>
                <a:ea typeface="文鼎圓體M" panose="020F0609000000000000" pitchFamily="49" charset="-120"/>
              </a:rPr>
              <a:t>意見</a:t>
            </a:r>
            <a:r>
              <a:rPr lang="zh-TW" altLang="en-US" dirty="0" smtClean="0">
                <a:latin typeface="文鼎圓體M" panose="020F0609000000000000" pitchFamily="49" charset="-120"/>
                <a:ea typeface="文鼎圓體M" panose="020F0609000000000000" pitchFamily="49" charset="-120"/>
              </a:rPr>
              <a:t>徵詢</a:t>
            </a:r>
            <a:r>
              <a:rPr lang="en-US" altLang="zh-TW" dirty="0" smtClean="0">
                <a:latin typeface="文鼎圓體M" panose="020F0609000000000000" pitchFamily="49" charset="-120"/>
                <a:ea typeface="文鼎圓體M" panose="020F0609000000000000" pitchFamily="49" charset="-120"/>
              </a:rPr>
              <a:t>(</a:t>
            </a:r>
            <a:r>
              <a:rPr lang="zh-TW" altLang="en-US" dirty="0" smtClean="0">
                <a:latin typeface="文鼎圓體M" panose="020F0609000000000000" pitchFamily="49" charset="-120"/>
                <a:ea typeface="文鼎圓體M" panose="020F0609000000000000" pitchFamily="49" charset="-120"/>
              </a:rPr>
              <a:t>五大構面</a:t>
            </a:r>
            <a:r>
              <a:rPr lang="en-US" altLang="zh-TW" dirty="0" smtClean="0">
                <a:latin typeface="文鼎圓體M" panose="020F0609000000000000" pitchFamily="49" charset="-120"/>
                <a:ea typeface="文鼎圓體M" panose="020F0609000000000000" pitchFamily="49" charset="-120"/>
              </a:rPr>
              <a:t>)</a:t>
            </a:r>
            <a:endParaRPr lang="zh-TW" altLang="en-US" sz="3200" dirty="0">
              <a:latin typeface="文鼎圓體M" panose="020F0609000000000000" pitchFamily="49" charset="-120"/>
              <a:ea typeface="文鼎圓體M" panose="020F0609000000000000" pitchFamily="49" charset="-120"/>
            </a:endParaRPr>
          </a:p>
        </p:txBody>
      </p:sp>
      <p:grpSp>
        <p:nvGrpSpPr>
          <p:cNvPr id="32" name="群組 31"/>
          <p:cNvGrpSpPr/>
          <p:nvPr/>
        </p:nvGrpSpPr>
        <p:grpSpPr>
          <a:xfrm>
            <a:off x="1514836" y="1729147"/>
            <a:ext cx="7472228" cy="4828616"/>
            <a:chOff x="876300" y="320040"/>
            <a:chExt cx="9346487" cy="4086296"/>
          </a:xfrm>
        </p:grpSpPr>
        <p:cxnSp>
          <p:nvCxnSpPr>
            <p:cNvPr id="33" name="直線單箭頭接點 32"/>
            <p:cNvCxnSpPr/>
            <p:nvPr/>
          </p:nvCxnSpPr>
          <p:spPr>
            <a:xfrm>
              <a:off x="8382000" y="2065020"/>
              <a:ext cx="0" cy="25908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876300" y="320040"/>
              <a:ext cx="9346487" cy="4086296"/>
              <a:chOff x="45720" y="0"/>
              <a:chExt cx="9346487" cy="4086296"/>
            </a:xfrm>
          </p:grpSpPr>
          <p:sp>
            <p:nvSpPr>
              <p:cNvPr id="41" name="文字方塊 2"/>
              <p:cNvSpPr txBox="1">
                <a:spLocks noChangeArrowheads="1"/>
              </p:cNvSpPr>
              <p:nvPr/>
            </p:nvSpPr>
            <p:spPr bwMode="auto">
              <a:xfrm>
                <a:off x="91440" y="0"/>
                <a:ext cx="708660" cy="1744980"/>
              </a:xfrm>
              <a:prstGeom prst="rect">
                <a:avLst/>
              </a:prstGeom>
              <a:ln w="25400">
                <a:headEnd/>
                <a:tailEnd/>
              </a:ln>
            </p:spPr>
            <p:style>
              <a:lnRef idx="2">
                <a:schemeClr val="accent1"/>
              </a:lnRef>
              <a:fillRef idx="1">
                <a:schemeClr val="lt1"/>
              </a:fillRef>
              <a:effectRef idx="0">
                <a:schemeClr val="accent1"/>
              </a:effectRef>
              <a:fontRef idx="minor">
                <a:schemeClr val="dk1"/>
              </a:fontRef>
            </p:style>
            <p:txBody>
              <a:bodyPr rot="0" vert="eaVert" wrap="square" lIns="91440" tIns="45720" rIns="91440" bIns="45720" anchor="ctr" anchorCtr="0">
                <a:noAutofit/>
              </a:bodyPr>
              <a:lstStyle/>
              <a:p>
                <a:pP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白皮書</a:t>
                </a:r>
                <a:r>
                  <a:rPr lang="zh-TW" sz="1400" kern="100" dirty="0" smtClean="0">
                    <a:effectLst/>
                    <a:latin typeface="文鼎圓體M" panose="020F0609000000000000" pitchFamily="49" charset="-120"/>
                    <a:ea typeface="文鼎圓體M" panose="020F0609000000000000" pitchFamily="49" charset="-120"/>
                    <a:cs typeface="Times New Roman"/>
                  </a:rPr>
                  <a:t>架構</a:t>
                </a:r>
                <a:r>
                  <a:rPr lang="zh-TW" altLang="en-US" sz="1400" kern="100" dirty="0" smtClean="0">
                    <a:effectLst/>
                    <a:latin typeface="文鼎圓體M" panose="020F0609000000000000" pitchFamily="49" charset="-120"/>
                    <a:ea typeface="文鼎圓體M" panose="020F0609000000000000" pitchFamily="49" charset="-120"/>
                    <a:cs typeface="Times New Roman"/>
                  </a:rPr>
                  <a:t>、</a:t>
                </a:r>
                <a:r>
                  <a:rPr lang="zh-TW" sz="1400" kern="100" dirty="0" smtClean="0">
                    <a:effectLst/>
                    <a:latin typeface="文鼎圓體M" panose="020F0609000000000000" pitchFamily="49" charset="-120"/>
                    <a:ea typeface="文鼎圓體M" panose="020F0609000000000000" pitchFamily="49" charset="-120"/>
                    <a:cs typeface="Times New Roman"/>
                  </a:rPr>
                  <a:t>背景資料</a:t>
                </a:r>
                <a:r>
                  <a:rPr lang="zh-TW" altLang="en-US" sz="1400" kern="100" dirty="0" smtClean="0">
                    <a:effectLst/>
                    <a:latin typeface="文鼎圓體M" panose="020F0609000000000000" pitchFamily="49" charset="-120"/>
                    <a:ea typeface="文鼎圓體M" panose="020F0609000000000000" pitchFamily="49" charset="-120"/>
                    <a:cs typeface="Times New Roman"/>
                  </a:rPr>
                  <a:t>及討論議題</a:t>
                </a:r>
                <a:r>
                  <a:rPr lang="zh-TW" sz="1400" kern="100" dirty="0" smtClean="0">
                    <a:effectLst/>
                    <a:latin typeface="文鼎圓體M" panose="020F0609000000000000" pitchFamily="49" charset="-120"/>
                    <a:ea typeface="文鼎圓體M" panose="020F0609000000000000" pitchFamily="49" charset="-120"/>
                    <a:cs typeface="Times New Roman"/>
                  </a:rPr>
                  <a:t>上網</a:t>
                </a:r>
                <a:r>
                  <a:rPr lang="zh-TW" altLang="en-US" sz="1400" kern="100" dirty="0" smtClean="0">
                    <a:effectLst/>
                    <a:latin typeface="文鼎圓體M" panose="020F0609000000000000" pitchFamily="49" charset="-120"/>
                    <a:ea typeface="文鼎圓體M" panose="020F0609000000000000" pitchFamily="49" charset="-120"/>
                    <a:cs typeface="Times New Roman"/>
                  </a:rPr>
                  <a:t>（二月初）</a:t>
                </a:r>
                <a:endParaRPr lang="zh-TW" sz="1200" kern="100" dirty="0">
                  <a:effectLst/>
                  <a:latin typeface="文鼎圓體M" panose="020F0609000000000000" pitchFamily="49" charset="-120"/>
                  <a:ea typeface="文鼎圓體M" panose="020F0609000000000000" pitchFamily="49" charset="-120"/>
                  <a:cs typeface="Times New Roman"/>
                </a:endParaRPr>
              </a:p>
            </p:txBody>
          </p:sp>
          <p:cxnSp>
            <p:nvCxnSpPr>
              <p:cNvPr id="42" name="直線單箭頭接點 41"/>
              <p:cNvCxnSpPr/>
              <p:nvPr/>
            </p:nvCxnSpPr>
            <p:spPr>
              <a:xfrm>
                <a:off x="800100" y="419100"/>
                <a:ext cx="165354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800099" y="1458800"/>
                <a:ext cx="1653540" cy="0"/>
              </a:xfrm>
              <a:prstGeom prst="straightConnector1">
                <a:avLst/>
              </a:prstGeom>
              <a:noFill/>
              <a:ln w="25400" cap="flat" cmpd="sng" algn="ctr">
                <a:solidFill>
                  <a:srgbClr val="4F81BD">
                    <a:shade val="95000"/>
                    <a:satMod val="105000"/>
                  </a:srgbClr>
                </a:solidFill>
                <a:prstDash val="solid"/>
                <a:tailEnd type="arrow"/>
              </a:ln>
              <a:effectLst/>
            </p:spPr>
          </p:cxnSp>
          <p:sp>
            <p:nvSpPr>
              <p:cNvPr id="44" name="文字方塊 2"/>
              <p:cNvSpPr txBox="1">
                <a:spLocks noChangeArrowheads="1"/>
              </p:cNvSpPr>
              <p:nvPr/>
            </p:nvSpPr>
            <p:spPr bwMode="auto">
              <a:xfrm>
                <a:off x="2453637" y="60960"/>
                <a:ext cx="3771899" cy="670021"/>
              </a:xfrm>
              <a:prstGeom prst="rect">
                <a:avLst/>
              </a:prstGeom>
              <a:ln w="25400">
                <a:headEnd/>
                <a:tailEnd/>
              </a:ln>
            </p:spPr>
            <p:style>
              <a:lnRef idx="2">
                <a:schemeClr val="accent2"/>
              </a:lnRef>
              <a:fillRef idx="1">
                <a:schemeClr val="lt1"/>
              </a:fillRef>
              <a:effectRef idx="0">
                <a:schemeClr val="accent2"/>
              </a:effectRef>
              <a:fontRef idx="minor">
                <a:schemeClr val="dk1"/>
              </a:fontRef>
            </p:style>
            <p:txBody>
              <a:bodyPr rot="0" vert="horz" wrap="square" lIns="36000" tIns="72000" rIns="36000" bIns="72000" anchor="t" anchorCtr="0">
                <a:spAutoFit/>
              </a:bodyPr>
              <a:lstStyle/>
              <a:p>
                <a:pPr>
                  <a:spcAft>
                    <a:spcPts val="0"/>
                  </a:spcAft>
                </a:pPr>
                <a:r>
                  <a:rPr lang="zh-TW" altLang="en-US" sz="1400" kern="100" dirty="0">
                    <a:latin typeface="文鼎圓體M" panose="020F0609000000000000" pitchFamily="49" charset="-120"/>
                    <a:ea typeface="文鼎圓體M" panose="020F0609000000000000" pitchFamily="49" charset="-120"/>
                    <a:cs typeface="Times New Roman"/>
                  </a:rPr>
                  <a:t>第一階段實體會議邀請熟稔網路發展與運用之各該領域菁英及網路社群代表與會，每次會議結論需置於網路</a:t>
                </a:r>
                <a:endParaRPr lang="zh-TW" sz="1400" kern="100" dirty="0">
                  <a:effectLst/>
                  <a:latin typeface="文鼎圓體M" panose="020F0609000000000000" pitchFamily="49" charset="-120"/>
                  <a:ea typeface="文鼎圓體M" panose="020F0609000000000000" pitchFamily="49" charset="-120"/>
                  <a:cs typeface="Times New Roman"/>
                </a:endParaRPr>
              </a:p>
            </p:txBody>
          </p:sp>
          <p:sp>
            <p:nvSpPr>
              <p:cNvPr id="45" name="文字方塊 2"/>
              <p:cNvSpPr txBox="1">
                <a:spLocks noChangeArrowheads="1"/>
              </p:cNvSpPr>
              <p:nvPr/>
            </p:nvSpPr>
            <p:spPr bwMode="auto">
              <a:xfrm>
                <a:off x="2453638" y="1032628"/>
                <a:ext cx="3771899" cy="852344"/>
              </a:xfrm>
              <a:prstGeom prst="rect">
                <a:avLst/>
              </a:prstGeom>
              <a:solidFill>
                <a:schemeClr val="accent1">
                  <a:lumMod val="60000"/>
                  <a:lumOff val="40000"/>
                  <a:alpha val="50000"/>
                </a:schemeClr>
              </a:solidFill>
              <a:ln w="2540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72000" rIns="36000" bIns="72000" anchor="t" anchorCtr="0">
                <a:spAutoFit/>
              </a:bodyPr>
              <a:lstStyle/>
              <a:p>
                <a:pPr>
                  <a:spcAft>
                    <a:spcPts val="0"/>
                  </a:spcAft>
                </a:pPr>
                <a:r>
                  <a:rPr lang="zh-TW" altLang="en-US" sz="1400" kern="100" dirty="0">
                    <a:solidFill>
                      <a:schemeClr val="tx1"/>
                    </a:solidFill>
                    <a:latin typeface="文鼎圓體M" panose="020F0609000000000000" pitchFamily="49" charset="-120"/>
                    <a:ea typeface="文鼎圓體M" panose="020F0609000000000000" pitchFamily="49" charset="-120"/>
                    <a:cs typeface="Times New Roman"/>
                  </a:rPr>
                  <a:t>透過公共政策參與平臺「政策諮詢（眾開講）」整合</a:t>
                </a:r>
                <a:r>
                  <a:rPr lang="en-US" altLang="zh-TW" sz="1400" kern="100" dirty="0" err="1">
                    <a:solidFill>
                      <a:schemeClr val="tx1"/>
                    </a:solidFill>
                    <a:latin typeface="文鼎圓體M" panose="020F0609000000000000" pitchFamily="49" charset="-120"/>
                    <a:ea typeface="文鼎圓體M" panose="020F0609000000000000" pitchFamily="49" charset="-120"/>
                    <a:cs typeface="Times New Roman"/>
                  </a:rPr>
                  <a:t>Gitbook</a:t>
                </a:r>
                <a:r>
                  <a:rPr lang="zh-TW" altLang="en-US" sz="1400" kern="100" dirty="0">
                    <a:solidFill>
                      <a:schemeClr val="tx1"/>
                    </a:solidFill>
                    <a:latin typeface="文鼎圓體M" panose="020F0609000000000000" pitchFamily="49" charset="-120"/>
                    <a:ea typeface="文鼎圓體M" panose="020F0609000000000000" pitchFamily="49" charset="-120"/>
                    <a:cs typeface="Times New Roman"/>
                  </a:rPr>
                  <a:t>雲端工具，進行網路論壇互動，實體會議與網路討論平臺意見進行雙向交流</a:t>
                </a:r>
                <a:endParaRPr lang="zh-TW" sz="1400" kern="100" dirty="0">
                  <a:solidFill>
                    <a:schemeClr val="tx1"/>
                  </a:solidFill>
                  <a:effectLst/>
                  <a:latin typeface="文鼎圓體M" panose="020F0609000000000000" pitchFamily="49" charset="-120"/>
                  <a:ea typeface="文鼎圓體M" panose="020F0609000000000000" pitchFamily="49" charset="-120"/>
                  <a:cs typeface="Times New Roman"/>
                </a:endParaRPr>
              </a:p>
            </p:txBody>
          </p:sp>
          <p:sp>
            <p:nvSpPr>
              <p:cNvPr id="46" name="文字方塊 2"/>
              <p:cNvSpPr txBox="1">
                <a:spLocks noChangeArrowheads="1"/>
              </p:cNvSpPr>
              <p:nvPr/>
            </p:nvSpPr>
            <p:spPr bwMode="auto">
              <a:xfrm>
                <a:off x="887517" y="146898"/>
                <a:ext cx="1440814" cy="260461"/>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實體會議</a:t>
                </a:r>
              </a:p>
            </p:txBody>
          </p:sp>
          <p:sp>
            <p:nvSpPr>
              <p:cNvPr id="47" name="文字方塊 2"/>
              <p:cNvSpPr txBox="1">
                <a:spLocks noChangeArrowheads="1"/>
              </p:cNvSpPr>
              <p:nvPr/>
            </p:nvSpPr>
            <p:spPr bwMode="auto">
              <a:xfrm>
                <a:off x="800101" y="1197030"/>
                <a:ext cx="1615648" cy="260461"/>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網路</a:t>
                </a:r>
                <a:r>
                  <a:rPr lang="zh-TW" sz="1400" kern="100" dirty="0" smtClean="0">
                    <a:effectLst/>
                    <a:latin typeface="文鼎圓體M" panose="020F0609000000000000" pitchFamily="49" charset="-120"/>
                    <a:ea typeface="文鼎圓體M" panose="020F0609000000000000" pitchFamily="49" charset="-120"/>
                    <a:cs typeface="Times New Roman"/>
                  </a:rPr>
                  <a:t>討論</a:t>
                </a:r>
                <a:endParaRPr lang="zh-TW" sz="1400" kern="100" dirty="0">
                  <a:effectLst/>
                  <a:latin typeface="文鼎圓體M" panose="020F0609000000000000" pitchFamily="49" charset="-120"/>
                  <a:ea typeface="文鼎圓體M" panose="020F0609000000000000" pitchFamily="49" charset="-120"/>
                  <a:cs typeface="Times New Roman"/>
                </a:endParaRPr>
              </a:p>
            </p:txBody>
          </p:sp>
          <p:sp>
            <p:nvSpPr>
              <p:cNvPr id="50" name="文字方塊 2"/>
              <p:cNvSpPr txBox="1">
                <a:spLocks noChangeArrowheads="1"/>
              </p:cNvSpPr>
              <p:nvPr/>
            </p:nvSpPr>
            <p:spPr bwMode="auto">
              <a:xfrm>
                <a:off x="7357974" y="76200"/>
                <a:ext cx="1713891" cy="1668780"/>
              </a:xfrm>
              <a:prstGeom prst="rect">
                <a:avLst/>
              </a:prstGeom>
              <a:ln w="25400">
                <a:headEnd/>
                <a:tailEnd/>
              </a:ln>
            </p:spPr>
            <p:style>
              <a:lnRef idx="2">
                <a:schemeClr val="accent6"/>
              </a:lnRef>
              <a:fillRef idx="1">
                <a:schemeClr val="lt1"/>
              </a:fillRef>
              <a:effectRef idx="0">
                <a:schemeClr val="accent6"/>
              </a:effectRef>
              <a:fontRef idx="minor">
                <a:schemeClr val="dk1"/>
              </a:fontRef>
            </p:style>
            <p:txBody>
              <a:bodyPr rot="0" vert="horz" wrap="square" lIns="36000" tIns="45720" rIns="36000" bIns="45720" anchor="ctr" anchorCtr="0">
                <a:noAutofit/>
              </a:bodyPr>
              <a:lstStyle/>
              <a:p>
                <a:pPr>
                  <a:spcAft>
                    <a:spcPts val="0"/>
                  </a:spcAft>
                </a:pPr>
                <a:r>
                  <a:rPr lang="zh-TW" sz="1600" kern="100" dirty="0">
                    <a:effectLst/>
                    <a:latin typeface="文鼎圓體M" panose="020F0609000000000000" pitchFamily="49" charset="-120"/>
                    <a:ea typeface="文鼎圓體M" panose="020F0609000000000000" pitchFamily="49" charset="-120"/>
                    <a:cs typeface="Times New Roman"/>
                  </a:rPr>
                  <a:t>各</a:t>
                </a:r>
                <a:r>
                  <a:rPr lang="zh-TW" sz="1600" kern="100" dirty="0" smtClean="0">
                    <a:effectLst/>
                    <a:latin typeface="文鼎圓體M" panose="020F0609000000000000" pitchFamily="49" charset="-120"/>
                    <a:ea typeface="文鼎圓體M" panose="020F0609000000000000" pitchFamily="49" charset="-120"/>
                    <a:cs typeface="Times New Roman"/>
                  </a:rPr>
                  <a:t>主</a:t>
                </a:r>
                <a:r>
                  <a:rPr lang="en-US" altLang="zh-TW" sz="1600" kern="100" dirty="0" smtClean="0">
                    <a:effectLst/>
                    <a:latin typeface="文鼎圓體M" panose="020F0609000000000000" pitchFamily="49" charset="-120"/>
                    <a:ea typeface="文鼎圓體M" panose="020F0609000000000000" pitchFamily="49" charset="-120"/>
                    <a:cs typeface="Times New Roman"/>
                  </a:rPr>
                  <a:t>(</a:t>
                </a:r>
                <a:r>
                  <a:rPr lang="zh-TW" sz="1600" kern="100" dirty="0" smtClean="0">
                    <a:effectLst/>
                    <a:latin typeface="文鼎圓體M" panose="020F0609000000000000" pitchFamily="49" charset="-120"/>
                    <a:ea typeface="文鼎圓體M" panose="020F0609000000000000" pitchFamily="49" charset="-120"/>
                    <a:cs typeface="Times New Roman"/>
                  </a:rPr>
                  <a:t>協</a:t>
                </a:r>
                <a:r>
                  <a:rPr lang="en-US" altLang="zh-TW" sz="1600" kern="100" dirty="0" smtClean="0">
                    <a:effectLst/>
                    <a:latin typeface="文鼎圓體M" panose="020F0609000000000000" pitchFamily="49" charset="-120"/>
                    <a:ea typeface="文鼎圓體M" panose="020F0609000000000000" pitchFamily="49" charset="-120"/>
                    <a:cs typeface="Times New Roman"/>
                  </a:rPr>
                  <a:t>)</a:t>
                </a:r>
                <a:r>
                  <a:rPr lang="zh-TW" sz="1600" kern="100" dirty="0" smtClean="0">
                    <a:effectLst/>
                    <a:latin typeface="文鼎圓體M" panose="020F0609000000000000" pitchFamily="49" charset="-120"/>
                    <a:ea typeface="文鼎圓體M" panose="020F0609000000000000" pitchFamily="49" charset="-120"/>
                    <a:cs typeface="Times New Roman"/>
                  </a:rPr>
                  <a:t>辦</a:t>
                </a:r>
                <a:r>
                  <a:rPr lang="zh-TW" sz="1600" kern="100" dirty="0">
                    <a:effectLst/>
                    <a:latin typeface="文鼎圓體M" panose="020F0609000000000000" pitchFamily="49" charset="-120"/>
                    <a:ea typeface="文鼎圓體M" panose="020F0609000000000000" pitchFamily="49" charset="-120"/>
                    <a:cs typeface="Times New Roman"/>
                  </a:rPr>
                  <a:t>部會綜整會議結論、網路意見，</a:t>
                </a:r>
                <a:r>
                  <a:rPr lang="zh-TW" sz="1600" kern="100" dirty="0">
                    <a:solidFill>
                      <a:srgbClr val="FF0000"/>
                    </a:solidFill>
                    <a:effectLst/>
                    <a:latin typeface="文鼎圓體M" panose="020F0609000000000000" pitchFamily="49" charset="-120"/>
                    <a:ea typeface="文鼎圓體M" panose="020F0609000000000000" pitchFamily="49" charset="-120"/>
                    <a:cs typeface="Times New Roman"/>
                  </a:rPr>
                  <a:t>完成分組行動</a:t>
                </a:r>
                <a:r>
                  <a:rPr lang="zh-TW" sz="1600" kern="100" dirty="0" smtClean="0">
                    <a:solidFill>
                      <a:srgbClr val="FF0000"/>
                    </a:solidFill>
                    <a:effectLst/>
                    <a:latin typeface="文鼎圓體M" panose="020F0609000000000000" pitchFamily="49" charset="-120"/>
                    <a:ea typeface="文鼎圓體M" panose="020F0609000000000000" pitchFamily="49" charset="-120"/>
                    <a:cs typeface="Times New Roman"/>
                  </a:rPr>
                  <a:t>計畫</a:t>
                </a:r>
                <a:r>
                  <a:rPr lang="en-US" altLang="zh-TW" sz="1600" kern="100" dirty="0" smtClean="0">
                    <a:solidFill>
                      <a:srgbClr val="FF0000"/>
                    </a:solidFill>
                    <a:effectLst/>
                    <a:latin typeface="文鼎圓體M" panose="020F0609000000000000" pitchFamily="49" charset="-120"/>
                    <a:ea typeface="文鼎圓體M" panose="020F0609000000000000" pitchFamily="49" charset="-120"/>
                    <a:cs typeface="Times New Roman"/>
                  </a:rPr>
                  <a:t>(</a:t>
                </a:r>
                <a:r>
                  <a:rPr lang="zh-TW" sz="1600" kern="100" dirty="0" smtClean="0">
                    <a:solidFill>
                      <a:srgbClr val="FF0000"/>
                    </a:solidFill>
                    <a:effectLst/>
                    <a:latin typeface="文鼎圓體M" panose="020F0609000000000000" pitchFamily="49" charset="-120"/>
                    <a:ea typeface="文鼎圓體M" panose="020F0609000000000000" pitchFamily="49" charset="-120"/>
                    <a:cs typeface="Times New Roman"/>
                  </a:rPr>
                  <a:t>初稿</a:t>
                </a:r>
                <a:r>
                  <a:rPr lang="en-US" altLang="zh-TW" sz="1600" kern="100" dirty="0" smtClean="0">
                    <a:solidFill>
                      <a:srgbClr val="FF0000"/>
                    </a:solidFill>
                    <a:effectLst/>
                    <a:latin typeface="文鼎圓體M" panose="020F0609000000000000" pitchFamily="49" charset="-120"/>
                    <a:ea typeface="文鼎圓體M" panose="020F0609000000000000" pitchFamily="49" charset="-120"/>
                    <a:cs typeface="Times New Roman"/>
                  </a:rPr>
                  <a:t>)</a:t>
                </a:r>
                <a:endParaRPr lang="zh-TW" sz="1200" kern="100" dirty="0">
                  <a:solidFill>
                    <a:srgbClr val="FF0000"/>
                  </a:solidFill>
                  <a:effectLst/>
                  <a:latin typeface="文鼎圓體M" panose="020F0609000000000000" pitchFamily="49" charset="-120"/>
                  <a:ea typeface="文鼎圓體M" panose="020F0609000000000000" pitchFamily="49" charset="-120"/>
                  <a:cs typeface="Times New Roman"/>
                </a:endParaRPr>
              </a:p>
            </p:txBody>
          </p:sp>
          <p:cxnSp>
            <p:nvCxnSpPr>
              <p:cNvPr id="51" name="肘形接點 50"/>
              <p:cNvCxnSpPr/>
              <p:nvPr/>
            </p:nvCxnSpPr>
            <p:spPr>
              <a:xfrm rot="10800000" flipV="1">
                <a:off x="45720" y="2004060"/>
                <a:ext cx="7505700" cy="1242060"/>
              </a:xfrm>
              <a:prstGeom prst="bentConnector3">
                <a:avLst>
                  <a:gd name="adj1" fmla="val 10411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2" name="文字方塊 2"/>
              <p:cNvSpPr txBox="1">
                <a:spLocks noChangeArrowheads="1"/>
              </p:cNvSpPr>
              <p:nvPr/>
            </p:nvSpPr>
            <p:spPr bwMode="auto">
              <a:xfrm>
                <a:off x="45720" y="2369820"/>
                <a:ext cx="708660" cy="1668780"/>
              </a:xfrm>
              <a:prstGeom prst="rect">
                <a:avLst/>
              </a:prstGeom>
              <a:ln w="25400">
                <a:headEnd/>
                <a:tailEnd/>
              </a:ln>
            </p:spPr>
            <p:style>
              <a:lnRef idx="2">
                <a:schemeClr val="accent1"/>
              </a:lnRef>
              <a:fillRef idx="1">
                <a:schemeClr val="lt1"/>
              </a:fillRef>
              <a:effectRef idx="0">
                <a:schemeClr val="accent1"/>
              </a:effectRef>
              <a:fontRef idx="minor">
                <a:schemeClr val="dk1"/>
              </a:fontRef>
            </p:style>
            <p:txBody>
              <a:bodyPr rot="0" vert="eaVert" wrap="square" lIns="91440" tIns="45720" rIns="91440" bIns="45720" anchor="ctr" anchorCtr="0">
                <a:noAutofit/>
              </a:bodyPr>
              <a:lstStyle/>
              <a:p>
                <a:pP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分組行動計畫（初稿）</a:t>
                </a:r>
                <a:r>
                  <a:rPr lang="zh-TW" sz="1400" kern="100" dirty="0" smtClean="0">
                    <a:effectLst/>
                    <a:latin typeface="文鼎圓體M" panose="020F0609000000000000" pitchFamily="49" charset="-120"/>
                    <a:ea typeface="文鼎圓體M" panose="020F0609000000000000" pitchFamily="49" charset="-120"/>
                    <a:cs typeface="Times New Roman"/>
                  </a:rPr>
                  <a:t>上網</a:t>
                </a:r>
                <a:r>
                  <a:rPr lang="zh-TW" altLang="en-US" sz="1400" kern="100" dirty="0">
                    <a:latin typeface="文鼎圓體M" panose="020F0609000000000000" pitchFamily="49" charset="-120"/>
                    <a:ea typeface="文鼎圓體M" panose="020F0609000000000000" pitchFamily="49" charset="-120"/>
                    <a:cs typeface="Times New Roman"/>
                  </a:rPr>
                  <a:t>（三月上旬）</a:t>
                </a:r>
                <a:endParaRPr lang="zh-TW" sz="1200" kern="100" dirty="0">
                  <a:effectLst/>
                  <a:latin typeface="文鼎圓體M" panose="020F0609000000000000" pitchFamily="49" charset="-120"/>
                  <a:ea typeface="文鼎圓體M" panose="020F0609000000000000" pitchFamily="49" charset="-120"/>
                  <a:cs typeface="Times New Roman"/>
                </a:endParaRPr>
              </a:p>
            </p:txBody>
          </p:sp>
          <p:cxnSp>
            <p:nvCxnSpPr>
              <p:cNvPr id="53" name="直線單箭頭接點 52"/>
              <p:cNvCxnSpPr/>
              <p:nvPr/>
            </p:nvCxnSpPr>
            <p:spPr>
              <a:xfrm>
                <a:off x="813327" y="2580106"/>
                <a:ext cx="1276984" cy="1269"/>
              </a:xfrm>
              <a:prstGeom prst="straightConnector1">
                <a:avLst/>
              </a:prstGeom>
              <a:noFill/>
              <a:ln w="25400" cap="flat" cmpd="sng" algn="ctr">
                <a:solidFill>
                  <a:srgbClr val="4F81BD">
                    <a:shade val="95000"/>
                    <a:satMod val="105000"/>
                  </a:srgbClr>
                </a:solidFill>
                <a:prstDash val="solid"/>
                <a:tailEnd type="arrow"/>
              </a:ln>
              <a:effectLst/>
            </p:spPr>
          </p:cxnSp>
          <p:sp>
            <p:nvSpPr>
              <p:cNvPr id="55" name="文字方塊 2"/>
              <p:cNvSpPr txBox="1">
                <a:spLocks noChangeArrowheads="1"/>
              </p:cNvSpPr>
              <p:nvPr/>
            </p:nvSpPr>
            <p:spPr bwMode="auto">
              <a:xfrm>
                <a:off x="693950" y="2336257"/>
                <a:ext cx="1396360" cy="243849"/>
              </a:xfrm>
              <a:prstGeom prst="rect">
                <a:avLst/>
              </a:prstGeom>
              <a:noFill/>
              <a:ln w="9525">
                <a:noFill/>
                <a:miter lim="800000"/>
                <a:headEnd/>
                <a:tailEnd/>
              </a:ln>
            </p:spPr>
            <p:txBody>
              <a:bodyPr rot="0" vert="horz" wrap="square" lIns="36000" tIns="36000" rIns="36000" bIns="36000" anchor="t" anchorCtr="0">
                <a:spAutoFit/>
              </a:bodyPr>
              <a:lstStyle/>
              <a:p>
                <a:pPr algn="ctr">
                  <a:spcAft>
                    <a:spcPts val="0"/>
                  </a:spcAft>
                </a:pPr>
                <a:r>
                  <a:rPr lang="zh-TW" sz="1400" kern="100" dirty="0">
                    <a:effectLst/>
                    <a:latin typeface="文鼎圓體M" panose="020F0609000000000000" pitchFamily="49" charset="-120"/>
                    <a:ea typeface="文鼎圓體M" panose="020F0609000000000000" pitchFamily="49" charset="-120"/>
                    <a:cs typeface="Times New Roman"/>
                  </a:rPr>
                  <a:t>網路</a:t>
                </a:r>
                <a:r>
                  <a:rPr lang="zh-TW" sz="1400" kern="100" dirty="0" smtClean="0">
                    <a:effectLst/>
                    <a:latin typeface="文鼎圓體M" panose="020F0609000000000000" pitchFamily="49" charset="-120"/>
                    <a:ea typeface="文鼎圓體M" panose="020F0609000000000000" pitchFamily="49" charset="-120"/>
                    <a:cs typeface="Times New Roman"/>
                  </a:rPr>
                  <a:t>討論</a:t>
                </a:r>
                <a:endParaRPr lang="zh-TW" sz="1400" kern="100" dirty="0">
                  <a:effectLst/>
                  <a:latin typeface="文鼎圓體M" panose="020F0609000000000000" pitchFamily="49" charset="-120"/>
                  <a:ea typeface="文鼎圓體M" panose="020F0609000000000000" pitchFamily="49" charset="-120"/>
                  <a:cs typeface="Times New Roman"/>
                </a:endParaRPr>
              </a:p>
            </p:txBody>
          </p:sp>
          <p:sp>
            <p:nvSpPr>
              <p:cNvPr id="56" name="文字方塊 2"/>
              <p:cNvSpPr txBox="1">
                <a:spLocks noChangeArrowheads="1"/>
              </p:cNvSpPr>
              <p:nvPr/>
            </p:nvSpPr>
            <p:spPr bwMode="auto">
              <a:xfrm>
                <a:off x="3085461" y="3051630"/>
                <a:ext cx="2926720" cy="1034666"/>
              </a:xfrm>
              <a:prstGeom prst="rect">
                <a:avLst/>
              </a:prstGeom>
              <a:solidFill>
                <a:schemeClr val="bg1">
                  <a:alpha val="50000"/>
                </a:schemeClr>
              </a:solidFill>
              <a:ln w="25400">
                <a:headEnd/>
                <a:tailEnd/>
              </a:ln>
            </p:spPr>
            <p:style>
              <a:lnRef idx="2">
                <a:schemeClr val="accent2"/>
              </a:lnRef>
              <a:fillRef idx="1">
                <a:schemeClr val="lt1"/>
              </a:fillRef>
              <a:effectRef idx="0">
                <a:schemeClr val="accent2"/>
              </a:effectRef>
              <a:fontRef idx="minor">
                <a:schemeClr val="dk1"/>
              </a:fontRef>
            </p:style>
            <p:txBody>
              <a:bodyPr rot="0" vert="horz" wrap="square" lIns="36000" tIns="72000" rIns="36000" bIns="72000" anchor="t" anchorCtr="0">
                <a:spAutoFit/>
              </a:bodyPr>
              <a:lstStyle/>
              <a:p>
                <a:pPr>
                  <a:spcAft>
                    <a:spcPts val="0"/>
                  </a:spcAft>
                </a:pPr>
                <a:r>
                  <a:rPr lang="zh-TW" altLang="en-US" sz="1400" kern="100" dirty="0">
                    <a:latin typeface="文鼎圓體M" panose="020F0609000000000000" pitchFamily="49" charset="-120"/>
                    <a:ea typeface="文鼎圓體M" panose="020F0609000000000000" pitchFamily="49" charset="-120"/>
                    <a:cs typeface="Times New Roman"/>
                  </a:rPr>
                  <a:t>第二階段實體會議由督導政委或主辦部會首長擔任主持人，邀請各該領域菁英及網路社群代表</a:t>
                </a:r>
                <a:r>
                  <a:rPr lang="en-US" altLang="zh-TW" sz="1400" kern="100" dirty="0">
                    <a:latin typeface="文鼎圓體M" panose="020F0609000000000000" pitchFamily="49" charset="-120"/>
                    <a:ea typeface="文鼎圓體M" panose="020F0609000000000000" pitchFamily="49" charset="-120"/>
                    <a:cs typeface="Times New Roman"/>
                  </a:rPr>
                  <a:t>50</a:t>
                </a:r>
                <a:r>
                  <a:rPr lang="zh-TW" altLang="en-US" sz="1400" kern="100" dirty="0">
                    <a:latin typeface="文鼎圓體M" panose="020F0609000000000000" pitchFamily="49" charset="-120"/>
                    <a:ea typeface="文鼎圓體M" panose="020F0609000000000000" pitchFamily="49" charset="-120"/>
                    <a:cs typeface="Times New Roman"/>
                  </a:rPr>
                  <a:t>至</a:t>
                </a:r>
                <a:r>
                  <a:rPr lang="en-US" altLang="zh-TW" sz="1400" kern="100" dirty="0">
                    <a:latin typeface="文鼎圓體M" panose="020F0609000000000000" pitchFamily="49" charset="-120"/>
                    <a:ea typeface="文鼎圓體M" panose="020F0609000000000000" pitchFamily="49" charset="-120"/>
                    <a:cs typeface="Times New Roman"/>
                  </a:rPr>
                  <a:t>100</a:t>
                </a:r>
                <a:r>
                  <a:rPr lang="zh-TW" altLang="en-US" sz="1400" kern="100" dirty="0">
                    <a:latin typeface="文鼎圓體M" panose="020F0609000000000000" pitchFamily="49" charset="-120"/>
                    <a:ea typeface="文鼎圓體M" panose="020F0609000000000000" pitchFamily="49" charset="-120"/>
                    <a:cs typeface="Times New Roman"/>
                  </a:rPr>
                  <a:t>人與會，討論分組行動計畫（初稿）</a:t>
                </a:r>
                <a:endParaRPr lang="zh-TW" sz="1400" kern="100" dirty="0">
                  <a:effectLst/>
                  <a:latin typeface="文鼎圓體M" panose="020F0609000000000000" pitchFamily="49" charset="-120"/>
                  <a:ea typeface="文鼎圓體M" panose="020F0609000000000000" pitchFamily="49" charset="-120"/>
                  <a:cs typeface="Times New Roman"/>
                </a:endParaRPr>
              </a:p>
            </p:txBody>
          </p:sp>
          <p:sp>
            <p:nvSpPr>
              <p:cNvPr id="57" name="文字方塊 2"/>
              <p:cNvSpPr txBox="1">
                <a:spLocks noChangeArrowheads="1"/>
              </p:cNvSpPr>
              <p:nvPr/>
            </p:nvSpPr>
            <p:spPr bwMode="auto">
              <a:xfrm>
                <a:off x="2063853" y="2246365"/>
                <a:ext cx="3241038" cy="670021"/>
              </a:xfrm>
              <a:prstGeom prst="rect">
                <a:avLst/>
              </a:prstGeom>
              <a:solidFill>
                <a:schemeClr val="accent1">
                  <a:lumMod val="60000"/>
                  <a:lumOff val="40000"/>
                  <a:alpha val="50000"/>
                </a:schemeClr>
              </a:solidFill>
              <a:ln w="2540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72000" rIns="36000" bIns="72000" anchor="t" anchorCtr="0">
                <a:spAutoFit/>
              </a:bodyPr>
              <a:lstStyle/>
              <a:p>
                <a:pPr>
                  <a:spcAft>
                    <a:spcPts val="0"/>
                  </a:spcAft>
                </a:pPr>
                <a:r>
                  <a:rPr lang="zh-TW" altLang="en-US" sz="1400" kern="100" dirty="0">
                    <a:solidFill>
                      <a:schemeClr val="tx1"/>
                    </a:solidFill>
                    <a:latin typeface="文鼎圓體M" panose="020F0609000000000000" pitchFamily="49" charset="-120"/>
                    <a:ea typeface="文鼎圓體M" panose="020F0609000000000000" pitchFamily="49" charset="-120"/>
                    <a:cs typeface="Times New Roman"/>
                  </a:rPr>
                  <a:t>各分組主辦部會歸整網路意見，經版主確認後，據以修訂分組行動計畫（初稿）</a:t>
                </a:r>
                <a:endParaRPr lang="zh-TW" sz="1400" kern="100" dirty="0">
                  <a:solidFill>
                    <a:schemeClr val="tx1"/>
                  </a:solidFill>
                  <a:latin typeface="文鼎圓體M" panose="020F0609000000000000" pitchFamily="49" charset="-120"/>
                  <a:ea typeface="文鼎圓體M" panose="020F0609000000000000" pitchFamily="49" charset="-120"/>
                  <a:cs typeface="Times New Roman"/>
                </a:endParaRPr>
              </a:p>
            </p:txBody>
          </p:sp>
          <p:sp>
            <p:nvSpPr>
              <p:cNvPr id="58" name="文字方塊 2"/>
              <p:cNvSpPr txBox="1">
                <a:spLocks noChangeArrowheads="1"/>
              </p:cNvSpPr>
              <p:nvPr/>
            </p:nvSpPr>
            <p:spPr bwMode="auto">
              <a:xfrm>
                <a:off x="6416040" y="2704056"/>
                <a:ext cx="1670719" cy="1072072"/>
              </a:xfrm>
              <a:prstGeom prst="rect">
                <a:avLst/>
              </a:prstGeom>
              <a:ln w="25400">
                <a:headEnd/>
                <a:tailEnd/>
              </a:ln>
            </p:spPr>
            <p:style>
              <a:lnRef idx="2">
                <a:schemeClr val="accent6"/>
              </a:lnRef>
              <a:fillRef idx="1">
                <a:schemeClr val="lt1"/>
              </a:fillRef>
              <a:effectRef idx="0">
                <a:schemeClr val="accent6"/>
              </a:effectRef>
              <a:fontRef idx="minor">
                <a:schemeClr val="dk1"/>
              </a:fontRef>
            </p:style>
            <p:txBody>
              <a:bodyPr rot="0" vert="horz" wrap="square" lIns="36000" tIns="36000" rIns="36000" bIns="36000" anchor="ctr" anchorCtr="0">
                <a:noAutofit/>
              </a:bodyPr>
              <a:lstStyle/>
              <a:p>
                <a:pPr>
                  <a:spcAft>
                    <a:spcPts val="0"/>
                  </a:spcAft>
                </a:pPr>
                <a:r>
                  <a:rPr lang="zh-TW" altLang="en-US" sz="1600" kern="100" dirty="0">
                    <a:latin typeface="文鼎圓體M" panose="020F0609000000000000" pitchFamily="49" charset="-120"/>
                    <a:ea typeface="文鼎圓體M" panose="020F0609000000000000" pitchFamily="49" charset="-120"/>
                    <a:cs typeface="Times New Roman"/>
                  </a:rPr>
                  <a:t>各主（協）辦部會</a:t>
                </a:r>
                <a:r>
                  <a:rPr lang="zh-TW" altLang="en-US" sz="1600" kern="100" dirty="0">
                    <a:solidFill>
                      <a:srgbClr val="FF0000"/>
                    </a:solidFill>
                    <a:latin typeface="文鼎圓體M" panose="020F0609000000000000" pitchFamily="49" charset="-120"/>
                    <a:ea typeface="文鼎圓體M" panose="020F0609000000000000" pitchFamily="49" charset="-120"/>
                    <a:cs typeface="Times New Roman"/>
                  </a:rPr>
                  <a:t>完成分組行動計畫</a:t>
                </a:r>
                <a:endParaRPr lang="zh-TW" sz="1200" kern="100" dirty="0">
                  <a:solidFill>
                    <a:srgbClr val="FF0000"/>
                  </a:solidFill>
                  <a:effectLst/>
                  <a:latin typeface="文鼎圓體M" panose="020F0609000000000000" pitchFamily="49" charset="-120"/>
                  <a:ea typeface="文鼎圓體M" panose="020F0609000000000000" pitchFamily="49" charset="-120"/>
                  <a:cs typeface="Times New Roman"/>
                </a:endParaRPr>
              </a:p>
            </p:txBody>
          </p:sp>
          <p:cxnSp>
            <p:nvCxnSpPr>
              <p:cNvPr id="59" name="直線單箭頭接點 58"/>
              <p:cNvCxnSpPr/>
              <p:nvPr/>
            </p:nvCxnSpPr>
            <p:spPr>
              <a:xfrm>
                <a:off x="8086759" y="3246120"/>
                <a:ext cx="24384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文字方塊 2"/>
              <p:cNvSpPr txBox="1">
                <a:spLocks noChangeArrowheads="1"/>
              </p:cNvSpPr>
              <p:nvPr/>
            </p:nvSpPr>
            <p:spPr bwMode="auto">
              <a:xfrm>
                <a:off x="8330599" y="2811780"/>
                <a:ext cx="1061608" cy="869950"/>
              </a:xfrm>
              <a:prstGeom prst="rect">
                <a:avLst/>
              </a:prstGeom>
              <a:ln w="25400">
                <a:headEnd/>
                <a:tailEnd/>
              </a:ln>
            </p:spPr>
            <p:style>
              <a:lnRef idx="2">
                <a:schemeClr val="accent4"/>
              </a:lnRef>
              <a:fillRef idx="1">
                <a:schemeClr val="lt1"/>
              </a:fillRef>
              <a:effectRef idx="0">
                <a:schemeClr val="accent4"/>
              </a:effectRef>
              <a:fontRef idx="minor">
                <a:schemeClr val="dk1"/>
              </a:fontRef>
            </p:style>
            <p:txBody>
              <a:bodyPr rot="0" vert="horz" wrap="square" lIns="36000" tIns="36000" rIns="36000" bIns="36000" anchor="ctr" anchorCtr="0">
                <a:noAutofit/>
              </a:bodyPr>
              <a:lstStyle/>
              <a:p>
                <a:pPr>
                  <a:spcAft>
                    <a:spcPts val="0"/>
                  </a:spcAft>
                </a:pPr>
                <a:r>
                  <a:rPr lang="zh-TW" sz="1600" kern="100" dirty="0">
                    <a:effectLst/>
                    <a:latin typeface="文鼎圓體M" panose="020F0609000000000000" pitchFamily="49" charset="-120"/>
                    <a:ea typeface="文鼎圓體M" panose="020F0609000000000000" pitchFamily="49" charset="-120"/>
                    <a:cs typeface="Times New Roman"/>
                  </a:rPr>
                  <a:t>秘書處彙整完成</a:t>
                </a:r>
                <a:r>
                  <a:rPr lang="zh-TW" sz="1600" kern="100" dirty="0" smtClean="0">
                    <a:effectLst/>
                    <a:latin typeface="文鼎圓體M" panose="020F0609000000000000" pitchFamily="49" charset="-120"/>
                    <a:ea typeface="文鼎圓體M" panose="020F0609000000000000" pitchFamily="49" charset="-120"/>
                    <a:cs typeface="Times New Roman"/>
                  </a:rPr>
                  <a:t>白皮書</a:t>
                </a:r>
                <a:r>
                  <a:rPr lang="en-US" altLang="zh-TW" sz="1600" kern="100" dirty="0" smtClean="0">
                    <a:effectLst/>
                    <a:latin typeface="文鼎圓體M" panose="020F0609000000000000" pitchFamily="49" charset="-120"/>
                    <a:ea typeface="文鼎圓體M" panose="020F0609000000000000" pitchFamily="49" charset="-120"/>
                    <a:cs typeface="Times New Roman"/>
                  </a:rPr>
                  <a:t>(</a:t>
                </a:r>
                <a:r>
                  <a:rPr lang="zh-TW" sz="1600" kern="100" dirty="0" smtClean="0">
                    <a:effectLst/>
                    <a:latin typeface="文鼎圓體M" panose="020F0609000000000000" pitchFamily="49" charset="-120"/>
                    <a:ea typeface="文鼎圓體M" panose="020F0609000000000000" pitchFamily="49" charset="-120"/>
                    <a:cs typeface="Times New Roman"/>
                  </a:rPr>
                  <a:t>初稿</a:t>
                </a:r>
                <a:r>
                  <a:rPr lang="en-US" altLang="zh-TW" sz="1600" kern="100" dirty="0" smtClean="0">
                    <a:effectLst/>
                    <a:latin typeface="文鼎圓體M" panose="020F0609000000000000" pitchFamily="49" charset="-120"/>
                    <a:ea typeface="文鼎圓體M" panose="020F0609000000000000" pitchFamily="49" charset="-120"/>
                    <a:cs typeface="Times New Roman"/>
                  </a:rPr>
                  <a:t>)</a:t>
                </a:r>
                <a:endParaRPr lang="zh-TW" sz="1200" kern="100" dirty="0">
                  <a:effectLst/>
                  <a:latin typeface="文鼎圓體M" panose="020F0609000000000000" pitchFamily="49" charset="-120"/>
                  <a:ea typeface="文鼎圓體M" panose="020F0609000000000000" pitchFamily="49" charset="-120"/>
                  <a:cs typeface="Times New Roman"/>
                </a:endParaRPr>
              </a:p>
            </p:txBody>
          </p:sp>
        </p:grpSp>
        <p:grpSp>
          <p:nvGrpSpPr>
            <p:cNvPr id="35" name="群組 34"/>
            <p:cNvGrpSpPr/>
            <p:nvPr/>
          </p:nvGrpSpPr>
          <p:grpSpPr>
            <a:xfrm>
              <a:off x="3373739" y="3248679"/>
              <a:ext cx="3895741" cy="640324"/>
              <a:chOff x="3373739" y="3248679"/>
              <a:chExt cx="3895741" cy="640324"/>
            </a:xfrm>
          </p:grpSpPr>
          <p:cxnSp>
            <p:nvCxnSpPr>
              <p:cNvPr id="39" name="肘形接點 38"/>
              <p:cNvCxnSpPr>
                <a:endCxn id="56" idx="1"/>
              </p:cNvCxnSpPr>
              <p:nvPr/>
            </p:nvCxnSpPr>
            <p:spPr>
              <a:xfrm rot="16200000" flipH="1">
                <a:off x="3324728" y="3297690"/>
                <a:ext cx="640324" cy="542301"/>
              </a:xfrm>
              <a:prstGeom prst="bentConnector2">
                <a:avLst/>
              </a:prstGeom>
              <a:noFill/>
              <a:ln w="19050" cap="flat" cmpd="sng" algn="ctr">
                <a:solidFill>
                  <a:srgbClr val="4F81BD">
                    <a:shade val="95000"/>
                    <a:satMod val="105000"/>
                  </a:srgbClr>
                </a:solidFill>
                <a:prstDash val="solid"/>
                <a:tailEnd type="arrow"/>
              </a:ln>
              <a:effectLst/>
            </p:spPr>
          </p:cxnSp>
          <p:cxnSp>
            <p:nvCxnSpPr>
              <p:cNvPr id="40" name="肘形接點 39"/>
              <p:cNvCxnSpPr/>
              <p:nvPr/>
            </p:nvCxnSpPr>
            <p:spPr>
              <a:xfrm flipV="1">
                <a:off x="6842761" y="3532622"/>
                <a:ext cx="426719" cy="281305"/>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grpSp>
      </p:grpSp>
      <p:sp>
        <p:nvSpPr>
          <p:cNvPr id="74" name="內容版面配置區 2"/>
          <p:cNvSpPr>
            <a:spLocks noGrp="1"/>
          </p:cNvSpPr>
          <p:nvPr>
            <p:ph idx="1"/>
          </p:nvPr>
        </p:nvSpPr>
        <p:spPr>
          <a:xfrm>
            <a:off x="369501" y="995780"/>
            <a:ext cx="8291244" cy="483077"/>
          </a:xfrm>
        </p:spPr>
        <p:txBody>
          <a:bodyPr>
            <a:noAutofit/>
          </a:bodyPr>
          <a:lstStyle/>
          <a:p>
            <a:pPr>
              <a:lnSpc>
                <a:spcPct val="120000"/>
              </a:lnSpc>
            </a:pPr>
            <a:r>
              <a:rPr lang="zh-TW" altLang="en-US" b="1" dirty="0" smtClean="0"/>
              <a:t>採二階段網實合一方式辦理</a:t>
            </a:r>
            <a:endParaRPr lang="en-US" altLang="zh-TW" b="1" dirty="0" smtClean="0"/>
          </a:p>
        </p:txBody>
      </p:sp>
      <p:sp>
        <p:nvSpPr>
          <p:cNvPr id="4" name="文字方塊 3"/>
          <p:cNvSpPr txBox="1"/>
          <p:nvPr/>
        </p:nvSpPr>
        <p:spPr>
          <a:xfrm>
            <a:off x="731022" y="1722781"/>
            <a:ext cx="461665" cy="2152099"/>
          </a:xfrm>
          <a:prstGeom prst="rect">
            <a:avLst/>
          </a:prstGeom>
          <a:solidFill>
            <a:schemeClr val="accent4">
              <a:lumMod val="40000"/>
              <a:lumOff val="60000"/>
            </a:schemeClr>
          </a:solidFill>
        </p:spPr>
        <p:txBody>
          <a:bodyPr vert="eaVert" wrap="square" rtlCol="0">
            <a:spAutoFit/>
          </a:bodyPr>
          <a:lstStyle/>
          <a:p>
            <a:pPr algn="ctr"/>
            <a:r>
              <a:rPr lang="zh-TW" altLang="en-US" dirty="0" smtClean="0">
                <a:latin typeface="文鼎圓體M" pitchFamily="34" charset="-120"/>
                <a:ea typeface="文鼎圓體M" pitchFamily="34" charset="-120"/>
              </a:rPr>
              <a:t>第一階段</a:t>
            </a:r>
            <a:endParaRPr lang="zh-TW" altLang="en-US" dirty="0">
              <a:latin typeface="文鼎圓體M" pitchFamily="34" charset="-120"/>
              <a:ea typeface="文鼎圓體M" pitchFamily="34" charset="-120"/>
            </a:endParaRPr>
          </a:p>
        </p:txBody>
      </p:sp>
      <p:sp>
        <p:nvSpPr>
          <p:cNvPr id="36" name="文字方塊 35"/>
          <p:cNvSpPr txBox="1"/>
          <p:nvPr/>
        </p:nvSpPr>
        <p:spPr>
          <a:xfrm>
            <a:off x="711146" y="4247289"/>
            <a:ext cx="461665" cy="2152099"/>
          </a:xfrm>
          <a:prstGeom prst="rect">
            <a:avLst/>
          </a:prstGeom>
          <a:solidFill>
            <a:schemeClr val="accent4">
              <a:lumMod val="40000"/>
              <a:lumOff val="60000"/>
            </a:schemeClr>
          </a:solidFill>
        </p:spPr>
        <p:txBody>
          <a:bodyPr vert="eaVert" wrap="square" rtlCol="0">
            <a:spAutoFit/>
          </a:bodyPr>
          <a:lstStyle/>
          <a:p>
            <a:pPr algn="ctr"/>
            <a:r>
              <a:rPr lang="zh-TW" altLang="en-US" dirty="0" smtClean="0">
                <a:latin typeface="文鼎圓體M" pitchFamily="34" charset="-120"/>
                <a:ea typeface="文鼎圓體M" pitchFamily="34" charset="-120"/>
              </a:rPr>
              <a:t>第二階段</a:t>
            </a:r>
            <a:endParaRPr lang="zh-TW" altLang="en-US" dirty="0">
              <a:latin typeface="文鼎圓體M" pitchFamily="34" charset="-120"/>
              <a:ea typeface="文鼎圓體M" pitchFamily="34" charset="-120"/>
            </a:endParaRPr>
          </a:p>
        </p:txBody>
      </p:sp>
      <p:sp>
        <p:nvSpPr>
          <p:cNvPr id="37" name="文字方塊 36"/>
          <p:cNvSpPr txBox="1"/>
          <p:nvPr/>
        </p:nvSpPr>
        <p:spPr>
          <a:xfrm>
            <a:off x="128058" y="1722781"/>
            <a:ext cx="461665" cy="4676607"/>
          </a:xfrm>
          <a:prstGeom prst="rect">
            <a:avLst/>
          </a:prstGeom>
          <a:solidFill>
            <a:schemeClr val="accent6">
              <a:lumMod val="40000"/>
              <a:lumOff val="60000"/>
            </a:schemeClr>
          </a:solidFill>
        </p:spPr>
        <p:txBody>
          <a:bodyPr vert="eaVert" wrap="square" rtlCol="0">
            <a:spAutoFit/>
          </a:bodyPr>
          <a:lstStyle/>
          <a:p>
            <a:pPr algn="ctr"/>
            <a:r>
              <a:rPr lang="zh-TW" altLang="en-US" smtClean="0">
                <a:latin typeface="文鼎圓體M" pitchFamily="34" charset="-120"/>
                <a:ea typeface="文鼎圓體M" pitchFamily="34" charset="-120"/>
              </a:rPr>
              <a:t>五大構面</a:t>
            </a:r>
            <a:r>
              <a:rPr lang="en-US" altLang="zh-TW" smtClean="0">
                <a:latin typeface="文鼎圓體M" pitchFamily="34" charset="-120"/>
                <a:ea typeface="文鼎圓體M" pitchFamily="34" charset="-120"/>
              </a:rPr>
              <a:t>(</a:t>
            </a:r>
            <a:r>
              <a:rPr lang="zh-TW" altLang="en-US" dirty="0" smtClean="0">
                <a:latin typeface="文鼎圓體M" pitchFamily="34" charset="-120"/>
                <a:ea typeface="文鼎圓體M" pitchFamily="34" charset="-120"/>
              </a:rPr>
              <a:t>分組</a:t>
            </a:r>
            <a:r>
              <a:rPr lang="en-US" altLang="zh-TW" dirty="0" smtClean="0">
                <a:latin typeface="文鼎圓體M" pitchFamily="34" charset="-120"/>
                <a:ea typeface="文鼎圓體M" pitchFamily="34" charset="-120"/>
              </a:rPr>
              <a:t>)</a:t>
            </a:r>
            <a:endParaRPr lang="zh-TW" altLang="en-US" dirty="0">
              <a:latin typeface="文鼎圓體M" pitchFamily="34" charset="-120"/>
              <a:ea typeface="文鼎圓體M" pitchFamily="34" charset="-120"/>
            </a:endParaRPr>
          </a:p>
        </p:txBody>
      </p:sp>
      <p:cxnSp>
        <p:nvCxnSpPr>
          <p:cNvPr id="7" name="直線接點 6"/>
          <p:cNvCxnSpPr/>
          <p:nvPr/>
        </p:nvCxnSpPr>
        <p:spPr>
          <a:xfrm>
            <a:off x="6455410" y="2224381"/>
            <a:ext cx="5520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線接點 37"/>
          <p:cNvCxnSpPr>
            <a:stCxn id="45" idx="3"/>
          </p:cNvCxnSpPr>
          <p:nvPr/>
        </p:nvCxnSpPr>
        <p:spPr>
          <a:xfrm>
            <a:off x="6455409" y="3452954"/>
            <a:ext cx="5520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990017" y="2224381"/>
            <a:ext cx="0" cy="1228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7007462" y="2838667"/>
            <a:ext cx="33922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 name="文字方塊 2"/>
          <p:cNvSpPr txBox="1">
            <a:spLocks noChangeArrowheads="1"/>
          </p:cNvSpPr>
          <p:nvPr/>
        </p:nvSpPr>
        <p:spPr bwMode="auto">
          <a:xfrm>
            <a:off x="3134234" y="5192557"/>
            <a:ext cx="314007" cy="830997"/>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TW" sz="1200" kern="100" dirty="0">
                <a:effectLst/>
                <a:latin typeface="文鼎圓體M" panose="020F0609000000000000" pitchFamily="49" charset="-120"/>
                <a:ea typeface="文鼎圓體M" panose="020F0609000000000000" pitchFamily="49" charset="-120"/>
                <a:cs typeface="Times New Roman"/>
              </a:rPr>
              <a:t>實體會議</a:t>
            </a:r>
          </a:p>
        </p:txBody>
      </p:sp>
      <p:cxnSp>
        <p:nvCxnSpPr>
          <p:cNvPr id="19" name="直線單箭頭接點 18"/>
          <p:cNvCxnSpPr>
            <a:stCxn id="44" idx="2"/>
            <a:endCxn id="45" idx="0"/>
          </p:cNvCxnSpPr>
          <p:nvPr/>
        </p:nvCxnSpPr>
        <p:spPr>
          <a:xfrm>
            <a:off x="4947649" y="2592919"/>
            <a:ext cx="0" cy="35644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09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p:cNvSpPr txBox="1">
            <a:spLocks noChangeArrowheads="1"/>
          </p:cNvSpPr>
          <p:nvPr/>
        </p:nvSpPr>
        <p:spPr>
          <a:xfrm>
            <a:off x="20212" y="130897"/>
            <a:ext cx="9144000" cy="889670"/>
          </a:xfrm>
          <a:prstGeom prst="rect">
            <a:avLst/>
          </a:prstGeom>
        </p:spPr>
        <p:txBody>
          <a:bodyPr/>
          <a:lstStyle>
            <a:lvl1pPr algn="ctr" rtl="0" eaLnBrk="0" fontAlgn="base" hangingPunct="0">
              <a:spcBef>
                <a:spcPct val="0"/>
              </a:spcBef>
              <a:spcAft>
                <a:spcPct val="0"/>
              </a:spcAft>
              <a:defRPr sz="4800" b="1" kern="1200">
                <a:solidFill>
                  <a:schemeClr val="accent1">
                    <a:lumMod val="50000"/>
                  </a:schemeClr>
                </a:solidFill>
                <a:latin typeface="微軟正黑體" pitchFamily="34" charset="-120"/>
                <a:ea typeface="微軟正黑體" pitchFamily="34" charset="-120"/>
                <a:cs typeface="Arial" pitchFamily="34" charset="0"/>
              </a:defRPr>
            </a:lvl1pPr>
            <a:lvl2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2pPr>
            <a:lvl3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3pPr>
            <a:lvl4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4pPr>
            <a:lvl5pPr algn="ctr" rtl="0" eaLnBrk="0" fontAlgn="base" hangingPunct="0">
              <a:spcBef>
                <a:spcPct val="0"/>
              </a:spcBef>
              <a:spcAft>
                <a:spcPct val="0"/>
              </a:spcAft>
              <a:defRPr sz="4800" b="1">
                <a:solidFill>
                  <a:srgbClr val="3A1D00"/>
                </a:solidFill>
                <a:latin typeface="Arial" charset="0"/>
                <a:ea typeface="文鼎圓體M" pitchFamily="34" charset="-120"/>
                <a:cs typeface="Arial" charset="0"/>
              </a:defRPr>
            </a:lvl5pPr>
            <a:lvl6pPr marL="457200" algn="ctr" rtl="0" fontAlgn="base">
              <a:spcBef>
                <a:spcPct val="0"/>
              </a:spcBef>
              <a:spcAft>
                <a:spcPct val="0"/>
              </a:spcAft>
              <a:defRPr sz="4400">
                <a:solidFill>
                  <a:srgbClr val="62400E"/>
                </a:solidFill>
                <a:latin typeface="Arial" charset="0"/>
                <a:ea typeface="文鼎圓體M" pitchFamily="34" charset="-120"/>
                <a:cs typeface="Arial" charset="0"/>
              </a:defRPr>
            </a:lvl6pPr>
            <a:lvl7pPr marL="914400" algn="ctr" rtl="0" fontAlgn="base">
              <a:spcBef>
                <a:spcPct val="0"/>
              </a:spcBef>
              <a:spcAft>
                <a:spcPct val="0"/>
              </a:spcAft>
              <a:defRPr sz="4400">
                <a:solidFill>
                  <a:srgbClr val="62400E"/>
                </a:solidFill>
                <a:latin typeface="Arial" charset="0"/>
                <a:ea typeface="文鼎圓體M" pitchFamily="34" charset="-120"/>
                <a:cs typeface="Arial" charset="0"/>
              </a:defRPr>
            </a:lvl7pPr>
            <a:lvl8pPr marL="1371600" algn="ctr" rtl="0" fontAlgn="base">
              <a:spcBef>
                <a:spcPct val="0"/>
              </a:spcBef>
              <a:spcAft>
                <a:spcPct val="0"/>
              </a:spcAft>
              <a:defRPr sz="4400">
                <a:solidFill>
                  <a:srgbClr val="62400E"/>
                </a:solidFill>
                <a:latin typeface="Arial" charset="0"/>
                <a:ea typeface="文鼎圓體M" pitchFamily="34" charset="-120"/>
                <a:cs typeface="Arial" charset="0"/>
              </a:defRPr>
            </a:lvl8pPr>
            <a:lvl9pPr marL="1828800" algn="ctr" rtl="0" fontAlgn="base">
              <a:spcBef>
                <a:spcPct val="0"/>
              </a:spcBef>
              <a:spcAft>
                <a:spcPct val="0"/>
              </a:spcAft>
              <a:defRPr sz="4400">
                <a:solidFill>
                  <a:srgbClr val="62400E"/>
                </a:solidFill>
                <a:latin typeface="Arial" charset="0"/>
                <a:ea typeface="文鼎圓體M" pitchFamily="34" charset="-120"/>
                <a:cs typeface="Arial" charset="0"/>
              </a:defRPr>
            </a:lvl9pPr>
          </a:lstStyle>
          <a:p>
            <a:pPr marL="360000" eaLnBrk="1" hangingPunct="1">
              <a:lnSpc>
                <a:spcPct val="90000"/>
              </a:lnSpc>
            </a:pPr>
            <a:r>
              <a:rPr lang="zh-TW" altLang="en-US" dirty="0" smtClean="0">
                <a:solidFill>
                  <a:srgbClr val="002060"/>
                </a:solidFill>
                <a:latin typeface="文鼎圓體M" panose="020F0609000000000000" pitchFamily="49" charset="-120"/>
                <a:ea typeface="文鼎圓體M" panose="020F0609000000000000" pitchFamily="49" charset="-120"/>
              </a:rPr>
              <a:t>分組實體會議辦理情形</a:t>
            </a:r>
            <a:endParaRPr lang="en-US" altLang="zh-TW" dirty="0">
              <a:solidFill>
                <a:srgbClr val="002060"/>
              </a:solidFill>
              <a:latin typeface="文鼎圓體M" panose="020F0609000000000000" pitchFamily="49" charset="-120"/>
              <a:ea typeface="文鼎圓體M" panose="020F0609000000000000" pitchFamily="49"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270850932"/>
              </p:ext>
            </p:extLst>
          </p:nvPr>
        </p:nvGraphicFramePr>
        <p:xfrm>
          <a:off x="369501" y="1309605"/>
          <a:ext cx="8311509" cy="3963039"/>
        </p:xfrm>
        <a:graphic>
          <a:graphicData uri="http://schemas.openxmlformats.org/drawingml/2006/table">
            <a:tbl>
              <a:tblPr firstRow="1" bandRow="1">
                <a:tableStyleId>{69CF1AB2-1976-4502-BF36-3FF5EA218861}</a:tableStyleId>
              </a:tblPr>
              <a:tblGrid>
                <a:gridCol w="1633640"/>
                <a:gridCol w="3242267"/>
                <a:gridCol w="3435602"/>
              </a:tblGrid>
              <a:tr h="622496">
                <a:tc>
                  <a:txBody>
                    <a:bodyPr/>
                    <a:lstStyle/>
                    <a:p>
                      <a:pPr algn="ctr"/>
                      <a:r>
                        <a:rPr lang="zh-TW" altLang="en-US" sz="1800" dirty="0" smtClean="0">
                          <a:latin typeface="微軟正黑體" panose="020B0604030504040204" pitchFamily="34" charset="-120"/>
                          <a:ea typeface="微軟正黑體" panose="020B0604030504040204" pitchFamily="34" charset="-120"/>
                        </a:rPr>
                        <a:t>五大分組</a:t>
                      </a:r>
                      <a:endParaRPr lang="en-US" altLang="zh-TW" sz="1800" dirty="0" smtClean="0">
                        <a:latin typeface="微軟正黑體" panose="020B0604030504040204" pitchFamily="34" charset="-120"/>
                        <a:ea typeface="微軟正黑體" panose="020B0604030504040204" pitchFamily="34" charset="-120"/>
                      </a:endParaRPr>
                    </a:p>
                    <a:p>
                      <a:pPr algn="ctr"/>
                      <a:r>
                        <a:rPr lang="zh-TW" altLang="en-US" sz="1800" dirty="0" smtClean="0">
                          <a:latin typeface="微軟正黑體" panose="020B0604030504040204" pitchFamily="34" charset="-120"/>
                          <a:ea typeface="微軟正黑體" panose="020B0604030504040204" pitchFamily="34" charset="-120"/>
                        </a:rPr>
                        <a:t>（主辦部會）</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dirty="0" smtClean="0">
                          <a:latin typeface="微軟正黑體" panose="020B0604030504040204" pitchFamily="34" charset="-120"/>
                          <a:ea typeface="微軟正黑體" panose="020B0604030504040204" pitchFamily="34" charset="-120"/>
                        </a:rPr>
                        <a:t>會議時間</a:t>
                      </a:r>
                      <a:endParaRPr lang="en-US" altLang="zh-TW" sz="1800" dirty="0" smtClean="0">
                        <a:latin typeface="微軟正黑體" panose="020B0604030504040204" pitchFamily="34" charset="-120"/>
                        <a:ea typeface="微軟正黑體" panose="020B0604030504040204" pitchFamily="34" charset="-120"/>
                      </a:endParaRPr>
                    </a:p>
                    <a:p>
                      <a:pPr algn="ctr"/>
                      <a:r>
                        <a:rPr lang="zh-TW" altLang="en-US" sz="1800" dirty="0" smtClean="0">
                          <a:latin typeface="微軟正黑體" panose="020B0604030504040204" pitchFamily="34" charset="-120"/>
                          <a:ea typeface="微軟正黑體" panose="020B0604030504040204" pitchFamily="34" charset="-120"/>
                        </a:rPr>
                        <a:t>主持人</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dirty="0" smtClean="0">
                          <a:latin typeface="微軟正黑體" panose="020B0604030504040204" pitchFamily="34" charset="-120"/>
                          <a:ea typeface="微軟正黑體" panose="020B0604030504040204" pitchFamily="34" charset="-120"/>
                        </a:rPr>
                        <a:t>辦理情形</a:t>
                      </a:r>
                      <a:endParaRPr lang="zh-TW" altLang="en-US" sz="1800" dirty="0">
                        <a:latin typeface="微軟正黑體" panose="020B0604030504040204" pitchFamily="34" charset="-120"/>
                        <a:ea typeface="微軟正黑體" panose="020B0604030504040204" pitchFamily="34" charset="-120"/>
                      </a:endParaRPr>
                    </a:p>
                  </a:txBody>
                  <a:tcPr anchor="ctr"/>
                </a:tc>
              </a:tr>
              <a:tr h="622496">
                <a:tc>
                  <a:txBody>
                    <a:bodyPr/>
                    <a:lstStyle/>
                    <a:p>
                      <a:pPr algn="ctr">
                        <a:lnSpc>
                          <a:spcPts val="2400"/>
                        </a:lnSpc>
                        <a:spcBef>
                          <a:spcPts val="0"/>
                        </a:spcBef>
                        <a:spcAft>
                          <a:spcPts val="0"/>
                        </a:spcAft>
                      </a:pPr>
                      <a:r>
                        <a:rPr lang="zh-TW" sz="1800" kern="100" dirty="0">
                          <a:effectLst/>
                          <a:latin typeface="微軟正黑體" panose="020B0604030504040204" pitchFamily="34" charset="-120"/>
                          <a:ea typeface="微軟正黑體" panose="020B0604030504040204" pitchFamily="34" charset="-120"/>
                        </a:rPr>
                        <a:t>基礎</a:t>
                      </a:r>
                      <a:r>
                        <a:rPr lang="zh-TW" sz="1800" kern="100" dirty="0" smtClean="0">
                          <a:effectLst/>
                          <a:latin typeface="微軟正黑體" panose="020B0604030504040204" pitchFamily="34" charset="-120"/>
                          <a:ea typeface="微軟正黑體" panose="020B0604030504040204" pitchFamily="34" charset="-120"/>
                        </a:rPr>
                        <a:t>環境</a:t>
                      </a:r>
                      <a:endParaRPr lang="en-US" altLang="zh-TW" sz="1800" kern="100" dirty="0" smtClean="0">
                        <a:effectLst/>
                        <a:latin typeface="微軟正黑體" panose="020B0604030504040204" pitchFamily="34" charset="-120"/>
                        <a:ea typeface="微軟正黑體" panose="020B0604030504040204" pitchFamily="34" charset="-120"/>
                      </a:endParaRPr>
                    </a:p>
                    <a:p>
                      <a:pPr algn="ctr">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（國發會）</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4597" marR="64597" marT="0" marB="0" anchor="ctr"/>
                </a:tc>
                <a:tc>
                  <a:txBody>
                    <a:bodyPr/>
                    <a:lstStyle/>
                    <a:p>
                      <a:r>
                        <a:rPr lang="zh-TW" altLang="en-US" sz="1800" dirty="0" smtClean="0">
                          <a:latin typeface="微軟正黑體" panose="020B0604030504040204" pitchFamily="34" charset="-120"/>
                          <a:ea typeface="微軟正黑體" panose="020B0604030504040204" pitchFamily="34" charset="-120"/>
                        </a:rPr>
                        <a:t>時間：</a:t>
                      </a:r>
                      <a:r>
                        <a:rPr lang="en-US" altLang="zh-TW" sz="1800" dirty="0" smtClean="0">
                          <a:latin typeface="微軟正黑體" panose="020B0604030504040204" pitchFamily="34" charset="-120"/>
                          <a:ea typeface="微軟正黑體" panose="020B0604030504040204" pitchFamily="34" charset="-120"/>
                        </a:rPr>
                        <a:t>3/2</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3/6</a:t>
                      </a:r>
                    </a:p>
                    <a:p>
                      <a:r>
                        <a:rPr lang="zh-TW" altLang="en-US" sz="1800" dirty="0" smtClean="0">
                          <a:latin typeface="微軟正黑體" panose="020B0604030504040204" pitchFamily="34" charset="-120"/>
                          <a:ea typeface="微軟正黑體" panose="020B0604030504040204" pitchFamily="34" charset="-120"/>
                        </a:rPr>
                        <a:t>主持人：國發會黃副主委萬翔</a:t>
                      </a:r>
                      <a:endParaRPr lang="zh-TW" altLang="en-US" sz="1800" dirty="0">
                        <a:latin typeface="微軟正黑體" panose="020B0604030504040204" pitchFamily="34" charset="-120"/>
                        <a:ea typeface="微軟正黑體" panose="020B0604030504040204" pitchFamily="34" charset="-120"/>
                      </a:endParaRPr>
                    </a:p>
                  </a:txBody>
                  <a:tcPr/>
                </a:tc>
                <a:tc rowSpan="5">
                  <a:txBody>
                    <a:bodyPr/>
                    <a:lstStyle/>
                    <a:p>
                      <a:pPr marL="285750" marR="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lang="zh-TW" altLang="en-US" sz="1800" dirty="0" smtClean="0">
                          <a:latin typeface="微軟正黑體" panose="020B0604030504040204" pitchFamily="34" charset="-120"/>
                          <a:ea typeface="微軟正黑體" panose="020B0604030504040204" pitchFamily="34" charset="-120"/>
                        </a:rPr>
                        <a:t>會前</a:t>
                      </a:r>
                      <a:endParaRPr lang="en-US" altLang="zh-TW" sz="1800" dirty="0" smtClean="0">
                        <a:latin typeface="微軟正黑體" panose="020B0604030504040204" pitchFamily="34" charset="-120"/>
                        <a:ea typeface="微軟正黑體" panose="020B0604030504040204" pitchFamily="34" charset="-120"/>
                      </a:endParaRPr>
                    </a:p>
                    <a:p>
                      <a:pPr marL="355600" marR="0" indent="-177800" algn="l"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lang="zh-TW" altLang="en-US" sz="1800" kern="1200" dirty="0" smtClean="0">
                          <a:latin typeface="微軟正黑體" panose="020B0604030504040204" pitchFamily="34" charset="-120"/>
                          <a:ea typeface="微軟正黑體" panose="020B0604030504040204" pitchFamily="34" charset="-120"/>
                        </a:rPr>
                        <a:t>背景資料及討論提綱上網提供各界參考</a:t>
                      </a:r>
                      <a:endParaRPr lang="en-US" altLang="zh-TW" sz="1800" kern="1200" dirty="0" smtClean="0">
                        <a:latin typeface="微軟正黑體" panose="020B0604030504040204" pitchFamily="34" charset="-120"/>
                        <a:ea typeface="微軟正黑體" panose="020B0604030504040204" pitchFamily="34" charset="-120"/>
                      </a:endParaRPr>
                    </a:p>
                    <a:p>
                      <a:pPr marL="285750" marR="0" indent="-285750" algn="l" defTabSz="914400" rtl="0" eaLnBrk="1" fontAlgn="auto" latinLnBrk="0" hangingPunct="1">
                        <a:lnSpc>
                          <a:spcPts val="2100"/>
                        </a:lnSpc>
                        <a:spcBef>
                          <a:spcPts val="0"/>
                        </a:spcBef>
                        <a:spcAft>
                          <a:spcPts val="0"/>
                        </a:spcAft>
                        <a:buClrTx/>
                        <a:buSzTx/>
                        <a:buFont typeface="Wingdings" panose="05000000000000000000" pitchFamily="2" charset="2"/>
                        <a:buChar char="Ø"/>
                        <a:tabLst/>
                        <a:defRPr/>
                      </a:pPr>
                      <a:r>
                        <a:rPr lang="zh-TW" altLang="en-US" sz="1800" dirty="0" smtClean="0">
                          <a:latin typeface="微軟正黑體" panose="020B0604030504040204" pitchFamily="34" charset="-120"/>
                          <a:ea typeface="微軟正黑體" panose="020B0604030504040204" pitchFamily="34" charset="-120"/>
                        </a:rPr>
                        <a:t>會中</a:t>
                      </a:r>
                      <a:endParaRPr lang="en-US" altLang="zh-TW" sz="1800" dirty="0" smtClean="0">
                        <a:latin typeface="微軟正黑體" panose="020B0604030504040204" pitchFamily="34" charset="-120"/>
                        <a:ea typeface="微軟正黑體" panose="020B0604030504040204" pitchFamily="34" charset="-120"/>
                      </a:endParaRPr>
                    </a:p>
                    <a:p>
                      <a:pPr marL="355600" marR="0" indent="-177800" algn="l"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由各該領域專家學者提供意見並進行討論</a:t>
                      </a:r>
                      <a:endParaRPr lang="en-US" altLang="zh-TW" sz="1800" dirty="0" smtClean="0">
                        <a:latin typeface="微軟正黑體" panose="020B0604030504040204" pitchFamily="34" charset="-120"/>
                        <a:ea typeface="微軟正黑體" panose="020B0604030504040204" pitchFamily="34" charset="-120"/>
                      </a:endParaRPr>
                    </a:p>
                    <a:p>
                      <a:pPr marL="355600" marR="0" indent="-177800" algn="l"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lang="zh-TW" altLang="en-US" sz="1800" dirty="0" smtClean="0">
                          <a:latin typeface="微軟正黑體" panose="020B0604030504040204" pitchFamily="34" charset="-120"/>
                          <a:ea typeface="微軟正黑體" panose="020B0604030504040204" pitchFamily="34" charset="-120"/>
                        </a:rPr>
                        <a:t>會議進行即時轉播，供各界掌握會議討論內容</a:t>
                      </a:r>
                      <a:endParaRPr lang="en-US" altLang="zh-TW" sz="1800" dirty="0" smtClean="0">
                        <a:latin typeface="微軟正黑體" panose="020B0604030504040204" pitchFamily="34" charset="-120"/>
                        <a:ea typeface="微軟正黑體" panose="020B0604030504040204" pitchFamily="34" charset="-120"/>
                      </a:endParaRPr>
                    </a:p>
                    <a:p>
                      <a:pPr marL="285750" indent="-285750">
                        <a:lnSpc>
                          <a:spcPts val="2100"/>
                        </a:lnSpc>
                        <a:buFont typeface="Wingdings" panose="05000000000000000000" pitchFamily="2" charset="2"/>
                        <a:buChar char="Ø"/>
                      </a:pPr>
                      <a:r>
                        <a:rPr lang="zh-TW" altLang="en-US" sz="1800" dirty="0" smtClean="0">
                          <a:latin typeface="微軟正黑體" panose="020B0604030504040204" pitchFamily="34" charset="-120"/>
                          <a:ea typeface="微軟正黑體" panose="020B0604030504040204" pitchFamily="34" charset="-120"/>
                        </a:rPr>
                        <a:t>會後</a:t>
                      </a:r>
                      <a:endParaRPr lang="en-US" altLang="zh-TW" sz="1800" dirty="0" smtClean="0">
                        <a:latin typeface="微軟正黑體" panose="020B0604030504040204" pitchFamily="34" charset="-120"/>
                        <a:ea typeface="微軟正黑體" panose="020B0604030504040204" pitchFamily="34" charset="-120"/>
                      </a:endParaRPr>
                    </a:p>
                    <a:p>
                      <a:pPr marL="355600" marR="0" indent="-177800" algn="l"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lang="zh-TW" altLang="en-US" sz="1800" kern="1200" dirty="0" smtClean="0">
                          <a:latin typeface="微軟正黑體" panose="020B0604030504040204" pitchFamily="34" charset="-120"/>
                          <a:ea typeface="微軟正黑體" panose="020B0604030504040204" pitchFamily="34" charset="-120"/>
                        </a:rPr>
                        <a:t>發布新聞稿</a:t>
                      </a:r>
                      <a:endParaRPr lang="en-US" altLang="zh-TW" sz="1800" kern="1200" dirty="0" smtClean="0">
                        <a:latin typeface="微軟正黑體" panose="020B0604030504040204" pitchFamily="34" charset="-120"/>
                        <a:ea typeface="微軟正黑體" panose="020B0604030504040204" pitchFamily="34" charset="-120"/>
                      </a:endParaRPr>
                    </a:p>
                    <a:p>
                      <a:pPr marL="355600" marR="0" indent="-177800" algn="l" defTabSz="914400" rtl="0" eaLnBrk="1" fontAlgn="auto" latinLnBrk="0" hangingPunct="1">
                        <a:lnSpc>
                          <a:spcPts val="2100"/>
                        </a:lnSpc>
                        <a:spcBef>
                          <a:spcPts val="0"/>
                        </a:spcBef>
                        <a:spcAft>
                          <a:spcPts val="0"/>
                        </a:spcAft>
                        <a:buClrTx/>
                        <a:buSzTx/>
                        <a:buFont typeface="Arial" panose="020B0604020202020204" pitchFamily="34" charset="0"/>
                        <a:buChar char="•"/>
                        <a:tabLst/>
                        <a:defRPr/>
                      </a:pPr>
                      <a:r>
                        <a:rPr lang="zh-TW" altLang="en-US" sz="1800" kern="1200" dirty="0" smtClean="0">
                          <a:latin typeface="微軟正黑體" panose="020B0604030504040204" pitchFamily="34" charset="-120"/>
                          <a:ea typeface="微軟正黑體" panose="020B0604030504040204" pitchFamily="34" charset="-120"/>
                        </a:rPr>
                        <a:t>蒐集實體會議結論、網路意見，完成分組行動計畫</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初稿</a:t>
                      </a:r>
                      <a:r>
                        <a:rPr lang="en-US" altLang="zh-TW" sz="1800" kern="1200" dirty="0" smtClean="0">
                          <a:latin typeface="微軟正黑體" panose="020B0604030504040204" pitchFamily="34" charset="-120"/>
                          <a:ea typeface="微軟正黑體" panose="020B0604030504040204" pitchFamily="34" charset="-120"/>
                        </a:rPr>
                        <a:t>)</a:t>
                      </a:r>
                      <a:endParaRPr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r>
              <a:tr h="622496">
                <a:tc>
                  <a:txBody>
                    <a:bodyPr/>
                    <a:lstStyle/>
                    <a:p>
                      <a:pPr algn="ctr">
                        <a:lnSpc>
                          <a:spcPts val="2400"/>
                        </a:lnSpc>
                        <a:spcBef>
                          <a:spcPts val="0"/>
                        </a:spcBef>
                        <a:spcAft>
                          <a:spcPts val="0"/>
                        </a:spcAft>
                      </a:pPr>
                      <a:r>
                        <a:rPr lang="zh-TW" sz="1800" kern="100" dirty="0">
                          <a:effectLst/>
                          <a:latin typeface="微軟正黑體" panose="020B0604030504040204" pitchFamily="34" charset="-120"/>
                          <a:ea typeface="微軟正黑體" panose="020B0604030504040204" pitchFamily="34" charset="-120"/>
                        </a:rPr>
                        <a:t>透明</a:t>
                      </a:r>
                      <a:r>
                        <a:rPr lang="zh-TW" sz="1800" kern="100" dirty="0" smtClean="0">
                          <a:effectLst/>
                          <a:latin typeface="微軟正黑體" panose="020B0604030504040204" pitchFamily="34" charset="-120"/>
                          <a:ea typeface="微軟正黑體" panose="020B0604030504040204" pitchFamily="34" charset="-120"/>
                        </a:rPr>
                        <a:t>治理</a:t>
                      </a:r>
                      <a:endParaRPr lang="en-US" altLang="zh-TW" sz="1800" kern="100" dirty="0" smtClean="0">
                        <a:effectLst/>
                        <a:latin typeface="微軟正黑體" panose="020B0604030504040204" pitchFamily="34" charset="-120"/>
                        <a:ea typeface="微軟正黑體" panose="020B0604030504040204" pitchFamily="34" charset="-120"/>
                      </a:endParaRPr>
                    </a:p>
                    <a:p>
                      <a:pPr algn="ctr">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（國發會）</a:t>
                      </a:r>
                      <a:endParaRPr 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r>
                        <a:rPr lang="zh-TW" altLang="en-US" sz="1800" dirty="0" smtClean="0">
                          <a:latin typeface="微軟正黑體" panose="020B0604030504040204" pitchFamily="34" charset="-120"/>
                          <a:ea typeface="微軟正黑體" panose="020B0604030504040204" pitchFamily="34" charset="-120"/>
                        </a:rPr>
                        <a:t>時間：</a:t>
                      </a:r>
                      <a:r>
                        <a:rPr lang="en-US" altLang="zh-TW" sz="1800" dirty="0" smtClean="0">
                          <a:latin typeface="微軟正黑體" panose="020B0604030504040204" pitchFamily="34" charset="-120"/>
                          <a:ea typeface="微軟正黑體" panose="020B0604030504040204" pitchFamily="34" charset="-120"/>
                        </a:rPr>
                        <a:t>2/12</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3/13</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主持人：國發會高副主委仙桂</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p>
                  </a:txBody>
                  <a:tcPr/>
                </a:tc>
              </a:tr>
              <a:tr h="622496">
                <a:tc>
                  <a:txBody>
                    <a:bodyPr/>
                    <a:lstStyle/>
                    <a:p>
                      <a:pPr marL="0" algn="ctr" defTabSz="914400" rtl="0" eaLnBrk="1" latinLnBrk="0" hangingPunct="1">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智慧</a:t>
                      </a:r>
                      <a:r>
                        <a:rPr lang="zh-TW" sz="1800" kern="100" dirty="0" smtClean="0">
                          <a:effectLst/>
                          <a:latin typeface="微軟正黑體" panose="020B0604030504040204" pitchFamily="34" charset="-120"/>
                          <a:ea typeface="微軟正黑體" panose="020B0604030504040204" pitchFamily="34" charset="-120"/>
                        </a:rPr>
                        <a:t>生活</a:t>
                      </a:r>
                      <a:endParaRPr lang="en-US" altLang="zh-TW" sz="1800" kern="100" dirty="0" smtClean="0">
                        <a:effectLst/>
                        <a:latin typeface="微軟正黑體" panose="020B0604030504040204" pitchFamily="34" charset="-120"/>
                        <a:ea typeface="微軟正黑體" panose="020B0604030504040204" pitchFamily="34" charset="-120"/>
                      </a:endParaRPr>
                    </a:p>
                    <a:p>
                      <a:pPr marL="0" algn="ctr" defTabSz="914400" rtl="0" eaLnBrk="1" latinLnBrk="0" hangingPunct="1">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（經濟部）</a:t>
                      </a:r>
                      <a:endParaRPr 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r>
                        <a:rPr lang="zh-TW" altLang="en-US" sz="1800" dirty="0" smtClean="0">
                          <a:latin typeface="微軟正黑體" panose="020B0604030504040204" pitchFamily="34" charset="-120"/>
                          <a:ea typeface="微軟正黑體" panose="020B0604030504040204" pitchFamily="34" charset="-120"/>
                        </a:rPr>
                        <a:t>時間：</a:t>
                      </a:r>
                      <a:r>
                        <a:rPr lang="en-US" altLang="zh-TW" sz="1800" dirty="0" smtClean="0">
                          <a:latin typeface="微軟正黑體" panose="020B0604030504040204" pitchFamily="34" charset="-120"/>
                          <a:ea typeface="微軟正黑體" panose="020B0604030504040204" pitchFamily="34" charset="-120"/>
                        </a:rPr>
                        <a:t>2/26</a:t>
                      </a:r>
                    </a:p>
                    <a:p>
                      <a:r>
                        <a:rPr lang="zh-TW" altLang="en-US" sz="1800" dirty="0" smtClean="0">
                          <a:latin typeface="微軟正黑體" panose="020B0604030504040204" pitchFamily="34" charset="-120"/>
                          <a:ea typeface="微軟正黑體" panose="020B0604030504040204" pitchFamily="34" charset="-120"/>
                        </a:rPr>
                        <a:t>主持人：經濟部沈次長榮津</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p>
                  </a:txBody>
                  <a:tcPr/>
                </a:tc>
              </a:tr>
              <a:tr h="622496">
                <a:tc>
                  <a:txBody>
                    <a:bodyPr/>
                    <a:lstStyle/>
                    <a:p>
                      <a:pPr algn="ctr">
                        <a:lnSpc>
                          <a:spcPts val="2400"/>
                        </a:lnSpc>
                        <a:spcBef>
                          <a:spcPts val="0"/>
                        </a:spcBef>
                        <a:spcAft>
                          <a:spcPts val="0"/>
                        </a:spcAft>
                      </a:pPr>
                      <a:r>
                        <a:rPr lang="zh-TW" sz="1800" kern="100" dirty="0">
                          <a:effectLst/>
                          <a:latin typeface="微軟正黑體" panose="020B0604030504040204" pitchFamily="34" charset="-120"/>
                          <a:ea typeface="微軟正黑體" panose="020B0604030504040204" pitchFamily="34" charset="-120"/>
                        </a:rPr>
                        <a:t>網路</a:t>
                      </a:r>
                      <a:r>
                        <a:rPr lang="zh-TW" sz="1800" kern="100" dirty="0" smtClean="0">
                          <a:effectLst/>
                          <a:latin typeface="微軟正黑體" panose="020B0604030504040204" pitchFamily="34" charset="-120"/>
                          <a:ea typeface="微軟正黑體" panose="020B0604030504040204" pitchFamily="34" charset="-120"/>
                        </a:rPr>
                        <a:t>經濟</a:t>
                      </a:r>
                      <a:endParaRPr lang="en-US" altLang="zh-TW" sz="1800" kern="100" dirty="0" smtClean="0">
                        <a:effectLst/>
                        <a:latin typeface="微軟正黑體" panose="020B0604030504040204" pitchFamily="34" charset="-120"/>
                        <a:ea typeface="微軟正黑體" panose="020B0604030504040204" pitchFamily="34" charset="-120"/>
                      </a:endParaRPr>
                    </a:p>
                    <a:p>
                      <a:pPr algn="ctr">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（經濟部）</a:t>
                      </a:r>
                      <a:endParaRPr 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r>
                        <a:rPr lang="zh-TW" altLang="en-US" sz="1800" dirty="0" smtClean="0">
                          <a:latin typeface="微軟正黑體" panose="020B0604030504040204" pitchFamily="34" charset="-120"/>
                          <a:ea typeface="微軟正黑體" panose="020B0604030504040204" pitchFamily="34" charset="-120"/>
                        </a:rPr>
                        <a:t>時間：</a:t>
                      </a:r>
                      <a:r>
                        <a:rPr lang="en-US" altLang="zh-TW" sz="1800" dirty="0" smtClean="0">
                          <a:latin typeface="微軟正黑體" panose="020B0604030504040204" pitchFamily="34" charset="-120"/>
                          <a:ea typeface="微軟正黑體" panose="020B0604030504040204" pitchFamily="34" charset="-120"/>
                        </a:rPr>
                        <a:t>3/10</a:t>
                      </a:r>
                    </a:p>
                    <a:p>
                      <a:r>
                        <a:rPr lang="zh-TW" altLang="en-US" sz="1800" dirty="0" smtClean="0">
                          <a:latin typeface="微軟正黑體" panose="020B0604030504040204" pitchFamily="34" charset="-120"/>
                          <a:ea typeface="微軟正黑體" panose="020B0604030504040204" pitchFamily="34" charset="-120"/>
                        </a:rPr>
                        <a:t>主持人：經濟部沈次長榮津</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p>
                  </a:txBody>
                  <a:tcPr/>
                </a:tc>
              </a:tr>
              <a:tr h="762639">
                <a:tc>
                  <a:txBody>
                    <a:bodyPr/>
                    <a:lstStyle/>
                    <a:p>
                      <a:pPr algn="ctr">
                        <a:lnSpc>
                          <a:spcPts val="2400"/>
                        </a:lnSpc>
                        <a:spcBef>
                          <a:spcPts val="0"/>
                        </a:spcBef>
                        <a:spcAft>
                          <a:spcPts val="0"/>
                        </a:spcAft>
                      </a:pPr>
                      <a:r>
                        <a:rPr lang="zh-TW" sz="1800" kern="100" dirty="0">
                          <a:effectLst/>
                          <a:latin typeface="微軟正黑體" panose="020B0604030504040204" pitchFamily="34" charset="-120"/>
                          <a:ea typeface="微軟正黑體" panose="020B0604030504040204" pitchFamily="34" charset="-120"/>
                        </a:rPr>
                        <a:t>智慧</a:t>
                      </a:r>
                      <a:r>
                        <a:rPr lang="zh-TW" sz="1800" kern="100" dirty="0" smtClean="0">
                          <a:effectLst/>
                          <a:latin typeface="微軟正黑體" panose="020B0604030504040204" pitchFamily="34" charset="-120"/>
                          <a:ea typeface="微軟正黑體" panose="020B0604030504040204" pitchFamily="34" charset="-120"/>
                        </a:rPr>
                        <a:t>國土</a:t>
                      </a:r>
                      <a:endParaRPr lang="en-US" altLang="zh-TW" sz="1800" kern="100" dirty="0" smtClean="0">
                        <a:effectLst/>
                        <a:latin typeface="微軟正黑體" panose="020B0604030504040204" pitchFamily="34" charset="-120"/>
                        <a:ea typeface="微軟正黑體" panose="020B0604030504040204" pitchFamily="34" charset="-120"/>
                      </a:endParaRPr>
                    </a:p>
                    <a:p>
                      <a:pPr algn="ctr">
                        <a:lnSpc>
                          <a:spcPts val="2400"/>
                        </a:lnSpc>
                        <a:spcBef>
                          <a:spcPts val="0"/>
                        </a:spcBef>
                        <a:spcAft>
                          <a:spcPts val="0"/>
                        </a:spcAft>
                      </a:pPr>
                      <a:r>
                        <a:rPr lang="zh-TW" altLang="en-US" sz="1800" kern="100" dirty="0" smtClean="0">
                          <a:effectLst/>
                          <a:latin typeface="微軟正黑體" panose="020B0604030504040204" pitchFamily="34" charset="-120"/>
                          <a:ea typeface="微軟正黑體" panose="020B0604030504040204" pitchFamily="34" charset="-120"/>
                        </a:rPr>
                        <a:t>（內政部）</a:t>
                      </a:r>
                      <a:endParaRPr lang="zh-TW" sz="18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4597" marR="64597" marT="0" marB="0" anchor="ctr"/>
                </a:tc>
                <a:tc>
                  <a:txBody>
                    <a:bodyPr/>
                    <a:lstStyle/>
                    <a:p>
                      <a:r>
                        <a:rPr lang="zh-TW" altLang="en-US" sz="1800" dirty="0" smtClean="0">
                          <a:latin typeface="微軟正黑體" panose="020B0604030504040204" pitchFamily="34" charset="-120"/>
                          <a:ea typeface="微軟正黑體" panose="020B0604030504040204" pitchFamily="34" charset="-120"/>
                        </a:rPr>
                        <a:t>時間：</a:t>
                      </a:r>
                      <a:r>
                        <a:rPr lang="en-US" altLang="zh-TW" sz="1800" dirty="0" smtClean="0">
                          <a:latin typeface="微軟正黑體" panose="020B0604030504040204" pitchFamily="34" charset="-120"/>
                          <a:ea typeface="微軟正黑體" panose="020B0604030504040204" pitchFamily="34" charset="-120"/>
                        </a:rPr>
                        <a:t>2/10</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3/19</a:t>
                      </a:r>
                    </a:p>
                    <a:p>
                      <a:r>
                        <a:rPr lang="zh-TW" altLang="en-US" sz="1800" dirty="0" smtClean="0">
                          <a:latin typeface="微軟正黑體" panose="020B0604030504040204" pitchFamily="34" charset="-120"/>
                          <a:ea typeface="微軟正黑體" panose="020B0604030504040204" pitchFamily="34" charset="-120"/>
                        </a:rPr>
                        <a:t>主持人：行政院葉政委欣誠</a:t>
                      </a:r>
                      <a:endParaRPr lang="zh-TW" altLang="en-US" sz="1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p>
                  </a:txBody>
                  <a:tcPr/>
                </a:tc>
              </a:tr>
            </a:tbl>
          </a:graphicData>
        </a:graphic>
      </p:graphicFrame>
      <p:sp>
        <p:nvSpPr>
          <p:cNvPr id="4" name="內容版面配置區 2"/>
          <p:cNvSpPr txBox="1">
            <a:spLocks/>
          </p:cNvSpPr>
          <p:nvPr/>
        </p:nvSpPr>
        <p:spPr>
          <a:xfrm>
            <a:off x="369501" y="826528"/>
            <a:ext cx="8291244" cy="4830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TW" altLang="en-US" sz="2400" b="1" dirty="0" smtClean="0"/>
              <a:t>第一階段實體會議辦理情形（</a:t>
            </a:r>
            <a:r>
              <a:rPr lang="en-US" altLang="zh-TW" sz="2400" b="1" dirty="0" smtClean="0"/>
              <a:t>2</a:t>
            </a:r>
            <a:r>
              <a:rPr lang="zh-TW" altLang="en-US" sz="2400" b="1" dirty="0"/>
              <a:t>月至</a:t>
            </a:r>
            <a:r>
              <a:rPr lang="en-US" altLang="zh-TW" sz="2400" b="1" dirty="0"/>
              <a:t>3</a:t>
            </a:r>
            <a:r>
              <a:rPr lang="zh-TW" altLang="en-US" sz="2400" b="1" dirty="0"/>
              <a:t>月</a:t>
            </a:r>
            <a:r>
              <a:rPr lang="zh-TW" altLang="en-US" sz="2400" b="1" dirty="0" smtClean="0"/>
              <a:t>上旬）</a:t>
            </a:r>
            <a:endParaRPr lang="en-US" altLang="zh-TW" sz="2400" b="1" dirty="0" smtClean="0"/>
          </a:p>
        </p:txBody>
      </p:sp>
      <p:sp>
        <p:nvSpPr>
          <p:cNvPr id="5" name="內容版面配置區 2"/>
          <p:cNvSpPr txBox="1">
            <a:spLocks/>
          </p:cNvSpPr>
          <p:nvPr/>
        </p:nvSpPr>
        <p:spPr>
          <a:xfrm>
            <a:off x="369501" y="5435753"/>
            <a:ext cx="8291244" cy="4830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文鼎圓體M" panose="020F06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TW" altLang="en-US" sz="2400" b="1" dirty="0" smtClean="0"/>
              <a:t>第二階段實體會議將於 </a:t>
            </a:r>
            <a:r>
              <a:rPr lang="en-US" altLang="zh-TW" sz="2400" b="1" dirty="0" smtClean="0"/>
              <a:t>3 </a:t>
            </a:r>
            <a:r>
              <a:rPr lang="zh-TW" altLang="en-US" sz="2400" b="1" dirty="0" smtClean="0"/>
              <a:t>月下旬陸續辦理</a:t>
            </a:r>
            <a:endParaRPr lang="en-US" altLang="zh-TW" sz="2400" b="1" dirty="0" smtClean="0"/>
          </a:p>
          <a:p>
            <a:pPr marL="558800" indent="-285750">
              <a:lnSpc>
                <a:spcPct val="120000"/>
              </a:lnSpc>
              <a:spcBef>
                <a:spcPts val="0"/>
              </a:spcBef>
              <a:buFont typeface="Wingdings" panose="05000000000000000000" pitchFamily="2" charset="2"/>
              <a:buChar char="Ø"/>
            </a:pPr>
            <a:r>
              <a:rPr lang="zh-TW" altLang="en-US" sz="1800" dirty="0" smtClean="0"/>
              <a:t>召開</a:t>
            </a:r>
            <a:r>
              <a:rPr lang="zh-TW" altLang="en-US" sz="1800" dirty="0"/>
              <a:t>實體會議討論</a:t>
            </a:r>
            <a:r>
              <a:rPr lang="zh-TW" altLang="en-US" sz="1800" dirty="0" smtClean="0"/>
              <a:t>，納入網路</a:t>
            </a:r>
            <a:r>
              <a:rPr lang="zh-TW" altLang="en-US" sz="1800" dirty="0"/>
              <a:t>徵詢</a:t>
            </a:r>
            <a:r>
              <a:rPr lang="zh-TW" altLang="en-US" sz="1800" dirty="0" smtClean="0"/>
              <a:t>意見</a:t>
            </a:r>
            <a:r>
              <a:rPr lang="zh-TW" altLang="en-US" sz="1800" dirty="0"/>
              <a:t>，由</a:t>
            </a:r>
            <a:r>
              <a:rPr lang="zh-TW" altLang="en-US" sz="1800" dirty="0" smtClean="0">
                <a:solidFill>
                  <a:srgbClr val="FF0000"/>
                </a:solidFill>
              </a:rPr>
              <a:t>各分組督導政委擔任主持人</a:t>
            </a:r>
            <a:r>
              <a:rPr lang="zh-TW" altLang="en-US" sz="1800" dirty="0" smtClean="0"/>
              <a:t>，確認</a:t>
            </a:r>
            <a:r>
              <a:rPr lang="zh-TW" altLang="en-US" sz="1800" dirty="0"/>
              <a:t>分組行動</a:t>
            </a:r>
            <a:r>
              <a:rPr lang="zh-TW" altLang="en-US" sz="1800" dirty="0" smtClean="0"/>
              <a:t>計畫</a:t>
            </a:r>
            <a:endParaRPr lang="en-US" altLang="zh-TW" sz="1800" dirty="0" smtClean="0"/>
          </a:p>
        </p:txBody>
      </p:sp>
    </p:spTree>
    <p:extLst>
      <p:ext uri="{BB962C8B-B14F-4D97-AF65-F5344CB8AC3E}">
        <p14:creationId xmlns:p14="http://schemas.microsoft.com/office/powerpoint/2010/main" val="412139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864337" y="143565"/>
            <a:ext cx="7772400" cy="990600"/>
          </a:xfrm>
          <a:prstGeom prst="rect">
            <a:avLst/>
          </a:prstGeom>
        </p:spPr>
        <p:txBody>
          <a:bodyPr/>
          <a:lstStyle>
            <a:lvl1pPr algn="l" rtl="0" eaLnBrk="0" fontAlgn="base" hangingPunct="0">
              <a:spcBef>
                <a:spcPct val="0"/>
              </a:spcBef>
              <a:spcAft>
                <a:spcPct val="0"/>
              </a:spcAft>
              <a:defRPr kumimoji="1" sz="4000" b="1">
                <a:solidFill>
                  <a:srgbClr val="006600"/>
                </a:solidFill>
                <a:latin typeface="+mj-lt"/>
                <a:ea typeface="+mj-ea"/>
                <a:cs typeface="+mj-cs"/>
              </a:defRPr>
            </a:lvl1pPr>
            <a:lvl2pPr algn="l" rtl="0" eaLnBrk="0" fontAlgn="base" hangingPunct="0">
              <a:spcBef>
                <a:spcPct val="0"/>
              </a:spcBef>
              <a:spcAft>
                <a:spcPct val="0"/>
              </a:spcAft>
              <a:defRPr kumimoji="1" sz="4000" b="1">
                <a:solidFill>
                  <a:srgbClr val="006600"/>
                </a:solidFill>
                <a:latin typeface="Times New Roman" pitchFamily="18" charset="0"/>
                <a:ea typeface="標楷體" pitchFamily="65" charset="-120"/>
              </a:defRPr>
            </a:lvl2pPr>
            <a:lvl3pPr algn="l" rtl="0" eaLnBrk="0" fontAlgn="base" hangingPunct="0">
              <a:spcBef>
                <a:spcPct val="0"/>
              </a:spcBef>
              <a:spcAft>
                <a:spcPct val="0"/>
              </a:spcAft>
              <a:defRPr kumimoji="1" sz="4000" b="1">
                <a:solidFill>
                  <a:srgbClr val="006600"/>
                </a:solidFill>
                <a:latin typeface="Times New Roman" pitchFamily="18" charset="0"/>
                <a:ea typeface="標楷體" pitchFamily="65" charset="-120"/>
              </a:defRPr>
            </a:lvl3pPr>
            <a:lvl4pPr algn="l" rtl="0" eaLnBrk="0" fontAlgn="base" hangingPunct="0">
              <a:spcBef>
                <a:spcPct val="0"/>
              </a:spcBef>
              <a:spcAft>
                <a:spcPct val="0"/>
              </a:spcAft>
              <a:defRPr kumimoji="1" sz="4000" b="1">
                <a:solidFill>
                  <a:srgbClr val="006600"/>
                </a:solidFill>
                <a:latin typeface="Times New Roman" pitchFamily="18" charset="0"/>
                <a:ea typeface="標楷體" pitchFamily="65" charset="-120"/>
              </a:defRPr>
            </a:lvl4pPr>
            <a:lvl5pPr algn="l" rtl="0" eaLnBrk="0" fontAlgn="base" hangingPunct="0">
              <a:spcBef>
                <a:spcPct val="0"/>
              </a:spcBef>
              <a:spcAft>
                <a:spcPct val="0"/>
              </a:spcAft>
              <a:defRPr kumimoji="1" sz="4000" b="1">
                <a:solidFill>
                  <a:srgbClr val="006600"/>
                </a:solidFill>
                <a:latin typeface="Times New Roman" pitchFamily="18" charset="0"/>
                <a:ea typeface="標楷體" pitchFamily="65" charset="-120"/>
              </a:defRPr>
            </a:lvl5pPr>
            <a:lvl6pPr marL="457200" algn="l" rtl="0" eaLnBrk="1" fontAlgn="base" hangingPunct="1">
              <a:spcBef>
                <a:spcPct val="0"/>
              </a:spcBef>
              <a:spcAft>
                <a:spcPct val="0"/>
              </a:spcAft>
              <a:defRPr kumimoji="1" sz="4000" b="1">
                <a:solidFill>
                  <a:srgbClr val="006600"/>
                </a:solidFill>
                <a:latin typeface="Times New Roman" pitchFamily="18" charset="0"/>
                <a:ea typeface="標楷體" pitchFamily="65" charset="-120"/>
              </a:defRPr>
            </a:lvl6pPr>
            <a:lvl7pPr marL="914400" algn="l" rtl="0" eaLnBrk="1" fontAlgn="base" hangingPunct="1">
              <a:spcBef>
                <a:spcPct val="0"/>
              </a:spcBef>
              <a:spcAft>
                <a:spcPct val="0"/>
              </a:spcAft>
              <a:defRPr kumimoji="1" sz="4000" b="1">
                <a:solidFill>
                  <a:srgbClr val="006600"/>
                </a:solidFill>
                <a:latin typeface="Times New Roman" pitchFamily="18" charset="0"/>
                <a:ea typeface="標楷體" pitchFamily="65" charset="-120"/>
              </a:defRPr>
            </a:lvl7pPr>
            <a:lvl8pPr marL="1371600" algn="l" rtl="0" eaLnBrk="1" fontAlgn="base" hangingPunct="1">
              <a:spcBef>
                <a:spcPct val="0"/>
              </a:spcBef>
              <a:spcAft>
                <a:spcPct val="0"/>
              </a:spcAft>
              <a:defRPr kumimoji="1" sz="4000" b="1">
                <a:solidFill>
                  <a:srgbClr val="006600"/>
                </a:solidFill>
                <a:latin typeface="Times New Roman" pitchFamily="18" charset="0"/>
                <a:ea typeface="標楷體" pitchFamily="65" charset="-120"/>
              </a:defRPr>
            </a:lvl8pPr>
            <a:lvl9pPr marL="1828800" algn="l" rtl="0" eaLnBrk="1" fontAlgn="base" hangingPunct="1">
              <a:spcBef>
                <a:spcPct val="0"/>
              </a:spcBef>
              <a:spcAft>
                <a:spcPct val="0"/>
              </a:spcAft>
              <a:defRPr kumimoji="1" sz="4000" b="1">
                <a:solidFill>
                  <a:srgbClr val="006600"/>
                </a:solidFill>
                <a:latin typeface="Times New Roman" pitchFamily="18" charset="0"/>
                <a:ea typeface="標楷體" pitchFamily="65" charset="-120"/>
              </a:defRPr>
            </a:lvl9pPr>
          </a:lstStyle>
          <a:p>
            <a:pPr marL="360000" algn="ctr" eaLnBrk="1" hangingPunct="1">
              <a:lnSpc>
                <a:spcPct val="90000"/>
              </a:lnSpc>
            </a:pPr>
            <a:r>
              <a:rPr lang="zh-TW" altLang="en-US" sz="4800" dirty="0">
                <a:solidFill>
                  <a:srgbClr val="002060"/>
                </a:solidFill>
                <a:latin typeface="文鼎圓體M" panose="020F0609000000000000" pitchFamily="49" charset="-120"/>
                <a:ea typeface="文鼎圓體M" panose="020F0609000000000000" pitchFamily="49" charset="-120"/>
                <a:cs typeface="Arial" panose="020B0604020202020204" pitchFamily="34" charset="0"/>
              </a:rPr>
              <a:t>網路意見</a:t>
            </a:r>
            <a:r>
              <a:rPr lang="zh-TW" altLang="en-US" sz="4800" dirty="0" smtClean="0">
                <a:solidFill>
                  <a:srgbClr val="002060"/>
                </a:solidFill>
                <a:latin typeface="文鼎圓體M" panose="020F0609000000000000" pitchFamily="49" charset="-120"/>
                <a:ea typeface="文鼎圓體M" panose="020F0609000000000000" pitchFamily="49" charset="-120"/>
                <a:cs typeface="Arial" panose="020B0604020202020204" pitchFamily="34" charset="0"/>
              </a:rPr>
              <a:t>徵詢情形</a:t>
            </a:r>
            <a:endParaRPr lang="zh-TW" altLang="zh-TW" sz="4800" dirty="0">
              <a:solidFill>
                <a:srgbClr val="002060"/>
              </a:solidFill>
              <a:latin typeface="文鼎圓體M" panose="020F0609000000000000" pitchFamily="49" charset="-120"/>
              <a:ea typeface="文鼎圓體M" panose="020F0609000000000000" pitchFamily="49" charset="-120"/>
              <a:cs typeface="Arial" panose="020B0604020202020204" pitchFamily="34" charset="0"/>
            </a:endParaRPr>
          </a:p>
        </p:txBody>
      </p:sp>
      <p:pic>
        <p:nvPicPr>
          <p:cNvPr id="7" name="圖片 6"/>
          <p:cNvPicPr>
            <a:picLocks noChangeAspect="1"/>
          </p:cNvPicPr>
          <p:nvPr/>
        </p:nvPicPr>
        <p:blipFill>
          <a:blip r:embed="rId2"/>
          <a:stretch>
            <a:fillRect/>
          </a:stretch>
        </p:blipFill>
        <p:spPr>
          <a:xfrm>
            <a:off x="5606339" y="3386516"/>
            <a:ext cx="3186670" cy="2286001"/>
          </a:xfrm>
          <a:prstGeom prst="rect">
            <a:avLst/>
          </a:prstGeom>
        </p:spPr>
      </p:pic>
      <p:sp>
        <p:nvSpPr>
          <p:cNvPr id="8" name="Rectangle 1"/>
          <p:cNvSpPr>
            <a:spLocks noChangeArrowheads="1"/>
          </p:cNvSpPr>
          <p:nvPr/>
        </p:nvSpPr>
        <p:spPr bwMode="auto">
          <a:xfrm>
            <a:off x="2042963" y="870693"/>
            <a:ext cx="55814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dirty="0" smtClean="0">
                <a:latin typeface="微軟正黑體" pitchFamily="34" charset="-120"/>
                <a:ea typeface="微軟正黑體" pitchFamily="34" charset="-120"/>
                <a:cs typeface="Times New Roman" pitchFamily="18" charset="0"/>
              </a:rPr>
              <a:t>公共政策網路</a:t>
            </a:r>
            <a:r>
              <a:rPr kumimoji="1" lang="zh-TW" altLang="en-US" sz="2000" b="1" i="0" u="none" strike="noStrike" cap="none" normalizeH="0" baseline="0" dirty="0" smtClean="0">
                <a:ln>
                  <a:noFill/>
                </a:ln>
                <a:effectLst/>
                <a:latin typeface="微軟正黑體" pitchFamily="34" charset="-120"/>
                <a:ea typeface="微軟正黑體" pitchFamily="34" charset="-120"/>
                <a:cs typeface="Times New Roman" pitchFamily="18" charset="0"/>
              </a:rPr>
              <a:t>參與平台</a:t>
            </a:r>
            <a:r>
              <a:rPr kumimoji="1" lang="en-US" altLang="zh-TW" sz="2000" b="1" dirty="0">
                <a:latin typeface="微軟正黑體" pitchFamily="34" charset="-120"/>
                <a:ea typeface="微軟正黑體" pitchFamily="34" charset="-120"/>
                <a:cs typeface="Times New Roman" pitchFamily="18" charset="0"/>
                <a:hlinkClick r:id="rId3"/>
              </a:rPr>
              <a:t>h</a:t>
            </a:r>
            <a:r>
              <a:rPr kumimoji="1" lang="en-US" altLang="zh-TW" sz="2000" b="1" i="0" u="none" strike="noStrike" cap="none" normalizeH="0" baseline="0" dirty="0" smtClean="0">
                <a:ln>
                  <a:noFill/>
                </a:ln>
                <a:effectLst/>
                <a:latin typeface="微軟正黑體" pitchFamily="34" charset="-120"/>
                <a:ea typeface="微軟正黑體" pitchFamily="34" charset="-120"/>
                <a:cs typeface="Times New Roman" pitchFamily="18" charset="0"/>
                <a:hlinkClick r:id="rId3"/>
              </a:rPr>
              <a:t>ttp://join.gov.tw</a:t>
            </a:r>
            <a:endParaRPr kumimoji="1" lang="zh-TW" altLang="en-US" sz="2000" b="1" i="0" u="none" strike="noStrike" cap="none" normalizeH="0" baseline="0" dirty="0" smtClean="0">
              <a:ln>
                <a:noFill/>
              </a:ln>
              <a:effectLst/>
              <a:latin typeface="Arial" pitchFamily="34" charset="0"/>
              <a:ea typeface="新細明體" pitchFamily="18" charset="-120"/>
            </a:endParaRPr>
          </a:p>
        </p:txBody>
      </p:sp>
      <p:sp>
        <p:nvSpPr>
          <p:cNvPr id="9" name="文字方塊 8"/>
          <p:cNvSpPr txBox="1"/>
          <p:nvPr/>
        </p:nvSpPr>
        <p:spPr>
          <a:xfrm>
            <a:off x="118703" y="1382164"/>
            <a:ext cx="8783250" cy="1569660"/>
          </a:xfrm>
          <a:prstGeom prst="rect">
            <a:avLst/>
          </a:prstGeom>
          <a:noFill/>
        </p:spPr>
        <p:txBody>
          <a:bodyPr wrap="square" rtlCol="0">
            <a:spAutoFit/>
          </a:bodyPr>
          <a:lstStyle/>
          <a:p>
            <a:pPr marL="342900" lvl="2" indent="-342900">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將白皮書規劃構想置於參與平台，提供各機關共同</a:t>
            </a:r>
            <a:r>
              <a:rPr lang="zh-TW" altLang="en-US" sz="2400" dirty="0">
                <a:latin typeface="微軟正黑體" panose="020B0604030504040204" pitchFamily="34" charset="-120"/>
                <a:ea typeface="微軟正黑體" panose="020B0604030504040204" pitchFamily="34" charset="-120"/>
              </a:rPr>
              <a:t>協作及與網友</a:t>
            </a:r>
            <a:r>
              <a:rPr lang="zh-TW" altLang="en-US" sz="2400" dirty="0" smtClean="0">
                <a:latin typeface="微軟正黑體" panose="020B0604030504040204" pitchFamily="34" charset="-120"/>
                <a:ea typeface="微軟正黑體" panose="020B0604030504040204" pitchFamily="34" charset="-120"/>
              </a:rPr>
              <a:t>互動討論，進而蒐集網路意見</a:t>
            </a:r>
            <a:endParaRPr lang="en-US" altLang="zh-TW" sz="2400" dirty="0" smtClean="0">
              <a:latin typeface="微軟正黑體" panose="020B0604030504040204" pitchFamily="34" charset="-120"/>
              <a:ea typeface="微軟正黑體" panose="020B0604030504040204" pitchFamily="34" charset="-120"/>
            </a:endParaRPr>
          </a:p>
          <a:p>
            <a:pPr marL="342900" lvl="2"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採</a:t>
            </a:r>
            <a:r>
              <a:rPr lang="zh-TW" altLang="en-US" sz="2400" dirty="0">
                <a:solidFill>
                  <a:srgbClr val="FF0000"/>
                </a:solidFill>
                <a:latin typeface="微軟正黑體" panose="020B0604030504040204" pitchFamily="34" charset="-120"/>
                <a:ea typeface="微軟正黑體" panose="020B0604030504040204" pitchFamily="34" charset="-120"/>
              </a:rPr>
              <a:t>網實合一</a:t>
            </a:r>
            <a:r>
              <a:rPr lang="zh-TW" altLang="en-US" sz="2400" dirty="0">
                <a:latin typeface="微軟正黑體" panose="020B0604030504040204" pitchFamily="34" charset="-120"/>
                <a:ea typeface="微軟正黑體" panose="020B0604030504040204" pitchFamily="34" charset="-120"/>
              </a:rPr>
              <a:t>原則，主動公開</a:t>
            </a:r>
            <a:r>
              <a:rPr lang="zh-TW" altLang="en-US" sz="2400" dirty="0">
                <a:solidFill>
                  <a:srgbClr val="FF0000"/>
                </a:solidFill>
                <a:latin typeface="微軟正黑體" panose="020B0604030504040204" pitchFamily="34" charset="-120"/>
                <a:ea typeface="微軟正黑體" panose="020B0604030504040204" pitchFamily="34" charset="-120"/>
              </a:rPr>
              <a:t>背景資料、實體會議直播影音、</a:t>
            </a:r>
            <a:r>
              <a:rPr kumimoji="1" lang="zh-TW" altLang="en-US" sz="2400" dirty="0">
                <a:solidFill>
                  <a:srgbClr val="FF0000"/>
                </a:solidFill>
                <a:latin typeface="微軟正黑體" pitchFamily="34" charset="-120"/>
                <a:ea typeface="微軟正黑體" pitchFamily="34" charset="-120"/>
              </a:rPr>
              <a:t>行動計畫</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初稿</a:t>
            </a:r>
            <a:r>
              <a:rPr kumimoji="1" lang="en-US" altLang="zh-TW" sz="2400" dirty="0">
                <a:solidFill>
                  <a:srgbClr val="FF0000"/>
                </a:solidFill>
                <a:latin typeface="微軟正黑體" pitchFamily="34" charset="-120"/>
                <a:ea typeface="微軟正黑體" pitchFamily="34" charset="-120"/>
              </a:rPr>
              <a:t>)</a:t>
            </a:r>
            <a:r>
              <a:rPr lang="zh-TW" altLang="en-US" sz="2400" dirty="0">
                <a:latin typeface="微軟正黑體" panose="020B0604030504040204" pitchFamily="34" charset="-120"/>
                <a:ea typeface="微軟正黑體" panose="020B0604030504040204" pitchFamily="34" charset="-120"/>
              </a:rPr>
              <a:t>等資料，供民眾瀏覽</a:t>
            </a:r>
            <a:r>
              <a:rPr kumimoji="1" lang="zh-TW" altLang="en-US" sz="2400" dirty="0">
                <a:latin typeface="微軟正黑體" pitchFamily="34" charset="-120"/>
                <a:ea typeface="微軟正黑體" pitchFamily="34" charset="-120"/>
              </a:rPr>
              <a:t>，並徵詢</a:t>
            </a:r>
            <a:r>
              <a:rPr kumimoji="1" lang="zh-TW" altLang="en-US" sz="2400" dirty="0" smtClean="0">
                <a:latin typeface="微軟正黑體" pitchFamily="34" charset="-120"/>
                <a:ea typeface="微軟正黑體" pitchFamily="34" charset="-120"/>
              </a:rPr>
              <a:t>網路意見</a:t>
            </a:r>
            <a:endParaRPr lang="en-US" altLang="zh-TW" sz="2400" dirty="0" smtClean="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18703" y="2996552"/>
            <a:ext cx="5487636" cy="4524315"/>
          </a:xfrm>
          <a:prstGeom prst="rect">
            <a:avLst/>
          </a:prstGeom>
          <a:noFill/>
        </p:spPr>
        <p:txBody>
          <a:bodyPr wrap="square" rtlCol="0">
            <a:spAutoFit/>
          </a:bodyPr>
          <a:lstStyle/>
          <a:p>
            <a:pPr marL="342900" lvl="2" indent="-342900">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白皮書各構面</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各推動項目的主辦（責）機關設有</a:t>
            </a:r>
            <a:r>
              <a:rPr lang="zh-TW" altLang="en-US" sz="2400" dirty="0" smtClean="0">
                <a:solidFill>
                  <a:srgbClr val="FF0000"/>
                </a:solidFill>
                <a:latin typeface="微軟正黑體" panose="020B0604030504040204" pitchFamily="34" charset="-120"/>
                <a:ea typeface="微軟正黑體" panose="020B0604030504040204" pitchFamily="34" charset="-120"/>
              </a:rPr>
              <a:t>版主群，掌握網友留言情形；串聯其他社群媒體平台</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V-</a:t>
            </a:r>
            <a:r>
              <a:rPr lang="zh-TW" altLang="en-US" sz="2400" dirty="0">
                <a:latin typeface="微軟正黑體" pitchFamily="34" charset="-120"/>
                <a:ea typeface="微軟正黑體" pitchFamily="34" charset="-120"/>
              </a:rPr>
              <a:t>Ｔ</a:t>
            </a:r>
            <a:r>
              <a:rPr lang="en-US" altLang="zh-TW" sz="2400" dirty="0" err="1">
                <a:latin typeface="微軟正黑體" pitchFamily="34" charset="-120"/>
                <a:ea typeface="微軟正黑體" pitchFamily="34" charset="-120"/>
              </a:rPr>
              <a:t>aiwan</a:t>
            </a:r>
            <a:r>
              <a:rPr lang="zh-TW" altLang="en-US" sz="2400" dirty="0">
                <a:latin typeface="微軟正黑體" panose="020B0604030504040204" pitchFamily="34" charset="-120"/>
                <a:ea typeface="微軟正黑體" panose="020B0604030504040204" pitchFamily="34" charset="-120"/>
              </a:rPr>
              <a:t>、臉書粉絲專頁</a:t>
            </a:r>
            <a:r>
              <a:rPr lang="zh-TW" altLang="en-US" sz="2400" dirty="0" smtClean="0">
                <a:latin typeface="微軟正黑體" panose="020B0604030504040204" pitchFamily="34" charset="-120"/>
                <a:ea typeface="微軟正黑體" panose="020B0604030504040204" pitchFamily="34" charset="-120"/>
              </a:rPr>
              <a:t>等</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與網友互動討論，並將網路</a:t>
            </a:r>
            <a:r>
              <a:rPr lang="zh-TW" altLang="en-US" sz="2400" dirty="0">
                <a:latin typeface="微軟正黑體" panose="020B0604030504040204" pitchFamily="34" charset="-120"/>
                <a:ea typeface="微軟正黑體" panose="020B0604030504040204" pitchFamily="34" charset="-120"/>
              </a:rPr>
              <a:t>意見，回饋予實體</a:t>
            </a:r>
            <a:r>
              <a:rPr lang="zh-TW" altLang="en-US" sz="2400" dirty="0" smtClean="0">
                <a:latin typeface="微軟正黑體" panose="020B0604030504040204" pitchFamily="34" charset="-120"/>
                <a:ea typeface="微軟正黑體" panose="020B0604030504040204" pitchFamily="34" charset="-120"/>
              </a:rPr>
              <a:t>會議</a:t>
            </a:r>
            <a:endParaRPr lang="en-US" altLang="zh-TW" sz="2400" dirty="0" smtClean="0">
              <a:latin typeface="微軟正黑體" panose="020B0604030504040204" pitchFamily="34" charset="-120"/>
              <a:ea typeface="微軟正黑體" panose="020B0604030504040204" pitchFamily="34" charset="-120"/>
            </a:endParaRPr>
          </a:p>
          <a:p>
            <a:pPr marL="342900" lvl="2"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自</a:t>
            </a:r>
            <a:r>
              <a:rPr lang="en-US" altLang="zh-TW" sz="2400" dirty="0">
                <a:latin typeface="微軟正黑體" pitchFamily="34" charset="-120"/>
                <a:ea typeface="微軟正黑體" pitchFamily="34" charset="-120"/>
              </a:rPr>
              <a:t>104</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itchFamily="34" charset="-120"/>
                <a:ea typeface="微軟正黑體" pitchFamily="34" charset="-120"/>
              </a:rPr>
              <a:t>2</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itchFamily="34" charset="-120"/>
                <a:ea typeface="微軟正黑體" pitchFamily="34" charset="-120"/>
              </a:rPr>
              <a:t>10</a:t>
            </a:r>
            <a:r>
              <a:rPr lang="zh-TW" altLang="en-US" sz="2400" dirty="0">
                <a:latin typeface="微軟正黑體" panose="020B0604030504040204" pitchFamily="34" charset="-120"/>
                <a:ea typeface="微軟正黑體" panose="020B0604030504040204" pitchFamily="34" charset="-120"/>
              </a:rPr>
              <a:t>日開放網友互動</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截至</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10</a:t>
            </a:r>
            <a:r>
              <a:rPr lang="zh-TW" altLang="en-US" sz="2400" dirty="0" smtClean="0">
                <a:latin typeface="微軟正黑體" panose="020B0604030504040204" pitchFamily="34" charset="-120"/>
                <a:ea typeface="微軟正黑體" panose="020B0604030504040204" pitchFamily="34" charset="-120"/>
              </a:rPr>
              <a:t>日計有</a:t>
            </a:r>
            <a:r>
              <a:rPr lang="en-US" altLang="zh-TW" sz="2400" dirty="0" smtClean="0">
                <a:solidFill>
                  <a:srgbClr val="FF0000"/>
                </a:solidFill>
                <a:latin typeface="微軟正黑體" panose="020B0604030504040204" pitchFamily="34" charset="-120"/>
                <a:ea typeface="微軟正黑體" panose="020B0604030504040204" pitchFamily="34" charset="-120"/>
              </a:rPr>
              <a:t>310</a:t>
            </a:r>
            <a:r>
              <a:rPr lang="zh-TW" altLang="en-US" sz="2400" dirty="0" smtClean="0">
                <a:solidFill>
                  <a:srgbClr val="FF0000"/>
                </a:solidFill>
                <a:latin typeface="微軟正黑體" pitchFamily="34" charset="-120"/>
                <a:ea typeface="微軟正黑體" pitchFamily="34" charset="-120"/>
              </a:rPr>
              <a:t>則</a:t>
            </a:r>
            <a:r>
              <a:rPr lang="zh-TW" altLang="en-US" sz="2400" dirty="0">
                <a:solidFill>
                  <a:srgbClr val="FF0000"/>
                </a:solidFill>
                <a:latin typeface="微軟正黑體" pitchFamily="34" charset="-120"/>
                <a:ea typeface="微軟正黑體" pitchFamily="34" charset="-120"/>
              </a:rPr>
              <a:t>互動</a:t>
            </a:r>
            <a:r>
              <a:rPr lang="zh-TW" altLang="en-US" sz="2400" dirty="0" smtClean="0">
                <a:solidFill>
                  <a:srgbClr val="FF0000"/>
                </a:solidFill>
                <a:latin typeface="微軟正黑體" pitchFamily="34" charset="-120"/>
                <a:ea typeface="微軟正黑體" pitchFamily="34" charset="-120"/>
              </a:rPr>
              <a:t>留言，</a:t>
            </a:r>
            <a:r>
              <a:rPr lang="en-US" altLang="zh-TW" sz="2400" dirty="0" smtClean="0">
                <a:solidFill>
                  <a:srgbClr val="FF0000"/>
                </a:solidFill>
                <a:latin typeface="微軟正黑體" pitchFamily="34" charset="-120"/>
                <a:ea typeface="微軟正黑體" pitchFamily="34" charset="-120"/>
              </a:rPr>
              <a:t>71</a:t>
            </a:r>
            <a:r>
              <a:rPr lang="zh-TW" altLang="en-US" sz="2400" dirty="0" smtClean="0">
                <a:solidFill>
                  <a:srgbClr val="FF0000"/>
                </a:solidFill>
                <a:latin typeface="微軟正黑體" pitchFamily="34" charset="-120"/>
                <a:ea typeface="微軟正黑體" pitchFamily="34" charset="-120"/>
              </a:rPr>
              <a:t>個</a:t>
            </a:r>
            <a:r>
              <a:rPr lang="zh-TW" altLang="en-US" sz="2400" dirty="0">
                <a:solidFill>
                  <a:srgbClr val="FF0000"/>
                </a:solidFill>
                <a:latin typeface="微軟正黑體" pitchFamily="34" charset="-120"/>
                <a:ea typeface="微軟正黑體" pitchFamily="34" charset="-120"/>
              </a:rPr>
              <a:t>分享推文至其他社群</a:t>
            </a:r>
            <a:r>
              <a:rPr lang="zh-TW" altLang="en-US" sz="2400" dirty="0" smtClean="0">
                <a:solidFill>
                  <a:srgbClr val="FF0000"/>
                </a:solidFill>
                <a:latin typeface="微軟正黑體" pitchFamily="34" charset="-120"/>
                <a:ea typeface="微軟正黑體" pitchFamily="34" charset="-120"/>
              </a:rPr>
              <a:t>媒體</a:t>
            </a:r>
            <a:r>
              <a:rPr lang="en-US" altLang="zh-TW" sz="2400" dirty="0" smtClean="0">
                <a:solidFill>
                  <a:srgbClr val="FF0000"/>
                </a:solidFill>
                <a:latin typeface="微軟正黑體" pitchFamily="34" charset="-120"/>
                <a:ea typeface="微軟正黑體" pitchFamily="34" charset="-120"/>
              </a:rPr>
              <a:t/>
            </a:r>
            <a:br>
              <a:rPr lang="en-US" altLang="zh-TW" sz="2400" dirty="0" smtClean="0">
                <a:solidFill>
                  <a:srgbClr val="FF0000"/>
                </a:solidFill>
                <a:latin typeface="微軟正黑體" pitchFamily="34" charset="-120"/>
                <a:ea typeface="微軟正黑體" pitchFamily="34" charset="-120"/>
              </a:rPr>
            </a:b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如：</a:t>
            </a:r>
            <a:r>
              <a:rPr lang="en-US" altLang="zh-TW" sz="2400" dirty="0" smtClean="0">
                <a:latin typeface="微軟正黑體" pitchFamily="34" charset="-120"/>
                <a:ea typeface="微軟正黑體" pitchFamily="34" charset="-120"/>
              </a:rPr>
              <a:t>Facebook</a:t>
            </a:r>
            <a:r>
              <a:rPr lang="zh-TW" altLang="en-US" sz="2400" dirty="0">
                <a:latin typeface="微軟正黑體" pitchFamily="34" charset="-120"/>
                <a:ea typeface="微軟正黑體" pitchFamily="34" charset="-120"/>
              </a:rPr>
              <a:t>及</a:t>
            </a:r>
            <a:r>
              <a:rPr lang="en-US" altLang="zh-TW" sz="2400" dirty="0">
                <a:latin typeface="微軟正黑體" pitchFamily="34" charset="-120"/>
                <a:ea typeface="微軟正黑體" pitchFamily="34" charset="-120"/>
              </a:rPr>
              <a:t>Google+)</a:t>
            </a:r>
          </a:p>
          <a:p>
            <a:pPr marL="342900" lvl="2" indent="-342900">
              <a:buFont typeface="Wingdings" panose="05000000000000000000" pitchFamily="2" charset="2"/>
              <a:buChar char="l"/>
            </a:pPr>
            <a:endParaRPr lang="en-US" altLang="zh-TW" sz="2400" dirty="0">
              <a:solidFill>
                <a:srgbClr val="FF0000"/>
              </a:solidFill>
              <a:latin typeface="微軟正黑體" panose="020B0604030504040204" pitchFamily="34" charset="-120"/>
              <a:ea typeface="微軟正黑體" panose="020B0604030504040204" pitchFamily="34" charset="-120"/>
            </a:endParaRPr>
          </a:p>
          <a:p>
            <a:pPr marL="342900" lvl="2" indent="-342900">
              <a:buFont typeface="+mj-lt"/>
              <a:buAutoNum type="arabicPeriod" startAt="3"/>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7608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18175</TotalTime>
  <Words>1904</Words>
  <Application>Microsoft Office PowerPoint</Application>
  <PresentationFormat>如螢幕大小 (4:3)</PresentationFormat>
  <Paragraphs>298</Paragraphs>
  <Slides>17</Slides>
  <Notes>8</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大  綱</vt:lpstr>
      <vt:lpstr>規劃緣起</vt:lpstr>
      <vt:lpstr>政策白皮書架構</vt:lpstr>
      <vt:lpstr>辦理流程</vt:lpstr>
      <vt:lpstr>PowerPoint 簡報</vt:lpstr>
      <vt:lpstr>全民意見徵詢(五大構面)</vt:lpstr>
      <vt:lpstr>PowerPoint 簡報</vt:lpstr>
      <vt:lpstr>PowerPoint 簡報</vt:lpstr>
      <vt:lpstr>白皮書草案彙整</vt:lpstr>
      <vt:lpstr>PowerPoint 簡報</vt:lpstr>
      <vt:lpstr>PowerPoint 簡報</vt:lpstr>
      <vt:lpstr>PowerPoint 簡報</vt:lpstr>
      <vt:lpstr>PowerPoint 簡報</vt:lpstr>
      <vt:lpstr>簡報完畢 敬請指教</vt:lpstr>
      <vt:lpstr>附件1 組織架構</vt:lpstr>
      <vt:lpstr>附件2 白皮書編擬分工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Yiting Yeh</dc:creator>
  <cp:lastModifiedBy>user</cp:lastModifiedBy>
  <cp:revision>1760</cp:revision>
  <cp:lastPrinted>2015-03-12T02:01:52Z</cp:lastPrinted>
  <dcterms:created xsi:type="dcterms:W3CDTF">2013-09-03T05:44:19Z</dcterms:created>
  <dcterms:modified xsi:type="dcterms:W3CDTF">2015-03-18T03:59:15Z</dcterms:modified>
</cp:coreProperties>
</file>