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1" r:id="rId1"/>
    <p:sldMasterId id="2147483717" r:id="rId2"/>
  </p:sldMasterIdLst>
  <p:notesMasterIdLst>
    <p:notesMasterId r:id="rId13"/>
  </p:notesMasterIdLst>
  <p:handoutMasterIdLst>
    <p:handoutMasterId r:id="rId14"/>
  </p:handoutMasterIdLst>
  <p:sldIdLst>
    <p:sldId id="481" r:id="rId3"/>
    <p:sldId id="486" r:id="rId4"/>
    <p:sldId id="482" r:id="rId5"/>
    <p:sldId id="484" r:id="rId6"/>
    <p:sldId id="471" r:id="rId7"/>
    <p:sldId id="472" r:id="rId8"/>
    <p:sldId id="473" r:id="rId9"/>
    <p:sldId id="479" r:id="rId10"/>
    <p:sldId id="483" r:id="rId11"/>
    <p:sldId id="485" r:id="rId1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B4477950-65F4-40B2-B83D-DC177F62C5D7}">
          <p14:sldIdLst>
            <p14:sldId id="481"/>
            <p14:sldId id="486"/>
            <p14:sldId id="482"/>
            <p14:sldId id="484"/>
            <p14:sldId id="471"/>
            <p14:sldId id="472"/>
            <p14:sldId id="473"/>
            <p14:sldId id="479"/>
            <p14:sldId id="483"/>
            <p14:sldId id="4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F9EE4"/>
    <a:srgbClr val="F7E07D"/>
    <a:srgbClr val="7F7F7F"/>
    <a:srgbClr val="0000FF"/>
    <a:srgbClr val="FF00FF"/>
    <a:srgbClr val="FF6600"/>
    <a:srgbClr val="CEDFF5"/>
    <a:srgbClr val="3F99E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5059" autoAdjust="0"/>
  </p:normalViewPr>
  <p:slideViewPr>
    <p:cSldViewPr>
      <p:cViewPr>
        <p:scale>
          <a:sx n="80" d="100"/>
          <a:sy n="80" d="100"/>
        </p:scale>
        <p:origin x="-1594" y="-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85105-3280-44B1-A3CA-592D1F13D3D3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B26CD-E5E5-4954-961F-4C8F4193E0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41838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2945659" cy="496331"/>
          </a:xfrm>
          <a:prstGeom prst="rect">
            <a:avLst/>
          </a:prstGeom>
        </p:spPr>
        <p:txBody>
          <a:bodyPr vert="horz" lIns="91362" tIns="45680" rIns="91362" bIns="4568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1" y="1"/>
            <a:ext cx="2945659" cy="496331"/>
          </a:xfrm>
          <a:prstGeom prst="rect">
            <a:avLst/>
          </a:prstGeom>
        </p:spPr>
        <p:txBody>
          <a:bodyPr vert="horz" lIns="91362" tIns="45680" rIns="91362" bIns="45680" rtlCol="0"/>
          <a:lstStyle>
            <a:lvl1pPr algn="r">
              <a:defRPr sz="1200"/>
            </a:lvl1pPr>
          </a:lstStyle>
          <a:p>
            <a:fld id="{24A659AC-AE6D-4450-BFF1-1304F5FB8286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2" tIns="45680" rIns="91362" bIns="4568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0" y="4715161"/>
            <a:ext cx="5438140" cy="4466987"/>
          </a:xfrm>
          <a:prstGeom prst="rect">
            <a:avLst/>
          </a:prstGeom>
        </p:spPr>
        <p:txBody>
          <a:bodyPr vert="horz" lIns="91362" tIns="45680" rIns="91362" bIns="4568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8" y="9428586"/>
            <a:ext cx="2945659" cy="496331"/>
          </a:xfrm>
          <a:prstGeom prst="rect">
            <a:avLst/>
          </a:prstGeom>
        </p:spPr>
        <p:txBody>
          <a:bodyPr vert="horz" lIns="91362" tIns="45680" rIns="91362" bIns="4568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1" y="9428586"/>
            <a:ext cx="2945659" cy="496331"/>
          </a:xfrm>
          <a:prstGeom prst="rect">
            <a:avLst/>
          </a:prstGeom>
        </p:spPr>
        <p:txBody>
          <a:bodyPr vert="horz" lIns="91362" tIns="45680" rIns="91362" bIns="45680" rtlCol="0" anchor="b"/>
          <a:lstStyle>
            <a:lvl1pPr algn="r">
              <a:defRPr sz="1200"/>
            </a:lvl1pPr>
          </a:lstStyle>
          <a:p>
            <a:fld id="{F2DEE4E2-C402-4C08-903A-0E77DC7008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43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E4E2-C402-4C08-903A-0E77DC700866}" type="slidenum">
              <a:rPr lang="zh-TW" altLang="en-US" smtClean="0"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45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EE4E2-C402-4C08-903A-0E77DC70086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98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5426-E44B-4B0B-B3AE-7434D21F49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22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5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" name="Rectangle 12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7" name="Rectangle 13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>
            <a:lvl1pPr algn="ctr">
              <a:defRPr>
                <a:ea typeface="文鼎粗魏碑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268760"/>
            <a:ext cx="8496944" cy="5017760"/>
          </a:xfrm>
          <a:prstGeom prst="rect">
            <a:avLst/>
          </a:prstGeom>
        </p:spPr>
        <p:txBody>
          <a:bodyPr/>
          <a:lstStyle>
            <a:lvl1pPr>
              <a:defRPr sz="2600">
                <a:ea typeface="文鼎粗魏碑"/>
              </a:defRPr>
            </a:lvl1pPr>
            <a:lvl2pPr>
              <a:defRPr sz="2600">
                <a:ea typeface="文鼎粗魏碑"/>
              </a:defRPr>
            </a:lvl2pPr>
            <a:lvl3pPr>
              <a:defRPr>
                <a:ea typeface="文鼎粗魏碑"/>
              </a:defRPr>
            </a:lvl3pPr>
            <a:lvl4pPr>
              <a:defRPr>
                <a:ea typeface="文鼎粗魏碑"/>
              </a:defRPr>
            </a:lvl4pPr>
            <a:lvl5pPr>
              <a:defRPr>
                <a:ea typeface="文鼎粗魏碑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498850" y="64801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3850" y="64801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5166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lang="en-US" altLang="zh-TW" b="1" smtClean="0">
                <a:latin typeface="文鼎粗魏碑" pitchFamily="65" charset="-120"/>
                <a:ea typeface="文鼎粗魏碑" pitchFamily="65" charset="-120"/>
              </a:defRPr>
            </a:lvl1pPr>
          </a:lstStyle>
          <a:p>
            <a:pPr>
              <a:defRPr/>
            </a:pPr>
            <a:fld id="{782BCD1C-B3D7-499C-AD99-4A9579C3363D}" type="slidenum">
              <a:rPr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01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5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" name="Rectangle 12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7" name="Rectangle 13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268760"/>
            <a:ext cx="8496944" cy="5017760"/>
          </a:xfrm>
          <a:prstGeom prst="rect">
            <a:avLst/>
          </a:prstGeom>
        </p:spPr>
        <p:txBody>
          <a:bodyPr/>
          <a:lstStyle>
            <a:lvl1pPr>
              <a:defRPr sz="2600">
                <a:ea typeface="文鼎粗魏碑"/>
              </a:defRPr>
            </a:lvl1pPr>
            <a:lvl2pPr>
              <a:defRPr sz="2600">
                <a:ea typeface="文鼎粗魏碑"/>
              </a:defRPr>
            </a:lvl2pPr>
            <a:lvl3pPr>
              <a:defRPr>
                <a:ea typeface="文鼎粗魏碑"/>
              </a:defRPr>
            </a:lvl3pPr>
            <a:lvl4pPr>
              <a:defRPr>
                <a:ea typeface="文鼎粗魏碑"/>
              </a:defRPr>
            </a:lvl4pPr>
            <a:lvl5pPr>
              <a:defRPr>
                <a:ea typeface="文鼎粗魏碑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1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07375" cy="69215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684000"/>
            <a:ext cx="8229600" cy="28394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200"/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3684588"/>
            <a:ext cx="8229600" cy="2768600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12C9217-ECD6-4DA4-B4FF-BD2243DA9F0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73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2780928"/>
            <a:ext cx="8221920" cy="1362075"/>
          </a:xfrm>
          <a:prstGeom prst="rect">
            <a:avLst/>
          </a:prstGeom>
        </p:spPr>
        <p:txBody>
          <a:bodyPr anchor="b"/>
          <a:lstStyle>
            <a:lvl1pPr marL="892175" indent="-892175"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文字版面配置區 4"/>
          <p:cNvSpPr>
            <a:spLocks noGrp="1"/>
          </p:cNvSpPr>
          <p:nvPr>
            <p:ph type="body" idx="1"/>
          </p:nvPr>
        </p:nvSpPr>
        <p:spPr>
          <a:xfrm>
            <a:off x="670560" y="4437112"/>
            <a:ext cx="7861880" cy="2304256"/>
          </a:xfrm>
        </p:spPr>
        <p:txBody>
          <a:bodyPr/>
          <a:lstStyle>
            <a:lvl1pPr marL="0" indent="0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zh-TW" alt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20000" y="6480000"/>
            <a:ext cx="2133600" cy="365125"/>
          </a:xfrm>
          <a:ln/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12C9217-ECD6-4DA4-B4FF-BD2243DA9F0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5426-E44B-4B0B-B3AE-7434D21F49B1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64000" y="4798800"/>
            <a:ext cx="5544000" cy="165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lang="en-US" sz="3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 2" pitchFamily="18" charset="2"/>
              <a:buChar char="¥"/>
            </a:pPr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438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1052736"/>
            <a:ext cx="8208913" cy="5337178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chemeClr val="tx1"/>
              </a:buClr>
              <a:buFont typeface="+mj-ea"/>
              <a:buAutoNum type="ea1ChtPeriod"/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274320" indent="0">
              <a:buFontTx/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548640" indent="0"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822960" indent="0">
              <a:buNone/>
              <a:defRPr sz="24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1051560" indent="0">
              <a:buNone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688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4290"/>
            <a:ext cx="8229600" cy="750414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5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AAF977-F678-4E7E-A2D3-E3064E44B25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733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9525" y="-19050"/>
            <a:ext cx="9144000" cy="147638"/>
            <a:chOff x="0" y="3268345"/>
            <a:chExt cx="9144000" cy="146304"/>
          </a:xfrm>
        </p:grpSpPr>
        <p:sp>
          <p:nvSpPr>
            <p:cNvPr id="5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6" name="Rectangle 12"/>
            <p:cNvSpPr/>
            <p:nvPr userDrawn="1"/>
          </p:nvSpPr>
          <p:spPr>
            <a:xfrm>
              <a:off x="5495925" y="3268345"/>
              <a:ext cx="1096963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7" name="Rectangle 13"/>
            <p:cNvSpPr/>
            <p:nvPr userDrawn="1"/>
          </p:nvSpPr>
          <p:spPr>
            <a:xfrm>
              <a:off x="6592888" y="3268345"/>
              <a:ext cx="1096962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Rectangle 14"/>
            <p:cNvSpPr/>
            <p:nvPr userDrawn="1"/>
          </p:nvSpPr>
          <p:spPr>
            <a:xfrm>
              <a:off x="7689850" y="3268345"/>
              <a:ext cx="1096963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sp>
        <p:nvSpPr>
          <p:cNvPr id="16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>
            <a:lvl1pPr algn="ctr">
              <a:defRPr>
                <a:ea typeface="文鼎粗魏碑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1268760"/>
            <a:ext cx="8496944" cy="5017760"/>
          </a:xfrm>
          <a:prstGeom prst="rect">
            <a:avLst/>
          </a:prstGeom>
        </p:spPr>
        <p:txBody>
          <a:bodyPr/>
          <a:lstStyle>
            <a:lvl1pPr>
              <a:defRPr sz="2600">
                <a:ea typeface="文鼎粗魏碑"/>
              </a:defRPr>
            </a:lvl1pPr>
            <a:lvl2pPr>
              <a:defRPr sz="2600">
                <a:ea typeface="文鼎粗魏碑"/>
              </a:defRPr>
            </a:lvl2pPr>
            <a:lvl3pPr>
              <a:defRPr>
                <a:ea typeface="文鼎粗魏碑"/>
              </a:defRPr>
            </a:lvl3pPr>
            <a:lvl4pPr>
              <a:defRPr>
                <a:ea typeface="文鼎粗魏碑"/>
              </a:defRPr>
            </a:lvl4pPr>
            <a:lvl5pPr>
              <a:defRPr>
                <a:ea typeface="文鼎粗魏碑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498850" y="64801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3850" y="64801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9925" y="65166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lang="en-US" altLang="zh-TW" b="1" smtClean="0">
                <a:latin typeface="文鼎粗魏碑" pitchFamily="65" charset="-120"/>
                <a:ea typeface="文鼎粗魏碑" pitchFamily="65" charset="-120"/>
              </a:defRPr>
            </a:lvl1pPr>
          </a:lstStyle>
          <a:p>
            <a:pPr>
              <a:defRPr/>
            </a:pPr>
            <a:fld id="{782BCD1C-B3D7-499C-AD99-4A9579C3363D}" type="slidenum">
              <a:rPr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01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5426-E44B-4B0B-B3AE-7434D21F49B1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42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675" r:id="rId3"/>
    <p:sldLayoutId id="2147483681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/>
        </p:nvSpPr>
        <p:spPr>
          <a:xfrm>
            <a:off x="1" y="0"/>
            <a:ext cx="9144000" cy="764704"/>
          </a:xfrm>
          <a:prstGeom prst="rect">
            <a:avLst/>
          </a:prstGeom>
          <a:solidFill>
            <a:srgbClr val="4A66AC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1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429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8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3" r:id="rId5"/>
    <p:sldLayoutId id="2147483724" r:id="rId6"/>
    <p:sldLayoutId id="214748372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11560" y="1052736"/>
            <a:ext cx="8064896" cy="5337178"/>
          </a:xfrm>
        </p:spPr>
        <p:txBody>
          <a:bodyPr/>
          <a:lstStyle/>
          <a:p>
            <a:r>
              <a:rPr lang="zh-TW" altLang="en-US" dirty="0" smtClean="0"/>
              <a:t>外國專業人員人數</a:t>
            </a:r>
            <a:r>
              <a:rPr lang="en-US" altLang="zh-TW" dirty="0"/>
              <a:t>-</a:t>
            </a:r>
            <a:r>
              <a:rPr lang="zh-TW" altLang="en-US" dirty="0"/>
              <a:t>按申請類別</a:t>
            </a:r>
            <a:r>
              <a:rPr lang="zh-TW" altLang="en-US" dirty="0" smtClean="0"/>
              <a:t>分</a:t>
            </a:r>
            <a:endParaRPr lang="en-US" altLang="zh-TW" dirty="0" smtClean="0"/>
          </a:p>
          <a:p>
            <a:r>
              <a:rPr lang="zh-TW" altLang="en-US" dirty="0" smtClean="0"/>
              <a:t>外國專業人員人數</a:t>
            </a:r>
            <a:r>
              <a:rPr lang="en-US" altLang="zh-TW" dirty="0" smtClean="0"/>
              <a:t>-</a:t>
            </a:r>
            <a:r>
              <a:rPr lang="zh-TW" altLang="en-US" dirty="0" smtClean="0"/>
              <a:t>按國籍別分</a:t>
            </a:r>
            <a:endParaRPr lang="en-US" altLang="zh-TW" dirty="0" smtClean="0"/>
          </a:p>
          <a:p>
            <a:r>
              <a:rPr lang="zh-TW" altLang="en-US" dirty="0" smtClean="0"/>
              <a:t>外國專業人員人數</a:t>
            </a:r>
            <a:r>
              <a:rPr lang="en-US" altLang="zh-TW" dirty="0" smtClean="0"/>
              <a:t>-</a:t>
            </a:r>
            <a:r>
              <a:rPr lang="zh-TW" altLang="en-US" dirty="0" smtClean="0"/>
              <a:t>按行業別分</a:t>
            </a:r>
            <a:endParaRPr lang="en-US" altLang="zh-TW" dirty="0" smtClean="0"/>
          </a:p>
          <a:p>
            <a:r>
              <a:rPr lang="zh-TW" altLang="en-US" dirty="0" smtClean="0"/>
              <a:t>移工</a:t>
            </a:r>
            <a:r>
              <a:rPr lang="zh-TW" altLang="zh-TW" dirty="0" smtClean="0"/>
              <a:t>人數</a:t>
            </a:r>
            <a:r>
              <a:rPr lang="en-US" altLang="zh-TW" dirty="0"/>
              <a:t>-</a:t>
            </a:r>
            <a:r>
              <a:rPr lang="zh-TW" altLang="en-US" dirty="0"/>
              <a:t>按申請類別</a:t>
            </a:r>
            <a:r>
              <a:rPr lang="zh-TW" altLang="en-US" dirty="0" smtClean="0"/>
              <a:t>分</a:t>
            </a:r>
            <a:endParaRPr lang="en-US" altLang="zh-TW" dirty="0" smtClean="0"/>
          </a:p>
          <a:p>
            <a:r>
              <a:rPr lang="zh-TW" altLang="en-US" dirty="0" smtClean="0"/>
              <a:t>移工人數</a:t>
            </a:r>
            <a:r>
              <a:rPr lang="en-US" altLang="zh-TW" dirty="0"/>
              <a:t>-</a:t>
            </a:r>
            <a:r>
              <a:rPr lang="zh-TW" altLang="en-US" dirty="0" smtClean="0"/>
              <a:t>按國籍別分</a:t>
            </a:r>
            <a:endParaRPr lang="en-US" altLang="zh-TW" dirty="0" smtClean="0"/>
          </a:p>
          <a:p>
            <a:r>
              <a:rPr lang="zh-TW" altLang="en-US" dirty="0"/>
              <a:t>移工</a:t>
            </a:r>
            <a:r>
              <a:rPr lang="zh-TW" altLang="en-US" dirty="0" smtClean="0"/>
              <a:t>人數</a:t>
            </a:r>
            <a:r>
              <a:rPr lang="en-US" altLang="zh-TW" dirty="0" smtClean="0"/>
              <a:t>-</a:t>
            </a:r>
            <a:r>
              <a:rPr lang="zh-TW" altLang="en-US" dirty="0" smtClean="0"/>
              <a:t>按行業別分</a:t>
            </a:r>
            <a:endParaRPr lang="en-US" altLang="zh-TW" dirty="0" smtClean="0"/>
          </a:p>
          <a:p>
            <a:r>
              <a:rPr lang="zh-TW" altLang="en-US" dirty="0" smtClean="0"/>
              <a:t>大專院校境外學生人數</a:t>
            </a:r>
            <a:endParaRPr lang="en-US" altLang="zh-TW" dirty="0" smtClean="0"/>
          </a:p>
          <a:p>
            <a:r>
              <a:rPr lang="zh-TW" altLang="en-US" dirty="0" smtClean="0"/>
              <a:t>留臺工作僑外生人數</a:t>
            </a:r>
            <a:endParaRPr lang="en-US" altLang="zh-TW" dirty="0" smtClean="0"/>
          </a:p>
          <a:p>
            <a:r>
              <a:rPr lang="zh-TW" altLang="en-US" dirty="0"/>
              <a:t>國人赴海外工作人數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國際人力移動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8748464" y="657542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/>
              <a:t>1</a:t>
            </a:r>
            <a:endParaRPr lang="zh-TW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3191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0" y="14290"/>
            <a:ext cx="91440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九、國人赴海外工作人數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79512" y="6065121"/>
            <a:ext cx="747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來源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：行政院主計總處，國發會整理</a:t>
            </a:r>
            <a:endParaRPr lang="zh-TW" altLang="en-US" sz="12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6753" y="949757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TW" dirty="0" smtClean="0"/>
              <a:t>108</a:t>
            </a:r>
            <a:r>
              <a:rPr lang="zh-TW" altLang="en-US" dirty="0" smtClean="0"/>
              <a:t>年</a:t>
            </a:r>
            <a:r>
              <a:rPr lang="zh-TW" altLang="en-US" dirty="0"/>
              <a:t>國人赴海外工作人數計</a:t>
            </a:r>
            <a:r>
              <a:rPr lang="en-US" altLang="zh-TW" dirty="0"/>
              <a:t>73 </a:t>
            </a:r>
            <a:r>
              <a:rPr lang="zh-TW" altLang="en-US" dirty="0"/>
              <a:t>萬</a:t>
            </a:r>
            <a:r>
              <a:rPr lang="en-US" altLang="zh-TW" dirty="0" smtClean="0"/>
              <a:t>9</a:t>
            </a:r>
            <a:r>
              <a:rPr lang="zh-TW" altLang="en-US" dirty="0" smtClean="0"/>
              <a:t>千</a:t>
            </a:r>
            <a:r>
              <a:rPr lang="zh-TW" altLang="en-US" dirty="0"/>
              <a:t>人，較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</a:t>
            </a:r>
            <a:r>
              <a:rPr lang="zh-TW" altLang="en-US" dirty="0"/>
              <a:t>增加</a:t>
            </a:r>
            <a:r>
              <a:rPr lang="en-US" altLang="zh-TW" dirty="0" smtClean="0"/>
              <a:t>2</a:t>
            </a:r>
            <a:r>
              <a:rPr lang="zh-TW" altLang="en-US" dirty="0" smtClean="0"/>
              <a:t>千</a:t>
            </a:r>
            <a:r>
              <a:rPr lang="zh-TW" altLang="en-US" dirty="0"/>
              <a:t>人</a:t>
            </a:r>
            <a:r>
              <a:rPr lang="zh-TW" altLang="en-US" dirty="0" smtClean="0"/>
              <a:t>或</a:t>
            </a:r>
            <a:r>
              <a:rPr lang="en-US" altLang="zh-TW" dirty="0" smtClean="0"/>
              <a:t>0.4</a:t>
            </a:r>
            <a:r>
              <a:rPr lang="en-US" altLang="zh-TW" dirty="0"/>
              <a:t>%</a:t>
            </a:r>
            <a:r>
              <a:rPr lang="zh-TW" altLang="en-US" dirty="0"/>
              <a:t>，其中赴東南亞增加</a:t>
            </a:r>
            <a:r>
              <a:rPr lang="en-US" altLang="zh-TW" dirty="0"/>
              <a:t>8 </a:t>
            </a:r>
            <a:r>
              <a:rPr lang="zh-TW" altLang="en-US" dirty="0"/>
              <a:t>千人，赴中國大陸、美國則分別減少</a:t>
            </a:r>
            <a:r>
              <a:rPr lang="en-US" altLang="zh-TW" dirty="0" smtClean="0"/>
              <a:t>9</a:t>
            </a:r>
            <a:r>
              <a:rPr lang="zh-TW" altLang="en-US" dirty="0" smtClean="0"/>
              <a:t>千</a:t>
            </a:r>
            <a:r>
              <a:rPr lang="zh-TW" altLang="en-US" dirty="0"/>
              <a:t>人及</a:t>
            </a:r>
            <a:r>
              <a:rPr lang="en-US" altLang="zh-TW" dirty="0" smtClean="0"/>
              <a:t>3</a:t>
            </a:r>
            <a:r>
              <a:rPr lang="zh-TW" altLang="en-US" dirty="0" smtClean="0"/>
              <a:t>千</a:t>
            </a:r>
            <a:r>
              <a:rPr lang="zh-TW" altLang="en-US" dirty="0"/>
              <a:t>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TW" altLang="en-US" dirty="0" smtClean="0"/>
              <a:t>按</a:t>
            </a:r>
            <a:r>
              <a:rPr lang="zh-TW" altLang="en-US" dirty="0"/>
              <a:t>年齡別觀察，</a:t>
            </a:r>
            <a:r>
              <a:rPr lang="en-US" altLang="zh-TW" dirty="0"/>
              <a:t>15~29</a:t>
            </a:r>
            <a:r>
              <a:rPr lang="zh-TW" altLang="en-US" dirty="0"/>
              <a:t>歲者</a:t>
            </a:r>
            <a:r>
              <a:rPr lang="en-US" altLang="zh-TW" dirty="0"/>
              <a:t>15</a:t>
            </a:r>
            <a:r>
              <a:rPr lang="zh-TW" altLang="en-US" dirty="0"/>
              <a:t>萬</a:t>
            </a:r>
            <a:r>
              <a:rPr lang="en-US" altLang="zh-TW" dirty="0"/>
              <a:t>2</a:t>
            </a:r>
            <a:r>
              <a:rPr lang="zh-TW" altLang="en-US" dirty="0"/>
              <a:t>千人或占</a:t>
            </a:r>
            <a:r>
              <a:rPr lang="en-US" altLang="zh-TW" dirty="0"/>
              <a:t>20.6%</a:t>
            </a:r>
            <a:r>
              <a:rPr lang="zh-TW" altLang="en-US" dirty="0"/>
              <a:t>，較</a:t>
            </a:r>
            <a:r>
              <a:rPr lang="en-US" altLang="zh-TW" dirty="0"/>
              <a:t>107</a:t>
            </a:r>
            <a:r>
              <a:rPr lang="zh-TW" altLang="en-US" dirty="0"/>
              <a:t>年增</a:t>
            </a:r>
            <a:r>
              <a:rPr lang="en-US" altLang="zh-TW" dirty="0"/>
              <a:t>4</a:t>
            </a:r>
            <a:r>
              <a:rPr lang="zh-TW" altLang="en-US" dirty="0"/>
              <a:t>千</a:t>
            </a:r>
            <a:r>
              <a:rPr lang="zh-TW" altLang="en-US" dirty="0" smtClean="0"/>
              <a:t>人或</a:t>
            </a:r>
            <a:r>
              <a:rPr lang="en-US" altLang="zh-TW" dirty="0"/>
              <a:t>2.9%</a:t>
            </a:r>
            <a:r>
              <a:rPr lang="zh-TW" altLang="en-US" dirty="0"/>
              <a:t>，</a:t>
            </a:r>
            <a:r>
              <a:rPr lang="en-US" altLang="zh-TW" dirty="0"/>
              <a:t>101</a:t>
            </a:r>
            <a:r>
              <a:rPr lang="zh-TW" altLang="en-US" dirty="0"/>
              <a:t>年以來持續增加；</a:t>
            </a:r>
            <a:r>
              <a:rPr lang="en-US" altLang="zh-TW" dirty="0"/>
              <a:t>30~49</a:t>
            </a:r>
            <a:r>
              <a:rPr lang="zh-TW" altLang="en-US" dirty="0"/>
              <a:t>歲者</a:t>
            </a:r>
            <a:r>
              <a:rPr lang="en-US" altLang="zh-TW" dirty="0"/>
              <a:t>36</a:t>
            </a:r>
            <a:r>
              <a:rPr lang="zh-TW" altLang="en-US" dirty="0"/>
              <a:t>萬人或占</a:t>
            </a:r>
            <a:r>
              <a:rPr lang="en-US" altLang="zh-TW" dirty="0"/>
              <a:t>48.7%</a:t>
            </a:r>
            <a:r>
              <a:rPr lang="zh-TW" altLang="en-US" dirty="0"/>
              <a:t>，則</a:t>
            </a:r>
            <a:r>
              <a:rPr lang="zh-TW" altLang="en-US" dirty="0" smtClean="0"/>
              <a:t>減少</a:t>
            </a:r>
            <a:r>
              <a:rPr lang="en-US" altLang="zh-TW" dirty="0"/>
              <a:t>1</a:t>
            </a:r>
            <a:r>
              <a:rPr lang="zh-TW" altLang="en-US" dirty="0"/>
              <a:t>千人或</a:t>
            </a:r>
            <a:r>
              <a:rPr lang="en-US" altLang="zh-TW" dirty="0"/>
              <a:t>0.3%</a:t>
            </a:r>
            <a:r>
              <a:rPr lang="zh-TW" altLang="en-US" dirty="0"/>
              <a:t>；</a:t>
            </a:r>
            <a:r>
              <a:rPr lang="en-US" altLang="zh-TW" dirty="0"/>
              <a:t>50</a:t>
            </a:r>
            <a:r>
              <a:rPr lang="zh-TW" altLang="en-US" dirty="0"/>
              <a:t>歲以上者</a:t>
            </a:r>
            <a:r>
              <a:rPr lang="en-US" altLang="zh-TW" dirty="0"/>
              <a:t>22</a:t>
            </a:r>
            <a:r>
              <a:rPr lang="zh-TW" altLang="en-US" dirty="0"/>
              <a:t>萬</a:t>
            </a:r>
            <a:r>
              <a:rPr lang="en-US" altLang="zh-TW" dirty="0"/>
              <a:t>7</a:t>
            </a:r>
            <a:r>
              <a:rPr lang="zh-TW" altLang="en-US" dirty="0"/>
              <a:t>千人或占</a:t>
            </a:r>
            <a:r>
              <a:rPr lang="en-US" altLang="zh-TW" dirty="0"/>
              <a:t>30.6%</a:t>
            </a:r>
            <a:r>
              <a:rPr lang="zh-TW" altLang="en-US" dirty="0"/>
              <a:t>，與</a:t>
            </a:r>
            <a:r>
              <a:rPr lang="en-US" altLang="zh-TW" dirty="0"/>
              <a:t>107</a:t>
            </a:r>
            <a:r>
              <a:rPr lang="zh-TW" altLang="en-US" dirty="0"/>
              <a:t>年持平。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TW" altLang="en-US" dirty="0" smtClean="0"/>
              <a:t>按</a:t>
            </a:r>
            <a:r>
              <a:rPr lang="zh-TW" altLang="en-US" dirty="0"/>
              <a:t>教育程度別分，大專及以上程度者</a:t>
            </a:r>
            <a:r>
              <a:rPr lang="en-US" altLang="zh-TW" dirty="0" smtClean="0"/>
              <a:t>56</a:t>
            </a:r>
            <a:r>
              <a:rPr lang="zh-TW" altLang="en-US" dirty="0" smtClean="0"/>
              <a:t>萬</a:t>
            </a:r>
            <a:r>
              <a:rPr lang="en-US" altLang="zh-TW" dirty="0" smtClean="0"/>
              <a:t>3</a:t>
            </a:r>
            <a:r>
              <a:rPr lang="zh-TW" altLang="en-US" dirty="0" smtClean="0"/>
              <a:t>千</a:t>
            </a:r>
            <a:r>
              <a:rPr lang="zh-TW" altLang="en-US" dirty="0"/>
              <a:t>人或占</a:t>
            </a:r>
            <a:r>
              <a:rPr lang="en-US" altLang="zh-TW" dirty="0"/>
              <a:t>76.2%</a:t>
            </a:r>
            <a:r>
              <a:rPr lang="zh-TW" altLang="en-US" dirty="0"/>
              <a:t>，</a:t>
            </a:r>
            <a:r>
              <a:rPr lang="zh-TW" altLang="en-US" dirty="0" smtClean="0"/>
              <a:t>較</a:t>
            </a:r>
            <a:r>
              <a:rPr lang="en-US" altLang="zh-TW" dirty="0" smtClean="0"/>
              <a:t>107 </a:t>
            </a:r>
            <a:r>
              <a:rPr lang="zh-TW" altLang="en-US" dirty="0"/>
              <a:t>年續增</a:t>
            </a:r>
            <a:r>
              <a:rPr lang="en-US" altLang="zh-TW" dirty="0"/>
              <a:t>0.9 </a:t>
            </a:r>
            <a:r>
              <a:rPr lang="zh-TW" altLang="en-US" dirty="0"/>
              <a:t>個百分點，較</a:t>
            </a:r>
            <a:r>
              <a:rPr lang="en-US" altLang="zh-TW" dirty="0" smtClean="0"/>
              <a:t>98</a:t>
            </a:r>
            <a:r>
              <a:rPr lang="zh-TW" altLang="en-US" dirty="0" smtClean="0"/>
              <a:t>年</a:t>
            </a:r>
            <a:r>
              <a:rPr lang="zh-TW" altLang="en-US" dirty="0"/>
              <a:t>增</a:t>
            </a:r>
            <a:r>
              <a:rPr lang="en-US" altLang="zh-TW" dirty="0" smtClean="0"/>
              <a:t>9.3</a:t>
            </a:r>
            <a:r>
              <a:rPr lang="zh-TW" altLang="en-US" dirty="0" smtClean="0"/>
              <a:t>個</a:t>
            </a:r>
            <a:r>
              <a:rPr lang="zh-TW" altLang="en-US" dirty="0"/>
              <a:t>百分點，惟占我國專</a:t>
            </a:r>
            <a:r>
              <a:rPr lang="zh-TW" altLang="en-US" dirty="0" smtClean="0"/>
              <a:t>上程度</a:t>
            </a:r>
            <a:r>
              <a:rPr lang="zh-TW" altLang="en-US" dirty="0"/>
              <a:t>就業者之比率則由</a:t>
            </a:r>
            <a:r>
              <a:rPr lang="en-US" altLang="zh-TW" dirty="0" smtClean="0"/>
              <a:t>98</a:t>
            </a:r>
            <a:r>
              <a:rPr lang="zh-TW" altLang="en-US" dirty="0" smtClean="0"/>
              <a:t>年</a:t>
            </a:r>
            <a:r>
              <a:rPr lang="en-US" altLang="zh-TW" dirty="0"/>
              <a:t>10.2%</a:t>
            </a:r>
            <a:r>
              <a:rPr lang="zh-TW" altLang="en-US" dirty="0"/>
              <a:t>降至</a:t>
            </a:r>
            <a:r>
              <a:rPr lang="en-US" altLang="zh-TW" dirty="0"/>
              <a:t>9.5%</a:t>
            </a:r>
            <a:r>
              <a:rPr lang="zh-TW" altLang="en-US" dirty="0"/>
              <a:t>，自</a:t>
            </a:r>
            <a:r>
              <a:rPr lang="en-US" altLang="zh-TW" dirty="0"/>
              <a:t>104 </a:t>
            </a:r>
            <a:r>
              <a:rPr lang="zh-TW" altLang="en-US" dirty="0"/>
              <a:t>年起均</a:t>
            </a:r>
            <a:r>
              <a:rPr lang="zh-TW" altLang="en-US" dirty="0" smtClean="0"/>
              <a:t>維持在</a:t>
            </a:r>
            <a:r>
              <a:rPr lang="en-US" altLang="zh-TW" dirty="0"/>
              <a:t>9.5%~9.6%</a:t>
            </a:r>
            <a:r>
              <a:rPr lang="zh-TW" altLang="en-US" dirty="0"/>
              <a:t>之間。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8604448" y="6572953"/>
            <a:ext cx="4567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/>
              <a:t>10</a:t>
            </a:r>
            <a:endParaRPr lang="zh-TW" altLang="en-US" sz="1050" dirty="0"/>
          </a:p>
        </p:txBody>
      </p:sp>
      <p:sp>
        <p:nvSpPr>
          <p:cNvPr id="2" name="矩形 1"/>
          <p:cNvSpPr/>
          <p:nvPr/>
        </p:nvSpPr>
        <p:spPr>
          <a:xfrm>
            <a:off x="96754" y="6342120"/>
            <a:ext cx="5411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/>
              <a:t>註：東南亞包括汶萊、緬甸、柬埔寨、印度尼西亞</a:t>
            </a:r>
            <a:r>
              <a:rPr lang="en-US" altLang="zh-TW" sz="1200" dirty="0"/>
              <a:t>(</a:t>
            </a:r>
            <a:r>
              <a:rPr lang="zh-TW" altLang="en-US" sz="1200" dirty="0"/>
              <a:t>印尼</a:t>
            </a:r>
            <a:r>
              <a:rPr lang="en-US" altLang="zh-TW" sz="1200" dirty="0"/>
              <a:t>)</a:t>
            </a:r>
            <a:r>
              <a:rPr lang="zh-TW" altLang="en-US" sz="1200" dirty="0"/>
              <a:t>、寮國</a:t>
            </a:r>
            <a:r>
              <a:rPr lang="zh-TW" altLang="en-US" sz="1200" dirty="0" smtClean="0"/>
              <a:t>、</a:t>
            </a:r>
            <a:endParaRPr lang="en-US" altLang="zh-TW" sz="1200" dirty="0" smtClean="0"/>
          </a:p>
          <a:p>
            <a:r>
              <a:rPr lang="zh-TW" altLang="en-US" sz="1200" dirty="0" smtClean="0"/>
              <a:t>       馬來西亞</a:t>
            </a:r>
            <a:r>
              <a:rPr lang="zh-TW" altLang="en-US" sz="1200" dirty="0"/>
              <a:t>、菲律賓、新加坡、泰國、</a:t>
            </a:r>
            <a:r>
              <a:rPr lang="zh-TW" altLang="en-US" sz="1200" dirty="0" smtClean="0"/>
              <a:t>越南 </a:t>
            </a:r>
            <a:endParaRPr lang="zh-TW" alt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04" y="3336444"/>
            <a:ext cx="4492612" cy="2629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17" y="2996952"/>
            <a:ext cx="3584260" cy="2048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846" y="4901745"/>
            <a:ext cx="3838931" cy="192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95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</a:t>
            </a:r>
            <a:r>
              <a:rPr lang="zh-TW" altLang="en-US" dirty="0"/>
              <a:t>外國專業人員人數</a:t>
            </a:r>
            <a:r>
              <a:rPr lang="en-US" altLang="zh-TW" dirty="0"/>
              <a:t>-</a:t>
            </a:r>
            <a:r>
              <a:rPr lang="zh-TW" altLang="en-US" dirty="0"/>
              <a:t>按申請類別分</a:t>
            </a:r>
          </a:p>
        </p:txBody>
      </p:sp>
      <p:sp>
        <p:nvSpPr>
          <p:cNvPr id="7" name="矩形 6"/>
          <p:cNvSpPr/>
          <p:nvPr/>
        </p:nvSpPr>
        <p:spPr>
          <a:xfrm>
            <a:off x="-12576" y="809417"/>
            <a:ext cx="9034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109</a:t>
            </a:r>
            <a:r>
              <a:rPr lang="zh-TW" altLang="en-US" sz="1600" dirty="0" smtClean="0"/>
              <a:t>年底外國專業人員</a:t>
            </a:r>
            <a:r>
              <a:rPr lang="zh-TW" altLang="en-US" sz="1600" dirty="0"/>
              <a:t>有效聘僱許可</a:t>
            </a:r>
            <a:r>
              <a:rPr lang="zh-TW" altLang="en-US" sz="1600" dirty="0" smtClean="0"/>
              <a:t>人次由</a:t>
            </a:r>
            <a:r>
              <a:rPr lang="en-US" altLang="zh-TW" sz="1600" dirty="0" smtClean="0"/>
              <a:t>100</a:t>
            </a:r>
            <a:r>
              <a:rPr lang="zh-TW" altLang="en-US" sz="1600" dirty="0" smtClean="0"/>
              <a:t>年的</a:t>
            </a:r>
            <a:r>
              <a:rPr lang="en-US" altLang="zh-TW" sz="1600" dirty="0" smtClean="0"/>
              <a:t>2</a:t>
            </a:r>
            <a:r>
              <a:rPr lang="zh-TW" altLang="en-US" sz="1600" dirty="0" smtClean="0"/>
              <a:t>萬</a:t>
            </a:r>
            <a:r>
              <a:rPr lang="en-US" altLang="zh-TW" sz="1600" dirty="0" smtClean="0"/>
              <a:t>6,798</a:t>
            </a:r>
            <a:r>
              <a:rPr lang="zh-TW" altLang="en-US" sz="1600" dirty="0" smtClean="0"/>
              <a:t>人，成長至</a:t>
            </a:r>
            <a:r>
              <a:rPr lang="en-US" altLang="zh-TW" sz="1600" dirty="0" smtClean="0"/>
              <a:t>3</a:t>
            </a:r>
            <a:r>
              <a:rPr lang="zh-TW" altLang="en-US" sz="1600" dirty="0" smtClean="0"/>
              <a:t>萬</a:t>
            </a:r>
            <a:r>
              <a:rPr lang="en-US" altLang="zh-TW" sz="1600" dirty="0" smtClean="0"/>
              <a:t>9,522</a:t>
            </a:r>
            <a:r>
              <a:rPr lang="zh-TW" altLang="en-US" sz="1600" dirty="0" smtClean="0"/>
              <a:t>人。</a:t>
            </a:r>
            <a:endParaRPr lang="en-US" altLang="zh-TW" sz="1600" dirty="0" smtClean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en-US" altLang="zh-TW" sz="1600" dirty="0" smtClean="0"/>
              <a:t>109</a:t>
            </a:r>
            <a:r>
              <a:rPr lang="zh-TW" altLang="en-US" sz="1600" dirty="0" smtClean="0"/>
              <a:t>年底</a:t>
            </a:r>
            <a:r>
              <a:rPr lang="zh-TW" altLang="en-US" sz="1600" dirty="0"/>
              <a:t>外國</a:t>
            </a:r>
            <a:r>
              <a:rPr lang="zh-TW" altLang="en-US" sz="1600" dirty="0" smtClean="0"/>
              <a:t>專業人員，</a:t>
            </a:r>
            <a:r>
              <a:rPr lang="zh-TW" altLang="en-US" sz="1600" dirty="0"/>
              <a:t>以從事專門性技術性工作者人數最多，為</a:t>
            </a:r>
            <a:r>
              <a:rPr lang="en-US" altLang="zh-TW" sz="1600" dirty="0"/>
              <a:t>2</a:t>
            </a:r>
            <a:r>
              <a:rPr lang="zh-TW" altLang="en-US" sz="1600" dirty="0" smtClean="0"/>
              <a:t>萬</a:t>
            </a:r>
            <a:r>
              <a:rPr lang="en-US" altLang="zh-TW" sz="1600" dirty="0" smtClean="0"/>
              <a:t>2,441</a:t>
            </a:r>
            <a:r>
              <a:rPr lang="zh-TW" altLang="en-US" sz="1600" dirty="0" smtClean="0"/>
              <a:t>人</a:t>
            </a:r>
            <a:r>
              <a:rPr lang="zh-TW" altLang="en-US" sz="1600" dirty="0"/>
              <a:t>，占外國專業人員</a:t>
            </a:r>
            <a:r>
              <a:rPr lang="zh-TW" altLang="en-US" sz="1600" dirty="0" smtClean="0"/>
              <a:t>總數</a:t>
            </a:r>
            <a:r>
              <a:rPr lang="en-US" altLang="zh-TW" sz="1600" dirty="0" smtClean="0"/>
              <a:t>57%</a:t>
            </a:r>
            <a:r>
              <a:rPr lang="zh-TW" altLang="en-US" sz="1600" dirty="0"/>
              <a:t>，其次依序為履約</a:t>
            </a:r>
            <a:r>
              <a:rPr lang="zh-TW" altLang="en-US" sz="1600" dirty="0" smtClean="0"/>
              <a:t>人員</a:t>
            </a:r>
            <a:r>
              <a:rPr lang="en-US" altLang="zh-TW" sz="1600" dirty="0" smtClean="0"/>
              <a:t>5,033</a:t>
            </a:r>
            <a:r>
              <a:rPr lang="zh-TW" altLang="en-US" sz="1600" dirty="0" smtClean="0"/>
              <a:t>人</a:t>
            </a:r>
            <a:r>
              <a:rPr lang="en-US" altLang="zh-TW" sz="1600" dirty="0" smtClean="0"/>
              <a:t>(13%)</a:t>
            </a:r>
            <a:r>
              <a:rPr lang="zh-TW" altLang="en-US" sz="1600" dirty="0" smtClean="0"/>
              <a:t>、補習班教師</a:t>
            </a:r>
            <a:r>
              <a:rPr lang="en-US" altLang="zh-TW" sz="1600" dirty="0" smtClean="0"/>
              <a:t>4,498</a:t>
            </a:r>
            <a:r>
              <a:rPr lang="zh-TW" altLang="en-US" sz="1600" dirty="0" smtClean="0"/>
              <a:t>人</a:t>
            </a:r>
            <a:r>
              <a:rPr lang="en-US" altLang="zh-TW" sz="1600" dirty="0" smtClean="0"/>
              <a:t>(11%)</a:t>
            </a:r>
            <a:r>
              <a:rPr lang="zh-TW" altLang="en-US" sz="1600" dirty="0"/>
              <a:t>、僑外資主管</a:t>
            </a:r>
            <a:r>
              <a:rPr lang="en-US" altLang="zh-TW" sz="1600" dirty="0" smtClean="0"/>
              <a:t>3,499</a:t>
            </a:r>
            <a:r>
              <a:rPr lang="zh-TW" altLang="en-US" sz="1600" dirty="0" smtClean="0"/>
              <a:t>人</a:t>
            </a:r>
            <a:r>
              <a:rPr lang="en-US" altLang="zh-TW" sz="1600" dirty="0"/>
              <a:t>(9%)</a:t>
            </a:r>
            <a:r>
              <a:rPr lang="zh-TW" altLang="en-US" sz="1600" dirty="0"/>
              <a:t>、學校教師</a:t>
            </a:r>
            <a:r>
              <a:rPr lang="en-US" altLang="zh-TW" sz="1600" dirty="0" smtClean="0"/>
              <a:t>2,670(7%)</a:t>
            </a:r>
            <a:r>
              <a:rPr lang="zh-TW" altLang="en-US" sz="1600" dirty="0" smtClean="0"/>
              <a:t>、藝術</a:t>
            </a:r>
            <a:r>
              <a:rPr lang="zh-TW" altLang="en-US" sz="1600" dirty="0"/>
              <a:t>及演藝工作者</a:t>
            </a:r>
            <a:r>
              <a:rPr lang="en-US" altLang="zh-TW" sz="1600" dirty="0" smtClean="0"/>
              <a:t>1,222</a:t>
            </a:r>
            <a:r>
              <a:rPr lang="zh-TW" altLang="en-US" sz="1600" dirty="0" smtClean="0"/>
              <a:t>人</a:t>
            </a:r>
            <a:r>
              <a:rPr lang="en-US" altLang="zh-TW" sz="1600" dirty="0" smtClean="0"/>
              <a:t>(3%)</a:t>
            </a:r>
            <a:r>
              <a:rPr lang="zh-TW" altLang="en-US" sz="1600" dirty="0"/>
              <a:t>、運動教練及運動員</a:t>
            </a:r>
            <a:r>
              <a:rPr lang="en-US" altLang="zh-TW" sz="1600" dirty="0" smtClean="0"/>
              <a:t>159</a:t>
            </a:r>
            <a:r>
              <a:rPr lang="zh-TW" altLang="en-US" sz="1600" dirty="0" smtClean="0"/>
              <a:t>人</a:t>
            </a:r>
            <a:r>
              <a:rPr lang="en-US" altLang="zh-TW" sz="1600" dirty="0"/>
              <a:t>(</a:t>
            </a:r>
            <a:r>
              <a:rPr lang="en-US" altLang="zh-TW" sz="1600" dirty="0" smtClean="0"/>
              <a:t>0.4%)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270892" y="639633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來源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：勞動部勞動力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署及教育部統計，國發會整理</a:t>
            </a:r>
            <a:endParaRPr lang="en-US" altLang="zh-TW" sz="12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1825" indent="-631825" fontAlgn="ctr"/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：有效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聘僱許可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人次</a:t>
            </a:r>
            <a:r>
              <a:rPr lang="en-US" altLang="zh-TW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係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指取得聘僱許可人次中，扣除聘僱許可屆滿、提早解約出國及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經廢止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聘僱許可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endParaRPr lang="en-US" altLang="zh-TW" sz="12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64" y="3652862"/>
            <a:ext cx="7086600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37432"/>
            <a:ext cx="6016625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8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08642" y="0"/>
            <a:ext cx="8229600" cy="9906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二、外國專業人員人數</a:t>
            </a:r>
            <a:r>
              <a:rPr lang="en-US" altLang="zh-TW" dirty="0" smtClean="0"/>
              <a:t>-</a:t>
            </a:r>
            <a:r>
              <a:rPr lang="zh-TW" altLang="en-US" dirty="0" smtClean="0"/>
              <a:t>按國籍別分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09046" y="615993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來源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：勞動部勞動力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發展署統計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資料庫，國發會整理</a:t>
            </a:r>
            <a:endParaRPr lang="en-US" altLang="zh-TW" sz="12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en-US" altLang="zh-TW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統計資料系統轉換，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資料暫不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含學校教師</a:t>
            </a:r>
          </a:p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en-US" altLang="zh-TW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有效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聘僱許可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人次</a:t>
            </a:r>
            <a:r>
              <a:rPr lang="en-US" altLang="zh-TW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係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指取得聘僱許可人次中，扣除聘僱許可屆滿、提早解約出國及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經廢止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聘僱許可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</a:p>
          <a:p>
            <a:pPr marL="631825" indent="-631825" fontAlgn="ctr"/>
            <a:endParaRPr lang="zh-TW" altLang="en-US" sz="12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748464" y="657542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/>
              <a:t>2</a:t>
            </a:r>
            <a:endParaRPr lang="zh-TW" altLang="en-US" sz="1050" dirty="0"/>
          </a:p>
        </p:txBody>
      </p:sp>
      <p:sp>
        <p:nvSpPr>
          <p:cNvPr id="4" name="矩形 3"/>
          <p:cNvSpPr/>
          <p:nvPr/>
        </p:nvSpPr>
        <p:spPr>
          <a:xfrm>
            <a:off x="0" y="1052736"/>
            <a:ext cx="87834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109</a:t>
            </a:r>
            <a:r>
              <a:rPr lang="zh-TW" altLang="en-US" dirty="0" smtClean="0"/>
              <a:t>年底</a:t>
            </a:r>
            <a:r>
              <a:rPr lang="zh-TW" altLang="en-US" dirty="0"/>
              <a:t>外國專業人員有效聘僱許可</a:t>
            </a:r>
            <a:r>
              <a:rPr lang="zh-TW" altLang="en-US" dirty="0" smtClean="0"/>
              <a:t>人數，日</a:t>
            </a:r>
            <a:r>
              <a:rPr lang="zh-TW" altLang="en-US" dirty="0"/>
              <a:t>本籍為最多，約占總許可人次的</a:t>
            </a:r>
            <a:r>
              <a:rPr lang="en-US" altLang="zh-TW" dirty="0" smtClean="0"/>
              <a:t>22%</a:t>
            </a:r>
            <a:r>
              <a:rPr lang="zh-TW" altLang="en-US" dirty="0"/>
              <a:t>，其次依序為馬來西亞</a:t>
            </a:r>
            <a:r>
              <a:rPr lang="en-US" altLang="zh-TW" dirty="0"/>
              <a:t>(14%)</a:t>
            </a:r>
            <a:r>
              <a:rPr lang="zh-TW" altLang="en-US" dirty="0"/>
              <a:t> 、美國</a:t>
            </a:r>
            <a:r>
              <a:rPr lang="en-US" altLang="zh-TW" dirty="0"/>
              <a:t>(</a:t>
            </a:r>
            <a:r>
              <a:rPr lang="en-US" altLang="zh-TW" dirty="0" smtClean="0"/>
              <a:t>10%)</a:t>
            </a:r>
            <a:r>
              <a:rPr lang="zh-TW" altLang="en-US" dirty="0"/>
              <a:t>、印度</a:t>
            </a:r>
            <a:r>
              <a:rPr lang="en-US" altLang="zh-TW" dirty="0"/>
              <a:t>(6%)</a:t>
            </a:r>
            <a:r>
              <a:rPr lang="zh-TW" altLang="en-US" dirty="0"/>
              <a:t>、香港</a:t>
            </a:r>
            <a:r>
              <a:rPr lang="en-US" altLang="zh-TW" dirty="0" smtClean="0"/>
              <a:t>(6%)</a:t>
            </a:r>
            <a:r>
              <a:rPr lang="zh-TW" altLang="en-US" dirty="0"/>
              <a:t> 、韓國</a:t>
            </a:r>
            <a:r>
              <a:rPr lang="en-US" altLang="zh-TW" dirty="0"/>
              <a:t>(5%)</a:t>
            </a:r>
            <a:r>
              <a:rPr lang="zh-TW" altLang="en-US" dirty="0" smtClean="0"/>
              <a:t>、印尼</a:t>
            </a:r>
            <a:r>
              <a:rPr lang="en-US" altLang="zh-TW" dirty="0" smtClean="0"/>
              <a:t>(4%)</a:t>
            </a:r>
            <a:r>
              <a:rPr lang="zh-TW" altLang="en-US" dirty="0" smtClean="0"/>
              <a:t>、英國</a:t>
            </a:r>
            <a:r>
              <a:rPr lang="en-US" altLang="zh-TW" dirty="0" smtClean="0"/>
              <a:t>(4%)</a:t>
            </a:r>
            <a:r>
              <a:rPr lang="zh-TW" altLang="en-US" dirty="0"/>
              <a:t>、菲律賓</a:t>
            </a:r>
            <a:r>
              <a:rPr lang="en-US" altLang="zh-TW" dirty="0"/>
              <a:t>(3%)</a:t>
            </a:r>
            <a:r>
              <a:rPr lang="zh-TW" altLang="en-US" dirty="0"/>
              <a:t>、越南</a:t>
            </a:r>
            <a:r>
              <a:rPr lang="en-US" altLang="zh-TW" dirty="0" smtClean="0"/>
              <a:t>(3%)</a:t>
            </a:r>
            <a:r>
              <a:rPr lang="zh-TW" altLang="en-US" dirty="0" smtClean="0"/>
              <a:t>、加拿大</a:t>
            </a:r>
            <a:r>
              <a:rPr lang="en-US" altLang="zh-TW" dirty="0" smtClean="0"/>
              <a:t>(2%)</a:t>
            </a:r>
            <a:r>
              <a:rPr lang="zh-TW" altLang="en-US" dirty="0" smtClean="0"/>
              <a:t>。</a:t>
            </a:r>
            <a:endParaRPr lang="en-US" altLang="zh-TW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020272" y="2803623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1200" dirty="0">
              <a:latin typeface="新細明體" pitchFamily="18" charset="-120"/>
              <a:ea typeface="新細明體" pitchFamily="18" charset="-12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3" b="20777"/>
          <a:stretch/>
        </p:blipFill>
        <p:spPr bwMode="auto">
          <a:xfrm>
            <a:off x="899592" y="2492896"/>
            <a:ext cx="7566025" cy="3100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85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三、外國專業人員人數</a:t>
            </a:r>
            <a:r>
              <a:rPr lang="en-US" altLang="zh-TW" dirty="0" smtClean="0"/>
              <a:t>-</a:t>
            </a:r>
            <a:r>
              <a:rPr lang="zh-TW" altLang="en-US" dirty="0" smtClean="0"/>
              <a:t>按行業別分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48154" y="980728"/>
            <a:ext cx="88883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109</a:t>
            </a:r>
            <a:r>
              <a:rPr lang="zh-TW" altLang="en-US" dirty="0" smtClean="0"/>
              <a:t>年底外國專業人員，以從事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製造業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8,471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人最多，占外國專業人員總數的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21%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，其次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依序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dirty="0"/>
              <a:t>教育業</a:t>
            </a:r>
            <a:r>
              <a:rPr lang="en-US" altLang="zh-TW" dirty="0"/>
              <a:t>8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,216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補習班教師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5,546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學校教師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2,670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21%)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、批發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零售業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6,948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(18%)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，以及專業、科學及技術服務業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5,700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(14%)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8748464" y="657542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/>
              <a:t>4</a:t>
            </a:r>
            <a:endParaRPr lang="zh-TW" altLang="en-US" sz="105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33429" y="615993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來源：勞動部勞動力發展署及教育部統計，國發會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整理</a:t>
            </a:r>
            <a:endParaRPr lang="en-US" altLang="zh-TW" sz="12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註：有效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聘僱許可人次</a:t>
            </a:r>
            <a:r>
              <a:rPr lang="en-US" altLang="zh-TW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係指取得聘僱許可人次中，扣除聘僱許可屆滿、提早解約出國及經廢止聘僱許可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endParaRPr lang="zh-TW" altLang="en-US" sz="12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37" y="2060848"/>
            <a:ext cx="87661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86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四</a:t>
            </a:r>
            <a:r>
              <a:rPr lang="zh-TW" altLang="en-US" dirty="0" smtClean="0"/>
              <a:t>、移工人數</a:t>
            </a:r>
            <a:r>
              <a:rPr lang="en-US" altLang="zh-TW" dirty="0" smtClean="0"/>
              <a:t>-</a:t>
            </a:r>
            <a:r>
              <a:rPr lang="zh-TW" altLang="en-US" dirty="0" smtClean="0"/>
              <a:t>按申請類別分</a:t>
            </a:r>
            <a:endParaRPr lang="zh-TW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47882" y="836712"/>
            <a:ext cx="8557976" cy="10900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spc="-1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182880" indent="-182880" algn="just">
              <a:spcBef>
                <a:spcPct val="20000"/>
              </a:spcBef>
              <a:buSzPct val="85000"/>
              <a:buFont typeface="Arial" pitchFamily="34" charset="0"/>
              <a:buChar char="•"/>
            </a:pPr>
            <a:r>
              <a:rPr lang="en-US" altLang="zh-TW" sz="1800" b="0" dirty="0" smtClean="0">
                <a:cs typeface="+mn-cs"/>
              </a:rPr>
              <a:t>100</a:t>
            </a:r>
            <a:r>
              <a:rPr lang="zh-TW" altLang="en-US" sz="1800" b="0" dirty="0" smtClean="0">
                <a:cs typeface="+mn-cs"/>
              </a:rPr>
              <a:t>年底至</a:t>
            </a:r>
            <a:r>
              <a:rPr lang="en-US" altLang="zh-TW" sz="1800" b="0" dirty="0" smtClean="0">
                <a:cs typeface="+mn-cs"/>
              </a:rPr>
              <a:t>108</a:t>
            </a:r>
            <a:r>
              <a:rPr lang="zh-TW" altLang="en-US" sz="1800" b="0" dirty="0" smtClean="0">
                <a:cs typeface="+mn-cs"/>
              </a:rPr>
              <a:t>年底移工人數逐年成長，由</a:t>
            </a:r>
            <a:r>
              <a:rPr lang="en-US" altLang="zh-TW" sz="1800" b="0" dirty="0" smtClean="0">
                <a:cs typeface="+mn-cs"/>
              </a:rPr>
              <a:t>100</a:t>
            </a:r>
            <a:r>
              <a:rPr lang="zh-TW" altLang="en-US" sz="1800" b="0" dirty="0" smtClean="0">
                <a:cs typeface="+mn-cs"/>
              </a:rPr>
              <a:t>年的</a:t>
            </a:r>
            <a:r>
              <a:rPr lang="en-US" altLang="zh-TW" sz="1800" b="0" dirty="0" smtClean="0">
                <a:cs typeface="+mn-cs"/>
              </a:rPr>
              <a:t>42.5</a:t>
            </a:r>
            <a:r>
              <a:rPr lang="zh-TW" altLang="en-US" sz="1800" b="0" dirty="0" smtClean="0">
                <a:cs typeface="+mn-cs"/>
              </a:rPr>
              <a:t>萬人，成長至</a:t>
            </a:r>
            <a:r>
              <a:rPr lang="en-US" altLang="zh-TW" sz="1800" b="0" dirty="0" smtClean="0">
                <a:cs typeface="+mn-cs"/>
              </a:rPr>
              <a:t>108</a:t>
            </a:r>
            <a:r>
              <a:rPr lang="zh-TW" altLang="en-US" sz="1800" b="0" dirty="0" smtClean="0">
                <a:cs typeface="+mn-cs"/>
              </a:rPr>
              <a:t>年底的</a:t>
            </a:r>
            <a:r>
              <a:rPr lang="en-US" altLang="zh-TW" sz="1800" b="0" dirty="0" smtClean="0">
                <a:cs typeface="+mn-cs"/>
              </a:rPr>
              <a:t>71.8</a:t>
            </a:r>
            <a:r>
              <a:rPr lang="zh-TW" altLang="en-US" sz="1800" b="0" dirty="0" smtClean="0">
                <a:cs typeface="+mn-cs"/>
              </a:rPr>
              <a:t>萬人，</a:t>
            </a:r>
            <a:r>
              <a:rPr lang="en-US" altLang="zh-TW" sz="1800" b="0" dirty="0" smtClean="0">
                <a:cs typeface="+mn-cs"/>
              </a:rPr>
              <a:t>109</a:t>
            </a:r>
            <a:r>
              <a:rPr lang="zh-TW" altLang="en-US" sz="1800" b="0" dirty="0" smtClean="0">
                <a:cs typeface="+mn-cs"/>
              </a:rPr>
              <a:t>年底則略微減少至</a:t>
            </a:r>
            <a:r>
              <a:rPr lang="en-US" altLang="zh-TW" sz="1800" b="0" dirty="0" smtClean="0">
                <a:cs typeface="+mn-cs"/>
              </a:rPr>
              <a:t>70</a:t>
            </a:r>
            <a:r>
              <a:rPr lang="zh-TW" altLang="en-US" sz="1800" b="0" dirty="0" smtClean="0">
                <a:cs typeface="+mn-cs"/>
              </a:rPr>
              <a:t>萬人，其中產業移工為</a:t>
            </a:r>
            <a:r>
              <a:rPr lang="en-US" altLang="zh-TW" sz="1800" b="0" dirty="0" smtClean="0">
                <a:cs typeface="+mn-cs"/>
              </a:rPr>
              <a:t>45.7</a:t>
            </a:r>
            <a:r>
              <a:rPr lang="zh-TW" altLang="en-US" sz="1800" b="0" dirty="0" smtClean="0">
                <a:cs typeface="+mn-cs"/>
              </a:rPr>
              <a:t>萬人、社福移工為</a:t>
            </a:r>
            <a:r>
              <a:rPr lang="en-US" altLang="zh-TW" sz="1800" b="0" dirty="0" smtClean="0">
                <a:cs typeface="+mn-cs"/>
              </a:rPr>
              <a:t>25.1</a:t>
            </a:r>
            <a:r>
              <a:rPr lang="zh-TW" altLang="en-US" sz="1800" b="0" dirty="0" smtClean="0">
                <a:cs typeface="+mn-cs"/>
              </a:rPr>
              <a:t>萬人。</a:t>
            </a:r>
            <a:endParaRPr lang="en-US" altLang="zh-TW" sz="1800" b="0" dirty="0" smtClean="0"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23848" y="6429235"/>
            <a:ext cx="747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來源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：勞動部勞動力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發展署統計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資料庫，國發會整理</a:t>
            </a:r>
            <a:endParaRPr lang="zh-TW" altLang="en-US" sz="12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748464" y="657542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/>
              <a:t>5</a:t>
            </a:r>
            <a:endParaRPr lang="zh-TW" altLang="en-US" sz="105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82" y="1844824"/>
            <a:ext cx="72421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03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五</a:t>
            </a:r>
            <a:r>
              <a:rPr lang="zh-TW" altLang="en-US" dirty="0" smtClean="0"/>
              <a:t>、移工</a:t>
            </a:r>
            <a:r>
              <a:rPr lang="zh-TW" altLang="zh-TW" dirty="0" smtClean="0"/>
              <a:t>人數</a:t>
            </a:r>
            <a:r>
              <a:rPr lang="zh-TW" altLang="zh-TW" dirty="0"/>
              <a:t>─按</a:t>
            </a:r>
            <a:r>
              <a:rPr lang="zh-TW" altLang="zh-TW" dirty="0" smtClean="0"/>
              <a:t>國籍</a:t>
            </a:r>
            <a:r>
              <a:rPr lang="zh-TW" altLang="en-US" dirty="0" smtClean="0"/>
              <a:t>別</a:t>
            </a:r>
            <a:r>
              <a:rPr lang="zh-TW" altLang="zh-TW" dirty="0" smtClean="0"/>
              <a:t>分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383597" y="980728"/>
            <a:ext cx="8624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109</a:t>
            </a:r>
            <a:r>
              <a:rPr lang="zh-TW" altLang="en-US" dirty="0" smtClean="0"/>
              <a:t>年底產業移工以越南籍占最多數，約為</a:t>
            </a:r>
            <a:r>
              <a:rPr lang="en-US" altLang="zh-TW" dirty="0" smtClean="0"/>
              <a:t>20.6</a:t>
            </a:r>
            <a:r>
              <a:rPr lang="zh-TW" altLang="en-US" dirty="0" smtClean="0"/>
              <a:t>萬人，占產業移工總人數的</a:t>
            </a:r>
            <a:r>
              <a:rPr lang="en-US" altLang="zh-TW" dirty="0" smtClean="0"/>
              <a:t>45%</a:t>
            </a:r>
            <a:r>
              <a:rPr lang="zh-TW" altLang="en-US" dirty="0" smtClean="0"/>
              <a:t>，其次依序為菲律賓</a:t>
            </a:r>
            <a:r>
              <a:rPr lang="en-US" altLang="zh-TW" dirty="0" smtClean="0"/>
              <a:t>12.1</a:t>
            </a:r>
            <a:r>
              <a:rPr lang="zh-TW" altLang="en-US" dirty="0" smtClean="0"/>
              <a:t>萬人</a:t>
            </a:r>
            <a:r>
              <a:rPr lang="en-US" altLang="zh-TW" dirty="0" smtClean="0"/>
              <a:t>(27%)</a:t>
            </a:r>
            <a:r>
              <a:rPr lang="zh-TW" altLang="en-US" dirty="0" smtClean="0"/>
              <a:t>、印尼</a:t>
            </a:r>
            <a:r>
              <a:rPr lang="en-US" altLang="zh-TW" dirty="0" smtClean="0"/>
              <a:t>7.1</a:t>
            </a:r>
            <a:r>
              <a:rPr lang="zh-TW" altLang="en-US" dirty="0" smtClean="0"/>
              <a:t>萬人</a:t>
            </a:r>
            <a:r>
              <a:rPr lang="en-US" altLang="zh-TW" dirty="0" smtClean="0"/>
              <a:t>(15%)</a:t>
            </a:r>
            <a:r>
              <a:rPr lang="zh-TW" altLang="en-US" dirty="0" smtClean="0"/>
              <a:t>及泰國</a:t>
            </a:r>
            <a:r>
              <a:rPr lang="en-US" altLang="zh-TW" dirty="0" smtClean="0"/>
              <a:t>5</a:t>
            </a:r>
            <a:r>
              <a:rPr lang="zh-TW" altLang="en-US" dirty="0" smtClean="0"/>
              <a:t>萬人</a:t>
            </a:r>
            <a:r>
              <a:rPr lang="en-US" altLang="zh-TW" dirty="0" smtClean="0"/>
              <a:t>(13%)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社福移工則以印尼籍為最多約</a:t>
            </a:r>
            <a:r>
              <a:rPr lang="en-US" altLang="zh-TW" dirty="0" smtClean="0"/>
              <a:t>19.2</a:t>
            </a:r>
            <a:r>
              <a:rPr lang="zh-TW" altLang="en-US" dirty="0" smtClean="0"/>
              <a:t>萬人</a:t>
            </a:r>
            <a:r>
              <a:rPr lang="zh-TW" altLang="en-US" dirty="0"/>
              <a:t>，占</a:t>
            </a:r>
            <a:r>
              <a:rPr lang="zh-TW" altLang="en-US" dirty="0" smtClean="0"/>
              <a:t>社福移工總人數的</a:t>
            </a:r>
            <a:r>
              <a:rPr lang="en-US" altLang="zh-TW" dirty="0" smtClean="0"/>
              <a:t>76%</a:t>
            </a:r>
            <a:r>
              <a:rPr lang="zh-TW" altLang="en-US" dirty="0" smtClean="0"/>
              <a:t>，其次依序</a:t>
            </a:r>
            <a:r>
              <a:rPr lang="zh-TW" altLang="en-US" dirty="0"/>
              <a:t>為越南</a:t>
            </a:r>
            <a:r>
              <a:rPr lang="en-US" altLang="zh-TW" dirty="0"/>
              <a:t>3</a:t>
            </a:r>
            <a:r>
              <a:rPr lang="zh-TW" altLang="en-US" dirty="0"/>
              <a:t>萬人</a:t>
            </a:r>
            <a:r>
              <a:rPr lang="en-US" altLang="zh-TW" dirty="0"/>
              <a:t>(12</a:t>
            </a:r>
            <a:r>
              <a:rPr lang="en-US" altLang="zh-TW" dirty="0" smtClean="0"/>
              <a:t>%)</a:t>
            </a:r>
            <a:r>
              <a:rPr lang="zh-TW" altLang="en-US" dirty="0"/>
              <a:t> 、菲律賓</a:t>
            </a:r>
            <a:r>
              <a:rPr lang="en-US" altLang="zh-TW" dirty="0" smtClean="0"/>
              <a:t>2.8</a:t>
            </a:r>
            <a:r>
              <a:rPr lang="zh-TW" altLang="en-US" dirty="0" smtClean="0"/>
              <a:t>萬人</a:t>
            </a:r>
            <a:r>
              <a:rPr lang="en-US" altLang="zh-TW" dirty="0" smtClean="0"/>
              <a:t>(12%)</a:t>
            </a:r>
            <a:r>
              <a:rPr lang="zh-TW" altLang="en-US" dirty="0" smtClean="0"/>
              <a:t> 。    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8748464" y="657542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/>
              <a:t>6</a:t>
            </a:r>
            <a:endParaRPr lang="zh-TW" altLang="en-US" sz="105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79512" y="6346945"/>
            <a:ext cx="747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來源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：勞動部勞動力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發展署統計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資料庫，國發會整理</a:t>
            </a:r>
            <a:endParaRPr lang="zh-TW" altLang="en-US" sz="12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" y="2420887"/>
            <a:ext cx="4572000" cy="377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496" y="2397248"/>
            <a:ext cx="4572000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95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六</a:t>
            </a:r>
            <a:r>
              <a:rPr lang="zh-TW" altLang="en-US" dirty="0" smtClean="0"/>
              <a:t>、移工人數</a:t>
            </a:r>
            <a:r>
              <a:rPr lang="en-US" altLang="zh-TW" dirty="0"/>
              <a:t>-</a:t>
            </a:r>
            <a:r>
              <a:rPr lang="zh-TW" altLang="en-US" dirty="0" smtClean="0"/>
              <a:t>按行業別分</a:t>
            </a:r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74365" y="1104812"/>
            <a:ext cx="9005138" cy="1028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spc="-100" baseline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marL="285750" indent="-285750" algn="just">
              <a:spcBef>
                <a:spcPct val="20000"/>
              </a:spcBef>
              <a:buSzPct val="85000"/>
              <a:buFont typeface="Arial" panose="020B0604020202020204" pitchFamily="34" charset="0"/>
              <a:buChar char="•"/>
            </a:pPr>
            <a:r>
              <a:rPr lang="en-US" altLang="zh-TW" sz="1800" b="0" dirty="0" smtClean="0"/>
              <a:t>109</a:t>
            </a:r>
            <a:r>
              <a:rPr lang="zh-TW" altLang="en-US" sz="1800" b="0" dirty="0" smtClean="0"/>
              <a:t>年底產業移工中</a:t>
            </a:r>
            <a:r>
              <a:rPr lang="zh-TW" altLang="en-US" sz="1800" b="0" dirty="0"/>
              <a:t>，以製造業</a:t>
            </a:r>
            <a:r>
              <a:rPr lang="zh-TW" altLang="en-US" sz="1800" b="0" dirty="0" smtClean="0"/>
              <a:t>人數為最多</a:t>
            </a:r>
            <a:r>
              <a:rPr lang="en-US" altLang="zh-TW" sz="1800" b="0" dirty="0" smtClean="0"/>
              <a:t>43</a:t>
            </a:r>
            <a:r>
              <a:rPr lang="zh-TW" altLang="en-US" sz="1800" b="0" dirty="0" smtClean="0"/>
              <a:t>萬人，約占產業移工總人數</a:t>
            </a:r>
            <a:r>
              <a:rPr lang="zh-TW" altLang="en-US" sz="1800" b="0" dirty="0"/>
              <a:t>的</a:t>
            </a:r>
            <a:r>
              <a:rPr lang="zh-TW" altLang="en-US" sz="1800" b="0" dirty="0" smtClean="0"/>
              <a:t> </a:t>
            </a:r>
            <a:r>
              <a:rPr lang="en-US" altLang="zh-TW" sz="1800" b="0" dirty="0" smtClean="0"/>
              <a:t>96%</a:t>
            </a:r>
            <a:r>
              <a:rPr lang="zh-TW" altLang="en-US" sz="1800" b="0" dirty="0" smtClean="0"/>
              <a:t>。</a:t>
            </a:r>
            <a:endParaRPr lang="zh-TW" altLang="en-US" sz="1800" b="0" dirty="0"/>
          </a:p>
          <a:p>
            <a:pPr marL="285750" indent="-285750" algn="just">
              <a:spcBef>
                <a:spcPct val="20000"/>
              </a:spcBef>
              <a:buSzPct val="85000"/>
              <a:buFont typeface="Arial" panose="020B0604020202020204" pitchFamily="34" charset="0"/>
              <a:buChar char="•"/>
            </a:pPr>
            <a:r>
              <a:rPr lang="zh-TW" altLang="en-US" sz="1800" b="0" dirty="0"/>
              <a:t>社</a:t>
            </a:r>
            <a:r>
              <a:rPr lang="zh-TW" altLang="en-US" sz="1800" b="0" dirty="0" smtClean="0"/>
              <a:t>福</a:t>
            </a:r>
            <a:r>
              <a:rPr lang="zh-TW" altLang="en-US" sz="1800" b="0" dirty="0"/>
              <a:t>移工</a:t>
            </a:r>
            <a:r>
              <a:rPr lang="zh-TW" altLang="en-US" sz="1800" b="0" dirty="0" smtClean="0"/>
              <a:t>中，則以</a:t>
            </a:r>
            <a:r>
              <a:rPr lang="zh-TW" altLang="en-US" sz="1800" b="0" dirty="0"/>
              <a:t>看護工人</a:t>
            </a:r>
            <a:r>
              <a:rPr lang="zh-TW" altLang="en-US" sz="1800" b="0" dirty="0" smtClean="0"/>
              <a:t>數為最多</a:t>
            </a:r>
            <a:r>
              <a:rPr lang="en-US" altLang="zh-TW" sz="1800" b="0" dirty="0" smtClean="0"/>
              <a:t>25</a:t>
            </a:r>
            <a:r>
              <a:rPr lang="zh-TW" altLang="en-US" sz="1800" b="0" dirty="0" smtClean="0"/>
              <a:t>萬人，約占社福移工</a:t>
            </a:r>
            <a:r>
              <a:rPr lang="zh-TW" altLang="en-US" sz="1800" b="0" dirty="0"/>
              <a:t>總人數的</a:t>
            </a:r>
            <a:r>
              <a:rPr lang="en-US" altLang="zh-TW" sz="1800" b="0" dirty="0" smtClean="0"/>
              <a:t>99%</a:t>
            </a:r>
            <a:r>
              <a:rPr lang="zh-TW" altLang="en-US" sz="1800" b="0" dirty="0"/>
              <a:t>。</a:t>
            </a:r>
            <a:endParaRPr lang="en-US" altLang="zh-TW" sz="1800" b="0" dirty="0"/>
          </a:p>
          <a:p>
            <a:pPr marL="182880" indent="-182880" algn="just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zh-TW" altLang="en-US" sz="1800" b="0" dirty="0"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07504" y="6474822"/>
            <a:ext cx="747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來源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：勞動部勞動力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發展署統計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資料庫，國發會整理</a:t>
            </a:r>
            <a:endParaRPr lang="zh-TW" altLang="en-US" sz="12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45804" y="2149907"/>
            <a:ext cx="369332" cy="130805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TW" altLang="en-US" sz="1200" dirty="0">
                <a:latin typeface="+mn-ea"/>
              </a:rPr>
              <a:t> 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8748464" y="657542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/>
              <a:t>7</a:t>
            </a:r>
            <a:endParaRPr lang="zh-TW" altLang="en-US" sz="105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174" y="1844824"/>
            <a:ext cx="6450013" cy="223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174" y="4081610"/>
            <a:ext cx="6553200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59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0" y="14290"/>
            <a:ext cx="91440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七、</a:t>
            </a:r>
            <a:r>
              <a:rPr lang="zh-TW" altLang="en-US" dirty="0"/>
              <a:t>大專院校境外學生人數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0" y="764704"/>
            <a:ext cx="9151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我國大專院校境外學生人數快速成長，由</a:t>
            </a:r>
            <a:r>
              <a:rPr lang="en-US" altLang="zh-TW" dirty="0" smtClean="0"/>
              <a:t>100</a:t>
            </a:r>
            <a:r>
              <a:rPr lang="zh-TW" altLang="en-US" dirty="0" smtClean="0"/>
              <a:t>學年度</a:t>
            </a:r>
            <a:r>
              <a:rPr lang="en-US" altLang="zh-TW" dirty="0" smtClean="0"/>
              <a:t>5.7</a:t>
            </a:r>
            <a:r>
              <a:rPr lang="zh-TW" altLang="en-US" dirty="0" smtClean="0"/>
              <a:t>萬人，成長至</a:t>
            </a:r>
            <a:r>
              <a:rPr lang="en-US" altLang="zh-TW" dirty="0" smtClean="0"/>
              <a:t>108</a:t>
            </a:r>
            <a:r>
              <a:rPr lang="zh-TW" altLang="en-US" dirty="0" smtClean="0"/>
              <a:t>學年度</a:t>
            </a:r>
            <a:r>
              <a:rPr lang="en-US" altLang="zh-TW" dirty="0" smtClean="0"/>
              <a:t>12.8</a:t>
            </a:r>
            <a:r>
              <a:rPr lang="zh-TW" altLang="en-US" dirty="0" smtClean="0"/>
              <a:t>萬人，</a:t>
            </a:r>
            <a:r>
              <a:rPr lang="en-US" altLang="zh-TW" dirty="0" smtClean="0"/>
              <a:t>109</a:t>
            </a:r>
            <a:r>
              <a:rPr lang="zh-TW" altLang="en-US" dirty="0" smtClean="0"/>
              <a:t>學年度則因</a:t>
            </a:r>
            <a:r>
              <a:rPr lang="en-US" altLang="zh-TW" dirty="0" smtClean="0"/>
              <a:t>COVID-19</a:t>
            </a:r>
            <a:r>
              <a:rPr lang="zh-TW" altLang="en-US" dirty="0" smtClean="0"/>
              <a:t>邊境管制下降至</a:t>
            </a:r>
            <a:r>
              <a:rPr lang="en-US" altLang="zh-TW" dirty="0" smtClean="0"/>
              <a:t>98,247</a:t>
            </a:r>
            <a:r>
              <a:rPr lang="zh-TW" altLang="en-US" dirty="0" smtClean="0"/>
              <a:t>人。境外生主要來自越南、馬來西亞和印尼等國家。</a:t>
            </a:r>
            <a:endParaRPr lang="en-US" altLang="zh-TW" dirty="0" smtClean="0"/>
          </a:p>
        </p:txBody>
      </p:sp>
      <p:sp>
        <p:nvSpPr>
          <p:cNvPr id="9" name="文字方塊 8"/>
          <p:cNvSpPr txBox="1"/>
          <p:nvPr/>
        </p:nvSpPr>
        <p:spPr>
          <a:xfrm>
            <a:off x="8748464" y="657542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/>
              <a:t>8</a:t>
            </a:r>
            <a:endParaRPr lang="zh-TW" altLang="en-US" sz="105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07504" y="6487532"/>
            <a:ext cx="7476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fontAlgn="ctr"/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資料來源：教育部，國發會整理</a:t>
            </a:r>
          </a:p>
          <a:p>
            <a:pPr marL="631825" indent="-631825" fontAlgn="ctr"/>
            <a:endParaRPr lang="zh-TW" altLang="en-US" sz="16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9709"/>
              </p:ext>
            </p:extLst>
          </p:nvPr>
        </p:nvGraphicFramePr>
        <p:xfrm>
          <a:off x="497384" y="1772816"/>
          <a:ext cx="8251076" cy="1611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254"/>
                <a:gridCol w="723254"/>
                <a:gridCol w="723254"/>
                <a:gridCol w="770420"/>
                <a:gridCol w="770420"/>
                <a:gridCol w="597470"/>
                <a:gridCol w="486624"/>
                <a:gridCol w="912711"/>
                <a:gridCol w="815481"/>
                <a:gridCol w="648072"/>
                <a:gridCol w="533252"/>
                <a:gridCol w="546864"/>
              </a:tblGrid>
              <a:tr h="318239"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en-US" altLang="zh-TW" sz="1600" u="none" strike="noStrike" dirty="0" smtClean="0">
                          <a:effectLst/>
                        </a:rPr>
                        <a:t>109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學年度大專</a:t>
                      </a:r>
                      <a:r>
                        <a:rPr lang="zh-TW" altLang="en-US" sz="1600" u="none" strike="noStrike" dirty="0">
                          <a:effectLst/>
                        </a:rPr>
                        <a:t>校院境外學生在臺留學∕研習</a:t>
                      </a:r>
                      <a:r>
                        <a:rPr lang="zh-TW" altLang="en-US" sz="1600" u="none" strike="noStrike" dirty="0" smtClean="0">
                          <a:effectLst/>
                        </a:rPr>
                        <a:t>人數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5817">
                <a:tc gridSpan="12">
                  <a:txBody>
                    <a:bodyPr/>
                    <a:lstStyle/>
                    <a:p>
                      <a:pPr algn="r" fontAlgn="t"/>
                      <a:r>
                        <a:rPr lang="zh-TW" altLang="en-US" sz="1050" u="none" strike="noStrike" dirty="0">
                          <a:effectLst/>
                        </a:rPr>
                        <a:t>單位：人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7683">
                <a:tc>
                  <a:txBody>
                    <a:bodyPr/>
                    <a:lstStyle/>
                    <a:p>
                      <a:pPr algn="ctr" fontAlgn="b"/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學位生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非學位生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zh-TW" altLang="en-US" sz="1050" u="none" strike="noStrike" dirty="0">
                          <a:effectLst/>
                        </a:rPr>
                        <a:t>境外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  <a:p>
                      <a:pPr algn="ctr" fontAlgn="t"/>
                      <a:r>
                        <a:rPr lang="zh-TW" altLang="en-US" sz="1050" u="none" strike="noStrike" dirty="0">
                          <a:effectLst/>
                        </a:rPr>
                        <a:t>專班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52004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050" u="none" strike="noStrike" dirty="0">
                          <a:effectLst/>
                        </a:rPr>
                        <a:t>總計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 smtClean="0">
                          <a:effectLst/>
                        </a:rPr>
                        <a:t>合計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正式修讀</a:t>
                      </a:r>
                      <a:br>
                        <a:rPr lang="zh-TW" altLang="en-US" sz="1050" u="none" strike="noStrike" dirty="0">
                          <a:effectLst/>
                        </a:rPr>
                      </a:br>
                      <a:r>
                        <a:rPr lang="zh-TW" altLang="en-US" sz="1050" u="none" strike="noStrike" dirty="0">
                          <a:effectLst/>
                        </a:rPr>
                        <a:t>學位外國生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僑生</a:t>
                      </a:r>
                      <a:br>
                        <a:rPr lang="zh-TW" altLang="en-US" sz="1050" u="none" strike="noStrike" dirty="0">
                          <a:effectLst/>
                        </a:rPr>
                      </a:br>
                      <a:r>
                        <a:rPr lang="en-US" altLang="zh-TW" sz="1050" u="none" strike="noStrike" dirty="0">
                          <a:effectLst/>
                        </a:rPr>
                        <a:t>(</a:t>
                      </a:r>
                      <a:r>
                        <a:rPr lang="zh-TW" altLang="en-US" sz="1050" u="none" strike="noStrike" dirty="0">
                          <a:effectLst/>
                        </a:rPr>
                        <a:t>含港澳</a:t>
                      </a:r>
                      <a:r>
                        <a:rPr lang="en-US" altLang="zh-TW" sz="1050" u="none" strike="noStrike" dirty="0">
                          <a:effectLst/>
                        </a:rPr>
                        <a:t>)</a:t>
                      </a:r>
                      <a:endParaRPr lang="en-US" altLang="zh-TW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正式修讀</a:t>
                      </a:r>
                      <a:br>
                        <a:rPr lang="zh-TW" altLang="en-US" sz="1050" u="none" strike="noStrike" dirty="0">
                          <a:effectLst/>
                        </a:rPr>
                      </a:br>
                      <a:r>
                        <a:rPr lang="zh-TW" altLang="en-US" sz="1050" u="none" strike="noStrike" dirty="0">
                          <a:effectLst/>
                        </a:rPr>
                        <a:t>學位陸生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 smtClean="0">
                          <a:effectLst/>
                        </a:rPr>
                        <a:t>合計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外國</a:t>
                      </a:r>
                      <a:br>
                        <a:rPr lang="zh-TW" altLang="en-US" sz="1050" u="none" strike="noStrike" dirty="0">
                          <a:effectLst/>
                        </a:rPr>
                      </a:br>
                      <a:r>
                        <a:rPr lang="zh-TW" altLang="en-US" sz="1050" u="none" strike="noStrike" dirty="0">
                          <a:effectLst/>
                        </a:rPr>
                        <a:t>交換生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外國短期</a:t>
                      </a:r>
                      <a:r>
                        <a:rPr lang="zh-TW" altLang="en-US" sz="1050" u="none" strike="noStrike" dirty="0" smtClean="0">
                          <a:effectLst/>
                        </a:rPr>
                        <a:t>研習及</a:t>
                      </a:r>
                      <a:r>
                        <a:rPr lang="zh-TW" altLang="en-US" sz="1050" u="none" strike="noStrike" dirty="0">
                          <a:effectLst/>
                        </a:rPr>
                        <a:t>個人選讀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大專</a:t>
                      </a:r>
                      <a:r>
                        <a:rPr lang="zh-TW" altLang="en-US" sz="1050" u="none" strike="noStrike">
                          <a:effectLst/>
                        </a:rPr>
                        <a:t>附設</a:t>
                      </a:r>
                      <a:r>
                        <a:rPr lang="zh-TW" altLang="en-US" sz="1050" u="none" strike="noStrike" smtClean="0">
                          <a:effectLst/>
                        </a:rPr>
                        <a:t>華語文</a:t>
                      </a:r>
                      <a:r>
                        <a:rPr lang="zh-TW" altLang="en-US" sz="1050" u="none" strike="noStrike" dirty="0">
                          <a:effectLst/>
                        </a:rPr>
                        <a:t>中心學生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大陸</a:t>
                      </a:r>
                      <a:br>
                        <a:rPr lang="zh-TW" altLang="en-US" sz="1050" u="none" strike="noStrike" dirty="0">
                          <a:effectLst/>
                        </a:rPr>
                      </a:br>
                      <a:r>
                        <a:rPr lang="zh-TW" altLang="en-US" sz="1050" u="none" strike="noStrike" dirty="0">
                          <a:effectLst/>
                        </a:rPr>
                        <a:t>研修生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50" u="none" strike="noStrike" dirty="0">
                          <a:effectLst/>
                        </a:rPr>
                        <a:t>海青班</a:t>
                      </a:r>
                      <a:endParaRPr lang="zh-TW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7166" marR="7166" marT="7166" marB="0"/>
                </a:tc>
              </a:tr>
              <a:tr h="227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98,247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62,387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32,040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24,315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35,860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5,766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20,674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1,574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67" y="3576480"/>
            <a:ext cx="4324232" cy="325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037" y="3576480"/>
            <a:ext cx="4639963" cy="2880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0" y="14290"/>
            <a:ext cx="91440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八、留臺工作僑外生人數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95536" y="6166107"/>
            <a:ext cx="747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fontAlgn="ctr"/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12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來源</a:t>
            </a:r>
            <a:r>
              <a:rPr lang="zh-TW" altLang="en-US" sz="12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：勞動部、教育部，國發會整理</a:t>
            </a:r>
            <a:endParaRPr lang="zh-TW" altLang="en-US" sz="12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3468" y="919491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dirty="0" smtClean="0"/>
              <a:t>自</a:t>
            </a:r>
            <a:r>
              <a:rPr lang="en-US" altLang="zh-TW" dirty="0"/>
              <a:t>103</a:t>
            </a:r>
            <a:r>
              <a:rPr lang="zh-TW" altLang="en-US" dirty="0"/>
              <a:t>年</a:t>
            </a:r>
            <a:r>
              <a:rPr lang="en-US" altLang="zh-TW" dirty="0"/>
              <a:t>7</a:t>
            </a:r>
            <a:r>
              <a:rPr lang="zh-TW" altLang="en-US" dirty="0"/>
              <a:t>月起，僑外生除透過單一薪資制度外，亦可透過「評點配額」機制留臺工作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109</a:t>
            </a:r>
            <a:r>
              <a:rPr lang="zh-TW" altLang="en-US" dirty="0" smtClean="0"/>
              <a:t>年核准留臺已達到</a:t>
            </a:r>
            <a:r>
              <a:rPr lang="en-US" altLang="zh-TW" dirty="0" smtClean="0"/>
              <a:t>6,126</a:t>
            </a:r>
            <a:r>
              <a:rPr lang="zh-TW" altLang="en-US" dirty="0" smtClean="0"/>
              <a:t>人次</a:t>
            </a:r>
            <a:r>
              <a:rPr lang="en-US" altLang="zh-TW" dirty="0" smtClean="0"/>
              <a:t>(</a:t>
            </a:r>
            <a:r>
              <a:rPr lang="zh-TW" altLang="en-US" dirty="0"/>
              <a:t>評點</a:t>
            </a:r>
            <a:r>
              <a:rPr lang="zh-TW" altLang="en-US" dirty="0" smtClean="0"/>
              <a:t>制</a:t>
            </a:r>
            <a:r>
              <a:rPr lang="en-US" altLang="zh-TW" dirty="0" smtClean="0"/>
              <a:t>5,042</a:t>
            </a:r>
            <a:r>
              <a:rPr lang="zh-TW" altLang="en-US" dirty="0" smtClean="0"/>
              <a:t>人次</a:t>
            </a:r>
            <a:r>
              <a:rPr lang="en-US" altLang="zh-TW" dirty="0" smtClean="0"/>
              <a:t>)</a:t>
            </a:r>
            <a:r>
              <a:rPr lang="zh-TW" altLang="en-US" dirty="0" smtClean="0"/>
              <a:t> 。</a:t>
            </a:r>
            <a:endParaRPr lang="zh-TW" altLang="en-US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dirty="0" smtClean="0"/>
              <a:t>截至</a:t>
            </a:r>
            <a:r>
              <a:rPr lang="en-US" altLang="zh-TW" dirty="0" smtClean="0"/>
              <a:t>109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12</a:t>
            </a:r>
            <a:r>
              <a:rPr lang="zh-TW" altLang="en-US" dirty="0" smtClean="0"/>
              <a:t>月</a:t>
            </a:r>
            <a:r>
              <a:rPr lang="zh-TW" altLang="en-US" dirty="0"/>
              <a:t>底，透過「評點配額」機制留臺工作之僑外</a:t>
            </a:r>
            <a:r>
              <a:rPr lang="zh-TW" altLang="en-US" dirty="0" smtClean="0"/>
              <a:t>生已達</a:t>
            </a:r>
            <a:r>
              <a:rPr lang="en-US" altLang="zh-TW" dirty="0" smtClean="0"/>
              <a:t>1</a:t>
            </a:r>
            <a:r>
              <a:rPr lang="zh-TW" altLang="en-US" dirty="0" smtClean="0"/>
              <a:t>萬</a:t>
            </a:r>
            <a:r>
              <a:rPr lang="en-US" altLang="zh-TW" dirty="0" smtClean="0"/>
              <a:t>8,345</a:t>
            </a:r>
            <a:r>
              <a:rPr lang="zh-TW" altLang="en-US" dirty="0" smtClean="0"/>
              <a:t>人次。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8748464" y="657542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dirty="0" smtClean="0"/>
              <a:t>9</a:t>
            </a:r>
            <a:endParaRPr lang="zh-TW" altLang="en-US" sz="105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55484"/>
              </p:ext>
            </p:extLst>
          </p:nvPr>
        </p:nvGraphicFramePr>
        <p:xfrm>
          <a:off x="375741" y="2420888"/>
          <a:ext cx="8516739" cy="3572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49"/>
                <a:gridCol w="774249"/>
                <a:gridCol w="774249"/>
                <a:gridCol w="774249"/>
                <a:gridCol w="774249"/>
                <a:gridCol w="774249"/>
                <a:gridCol w="774249"/>
                <a:gridCol w="774249"/>
                <a:gridCol w="774249"/>
                <a:gridCol w="774249"/>
                <a:gridCol w="774249"/>
              </a:tblGrid>
              <a:tr h="6199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effectLst/>
                        </a:rPr>
                        <a:t>期間</a:t>
                      </a:r>
                      <a:endParaRPr lang="zh-TW" sz="11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kern="0" dirty="0">
                          <a:effectLst/>
                        </a:rPr>
                        <a:t> </a:t>
                      </a:r>
                      <a:endParaRPr lang="zh-TW" sz="1100" kern="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effectLst/>
                        </a:rPr>
                        <a:t>項目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</a:rPr>
                        <a:t>101</a:t>
                      </a:r>
                      <a:r>
                        <a:rPr lang="zh-TW" sz="1300" kern="1200" dirty="0">
                          <a:effectLst/>
                        </a:rPr>
                        <a:t>年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</a:rPr>
                        <a:t>102</a:t>
                      </a:r>
                      <a:r>
                        <a:rPr lang="zh-TW" sz="1300" kern="1200" dirty="0">
                          <a:effectLst/>
                        </a:rPr>
                        <a:t>年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</a:rPr>
                        <a:t>103</a:t>
                      </a:r>
                      <a:r>
                        <a:rPr lang="zh-TW" sz="1300" kern="1200">
                          <a:effectLst/>
                        </a:rPr>
                        <a:t>年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</a:rPr>
                        <a:t>104</a:t>
                      </a:r>
                      <a:r>
                        <a:rPr lang="zh-TW" sz="1300" kern="1200">
                          <a:effectLst/>
                        </a:rPr>
                        <a:t>年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</a:rPr>
                        <a:t>105</a:t>
                      </a:r>
                      <a:r>
                        <a:rPr lang="zh-TW" sz="1300" kern="1200">
                          <a:effectLst/>
                        </a:rPr>
                        <a:t>年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</a:rPr>
                        <a:t>106</a:t>
                      </a:r>
                      <a:r>
                        <a:rPr lang="zh-TW" sz="1300" kern="1200">
                          <a:effectLst/>
                        </a:rPr>
                        <a:t>年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</a:rPr>
                        <a:t>107</a:t>
                      </a:r>
                      <a:r>
                        <a:rPr lang="zh-TW" sz="1300" kern="1200">
                          <a:effectLst/>
                        </a:rPr>
                        <a:t>年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00" kern="1200" dirty="0" smtClean="0">
                          <a:effectLst/>
                        </a:rPr>
                        <a:t>108</a:t>
                      </a:r>
                      <a:r>
                        <a:rPr lang="zh-TW" sz="1300" kern="1200" dirty="0" smtClean="0">
                          <a:effectLst/>
                        </a:rPr>
                        <a:t>年</a:t>
                      </a:r>
                      <a:endParaRPr lang="zh-TW" sz="1100" kern="100" dirty="0">
                        <a:effectLst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200" dirty="0" smtClean="0">
                          <a:effectLst/>
                        </a:rPr>
                        <a:t>109</a:t>
                      </a:r>
                      <a:r>
                        <a:rPr lang="zh-TW" altLang="zh-TW" sz="1300" kern="1200" dirty="0" smtClean="0">
                          <a:effectLst/>
                        </a:rPr>
                        <a:t>年</a:t>
                      </a:r>
                      <a:endParaRPr lang="zh-TW" altLang="zh-TW" sz="1300" kern="100" dirty="0" smtClean="0">
                        <a:effectLst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300" kern="1200" dirty="0">
                          <a:effectLst/>
                        </a:rPr>
                        <a:t>累計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i="0" kern="1200" dirty="0">
                          <a:effectLst/>
                        </a:rPr>
                        <a:t>僑外生</a:t>
                      </a:r>
                      <a:endParaRPr lang="zh-TW" sz="1100" b="1" i="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b="1" i="0" kern="1200" dirty="0" smtClean="0">
                          <a:effectLst/>
                        </a:rPr>
                        <a:t>畢業</a:t>
                      </a:r>
                      <a:r>
                        <a:rPr lang="en-US" altLang="zh-TW" sz="1100" b="1" i="0" kern="1200" dirty="0" smtClean="0">
                          <a:effectLst/>
                        </a:rPr>
                        <a:t>(</a:t>
                      </a:r>
                      <a:r>
                        <a:rPr lang="zh-TW" sz="1100" b="1" i="0" kern="1200" dirty="0" smtClean="0">
                          <a:effectLst/>
                        </a:rPr>
                        <a:t>人數</a:t>
                      </a:r>
                      <a:r>
                        <a:rPr lang="en-US" altLang="zh-TW" sz="1100" b="1" i="0" kern="1200" dirty="0" smtClean="0">
                          <a:effectLst/>
                        </a:rPr>
                        <a:t>)</a:t>
                      </a:r>
                      <a:endParaRPr lang="zh-TW" sz="1100" b="1" i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4,872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5,629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5,754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6,044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  <a:latin typeface="+mn-lt"/>
                        </a:rPr>
                        <a:t>7,028</a:t>
                      </a:r>
                      <a:endParaRPr lang="zh-TW" sz="1500" kern="10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effectLst/>
                          <a:latin typeface="+mn-lt"/>
                        </a:rPr>
                        <a:t>7,784</a:t>
                      </a:r>
                      <a:endParaRPr lang="zh-TW" sz="1500" kern="10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9,431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10,525</a:t>
                      </a:r>
                      <a:endParaRPr lang="zh-TW" alt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10,224</a:t>
                      </a:r>
                      <a:endParaRPr lang="zh-TW" altLang="en-US" sz="1500" dirty="0">
                        <a:latin typeface="+mn-lt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46,542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7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1" i="0" kern="1200" dirty="0" smtClean="0">
                          <a:effectLst/>
                        </a:rPr>
                        <a:t>留</a:t>
                      </a:r>
                      <a:r>
                        <a:rPr lang="zh-TW" altLang="en-US" sz="1100" b="1" i="0" kern="1200" dirty="0" smtClean="0">
                          <a:effectLst/>
                        </a:rPr>
                        <a:t>臺</a:t>
                      </a:r>
                      <a:r>
                        <a:rPr lang="zh-TW" sz="1100" b="1" i="0" kern="1200" dirty="0" smtClean="0">
                          <a:effectLst/>
                        </a:rPr>
                        <a:t>工作</a:t>
                      </a:r>
                      <a:endParaRPr lang="zh-TW" sz="1100" b="1" i="0" kern="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i="0" kern="1200" dirty="0">
                          <a:effectLst/>
                        </a:rPr>
                        <a:t>(</a:t>
                      </a:r>
                      <a:r>
                        <a:rPr lang="zh-TW" sz="1100" b="1" i="0" kern="1200" dirty="0">
                          <a:effectLst/>
                        </a:rPr>
                        <a:t>人次</a:t>
                      </a:r>
                      <a:r>
                        <a:rPr lang="en-US" sz="1100" b="1" i="0" kern="1200" dirty="0">
                          <a:effectLst/>
                        </a:rPr>
                        <a:t>)</a:t>
                      </a:r>
                      <a:endParaRPr lang="zh-TW" sz="1100" b="1" i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620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1,238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1,693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2,165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2,730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3,326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4,146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  <a:latin typeface="+mn-lt"/>
                        </a:rPr>
                        <a:t>4,901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6,126</a:t>
                      </a:r>
                      <a:endParaRPr lang="zh-TW" altLang="en-US" sz="1500" dirty="0">
                        <a:latin typeface="+mn-lt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26,945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47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altLang="en-US" sz="1100" kern="1200" dirty="0" smtClean="0">
                          <a:effectLst/>
                        </a:rPr>
                        <a:t>  </a:t>
                      </a:r>
                      <a:r>
                        <a:rPr lang="zh-TW" sz="1100" kern="1200" dirty="0" smtClean="0">
                          <a:effectLst/>
                        </a:rPr>
                        <a:t>一般資</a:t>
                      </a:r>
                      <a:r>
                        <a:rPr lang="zh-TW" altLang="en-US" sz="1100" kern="1200" dirty="0" smtClean="0">
                          <a:effectLst/>
                        </a:rPr>
                        <a:t> </a:t>
                      </a:r>
                      <a:r>
                        <a:rPr lang="zh-TW" sz="1100" kern="1200" dirty="0" smtClean="0">
                          <a:effectLst/>
                        </a:rPr>
                        <a:t>格</a:t>
                      </a:r>
                      <a:r>
                        <a:rPr lang="zh-TW" sz="1100" kern="1200" dirty="0">
                          <a:effectLst/>
                        </a:rPr>
                        <a:t>工作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620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1,238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1,216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895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835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722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914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  <a:latin typeface="+mn-lt"/>
                        </a:rPr>
                        <a:t>1,076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+mn-lt"/>
                          <a:ea typeface="新細明體"/>
                          <a:cs typeface="Times New Roman"/>
                        </a:rPr>
                        <a:t>1,084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+mn-lt"/>
                          <a:ea typeface="新細明體"/>
                          <a:cs typeface="Times New Roman"/>
                        </a:rPr>
                        <a:t>8,600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91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100" kern="1200" dirty="0">
                          <a:effectLst/>
                        </a:rPr>
                        <a:t>評點制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-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-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477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1,270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1,895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2,604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effectLst/>
                          <a:latin typeface="+mn-lt"/>
                        </a:rPr>
                        <a:t>3,232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5012" marR="85012" marT="42506" marB="425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effectLst/>
                          <a:latin typeface="+mn-lt"/>
                        </a:rPr>
                        <a:t>3,825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8855" marR="8855" marT="8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+mn-lt"/>
                          <a:ea typeface="新細明體"/>
                          <a:cs typeface="Times New Roman"/>
                        </a:rPr>
                        <a:t>5,042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+mn-lt"/>
                          <a:ea typeface="新細明體"/>
                          <a:cs typeface="Times New Roman"/>
                        </a:rPr>
                        <a:t>18,345</a:t>
                      </a:r>
                      <a:endParaRPr lang="zh-TW" sz="15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2" name="直線接點 11"/>
          <p:cNvCxnSpPr/>
          <p:nvPr/>
        </p:nvCxnSpPr>
        <p:spPr>
          <a:xfrm flipV="1">
            <a:off x="395536" y="2420888"/>
            <a:ext cx="792088" cy="6480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69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自訂設計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清晰度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1021210人口相關資料整理</Template>
  <TotalTime>18056</TotalTime>
  <Words>1336</Words>
  <Application>Microsoft Office PowerPoint</Application>
  <PresentationFormat>如螢幕大小 (4:3)</PresentationFormat>
  <Paragraphs>149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自訂設計</vt:lpstr>
      <vt:lpstr>清晰度</vt:lpstr>
      <vt:lpstr>國際人力移動</vt:lpstr>
      <vt:lpstr>一、外國專業人員人數-按申請類別分</vt:lpstr>
      <vt:lpstr>二、外國專業人員人數-按國籍別分</vt:lpstr>
      <vt:lpstr>三、外國專業人員人數-按行業別分</vt:lpstr>
      <vt:lpstr>四、移工人數-按申請類別分</vt:lpstr>
      <vt:lpstr>五、移工人數─按國籍別分</vt:lpstr>
      <vt:lpstr>六、移工人數-按行業別分</vt:lpstr>
      <vt:lpstr>七、大專院校境外學生人數</vt:lpstr>
      <vt:lpstr>八、留臺工作僑外生人數</vt:lpstr>
      <vt:lpstr>九、國人赴海外工作人數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人口少子高齡化趨勢下 我國所面臨之衝擊與政策建議</dc:title>
  <dc:creator>Lou</dc:creator>
  <cp:lastModifiedBy>劉姵君</cp:lastModifiedBy>
  <cp:revision>3634</cp:revision>
  <cp:lastPrinted>2020-02-27T07:17:00Z</cp:lastPrinted>
  <dcterms:created xsi:type="dcterms:W3CDTF">2013-05-08T11:29:35Z</dcterms:created>
  <dcterms:modified xsi:type="dcterms:W3CDTF">2021-05-11T05:44:27Z</dcterms:modified>
</cp:coreProperties>
</file>