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543" r:id="rId2"/>
    <p:sldId id="563" r:id="rId3"/>
    <p:sldId id="545" r:id="rId4"/>
    <p:sldId id="546" r:id="rId5"/>
    <p:sldId id="547" r:id="rId6"/>
    <p:sldId id="548" r:id="rId7"/>
    <p:sldId id="549" r:id="rId8"/>
    <p:sldId id="550" r:id="rId9"/>
    <p:sldId id="551" r:id="rId10"/>
    <p:sldId id="564" r:id="rId11"/>
    <p:sldId id="572" r:id="rId12"/>
    <p:sldId id="553" r:id="rId13"/>
    <p:sldId id="554" r:id="rId14"/>
    <p:sldId id="555" r:id="rId15"/>
    <p:sldId id="556" r:id="rId16"/>
    <p:sldId id="557" r:id="rId17"/>
    <p:sldId id="561" r:id="rId18"/>
    <p:sldId id="566" r:id="rId19"/>
    <p:sldId id="567" r:id="rId20"/>
    <p:sldId id="562" r:id="rId21"/>
    <p:sldId id="560" r:id="rId2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1CB21317-8CCB-4F0A-A6DF-7058F82617B1}">
          <p14:sldIdLst>
            <p14:sldId id="543"/>
            <p14:sldId id="563"/>
            <p14:sldId id="545"/>
            <p14:sldId id="546"/>
            <p14:sldId id="547"/>
            <p14:sldId id="548"/>
            <p14:sldId id="549"/>
            <p14:sldId id="550"/>
            <p14:sldId id="551"/>
            <p14:sldId id="564"/>
            <p14:sldId id="572"/>
            <p14:sldId id="553"/>
            <p14:sldId id="554"/>
            <p14:sldId id="555"/>
            <p14:sldId id="556"/>
            <p14:sldId id="557"/>
            <p14:sldId id="561"/>
            <p14:sldId id="566"/>
            <p14:sldId id="567"/>
            <p14:sldId id="562"/>
            <p14:sldId id="560"/>
          </p14:sldIdLst>
        </p14:section>
        <p14:section name="參考資料" id="{54359C42-F7E5-4513-9485-73FA9B4F3C00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E5FFFF"/>
    <a:srgbClr val="DBEEF4"/>
    <a:srgbClr val="0033CC"/>
    <a:srgbClr val="D9FFFF"/>
    <a:srgbClr val="003300"/>
    <a:srgbClr val="990000"/>
    <a:srgbClr val="FFFFD9"/>
    <a:srgbClr val="EB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2184" autoAdjust="0"/>
  </p:normalViewPr>
  <p:slideViewPr>
    <p:cSldViewPr snapToGrid="0">
      <p:cViewPr>
        <p:scale>
          <a:sx n="110" d="100"/>
          <a:sy n="110" d="100"/>
        </p:scale>
        <p:origin x="-17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45659" cy="498056"/>
          </a:xfrm>
          <a:prstGeom prst="rect">
            <a:avLst/>
          </a:prstGeom>
        </p:spPr>
        <p:txBody>
          <a:bodyPr vert="horz" lIns="91386" tIns="45694" rIns="91386" bIns="4569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1" y="0"/>
            <a:ext cx="2945659" cy="498056"/>
          </a:xfrm>
          <a:prstGeom prst="rect">
            <a:avLst/>
          </a:prstGeom>
        </p:spPr>
        <p:txBody>
          <a:bodyPr vert="horz" lIns="91386" tIns="45694" rIns="91386" bIns="45694" rtlCol="0"/>
          <a:lstStyle>
            <a:lvl1pPr algn="r">
              <a:defRPr sz="1200"/>
            </a:lvl1pPr>
          </a:lstStyle>
          <a:p>
            <a:fld id="{268843A0-06A4-4E67-BB37-2B7E7CCDB499}" type="datetimeFigureOut">
              <a:rPr lang="zh-TW" altLang="en-US" smtClean="0"/>
              <a:pPr/>
              <a:t>2015/1/6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6" tIns="45694" rIns="91386" bIns="4569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201"/>
            <a:ext cx="5438140" cy="3908614"/>
          </a:xfrm>
          <a:prstGeom prst="rect">
            <a:avLst/>
          </a:prstGeom>
        </p:spPr>
        <p:txBody>
          <a:bodyPr vert="horz" lIns="91386" tIns="45694" rIns="91386" bIns="45694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8" y="9428585"/>
            <a:ext cx="2945659" cy="498055"/>
          </a:xfrm>
          <a:prstGeom prst="rect">
            <a:avLst/>
          </a:prstGeom>
        </p:spPr>
        <p:txBody>
          <a:bodyPr vert="horz" lIns="91386" tIns="45694" rIns="91386" bIns="4569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1" y="9428585"/>
            <a:ext cx="2945659" cy="498055"/>
          </a:xfrm>
          <a:prstGeom prst="rect">
            <a:avLst/>
          </a:prstGeom>
        </p:spPr>
        <p:txBody>
          <a:bodyPr vert="horz" lIns="91386" tIns="45694" rIns="91386" bIns="45694" rtlCol="0" anchor="b"/>
          <a:lstStyle>
            <a:lvl1pPr algn="r">
              <a:defRPr sz="1200"/>
            </a:lvl1pPr>
          </a:lstStyle>
          <a:p>
            <a:fld id="{10AEEB84-A78F-4289-A46B-F9141456B2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89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EEB84-A78F-4289-A46B-F9141456B21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9768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36600" indent="-282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3506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89088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4311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defTabSz="914400"/>
            <a:fld id="{0D436B46-A7AE-49AA-9574-1881BFF055F2}" type="slidenum">
              <a:rPr lang="en-US" altLang="zh-TW" sz="1200" smtClean="0"/>
              <a:pPr defTabSz="914400"/>
              <a:t>19</a:t>
            </a:fld>
            <a:endParaRPr lang="en-US" altLang="zh-TW" sz="1200" smtClean="0"/>
          </a:p>
        </p:txBody>
      </p:sp>
      <p:sp>
        <p:nvSpPr>
          <p:cNvPr id="33795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0113" y="739775"/>
            <a:ext cx="4933950" cy="3700463"/>
          </a:xfrm>
          <a:ln/>
        </p:spPr>
      </p:sp>
      <p:sp>
        <p:nvSpPr>
          <p:cNvPr id="33796" name="備忘稿版面配置區 2"/>
          <p:cNvSpPr>
            <a:spLocks noGrp="1"/>
          </p:cNvSpPr>
          <p:nvPr>
            <p:ph type="body" idx="1"/>
          </p:nvPr>
        </p:nvSpPr>
        <p:spPr>
          <a:xfrm>
            <a:off x="671513" y="4684713"/>
            <a:ext cx="5391150" cy="4441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01" tIns="45401" rIns="90801" bIns="45401"/>
          <a:lstStyle/>
          <a:p>
            <a:pPr eaLnBrk="1" hangingPunct="1"/>
            <a:endParaRPr lang="zh-TW" altLang="zh-TW" smtClean="0"/>
          </a:p>
        </p:txBody>
      </p:sp>
      <p:sp>
        <p:nvSpPr>
          <p:cNvPr id="33797" name="投影片編號版面配置區 3"/>
          <p:cNvSpPr txBox="1">
            <a:spLocks noGrp="1"/>
          </p:cNvSpPr>
          <p:nvPr/>
        </p:nvSpPr>
        <p:spPr bwMode="auto">
          <a:xfrm>
            <a:off x="3813175" y="9371013"/>
            <a:ext cx="29194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01" tIns="45401" rIns="90801" bIns="45401" anchor="b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581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27D43160-C9A0-4A64-8F2A-D3DBC14F608F}" type="slidenum">
              <a:rPr kumimoji="0" lang="en-US" altLang="zh-TW" sz="1200">
                <a:latin typeface="Calibri" panose="020F0502020204030204" pitchFamily="34" charset="0"/>
              </a:rPr>
              <a:pPr algn="r" eaLnBrk="1" hangingPunct="1"/>
              <a:t>19</a:t>
            </a:fld>
            <a:endParaRPr kumimoji="0" lang="en-US" altLang="zh-TW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2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36600" indent="-282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3506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89088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4311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defTabSz="914400"/>
            <a:fld id="{0D436B46-A7AE-49AA-9574-1881BFF055F2}" type="slidenum">
              <a:rPr lang="en-US" altLang="zh-TW" sz="1200" smtClean="0"/>
              <a:pPr defTabSz="914400"/>
              <a:t>20</a:t>
            </a:fld>
            <a:endParaRPr lang="en-US" altLang="zh-TW" sz="1200" smtClean="0"/>
          </a:p>
        </p:txBody>
      </p:sp>
      <p:sp>
        <p:nvSpPr>
          <p:cNvPr id="33795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0113" y="739775"/>
            <a:ext cx="4933950" cy="3700463"/>
          </a:xfrm>
          <a:ln/>
        </p:spPr>
      </p:sp>
      <p:sp>
        <p:nvSpPr>
          <p:cNvPr id="33796" name="備忘稿版面配置區 2"/>
          <p:cNvSpPr>
            <a:spLocks noGrp="1"/>
          </p:cNvSpPr>
          <p:nvPr>
            <p:ph type="body" idx="1"/>
          </p:nvPr>
        </p:nvSpPr>
        <p:spPr>
          <a:xfrm>
            <a:off x="671513" y="4684713"/>
            <a:ext cx="5391150" cy="4441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01" tIns="45401" rIns="90801" bIns="45401"/>
          <a:lstStyle/>
          <a:p>
            <a:pPr eaLnBrk="1" hangingPunct="1"/>
            <a:endParaRPr lang="zh-TW" altLang="zh-TW" smtClean="0"/>
          </a:p>
        </p:txBody>
      </p:sp>
      <p:sp>
        <p:nvSpPr>
          <p:cNvPr id="33797" name="投影片編號版面配置區 3"/>
          <p:cNvSpPr txBox="1">
            <a:spLocks noGrp="1"/>
          </p:cNvSpPr>
          <p:nvPr/>
        </p:nvSpPr>
        <p:spPr bwMode="auto">
          <a:xfrm>
            <a:off x="3813175" y="9371013"/>
            <a:ext cx="29194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01" tIns="45401" rIns="90801" bIns="45401" anchor="b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581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27D43160-C9A0-4A64-8F2A-D3DBC14F608F}" type="slidenum">
              <a:rPr kumimoji="0" lang="en-US" altLang="zh-TW" sz="1200">
                <a:latin typeface="Calibri" panose="020F0502020204030204" pitchFamily="34" charset="0"/>
              </a:rPr>
              <a:pPr algn="r" eaLnBrk="1" hangingPunct="1"/>
              <a:t>20</a:t>
            </a:fld>
            <a:endParaRPr kumimoji="0" lang="en-US" altLang="zh-TW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22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EEB84-A78F-4289-A46B-F9141456B21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6632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EEB84-A78F-4289-A46B-F9141456B214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6632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EEB84-A78F-4289-A46B-F9141456B214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6818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36600" indent="-282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3506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89088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4311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defTabSz="914400"/>
            <a:fld id="{0D436B46-A7AE-49AA-9574-1881BFF055F2}" type="slidenum">
              <a:rPr lang="en-US" altLang="zh-TW" sz="1200" smtClean="0"/>
              <a:pPr defTabSz="914400"/>
              <a:t>14</a:t>
            </a:fld>
            <a:endParaRPr lang="en-US" altLang="zh-TW" sz="1200" smtClean="0"/>
          </a:p>
        </p:txBody>
      </p:sp>
      <p:sp>
        <p:nvSpPr>
          <p:cNvPr id="33795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0113" y="739775"/>
            <a:ext cx="4933950" cy="3700463"/>
          </a:xfrm>
          <a:ln/>
        </p:spPr>
      </p:sp>
      <p:sp>
        <p:nvSpPr>
          <p:cNvPr id="33796" name="備忘稿版面配置區 2"/>
          <p:cNvSpPr>
            <a:spLocks noGrp="1"/>
          </p:cNvSpPr>
          <p:nvPr>
            <p:ph type="body" idx="1"/>
          </p:nvPr>
        </p:nvSpPr>
        <p:spPr>
          <a:xfrm>
            <a:off x="671513" y="4684713"/>
            <a:ext cx="5391150" cy="4441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01" tIns="45401" rIns="90801" bIns="45401"/>
          <a:lstStyle/>
          <a:p>
            <a:pPr eaLnBrk="1" hangingPunct="1"/>
            <a:endParaRPr lang="zh-TW" altLang="zh-TW" smtClean="0"/>
          </a:p>
        </p:txBody>
      </p:sp>
      <p:sp>
        <p:nvSpPr>
          <p:cNvPr id="33797" name="投影片編號版面配置區 3"/>
          <p:cNvSpPr txBox="1">
            <a:spLocks noGrp="1"/>
          </p:cNvSpPr>
          <p:nvPr/>
        </p:nvSpPr>
        <p:spPr bwMode="auto">
          <a:xfrm>
            <a:off x="3813175" y="9371013"/>
            <a:ext cx="29194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01" tIns="45401" rIns="90801" bIns="45401" anchor="b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581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27D43160-C9A0-4A64-8F2A-D3DBC14F608F}" type="slidenum">
              <a:rPr kumimoji="0" lang="en-US" altLang="zh-TW" sz="1200">
                <a:latin typeface="Calibri" panose="020F0502020204030204" pitchFamily="34" charset="0"/>
              </a:rPr>
              <a:pPr algn="r" eaLnBrk="1" hangingPunct="1"/>
              <a:t>14</a:t>
            </a:fld>
            <a:endParaRPr kumimoji="0" lang="en-US" altLang="zh-TW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22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36600" indent="-282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3506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89088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4311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defTabSz="914400"/>
            <a:fld id="{0D436B46-A7AE-49AA-9574-1881BFF055F2}" type="slidenum">
              <a:rPr lang="en-US" altLang="zh-TW" sz="1200" smtClean="0"/>
              <a:pPr defTabSz="914400"/>
              <a:t>15</a:t>
            </a:fld>
            <a:endParaRPr lang="en-US" altLang="zh-TW" sz="1200" smtClean="0"/>
          </a:p>
        </p:txBody>
      </p:sp>
      <p:sp>
        <p:nvSpPr>
          <p:cNvPr id="33795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0113" y="739775"/>
            <a:ext cx="4933950" cy="3700463"/>
          </a:xfrm>
          <a:ln/>
        </p:spPr>
      </p:sp>
      <p:sp>
        <p:nvSpPr>
          <p:cNvPr id="33796" name="備忘稿版面配置區 2"/>
          <p:cNvSpPr>
            <a:spLocks noGrp="1"/>
          </p:cNvSpPr>
          <p:nvPr>
            <p:ph type="body" idx="1"/>
          </p:nvPr>
        </p:nvSpPr>
        <p:spPr>
          <a:xfrm>
            <a:off x="671513" y="4684713"/>
            <a:ext cx="5391150" cy="4441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01" tIns="45401" rIns="90801" bIns="45401"/>
          <a:lstStyle/>
          <a:p>
            <a:pPr eaLnBrk="1" hangingPunct="1"/>
            <a:endParaRPr lang="zh-TW" altLang="zh-TW" smtClean="0"/>
          </a:p>
        </p:txBody>
      </p:sp>
      <p:sp>
        <p:nvSpPr>
          <p:cNvPr id="33797" name="投影片編號版面配置區 3"/>
          <p:cNvSpPr txBox="1">
            <a:spLocks noGrp="1"/>
          </p:cNvSpPr>
          <p:nvPr/>
        </p:nvSpPr>
        <p:spPr bwMode="auto">
          <a:xfrm>
            <a:off x="3813175" y="9371013"/>
            <a:ext cx="29194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01" tIns="45401" rIns="90801" bIns="45401" anchor="b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581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27D43160-C9A0-4A64-8F2A-D3DBC14F608F}" type="slidenum">
              <a:rPr kumimoji="0" lang="en-US" altLang="zh-TW" sz="1200">
                <a:latin typeface="Calibri" panose="020F0502020204030204" pitchFamily="34" charset="0"/>
              </a:rPr>
              <a:pPr algn="r" eaLnBrk="1" hangingPunct="1"/>
              <a:t>15</a:t>
            </a:fld>
            <a:endParaRPr kumimoji="0" lang="en-US" altLang="zh-TW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22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36600" indent="-282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3506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89088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4311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defTabSz="914400"/>
            <a:fld id="{0D436B46-A7AE-49AA-9574-1881BFF055F2}" type="slidenum">
              <a:rPr lang="en-US" altLang="zh-TW" sz="1200" smtClean="0"/>
              <a:pPr defTabSz="914400"/>
              <a:t>16</a:t>
            </a:fld>
            <a:endParaRPr lang="en-US" altLang="zh-TW" sz="1200" smtClean="0"/>
          </a:p>
        </p:txBody>
      </p:sp>
      <p:sp>
        <p:nvSpPr>
          <p:cNvPr id="33795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0113" y="739775"/>
            <a:ext cx="4933950" cy="3700463"/>
          </a:xfrm>
          <a:ln/>
        </p:spPr>
      </p:sp>
      <p:sp>
        <p:nvSpPr>
          <p:cNvPr id="33796" name="備忘稿版面配置區 2"/>
          <p:cNvSpPr>
            <a:spLocks noGrp="1"/>
          </p:cNvSpPr>
          <p:nvPr>
            <p:ph type="body" idx="1"/>
          </p:nvPr>
        </p:nvSpPr>
        <p:spPr>
          <a:xfrm>
            <a:off x="671513" y="4684713"/>
            <a:ext cx="5391150" cy="4441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01" tIns="45401" rIns="90801" bIns="45401"/>
          <a:lstStyle/>
          <a:p>
            <a:pPr eaLnBrk="1" hangingPunct="1"/>
            <a:endParaRPr lang="zh-TW" altLang="zh-TW" smtClean="0"/>
          </a:p>
        </p:txBody>
      </p:sp>
      <p:sp>
        <p:nvSpPr>
          <p:cNvPr id="33797" name="投影片編號版面配置區 3"/>
          <p:cNvSpPr txBox="1">
            <a:spLocks noGrp="1"/>
          </p:cNvSpPr>
          <p:nvPr/>
        </p:nvSpPr>
        <p:spPr bwMode="auto">
          <a:xfrm>
            <a:off x="3813175" y="9371013"/>
            <a:ext cx="29194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01" tIns="45401" rIns="90801" bIns="45401" anchor="b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581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27D43160-C9A0-4A64-8F2A-D3DBC14F608F}" type="slidenum">
              <a:rPr kumimoji="0" lang="en-US" altLang="zh-TW" sz="1200">
                <a:latin typeface="Calibri" panose="020F0502020204030204" pitchFamily="34" charset="0"/>
              </a:rPr>
              <a:pPr algn="r" eaLnBrk="1" hangingPunct="1"/>
              <a:t>16</a:t>
            </a:fld>
            <a:endParaRPr kumimoji="0" lang="en-US" altLang="zh-TW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22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36600" indent="-282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3506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89088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4311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defTabSz="914400"/>
            <a:fld id="{0D436B46-A7AE-49AA-9574-1881BFF055F2}" type="slidenum">
              <a:rPr lang="en-US" altLang="zh-TW" sz="1200" smtClean="0"/>
              <a:pPr defTabSz="914400"/>
              <a:t>17</a:t>
            </a:fld>
            <a:endParaRPr lang="en-US" altLang="zh-TW" sz="1200" smtClean="0"/>
          </a:p>
        </p:txBody>
      </p:sp>
      <p:sp>
        <p:nvSpPr>
          <p:cNvPr id="33795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0113" y="739775"/>
            <a:ext cx="4933950" cy="3700463"/>
          </a:xfrm>
          <a:ln/>
        </p:spPr>
      </p:sp>
      <p:sp>
        <p:nvSpPr>
          <p:cNvPr id="33796" name="備忘稿版面配置區 2"/>
          <p:cNvSpPr>
            <a:spLocks noGrp="1"/>
          </p:cNvSpPr>
          <p:nvPr>
            <p:ph type="body" idx="1"/>
          </p:nvPr>
        </p:nvSpPr>
        <p:spPr>
          <a:xfrm>
            <a:off x="671513" y="4684713"/>
            <a:ext cx="5391150" cy="4441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01" tIns="45401" rIns="90801" bIns="45401"/>
          <a:lstStyle/>
          <a:p>
            <a:pPr eaLnBrk="1" hangingPunct="1"/>
            <a:endParaRPr lang="zh-TW" altLang="zh-TW" smtClean="0"/>
          </a:p>
        </p:txBody>
      </p:sp>
      <p:sp>
        <p:nvSpPr>
          <p:cNvPr id="33797" name="投影片編號版面配置區 3"/>
          <p:cNvSpPr txBox="1">
            <a:spLocks noGrp="1"/>
          </p:cNvSpPr>
          <p:nvPr/>
        </p:nvSpPr>
        <p:spPr bwMode="auto">
          <a:xfrm>
            <a:off x="3813175" y="9371013"/>
            <a:ext cx="29194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01" tIns="45401" rIns="90801" bIns="45401" anchor="b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581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27D43160-C9A0-4A64-8F2A-D3DBC14F608F}" type="slidenum">
              <a:rPr kumimoji="0" lang="en-US" altLang="zh-TW" sz="1200">
                <a:latin typeface="Calibri" panose="020F0502020204030204" pitchFamily="34" charset="0"/>
              </a:rPr>
              <a:pPr algn="r" eaLnBrk="1" hangingPunct="1"/>
              <a:t>17</a:t>
            </a:fld>
            <a:endParaRPr kumimoji="0" lang="en-US" altLang="zh-TW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22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36600" indent="-282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3506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89088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4311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defTabSz="914400"/>
            <a:fld id="{0D436B46-A7AE-49AA-9574-1881BFF055F2}" type="slidenum">
              <a:rPr lang="en-US" altLang="zh-TW" sz="1200" smtClean="0"/>
              <a:pPr defTabSz="914400"/>
              <a:t>18</a:t>
            </a:fld>
            <a:endParaRPr lang="en-US" altLang="zh-TW" sz="1200" smtClean="0"/>
          </a:p>
        </p:txBody>
      </p:sp>
      <p:sp>
        <p:nvSpPr>
          <p:cNvPr id="33795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0113" y="739775"/>
            <a:ext cx="4933950" cy="3700463"/>
          </a:xfrm>
          <a:ln/>
        </p:spPr>
      </p:sp>
      <p:sp>
        <p:nvSpPr>
          <p:cNvPr id="33796" name="備忘稿版面配置區 2"/>
          <p:cNvSpPr>
            <a:spLocks noGrp="1"/>
          </p:cNvSpPr>
          <p:nvPr>
            <p:ph type="body" idx="1"/>
          </p:nvPr>
        </p:nvSpPr>
        <p:spPr>
          <a:xfrm>
            <a:off x="671513" y="4684713"/>
            <a:ext cx="5391150" cy="4441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01" tIns="45401" rIns="90801" bIns="45401"/>
          <a:lstStyle/>
          <a:p>
            <a:pPr eaLnBrk="1" hangingPunct="1"/>
            <a:endParaRPr lang="zh-TW" altLang="zh-TW" smtClean="0"/>
          </a:p>
        </p:txBody>
      </p:sp>
      <p:sp>
        <p:nvSpPr>
          <p:cNvPr id="33797" name="投影片編號版面配置區 3"/>
          <p:cNvSpPr txBox="1">
            <a:spLocks noGrp="1"/>
          </p:cNvSpPr>
          <p:nvPr/>
        </p:nvSpPr>
        <p:spPr bwMode="auto">
          <a:xfrm>
            <a:off x="3813175" y="9371013"/>
            <a:ext cx="29194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01" tIns="45401" rIns="90801" bIns="45401" anchor="b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5813" indent="-2270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27D43160-C9A0-4A64-8F2A-D3DBC14F608F}" type="slidenum">
              <a:rPr kumimoji="0" lang="en-US" altLang="zh-TW" sz="1200">
                <a:latin typeface="Calibri" panose="020F0502020204030204" pitchFamily="34" charset="0"/>
              </a:rPr>
              <a:pPr algn="r" eaLnBrk="1" hangingPunct="1"/>
              <a:t>18</a:t>
            </a:fld>
            <a:endParaRPr kumimoji="0" lang="en-US" altLang="zh-TW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22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candy\00業務\102年業務\23.經建會邁向國發會1021119\國發會LOGO定稿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95"/>
          <a:stretch/>
        </p:blipFill>
        <p:spPr bwMode="auto">
          <a:xfrm>
            <a:off x="7959968" y="117230"/>
            <a:ext cx="1008112" cy="101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592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029200" y="6056707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r" defTabSz="914400" rtl="0" eaLnBrk="1" latinLnBrk="0" hangingPunct="1">
              <a:defRPr sz="20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16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文鼎圓體M" panose="020F0600000000000000" pitchFamily="34" charset="-120"/>
              <a:cs typeface="Arial" panose="020B0604020202020204" pitchFamily="34" charset="0"/>
            </a:endParaRPr>
          </a:p>
        </p:txBody>
      </p:sp>
      <p:pic>
        <p:nvPicPr>
          <p:cNvPr id="4" name="Picture 2" descr="D:\Users\candy\00業務\102年業務\23.經建會邁向國發會1021119\國發會LOGO定稿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95"/>
          <a:stretch/>
        </p:blipFill>
        <p:spPr bwMode="auto">
          <a:xfrm>
            <a:off x="7959968" y="117230"/>
            <a:ext cx="1008112" cy="101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566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CBC19D-D9C8-4BA0-AC87-D9B893F6B2D6}" type="slidenum">
              <a:rPr lang="en-US" altLang="zh-TW" smtClean="0"/>
              <a:pPr>
                <a:defRPr/>
              </a:pPr>
              <a:t>‹#›</a:t>
            </a:fld>
            <a:r>
              <a:rPr lang="en-US" altLang="zh-TW" dirty="0" smtClean="0"/>
              <a:t>/21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58337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 userDrawn="1"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A1D27719-A7E8-4096-95BE-46B88A3639F2}" type="slidenum">
              <a:rPr lang="zh-TW" altLang="en-US" smtClean="0"/>
              <a:pPr>
                <a:defRPr/>
              </a:pPr>
              <a:t>‹#›</a:t>
            </a:fld>
            <a:r>
              <a:rPr lang="en-US" altLang="zh-TW" dirty="0" smtClean="0"/>
              <a:t>/21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4237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5400" b="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00392" y="6465019"/>
            <a:ext cx="936104" cy="365125"/>
          </a:xfrm>
          <a:prstGeom prst="rect">
            <a:avLst/>
          </a:prstGeom>
        </p:spPr>
        <p:txBody>
          <a:bodyPr/>
          <a:lstStyle/>
          <a:p>
            <a:fld id="{C7024E13-29F1-4D11-A106-D3F56B743DA7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r>
              <a:rPr lang="en-US" altLang="zh-TW" dirty="0" smtClean="0">
                <a:solidFill>
                  <a:prstClr val="black"/>
                </a:solidFill>
              </a:rPr>
              <a:t>/21</a:t>
            </a:r>
            <a:endParaRPr lang="zh-TW" altLang="en-US" dirty="0">
              <a:solidFill>
                <a:prstClr val="black"/>
              </a:solidFill>
            </a:endParaRPr>
          </a:p>
        </p:txBody>
      </p:sp>
      <p:pic>
        <p:nvPicPr>
          <p:cNvPr id="7" name="Picture 2" descr="D:\Users\candy\00業務\102年業務\23.經建會邁向國發會1021119\國發會LOGO定稿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95"/>
          <a:stretch/>
        </p:blipFill>
        <p:spPr bwMode="auto">
          <a:xfrm>
            <a:off x="7959968" y="117230"/>
            <a:ext cx="1008112" cy="101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861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Users\candy\00業務\102年業務\23.經建會邁向國發會1021119\國發會LOGO定稿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95"/>
          <a:stretch/>
        </p:blipFill>
        <p:spPr bwMode="auto">
          <a:xfrm>
            <a:off x="8275265" y="168990"/>
            <a:ext cx="682382" cy="62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7047781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400" kern="12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文鼎圓體M" panose="020F0600000000000000" pitchFamily="34" charset="-12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024E13-29F1-4D11-A106-D3F56B743DA7}" type="slidenum">
              <a:rPr lang="zh-TW" altLang="en-US" sz="1600" smtClean="0">
                <a:solidFill>
                  <a:schemeClr val="bg1">
                    <a:lumMod val="95000"/>
                  </a:schemeClr>
                </a:solidFill>
              </a:rPr>
              <a:pPr/>
              <a:t>‹#›</a:t>
            </a:fld>
            <a:r>
              <a:rPr lang="en-US" altLang="zh-TW" sz="1600" dirty="0" smtClean="0">
                <a:solidFill>
                  <a:schemeClr val="bg1">
                    <a:lumMod val="95000"/>
                  </a:schemeClr>
                </a:solidFill>
              </a:rPr>
              <a:t>/21</a:t>
            </a:r>
            <a:endParaRPr lang="zh-TW" alt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0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 userDrawn="1"/>
        </p:nvGrpSpPr>
        <p:grpSpPr>
          <a:xfrm>
            <a:off x="0" y="5511802"/>
            <a:ext cx="9144000" cy="1464296"/>
            <a:chOff x="0" y="5072063"/>
            <a:chExt cx="9144000" cy="1863517"/>
          </a:xfrm>
        </p:grpSpPr>
        <p:pic>
          <p:nvPicPr>
            <p:cNvPr id="8" name="图片 8" descr="4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072063"/>
              <a:ext cx="9144000" cy="1785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9" name="图片 13" descr="10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040" y="5649705"/>
              <a:ext cx="4572000" cy="1285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603" y="0"/>
            <a:ext cx="78837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603" y="1386306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47781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400" kern="12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文鼎圓體M" panose="020F0600000000000000" pitchFamily="34" charset="-12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024E13-29F1-4D11-A106-D3F56B743DA7}" type="slidenum">
              <a:rPr lang="zh-TW" altLang="en-US" sz="1600" smtClean="0">
                <a:solidFill>
                  <a:schemeClr val="bg1">
                    <a:lumMod val="95000"/>
                  </a:schemeClr>
                </a:solidFill>
              </a:rPr>
              <a:pPr/>
              <a:t>‹#›</a:t>
            </a:fld>
            <a:r>
              <a:rPr lang="en-US" altLang="zh-TW" sz="1600" dirty="0" smtClean="0">
                <a:solidFill>
                  <a:schemeClr val="bg1">
                    <a:lumMod val="95000"/>
                  </a:schemeClr>
                </a:solidFill>
              </a:rPr>
              <a:t>/21</a:t>
            </a:r>
            <a:endParaRPr lang="zh-TW" alt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9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  <p:sldLayoutId id="214748367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文鼎圓體M" panose="020F0600000000000000" pitchFamily="34" charset="-12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文鼎圓體M" panose="020F0600000000000000" pitchFamily="34" charset="-12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文鼎圓體M" panose="020F0600000000000000" pitchFamily="34" charset="-12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文鼎圓體M" panose="020F0600000000000000" pitchFamily="34" charset="-12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文鼎圓體M" panose="020F0600000000000000" pitchFamily="34" charset="-12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文鼎圓體M" panose="020F0600000000000000" pitchFamily="34" charset="-12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434765"/>
            <a:ext cx="9144000" cy="1238250"/>
          </a:xfrm>
        </p:spPr>
        <p:txBody>
          <a:bodyPr/>
          <a:lstStyle/>
          <a:p>
            <a:pPr algn="ctr"/>
            <a:r>
              <a:rPr lang="en-US" altLang="zh-TW" sz="48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48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年國家發展計畫</a:t>
            </a:r>
            <a:endParaRPr lang="zh-TW" altLang="en-US" sz="48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51" name="Rectangle 3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0" y="4993418"/>
            <a:ext cx="9144000" cy="2037023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B2AE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25000"/>
              </a:spcBef>
            </a:pPr>
            <a:r>
              <a:rPr lang="zh-TW" altLang="en-US" sz="26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 家 發 展 委 員 會</a:t>
            </a:r>
            <a:endParaRPr lang="en-US" altLang="zh-TW" sz="2600" b="1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26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26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年 </a:t>
            </a:r>
            <a:r>
              <a:rPr lang="en-US" altLang="zh-TW" sz="26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6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月 </a:t>
            </a:r>
            <a:endParaRPr lang="zh-TW" altLang="en-US" sz="26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375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371425"/>
            <a:ext cx="9142412" cy="34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37931725" indent="-37474525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zh-TW" altLang="en-US" sz="19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19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　</a:t>
            </a:r>
            <a:r>
              <a:rPr lang="en-US" altLang="zh-TW" sz="19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19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19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19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國際經濟不確定因素</a:t>
            </a:r>
            <a:endParaRPr lang="zh-TW" altLang="en-US" sz="19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46828" y="1695551"/>
            <a:ext cx="7819129" cy="158943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legacyFlat3" dir="b"/>
          </a:scene3d>
          <a:sp3d extrusionH="227000" prstMaterial="legacyMatte">
            <a:extrusionClr>
              <a:srgbClr val="CCECFF"/>
            </a:extrusionClr>
          </a:sp3d>
        </p:spPr>
        <p:txBody>
          <a:bodyPr anchor="ctr">
            <a:flatTx/>
          </a:bodyPr>
          <a:lstStyle/>
          <a:p>
            <a:pPr marL="266700" indent="-266700" algn="just" hangingPunct="0">
              <a:lnSpc>
                <a:spcPts val="21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18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地</a:t>
            </a:r>
            <a:r>
              <a:rPr lang="zh-TW" altLang="en-US" sz="18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緣</a:t>
            </a:r>
            <a:r>
              <a:rPr lang="zh-TW" altLang="en-US" sz="18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政治紛爭對金融市場、油價、原物料價格之衝擊</a:t>
            </a:r>
            <a:endParaRPr lang="en-US" altLang="zh-TW" sz="18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1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中國</a:t>
            </a:r>
            <a:r>
              <a:rPr lang="zh-TW" altLang="en-US" sz="18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大陸</a:t>
            </a:r>
            <a:r>
              <a:rPr lang="zh-TW" altLang="en-US" sz="18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結構調整對其經濟成長的影響</a:t>
            </a:r>
          </a:p>
          <a:p>
            <a:pPr marL="266700" indent="-266700" algn="just" hangingPunct="0">
              <a:lnSpc>
                <a:spcPts val="21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18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美國</a:t>
            </a:r>
            <a:r>
              <a:rPr lang="en-US" altLang="zh-TW" sz="18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QE</a:t>
            </a:r>
            <a:r>
              <a:rPr lang="zh-TW" altLang="en-US" sz="18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退場，</a:t>
            </a:r>
            <a:r>
              <a:rPr lang="en-US" altLang="zh-TW" sz="18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Fed</a:t>
            </a:r>
            <a:r>
              <a:rPr lang="zh-TW" altLang="en-US" sz="18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升息對長短期利差之影響</a:t>
            </a:r>
            <a:endParaRPr lang="en-US" altLang="zh-TW" sz="18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1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kumimoji="1" lang="zh-TW" altLang="en-US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歐元區通貨緊縮及高失業率的挑戰</a:t>
            </a:r>
          </a:p>
          <a:p>
            <a:pPr marL="266700" indent="-266700" algn="just" hangingPunct="0">
              <a:lnSpc>
                <a:spcPts val="21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kumimoji="1" lang="zh-TW" altLang="en-US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日本安倍經濟學的後續</a:t>
            </a:r>
            <a:r>
              <a:rPr kumimoji="1"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效應</a:t>
            </a:r>
            <a:endParaRPr kumimoji="1" lang="zh-TW" altLang="en-US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3311534"/>
            <a:ext cx="9142412" cy="307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37931725" indent="-37474525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zh-TW" altLang="en-US" sz="19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　　</a:t>
            </a:r>
            <a:r>
              <a:rPr lang="en-US" altLang="zh-TW" sz="19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19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19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19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運用政策以提升經濟成長與增加就業</a:t>
            </a:r>
            <a:endParaRPr lang="zh-TW" altLang="en-US" sz="19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05073" y="3619430"/>
            <a:ext cx="8087130" cy="319394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legacyFlat3" dir="b"/>
          </a:scene3d>
          <a:sp3d extrusionH="227000" prstMaterial="legacyMatte">
            <a:extrusionClr>
              <a:srgbClr val="CCECFF"/>
            </a:extrusionClr>
          </a:sp3d>
        </p:spPr>
        <p:txBody>
          <a:bodyPr anchor="ctr">
            <a:flatTx/>
          </a:bodyPr>
          <a:lstStyle/>
          <a:p>
            <a:pPr marL="266700" indent="-266700" algn="just" hangingPunct="0">
              <a:lnSpc>
                <a:spcPts val="2500"/>
              </a:lnSpc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kumimoji="1"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虛實整合推動創新創業：</a:t>
            </a:r>
            <a:r>
              <a:rPr lang="zh-TW" altLang="en-US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推動創業拔萃方案，完善創新生態環境；</a:t>
            </a:r>
            <a:r>
              <a:rPr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推動</a:t>
            </a:r>
            <a:r>
              <a:rPr lang="zh-TW" altLang="en-US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「虛擬世界發展法規調適規劃方案」，進行創業法規總</a:t>
            </a:r>
            <a:r>
              <a:rPr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體檢；</a:t>
            </a:r>
            <a:r>
              <a:rPr lang="zh-TW" altLang="en-US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推動「重新鏈結矽谷計畫」</a:t>
            </a:r>
            <a:r>
              <a:rPr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，國際鏈結布局全球市場；加強產學平臺，促進產學溝通，彌補學用落差；</a:t>
            </a:r>
            <a:r>
              <a:rPr kumimoji="1" lang="zh-TW" altLang="en-US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建立創業虛實整合</a:t>
            </a:r>
            <a:r>
              <a:rPr kumimoji="1"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平臺及</a:t>
            </a:r>
            <a:r>
              <a:rPr kumimoji="1" lang="zh-TW" altLang="en-US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單一</a:t>
            </a:r>
            <a:r>
              <a:rPr kumimoji="1" lang="zh-TW" altLang="en-US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窗口</a:t>
            </a:r>
            <a:endParaRPr lang="en-US" altLang="zh-TW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修訂</a:t>
            </a:r>
            <a:r>
              <a:rPr lang="zh-TW" altLang="en-US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「產業創新條例」，鼓勵投入研發</a:t>
            </a:r>
            <a:r>
              <a:rPr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創新；落實產業</a:t>
            </a:r>
            <a:r>
              <a:rPr lang="zh-TW" altLang="en-US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升級轉型行動方案，提升產業的附加</a:t>
            </a:r>
            <a:r>
              <a:rPr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價值</a:t>
            </a:r>
            <a:endParaRPr lang="en-US" altLang="zh-TW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持續</a:t>
            </a:r>
            <a:r>
              <a:rPr lang="zh-TW" altLang="en-US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進行</a:t>
            </a:r>
            <a:r>
              <a:rPr lang="en-US" altLang="zh-TW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ECA/FTA</a:t>
            </a:r>
            <a:r>
              <a:rPr lang="zh-TW" altLang="en-US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及兩岸貿易協議之</a:t>
            </a:r>
            <a:r>
              <a:rPr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簽署；推動</a:t>
            </a:r>
            <a:r>
              <a:rPr lang="zh-TW" altLang="en-US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商品出口轉型行動方案、形塑國家</a:t>
            </a:r>
            <a:r>
              <a:rPr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品牌、繼續加強服務業</a:t>
            </a:r>
            <a:r>
              <a:rPr lang="zh-TW" altLang="en-US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發展，以帶動投資與服務輸出</a:t>
            </a:r>
          </a:p>
          <a:p>
            <a:pPr marL="266700" indent="-266700" algn="just" hangingPunct="0">
              <a:lnSpc>
                <a:spcPts val="2500"/>
              </a:lnSpc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持續推動法規鬆綁、自由經濟示範</a:t>
            </a:r>
            <a:r>
              <a:rPr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區；落實</a:t>
            </a:r>
            <a:r>
              <a:rPr lang="zh-TW" altLang="en-US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財政健全</a:t>
            </a:r>
            <a:r>
              <a:rPr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方案並推動公共建設</a:t>
            </a:r>
            <a:endParaRPr lang="en-US" altLang="zh-TW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kumimoji="1" lang="zh-TW" altLang="en-US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加強人力資本投資，開發在地就業</a:t>
            </a:r>
            <a:r>
              <a:rPr kumimoji="1"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機會</a:t>
            </a:r>
            <a:endParaRPr lang="en-US" altLang="zh-TW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87" y="415816"/>
            <a:ext cx="84481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000" indent="-342900" algn="l">
              <a:buBlip>
                <a:blip r:embed="rId3"/>
              </a:buBlip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依循國家發展計畫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(102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至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105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設定</a:t>
            </a:r>
            <a:endParaRPr lang="en-US" altLang="zh-TW" sz="20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900000" indent="-342900" algn="l">
              <a:buBlip>
                <a:blip r:embed="rId3"/>
              </a:buBlip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包括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項總體經濟目標及</a:t>
            </a:r>
            <a:r>
              <a:rPr lang="en-US" altLang="zh-TW" sz="2000" b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93</a:t>
            </a:r>
            <a:r>
              <a:rPr lang="zh-TW" altLang="en-US" sz="2000" b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項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重要發展目標；總體經濟目標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設定之考量因素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如下：</a:t>
            </a:r>
            <a:endParaRPr lang="zh-TW" altLang="en-US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587" y="47629"/>
            <a:ext cx="9142413" cy="45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37931725" indent="-37474525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buFont typeface="Wingdings" pitchFamily="2" charset="2"/>
              <a:buNone/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</a:pPr>
            <a:r>
              <a:rPr lang="zh-TW" altLang="en-US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</a:t>
            </a:r>
            <a:r>
              <a:rPr lang="zh-TW" altLang="en-US" sz="2400" dirty="0" smtClean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、國家發展目標</a:t>
            </a:r>
            <a:endParaRPr lang="zh-TW" altLang="en-US" sz="24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05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/>
          <p:cNvGrpSpPr/>
          <p:nvPr/>
        </p:nvGrpSpPr>
        <p:grpSpPr>
          <a:xfrm>
            <a:off x="504185" y="653940"/>
            <a:ext cx="8032163" cy="6155792"/>
            <a:chOff x="79681" y="-183584"/>
            <a:chExt cx="5188376" cy="5331979"/>
          </a:xfrm>
        </p:grpSpPr>
        <p:cxnSp>
          <p:nvCxnSpPr>
            <p:cNvPr id="14" name="直線單箭頭接點 13"/>
            <p:cNvCxnSpPr>
              <a:stCxn id="54" idx="2"/>
              <a:endCxn id="24" idx="0"/>
            </p:cNvCxnSpPr>
            <p:nvPr/>
          </p:nvCxnSpPr>
          <p:spPr>
            <a:xfrm>
              <a:off x="3684960" y="3016681"/>
              <a:ext cx="0" cy="373244"/>
            </a:xfrm>
            <a:prstGeom prst="straightConnector1">
              <a:avLst/>
            </a:prstGeom>
            <a:noFill/>
            <a:ln w="15875" cap="flat" cmpd="sng" algn="ctr">
              <a:solidFill>
                <a:srgbClr val="0033CC"/>
              </a:solidFill>
              <a:prstDash val="solid"/>
              <a:headEnd type="triangle"/>
              <a:tailEnd type="none"/>
            </a:ln>
            <a:effectLst/>
          </p:spPr>
        </p:cxnSp>
        <p:cxnSp>
          <p:nvCxnSpPr>
            <p:cNvPr id="15" name="直線接點 14"/>
            <p:cNvCxnSpPr/>
            <p:nvPr/>
          </p:nvCxnSpPr>
          <p:spPr>
            <a:xfrm>
              <a:off x="1807729" y="2951777"/>
              <a:ext cx="1472458" cy="0"/>
            </a:xfrm>
            <a:prstGeom prst="line">
              <a:avLst/>
            </a:prstGeom>
            <a:noFill/>
            <a:ln w="15875" cap="flat" cmpd="sng" algn="ctr">
              <a:solidFill>
                <a:srgbClr val="0033CC"/>
              </a:solidFill>
              <a:prstDash val="solid"/>
              <a:tailEnd type="triangle"/>
            </a:ln>
            <a:effectLst/>
          </p:spPr>
        </p:cxnSp>
        <p:grpSp>
          <p:nvGrpSpPr>
            <p:cNvPr id="16" name="群組 15"/>
            <p:cNvGrpSpPr/>
            <p:nvPr/>
          </p:nvGrpSpPr>
          <p:grpSpPr>
            <a:xfrm>
              <a:off x="79681" y="-183584"/>
              <a:ext cx="5188376" cy="5331979"/>
              <a:chOff x="79681" y="-183584"/>
              <a:chExt cx="5188376" cy="5331979"/>
            </a:xfrm>
          </p:grpSpPr>
          <p:sp>
            <p:nvSpPr>
              <p:cNvPr id="22" name="圓角矩形 21"/>
              <p:cNvSpPr/>
              <p:nvPr/>
            </p:nvSpPr>
            <p:spPr>
              <a:xfrm>
                <a:off x="4547943" y="2881586"/>
                <a:ext cx="720114" cy="1487208"/>
              </a:xfrm>
              <a:prstGeom prst="roundRect">
                <a:avLst>
                  <a:gd name="adj" fmla="val 12106"/>
                </a:avLst>
              </a:prstGeom>
              <a:solidFill>
                <a:srgbClr val="CCFFCC"/>
              </a:solidFill>
              <a:ln w="19050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36000" tIns="36000" rIns="36000" bIns="36000" numCol="1" spcCol="1270" anchor="ctr" anchorCtr="0">
                <a:noAutofit/>
              </a:bodyPr>
              <a:lstStyle/>
              <a:p>
                <a:pPr marL="635" algn="ctr" fontAlgn="base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zh-TW" sz="1600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就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  <a:p>
                <a:pPr marL="635" algn="ctr" fontAlgn="base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zh-TW" sz="1600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業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  <a:p>
                <a:pPr marL="635" algn="ctr" fontAlgn="base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zh-TW" sz="1600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增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  <a:p>
                <a:pPr marL="635" algn="ctr" fontAlgn="base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zh-TW" sz="1600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加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</p:txBody>
          </p:sp>
          <p:sp>
            <p:nvSpPr>
              <p:cNvPr id="23" name="圓角矩形 22"/>
              <p:cNvSpPr/>
              <p:nvPr/>
            </p:nvSpPr>
            <p:spPr>
              <a:xfrm>
                <a:off x="3288899" y="298047"/>
                <a:ext cx="792125" cy="1091377"/>
              </a:xfrm>
              <a:prstGeom prst="roundRect">
                <a:avLst/>
              </a:prstGeom>
              <a:solidFill>
                <a:srgbClr val="FFFFCC"/>
              </a:solidFill>
              <a:ln w="1905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marL="4763" algn="ctr" fontAlgn="base">
                  <a:lnSpc>
                    <a:spcPct val="120000"/>
                  </a:lnSpc>
                  <a:spcAft>
                    <a:spcPts val="0"/>
                  </a:spcAft>
                </a:pPr>
                <a:r>
                  <a:rPr lang="zh-TW" sz="1600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輸　出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  <a:p>
                <a:pPr marL="4763" algn="ctr" fontAlgn="base">
                  <a:lnSpc>
                    <a:spcPct val="120000"/>
                  </a:lnSpc>
                  <a:spcAft>
                    <a:spcPts val="0"/>
                  </a:spcAft>
                </a:pPr>
                <a:r>
                  <a:rPr lang="zh-TW" sz="1600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擴　張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</p:txBody>
          </p:sp>
          <p:sp>
            <p:nvSpPr>
              <p:cNvPr id="24" name="圓角矩形 23"/>
              <p:cNvSpPr/>
              <p:nvPr/>
            </p:nvSpPr>
            <p:spPr>
              <a:xfrm>
                <a:off x="3288897" y="3389925"/>
                <a:ext cx="792125" cy="900080"/>
              </a:xfrm>
              <a:prstGeom prst="roundRect">
                <a:avLst>
                  <a:gd name="adj" fmla="val 14121"/>
                </a:avLst>
              </a:prstGeom>
              <a:solidFill>
                <a:srgbClr val="FFFFCC"/>
              </a:solidFill>
              <a:ln w="1905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spcFirstLastPara="0" vert="horz" wrap="square" lIns="0" tIns="38100" rIns="0" bIns="38100" numCol="1" spcCol="1270" anchor="ctr" anchorCtr="0">
                <a:noAutofit/>
              </a:bodyPr>
              <a:lstStyle/>
              <a:p>
                <a:pPr marL="4763" algn="ctr" fontAlgn="base">
                  <a:lnSpc>
                    <a:spcPct val="120000"/>
                  </a:lnSpc>
                  <a:spcAft>
                    <a:spcPts val="0"/>
                  </a:spcAft>
                </a:pPr>
                <a:r>
                  <a:rPr lang="zh-TW" sz="1600" kern="1200" spc="-2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民間消費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  <a:p>
                <a:pPr marL="4763" algn="ctr" fontAlgn="base">
                  <a:lnSpc>
                    <a:spcPct val="120000"/>
                  </a:lnSpc>
                  <a:spcAft>
                    <a:spcPts val="0"/>
                  </a:spcAft>
                </a:pPr>
                <a:r>
                  <a:rPr lang="zh-TW" sz="1600" kern="1200" spc="-2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提　　高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</p:txBody>
          </p:sp>
          <p:sp>
            <p:nvSpPr>
              <p:cNvPr id="25" name="圓角矩形 24"/>
              <p:cNvSpPr/>
              <p:nvPr/>
            </p:nvSpPr>
            <p:spPr>
              <a:xfrm>
                <a:off x="2135196" y="612671"/>
                <a:ext cx="972154" cy="504138"/>
              </a:xfrm>
              <a:prstGeom prst="roundRect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</a:ln>
              <a:effectLst/>
            </p:spPr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marL="4763" algn="ctr" fontAlgn="base">
                  <a:lnSpc>
                    <a:spcPct val="120000"/>
                  </a:lnSpc>
                  <a:spcAft>
                    <a:spcPts val="0"/>
                  </a:spcAft>
                </a:pPr>
                <a:r>
                  <a:rPr lang="zh-TW" sz="1600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競爭力強化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</p:txBody>
          </p:sp>
          <p:grpSp>
            <p:nvGrpSpPr>
              <p:cNvPr id="26" name="群組 25"/>
              <p:cNvGrpSpPr/>
              <p:nvPr/>
            </p:nvGrpSpPr>
            <p:grpSpPr>
              <a:xfrm>
                <a:off x="82552" y="-183584"/>
                <a:ext cx="1728274" cy="797270"/>
                <a:chOff x="82640" y="-183584"/>
                <a:chExt cx="1730115" cy="797270"/>
              </a:xfrm>
            </p:grpSpPr>
            <p:sp>
              <p:nvSpPr>
                <p:cNvPr id="68" name="Rounded Rectangle 3"/>
                <p:cNvSpPr/>
                <p:nvPr/>
              </p:nvSpPr>
              <p:spPr bwMode="auto">
                <a:xfrm>
                  <a:off x="82640" y="-183584"/>
                  <a:ext cx="1730115" cy="779555"/>
                </a:xfrm>
                <a:prstGeom prst="roundRect">
                  <a:avLst/>
                </a:prstGeom>
                <a:solidFill>
                  <a:srgbClr val="E5FFFF"/>
                </a:solidFill>
                <a:ln w="9525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wrap="square" lIns="36000" tIns="0" rIns="36000" bIns="0" anchor="t" anchorCtr="0">
                  <a:noAutofit/>
                </a:bodyPr>
                <a:lstStyle/>
                <a:p>
                  <a:pPr algn="ctr"/>
                  <a:r>
                    <a:rPr lang="zh-TW" sz="160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/>
                    </a:rPr>
                    <a:t>加速融入區域經濟整合</a:t>
                  </a:r>
                </a:p>
              </p:txBody>
            </p:sp>
            <p:sp>
              <p:nvSpPr>
                <p:cNvPr id="69" name="矩形 68"/>
                <p:cNvSpPr/>
                <p:nvPr/>
              </p:nvSpPr>
              <p:spPr bwMode="auto">
                <a:xfrm>
                  <a:off x="82640" y="72720"/>
                  <a:ext cx="1727835" cy="540966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</a:ln>
                <a:effectLst/>
              </p:spPr>
              <p:txBody>
                <a:bodyPr wrap="square" lIns="72000" tIns="36000" rIns="72000" bIns="36000" anchor="t" anchorCtr="0">
                  <a:noAutofit/>
                </a:bodyPr>
                <a:lstStyle/>
                <a:p>
                  <a:pPr algn="just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zh-TW" sz="1400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/>
                    </a:rPr>
                    <a:t>洽</a:t>
                  </a:r>
                  <a:r>
                    <a:rPr lang="zh-TW" sz="140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itchFamily="18" charset="0"/>
                    </a:rPr>
                    <a:t>簽</a:t>
                  </a:r>
                  <a:r>
                    <a:rPr lang="en-US" sz="1400" dirty="0" smtClean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itchFamily="18" charset="0"/>
                    </a:rPr>
                    <a:t>ECA/FTA</a:t>
                  </a:r>
                  <a:r>
                    <a:rPr lang="zh-TW" altLang="en-US" sz="1400" dirty="0" smtClean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itchFamily="18" charset="0"/>
                    </a:rPr>
                    <a:t>；</a:t>
                  </a:r>
                  <a:r>
                    <a:rPr lang="zh-TW" sz="1400" dirty="0" smtClean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itchFamily="18" charset="0"/>
                    </a:rPr>
                    <a:t>加入</a:t>
                  </a:r>
                  <a:r>
                    <a:rPr lang="en-US" sz="1400" dirty="0" smtClean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itchFamily="18" charset="0"/>
                    </a:rPr>
                    <a:t>TPP</a:t>
                  </a:r>
                  <a:r>
                    <a:rPr lang="en-US" altLang="zh-TW" sz="1400" dirty="0" smtClean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itchFamily="18" charset="0"/>
                    </a:rPr>
                    <a:t>/</a:t>
                  </a:r>
                  <a:r>
                    <a:rPr lang="en-US" sz="1400" dirty="0" smtClean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itchFamily="18" charset="0"/>
                    </a:rPr>
                    <a:t>RCEP</a:t>
                  </a:r>
                  <a:endParaRPr lang="zh-TW" sz="1400" dirty="0">
                    <a:solidFill>
                      <a:schemeClr val="tx2">
                        <a:lumMod val="7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itchFamily="18" charset="0"/>
                  </a:endParaRPr>
                </a:p>
                <a:p>
                  <a:pPr algn="just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zh-TW" sz="140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itchFamily="18" charset="0"/>
                    </a:rPr>
                    <a:t>經濟自由化、市場開放</a:t>
                  </a:r>
                </a:p>
                <a:p>
                  <a:pPr marL="4763" algn="just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zh-TW" sz="140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itchFamily="18" charset="0"/>
                    </a:rPr>
                    <a:t>持續進行</a:t>
                  </a:r>
                  <a:r>
                    <a:rPr lang="en-US" sz="140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itchFamily="18" charset="0"/>
                    </a:rPr>
                    <a:t>ECFA</a:t>
                  </a:r>
                  <a:r>
                    <a:rPr lang="zh-TW" sz="140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itchFamily="18" charset="0"/>
                    </a:rPr>
                    <a:t>後續協商</a:t>
                  </a:r>
                </a:p>
              </p:txBody>
            </p:sp>
            <p:cxnSp>
              <p:nvCxnSpPr>
                <p:cNvPr id="70" name="Line 12"/>
                <p:cNvCxnSpPr/>
                <p:nvPr/>
              </p:nvCxnSpPr>
              <p:spPr bwMode="auto">
                <a:xfrm>
                  <a:off x="82640" y="72089"/>
                  <a:ext cx="172783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headEnd/>
                  <a:tailEnd/>
                </a:ln>
                <a:effectLst/>
                <a:extLst/>
              </p:spPr>
            </p:cxnSp>
          </p:grpSp>
          <p:sp>
            <p:nvSpPr>
              <p:cNvPr id="27" name="圓角矩形 26"/>
              <p:cNvSpPr/>
              <p:nvPr/>
            </p:nvSpPr>
            <p:spPr>
              <a:xfrm>
                <a:off x="2225574" y="4025165"/>
                <a:ext cx="792000" cy="504045"/>
              </a:xfrm>
              <a:prstGeom prst="roundRect">
                <a:avLst/>
              </a:prstGeom>
              <a:noFill/>
              <a:ln w="19050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36000" tIns="36000" rIns="36000" bIns="36000" numCol="1" spcCol="1270" anchor="ctr" anchorCtr="0">
                <a:noAutofit/>
              </a:bodyPr>
              <a:lstStyle/>
              <a:p>
                <a:pPr algn="ctr" fontAlgn="base">
                  <a:lnSpc>
                    <a:spcPct val="120000"/>
                  </a:lnSpc>
                  <a:spcAft>
                    <a:spcPts val="0"/>
                  </a:spcAft>
                </a:pPr>
                <a:r>
                  <a:rPr lang="zh-TW" sz="1600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薪資調漲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</p:txBody>
          </p:sp>
          <p:sp>
            <p:nvSpPr>
              <p:cNvPr id="28" name="圓角矩形 27"/>
              <p:cNvSpPr/>
              <p:nvPr/>
            </p:nvSpPr>
            <p:spPr>
              <a:xfrm>
                <a:off x="4547943" y="375569"/>
                <a:ext cx="720114" cy="1487208"/>
              </a:xfrm>
              <a:prstGeom prst="roundRect">
                <a:avLst>
                  <a:gd name="adj" fmla="val 11987"/>
                </a:avLst>
              </a:prstGeom>
              <a:solidFill>
                <a:srgbClr val="CCFFCC"/>
              </a:solidFill>
              <a:ln w="19050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spcFirstLastPara="0" vert="horz" wrap="square" lIns="36000" tIns="36000" rIns="36000" bIns="36000" numCol="1" spcCol="1270" anchor="ctr" anchorCtr="0">
                <a:noAutofit/>
              </a:bodyPr>
              <a:lstStyle/>
              <a:p>
                <a:pPr marL="635" algn="ctr" fontAlgn="base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zh-TW" sz="1600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經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  <a:p>
                <a:pPr marL="635" algn="ctr" fontAlgn="base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zh-TW" sz="1600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濟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  <a:p>
                <a:pPr marL="635" algn="ctr" fontAlgn="base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zh-TW" sz="1600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成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  <a:p>
                <a:pPr marL="635" algn="ctr" fontAlgn="base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zh-TW" sz="1600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長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</p:txBody>
          </p:sp>
          <p:cxnSp>
            <p:nvCxnSpPr>
              <p:cNvPr id="29" name="直線單箭頭接點 28"/>
              <p:cNvCxnSpPr/>
              <p:nvPr/>
            </p:nvCxnSpPr>
            <p:spPr>
              <a:xfrm flipH="1">
                <a:off x="3028147" y="4413446"/>
                <a:ext cx="1348898" cy="0"/>
              </a:xfrm>
              <a:prstGeom prst="straightConnector1">
                <a:avLst/>
              </a:prstGeom>
              <a:ln w="22225">
                <a:solidFill>
                  <a:srgbClr val="0033CC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單箭頭接點 29"/>
              <p:cNvCxnSpPr>
                <a:stCxn id="28" idx="2"/>
                <a:endCxn id="22" idx="0"/>
              </p:cNvCxnSpPr>
              <p:nvPr/>
            </p:nvCxnSpPr>
            <p:spPr>
              <a:xfrm>
                <a:off x="4908000" y="1862777"/>
                <a:ext cx="0" cy="1018809"/>
              </a:xfrm>
              <a:prstGeom prst="straightConnector1">
                <a:avLst/>
              </a:prstGeom>
              <a:ln w="22225">
                <a:solidFill>
                  <a:srgbClr val="0033CC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單箭頭接點 30"/>
              <p:cNvCxnSpPr>
                <a:stCxn id="23" idx="2"/>
                <a:endCxn id="54" idx="0"/>
              </p:cNvCxnSpPr>
              <p:nvPr/>
            </p:nvCxnSpPr>
            <p:spPr>
              <a:xfrm flipH="1">
                <a:off x="3684960" y="1389424"/>
                <a:ext cx="2" cy="567062"/>
              </a:xfrm>
              <a:prstGeom prst="straightConnector1">
                <a:avLst/>
              </a:prstGeom>
              <a:ln w="15875">
                <a:solidFill>
                  <a:srgbClr val="0033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橢圓 31"/>
              <p:cNvSpPr/>
              <p:nvPr/>
            </p:nvSpPr>
            <p:spPr>
              <a:xfrm>
                <a:off x="2135196" y="2183861"/>
                <a:ext cx="972154" cy="590562"/>
              </a:xfrm>
              <a:prstGeom prst="ellipse">
                <a:avLst/>
              </a:prstGeom>
              <a:noFill/>
              <a:ln w="12700"/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="horz" wrap="square" lIns="0" tIns="36000" rIns="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4763" algn="ctr" fontAlgn="base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zh-TW" sz="1600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擴增研發</a:t>
                </a:r>
                <a:r>
                  <a:rPr lang="en-US" sz="1600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/>
                </a:r>
                <a:br>
                  <a:rPr lang="en-US" sz="1600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</a:br>
                <a:r>
                  <a:rPr lang="zh-TW" sz="1600" kern="1200" spc="-2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成果商業化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</p:txBody>
          </p:sp>
          <p:sp>
            <p:nvSpPr>
              <p:cNvPr id="33" name="圓角矩形 32"/>
              <p:cNvSpPr/>
              <p:nvPr/>
            </p:nvSpPr>
            <p:spPr>
              <a:xfrm>
                <a:off x="2135196" y="3169167"/>
                <a:ext cx="972154" cy="590562"/>
              </a:xfrm>
              <a:prstGeom prst="roundRect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</a:ln>
              <a:effectLst/>
            </p:spPr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marL="4763" algn="ctr" fontAlgn="base">
                  <a:lnSpc>
                    <a:spcPct val="120000"/>
                  </a:lnSpc>
                  <a:spcAft>
                    <a:spcPts val="0"/>
                  </a:spcAft>
                </a:pPr>
                <a:r>
                  <a:rPr lang="zh-TW" sz="1600" kern="12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生產力提升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</p:txBody>
          </p:sp>
          <p:cxnSp>
            <p:nvCxnSpPr>
              <p:cNvPr id="35" name="直線接點 34"/>
              <p:cNvCxnSpPr>
                <a:stCxn id="54" idx="3"/>
              </p:cNvCxnSpPr>
              <p:nvPr/>
            </p:nvCxnSpPr>
            <p:spPr>
              <a:xfrm>
                <a:off x="4081022" y="2486583"/>
                <a:ext cx="132852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0033CC"/>
                </a:solidFill>
                <a:prstDash val="solid"/>
              </a:ln>
              <a:effectLst/>
            </p:spPr>
          </p:cxnSp>
          <p:cxnSp>
            <p:nvCxnSpPr>
              <p:cNvPr id="36" name="直線接點 35"/>
              <p:cNvCxnSpPr/>
              <p:nvPr/>
            </p:nvCxnSpPr>
            <p:spPr>
              <a:xfrm>
                <a:off x="4213874" y="841851"/>
                <a:ext cx="0" cy="2960713"/>
              </a:xfrm>
              <a:prstGeom prst="line">
                <a:avLst/>
              </a:prstGeom>
              <a:noFill/>
              <a:ln w="15875" cap="flat" cmpd="sng" algn="ctr">
                <a:solidFill>
                  <a:srgbClr val="0033CC"/>
                </a:solidFill>
                <a:prstDash val="solid"/>
              </a:ln>
              <a:effectLst/>
            </p:spPr>
          </p:cxnSp>
          <p:cxnSp>
            <p:nvCxnSpPr>
              <p:cNvPr id="37" name="直線單箭頭接點 36"/>
              <p:cNvCxnSpPr>
                <a:stCxn id="23" idx="3"/>
              </p:cNvCxnSpPr>
              <p:nvPr/>
            </p:nvCxnSpPr>
            <p:spPr>
              <a:xfrm>
                <a:off x="4081024" y="843736"/>
                <a:ext cx="466919" cy="0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0033CC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38" name="直線接點 37"/>
              <p:cNvCxnSpPr/>
              <p:nvPr/>
            </p:nvCxnSpPr>
            <p:spPr>
              <a:xfrm>
                <a:off x="3107535" y="851323"/>
                <a:ext cx="180029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0033CC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39" name="直線接點 38"/>
              <p:cNvCxnSpPr/>
              <p:nvPr/>
            </p:nvCxnSpPr>
            <p:spPr>
              <a:xfrm>
                <a:off x="1811071" y="3847462"/>
                <a:ext cx="144004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0033CC"/>
                </a:solidFill>
                <a:prstDash val="solid"/>
              </a:ln>
              <a:effectLst/>
            </p:spPr>
          </p:cxnSp>
          <p:cxnSp>
            <p:nvCxnSpPr>
              <p:cNvPr id="40" name="直線接點 39"/>
              <p:cNvCxnSpPr/>
              <p:nvPr/>
            </p:nvCxnSpPr>
            <p:spPr>
              <a:xfrm>
                <a:off x="1954827" y="2951777"/>
                <a:ext cx="0" cy="1765895"/>
              </a:xfrm>
              <a:prstGeom prst="line">
                <a:avLst/>
              </a:prstGeom>
              <a:noFill/>
              <a:ln w="15875" cap="flat" cmpd="sng" algn="ctr">
                <a:solidFill>
                  <a:srgbClr val="0033CC"/>
                </a:solidFill>
                <a:prstDash val="solid"/>
              </a:ln>
              <a:effectLst/>
            </p:spPr>
          </p:cxnSp>
          <p:cxnSp>
            <p:nvCxnSpPr>
              <p:cNvPr id="41" name="直線單箭頭接點 40"/>
              <p:cNvCxnSpPr/>
              <p:nvPr/>
            </p:nvCxnSpPr>
            <p:spPr>
              <a:xfrm>
                <a:off x="1811383" y="4715739"/>
                <a:ext cx="3096490" cy="0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0033CC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42" name="直線接點 41"/>
              <p:cNvCxnSpPr/>
              <p:nvPr/>
            </p:nvCxnSpPr>
            <p:spPr>
              <a:xfrm>
                <a:off x="4377335" y="1585654"/>
                <a:ext cx="0" cy="2833978"/>
              </a:xfrm>
              <a:prstGeom prst="line">
                <a:avLst/>
              </a:prstGeom>
              <a:noFill/>
              <a:ln w="22225" cap="flat" cmpd="sng" algn="ctr">
                <a:solidFill>
                  <a:srgbClr val="0033CC"/>
                </a:solidFill>
                <a:prstDash val="sysDash"/>
              </a:ln>
              <a:effectLst/>
            </p:spPr>
          </p:cxnSp>
          <p:grpSp>
            <p:nvGrpSpPr>
              <p:cNvPr id="43" name="群組 42"/>
              <p:cNvGrpSpPr/>
              <p:nvPr/>
            </p:nvGrpSpPr>
            <p:grpSpPr>
              <a:xfrm>
                <a:off x="83366" y="634638"/>
                <a:ext cx="1728005" cy="971700"/>
                <a:chOff x="83392" y="-374683"/>
                <a:chExt cx="1728597" cy="970419"/>
              </a:xfrm>
            </p:grpSpPr>
            <p:sp>
              <p:nvSpPr>
                <p:cNvPr id="65" name="Rounded Rectangle 3"/>
                <p:cNvSpPr/>
                <p:nvPr/>
              </p:nvSpPr>
              <p:spPr bwMode="auto">
                <a:xfrm>
                  <a:off x="83397" y="-374683"/>
                  <a:ext cx="1728592" cy="934233"/>
                </a:xfrm>
                <a:prstGeom prst="roundRect">
                  <a:avLst/>
                </a:prstGeom>
                <a:solidFill>
                  <a:srgbClr val="E5FFFF"/>
                </a:solidFill>
                <a:ln w="9525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wrap="square" lIns="36000" tIns="0" rIns="36000" bIns="0" anchor="t" anchorCtr="0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zh-TW" sz="1600" kern="1200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/>
                    </a:rPr>
                    <a:t>產業優化、強化競爭力</a:t>
                  </a:r>
                  <a:endParaRPr lang="zh-TW" sz="16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endParaRPr>
                </a:p>
              </p:txBody>
            </p:sp>
            <p:sp>
              <p:nvSpPr>
                <p:cNvPr id="66" name="矩形 65"/>
                <p:cNvSpPr/>
                <p:nvPr/>
              </p:nvSpPr>
              <p:spPr bwMode="auto">
                <a:xfrm>
                  <a:off x="83392" y="-88372"/>
                  <a:ext cx="1724991" cy="684108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</a:ln>
                <a:effectLst/>
              </p:spPr>
              <p:txBody>
                <a:bodyPr wrap="square" lIns="72000" tIns="36000" rIns="72000" bIns="36000" anchor="t" anchorCtr="0">
                  <a:spAutoFit/>
                </a:bodyPr>
                <a:lstStyle/>
                <a:p>
                  <a:pPr algn="just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zh-TW" sz="1400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出口轉型行動方案</a:t>
                  </a:r>
                  <a:endParaRPr lang="zh-TW" sz="14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endParaRPr>
                </a:p>
                <a:p>
                  <a:pPr marL="4763" algn="just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zh-TW" sz="1400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產業升級轉型行動方案</a:t>
                  </a:r>
                  <a:endParaRPr lang="zh-TW" sz="14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endParaRPr>
                </a:p>
                <a:p>
                  <a:pPr algn="just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zh-TW" sz="1400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傳統產業高值化特色化</a:t>
                  </a:r>
                  <a:endParaRPr lang="zh-TW" sz="14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endParaRPr>
                </a:p>
                <a:p>
                  <a:pPr marL="4763" algn="just" hangingPunct="0">
                    <a:lnSpc>
                      <a:spcPts val="1400"/>
                    </a:lnSpc>
                    <a:spcAft>
                      <a:spcPts val="0"/>
                    </a:spcAft>
                    <a:tabLst>
                      <a:tab pos="609600" algn="l"/>
                      <a:tab pos="1219200" algn="l"/>
                      <a:tab pos="1828800" algn="l"/>
                      <a:tab pos="2438400" algn="l"/>
                      <a:tab pos="3048000" algn="l"/>
                      <a:tab pos="3657600" algn="l"/>
                    </a:tabLst>
                  </a:pPr>
                  <a:r>
                    <a:rPr lang="zh-TW" sz="1400" spc="20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服務業科技化國際化</a:t>
                  </a:r>
                  <a:endParaRPr lang="zh-TW" sz="1400" spc="2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新細明體"/>
                  </a:endParaRPr>
                </a:p>
              </p:txBody>
            </p:sp>
            <p:cxnSp>
              <p:nvCxnSpPr>
                <p:cNvPr id="67" name="Line 12"/>
                <p:cNvCxnSpPr/>
                <p:nvPr/>
              </p:nvCxnSpPr>
              <p:spPr bwMode="auto">
                <a:xfrm>
                  <a:off x="83396" y="-115124"/>
                  <a:ext cx="1728592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headEnd/>
                  <a:tailEnd/>
                </a:ln>
                <a:effectLst/>
                <a:extLst/>
              </p:spPr>
            </p:cxnSp>
          </p:grpSp>
          <p:grpSp>
            <p:nvGrpSpPr>
              <p:cNvPr id="44" name="群組 43"/>
              <p:cNvGrpSpPr/>
              <p:nvPr/>
            </p:nvGrpSpPr>
            <p:grpSpPr>
              <a:xfrm>
                <a:off x="82553" y="3683523"/>
                <a:ext cx="1739804" cy="698804"/>
                <a:chOff x="82571" y="988778"/>
                <a:chExt cx="1740189" cy="699305"/>
              </a:xfrm>
            </p:grpSpPr>
            <p:sp>
              <p:nvSpPr>
                <p:cNvPr id="62" name="Rounded Rectangle 3"/>
                <p:cNvSpPr/>
                <p:nvPr/>
              </p:nvSpPr>
              <p:spPr bwMode="auto">
                <a:xfrm>
                  <a:off x="82571" y="988778"/>
                  <a:ext cx="1728433" cy="624092"/>
                </a:xfrm>
                <a:prstGeom prst="roundRect">
                  <a:avLst/>
                </a:prstGeom>
                <a:solidFill>
                  <a:srgbClr val="E5FFFF"/>
                </a:solidFill>
                <a:ln w="9525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wrap="square" lIns="36000" tIns="0" rIns="36000" bIns="0" anchor="t" anchorCtr="0">
                  <a:noAutofit/>
                </a:bodyPr>
                <a:lstStyle/>
                <a:p>
                  <a:pPr algn="ctr"/>
                  <a:r>
                    <a:rPr lang="zh-TW" sz="1600" spc="-7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/>
                    </a:rPr>
                    <a:t>自由化、創造商機、激勵投資</a:t>
                  </a:r>
                </a:p>
              </p:txBody>
            </p:sp>
            <p:sp>
              <p:nvSpPr>
                <p:cNvPr id="63" name="矩形 62"/>
                <p:cNvSpPr/>
                <p:nvPr/>
              </p:nvSpPr>
              <p:spPr bwMode="auto">
                <a:xfrm>
                  <a:off x="94327" y="1273672"/>
                  <a:ext cx="1728433" cy="41441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</a:ln>
                <a:effectLst/>
              </p:spPr>
              <p:txBody>
                <a:bodyPr wrap="square" lIns="36000" tIns="0" rIns="36000" bIns="0" anchor="t" anchorCtr="0">
                  <a:noAutofit/>
                </a:bodyPr>
                <a:lstStyle/>
                <a:p>
                  <a:pPr algn="just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zh-TW" sz="1400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推動示範區、開放商機</a:t>
                  </a:r>
                  <a:endParaRPr lang="zh-TW" sz="14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endParaRPr>
                </a:p>
                <a:p>
                  <a:pPr marL="4763" algn="just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zh-TW" sz="1400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法規鬆綁、改善</a:t>
                  </a:r>
                  <a:r>
                    <a:rPr lang="zh-TW" sz="1400" dirty="0" smtClean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投</a:t>
                  </a:r>
                  <a:r>
                    <a:rPr lang="zh-TW" altLang="en-US" sz="140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資</a:t>
                  </a:r>
                  <a:r>
                    <a:rPr lang="zh-TW" sz="1400" dirty="0" smtClean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環境</a:t>
                  </a:r>
                  <a:endParaRPr lang="zh-TW" sz="14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endParaRPr>
                </a:p>
              </p:txBody>
            </p:sp>
            <p:cxnSp>
              <p:nvCxnSpPr>
                <p:cNvPr id="64" name="Line 12"/>
                <p:cNvCxnSpPr/>
                <p:nvPr/>
              </p:nvCxnSpPr>
              <p:spPr bwMode="auto">
                <a:xfrm>
                  <a:off x="82571" y="1219553"/>
                  <a:ext cx="1728433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headEnd/>
                  <a:tailEnd/>
                </a:ln>
                <a:effectLst/>
                <a:extLst/>
              </p:spPr>
            </p:cxnSp>
          </p:grpSp>
          <p:grpSp>
            <p:nvGrpSpPr>
              <p:cNvPr id="45" name="群組 44"/>
              <p:cNvGrpSpPr/>
              <p:nvPr/>
            </p:nvGrpSpPr>
            <p:grpSpPr>
              <a:xfrm>
                <a:off x="79681" y="1620558"/>
                <a:ext cx="1731737" cy="2021647"/>
                <a:chOff x="79698" y="-1982793"/>
                <a:chExt cx="1732122" cy="2023107"/>
              </a:xfrm>
            </p:grpSpPr>
            <p:sp>
              <p:nvSpPr>
                <p:cNvPr id="59" name="Rounded Rectangle 3"/>
                <p:cNvSpPr/>
                <p:nvPr/>
              </p:nvSpPr>
              <p:spPr bwMode="auto">
                <a:xfrm>
                  <a:off x="83387" y="-1982793"/>
                  <a:ext cx="1728433" cy="1123371"/>
                </a:xfrm>
                <a:prstGeom prst="roundRect">
                  <a:avLst>
                    <a:gd name="adj" fmla="val 10872"/>
                  </a:avLst>
                </a:prstGeom>
                <a:solidFill>
                  <a:srgbClr val="E5FFFF"/>
                </a:solidFill>
                <a:ln w="9525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wrap="square" lIns="36000" tIns="0" rIns="36000" bIns="0" anchor="t" anchorCtr="0">
                  <a:noAutofit/>
                </a:bodyPr>
                <a:lstStyle/>
                <a:p>
                  <a:pPr algn="ctr"/>
                  <a:endParaRPr lang="zh-TW" sz="1600" dirty="0">
                    <a:solidFill>
                      <a:srgbClr val="0033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endParaRPr>
                </a:p>
              </p:txBody>
            </p:sp>
            <p:cxnSp>
              <p:nvCxnSpPr>
                <p:cNvPr id="61" name="Line 12"/>
                <p:cNvCxnSpPr/>
                <p:nvPr/>
              </p:nvCxnSpPr>
              <p:spPr bwMode="auto">
                <a:xfrm>
                  <a:off x="83386" y="-1736159"/>
                  <a:ext cx="1728434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headEnd/>
                  <a:tailEnd/>
                </a:ln>
                <a:effectLst/>
                <a:extLst/>
              </p:spPr>
            </p:cxnSp>
            <p:sp>
              <p:nvSpPr>
                <p:cNvPr id="72" name="Rounded Rectangle 3"/>
                <p:cNvSpPr/>
                <p:nvPr/>
              </p:nvSpPr>
              <p:spPr bwMode="auto">
                <a:xfrm>
                  <a:off x="79698" y="-802213"/>
                  <a:ext cx="1728433" cy="842527"/>
                </a:xfrm>
                <a:prstGeom prst="roundRect">
                  <a:avLst>
                    <a:gd name="adj" fmla="val 10872"/>
                  </a:avLst>
                </a:prstGeom>
                <a:solidFill>
                  <a:srgbClr val="E5FFFF"/>
                </a:solidFill>
                <a:ln w="9525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wrap="square" lIns="36000" tIns="0" rIns="36000" bIns="0" anchor="t" anchorCtr="0">
                  <a:noAutofit/>
                </a:bodyPr>
                <a:lstStyle/>
                <a:p>
                  <a:pPr algn="ctr"/>
                  <a:r>
                    <a:rPr lang="zh-TW" altLang="zh-TW" sz="160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/>
                    </a:rPr>
                    <a:t>鼓勵研發</a:t>
                  </a:r>
                  <a:r>
                    <a:rPr lang="zh-TW" altLang="en-US" sz="160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/>
                    </a:rPr>
                    <a:t>、研發成果商業化</a:t>
                  </a:r>
                  <a:endParaRPr lang="zh-TW" sz="1600" dirty="0">
                    <a:solidFill>
                      <a:schemeClr val="tx2">
                        <a:lumMod val="7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endParaRPr>
                </a:p>
              </p:txBody>
            </p:sp>
            <p:sp>
              <p:nvSpPr>
                <p:cNvPr id="74" name="矩形 73"/>
                <p:cNvSpPr/>
                <p:nvPr/>
              </p:nvSpPr>
              <p:spPr bwMode="auto">
                <a:xfrm>
                  <a:off x="79698" y="-527363"/>
                  <a:ext cx="1728433" cy="56323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</a:ln>
                <a:effectLst/>
              </p:spPr>
              <p:txBody>
                <a:bodyPr wrap="square" lIns="72000" tIns="36000" rIns="72000" bIns="36000" anchor="t" anchorCtr="0">
                  <a:spAutoFit/>
                </a:bodyPr>
                <a:lstStyle/>
                <a:p>
                  <a:pPr marL="4763" algn="just">
                    <a:lnSpc>
                      <a:spcPts val="1450"/>
                    </a:lnSpc>
                    <a:spcAft>
                      <a:spcPts val="0"/>
                    </a:spcAft>
                  </a:pPr>
                  <a:r>
                    <a:rPr lang="zh-TW" sz="1400" dirty="0" smtClean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修訂</a:t>
                  </a:r>
                  <a:r>
                    <a:rPr lang="zh-TW" altLang="en-US" sz="140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「</a:t>
                  </a:r>
                  <a:r>
                    <a:rPr lang="zh-TW" altLang="zh-TW" sz="140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產</a:t>
                  </a:r>
                  <a:r>
                    <a:rPr lang="zh-TW" altLang="en-US" sz="140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業</a:t>
                  </a:r>
                  <a:r>
                    <a:rPr lang="zh-TW" altLang="zh-TW" sz="140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創</a:t>
                  </a:r>
                  <a:r>
                    <a:rPr lang="zh-TW" altLang="en-US" sz="140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新</a:t>
                  </a:r>
                  <a:r>
                    <a:rPr lang="zh-TW" altLang="zh-TW" sz="140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條例</a:t>
                  </a:r>
                  <a:r>
                    <a:rPr lang="zh-TW" altLang="en-US" sz="1400" dirty="0" smtClean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」</a:t>
                  </a:r>
                  <a:endParaRPr lang="en-US" altLang="zh-TW" sz="1400" dirty="0" smtClean="0">
                    <a:solidFill>
                      <a:schemeClr val="tx2">
                        <a:lumMod val="7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/>
                  </a:endParaRPr>
                </a:p>
                <a:p>
                  <a:pPr marL="4763" algn="just">
                    <a:lnSpc>
                      <a:spcPts val="1450"/>
                    </a:lnSpc>
                    <a:spcAft>
                      <a:spcPts val="0"/>
                    </a:spcAft>
                  </a:pPr>
                  <a:r>
                    <a:rPr lang="zh-TW" sz="1400" spc="-80" dirty="0" smtClean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創新</a:t>
                  </a:r>
                  <a:r>
                    <a:rPr lang="zh-TW" sz="1400" spc="-80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創業激勵</a:t>
                  </a:r>
                  <a:r>
                    <a:rPr lang="zh-TW" sz="1400" spc="-80" dirty="0" smtClean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計畫</a:t>
                  </a:r>
                  <a:endParaRPr lang="en-US" altLang="zh-TW" sz="1400" spc="-80" dirty="0" smtClean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/>
                  </a:endParaRPr>
                </a:p>
                <a:p>
                  <a:pPr marL="4763" algn="just">
                    <a:lnSpc>
                      <a:spcPts val="1450"/>
                    </a:lnSpc>
                    <a:spcAft>
                      <a:spcPts val="0"/>
                    </a:spcAft>
                  </a:pPr>
                  <a:r>
                    <a:rPr lang="zh-TW" sz="1400" spc="-80" dirty="0" smtClean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創業</a:t>
                  </a:r>
                  <a:r>
                    <a:rPr lang="zh-TW" sz="1400" spc="-80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天使計畫</a:t>
                  </a:r>
                  <a:endParaRPr lang="zh-TW" sz="1400" spc="-8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endParaRPr>
                </a:p>
              </p:txBody>
            </p:sp>
            <p:cxnSp>
              <p:nvCxnSpPr>
                <p:cNvPr id="75" name="Line 12"/>
                <p:cNvCxnSpPr/>
                <p:nvPr/>
              </p:nvCxnSpPr>
              <p:spPr bwMode="auto">
                <a:xfrm>
                  <a:off x="79698" y="-534196"/>
                  <a:ext cx="1728434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headEnd/>
                  <a:tailEnd/>
                </a:ln>
                <a:effectLst/>
                <a:extLst/>
              </p:spPr>
            </p:cxnSp>
          </p:grpSp>
          <p:grpSp>
            <p:nvGrpSpPr>
              <p:cNvPr id="46" name="群組 45"/>
              <p:cNvGrpSpPr/>
              <p:nvPr/>
            </p:nvGrpSpPr>
            <p:grpSpPr>
              <a:xfrm>
                <a:off x="82551" y="4338771"/>
                <a:ext cx="1728050" cy="809624"/>
                <a:chOff x="82570" y="-169755"/>
                <a:chExt cx="1728431" cy="810205"/>
              </a:xfrm>
            </p:grpSpPr>
            <p:sp>
              <p:nvSpPr>
                <p:cNvPr id="56" name="Rounded Rectangle 3"/>
                <p:cNvSpPr/>
                <p:nvPr/>
              </p:nvSpPr>
              <p:spPr bwMode="auto">
                <a:xfrm>
                  <a:off x="82570" y="-169755"/>
                  <a:ext cx="1728431" cy="795717"/>
                </a:xfrm>
                <a:prstGeom prst="roundRect">
                  <a:avLst/>
                </a:prstGeom>
                <a:solidFill>
                  <a:srgbClr val="E5FFFF"/>
                </a:solidFill>
                <a:ln w="9525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wrap="square" lIns="36000" tIns="0" rIns="36000" bIns="0" anchor="t" anchorCtr="0">
                  <a:noAutofit/>
                </a:bodyPr>
                <a:lstStyle/>
                <a:p>
                  <a:pPr algn="ctr"/>
                  <a:r>
                    <a:rPr lang="zh-TW" sz="1600" dirty="0">
                      <a:solidFill>
                        <a:schemeClr val="tx2">
                          <a:lumMod val="75000"/>
                        </a:scheme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/>
                    </a:rPr>
                    <a:t>促進就業</a:t>
                  </a:r>
                </a:p>
              </p:txBody>
            </p:sp>
            <p:sp>
              <p:nvSpPr>
                <p:cNvPr id="57" name="矩形 56"/>
                <p:cNvSpPr/>
                <p:nvPr/>
              </p:nvSpPr>
              <p:spPr bwMode="auto">
                <a:xfrm>
                  <a:off x="82570" y="110569"/>
                  <a:ext cx="1728431" cy="529881"/>
                </a:xfrm>
                <a:prstGeom prst="rect">
                  <a:avLst/>
                </a:prstGeom>
                <a:noFill/>
                <a:ln w="9525" cap="flat" cmpd="sng" algn="ctr">
                  <a:noFill/>
                  <a:prstDash val="solid"/>
                </a:ln>
                <a:effectLst/>
              </p:spPr>
              <p:txBody>
                <a:bodyPr wrap="square" lIns="72000" tIns="36000" rIns="72000" bIns="36000" anchor="t" anchorCtr="0">
                  <a:spAutoFit/>
                </a:bodyPr>
                <a:lstStyle/>
                <a:p>
                  <a:pPr algn="just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zh-TW" sz="1400" spc="-30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促進民間投資、創造在地就業</a:t>
                  </a:r>
                  <a:endParaRPr lang="zh-TW" sz="14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endParaRPr>
                </a:p>
                <a:p>
                  <a:pPr marL="4763" algn="just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zh-TW" sz="1400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推動「青年創業專案」</a:t>
                  </a:r>
                  <a:endParaRPr lang="zh-TW" sz="14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endParaRPr>
                </a:p>
                <a:p>
                  <a:pPr marL="4763" algn="just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zh-TW" sz="1400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Arial"/>
                    </a:rPr>
                    <a:t>加強人力資本提升就業率</a:t>
                  </a:r>
                  <a:endParaRPr lang="zh-TW" sz="14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endParaRPr>
                </a:p>
              </p:txBody>
            </p:sp>
            <p:cxnSp>
              <p:nvCxnSpPr>
                <p:cNvPr id="58" name="Line 12"/>
                <p:cNvCxnSpPr/>
                <p:nvPr/>
              </p:nvCxnSpPr>
              <p:spPr bwMode="auto">
                <a:xfrm>
                  <a:off x="82570" y="76754"/>
                  <a:ext cx="1728431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headEnd/>
                  <a:tailEnd/>
                </a:ln>
                <a:effectLst/>
                <a:extLst/>
              </p:spPr>
            </p:cxnSp>
          </p:grpSp>
          <p:cxnSp>
            <p:nvCxnSpPr>
              <p:cNvPr id="47" name="直線單箭頭接點 46"/>
              <p:cNvCxnSpPr>
                <a:stCxn id="32" idx="4"/>
                <a:endCxn id="33" idx="0"/>
              </p:cNvCxnSpPr>
              <p:nvPr/>
            </p:nvCxnSpPr>
            <p:spPr>
              <a:xfrm>
                <a:off x="2621273" y="2774423"/>
                <a:ext cx="0" cy="394744"/>
              </a:xfrm>
              <a:prstGeom prst="straightConnector1">
                <a:avLst/>
              </a:prstGeom>
              <a:ln w="15875">
                <a:solidFill>
                  <a:srgbClr val="0033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單箭頭接點 47"/>
              <p:cNvCxnSpPr>
                <a:stCxn id="32" idx="0"/>
                <a:endCxn id="25" idx="2"/>
              </p:cNvCxnSpPr>
              <p:nvPr/>
            </p:nvCxnSpPr>
            <p:spPr>
              <a:xfrm flipV="1">
                <a:off x="2621273" y="1116809"/>
                <a:ext cx="0" cy="1067052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0033CC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49" name="直線接點 48"/>
              <p:cNvCxnSpPr/>
              <p:nvPr/>
            </p:nvCxnSpPr>
            <p:spPr>
              <a:xfrm>
                <a:off x="3028147" y="4164420"/>
                <a:ext cx="252040" cy="0"/>
              </a:xfrm>
              <a:prstGeom prst="line">
                <a:avLst/>
              </a:prstGeom>
              <a:ln w="15875">
                <a:solidFill>
                  <a:srgbClr val="0033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接點 49"/>
              <p:cNvCxnSpPr/>
              <p:nvPr/>
            </p:nvCxnSpPr>
            <p:spPr>
              <a:xfrm>
                <a:off x="1811419" y="1341552"/>
                <a:ext cx="144004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0033CC"/>
                </a:solidFill>
                <a:prstDash val="solid"/>
              </a:ln>
              <a:effectLst/>
            </p:spPr>
          </p:cxnSp>
          <p:cxnSp>
            <p:nvCxnSpPr>
              <p:cNvPr id="51" name="直線接點 50"/>
              <p:cNvCxnSpPr/>
              <p:nvPr/>
            </p:nvCxnSpPr>
            <p:spPr>
              <a:xfrm>
                <a:off x="1811419" y="318707"/>
                <a:ext cx="144004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0033CC"/>
                </a:solidFill>
                <a:prstDash val="solid"/>
              </a:ln>
              <a:effectLst/>
            </p:spPr>
          </p:cxnSp>
          <p:cxnSp>
            <p:nvCxnSpPr>
              <p:cNvPr id="52" name="直線接點 51"/>
              <p:cNvCxnSpPr/>
              <p:nvPr/>
            </p:nvCxnSpPr>
            <p:spPr>
              <a:xfrm>
                <a:off x="1954827" y="318708"/>
                <a:ext cx="0" cy="1022681"/>
              </a:xfrm>
              <a:prstGeom prst="line">
                <a:avLst/>
              </a:prstGeom>
              <a:noFill/>
              <a:ln w="15875" cap="flat" cmpd="sng" algn="ctr">
                <a:solidFill>
                  <a:srgbClr val="0033CC"/>
                </a:solidFill>
                <a:prstDash val="solid"/>
              </a:ln>
              <a:effectLst/>
            </p:spPr>
          </p:cxnSp>
          <p:cxnSp>
            <p:nvCxnSpPr>
              <p:cNvPr id="53" name="直線單箭頭接點 52"/>
              <p:cNvCxnSpPr/>
              <p:nvPr/>
            </p:nvCxnSpPr>
            <p:spPr>
              <a:xfrm>
                <a:off x="1954827" y="874366"/>
                <a:ext cx="180029" cy="0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0033CC"/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54" name="圓角矩形 53"/>
              <p:cNvSpPr/>
              <p:nvPr/>
            </p:nvSpPr>
            <p:spPr>
              <a:xfrm>
                <a:off x="3288897" y="1956485"/>
                <a:ext cx="792125" cy="1060195"/>
              </a:xfrm>
              <a:prstGeom prst="roundRect">
                <a:avLst>
                  <a:gd name="adj" fmla="val 14121"/>
                </a:avLst>
              </a:prstGeom>
              <a:solidFill>
                <a:srgbClr val="FFFFCC"/>
              </a:solidFill>
              <a:ln w="1905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spcFirstLastPara="0" vert="horz" wrap="square" lIns="0" tIns="38100" rIns="0" bIns="38100" numCol="1" spcCol="1270" anchor="ctr" anchorCtr="0">
                <a:noAutofit/>
              </a:bodyPr>
              <a:lstStyle/>
              <a:p>
                <a:pPr marL="4763" algn="ctr" fontAlgn="base">
                  <a:lnSpc>
                    <a:spcPct val="120000"/>
                  </a:lnSpc>
                  <a:spcAft>
                    <a:spcPts val="0"/>
                  </a:spcAft>
                </a:pPr>
                <a:r>
                  <a:rPr lang="zh-TW" sz="1600" kern="1200" spc="-2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民間投資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  <a:p>
                <a:pPr marL="4763" algn="ctr" fontAlgn="base">
                  <a:lnSpc>
                    <a:spcPct val="120000"/>
                  </a:lnSpc>
                  <a:spcAft>
                    <a:spcPts val="0"/>
                  </a:spcAft>
                </a:pPr>
                <a:r>
                  <a:rPr lang="zh-TW" sz="1600" kern="1200" spc="-2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/>
                  </a:rPr>
                  <a:t>擴　　增</a:t>
                </a:r>
                <a:endParaRPr lang="zh-TW" sz="1600" dirty="0">
                  <a:solidFill>
                    <a:schemeClr val="tx2">
                      <a:lumMod val="75000"/>
                    </a:schemeClr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/>
                </a:endParaRPr>
              </a:p>
            </p:txBody>
          </p:sp>
          <p:cxnSp>
            <p:nvCxnSpPr>
              <p:cNvPr id="55" name="直線接點 54"/>
              <p:cNvCxnSpPr>
                <a:stCxn id="32" idx="6"/>
                <a:endCxn id="54" idx="1"/>
              </p:cNvCxnSpPr>
              <p:nvPr/>
            </p:nvCxnSpPr>
            <p:spPr>
              <a:xfrm>
                <a:off x="3107350" y="2479142"/>
                <a:ext cx="181547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0033CC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76" name="直線接點 75"/>
              <p:cNvCxnSpPr/>
              <p:nvPr/>
            </p:nvCxnSpPr>
            <p:spPr>
              <a:xfrm>
                <a:off x="1808836" y="2853817"/>
                <a:ext cx="144004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0033CC"/>
                </a:solidFill>
                <a:prstDash val="solid"/>
              </a:ln>
              <a:effectLst/>
            </p:spPr>
          </p:cxnSp>
          <p:cxnSp>
            <p:nvCxnSpPr>
              <p:cNvPr id="77" name="直線接點 76"/>
              <p:cNvCxnSpPr/>
              <p:nvPr/>
            </p:nvCxnSpPr>
            <p:spPr>
              <a:xfrm>
                <a:off x="1808836" y="1830972"/>
                <a:ext cx="144004" cy="0"/>
              </a:xfrm>
              <a:prstGeom prst="line">
                <a:avLst/>
              </a:prstGeom>
              <a:noFill/>
              <a:ln w="15875" cap="flat" cmpd="sng" algn="ctr">
                <a:solidFill>
                  <a:srgbClr val="0033CC"/>
                </a:solidFill>
                <a:prstDash val="solid"/>
              </a:ln>
              <a:effectLst/>
            </p:spPr>
          </p:cxnSp>
          <p:cxnSp>
            <p:nvCxnSpPr>
              <p:cNvPr id="79" name="直線接點 78"/>
              <p:cNvCxnSpPr/>
              <p:nvPr/>
            </p:nvCxnSpPr>
            <p:spPr>
              <a:xfrm>
                <a:off x="1952244" y="1824086"/>
                <a:ext cx="0" cy="1022681"/>
              </a:xfrm>
              <a:prstGeom prst="line">
                <a:avLst/>
              </a:prstGeom>
              <a:noFill/>
              <a:ln w="15875" cap="flat" cmpd="sng" algn="ctr">
                <a:solidFill>
                  <a:srgbClr val="0033CC"/>
                </a:solidFill>
                <a:prstDash val="solid"/>
              </a:ln>
              <a:effectLst/>
            </p:spPr>
          </p:cxnSp>
        </p:grpSp>
        <p:cxnSp>
          <p:nvCxnSpPr>
            <p:cNvPr id="17" name="直線單箭頭接點 16"/>
            <p:cNvCxnSpPr>
              <a:stCxn id="33" idx="2"/>
              <a:endCxn id="27" idx="0"/>
            </p:cNvCxnSpPr>
            <p:nvPr/>
          </p:nvCxnSpPr>
          <p:spPr>
            <a:xfrm>
              <a:off x="2621274" y="3759729"/>
              <a:ext cx="301" cy="265436"/>
            </a:xfrm>
            <a:prstGeom prst="straightConnector1">
              <a:avLst/>
            </a:prstGeom>
            <a:noFill/>
            <a:ln w="15875" cap="flat" cmpd="sng" algn="ctr">
              <a:solidFill>
                <a:srgbClr val="0033CC"/>
              </a:solidFill>
              <a:prstDash val="solid"/>
              <a:tailEnd type="triangle"/>
            </a:ln>
            <a:effectLst/>
          </p:spPr>
        </p:cxnSp>
        <p:cxnSp>
          <p:nvCxnSpPr>
            <p:cNvPr id="18" name="直線接點 17"/>
            <p:cNvCxnSpPr/>
            <p:nvPr/>
          </p:nvCxnSpPr>
          <p:spPr>
            <a:xfrm flipV="1">
              <a:off x="4079873" y="3803145"/>
              <a:ext cx="127898" cy="0"/>
            </a:xfrm>
            <a:prstGeom prst="line">
              <a:avLst/>
            </a:prstGeom>
            <a:ln w="158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4079874" y="4163136"/>
              <a:ext cx="468074" cy="0"/>
            </a:xfrm>
            <a:prstGeom prst="line">
              <a:avLst/>
            </a:prstGeom>
            <a:ln w="22225">
              <a:solidFill>
                <a:srgbClr val="0033CC"/>
              </a:solidFill>
              <a:prstDash val="sysDash"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4374265" y="1589577"/>
              <a:ext cx="177382" cy="0"/>
            </a:xfrm>
            <a:prstGeom prst="line">
              <a:avLst/>
            </a:prstGeom>
            <a:ln w="22225">
              <a:solidFill>
                <a:srgbClr val="0033C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單箭頭接點 20"/>
            <p:cNvCxnSpPr>
              <a:stCxn id="22" idx="2"/>
            </p:cNvCxnSpPr>
            <p:nvPr/>
          </p:nvCxnSpPr>
          <p:spPr>
            <a:xfrm>
              <a:off x="4907493" y="4368794"/>
              <a:ext cx="0" cy="346945"/>
            </a:xfrm>
            <a:prstGeom prst="straightConnector1">
              <a:avLst/>
            </a:prstGeom>
            <a:noFill/>
            <a:ln w="15875" cap="flat" cmpd="sng" algn="ctr">
              <a:solidFill>
                <a:srgbClr val="0033CC"/>
              </a:solidFill>
              <a:prstDash val="solid"/>
              <a:headEnd type="triangle"/>
              <a:tailEnd type="none"/>
            </a:ln>
            <a:effectLst/>
          </p:spPr>
        </p:cxnSp>
        <p:cxnSp>
          <p:nvCxnSpPr>
            <p:cNvPr id="78" name="直線接點 77"/>
            <p:cNvCxnSpPr>
              <a:endCxn id="32" idx="2"/>
            </p:cNvCxnSpPr>
            <p:nvPr/>
          </p:nvCxnSpPr>
          <p:spPr>
            <a:xfrm flipV="1">
              <a:off x="1952244" y="2479142"/>
              <a:ext cx="182952" cy="430"/>
            </a:xfrm>
            <a:prstGeom prst="line">
              <a:avLst/>
            </a:prstGeom>
            <a:noFill/>
            <a:ln w="15875" cap="flat" cmpd="sng" algn="ctr">
              <a:solidFill>
                <a:srgbClr val="0033CC"/>
              </a:solidFill>
              <a:prstDash val="solid"/>
              <a:tailEnd type="triangle"/>
            </a:ln>
            <a:effectLst/>
          </p:spPr>
        </p:cxnSp>
      </p:grpSp>
      <p:sp>
        <p:nvSpPr>
          <p:cNvPr id="2" name="Down Arrow 1"/>
          <p:cNvSpPr>
            <a:spLocks noChangeArrowheads="1"/>
          </p:cNvSpPr>
          <p:nvPr/>
        </p:nvSpPr>
        <p:spPr bwMode="auto">
          <a:xfrm>
            <a:off x="4688099" y="313317"/>
            <a:ext cx="1446213" cy="3952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127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</a:pPr>
            <a:r>
              <a:rPr kumimoji="1" lang="zh-TW" altLang="zh-TW" sz="1600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成長動力</a:t>
            </a:r>
            <a:endParaRPr kumimoji="1" lang="zh-TW" altLang="zh-TW" sz="160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AutoShape 1"/>
          <p:cNvSpPr>
            <a:spLocks noChangeArrowheads="1"/>
          </p:cNvSpPr>
          <p:nvPr/>
        </p:nvSpPr>
        <p:spPr bwMode="auto">
          <a:xfrm>
            <a:off x="7391080" y="309717"/>
            <a:ext cx="996950" cy="3952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</a:pPr>
            <a:r>
              <a:rPr kumimoji="1" lang="zh-TW" altLang="zh-TW" sz="1600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　標</a:t>
            </a:r>
            <a:endParaRPr kumimoji="1" lang="zh-TW" altLang="zh-TW" sz="160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58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65125"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365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71" name="Down Arrow 1"/>
          <p:cNvSpPr/>
          <p:nvPr/>
        </p:nvSpPr>
        <p:spPr>
          <a:xfrm>
            <a:off x="1060358" y="310066"/>
            <a:ext cx="1446530" cy="395605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36000" tIns="36000" rIns="36000" bIns="36000" anchor="ctr">
            <a:noAutofit/>
          </a:bodyPr>
          <a:lstStyle/>
          <a:p>
            <a:pPr algn="ctr" fontAlgn="ctr" hangingPunct="0">
              <a:lnSpc>
                <a:spcPts val="1400"/>
              </a:lnSpc>
              <a:spcAft>
                <a:spcPts val="0"/>
              </a:spcAft>
            </a:pPr>
            <a:r>
              <a:rPr lang="zh-TW" sz="1600" u="sng" spc="20" dirty="0">
                <a:solidFill>
                  <a:srgbClr val="00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主要政策</a:t>
            </a:r>
            <a:endParaRPr lang="zh-TW" sz="1600" dirty="0">
              <a:solidFill>
                <a:srgbClr val="0033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新細明體"/>
            </a:endParaRPr>
          </a:p>
        </p:txBody>
      </p:sp>
      <p:sp>
        <p:nvSpPr>
          <p:cNvPr id="73" name="Text Box 3"/>
          <p:cNvSpPr txBox="1">
            <a:spLocks noChangeArrowheads="1"/>
          </p:cNvSpPr>
          <p:nvPr/>
        </p:nvSpPr>
        <p:spPr bwMode="auto">
          <a:xfrm>
            <a:off x="0" y="49036"/>
            <a:ext cx="9144000" cy="45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37931725" indent="-37474525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>
              <a:lnSpc>
                <a:spcPct val="90000"/>
              </a:lnSpc>
              <a:buClr>
                <a:srgbClr val="006600"/>
              </a:buClr>
            </a:pPr>
            <a:r>
              <a:rPr lang="zh-TW" alt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en-US" altLang="zh-TW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</a:t>
            </a:r>
            <a:r>
              <a:rPr lang="en-US" altLang="zh-TW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主要政策重點</a:t>
            </a:r>
          </a:p>
        </p:txBody>
      </p:sp>
      <p:sp>
        <p:nvSpPr>
          <p:cNvPr id="85" name="矩形 84"/>
          <p:cNvSpPr/>
          <p:nvPr/>
        </p:nvSpPr>
        <p:spPr>
          <a:xfrm>
            <a:off x="591716" y="3049528"/>
            <a:ext cx="2720907" cy="96180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4763" algn="just">
              <a:lnSpc>
                <a:spcPts val="1500"/>
              </a:lnSpc>
            </a:pPr>
            <a:r>
              <a:rPr lang="zh-TW" altLang="zh-TW" sz="1400" b="1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創業拔萃方案</a:t>
            </a:r>
            <a:endParaRPr lang="en-US" altLang="zh-TW" sz="1400" b="1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  <a:p>
            <a:pPr marL="4763" algn="just">
              <a:lnSpc>
                <a:spcPts val="1500"/>
              </a:lnSpc>
            </a:pPr>
            <a:r>
              <a:rPr lang="zh-TW" altLang="en-US" sz="1400" b="1" spc="-50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重新鏈結矽谷</a:t>
            </a:r>
            <a:r>
              <a:rPr lang="zh-TW" altLang="en-US" sz="1400" b="1" spc="-50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計畫，布局全球市場</a:t>
            </a:r>
            <a:endParaRPr lang="en-US" altLang="zh-TW" sz="1400" b="1" spc="-50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4763" algn="just">
              <a:lnSpc>
                <a:spcPts val="1500"/>
              </a:lnSpc>
            </a:pPr>
            <a:r>
              <a:rPr lang="zh-TW" altLang="en-US" sz="1400" b="1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虛擬世界發展法規調適規劃方案</a:t>
            </a:r>
            <a:endParaRPr lang="en-US" altLang="zh-TW" sz="1400" b="1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4763" algn="just">
              <a:lnSpc>
                <a:spcPts val="1500"/>
              </a:lnSpc>
            </a:pPr>
            <a:r>
              <a:rPr lang="zh-TW" altLang="en-US" sz="1400" b="1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建立創業虛實整合平臺</a:t>
            </a:r>
            <a:endParaRPr lang="en-US" altLang="zh-TW" sz="1400" b="1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4763" algn="just">
              <a:lnSpc>
                <a:spcPts val="1500"/>
              </a:lnSpc>
            </a:pPr>
            <a:r>
              <a:rPr lang="zh-TW" altLang="en-US" sz="1400" b="1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促進產學溝通平臺</a:t>
            </a:r>
            <a:endParaRPr lang="zh-TW" altLang="zh-TW" sz="1400" b="1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491144" y="2728880"/>
            <a:ext cx="272090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763" algn="ctr"/>
            <a:r>
              <a:rPr lang="zh-TW" altLang="en-US" sz="1600" b="1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虛實整合推動創新創業</a:t>
            </a:r>
            <a:endParaRPr lang="zh-TW" altLang="zh-TW" sz="1600" b="1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383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115887"/>
              </p:ext>
            </p:extLst>
          </p:nvPr>
        </p:nvGraphicFramePr>
        <p:xfrm>
          <a:off x="827088" y="2097231"/>
          <a:ext cx="7848600" cy="3389469"/>
        </p:xfrm>
        <a:graphic>
          <a:graphicData uri="http://schemas.openxmlformats.org/drawingml/2006/table">
            <a:tbl>
              <a:tblPr/>
              <a:tblGrid>
                <a:gridCol w="2908300"/>
                <a:gridCol w="2204764"/>
                <a:gridCol w="2735536"/>
              </a:tblGrid>
              <a:tr h="800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8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項　　目</a:t>
                      </a:r>
                    </a:p>
                  </a:txBody>
                  <a:tcPr marL="18000" marR="18000" marT="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360363" algn="dec"/>
                        </a:tabLst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104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360363" algn="dec"/>
                        </a:tabLst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主計總處預測值</a:t>
                      </a:r>
                    </a:p>
                  </a:txBody>
                  <a:tcPr marL="18000" marR="18000" marT="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360363" algn="dec"/>
                        </a:tabLst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104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360363" algn="dec"/>
                        </a:tabLst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國發計畫目標</a:t>
                      </a:r>
                    </a:p>
                  </a:txBody>
                  <a:tcPr marL="18000" marR="18000" marT="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E7"/>
                    </a:solidFill>
                  </a:tcPr>
                </a:tc>
              </a:tr>
              <a:tr h="548775">
                <a:tc>
                  <a:txBody>
                    <a:bodyPr/>
                    <a:lstStyle/>
                    <a:p>
                      <a:pPr marL="0" marR="0" lvl="0" indent="269875" algn="l" defTabSz="914400" rtl="0" eaLnBrk="1" fontAlgn="ctr" latinLnBrk="0" hangingPunct="1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經濟成長率</a:t>
                      </a:r>
                    </a:p>
                  </a:txBody>
                  <a:tcPr marL="18000" marR="1800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360363" algn="dec"/>
                        </a:tabLst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3.50%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360363" algn="dec"/>
                        </a:tabLst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3.1~3.7%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0682">
                <a:tc>
                  <a:txBody>
                    <a:bodyPr/>
                    <a:lstStyle/>
                    <a:p>
                      <a:pPr marL="0" marR="0" lvl="0" indent="269875" algn="l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每人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GDP</a:t>
                      </a:r>
                    </a:p>
                  </a:txBody>
                  <a:tcPr marL="18000" marR="1800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00000"/>
                        <a:buFontTx/>
                        <a:buNone/>
                        <a:tabLst>
                          <a:tab pos="360363" algn="dec"/>
                        </a:tabLst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22,753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美元</a:t>
                      </a:r>
                      <a:endParaRPr kumimoji="1" lang="zh-TW" alt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00000"/>
                        <a:buFontTx/>
                        <a:buNone/>
                        <a:tabLst>
                          <a:tab pos="360363" algn="dec"/>
                        </a:tabLst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22,649~22,807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美元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0682">
                <a:tc>
                  <a:txBody>
                    <a:bodyPr/>
                    <a:lstStyle/>
                    <a:p>
                      <a:pPr marL="0" marR="0" lvl="0" indent="269875" algn="l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消費者物價指數上漲率</a:t>
                      </a:r>
                    </a:p>
                  </a:txBody>
                  <a:tcPr marL="18000" marR="1800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00000"/>
                        <a:buFontTx/>
                        <a:buNone/>
                        <a:tabLst>
                          <a:tab pos="360363" algn="dec"/>
                        </a:tabLst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0.91%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00000"/>
                        <a:buFontTx/>
                        <a:buNone/>
                        <a:tabLst>
                          <a:tab pos="360363" algn="dec"/>
                        </a:tabLst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不超過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2%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09491">
                <a:tc>
                  <a:txBody>
                    <a:bodyPr/>
                    <a:lstStyle/>
                    <a:p>
                      <a:pPr marL="0" marR="0" lvl="0" indent="269875" algn="l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失業率</a:t>
                      </a:r>
                    </a:p>
                  </a:txBody>
                  <a:tcPr marL="18000" marR="1800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00000"/>
                        <a:buFontTx/>
                        <a:buNone/>
                        <a:tabLst>
                          <a:tab pos="360363" algn="dec"/>
                        </a:tabLst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－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00000"/>
                        <a:buFontTx/>
                        <a:buNone/>
                        <a:tabLst>
                          <a:tab pos="360363" algn="dec"/>
                        </a:tabLst>
                        <a:defRPr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3.8~3.9%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09491">
                <a:tc>
                  <a:txBody>
                    <a:bodyPr/>
                    <a:lstStyle/>
                    <a:p>
                      <a:pPr marL="0" marR="0" lvl="0" indent="269875" algn="l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就業增加率</a:t>
                      </a:r>
                    </a:p>
                  </a:txBody>
                  <a:tcPr marL="18000" marR="1800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00000"/>
                        <a:buFontTx/>
                        <a:buNone/>
                        <a:tabLst>
                          <a:tab pos="360363" algn="dec"/>
                        </a:tabLst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－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00000"/>
                        <a:buFontTx/>
                        <a:buNone/>
                        <a:tabLst>
                          <a:tab pos="360363" algn="dec"/>
                        </a:tabLst>
                        <a:defRPr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0.7~1.0%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Text Box 3"/>
          <p:cNvSpPr txBox="1">
            <a:spLocks noChangeAspect="1" noChangeArrowheads="1"/>
          </p:cNvSpPr>
          <p:nvPr/>
        </p:nvSpPr>
        <p:spPr bwMode="auto">
          <a:xfrm>
            <a:off x="739484" y="910558"/>
            <a:ext cx="8008980" cy="877540"/>
          </a:xfrm>
          <a:prstGeom prst="roundRect">
            <a:avLst>
              <a:gd name="adj" fmla="val 5974"/>
            </a:avLst>
          </a:prstGeom>
          <a:extLst/>
        </p:spPr>
        <p:txBody>
          <a:bodyPr wrap="square">
            <a:spAutoFit/>
          </a:bodyPr>
          <a:lstStyle>
            <a:defPPr>
              <a:defRPr lang="zh-TW"/>
            </a:defPPr>
            <a:lvl1pPr indent="612000" algn="just" hangingPunct="0">
              <a:defRPr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 indent="520700">
              <a:lnSpc>
                <a:spcPts val="3100"/>
              </a:lnSpc>
            </a:pPr>
            <a:r>
              <a:rPr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考量國際經濟不確定因素，加上政府的政策作為，</a:t>
            </a:r>
            <a:r>
              <a:rPr lang="en-US" altLang="zh-TW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總體經濟目標設定如次：</a:t>
            </a:r>
            <a:endParaRPr lang="en-US" altLang="zh-TW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452284"/>
            <a:ext cx="9144000" cy="45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37931725" indent="-37474525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>
              <a:lnSpc>
                <a:spcPct val="90000"/>
              </a:lnSpc>
              <a:buClr>
                <a:srgbClr val="006600"/>
              </a:buClr>
            </a:pPr>
            <a:r>
              <a:rPr lang="zh-TW" alt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en-US" altLang="zh-TW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四</a:t>
            </a:r>
            <a:r>
              <a:rPr lang="en-US" altLang="zh-TW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總體經濟目標設定</a:t>
            </a:r>
          </a:p>
        </p:txBody>
      </p:sp>
    </p:spTree>
    <p:extLst>
      <p:ext uri="{BB962C8B-B14F-4D97-AF65-F5344CB8AC3E}">
        <p14:creationId xmlns:p14="http://schemas.microsoft.com/office/powerpoint/2010/main" val="23558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64375"/>
              </p:ext>
            </p:extLst>
          </p:nvPr>
        </p:nvGraphicFramePr>
        <p:xfrm>
          <a:off x="611560" y="1772816"/>
          <a:ext cx="8136904" cy="3972560"/>
        </p:xfrm>
        <a:graphic>
          <a:graphicData uri="http://schemas.openxmlformats.org/drawingml/2006/table">
            <a:tbl>
              <a:tblPr firstRow="1">
                <a:tableStyleId>{8A107856-5554-42FB-B03E-39F5DBC370BA}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lnSpc>
                          <a:spcPts val="2000"/>
                        </a:lnSpc>
                      </a:pPr>
                      <a:r>
                        <a:rPr lang="zh-TW" altLang="en-US" sz="1800" b="0" kern="1200" dirty="0" smtClean="0">
                          <a:solidFill>
                            <a:srgbClr val="99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第一節  活力經濟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lnSpc>
                          <a:spcPts val="2000"/>
                        </a:lnSpc>
                      </a:pPr>
                      <a:r>
                        <a:rPr lang="zh-TW" altLang="en-US" sz="1800" b="0" kern="1200" dirty="0" smtClean="0">
                          <a:solidFill>
                            <a:srgbClr val="99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第二節  公義社會</a:t>
                      </a:r>
                      <a:endParaRPr lang="en-US" altLang="zh-TW" sz="1800" b="0" kern="1200" dirty="0" smtClean="0">
                        <a:solidFill>
                          <a:srgbClr val="99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lnSpc>
                          <a:spcPts val="2000"/>
                        </a:lnSpc>
                      </a:pPr>
                      <a:r>
                        <a:rPr lang="zh-TW" altLang="en-US" sz="1800" b="0" kern="1200" dirty="0" smtClean="0">
                          <a:solidFill>
                            <a:srgbClr val="99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第三節  廉能政府</a:t>
                      </a:r>
                      <a:endParaRPr lang="en-US" altLang="zh-TW" sz="1800" b="0" kern="1200" dirty="0" smtClean="0">
                        <a:solidFill>
                          <a:srgbClr val="99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lnSpc>
                          <a:spcPts val="2000"/>
                        </a:lnSpc>
                      </a:pPr>
                      <a:r>
                        <a:rPr lang="zh-TW" altLang="en-US" sz="1800" b="0" kern="1200" dirty="0" smtClean="0">
                          <a:solidFill>
                            <a:srgbClr val="99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第四節  優質文教</a:t>
                      </a: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壹、開放布局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貳、科技創新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參、樂活農業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肆、結構調整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伍、促進就業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陸、穩定物價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壹、均富共享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貳、平安健康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參、扶幼護老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肆、族群和諧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伍、居住正義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陸、性別平等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壹、廉政革新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貳、效能躍升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壹、文化創意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貳、教育革新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 smtClean="0">
                          <a:solidFill>
                            <a:srgbClr val="99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第五節  永續環境</a:t>
                      </a:r>
                      <a:endParaRPr lang="zh-TW" altLang="en-US" sz="1800" b="0" dirty="0">
                        <a:solidFill>
                          <a:srgbClr val="99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800" b="0" dirty="0" smtClean="0">
                          <a:solidFill>
                            <a:srgbClr val="99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第六節  全面建設</a:t>
                      </a:r>
                      <a:endParaRPr lang="en-US" altLang="zh-TW" sz="1800" b="0" dirty="0" smtClean="0">
                        <a:solidFill>
                          <a:srgbClr val="99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 smtClean="0">
                          <a:solidFill>
                            <a:srgbClr val="99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第七節  和平兩岸</a:t>
                      </a:r>
                      <a:endParaRPr lang="zh-TW" altLang="en-US" sz="1800" b="0" dirty="0">
                        <a:solidFill>
                          <a:srgbClr val="99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 smtClean="0">
                          <a:solidFill>
                            <a:srgbClr val="99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第八節  友善國際</a:t>
                      </a:r>
                      <a:endParaRPr lang="en-US" altLang="zh-TW" sz="1800" b="0" dirty="0" smtClean="0">
                        <a:solidFill>
                          <a:srgbClr val="99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壹、綠能低碳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貳、生態家園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參、災害防救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壹、基礎建設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貳、海空樞紐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參、便捷生活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肆、區域均衡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伍、健全財政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陸、金融發展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壹、兩岸關係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貳、國防安全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壹、擴大參與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貳、人道援助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參、文化交流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肆、觀光升級</a:t>
                      </a: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2000"/>
                        </a:lnSpc>
                      </a:pPr>
                      <a:endParaRPr lang="en-US" altLang="zh-TW" sz="16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20765" y="189779"/>
            <a:ext cx="9144000" cy="45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37931725" indent="-37474525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</a:pPr>
            <a:r>
              <a:rPr lang="zh-TW" altLang="en-US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四、國家發展政策主軸</a:t>
            </a:r>
          </a:p>
        </p:txBody>
      </p:sp>
      <p:sp>
        <p:nvSpPr>
          <p:cNvPr id="9" name="矩形 8"/>
          <p:cNvSpPr/>
          <p:nvPr/>
        </p:nvSpPr>
        <p:spPr>
          <a:xfrm>
            <a:off x="51767" y="620125"/>
            <a:ext cx="8428007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612000" algn="just" hangingPunct="0">
              <a:lnSpc>
                <a:spcPts val="2800"/>
              </a:lnSpc>
            </a:pP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104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年政府將致力</a:t>
            </a:r>
            <a:r>
              <a:rPr lang="zh-TW" altLang="en-US" sz="2000" spc="1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為年輕人找出路、為老年人找依靠；為企業找機會，也為弱勢者提供有尊嚴的生存環境</a:t>
            </a:r>
            <a:endParaRPr lang="zh-TW" altLang="en-US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25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0" y="305157"/>
            <a:ext cx="9144000" cy="3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1" tIns="45711" rIns="91421" bIns="45711">
            <a:spAutoFit/>
          </a:bodyPr>
          <a:lstStyle/>
          <a:p>
            <a:pPr algn="l">
              <a:lnSpc>
                <a:spcPct val="90000"/>
              </a:lnSpc>
              <a:buClr>
                <a:srgbClr val="006600"/>
              </a:buClr>
            </a:pPr>
            <a:r>
              <a:rPr lang="zh-TW" altLang="en-US" sz="22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en-US" altLang="zh-TW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經濟面</a:t>
            </a:r>
            <a:endParaRPr lang="en-US" altLang="zh-TW" sz="2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2" name="圓角矩形 4"/>
          <p:cNvSpPr>
            <a:spLocks noChangeArrowheads="1"/>
          </p:cNvSpPr>
          <p:nvPr/>
        </p:nvSpPr>
        <p:spPr bwMode="auto">
          <a:xfrm>
            <a:off x="3128123" y="833437"/>
            <a:ext cx="5759267" cy="24027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3306589" y="858159"/>
            <a:ext cx="5465942" cy="2189388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2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spc="1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</a:t>
            </a:r>
            <a:r>
              <a:rPr lang="zh-TW" altLang="en-US" sz="18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「創業拔萃方案」，建立創業生態圈</a:t>
            </a:r>
            <a:endParaRPr lang="en-US" altLang="zh-TW" sz="1800" b="0" spc="10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2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推動「虛擬世界發展法規調適規劃方案」</a:t>
            </a:r>
          </a:p>
          <a:p>
            <a:pPr marL="85725" indent="-85725" algn="just" hangingPunct="0">
              <a:lnSpc>
                <a:spcPts val="22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</a:t>
            </a:r>
            <a:r>
              <a:rPr lang="zh-TW" altLang="en-US" sz="18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「重新鏈結矽谷計畫」、「新興產業加速育成計畫」，國際鏈結布局全球市場</a:t>
            </a:r>
            <a:endParaRPr lang="en-US" altLang="zh-TW" sz="180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2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加強產學平臺，促進產學溝通，彌補學用落差，創新科研指標及分流機制</a:t>
            </a:r>
            <a:endParaRPr lang="en-US" altLang="zh-TW" sz="1800" b="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2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spc="1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建立創業虛實整合</a:t>
            </a:r>
            <a:r>
              <a:rPr lang="zh-TW" altLang="en-US" sz="1800" spc="1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平臺及</a:t>
            </a:r>
            <a:r>
              <a:rPr lang="zh-TW" altLang="en-US" sz="1800" spc="1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單一窗口，推動</a:t>
            </a:r>
            <a:r>
              <a:rPr lang="zh-TW" altLang="en-US" sz="18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lang="zh-TW" altLang="en-US" sz="1800" spc="1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社企行動方案</a:t>
            </a:r>
            <a:r>
              <a:rPr lang="zh-TW" altLang="en-US" sz="18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」，公民參與訂立「開放資料路徑圖</a:t>
            </a:r>
            <a:r>
              <a:rPr lang="zh-TW" altLang="en-US" sz="18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endParaRPr lang="en-US" altLang="zh-TW" sz="1800" b="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379571" y="1630037"/>
            <a:ext cx="2732398" cy="67680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5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虛實整合推動創新</a:t>
            </a:r>
            <a:r>
              <a:rPr lang="en-US" altLang="zh-TW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創業</a:t>
            </a:r>
            <a:endParaRPr lang="zh-TW" altLang="en-US" sz="20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5" name="圓角矩形 4"/>
          <p:cNvSpPr>
            <a:spLocks noChangeArrowheads="1"/>
          </p:cNvSpPr>
          <p:nvPr/>
        </p:nvSpPr>
        <p:spPr bwMode="auto">
          <a:xfrm>
            <a:off x="3188452" y="3302702"/>
            <a:ext cx="5616623" cy="1406704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3332468" y="3385668"/>
            <a:ext cx="5345069" cy="1217101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4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透過</a:t>
            </a:r>
            <a:r>
              <a:rPr lang="en-US" altLang="zh-TW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WTO</a:t>
            </a: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OECD</a:t>
            </a: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及</a:t>
            </a:r>
            <a:r>
              <a:rPr lang="en-US" altLang="zh-TW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APEC</a:t>
            </a: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等場域，深化多邊、區域及雙邊實質關係；爭取加入</a:t>
            </a:r>
            <a:r>
              <a:rPr lang="en-US" altLang="zh-TW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TPP</a:t>
            </a: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及</a:t>
            </a:r>
            <a:r>
              <a:rPr lang="en-US" altLang="zh-TW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RCEP</a:t>
            </a:r>
          </a:p>
          <a:p>
            <a:pPr marL="85725" indent="-85725" algn="just" hangingPunct="0">
              <a:lnSpc>
                <a:spcPts val="24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推動自由經濟示範區，選取重點</a:t>
            </a:r>
            <a:r>
              <a:rPr lang="zh-TW" altLang="en-US" sz="18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項目，鬆綁</a:t>
            </a:r>
            <a:r>
              <a:rPr lang="zh-TW" altLang="en-US" sz="18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法規，創新制度</a:t>
            </a:r>
            <a:endParaRPr lang="zh-TW" altLang="en-US" sz="1800" b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379572" y="3618033"/>
            <a:ext cx="2731992" cy="67695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  <a:lin ang="5400000" scaled="0"/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l">
              <a:lnSpc>
                <a:spcPts val="25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b="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融入區域經濟整合</a:t>
            </a:r>
            <a:endParaRPr lang="zh-TW" altLang="en-US" sz="2000" b="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1" name="圓角矩形 4"/>
          <p:cNvSpPr>
            <a:spLocks noChangeArrowheads="1"/>
          </p:cNvSpPr>
          <p:nvPr/>
        </p:nvSpPr>
        <p:spPr bwMode="auto">
          <a:xfrm>
            <a:off x="3188453" y="4749992"/>
            <a:ext cx="5616621" cy="1374621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332468" y="4822000"/>
            <a:ext cx="5345069" cy="1055845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4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輔導企業進行產品與服務創新轉型</a:t>
            </a:r>
          </a:p>
          <a:p>
            <a:pPr marL="85725" indent="-85725" algn="just" hangingPunct="0">
              <a:lnSpc>
                <a:spcPts val="24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調整重點市場布局，強化企業海外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市場拓展能量</a:t>
            </a:r>
            <a:endParaRPr lang="en-US" altLang="zh-TW" sz="1800" b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4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spc="1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擬定國家品牌</a:t>
            </a:r>
            <a:r>
              <a:rPr lang="zh-TW" altLang="en-US" sz="1800" spc="1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形塑</a:t>
            </a:r>
            <a:r>
              <a:rPr lang="zh-TW" altLang="en-US" sz="1800" b="0" spc="1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短中長期策略，</a:t>
            </a:r>
            <a:r>
              <a:rPr lang="zh-TW" altLang="en-US" sz="1800" b="0" spc="1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創造臺灣國家品牌價值</a:t>
            </a:r>
          </a:p>
          <a:p>
            <a:pPr marL="0" indent="0" algn="just" hangingPunct="0">
              <a:lnSpc>
                <a:spcPts val="2400"/>
              </a:lnSpc>
              <a:buSzPct val="80000"/>
              <a:defRPr/>
            </a:pPr>
            <a:endParaRPr lang="zh-TW" altLang="en-US" sz="1800" b="0" dirty="0">
              <a:solidFill>
                <a:srgbClr val="3366FF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>
            <a:off x="379571" y="5002498"/>
            <a:ext cx="2731991" cy="67695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l">
              <a:lnSpc>
                <a:spcPts val="25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b="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推升商品出口動能</a:t>
            </a:r>
            <a:endParaRPr lang="zh-TW" altLang="en-US" sz="2000" b="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04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316094" y="2249062"/>
            <a:ext cx="5256584" cy="1549309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提升產品品級及價值，建構完整產業供應鏈體系</a:t>
            </a:r>
          </a:p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建立系統解決方案能力，加速新興產業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發展</a:t>
            </a:r>
            <a:endParaRPr lang="en-US" altLang="zh-TW" sz="1800" b="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整合運用研發資源與產學合作，促進科技成果產業化</a:t>
            </a:r>
            <a:endParaRPr lang="en-US" altLang="zh-TW" sz="1800" b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強化產業智慧財產權管理與流通運用</a:t>
            </a:r>
          </a:p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導入科技化應用，加速商業服務業升級轉型</a:t>
            </a:r>
          </a:p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促進農業勞動結構年輕化，整合資源加值發展</a:t>
            </a:r>
          </a:p>
        </p:txBody>
      </p:sp>
      <p:sp>
        <p:nvSpPr>
          <p:cNvPr id="58" name="Text Box 20"/>
          <p:cNvSpPr txBox="1">
            <a:spLocks noChangeArrowheads="1"/>
          </p:cNvSpPr>
          <p:nvPr/>
        </p:nvSpPr>
        <p:spPr bwMode="auto">
          <a:xfrm>
            <a:off x="3292241" y="4409926"/>
            <a:ext cx="5256584" cy="1030989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推動全球招商，促進民間就業，帶動薪資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成長</a:t>
            </a:r>
            <a:endParaRPr lang="en-US" altLang="zh-TW" sz="1800" b="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推動「人力加值培訓產業發展方案」，強化關鍵人才培訓，提升就業</a:t>
            </a:r>
            <a:endParaRPr lang="en-US" altLang="zh-TW" sz="180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適時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、適度</a:t>
            </a: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檢討基本工資，保障勞工基本生活</a:t>
            </a:r>
          </a:p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提升集體協商與健全勞資爭議處理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機制</a:t>
            </a:r>
            <a:endParaRPr lang="zh-TW" altLang="en-US" sz="1800" b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3" name="AutoShape 11"/>
          <p:cNvSpPr>
            <a:spLocks noChangeArrowheads="1"/>
          </p:cNvSpPr>
          <p:nvPr/>
        </p:nvSpPr>
        <p:spPr bwMode="auto">
          <a:xfrm>
            <a:off x="353691" y="2754015"/>
            <a:ext cx="2732400" cy="67680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5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深化</a:t>
            </a:r>
            <a:r>
              <a:rPr lang="zh-TW" altLang="en-US" sz="20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產業結構調整</a:t>
            </a:r>
          </a:p>
        </p:txBody>
      </p:sp>
      <p:sp>
        <p:nvSpPr>
          <p:cNvPr id="65" name="圓角矩形 4"/>
          <p:cNvSpPr>
            <a:spLocks noChangeArrowheads="1"/>
          </p:cNvSpPr>
          <p:nvPr/>
        </p:nvSpPr>
        <p:spPr bwMode="auto">
          <a:xfrm>
            <a:off x="3146398" y="2208447"/>
            <a:ext cx="5616623" cy="2165921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6" name="AutoShape 11"/>
          <p:cNvSpPr>
            <a:spLocks noChangeArrowheads="1"/>
          </p:cNvSpPr>
          <p:nvPr/>
        </p:nvSpPr>
        <p:spPr bwMode="auto">
          <a:xfrm>
            <a:off x="353691" y="4737483"/>
            <a:ext cx="2732400" cy="67680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5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spc="1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促進就業推</a:t>
            </a:r>
            <a:r>
              <a:rPr lang="zh-TW" altLang="en-US" sz="2000" spc="1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升實質</a:t>
            </a:r>
            <a:r>
              <a:rPr lang="zh-TW" altLang="en-US" sz="2000" spc="1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薪資</a:t>
            </a:r>
            <a:endParaRPr lang="zh-TW" altLang="en-US" sz="2000" spc="1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7" name="圓角矩形 4"/>
          <p:cNvSpPr>
            <a:spLocks noChangeArrowheads="1"/>
          </p:cNvSpPr>
          <p:nvPr/>
        </p:nvSpPr>
        <p:spPr bwMode="auto">
          <a:xfrm>
            <a:off x="3154349" y="4404932"/>
            <a:ext cx="5616623" cy="1516941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" name="Rectangle 10"/>
          <p:cNvSpPr>
            <a:spLocks noChangeArrowheads="1"/>
          </p:cNvSpPr>
          <p:nvPr/>
        </p:nvSpPr>
        <p:spPr bwMode="auto">
          <a:xfrm>
            <a:off x="-31803" y="62434"/>
            <a:ext cx="9144000" cy="3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1" tIns="45711" rIns="91421" bIns="45711">
            <a:spAutoFit/>
          </a:bodyPr>
          <a:lstStyle/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zh-TW" altLang="en-US" sz="22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en-US" altLang="zh-TW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經濟面</a:t>
            </a:r>
            <a:r>
              <a:rPr lang="en-US" altLang="zh-TW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續</a:t>
            </a:r>
            <a:r>
              <a:rPr lang="en-US" altLang="zh-TW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圓角矩形 4"/>
          <p:cNvSpPr>
            <a:spLocks noChangeArrowheads="1"/>
          </p:cNvSpPr>
          <p:nvPr/>
        </p:nvSpPr>
        <p:spPr bwMode="auto">
          <a:xfrm>
            <a:off x="3162573" y="857347"/>
            <a:ext cx="5616620" cy="1296144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3298347" y="993187"/>
            <a:ext cx="5345069" cy="1080120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4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推動全球招商計畫，鼓勵臺商回台投資</a:t>
            </a:r>
          </a:p>
          <a:p>
            <a:pPr marL="85725" indent="-85725" algn="just" hangingPunct="0">
              <a:lnSpc>
                <a:spcPts val="24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推動「跨域加值公共建設財務規劃方案」</a:t>
            </a:r>
            <a:endParaRPr lang="en-US" altLang="zh-TW" sz="1800" b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4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匡列國家發展基金，投資國內策略性服務業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353691" y="1095870"/>
            <a:ext cx="2731990" cy="67695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5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激勵</a:t>
            </a:r>
            <a:r>
              <a:rPr lang="zh-TW" altLang="en-US" sz="20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國內投資意願</a:t>
            </a:r>
          </a:p>
        </p:txBody>
      </p:sp>
    </p:spTree>
    <p:extLst>
      <p:ext uri="{BB962C8B-B14F-4D97-AF65-F5344CB8AC3E}">
        <p14:creationId xmlns:p14="http://schemas.microsoft.com/office/powerpoint/2010/main" val="72101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514114" y="1254443"/>
            <a:ext cx="5418352" cy="796088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6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推動長照服務法完成立法，規劃長照保險制度</a:t>
            </a:r>
          </a:p>
          <a:p>
            <a:pPr marL="85725" indent="-85725" algn="just" hangingPunct="0">
              <a:lnSpc>
                <a:spcPts val="26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充實長照資源網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絡，提升長照服務涵蓋率</a:t>
            </a:r>
            <a:endParaRPr lang="en-US" altLang="zh-TW" sz="1800" b="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6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推廣高齡者樂齡學習中心，創辦「樂齡大學」、成立樂齡學習自主服務團體</a:t>
            </a:r>
            <a:endParaRPr lang="en-US" altLang="zh-TW" sz="1800" b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0" y="347612"/>
            <a:ext cx="9144000" cy="3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1" tIns="45711" rIns="91421" bIns="45711">
            <a:spAutoFit/>
          </a:bodyPr>
          <a:lstStyle/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zh-TW" altLang="en-US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　</a:t>
            </a:r>
            <a:r>
              <a:rPr lang="en-US" altLang="zh-TW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社會面</a:t>
            </a:r>
            <a:endParaRPr lang="en-US" altLang="zh-TW" sz="22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4" name="AutoShape 11"/>
          <p:cNvSpPr>
            <a:spLocks noChangeArrowheads="1"/>
          </p:cNvSpPr>
          <p:nvPr/>
        </p:nvSpPr>
        <p:spPr bwMode="auto">
          <a:xfrm>
            <a:off x="533399" y="1631590"/>
            <a:ext cx="2732400" cy="67680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5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完善高齡照護</a:t>
            </a:r>
            <a:endParaRPr lang="zh-TW" altLang="en-US" sz="20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5" name="圓角矩形 4"/>
          <p:cNvSpPr>
            <a:spLocks noChangeArrowheads="1"/>
          </p:cNvSpPr>
          <p:nvPr/>
        </p:nvSpPr>
        <p:spPr bwMode="auto">
          <a:xfrm>
            <a:off x="3312614" y="1238848"/>
            <a:ext cx="5616623" cy="1504335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3467299" y="3123500"/>
            <a:ext cx="5418352" cy="1592176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6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spc="-6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擬定抑制資源不當耗用改善方案，增進醫療資源配置效率</a:t>
            </a:r>
          </a:p>
          <a:p>
            <a:pPr marL="85725" indent="-85725" algn="just" hangingPunct="0">
              <a:lnSpc>
                <a:spcPts val="26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spc="-6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推動醫院緊急醫療能力分級制度</a:t>
            </a:r>
          </a:p>
          <a:p>
            <a:pPr marL="85725" indent="-85725" algn="just" hangingPunct="0">
              <a:lnSpc>
                <a:spcPts val="26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spc="-6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推動國內藥廠查核及自用原料藥追蹤管理</a:t>
            </a:r>
            <a:endParaRPr lang="en-US" altLang="zh-TW" sz="1800" spc="-6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6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spc="-6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落實</a:t>
            </a:r>
            <a:r>
              <a:rPr lang="zh-TW" altLang="en-US" sz="1800" spc="-6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食品登錄及追溯追蹤等</a:t>
            </a:r>
            <a:r>
              <a:rPr lang="zh-TW" altLang="en-US" sz="1800" spc="-6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制度</a:t>
            </a:r>
            <a:r>
              <a:rPr lang="zh-TW" altLang="en-US" sz="1800" spc="-60" dirty="0" smtClean="0">
                <a:solidFill>
                  <a:srgbClr val="3366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，</a:t>
            </a:r>
            <a:r>
              <a:rPr lang="zh-TW" altLang="en-US" sz="1800" spc="-6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啟動</a:t>
            </a:r>
            <a:r>
              <a:rPr lang="zh-TW" altLang="en-US" sz="1800" spc="-6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全民參與食安把關</a:t>
            </a:r>
            <a:r>
              <a:rPr lang="zh-TW" altLang="en-US" sz="1800" spc="-6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機制</a:t>
            </a:r>
            <a:endParaRPr lang="zh-TW" altLang="en-US" sz="1800" spc="-6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486584" y="3768053"/>
            <a:ext cx="2732400" cy="67680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5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完備醫療食安機制</a:t>
            </a:r>
            <a:endParaRPr lang="zh-TW" altLang="en-US" sz="20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1" name="圓角矩形 4"/>
          <p:cNvSpPr>
            <a:spLocks noChangeArrowheads="1"/>
          </p:cNvSpPr>
          <p:nvPr/>
        </p:nvSpPr>
        <p:spPr bwMode="auto">
          <a:xfrm>
            <a:off x="3265799" y="3099278"/>
            <a:ext cx="5666667" cy="2136957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972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1" y="347612"/>
            <a:ext cx="9144000" cy="3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1" tIns="45711" rIns="91421" bIns="45711">
            <a:spAutoFit/>
          </a:bodyPr>
          <a:lstStyle/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zh-TW" altLang="en-US" sz="2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　</a:t>
            </a:r>
            <a:r>
              <a:rPr lang="en-US" altLang="zh-TW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社會面</a:t>
            </a:r>
            <a:r>
              <a:rPr lang="en-US" altLang="zh-TW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續</a:t>
            </a:r>
            <a:r>
              <a:rPr lang="en-US" altLang="zh-TW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5" name="AutoShape 11"/>
          <p:cNvSpPr>
            <a:spLocks noChangeArrowheads="1"/>
          </p:cNvSpPr>
          <p:nvPr/>
        </p:nvSpPr>
        <p:spPr bwMode="auto">
          <a:xfrm>
            <a:off x="414894" y="3379130"/>
            <a:ext cx="2732400" cy="67680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500"/>
              </a:lnSpc>
              <a:defRPr/>
            </a:pPr>
            <a:r>
              <a:rPr lang="zh-TW" altLang="en-US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擴大</a:t>
            </a:r>
            <a:r>
              <a:rPr lang="zh-TW" altLang="en-US" sz="20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低所得家庭扶助</a:t>
            </a:r>
          </a:p>
        </p:txBody>
      </p:sp>
      <p:sp>
        <p:nvSpPr>
          <p:cNvPr id="58" name="Text Box 20"/>
          <p:cNvSpPr txBox="1">
            <a:spLocks noChangeArrowheads="1"/>
          </p:cNvSpPr>
          <p:nvPr/>
        </p:nvSpPr>
        <p:spPr bwMode="auto">
          <a:xfrm>
            <a:off x="3407353" y="3258811"/>
            <a:ext cx="5184576" cy="860021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9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推動社會救助，協助弱勢家庭就業就學</a:t>
            </a:r>
            <a:endParaRPr lang="en-US" altLang="zh-TW" sz="1800" b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9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持續推動租稅改革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，落實量能課稅</a:t>
            </a:r>
            <a:endParaRPr lang="zh-TW" altLang="en-US" sz="1800" b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9" name="圓角矩形 4"/>
          <p:cNvSpPr>
            <a:spLocks noChangeArrowheads="1"/>
          </p:cNvSpPr>
          <p:nvPr/>
        </p:nvSpPr>
        <p:spPr bwMode="auto">
          <a:xfrm>
            <a:off x="3191329" y="3163812"/>
            <a:ext cx="5616623" cy="101440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lnSpc>
                <a:spcPts val="2900"/>
              </a:lnSpc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0" name="AutoShape 11"/>
          <p:cNvSpPr>
            <a:spLocks noChangeArrowheads="1"/>
          </p:cNvSpPr>
          <p:nvPr/>
        </p:nvSpPr>
        <p:spPr bwMode="auto">
          <a:xfrm>
            <a:off x="414894" y="4841551"/>
            <a:ext cx="2732400" cy="67680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5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彰顯</a:t>
            </a:r>
            <a:r>
              <a:rPr lang="zh-TW" altLang="en-US" sz="20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居住正義</a:t>
            </a:r>
          </a:p>
        </p:txBody>
      </p:sp>
      <p:sp>
        <p:nvSpPr>
          <p:cNvPr id="61" name="Text Box 20"/>
          <p:cNvSpPr txBox="1">
            <a:spLocks noChangeArrowheads="1"/>
          </p:cNvSpPr>
          <p:nvPr/>
        </p:nvSpPr>
        <p:spPr bwMode="auto">
          <a:xfrm>
            <a:off x="3407353" y="4578345"/>
            <a:ext cx="5184576" cy="1139623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9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提供弱勢者住宅補貼，加強推動社會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住宅</a:t>
            </a:r>
            <a:endParaRPr lang="en-US" altLang="zh-TW" sz="1800" b="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9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促進不動產稅制合理化</a:t>
            </a:r>
            <a:endParaRPr lang="zh-TW" altLang="en-US" sz="1800" b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9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賡續</a:t>
            </a: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推動實價登錄制度，健全住宅租賃市場</a:t>
            </a:r>
          </a:p>
        </p:txBody>
      </p:sp>
      <p:sp>
        <p:nvSpPr>
          <p:cNvPr id="64" name="圓角矩形 4"/>
          <p:cNvSpPr>
            <a:spLocks noChangeArrowheads="1"/>
          </p:cNvSpPr>
          <p:nvPr/>
        </p:nvSpPr>
        <p:spPr bwMode="auto">
          <a:xfrm>
            <a:off x="3191328" y="4518971"/>
            <a:ext cx="5616623" cy="129458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lnSpc>
                <a:spcPts val="2900"/>
              </a:lnSpc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395609" y="990089"/>
            <a:ext cx="5184576" cy="1839389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5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促進</a:t>
            </a:r>
            <a:r>
              <a:rPr lang="zh-TW" altLang="en-US" sz="18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學齡前教育保育措施等服務</a:t>
            </a:r>
            <a:r>
              <a:rPr lang="zh-TW" altLang="en-US" sz="18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優質、公共化</a:t>
            </a:r>
            <a:endParaRPr lang="zh-TW" altLang="en-US" sz="1800" b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5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提供幼兒免學費措施，提高幼兒園入園率</a:t>
            </a:r>
            <a:endParaRPr lang="en-US" altLang="zh-TW" sz="1800" b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5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落實中小學教育正常化，提升高中職優質學校比率、辦理就學補助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措施</a:t>
            </a:r>
            <a:endParaRPr lang="en-US" altLang="zh-TW" sz="1800" b="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5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推動「邁向頂尖大學計畫」及「</a:t>
            </a:r>
            <a:r>
              <a:rPr lang="zh-TW" altLang="en-US" sz="18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獎勵</a:t>
            </a:r>
            <a:r>
              <a:rPr lang="zh-TW" altLang="en-US" sz="18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大學教學卓越計畫」，鼓勵學生出國進修交流</a:t>
            </a:r>
            <a:endParaRPr lang="zh-TW" altLang="en-US" sz="180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414894" y="1551481"/>
            <a:ext cx="2732400" cy="67680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5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優</a:t>
            </a:r>
            <a:r>
              <a:rPr lang="zh-TW" altLang="en-US" sz="20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化教育政策</a:t>
            </a:r>
          </a:p>
        </p:txBody>
      </p:sp>
      <p:sp>
        <p:nvSpPr>
          <p:cNvPr id="14" name="圓角矩形 4"/>
          <p:cNvSpPr>
            <a:spLocks noChangeArrowheads="1"/>
          </p:cNvSpPr>
          <p:nvPr/>
        </p:nvSpPr>
        <p:spPr bwMode="auto">
          <a:xfrm>
            <a:off x="3197338" y="974813"/>
            <a:ext cx="5616623" cy="2023363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2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3281191" y="833475"/>
            <a:ext cx="5538960" cy="1473419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加強臭氧前驅物及粒狀污染物減量工作</a:t>
            </a:r>
          </a:p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加嚴固定</a:t>
            </a: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及移動污染源排放標準</a:t>
            </a:r>
            <a:endParaRPr lang="en-US" altLang="zh-TW" sz="1800" b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推動「國土計畫法」草案完成立法</a:t>
            </a:r>
          </a:p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整合國土資源之保育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事權，</a:t>
            </a:r>
            <a:r>
              <a:rPr lang="zh-CN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強化</a:t>
            </a:r>
            <a:r>
              <a:rPr lang="zh-CN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自然保護區之</a:t>
            </a:r>
            <a:r>
              <a:rPr lang="zh-CN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能力</a:t>
            </a:r>
            <a:endParaRPr lang="en-US" altLang="zh-CN" sz="1800" b="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加強</a:t>
            </a:r>
            <a:r>
              <a:rPr lang="zh-CN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植樹造林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、生態復育</a:t>
            </a:r>
            <a:r>
              <a:rPr lang="zh-TW" altLang="en-US" sz="18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CN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以</a:t>
            </a:r>
            <a:r>
              <a:rPr lang="zh-CN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落實保育及撫育</a:t>
            </a:r>
            <a:r>
              <a:rPr lang="zh-CN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工作</a:t>
            </a:r>
            <a:endParaRPr lang="zh-TW" altLang="en-US" sz="1800" b="0" dirty="0">
              <a:solidFill>
                <a:srgbClr val="3366FF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6" name="Text Box 20"/>
          <p:cNvSpPr txBox="1">
            <a:spLocks noChangeArrowheads="1"/>
          </p:cNvSpPr>
          <p:nvPr/>
        </p:nvSpPr>
        <p:spPr bwMode="auto">
          <a:xfrm>
            <a:off x="3281190" y="2560564"/>
            <a:ext cx="5538960" cy="962456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推動「陽光屋頂百萬座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」及</a:t>
            </a: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「千架海陸風力機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」計畫</a:t>
            </a:r>
            <a:endParaRPr lang="en-US" altLang="zh-TW" sz="1800" b="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</a:t>
            </a: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「綠色能源產業躍升計畫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」，發展綠能低碳產業</a:t>
            </a:r>
            <a:endParaRPr lang="en-US" altLang="zh-TW" sz="1800" b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推廣「全民節電行動」，推動低碳示範社區建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構</a:t>
            </a:r>
            <a:endParaRPr lang="en-US" altLang="zh-TW" sz="1800" b="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建構溫室氣體減量法制基礎，建立綠色稅制</a:t>
            </a:r>
          </a:p>
          <a:p>
            <a:pPr marL="85725" indent="-85725" algn="just" hangingPunct="0">
              <a:lnSpc>
                <a:spcPts val="2300"/>
              </a:lnSpc>
              <a:buSzPct val="80000"/>
              <a:buFont typeface="Arial" panose="020B0604020202020204" pitchFamily="34" charset="0"/>
              <a:buChar char="•"/>
              <a:defRPr/>
            </a:pPr>
            <a:endParaRPr lang="zh-TW" altLang="en-US" sz="1800" b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0" y="228142"/>
            <a:ext cx="9144000" cy="3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1" tIns="45711" rIns="91421" bIns="45711">
            <a:spAutoFit/>
          </a:bodyPr>
          <a:lstStyle/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zh-TW" altLang="en-US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　</a:t>
            </a:r>
            <a:r>
              <a:rPr lang="en-US" altLang="zh-TW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</a:t>
            </a:r>
            <a:r>
              <a:rPr lang="en-US" altLang="zh-TW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環境面</a:t>
            </a:r>
            <a:endParaRPr lang="en-US" altLang="zh-TW" sz="22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1" name="AutoShape 11"/>
          <p:cNvSpPr>
            <a:spLocks noChangeArrowheads="1"/>
          </p:cNvSpPr>
          <p:nvPr/>
        </p:nvSpPr>
        <p:spPr bwMode="auto">
          <a:xfrm>
            <a:off x="334054" y="1274914"/>
            <a:ext cx="2732400" cy="67680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3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維護</a:t>
            </a:r>
            <a:r>
              <a:rPr lang="zh-TW" altLang="en-US" sz="20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環境及</a:t>
            </a:r>
            <a:r>
              <a:rPr lang="zh-TW" altLang="en-US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生態</a:t>
            </a:r>
            <a:endParaRPr lang="zh-TW" altLang="en-US" sz="20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2" name="圓角矩形 4"/>
          <p:cNvSpPr>
            <a:spLocks noChangeArrowheads="1"/>
          </p:cNvSpPr>
          <p:nvPr/>
        </p:nvSpPr>
        <p:spPr bwMode="auto">
          <a:xfrm>
            <a:off x="3079689" y="806746"/>
            <a:ext cx="5789479" cy="1584029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圓角矩形 4"/>
          <p:cNvSpPr>
            <a:spLocks noChangeArrowheads="1"/>
          </p:cNvSpPr>
          <p:nvPr/>
        </p:nvSpPr>
        <p:spPr bwMode="auto">
          <a:xfrm>
            <a:off x="3114895" y="2497391"/>
            <a:ext cx="5754273" cy="1311284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AutoShape 11"/>
          <p:cNvSpPr>
            <a:spLocks noChangeArrowheads="1"/>
          </p:cNvSpPr>
          <p:nvPr/>
        </p:nvSpPr>
        <p:spPr bwMode="auto">
          <a:xfrm>
            <a:off x="347289" y="4106305"/>
            <a:ext cx="2732400" cy="67680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3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spc="1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提升</a:t>
            </a:r>
            <a:r>
              <a:rPr lang="zh-TW" altLang="en-US" sz="2000" spc="1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氣候變遷調適能力</a:t>
            </a:r>
          </a:p>
        </p:txBody>
      </p:sp>
      <p:sp>
        <p:nvSpPr>
          <p:cNvPr id="49" name="圓角矩形 4"/>
          <p:cNvSpPr>
            <a:spLocks noChangeArrowheads="1"/>
          </p:cNvSpPr>
          <p:nvPr/>
        </p:nvSpPr>
        <p:spPr bwMode="auto">
          <a:xfrm>
            <a:off x="3128707" y="3916533"/>
            <a:ext cx="5740461" cy="1064768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" name="Text Box 20"/>
          <p:cNvSpPr txBox="1">
            <a:spLocks noChangeArrowheads="1"/>
          </p:cNvSpPr>
          <p:nvPr/>
        </p:nvSpPr>
        <p:spPr bwMode="auto">
          <a:xfrm>
            <a:off x="3281191" y="3949946"/>
            <a:ext cx="5284034" cy="936104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4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落實「國家氣候變遷調適政策綱領」</a:t>
            </a:r>
            <a:endParaRPr lang="en-US" altLang="zh-TW" sz="1800" b="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4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</a:t>
            </a: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區域性河川、排水及海堤整體規劃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建設</a:t>
            </a:r>
            <a:endParaRPr lang="en-US" altLang="zh-TW" sz="1800" b="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4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建置區域防災雷達網，擴充強震即時警報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系統</a:t>
            </a:r>
            <a:endParaRPr lang="en-US" altLang="zh-TW" sz="1800" b="0" dirty="0" smtClean="0">
              <a:solidFill>
                <a:srgbClr val="3366FF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9" name="AutoShape 11"/>
          <p:cNvSpPr>
            <a:spLocks noChangeArrowheads="1"/>
          </p:cNvSpPr>
          <p:nvPr/>
        </p:nvSpPr>
        <p:spPr bwMode="auto">
          <a:xfrm>
            <a:off x="347289" y="5279195"/>
            <a:ext cx="2732400" cy="67680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3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強化</a:t>
            </a:r>
            <a:r>
              <a:rPr lang="zh-TW" altLang="en-US" sz="20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區域均衡發展</a:t>
            </a:r>
          </a:p>
        </p:txBody>
      </p:sp>
      <p:sp>
        <p:nvSpPr>
          <p:cNvPr id="60" name="圓角矩形 4"/>
          <p:cNvSpPr>
            <a:spLocks noChangeArrowheads="1"/>
          </p:cNvSpPr>
          <p:nvPr/>
        </p:nvSpPr>
        <p:spPr bwMode="auto">
          <a:xfrm>
            <a:off x="3128707" y="5047362"/>
            <a:ext cx="5740461" cy="1152128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1" name="Text Box 20"/>
          <p:cNvSpPr txBox="1">
            <a:spLocks noChangeArrowheads="1"/>
          </p:cNvSpPr>
          <p:nvPr/>
        </p:nvSpPr>
        <p:spPr bwMode="auto">
          <a:xfrm>
            <a:off x="3281189" y="5123927"/>
            <a:ext cx="5284035" cy="615469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4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</a:t>
            </a: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花東產業</a:t>
            </a:r>
            <a:r>
              <a:rPr lang="en-US" altLang="zh-TW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級化發展</a:t>
            </a:r>
          </a:p>
          <a:p>
            <a:pPr marL="85725" indent="-85725" algn="just" hangingPunct="0">
              <a:lnSpc>
                <a:spcPts val="24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執行第四期</a:t>
            </a:r>
            <a:r>
              <a:rPr lang="en-US" altLang="zh-TW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(104-107</a:t>
            </a: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離島綜合建設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方案</a:t>
            </a:r>
            <a:endParaRPr lang="en-US" altLang="zh-TW" sz="1800" b="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4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鼓勵跨</a:t>
            </a:r>
            <a:r>
              <a:rPr lang="zh-TW" altLang="en-US" sz="1800" b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部門或跨域合作建設計畫</a:t>
            </a: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之推動</a:t>
            </a:r>
            <a:endParaRPr lang="zh-TW" altLang="en-US" sz="1800" b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334054" y="2659214"/>
            <a:ext cx="2732400" cy="67680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3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深化綠能低碳</a:t>
            </a:r>
            <a:endParaRPr lang="zh-TW" altLang="en-US" sz="20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8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3281191" y="955817"/>
            <a:ext cx="5538960" cy="1473419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6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制度化兩岸協商機制，推動經貿合作交流</a:t>
            </a:r>
            <a:endParaRPr lang="en-US" altLang="zh-TW" sz="1800" b="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6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b="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持續研修兩岸條例，有序推動</a:t>
            </a:r>
            <a:r>
              <a:rPr lang="en-US" altLang="zh-TW" sz="18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ECFA</a:t>
            </a:r>
            <a:r>
              <a:rPr lang="zh-TW" altLang="en-US" sz="18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後續協商，穩健推動兩岸官方互動常態化</a:t>
            </a:r>
            <a:endParaRPr lang="en-US" altLang="zh-TW" sz="180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6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完備兩岸經貿往來安全管理機制，推動兩岸經貿合作</a:t>
            </a:r>
            <a:endParaRPr lang="en-US" altLang="zh-TW" sz="180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6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深化兩岸民間團體、青年學生交流以及資訊對等流通，以推廣臺灣自由民主等核心價值及多元創新文化軟實力</a:t>
            </a:r>
            <a:endParaRPr lang="en-US" altLang="zh-TW" sz="180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0" y="228142"/>
            <a:ext cx="9144000" cy="3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1" tIns="45711" rIns="91421" bIns="45711">
            <a:spAutoFit/>
          </a:bodyPr>
          <a:lstStyle/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zh-TW" altLang="en-US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　</a:t>
            </a:r>
            <a:r>
              <a:rPr lang="en-US" altLang="zh-TW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四</a:t>
            </a:r>
            <a:r>
              <a:rPr lang="en-US" altLang="zh-TW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兩岸與國際</a:t>
            </a:r>
            <a:endParaRPr lang="en-US" altLang="zh-TW" sz="22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1" name="AutoShape 11"/>
          <p:cNvSpPr>
            <a:spLocks noChangeArrowheads="1"/>
          </p:cNvSpPr>
          <p:nvPr/>
        </p:nvSpPr>
        <p:spPr bwMode="auto">
          <a:xfrm>
            <a:off x="294042" y="1739526"/>
            <a:ext cx="2732400" cy="67680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3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促進兩岸和平發展</a:t>
            </a:r>
          </a:p>
        </p:txBody>
      </p:sp>
      <p:sp>
        <p:nvSpPr>
          <p:cNvPr id="42" name="圓角矩形 4"/>
          <p:cNvSpPr>
            <a:spLocks noChangeArrowheads="1"/>
          </p:cNvSpPr>
          <p:nvPr/>
        </p:nvSpPr>
        <p:spPr bwMode="auto">
          <a:xfrm>
            <a:off x="3079689" y="929087"/>
            <a:ext cx="5789479" cy="2500998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3281191" y="3771007"/>
            <a:ext cx="5538960" cy="1473419"/>
          </a:xfrm>
          <a:prstGeom prst="rect">
            <a:avLst/>
          </a:prstGeom>
          <a:noFill/>
          <a:ln>
            <a:noFill/>
          </a:ln>
          <a:effectLst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82550" indent="-825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5725" indent="-85725" algn="just" hangingPunct="0">
              <a:lnSpc>
                <a:spcPts val="26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推動活路外交政策，鞏固邦交、增進對外交流合作</a:t>
            </a:r>
            <a:endParaRPr lang="en-US" altLang="zh-TW" sz="180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6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推動參與國際專業性組織及國際非政府組織，</a:t>
            </a:r>
            <a:r>
              <a:rPr lang="zh-TW" altLang="en-US" sz="180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拓展國際</a:t>
            </a:r>
            <a:r>
              <a:rPr lang="zh-TW" altLang="en-US" sz="18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空間</a:t>
            </a:r>
            <a:endParaRPr lang="en-US" altLang="zh-TW" sz="180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" indent="-85725" algn="just" hangingPunct="0">
              <a:lnSpc>
                <a:spcPts val="26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1800" dirty="0" smtClean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輔導業者規劃文創加值發展策略，深化品牌經營，優化觀光產業品質，推動「跨域亮點整備示範計畫」等，發展特色觀光</a:t>
            </a:r>
            <a:endParaRPr lang="en-US" altLang="zh-TW" sz="1800" dirty="0" smtClean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294042" y="4442812"/>
            <a:ext cx="2732400" cy="676800"/>
          </a:xfrm>
          <a:prstGeom prst="homePlate">
            <a:avLst/>
          </a:prstGeom>
          <a:gradFill>
            <a:gsLst>
              <a:gs pos="0">
                <a:srgbClr val="FFDEBD"/>
              </a:gs>
              <a:gs pos="50000">
                <a:srgbClr val="FFFFE5"/>
              </a:gs>
              <a:gs pos="100000">
                <a:srgbClr val="FFE6CD"/>
              </a:gs>
            </a:gsLst>
          </a:gra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ts val="23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kumimoji="1" lang="zh-TW" altLang="en-US" sz="20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擴大國際參與交流</a:t>
            </a:r>
            <a:endParaRPr kumimoji="1" lang="en-US" altLang="zh-TW" sz="20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1" name="圓角矩形 4"/>
          <p:cNvSpPr>
            <a:spLocks noChangeArrowheads="1"/>
          </p:cNvSpPr>
          <p:nvPr/>
        </p:nvSpPr>
        <p:spPr bwMode="auto">
          <a:xfrm>
            <a:off x="3079689" y="3720424"/>
            <a:ext cx="5789479" cy="2121576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spcCol="1270" anchor="b"/>
          <a:lstStyle/>
          <a:p>
            <a:pPr marL="177800" lvl="1" indent="-177800" defTabSz="800100" fontAlgn="auto">
              <a:spcAft>
                <a:spcPts val="0"/>
              </a:spcAft>
              <a:buSzPct val="80000"/>
              <a:buFontTx/>
              <a:buBlip>
                <a:blip r:embed="rId3"/>
              </a:buBlip>
            </a:pPr>
            <a:endParaRPr kumimoji="0" lang="zh-TW" altLang="zh-TW">
              <a:solidFill>
                <a:srgbClr val="000066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527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1116013" y="1548560"/>
            <a:ext cx="6959600" cy="4549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ECD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FFECD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28575" algn="ctr">
                <a:solidFill>
                  <a:schemeClr val="folHlink"/>
                </a:solidFill>
                <a:round/>
                <a:headEnd/>
                <a:tailEnd/>
              </a14:hiddenLine>
            </a:ext>
          </a:extLst>
        </p:spPr>
        <p:txBody>
          <a:bodyPr wrap="none" lIns="198000" tIns="0" rIns="90000" bIns="46800" anchorCtr="1"/>
          <a:lstStyle/>
          <a:p>
            <a:pPr marL="628650" indent="-449263" algn="just">
              <a:lnSpc>
                <a:spcPts val="4500"/>
              </a:lnSpc>
              <a:buClr>
                <a:schemeClr val="tx2"/>
              </a:buClr>
              <a:buSzPct val="70000"/>
            </a:pPr>
            <a:r>
              <a:rPr lang="zh-TW" altLang="en-US" sz="3000" b="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</a:t>
            </a:r>
            <a:r>
              <a:rPr lang="zh-TW" altLang="en-US" sz="3000" b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00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　言</a:t>
            </a:r>
            <a:endParaRPr lang="en-US" altLang="zh-TW" sz="3000" b="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8650" indent="-449263" algn="just">
              <a:lnSpc>
                <a:spcPts val="4500"/>
              </a:lnSpc>
              <a:buClr>
                <a:schemeClr val="tx2"/>
              </a:buClr>
              <a:buSzPct val="70000"/>
            </a:pPr>
            <a:r>
              <a:rPr lang="zh-TW" altLang="en-US" sz="3000" b="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  <a:r>
              <a:rPr lang="zh-TW" altLang="en-US" sz="3000" b="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000" b="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3000" b="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年國家發展計畫重點</a:t>
            </a:r>
            <a:endParaRPr lang="en-US" altLang="zh-TW" sz="3000" b="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8650" indent="-449263" algn="just">
              <a:lnSpc>
                <a:spcPts val="4500"/>
              </a:lnSpc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3000" b="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3000" b="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一、國內外情勢與展望</a:t>
            </a:r>
            <a:endParaRPr lang="en-US" altLang="zh-TW" sz="3000" b="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8650" indent="-449263" algn="just">
              <a:lnSpc>
                <a:spcPts val="4500"/>
              </a:lnSpc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3000" b="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二、面臨課題與挑戰</a:t>
            </a:r>
            <a:endParaRPr lang="en-US" altLang="zh-TW" sz="3000" b="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8650" indent="-449263" algn="just">
              <a:lnSpc>
                <a:spcPts val="4500"/>
              </a:lnSpc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3000" b="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3000" b="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三、國家發展目標</a:t>
            </a:r>
            <a:endParaRPr lang="en-US" altLang="zh-TW" sz="3000" b="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8650" indent="-449263" algn="just">
              <a:lnSpc>
                <a:spcPts val="4500"/>
              </a:lnSpc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3000" b="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3000" b="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四、國家發展政策主軸</a:t>
            </a:r>
            <a:endParaRPr lang="en-US" altLang="zh-TW" sz="3000" b="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8650" indent="-449263" algn="just">
              <a:lnSpc>
                <a:spcPts val="4500"/>
              </a:lnSpc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3000" b="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  <a:r>
              <a:rPr lang="zh-TW" altLang="zh-TW" sz="3000" b="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000" b="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　語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700338" y="476250"/>
            <a:ext cx="3025775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4000" dirty="0">
                <a:solidFill>
                  <a:srgbClr val="99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 報 內 容</a:t>
            </a:r>
          </a:p>
        </p:txBody>
      </p:sp>
      <p:pic>
        <p:nvPicPr>
          <p:cNvPr id="9" name="Picture 7" descr="900304-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981075"/>
            <a:ext cx="6837363" cy="490538"/>
          </a:xfrm>
          <a:prstGeom prst="rect">
            <a:avLst/>
          </a:prstGeom>
          <a:noFill/>
          <a:ln/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26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67553" y="901373"/>
            <a:ext cx="8381891" cy="505525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legacyFlat3" dir="b"/>
          </a:scene3d>
          <a:sp3d extrusionH="227000" prstMaterial="legacyMatte">
            <a:extrusionClr>
              <a:srgbClr val="CCECFF"/>
            </a:extrusionClr>
          </a:sp3d>
        </p:spPr>
        <p:txBody>
          <a:bodyPr anchor="ctr">
            <a:flatTx/>
          </a:bodyPr>
          <a:lstStyle/>
          <a:p>
            <a:pPr algn="just" hangingPunct="0">
              <a:spcBef>
                <a:spcPts val="300"/>
              </a:spcBef>
              <a:buClr>
                <a:srgbClr val="000099"/>
              </a:buClr>
              <a:buSzPct val="100000"/>
              <a:defRPr/>
            </a:pPr>
            <a:endParaRPr kumimoji="1" lang="zh-TW" altLang="en-US" sz="1800" b="0" dirty="0">
              <a:solidFill>
                <a:srgbClr val="0033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-31979" y="105055"/>
            <a:ext cx="9144000" cy="592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CC">
                        <a:alpha val="78000"/>
                      </a:srgbClr>
                    </a:gs>
                    <a:gs pos="50000">
                      <a:srgbClr val="FFFFFF"/>
                    </a:gs>
                    <a:gs pos="100000">
                      <a:srgbClr val="FFFFCC">
                        <a:alpha val="78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18000" rIns="18000">
            <a:spAutoFit/>
          </a:bodyPr>
          <a:lstStyle>
            <a:lvl1pPr marL="296863" indent="-296863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algn="ctr"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</a:pPr>
            <a:r>
              <a:rPr lang="zh-TW" altLang="en-US" sz="3200" b="1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參、結　語</a:t>
            </a:r>
          </a:p>
        </p:txBody>
      </p:sp>
      <p:sp>
        <p:nvSpPr>
          <p:cNvPr id="20" name="Rectangle 3"/>
          <p:cNvSpPr>
            <a:spLocks noChangeAspect="1" noChangeArrowheads="1"/>
          </p:cNvSpPr>
          <p:nvPr/>
        </p:nvSpPr>
        <p:spPr bwMode="auto">
          <a:xfrm>
            <a:off x="367553" y="908720"/>
            <a:ext cx="8211671" cy="506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marL="648000" indent="-648000" algn="just" hangingPunct="0">
              <a:lnSpc>
                <a:spcPts val="4500"/>
              </a:lnSpc>
              <a:spcBef>
                <a:spcPct val="20000"/>
              </a:spcBef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</a:pPr>
            <a:r>
              <a:rPr lang="zh-TW" altLang="en-US" sz="26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一、</a:t>
            </a:r>
            <a:r>
              <a:rPr lang="zh-TW" altLang="en-US" sz="2600" spc="1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面對內外在環境的嚴峻挑戰，</a:t>
            </a:r>
            <a:r>
              <a:rPr lang="en-US" altLang="zh-TW" sz="2600" spc="1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104</a:t>
            </a:r>
            <a:r>
              <a:rPr lang="zh-TW" altLang="en-US" sz="2600" spc="1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年政府將秉持「堅守社會正義、確保環境永續，以及追求經濟繁榮」原則，致力「為年輕人找出路、為老年人找依靠；為企業找機會，也為弱勢者提供有尊嚴的生存環境」</a:t>
            </a:r>
            <a:endParaRPr lang="en-US" altLang="zh-TW" sz="2600" spc="100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648000" indent="-648000" algn="just" hangingPunct="0">
              <a:lnSpc>
                <a:spcPts val="4500"/>
              </a:lnSpc>
              <a:spcBef>
                <a:spcPct val="20000"/>
              </a:spcBef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</a:pPr>
            <a:r>
              <a:rPr lang="zh-TW" altLang="en-US" sz="2600" b="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二、透過各項政策措施的落實推動，預期將為人民創造更大的幸福，並達成經濟成長率</a:t>
            </a:r>
            <a:r>
              <a:rPr lang="en-US" altLang="zh-TW" sz="2600" b="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3.1~3.7%</a:t>
            </a:r>
            <a:r>
              <a:rPr lang="zh-TW" altLang="en-US" sz="2600" b="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之間、失業率</a:t>
            </a:r>
            <a:r>
              <a:rPr lang="en-US" altLang="zh-TW" sz="2600" b="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3.8~3.9%</a:t>
            </a:r>
            <a:r>
              <a:rPr lang="zh-TW" altLang="en-US" sz="2600" b="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之間等</a:t>
            </a:r>
            <a:r>
              <a:rPr lang="zh-TW" altLang="en-US" sz="2600" b="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發展目標</a:t>
            </a:r>
            <a:endParaRPr lang="zh-TW" altLang="en-US" sz="2600" b="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90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9" name="AutoShape 2"/>
          <p:cNvSpPr>
            <a:spLocks noChangeArrowheads="1"/>
          </p:cNvSpPr>
          <p:nvPr/>
        </p:nvSpPr>
        <p:spPr bwMode="auto">
          <a:xfrm>
            <a:off x="2881499" y="1134296"/>
            <a:ext cx="5473079" cy="2952998"/>
          </a:xfrm>
          <a:prstGeom prst="roundRect">
            <a:avLst>
              <a:gd name="adj" fmla="val 7245"/>
            </a:avLst>
          </a:prstGeom>
          <a:gradFill rotWithShape="0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2270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lIns="72000" tIns="72000" rIns="72000" bIns="72000">
            <a:flatTx/>
          </a:bodyPr>
          <a:lstStyle/>
          <a:p>
            <a:pPr marL="271463" indent="-271463" algn="just">
              <a:buFont typeface="Wingdings" pitchFamily="2" charset="2"/>
              <a:buNone/>
            </a:pPr>
            <a:endParaRPr lang="zh-TW" altLang="zh-TW" sz="2400">
              <a:solidFill>
                <a:srgbClr val="000066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53700" name="Picture 3" descr="dglxasset[4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789363"/>
            <a:ext cx="273685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26042" y="1972825"/>
            <a:ext cx="507899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CC">
                        <a:alpha val="78000"/>
                      </a:srgbClr>
                    </a:gs>
                    <a:gs pos="50000">
                      <a:srgbClr val="FFFFFF"/>
                    </a:gs>
                    <a:gs pos="100000">
                      <a:srgbClr val="FFFFCC">
                        <a:alpha val="78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lIns="18000" rIns="18000">
            <a:spAutoFit/>
          </a:bodyPr>
          <a:lstStyle>
            <a:lvl1pPr marL="296863" indent="-296863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0" hangingPunct="0"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zh-TW" altLang="en-US" sz="80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簡報結束</a:t>
            </a:r>
            <a:endParaRPr lang="zh-TW" altLang="en-US" sz="80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608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93698" y="798304"/>
            <a:ext cx="8354888" cy="554461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legacyFlat3" dir="b"/>
          </a:scene3d>
          <a:sp3d extrusionH="227000" prstMaterial="legacyMatte">
            <a:extrusionClr>
              <a:srgbClr val="CCECFF"/>
            </a:extrusionClr>
          </a:sp3d>
        </p:spPr>
        <p:txBody>
          <a:bodyPr anchor="ctr">
            <a:flatTx/>
          </a:bodyPr>
          <a:lstStyle/>
          <a:p>
            <a:pPr algn="just" hangingPunct="0">
              <a:spcBef>
                <a:spcPts val="300"/>
              </a:spcBef>
              <a:buClr>
                <a:srgbClr val="000099"/>
              </a:buClr>
              <a:buSzPct val="100000"/>
              <a:defRPr/>
            </a:pPr>
            <a:endParaRPr kumimoji="1" lang="zh-TW" altLang="en-US" sz="1800" b="0" dirty="0">
              <a:solidFill>
                <a:srgbClr val="0033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79618" name="Text Box 2"/>
          <p:cNvSpPr txBox="1">
            <a:spLocks noChangeAspect="1" noChangeArrowheads="1"/>
          </p:cNvSpPr>
          <p:nvPr/>
        </p:nvSpPr>
        <p:spPr bwMode="auto">
          <a:xfrm>
            <a:off x="755650" y="1171484"/>
            <a:ext cx="8086199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3050" indent="-273050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1150938" indent="-342900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8497888" indent="-342900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8677275" indent="-342900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8856663" indent="-342900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9313863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9771063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10228263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10685463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540000" indent="-540000" algn="just" hangingPunct="0">
              <a:lnSpc>
                <a:spcPts val="3600"/>
              </a:lnSpc>
              <a:buSzPct val="80000"/>
            </a:pP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一、「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年國家發展計畫」為第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期中期計畫「國家發展計畫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(102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105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」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年實施計畫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，業經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年</a:t>
            </a:r>
            <a:r>
              <a:rPr lang="en-US" altLang="zh-TW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日國發會第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委員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行政院</a:t>
            </a:r>
            <a:r>
              <a:rPr lang="zh-TW" altLang="en-US" sz="2000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20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3430</a:t>
            </a:r>
            <a:r>
              <a:rPr lang="zh-TW" altLang="en-US" sz="2000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r>
              <a:rPr lang="zh-TW" altLang="en-US" sz="2000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院會通過。</a:t>
            </a:r>
            <a:endParaRPr lang="en-US" altLang="zh-TW" sz="20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 hangingPunct="0">
              <a:lnSpc>
                <a:spcPts val="3600"/>
              </a:lnSpc>
              <a:spcAft>
                <a:spcPts val="0"/>
              </a:spcAft>
              <a:buSzPct val="80000"/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二、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104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年國家發展計畫編擬之調整</a:t>
            </a:r>
            <a:endParaRPr lang="en-US" altLang="zh-TW" sz="20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20000" indent="-720000" algn="just" hangingPunct="0">
              <a:lnSpc>
                <a:spcPts val="3600"/>
              </a:lnSpc>
              <a:buSzPct val="80000"/>
            </a:pP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　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為發揮國發會「國家發展策略運籌總部」功能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，國家發展計畫編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擬方式將重新調整，以提升國發計畫引導施政功能</a:t>
            </a:r>
            <a:endParaRPr lang="en-US" altLang="zh-TW" sz="20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20000" indent="-720000" algn="just" hangingPunct="0">
              <a:lnSpc>
                <a:spcPts val="3600"/>
              </a:lnSpc>
              <a:buSzPct val="80000"/>
            </a:pP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　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104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年國發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計畫之編擬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，配合上述調整做法，預為準備</a:t>
            </a:r>
            <a:endParaRPr lang="zh-TW" altLang="en-US" sz="20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 hangingPunct="0">
              <a:lnSpc>
                <a:spcPts val="3600"/>
              </a:lnSpc>
              <a:buSzPct val="80000"/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　　　</a:t>
            </a:r>
            <a:r>
              <a:rPr lang="en-US" altLang="zh-TW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調整總體經濟目標，由單一目標值改為區間方式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呈現</a:t>
            </a:r>
            <a:endParaRPr lang="en-US" altLang="zh-TW" sz="200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 hangingPunct="0">
              <a:lnSpc>
                <a:spcPts val="3600"/>
              </a:lnSpc>
              <a:spcAft>
                <a:spcPts val="0"/>
              </a:spcAft>
              <a:buSzPct val="80000"/>
            </a:pP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　　　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擴大研析層面，強化課題與政策之呼應</a:t>
            </a:r>
            <a:endParaRPr lang="en-US" altLang="zh-TW" sz="20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972000" indent="-972000" algn="just" hangingPunct="0">
              <a:lnSpc>
                <a:spcPts val="3600"/>
              </a:lnSpc>
              <a:spcAft>
                <a:spcPts val="0"/>
              </a:spcAft>
              <a:buSzPct val="80000"/>
            </a:pP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　　　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3.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強化與施政計畫間指標的一致性與關連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性</a:t>
            </a:r>
            <a:endParaRPr lang="zh-TW" altLang="en-US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79619" name="Text Box 3"/>
          <p:cNvSpPr txBox="1">
            <a:spLocks noChangeAspect="1" noChangeArrowheads="1"/>
          </p:cNvSpPr>
          <p:nvPr/>
        </p:nvSpPr>
        <p:spPr bwMode="auto">
          <a:xfrm>
            <a:off x="0" y="102505"/>
            <a:ext cx="9144000" cy="592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algn="l"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algn="l"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algn="l"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algn="l"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zh-TW" altLang="en-US" sz="3200" b="1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壹、前言</a:t>
            </a:r>
          </a:p>
        </p:txBody>
      </p:sp>
    </p:spTree>
    <p:extLst>
      <p:ext uri="{BB962C8B-B14F-4D97-AF65-F5344CB8AC3E}">
        <p14:creationId xmlns:p14="http://schemas.microsoft.com/office/powerpoint/2010/main" val="352428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>
            <a:spLocks/>
          </p:cNvSpPr>
          <p:nvPr/>
        </p:nvSpPr>
        <p:spPr>
          <a:xfrm>
            <a:off x="2760460" y="649522"/>
            <a:ext cx="3726688" cy="5734903"/>
          </a:xfrm>
          <a:prstGeom prst="rect">
            <a:avLst/>
          </a:prstGeom>
          <a:gradFill flip="none" rotWithShape="1">
            <a:gsLst>
              <a:gs pos="0">
                <a:srgbClr val="D9FFFF"/>
              </a:gs>
              <a:gs pos="50000">
                <a:schemeClr val="bg1">
                  <a:lumMod val="95000"/>
                </a:schemeClr>
              </a:gs>
              <a:gs pos="100000">
                <a:srgbClr val="D9FFFF"/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zh-TW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104</a:t>
            </a:r>
            <a:r>
              <a:rPr lang="zh-TW" altLang="en-US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年國家發展計畫</a:t>
            </a:r>
            <a:endParaRPr lang="en-US" altLang="zh-TW" b="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l">
              <a:lnSpc>
                <a:spcPts val="2200"/>
              </a:lnSpc>
            </a:pPr>
            <a:r>
              <a:rPr lang="zh-TW" altLang="en-US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摘要</a:t>
            </a:r>
            <a:endParaRPr lang="en-US" altLang="zh-TW" b="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l">
              <a:lnSpc>
                <a:spcPts val="2200"/>
              </a:lnSpc>
            </a:pPr>
            <a:r>
              <a:rPr lang="zh-TW" altLang="en-US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第一章　國內外情勢與展望</a:t>
            </a:r>
            <a:endParaRPr lang="en-US" altLang="zh-TW" b="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algn="l">
              <a:lnSpc>
                <a:spcPts val="2200"/>
              </a:lnSpc>
            </a:pPr>
            <a:r>
              <a:rPr lang="zh-TW" altLang="en-US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第一節　經濟面</a:t>
            </a:r>
            <a:endParaRPr lang="en-US" altLang="zh-TW" b="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algn="l">
              <a:lnSpc>
                <a:spcPts val="2200"/>
              </a:lnSpc>
            </a:pPr>
            <a:r>
              <a:rPr lang="zh-TW" altLang="en-US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第二節　社會面</a:t>
            </a:r>
            <a:endParaRPr lang="en-US" altLang="zh-TW" b="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algn="l">
              <a:lnSpc>
                <a:spcPts val="2200"/>
              </a:lnSpc>
            </a:pPr>
            <a:r>
              <a:rPr lang="zh-TW" altLang="en-US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第三節　環境面</a:t>
            </a:r>
            <a:endParaRPr lang="en-US" altLang="zh-TW" b="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l">
              <a:lnSpc>
                <a:spcPts val="2200"/>
              </a:lnSpc>
            </a:pPr>
            <a:r>
              <a:rPr lang="zh-TW" altLang="en-US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第二章　面臨課題與挑戰</a:t>
            </a:r>
            <a:endParaRPr lang="en-US" altLang="zh-TW" dirty="0" smtClean="0">
              <a:solidFill>
                <a:srgbClr val="99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algn="l">
              <a:lnSpc>
                <a:spcPts val="2200"/>
              </a:lnSpc>
            </a:pPr>
            <a:r>
              <a:rPr lang="zh-TW" altLang="en-US" b="0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第一節　經濟面</a:t>
            </a:r>
            <a:endParaRPr lang="en-US" altLang="zh-TW" b="0" dirty="0" smtClean="0">
              <a:solidFill>
                <a:srgbClr val="99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algn="l">
              <a:lnSpc>
                <a:spcPts val="2200"/>
              </a:lnSpc>
            </a:pPr>
            <a:r>
              <a:rPr lang="zh-TW" altLang="en-US" b="0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第二節　社會面</a:t>
            </a:r>
            <a:endParaRPr lang="en-US" altLang="zh-TW" b="0" dirty="0" smtClean="0">
              <a:solidFill>
                <a:srgbClr val="99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algn="l">
              <a:lnSpc>
                <a:spcPts val="2200"/>
              </a:lnSpc>
            </a:pPr>
            <a:r>
              <a:rPr lang="zh-TW" altLang="en-US" b="0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第三節　環境面</a:t>
            </a:r>
            <a:endParaRPr lang="en-US" altLang="zh-TW" b="0" dirty="0" smtClean="0">
              <a:solidFill>
                <a:srgbClr val="99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l">
              <a:lnSpc>
                <a:spcPts val="2200"/>
              </a:lnSpc>
            </a:pPr>
            <a:r>
              <a:rPr lang="zh-TW" altLang="en-US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第三章　國家發展目標</a:t>
            </a:r>
            <a:endParaRPr lang="en-US" altLang="zh-TW" b="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algn="l">
              <a:lnSpc>
                <a:spcPts val="2200"/>
              </a:lnSpc>
            </a:pPr>
            <a:r>
              <a:rPr lang="zh-TW" altLang="en-US" b="0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第一節　總體經濟目標之設定</a:t>
            </a:r>
            <a:endParaRPr lang="en-US" altLang="zh-TW" b="0" dirty="0" smtClean="0">
              <a:solidFill>
                <a:srgbClr val="99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algn="l">
              <a:lnSpc>
                <a:spcPts val="2200"/>
              </a:lnSpc>
            </a:pPr>
            <a:r>
              <a:rPr lang="zh-TW" altLang="en-US" b="0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第二</a:t>
            </a:r>
            <a:r>
              <a:rPr lang="zh-TW" altLang="en-US" b="0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節　重要發展目標</a:t>
            </a:r>
            <a:endParaRPr lang="en-US" altLang="zh-TW" b="0" dirty="0" smtClean="0">
              <a:solidFill>
                <a:srgbClr val="99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l">
              <a:lnSpc>
                <a:spcPts val="2200"/>
              </a:lnSpc>
            </a:pPr>
            <a:r>
              <a:rPr lang="zh-TW" altLang="en-US" b="0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第四章　國家發展政策</a:t>
            </a:r>
            <a:r>
              <a:rPr lang="zh-TW" altLang="en-US" b="0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主軸</a:t>
            </a:r>
            <a:endParaRPr lang="en-US" altLang="zh-TW" b="0" dirty="0" smtClean="0">
              <a:solidFill>
                <a:srgbClr val="99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000" algn="l">
              <a:lnSpc>
                <a:spcPts val="2200"/>
              </a:lnSpc>
            </a:pP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第一</a:t>
            </a:r>
            <a:r>
              <a:rPr lang="zh-TW" altLang="en-US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節　活力經濟</a:t>
            </a:r>
            <a:endParaRPr lang="en-US" altLang="zh-TW" b="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96000" algn="l">
              <a:lnSpc>
                <a:spcPts val="2200"/>
              </a:lnSpc>
            </a:pPr>
            <a:r>
              <a:rPr lang="zh-TW" altLang="en-US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壹、開放布局</a:t>
            </a:r>
            <a:endParaRPr lang="en-US" altLang="zh-TW" b="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96000" algn="l">
              <a:lnSpc>
                <a:spcPts val="2200"/>
              </a:lnSpc>
            </a:pPr>
            <a:r>
              <a:rPr lang="zh-TW" altLang="en-US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貳、科技創新</a:t>
            </a:r>
            <a:endParaRPr lang="en-US" altLang="zh-TW" b="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68000" algn="l">
              <a:lnSpc>
                <a:spcPts val="2200"/>
              </a:lnSpc>
            </a:pPr>
            <a:r>
              <a:rPr lang="en-US" altLang="zh-TW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⁞</a:t>
            </a:r>
          </a:p>
          <a:p>
            <a:pPr marL="180000" algn="l">
              <a:lnSpc>
                <a:spcPts val="2200"/>
              </a:lnSpc>
            </a:pPr>
            <a:r>
              <a:rPr lang="zh-TW" altLang="en-US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第二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節　公義社會</a:t>
            </a:r>
            <a:endParaRPr lang="en-US" altLang="zh-TW" b="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68000" algn="l">
              <a:lnSpc>
                <a:spcPts val="2200"/>
              </a:lnSpc>
            </a:pPr>
            <a:r>
              <a:rPr lang="en-US" altLang="zh-TW" sz="20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⁞</a:t>
            </a:r>
          </a:p>
        </p:txBody>
      </p:sp>
      <p:sp>
        <p:nvSpPr>
          <p:cNvPr id="5" name="雲朵形圖說文字 4"/>
          <p:cNvSpPr/>
          <p:nvPr/>
        </p:nvSpPr>
        <p:spPr bwMode="auto">
          <a:xfrm>
            <a:off x="423208" y="1397463"/>
            <a:ext cx="2051656" cy="1233577"/>
          </a:xfrm>
          <a:prstGeom prst="cloudCallout">
            <a:avLst>
              <a:gd name="adj1" fmla="val 66062"/>
              <a:gd name="adj2" fmla="val 36196"/>
            </a:avLst>
          </a:prstGeom>
          <a:gradFill>
            <a:gsLst>
              <a:gs pos="0">
                <a:srgbClr val="C8F9F8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07899" y="1621388"/>
            <a:ext cx="156966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擴大分析</a:t>
            </a:r>
            <a:r>
              <a:rPr lang="zh-TW" altLang="en-US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層面</a:t>
            </a:r>
            <a:endParaRPr lang="en-US" altLang="zh-TW" dirty="0" smtClean="0">
              <a:solidFill>
                <a:srgbClr val="99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增加</a:t>
            </a:r>
            <a:r>
              <a:rPr lang="zh-TW" altLang="en-US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課題探討</a:t>
            </a:r>
          </a:p>
        </p:txBody>
      </p:sp>
      <p:sp>
        <p:nvSpPr>
          <p:cNvPr id="10" name="雲朵形圖說文字 9"/>
          <p:cNvSpPr/>
          <p:nvPr/>
        </p:nvSpPr>
        <p:spPr bwMode="auto">
          <a:xfrm>
            <a:off x="198426" y="3416061"/>
            <a:ext cx="2240728" cy="1734478"/>
          </a:xfrm>
          <a:prstGeom prst="cloudCallout">
            <a:avLst>
              <a:gd name="adj1" fmla="val 71980"/>
              <a:gd name="adj2" fmla="val -5309"/>
            </a:avLst>
          </a:prstGeom>
          <a:gradFill>
            <a:gsLst>
              <a:gs pos="0">
                <a:srgbClr val="C8F9F8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11998" y="3761252"/>
            <a:ext cx="18421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TW" altLang="en-US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強化與施政計畫</a:t>
            </a:r>
            <a:r>
              <a:rPr lang="zh-TW" altLang="en-US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間指標的一致性與關連性</a:t>
            </a:r>
          </a:p>
        </p:txBody>
      </p:sp>
      <p:sp>
        <p:nvSpPr>
          <p:cNvPr id="13" name="雲朵形圖說文字 12"/>
          <p:cNvSpPr/>
          <p:nvPr/>
        </p:nvSpPr>
        <p:spPr bwMode="auto">
          <a:xfrm flipH="1">
            <a:off x="5646172" y="4578642"/>
            <a:ext cx="2316047" cy="1287413"/>
          </a:xfrm>
          <a:prstGeom prst="cloudCallout">
            <a:avLst>
              <a:gd name="adj1" fmla="val 71095"/>
              <a:gd name="adj2" fmla="val -44806"/>
            </a:avLst>
          </a:prstGeom>
          <a:gradFill>
            <a:gsLst>
              <a:gs pos="0">
                <a:srgbClr val="C8F9F8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041706" y="4840969"/>
            <a:ext cx="19204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TW" altLang="zh-TW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加強面臨課題與因應對策</a:t>
            </a:r>
            <a:r>
              <a:rPr lang="zh-TW" altLang="zh-TW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之</a:t>
            </a:r>
            <a:r>
              <a:rPr lang="zh-TW" altLang="en-US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呼應</a:t>
            </a:r>
            <a:endParaRPr lang="zh-TW" altLang="en-US" dirty="0">
              <a:solidFill>
                <a:srgbClr val="99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4" name="Text Box 3"/>
          <p:cNvSpPr txBox="1">
            <a:spLocks noChangeAspect="1" noChangeArrowheads="1"/>
          </p:cNvSpPr>
          <p:nvPr/>
        </p:nvSpPr>
        <p:spPr bwMode="auto">
          <a:xfrm>
            <a:off x="22300" y="76708"/>
            <a:ext cx="9144000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algn="l"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algn="l"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algn="l"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algn="l"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</a:pPr>
            <a:r>
              <a:rPr lang="zh-TW" altLang="en-US" sz="2400" dirty="0" smtClean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itchFamily="2" charset="2"/>
              </a:rPr>
              <a:t>三、</a:t>
            </a:r>
            <a:r>
              <a:rPr lang="en-US" altLang="zh-TW" sz="2400" dirty="0" smtClean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itchFamily="2" charset="2"/>
              </a:rPr>
              <a:t>104</a:t>
            </a:r>
            <a:r>
              <a:rPr lang="zh-TW" altLang="en-US" sz="2400" dirty="0" smtClean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itchFamily="2" charset="2"/>
              </a:rPr>
              <a:t>年國</a:t>
            </a:r>
            <a:r>
              <a:rPr lang="zh-TW" altLang="en-US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itchFamily="2" charset="2"/>
              </a:rPr>
              <a:t>發計畫</a:t>
            </a:r>
            <a:r>
              <a:rPr lang="zh-TW" altLang="en-US" sz="2400" dirty="0" smtClean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itchFamily="2" charset="2"/>
              </a:rPr>
              <a:t>內容之調整</a:t>
            </a:r>
            <a:endParaRPr lang="zh-TW" altLang="en-US" sz="24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  <a:sym typeface="Wingdings" pitchFamily="2" charset="2"/>
            </a:endParaRPr>
          </a:p>
        </p:txBody>
      </p:sp>
      <p:sp>
        <p:nvSpPr>
          <p:cNvPr id="12" name="雲朵形圖說文字 11"/>
          <p:cNvSpPr/>
          <p:nvPr/>
        </p:nvSpPr>
        <p:spPr bwMode="auto">
          <a:xfrm flipH="1">
            <a:off x="6237444" y="1792029"/>
            <a:ext cx="2475234" cy="1406887"/>
          </a:xfrm>
          <a:prstGeom prst="cloudCallout">
            <a:avLst>
              <a:gd name="adj1" fmla="val 56902"/>
              <a:gd name="adj2" fmla="val 92395"/>
            </a:avLst>
          </a:prstGeom>
          <a:gradFill>
            <a:gsLst>
              <a:gs pos="0">
                <a:srgbClr val="C8F9F8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675055" y="2016875"/>
            <a:ext cx="189959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Bef>
                <a:spcPts val="600"/>
              </a:spcBef>
              <a:buSzPct val="80000"/>
            </a:pPr>
            <a:r>
              <a:rPr lang="zh-TW" altLang="en-US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總體經濟</a:t>
            </a:r>
            <a:r>
              <a:rPr lang="zh-TW" altLang="en-US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目標由</a:t>
            </a:r>
            <a:r>
              <a:rPr lang="zh-TW" altLang="en-US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單一目標值改為</a:t>
            </a:r>
            <a:r>
              <a:rPr lang="zh-TW" altLang="en-US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區間方式呈現</a:t>
            </a:r>
            <a:endParaRPr lang="en-US" altLang="zh-TW" dirty="0">
              <a:solidFill>
                <a:srgbClr val="99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9" name="Text Box 3"/>
          <p:cNvSpPr txBox="1">
            <a:spLocks noChangeAspect="1" noChangeArrowheads="1"/>
          </p:cNvSpPr>
          <p:nvPr/>
        </p:nvSpPr>
        <p:spPr bwMode="auto">
          <a:xfrm>
            <a:off x="0" y="257635"/>
            <a:ext cx="9144000" cy="63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algn="l"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algn="l"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algn="l"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algn="l"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zh-TW" altLang="en-US" sz="3200" b="1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貳、</a:t>
            </a:r>
            <a:r>
              <a:rPr lang="en-US" altLang="zh-TW" sz="3200" b="1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104</a:t>
            </a:r>
            <a:r>
              <a:rPr lang="zh-TW" altLang="en-US" sz="3200" b="1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年國家發展計畫重點</a:t>
            </a:r>
            <a:endParaRPr lang="zh-TW" altLang="en-US" sz="3200" b="1" dirty="0">
              <a:solidFill>
                <a:srgbClr val="99000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690473" y="1414733"/>
            <a:ext cx="8208910" cy="3851610"/>
            <a:chOff x="690473" y="1414733"/>
            <a:chExt cx="8208910" cy="3851610"/>
          </a:xfrm>
        </p:grpSpPr>
        <p:sp>
          <p:nvSpPr>
            <p:cNvPr id="42" name="AutoShape 4"/>
            <p:cNvSpPr>
              <a:spLocks noChangeArrowheads="1"/>
            </p:cNvSpPr>
            <p:nvPr/>
          </p:nvSpPr>
          <p:spPr bwMode="auto">
            <a:xfrm>
              <a:off x="5470865" y="2345955"/>
              <a:ext cx="2885288" cy="6776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BFFFF"/>
                </a:gs>
                <a:gs pos="50000">
                  <a:srgbClr val="FFFFFF"/>
                </a:gs>
                <a:gs pos="100000">
                  <a:srgbClr val="EBFFFF"/>
                </a:gs>
              </a:gsLst>
              <a:lin ang="5400000" scaled="1"/>
            </a:gradFill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27889" rIns="18000" bIns="27889" anchor="ctr"/>
            <a:lstStyle/>
            <a:p>
              <a:pPr>
                <a:spcBef>
                  <a:spcPct val="10000"/>
                </a:spcBef>
                <a:spcAft>
                  <a:spcPct val="10000"/>
                </a:spcAft>
                <a:buSzPct val="70000"/>
                <a:buFont typeface="Wingdings" pitchFamily="2" charset="2"/>
                <a:buNone/>
              </a:pPr>
              <a:endParaRPr lang="zh-TW" altLang="zh-TW" sz="260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6" name="AutoShape 32"/>
            <p:cNvSpPr>
              <a:spLocks noChangeArrowheads="1"/>
            </p:cNvSpPr>
            <p:nvPr/>
          </p:nvSpPr>
          <p:spPr bwMode="auto">
            <a:xfrm>
              <a:off x="690473" y="3447590"/>
              <a:ext cx="8208910" cy="181875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/>
            <a:extLst/>
          </p:spPr>
          <p:txBody>
            <a:bodyPr lIns="18000" tIns="27889" rIns="18000" bIns="27889" anchor="ctr"/>
            <a:lstStyle/>
            <a:p>
              <a:pPr>
                <a:spcBef>
                  <a:spcPct val="10000"/>
                </a:spcBef>
                <a:spcAft>
                  <a:spcPct val="10000"/>
                </a:spcAft>
                <a:buSzPct val="70000"/>
                <a:buFont typeface="Wingdings" pitchFamily="2" charset="2"/>
                <a:buNone/>
              </a:pPr>
              <a:endParaRPr lang="en-US" altLang="zh-TW" sz="2600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>
                <a:spcBef>
                  <a:spcPct val="10000"/>
                </a:spcBef>
                <a:spcAft>
                  <a:spcPct val="10000"/>
                </a:spcAft>
                <a:buSzPct val="70000"/>
                <a:buFont typeface="Wingdings" pitchFamily="2" charset="2"/>
                <a:buNone/>
              </a:pPr>
              <a:endParaRPr lang="en-US" altLang="zh-TW" sz="2600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>
                <a:spcBef>
                  <a:spcPct val="10000"/>
                </a:spcBef>
                <a:spcAft>
                  <a:spcPct val="10000"/>
                </a:spcAft>
                <a:buSzPct val="70000"/>
                <a:buFont typeface="Wingdings" pitchFamily="2" charset="2"/>
                <a:buNone/>
              </a:pPr>
              <a:endParaRPr lang="en-US" altLang="zh-TW" sz="2600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>
                <a:spcBef>
                  <a:spcPct val="10000"/>
                </a:spcBef>
                <a:spcAft>
                  <a:spcPct val="10000"/>
                </a:spcAft>
                <a:buSzPct val="70000"/>
                <a:buFont typeface="Wingdings" pitchFamily="2" charset="2"/>
                <a:buNone/>
              </a:pPr>
              <a:endParaRPr lang="en-US" altLang="zh-TW" sz="2600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8" name="AutoShape 4"/>
            <p:cNvSpPr>
              <a:spLocks noChangeArrowheads="1"/>
            </p:cNvSpPr>
            <p:nvPr/>
          </p:nvSpPr>
          <p:spPr bwMode="auto">
            <a:xfrm>
              <a:off x="1140106" y="2345955"/>
              <a:ext cx="2885287" cy="6776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BFFFF"/>
                </a:gs>
                <a:gs pos="50000">
                  <a:srgbClr val="FFFFFF"/>
                </a:gs>
                <a:gs pos="100000">
                  <a:srgbClr val="EBFFFF"/>
                </a:gs>
              </a:gsLst>
              <a:lin ang="5400000" scaled="1"/>
            </a:gradFill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27889" rIns="18000" bIns="27889" anchor="ctr"/>
            <a:lstStyle/>
            <a:p>
              <a:pPr>
                <a:spcBef>
                  <a:spcPct val="10000"/>
                </a:spcBef>
                <a:spcAft>
                  <a:spcPct val="10000"/>
                </a:spcAft>
                <a:buSzPct val="70000"/>
                <a:buFont typeface="Wingdings" pitchFamily="2" charset="2"/>
                <a:buNone/>
              </a:pPr>
              <a:endParaRPr lang="zh-TW" altLang="zh-TW" sz="260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1755078" y="2517884"/>
              <a:ext cx="1778633" cy="571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263525" indent="-263525" algn="l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algn="l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algn="l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algn="l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algn="l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just">
                <a:lnSpc>
                  <a:spcPct val="95000"/>
                </a:lnSpc>
                <a:buSzPct val="80000"/>
                <a:buFont typeface="Wingdings" pitchFamily="2" charset="2"/>
                <a:buNone/>
              </a:pPr>
              <a:r>
                <a:rPr lang="zh-TW" altLang="en-US" sz="2000" b="0" dirty="0">
                  <a:solidFill>
                    <a:srgbClr val="0000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總統治國理念</a:t>
              </a:r>
            </a:p>
          </p:txBody>
        </p:sp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6075557" y="2526705"/>
              <a:ext cx="1743167" cy="571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263525" indent="-263525" algn="l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algn="l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algn="l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algn="l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algn="l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just">
                <a:lnSpc>
                  <a:spcPct val="95000"/>
                </a:lnSpc>
                <a:buSzPct val="80000"/>
                <a:buFont typeface="Wingdings" pitchFamily="2" charset="2"/>
                <a:buNone/>
              </a:pPr>
              <a:r>
                <a:rPr lang="zh-TW" altLang="en-US" sz="2000" b="0" dirty="0">
                  <a:solidFill>
                    <a:srgbClr val="0000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院長施政</a:t>
              </a:r>
              <a:r>
                <a:rPr lang="zh-TW" altLang="en-US" sz="2000" b="0" dirty="0" smtClean="0">
                  <a:solidFill>
                    <a:srgbClr val="0000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方針</a:t>
              </a:r>
              <a:endParaRPr lang="zh-TW" altLang="en-US" sz="2000" b="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486292" y="1414733"/>
              <a:ext cx="4617306" cy="677698"/>
            </a:xfrm>
            <a:prstGeom prst="plaque">
              <a:avLst>
                <a:gd name="adj" fmla="val 16667"/>
              </a:avLst>
            </a:prstGeom>
            <a:noFill/>
            <a:ln w="22225">
              <a:solidFill>
                <a:srgbClr val="800000"/>
              </a:solidFill>
              <a:miter lim="800000"/>
              <a:headEnd/>
              <a:tailEnd/>
            </a:ln>
            <a:effectLst/>
            <a:extLst/>
          </p:spPr>
          <p:txBody>
            <a:bodyPr lIns="18000" tIns="27889" rIns="18000" bIns="27889" anchor="ctr"/>
            <a:lstStyle/>
            <a:p>
              <a:pPr algn="ctr">
                <a:spcBef>
                  <a:spcPct val="10000"/>
                </a:spcBef>
                <a:spcAft>
                  <a:spcPct val="10000"/>
                </a:spcAft>
                <a:buSzPct val="70000"/>
                <a:buFont typeface="Wingdings" pitchFamily="2" charset="2"/>
                <a:buNone/>
              </a:pPr>
              <a:r>
                <a:rPr lang="en-US" altLang="zh-TW" sz="2400" b="0" dirty="0" smtClean="0">
                  <a:solidFill>
                    <a:srgbClr val="8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104</a:t>
              </a:r>
              <a:r>
                <a:rPr lang="zh-TW" altLang="en-US" sz="2400" b="0" dirty="0" smtClean="0">
                  <a:solidFill>
                    <a:srgbClr val="8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年國家發展計畫</a:t>
              </a:r>
              <a:endParaRPr lang="zh-TW" altLang="en-US" sz="2400" b="0" dirty="0">
                <a:solidFill>
                  <a:srgbClr val="8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2" name="Line 9"/>
            <p:cNvSpPr>
              <a:spLocks noChangeShapeType="1"/>
            </p:cNvSpPr>
            <p:nvPr/>
          </p:nvSpPr>
          <p:spPr bwMode="auto">
            <a:xfrm>
              <a:off x="4792826" y="2091964"/>
              <a:ext cx="0" cy="138197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TW" altLang="en-US"/>
            </a:p>
          </p:txBody>
        </p:sp>
        <p:sp>
          <p:nvSpPr>
            <p:cNvPr id="33" name="AutoShape 13"/>
            <p:cNvSpPr>
              <a:spLocks noChangeArrowheads="1"/>
            </p:cNvSpPr>
            <p:nvPr/>
          </p:nvSpPr>
          <p:spPr bwMode="auto">
            <a:xfrm>
              <a:off x="4218313" y="2432125"/>
              <a:ext cx="383716" cy="42192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BB8D"/>
            </a:solidFill>
            <a:ln w="1905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TW" altLang="en-US"/>
            </a:p>
          </p:txBody>
        </p:sp>
        <p:sp>
          <p:nvSpPr>
            <p:cNvPr id="34" name="AutoShape 14"/>
            <p:cNvSpPr>
              <a:spLocks noChangeArrowheads="1"/>
            </p:cNvSpPr>
            <p:nvPr/>
          </p:nvSpPr>
          <p:spPr bwMode="auto">
            <a:xfrm>
              <a:off x="4985741" y="2447060"/>
              <a:ext cx="383716" cy="423793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FFBB8D"/>
            </a:solidFill>
            <a:ln w="1905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TW" altLang="en-US"/>
            </a:p>
          </p:txBody>
        </p:sp>
        <p:grpSp>
          <p:nvGrpSpPr>
            <p:cNvPr id="35" name="群組 34"/>
            <p:cNvGrpSpPr/>
            <p:nvPr/>
          </p:nvGrpSpPr>
          <p:grpSpPr>
            <a:xfrm>
              <a:off x="938144" y="3482000"/>
              <a:ext cx="7735355" cy="1783441"/>
              <a:chOff x="1503944" y="4654605"/>
              <a:chExt cx="6409909" cy="1306603"/>
            </a:xfrm>
          </p:grpSpPr>
          <p:sp>
            <p:nvSpPr>
              <p:cNvPr id="36" name="AutoShape 18"/>
              <p:cNvSpPr>
                <a:spLocks noChangeArrowheads="1"/>
              </p:cNvSpPr>
              <p:nvPr/>
            </p:nvSpPr>
            <p:spPr bwMode="auto">
              <a:xfrm>
                <a:off x="4784660" y="4672822"/>
                <a:ext cx="1488588" cy="1206971"/>
              </a:xfrm>
              <a:prstGeom prst="roundRect">
                <a:avLst>
                  <a:gd name="adj" fmla="val 16667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DEA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8000" tIns="27889" rIns="18000" bIns="27889" anchor="t"/>
              <a:lstStyle/>
              <a:p>
                <a:pPr algn="ctr">
                  <a:spcAft>
                    <a:spcPct val="10000"/>
                  </a:spcAft>
                  <a:buSzPct val="70000"/>
                  <a:buFont typeface="Wingdings" pitchFamily="2" charset="2"/>
                  <a:buNone/>
                </a:pPr>
                <a:endParaRPr lang="en-US" altLang="zh-TW" sz="1400" b="0" dirty="0" smtClean="0">
                  <a:solidFill>
                    <a:srgbClr val="A5002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>
                  <a:spcAft>
                    <a:spcPct val="10000"/>
                  </a:spcAft>
                  <a:buSzPct val="70000"/>
                  <a:buFont typeface="Wingdings" pitchFamily="2" charset="2"/>
                  <a:buNone/>
                </a:pPr>
                <a:r>
                  <a:rPr lang="zh-TW" altLang="en-US" sz="2000" b="0" dirty="0" smtClean="0">
                    <a:solidFill>
                      <a:srgbClr val="A5002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第三章</a:t>
                </a:r>
                <a:endParaRPr lang="en-US" altLang="zh-TW" sz="2000" b="0" dirty="0" smtClean="0">
                  <a:solidFill>
                    <a:srgbClr val="A5002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>
                  <a:spcBef>
                    <a:spcPts val="1800"/>
                  </a:spcBef>
                  <a:buSzPct val="70000"/>
                  <a:buFont typeface="Wingdings" pitchFamily="2" charset="2"/>
                  <a:buNone/>
                </a:pPr>
                <a:r>
                  <a:rPr lang="zh-TW" altLang="en-US" sz="2000" b="0" dirty="0" smtClean="0">
                    <a:solidFill>
                      <a:srgbClr val="A5002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國家發展目標</a:t>
                </a:r>
                <a:endParaRPr lang="zh-TW" altLang="en-US" sz="2000" b="0" dirty="0">
                  <a:solidFill>
                    <a:srgbClr val="A5002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8" name="AutoShape 16"/>
              <p:cNvSpPr>
                <a:spLocks noChangeArrowheads="1"/>
              </p:cNvSpPr>
              <p:nvPr/>
            </p:nvSpPr>
            <p:spPr bwMode="auto">
              <a:xfrm>
                <a:off x="1503944" y="4672822"/>
                <a:ext cx="1488093" cy="1206971"/>
              </a:xfrm>
              <a:prstGeom prst="roundRect">
                <a:avLst>
                  <a:gd name="adj" fmla="val 16667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DEA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8000" tIns="27889" rIns="18000" bIns="27889" anchor="ctr"/>
              <a:lstStyle/>
              <a:p>
                <a:pPr algn="ctr">
                  <a:spcBef>
                    <a:spcPct val="10000"/>
                  </a:spcBef>
                  <a:spcAft>
                    <a:spcPct val="10000"/>
                  </a:spcAft>
                  <a:buSzPct val="70000"/>
                  <a:buFont typeface="Wingdings" pitchFamily="2" charset="2"/>
                  <a:buNone/>
                </a:pPr>
                <a:r>
                  <a:rPr lang="zh-TW" altLang="en-US" sz="2000" b="0" dirty="0" smtClean="0">
                    <a:solidFill>
                      <a:srgbClr val="A5002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第一章</a:t>
                </a:r>
                <a:endParaRPr lang="en-US" altLang="zh-TW" sz="2000" b="0" dirty="0" smtClean="0">
                  <a:solidFill>
                    <a:srgbClr val="A5002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>
                  <a:spcBef>
                    <a:spcPct val="10000"/>
                  </a:spcBef>
                  <a:spcAft>
                    <a:spcPct val="10000"/>
                  </a:spcAft>
                  <a:buSzPct val="70000"/>
                  <a:buFont typeface="Wingdings" pitchFamily="2" charset="2"/>
                  <a:buNone/>
                </a:pPr>
                <a:r>
                  <a:rPr lang="zh-TW" altLang="en-US" sz="2000" b="0" dirty="0" smtClean="0">
                    <a:solidFill>
                      <a:srgbClr val="A5002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國內外情勢與</a:t>
                </a:r>
                <a:endParaRPr lang="en-US" altLang="zh-TW" sz="2000" b="0" dirty="0" smtClean="0">
                  <a:solidFill>
                    <a:srgbClr val="A5002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>
                  <a:spcBef>
                    <a:spcPct val="10000"/>
                  </a:spcBef>
                  <a:spcAft>
                    <a:spcPct val="10000"/>
                  </a:spcAft>
                  <a:buSzPct val="70000"/>
                  <a:buFont typeface="Wingdings" pitchFamily="2" charset="2"/>
                  <a:buNone/>
                </a:pPr>
                <a:r>
                  <a:rPr lang="zh-TW" altLang="en-US" sz="2000" b="0" dirty="0" smtClean="0">
                    <a:solidFill>
                      <a:srgbClr val="A5002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展望</a:t>
                </a:r>
                <a:endParaRPr lang="zh-TW" altLang="en-US" sz="2000" b="0" dirty="0">
                  <a:solidFill>
                    <a:srgbClr val="A5002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3144055" y="4654605"/>
                <a:ext cx="1488588" cy="1306603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TW" altLang="en-US" sz="2000" b="0" dirty="0">
                    <a:solidFill>
                      <a:srgbClr val="A5002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第二</a:t>
                </a:r>
                <a:r>
                  <a:rPr lang="zh-TW" altLang="en-US" sz="2000" b="0" dirty="0" smtClean="0">
                    <a:solidFill>
                      <a:srgbClr val="A5002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章</a:t>
                </a:r>
                <a:endParaRPr lang="en-US" altLang="zh-TW" sz="2000" b="0" dirty="0" smtClean="0">
                  <a:solidFill>
                    <a:srgbClr val="A5002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zh-TW" altLang="en-US" sz="2000" b="0" dirty="0">
                    <a:solidFill>
                      <a:srgbClr val="A5002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面臨</a:t>
                </a:r>
                <a:r>
                  <a:rPr lang="zh-TW" altLang="en-US" sz="2000" b="0" dirty="0" smtClean="0">
                    <a:solidFill>
                      <a:srgbClr val="A5002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課題與</a:t>
                </a:r>
                <a:endParaRPr lang="en-US" altLang="zh-TW" sz="2000" b="0" dirty="0" smtClean="0">
                  <a:solidFill>
                    <a:srgbClr val="A5002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zh-TW" altLang="en-US" sz="2000" b="0" dirty="0" smtClean="0">
                    <a:solidFill>
                      <a:srgbClr val="A5002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挑戰</a:t>
                </a:r>
                <a:endParaRPr lang="zh-TW" altLang="en-US" sz="2000" b="0" dirty="0">
                  <a:solidFill>
                    <a:srgbClr val="A5002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" name="AutoShape 18"/>
              <p:cNvSpPr>
                <a:spLocks noChangeArrowheads="1"/>
              </p:cNvSpPr>
              <p:nvPr/>
            </p:nvSpPr>
            <p:spPr bwMode="auto">
              <a:xfrm>
                <a:off x="6425265" y="4672822"/>
                <a:ext cx="1488588" cy="1207225"/>
              </a:xfrm>
              <a:prstGeom prst="roundRect">
                <a:avLst>
                  <a:gd name="adj" fmla="val 16667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DEA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8000" tIns="27889" rIns="18000" bIns="27889" anchor="ctr"/>
              <a:lstStyle/>
              <a:p>
                <a:pPr algn="ctr">
                  <a:spcBef>
                    <a:spcPct val="10000"/>
                  </a:spcBef>
                  <a:spcAft>
                    <a:spcPct val="10000"/>
                  </a:spcAft>
                  <a:buSzPct val="70000"/>
                  <a:buFont typeface="Wingdings" pitchFamily="2" charset="2"/>
                  <a:buNone/>
                </a:pPr>
                <a:r>
                  <a:rPr lang="zh-TW" altLang="en-US" sz="2000" b="0" dirty="0" smtClean="0">
                    <a:solidFill>
                      <a:srgbClr val="A5002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第四章</a:t>
                </a:r>
                <a:endParaRPr lang="en-US" altLang="zh-TW" sz="2000" b="0" dirty="0" smtClean="0">
                  <a:solidFill>
                    <a:srgbClr val="A5002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>
                  <a:spcBef>
                    <a:spcPct val="10000"/>
                  </a:spcBef>
                  <a:spcAft>
                    <a:spcPct val="10000"/>
                  </a:spcAft>
                  <a:buSzPct val="70000"/>
                  <a:buFont typeface="Wingdings" pitchFamily="2" charset="2"/>
                  <a:buNone/>
                </a:pPr>
                <a:r>
                  <a:rPr lang="zh-TW" altLang="en-US" sz="2000" b="0" dirty="0" smtClean="0">
                    <a:solidFill>
                      <a:srgbClr val="A5002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國家發展政策</a:t>
                </a:r>
                <a:endParaRPr lang="en-US" altLang="zh-TW" sz="2000" b="0" dirty="0" smtClean="0">
                  <a:solidFill>
                    <a:srgbClr val="A5002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>
                  <a:spcBef>
                    <a:spcPct val="10000"/>
                  </a:spcBef>
                  <a:spcAft>
                    <a:spcPct val="10000"/>
                  </a:spcAft>
                  <a:buSzPct val="70000"/>
                  <a:buFont typeface="Wingdings" pitchFamily="2" charset="2"/>
                  <a:buNone/>
                </a:pPr>
                <a:r>
                  <a:rPr lang="zh-TW" altLang="en-US" sz="2000" b="0" dirty="0" smtClean="0">
                    <a:solidFill>
                      <a:srgbClr val="A5002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主軸</a:t>
                </a:r>
                <a:endParaRPr lang="zh-TW" altLang="en-US" sz="2000" b="0" dirty="0">
                  <a:solidFill>
                    <a:srgbClr val="A5002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cxnSp>
          <p:nvCxnSpPr>
            <p:cNvPr id="5" name="直線接點 4"/>
            <p:cNvCxnSpPr/>
            <p:nvPr/>
          </p:nvCxnSpPr>
          <p:spPr>
            <a:xfrm>
              <a:off x="2811154" y="3446688"/>
              <a:ext cx="1" cy="1818753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4780981" y="3446688"/>
              <a:ext cx="1" cy="1818753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6750808" y="3446688"/>
              <a:ext cx="1" cy="1818753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522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1587" y="94573"/>
            <a:ext cx="9142413" cy="45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37931725" indent="-37474525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buFont typeface="Wingdings" pitchFamily="2" charset="2"/>
              <a:buNone/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</a:pPr>
            <a:r>
              <a:rPr lang="zh-TW" altLang="en-US" sz="2400" dirty="0" smtClean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一、國內外情勢與展望</a:t>
            </a:r>
            <a:endParaRPr lang="zh-TW" altLang="en-US" sz="2400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827584" y="1337613"/>
            <a:ext cx="7776864" cy="260541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legacyFlat3" dir="b"/>
          </a:scene3d>
          <a:sp3d extrusionH="227000" prstMaterial="legacyMatte">
            <a:bevelB w="13500" h="13500" prst="angle"/>
            <a:extrusionClr>
              <a:srgbClr val="CCECFF"/>
            </a:extrusionClr>
          </a:sp3d>
        </p:spPr>
        <p:txBody>
          <a:bodyPr anchor="ctr">
            <a:flatTx/>
          </a:bodyPr>
          <a:lstStyle/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環球透視機構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(GI)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預估</a:t>
            </a:r>
            <a:endParaRPr lang="en-US" altLang="zh-TW" sz="20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542925" indent="-276225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defRPr/>
            </a:pP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－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2015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年全球經濟將持續復甦，經濟成長率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3.0%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，優於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2014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年的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2.7%</a:t>
            </a:r>
          </a:p>
          <a:p>
            <a:pPr marL="542925" indent="-276225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defRPr/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－先進經濟體經濟溫和成長，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2015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年經濟成長率將續升為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2.1%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；美國景氣穩健復甦，歐元區及日本成長動能仍屬疲弱</a:t>
            </a:r>
            <a:endParaRPr lang="en-US" altLang="zh-TW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542925" indent="-276225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defRPr/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－新興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經濟體經濟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穩步擴張，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2015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年經濟成長率可望升至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4.3%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；中國大陸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經濟成長速度趨緩將為「新常態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」</a:t>
            </a:r>
            <a:endParaRPr lang="en-US" altLang="zh-TW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1587" y="558374"/>
            <a:ext cx="9144000" cy="3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1" tIns="45711" rIns="91421" bIns="45711">
            <a:spAutoFit/>
          </a:bodyPr>
          <a:lstStyle/>
          <a:p>
            <a:pPr algn="l">
              <a:lnSpc>
                <a:spcPct val="90000"/>
              </a:lnSpc>
              <a:buClr>
                <a:srgbClr val="006600"/>
              </a:buClr>
            </a:pPr>
            <a:r>
              <a:rPr lang="zh-TW" altLang="en-US" sz="22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en-US" altLang="zh-TW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經濟面</a:t>
            </a:r>
            <a:endParaRPr lang="en-US" altLang="zh-TW" sz="2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0" y="955388"/>
            <a:ext cx="9144000" cy="3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1" tIns="45711" rIns="91421" bIns="45711">
            <a:spAutoFit/>
          </a:bodyPr>
          <a:lstStyle/>
          <a:p>
            <a:pPr algn="l">
              <a:lnSpc>
                <a:spcPct val="90000"/>
              </a:lnSpc>
              <a:buClr>
                <a:srgbClr val="006600"/>
              </a:buClr>
            </a:pPr>
            <a:r>
              <a:rPr lang="zh-TW" altLang="en-US" sz="2200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en-US" altLang="zh-TW" sz="22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22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國際情勢</a:t>
            </a:r>
            <a:endParaRPr lang="en-US" altLang="zh-TW" sz="2200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1587" y="3960279"/>
            <a:ext cx="9144000" cy="3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1" tIns="45711" rIns="91421" bIns="45711">
            <a:spAutoFit/>
          </a:bodyPr>
          <a:lstStyle/>
          <a:p>
            <a:pPr algn="l">
              <a:lnSpc>
                <a:spcPct val="90000"/>
              </a:lnSpc>
              <a:buClr>
                <a:srgbClr val="006600"/>
              </a:buClr>
            </a:pPr>
            <a:r>
              <a:rPr lang="zh-TW" altLang="en-US" sz="2200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en-US" altLang="zh-TW" sz="22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2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22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國內情勢</a:t>
            </a:r>
            <a:endParaRPr lang="en-US" altLang="zh-TW" sz="2200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827584" y="4334848"/>
            <a:ext cx="7776864" cy="205732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legacyFlat3" dir="b"/>
          </a:scene3d>
          <a:sp3d extrusionH="227000" prstMaterial="legacyMatte">
            <a:bevelB w="13500" h="13500" prst="angle"/>
            <a:extrusionClr>
              <a:srgbClr val="CCECFF"/>
            </a:extrusionClr>
          </a:sp3d>
        </p:spPr>
        <p:txBody>
          <a:bodyPr anchor="ctr">
            <a:flatTx/>
          </a:bodyPr>
          <a:lstStyle/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行政院主計總處預估</a:t>
            </a:r>
            <a:endParaRPr lang="en-US" altLang="zh-TW" sz="20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576000" indent="-5760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defRPr/>
            </a:pP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    </a:t>
            </a:r>
            <a:r>
              <a:rPr lang="en-US" altLang="zh-TW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- 103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年臺灣經濟成長率為</a:t>
            </a:r>
            <a:r>
              <a:rPr lang="en-US" altLang="zh-TW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3.43%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，呈穩步復甦；</a:t>
            </a:r>
            <a:r>
              <a:rPr lang="en-US" altLang="zh-TW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CPI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全年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上漲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       </a:t>
            </a:r>
            <a:r>
              <a:rPr lang="en-US" altLang="zh-TW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1.18%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，漲幅溫和</a:t>
            </a:r>
            <a:endParaRPr lang="en-US" altLang="zh-TW" sz="20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576000" indent="-5760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defRPr/>
            </a:pPr>
            <a:r>
              <a:rPr lang="en-US" altLang="zh-TW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    - 104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年國際經濟將持續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升溫，</a:t>
            </a:r>
            <a:r>
              <a:rPr lang="zh-TW" altLang="en-US" sz="200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帶動</a:t>
            </a:r>
            <a:r>
              <a:rPr lang="zh-TW" altLang="en-US" sz="200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國內輸出成長</a:t>
            </a:r>
            <a:r>
              <a:rPr lang="en-US" altLang="zh-TW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7.35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%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，民間投資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與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消費可望分別成長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5.59</a:t>
            </a:r>
            <a:r>
              <a:rPr lang="en-US" altLang="zh-TW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%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、</a:t>
            </a:r>
            <a:r>
              <a:rPr lang="en-US" altLang="zh-TW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2.74%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，全年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經濟成長達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3.50</a:t>
            </a:r>
            <a:r>
              <a:rPr lang="en-US" altLang="zh-TW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9769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836762" y="958620"/>
            <a:ext cx="7343723" cy="18154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legacyFlat3" dir="b"/>
          </a:scene3d>
          <a:sp3d extrusionH="227000" prstMaterial="legacyMatte">
            <a:bevelB w="13500" h="13500" prst="angle"/>
            <a:extrusionClr>
              <a:srgbClr val="CCECFF"/>
            </a:extrusionClr>
          </a:sp3d>
        </p:spPr>
        <p:txBody>
          <a:bodyPr anchor="ctr">
            <a:flatTx/>
          </a:bodyPr>
          <a:lstStyle/>
          <a:p>
            <a:pPr marL="266700" indent="-266700" algn="just" hangingPunct="0">
              <a:lnSpc>
                <a:spcPct val="1500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全球所得分配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不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均呈擴大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趨勢，亞洲國家貧富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差距逐漸攀高</a:t>
            </a:r>
            <a:endParaRPr lang="en-US" altLang="zh-TW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ct val="1500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OECD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國家普遍生育率下降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，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高齡人口持續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增加</a:t>
            </a:r>
            <a:endParaRPr lang="en-US" altLang="zh-TW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ct val="1500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教育經費支出用於教育機構的比率呈現下降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趨勢</a:t>
            </a:r>
            <a:endParaRPr lang="en-US" altLang="zh-TW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0" y="105181"/>
            <a:ext cx="9144000" cy="3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1" tIns="45711" rIns="91421" bIns="45711">
            <a:spAutoFit/>
          </a:bodyPr>
          <a:lstStyle/>
          <a:p>
            <a:pPr algn="l">
              <a:lnSpc>
                <a:spcPct val="90000"/>
              </a:lnSpc>
              <a:buClr>
                <a:srgbClr val="006600"/>
              </a:buClr>
            </a:pPr>
            <a:r>
              <a:rPr lang="zh-TW" altLang="en-US" sz="22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en-US" altLang="zh-TW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社會面</a:t>
            </a:r>
            <a:endParaRPr lang="en-US" altLang="zh-TW" sz="2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0" y="537820"/>
            <a:ext cx="9144000" cy="3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1" tIns="45711" rIns="91421" bIns="45711">
            <a:spAutoFit/>
          </a:bodyPr>
          <a:lstStyle/>
          <a:p>
            <a:pPr algn="l">
              <a:lnSpc>
                <a:spcPct val="90000"/>
              </a:lnSpc>
              <a:buClr>
                <a:srgbClr val="006600"/>
              </a:buClr>
            </a:pPr>
            <a:r>
              <a:rPr lang="zh-TW" altLang="en-US" sz="2200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en-US" altLang="zh-TW" sz="22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22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國際情勢</a:t>
            </a:r>
            <a:endParaRPr lang="en-US" altLang="zh-TW" sz="2200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0" y="2808657"/>
            <a:ext cx="9144000" cy="3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1" tIns="45711" rIns="91421" bIns="45711">
            <a:spAutoFit/>
          </a:bodyPr>
          <a:lstStyle/>
          <a:p>
            <a:pPr algn="l">
              <a:lnSpc>
                <a:spcPct val="90000"/>
              </a:lnSpc>
              <a:buClr>
                <a:srgbClr val="006600"/>
              </a:buClr>
            </a:pPr>
            <a:r>
              <a:rPr lang="zh-TW" altLang="en-US" sz="2200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en-US" altLang="zh-TW" sz="22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2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22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國內情勢</a:t>
            </a:r>
            <a:endParaRPr lang="en-US" altLang="zh-TW" sz="2200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836762" y="3317815"/>
            <a:ext cx="7343723" cy="2654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legacyFlat3" dir="b"/>
          </a:scene3d>
          <a:sp3d extrusionH="227000" prstMaterial="legacyMatte">
            <a:bevelB w="13500" h="13500" prst="angle"/>
            <a:extrusionClr>
              <a:srgbClr val="CCECFF"/>
            </a:extrusionClr>
          </a:sp3d>
        </p:spPr>
        <p:txBody>
          <a:bodyPr anchor="ctr">
            <a:flatTx/>
          </a:bodyPr>
          <a:lstStyle/>
          <a:p>
            <a:pPr marL="266700" indent="-266700" algn="just" hangingPunct="0">
              <a:lnSpc>
                <a:spcPts val="28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102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年總生育率僅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1.065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；另老年人口將於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105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年超過幼年人口，高齡化將對社會與經濟形成廣泛衝擊</a:t>
            </a:r>
            <a:endParaRPr lang="en-US" altLang="zh-TW" sz="200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8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102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年高等教育粗在學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率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(gross enrollment rate)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雖達</a:t>
            </a:r>
            <a:r>
              <a:rPr lang="en-US" altLang="zh-TW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83.9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%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，但因少子女化，各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級學校近</a:t>
            </a:r>
            <a:r>
              <a:rPr lang="en-US" altLang="zh-TW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10</a:t>
            </a: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年學生數減少</a:t>
            </a:r>
            <a:r>
              <a:rPr lang="en-US" altLang="zh-TW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14.6%</a:t>
            </a:r>
          </a:p>
          <a:p>
            <a:pPr marL="266700" indent="-266700" algn="just" hangingPunct="0">
              <a:lnSpc>
                <a:spcPts val="28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政府移轉收支有效改善所得分配不均，五等分位所得分配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差距倍數自</a:t>
            </a:r>
            <a:r>
              <a:rPr lang="en-US" altLang="zh-TW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99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年後連續</a:t>
            </a:r>
            <a:r>
              <a:rPr lang="en-US" altLang="zh-TW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4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下降</a:t>
            </a:r>
            <a:endParaRPr lang="en-US" altLang="zh-TW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2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1029459" y="1021808"/>
            <a:ext cx="7464768" cy="22476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legacyFlat3" dir="b"/>
          </a:scene3d>
          <a:sp3d extrusionH="227000" prstMaterial="legacyMatte">
            <a:bevelB w="13500" h="13500" prst="angle"/>
            <a:extrusionClr>
              <a:srgbClr val="CCECFF"/>
            </a:extrusionClr>
          </a:sp3d>
        </p:spPr>
        <p:txBody>
          <a:bodyPr anchor="ctr">
            <a:flatTx/>
          </a:bodyPr>
          <a:lstStyle/>
          <a:p>
            <a:pPr marL="266700" indent="-266400" algn="just" hangingPunct="0">
              <a:lnSpc>
                <a:spcPts val="27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地球暖化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加劇，大氣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中二氧化碳濃度持續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增加</a:t>
            </a:r>
            <a:endParaRPr lang="en-US" altLang="zh-TW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400" algn="just" hangingPunct="0">
              <a:lnSpc>
                <a:spcPts val="27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2014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年聯合國氣候變化綱要公約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(UNFCCC)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COP20/CMP10(</a:t>
            </a:r>
            <a:r>
              <a:rPr lang="zh-TW" altLang="en-US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註</a:t>
            </a:r>
            <a:r>
              <a:rPr lang="en-US" altLang="zh-TW" sz="20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重申，將在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2015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5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月前達成</a:t>
            </a:r>
            <a:r>
              <a:rPr lang="en-US" altLang="zh-TW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2020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年後全球溫室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氣體減排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計畫之協議</a:t>
            </a:r>
            <a:endParaRPr lang="en-US" altLang="zh-TW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400" algn="just" hangingPunct="0">
              <a:lnSpc>
                <a:spcPts val="27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中、美於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2014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APEC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共同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宣布二氧化碳減排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措施</a:t>
            </a:r>
            <a:endParaRPr lang="en-US" altLang="zh-TW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400" algn="just" hangingPunct="0">
              <a:lnSpc>
                <a:spcPts val="27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聯合國、</a:t>
            </a:r>
            <a:r>
              <a:rPr lang="en-US" altLang="zh-TW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APEC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等國際組織紛紛致力推動綠色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經濟</a:t>
            </a:r>
            <a:endParaRPr lang="en-US" altLang="zh-TW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0" y="198445"/>
            <a:ext cx="9144000" cy="3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1" tIns="45711" rIns="91421" bIns="45711">
            <a:spAutoFit/>
          </a:bodyPr>
          <a:lstStyle/>
          <a:p>
            <a:pPr algn="l">
              <a:lnSpc>
                <a:spcPct val="90000"/>
              </a:lnSpc>
              <a:buClr>
                <a:srgbClr val="006600"/>
              </a:buClr>
            </a:pPr>
            <a:r>
              <a:rPr lang="zh-TW" altLang="en-US" sz="22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en-US" altLang="zh-TW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</a:t>
            </a:r>
            <a:r>
              <a:rPr lang="en-US" altLang="zh-TW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環境面</a:t>
            </a:r>
            <a:endParaRPr lang="en-US" altLang="zh-TW" sz="2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0" y="624793"/>
            <a:ext cx="9144000" cy="3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1" tIns="45711" rIns="91421" bIns="45711">
            <a:spAutoFit/>
          </a:bodyPr>
          <a:lstStyle/>
          <a:p>
            <a:pPr algn="l">
              <a:lnSpc>
                <a:spcPct val="90000"/>
              </a:lnSpc>
              <a:buClr>
                <a:srgbClr val="006600"/>
              </a:buClr>
            </a:pPr>
            <a:r>
              <a:rPr lang="zh-TW" altLang="en-US" sz="2200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en-US" altLang="zh-TW" sz="22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22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國際情勢</a:t>
            </a:r>
            <a:endParaRPr lang="en-US" altLang="zh-TW" sz="2200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0" y="3287810"/>
            <a:ext cx="9144000" cy="39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1" tIns="45711" rIns="91421" bIns="45711">
            <a:spAutoFit/>
          </a:bodyPr>
          <a:lstStyle/>
          <a:p>
            <a:pPr algn="l">
              <a:lnSpc>
                <a:spcPct val="90000"/>
              </a:lnSpc>
              <a:buClr>
                <a:srgbClr val="006600"/>
              </a:buClr>
            </a:pPr>
            <a:r>
              <a:rPr lang="zh-TW" altLang="en-US" sz="2200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</a:t>
            </a:r>
            <a:r>
              <a:rPr lang="en-US" altLang="zh-TW" sz="22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2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22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國內情勢</a:t>
            </a:r>
            <a:endParaRPr lang="en-US" altLang="zh-TW" sz="2200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1029458" y="3696780"/>
            <a:ext cx="7464769" cy="200528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legacyFlat3" dir="b"/>
          </a:scene3d>
          <a:sp3d extrusionH="227000" prstMaterial="legacyMatte">
            <a:bevelB w="13500" h="13500" prst="angle"/>
            <a:extrusionClr>
              <a:srgbClr val="CCECFF"/>
            </a:extrusionClr>
          </a:sp3d>
        </p:spPr>
        <p:txBody>
          <a:bodyPr anchor="ctr">
            <a:flatTx/>
          </a:bodyPr>
          <a:lstStyle/>
          <a:p>
            <a:pPr marL="266700" indent="-266700" algn="just" hangingPunct="0">
              <a:lnSpc>
                <a:spcPts val="28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產業結構已漸朝低耗能產業調整</a:t>
            </a:r>
            <a:endParaRPr lang="en-US" altLang="zh-TW" sz="20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8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環境品質已漸改善，污水處理率及垃圾回收率均已提升</a:t>
            </a:r>
            <a:endParaRPr lang="en-US" altLang="zh-TW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8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人口及產業仍相對集中都會區，區域均衡發展仍待強化</a:t>
            </a:r>
            <a:endParaRPr lang="en-US" altLang="zh-TW" sz="20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8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氣候變遷績效指標在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58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個國家排名第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54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，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氣候變遷調適仍有改善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空間</a:t>
            </a:r>
            <a:endParaRPr lang="en-US" altLang="zh-TW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98740" y="5722291"/>
            <a:ext cx="7795488" cy="78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1" tIns="45711" rIns="91421" bIns="45711">
            <a:spAutoFit/>
          </a:bodyPr>
          <a:lstStyle/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zh-TW" altLang="en-US" sz="2200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1400" dirty="0" smtClean="0">
                <a:solidFill>
                  <a:srgbClr val="0033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註：</a:t>
            </a:r>
            <a:r>
              <a:rPr lang="en-US" altLang="zh-TW" sz="14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COP</a:t>
            </a:r>
            <a:r>
              <a:rPr lang="zh-TW" altLang="en-US" sz="14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：</a:t>
            </a:r>
            <a:r>
              <a:rPr lang="en-US" altLang="zh-TW" sz="14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the Conference </a:t>
            </a:r>
            <a:r>
              <a:rPr lang="en-US" altLang="zh-TW" sz="14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of the </a:t>
            </a:r>
            <a:r>
              <a:rPr lang="en-US" altLang="zh-TW" sz="14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Parties</a:t>
            </a:r>
            <a:r>
              <a:rPr lang="zh-TW" altLang="en-US" sz="14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en-US" altLang="zh-TW" sz="14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to </a:t>
            </a:r>
            <a:r>
              <a:rPr lang="en-US" altLang="zh-TW" sz="140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the UNFCCC</a:t>
            </a:r>
            <a:endParaRPr lang="en-US" altLang="zh-TW" sz="140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1389063" indent="-587375">
              <a:lnSpc>
                <a:spcPct val="90000"/>
              </a:lnSpc>
              <a:buClr>
                <a:srgbClr val="006600"/>
              </a:buClr>
            </a:pPr>
            <a:r>
              <a:rPr lang="en-US" altLang="zh-TW" sz="14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CMP</a:t>
            </a:r>
            <a:r>
              <a:rPr lang="zh-TW" altLang="en-US" sz="14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：</a:t>
            </a:r>
            <a:r>
              <a:rPr lang="en-US" altLang="zh-TW" sz="14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the </a:t>
            </a:r>
            <a:r>
              <a:rPr lang="en-US" altLang="zh-TW" sz="14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Conference of the Parties serving as the meeting of the Parties to the Kyoto Protocol</a:t>
            </a:r>
            <a:endParaRPr lang="en-US" altLang="zh-TW" sz="140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46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0" y="49890"/>
            <a:ext cx="9144000" cy="45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37931725" indent="-37474525" algn="l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</a:tabLst>
            </a:pPr>
            <a:r>
              <a:rPr lang="zh-TW" altLang="en-US" sz="2400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二、面臨課題與挑戰</a:t>
            </a: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329528" y="998897"/>
            <a:ext cx="2689076" cy="523841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legacyFlat3" dir="b"/>
          </a:scene3d>
          <a:sp3d extrusionH="227000" prstMaterial="legacyMatte">
            <a:bevelB w="13500" h="13500" prst="angle"/>
            <a:extrusionClr>
              <a:srgbClr val="CCECFF"/>
            </a:extrusionClr>
          </a:sp3d>
        </p:spPr>
        <p:txBody>
          <a:bodyPr anchor="t">
            <a:flatTx/>
          </a:bodyPr>
          <a:lstStyle/>
          <a:p>
            <a:pPr marL="266700" indent="-266700" algn="just" hangingPunct="0">
              <a:lnSpc>
                <a:spcPts val="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endParaRPr lang="en-US" altLang="zh-TW" sz="7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我主要競爭對手積極洽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簽</a:t>
            </a: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FTA</a:t>
            </a:r>
            <a:endParaRPr lang="en-US" altLang="zh-TW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出口產品與市場過度集中</a:t>
            </a: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投資成長動能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減緩</a:t>
            </a:r>
            <a:endParaRPr lang="en-US" altLang="zh-TW" sz="20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產業發展模式待調整，產業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附加價值偏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低</a:t>
            </a:r>
            <a:endParaRPr lang="en-US" altLang="zh-TW" sz="20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spc="-10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產業升級不力，限縮國內薪資成長</a:t>
            </a:r>
            <a:endParaRPr lang="en-US" altLang="zh-TW" sz="2000" b="0" spc="-10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法規不利小型新創事業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成長</a:t>
            </a:r>
            <a:endParaRPr lang="en-US" altLang="zh-TW" sz="20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…</a:t>
            </a:r>
            <a:endParaRPr lang="zh-TW" altLang="en-US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endParaRPr lang="zh-TW" altLang="en-US" sz="17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endParaRPr lang="zh-TW" altLang="en-US" sz="17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3245852" y="989811"/>
            <a:ext cx="2689076" cy="524750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legacyFlat3" dir="b"/>
          </a:scene3d>
          <a:sp3d extrusionH="227000" prstMaterial="legacyMatte">
            <a:bevelB w="13500" h="13500" prst="angle"/>
            <a:extrusionClr>
              <a:srgbClr val="CCECFF"/>
            </a:extrusionClr>
          </a:sp3d>
        </p:spPr>
        <p:txBody>
          <a:bodyPr anchor="t">
            <a:flatTx/>
          </a:bodyPr>
          <a:lstStyle/>
          <a:p>
            <a:pPr marL="266700" indent="-266700" algn="just" hangingPunct="0">
              <a:lnSpc>
                <a:spcPts val="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endParaRPr lang="en-US" altLang="zh-TW" sz="14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房價所得比過高，社會住宅比例低</a:t>
            </a:r>
            <a:endParaRPr lang="en-US" altLang="zh-TW" sz="200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照顧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與扶養負擔趨於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沉重</a:t>
            </a:r>
            <a:endParaRPr lang="en-US" altLang="zh-TW" sz="20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學前教育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及十二年國教待強化</a:t>
            </a: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低所得家庭趨向小型化及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老化，且就業人口下降，所得提升不易</a:t>
            </a:r>
            <a:endParaRPr lang="en-US" altLang="zh-TW" sz="20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en-US" altLang="zh-TW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…</a:t>
            </a:r>
            <a:endParaRPr lang="zh-TW" altLang="en-US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endParaRPr lang="zh-TW" altLang="en-US" sz="14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endParaRPr lang="zh-TW" altLang="en-US" sz="14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endParaRPr lang="en-US" altLang="zh-TW" sz="14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6177522" y="980728"/>
            <a:ext cx="2689076" cy="525658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legacyFlat3" dir="b"/>
          </a:scene3d>
          <a:sp3d extrusionH="227000" prstMaterial="legacyMatte">
            <a:bevelB w="13500" h="13500" prst="angle"/>
            <a:extrusionClr>
              <a:srgbClr val="CCECFF"/>
            </a:extrusionClr>
          </a:sp3d>
        </p:spPr>
        <p:txBody>
          <a:bodyPr anchor="t">
            <a:flatTx/>
          </a:bodyPr>
          <a:lstStyle/>
          <a:p>
            <a:pPr marL="266700" indent="-266700" algn="just" hangingPunct="0">
              <a:lnSpc>
                <a:spcPts val="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endParaRPr lang="en-US" altLang="zh-TW" sz="14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空氣與水污染需加強改善</a:t>
            </a:r>
            <a:endParaRPr lang="en-US" altLang="zh-TW" sz="20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國土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保育需積極落實</a:t>
            </a: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再生能源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發展成本高</a:t>
            </a:r>
            <a:endParaRPr lang="en-US" altLang="zh-TW" sz="20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民眾節能減碳意識需再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提升</a:t>
            </a:r>
            <a:endParaRPr lang="en-US" altLang="zh-TW" sz="20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氣候異常致土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石</a:t>
            </a: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災害風險提高</a:t>
            </a:r>
            <a:endParaRPr lang="en-US" altLang="zh-TW" sz="2000" b="0" dirty="0" smtClean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zh-TW" altLang="en-US" sz="2000" b="0" dirty="0" smtClean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鄉村</a:t>
            </a:r>
            <a:r>
              <a:rPr lang="zh-TW" altLang="en-US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地區面臨發展邊緣化問題</a:t>
            </a: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r>
              <a:rPr lang="en-US" altLang="zh-TW" sz="2000" b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…</a:t>
            </a:r>
            <a:endParaRPr lang="zh-TW" altLang="en-US" sz="20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266700" indent="-266700" algn="just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buBlip>
                <a:blip r:embed="rId2"/>
              </a:buBlip>
              <a:defRPr/>
            </a:pPr>
            <a:endParaRPr lang="zh-TW" altLang="en-US" sz="1400" b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953985" y="723898"/>
            <a:ext cx="1440159" cy="432000"/>
          </a:xfrm>
          <a:prstGeom prst="ellipse">
            <a:avLst/>
          </a:prstGeom>
          <a:solidFill>
            <a:srgbClr val="FFDCB9"/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經濟面</a:t>
            </a: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3870310" y="723898"/>
            <a:ext cx="1440159" cy="432000"/>
          </a:xfrm>
          <a:prstGeom prst="ellipse">
            <a:avLst/>
          </a:prstGeom>
          <a:solidFill>
            <a:srgbClr val="FFDCB9"/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社會</a:t>
            </a:r>
            <a:r>
              <a:rPr lang="zh-TW" altLang="en-US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面</a:t>
            </a:r>
            <a:endParaRPr lang="zh-TW" altLang="en-US" sz="20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6801980" y="741752"/>
            <a:ext cx="1440159" cy="432000"/>
          </a:xfrm>
          <a:prstGeom prst="ellipse">
            <a:avLst/>
          </a:prstGeom>
          <a:solidFill>
            <a:srgbClr val="FFDCB9"/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defRPr/>
            </a:pPr>
            <a:r>
              <a:rPr lang="zh-TW" altLang="en-US" sz="20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環境面</a:t>
            </a:r>
            <a:endParaRPr lang="zh-TW" altLang="en-US" sz="20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9328</TotalTime>
  <Words>2407</Words>
  <Application>Microsoft Office PowerPoint</Application>
  <PresentationFormat>如螢幕大小 (4:3)</PresentationFormat>
  <Paragraphs>355</Paragraphs>
  <Slides>21</Slides>
  <Notes>11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Office 佈景主題</vt:lpstr>
      <vt:lpstr>104年國家發展計畫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Yiting Yeh</dc:creator>
  <cp:lastModifiedBy>ACER</cp:lastModifiedBy>
  <cp:revision>1048</cp:revision>
  <cp:lastPrinted>2014-12-22T05:41:43Z</cp:lastPrinted>
  <dcterms:created xsi:type="dcterms:W3CDTF">2013-09-03T05:44:19Z</dcterms:created>
  <dcterms:modified xsi:type="dcterms:W3CDTF">2015-01-06T07:02:01Z</dcterms:modified>
</cp:coreProperties>
</file>