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3" r:id="rId3"/>
    <p:sldId id="292" r:id="rId4"/>
    <p:sldId id="293" r:id="rId5"/>
    <p:sldId id="294" r:id="rId6"/>
    <p:sldId id="302" r:id="rId7"/>
    <p:sldId id="296" r:id="rId8"/>
    <p:sldId id="300" r:id="rId9"/>
    <p:sldId id="301" r:id="rId10"/>
    <p:sldId id="299" r:id="rId1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F"/>
    <a:srgbClr val="007E39"/>
    <a:srgbClr val="CC9900"/>
    <a:srgbClr val="A87000"/>
    <a:srgbClr val="B47800"/>
    <a:srgbClr val="3FCDFF"/>
    <a:srgbClr val="2DC8FF"/>
    <a:srgbClr val="FF9933"/>
    <a:srgbClr val="A57A68"/>
    <a:srgbClr val="CD6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23" autoAdjust="0"/>
    <p:restoredTop sz="93834" autoAdjust="0"/>
  </p:normalViewPr>
  <p:slideViewPr>
    <p:cSldViewPr>
      <p:cViewPr>
        <p:scale>
          <a:sx n="78" d="100"/>
          <a:sy n="78" d="100"/>
        </p:scale>
        <p:origin x="-1728" y="-58"/>
      </p:cViewPr>
      <p:guideLst>
        <p:guide orient="horz" pos="2160"/>
        <p:guide pos="2880"/>
      </p:guideLst>
    </p:cSldViewPr>
  </p:slideViewPr>
  <p:notesTextViewPr>
    <p:cViewPr>
      <p:scale>
        <a:sx n="1" d="1"/>
        <a:sy n="1" d="1"/>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a:latin typeface="Adobe 繁黑體 Std B" pitchFamily="34" charset="-120"/>
                <a:ea typeface="Adobe 繁黑體 Std B" pitchFamily="34" charset="-120"/>
              </a:defRPr>
            </a:lvl1pPr>
          </a:lstStyle>
          <a:p>
            <a:r>
              <a:rPr lang="zh-TW" altLang="en-US" smtClean="0"/>
              <a:t>按一下以編輯母片標題樣式</a:t>
            </a:r>
            <a:endParaRPr lang="zh-TW" altLang="en-US"/>
          </a:p>
        </p:txBody>
      </p:sp>
      <p:sp>
        <p:nvSpPr>
          <p:cNvPr id="3" name="副標題 2"/>
          <p:cNvSpPr>
            <a:spLocks noGrp="1"/>
          </p:cNvSpPr>
          <p:nvPr>
            <p:ph type="subTitle" idx="1" hasCustomPrompt="1"/>
          </p:nvPr>
        </p:nvSpPr>
        <p:spPr>
          <a:xfrm>
            <a:off x="1371600" y="4797152"/>
            <a:ext cx="6400800" cy="841648"/>
          </a:xfrm>
        </p:spPr>
        <p:txBody>
          <a:bodyPr>
            <a:normAutofit/>
          </a:bodyPr>
          <a:lstStyle>
            <a:lvl1pPr marL="0" indent="0" algn="ctr">
              <a:buNone/>
              <a:defRPr sz="2400">
                <a:solidFill>
                  <a:schemeClr val="tx1">
                    <a:tint val="75000"/>
                  </a:schemeClr>
                </a:solidFill>
                <a:latin typeface="Adobe 繁黑體 Std B" pitchFamily="34" charset="-120"/>
                <a:ea typeface="Adobe 繁黑體 Std B"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輯母片副標題樣式</a:t>
            </a:r>
            <a:endParaRPr lang="zh-TW" altLang="en-US" dirty="0"/>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2979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80935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80617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65280" y="120820"/>
            <a:ext cx="7980928" cy="706090"/>
          </a:xfrm>
        </p:spPr>
        <p:txBody>
          <a:bodyPr>
            <a:normAutofit/>
          </a:bodyPr>
          <a:lstStyle>
            <a:lvl1pPr algn="l">
              <a:defRPr sz="3200" u="none">
                <a:solidFill>
                  <a:schemeClr val="accent3">
                    <a:lumMod val="50000"/>
                  </a:schemeClr>
                </a:solidFill>
                <a:latin typeface="Adobe 繁黑體 Std B" pitchFamily="34" charset="-120"/>
                <a:ea typeface="Adobe 繁黑體 Std B" pitchFamily="34" charset="-12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457200" y="1268760"/>
            <a:ext cx="8229600" cy="4857403"/>
          </a:xfrm>
        </p:spPr>
        <p:txBody>
          <a:bodyPr/>
          <a:lstStyle>
            <a:lvl1pPr>
              <a:defRPr>
                <a:latin typeface="Adobe 繁黑體 Std B" pitchFamily="34" charset="-120"/>
                <a:ea typeface="Adobe 繁黑體 Std B" pitchFamily="34" charset="-120"/>
              </a:defRPr>
            </a:lvl1pPr>
            <a:lvl2pPr>
              <a:defRPr>
                <a:latin typeface="Adobe 繁黑體 Std B" pitchFamily="34" charset="-120"/>
                <a:ea typeface="Adobe 繁黑體 Std B" pitchFamily="34" charset="-120"/>
              </a:defRPr>
            </a:lvl2pPr>
            <a:lvl3pPr>
              <a:defRPr>
                <a:latin typeface="Adobe 繁黑體 Std B" pitchFamily="34" charset="-120"/>
                <a:ea typeface="Adobe 繁黑體 Std B" pitchFamily="34" charset="-120"/>
              </a:defRPr>
            </a:lvl3pPr>
            <a:lvl4pPr>
              <a:defRPr>
                <a:latin typeface="Adobe 繁黑體 Std B" pitchFamily="34" charset="-120"/>
                <a:ea typeface="Adobe 繁黑體 Std B" pitchFamily="34" charset="-120"/>
              </a:defRPr>
            </a:lvl4pPr>
            <a:lvl5pPr>
              <a:defRPr>
                <a:latin typeface="Adobe 繁黑體 Std B" pitchFamily="34" charset="-120"/>
                <a:ea typeface="Adobe 繁黑體 Std B" pitchFamily="34" charset="-12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
        <p:nvSpPr>
          <p:cNvPr id="7" name="矩形 6"/>
          <p:cNvSpPr/>
          <p:nvPr/>
        </p:nvSpPr>
        <p:spPr>
          <a:xfrm>
            <a:off x="13715" y="6525384"/>
            <a:ext cx="9144000" cy="360000"/>
          </a:xfrm>
          <a:prstGeom prst="rect">
            <a:avLst/>
          </a:prstGeom>
          <a:gradFill flip="none" rotWithShape="1">
            <a:gsLst>
              <a:gs pos="0">
                <a:srgbClr val="00B050">
                  <a:tint val="66000"/>
                  <a:satMod val="160000"/>
                  <a:alpha val="30000"/>
                </a:srgbClr>
              </a:gs>
              <a:gs pos="18000">
                <a:srgbClr val="00B050">
                  <a:tint val="44500"/>
                  <a:satMod val="160000"/>
                  <a:alpha val="51000"/>
                </a:srgbClr>
              </a:gs>
              <a:gs pos="100000">
                <a:schemeClr val="bg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8" name="圖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41" y="6552270"/>
            <a:ext cx="1320065" cy="288032"/>
          </a:xfrm>
          <a:prstGeom prst="rect">
            <a:avLst/>
          </a:prstGeom>
          <a:noFill/>
          <a:ln>
            <a:noFill/>
          </a:ln>
        </p:spPr>
      </p:pic>
      <p:sp>
        <p:nvSpPr>
          <p:cNvPr id="9" name="投影片編號版面配置區 5"/>
          <p:cNvSpPr txBox="1">
            <a:spLocks/>
          </p:cNvSpPr>
          <p:nvPr/>
        </p:nvSpPr>
        <p:spPr>
          <a:xfrm>
            <a:off x="7010400" y="6520259"/>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400" b="1" kern="1200">
                <a:solidFill>
                  <a:schemeClr val="bg1"/>
                </a:solidFill>
                <a:latin typeface="Arial Unicode MS" panose="020B0604020202020204" pitchFamily="34" charset="-120"/>
                <a:ea typeface="Arial Unicode MS" panose="020B0604020202020204" pitchFamily="34" charset="-120"/>
                <a:cs typeface="Arial Unicode MS" panose="020B0604020202020204" pitchFamily="34" charset="-12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0F489C-B45F-4920-AF54-AC1507EE971A}" type="slidenum">
              <a:rPr lang="zh-TW" altLang="en-US" smtClean="0">
                <a:solidFill>
                  <a:schemeClr val="tx1"/>
                </a:solidFill>
              </a:rPr>
              <a:pPr/>
              <a:t>‹#›</a:t>
            </a:fld>
            <a:endParaRPr lang="zh-TW" altLang="en-US" dirty="0">
              <a:solidFill>
                <a:schemeClr val="tx1"/>
              </a:solidFill>
            </a:endParaRPr>
          </a:p>
        </p:txBody>
      </p:sp>
      <p:sp>
        <p:nvSpPr>
          <p:cNvPr id="10" name="等腰三角形 9"/>
          <p:cNvSpPr/>
          <p:nvPr userDrawn="1"/>
        </p:nvSpPr>
        <p:spPr>
          <a:xfrm rot="5400000">
            <a:off x="-256830" y="256357"/>
            <a:ext cx="836715" cy="324000"/>
          </a:xfrm>
          <a:prstGeom prst="triangle">
            <a:avLst>
              <a:gd name="adj" fmla="val 51093"/>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11" name="＞形箭號 10"/>
          <p:cNvSpPr/>
          <p:nvPr userDrawn="1"/>
        </p:nvSpPr>
        <p:spPr>
          <a:xfrm>
            <a:off x="89216" y="0"/>
            <a:ext cx="432048" cy="836715"/>
          </a:xfrm>
          <a:prstGeom prst="chevron">
            <a:avLst>
              <a:gd name="adj" fmla="val 7116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153728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27290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61416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427624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20013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64416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123412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B0CA51B-2C8D-4CB9-BA81-0117E8B29B51}" type="datetimeFigureOut">
              <a:rPr lang="zh-TW" altLang="en-US" smtClean="0"/>
              <a:t>2020/7/31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309866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CA51B-2C8D-4CB9-BA81-0117E8B29B51}" type="datetimeFigureOut">
              <a:rPr lang="zh-TW" altLang="en-US" smtClean="0"/>
              <a:t>2020/7/31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36543-7574-4440-8C7A-18A01C9DF1DE}" type="slidenum">
              <a:rPr lang="zh-TW" altLang="en-US" smtClean="0"/>
              <a:t>‹#›</a:t>
            </a:fld>
            <a:endParaRPr lang="zh-TW" altLang="en-US"/>
          </a:p>
        </p:txBody>
      </p:sp>
    </p:spTree>
    <p:extLst>
      <p:ext uri="{BB962C8B-B14F-4D97-AF65-F5344CB8AC3E}">
        <p14:creationId xmlns:p14="http://schemas.microsoft.com/office/powerpoint/2010/main" val="2355019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2.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2.png"/><Relationship Id="rId4" Type="http://schemas.microsoft.com/office/2007/relationships/hdphoto" Target="../media/hdphoto3.wdp"/></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jfif"/><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7.jpeg"/><Relationship Id="rId7" Type="http://schemas.openxmlformats.org/officeDocument/2006/relationships/image" Target="../media/image29.png"/><Relationship Id="rId2" Type="http://schemas.openxmlformats.org/officeDocument/2006/relationships/image" Target="../media/image26.png"/><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28.png"/><Relationship Id="rId4" Type="http://schemas.microsoft.com/office/2007/relationships/hdphoto" Target="../media/hdphoto5.wdp"/><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80728"/>
            <a:ext cx="7772400" cy="1470025"/>
          </a:xfrm>
        </p:spPr>
        <p:txBody>
          <a:bodyPr>
            <a:normAutofit/>
          </a:bodyPr>
          <a:lstStyle/>
          <a:p>
            <a:pPr>
              <a:spcAft>
                <a:spcPts val="1800"/>
              </a:spcAft>
            </a:pPr>
            <a:r>
              <a:rPr lang="zh-TW" altLang="en-US" sz="56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法規鬆綁成果</a:t>
            </a:r>
            <a:r>
              <a:rPr lang="en-US" altLang="zh-TW" sz="56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r>
            <a:br>
              <a:rPr lang="en-US" altLang="zh-TW" sz="56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zh-TW" altLang="en-US" sz="31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en-US" altLang="zh-TW" sz="31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109.04~109.06</a:t>
            </a:r>
            <a:r>
              <a:rPr lang="zh-TW" altLang="en-US" sz="3100" b="1"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zh-TW" altLang="en-US" sz="3100" dirty="0"/>
          </a:p>
        </p:txBody>
      </p:sp>
      <p:sp>
        <p:nvSpPr>
          <p:cNvPr id="3" name="副標題 2"/>
          <p:cNvSpPr>
            <a:spLocks noGrp="1"/>
          </p:cNvSpPr>
          <p:nvPr>
            <p:ph type="subTitle" idx="1"/>
          </p:nvPr>
        </p:nvSpPr>
        <p:spPr>
          <a:xfrm>
            <a:off x="1371599" y="5013176"/>
            <a:ext cx="6400800" cy="841648"/>
          </a:xfrm>
        </p:spPr>
        <p:txBody>
          <a:bodyPr>
            <a:normAutofit lnSpcReduction="10000"/>
          </a:bodyPr>
          <a:lstStyle/>
          <a:p>
            <a:r>
              <a:rPr lang="zh-TW" altLang="en-US" smtClean="0">
                <a:solidFill>
                  <a:schemeClr val="tx1"/>
                </a:solidFill>
              </a:rPr>
              <a:t>國家發展委員會</a:t>
            </a:r>
            <a:endParaRPr lang="en-US" altLang="zh-TW" smtClean="0">
              <a:solidFill>
                <a:schemeClr val="tx1"/>
              </a:solidFill>
            </a:endParaRPr>
          </a:p>
          <a:p>
            <a:r>
              <a:rPr lang="en-US" altLang="zh-TW" smtClean="0">
                <a:solidFill>
                  <a:schemeClr val="tx1"/>
                </a:solidFill>
              </a:rPr>
              <a:t>109</a:t>
            </a:r>
            <a:r>
              <a:rPr lang="zh-TW" altLang="en-US" smtClean="0">
                <a:solidFill>
                  <a:schemeClr val="tx1"/>
                </a:solidFill>
              </a:rPr>
              <a:t> 年 </a:t>
            </a:r>
            <a:r>
              <a:rPr lang="en-US" altLang="zh-TW" smtClean="0">
                <a:solidFill>
                  <a:schemeClr val="tx1"/>
                </a:solidFill>
              </a:rPr>
              <a:t>7</a:t>
            </a:r>
            <a:r>
              <a:rPr lang="zh-TW" altLang="en-US" smtClean="0">
                <a:solidFill>
                  <a:schemeClr val="tx1"/>
                </a:solidFill>
              </a:rPr>
              <a:t> 月</a:t>
            </a:r>
            <a:endParaRPr lang="zh-TW" altLang="en-US" dirty="0">
              <a:solidFill>
                <a:schemeClr val="tx1"/>
              </a:solidFill>
            </a:endParaRPr>
          </a:p>
        </p:txBody>
      </p:sp>
      <p:pic>
        <p:nvPicPr>
          <p:cNvPr id="4" name="圖片 3"/>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759301" y="2852936"/>
            <a:ext cx="1625397" cy="1625397"/>
          </a:xfrm>
          <a:prstGeom prst="rect">
            <a:avLst/>
          </a:prstGeom>
        </p:spPr>
      </p:pic>
    </p:spTree>
    <p:extLst>
      <p:ext uri="{BB962C8B-B14F-4D97-AF65-F5344CB8AC3E}">
        <p14:creationId xmlns:p14="http://schemas.microsoft.com/office/powerpoint/2010/main" val="339267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流程圖: 接點 7"/>
          <p:cNvSpPr/>
          <p:nvPr/>
        </p:nvSpPr>
        <p:spPr>
          <a:xfrm>
            <a:off x="503549" y="2996952"/>
            <a:ext cx="1008000" cy="1008000"/>
          </a:xfrm>
          <a:prstGeom prst="flowChartConnector">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 name="標題 1"/>
          <p:cNvSpPr>
            <a:spLocks noGrp="1"/>
          </p:cNvSpPr>
          <p:nvPr>
            <p:ph type="title"/>
          </p:nvPr>
        </p:nvSpPr>
        <p:spPr>
          <a:xfrm>
            <a:off x="632170" y="188640"/>
            <a:ext cx="8198568" cy="706090"/>
          </a:xfrm>
        </p:spPr>
        <p:txBody>
          <a:bodyPr>
            <a:noAutofit/>
          </a:bodyPr>
          <a:lstStyle/>
          <a:p>
            <a:r>
              <a:rPr lang="zh-TW" altLang="en-US" sz="2800" dirty="0" smtClean="0"/>
              <a:t>提供加工出口區及科學園區廠商租金、費用等優惠紓困方案</a:t>
            </a:r>
            <a:endParaRPr lang="zh-TW" altLang="en-US" sz="2800" dirty="0"/>
          </a:p>
        </p:txBody>
      </p:sp>
      <p:sp>
        <p:nvSpPr>
          <p:cNvPr id="4" name="矩形 3"/>
          <p:cNvSpPr/>
          <p:nvPr/>
        </p:nvSpPr>
        <p:spPr>
          <a:xfrm>
            <a:off x="326902" y="1052736"/>
            <a:ext cx="4173090" cy="1728192"/>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ts val="2100"/>
              </a:lnSpc>
              <a:buFont typeface="+mj-lt"/>
              <a:buAutoNum type="arabicPeriod"/>
            </a:pPr>
            <a:r>
              <a:rPr lang="en-US" altLang="zh-TW" sz="1600" dirty="0" smtClean="0">
                <a:solidFill>
                  <a:prstClr val="black"/>
                </a:solidFill>
                <a:latin typeface="Adobe 繁黑體 Std B" pitchFamily="34" charset="-120"/>
                <a:ea typeface="Adobe 繁黑體 Std B" pitchFamily="34" charset="-120"/>
              </a:rPr>
              <a:t>109.4.27</a:t>
            </a:r>
            <a:r>
              <a:rPr lang="zh-TW" altLang="en-US" sz="1600" dirty="0" smtClean="0">
                <a:solidFill>
                  <a:prstClr val="black"/>
                </a:solidFill>
                <a:latin typeface="Adobe 繁黑體 Std B" pitchFamily="34" charset="-120"/>
                <a:ea typeface="Adobe 繁黑體 Std B" pitchFamily="34" charset="-120"/>
              </a:rPr>
              <a:t> 修正「加工出口區管理費規費及服務費收費標準」</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100"/>
              </a:lnSpc>
              <a:buFont typeface="+mj-lt"/>
              <a:buAutoNum type="arabicPeriod"/>
            </a:pPr>
            <a:r>
              <a:rPr lang="en-US" altLang="zh-TW" sz="1600" dirty="0" smtClean="0">
                <a:solidFill>
                  <a:prstClr val="black"/>
                </a:solidFill>
                <a:latin typeface="Adobe 繁黑體 Std B" pitchFamily="34" charset="-120"/>
                <a:ea typeface="Adobe 繁黑體 Std B" pitchFamily="34" charset="-120"/>
              </a:rPr>
              <a:t>109.4.30</a:t>
            </a:r>
            <a:r>
              <a:rPr lang="zh-TW" altLang="en-US" sz="1600" dirty="0" smtClean="0">
                <a:solidFill>
                  <a:prstClr val="black"/>
                </a:solidFill>
                <a:latin typeface="Adobe 繁黑體 Std B" pitchFamily="34" charset="-120"/>
                <a:ea typeface="Adobe 繁黑體 Std B" pitchFamily="34" charset="-120"/>
              </a:rPr>
              <a:t> 修正「加工出口區</a:t>
            </a:r>
            <a:r>
              <a:rPr lang="zh-TW" altLang="en-US" sz="1600" dirty="0">
                <a:solidFill>
                  <a:prstClr val="black"/>
                </a:solidFill>
                <a:latin typeface="Adobe 繁黑體 Std B" pitchFamily="34" charset="-120"/>
                <a:ea typeface="Adobe 繁黑體 Std B" pitchFamily="34" charset="-120"/>
              </a:rPr>
              <a:t>土地</a:t>
            </a:r>
            <a:r>
              <a:rPr lang="zh-TW" altLang="en-US" sz="1600" dirty="0" smtClean="0">
                <a:solidFill>
                  <a:prstClr val="black"/>
                </a:solidFill>
                <a:latin typeface="Adobe 繁黑體 Std B" pitchFamily="34" charset="-120"/>
                <a:ea typeface="Adobe 繁黑體 Std B" pitchFamily="34" charset="-120"/>
              </a:rPr>
              <a:t>租用及費用計收標準」、「</a:t>
            </a:r>
            <a:r>
              <a:rPr lang="zh-TW" altLang="en-US" sz="1600" dirty="0">
                <a:solidFill>
                  <a:prstClr val="black"/>
                </a:solidFill>
                <a:latin typeface="Adobe 繁黑體 Std B" pitchFamily="34" charset="-120"/>
                <a:ea typeface="Adobe 繁黑體 Std B" pitchFamily="34" charset="-120"/>
              </a:rPr>
              <a:t>加工出口區社區土地租用及費用計收標準</a:t>
            </a:r>
            <a:r>
              <a:rPr lang="zh-TW" altLang="en-US" sz="1600" dirty="0" smtClean="0">
                <a:solidFill>
                  <a:prstClr val="black"/>
                </a:solidFill>
                <a:latin typeface="Adobe 繁黑體 Std B" pitchFamily="34" charset="-120"/>
                <a:ea typeface="Adobe 繁黑體 Std B" pitchFamily="34" charset="-120"/>
              </a:rPr>
              <a:t>」、「 加工出口區</a:t>
            </a:r>
            <a:r>
              <a:rPr lang="zh-TW" altLang="en-US" sz="1600" dirty="0">
                <a:solidFill>
                  <a:prstClr val="black"/>
                </a:solidFill>
                <a:latin typeface="Adobe 繁黑體 Std B" pitchFamily="34" charset="-120"/>
                <a:ea typeface="Adobe 繁黑體 Std B" pitchFamily="34" charset="-120"/>
              </a:rPr>
              <a:t>管理處</a:t>
            </a:r>
            <a:r>
              <a:rPr lang="zh-TW" altLang="en-US" sz="1600" dirty="0" smtClean="0">
                <a:solidFill>
                  <a:prstClr val="black"/>
                </a:solidFill>
                <a:latin typeface="Adobe 繁黑體 Std B" pitchFamily="34" charset="-120"/>
                <a:ea typeface="Adobe 繁黑體 Std B" pitchFamily="34" charset="-120"/>
              </a:rPr>
              <a:t>自行興建建築物租售辦法</a:t>
            </a:r>
            <a:r>
              <a:rPr lang="zh-TW" altLang="en-US" sz="1600" dirty="0">
                <a:solidFill>
                  <a:prstClr val="black"/>
                </a:solidFill>
                <a:latin typeface="Adobe 繁黑體 Std B" pitchFamily="34" charset="-120"/>
                <a:ea typeface="Adobe 繁黑體 Std B" pitchFamily="34" charset="-120"/>
              </a:rPr>
              <a:t>」</a:t>
            </a:r>
          </a:p>
        </p:txBody>
      </p:sp>
      <p:sp>
        <p:nvSpPr>
          <p:cNvPr id="36" name="矩形 35"/>
          <p:cNvSpPr/>
          <p:nvPr/>
        </p:nvSpPr>
        <p:spPr>
          <a:xfrm>
            <a:off x="326902" y="4797152"/>
            <a:ext cx="4173090" cy="1656184"/>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a:solidFill>
                  <a:srgbClr val="F79646">
                    <a:lumMod val="50000"/>
                  </a:srgbClr>
                </a:solidFill>
                <a:latin typeface="Adobe 繁黑體 Std B" pitchFamily="34" charset="-120"/>
                <a:ea typeface="Adobe 繁黑體 Std B" pitchFamily="34" charset="-120"/>
              </a:rPr>
              <a:t>加工出口區</a:t>
            </a:r>
            <a:endParaRPr lang="en-US" altLang="zh-TW" sz="1900" dirty="0" smtClean="0">
              <a:solidFill>
                <a:srgbClr val="F79646">
                  <a:lumMod val="50000"/>
                </a:srgbClr>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加工出口區管理處得提出費用計收優惠調整方案，提供廠商租金緩繳 </a:t>
            </a:r>
            <a:r>
              <a:rPr lang="en-US" altLang="zh-TW" sz="1600" dirty="0" smtClean="0">
                <a:solidFill>
                  <a:prstClr val="black"/>
                </a:solidFill>
                <a:latin typeface="Adobe 繁黑體 Std B" pitchFamily="34" charset="-120"/>
                <a:ea typeface="Adobe 繁黑體 Std B" pitchFamily="34" charset="-120"/>
              </a:rPr>
              <a:t>1 </a:t>
            </a:r>
            <a:r>
              <a:rPr lang="zh-TW" altLang="en-US" sz="1600" dirty="0" smtClean="0">
                <a:solidFill>
                  <a:prstClr val="black"/>
                </a:solidFill>
                <a:latin typeface="Adobe 繁黑體 Std B" pitchFamily="34" charset="-120"/>
                <a:ea typeface="Adobe 繁黑體 Std B" pitchFamily="34" charset="-120"/>
              </a:rPr>
              <a:t>年或減收 </a:t>
            </a:r>
            <a:r>
              <a:rPr lang="en-US" altLang="zh-TW" sz="1600" dirty="0" smtClean="0">
                <a:solidFill>
                  <a:prstClr val="black"/>
                </a:solidFill>
                <a:latin typeface="Adobe 繁黑體 Std B" pitchFamily="34" charset="-120"/>
                <a:ea typeface="Adobe 繁黑體 Std B" pitchFamily="34" charset="-120"/>
              </a:rPr>
              <a:t>20</a:t>
            </a:r>
            <a:r>
              <a:rPr lang="zh-TW" altLang="en-US" sz="1600" dirty="0" smtClean="0">
                <a:solidFill>
                  <a:prstClr val="black"/>
                </a:solidFill>
                <a:latin typeface="Adobe 繁黑體 Std B" pitchFamily="34" charset="-120"/>
                <a:ea typeface="Adobe 繁黑體 Std B" pitchFamily="34" charset="-120"/>
              </a:rPr>
              <a:t> </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 計 </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 個月之紓困措施。</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預估受惠廠商計 </a:t>
            </a:r>
            <a:r>
              <a:rPr lang="en-US" altLang="zh-TW" sz="1600" dirty="0" smtClean="0">
                <a:solidFill>
                  <a:prstClr val="black"/>
                </a:solidFill>
                <a:latin typeface="Adobe 繁黑體 Std B" pitchFamily="34" charset="-120"/>
                <a:ea typeface="Adobe 繁黑體 Std B" pitchFamily="34" charset="-120"/>
              </a:rPr>
              <a:t>848</a:t>
            </a:r>
            <a:r>
              <a:rPr lang="zh-TW" altLang="en-US" sz="1600" dirty="0" smtClean="0">
                <a:solidFill>
                  <a:prstClr val="black"/>
                </a:solidFill>
                <a:latin typeface="Adobe 繁黑體 Std B" pitchFamily="34" charset="-120"/>
                <a:ea typeface="Adobe 繁黑體 Std B" pitchFamily="34" charset="-120"/>
              </a:rPr>
              <a:t> 家。</a:t>
            </a:r>
            <a:endParaRPr lang="en-US" altLang="zh-TW" sz="1600" dirty="0" smtClean="0">
              <a:solidFill>
                <a:prstClr val="black"/>
              </a:solidFill>
              <a:latin typeface="Adobe 繁黑體 Std B" pitchFamily="34" charset="-120"/>
              <a:ea typeface="Adobe 繁黑體 Std B" pitchFamily="34" charset="-120"/>
            </a:endParaRPr>
          </a:p>
        </p:txBody>
      </p:sp>
      <p:sp>
        <p:nvSpPr>
          <p:cNvPr id="37" name="矩形 36"/>
          <p:cNvSpPr/>
          <p:nvPr/>
        </p:nvSpPr>
        <p:spPr>
          <a:xfrm>
            <a:off x="4644008" y="4797152"/>
            <a:ext cx="4248472" cy="1656184"/>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pPr>
            <a:r>
              <a:rPr lang="zh-TW" altLang="en-US" sz="1900" dirty="0">
                <a:solidFill>
                  <a:srgbClr val="F79646">
                    <a:lumMod val="50000"/>
                  </a:srgbClr>
                </a:solidFill>
                <a:latin typeface="Adobe 繁黑體 Std B" pitchFamily="34" charset="-120"/>
                <a:ea typeface="Adobe 繁黑體 Std B" pitchFamily="34" charset="-120"/>
              </a:rPr>
              <a:t>科學園區</a:t>
            </a:r>
            <a:endParaRPr lang="zh-TW" altLang="en-US" sz="1900" dirty="0" smtClean="0">
              <a:solidFill>
                <a:srgbClr val="F79646">
                  <a:lumMod val="50000"/>
                </a:srgbClr>
              </a:solidFill>
              <a:latin typeface="Adobe 繁黑體 Std B" pitchFamily="34" charset="-120"/>
              <a:ea typeface="Adobe 繁黑體 Std B" pitchFamily="34" charset="-120"/>
            </a:endParaRPr>
          </a:p>
          <a:p>
            <a:pPr>
              <a:lnSpc>
                <a:spcPts val="2200"/>
              </a:lnSpc>
              <a:spcBef>
                <a:spcPts val="300"/>
              </a:spcBef>
            </a:pPr>
            <a:r>
              <a:rPr lang="zh-TW" altLang="en-US" sz="1600" dirty="0" smtClean="0">
                <a:solidFill>
                  <a:prstClr val="black"/>
                </a:solidFill>
                <a:latin typeface="Adobe 繁黑體 Std B" pitchFamily="34" charset="-120"/>
                <a:ea typeface="Adobe 繁黑體 Std B" pitchFamily="34" charset="-120"/>
              </a:rPr>
              <a:t>科學園區管理局得報經科技部核定，公告於一定期間內，提供廠商租地費用、管理費、汙水下水道使用費緩繳或減收之紓困措施，有助減輕廠商營運負擔。 </a:t>
            </a:r>
          </a:p>
        </p:txBody>
      </p:sp>
      <p:sp>
        <p:nvSpPr>
          <p:cNvPr id="20" name="矩形 19"/>
          <p:cNvSpPr/>
          <p:nvPr/>
        </p:nvSpPr>
        <p:spPr>
          <a:xfrm>
            <a:off x="4644008" y="1056597"/>
            <a:ext cx="4173090" cy="1728192"/>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ts val="2100"/>
              </a:lnSpc>
              <a:buFont typeface="+mj-lt"/>
              <a:buAutoNum type="arabicPeriod"/>
            </a:pPr>
            <a:r>
              <a:rPr lang="en-US" altLang="zh-TW" sz="1600" dirty="0" smtClean="0">
                <a:solidFill>
                  <a:prstClr val="black"/>
                </a:solidFill>
                <a:latin typeface="Adobe 繁黑體 Std B" pitchFamily="34" charset="-120"/>
                <a:ea typeface="Adobe 繁黑體 Std B" pitchFamily="34" charset="-120"/>
              </a:rPr>
              <a:t>109.5.29</a:t>
            </a:r>
            <a:r>
              <a:rPr lang="zh-TW" altLang="en-US" sz="1600" dirty="0" smtClean="0">
                <a:solidFill>
                  <a:prstClr val="black"/>
                </a:solidFill>
                <a:latin typeface="Adobe 繁黑體 Std B" pitchFamily="34" charset="-120"/>
                <a:ea typeface="Adobe 繁黑體 Std B" pitchFamily="34" charset="-120"/>
              </a:rPr>
              <a:t> 修正「科學園區土地租金及費用計收辦法」</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100"/>
              </a:lnSpc>
              <a:buFont typeface="+mj-lt"/>
              <a:buAutoNum type="arabicPeriod"/>
            </a:pPr>
            <a:r>
              <a:rPr lang="en-US" altLang="zh-TW" sz="1600" dirty="0" smtClean="0">
                <a:solidFill>
                  <a:prstClr val="black"/>
                </a:solidFill>
                <a:latin typeface="Adobe 繁黑體 Std B" pitchFamily="34" charset="-120"/>
                <a:ea typeface="Adobe 繁黑體 Std B" pitchFamily="34" charset="-120"/>
              </a:rPr>
              <a:t>109.6.3</a:t>
            </a:r>
            <a:r>
              <a:rPr lang="zh-TW" altLang="en-US" sz="1600" dirty="0" smtClean="0">
                <a:solidFill>
                  <a:prstClr val="black"/>
                </a:solidFill>
                <a:latin typeface="Adobe 繁黑體 Std B" pitchFamily="34" charset="-120"/>
                <a:ea typeface="Adobe 繁黑體 Std B" pitchFamily="34" charset="-120"/>
              </a:rPr>
              <a:t> 修正「科學園區管理費收取辦法」、「科學園區汙水處理及汙水下水道使用管理辦法」</a:t>
            </a:r>
            <a:endParaRPr lang="zh-TW" altLang="en-US" sz="1600" dirty="0">
              <a:solidFill>
                <a:prstClr val="black"/>
              </a:solidFill>
              <a:latin typeface="Adobe 繁黑體 Std B" pitchFamily="34" charset="-120"/>
              <a:ea typeface="Adobe 繁黑體 Std B" pitchFamily="34" charset="-120"/>
            </a:endParaRP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9" y="3140969"/>
            <a:ext cx="720080" cy="720080"/>
          </a:xfrm>
          <a:prstGeom prst="rect">
            <a:avLst/>
          </a:prstGeom>
        </p:spPr>
      </p:pic>
      <p:pic>
        <p:nvPicPr>
          <p:cNvPr id="18" name="圖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9496" y="3356992"/>
            <a:ext cx="1080120" cy="1080120"/>
          </a:xfrm>
          <a:prstGeom prst="rect">
            <a:avLst/>
          </a:prstGeom>
        </p:spPr>
      </p:pic>
      <p:sp>
        <p:nvSpPr>
          <p:cNvPr id="22" name="文字方塊 21"/>
          <p:cNvSpPr txBox="1"/>
          <p:nvPr/>
        </p:nvSpPr>
        <p:spPr>
          <a:xfrm>
            <a:off x="2500653" y="3032229"/>
            <a:ext cx="1918368" cy="907941"/>
          </a:xfrm>
          <a:prstGeom prst="rect">
            <a:avLst/>
          </a:prstGeom>
          <a:noFill/>
        </p:spPr>
        <p:txBody>
          <a:bodyPr wrap="square" rtlCol="0">
            <a:spAutoFit/>
          </a:bodyPr>
          <a:lstStyle/>
          <a:p>
            <a:pPr>
              <a:spcAft>
                <a:spcPts val="300"/>
              </a:spcAft>
            </a:pPr>
            <a:r>
              <a:rPr lang="zh-TW" altLang="en-US" sz="1600" dirty="0">
                <a:solidFill>
                  <a:prstClr val="black"/>
                </a:solidFill>
                <a:latin typeface="Adobe 繁黑體 Std B" pitchFamily="34" charset="-120"/>
                <a:ea typeface="Adobe 繁黑體 Std B" pitchFamily="34" charset="-120"/>
              </a:rPr>
              <a:t>租金</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smtClean="0">
                <a:solidFill>
                  <a:prstClr val="black"/>
                </a:solidFill>
                <a:latin typeface="Adobe 繁黑體 Std B" pitchFamily="34" charset="-120"/>
                <a:ea typeface="Adobe 繁黑體 Std B" pitchFamily="34" charset="-120"/>
              </a:rPr>
              <a:t>緩繳 </a:t>
            </a:r>
            <a:r>
              <a:rPr lang="en-US" altLang="zh-TW" sz="1600" dirty="0" smtClean="0">
                <a:solidFill>
                  <a:prstClr val="black"/>
                </a:solidFill>
                <a:latin typeface="Adobe 繁黑體 Std B" pitchFamily="34" charset="-120"/>
                <a:ea typeface="Adobe 繁黑體 Std B" pitchFamily="34" charset="-120"/>
              </a:rPr>
              <a:t>1</a:t>
            </a:r>
            <a:r>
              <a:rPr lang="zh-TW" altLang="en-US" sz="1600" dirty="0" smtClean="0">
                <a:solidFill>
                  <a:prstClr val="black"/>
                </a:solidFill>
                <a:latin typeface="Adobe 繁黑體 Std B" pitchFamily="34" charset="-120"/>
                <a:ea typeface="Adobe 繁黑體 Std B" pitchFamily="34" charset="-120"/>
              </a:rPr>
              <a:t> 年</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a:solidFill>
                  <a:prstClr val="black"/>
                </a:solidFill>
                <a:latin typeface="Adobe 繁黑體 Std B" pitchFamily="34" charset="-120"/>
                <a:ea typeface="Adobe 繁黑體 Std B" pitchFamily="34" charset="-120"/>
              </a:rPr>
              <a:t>減</a:t>
            </a:r>
            <a:r>
              <a:rPr lang="zh-TW" altLang="en-US" sz="1600" dirty="0" smtClean="0">
                <a:solidFill>
                  <a:prstClr val="black"/>
                </a:solidFill>
                <a:latin typeface="Adobe 繁黑體 Std B" pitchFamily="34" charset="-120"/>
                <a:ea typeface="Adobe 繁黑體 Std B" pitchFamily="34" charset="-120"/>
              </a:rPr>
              <a:t>收 </a:t>
            </a:r>
            <a:r>
              <a:rPr lang="en-US" altLang="zh-TW" sz="1600" dirty="0" smtClean="0">
                <a:solidFill>
                  <a:prstClr val="black"/>
                </a:solidFill>
                <a:latin typeface="Adobe 繁黑體 Std B" pitchFamily="34" charset="-120"/>
                <a:ea typeface="Adobe 繁黑體 Std B" pitchFamily="34" charset="-120"/>
              </a:rPr>
              <a:t>20%</a:t>
            </a:r>
            <a:r>
              <a:rPr lang="zh-TW" altLang="en-US" sz="1600" dirty="0" smtClean="0">
                <a:solidFill>
                  <a:prstClr val="black"/>
                </a:solidFill>
                <a:latin typeface="Adobe 繁黑體 Std B" pitchFamily="34" charset="-120"/>
                <a:ea typeface="Adobe 繁黑體 Std B" pitchFamily="34" charset="-120"/>
              </a:rPr>
              <a:t> </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個月 </a:t>
            </a:r>
            <a:endParaRPr lang="zh-TW" altLang="en-US" sz="1600" dirty="0">
              <a:solidFill>
                <a:prstClr val="black"/>
              </a:solidFill>
              <a:latin typeface="Adobe 繁黑體 Std B" pitchFamily="34" charset="-120"/>
              <a:ea typeface="Adobe 繁黑體 Std B" pitchFamily="34" charset="-120"/>
            </a:endParaRPr>
          </a:p>
        </p:txBody>
      </p:sp>
      <p:pic>
        <p:nvPicPr>
          <p:cNvPr id="23" name="圖片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3153793"/>
            <a:ext cx="880798" cy="884730"/>
          </a:xfrm>
          <a:prstGeom prst="rect">
            <a:avLst/>
          </a:prstGeom>
        </p:spPr>
      </p:pic>
      <p:pic>
        <p:nvPicPr>
          <p:cNvPr id="24" name="圖片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0850" y="3212976"/>
            <a:ext cx="740746" cy="740746"/>
          </a:xfrm>
          <a:prstGeom prst="rect">
            <a:avLst/>
          </a:prstGeom>
        </p:spPr>
      </p:pic>
      <p:sp>
        <p:nvSpPr>
          <p:cNvPr id="25" name="橢圓 24"/>
          <p:cNvSpPr/>
          <p:nvPr/>
        </p:nvSpPr>
        <p:spPr>
          <a:xfrm>
            <a:off x="4644008" y="2996952"/>
            <a:ext cx="2304256" cy="1296144"/>
          </a:xfrm>
          <a:prstGeom prst="ellipse">
            <a:avLst/>
          </a:prstGeom>
          <a:no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4" name="文字方塊 13"/>
          <p:cNvSpPr txBox="1"/>
          <p:nvPr/>
        </p:nvSpPr>
        <p:spPr>
          <a:xfrm>
            <a:off x="6997552" y="2996952"/>
            <a:ext cx="1819546" cy="1438855"/>
          </a:xfrm>
          <a:prstGeom prst="rect">
            <a:avLst/>
          </a:prstGeom>
          <a:noFill/>
        </p:spPr>
        <p:txBody>
          <a:bodyPr wrap="square" rtlCol="0">
            <a:spAutoFit/>
          </a:bodyPr>
          <a:lstStyle/>
          <a:p>
            <a:pPr>
              <a:spcAft>
                <a:spcPts val="300"/>
              </a:spcAft>
            </a:pPr>
            <a:r>
              <a:rPr lang="zh-TW" altLang="en-US" sz="1600" dirty="0" smtClean="0">
                <a:solidFill>
                  <a:prstClr val="black"/>
                </a:solidFill>
                <a:latin typeface="Adobe 繁黑體 Std B" pitchFamily="34" charset="-120"/>
                <a:ea typeface="Adobe 繁黑體 Std B" pitchFamily="34" charset="-120"/>
              </a:rPr>
              <a:t>緩繳或減收</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smtClean="0">
                <a:solidFill>
                  <a:prstClr val="black"/>
                </a:solidFill>
                <a:latin typeface="Adobe 繁黑體 Std B" pitchFamily="34" charset="-120"/>
                <a:ea typeface="Adobe 繁黑體 Std B" pitchFamily="34" charset="-120"/>
              </a:rPr>
              <a:t>租地費用</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smtClean="0">
                <a:solidFill>
                  <a:prstClr val="black"/>
                </a:solidFill>
                <a:latin typeface="Adobe 繁黑體 Std B" pitchFamily="34" charset="-120"/>
                <a:ea typeface="Adobe 繁黑體 Std B" pitchFamily="34" charset="-120"/>
              </a:rPr>
              <a:t>管理費</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a:solidFill>
                  <a:prstClr val="black"/>
                </a:solidFill>
                <a:latin typeface="Adobe 繁黑體 Std B" pitchFamily="34" charset="-120"/>
                <a:ea typeface="Adobe 繁黑體 Std B" pitchFamily="34" charset="-120"/>
              </a:rPr>
              <a:t>汙水</a:t>
            </a:r>
            <a:r>
              <a:rPr lang="zh-TW" altLang="en-US" sz="1600" dirty="0" smtClean="0">
                <a:solidFill>
                  <a:prstClr val="black"/>
                </a:solidFill>
                <a:latin typeface="Adobe 繁黑體 Std B" pitchFamily="34" charset="-120"/>
                <a:ea typeface="Adobe 繁黑體 Std B" pitchFamily="34" charset="-120"/>
              </a:rPr>
              <a:t>下水道使用費 </a:t>
            </a:r>
            <a:endParaRPr lang="zh-TW" altLang="en-US" sz="1600" dirty="0">
              <a:solidFill>
                <a:prstClr val="black"/>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17580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16632"/>
            <a:ext cx="8280920" cy="706090"/>
          </a:xfrm>
        </p:spPr>
        <p:txBody>
          <a:bodyPr>
            <a:normAutofit/>
          </a:bodyPr>
          <a:lstStyle/>
          <a:p>
            <a:r>
              <a:rPr lang="zh-TW" altLang="en-US" dirty="0"/>
              <a:t>鬆綁成果統計</a:t>
            </a:r>
            <a:r>
              <a:rPr lang="zh-TW" altLang="en-US" sz="2600" dirty="0"/>
              <a:t>（</a:t>
            </a:r>
            <a:r>
              <a:rPr lang="en-US" altLang="zh-TW" sz="2600" dirty="0" smtClean="0"/>
              <a:t>106.10~109.6</a:t>
            </a:r>
            <a:r>
              <a:rPr lang="zh-TW" altLang="en-US" sz="2600" dirty="0" smtClean="0"/>
              <a:t>）</a:t>
            </a:r>
            <a:r>
              <a:rPr lang="zh-TW" altLang="en-US" sz="2800" dirty="0" smtClean="0"/>
              <a:t>共計 </a:t>
            </a:r>
            <a:r>
              <a:rPr lang="en-US" altLang="zh-TW" sz="2800" dirty="0" smtClean="0"/>
              <a:t>624 </a:t>
            </a:r>
            <a:r>
              <a:rPr lang="zh-TW" altLang="en-US" sz="2800" dirty="0" smtClean="0"/>
              <a:t>項</a:t>
            </a:r>
            <a:endParaRPr lang="zh-TW" altLang="en-US" sz="2800"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664" y="1124744"/>
            <a:ext cx="8424672" cy="5401056"/>
          </a:xfrm>
          <a:prstGeom prst="rect">
            <a:avLst/>
          </a:prstGeom>
        </p:spPr>
      </p:pic>
    </p:spTree>
    <p:extLst>
      <p:ext uri="{BB962C8B-B14F-4D97-AF65-F5344CB8AC3E}">
        <p14:creationId xmlns:p14="http://schemas.microsoft.com/office/powerpoint/2010/main" val="72150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09648"/>
            <a:ext cx="8280920" cy="727064"/>
          </a:xfrm>
        </p:spPr>
        <p:txBody>
          <a:bodyPr>
            <a:noAutofit/>
          </a:bodyPr>
          <a:lstStyle/>
          <a:p>
            <a:r>
              <a:rPr lang="zh-TW" altLang="en-US" sz="2800" dirty="0" smtClean="0"/>
              <a:t>就學貸款緩繳條件再鬆綁</a:t>
            </a:r>
            <a:endParaRPr lang="zh-TW" altLang="en-US" sz="2800" dirty="0"/>
          </a:p>
        </p:txBody>
      </p:sp>
      <p:sp>
        <p:nvSpPr>
          <p:cNvPr id="4" name="矩形 3"/>
          <p:cNvSpPr/>
          <p:nvPr/>
        </p:nvSpPr>
        <p:spPr>
          <a:xfrm>
            <a:off x="192715" y="922495"/>
            <a:ext cx="6107477" cy="504056"/>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109.7.</a:t>
            </a:r>
            <a:r>
              <a:rPr lang="en-US" altLang="zh-TW" dirty="0" smtClean="0">
                <a:solidFill>
                  <a:schemeClr val="tx1"/>
                </a:solidFill>
                <a:latin typeface="Adobe 繁黑體 Std B" pitchFamily="34" charset="-120"/>
                <a:ea typeface="Adobe 繁黑體 Std B" pitchFamily="34" charset="-120"/>
              </a:rPr>
              <a:t>22</a:t>
            </a:r>
            <a:r>
              <a:rPr lang="zh-TW" altLang="en-US" dirty="0" smtClean="0">
                <a:solidFill>
                  <a:prstClr val="black"/>
                </a:solidFill>
                <a:latin typeface="Adobe 繁黑體 Std B" pitchFamily="34" charset="-120"/>
                <a:ea typeface="Adobe 繁黑體 Std B" pitchFamily="34" charset="-120"/>
              </a:rPr>
              <a:t> 修正「高級中等以上學校學生就學貸款辦法」</a:t>
            </a:r>
            <a:endParaRPr lang="zh-TW" altLang="en-US" dirty="0">
              <a:solidFill>
                <a:prstClr val="black"/>
              </a:solidFill>
              <a:latin typeface="Adobe 繁黑體 Std B" pitchFamily="34" charset="-120"/>
              <a:ea typeface="Adobe 繁黑體 Std B" pitchFamily="34" charset="-120"/>
            </a:endParaRPr>
          </a:p>
        </p:txBody>
      </p:sp>
      <p:sp>
        <p:nvSpPr>
          <p:cNvPr id="15" name="矩形 14"/>
          <p:cNvSpPr/>
          <p:nvPr/>
        </p:nvSpPr>
        <p:spPr>
          <a:xfrm>
            <a:off x="452222" y="4163040"/>
            <a:ext cx="8419348" cy="2290295"/>
          </a:xfrm>
          <a:prstGeom prst="rect">
            <a:avLst/>
          </a:prstGeom>
          <a:solidFill>
            <a:schemeClr val="bg1"/>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a:solidFill>
                  <a:srgbClr val="F79646">
                    <a:lumMod val="50000"/>
                  </a:srgbClr>
                </a:solidFill>
                <a:latin typeface="Adobe 繁黑體 Std B" pitchFamily="34" charset="-120"/>
                <a:ea typeface="Adobe 繁黑體 Std B" pitchFamily="34" charset="-120"/>
              </a:rPr>
              <a:t>修正</a:t>
            </a:r>
            <a:r>
              <a:rPr lang="zh-TW" altLang="en-US" sz="1900" dirty="0" smtClean="0">
                <a:solidFill>
                  <a:srgbClr val="F79646">
                    <a:lumMod val="50000"/>
                  </a:srgbClr>
                </a:solidFill>
                <a:latin typeface="Adobe 繁黑體 Std B" pitchFamily="34" charset="-120"/>
                <a:ea typeface="Adobe 繁黑體 Std B" pitchFamily="34" charset="-120"/>
              </a:rPr>
              <a:t>後</a:t>
            </a:r>
            <a:endParaRPr lang="en-US" altLang="zh-TW" sz="1900" dirty="0" smtClean="0">
              <a:solidFill>
                <a:srgbClr val="F79646">
                  <a:lumMod val="50000"/>
                </a:srgbClr>
              </a:solidFill>
              <a:latin typeface="Adobe 繁黑體 Std B" pitchFamily="34" charset="-120"/>
              <a:ea typeface="Adobe 繁黑體 Std B" pitchFamily="34" charset="-120"/>
            </a:endParaRPr>
          </a:p>
          <a:p>
            <a:pPr marL="285750" indent="-285750">
              <a:lnSpc>
                <a:spcPts val="2100"/>
              </a:lnSpc>
              <a:spcBef>
                <a:spcPts val="300"/>
              </a:spcBef>
              <a:spcAft>
                <a:spcPts val="300"/>
              </a:spcAft>
              <a:buFont typeface="Arial" pitchFamily="34" charset="0"/>
              <a:buChar char="•"/>
            </a:pPr>
            <a:r>
              <a:rPr lang="zh-TW" altLang="en-US" sz="1600" dirty="0" smtClean="0">
                <a:solidFill>
                  <a:prstClr val="black"/>
                </a:solidFill>
                <a:latin typeface="Adobe 繁黑體 Std B" pitchFamily="34" charset="-120"/>
                <a:ea typeface="Adobe 繁黑體 Std B" pitchFamily="34" charset="-120"/>
              </a:rPr>
              <a:t>放寬低收入</a:t>
            </a:r>
            <a:r>
              <a:rPr lang="zh-TW" altLang="en-US" sz="1600" dirty="0" smtClean="0">
                <a:solidFill>
                  <a:schemeClr val="tx1"/>
                </a:solidFill>
                <a:latin typeface="Adobe 繁黑體 Std B" pitchFamily="34" charset="-120"/>
                <a:ea typeface="Adobe 繁黑體 Std B" pitchFamily="34" charset="-120"/>
              </a:rPr>
              <a:t>戶、中低收入戶及月收入未達一定門檻之青年，申請緩繳就學貸款本息由每次申請 </a:t>
            </a:r>
            <a:r>
              <a:rPr lang="en-US" altLang="zh-TW" sz="1600" dirty="0" smtClean="0">
                <a:solidFill>
                  <a:schemeClr val="tx1"/>
                </a:solidFill>
                <a:latin typeface="Adobe 繁黑體 Std B" pitchFamily="34" charset="-120"/>
                <a:ea typeface="Adobe 繁黑體 Std B" pitchFamily="34" charset="-120"/>
              </a:rPr>
              <a:t>1</a:t>
            </a:r>
            <a:r>
              <a:rPr lang="zh-TW" altLang="en-US" sz="1600" dirty="0" smtClean="0">
                <a:solidFill>
                  <a:schemeClr val="tx1"/>
                </a:solidFill>
                <a:latin typeface="Adobe 繁黑體 Std B" pitchFamily="34" charset="-120"/>
                <a:ea typeface="Adobe 繁黑體 Std B" pitchFamily="34" charset="-120"/>
              </a:rPr>
              <a:t> 年</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 </a:t>
            </a:r>
            <a:r>
              <a:rPr lang="en-US" altLang="zh-TW" sz="1600" dirty="0" smtClean="0">
                <a:solidFill>
                  <a:schemeClr val="tx1"/>
                </a:solidFill>
                <a:latin typeface="Adobe 繁黑體 Std B" pitchFamily="34" charset="-120"/>
                <a:ea typeface="Adobe 繁黑體 Std B" pitchFamily="34" charset="-120"/>
              </a:rPr>
              <a:t>1</a:t>
            </a:r>
            <a:r>
              <a:rPr lang="zh-TW" altLang="en-US" sz="1600" dirty="0" smtClean="0">
                <a:solidFill>
                  <a:schemeClr val="tx1"/>
                </a:solidFill>
                <a:latin typeface="Adobe 繁黑體 Std B" pitchFamily="34" charset="-120"/>
                <a:ea typeface="Adobe 繁黑體 Std B" pitchFamily="34" charset="-120"/>
              </a:rPr>
              <a:t> 次</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，最多申請 </a:t>
            </a:r>
            <a:r>
              <a:rPr lang="en-US" altLang="zh-TW" sz="1600" dirty="0" smtClean="0">
                <a:solidFill>
                  <a:schemeClr val="tx1"/>
                </a:solidFill>
                <a:latin typeface="Adobe 繁黑體 Std B" pitchFamily="34" charset="-120"/>
                <a:ea typeface="Adobe 繁黑體 Std B" pitchFamily="34" charset="-120"/>
              </a:rPr>
              <a:t>4 </a:t>
            </a:r>
            <a:r>
              <a:rPr lang="zh-TW" altLang="en-US" sz="1600" dirty="0" smtClean="0">
                <a:solidFill>
                  <a:schemeClr val="tx1"/>
                </a:solidFill>
                <a:latin typeface="Adobe 繁黑體 Std B" pitchFamily="34" charset="-120"/>
                <a:ea typeface="Adobe 繁黑體 Std B" pitchFamily="34" charset="-120"/>
              </a:rPr>
              <a:t>年</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 </a:t>
            </a:r>
            <a:r>
              <a:rPr lang="en-US" altLang="zh-TW" sz="1600" dirty="0" smtClean="0">
                <a:solidFill>
                  <a:schemeClr val="tx1"/>
                </a:solidFill>
                <a:latin typeface="Adobe 繁黑體 Std B" pitchFamily="34" charset="-120"/>
                <a:ea typeface="Adobe 繁黑體 Std B" pitchFamily="34" charset="-120"/>
              </a:rPr>
              <a:t>4</a:t>
            </a:r>
            <a:r>
              <a:rPr lang="zh-TW" altLang="en-US" sz="1600" dirty="0" smtClean="0">
                <a:solidFill>
                  <a:schemeClr val="tx1"/>
                </a:solidFill>
                <a:latin typeface="Adobe 繁黑體 Std B" pitchFamily="34" charset="-120"/>
                <a:ea typeface="Adobe 繁黑體 Std B" pitchFamily="34" charset="-120"/>
              </a:rPr>
              <a:t> 次</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，放寬為最多申請 </a:t>
            </a:r>
            <a:r>
              <a:rPr lang="en-US" altLang="zh-TW" sz="1600" dirty="0" smtClean="0">
                <a:solidFill>
                  <a:schemeClr val="tx1"/>
                </a:solidFill>
                <a:latin typeface="Adobe 繁黑體 Std B" pitchFamily="34" charset="-120"/>
                <a:ea typeface="Adobe 繁黑體 Std B" pitchFamily="34" charset="-120"/>
              </a:rPr>
              <a:t>8</a:t>
            </a:r>
            <a:r>
              <a:rPr lang="zh-TW" altLang="en-US" sz="1600" dirty="0" smtClean="0">
                <a:solidFill>
                  <a:schemeClr val="tx1"/>
                </a:solidFill>
                <a:latin typeface="Adobe 繁黑體 Std B" pitchFamily="34" charset="-120"/>
                <a:ea typeface="Adobe 繁黑體 Std B" pitchFamily="34" charset="-120"/>
              </a:rPr>
              <a:t> 年</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 </a:t>
            </a:r>
            <a:r>
              <a:rPr lang="en-US" altLang="zh-TW" sz="1600" dirty="0" smtClean="0">
                <a:solidFill>
                  <a:schemeClr val="tx1"/>
                </a:solidFill>
                <a:latin typeface="Adobe 繁黑體 Std B" pitchFamily="34" charset="-120"/>
                <a:ea typeface="Adobe 繁黑體 Std B" pitchFamily="34" charset="-120"/>
              </a:rPr>
              <a:t>8</a:t>
            </a:r>
            <a:r>
              <a:rPr lang="zh-TW" altLang="en-US" sz="1600" dirty="0" smtClean="0">
                <a:solidFill>
                  <a:schemeClr val="tx1"/>
                </a:solidFill>
                <a:latin typeface="Adobe 繁黑體 Std B" pitchFamily="34" charset="-120"/>
                <a:ea typeface="Adobe 繁黑體 Std B" pitchFamily="34" charset="-120"/>
              </a:rPr>
              <a:t> 次</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；緩繳期間免繳本金及利息。</a:t>
            </a:r>
            <a:endParaRPr lang="en-US" altLang="zh-TW" sz="1600" dirty="0" smtClean="0">
              <a:solidFill>
                <a:schemeClr val="tx1"/>
              </a:solidFill>
              <a:latin typeface="Adobe 繁黑體 Std B" pitchFamily="34" charset="-120"/>
              <a:ea typeface="Adobe 繁黑體 Std B" pitchFamily="34" charset="-120"/>
            </a:endParaRPr>
          </a:p>
          <a:p>
            <a:pPr marL="285750" indent="-285750">
              <a:lnSpc>
                <a:spcPts val="2100"/>
              </a:lnSpc>
              <a:spcBef>
                <a:spcPts val="300"/>
              </a:spcBef>
              <a:spcAft>
                <a:spcPts val="300"/>
              </a:spcAft>
              <a:buFont typeface="Arial" pitchFamily="34" charset="0"/>
              <a:buChar char="•"/>
            </a:pPr>
            <a:r>
              <a:rPr lang="zh-TW" altLang="en-US" sz="1600" dirty="0">
                <a:solidFill>
                  <a:schemeClr val="tx1"/>
                </a:solidFill>
                <a:latin typeface="Adobe 繁黑體 Std B" pitchFamily="34" charset="-120"/>
                <a:ea typeface="Adobe 繁黑體 Std B" pitchFamily="34" charset="-120"/>
              </a:rPr>
              <a:t>放寬所有青年可申請就學貸款只繳息不還本之</a:t>
            </a:r>
            <a:r>
              <a:rPr lang="zh-TW" altLang="en-US" sz="1600" dirty="0" smtClean="0">
                <a:solidFill>
                  <a:schemeClr val="tx1"/>
                </a:solidFill>
                <a:latin typeface="Adobe 繁黑體 Std B" pitchFamily="34" charset="-120"/>
                <a:ea typeface="Adobe 繁黑體 Std B" pitchFamily="34" charset="-120"/>
              </a:rPr>
              <a:t>次數：由每次申請至少 </a:t>
            </a:r>
            <a:r>
              <a:rPr lang="en-US" altLang="zh-TW" sz="1600" dirty="0" smtClean="0">
                <a:solidFill>
                  <a:schemeClr val="tx1"/>
                </a:solidFill>
                <a:latin typeface="Adobe 繁黑體 Std B" pitchFamily="34" charset="-120"/>
                <a:ea typeface="Adobe 繁黑體 Std B" pitchFamily="34" charset="-120"/>
              </a:rPr>
              <a:t>1 </a:t>
            </a:r>
            <a:r>
              <a:rPr lang="zh-TW" altLang="en-US" sz="1600" dirty="0" smtClean="0">
                <a:solidFill>
                  <a:schemeClr val="tx1"/>
                </a:solidFill>
                <a:latin typeface="Adobe 繁黑體 Std B" pitchFamily="34" charset="-120"/>
                <a:ea typeface="Adobe 繁黑體 Std B" pitchFamily="34" charset="-120"/>
              </a:rPr>
              <a:t>年，最多 </a:t>
            </a:r>
            <a:r>
              <a:rPr lang="en-US" altLang="zh-TW" sz="1600" dirty="0" smtClean="0">
                <a:solidFill>
                  <a:schemeClr val="tx1"/>
                </a:solidFill>
                <a:latin typeface="Adobe 繁黑體 Std B" pitchFamily="34" charset="-120"/>
                <a:ea typeface="Adobe 繁黑體 Std B" pitchFamily="34" charset="-120"/>
              </a:rPr>
              <a:t>4</a:t>
            </a:r>
            <a:r>
              <a:rPr lang="zh-TW" altLang="en-US" sz="1600" dirty="0" smtClean="0">
                <a:solidFill>
                  <a:schemeClr val="tx1"/>
                </a:solidFill>
                <a:latin typeface="Adobe 繁黑體 Std B" pitchFamily="34" charset="-120"/>
                <a:ea typeface="Adobe 繁黑體 Std B" pitchFamily="34" charset="-120"/>
              </a:rPr>
              <a:t> 年，放寬為每次申請至少</a:t>
            </a:r>
            <a:r>
              <a:rPr lang="en-US" altLang="zh-TW" sz="1600" dirty="0" smtClean="0">
                <a:solidFill>
                  <a:schemeClr val="tx1"/>
                </a:solidFill>
                <a:latin typeface="Adobe 繁黑體 Std B" pitchFamily="34" charset="-120"/>
                <a:ea typeface="Adobe 繁黑體 Std B" pitchFamily="34" charset="-120"/>
              </a:rPr>
              <a:t>1</a:t>
            </a:r>
            <a:r>
              <a:rPr lang="zh-TW" altLang="en-US" sz="1600" dirty="0" smtClean="0">
                <a:solidFill>
                  <a:schemeClr val="tx1"/>
                </a:solidFill>
                <a:latin typeface="Adobe 繁黑體 Std B" pitchFamily="34" charset="-120"/>
                <a:ea typeface="Adobe 繁黑體 Std B" pitchFamily="34" charset="-120"/>
              </a:rPr>
              <a:t>年，最多申請 </a:t>
            </a:r>
            <a:r>
              <a:rPr lang="en-US" altLang="zh-TW" sz="1600" dirty="0" smtClean="0">
                <a:solidFill>
                  <a:schemeClr val="tx1"/>
                </a:solidFill>
                <a:latin typeface="Adobe 繁黑體 Std B" pitchFamily="34" charset="-120"/>
                <a:ea typeface="Adobe 繁黑體 Std B" pitchFamily="34" charset="-120"/>
              </a:rPr>
              <a:t>8</a:t>
            </a:r>
            <a:r>
              <a:rPr lang="zh-TW" altLang="en-US" sz="1600" dirty="0" smtClean="0">
                <a:solidFill>
                  <a:schemeClr val="tx1"/>
                </a:solidFill>
                <a:latin typeface="Adobe 繁黑體 Std B" pitchFamily="34" charset="-120"/>
                <a:ea typeface="Adobe 繁黑體 Std B" pitchFamily="34" charset="-120"/>
              </a:rPr>
              <a:t> 年</a:t>
            </a:r>
            <a:r>
              <a:rPr lang="en-US" altLang="zh-TW" sz="1600" dirty="0" smtClean="0">
                <a:solidFill>
                  <a:schemeClr val="tx1"/>
                </a:solidFill>
                <a:latin typeface="Adobe 繁黑體 Std B" pitchFamily="34" charset="-120"/>
                <a:ea typeface="Adobe 繁黑體 Std B" pitchFamily="34" charset="-120"/>
              </a:rPr>
              <a:t>( 8 </a:t>
            </a:r>
            <a:r>
              <a:rPr lang="zh-TW" altLang="en-US" sz="1600" dirty="0" smtClean="0">
                <a:solidFill>
                  <a:schemeClr val="tx1"/>
                </a:solidFill>
                <a:latin typeface="Adobe 繁黑體 Std B" pitchFamily="34" charset="-120"/>
                <a:ea typeface="Adobe 繁黑體 Std B" pitchFamily="34" charset="-120"/>
              </a:rPr>
              <a:t>次</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 ，緩繳期間免繳本金，利息由借款人負擔。</a:t>
            </a:r>
            <a:endParaRPr lang="en-US" altLang="zh-TW" sz="1600" dirty="0" smtClean="0">
              <a:solidFill>
                <a:schemeClr val="tx1"/>
              </a:solidFill>
              <a:latin typeface="Adobe 繁黑體 Std B" pitchFamily="34" charset="-120"/>
              <a:ea typeface="Adobe 繁黑體 Std B" pitchFamily="34" charset="-120"/>
            </a:endParaRPr>
          </a:p>
          <a:p>
            <a:pPr marL="285750" indent="-285750">
              <a:lnSpc>
                <a:spcPts val="2100"/>
              </a:lnSpc>
              <a:spcBef>
                <a:spcPts val="300"/>
              </a:spcBef>
              <a:spcAft>
                <a:spcPts val="300"/>
              </a:spcAft>
              <a:buFont typeface="Arial" pitchFamily="34" charset="0"/>
              <a:buChar char="•"/>
            </a:pPr>
            <a:r>
              <a:rPr lang="zh-TW" altLang="en-US" sz="1600" dirty="0" smtClean="0">
                <a:solidFill>
                  <a:schemeClr val="tx1"/>
                </a:solidFill>
                <a:latin typeface="Adobe 繁黑體 Std B" pitchFamily="34" charset="-120"/>
                <a:ea typeface="Adobe 繁黑體 Std B" pitchFamily="34" charset="-120"/>
              </a:rPr>
              <a:t>合計最長可 </a:t>
            </a:r>
            <a:r>
              <a:rPr lang="en-US" altLang="zh-TW" sz="1600" dirty="0" smtClean="0">
                <a:solidFill>
                  <a:schemeClr val="tx1"/>
                </a:solidFill>
                <a:latin typeface="Adobe 繁黑體 Std B" pitchFamily="34" charset="-120"/>
                <a:ea typeface="Adobe 繁黑體 Std B" pitchFamily="34" charset="-120"/>
              </a:rPr>
              <a:t>16 </a:t>
            </a:r>
            <a:r>
              <a:rPr lang="zh-TW" altLang="en-US" sz="1600" dirty="0" smtClean="0">
                <a:solidFill>
                  <a:schemeClr val="tx1"/>
                </a:solidFill>
                <a:latin typeface="Adobe 繁黑體 Std B" pitchFamily="34" charset="-120"/>
                <a:ea typeface="Adobe 繁黑體 Std B" pitchFamily="34" charset="-120"/>
              </a:rPr>
              <a:t>年緩繳本金 </a:t>
            </a:r>
            <a:r>
              <a:rPr lang="en-US" altLang="zh-TW" sz="1600" dirty="0" smtClean="0">
                <a:solidFill>
                  <a:schemeClr val="tx1"/>
                </a:solidFill>
                <a:latin typeface="Adobe 繁黑體 Std B" pitchFamily="34" charset="-120"/>
                <a:ea typeface="Adobe 繁黑體 Std B" pitchFamily="34" charset="-120"/>
              </a:rPr>
              <a:t>(</a:t>
            </a:r>
            <a:r>
              <a:rPr lang="zh-TW" altLang="en-US" sz="1600" dirty="0" smtClean="0">
                <a:solidFill>
                  <a:schemeClr val="tx1"/>
                </a:solidFill>
                <a:latin typeface="Adobe 繁黑體 Std B" pitchFamily="34" charset="-120"/>
                <a:ea typeface="Adobe 繁黑體 Std B" pitchFamily="34" charset="-120"/>
              </a:rPr>
              <a:t> 緩繳本息 </a:t>
            </a:r>
            <a:r>
              <a:rPr lang="en-US" altLang="zh-TW" sz="1600" dirty="0" smtClean="0">
                <a:solidFill>
                  <a:prstClr val="black"/>
                </a:solidFill>
                <a:latin typeface="Adobe 繁黑體 Std B" pitchFamily="34" charset="-120"/>
                <a:ea typeface="Adobe 繁黑體 Std B" pitchFamily="34" charset="-120"/>
              </a:rPr>
              <a:t>8</a:t>
            </a:r>
            <a:r>
              <a:rPr lang="zh-TW" altLang="en-US" sz="1600" dirty="0" smtClean="0">
                <a:solidFill>
                  <a:prstClr val="black"/>
                </a:solidFill>
                <a:latin typeface="Adobe 繁黑體 Std B" pitchFamily="34" charset="-120"/>
                <a:ea typeface="Adobe 繁黑體 Std B" pitchFamily="34" charset="-120"/>
              </a:rPr>
              <a:t> 年 </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 只繳息不還本 </a:t>
            </a:r>
            <a:r>
              <a:rPr lang="en-US" altLang="zh-TW" sz="1600" dirty="0" smtClean="0">
                <a:solidFill>
                  <a:prstClr val="black"/>
                </a:solidFill>
                <a:latin typeface="Adobe 繁黑體 Std B" pitchFamily="34" charset="-120"/>
                <a:ea typeface="Adobe 繁黑體 Std B" pitchFamily="34" charset="-120"/>
              </a:rPr>
              <a:t>8 </a:t>
            </a:r>
            <a:r>
              <a:rPr lang="zh-TW" altLang="en-US" sz="1600" dirty="0" smtClean="0">
                <a:solidFill>
                  <a:prstClr val="black"/>
                </a:solidFill>
                <a:latin typeface="Adobe 繁黑體 Std B" pitchFamily="34" charset="-120"/>
                <a:ea typeface="Adobe 繁黑體 Std B" pitchFamily="34" charset="-120"/>
              </a:rPr>
              <a:t>年 </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，預估受惠人數 </a:t>
            </a:r>
            <a:r>
              <a:rPr lang="en-US" altLang="zh-TW" sz="1600" dirty="0" smtClean="0">
                <a:solidFill>
                  <a:prstClr val="black"/>
                </a:solidFill>
                <a:latin typeface="Adobe 繁黑體 Std B" pitchFamily="34" charset="-120"/>
                <a:ea typeface="Adobe 繁黑體 Std B" pitchFamily="34" charset="-120"/>
              </a:rPr>
              <a:t>50 </a:t>
            </a:r>
            <a:r>
              <a:rPr lang="zh-TW" altLang="en-US" sz="1600" dirty="0" smtClean="0">
                <a:solidFill>
                  <a:prstClr val="black"/>
                </a:solidFill>
                <a:latin typeface="Adobe 繁黑體 Std B" pitchFamily="34" charset="-120"/>
                <a:ea typeface="Adobe 繁黑體 Std B" pitchFamily="34" charset="-120"/>
              </a:rPr>
              <a:t>萬人。</a:t>
            </a:r>
            <a:endParaRPr lang="en-US" altLang="zh-TW" sz="1600" dirty="0" smtClean="0">
              <a:solidFill>
                <a:prstClr val="black"/>
              </a:solidFill>
              <a:latin typeface="Adobe 繁黑體 Std B" pitchFamily="34" charset="-120"/>
              <a:ea typeface="Adobe 繁黑體 Std B" pitchFamily="34" charset="-120"/>
            </a:endParaRPr>
          </a:p>
        </p:txBody>
      </p:sp>
      <p:grpSp>
        <p:nvGrpSpPr>
          <p:cNvPr id="35" name="群組 34"/>
          <p:cNvGrpSpPr/>
          <p:nvPr/>
        </p:nvGrpSpPr>
        <p:grpSpPr>
          <a:xfrm>
            <a:off x="323528" y="1645349"/>
            <a:ext cx="7158273" cy="2332312"/>
            <a:chOff x="611560" y="1645349"/>
            <a:chExt cx="7158273" cy="2332312"/>
          </a:xfrm>
        </p:grpSpPr>
        <p:grpSp>
          <p:nvGrpSpPr>
            <p:cNvPr id="10" name="群組 9"/>
            <p:cNvGrpSpPr/>
            <p:nvPr/>
          </p:nvGrpSpPr>
          <p:grpSpPr>
            <a:xfrm>
              <a:off x="611560" y="2276872"/>
              <a:ext cx="2016224" cy="1440160"/>
              <a:chOff x="1043608" y="2276872"/>
              <a:chExt cx="2016224" cy="1440160"/>
            </a:xfrm>
          </p:grpSpPr>
          <p:pic>
            <p:nvPicPr>
              <p:cNvPr id="8" name="圖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652" y="2384884"/>
                <a:ext cx="1260140" cy="1260140"/>
              </a:xfrm>
              <a:prstGeom prst="rect">
                <a:avLst/>
              </a:prstGeom>
            </p:spPr>
          </p:pic>
          <p:sp>
            <p:nvSpPr>
              <p:cNvPr id="9" name="橢圓 8"/>
              <p:cNvSpPr/>
              <p:nvPr/>
            </p:nvSpPr>
            <p:spPr>
              <a:xfrm>
                <a:off x="1043608" y="2276872"/>
                <a:ext cx="2016224" cy="144016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cxnSp>
          <p:nvCxnSpPr>
            <p:cNvPr id="18" name="肘形接點 17"/>
            <p:cNvCxnSpPr/>
            <p:nvPr/>
          </p:nvCxnSpPr>
          <p:spPr>
            <a:xfrm flipV="1">
              <a:off x="2627784" y="2454756"/>
              <a:ext cx="3384000" cy="398180"/>
            </a:xfrm>
            <a:prstGeom prst="bentConnector3">
              <a:avLst>
                <a:gd name="adj1" fmla="val 37300"/>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文字方塊 18"/>
            <p:cNvSpPr txBox="1"/>
            <p:nvPr/>
          </p:nvSpPr>
          <p:spPr>
            <a:xfrm>
              <a:off x="3923928" y="1645349"/>
              <a:ext cx="2052000" cy="830997"/>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低收入</a:t>
              </a:r>
              <a:r>
                <a:rPr lang="zh-TW" altLang="en-US" sz="1600" dirty="0">
                  <a:solidFill>
                    <a:prstClr val="black"/>
                  </a:solidFill>
                  <a:latin typeface="Adobe 繁黑體 Std B" pitchFamily="34" charset="-120"/>
                  <a:ea typeface="Adobe 繁黑體 Std B" pitchFamily="34" charset="-120"/>
                </a:rPr>
                <a:t>戶、中低收入戶</a:t>
              </a:r>
              <a:r>
                <a:rPr lang="zh-TW" altLang="en-US" sz="1600" dirty="0" smtClean="0">
                  <a:solidFill>
                    <a:prstClr val="black"/>
                  </a:solidFill>
                  <a:latin typeface="Adobe 繁黑體 Std B" pitchFamily="34" charset="-120"/>
                  <a:ea typeface="Adobe 繁黑體 Std B" pitchFamily="34" charset="-120"/>
                </a:rPr>
                <a:t>及月</a:t>
              </a:r>
              <a:r>
                <a:rPr lang="zh-TW" altLang="en-US" sz="1600" dirty="0">
                  <a:solidFill>
                    <a:prstClr val="black"/>
                  </a:solidFill>
                  <a:latin typeface="Adobe 繁黑體 Std B" pitchFamily="34" charset="-120"/>
                  <a:ea typeface="Adobe 繁黑體 Std B" pitchFamily="34" charset="-120"/>
                </a:rPr>
                <a:t>收入未</a:t>
              </a:r>
              <a:r>
                <a:rPr lang="zh-TW" altLang="en-US" sz="1600" dirty="0" smtClean="0">
                  <a:solidFill>
                    <a:prstClr val="black"/>
                  </a:solidFill>
                  <a:latin typeface="Adobe 繁黑體 Std B" pitchFamily="34" charset="-120"/>
                  <a:ea typeface="Adobe 繁黑體 Std B" pitchFamily="34" charset="-120"/>
                </a:rPr>
                <a:t>達一定門檻</a:t>
              </a:r>
              <a:endParaRPr lang="zh-TW" altLang="en-US" sz="1600" dirty="0">
                <a:solidFill>
                  <a:prstClr val="black"/>
                </a:solidFill>
                <a:latin typeface="Adobe 繁黑體 Std B" pitchFamily="34" charset="-120"/>
                <a:ea typeface="Adobe 繁黑體 Std B" pitchFamily="34" charset="-120"/>
              </a:endParaRPr>
            </a:p>
          </p:txBody>
        </p:sp>
        <p:sp>
          <p:nvSpPr>
            <p:cNvPr id="23" name="文字方塊 22"/>
            <p:cNvSpPr txBox="1"/>
            <p:nvPr/>
          </p:nvSpPr>
          <p:spPr>
            <a:xfrm>
              <a:off x="2652853" y="2229824"/>
              <a:ext cx="1271075" cy="338554"/>
            </a:xfrm>
            <a:prstGeom prst="rect">
              <a:avLst/>
            </a:prstGeom>
            <a:noFill/>
          </p:spPr>
          <p:txBody>
            <a:bodyPr wrap="square" rtlCol="0">
              <a:spAutoFit/>
            </a:bodyPr>
            <a:lstStyle/>
            <a:p>
              <a:pPr algn="ctr"/>
              <a:r>
                <a:rPr lang="zh-TW" altLang="en-US" sz="1600" dirty="0" smtClean="0">
                  <a:solidFill>
                    <a:srgbClr val="FF0000"/>
                  </a:solidFill>
                  <a:latin typeface="Adobe 繁黑體 Std B" pitchFamily="34" charset="-120"/>
                  <a:ea typeface="Adobe 繁黑體 Std B" pitchFamily="34" charset="-120"/>
                </a:rPr>
                <a:t>緩繳本息</a:t>
              </a:r>
              <a:endParaRPr lang="zh-TW" altLang="en-US" sz="1600" dirty="0">
                <a:solidFill>
                  <a:srgbClr val="FF0000"/>
                </a:solidFill>
                <a:latin typeface="Adobe 繁黑體 Std B" pitchFamily="34" charset="-120"/>
                <a:ea typeface="Adobe 繁黑體 Std B" pitchFamily="34" charset="-120"/>
              </a:endParaRPr>
            </a:p>
          </p:txBody>
        </p:sp>
        <p:sp>
          <p:nvSpPr>
            <p:cNvPr id="24" name="文字方塊 23"/>
            <p:cNvSpPr txBox="1"/>
            <p:nvPr/>
          </p:nvSpPr>
          <p:spPr>
            <a:xfrm>
              <a:off x="948503" y="1771926"/>
              <a:ext cx="1271075" cy="338554"/>
            </a:xfrm>
            <a:prstGeom prst="rect">
              <a:avLst/>
            </a:prstGeom>
            <a:noFill/>
          </p:spPr>
          <p:txBody>
            <a:bodyPr wrap="square" rtlCol="0">
              <a:spAutoFit/>
            </a:bodyPr>
            <a:lstStyle/>
            <a:p>
              <a:pPr algn="ctr"/>
              <a:r>
                <a:rPr lang="zh-TW" altLang="en-US" sz="1600" dirty="0" smtClean="0">
                  <a:solidFill>
                    <a:prstClr val="black"/>
                  </a:solidFill>
                  <a:latin typeface="Adobe 繁黑體 Std B" pitchFamily="34" charset="-120"/>
                  <a:ea typeface="Adobe 繁黑體 Std B" pitchFamily="34" charset="-120"/>
                </a:rPr>
                <a:t>就學貸款</a:t>
              </a:r>
              <a:endParaRPr lang="zh-TW" altLang="en-US" sz="1600" dirty="0">
                <a:solidFill>
                  <a:prstClr val="black"/>
                </a:solidFill>
                <a:latin typeface="Adobe 繁黑體 Std B" pitchFamily="34" charset="-120"/>
                <a:ea typeface="Adobe 繁黑體 Std B" pitchFamily="34" charset="-120"/>
              </a:endParaRPr>
            </a:p>
          </p:txBody>
        </p:sp>
        <p:sp>
          <p:nvSpPr>
            <p:cNvPr id="26" name="矩形 25"/>
            <p:cNvSpPr/>
            <p:nvPr/>
          </p:nvSpPr>
          <p:spPr>
            <a:xfrm>
              <a:off x="6041833" y="2060848"/>
              <a:ext cx="1728000" cy="720080"/>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最多申請 </a:t>
              </a:r>
              <a:r>
                <a:rPr lang="en-US" altLang="zh-TW" sz="1600" dirty="0" smtClean="0">
                  <a:solidFill>
                    <a:prstClr val="black"/>
                  </a:solidFill>
                  <a:latin typeface="Adobe 繁黑體 Std B" pitchFamily="34" charset="-120"/>
                  <a:ea typeface="Adobe 繁黑體 Std B" pitchFamily="34" charset="-120"/>
                </a:rPr>
                <a:t>8</a:t>
              </a:r>
              <a:r>
                <a:rPr lang="zh-TW" altLang="en-US" sz="1600" dirty="0" smtClean="0">
                  <a:solidFill>
                    <a:prstClr val="black"/>
                  </a:solidFill>
                  <a:latin typeface="Adobe 繁黑體 Std B" pitchFamily="34" charset="-120"/>
                  <a:ea typeface="Adobe 繁黑體 Std B" pitchFamily="34" charset="-120"/>
                </a:rPr>
                <a:t> 次</a:t>
              </a:r>
              <a:endParaRPr lang="en-US" altLang="zh-TW" sz="1600" dirty="0" smtClean="0">
                <a:solidFill>
                  <a:prstClr val="black"/>
                </a:solidFill>
                <a:latin typeface="Adobe 繁黑體 Std B" pitchFamily="34" charset="-120"/>
                <a:ea typeface="Adobe 繁黑體 Std B" pitchFamily="34" charset="-120"/>
              </a:endParaRPr>
            </a:p>
            <a:p>
              <a:pPr algn="ct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 </a:t>
              </a:r>
              <a:r>
                <a:rPr lang="en-US" altLang="zh-TW" sz="1600" dirty="0" smtClean="0">
                  <a:solidFill>
                    <a:prstClr val="black"/>
                  </a:solidFill>
                  <a:latin typeface="Adobe 繁黑體 Std B" pitchFamily="34" charset="-120"/>
                  <a:ea typeface="Adobe 繁黑體 Std B" pitchFamily="34" charset="-120"/>
                </a:rPr>
                <a:t>8</a:t>
              </a:r>
              <a:r>
                <a:rPr lang="zh-TW" altLang="en-US" sz="1600" dirty="0" smtClean="0">
                  <a:solidFill>
                    <a:prstClr val="black"/>
                  </a:solidFill>
                  <a:latin typeface="Adobe 繁黑體 Std B" pitchFamily="34" charset="-120"/>
                  <a:ea typeface="Adobe 繁黑體 Std B" pitchFamily="34" charset="-120"/>
                </a:rPr>
                <a:t> 年緩繳本息 </a:t>
              </a:r>
              <a:r>
                <a:rPr lang="en-US" altLang="zh-TW" sz="1600" dirty="0" smtClean="0">
                  <a:solidFill>
                    <a:prstClr val="black"/>
                  </a:solidFill>
                  <a:latin typeface="Adobe 繁黑體 Std B" pitchFamily="34" charset="-120"/>
                  <a:ea typeface="Adobe 繁黑體 Std B" pitchFamily="34" charset="-120"/>
                </a:rPr>
                <a:t>)</a:t>
              </a:r>
            </a:p>
          </p:txBody>
        </p:sp>
        <p:cxnSp>
          <p:nvCxnSpPr>
            <p:cNvPr id="28" name="肘形接點 27"/>
            <p:cNvCxnSpPr/>
            <p:nvPr/>
          </p:nvCxnSpPr>
          <p:spPr>
            <a:xfrm>
              <a:off x="2652853" y="3140968"/>
              <a:ext cx="3384000" cy="396000"/>
            </a:xfrm>
            <a:prstGeom prst="bentConnector3">
              <a:avLst>
                <a:gd name="adj1" fmla="val 36975"/>
              </a:avLst>
            </a:prstGeom>
            <a:ln w="28575">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2627784" y="3392886"/>
              <a:ext cx="1271075" cy="584775"/>
            </a:xfrm>
            <a:prstGeom prst="rect">
              <a:avLst/>
            </a:prstGeom>
            <a:noFill/>
          </p:spPr>
          <p:txBody>
            <a:bodyPr wrap="square" rtlCol="0">
              <a:spAutoFit/>
            </a:bodyPr>
            <a:lstStyle/>
            <a:p>
              <a:pPr algn="ctr"/>
              <a:r>
                <a:rPr lang="zh-TW" altLang="en-US" sz="1600" dirty="0" smtClean="0">
                  <a:solidFill>
                    <a:srgbClr val="FF0000"/>
                  </a:solidFill>
                  <a:latin typeface="Adobe 繁黑體 Std B" pitchFamily="34" charset="-120"/>
                  <a:ea typeface="Adobe 繁黑體 Std B" pitchFamily="34" charset="-120"/>
                </a:rPr>
                <a:t>只繳息</a:t>
              </a:r>
              <a:r>
                <a:rPr lang="en-US" altLang="zh-TW" sz="1600" dirty="0" smtClean="0">
                  <a:solidFill>
                    <a:srgbClr val="FF0000"/>
                  </a:solidFill>
                  <a:latin typeface="Adobe 繁黑體 Std B" pitchFamily="34" charset="-120"/>
                  <a:ea typeface="Adobe 繁黑體 Std B" pitchFamily="34" charset="-120"/>
                </a:rPr>
                <a:t/>
              </a:r>
              <a:br>
                <a:rPr lang="en-US" altLang="zh-TW" sz="1600" dirty="0" smtClean="0">
                  <a:solidFill>
                    <a:srgbClr val="FF0000"/>
                  </a:solidFill>
                  <a:latin typeface="Adobe 繁黑體 Std B" pitchFamily="34" charset="-120"/>
                  <a:ea typeface="Adobe 繁黑體 Std B" pitchFamily="34" charset="-120"/>
                </a:rPr>
              </a:br>
              <a:r>
                <a:rPr lang="zh-TW" altLang="en-US" sz="1600" dirty="0" smtClean="0">
                  <a:solidFill>
                    <a:srgbClr val="FF0000"/>
                  </a:solidFill>
                  <a:latin typeface="Adobe 繁黑體 Std B" pitchFamily="34" charset="-120"/>
                  <a:ea typeface="Adobe 繁黑體 Std B" pitchFamily="34" charset="-120"/>
                </a:rPr>
                <a:t>不還本</a:t>
              </a:r>
              <a:endParaRPr lang="zh-TW" altLang="en-US" sz="1600" dirty="0">
                <a:solidFill>
                  <a:srgbClr val="FF0000"/>
                </a:solidFill>
                <a:latin typeface="Adobe 繁黑體 Std B" pitchFamily="34" charset="-120"/>
                <a:ea typeface="Adobe 繁黑體 Std B" pitchFamily="34" charset="-120"/>
              </a:endParaRPr>
            </a:p>
          </p:txBody>
        </p:sp>
        <p:sp>
          <p:nvSpPr>
            <p:cNvPr id="33" name="文字方塊 32"/>
            <p:cNvSpPr txBox="1"/>
            <p:nvPr/>
          </p:nvSpPr>
          <p:spPr>
            <a:xfrm>
              <a:off x="3923928" y="3639107"/>
              <a:ext cx="1271075" cy="338554"/>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所有青年</a:t>
              </a:r>
              <a:endParaRPr lang="zh-TW" altLang="en-US" sz="1600" dirty="0">
                <a:solidFill>
                  <a:prstClr val="black"/>
                </a:solidFill>
                <a:latin typeface="Adobe 繁黑體 Std B" pitchFamily="34" charset="-120"/>
                <a:ea typeface="Adobe 繁黑體 Std B" pitchFamily="34" charset="-120"/>
              </a:endParaRPr>
            </a:p>
          </p:txBody>
        </p:sp>
        <p:sp>
          <p:nvSpPr>
            <p:cNvPr id="34" name="矩形 33"/>
            <p:cNvSpPr/>
            <p:nvPr/>
          </p:nvSpPr>
          <p:spPr>
            <a:xfrm>
              <a:off x="6041833" y="3191437"/>
              <a:ext cx="1728000" cy="720080"/>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最多申請 </a:t>
              </a:r>
              <a:r>
                <a:rPr lang="en-US" altLang="zh-TW" sz="1600" dirty="0" smtClean="0">
                  <a:solidFill>
                    <a:prstClr val="black"/>
                  </a:solidFill>
                  <a:latin typeface="Adobe 繁黑體 Std B" pitchFamily="34" charset="-120"/>
                  <a:ea typeface="Adobe 繁黑體 Std B" pitchFamily="34" charset="-120"/>
                </a:rPr>
                <a:t>8</a:t>
              </a:r>
              <a:r>
                <a:rPr lang="zh-TW" altLang="en-US" sz="1600" dirty="0" smtClean="0">
                  <a:solidFill>
                    <a:prstClr val="black"/>
                  </a:solidFill>
                  <a:latin typeface="Adobe 繁黑體 Std B" pitchFamily="34" charset="-120"/>
                  <a:ea typeface="Adobe 繁黑體 Std B" pitchFamily="34" charset="-120"/>
                </a:rPr>
                <a:t> 次</a:t>
              </a:r>
              <a:endParaRPr lang="en-US" altLang="zh-TW" sz="1600" dirty="0" smtClean="0">
                <a:solidFill>
                  <a:prstClr val="black"/>
                </a:solidFill>
                <a:latin typeface="Adobe 繁黑體 Std B" pitchFamily="34" charset="-120"/>
                <a:ea typeface="Adobe 繁黑體 Std B" pitchFamily="34" charset="-120"/>
              </a:endParaRPr>
            </a:p>
            <a:p>
              <a:pPr algn="ct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 </a:t>
              </a:r>
              <a:r>
                <a:rPr lang="en-US" altLang="zh-TW" sz="1600" dirty="0" smtClean="0">
                  <a:solidFill>
                    <a:prstClr val="black"/>
                  </a:solidFill>
                  <a:latin typeface="Adobe 繁黑體 Std B" pitchFamily="34" charset="-120"/>
                  <a:ea typeface="Adobe 繁黑體 Std B" pitchFamily="34" charset="-120"/>
                </a:rPr>
                <a:t>8</a:t>
              </a:r>
              <a:r>
                <a:rPr lang="zh-TW" altLang="en-US" sz="1600" dirty="0" smtClean="0">
                  <a:solidFill>
                    <a:prstClr val="black"/>
                  </a:solidFill>
                  <a:latin typeface="Adobe 繁黑體 Std B" pitchFamily="34" charset="-120"/>
                  <a:ea typeface="Adobe 繁黑體 Std B" pitchFamily="34" charset="-120"/>
                </a:rPr>
                <a:t> 年只繳息 </a:t>
              </a:r>
              <a:r>
                <a:rPr lang="en-US" altLang="zh-TW" sz="1600" dirty="0" smtClean="0">
                  <a:solidFill>
                    <a:prstClr val="black"/>
                  </a:solidFill>
                  <a:latin typeface="Adobe 繁黑體 Std B" pitchFamily="34" charset="-120"/>
                  <a:ea typeface="Adobe 繁黑體 Std B" pitchFamily="34" charset="-120"/>
                </a:rPr>
                <a:t>)</a:t>
              </a:r>
            </a:p>
          </p:txBody>
        </p:sp>
      </p:grpSp>
      <p:sp>
        <p:nvSpPr>
          <p:cNvPr id="36" name="右中括弧 35"/>
          <p:cNvSpPr/>
          <p:nvPr/>
        </p:nvSpPr>
        <p:spPr>
          <a:xfrm>
            <a:off x="7498927" y="2276872"/>
            <a:ext cx="216024" cy="1362235"/>
          </a:xfrm>
          <a:prstGeom prst="rightBracket">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37" name="文字方塊 36"/>
          <p:cNvSpPr txBox="1"/>
          <p:nvPr/>
        </p:nvSpPr>
        <p:spPr>
          <a:xfrm>
            <a:off x="7734764" y="2409649"/>
            <a:ext cx="1152128" cy="954107"/>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合計最長</a:t>
            </a:r>
            <a:endParaRPr lang="en-US" altLang="zh-TW" sz="1600" dirty="0" smtClean="0">
              <a:solidFill>
                <a:prstClr val="black"/>
              </a:solidFill>
              <a:latin typeface="Adobe 繁黑體 Std B" pitchFamily="34" charset="-120"/>
              <a:ea typeface="Adobe 繁黑體 Std B" pitchFamily="34" charset="-120"/>
            </a:endParaRPr>
          </a:p>
          <a:p>
            <a:r>
              <a:rPr lang="en-US" altLang="zh-TW" sz="2400" i="1" dirty="0" smtClean="0">
                <a:solidFill>
                  <a:srgbClr val="FF0000"/>
                </a:solidFill>
                <a:latin typeface="Adobe 繁黑體 Std B" pitchFamily="34" charset="-120"/>
                <a:ea typeface="Adobe 繁黑體 Std B" pitchFamily="34" charset="-120"/>
              </a:rPr>
              <a:t>16</a:t>
            </a:r>
            <a:r>
              <a:rPr lang="zh-TW" altLang="en-US" sz="2400" i="1" dirty="0" smtClean="0">
                <a:solidFill>
                  <a:srgbClr val="FF0000"/>
                </a:solidFill>
                <a:latin typeface="Adobe 繁黑體 Std B" pitchFamily="34" charset="-120"/>
                <a:ea typeface="Adobe 繁黑體 Std B" pitchFamily="34" charset="-120"/>
              </a:rPr>
              <a:t> 年</a:t>
            </a:r>
            <a:endParaRPr lang="en-US" altLang="zh-TW" sz="2400" i="1" dirty="0" smtClean="0">
              <a:solidFill>
                <a:srgbClr val="FF0000"/>
              </a:solidFill>
              <a:latin typeface="Adobe 繁黑體 Std B" pitchFamily="34" charset="-120"/>
              <a:ea typeface="Adobe 繁黑體 Std B" pitchFamily="34" charset="-120"/>
            </a:endParaRPr>
          </a:p>
          <a:p>
            <a:r>
              <a:rPr lang="zh-TW" altLang="en-US" sz="1600" dirty="0" smtClean="0">
                <a:solidFill>
                  <a:prstClr val="black"/>
                </a:solidFill>
                <a:latin typeface="Adobe 繁黑體 Std B" pitchFamily="34" charset="-120"/>
                <a:ea typeface="Adobe 繁黑體 Std B" pitchFamily="34" charset="-120"/>
              </a:rPr>
              <a:t>緩繳本金</a:t>
            </a:r>
            <a:endParaRPr lang="zh-TW" altLang="en-US" sz="1600" dirty="0">
              <a:solidFill>
                <a:prstClr val="black"/>
              </a:solidFill>
              <a:latin typeface="Adobe 繁黑體 Std B" pitchFamily="34" charset="-120"/>
              <a:ea typeface="Adobe 繁黑體 Std B" pitchFamily="34" charset="-120"/>
            </a:endParaRPr>
          </a:p>
        </p:txBody>
      </p:sp>
      <p:pic>
        <p:nvPicPr>
          <p:cNvPr id="38" name="圖片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4008" y="2554161"/>
            <a:ext cx="812699" cy="812699"/>
          </a:xfrm>
          <a:prstGeom prst="rect">
            <a:avLst/>
          </a:prstGeom>
        </p:spPr>
      </p:pic>
    </p:spTree>
    <p:extLst>
      <p:ext uri="{BB962C8B-B14F-4D97-AF65-F5344CB8AC3E}">
        <p14:creationId xmlns:p14="http://schemas.microsoft.com/office/powerpoint/2010/main" val="83169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圖片 11"/>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744285" y="2996952"/>
            <a:ext cx="2212121" cy="449878"/>
          </a:xfrm>
          <a:prstGeom prst="rect">
            <a:avLst/>
          </a:prstGeom>
        </p:spPr>
      </p:pic>
      <p:sp>
        <p:nvSpPr>
          <p:cNvPr id="2" name="標題 1"/>
          <p:cNvSpPr>
            <a:spLocks noGrp="1"/>
          </p:cNvSpPr>
          <p:nvPr>
            <p:ph type="title"/>
          </p:nvPr>
        </p:nvSpPr>
        <p:spPr>
          <a:xfrm>
            <a:off x="611560" y="109648"/>
            <a:ext cx="8198568" cy="706090"/>
          </a:xfrm>
        </p:spPr>
        <p:txBody>
          <a:bodyPr>
            <a:noAutofit/>
          </a:bodyPr>
          <a:lstStyle/>
          <a:p>
            <a:r>
              <a:rPr lang="zh-TW" altLang="en-US" sz="2800" dirty="0" smtClean="0"/>
              <a:t>放寬可跨縣市申辦土地登記之項目</a:t>
            </a:r>
            <a:endParaRPr lang="zh-TW" altLang="en-US" sz="2800" dirty="0"/>
          </a:p>
        </p:txBody>
      </p:sp>
      <p:sp>
        <p:nvSpPr>
          <p:cNvPr id="4" name="矩形 3"/>
          <p:cNvSpPr/>
          <p:nvPr/>
        </p:nvSpPr>
        <p:spPr>
          <a:xfrm>
            <a:off x="326903" y="836712"/>
            <a:ext cx="4310136"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109.5.22</a:t>
            </a:r>
            <a:r>
              <a:rPr lang="zh-TW" altLang="en-US" dirty="0" smtClean="0">
                <a:solidFill>
                  <a:prstClr val="black"/>
                </a:solidFill>
                <a:latin typeface="Adobe 繁黑體 Std B" pitchFamily="34" charset="-120"/>
                <a:ea typeface="Adobe 繁黑體 Std B" pitchFamily="34" charset="-120"/>
              </a:rPr>
              <a:t> 台</a:t>
            </a:r>
            <a:r>
              <a:rPr lang="zh-TW" altLang="en-US" dirty="0">
                <a:solidFill>
                  <a:prstClr val="black"/>
                </a:solidFill>
                <a:latin typeface="Adobe 繁黑體 Std B" pitchFamily="34" charset="-120"/>
                <a:ea typeface="Adobe 繁黑體 Std B" pitchFamily="34" charset="-120"/>
              </a:rPr>
              <a:t>內地</a:t>
            </a:r>
            <a:r>
              <a:rPr lang="zh-TW" altLang="en-US" dirty="0" smtClean="0">
                <a:solidFill>
                  <a:prstClr val="black"/>
                </a:solidFill>
                <a:latin typeface="Adobe 繁黑體 Std B" pitchFamily="34" charset="-120"/>
                <a:ea typeface="Adobe 繁黑體 Std B" pitchFamily="34" charset="-120"/>
              </a:rPr>
              <a:t>字第 </a:t>
            </a:r>
            <a:r>
              <a:rPr lang="en-US" altLang="zh-TW" dirty="0" smtClean="0">
                <a:solidFill>
                  <a:prstClr val="black"/>
                </a:solidFill>
                <a:latin typeface="Adobe 繁黑體 Std B" pitchFamily="34" charset="-120"/>
                <a:ea typeface="Adobe 繁黑體 Std B" pitchFamily="34" charset="-120"/>
              </a:rPr>
              <a:t>10902624265</a:t>
            </a:r>
            <a:r>
              <a:rPr lang="zh-TW" altLang="en-US" dirty="0" smtClean="0">
                <a:solidFill>
                  <a:prstClr val="black"/>
                </a:solidFill>
                <a:latin typeface="Adobe 繁黑體 Std B" pitchFamily="34" charset="-120"/>
                <a:ea typeface="Adobe 繁黑體 Std B" pitchFamily="34" charset="-120"/>
              </a:rPr>
              <a:t> 號</a:t>
            </a:r>
            <a:endParaRPr lang="zh-TW" altLang="en-US" dirty="0">
              <a:solidFill>
                <a:prstClr val="black"/>
              </a:solidFill>
              <a:latin typeface="Adobe 繁黑體 Std B" pitchFamily="34" charset="-120"/>
              <a:ea typeface="Adobe 繁黑體 Std B" pitchFamily="34" charset="-120"/>
            </a:endParaRPr>
          </a:p>
        </p:txBody>
      </p:sp>
      <p:sp>
        <p:nvSpPr>
          <p:cNvPr id="36" name="矩形 35"/>
          <p:cNvSpPr/>
          <p:nvPr/>
        </p:nvSpPr>
        <p:spPr>
          <a:xfrm>
            <a:off x="326903" y="4077072"/>
            <a:ext cx="4298973" cy="252028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修正前</a:t>
            </a:r>
            <a:endParaRPr lang="en-US" altLang="zh-TW" sz="1900" dirty="0" smtClean="0">
              <a:solidFill>
                <a:srgbClr val="F79646">
                  <a:lumMod val="50000"/>
                </a:srgbClr>
              </a:solidFill>
              <a:latin typeface="Adobe 繁黑體 Std B" pitchFamily="34" charset="-120"/>
              <a:ea typeface="Adobe 繁黑體 Std B" pitchFamily="34" charset="-120"/>
            </a:endParaRPr>
          </a:p>
          <a:p>
            <a:pPr>
              <a:lnSpc>
                <a:spcPts val="2200"/>
              </a:lnSpc>
              <a:spcBef>
                <a:spcPts val="300"/>
              </a:spcBef>
              <a:spcAft>
                <a:spcPts val="300"/>
              </a:spcAft>
            </a:pPr>
            <a:r>
              <a:rPr lang="zh-TW" altLang="en-US" sz="1600" dirty="0" smtClean="0">
                <a:solidFill>
                  <a:prstClr val="black"/>
                </a:solidFill>
                <a:latin typeface="Adobe 繁黑體 Std B" pitchFamily="34" charset="-120"/>
                <a:ea typeface="Adobe 繁黑體 Std B" pitchFamily="34" charset="-120"/>
              </a:rPr>
              <a:t>民眾可就近選擇全國任一地政事務所申辦土地登記之項目僅有：</a:t>
            </a:r>
            <a:endParaRPr lang="en-US" altLang="zh-TW" sz="1600" dirty="0" smtClean="0">
              <a:solidFill>
                <a:prstClr val="black"/>
              </a:solidFill>
              <a:latin typeface="Adobe 繁黑體 Std B" pitchFamily="34" charset="-120"/>
              <a:ea typeface="Adobe 繁黑體 Std B" pitchFamily="34" charset="-120"/>
            </a:endParaRPr>
          </a:p>
          <a:p>
            <a:pPr>
              <a:lnSpc>
                <a:spcPts val="2200"/>
              </a:lnSpc>
              <a:spcBef>
                <a:spcPts val="300"/>
              </a:spcBef>
              <a:spcAft>
                <a:spcPts val="300"/>
              </a:spcAft>
            </a:pPr>
            <a:r>
              <a:rPr lang="en-US" altLang="zh-TW" sz="1600" dirty="0" smtClean="0">
                <a:solidFill>
                  <a:prstClr val="black"/>
                </a:solidFill>
                <a:latin typeface="Adobe 繁黑體 Std B" pitchFamily="34" charset="-120"/>
                <a:ea typeface="Adobe 繁黑體 Std B" pitchFamily="34" charset="-120"/>
              </a:rPr>
              <a:t>1.</a:t>
            </a:r>
            <a:r>
              <a:rPr lang="zh-TW" altLang="en-US" sz="1600" dirty="0" smtClean="0">
                <a:solidFill>
                  <a:prstClr val="black"/>
                </a:solidFill>
                <a:latin typeface="Adobe 繁黑體 Std B" pitchFamily="34" charset="-120"/>
                <a:ea typeface="Adobe 繁黑體 Std B" pitchFamily="34" charset="-120"/>
              </a:rPr>
              <a:t>住址變更登記、</a:t>
            </a:r>
            <a:r>
              <a:rPr lang="en-US" altLang="zh-TW" sz="1600" dirty="0" smtClean="0">
                <a:solidFill>
                  <a:prstClr val="black"/>
                </a:solidFill>
                <a:latin typeface="Adobe 繁黑體 Std B" pitchFamily="34" charset="-120"/>
                <a:ea typeface="Adobe 繁黑體 Std B" pitchFamily="34" charset="-120"/>
              </a:rPr>
              <a:t>2.</a:t>
            </a:r>
            <a:r>
              <a:rPr lang="zh-TW" altLang="en-US" sz="1600" dirty="0" smtClean="0">
                <a:solidFill>
                  <a:prstClr val="black"/>
                </a:solidFill>
                <a:latin typeface="Adobe 繁黑體 Std B" pitchFamily="34" charset="-120"/>
                <a:ea typeface="Adobe 繁黑體 Std B" pitchFamily="34" charset="-120"/>
              </a:rPr>
              <a:t>更名登記</a:t>
            </a:r>
            <a:endParaRPr lang="en-US" altLang="zh-TW" sz="1600" dirty="0" smtClean="0">
              <a:solidFill>
                <a:prstClr val="black"/>
              </a:solidFill>
              <a:latin typeface="Adobe 繁黑體 Std B" pitchFamily="34" charset="-120"/>
              <a:ea typeface="Adobe 繁黑體 Std B" pitchFamily="34" charset="-120"/>
            </a:endParaRPr>
          </a:p>
          <a:p>
            <a:pPr>
              <a:lnSpc>
                <a:spcPts val="2200"/>
              </a:lnSpc>
              <a:spcBef>
                <a:spcPts val="300"/>
              </a:spcBef>
              <a:spcAft>
                <a:spcPts val="300"/>
              </a:spcAft>
            </a:pPr>
            <a:r>
              <a:rPr lang="en-US" altLang="zh-TW" sz="1600" dirty="0" smtClean="0">
                <a:solidFill>
                  <a:prstClr val="black"/>
                </a:solidFill>
                <a:latin typeface="Adobe 繁黑體 Std B" pitchFamily="34" charset="-120"/>
                <a:ea typeface="Adobe 繁黑體 Std B" pitchFamily="34" charset="-120"/>
              </a:rPr>
              <a:t>3.</a:t>
            </a:r>
            <a:r>
              <a:rPr lang="zh-TW" altLang="en-US" sz="1600" dirty="0" smtClean="0">
                <a:solidFill>
                  <a:prstClr val="black"/>
                </a:solidFill>
                <a:latin typeface="Adobe 繁黑體 Std B" pitchFamily="34" charset="-120"/>
                <a:ea typeface="Adobe 繁黑體 Std B" pitchFamily="34" charset="-120"/>
              </a:rPr>
              <a:t>書狀換給登記、</a:t>
            </a:r>
            <a:r>
              <a:rPr lang="en-US" altLang="zh-TW" sz="1600" dirty="0" smtClean="0">
                <a:solidFill>
                  <a:prstClr val="black"/>
                </a:solidFill>
                <a:latin typeface="Adobe 繁黑體 Std B" pitchFamily="34" charset="-120"/>
                <a:ea typeface="Adobe 繁黑體 Std B" pitchFamily="34" charset="-120"/>
              </a:rPr>
              <a:t>4.</a:t>
            </a:r>
            <a:r>
              <a:rPr lang="zh-TW" altLang="en-US" sz="1600" dirty="0" smtClean="0">
                <a:solidFill>
                  <a:prstClr val="black"/>
                </a:solidFill>
                <a:latin typeface="Adobe 繁黑體 Std B" pitchFamily="34" charset="-120"/>
                <a:ea typeface="Adobe 繁黑體 Std B" pitchFamily="34" charset="-120"/>
              </a:rPr>
              <a:t>門牌整編登記</a:t>
            </a:r>
            <a:endParaRPr lang="en-US" altLang="zh-TW" sz="1600" dirty="0" smtClean="0">
              <a:solidFill>
                <a:prstClr val="black"/>
              </a:solidFill>
              <a:latin typeface="Adobe 繁黑體 Std B" pitchFamily="34" charset="-120"/>
              <a:ea typeface="Adobe 繁黑體 Std B" pitchFamily="34" charset="-120"/>
            </a:endParaRPr>
          </a:p>
          <a:p>
            <a:pPr>
              <a:lnSpc>
                <a:spcPts val="2200"/>
              </a:lnSpc>
              <a:spcBef>
                <a:spcPts val="300"/>
              </a:spcBef>
              <a:spcAft>
                <a:spcPts val="300"/>
              </a:spcAft>
            </a:pPr>
            <a:r>
              <a:rPr lang="en-US" altLang="zh-TW" sz="1600" dirty="0" smtClean="0">
                <a:solidFill>
                  <a:prstClr val="black"/>
                </a:solidFill>
                <a:latin typeface="Adobe 繁黑體 Std B" pitchFamily="34" charset="-120"/>
                <a:ea typeface="Adobe 繁黑體 Std B" pitchFamily="34" charset="-120"/>
              </a:rPr>
              <a:t>5.</a:t>
            </a:r>
            <a:r>
              <a:rPr lang="zh-TW" altLang="en-US" sz="1600" dirty="0" smtClean="0">
                <a:solidFill>
                  <a:prstClr val="black"/>
                </a:solidFill>
                <a:latin typeface="Adobe 繁黑體 Std B" pitchFamily="34" charset="-120"/>
                <a:ea typeface="Adobe 繁黑體 Std B" pitchFamily="34" charset="-120"/>
              </a:rPr>
              <a:t>更正登記、</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預告登記、</a:t>
            </a:r>
            <a:r>
              <a:rPr lang="en-US" altLang="zh-TW" sz="1600" dirty="0" smtClean="0">
                <a:solidFill>
                  <a:prstClr val="black"/>
                </a:solidFill>
                <a:latin typeface="Adobe 繁黑體 Std B" pitchFamily="34" charset="-120"/>
                <a:ea typeface="Adobe 繁黑體 Std B" pitchFamily="34" charset="-120"/>
              </a:rPr>
              <a:t>7.</a:t>
            </a:r>
            <a:r>
              <a:rPr lang="zh-TW" altLang="en-US" sz="1600" dirty="0" smtClean="0">
                <a:solidFill>
                  <a:prstClr val="black"/>
                </a:solidFill>
                <a:latin typeface="Adobe 繁黑體 Std B" pitchFamily="34" charset="-120"/>
                <a:ea typeface="Adobe 繁黑體 Std B" pitchFamily="34" charset="-120"/>
              </a:rPr>
              <a:t>塗銷預告登記</a:t>
            </a:r>
            <a:endParaRPr lang="en-US" altLang="zh-TW" sz="1600" dirty="0" smtClean="0">
              <a:solidFill>
                <a:prstClr val="black"/>
              </a:solidFill>
              <a:latin typeface="Adobe 繁黑體 Std B" pitchFamily="34" charset="-120"/>
              <a:ea typeface="Adobe 繁黑體 Std B" pitchFamily="34" charset="-120"/>
            </a:endParaRPr>
          </a:p>
        </p:txBody>
      </p:sp>
      <p:sp>
        <p:nvSpPr>
          <p:cNvPr id="37" name="矩形 36"/>
          <p:cNvSpPr/>
          <p:nvPr/>
        </p:nvSpPr>
        <p:spPr>
          <a:xfrm>
            <a:off x="4788024" y="4077072"/>
            <a:ext cx="4104456" cy="252028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修正後</a:t>
            </a:r>
          </a:p>
          <a:p>
            <a:pPr>
              <a:lnSpc>
                <a:spcPts val="2200"/>
              </a:lnSpc>
              <a:spcBef>
                <a:spcPts val="300"/>
              </a:spcBef>
              <a:spcAft>
                <a:spcPts val="300"/>
              </a:spcAft>
            </a:pPr>
            <a:r>
              <a:rPr lang="zh-TW" altLang="en-US" sz="1600" dirty="0" smtClean="0">
                <a:solidFill>
                  <a:prstClr val="black"/>
                </a:solidFill>
                <a:latin typeface="Adobe 繁黑體 Std B" pitchFamily="34" charset="-120"/>
                <a:ea typeface="Adobe 繁黑體 Std B" pitchFamily="34" charset="-120"/>
              </a:rPr>
              <a:t>為強化便民服務</a:t>
            </a:r>
            <a:r>
              <a:rPr lang="zh-TW" altLang="en-US" sz="1600" dirty="0">
                <a:solidFill>
                  <a:prstClr val="black"/>
                </a:solidFill>
                <a:latin typeface="Adobe 繁黑體 Std B" pitchFamily="34" charset="-120"/>
                <a:ea typeface="Adobe 繁黑體 Std B" pitchFamily="34" charset="-120"/>
              </a:rPr>
              <a:t>，除左列項目外，自 </a:t>
            </a:r>
            <a:r>
              <a:rPr lang="en-US" altLang="zh-TW" sz="1600" dirty="0" smtClean="0">
                <a:solidFill>
                  <a:prstClr val="black"/>
                </a:solidFill>
                <a:latin typeface="Adobe 繁黑體 Std B" pitchFamily="34" charset="-120"/>
                <a:ea typeface="Adobe 繁黑體 Std B" pitchFamily="34" charset="-120"/>
              </a:rPr>
              <a:t>109</a:t>
            </a:r>
            <a:r>
              <a:rPr lang="zh-TW" altLang="en-US" sz="1600" dirty="0" smtClean="0">
                <a:solidFill>
                  <a:prstClr val="black"/>
                </a:solidFill>
                <a:latin typeface="Adobe 繁黑體 Std B" pitchFamily="34" charset="-120"/>
                <a:ea typeface="Adobe 繁黑體 Std B" pitchFamily="34" charset="-120"/>
              </a:rPr>
              <a:t> 年 </a:t>
            </a:r>
            <a:r>
              <a:rPr lang="en-US" altLang="zh-TW" sz="1600" dirty="0" smtClean="0">
                <a:solidFill>
                  <a:prstClr val="black"/>
                </a:solidFill>
                <a:latin typeface="Adobe 繁黑體 Std B" pitchFamily="34" charset="-120"/>
                <a:ea typeface="Adobe 繁黑體 Std B" pitchFamily="34" charset="-120"/>
              </a:rPr>
              <a:t>7 </a:t>
            </a:r>
            <a:r>
              <a:rPr lang="zh-TW" altLang="en-US" sz="1600" dirty="0" smtClean="0">
                <a:solidFill>
                  <a:prstClr val="black"/>
                </a:solidFill>
                <a:latin typeface="Adobe 繁黑體 Std B" pitchFamily="34" charset="-120"/>
                <a:ea typeface="Adobe 繁黑體 Std B" pitchFamily="34" charset="-120"/>
              </a:rPr>
              <a:t>月 </a:t>
            </a:r>
            <a:r>
              <a:rPr lang="en-US" altLang="zh-TW" sz="1600" dirty="0" smtClean="0">
                <a:solidFill>
                  <a:prstClr val="black"/>
                </a:solidFill>
                <a:latin typeface="Adobe 繁黑體 Std B" pitchFamily="34" charset="-120"/>
                <a:ea typeface="Adobe 繁黑體 Std B" pitchFamily="34" charset="-120"/>
              </a:rPr>
              <a:t>1 </a:t>
            </a:r>
            <a:r>
              <a:rPr lang="zh-TW" altLang="en-US" sz="1600" dirty="0" smtClean="0">
                <a:solidFill>
                  <a:prstClr val="black"/>
                </a:solidFill>
                <a:latin typeface="Adobe 繁黑體 Std B" pitchFamily="34" charset="-120"/>
                <a:ea typeface="Adobe 繁黑體 Std B" pitchFamily="34" charset="-120"/>
              </a:rPr>
              <a:t>日起至</a:t>
            </a:r>
            <a:r>
              <a:rPr lang="en-US" altLang="zh-TW" sz="1600" dirty="0" smtClean="0">
                <a:solidFill>
                  <a:prstClr val="black"/>
                </a:solidFill>
                <a:latin typeface="Adobe 繁黑體 Std B" pitchFamily="34" charset="-120"/>
                <a:ea typeface="Adobe 繁黑體 Std B" pitchFamily="34" charset="-120"/>
              </a:rPr>
              <a:t>110</a:t>
            </a:r>
            <a:r>
              <a:rPr lang="zh-TW" altLang="en-US" sz="1600" dirty="0" smtClean="0">
                <a:solidFill>
                  <a:prstClr val="black"/>
                </a:solidFill>
                <a:latin typeface="Adobe 繁黑體 Std B" pitchFamily="34" charset="-120"/>
                <a:ea typeface="Adobe 繁黑體 Std B" pitchFamily="34" charset="-120"/>
              </a:rPr>
              <a:t>年</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月</a:t>
            </a:r>
            <a:r>
              <a:rPr lang="en-US" altLang="zh-TW" sz="1600" dirty="0" smtClean="0">
                <a:solidFill>
                  <a:prstClr val="black"/>
                </a:solidFill>
                <a:latin typeface="Adobe 繁黑體 Std B" pitchFamily="34" charset="-120"/>
                <a:ea typeface="Adobe 繁黑體 Std B" pitchFamily="34" charset="-120"/>
              </a:rPr>
              <a:t>30</a:t>
            </a:r>
            <a:r>
              <a:rPr lang="zh-TW" altLang="en-US" sz="1600" dirty="0" smtClean="0">
                <a:solidFill>
                  <a:prstClr val="black"/>
                </a:solidFill>
                <a:latin typeface="Adobe 繁黑體 Std B" pitchFamily="34" charset="-120"/>
                <a:ea typeface="Adobe 繁黑體 Std B" pitchFamily="34" charset="-120"/>
              </a:rPr>
              <a:t>日止，新增下列 </a:t>
            </a:r>
            <a:r>
              <a:rPr lang="en-US" altLang="zh-TW" sz="1600" dirty="0" smtClean="0">
                <a:solidFill>
                  <a:prstClr val="black"/>
                </a:solidFill>
                <a:latin typeface="Adobe 繁黑體 Std B" pitchFamily="34" charset="-120"/>
                <a:ea typeface="Adobe 繁黑體 Std B" pitchFamily="34" charset="-120"/>
              </a:rPr>
              <a:t>3</a:t>
            </a:r>
            <a:r>
              <a:rPr lang="zh-TW" altLang="en-US" sz="1600" dirty="0" smtClean="0">
                <a:solidFill>
                  <a:prstClr val="black"/>
                </a:solidFill>
                <a:latin typeface="Adobe 繁黑體 Std B" pitchFamily="34" charset="-120"/>
                <a:ea typeface="Adobe 繁黑體 Std B" pitchFamily="34" charset="-120"/>
              </a:rPr>
              <a:t> 項</a:t>
            </a:r>
            <a:r>
              <a:rPr lang="zh-TW" altLang="en-US" sz="1600" dirty="0" smtClean="0">
                <a:solidFill>
                  <a:schemeClr val="tx1"/>
                </a:solidFill>
                <a:latin typeface="Adobe 繁黑體 Std B" pitchFamily="34" charset="-120"/>
                <a:ea typeface="Adobe 繁黑體 Std B" pitchFamily="34" charset="-120"/>
              </a:rPr>
              <a:t>試辦：</a:t>
            </a:r>
            <a:endParaRPr lang="en-US" altLang="zh-TW" sz="1600" dirty="0" smtClean="0">
              <a:solidFill>
                <a:schemeClr val="tx1"/>
              </a:solidFill>
              <a:latin typeface="Adobe 繁黑體 Std B" pitchFamily="34" charset="-120"/>
              <a:ea typeface="Adobe 繁黑體 Std B" pitchFamily="34" charset="-120"/>
            </a:endParaRPr>
          </a:p>
          <a:p>
            <a:pPr marL="342900" indent="-342900">
              <a:lnSpc>
                <a:spcPts val="2200"/>
              </a:lnSpc>
              <a:spcBef>
                <a:spcPts val="300"/>
              </a:spcBef>
              <a:spcAft>
                <a:spcPts val="300"/>
              </a:spcAft>
              <a:buFont typeface="+mj-lt"/>
              <a:buAutoNum type="arabicPeriod"/>
            </a:pPr>
            <a:r>
              <a:rPr lang="zh-TW" altLang="en-US" sz="1600" dirty="0" smtClean="0">
                <a:solidFill>
                  <a:schemeClr val="tx1"/>
                </a:solidFill>
                <a:latin typeface="Adobe 繁黑體 Std B" pitchFamily="34" charset="-120"/>
                <a:ea typeface="Adobe 繁黑體 Std B" pitchFamily="34" charset="-120"/>
              </a:rPr>
              <a:t>拍賣登記</a:t>
            </a:r>
            <a:endParaRPr lang="en-US" altLang="zh-TW" sz="1600" dirty="0" smtClean="0">
              <a:solidFill>
                <a:schemeClr val="tx1"/>
              </a:solidFill>
              <a:latin typeface="Adobe 繁黑體 Std B" pitchFamily="34" charset="-120"/>
              <a:ea typeface="Adobe 繁黑體 Std B" pitchFamily="34" charset="-120"/>
            </a:endParaRPr>
          </a:p>
          <a:p>
            <a:pPr marL="342900" indent="-342900">
              <a:lnSpc>
                <a:spcPts val="2200"/>
              </a:lnSpc>
              <a:spcBef>
                <a:spcPts val="300"/>
              </a:spcBef>
              <a:spcAft>
                <a:spcPts val="300"/>
              </a:spcAft>
              <a:buFont typeface="+mj-lt"/>
              <a:buAutoNum type="arabicPeriod"/>
            </a:pPr>
            <a:r>
              <a:rPr lang="zh-TW" altLang="en-US" sz="1600" dirty="0" smtClean="0">
                <a:solidFill>
                  <a:schemeClr val="tx1"/>
                </a:solidFill>
                <a:latin typeface="Adobe 繁黑體 Std B" pitchFamily="34" charset="-120"/>
                <a:ea typeface="Adobe 繁黑體 Std B" pitchFamily="34" charset="-120"/>
              </a:rPr>
              <a:t>抵押權塗銷登記</a:t>
            </a:r>
            <a:endParaRPr lang="en-US" altLang="zh-TW" sz="1600" dirty="0" smtClean="0">
              <a:solidFill>
                <a:schemeClr val="tx1"/>
              </a:solidFill>
              <a:latin typeface="Adobe 繁黑體 Std B" pitchFamily="34" charset="-120"/>
              <a:ea typeface="Adobe 繁黑體 Std B" pitchFamily="34" charset="-120"/>
            </a:endParaRPr>
          </a:p>
          <a:p>
            <a:pPr marL="342900" indent="-342900">
              <a:lnSpc>
                <a:spcPts val="2200"/>
              </a:lnSpc>
              <a:spcBef>
                <a:spcPts val="300"/>
              </a:spcBef>
              <a:spcAft>
                <a:spcPts val="300"/>
              </a:spcAft>
              <a:buFont typeface="+mj-lt"/>
              <a:buAutoNum type="arabicPeriod"/>
            </a:pPr>
            <a:r>
              <a:rPr lang="zh-TW" altLang="en-US" sz="1600" dirty="0" smtClean="0">
                <a:solidFill>
                  <a:schemeClr val="tx1"/>
                </a:solidFill>
                <a:latin typeface="Adobe 繁黑體 Std B" pitchFamily="34" charset="-120"/>
                <a:ea typeface="Adobe 繁黑體 Std B" pitchFamily="34" charset="-120"/>
              </a:rPr>
              <a:t>抵押權設定、內容變更及讓與登記</a:t>
            </a:r>
            <a:endParaRPr lang="en-US" altLang="zh-TW" sz="1600" dirty="0" smtClean="0">
              <a:solidFill>
                <a:schemeClr val="tx1"/>
              </a:solidFill>
              <a:latin typeface="Adobe 繁黑體 Std B" pitchFamily="34" charset="-120"/>
              <a:ea typeface="Adobe 繁黑體 Std B" pitchFamily="34" charset="-120"/>
            </a:endParaRPr>
          </a:p>
        </p:txBody>
      </p:sp>
      <p:grpSp>
        <p:nvGrpSpPr>
          <p:cNvPr id="10" name="群組 9"/>
          <p:cNvGrpSpPr/>
          <p:nvPr/>
        </p:nvGrpSpPr>
        <p:grpSpPr>
          <a:xfrm>
            <a:off x="4093275" y="1849345"/>
            <a:ext cx="1524624" cy="2140892"/>
            <a:chOff x="3757028" y="1628799"/>
            <a:chExt cx="1524624" cy="2140892"/>
          </a:xfrm>
        </p:grpSpPr>
        <p:pic>
          <p:nvPicPr>
            <p:cNvPr id="6" name="圖片 5"/>
            <p:cNvPicPr>
              <a:picLocks noChangeAspect="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294395" y="1897483"/>
              <a:ext cx="987257" cy="1872208"/>
            </a:xfrm>
            <a:prstGeom prst="rect">
              <a:avLst/>
            </a:prstGeom>
          </p:spPr>
        </p:pic>
        <p:pic>
          <p:nvPicPr>
            <p:cNvPr id="8" name="圖片 7"/>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173263" y="1628799"/>
              <a:ext cx="537367" cy="537367"/>
            </a:xfrm>
            <a:prstGeom prst="rect">
              <a:avLst/>
            </a:prstGeom>
          </p:spPr>
        </p:pic>
        <p:pic>
          <p:nvPicPr>
            <p:cNvPr id="11" name="圖片 10"/>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3757028" y="2564903"/>
              <a:ext cx="537367" cy="537367"/>
            </a:xfrm>
            <a:prstGeom prst="rect">
              <a:avLst/>
            </a:prstGeom>
          </p:spPr>
        </p:pic>
      </p:grpSp>
      <p:pic>
        <p:nvPicPr>
          <p:cNvPr id="9" name="圖片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395536" y="1897483"/>
            <a:ext cx="1276213" cy="1710388"/>
          </a:xfrm>
          <a:prstGeom prst="rect">
            <a:avLst/>
          </a:prstGeom>
        </p:spPr>
      </p:pic>
      <p:pic>
        <p:nvPicPr>
          <p:cNvPr id="15" name="圖片 14"/>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rot="20742429" flipV="1">
            <a:off x="1874717" y="2027982"/>
            <a:ext cx="2070277" cy="449878"/>
          </a:xfrm>
          <a:prstGeom prst="rect">
            <a:avLst/>
          </a:prstGeom>
        </p:spPr>
      </p:pic>
      <p:sp>
        <p:nvSpPr>
          <p:cNvPr id="13" name="文字方塊 12"/>
          <p:cNvSpPr txBox="1"/>
          <p:nvPr/>
        </p:nvSpPr>
        <p:spPr>
          <a:xfrm>
            <a:off x="1851225" y="1329242"/>
            <a:ext cx="6068604" cy="523220"/>
          </a:xfrm>
          <a:prstGeom prst="rect">
            <a:avLst/>
          </a:prstGeom>
          <a:noFill/>
        </p:spPr>
        <p:txBody>
          <a:bodyPr wrap="square" rtlCol="0">
            <a:spAutoFit/>
          </a:bodyPr>
          <a:lstStyle/>
          <a:p>
            <a:r>
              <a:rPr lang="zh-TW" altLang="en-US" dirty="0" smtClean="0">
                <a:solidFill>
                  <a:prstClr val="black"/>
                </a:solidFill>
                <a:latin typeface="Adobe 繁黑體 Std B" pitchFamily="34" charset="-120"/>
                <a:ea typeface="Adobe 繁黑體 Std B" pitchFamily="34" charset="-120"/>
              </a:rPr>
              <a:t>就近申辦土地登記項目由 </a:t>
            </a:r>
            <a:r>
              <a:rPr lang="en-US" altLang="zh-TW" sz="2800" dirty="0" smtClean="0">
                <a:solidFill>
                  <a:srgbClr val="FF0000"/>
                </a:solidFill>
                <a:latin typeface="Adobe 繁黑體 Std B" pitchFamily="34" charset="-120"/>
                <a:ea typeface="Adobe 繁黑體 Std B" pitchFamily="34" charset="-120"/>
              </a:rPr>
              <a:t>7</a:t>
            </a:r>
            <a:r>
              <a:rPr lang="zh-TW" altLang="en-US" dirty="0" smtClean="0">
                <a:solidFill>
                  <a:prstClr val="black"/>
                </a:solidFill>
                <a:latin typeface="Adobe 繁黑體 Std B" pitchFamily="34" charset="-120"/>
                <a:ea typeface="Adobe 繁黑體 Std B" pitchFamily="34" charset="-120"/>
              </a:rPr>
              <a:t> 項增為 </a:t>
            </a:r>
            <a:r>
              <a:rPr lang="en-US" altLang="zh-TW" sz="2800" dirty="0" smtClean="0">
                <a:solidFill>
                  <a:srgbClr val="FF0000"/>
                </a:solidFill>
                <a:latin typeface="Adobe 繁黑體 Std B" pitchFamily="34" charset="-120"/>
                <a:ea typeface="Adobe 繁黑體 Std B" pitchFamily="34" charset="-120"/>
              </a:rPr>
              <a:t>10</a:t>
            </a:r>
            <a:r>
              <a:rPr lang="zh-TW" altLang="en-US" dirty="0" smtClean="0">
                <a:solidFill>
                  <a:prstClr val="black"/>
                </a:solidFill>
                <a:latin typeface="Adobe 繁黑體 Std B" pitchFamily="34" charset="-120"/>
                <a:ea typeface="Adobe 繁黑體 Std B" pitchFamily="34" charset="-120"/>
              </a:rPr>
              <a:t> 項，新增</a:t>
            </a:r>
            <a:r>
              <a:rPr lang="zh-TW" altLang="en-US" dirty="0" smtClean="0">
                <a:latin typeface="Adobe 繁黑體 Std B" pitchFamily="34" charset="-120"/>
                <a:ea typeface="Adobe 繁黑體 Std B" pitchFamily="34" charset="-120"/>
              </a:rPr>
              <a:t>試辦</a:t>
            </a:r>
            <a:r>
              <a:rPr lang="zh-TW" altLang="en-US" dirty="0" smtClean="0">
                <a:solidFill>
                  <a:prstClr val="black"/>
                </a:solidFill>
                <a:latin typeface="Adobe 繁黑體 Std B" pitchFamily="34" charset="-120"/>
                <a:ea typeface="Adobe 繁黑體 Std B" pitchFamily="34" charset="-120"/>
              </a:rPr>
              <a:t>項目：</a:t>
            </a:r>
            <a:endParaRPr lang="zh-TW" altLang="en-US" dirty="0">
              <a:solidFill>
                <a:prstClr val="black"/>
              </a:solidFill>
              <a:latin typeface="Adobe 繁黑體 Std B" pitchFamily="34" charset="-120"/>
              <a:ea typeface="Adobe 繁黑體 Std B" pitchFamily="34" charset="-120"/>
            </a:endParaRPr>
          </a:p>
        </p:txBody>
      </p:sp>
      <p:sp>
        <p:nvSpPr>
          <p:cNvPr id="14" name="文字方塊 13"/>
          <p:cNvSpPr txBox="1"/>
          <p:nvPr/>
        </p:nvSpPr>
        <p:spPr>
          <a:xfrm>
            <a:off x="6084168" y="1988840"/>
            <a:ext cx="2448272" cy="1463093"/>
          </a:xfrm>
          <a:prstGeom prst="rect">
            <a:avLst/>
          </a:prstGeom>
          <a:noFill/>
        </p:spPr>
        <p:txBody>
          <a:bodyPr wrap="square" rtlCol="0">
            <a:spAutoFit/>
          </a:bodyPr>
          <a:lstStyle/>
          <a:p>
            <a:pPr marL="342900" indent="-342900">
              <a:lnSpc>
                <a:spcPts val="2400"/>
              </a:lnSpc>
              <a:spcAft>
                <a:spcPts val="600"/>
              </a:spcAft>
              <a:buFont typeface="+mj-lt"/>
              <a:buAutoNum type="arabicPeriod"/>
            </a:pPr>
            <a:r>
              <a:rPr lang="zh-TW" altLang="en-US" i="1" dirty="0" smtClean="0">
                <a:solidFill>
                  <a:prstClr val="black"/>
                </a:solidFill>
                <a:latin typeface="Adobe 繁黑體 Std B" pitchFamily="34" charset="-120"/>
                <a:ea typeface="Adobe 繁黑體 Std B" pitchFamily="34" charset="-120"/>
              </a:rPr>
              <a:t>拍賣登記</a:t>
            </a:r>
            <a:endParaRPr lang="en-US" altLang="zh-TW" i="1" dirty="0" smtClean="0">
              <a:solidFill>
                <a:prstClr val="black"/>
              </a:solidFill>
              <a:latin typeface="Adobe 繁黑體 Std B" pitchFamily="34" charset="-120"/>
              <a:ea typeface="Adobe 繁黑體 Std B" pitchFamily="34" charset="-120"/>
            </a:endParaRPr>
          </a:p>
          <a:p>
            <a:pPr marL="342900" indent="-342900">
              <a:lnSpc>
                <a:spcPts val="2400"/>
              </a:lnSpc>
              <a:spcAft>
                <a:spcPts val="600"/>
              </a:spcAft>
              <a:buFont typeface="+mj-lt"/>
              <a:buAutoNum type="arabicPeriod"/>
            </a:pPr>
            <a:r>
              <a:rPr lang="zh-TW" altLang="en-US" i="1" dirty="0">
                <a:solidFill>
                  <a:prstClr val="black"/>
                </a:solidFill>
                <a:latin typeface="Adobe 繁黑體 Std B" pitchFamily="34" charset="-120"/>
                <a:ea typeface="Adobe 繁黑體 Std B" pitchFamily="34" charset="-120"/>
              </a:rPr>
              <a:t>抵押權塗銷</a:t>
            </a:r>
            <a:r>
              <a:rPr lang="zh-TW" altLang="en-US" i="1" dirty="0" smtClean="0">
                <a:solidFill>
                  <a:prstClr val="black"/>
                </a:solidFill>
                <a:latin typeface="Adobe 繁黑體 Std B" pitchFamily="34" charset="-120"/>
                <a:ea typeface="Adobe 繁黑體 Std B" pitchFamily="34" charset="-120"/>
              </a:rPr>
              <a:t>登記</a:t>
            </a:r>
            <a:endParaRPr lang="en-US" altLang="zh-TW" i="1" dirty="0" smtClean="0">
              <a:solidFill>
                <a:prstClr val="black"/>
              </a:solidFill>
              <a:latin typeface="Adobe 繁黑體 Std B" pitchFamily="34" charset="-120"/>
              <a:ea typeface="Adobe 繁黑體 Std B" pitchFamily="34" charset="-120"/>
            </a:endParaRPr>
          </a:p>
          <a:p>
            <a:pPr marL="342900" indent="-342900">
              <a:lnSpc>
                <a:spcPts val="2400"/>
              </a:lnSpc>
              <a:spcAft>
                <a:spcPts val="600"/>
              </a:spcAft>
              <a:buFont typeface="+mj-lt"/>
              <a:buAutoNum type="arabicPeriod"/>
            </a:pPr>
            <a:r>
              <a:rPr lang="zh-TW" altLang="en-US" i="1" dirty="0">
                <a:solidFill>
                  <a:prstClr val="black"/>
                </a:solidFill>
                <a:latin typeface="Adobe 繁黑體 Std B" pitchFamily="34" charset="-120"/>
                <a:ea typeface="Adobe 繁黑體 Std B" pitchFamily="34" charset="-120"/>
              </a:rPr>
              <a:t>抵押權</a:t>
            </a:r>
            <a:r>
              <a:rPr lang="zh-TW" altLang="en-US" i="1" dirty="0" smtClean="0">
                <a:solidFill>
                  <a:prstClr val="black"/>
                </a:solidFill>
                <a:latin typeface="Adobe 繁黑體 Std B" pitchFamily="34" charset="-120"/>
                <a:ea typeface="Adobe 繁黑體 Std B" pitchFamily="34" charset="-120"/>
              </a:rPr>
              <a:t>設定、內容變更及讓與</a:t>
            </a:r>
            <a:r>
              <a:rPr lang="zh-TW" altLang="en-US" i="1" dirty="0" smtClean="0">
                <a:latin typeface="Adobe 繁黑體 Std B" pitchFamily="34" charset="-120"/>
                <a:ea typeface="Adobe 繁黑體 Std B" pitchFamily="34" charset="-120"/>
              </a:rPr>
              <a:t>登記</a:t>
            </a:r>
            <a:endParaRPr lang="zh-TW" altLang="en-US" i="1"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1259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09648"/>
            <a:ext cx="8280920" cy="727064"/>
          </a:xfrm>
        </p:spPr>
        <p:txBody>
          <a:bodyPr>
            <a:noAutofit/>
          </a:bodyPr>
          <a:lstStyle/>
          <a:p>
            <a:r>
              <a:rPr lang="zh-TW" altLang="en-US" sz="2800" dirty="0"/>
              <a:t>放寬住宅貸款利息及租金補貼規定</a:t>
            </a:r>
          </a:p>
        </p:txBody>
      </p:sp>
      <p:sp>
        <p:nvSpPr>
          <p:cNvPr id="4" name="矩形 3"/>
          <p:cNvSpPr/>
          <p:nvPr/>
        </p:nvSpPr>
        <p:spPr>
          <a:xfrm>
            <a:off x="408739" y="922495"/>
            <a:ext cx="5891453" cy="504056"/>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109.5.27</a:t>
            </a:r>
            <a:r>
              <a:rPr lang="zh-TW" altLang="en-US" dirty="0" smtClean="0">
                <a:solidFill>
                  <a:prstClr val="black"/>
                </a:solidFill>
                <a:latin typeface="Adobe 繁黑體 Std B" pitchFamily="34" charset="-120"/>
                <a:ea typeface="Adobe 繁黑體 Std B" pitchFamily="34" charset="-120"/>
              </a:rPr>
              <a:t> 修正「自建自購住宅貸款利息及租金補貼辦法」</a:t>
            </a:r>
            <a:endParaRPr lang="zh-TW" altLang="en-US" dirty="0">
              <a:solidFill>
                <a:prstClr val="black"/>
              </a:solidFill>
              <a:latin typeface="Adobe 繁黑體 Std B" pitchFamily="34" charset="-120"/>
              <a:ea typeface="Adobe 繁黑體 Std B" pitchFamily="34" charset="-120"/>
            </a:endParaRPr>
          </a:p>
        </p:txBody>
      </p:sp>
      <p:sp>
        <p:nvSpPr>
          <p:cNvPr id="15" name="矩形 14"/>
          <p:cNvSpPr/>
          <p:nvPr/>
        </p:nvSpPr>
        <p:spPr>
          <a:xfrm>
            <a:off x="467544" y="4581128"/>
            <a:ext cx="8419348" cy="1944216"/>
          </a:xfrm>
          <a:prstGeom prst="rect">
            <a:avLst/>
          </a:prstGeom>
          <a:solidFill>
            <a:schemeClr val="bg1"/>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a:solidFill>
                  <a:srgbClr val="F79646">
                    <a:lumMod val="50000"/>
                  </a:srgbClr>
                </a:solidFill>
                <a:latin typeface="Adobe 繁黑體 Std B" pitchFamily="34" charset="-120"/>
                <a:ea typeface="Adobe 繁黑體 Std B" pitchFamily="34" charset="-120"/>
              </a:rPr>
              <a:t>修正</a:t>
            </a:r>
            <a:r>
              <a:rPr lang="zh-TW" altLang="en-US" sz="1900" dirty="0" smtClean="0">
                <a:solidFill>
                  <a:srgbClr val="F79646">
                    <a:lumMod val="50000"/>
                  </a:srgbClr>
                </a:solidFill>
                <a:latin typeface="Adobe 繁黑體 Std B" pitchFamily="34" charset="-120"/>
                <a:ea typeface="Adobe 繁黑體 Std B" pitchFamily="34" charset="-120"/>
              </a:rPr>
              <a:t>後</a:t>
            </a:r>
            <a:endParaRPr lang="en-US" altLang="zh-TW" sz="1900" dirty="0" smtClean="0">
              <a:solidFill>
                <a:srgbClr val="F79646">
                  <a:lumMod val="50000"/>
                </a:srgbClr>
              </a:solidFill>
              <a:latin typeface="Adobe 繁黑體 Std B" pitchFamily="34" charset="-120"/>
              <a:ea typeface="Adobe 繁黑體 Std B" pitchFamily="34" charset="-120"/>
            </a:endParaRPr>
          </a:p>
          <a:p>
            <a:pPr marL="342900" indent="-342900">
              <a:lnSpc>
                <a:spcPts val="2100"/>
              </a:lnSpc>
              <a:spcBef>
                <a:spcPts val="300"/>
              </a:spcBef>
              <a:spcAft>
                <a:spcPts val="300"/>
              </a:spcAft>
              <a:buFont typeface="+mj-lt"/>
              <a:buAutoNum type="arabicPeriod"/>
            </a:pPr>
            <a:r>
              <a:rPr lang="zh-TW" altLang="en-US" sz="1600" dirty="0" smtClean="0">
                <a:solidFill>
                  <a:schemeClr val="tx1"/>
                </a:solidFill>
                <a:latin typeface="Adobe 繁黑體 Std B" pitchFamily="34" charset="-120"/>
                <a:ea typeface="Adobe 繁黑體 Std B" pitchFamily="34" charset="-120"/>
              </a:rPr>
              <a:t>已成年且</a:t>
            </a:r>
            <a:r>
              <a:rPr lang="zh-TW" altLang="en-US" sz="1600" dirty="0" smtClean="0">
                <a:solidFill>
                  <a:prstClr val="black"/>
                </a:solidFill>
                <a:latin typeface="Adobe 繁黑體 Std B" pitchFamily="34" charset="-120"/>
                <a:ea typeface="Adobe 繁黑體 Std B" pitchFamily="34" charset="-120"/>
              </a:rPr>
              <a:t>未滿 </a:t>
            </a:r>
            <a:r>
              <a:rPr lang="en-US" altLang="zh-TW" sz="1600" dirty="0" smtClean="0">
                <a:solidFill>
                  <a:prstClr val="black"/>
                </a:solidFill>
                <a:latin typeface="Adobe 繁黑體 Std B" pitchFamily="34" charset="-120"/>
                <a:ea typeface="Adobe 繁黑體 Std B" pitchFamily="34" charset="-120"/>
              </a:rPr>
              <a:t>40 </a:t>
            </a:r>
            <a:r>
              <a:rPr lang="zh-TW" altLang="en-US" sz="1600" dirty="0" smtClean="0">
                <a:solidFill>
                  <a:prstClr val="black"/>
                </a:solidFill>
                <a:latin typeface="Adobe 繁黑體 Std B" pitchFamily="34" charset="-120"/>
                <a:ea typeface="Adobe 繁黑體 Std B" pitchFamily="34" charset="-120"/>
              </a:rPr>
              <a:t>歲之青年申請住宅利息補貼及租金補貼者，刪除須「已結婚」或「與直系親屬同一戶籍」之限制，讓單身在外工作的青年亦可申請。</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100"/>
              </a:lnSpc>
              <a:spcBef>
                <a:spcPts val="300"/>
              </a:spcBef>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刪除「戶籍內直系親屬之戶籍外配偶持有自有住宅」無法申請住宅利息補貼之規定。</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100"/>
              </a:lnSpc>
              <a:spcBef>
                <a:spcPts val="300"/>
              </a:spcBef>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放寬申請租金補貼之住宅應坐落於申請人戶籍地之直轄市或縣</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市</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之限制。</a:t>
            </a:r>
            <a:endParaRPr lang="en-US" altLang="zh-TW" sz="1600" dirty="0" smtClean="0">
              <a:solidFill>
                <a:prstClr val="black"/>
              </a:solidFill>
              <a:latin typeface="Adobe 繁黑體 Std B" pitchFamily="34" charset="-120"/>
              <a:ea typeface="Adobe 繁黑體 Std B" pitchFamily="34" charset="-120"/>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621" y="2316476"/>
            <a:ext cx="1969859" cy="1754664"/>
          </a:xfrm>
          <a:prstGeom prst="rect">
            <a:avLst/>
          </a:prstGeom>
        </p:spPr>
      </p:pic>
      <p:pic>
        <p:nvPicPr>
          <p:cNvPr id="5" name="圖片 4"/>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28173" y="2520747"/>
            <a:ext cx="949610" cy="1598670"/>
          </a:xfrm>
          <a:prstGeom prst="rect">
            <a:avLst/>
          </a:prstGeom>
        </p:spPr>
      </p:pic>
      <p:sp>
        <p:nvSpPr>
          <p:cNvPr id="6" name="文字方塊 5"/>
          <p:cNvSpPr txBox="1"/>
          <p:nvPr/>
        </p:nvSpPr>
        <p:spPr>
          <a:xfrm>
            <a:off x="3977781" y="2167989"/>
            <a:ext cx="1743551" cy="369332"/>
          </a:xfrm>
          <a:prstGeom prst="rect">
            <a:avLst/>
          </a:prstGeom>
          <a:noFill/>
        </p:spPr>
        <p:txBody>
          <a:bodyPr wrap="square" rtlCol="0">
            <a:spAutoFit/>
          </a:bodyPr>
          <a:lstStyle/>
          <a:p>
            <a:r>
              <a:rPr lang="zh-TW" altLang="en-US" dirty="0" smtClean="0">
                <a:solidFill>
                  <a:prstClr val="black"/>
                </a:solidFill>
                <a:latin typeface="Adobe 繁黑體 Std B" pitchFamily="34" charset="-120"/>
                <a:ea typeface="Adobe 繁黑體 Std B" pitchFamily="34" charset="-120"/>
              </a:rPr>
              <a:t>住宅利息補貼</a:t>
            </a:r>
            <a:endParaRPr lang="en-US" altLang="zh-TW" dirty="0" smtClean="0">
              <a:solidFill>
                <a:prstClr val="black"/>
              </a:solidFill>
              <a:latin typeface="Adobe 繁黑體 Std B" pitchFamily="34" charset="-120"/>
              <a:ea typeface="Adobe 繁黑體 Std B" pitchFamily="34" charset="-120"/>
            </a:endParaRPr>
          </a:p>
        </p:txBody>
      </p:sp>
      <p:pic>
        <p:nvPicPr>
          <p:cNvPr id="8" name="圖片 7"/>
          <p:cNvPicPr>
            <a:picLocks noChangeAspect="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rot="20742429" flipV="1">
            <a:off x="1925699" y="2320510"/>
            <a:ext cx="1559283" cy="341288"/>
          </a:xfrm>
          <a:prstGeom prst="rect">
            <a:avLst/>
          </a:prstGeom>
        </p:spPr>
      </p:pic>
      <p:pic>
        <p:nvPicPr>
          <p:cNvPr id="7" name="圖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87605" y="1783268"/>
            <a:ext cx="510462" cy="421596"/>
          </a:xfrm>
          <a:prstGeom prst="rect">
            <a:avLst/>
          </a:prstGeom>
        </p:spPr>
      </p:pic>
      <p:sp>
        <p:nvSpPr>
          <p:cNvPr id="9" name="文字方塊 8"/>
          <p:cNvSpPr txBox="1"/>
          <p:nvPr/>
        </p:nvSpPr>
        <p:spPr>
          <a:xfrm>
            <a:off x="6372200" y="2625540"/>
            <a:ext cx="2376264" cy="830997"/>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已成年且</a:t>
            </a:r>
            <a:r>
              <a:rPr lang="zh-TW" altLang="en-US" sz="1600" dirty="0" smtClean="0">
                <a:solidFill>
                  <a:prstClr val="black"/>
                </a:solidFill>
                <a:latin typeface="Adobe 繁黑體 Std B" pitchFamily="34" charset="-120"/>
                <a:ea typeface="Adobe 繁黑體 Std B" pitchFamily="34" charset="-120"/>
              </a:rPr>
              <a:t>未滿 </a:t>
            </a:r>
            <a:r>
              <a:rPr lang="en-US" altLang="zh-TW" sz="1600" dirty="0" smtClean="0">
                <a:solidFill>
                  <a:prstClr val="black"/>
                </a:solidFill>
                <a:latin typeface="Adobe 繁黑體 Std B" pitchFamily="34" charset="-120"/>
                <a:ea typeface="Adobe 繁黑體 Std B" pitchFamily="34" charset="-120"/>
              </a:rPr>
              <a:t>40</a:t>
            </a:r>
            <a:r>
              <a:rPr lang="zh-TW" altLang="en-US" sz="1600" dirty="0" smtClean="0">
                <a:solidFill>
                  <a:prstClr val="black"/>
                </a:solidFill>
                <a:latin typeface="Adobe 繁黑體 Std B" pitchFamily="34" charset="-120"/>
                <a:ea typeface="Adobe 繁黑體 Std B" pitchFamily="34" charset="-120"/>
              </a:rPr>
              <a:t> 歲單身或未與直系親屬同一戶籍</a:t>
            </a:r>
            <a:endParaRPr lang="zh-TW" altLang="en-US" sz="1600" dirty="0">
              <a:solidFill>
                <a:prstClr val="black"/>
              </a:solidFill>
              <a:latin typeface="Adobe 繁黑體 Std B" pitchFamily="34" charset="-120"/>
              <a:ea typeface="Adobe 繁黑體 Std B" pitchFamily="34" charset="-120"/>
            </a:endParaRPr>
          </a:p>
        </p:txBody>
      </p:sp>
      <p:pic>
        <p:nvPicPr>
          <p:cNvPr id="11" name="圖片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96136" y="2708920"/>
            <a:ext cx="533000" cy="440211"/>
          </a:xfrm>
          <a:prstGeom prst="rect">
            <a:avLst/>
          </a:prstGeom>
        </p:spPr>
      </p:pic>
      <p:sp>
        <p:nvSpPr>
          <p:cNvPr id="12" name="文字方塊 11"/>
          <p:cNvSpPr txBox="1"/>
          <p:nvPr/>
        </p:nvSpPr>
        <p:spPr>
          <a:xfrm>
            <a:off x="4427984" y="3157902"/>
            <a:ext cx="1224136" cy="369332"/>
          </a:xfrm>
          <a:prstGeom prst="rect">
            <a:avLst/>
          </a:prstGeom>
          <a:noFill/>
        </p:spPr>
        <p:txBody>
          <a:bodyPr wrap="square" rtlCol="0">
            <a:spAutoFit/>
          </a:bodyPr>
          <a:lstStyle/>
          <a:p>
            <a:r>
              <a:rPr lang="zh-TW" altLang="en-US" dirty="0" smtClean="0">
                <a:solidFill>
                  <a:prstClr val="black"/>
                </a:solidFill>
                <a:latin typeface="Adobe 繁黑體 Std B" pitchFamily="34" charset="-120"/>
                <a:ea typeface="Adobe 繁黑體 Std B" pitchFamily="34" charset="-120"/>
              </a:rPr>
              <a:t>租金</a:t>
            </a:r>
            <a:r>
              <a:rPr lang="zh-TW" altLang="en-US" dirty="0">
                <a:solidFill>
                  <a:prstClr val="black"/>
                </a:solidFill>
                <a:latin typeface="Adobe 繁黑體 Std B" pitchFamily="34" charset="-120"/>
                <a:ea typeface="Adobe 繁黑體 Std B" pitchFamily="34" charset="-120"/>
              </a:rPr>
              <a:t>補貼</a:t>
            </a:r>
          </a:p>
        </p:txBody>
      </p:sp>
      <p:sp>
        <p:nvSpPr>
          <p:cNvPr id="10" name="左大括弧 9"/>
          <p:cNvSpPr/>
          <p:nvPr/>
        </p:nvSpPr>
        <p:spPr>
          <a:xfrm>
            <a:off x="5508104" y="1988840"/>
            <a:ext cx="259088" cy="936104"/>
          </a:xfrm>
          <a:prstGeom prst="leftBrace">
            <a:avLst>
              <a:gd name="adj1" fmla="val 8333"/>
              <a:gd name="adj2" fmla="val 36434"/>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14" name="文字方塊 13"/>
          <p:cNvSpPr txBox="1"/>
          <p:nvPr/>
        </p:nvSpPr>
        <p:spPr>
          <a:xfrm>
            <a:off x="6372200" y="1759034"/>
            <a:ext cx="2376264" cy="584775"/>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戶籍內直系親屬之戶籍外配偶持有自有住宅</a:t>
            </a:r>
            <a:endParaRPr lang="zh-TW" altLang="en-US" sz="1600" dirty="0">
              <a:solidFill>
                <a:prstClr val="black"/>
              </a:solidFill>
              <a:latin typeface="Adobe 繁黑體 Std B" pitchFamily="34" charset="-120"/>
              <a:ea typeface="Adobe 繁黑體 Std B" pitchFamily="34" charset="-120"/>
            </a:endParaRPr>
          </a:p>
        </p:txBody>
      </p:sp>
      <p:sp>
        <p:nvSpPr>
          <p:cNvPr id="16" name="左大括弧 15"/>
          <p:cNvSpPr/>
          <p:nvPr/>
        </p:nvSpPr>
        <p:spPr>
          <a:xfrm>
            <a:off x="5511647" y="2988485"/>
            <a:ext cx="259088" cy="936104"/>
          </a:xfrm>
          <a:prstGeom prst="leftBrace">
            <a:avLst>
              <a:gd name="adj1" fmla="val 8333"/>
              <a:gd name="adj2" fmla="val 36434"/>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pic>
        <p:nvPicPr>
          <p:cNvPr id="17" name="圖片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96136" y="3636861"/>
            <a:ext cx="533000" cy="440211"/>
          </a:xfrm>
          <a:prstGeom prst="rect">
            <a:avLst/>
          </a:prstGeom>
        </p:spPr>
      </p:pic>
      <p:sp>
        <p:nvSpPr>
          <p:cNvPr id="18" name="文字方塊 17"/>
          <p:cNvSpPr txBox="1"/>
          <p:nvPr/>
        </p:nvSpPr>
        <p:spPr>
          <a:xfrm>
            <a:off x="6372200" y="3564578"/>
            <a:ext cx="2376264" cy="584775"/>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申請補貼之住宅未與申請人戶籍位處同一縣市</a:t>
            </a:r>
            <a:endParaRPr lang="zh-TW" altLang="en-US" sz="1600" dirty="0">
              <a:solidFill>
                <a:prstClr val="black"/>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57975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09648"/>
            <a:ext cx="8198568" cy="706090"/>
          </a:xfrm>
        </p:spPr>
        <p:txBody>
          <a:bodyPr>
            <a:noAutofit/>
          </a:bodyPr>
          <a:lstStyle/>
          <a:p>
            <a:r>
              <a:rPr lang="zh-TW" altLang="en-US" sz="2800" dirty="0" smtClean="0"/>
              <a:t>鬆綁進口小客車貨物稅退稅時程</a:t>
            </a:r>
            <a:endParaRPr lang="zh-TW" altLang="en-US" sz="2800" dirty="0"/>
          </a:p>
        </p:txBody>
      </p:sp>
      <p:sp>
        <p:nvSpPr>
          <p:cNvPr id="4" name="矩形 3"/>
          <p:cNvSpPr/>
          <p:nvPr/>
        </p:nvSpPr>
        <p:spPr>
          <a:xfrm>
            <a:off x="4766248" y="692696"/>
            <a:ext cx="4310136"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109.3.31</a:t>
            </a:r>
            <a:r>
              <a:rPr lang="zh-TW" altLang="en-US" dirty="0" smtClean="0">
                <a:solidFill>
                  <a:prstClr val="black"/>
                </a:solidFill>
                <a:latin typeface="Adobe 繁黑體 Std B" pitchFamily="34" charset="-120"/>
                <a:ea typeface="Adobe 繁黑體 Std B" pitchFamily="34" charset="-120"/>
              </a:rPr>
              <a:t> 台財稅字第 </a:t>
            </a:r>
            <a:r>
              <a:rPr lang="en-US" altLang="zh-TW" dirty="0" smtClean="0">
                <a:solidFill>
                  <a:prstClr val="black"/>
                </a:solidFill>
                <a:latin typeface="Adobe 繁黑體 Std B" pitchFamily="34" charset="-120"/>
                <a:ea typeface="Adobe 繁黑體 Std B" pitchFamily="34" charset="-120"/>
              </a:rPr>
              <a:t>10804663300</a:t>
            </a:r>
            <a:r>
              <a:rPr lang="zh-TW" altLang="en-US" dirty="0" smtClean="0">
                <a:solidFill>
                  <a:prstClr val="black"/>
                </a:solidFill>
                <a:latin typeface="Adobe 繁黑體 Std B" pitchFamily="34" charset="-120"/>
                <a:ea typeface="Adobe 繁黑體 Std B" pitchFamily="34" charset="-120"/>
              </a:rPr>
              <a:t> </a:t>
            </a:r>
            <a:r>
              <a:rPr lang="zh-TW" altLang="en-US" dirty="0" smtClean="0">
                <a:solidFill>
                  <a:schemeClr val="tx1"/>
                </a:solidFill>
                <a:latin typeface="Adobe 繁黑體 Std B" pitchFamily="34" charset="-120"/>
                <a:ea typeface="Adobe 繁黑體 Std B" pitchFamily="34" charset="-120"/>
              </a:rPr>
              <a:t>號</a:t>
            </a:r>
            <a:r>
              <a:rPr lang="zh-TW" altLang="en-US" dirty="0">
                <a:solidFill>
                  <a:schemeClr val="tx1"/>
                </a:solidFill>
                <a:latin typeface="Adobe 繁黑體 Std B" pitchFamily="34" charset="-120"/>
                <a:ea typeface="Adobe 繁黑體 Std B" pitchFamily="34" charset="-120"/>
              </a:rPr>
              <a:t>令</a:t>
            </a:r>
          </a:p>
        </p:txBody>
      </p:sp>
      <p:sp>
        <p:nvSpPr>
          <p:cNvPr id="36" name="矩形 35"/>
          <p:cNvSpPr/>
          <p:nvPr/>
        </p:nvSpPr>
        <p:spPr>
          <a:xfrm>
            <a:off x="326903" y="4005064"/>
            <a:ext cx="3236985" cy="2448272"/>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修正前</a:t>
            </a:r>
            <a:endParaRPr lang="en-US" altLang="zh-TW" sz="1900" dirty="0" smtClean="0">
              <a:solidFill>
                <a:srgbClr val="F79646">
                  <a:lumMod val="50000"/>
                </a:srgbClr>
              </a:solidFill>
              <a:latin typeface="Adobe 繁黑體 Std B" pitchFamily="34" charset="-120"/>
              <a:ea typeface="Adobe 繁黑體 Std B" pitchFamily="34" charset="-120"/>
            </a:endParaRPr>
          </a:p>
          <a:p>
            <a:pPr>
              <a:lnSpc>
                <a:spcPts val="2500"/>
              </a:lnSpc>
              <a:spcBef>
                <a:spcPts val="300"/>
              </a:spcBef>
              <a:spcAft>
                <a:spcPts val="300"/>
              </a:spcAft>
            </a:pPr>
            <a:r>
              <a:rPr lang="zh-TW" altLang="en-US" sz="1600" dirty="0">
                <a:solidFill>
                  <a:prstClr val="black"/>
                </a:solidFill>
                <a:latin typeface="Adobe 繁黑體 Std B" pitchFamily="34" charset="-120"/>
                <a:ea typeface="Adobe 繁黑體 Std B" pitchFamily="34" charset="-120"/>
              </a:rPr>
              <a:t>進口</a:t>
            </a:r>
            <a:r>
              <a:rPr lang="zh-TW" altLang="en-US" sz="1600" dirty="0" smtClean="0">
                <a:solidFill>
                  <a:prstClr val="black"/>
                </a:solidFill>
                <a:latin typeface="Adobe 繁黑體 Std B" pitchFamily="34" charset="-120"/>
                <a:ea typeface="Adobe 繁黑體 Std B" pitchFamily="34" charset="-120"/>
              </a:rPr>
              <a:t>小客車依關稅法第 </a:t>
            </a:r>
            <a:r>
              <a:rPr lang="en-US" altLang="zh-TW" sz="1600" dirty="0" smtClean="0">
                <a:solidFill>
                  <a:prstClr val="black"/>
                </a:solidFill>
                <a:latin typeface="Adobe 繁黑體 Std B" pitchFamily="34" charset="-120"/>
                <a:ea typeface="Adobe 繁黑體 Std B" pitchFamily="34" charset="-120"/>
              </a:rPr>
              <a:t>18 </a:t>
            </a:r>
            <a:r>
              <a:rPr lang="zh-TW" altLang="en-US" sz="1600" dirty="0" smtClean="0">
                <a:solidFill>
                  <a:prstClr val="black"/>
                </a:solidFill>
                <a:latin typeface="Adobe 繁黑體 Std B" pitchFamily="34" charset="-120"/>
                <a:ea typeface="Adobe 繁黑體 Std B" pitchFamily="34" charset="-120"/>
              </a:rPr>
              <a:t>條第 </a:t>
            </a:r>
            <a:r>
              <a:rPr lang="en-US" altLang="zh-TW" sz="1600" dirty="0" smtClean="0">
                <a:solidFill>
                  <a:prstClr val="black"/>
                </a:solidFill>
                <a:latin typeface="Adobe 繁黑體 Std B" pitchFamily="34" charset="-120"/>
                <a:ea typeface="Adobe 繁黑體 Std B" pitchFamily="34" charset="-120"/>
              </a:rPr>
              <a:t>2 </a:t>
            </a:r>
            <a:r>
              <a:rPr lang="zh-TW" altLang="en-US" sz="1600" dirty="0" smtClean="0">
                <a:solidFill>
                  <a:prstClr val="black"/>
                </a:solidFill>
                <a:latin typeface="Adobe 繁黑體 Std B" pitchFamily="34" charset="-120"/>
                <a:ea typeface="Adobe 繁黑體 Std B" pitchFamily="34" charset="-120"/>
              </a:rPr>
              <a:t>項押款放行後，</a:t>
            </a:r>
            <a:r>
              <a:rPr lang="zh-TW" altLang="en-US" sz="1600" dirty="0">
                <a:solidFill>
                  <a:prstClr val="black"/>
                </a:solidFill>
                <a:latin typeface="Adobe 繁黑體 Std B" pitchFamily="34" charset="-120"/>
                <a:ea typeface="Adobe 繁黑體 Std B" pitchFamily="34" charset="-120"/>
              </a:rPr>
              <a:t>於</a:t>
            </a:r>
            <a:r>
              <a:rPr lang="zh-TW" altLang="en-US" sz="1600" u="sng" dirty="0">
                <a:solidFill>
                  <a:srgbClr val="FF0000"/>
                </a:solidFill>
                <a:latin typeface="Adobe 繁黑體 Std B" pitchFamily="34" charset="-120"/>
                <a:ea typeface="Adobe 繁黑體 Std B" pitchFamily="34" charset="-120"/>
              </a:rPr>
              <a:t>海關完成查價、核定完稅價格及應納稅額</a:t>
            </a:r>
            <a:r>
              <a:rPr lang="zh-TW" altLang="en-US" sz="1600" u="sng" dirty="0" smtClean="0">
                <a:solidFill>
                  <a:srgbClr val="FF0000"/>
                </a:solidFill>
                <a:latin typeface="Adobe 繁黑體 Std B" pitchFamily="34" charset="-120"/>
                <a:ea typeface="Adobe 繁黑體 Std B" pitchFamily="34" charset="-120"/>
              </a:rPr>
              <a:t>前</a:t>
            </a:r>
            <a:r>
              <a:rPr lang="zh-TW" altLang="en-US" sz="1600" dirty="0" smtClean="0">
                <a:solidFill>
                  <a:prstClr val="black"/>
                </a:solidFill>
                <a:latin typeface="Adobe 繁黑體 Std B" pitchFamily="34" charset="-120"/>
                <a:ea typeface="Adobe 繁黑體 Std B" pitchFamily="34" charset="-120"/>
              </a:rPr>
              <a:t>，進口人</a:t>
            </a:r>
            <a:r>
              <a:rPr lang="zh-TW" altLang="en-US" sz="1600" u="sng" dirty="0" smtClean="0">
                <a:solidFill>
                  <a:srgbClr val="FF0000"/>
                </a:solidFill>
                <a:latin typeface="Adobe 繁黑體 Std B" pitchFamily="34" charset="-120"/>
                <a:ea typeface="Adobe 繁黑體 Std B" pitchFamily="34" charset="-120"/>
              </a:rPr>
              <a:t>無法</a:t>
            </a:r>
            <a:r>
              <a:rPr lang="zh-TW" altLang="en-US" sz="1600" dirty="0" smtClean="0">
                <a:solidFill>
                  <a:prstClr val="black"/>
                </a:solidFill>
                <a:latin typeface="Adobe 繁黑體 Std B" pitchFamily="34" charset="-120"/>
                <a:ea typeface="Adobe 繁黑體 Std B" pitchFamily="34" charset="-120"/>
              </a:rPr>
              <a:t>取具</a:t>
            </a:r>
            <a:r>
              <a:rPr lang="zh-TW" altLang="en-US" sz="1600" u="sng" dirty="0">
                <a:solidFill>
                  <a:srgbClr val="FF0000"/>
                </a:solidFill>
                <a:latin typeface="Adobe 繁黑體 Std B" pitchFamily="34" charset="-120"/>
                <a:ea typeface="Adobe 繁黑體 Std B" pitchFamily="34" charset="-120"/>
              </a:rPr>
              <a:t>新車</a:t>
            </a:r>
            <a:r>
              <a:rPr lang="zh-TW" altLang="en-US" sz="1600" dirty="0" smtClean="0">
                <a:solidFill>
                  <a:prstClr val="black"/>
                </a:solidFill>
                <a:latin typeface="Adobe 繁黑體 Std B" pitchFamily="34" charset="-120"/>
                <a:ea typeface="Adobe 繁黑體 Std B" pitchFamily="34" charset="-120"/>
              </a:rPr>
              <a:t>貨物稅完稅證明以申請退還減</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免</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徵之貨物稅，造成進口人資金積壓。</a:t>
            </a:r>
            <a:endParaRPr lang="en-US" altLang="zh-TW" sz="1600" dirty="0" smtClean="0">
              <a:solidFill>
                <a:prstClr val="black"/>
              </a:solidFill>
              <a:latin typeface="Adobe 繁黑體 Std B" pitchFamily="34" charset="-120"/>
              <a:ea typeface="Adobe 繁黑體 Std B" pitchFamily="34" charset="-120"/>
            </a:endParaRPr>
          </a:p>
        </p:txBody>
      </p:sp>
      <p:sp>
        <p:nvSpPr>
          <p:cNvPr id="37" name="矩形 36"/>
          <p:cNvSpPr/>
          <p:nvPr/>
        </p:nvSpPr>
        <p:spPr>
          <a:xfrm>
            <a:off x="3707904" y="4005064"/>
            <a:ext cx="5184576" cy="2448272"/>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pPr>
            <a:r>
              <a:rPr lang="zh-TW" altLang="en-US" sz="1900" dirty="0" smtClean="0">
                <a:solidFill>
                  <a:srgbClr val="F79646">
                    <a:lumMod val="50000"/>
                  </a:srgbClr>
                </a:solidFill>
                <a:latin typeface="Adobe 繁黑體 Std B" pitchFamily="34" charset="-120"/>
                <a:ea typeface="Adobe 繁黑體 Std B" pitchFamily="34" charset="-120"/>
              </a:rPr>
              <a:t>修正後</a:t>
            </a:r>
            <a:endParaRPr lang="en-US" altLang="zh-TW" sz="1900" dirty="0" smtClean="0">
              <a:solidFill>
                <a:srgbClr val="F79646">
                  <a:lumMod val="50000"/>
                </a:srgbClr>
              </a:solidFill>
              <a:latin typeface="Adobe 繁黑體 Std B" pitchFamily="34" charset="-120"/>
              <a:ea typeface="Adobe 繁黑體 Std B" pitchFamily="34" charset="-120"/>
            </a:endParaRPr>
          </a:p>
          <a:p>
            <a:pPr marL="342900" indent="-342900">
              <a:lnSpc>
                <a:spcPts val="2500"/>
              </a:lnSpc>
              <a:spcBef>
                <a:spcPts val="300"/>
              </a:spcBef>
              <a:buFont typeface="+mj-lt"/>
              <a:buAutoNum type="arabicPeriod"/>
            </a:pPr>
            <a:r>
              <a:rPr lang="zh-TW" altLang="en-US" sz="1600" dirty="0" smtClean="0">
                <a:solidFill>
                  <a:prstClr val="black"/>
                </a:solidFill>
                <a:latin typeface="Adobe 繁黑體 Std B" pitchFamily="34" charset="-120"/>
                <a:ea typeface="Adobe 繁黑體 Std B" pitchFamily="34" charset="-120"/>
              </a:rPr>
              <a:t>進口人得</a:t>
            </a:r>
            <a:r>
              <a:rPr lang="zh-TW" altLang="en-US" sz="1600" dirty="0">
                <a:solidFill>
                  <a:prstClr val="black"/>
                </a:solidFill>
                <a:latin typeface="Adobe 繁黑體 Std B" pitchFamily="34" charset="-120"/>
                <a:ea typeface="Adobe 繁黑體 Std B" pitchFamily="34" charset="-120"/>
              </a:rPr>
              <a:t>於海關</a:t>
            </a:r>
            <a:r>
              <a:rPr lang="zh-TW" altLang="en-US" sz="1600" u="sng" dirty="0">
                <a:solidFill>
                  <a:srgbClr val="FF0000"/>
                </a:solidFill>
                <a:latin typeface="Adobe 繁黑體 Std B" pitchFamily="34" charset="-120"/>
                <a:ea typeface="Adobe 繁黑體 Std B" pitchFamily="34" charset="-120"/>
              </a:rPr>
              <a:t>完成查價、核定完稅價格及應納稅額前</a:t>
            </a:r>
            <a:r>
              <a:rPr lang="zh-TW" altLang="en-US" sz="1600" dirty="0" smtClean="0">
                <a:solidFill>
                  <a:prstClr val="black"/>
                </a:solidFill>
                <a:latin typeface="Adobe 繁黑體 Std B" pitchFamily="34" charset="-120"/>
                <a:ea typeface="Adobe 繁黑體 Std B" pitchFamily="34" charset="-120"/>
              </a:rPr>
              <a:t>，申請先</a:t>
            </a:r>
            <a:r>
              <a:rPr lang="zh-TW" altLang="en-US" sz="1600" u="sng" dirty="0" smtClean="0">
                <a:solidFill>
                  <a:srgbClr val="FF0000"/>
                </a:solidFill>
                <a:latin typeface="Adobe 繁黑體 Std B" pitchFamily="34" charset="-120"/>
                <a:ea typeface="Adobe 繁黑體 Std B" pitchFamily="34" charset="-120"/>
              </a:rPr>
              <a:t>以申報價格核算貨物稅</a:t>
            </a:r>
            <a:r>
              <a:rPr lang="zh-TW" altLang="en-US" sz="1600" dirty="0" smtClean="0">
                <a:solidFill>
                  <a:prstClr val="black"/>
                </a:solidFill>
                <a:latin typeface="Adobe 繁黑體 Std B" pitchFamily="34" charset="-120"/>
                <a:ea typeface="Adobe 繁黑體 Std B" pitchFamily="34" charset="-120"/>
              </a:rPr>
              <a:t>，並以保證金抵繳，取得貨物稅費繳納證兼匯款申請書，憑以申請退還減</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免</a:t>
            </a:r>
            <a:r>
              <a:rPr lang="en-US" altLang="zh-TW" sz="1600" dirty="0" smtClean="0">
                <a:solidFill>
                  <a:prstClr val="black"/>
                </a:solidFill>
                <a:latin typeface="Adobe 繁黑體 Std B" pitchFamily="34" charset="-120"/>
                <a:ea typeface="Adobe 繁黑體 Std B" pitchFamily="34" charset="-120"/>
              </a:rPr>
              <a:t>)</a:t>
            </a:r>
            <a:r>
              <a:rPr lang="zh-TW" altLang="en-US" sz="1600" dirty="0" smtClean="0">
                <a:solidFill>
                  <a:prstClr val="black"/>
                </a:solidFill>
                <a:latin typeface="Adobe 繁黑體 Std B" pitchFamily="34" charset="-120"/>
                <a:ea typeface="Adobe 繁黑體 Std B" pitchFamily="34" charset="-120"/>
              </a:rPr>
              <a:t>徵之貨物稅；俟海關完成查價並核定完稅價格及實際應納貨物稅款後，再辦理退補稅。</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500"/>
              </a:lnSpc>
              <a:spcBef>
                <a:spcPts val="300"/>
              </a:spcBef>
              <a:buFont typeface="+mj-lt"/>
              <a:buAutoNum type="arabicPeriod"/>
            </a:pPr>
            <a:r>
              <a:rPr lang="zh-TW" altLang="en-US" sz="1600" dirty="0" smtClean="0">
                <a:solidFill>
                  <a:prstClr val="black"/>
                </a:solidFill>
                <a:latin typeface="Adobe 繁黑體 Std B" pitchFamily="34" charset="-120"/>
                <a:ea typeface="Adobe 繁黑體 Std B" pitchFamily="34" charset="-120"/>
              </a:rPr>
              <a:t>減輕</a:t>
            </a:r>
            <a:r>
              <a:rPr lang="zh-TW" altLang="en-US" sz="1600" dirty="0">
                <a:solidFill>
                  <a:prstClr val="black"/>
                </a:solidFill>
                <a:latin typeface="Adobe 繁黑體 Std B" pitchFamily="34" charset="-120"/>
                <a:ea typeface="Adobe 繁黑體 Std B" pitchFamily="34" charset="-120"/>
              </a:rPr>
              <a:t>進口人資金</a:t>
            </a:r>
            <a:r>
              <a:rPr lang="zh-TW" altLang="en-US" sz="1600" dirty="0" smtClean="0">
                <a:solidFill>
                  <a:prstClr val="black"/>
                </a:solidFill>
                <a:latin typeface="Adobe 繁黑體 Std B" pitchFamily="34" charset="-120"/>
                <a:ea typeface="Adobe 繁黑體 Std B" pitchFamily="34" charset="-120"/>
              </a:rPr>
              <a:t>負擔，提升行政效能。</a:t>
            </a: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25166" y="2988389"/>
            <a:ext cx="2030610" cy="680359"/>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0036" y="2870872"/>
            <a:ext cx="1080000" cy="1080000"/>
          </a:xfrm>
          <a:prstGeom prst="rect">
            <a:avLst/>
          </a:prstGeom>
        </p:spPr>
      </p:pic>
      <p:pic>
        <p:nvPicPr>
          <p:cNvPr id="9" name="圖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6232" y="2906872"/>
            <a:ext cx="1044000" cy="1044000"/>
          </a:xfrm>
          <a:prstGeom prst="rect">
            <a:avLst/>
          </a:prstGeom>
        </p:spPr>
      </p:pic>
      <p:pic>
        <p:nvPicPr>
          <p:cNvPr id="13" name="圖片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2123" y="2814208"/>
            <a:ext cx="1044000" cy="1044000"/>
          </a:xfrm>
          <a:prstGeom prst="rect">
            <a:avLst/>
          </a:prstGeom>
        </p:spPr>
      </p:pic>
      <p:grpSp>
        <p:nvGrpSpPr>
          <p:cNvPr id="19" name="群組 18"/>
          <p:cNvGrpSpPr/>
          <p:nvPr/>
        </p:nvGrpSpPr>
        <p:grpSpPr>
          <a:xfrm>
            <a:off x="363459" y="1935218"/>
            <a:ext cx="8415272" cy="185528"/>
            <a:chOff x="443176" y="1602612"/>
            <a:chExt cx="8415272" cy="185528"/>
          </a:xfrm>
        </p:grpSpPr>
        <p:sp>
          <p:nvSpPr>
            <p:cNvPr id="7" name="向右箭號 6"/>
            <p:cNvSpPr/>
            <p:nvPr/>
          </p:nvSpPr>
          <p:spPr>
            <a:xfrm>
              <a:off x="443176" y="1602612"/>
              <a:ext cx="2376000" cy="144016"/>
            </a:xfrm>
            <a:prstGeom prst="strip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8" name="燕尾形向右箭號 7"/>
            <p:cNvSpPr/>
            <p:nvPr/>
          </p:nvSpPr>
          <p:spPr>
            <a:xfrm>
              <a:off x="2821393" y="1609206"/>
              <a:ext cx="1980000" cy="173996"/>
            </a:xfrm>
            <a:prstGeom prst="notch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2" name="燕尾形向右箭號 11"/>
            <p:cNvSpPr/>
            <p:nvPr/>
          </p:nvSpPr>
          <p:spPr>
            <a:xfrm>
              <a:off x="4855837" y="1609206"/>
              <a:ext cx="2448000" cy="173996"/>
            </a:xfrm>
            <a:prstGeom prst="notch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15" name="燕尾形向右箭號 14"/>
            <p:cNvSpPr/>
            <p:nvPr/>
          </p:nvSpPr>
          <p:spPr>
            <a:xfrm>
              <a:off x="7382448" y="1614144"/>
              <a:ext cx="1476000" cy="173996"/>
            </a:xfrm>
            <a:prstGeom prst="notch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sp>
        <p:nvSpPr>
          <p:cNvPr id="21" name="圓角矩形圖說文字 20"/>
          <p:cNvSpPr/>
          <p:nvPr/>
        </p:nvSpPr>
        <p:spPr>
          <a:xfrm>
            <a:off x="619600" y="1199884"/>
            <a:ext cx="1944216" cy="504056"/>
          </a:xfrm>
          <a:prstGeom prst="wedgeRoundRectCallout">
            <a:avLst>
              <a:gd name="adj1" fmla="val -734"/>
              <a:gd name="adj2" fmla="val 110404"/>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以保證金抵繳稅款</a:t>
            </a:r>
            <a:endParaRPr lang="zh-TW" altLang="en-US" sz="1600" dirty="0">
              <a:solidFill>
                <a:prstClr val="black"/>
              </a:solidFill>
              <a:latin typeface="Adobe 繁黑體 Std B" pitchFamily="34" charset="-120"/>
              <a:ea typeface="Adobe 繁黑體 Std B" pitchFamily="34" charset="-120"/>
            </a:endParaRPr>
          </a:p>
        </p:txBody>
      </p:sp>
      <p:sp>
        <p:nvSpPr>
          <p:cNvPr id="25" name="圓角矩形圖說文字 24"/>
          <p:cNvSpPr/>
          <p:nvPr/>
        </p:nvSpPr>
        <p:spPr>
          <a:xfrm>
            <a:off x="5004048" y="1192760"/>
            <a:ext cx="2592288" cy="504056"/>
          </a:xfrm>
          <a:prstGeom prst="wedgeRoundRectCallout">
            <a:avLst>
              <a:gd name="adj1" fmla="val -48664"/>
              <a:gd name="adj2" fmla="val 107044"/>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600" dirty="0" smtClean="0">
                <a:solidFill>
                  <a:prstClr val="black"/>
                </a:solidFill>
                <a:latin typeface="Adobe 繁黑體 Std B" pitchFamily="34" charset="-120"/>
                <a:ea typeface="Adobe 繁黑體 Std B" pitchFamily="34" charset="-120"/>
              </a:rPr>
              <a:t>申請退還</a:t>
            </a:r>
            <a:r>
              <a:rPr lang="zh-TW" altLang="en-US" sz="1600" dirty="0" smtClean="0">
                <a:solidFill>
                  <a:prstClr val="black"/>
                </a:solidFill>
                <a:latin typeface="Adobe 繁黑體 Std B" pitchFamily="34" charset="-120"/>
                <a:ea typeface="Adobe 繁黑體 Std B" pitchFamily="34" charset="-120"/>
              </a:rPr>
              <a:t>減免之稅款</a:t>
            </a:r>
            <a:endParaRPr lang="zh-TW" altLang="en-US" sz="1600" dirty="0">
              <a:solidFill>
                <a:prstClr val="black"/>
              </a:solidFill>
              <a:latin typeface="Adobe 繁黑體 Std B" pitchFamily="34" charset="-120"/>
              <a:ea typeface="Adobe 繁黑體 Std B" pitchFamily="34" charset="-120"/>
            </a:endParaRPr>
          </a:p>
        </p:txBody>
      </p:sp>
      <p:sp>
        <p:nvSpPr>
          <p:cNvPr id="23" name="圓角矩形圖說文字 22"/>
          <p:cNvSpPr/>
          <p:nvPr/>
        </p:nvSpPr>
        <p:spPr>
          <a:xfrm>
            <a:off x="2796264" y="1187431"/>
            <a:ext cx="2027544" cy="504056"/>
          </a:xfrm>
          <a:prstGeom prst="wedgeRoundRectCallout">
            <a:avLst>
              <a:gd name="adj1" fmla="val 1505"/>
              <a:gd name="adj2" fmla="val 109463"/>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smtClean="0">
                <a:solidFill>
                  <a:prstClr val="black"/>
                </a:solidFill>
                <a:latin typeface="Adobe 繁黑體 Std B" pitchFamily="34" charset="-120"/>
                <a:ea typeface="Adobe 繁黑體 Std B" pitchFamily="34" charset="-120"/>
              </a:rPr>
              <a:t>銷售新車並完成新</a:t>
            </a:r>
            <a:r>
              <a:rPr lang="zh-TW" altLang="en-US" sz="1600" dirty="0" smtClean="0">
                <a:solidFill>
                  <a:prstClr val="black"/>
                </a:solidFill>
                <a:latin typeface="Adobe 繁黑體 Std B" pitchFamily="34" charset="-120"/>
                <a:ea typeface="Adobe 繁黑體 Std B" pitchFamily="34" charset="-120"/>
              </a:rPr>
              <a:t>領牌照登記</a:t>
            </a:r>
            <a:endParaRPr lang="zh-TW" altLang="en-US" sz="1600" dirty="0">
              <a:solidFill>
                <a:prstClr val="black"/>
              </a:solidFill>
              <a:latin typeface="Adobe 繁黑體 Std B" pitchFamily="34" charset="-120"/>
              <a:ea typeface="Adobe 繁黑體 Std B" pitchFamily="34" charset="-120"/>
            </a:endParaRPr>
          </a:p>
        </p:txBody>
      </p:sp>
      <p:sp>
        <p:nvSpPr>
          <p:cNvPr id="10" name="圓角化對角線角落矩形 9"/>
          <p:cNvSpPr/>
          <p:nvPr/>
        </p:nvSpPr>
        <p:spPr>
          <a:xfrm>
            <a:off x="146011" y="980728"/>
            <a:ext cx="349445" cy="917463"/>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prstClr val="black"/>
                </a:solidFill>
              </a:rPr>
              <a:t>進口人</a:t>
            </a:r>
            <a:endParaRPr lang="zh-TW" altLang="en-US" dirty="0">
              <a:solidFill>
                <a:prstClr val="black"/>
              </a:solidFill>
            </a:endParaRPr>
          </a:p>
        </p:txBody>
      </p:sp>
      <p:sp>
        <p:nvSpPr>
          <p:cNvPr id="26" name="圓角化對角線角落矩形 25"/>
          <p:cNvSpPr/>
          <p:nvPr/>
        </p:nvSpPr>
        <p:spPr>
          <a:xfrm>
            <a:off x="101415" y="2282878"/>
            <a:ext cx="379568" cy="6029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prstClr val="black"/>
                </a:solidFill>
              </a:rPr>
              <a:t>海關</a:t>
            </a:r>
            <a:endParaRPr lang="zh-TW" altLang="en-US" dirty="0">
              <a:solidFill>
                <a:prstClr val="black"/>
              </a:solidFill>
            </a:endParaRPr>
          </a:p>
        </p:txBody>
      </p:sp>
      <p:sp>
        <p:nvSpPr>
          <p:cNvPr id="27" name="圓角矩形圖說文字 26"/>
          <p:cNvSpPr/>
          <p:nvPr/>
        </p:nvSpPr>
        <p:spPr>
          <a:xfrm>
            <a:off x="611560" y="2365751"/>
            <a:ext cx="1944216" cy="504056"/>
          </a:xfrm>
          <a:prstGeom prst="wedgeRoundRectCallout">
            <a:avLst>
              <a:gd name="adj1" fmla="val -22056"/>
              <a:gd name="adj2" fmla="val -129055"/>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依進口人申報價格核算貨物稅</a:t>
            </a:r>
            <a:endParaRPr lang="zh-TW" altLang="en-US" sz="1600" dirty="0">
              <a:solidFill>
                <a:prstClr val="black"/>
              </a:solidFill>
              <a:latin typeface="Adobe 繁黑體 Std B" pitchFamily="34" charset="-120"/>
              <a:ea typeface="Adobe 繁黑體 Std B" pitchFamily="34" charset="-120"/>
            </a:endParaRPr>
          </a:p>
        </p:txBody>
      </p:sp>
      <p:sp>
        <p:nvSpPr>
          <p:cNvPr id="29" name="圓角矩形圖說文字 28"/>
          <p:cNvSpPr/>
          <p:nvPr/>
        </p:nvSpPr>
        <p:spPr>
          <a:xfrm>
            <a:off x="2699059" y="2365751"/>
            <a:ext cx="1944216" cy="504056"/>
          </a:xfrm>
          <a:prstGeom prst="wedgeRoundRectCallout">
            <a:avLst>
              <a:gd name="adj1" fmla="val -22683"/>
              <a:gd name="adj2" fmla="val -121799"/>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核發繳納證兼匯款申請書</a:t>
            </a:r>
            <a:endParaRPr lang="zh-TW" altLang="en-US" sz="1600" dirty="0">
              <a:solidFill>
                <a:prstClr val="black"/>
              </a:solidFill>
              <a:latin typeface="Adobe 繁黑體 Std B" pitchFamily="34" charset="-120"/>
              <a:ea typeface="Adobe 繁黑體 Std B" pitchFamily="34" charset="-120"/>
            </a:endParaRPr>
          </a:p>
        </p:txBody>
      </p:sp>
      <p:sp>
        <p:nvSpPr>
          <p:cNvPr id="30" name="圓角矩形圖說文字 29"/>
          <p:cNvSpPr/>
          <p:nvPr/>
        </p:nvSpPr>
        <p:spPr>
          <a:xfrm>
            <a:off x="4947368" y="2225505"/>
            <a:ext cx="1944216" cy="645367"/>
          </a:xfrm>
          <a:prstGeom prst="wedgeRoundRectCallout">
            <a:avLst>
              <a:gd name="adj1" fmla="val -13904"/>
              <a:gd name="adj2" fmla="val -76159"/>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完成查價、核定完稅價格及應納稅額</a:t>
            </a:r>
            <a:endParaRPr lang="zh-TW" altLang="en-US" sz="1600" dirty="0">
              <a:solidFill>
                <a:prstClr val="black"/>
              </a:solidFill>
              <a:latin typeface="Adobe 繁黑體 Std B" pitchFamily="34" charset="-120"/>
              <a:ea typeface="Adobe 繁黑體 Std B" pitchFamily="34" charset="-120"/>
            </a:endParaRPr>
          </a:p>
        </p:txBody>
      </p:sp>
      <p:sp>
        <p:nvSpPr>
          <p:cNvPr id="31" name="圓角矩形圖說文字 30"/>
          <p:cNvSpPr/>
          <p:nvPr/>
        </p:nvSpPr>
        <p:spPr>
          <a:xfrm>
            <a:off x="7140216" y="2308161"/>
            <a:ext cx="1638515" cy="504056"/>
          </a:xfrm>
          <a:prstGeom prst="wedgeRoundRectCallout">
            <a:avLst>
              <a:gd name="adj1" fmla="val -21939"/>
              <a:gd name="adj2" fmla="val -97611"/>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辦理退補稅</a:t>
            </a:r>
            <a:endParaRPr lang="zh-TW" altLang="en-US" sz="1600" dirty="0">
              <a:solidFill>
                <a:prstClr val="black"/>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3193833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2170" y="188640"/>
            <a:ext cx="8198568" cy="706090"/>
          </a:xfrm>
        </p:spPr>
        <p:txBody>
          <a:bodyPr>
            <a:noAutofit/>
          </a:bodyPr>
          <a:lstStyle/>
          <a:p>
            <a:r>
              <a:rPr lang="zh-TW" altLang="en-US" sz="2800" dirty="0" smtClean="0"/>
              <a:t>放寬展延沖退關稅申請期限之條件</a:t>
            </a:r>
            <a:endParaRPr lang="zh-TW" altLang="en-US" sz="2800" dirty="0"/>
          </a:p>
        </p:txBody>
      </p:sp>
      <p:sp>
        <p:nvSpPr>
          <p:cNvPr id="4" name="矩形 3"/>
          <p:cNvSpPr/>
          <p:nvPr/>
        </p:nvSpPr>
        <p:spPr>
          <a:xfrm>
            <a:off x="326903" y="980728"/>
            <a:ext cx="3885057"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109.5.18</a:t>
            </a:r>
            <a:r>
              <a:rPr lang="zh-TW" altLang="en-US" dirty="0" smtClean="0">
                <a:solidFill>
                  <a:prstClr val="black"/>
                </a:solidFill>
                <a:latin typeface="Adobe 繁黑體 Std B" pitchFamily="34" charset="-120"/>
                <a:ea typeface="Adobe 繁黑體 Std B" pitchFamily="34" charset="-120"/>
              </a:rPr>
              <a:t> 修正「關稅法施行細則」</a:t>
            </a:r>
            <a:endParaRPr lang="zh-TW" altLang="en-US" dirty="0">
              <a:solidFill>
                <a:prstClr val="black"/>
              </a:solidFill>
              <a:latin typeface="Adobe 繁黑體 Std B" pitchFamily="34" charset="-120"/>
              <a:ea typeface="Adobe 繁黑體 Std B" pitchFamily="34" charset="-120"/>
            </a:endParaRPr>
          </a:p>
        </p:txBody>
      </p:sp>
      <p:sp>
        <p:nvSpPr>
          <p:cNvPr id="36" name="矩形 35"/>
          <p:cNvSpPr/>
          <p:nvPr/>
        </p:nvSpPr>
        <p:spPr>
          <a:xfrm>
            <a:off x="326903" y="4293096"/>
            <a:ext cx="5109193" cy="216024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修正前</a:t>
            </a:r>
            <a:endParaRPr lang="en-US" altLang="zh-TW" sz="1900" dirty="0" smtClean="0">
              <a:solidFill>
                <a:srgbClr val="F79646">
                  <a:lumMod val="50000"/>
                </a:srgbClr>
              </a:solidFill>
              <a:latin typeface="Adobe 繁黑體 Std B" pitchFamily="34" charset="-120"/>
              <a:ea typeface="Adobe 繁黑體 Std B" pitchFamily="34" charset="-120"/>
            </a:endParaRPr>
          </a:p>
          <a:p>
            <a:pPr marL="342900" indent="-342900">
              <a:lnSpc>
                <a:spcPts val="2500"/>
              </a:lnSpc>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外銷品進口原料關稅，得於成品出口後依各種外銷品產製正常情況所需數量之原料核退標準，於原料進口放行之翌日起</a:t>
            </a:r>
            <a:r>
              <a:rPr lang="zh-TW" altLang="en-US" sz="1600" dirty="0">
                <a:solidFill>
                  <a:prstClr val="black"/>
                </a:solidFill>
                <a:latin typeface="Adobe 繁黑體 Std B" pitchFamily="34" charset="-120"/>
                <a:ea typeface="Adobe 繁黑體 Std B" pitchFamily="34" charset="-120"/>
              </a:rPr>
              <a:t> </a:t>
            </a:r>
            <a:r>
              <a:rPr lang="en-US" altLang="zh-TW" sz="1600" dirty="0" smtClean="0">
                <a:solidFill>
                  <a:prstClr val="black"/>
                </a:solidFill>
                <a:latin typeface="Adobe 繁黑體 Std B" pitchFamily="34" charset="-120"/>
                <a:ea typeface="Adobe 繁黑體 Std B" pitchFamily="34" charset="-120"/>
              </a:rPr>
              <a:t>1</a:t>
            </a:r>
            <a:r>
              <a:rPr lang="zh-TW" altLang="en-US" sz="1600" dirty="0" smtClean="0">
                <a:solidFill>
                  <a:prstClr val="black"/>
                </a:solidFill>
                <a:latin typeface="Adobe 繁黑體 Std B" pitchFamily="34" charset="-120"/>
                <a:ea typeface="Adobe 繁黑體 Std B" pitchFamily="34" charset="-120"/>
              </a:rPr>
              <a:t> 年 </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 個月內申請沖退。</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500"/>
              </a:lnSpc>
              <a:spcAft>
                <a:spcPts val="300"/>
              </a:spcAft>
              <a:buFont typeface="+mj-lt"/>
              <a:buAutoNum type="arabicPeriod"/>
            </a:pPr>
            <a:r>
              <a:rPr lang="zh-TW" altLang="en-US" sz="1600" dirty="0">
                <a:solidFill>
                  <a:prstClr val="black"/>
                </a:solidFill>
                <a:latin typeface="Adobe 繁黑體 Std B" pitchFamily="34" charset="-120"/>
                <a:ea typeface="Adobe 繁黑體 Std B" pitchFamily="34" charset="-120"/>
              </a:rPr>
              <a:t>其</a:t>
            </a:r>
            <a:r>
              <a:rPr lang="zh-TW" altLang="en-US" sz="1600" dirty="0">
                <a:solidFill>
                  <a:srgbClr val="FF0000"/>
                </a:solidFill>
                <a:latin typeface="Adobe 繁黑體 Std B" pitchFamily="34" charset="-120"/>
                <a:ea typeface="Adobe 繁黑體 Std B" pitchFamily="34" charset="-120"/>
              </a:rPr>
              <a:t>展延</a:t>
            </a:r>
            <a:r>
              <a:rPr lang="zh-TW" altLang="en-US" sz="1600" dirty="0" smtClean="0">
                <a:solidFill>
                  <a:srgbClr val="FF0000"/>
                </a:solidFill>
                <a:latin typeface="Adobe 繁黑體 Std B" pitchFamily="34" charset="-120"/>
                <a:ea typeface="Adobe 繁黑體 Std B" pitchFamily="34" charset="-120"/>
              </a:rPr>
              <a:t>條件</a:t>
            </a:r>
            <a:r>
              <a:rPr lang="zh-TW" altLang="en-US" sz="1600" dirty="0" smtClean="0">
                <a:solidFill>
                  <a:prstClr val="black"/>
                </a:solidFill>
                <a:latin typeface="Adobe 繁黑體 Std B" pitchFamily="34" charset="-120"/>
                <a:ea typeface="Adobe 繁黑體 Std B" pitchFamily="34" charset="-120"/>
              </a:rPr>
              <a:t>以因天災、事變或不可抗力之事由，</a:t>
            </a:r>
            <a:r>
              <a:rPr lang="zh-TW" altLang="en-US" sz="1600" dirty="0" smtClean="0">
                <a:solidFill>
                  <a:srgbClr val="FF0000"/>
                </a:solidFill>
                <a:latin typeface="Adobe 繁黑體 Std B" pitchFamily="34" charset="-120"/>
                <a:ea typeface="Adobe 繁黑體 Std B" pitchFamily="34" charset="-120"/>
              </a:rPr>
              <a:t>廠房或生產設備被毀，須修復後始能開工生產</a:t>
            </a:r>
            <a:r>
              <a:rPr lang="zh-TW" altLang="en-US" sz="1600" dirty="0" smtClean="0">
                <a:solidFill>
                  <a:prstClr val="black"/>
                </a:solidFill>
                <a:latin typeface="Adobe 繁黑體 Std B" pitchFamily="34" charset="-120"/>
                <a:ea typeface="Adobe 繁黑體 Std B" pitchFamily="34" charset="-120"/>
              </a:rPr>
              <a:t>者為限。</a:t>
            </a:r>
            <a:endParaRPr lang="en-US" altLang="zh-TW" sz="1600" dirty="0" smtClean="0">
              <a:solidFill>
                <a:prstClr val="black"/>
              </a:solidFill>
              <a:latin typeface="Adobe 繁黑體 Std B" pitchFamily="34" charset="-120"/>
              <a:ea typeface="Adobe 繁黑體 Std B" pitchFamily="34" charset="-120"/>
            </a:endParaRPr>
          </a:p>
        </p:txBody>
      </p:sp>
      <p:sp>
        <p:nvSpPr>
          <p:cNvPr id="37" name="矩形 36"/>
          <p:cNvSpPr/>
          <p:nvPr/>
        </p:nvSpPr>
        <p:spPr>
          <a:xfrm>
            <a:off x="5580112" y="4293096"/>
            <a:ext cx="3312367" cy="2160240"/>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pPr>
            <a:r>
              <a:rPr lang="zh-TW" altLang="en-US" sz="1900" dirty="0" smtClean="0">
                <a:solidFill>
                  <a:srgbClr val="F79646">
                    <a:lumMod val="50000"/>
                  </a:srgbClr>
                </a:solidFill>
                <a:latin typeface="Adobe 繁黑體 Std B" pitchFamily="34" charset="-120"/>
                <a:ea typeface="Adobe 繁黑體 Std B" pitchFamily="34" charset="-120"/>
              </a:rPr>
              <a:t>修正後</a:t>
            </a:r>
          </a:p>
          <a:p>
            <a:pPr>
              <a:lnSpc>
                <a:spcPts val="2500"/>
              </a:lnSpc>
              <a:spcBef>
                <a:spcPts val="300"/>
              </a:spcBef>
            </a:pPr>
            <a:r>
              <a:rPr lang="zh-TW" altLang="en-US" sz="1600" dirty="0" smtClean="0">
                <a:solidFill>
                  <a:prstClr val="black"/>
                </a:solidFill>
                <a:latin typeface="Adobe 繁黑體 Std B" pitchFamily="34" charset="-120"/>
                <a:ea typeface="Adobe 繁黑體 Std B" pitchFamily="34" charset="-120"/>
              </a:rPr>
              <a:t>放寬左列關稅沖退之</a:t>
            </a:r>
            <a:r>
              <a:rPr lang="zh-TW" altLang="en-US" sz="1600" dirty="0" smtClean="0">
                <a:solidFill>
                  <a:srgbClr val="FF0000"/>
                </a:solidFill>
                <a:latin typeface="Adobe 繁黑體 Std B" pitchFamily="34" charset="-120"/>
                <a:ea typeface="Adobe 繁黑體 Std B" pitchFamily="34" charset="-120"/>
              </a:rPr>
              <a:t>展延條件</a:t>
            </a:r>
            <a:r>
              <a:rPr lang="zh-TW" altLang="en-US" sz="1600" dirty="0" smtClean="0">
                <a:solidFill>
                  <a:prstClr val="black"/>
                </a:solidFill>
                <a:latin typeface="Adobe 繁黑體 Std B" pitchFamily="34" charset="-120"/>
                <a:ea typeface="Adobe 繁黑體 Std B" pitchFamily="34" charset="-120"/>
              </a:rPr>
              <a:t>，為</a:t>
            </a:r>
            <a:r>
              <a:rPr lang="zh-TW" altLang="en-US" sz="1600" dirty="0" smtClean="0">
                <a:solidFill>
                  <a:srgbClr val="FF0000"/>
                </a:solidFill>
                <a:latin typeface="Adobe 繁黑體 Std B" pitchFamily="34" charset="-120"/>
                <a:ea typeface="Adobe 繁黑體 Std B" pitchFamily="34" charset="-120"/>
              </a:rPr>
              <a:t>因天災、事變或其他不可抗力之事由，致無法於期限申請沖退稅者為限</a:t>
            </a:r>
            <a:r>
              <a:rPr lang="zh-TW" altLang="en-US" sz="1600" dirty="0" smtClean="0">
                <a:solidFill>
                  <a:prstClr val="black"/>
                </a:solidFill>
                <a:latin typeface="Adobe 繁黑體 Std B" pitchFamily="34" charset="-120"/>
                <a:ea typeface="Adobe 繁黑體 Std B" pitchFamily="34" charset="-120"/>
              </a:rPr>
              <a:t>。協助廠商減緩嚴重特殊傳染性肺炎防疫期間之經濟負擔。 </a:t>
            </a:r>
          </a:p>
        </p:txBody>
      </p:sp>
      <p:grpSp>
        <p:nvGrpSpPr>
          <p:cNvPr id="24" name="群組 23"/>
          <p:cNvGrpSpPr/>
          <p:nvPr/>
        </p:nvGrpSpPr>
        <p:grpSpPr>
          <a:xfrm>
            <a:off x="597331" y="1643585"/>
            <a:ext cx="8233407" cy="2577503"/>
            <a:chOff x="597331" y="1228110"/>
            <a:chExt cx="8233407" cy="2577503"/>
          </a:xfrm>
        </p:grpSpPr>
        <p:sp>
          <p:nvSpPr>
            <p:cNvPr id="11" name="向右箭號 10"/>
            <p:cNvSpPr/>
            <p:nvPr/>
          </p:nvSpPr>
          <p:spPr>
            <a:xfrm>
              <a:off x="2345253" y="2917279"/>
              <a:ext cx="2934416" cy="252028"/>
            </a:xfrm>
            <a:prstGeom prst="striped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nvGrpSpPr>
            <p:cNvPr id="9" name="群組 8"/>
            <p:cNvGrpSpPr/>
            <p:nvPr/>
          </p:nvGrpSpPr>
          <p:grpSpPr>
            <a:xfrm>
              <a:off x="737664" y="1747575"/>
              <a:ext cx="1620000" cy="1620180"/>
              <a:chOff x="1169712" y="1747575"/>
              <a:chExt cx="1620000" cy="1620180"/>
            </a:xfrm>
          </p:grpSpPr>
          <p:sp>
            <p:nvSpPr>
              <p:cNvPr id="6" name="流程圖: 接點 5"/>
              <p:cNvSpPr>
                <a:spLocks noChangeAspect="1"/>
              </p:cNvSpPr>
              <p:nvPr/>
            </p:nvSpPr>
            <p:spPr>
              <a:xfrm>
                <a:off x="1169712" y="1747575"/>
                <a:ext cx="1620000" cy="1620180"/>
              </a:xfrm>
              <a:prstGeom prst="flowChartConnector">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grpSp>
            <p:nvGrpSpPr>
              <p:cNvPr id="5" name="群組 4"/>
              <p:cNvGrpSpPr/>
              <p:nvPr/>
            </p:nvGrpSpPr>
            <p:grpSpPr>
              <a:xfrm>
                <a:off x="1466376" y="2053609"/>
                <a:ext cx="1008112" cy="1008112"/>
                <a:chOff x="1546341" y="1844824"/>
                <a:chExt cx="1008112" cy="1008112"/>
              </a:xfrm>
            </p:grpSpPr>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9089" y="1844824"/>
                  <a:ext cx="504056" cy="504056"/>
                </a:xfrm>
                <a:prstGeom prst="rect">
                  <a:avLst/>
                </a:prstGeom>
              </p:spPr>
            </p:pic>
            <p:pic>
              <p:nvPicPr>
                <p:cNvPr id="7" name="圖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6341" y="2348880"/>
                  <a:ext cx="504056" cy="504056"/>
                </a:xfrm>
                <a:prstGeom prst="rect">
                  <a:avLst/>
                </a:prstGeom>
              </p:spPr>
            </p:pic>
            <p:pic>
              <p:nvPicPr>
                <p:cNvPr id="8" name="圖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0397" y="2348880"/>
                  <a:ext cx="504056" cy="504056"/>
                </a:xfrm>
                <a:prstGeom prst="rect">
                  <a:avLst/>
                </a:prstGeom>
              </p:spPr>
            </p:pic>
          </p:grpSp>
        </p:grpSp>
        <p:sp>
          <p:nvSpPr>
            <p:cNvPr id="10" name="文字方塊 9"/>
            <p:cNvSpPr txBox="1"/>
            <p:nvPr/>
          </p:nvSpPr>
          <p:spPr>
            <a:xfrm>
              <a:off x="597331" y="1228110"/>
              <a:ext cx="1854116" cy="369332"/>
            </a:xfrm>
            <a:prstGeom prst="rect">
              <a:avLst/>
            </a:prstGeom>
            <a:noFill/>
          </p:spPr>
          <p:txBody>
            <a:bodyPr wrap="square" rtlCol="0">
              <a:spAutoFit/>
            </a:bodyPr>
            <a:lstStyle/>
            <a:p>
              <a:pPr algn="ctr"/>
              <a:r>
                <a:rPr lang="zh-TW" altLang="en-US" dirty="0" smtClean="0">
                  <a:solidFill>
                    <a:prstClr val="black"/>
                  </a:solidFill>
                  <a:latin typeface="Adobe 繁黑體 Std B" pitchFamily="34" charset="-120"/>
                  <a:ea typeface="Adobe 繁黑體 Std B" pitchFamily="34" charset="-120"/>
                </a:rPr>
                <a:t>原料進口關稅</a:t>
              </a:r>
              <a:endParaRPr lang="zh-TW" altLang="en-US" dirty="0">
                <a:solidFill>
                  <a:prstClr val="black"/>
                </a:solidFill>
                <a:latin typeface="Adobe 繁黑體 Std B" pitchFamily="34" charset="-120"/>
                <a:ea typeface="Adobe 繁黑體 Std B" pitchFamily="34" charset="-120"/>
              </a:endParaRPr>
            </a:p>
          </p:txBody>
        </p:sp>
        <p:pic>
          <p:nvPicPr>
            <p:cNvPr id="12" name="圖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1840" y="2241255"/>
              <a:ext cx="979583" cy="979583"/>
            </a:xfrm>
            <a:prstGeom prst="rect">
              <a:avLst/>
            </a:prstGeom>
          </p:spPr>
        </p:pic>
        <p:sp>
          <p:nvSpPr>
            <p:cNvPr id="13" name="文字方塊 12"/>
            <p:cNvSpPr txBox="1"/>
            <p:nvPr/>
          </p:nvSpPr>
          <p:spPr>
            <a:xfrm>
              <a:off x="2627784" y="1511117"/>
              <a:ext cx="2808312" cy="584775"/>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成品出口後，依產製過程所需原料數量</a:t>
              </a:r>
              <a:r>
                <a:rPr lang="zh-TW" altLang="en-US" sz="1600" dirty="0" smtClean="0">
                  <a:latin typeface="Adobe 繁黑體 Std B" pitchFamily="34" charset="-120"/>
                  <a:ea typeface="Adobe 繁黑體 Std B" pitchFamily="34" charset="-120"/>
                </a:rPr>
                <a:t>之標準</a:t>
              </a:r>
              <a:r>
                <a:rPr lang="zh-TW" altLang="en-US" sz="1600" dirty="0" smtClean="0">
                  <a:solidFill>
                    <a:prstClr val="black"/>
                  </a:solidFill>
                  <a:latin typeface="Adobe 繁黑體 Std B" pitchFamily="34" charset="-120"/>
                  <a:ea typeface="Adobe 繁黑體 Std B" pitchFamily="34" charset="-120"/>
                </a:rPr>
                <a:t>核退關稅</a:t>
              </a:r>
              <a:endParaRPr lang="zh-TW" altLang="en-US" sz="1600" dirty="0">
                <a:solidFill>
                  <a:prstClr val="black"/>
                </a:solidFill>
                <a:latin typeface="Adobe 繁黑體 Std B" pitchFamily="34" charset="-120"/>
                <a:ea typeface="Adobe 繁黑體 Std B" pitchFamily="34" charset="-120"/>
              </a:endParaRPr>
            </a:p>
          </p:txBody>
        </p:sp>
        <p:sp>
          <p:nvSpPr>
            <p:cNvPr id="15" name="弧形 14"/>
            <p:cNvSpPr/>
            <p:nvPr/>
          </p:nvSpPr>
          <p:spPr>
            <a:xfrm rot="4276319" flipV="1">
              <a:off x="2287544" y="2666983"/>
              <a:ext cx="786587" cy="685761"/>
            </a:xfrm>
            <a:prstGeom prst="arc">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18" name="弧形 17"/>
            <p:cNvSpPr/>
            <p:nvPr/>
          </p:nvSpPr>
          <p:spPr>
            <a:xfrm rot="5800984">
              <a:off x="4549776" y="2791375"/>
              <a:ext cx="609612" cy="568202"/>
            </a:xfrm>
            <a:prstGeom prst="arc">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16" name="文字方塊 15"/>
            <p:cNvSpPr txBox="1"/>
            <p:nvPr/>
          </p:nvSpPr>
          <p:spPr>
            <a:xfrm>
              <a:off x="2915816" y="3220838"/>
              <a:ext cx="1872208" cy="584775"/>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進口放行翌日起 </a:t>
              </a:r>
              <a:r>
                <a:rPr lang="en-US" altLang="zh-TW" sz="1600" dirty="0" smtClean="0">
                  <a:solidFill>
                    <a:prstClr val="black"/>
                  </a:solidFill>
                  <a:latin typeface="Adobe 繁黑體 Std B" pitchFamily="34" charset="-120"/>
                  <a:ea typeface="Adobe 繁黑體 Std B" pitchFamily="34" charset="-120"/>
                </a:rPr>
                <a:t>1</a:t>
              </a:r>
              <a:r>
                <a:rPr lang="zh-TW" altLang="en-US" sz="1600" dirty="0" smtClean="0">
                  <a:solidFill>
                    <a:prstClr val="black"/>
                  </a:solidFill>
                  <a:latin typeface="Adobe 繁黑體 Std B" pitchFamily="34" charset="-120"/>
                  <a:ea typeface="Adobe 繁黑體 Std B" pitchFamily="34" charset="-120"/>
                </a:rPr>
                <a:t> 年 </a:t>
              </a:r>
              <a:r>
                <a:rPr lang="en-US" altLang="zh-TW" sz="1600" dirty="0" smtClean="0">
                  <a:solidFill>
                    <a:prstClr val="black"/>
                  </a:solidFill>
                  <a:latin typeface="Adobe 繁黑體 Std B" pitchFamily="34" charset="-120"/>
                  <a:ea typeface="Adobe 繁黑體 Std B" pitchFamily="34" charset="-120"/>
                </a:rPr>
                <a:t>6</a:t>
              </a:r>
              <a:r>
                <a:rPr lang="zh-TW" altLang="en-US" sz="1600" dirty="0" smtClean="0">
                  <a:solidFill>
                    <a:prstClr val="black"/>
                  </a:solidFill>
                  <a:latin typeface="Adobe 繁黑體 Std B" pitchFamily="34" charset="-120"/>
                  <a:ea typeface="Adobe 繁黑體 Std B" pitchFamily="34" charset="-120"/>
                </a:rPr>
                <a:t> 個月申請沖退</a:t>
              </a:r>
              <a:endParaRPr lang="zh-TW" altLang="en-US" sz="1600" dirty="0">
                <a:solidFill>
                  <a:prstClr val="black"/>
                </a:solidFill>
                <a:latin typeface="Adobe 繁黑體 Std B" pitchFamily="34" charset="-120"/>
                <a:ea typeface="Adobe 繁黑體 Std B" pitchFamily="34" charset="-120"/>
              </a:endParaRPr>
            </a:p>
          </p:txBody>
        </p:sp>
        <p:sp>
          <p:nvSpPr>
            <p:cNvPr id="20" name="向右箭號 19"/>
            <p:cNvSpPr/>
            <p:nvPr/>
          </p:nvSpPr>
          <p:spPr>
            <a:xfrm>
              <a:off x="5329562" y="2917717"/>
              <a:ext cx="2934416" cy="252028"/>
            </a:xfrm>
            <a:prstGeom prst="stripedRightArrow">
              <a:avLst/>
            </a:prstGeom>
            <a:solidFill>
              <a:schemeClr val="bg1"/>
            </a:solidFill>
            <a:ln>
              <a:solidFill>
                <a:schemeClr val="accent3">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prstClr val="white"/>
                </a:solidFill>
              </a:endParaRPr>
            </a:p>
          </p:txBody>
        </p:sp>
        <p:sp>
          <p:nvSpPr>
            <p:cNvPr id="21" name="弧形 20"/>
            <p:cNvSpPr/>
            <p:nvPr/>
          </p:nvSpPr>
          <p:spPr>
            <a:xfrm rot="4276319" flipV="1">
              <a:off x="5287718" y="2704585"/>
              <a:ext cx="786587" cy="685761"/>
            </a:xfrm>
            <a:prstGeom prst="arc">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22" name="弧形 21"/>
            <p:cNvSpPr/>
            <p:nvPr/>
          </p:nvSpPr>
          <p:spPr>
            <a:xfrm rot="5800984">
              <a:off x="7549950" y="2828977"/>
              <a:ext cx="609612" cy="568202"/>
            </a:xfrm>
            <a:prstGeom prst="arc">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solidFill>
                  <a:prstClr val="black"/>
                </a:solidFill>
              </a:endParaRPr>
            </a:p>
          </p:txBody>
        </p:sp>
        <p:sp>
          <p:nvSpPr>
            <p:cNvPr id="23" name="文字方塊 22"/>
            <p:cNvSpPr txBox="1"/>
            <p:nvPr/>
          </p:nvSpPr>
          <p:spPr>
            <a:xfrm>
              <a:off x="5860666" y="3220838"/>
              <a:ext cx="1872208" cy="338554"/>
            </a:xfrm>
            <a:prstGeom prst="rect">
              <a:avLst/>
            </a:prstGeom>
            <a:noFill/>
          </p:spPr>
          <p:txBody>
            <a:bodyPr wrap="square" rtlCol="0">
              <a:spAutoFit/>
            </a:bodyPr>
            <a:lstStyle/>
            <a:p>
              <a:pPr algn="ctr"/>
              <a:r>
                <a:rPr lang="zh-TW" altLang="en-US" sz="1600" dirty="0" smtClean="0">
                  <a:solidFill>
                    <a:prstClr val="black"/>
                  </a:solidFill>
                  <a:latin typeface="Adobe 繁黑體 Std B" pitchFamily="34" charset="-120"/>
                  <a:ea typeface="Adobe 繁黑體 Std B" pitchFamily="34" charset="-120"/>
                </a:rPr>
                <a:t>展延</a:t>
              </a:r>
              <a:endParaRPr lang="zh-TW" altLang="en-US" sz="1600" dirty="0">
                <a:solidFill>
                  <a:prstClr val="black"/>
                </a:solidFill>
                <a:latin typeface="Adobe 繁黑體 Std B" pitchFamily="34" charset="-120"/>
                <a:ea typeface="Adobe 繁黑體 Std B" pitchFamily="34" charset="-120"/>
              </a:endParaRPr>
            </a:p>
          </p:txBody>
        </p:sp>
        <p:sp>
          <p:nvSpPr>
            <p:cNvPr id="19" name="圓角矩形圖說文字 18"/>
            <p:cNvSpPr/>
            <p:nvPr/>
          </p:nvSpPr>
          <p:spPr>
            <a:xfrm>
              <a:off x="5681011" y="1412776"/>
              <a:ext cx="3149727" cy="1224136"/>
            </a:xfrm>
            <a:prstGeom prst="wedgeRoundRectCallout">
              <a:avLst>
                <a:gd name="adj1" fmla="val -33949"/>
                <a:gd name="adj2" fmla="val 73809"/>
                <a:gd name="adj3" fmla="val 16667"/>
              </a:avLst>
            </a:prstGeom>
            <a:solidFill>
              <a:srgbClr val="FFFFAF"/>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dirty="0" smtClean="0">
                  <a:solidFill>
                    <a:prstClr val="black"/>
                  </a:solidFill>
                  <a:latin typeface="Adobe 繁黑體 Std B" pitchFamily="34" charset="-120"/>
                  <a:ea typeface="Adobe 繁黑體 Std B" pitchFamily="34" charset="-120"/>
                </a:rPr>
                <a:t>天災</a:t>
              </a:r>
              <a:r>
                <a:rPr lang="zh-TW" altLang="en-US" sz="2400" dirty="0">
                  <a:solidFill>
                    <a:prstClr val="black"/>
                  </a:solidFill>
                  <a:latin typeface="Adobe 繁黑體 Std B" pitchFamily="34" charset="-120"/>
                  <a:ea typeface="Adobe 繁黑體 Std B" pitchFamily="34" charset="-120"/>
                </a:rPr>
                <a:t>、事變或其他不可抗力</a:t>
              </a:r>
              <a:r>
                <a:rPr lang="zh-TW" altLang="en-US" sz="1600" dirty="0">
                  <a:solidFill>
                    <a:prstClr val="black"/>
                  </a:solidFill>
                  <a:latin typeface="Adobe 繁黑體 Std B" pitchFamily="34" charset="-120"/>
                  <a:ea typeface="Adobe 繁黑體 Std B" pitchFamily="34" charset="-120"/>
                </a:rPr>
                <a:t>之事由，致無法於期限申請沖退稅</a:t>
              </a:r>
            </a:p>
          </p:txBody>
        </p:sp>
      </p:grpSp>
    </p:spTree>
    <p:extLst>
      <p:ext uri="{BB962C8B-B14F-4D97-AF65-F5344CB8AC3E}">
        <p14:creationId xmlns:p14="http://schemas.microsoft.com/office/powerpoint/2010/main" val="132368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2170" y="188640"/>
            <a:ext cx="8198568" cy="706090"/>
          </a:xfrm>
        </p:spPr>
        <p:txBody>
          <a:bodyPr>
            <a:noAutofit/>
          </a:bodyPr>
          <a:lstStyle/>
          <a:p>
            <a:r>
              <a:rPr lang="zh-TW" altLang="en-US" sz="2800" dirty="0" smtClean="0"/>
              <a:t>放寬保險業辦理電子商務措施</a:t>
            </a:r>
            <a:endParaRPr lang="zh-TW" altLang="en-US" sz="2800" dirty="0"/>
          </a:p>
        </p:txBody>
      </p:sp>
      <p:sp>
        <p:nvSpPr>
          <p:cNvPr id="4" name="矩形 3"/>
          <p:cNvSpPr/>
          <p:nvPr/>
        </p:nvSpPr>
        <p:spPr>
          <a:xfrm>
            <a:off x="3419872" y="836712"/>
            <a:ext cx="5410866" cy="432048"/>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black"/>
                </a:solidFill>
                <a:latin typeface="Adobe 繁黑體 Std B" pitchFamily="34" charset="-120"/>
                <a:ea typeface="Adobe 繁黑體 Std B" pitchFamily="34" charset="-120"/>
              </a:rPr>
              <a:t>109.6.30</a:t>
            </a:r>
            <a:r>
              <a:rPr lang="zh-TW" altLang="en-US" dirty="0" smtClean="0">
                <a:solidFill>
                  <a:prstClr val="black"/>
                </a:solidFill>
                <a:latin typeface="Adobe 繁黑體 Std B" pitchFamily="34" charset="-120"/>
                <a:ea typeface="Adobe 繁黑體 Std B" pitchFamily="34" charset="-120"/>
              </a:rPr>
              <a:t> 修正「保險業辦理電子商務應注意事項」</a:t>
            </a:r>
            <a:endParaRPr lang="zh-TW" altLang="en-US" dirty="0">
              <a:solidFill>
                <a:prstClr val="black"/>
              </a:solidFill>
              <a:latin typeface="Adobe 繁黑體 Std B" pitchFamily="34" charset="-120"/>
              <a:ea typeface="Adobe 繁黑體 Std B" pitchFamily="34" charset="-120"/>
            </a:endParaRPr>
          </a:p>
        </p:txBody>
      </p:sp>
      <p:sp>
        <p:nvSpPr>
          <p:cNvPr id="36" name="矩形 35"/>
          <p:cNvSpPr/>
          <p:nvPr/>
        </p:nvSpPr>
        <p:spPr>
          <a:xfrm>
            <a:off x="326903" y="3861048"/>
            <a:ext cx="8349553" cy="2592288"/>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a:t>
            </a:r>
            <a:r>
              <a:rPr lang="zh-TW" altLang="en-US" sz="1900" dirty="0">
                <a:solidFill>
                  <a:srgbClr val="F79646">
                    <a:lumMod val="50000"/>
                  </a:srgbClr>
                </a:solidFill>
                <a:latin typeface="Adobe 繁黑體 Std B" pitchFamily="34" charset="-120"/>
                <a:ea typeface="Adobe 繁黑體 Std B" pitchFamily="34" charset="-120"/>
              </a:rPr>
              <a:t>後</a:t>
            </a:r>
            <a:endParaRPr lang="zh-TW" altLang="en-US" sz="1900" dirty="0" smtClean="0">
              <a:solidFill>
                <a:srgbClr val="F79646">
                  <a:lumMod val="50000"/>
                </a:srgbClr>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smtClean="0">
                <a:solidFill>
                  <a:prstClr val="black"/>
                </a:solidFill>
                <a:latin typeface="Adobe 繁黑體 Std B" pitchFamily="34" charset="-120"/>
                <a:ea typeface="Adobe 繁黑體 Std B" pitchFamily="34" charset="-120"/>
              </a:rPr>
              <a:t>保險業辦理電子商務，除由保險公司建置網站專區、網頁或 </a:t>
            </a:r>
            <a:r>
              <a:rPr lang="en-US" altLang="zh-TW" sz="1600" dirty="0" smtClean="0">
                <a:solidFill>
                  <a:prstClr val="black"/>
                </a:solidFill>
                <a:latin typeface="Adobe 繁黑體 Std B" pitchFamily="34" charset="-120"/>
                <a:ea typeface="Adobe 繁黑體 Std B" pitchFamily="34" charset="-120"/>
              </a:rPr>
              <a:t>APP</a:t>
            </a:r>
            <a:r>
              <a:rPr lang="zh-TW" altLang="en-US" sz="1600" dirty="0" smtClean="0">
                <a:solidFill>
                  <a:prstClr val="black"/>
                </a:solidFill>
                <a:latin typeface="Adobe 繁黑體 Std B" pitchFamily="34" charset="-120"/>
                <a:ea typeface="Adobe 繁黑體 Std B" pitchFamily="34" charset="-120"/>
              </a:rPr>
              <a:t> 投保平台辦理外，新增消費者可經由保險業異業合作平台進行網路投保及服務；並由保險業負責管理維護並揭露相關資訊。</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a:solidFill>
                  <a:prstClr val="black"/>
                </a:solidFill>
                <a:latin typeface="Adobe 繁黑體 Std B" pitchFamily="34" charset="-120"/>
                <a:ea typeface="Adobe 繁黑體 Std B" pitchFamily="34" charset="-120"/>
              </a:rPr>
              <a:t>消費者於網路投保之繳費</a:t>
            </a:r>
            <a:r>
              <a:rPr lang="zh-TW" altLang="en-US" sz="1600" dirty="0" smtClean="0">
                <a:solidFill>
                  <a:prstClr val="black"/>
                </a:solidFill>
                <a:latin typeface="Adobe 繁黑體 Std B" pitchFamily="34" charset="-120"/>
                <a:ea typeface="Adobe 繁黑體 Std B" pitchFamily="34" charset="-120"/>
              </a:rPr>
              <a:t>方式，除以信用卡或存款帳戶繳費外，新增</a:t>
            </a:r>
            <a:r>
              <a:rPr lang="zh-TW" altLang="en-US" sz="1600" dirty="0">
                <a:solidFill>
                  <a:prstClr val="black"/>
                </a:solidFill>
                <a:latin typeface="Adobe 繁黑體 Std B" pitchFamily="34" charset="-120"/>
                <a:ea typeface="Adobe 繁黑體 Std B" pitchFamily="34" charset="-120"/>
              </a:rPr>
              <a:t>得以電子支付</a:t>
            </a:r>
            <a:r>
              <a:rPr lang="zh-TW" altLang="en-US" sz="1600" dirty="0" smtClean="0">
                <a:solidFill>
                  <a:schemeClr val="tx1"/>
                </a:solidFill>
                <a:latin typeface="Adobe 繁黑體 Std B" pitchFamily="34" charset="-120"/>
                <a:ea typeface="Adobe 繁黑體 Std B" pitchFamily="34" charset="-120"/>
              </a:rPr>
              <a:t>帳戶</a:t>
            </a:r>
            <a:r>
              <a:rPr lang="zh-TW" altLang="en-US" sz="1600" dirty="0" smtClean="0">
                <a:solidFill>
                  <a:prstClr val="black"/>
                </a:solidFill>
                <a:latin typeface="Adobe 繁黑體 Std B" pitchFamily="34" charset="-120"/>
                <a:ea typeface="Adobe 繁黑體 Std B" pitchFamily="34" charset="-120"/>
              </a:rPr>
              <a:t>繳納保險費。</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a:solidFill>
                  <a:prstClr val="black"/>
                </a:solidFill>
                <a:latin typeface="Adobe 繁黑體 Std B" pitchFamily="34" charset="-120"/>
                <a:ea typeface="Adobe 繁黑體 Std B" pitchFamily="34" charset="-120"/>
              </a:rPr>
              <a:t>新增得辦理網路投保之險</a:t>
            </a:r>
            <a:r>
              <a:rPr lang="zh-TW" altLang="en-US" sz="1600" dirty="0" smtClean="0">
                <a:solidFill>
                  <a:prstClr val="black"/>
                </a:solidFill>
                <a:latin typeface="Adobe 繁黑體 Std B" pitchFamily="34" charset="-120"/>
                <a:ea typeface="Adobe 繁黑體 Std B" pitchFamily="34" charset="-120"/>
              </a:rPr>
              <a:t>種：投資型年金保險及海域活動綜合險。</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200"/>
              </a:lnSpc>
              <a:spcAft>
                <a:spcPts val="300"/>
              </a:spcAft>
              <a:buFont typeface="+mj-lt"/>
              <a:buAutoNum type="arabicPeriod"/>
            </a:pPr>
            <a:r>
              <a:rPr lang="zh-TW" altLang="en-US" sz="1600" dirty="0">
                <a:solidFill>
                  <a:prstClr val="black"/>
                </a:solidFill>
                <a:latin typeface="Adobe 繁黑體 Std B" pitchFamily="34" charset="-120"/>
                <a:ea typeface="Adobe 繁黑體 Std B" pitchFamily="34" charset="-120"/>
              </a:rPr>
              <a:t>鼓勵保險業運用科技技術提供保險</a:t>
            </a:r>
            <a:r>
              <a:rPr lang="zh-TW" altLang="en-US" sz="1600" dirty="0" smtClean="0">
                <a:solidFill>
                  <a:prstClr val="black"/>
                </a:solidFill>
                <a:latin typeface="Adobe 繁黑體 Std B" pitchFamily="34" charset="-120"/>
                <a:ea typeface="Adobe 繁黑體 Std B" pitchFamily="34" charset="-120"/>
              </a:rPr>
              <a:t>服務，並提供民眾多元便利之網路投保服務。</a:t>
            </a:r>
            <a:endParaRPr lang="en-US" altLang="zh-TW" sz="1600" dirty="0" smtClean="0">
              <a:solidFill>
                <a:prstClr val="black"/>
              </a:solidFill>
              <a:latin typeface="Adobe 繁黑體 Std B" pitchFamily="34" charset="-120"/>
              <a:ea typeface="Adobe 繁黑體 Std B" pitchFamily="34" charset="-120"/>
            </a:endParaRPr>
          </a:p>
        </p:txBody>
      </p:sp>
      <p:grpSp>
        <p:nvGrpSpPr>
          <p:cNvPr id="14" name="群組 13"/>
          <p:cNvGrpSpPr/>
          <p:nvPr/>
        </p:nvGrpSpPr>
        <p:grpSpPr>
          <a:xfrm>
            <a:off x="3673587" y="1412776"/>
            <a:ext cx="1872208" cy="2313418"/>
            <a:chOff x="755576" y="1247392"/>
            <a:chExt cx="1872208" cy="2313418"/>
          </a:xfrm>
        </p:grpSpPr>
        <p:grpSp>
          <p:nvGrpSpPr>
            <p:cNvPr id="11" name="群組 10"/>
            <p:cNvGrpSpPr/>
            <p:nvPr/>
          </p:nvGrpSpPr>
          <p:grpSpPr>
            <a:xfrm>
              <a:off x="755576" y="1700808"/>
              <a:ext cx="1872208" cy="1860002"/>
              <a:chOff x="800052" y="1236891"/>
              <a:chExt cx="1872208" cy="1860002"/>
            </a:xfrm>
          </p:grpSpPr>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052" y="1236891"/>
                <a:ext cx="1872208" cy="1447252"/>
              </a:xfrm>
              <a:prstGeom prst="rect">
                <a:avLst/>
              </a:prstGeom>
            </p:spPr>
          </p:pic>
          <p:pic>
            <p:nvPicPr>
              <p:cNvPr id="8" name="圖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510" y="2276872"/>
                <a:ext cx="792089" cy="792089"/>
              </a:xfrm>
              <a:prstGeom prst="rect">
                <a:avLst/>
              </a:prstGeom>
            </p:spPr>
          </p:pic>
          <p:pic>
            <p:nvPicPr>
              <p:cNvPr id="10" name="圖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3688" y="2248939"/>
                <a:ext cx="847954" cy="847954"/>
              </a:xfrm>
              <a:prstGeom prst="rect">
                <a:avLst/>
              </a:prstGeom>
            </p:spPr>
          </p:pic>
          <p:pic>
            <p:nvPicPr>
              <p:cNvPr id="9" name="圖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31640" y="2232249"/>
                <a:ext cx="836712" cy="836712"/>
              </a:xfrm>
              <a:prstGeom prst="rect">
                <a:avLst/>
              </a:prstGeom>
            </p:spPr>
          </p:pic>
        </p:grpSp>
        <p:sp>
          <p:nvSpPr>
            <p:cNvPr id="13" name="文字方塊 12"/>
            <p:cNvSpPr txBox="1"/>
            <p:nvPr/>
          </p:nvSpPr>
          <p:spPr>
            <a:xfrm>
              <a:off x="894034" y="1247392"/>
              <a:ext cx="1512168" cy="707886"/>
            </a:xfrm>
            <a:prstGeom prst="rect">
              <a:avLst/>
            </a:prstGeom>
            <a:noFill/>
          </p:spPr>
          <p:txBody>
            <a:bodyPr wrap="square" rtlCol="0">
              <a:spAutoFit/>
            </a:bodyPr>
            <a:lstStyle/>
            <a:p>
              <a:pPr algn="ctr"/>
              <a:r>
                <a:rPr lang="zh-TW" altLang="en-US" sz="2000" dirty="0" smtClean="0">
                  <a:solidFill>
                    <a:prstClr val="black"/>
                  </a:solidFill>
                  <a:latin typeface="Adobe 繁黑體 Std B" pitchFamily="34" charset="-120"/>
                  <a:ea typeface="Adobe 繁黑體 Std B" pitchFamily="34" charset="-120"/>
                </a:rPr>
                <a:t>保險業</a:t>
              </a:r>
              <a:endParaRPr lang="en-US" altLang="zh-TW" sz="2000" dirty="0" smtClean="0">
                <a:solidFill>
                  <a:prstClr val="black"/>
                </a:solidFill>
                <a:latin typeface="Adobe 繁黑體 Std B" pitchFamily="34" charset="-120"/>
                <a:ea typeface="Adobe 繁黑體 Std B" pitchFamily="34" charset="-120"/>
              </a:endParaRPr>
            </a:p>
            <a:p>
              <a:pPr algn="ctr"/>
              <a:r>
                <a:rPr lang="zh-TW" altLang="en-US" sz="2000" dirty="0">
                  <a:solidFill>
                    <a:prstClr val="black"/>
                  </a:solidFill>
                  <a:latin typeface="Adobe 繁黑體 Std B" pitchFamily="34" charset="-120"/>
                  <a:ea typeface="Adobe 繁黑體 Std B" pitchFamily="34" charset="-120"/>
                </a:rPr>
                <a:t>網路投保</a:t>
              </a:r>
            </a:p>
          </p:txBody>
        </p:sp>
      </p:grpSp>
      <p:sp>
        <p:nvSpPr>
          <p:cNvPr id="15" name="直線圖說文字 2 14"/>
          <p:cNvSpPr/>
          <p:nvPr/>
        </p:nvSpPr>
        <p:spPr>
          <a:xfrm flipH="1">
            <a:off x="326902" y="1695929"/>
            <a:ext cx="2338571" cy="580943"/>
          </a:xfrm>
          <a:prstGeom prst="borderCallout2">
            <a:avLst>
              <a:gd name="adj1" fmla="val 16270"/>
              <a:gd name="adj2" fmla="val -2203"/>
              <a:gd name="adj3" fmla="val 18750"/>
              <a:gd name="adj4" fmla="val -16667"/>
              <a:gd name="adj5" fmla="val 118700"/>
              <a:gd name="adj6" fmla="val -56544"/>
            </a:avLst>
          </a:prstGeom>
          <a:solidFill>
            <a:schemeClr val="bg1"/>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透過保險業異業合作平台網路投保</a:t>
            </a:r>
            <a:endParaRPr lang="zh-TW" altLang="en-US" sz="1600" dirty="0">
              <a:solidFill>
                <a:prstClr val="black"/>
              </a:solidFill>
              <a:latin typeface="Adobe 繁黑體 Std B" pitchFamily="34" charset="-120"/>
              <a:ea typeface="Adobe 繁黑體 Std B" pitchFamily="34" charset="-120"/>
            </a:endParaRPr>
          </a:p>
        </p:txBody>
      </p:sp>
      <p:pic>
        <p:nvPicPr>
          <p:cNvPr id="5" name="圖片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94314" y="1670693"/>
            <a:ext cx="791108" cy="791108"/>
          </a:xfrm>
          <a:prstGeom prst="rect">
            <a:avLst/>
          </a:prstGeom>
        </p:spPr>
      </p:pic>
      <p:sp>
        <p:nvSpPr>
          <p:cNvPr id="16" name="直線圖說文字 2 15"/>
          <p:cNvSpPr/>
          <p:nvPr/>
        </p:nvSpPr>
        <p:spPr>
          <a:xfrm flipH="1">
            <a:off x="326901" y="2957173"/>
            <a:ext cx="2338571" cy="615843"/>
          </a:xfrm>
          <a:prstGeom prst="borderCallout2">
            <a:avLst>
              <a:gd name="adj1" fmla="val 46969"/>
              <a:gd name="adj2" fmla="val -4927"/>
              <a:gd name="adj3" fmla="val 46969"/>
              <a:gd name="adj4" fmla="val -15305"/>
              <a:gd name="adj5" fmla="val -20005"/>
              <a:gd name="adj6" fmla="val -60043"/>
            </a:avLst>
          </a:prstGeom>
          <a:solidFill>
            <a:schemeClr val="bg1"/>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以電子支付繳納保費</a:t>
            </a:r>
            <a:endParaRPr lang="zh-TW" altLang="en-US" sz="1600" dirty="0">
              <a:solidFill>
                <a:prstClr val="black"/>
              </a:solidFill>
              <a:latin typeface="Adobe 繁黑體 Std B" pitchFamily="34" charset="-120"/>
              <a:ea typeface="Adobe 繁黑體 Std B" pitchFamily="34" charset="-120"/>
            </a:endParaRPr>
          </a:p>
        </p:txBody>
      </p:sp>
      <p:pic>
        <p:nvPicPr>
          <p:cNvPr id="17" name="圖片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20587959">
            <a:off x="2974585" y="2735556"/>
            <a:ext cx="745357" cy="745357"/>
          </a:xfrm>
          <a:prstGeom prst="rect">
            <a:avLst/>
          </a:prstGeom>
        </p:spPr>
      </p:pic>
      <p:sp>
        <p:nvSpPr>
          <p:cNvPr id="20" name="直線圖說文字 2 19"/>
          <p:cNvSpPr/>
          <p:nvPr/>
        </p:nvSpPr>
        <p:spPr>
          <a:xfrm>
            <a:off x="6300192" y="1880857"/>
            <a:ext cx="2376264" cy="1076315"/>
          </a:xfrm>
          <a:prstGeom prst="borderCallout2">
            <a:avLst>
              <a:gd name="adj1" fmla="val 16270"/>
              <a:gd name="adj2" fmla="val -2203"/>
              <a:gd name="adj3" fmla="val 18750"/>
              <a:gd name="adj4" fmla="val -16667"/>
              <a:gd name="adj5" fmla="val 88088"/>
              <a:gd name="adj6" fmla="val -52596"/>
            </a:avLst>
          </a:prstGeom>
          <a:solidFill>
            <a:schemeClr val="bg1"/>
          </a:solidFill>
          <a:ln w="1905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spcAft>
                <a:spcPts val="300"/>
              </a:spcAft>
            </a:pPr>
            <a:r>
              <a:rPr lang="zh-TW" altLang="en-US" sz="1600" dirty="0" smtClean="0">
                <a:solidFill>
                  <a:prstClr val="black"/>
                </a:solidFill>
                <a:latin typeface="Adobe 繁黑體 Std B" pitchFamily="34" charset="-120"/>
                <a:ea typeface="Adobe 繁黑體 Std B" pitchFamily="34" charset="-120"/>
              </a:rPr>
              <a:t>新增險種：</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smtClean="0">
                <a:solidFill>
                  <a:prstClr val="black"/>
                </a:solidFill>
                <a:latin typeface="Adobe 繁黑體 Std B" pitchFamily="34" charset="-120"/>
                <a:ea typeface="Adobe 繁黑體 Std B" pitchFamily="34" charset="-120"/>
              </a:rPr>
              <a:t>投資型年金保險</a:t>
            </a:r>
            <a:endParaRPr lang="en-US" altLang="zh-TW" sz="1600" dirty="0" smtClean="0">
              <a:solidFill>
                <a:prstClr val="black"/>
              </a:solidFill>
              <a:latin typeface="Adobe 繁黑體 Std B" pitchFamily="34" charset="-120"/>
              <a:ea typeface="Adobe 繁黑體 Std B" pitchFamily="34" charset="-120"/>
            </a:endParaRPr>
          </a:p>
          <a:p>
            <a:pPr marL="285750" indent="-285750">
              <a:spcAft>
                <a:spcPts val="300"/>
              </a:spcAft>
              <a:buFont typeface="Arial" pitchFamily="34" charset="0"/>
              <a:buChar char="•"/>
            </a:pPr>
            <a:r>
              <a:rPr lang="zh-TW" altLang="en-US" sz="1600" dirty="0">
                <a:solidFill>
                  <a:prstClr val="black"/>
                </a:solidFill>
                <a:latin typeface="Adobe 繁黑體 Std B" pitchFamily="34" charset="-120"/>
                <a:ea typeface="Adobe 繁黑體 Std B" pitchFamily="34" charset="-120"/>
              </a:rPr>
              <a:t>海域活動綜合險</a:t>
            </a:r>
          </a:p>
        </p:txBody>
      </p:sp>
    </p:spTree>
    <p:extLst>
      <p:ext uri="{BB962C8B-B14F-4D97-AF65-F5344CB8AC3E}">
        <p14:creationId xmlns:p14="http://schemas.microsoft.com/office/powerpoint/2010/main" val="317892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圖片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84411" y="2040856"/>
            <a:ext cx="668064" cy="668064"/>
          </a:xfrm>
          <a:prstGeom prst="rect">
            <a:avLst/>
          </a:prstGeom>
        </p:spPr>
      </p:pic>
      <p:sp>
        <p:nvSpPr>
          <p:cNvPr id="2" name="標題 1"/>
          <p:cNvSpPr>
            <a:spLocks noGrp="1"/>
          </p:cNvSpPr>
          <p:nvPr>
            <p:ph type="title"/>
          </p:nvPr>
        </p:nvSpPr>
        <p:spPr>
          <a:xfrm>
            <a:off x="632170" y="188640"/>
            <a:ext cx="8198568" cy="706090"/>
          </a:xfrm>
        </p:spPr>
        <p:txBody>
          <a:bodyPr>
            <a:noAutofit/>
          </a:bodyPr>
          <a:lstStyle/>
          <a:p>
            <a:r>
              <a:rPr lang="zh-TW" altLang="en-US" sz="2800" dirty="0" smtClean="0"/>
              <a:t>放寬保險業與異業合作販售附屬性保險商品之種類</a:t>
            </a:r>
            <a:endParaRPr lang="zh-TW" altLang="en-US" sz="2800" dirty="0"/>
          </a:p>
        </p:txBody>
      </p:sp>
      <p:sp>
        <p:nvSpPr>
          <p:cNvPr id="4" name="矩形 3"/>
          <p:cNvSpPr/>
          <p:nvPr/>
        </p:nvSpPr>
        <p:spPr>
          <a:xfrm>
            <a:off x="3059832" y="836712"/>
            <a:ext cx="5770906" cy="648072"/>
          </a:xfrm>
          <a:prstGeom prst="rect">
            <a:avLst/>
          </a:prstGeom>
          <a:solidFill>
            <a:schemeClr val="bg1"/>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dirty="0" smtClean="0">
                <a:solidFill>
                  <a:prstClr val="black"/>
                </a:solidFill>
                <a:latin typeface="Adobe 繁黑體 Std B" pitchFamily="34" charset="-120"/>
                <a:ea typeface="Adobe 繁黑體 Std B" pitchFamily="34" charset="-120"/>
              </a:rPr>
              <a:t>109.6.30</a:t>
            </a:r>
            <a:r>
              <a:rPr lang="zh-TW" altLang="en-US" smtClean="0">
                <a:solidFill>
                  <a:prstClr val="black"/>
                </a:solidFill>
                <a:latin typeface="Adobe 繁黑體 Std B" pitchFamily="34" charset="-120"/>
                <a:ea typeface="Adobe 繁黑體 Std B" pitchFamily="34" charset="-120"/>
              </a:rPr>
              <a:t> 修正</a:t>
            </a:r>
            <a:r>
              <a:rPr lang="zh-TW" altLang="en-US" dirty="0" smtClean="0">
                <a:solidFill>
                  <a:prstClr val="black"/>
                </a:solidFill>
                <a:latin typeface="Adobe 繁黑體 Std B" pitchFamily="34" charset="-120"/>
                <a:ea typeface="Adobe 繁黑體 Std B" pitchFamily="34" charset="-120"/>
              </a:rPr>
              <a:t>「保險業保險代理人保險經紀人與異業合作推廣附屬保險商品業務應注意事項」</a:t>
            </a:r>
            <a:endParaRPr lang="zh-TW" altLang="en-US" dirty="0">
              <a:solidFill>
                <a:prstClr val="black"/>
              </a:solidFill>
              <a:latin typeface="Adobe 繁黑體 Std B" pitchFamily="34" charset="-120"/>
              <a:ea typeface="Adobe 繁黑體 Std B" pitchFamily="34" charset="-120"/>
            </a:endParaRPr>
          </a:p>
        </p:txBody>
      </p:sp>
      <p:sp>
        <p:nvSpPr>
          <p:cNvPr id="36" name="矩形 35"/>
          <p:cNvSpPr/>
          <p:nvPr/>
        </p:nvSpPr>
        <p:spPr>
          <a:xfrm>
            <a:off x="326903" y="4509120"/>
            <a:ext cx="3453009" cy="1944216"/>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spcAft>
                <a:spcPts val="300"/>
              </a:spcAft>
            </a:pPr>
            <a:r>
              <a:rPr lang="zh-TW" altLang="en-US" sz="1900" dirty="0" smtClean="0">
                <a:solidFill>
                  <a:srgbClr val="F79646">
                    <a:lumMod val="50000"/>
                  </a:srgbClr>
                </a:solidFill>
                <a:latin typeface="Adobe 繁黑體 Std B" pitchFamily="34" charset="-120"/>
                <a:ea typeface="Adobe 繁黑體 Std B" pitchFamily="34" charset="-120"/>
              </a:rPr>
              <a:t>修正前</a:t>
            </a:r>
            <a:endParaRPr lang="en-US" altLang="zh-TW" sz="1900" dirty="0" smtClean="0">
              <a:solidFill>
                <a:srgbClr val="F79646">
                  <a:lumMod val="50000"/>
                </a:srgbClr>
              </a:solidFill>
              <a:latin typeface="Adobe 繁黑體 Std B" pitchFamily="34" charset="-120"/>
              <a:ea typeface="Adobe 繁黑體 Std B" pitchFamily="34" charset="-120"/>
            </a:endParaRPr>
          </a:p>
          <a:p>
            <a:pPr>
              <a:lnSpc>
                <a:spcPts val="2500"/>
              </a:lnSpc>
              <a:spcAft>
                <a:spcPts val="300"/>
              </a:spcAft>
            </a:pPr>
            <a:r>
              <a:rPr lang="zh-TW" altLang="en-US" sz="1600" dirty="0" smtClean="0">
                <a:solidFill>
                  <a:prstClr val="black"/>
                </a:solidFill>
                <a:latin typeface="Adobe 繁黑體 Std B" pitchFamily="34" charset="-120"/>
                <a:ea typeface="Adobe 繁黑體 Std B" pitchFamily="34" charset="-120"/>
              </a:rPr>
              <a:t>保險公司僅得與銷售旅遊商品及行動裝置業者合作</a:t>
            </a:r>
            <a:r>
              <a:rPr lang="zh-TW" altLang="en-US" sz="1600" dirty="0">
                <a:solidFill>
                  <a:prstClr val="black"/>
                </a:solidFill>
                <a:latin typeface="Adobe 繁黑體 Std B" pitchFamily="34" charset="-120"/>
                <a:ea typeface="Adobe 繁黑體 Std B" pitchFamily="34" charset="-120"/>
              </a:rPr>
              <a:t>推廣</a:t>
            </a:r>
            <a:r>
              <a:rPr lang="zh-TW" altLang="en-US" sz="1600" dirty="0" smtClean="0">
                <a:solidFill>
                  <a:prstClr val="black"/>
                </a:solidFill>
                <a:latin typeface="Adobe 繁黑體 Std B" pitchFamily="34" charset="-120"/>
                <a:ea typeface="Adobe 繁黑體 Std B" pitchFamily="34" charset="-120"/>
              </a:rPr>
              <a:t>「旅遊相關保險</a:t>
            </a:r>
            <a:r>
              <a:rPr lang="zh-TW" altLang="en-US" sz="1600" dirty="0">
                <a:solidFill>
                  <a:prstClr val="black"/>
                </a:solidFill>
                <a:latin typeface="Adobe 繁黑體 Std B" pitchFamily="34" charset="-120"/>
                <a:ea typeface="Adobe 繁黑體 Std B" pitchFamily="34" charset="-120"/>
              </a:rPr>
              <a:t>」及</a:t>
            </a:r>
            <a:r>
              <a:rPr lang="zh-TW" altLang="en-US" sz="1600" dirty="0" smtClean="0">
                <a:solidFill>
                  <a:prstClr val="black"/>
                </a:solidFill>
                <a:latin typeface="Adobe 繁黑體 Std B" pitchFamily="34" charset="-120"/>
                <a:ea typeface="Adobe 繁黑體 Std B" pitchFamily="34" charset="-120"/>
              </a:rPr>
              <a:t>「行動裝置保險」。</a:t>
            </a:r>
            <a:endParaRPr lang="en-US" altLang="zh-TW" sz="1600" dirty="0" smtClean="0">
              <a:solidFill>
                <a:prstClr val="black"/>
              </a:solidFill>
              <a:latin typeface="Adobe 繁黑體 Std B" pitchFamily="34" charset="-120"/>
              <a:ea typeface="Adobe 繁黑體 Std B" pitchFamily="34" charset="-120"/>
            </a:endParaRPr>
          </a:p>
        </p:txBody>
      </p:sp>
      <p:sp>
        <p:nvSpPr>
          <p:cNvPr id="37" name="矩形 36"/>
          <p:cNvSpPr/>
          <p:nvPr/>
        </p:nvSpPr>
        <p:spPr>
          <a:xfrm>
            <a:off x="3923928" y="4509120"/>
            <a:ext cx="4968552" cy="1944216"/>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lstStyle/>
          <a:p>
            <a:pPr>
              <a:lnSpc>
                <a:spcPts val="2500"/>
              </a:lnSpc>
              <a:spcBef>
                <a:spcPts val="300"/>
              </a:spcBef>
            </a:pPr>
            <a:r>
              <a:rPr lang="zh-TW" altLang="en-US" sz="1900" dirty="0" smtClean="0">
                <a:solidFill>
                  <a:srgbClr val="F79646">
                    <a:lumMod val="50000"/>
                  </a:srgbClr>
                </a:solidFill>
                <a:latin typeface="Adobe 繁黑體 Std B" pitchFamily="34" charset="-120"/>
                <a:ea typeface="Adobe 繁黑體 Std B" pitchFamily="34" charset="-120"/>
              </a:rPr>
              <a:t>修正後</a:t>
            </a:r>
          </a:p>
          <a:p>
            <a:pPr>
              <a:lnSpc>
                <a:spcPts val="2500"/>
              </a:lnSpc>
              <a:spcBef>
                <a:spcPts val="300"/>
              </a:spcBef>
            </a:pPr>
            <a:r>
              <a:rPr lang="zh-TW" altLang="en-US" sz="1600" dirty="0" smtClean="0">
                <a:solidFill>
                  <a:prstClr val="black"/>
                </a:solidFill>
                <a:latin typeface="Adobe 繁黑體 Std B" pitchFamily="34" charset="-120"/>
                <a:ea typeface="Adobe 繁黑體 Std B" pitchFamily="34" charset="-120"/>
              </a:rPr>
              <a:t>新增下列 </a:t>
            </a:r>
            <a:r>
              <a:rPr lang="en-US" altLang="zh-TW" sz="1600" dirty="0" smtClean="0">
                <a:solidFill>
                  <a:prstClr val="black"/>
                </a:solidFill>
                <a:latin typeface="Adobe 繁黑體 Std B" pitchFamily="34" charset="-120"/>
                <a:ea typeface="Adobe 繁黑體 Std B" pitchFamily="34" charset="-120"/>
              </a:rPr>
              <a:t>3 </a:t>
            </a:r>
            <a:r>
              <a:rPr lang="zh-TW" altLang="en-US" sz="1600" dirty="0" smtClean="0">
                <a:solidFill>
                  <a:prstClr val="black"/>
                </a:solidFill>
                <a:latin typeface="Adobe 繁黑體 Std B" pitchFamily="34" charset="-120"/>
                <a:ea typeface="Adobe 繁黑體 Std B" pitchFamily="34" charset="-120"/>
              </a:rPr>
              <a:t>種得與異業合作推廣之附屬性保險商品：</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500"/>
              </a:lnSpc>
              <a:spcBef>
                <a:spcPts val="300"/>
              </a:spcBef>
              <a:buFont typeface="+mj-lt"/>
              <a:buAutoNum type="arabicPeriod"/>
            </a:pPr>
            <a:r>
              <a:rPr lang="zh-TW" altLang="en-US" sz="1600" dirty="0">
                <a:solidFill>
                  <a:prstClr val="black"/>
                </a:solidFill>
                <a:latin typeface="Adobe 繁黑體 Std B" pitchFamily="34" charset="-120"/>
                <a:ea typeface="Adobe 繁黑體 Std B" pitchFamily="34" charset="-120"/>
              </a:rPr>
              <a:t>中華</a:t>
            </a:r>
            <a:r>
              <a:rPr lang="zh-TW" altLang="en-US" sz="1600" dirty="0" smtClean="0">
                <a:solidFill>
                  <a:prstClr val="black"/>
                </a:solidFill>
                <a:latin typeface="Adobe 繁黑體 Std B" pitchFamily="34" charset="-120"/>
                <a:ea typeface="Adobe 繁黑體 Std B" pitchFamily="34" charset="-120"/>
              </a:rPr>
              <a:t>郵政：</a:t>
            </a:r>
            <a:r>
              <a:rPr lang="zh-TW" altLang="en-US" sz="1600" dirty="0" smtClean="0">
                <a:solidFill>
                  <a:schemeClr val="tx1"/>
                </a:solidFill>
                <a:latin typeface="Adobe 繁黑體 Std B" pitchFamily="34" charset="-120"/>
                <a:ea typeface="Adobe 繁黑體 Std B" pitchFamily="34" charset="-120"/>
              </a:rPr>
              <a:t>火災及地震保險</a:t>
            </a:r>
            <a:r>
              <a:rPr lang="zh-TW" altLang="en-US" sz="1600" dirty="0" smtClean="0">
                <a:solidFill>
                  <a:prstClr val="black"/>
                </a:solidFill>
                <a:latin typeface="Adobe 繁黑體 Std B" pitchFamily="34" charset="-120"/>
                <a:ea typeface="Adobe 繁黑體 Std B" pitchFamily="34" charset="-120"/>
              </a:rPr>
              <a:t>。</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500"/>
              </a:lnSpc>
              <a:spcBef>
                <a:spcPts val="300"/>
              </a:spcBef>
              <a:buFont typeface="+mj-lt"/>
              <a:buAutoNum type="arabicPeriod"/>
            </a:pPr>
            <a:r>
              <a:rPr lang="zh-TW" altLang="en-US" sz="1600" dirty="0">
                <a:solidFill>
                  <a:prstClr val="black"/>
                </a:solidFill>
                <a:latin typeface="Adobe 繁黑體 Std B" pitchFamily="34" charset="-120"/>
                <a:ea typeface="Adobe 繁黑體 Std B" pitchFamily="34" charset="-120"/>
              </a:rPr>
              <a:t>電動機車製造</a:t>
            </a:r>
            <a:r>
              <a:rPr lang="zh-TW" altLang="en-US" sz="1600" dirty="0" smtClean="0">
                <a:solidFill>
                  <a:prstClr val="black"/>
                </a:solidFill>
                <a:latin typeface="Adobe 繁黑體 Std B" pitchFamily="34" charset="-120"/>
                <a:ea typeface="Adobe 繁黑體 Std B" pitchFamily="34" charset="-120"/>
              </a:rPr>
              <a:t>業者：</a:t>
            </a:r>
            <a:r>
              <a:rPr lang="en-US" altLang="zh-TW" sz="1600" dirty="0" smtClean="0">
                <a:solidFill>
                  <a:prstClr val="black"/>
                </a:solidFill>
                <a:latin typeface="Adobe 繁黑體 Std B" pitchFamily="34" charset="-120"/>
                <a:ea typeface="Adobe 繁黑體 Std B" pitchFamily="34" charset="-120"/>
              </a:rPr>
              <a:t>UBI</a:t>
            </a:r>
            <a:r>
              <a:rPr lang="zh-TW" altLang="en-US" sz="1600" dirty="0" smtClean="0">
                <a:solidFill>
                  <a:prstClr val="black"/>
                </a:solidFill>
                <a:latin typeface="Adobe 繁黑體 Std B" pitchFamily="34" charset="-120"/>
                <a:ea typeface="Adobe 繁黑體 Std B" pitchFamily="34" charset="-120"/>
              </a:rPr>
              <a:t> 機車保險。</a:t>
            </a:r>
            <a:endParaRPr lang="en-US" altLang="zh-TW" sz="1600" dirty="0" smtClean="0">
              <a:solidFill>
                <a:prstClr val="black"/>
              </a:solidFill>
              <a:latin typeface="Adobe 繁黑體 Std B" pitchFamily="34" charset="-120"/>
              <a:ea typeface="Adobe 繁黑體 Std B" pitchFamily="34" charset="-120"/>
            </a:endParaRPr>
          </a:p>
          <a:p>
            <a:pPr marL="342900" indent="-342900">
              <a:lnSpc>
                <a:spcPts val="2500"/>
              </a:lnSpc>
              <a:spcBef>
                <a:spcPts val="300"/>
              </a:spcBef>
              <a:buFont typeface="+mj-lt"/>
              <a:buAutoNum type="arabicPeriod"/>
            </a:pPr>
            <a:r>
              <a:rPr lang="zh-TW" altLang="en-US" sz="1600" dirty="0">
                <a:solidFill>
                  <a:prstClr val="black"/>
                </a:solidFill>
                <a:latin typeface="Adobe 繁黑體 Std B" pitchFamily="34" charset="-120"/>
                <a:ea typeface="Adobe 繁黑體 Std B" pitchFamily="34" charset="-120"/>
              </a:rPr>
              <a:t>糖尿病服務管理</a:t>
            </a:r>
            <a:r>
              <a:rPr lang="zh-TW" altLang="en-US" sz="1600" dirty="0" smtClean="0">
                <a:solidFill>
                  <a:prstClr val="black"/>
                </a:solidFill>
                <a:latin typeface="Adobe 繁黑體 Std B" pitchFamily="34" charset="-120"/>
                <a:ea typeface="Adobe 繁黑體 Std B" pitchFamily="34" charset="-120"/>
              </a:rPr>
              <a:t>業者：糖尿病患者健康保險。 </a:t>
            </a:r>
          </a:p>
        </p:txBody>
      </p:sp>
      <p:pic>
        <p:nvPicPr>
          <p:cNvPr id="5" name="圖片 4"/>
          <p:cNvPicPr>
            <a:picLocks noChangeAspect="1"/>
          </p:cNvPicPr>
          <p:nvPr/>
        </p:nvPicPr>
        <p:blipFill>
          <a:blip r:embed="rId3">
            <a:grayscl/>
            <a:extLst>
              <a:ext uri="{BEBA8EAE-BF5A-486C-A8C5-ECC9F3942E4B}">
                <a14:imgProps xmlns:a14="http://schemas.microsoft.com/office/drawing/2010/main">
                  <a14:imgLayer r:embed="rId4">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07704" y="2124175"/>
            <a:ext cx="1914789" cy="1914789"/>
          </a:xfrm>
          <a:prstGeom prst="rect">
            <a:avLst/>
          </a:prstGeom>
        </p:spPr>
      </p:pic>
      <p:sp>
        <p:nvSpPr>
          <p:cNvPr id="6" name="文字方塊 5"/>
          <p:cNvSpPr txBox="1"/>
          <p:nvPr/>
        </p:nvSpPr>
        <p:spPr>
          <a:xfrm>
            <a:off x="2195736" y="1732746"/>
            <a:ext cx="1296144" cy="400110"/>
          </a:xfrm>
          <a:prstGeom prst="rect">
            <a:avLst/>
          </a:prstGeom>
          <a:noFill/>
        </p:spPr>
        <p:txBody>
          <a:bodyPr wrap="square" rtlCol="0">
            <a:spAutoFit/>
          </a:bodyPr>
          <a:lstStyle/>
          <a:p>
            <a:pPr algn="ctr"/>
            <a:r>
              <a:rPr lang="zh-TW" altLang="en-US" sz="2000" dirty="0" smtClean="0">
                <a:solidFill>
                  <a:prstClr val="black"/>
                </a:solidFill>
                <a:latin typeface="Adobe 繁黑體 Std B" pitchFamily="34" charset="-120"/>
                <a:ea typeface="Adobe 繁黑體 Std B" pitchFamily="34" charset="-120"/>
              </a:rPr>
              <a:t>異業合作</a:t>
            </a:r>
            <a:endParaRPr lang="zh-TW" altLang="en-US" sz="2000" dirty="0">
              <a:solidFill>
                <a:prstClr val="black"/>
              </a:solidFill>
              <a:latin typeface="Adobe 繁黑體 Std B" pitchFamily="34" charset="-120"/>
              <a:ea typeface="Adobe 繁黑體 Std B" pitchFamily="34" charset="-120"/>
            </a:endParaRPr>
          </a:p>
        </p:txBody>
      </p:sp>
      <p:sp>
        <p:nvSpPr>
          <p:cNvPr id="7" name="直線圖說文字 2 6"/>
          <p:cNvSpPr/>
          <p:nvPr/>
        </p:nvSpPr>
        <p:spPr>
          <a:xfrm flipH="1">
            <a:off x="326903" y="2420888"/>
            <a:ext cx="1296146" cy="576064"/>
          </a:xfrm>
          <a:prstGeom prst="borderCallout2">
            <a:avLst>
              <a:gd name="adj1" fmla="val 18750"/>
              <a:gd name="adj2" fmla="val -8333"/>
              <a:gd name="adj3" fmla="val 18750"/>
              <a:gd name="adj4" fmla="val -16667"/>
              <a:gd name="adj5" fmla="val 88984"/>
              <a:gd name="adj6" fmla="val -48803"/>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保險業者</a:t>
            </a:r>
            <a:endParaRPr lang="zh-TW" altLang="en-US" sz="1600" dirty="0">
              <a:solidFill>
                <a:prstClr val="black"/>
              </a:solidFill>
              <a:latin typeface="Adobe 繁黑體 Std B" pitchFamily="34" charset="-120"/>
              <a:ea typeface="Adobe 繁黑體 Std B" pitchFamily="34" charset="-120"/>
            </a:endParaRPr>
          </a:p>
        </p:txBody>
      </p:sp>
      <p:sp>
        <p:nvSpPr>
          <p:cNvPr id="10" name="直線圖說文字 2 9"/>
          <p:cNvSpPr/>
          <p:nvPr/>
        </p:nvSpPr>
        <p:spPr>
          <a:xfrm>
            <a:off x="4067944" y="1922074"/>
            <a:ext cx="1512168" cy="498814"/>
          </a:xfrm>
          <a:prstGeom prst="borderCallout2">
            <a:avLst>
              <a:gd name="adj1" fmla="val 18750"/>
              <a:gd name="adj2" fmla="val -8333"/>
              <a:gd name="adj3" fmla="val 18750"/>
              <a:gd name="adj4" fmla="val -16667"/>
              <a:gd name="adj5" fmla="val 127197"/>
              <a:gd name="adj6" fmla="val -48269"/>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中華郵政</a:t>
            </a:r>
            <a:endParaRPr lang="zh-TW" altLang="en-US" sz="1600" dirty="0">
              <a:solidFill>
                <a:prstClr val="black"/>
              </a:solidFill>
              <a:latin typeface="Adobe 繁黑體 Std B" pitchFamily="34" charset="-120"/>
              <a:ea typeface="Adobe 繁黑體 Std B" pitchFamily="34" charset="-120"/>
            </a:endParaRPr>
          </a:p>
        </p:txBody>
      </p:sp>
      <p:sp>
        <p:nvSpPr>
          <p:cNvPr id="11" name="直線圖說文字 2 10"/>
          <p:cNvSpPr/>
          <p:nvPr/>
        </p:nvSpPr>
        <p:spPr>
          <a:xfrm>
            <a:off x="4074290" y="2829541"/>
            <a:ext cx="1775048" cy="504056"/>
          </a:xfrm>
          <a:prstGeom prst="borderCallout2">
            <a:avLst>
              <a:gd name="adj1" fmla="val 18750"/>
              <a:gd name="adj2" fmla="val -8333"/>
              <a:gd name="adj3" fmla="val 18750"/>
              <a:gd name="adj4" fmla="val -16667"/>
              <a:gd name="adj5" fmla="val 66938"/>
              <a:gd name="adj6" fmla="val -31749"/>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電動機車製造業</a:t>
            </a:r>
            <a:endParaRPr lang="zh-TW" altLang="en-US" sz="1600" dirty="0">
              <a:solidFill>
                <a:prstClr val="black"/>
              </a:solidFill>
              <a:latin typeface="Adobe 繁黑體 Std B" pitchFamily="34" charset="-120"/>
              <a:ea typeface="Adobe 繁黑體 Std B" pitchFamily="34" charset="-120"/>
            </a:endParaRPr>
          </a:p>
        </p:txBody>
      </p:sp>
      <p:sp>
        <p:nvSpPr>
          <p:cNvPr id="12" name="直線圖說文字 2 11"/>
          <p:cNvSpPr/>
          <p:nvPr/>
        </p:nvSpPr>
        <p:spPr>
          <a:xfrm>
            <a:off x="4093097" y="3602525"/>
            <a:ext cx="1782524" cy="533483"/>
          </a:xfrm>
          <a:prstGeom prst="borderCallout2">
            <a:avLst>
              <a:gd name="adj1" fmla="val 18750"/>
              <a:gd name="adj2" fmla="val -8333"/>
              <a:gd name="adj3" fmla="val 18750"/>
              <a:gd name="adj4" fmla="val -16667"/>
              <a:gd name="adj5" fmla="val -35827"/>
              <a:gd name="adj6" fmla="val -30854"/>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prstClr val="black"/>
                </a:solidFill>
                <a:latin typeface="Adobe 繁黑體 Std B" pitchFamily="34" charset="-120"/>
                <a:ea typeface="Adobe 繁黑體 Std B" pitchFamily="34" charset="-120"/>
              </a:rPr>
              <a:t>糖尿病服務管理</a:t>
            </a:r>
            <a:endParaRPr lang="zh-TW" altLang="en-US" sz="1600" dirty="0">
              <a:solidFill>
                <a:prstClr val="black"/>
              </a:solidFill>
              <a:latin typeface="Adobe 繁黑體 Std B" pitchFamily="34" charset="-120"/>
              <a:ea typeface="Adobe 繁黑體 Std B" pitchFamily="34" charset="-120"/>
            </a:endParaRPr>
          </a:p>
        </p:txBody>
      </p:sp>
      <p:pic>
        <p:nvPicPr>
          <p:cNvPr id="9" name="圖片 8"/>
          <p:cNvPicPr>
            <a:picLocks noChangeAspect="1"/>
          </p:cNvPicPr>
          <p:nvPr/>
        </p:nvPicPr>
        <p:blipFill>
          <a:blip r:embed="rId5" cstate="print">
            <a:extLst>
              <a:ext uri="{BEBA8EAE-BF5A-486C-A8C5-ECC9F3942E4B}">
                <a14:imgProps xmlns:a14="http://schemas.microsoft.com/office/drawing/2010/main">
                  <a14:imgLayer r:embed="rId6">
                    <a14:imgEffect>
                      <a14:backgroundRemoval t="5238" b="100000" l="0" r="100000">
                        <a14:foregroundMark x1="47465" y1="15714" x2="2304" y2="35714"/>
                        <a14:foregroundMark x1="19355" y1="46190" x2="17972" y2="85238"/>
                        <a14:foregroundMark x1="21659" y1="88095" x2="78341" y2="88095"/>
                      </a14:backgroundRemoval>
                    </a14:imgEffect>
                  </a14:imgLayer>
                </a14:imgProps>
              </a:ext>
              <a:ext uri="{28A0092B-C50C-407E-A947-70E740481C1C}">
                <a14:useLocalDpi xmlns:a14="http://schemas.microsoft.com/office/drawing/2010/main" val="0"/>
              </a:ext>
            </a:extLst>
          </a:blip>
          <a:stretch>
            <a:fillRect/>
          </a:stretch>
        </p:blipFill>
        <p:spPr>
          <a:xfrm>
            <a:off x="6039924" y="1773462"/>
            <a:ext cx="688975" cy="666750"/>
          </a:xfrm>
          <a:prstGeom prst="rect">
            <a:avLst/>
          </a:prstGeom>
        </p:spPr>
      </p:pic>
      <p:pic>
        <p:nvPicPr>
          <p:cNvPr id="13" name="圖片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38279" y="1441239"/>
            <a:ext cx="658506" cy="658506"/>
          </a:xfrm>
          <a:prstGeom prst="rect">
            <a:avLst/>
          </a:prstGeom>
        </p:spPr>
      </p:pic>
      <p:sp>
        <p:nvSpPr>
          <p:cNvPr id="15" name="文字方塊 14"/>
          <p:cNvSpPr txBox="1"/>
          <p:nvPr/>
        </p:nvSpPr>
        <p:spPr>
          <a:xfrm>
            <a:off x="7092280" y="1986815"/>
            <a:ext cx="1296144" cy="584775"/>
          </a:xfrm>
          <a:prstGeom prst="rect">
            <a:avLst/>
          </a:prstGeom>
          <a:noFill/>
        </p:spPr>
        <p:txBody>
          <a:bodyPr wrap="square" rtlCol="0">
            <a:spAutoFit/>
          </a:bodyPr>
          <a:lstStyle/>
          <a:p>
            <a:r>
              <a:rPr lang="zh-TW" altLang="en-US" sz="1600" dirty="0" smtClean="0">
                <a:latin typeface="Adobe 繁黑體 Std B" pitchFamily="34" charset="-120"/>
                <a:ea typeface="Adobe 繁黑體 Std B" pitchFamily="34" charset="-120"/>
              </a:rPr>
              <a:t>火災及地震保險</a:t>
            </a:r>
            <a:endParaRPr lang="zh-TW" altLang="en-US" sz="1600" dirty="0">
              <a:latin typeface="Adobe 繁黑體 Std B" pitchFamily="34" charset="-120"/>
              <a:ea typeface="Adobe 繁黑體 Std B" pitchFamily="34" charset="-120"/>
            </a:endParaRPr>
          </a:p>
        </p:txBody>
      </p:sp>
      <p:pic>
        <p:nvPicPr>
          <p:cNvPr id="16" name="圖片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89068" y="2587092"/>
            <a:ext cx="1015433" cy="1015433"/>
          </a:xfrm>
          <a:prstGeom prst="rect">
            <a:avLst/>
          </a:prstGeom>
        </p:spPr>
      </p:pic>
      <p:sp>
        <p:nvSpPr>
          <p:cNvPr id="19" name="文字方塊 18"/>
          <p:cNvSpPr txBox="1"/>
          <p:nvPr/>
        </p:nvSpPr>
        <p:spPr>
          <a:xfrm>
            <a:off x="7143021" y="2912292"/>
            <a:ext cx="1296144" cy="338554"/>
          </a:xfrm>
          <a:prstGeom prst="rect">
            <a:avLst/>
          </a:prstGeom>
          <a:noFill/>
        </p:spPr>
        <p:txBody>
          <a:bodyPr wrap="square" rtlCol="0">
            <a:spAutoFit/>
          </a:bodyPr>
          <a:lstStyle/>
          <a:p>
            <a:r>
              <a:rPr lang="en-US" altLang="zh-TW" sz="1600" dirty="0" smtClean="0">
                <a:solidFill>
                  <a:prstClr val="black"/>
                </a:solidFill>
                <a:latin typeface="Adobe 繁黑體 Std B" pitchFamily="34" charset="-120"/>
                <a:ea typeface="Adobe 繁黑體 Std B" pitchFamily="34" charset="-120"/>
              </a:rPr>
              <a:t>UBI</a:t>
            </a:r>
            <a:r>
              <a:rPr lang="zh-TW" altLang="en-US" sz="1600" dirty="0" smtClean="0">
                <a:solidFill>
                  <a:prstClr val="black"/>
                </a:solidFill>
                <a:latin typeface="Adobe 繁黑體 Std B" pitchFamily="34" charset="-120"/>
                <a:ea typeface="Adobe 繁黑體 Std B" pitchFamily="34" charset="-120"/>
              </a:rPr>
              <a:t> 機車險</a:t>
            </a:r>
            <a:endParaRPr lang="zh-TW" altLang="en-US" sz="1600" dirty="0">
              <a:solidFill>
                <a:prstClr val="black"/>
              </a:solidFill>
              <a:latin typeface="Adobe 繁黑體 Std B" pitchFamily="34" charset="-120"/>
              <a:ea typeface="Adobe 繁黑體 Std B" pitchFamily="34" charset="-120"/>
            </a:endParaRPr>
          </a:p>
        </p:txBody>
      </p:sp>
      <p:pic>
        <p:nvPicPr>
          <p:cNvPr id="17" name="圖片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75765" y="3448247"/>
            <a:ext cx="842037" cy="842037"/>
          </a:xfrm>
          <a:prstGeom prst="rect">
            <a:avLst/>
          </a:prstGeom>
        </p:spPr>
      </p:pic>
      <p:sp>
        <p:nvSpPr>
          <p:cNvPr id="21" name="文字方塊 20"/>
          <p:cNvSpPr txBox="1"/>
          <p:nvPr/>
        </p:nvSpPr>
        <p:spPr>
          <a:xfrm>
            <a:off x="7153637" y="3708523"/>
            <a:ext cx="1296144" cy="584775"/>
          </a:xfrm>
          <a:prstGeom prst="rect">
            <a:avLst/>
          </a:prstGeom>
          <a:noFill/>
        </p:spPr>
        <p:txBody>
          <a:bodyPr wrap="square" rtlCol="0">
            <a:spAutoFit/>
          </a:bodyPr>
          <a:lstStyle/>
          <a:p>
            <a:r>
              <a:rPr lang="zh-TW" altLang="en-US" sz="1600" dirty="0" smtClean="0">
                <a:solidFill>
                  <a:prstClr val="black"/>
                </a:solidFill>
                <a:latin typeface="Adobe 繁黑體 Std B" pitchFamily="34" charset="-120"/>
                <a:ea typeface="Adobe 繁黑體 Std B" pitchFamily="34" charset="-120"/>
              </a:rPr>
              <a:t>糖尿病患者健康險</a:t>
            </a:r>
            <a:endParaRPr lang="zh-TW" altLang="en-US" sz="1600" dirty="0">
              <a:solidFill>
                <a:prstClr val="black"/>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3574474101"/>
      </p:ext>
    </p:extLst>
  </p:cSld>
  <p:clrMapOvr>
    <a:masterClrMapping/>
  </p:clrMapOvr>
</p:sld>
</file>

<file path=ppt/theme/theme1.xml><?xml version="1.0" encoding="utf-8"?>
<a:theme xmlns:a="http://schemas.openxmlformats.org/drawingml/2006/main" name="國發會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國發會5</Template>
  <TotalTime>8295</TotalTime>
  <Words>1446</Words>
  <Application>Microsoft Office PowerPoint</Application>
  <PresentationFormat>如螢幕大小 (4:3)</PresentationFormat>
  <Paragraphs>125</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國發會5</vt:lpstr>
      <vt:lpstr>法規鬆綁成果 （109.04~109.06）</vt:lpstr>
      <vt:lpstr>鬆綁成果統計（106.10~109.6）共計 624 項</vt:lpstr>
      <vt:lpstr>就學貸款緩繳條件再鬆綁</vt:lpstr>
      <vt:lpstr>放寬可跨縣市申辦土地登記之項目</vt:lpstr>
      <vt:lpstr>放寬住宅貸款利息及租金補貼規定</vt:lpstr>
      <vt:lpstr>鬆綁進口小客車貨物稅退稅時程</vt:lpstr>
      <vt:lpstr>放寬展延沖退關稅申請期限之條件</vt:lpstr>
      <vt:lpstr>放寬保險業辦理電子商務措施</vt:lpstr>
      <vt:lpstr>放寬保險業與異業合作販售附屬性保險商品之種類</vt:lpstr>
      <vt:lpstr>提供加工出口區及科學園區廠商租金、費用等優惠紓困方案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法規鬆綁成果 （108.04~108.06）</dc:title>
  <dc:creator>陳育靖</dc:creator>
  <cp:lastModifiedBy>章合順</cp:lastModifiedBy>
  <cp:revision>602</cp:revision>
  <cp:lastPrinted>2020-07-31T05:37:53Z</cp:lastPrinted>
  <dcterms:created xsi:type="dcterms:W3CDTF">2019-06-19T01:11:19Z</dcterms:created>
  <dcterms:modified xsi:type="dcterms:W3CDTF">2020-07-31T05:39:06Z</dcterms:modified>
</cp:coreProperties>
</file>