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3" r:id="rId1"/>
    <p:sldMasterId id="2147483685" r:id="rId2"/>
    <p:sldMasterId id="2147483699" r:id="rId3"/>
    <p:sldMasterId id="2147483712" r:id="rId4"/>
    <p:sldMasterId id="2147483724" r:id="rId5"/>
    <p:sldMasterId id="2147483736" r:id="rId6"/>
  </p:sldMasterIdLst>
  <p:notesMasterIdLst>
    <p:notesMasterId r:id="rId33"/>
  </p:notesMasterIdLst>
  <p:handoutMasterIdLst>
    <p:handoutMasterId r:id="rId34"/>
  </p:handoutMasterIdLst>
  <p:sldIdLst>
    <p:sldId id="697" r:id="rId7"/>
    <p:sldId id="698" r:id="rId8"/>
    <p:sldId id="702" r:id="rId9"/>
    <p:sldId id="703" r:id="rId10"/>
    <p:sldId id="704" r:id="rId11"/>
    <p:sldId id="705" r:id="rId12"/>
    <p:sldId id="706" r:id="rId13"/>
    <p:sldId id="708" r:id="rId14"/>
    <p:sldId id="709" r:id="rId15"/>
    <p:sldId id="710" r:id="rId16"/>
    <p:sldId id="711" r:id="rId17"/>
    <p:sldId id="732" r:id="rId18"/>
    <p:sldId id="713" r:id="rId19"/>
    <p:sldId id="733" r:id="rId20"/>
    <p:sldId id="714" r:id="rId21"/>
    <p:sldId id="715" r:id="rId22"/>
    <p:sldId id="680" r:id="rId23"/>
    <p:sldId id="679" r:id="rId24"/>
    <p:sldId id="663" r:id="rId25"/>
    <p:sldId id="717" r:id="rId26"/>
    <p:sldId id="650" r:id="rId27"/>
    <p:sldId id="723" r:id="rId28"/>
    <p:sldId id="719" r:id="rId29"/>
    <p:sldId id="699" r:id="rId30"/>
    <p:sldId id="736" r:id="rId31"/>
    <p:sldId id="727" r:id="rId32"/>
  </p:sldIdLst>
  <p:sldSz cx="9906000" cy="6858000" type="A4"/>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3C8AAE1-7495-4276-95CF-890D7CA08AFA}">
          <p14:sldIdLst>
            <p14:sldId id="697"/>
            <p14:sldId id="698"/>
            <p14:sldId id="702"/>
            <p14:sldId id="703"/>
            <p14:sldId id="704"/>
            <p14:sldId id="705"/>
            <p14:sldId id="706"/>
            <p14:sldId id="708"/>
            <p14:sldId id="709"/>
            <p14:sldId id="710"/>
            <p14:sldId id="711"/>
            <p14:sldId id="732"/>
            <p14:sldId id="713"/>
            <p14:sldId id="733"/>
            <p14:sldId id="714"/>
            <p14:sldId id="715"/>
            <p14:sldId id="680"/>
            <p14:sldId id="679"/>
            <p14:sldId id="663"/>
            <p14:sldId id="717"/>
            <p14:sldId id="650"/>
            <p14:sldId id="723"/>
            <p14:sldId id="719"/>
            <p14:sldId id="699"/>
            <p14:sldId id="736"/>
            <p14:sldId id="7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A7D971"/>
    <a:srgbClr val="FFCC99"/>
    <a:srgbClr val="FFFFCC"/>
    <a:srgbClr val="ECFFD9"/>
    <a:srgbClr val="C9DBFF"/>
    <a:srgbClr val="336600"/>
    <a:srgbClr val="C5DA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8" autoAdjust="0"/>
    <p:restoredTop sz="86951" autoAdjust="0"/>
  </p:normalViewPr>
  <p:slideViewPr>
    <p:cSldViewPr>
      <p:cViewPr>
        <p:scale>
          <a:sx n="82" d="100"/>
          <a:sy n="82" d="100"/>
        </p:scale>
        <p:origin x="-1325" y="-5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254" y="-91"/>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2" y="8"/>
            <a:ext cx="2950375" cy="497367"/>
          </a:xfrm>
          <a:prstGeom prst="rect">
            <a:avLst/>
          </a:prstGeom>
        </p:spPr>
        <p:txBody>
          <a:bodyPr vert="horz" lIns="92138" tIns="46073" rIns="92138" bIns="46073" rtlCol="0"/>
          <a:lstStyle>
            <a:lvl1pPr algn="l">
              <a:defRPr sz="1200"/>
            </a:lvl1pPr>
          </a:lstStyle>
          <a:p>
            <a:endParaRPr lang="zh-TW" altLang="en-US"/>
          </a:p>
        </p:txBody>
      </p:sp>
      <p:sp>
        <p:nvSpPr>
          <p:cNvPr id="3" name="日期版面配置區 2"/>
          <p:cNvSpPr>
            <a:spLocks noGrp="1"/>
          </p:cNvSpPr>
          <p:nvPr>
            <p:ph type="dt" sz="quarter" idx="1"/>
          </p:nvPr>
        </p:nvSpPr>
        <p:spPr>
          <a:xfrm>
            <a:off x="3855222" y="8"/>
            <a:ext cx="2950374" cy="497367"/>
          </a:xfrm>
          <a:prstGeom prst="rect">
            <a:avLst/>
          </a:prstGeom>
        </p:spPr>
        <p:txBody>
          <a:bodyPr vert="horz" lIns="92138" tIns="46073" rIns="92138" bIns="46073" rtlCol="0"/>
          <a:lstStyle>
            <a:lvl1pPr algn="r">
              <a:defRPr sz="1200"/>
            </a:lvl1pPr>
          </a:lstStyle>
          <a:p>
            <a:fld id="{4944BBCC-6D54-4A55-A348-D58C3DA80C2E}" type="datetimeFigureOut">
              <a:rPr lang="zh-TW" altLang="en-US" smtClean="0"/>
              <a:t>2018/6/15</a:t>
            </a:fld>
            <a:endParaRPr lang="zh-TW" altLang="en-US"/>
          </a:p>
        </p:txBody>
      </p:sp>
      <p:sp>
        <p:nvSpPr>
          <p:cNvPr id="4" name="頁尾版面配置區 3"/>
          <p:cNvSpPr>
            <a:spLocks noGrp="1"/>
          </p:cNvSpPr>
          <p:nvPr>
            <p:ph type="ftr" sz="quarter" idx="2"/>
          </p:nvPr>
        </p:nvSpPr>
        <p:spPr>
          <a:xfrm>
            <a:off x="12" y="9440376"/>
            <a:ext cx="2950375" cy="497366"/>
          </a:xfrm>
          <a:prstGeom prst="rect">
            <a:avLst/>
          </a:prstGeom>
        </p:spPr>
        <p:txBody>
          <a:bodyPr vert="horz" lIns="92138" tIns="46073" rIns="92138" bIns="4607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222" y="9440376"/>
            <a:ext cx="2950374" cy="497366"/>
          </a:xfrm>
          <a:prstGeom prst="rect">
            <a:avLst/>
          </a:prstGeom>
        </p:spPr>
        <p:txBody>
          <a:bodyPr vert="horz" lIns="92138" tIns="46073" rIns="92138" bIns="46073" rtlCol="0" anchor="b"/>
          <a:lstStyle>
            <a:lvl1pPr algn="r">
              <a:defRPr sz="1200"/>
            </a:lvl1pPr>
          </a:lstStyle>
          <a:p>
            <a:fld id="{CE997F1A-422A-4A19-ADBB-A75F9976D69C}" type="slidenum">
              <a:rPr lang="zh-TW" altLang="en-US" smtClean="0"/>
              <a:t>‹#›</a:t>
            </a:fld>
            <a:endParaRPr lang="zh-TW" altLang="en-US"/>
          </a:p>
        </p:txBody>
      </p:sp>
    </p:spTree>
    <p:extLst>
      <p:ext uri="{BB962C8B-B14F-4D97-AF65-F5344CB8AC3E}">
        <p14:creationId xmlns:p14="http://schemas.microsoft.com/office/powerpoint/2010/main" val="1597111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2" y="8"/>
            <a:ext cx="2950375" cy="497367"/>
          </a:xfrm>
          <a:prstGeom prst="rect">
            <a:avLst/>
          </a:prstGeom>
        </p:spPr>
        <p:txBody>
          <a:bodyPr vert="horz" lIns="92138" tIns="46073" rIns="92138" bIns="46073" rtlCol="0"/>
          <a:lstStyle>
            <a:lvl1pPr algn="l">
              <a:defRPr sz="1200"/>
            </a:lvl1pPr>
          </a:lstStyle>
          <a:p>
            <a:endParaRPr lang="zh-TW" altLang="en-US"/>
          </a:p>
        </p:txBody>
      </p:sp>
      <p:sp>
        <p:nvSpPr>
          <p:cNvPr id="3" name="日期版面配置區 2"/>
          <p:cNvSpPr>
            <a:spLocks noGrp="1"/>
          </p:cNvSpPr>
          <p:nvPr>
            <p:ph type="dt" idx="1"/>
          </p:nvPr>
        </p:nvSpPr>
        <p:spPr>
          <a:xfrm>
            <a:off x="3855222" y="8"/>
            <a:ext cx="2950374" cy="497367"/>
          </a:xfrm>
          <a:prstGeom prst="rect">
            <a:avLst/>
          </a:prstGeom>
        </p:spPr>
        <p:txBody>
          <a:bodyPr vert="horz" lIns="92138" tIns="46073" rIns="92138" bIns="46073" rtlCol="0"/>
          <a:lstStyle>
            <a:lvl1pPr algn="r">
              <a:defRPr sz="1200"/>
            </a:lvl1pPr>
          </a:lstStyle>
          <a:p>
            <a:fld id="{95EB93EB-BF35-4D8E-BB23-FBBEE2002105}" type="datetimeFigureOut">
              <a:rPr lang="zh-TW" altLang="en-US" smtClean="0"/>
              <a:t>2018/6/15</a:t>
            </a:fld>
            <a:endParaRPr lang="zh-TW" altLang="en-US"/>
          </a:p>
        </p:txBody>
      </p:sp>
      <p:sp>
        <p:nvSpPr>
          <p:cNvPr id="4" name="投影片圖像版面配置區 3"/>
          <p:cNvSpPr>
            <a:spLocks noGrp="1" noRot="1" noChangeAspect="1"/>
          </p:cNvSpPr>
          <p:nvPr>
            <p:ph type="sldImg" idx="2"/>
          </p:nvPr>
        </p:nvSpPr>
        <p:spPr>
          <a:xfrm>
            <a:off x="714375" y="746125"/>
            <a:ext cx="5378450" cy="3724275"/>
          </a:xfrm>
          <a:prstGeom prst="rect">
            <a:avLst/>
          </a:prstGeom>
          <a:noFill/>
          <a:ln w="12700">
            <a:solidFill>
              <a:prstClr val="black"/>
            </a:solidFill>
          </a:ln>
        </p:spPr>
        <p:txBody>
          <a:bodyPr vert="horz" lIns="92138" tIns="46073" rIns="92138" bIns="46073" rtlCol="0" anchor="ctr"/>
          <a:lstStyle/>
          <a:p>
            <a:endParaRPr lang="zh-TW" altLang="en-US"/>
          </a:p>
        </p:txBody>
      </p:sp>
      <p:sp>
        <p:nvSpPr>
          <p:cNvPr id="5" name="備忘稿版面配置區 4"/>
          <p:cNvSpPr>
            <a:spLocks noGrp="1"/>
          </p:cNvSpPr>
          <p:nvPr>
            <p:ph type="body" sz="quarter" idx="3"/>
          </p:nvPr>
        </p:nvSpPr>
        <p:spPr>
          <a:xfrm>
            <a:off x="680242" y="4720993"/>
            <a:ext cx="5446723" cy="4473102"/>
          </a:xfrm>
          <a:prstGeom prst="rect">
            <a:avLst/>
          </a:prstGeom>
        </p:spPr>
        <p:txBody>
          <a:bodyPr vert="horz" lIns="92138" tIns="46073" rIns="92138" bIns="46073"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2" y="9440376"/>
            <a:ext cx="2950375" cy="497366"/>
          </a:xfrm>
          <a:prstGeom prst="rect">
            <a:avLst/>
          </a:prstGeom>
        </p:spPr>
        <p:txBody>
          <a:bodyPr vert="horz" lIns="92138" tIns="46073" rIns="92138" bIns="4607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222" y="9440376"/>
            <a:ext cx="2950374" cy="497366"/>
          </a:xfrm>
          <a:prstGeom prst="rect">
            <a:avLst/>
          </a:prstGeom>
        </p:spPr>
        <p:txBody>
          <a:bodyPr vert="horz" lIns="92138" tIns="46073" rIns="92138" bIns="46073" rtlCol="0" anchor="b"/>
          <a:lstStyle>
            <a:lvl1pPr algn="r">
              <a:defRPr sz="1200"/>
            </a:lvl1pPr>
          </a:lstStyle>
          <a:p>
            <a:fld id="{B19D817E-45BF-435A-8CB1-E3E3D5A21283}" type="slidenum">
              <a:rPr lang="zh-TW" altLang="en-US" smtClean="0"/>
              <a:t>‹#›</a:t>
            </a:fld>
            <a:endParaRPr lang="zh-TW" altLang="en-US"/>
          </a:p>
        </p:txBody>
      </p:sp>
    </p:spTree>
    <p:extLst>
      <p:ext uri="{BB962C8B-B14F-4D97-AF65-F5344CB8AC3E}">
        <p14:creationId xmlns:p14="http://schemas.microsoft.com/office/powerpoint/2010/main" val="23049714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xfrm>
            <a:off x="714375" y="747713"/>
            <a:ext cx="5378450" cy="3724275"/>
          </a:xfrm>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標楷體" pitchFamily="65" charset="-120"/>
              <a:ea typeface="標楷體" pitchFamily="65" charset="-120"/>
            </a:endParaRP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5837" indent="-286861" eaLnBrk="0" hangingPunct="0">
              <a:defRPr kumimoji="1">
                <a:solidFill>
                  <a:schemeClr val="tx1"/>
                </a:solidFill>
                <a:latin typeface="Arial" pitchFamily="34" charset="0"/>
                <a:ea typeface="新細明體" pitchFamily="18" charset="-120"/>
              </a:defRPr>
            </a:lvl2pPr>
            <a:lvl3pPr marL="1147440" indent="-229488" eaLnBrk="0" hangingPunct="0">
              <a:defRPr kumimoji="1">
                <a:solidFill>
                  <a:schemeClr val="tx1"/>
                </a:solidFill>
                <a:latin typeface="Arial" pitchFamily="34" charset="0"/>
                <a:ea typeface="新細明體" pitchFamily="18" charset="-120"/>
              </a:defRPr>
            </a:lvl3pPr>
            <a:lvl4pPr marL="1606416" indent="-229488" eaLnBrk="0" hangingPunct="0">
              <a:defRPr kumimoji="1">
                <a:solidFill>
                  <a:schemeClr val="tx1"/>
                </a:solidFill>
                <a:latin typeface="Arial" pitchFamily="34" charset="0"/>
                <a:ea typeface="新細明體" pitchFamily="18" charset="-120"/>
              </a:defRPr>
            </a:lvl4pPr>
            <a:lvl5pPr marL="2065393" indent="-229488" eaLnBrk="0" hangingPunct="0">
              <a:defRPr kumimoji="1">
                <a:solidFill>
                  <a:schemeClr val="tx1"/>
                </a:solidFill>
                <a:latin typeface="Arial" pitchFamily="34" charset="0"/>
                <a:ea typeface="新細明體" pitchFamily="18" charset="-120"/>
              </a:defRPr>
            </a:lvl5pPr>
            <a:lvl6pPr marL="2524370" indent="-2294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83345" indent="-2294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42320" indent="-2294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901296" indent="-2294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3EB737A-6BF9-48F0-9FD8-7ADEB47DDE6F}" type="slidenum">
              <a:rPr lang="en-US" altLang="zh-TW">
                <a:solidFill>
                  <a:prstClr val="black"/>
                </a:solidFill>
              </a:rPr>
              <a:pPr eaLnBrk="1" hangingPunct="1"/>
              <a:t>0</a:t>
            </a:fld>
            <a:endParaRPr lang="en-US" altLang="zh-TW">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a:xfrm>
            <a:off x="711054" y="4537143"/>
            <a:ext cx="5312328" cy="5002610"/>
          </a:xfrm>
        </p:spPr>
        <p:txBody>
          <a:bodyPr/>
          <a:lstStyle/>
          <a:p>
            <a:r>
              <a:rPr lang="en-US" altLang="zh-TW" dirty="0"/>
              <a:t> </a:t>
            </a:r>
            <a:endParaRPr lang="zh-TW" altLang="zh-TW" dirty="0"/>
          </a:p>
          <a:p>
            <a:endParaRPr lang="zh-TW" altLang="en-US" sz="1400" dirty="0"/>
          </a:p>
          <a:p>
            <a:endParaRPr lang="zh-TW" altLang="en-US" sz="1400" dirty="0"/>
          </a:p>
          <a:p>
            <a:pPr marL="182010" algn="just" defTabSz="924603">
              <a:lnSpc>
                <a:spcPts val="2009"/>
              </a:lnSpc>
              <a:defRPr/>
            </a:pPr>
            <a:endParaRPr lang="en-US" altLang="zh-TW" sz="1400" dirty="0">
              <a:solidFill>
                <a:prstClr val="black"/>
              </a:solidFill>
              <a:latin typeface="+mn-ea"/>
            </a:endParaRP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278332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a:xfrm>
            <a:off x="711055" y="4537142"/>
            <a:ext cx="5385105" cy="4688010"/>
          </a:xfrm>
        </p:spPr>
        <p:txBody>
          <a:bodyPr/>
          <a:lstStyle/>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10</a:t>
            </a:fld>
            <a:endParaRPr lang="zh-TW" altLang="en-US">
              <a:solidFill>
                <a:prstClr val="black"/>
              </a:solidFill>
            </a:endParaRPr>
          </a:p>
        </p:txBody>
      </p:sp>
    </p:spTree>
    <p:extLst>
      <p:ext uri="{BB962C8B-B14F-4D97-AF65-F5344CB8AC3E}">
        <p14:creationId xmlns:p14="http://schemas.microsoft.com/office/powerpoint/2010/main" val="278332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75" y="746125"/>
            <a:ext cx="5378450" cy="3724275"/>
          </a:xfrm>
        </p:spPr>
      </p:sp>
      <p:sp>
        <p:nvSpPr>
          <p:cNvPr id="3" name="備忘稿版面配置區 2"/>
          <p:cNvSpPr>
            <a:spLocks noGrp="1"/>
          </p:cNvSpPr>
          <p:nvPr>
            <p:ph type="body" idx="1"/>
          </p:nvPr>
        </p:nvSpPr>
        <p:spPr>
          <a:xfrm>
            <a:off x="390134" y="4534431"/>
            <a:ext cx="6142649" cy="5222951"/>
          </a:xfrm>
        </p:spPr>
        <p:txBody>
          <a:bodyPr/>
          <a:lstStyle/>
          <a:p>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68405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a:xfrm>
            <a:off x="638288" y="4606970"/>
            <a:ext cx="5649678" cy="5192641"/>
          </a:xfrm>
        </p:spPr>
        <p:txBody>
          <a:bodyPr/>
          <a:lstStyle/>
          <a:p>
            <a:pPr defTabSz="924825">
              <a:defRPr/>
            </a:pPr>
            <a:endParaRPr lang="zh-TW" altLang="en-US" dirty="0" smtClean="0"/>
          </a:p>
          <a:p>
            <a:endParaRPr lang="zh-TW" altLang="en-US" dirty="0" smtClean="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20066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2788" y="746125"/>
            <a:ext cx="5381625" cy="3725863"/>
          </a:xfrm>
        </p:spPr>
      </p:sp>
      <p:sp>
        <p:nvSpPr>
          <p:cNvPr id="3" name="備忘稿版面配置區 2"/>
          <p:cNvSpPr>
            <a:spLocks noGrp="1"/>
          </p:cNvSpPr>
          <p:nvPr>
            <p:ph type="body" idx="1"/>
          </p:nvPr>
        </p:nvSpPr>
        <p:spPr>
          <a:xfrm>
            <a:off x="711055" y="4537142"/>
            <a:ext cx="5385105" cy="4688010"/>
          </a:xfrm>
        </p:spPr>
        <p:txBody>
          <a:bodyPr/>
          <a:lstStyle/>
          <a:p>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278332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75" y="746125"/>
            <a:ext cx="5378450" cy="3724275"/>
          </a:xfrm>
        </p:spPr>
      </p:sp>
      <p:sp>
        <p:nvSpPr>
          <p:cNvPr id="3" name="備忘稿版面配置區 2"/>
          <p:cNvSpPr>
            <a:spLocks noGrp="1"/>
          </p:cNvSpPr>
          <p:nvPr>
            <p:ph type="body" idx="1"/>
          </p:nvPr>
        </p:nvSpPr>
        <p:spPr>
          <a:xfrm>
            <a:off x="201650" y="4534423"/>
            <a:ext cx="6476678" cy="5222948"/>
          </a:xfrm>
        </p:spPr>
        <p:txBody>
          <a:bodyPr/>
          <a:lstStyle/>
          <a:p>
            <a:endParaRPr lang="zh-TW" altLang="en-US" dirty="0">
              <a:latin typeface="+mj-ea"/>
              <a:ea typeface="+mj-ea"/>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230088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75" y="746125"/>
            <a:ext cx="5378450" cy="3724275"/>
          </a:xfrm>
        </p:spPr>
      </p:sp>
      <p:sp>
        <p:nvSpPr>
          <p:cNvPr id="3" name="備忘稿版面配置區 2"/>
          <p:cNvSpPr>
            <a:spLocks noGrp="1"/>
          </p:cNvSpPr>
          <p:nvPr>
            <p:ph type="body" idx="1"/>
          </p:nvPr>
        </p:nvSpPr>
        <p:spPr>
          <a:xfrm>
            <a:off x="390134" y="4534431"/>
            <a:ext cx="6142649" cy="5222951"/>
          </a:xfrm>
        </p:spPr>
        <p:txBody>
          <a:bodyPr/>
          <a:lstStyle/>
          <a:p>
            <a:pPr marL="230402" indent="-230402">
              <a:buFont typeface="+mj-lt"/>
              <a:buAutoNum type="arabicPeriod"/>
            </a:pPr>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68405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44" y="4720994"/>
            <a:ext cx="5446723" cy="4790990"/>
          </a:xfrm>
        </p:spPr>
        <p:txBody>
          <a:bodyPr/>
          <a:lstStyle/>
          <a:p>
            <a:pPr algn="just" defTabSz="921063">
              <a:lnSpc>
                <a:spcPts val="2000"/>
              </a:lnSpc>
              <a:defRPr/>
            </a:pPr>
            <a:endParaRPr lang="en-US" altLang="zh-TW" sz="1400" kern="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t>16</a:t>
            </a:fld>
            <a:endParaRPr lang="zh-TW" altLang="en-US"/>
          </a:p>
        </p:txBody>
      </p:sp>
    </p:spTree>
    <p:extLst>
      <p:ext uri="{BB962C8B-B14F-4D97-AF65-F5344CB8AC3E}">
        <p14:creationId xmlns:p14="http://schemas.microsoft.com/office/powerpoint/2010/main" val="290120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825786" y="4606966"/>
            <a:ext cx="5197595" cy="4790264"/>
          </a:xfrm>
        </p:spPr>
        <p:txBody>
          <a:bodyPr/>
          <a:lstStyle/>
          <a:p>
            <a:pPr marL="108057" indent="-457437" algn="just" defTabSz="914877">
              <a:lnSpc>
                <a:spcPts val="2002"/>
              </a:lnSpc>
            </a:pPr>
            <a:endParaRPr lang="en-US" altLang="zh-TW" sz="14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t>17</a:t>
            </a:fld>
            <a:endParaRPr lang="zh-TW" altLang="en-US"/>
          </a:p>
        </p:txBody>
      </p:sp>
    </p:spTree>
    <p:extLst>
      <p:ext uri="{BB962C8B-B14F-4D97-AF65-F5344CB8AC3E}">
        <p14:creationId xmlns:p14="http://schemas.microsoft.com/office/powerpoint/2010/main" val="1196106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44" y="4720993"/>
            <a:ext cx="5319279" cy="4473102"/>
          </a:xfrm>
        </p:spPr>
        <p:txBody>
          <a:bodyPr/>
          <a:lstStyle/>
          <a:p>
            <a:pPr marL="145136" indent="-616829" algn="just">
              <a:lnSpc>
                <a:spcPts val="2002"/>
              </a:lnSpc>
            </a:pPr>
            <a:endParaRPr lang="zh-TW" altLang="zh-TW" sz="14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t>18</a:t>
            </a:fld>
            <a:endParaRPr lang="zh-TW" altLang="en-US"/>
          </a:p>
        </p:txBody>
      </p:sp>
    </p:spTree>
    <p:extLst>
      <p:ext uri="{BB962C8B-B14F-4D97-AF65-F5344CB8AC3E}">
        <p14:creationId xmlns:p14="http://schemas.microsoft.com/office/powerpoint/2010/main" val="11961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xfrm>
            <a:off x="714375" y="747713"/>
            <a:ext cx="5378450" cy="3724275"/>
          </a:xfrm>
          <a:ln/>
        </p:spPr>
      </p:sp>
      <p:sp>
        <p:nvSpPr>
          <p:cNvPr id="307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
        <p:nvSpPr>
          <p:cNvPr id="3072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29" eaLnBrk="0" hangingPunct="0">
              <a:defRPr kumimoji="1">
                <a:solidFill>
                  <a:schemeClr val="tx1"/>
                </a:solidFill>
                <a:latin typeface="Arial" pitchFamily="34" charset="0"/>
                <a:ea typeface="新細明體" pitchFamily="18" charset="-120"/>
              </a:defRPr>
            </a:lvl1pPr>
            <a:lvl2pPr marL="745837" indent="-286861" defTabSz="924329" eaLnBrk="0" hangingPunct="0">
              <a:defRPr kumimoji="1">
                <a:solidFill>
                  <a:schemeClr val="tx1"/>
                </a:solidFill>
                <a:latin typeface="Arial" pitchFamily="34" charset="0"/>
                <a:ea typeface="新細明體" pitchFamily="18" charset="-120"/>
              </a:defRPr>
            </a:lvl2pPr>
            <a:lvl3pPr marL="1147440" indent="-229488" defTabSz="924329" eaLnBrk="0" hangingPunct="0">
              <a:defRPr kumimoji="1">
                <a:solidFill>
                  <a:schemeClr val="tx1"/>
                </a:solidFill>
                <a:latin typeface="Arial" pitchFamily="34" charset="0"/>
                <a:ea typeface="新細明體" pitchFamily="18" charset="-120"/>
              </a:defRPr>
            </a:lvl3pPr>
            <a:lvl4pPr marL="1606416" indent="-229488" defTabSz="924329" eaLnBrk="0" hangingPunct="0">
              <a:defRPr kumimoji="1">
                <a:solidFill>
                  <a:schemeClr val="tx1"/>
                </a:solidFill>
                <a:latin typeface="Arial" pitchFamily="34" charset="0"/>
                <a:ea typeface="新細明體" pitchFamily="18" charset="-120"/>
              </a:defRPr>
            </a:lvl4pPr>
            <a:lvl5pPr marL="2065393" indent="-229488" defTabSz="924329" eaLnBrk="0" hangingPunct="0">
              <a:defRPr kumimoji="1">
                <a:solidFill>
                  <a:schemeClr val="tx1"/>
                </a:solidFill>
                <a:latin typeface="Arial" pitchFamily="34" charset="0"/>
                <a:ea typeface="新細明體" pitchFamily="18" charset="-120"/>
              </a:defRPr>
            </a:lvl5pPr>
            <a:lvl6pPr marL="2524370"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6pPr>
            <a:lvl7pPr marL="2983345"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7pPr>
            <a:lvl8pPr marL="3442320"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8pPr>
            <a:lvl9pPr marL="3901296"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78577A61-8562-4423-8414-EEFD44BB507F}" type="slidenum">
              <a:rPr lang="en-US" altLang="zh-TW">
                <a:solidFill>
                  <a:prstClr val="black"/>
                </a:solidFill>
              </a:rPr>
              <a:pPr eaLnBrk="1" hangingPunct="1"/>
              <a:t>1</a:t>
            </a:fld>
            <a:endParaRPr lang="en-US" altLang="zh-TW">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51" y="4720994"/>
            <a:ext cx="5343133" cy="4473102"/>
          </a:xfrm>
        </p:spPr>
        <p:txBody>
          <a:bodyPr/>
          <a:lstStyle/>
          <a:p>
            <a:pPr algn="just">
              <a:lnSpc>
                <a:spcPts val="2002"/>
              </a:lnSpc>
            </a:pPr>
            <a:endParaRPr lang="zh-TW" altLang="en-US" sz="14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54223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44" y="4609234"/>
            <a:ext cx="5343138" cy="5006529"/>
          </a:xfrm>
        </p:spPr>
        <p:txBody>
          <a:bodyPr/>
          <a:lstStyle/>
          <a:p>
            <a:endParaRPr lang="zh-TW" altLang="en-US" sz="1400"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68405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48" y="4534431"/>
            <a:ext cx="5270361" cy="4473102"/>
          </a:xfrm>
        </p:spPr>
        <p:txBody>
          <a:bodyPr/>
          <a:lstStyle/>
          <a:p>
            <a:pPr algn="just">
              <a:lnSpc>
                <a:spcPts val="2002"/>
              </a:lnSpc>
            </a:pPr>
            <a:endParaRPr lang="zh-TW" altLang="en-US"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684054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a:xfrm>
            <a:off x="680241" y="4720990"/>
            <a:ext cx="5561454" cy="4238435"/>
          </a:xfrm>
        </p:spPr>
        <p:txBody>
          <a:bodyPr/>
          <a:lstStyle/>
          <a:p>
            <a:pPr marL="145136" indent="-290275" algn="just">
              <a:lnSpc>
                <a:spcPts val="2018"/>
              </a:lnSpc>
            </a:pPr>
            <a:endParaRPr lang="zh-TW" altLang="en-US" sz="1400" dirty="0"/>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2119825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21824">
              <a:lnSpc>
                <a:spcPts val="2018"/>
              </a:lnSpc>
              <a:defRPr/>
            </a:pPr>
            <a:endParaRPr lang="en-US" altLang="zh-TW" sz="1400" dirty="0">
              <a:latin typeface="新細明體" panose="02020500000000000000" pitchFamily="18" charset="-120"/>
              <a:ea typeface="新細明體" panose="02020500000000000000" pitchFamily="18" charset="-120"/>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2119825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a:xfrm>
            <a:off x="665163" y="722313"/>
            <a:ext cx="5718175" cy="3957637"/>
          </a:xfrm>
          <a:ln/>
        </p:spPr>
      </p:sp>
      <p:sp>
        <p:nvSpPr>
          <p:cNvPr id="95235" name="備忘稿版面配置區 2"/>
          <p:cNvSpPr>
            <a:spLocks noGrp="1"/>
          </p:cNvSpPr>
          <p:nvPr>
            <p:ph type="body" idx="1"/>
          </p:nvPr>
        </p:nvSpPr>
        <p:spPr>
          <a:xfrm>
            <a:off x="1027352" y="4970466"/>
            <a:ext cx="5039900" cy="4032250"/>
          </a:xfrm>
          <a:noFill/>
        </p:spPr>
        <p:txBody>
          <a:bodyPr/>
          <a:lstStyle/>
          <a:p>
            <a:pPr>
              <a:lnSpc>
                <a:spcPts val="1800"/>
              </a:lnSpc>
              <a:spcBef>
                <a:spcPct val="0"/>
              </a:spcBef>
            </a:pPr>
            <a:endParaRPr lang="zh-TW" altLang="en-US" dirty="0" smtClean="0"/>
          </a:p>
        </p:txBody>
      </p:sp>
      <p:sp>
        <p:nvSpPr>
          <p:cNvPr id="95236" name="投影片編號版面配置區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新細明體" pitchFamily="18" charset="-120"/>
              </a:defRPr>
            </a:lvl1pPr>
            <a:lvl2pPr marL="742663" indent="-285640" algn="l" eaLnBrk="0" hangingPunct="0">
              <a:spcBef>
                <a:spcPct val="30000"/>
              </a:spcBef>
              <a:defRPr kumimoji="1" sz="1200">
                <a:solidFill>
                  <a:schemeClr val="tx1"/>
                </a:solidFill>
                <a:latin typeface="Arial" pitchFamily="34" charset="0"/>
                <a:ea typeface="新細明體" pitchFamily="18" charset="-120"/>
              </a:defRPr>
            </a:lvl2pPr>
            <a:lvl3pPr marL="1142559" indent="-228512" algn="l" eaLnBrk="0" hangingPunct="0">
              <a:spcBef>
                <a:spcPct val="30000"/>
              </a:spcBef>
              <a:defRPr kumimoji="1" sz="1200">
                <a:solidFill>
                  <a:schemeClr val="tx1"/>
                </a:solidFill>
                <a:latin typeface="Arial" pitchFamily="34" charset="0"/>
                <a:ea typeface="新細明體" pitchFamily="18" charset="-120"/>
              </a:defRPr>
            </a:lvl3pPr>
            <a:lvl4pPr marL="1599581" indent="-228512" algn="l" eaLnBrk="0" hangingPunct="0">
              <a:spcBef>
                <a:spcPct val="30000"/>
              </a:spcBef>
              <a:defRPr kumimoji="1" sz="1200">
                <a:solidFill>
                  <a:schemeClr val="tx1"/>
                </a:solidFill>
                <a:latin typeface="Arial" pitchFamily="34" charset="0"/>
                <a:ea typeface="新細明體" pitchFamily="18" charset="-120"/>
              </a:defRPr>
            </a:lvl4pPr>
            <a:lvl5pPr marL="2056605" indent="-228512" algn="l" eaLnBrk="0" hangingPunct="0">
              <a:spcBef>
                <a:spcPct val="30000"/>
              </a:spcBef>
              <a:defRPr kumimoji="1" sz="1200">
                <a:solidFill>
                  <a:schemeClr val="tx1"/>
                </a:solidFill>
                <a:latin typeface="Arial" pitchFamily="34" charset="0"/>
                <a:ea typeface="新細明體" pitchFamily="18" charset="-120"/>
              </a:defRPr>
            </a:lvl5pPr>
            <a:lvl6pPr marL="2513628" indent="-228512"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0652" indent="-228512"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7675" indent="-228512"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4699" indent="-228512"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E654EEB3-1EB0-4DAE-A77F-B38D3F85351C}" type="slidenum">
              <a:rPr lang="en-US" altLang="zh-TW" smtClean="0"/>
              <a:pPr algn="r" eaLnBrk="1" hangingPunct="1">
                <a:spcBef>
                  <a:spcPct val="0"/>
                </a:spcBef>
              </a:pPr>
              <a:t>24</a:t>
            </a:fld>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xfrm>
            <a:off x="714375" y="747713"/>
            <a:ext cx="5378450" cy="3724275"/>
          </a:xfrm>
          <a:ln/>
        </p:spPr>
      </p:sp>
      <p:sp>
        <p:nvSpPr>
          <p:cNvPr id="307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ndParaRPr>
          </a:p>
        </p:txBody>
      </p:sp>
      <p:sp>
        <p:nvSpPr>
          <p:cNvPr id="3072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329" eaLnBrk="0" hangingPunct="0">
              <a:defRPr kumimoji="1">
                <a:solidFill>
                  <a:schemeClr val="tx1"/>
                </a:solidFill>
                <a:latin typeface="Arial" pitchFamily="34" charset="0"/>
                <a:ea typeface="新細明體" pitchFamily="18" charset="-120"/>
              </a:defRPr>
            </a:lvl1pPr>
            <a:lvl2pPr marL="745837" indent="-286861" defTabSz="924329" eaLnBrk="0" hangingPunct="0">
              <a:defRPr kumimoji="1">
                <a:solidFill>
                  <a:schemeClr val="tx1"/>
                </a:solidFill>
                <a:latin typeface="Arial" pitchFamily="34" charset="0"/>
                <a:ea typeface="新細明體" pitchFamily="18" charset="-120"/>
              </a:defRPr>
            </a:lvl2pPr>
            <a:lvl3pPr marL="1147440" indent="-229488" defTabSz="924329" eaLnBrk="0" hangingPunct="0">
              <a:defRPr kumimoji="1">
                <a:solidFill>
                  <a:schemeClr val="tx1"/>
                </a:solidFill>
                <a:latin typeface="Arial" pitchFamily="34" charset="0"/>
                <a:ea typeface="新細明體" pitchFamily="18" charset="-120"/>
              </a:defRPr>
            </a:lvl3pPr>
            <a:lvl4pPr marL="1606416" indent="-229488" defTabSz="924329" eaLnBrk="0" hangingPunct="0">
              <a:defRPr kumimoji="1">
                <a:solidFill>
                  <a:schemeClr val="tx1"/>
                </a:solidFill>
                <a:latin typeface="Arial" pitchFamily="34" charset="0"/>
                <a:ea typeface="新細明體" pitchFamily="18" charset="-120"/>
              </a:defRPr>
            </a:lvl4pPr>
            <a:lvl5pPr marL="2065393" indent="-229488" defTabSz="924329" eaLnBrk="0" hangingPunct="0">
              <a:defRPr kumimoji="1">
                <a:solidFill>
                  <a:schemeClr val="tx1"/>
                </a:solidFill>
                <a:latin typeface="Arial" pitchFamily="34" charset="0"/>
                <a:ea typeface="新細明體" pitchFamily="18" charset="-120"/>
              </a:defRPr>
            </a:lvl5pPr>
            <a:lvl6pPr marL="2524370"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6pPr>
            <a:lvl7pPr marL="2983345"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7pPr>
            <a:lvl8pPr marL="3442320"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8pPr>
            <a:lvl9pPr marL="3901296" indent="-229488" defTabSz="924329"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78577A61-8562-4423-8414-EEFD44BB507F}" type="slidenum">
              <a:rPr lang="en-US" altLang="zh-TW">
                <a:solidFill>
                  <a:prstClr val="black"/>
                </a:solidFill>
              </a:rPr>
              <a:pPr eaLnBrk="1" hangingPunct="1"/>
              <a:t>25</a:t>
            </a:fld>
            <a:endParaRPr lang="en-US" altLang="zh-TW">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75" y="746125"/>
            <a:ext cx="5378450" cy="3724275"/>
          </a:xfrm>
        </p:spPr>
      </p:sp>
      <p:sp>
        <p:nvSpPr>
          <p:cNvPr id="3" name="備忘稿版面配置區 2"/>
          <p:cNvSpPr>
            <a:spLocks noGrp="1"/>
          </p:cNvSpPr>
          <p:nvPr>
            <p:ph type="body" idx="1"/>
          </p:nvPr>
        </p:nvSpPr>
        <p:spPr>
          <a:xfrm>
            <a:off x="680246" y="4720993"/>
            <a:ext cx="5197595" cy="4473102"/>
          </a:xfrm>
        </p:spPr>
        <p:txBody>
          <a:bodyPr/>
          <a:lstStyle/>
          <a:p>
            <a:pPr algn="just">
              <a:lnSpc>
                <a:spcPts val="2010"/>
              </a:lnSpc>
            </a:pPr>
            <a:endParaRPr lang="zh-TW" altLang="en-US" sz="1400" dirty="0">
              <a:latin typeface="+mn-ea"/>
            </a:endParaRPr>
          </a:p>
        </p:txBody>
      </p:sp>
      <p:sp>
        <p:nvSpPr>
          <p:cNvPr id="4" name="投影片編號版面配置區 3"/>
          <p:cNvSpPr>
            <a:spLocks noGrp="1"/>
          </p:cNvSpPr>
          <p:nvPr>
            <p:ph type="sldNum" sz="quarter" idx="10"/>
          </p:nvPr>
        </p:nvSpPr>
        <p:spPr/>
        <p:txBody>
          <a:bodyPr/>
          <a:lstStyle/>
          <a:p>
            <a:fld id="{B19D817E-45BF-435A-8CB1-E3E3D5A21283}"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211982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8" eaLnBrk="0" hangingPunct="0">
              <a:spcBef>
                <a:spcPct val="30000"/>
              </a:spcBef>
              <a:defRPr kumimoji="1" sz="1200">
                <a:solidFill>
                  <a:schemeClr val="tx1"/>
                </a:solidFill>
                <a:latin typeface="Arial" pitchFamily="34" charset="0"/>
                <a:ea typeface="新細明體" pitchFamily="18" charset="-120"/>
              </a:defRPr>
            </a:lvl1pPr>
            <a:lvl2pPr marL="743432" indent="-285690" defTabSz="915478" eaLnBrk="0" hangingPunct="0">
              <a:spcBef>
                <a:spcPct val="30000"/>
              </a:spcBef>
              <a:defRPr kumimoji="1" sz="1200">
                <a:solidFill>
                  <a:schemeClr val="tx1"/>
                </a:solidFill>
                <a:latin typeface="Arial" pitchFamily="34" charset="0"/>
                <a:ea typeface="新細明體" pitchFamily="18" charset="-120"/>
              </a:defRPr>
            </a:lvl2pPr>
            <a:lvl3pPr marL="1144346" indent="-228868" defTabSz="915478" eaLnBrk="0" hangingPunct="0">
              <a:spcBef>
                <a:spcPct val="30000"/>
              </a:spcBef>
              <a:defRPr kumimoji="1" sz="1200">
                <a:solidFill>
                  <a:schemeClr val="tx1"/>
                </a:solidFill>
                <a:latin typeface="Arial" pitchFamily="34" charset="0"/>
                <a:ea typeface="新細明體" pitchFamily="18" charset="-120"/>
              </a:defRPr>
            </a:lvl3pPr>
            <a:lvl4pPr marL="1602085" indent="-228868" defTabSz="915478" eaLnBrk="0" hangingPunct="0">
              <a:spcBef>
                <a:spcPct val="30000"/>
              </a:spcBef>
              <a:defRPr kumimoji="1" sz="1200">
                <a:solidFill>
                  <a:schemeClr val="tx1"/>
                </a:solidFill>
                <a:latin typeface="Arial" pitchFamily="34" charset="0"/>
                <a:ea typeface="新細明體" pitchFamily="18" charset="-120"/>
              </a:defRPr>
            </a:lvl4pPr>
            <a:lvl5pPr marL="2059822" indent="-228868" defTabSz="915478" eaLnBrk="0" hangingPunct="0">
              <a:spcBef>
                <a:spcPct val="30000"/>
              </a:spcBef>
              <a:defRPr kumimoji="1" sz="1200">
                <a:solidFill>
                  <a:schemeClr val="tx1"/>
                </a:solidFill>
                <a:latin typeface="Arial" pitchFamily="34" charset="0"/>
                <a:ea typeface="新細明體" pitchFamily="18" charset="-120"/>
              </a:defRPr>
            </a:lvl5pPr>
            <a:lvl6pPr marL="2514405"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8987"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3569"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152"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3</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08025" y="738188"/>
            <a:ext cx="5391150" cy="3732212"/>
          </a:xfrm>
          <a:ln/>
        </p:spPr>
      </p:sp>
      <p:sp>
        <p:nvSpPr>
          <p:cNvPr id="18436" name="Rectangle 3"/>
          <p:cNvSpPr>
            <a:spLocks noGrp="1" noChangeArrowheads="1"/>
          </p:cNvSpPr>
          <p:nvPr>
            <p:ph type="body" idx="1"/>
          </p:nvPr>
        </p:nvSpPr>
        <p:spPr>
          <a:xfrm>
            <a:off x="680456" y="4537434"/>
            <a:ext cx="5446396" cy="5262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ts val="2017"/>
              </a:lnSpc>
              <a:tabLst>
                <a:tab pos="453871" algn="l"/>
              </a:tabLst>
            </a:pPr>
            <a:endParaRPr lang="en-US" altLang="zh-TW" sz="1400" dirty="0"/>
          </a:p>
        </p:txBody>
      </p:sp>
    </p:spTree>
    <p:extLst>
      <p:ext uri="{BB962C8B-B14F-4D97-AF65-F5344CB8AC3E}">
        <p14:creationId xmlns:p14="http://schemas.microsoft.com/office/powerpoint/2010/main" val="330226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8" eaLnBrk="0" hangingPunct="0">
              <a:spcBef>
                <a:spcPct val="30000"/>
              </a:spcBef>
              <a:defRPr kumimoji="1" sz="1200">
                <a:solidFill>
                  <a:schemeClr val="tx1"/>
                </a:solidFill>
                <a:latin typeface="Arial" pitchFamily="34" charset="0"/>
                <a:ea typeface="新細明體" pitchFamily="18" charset="-120"/>
              </a:defRPr>
            </a:lvl1pPr>
            <a:lvl2pPr marL="743432" indent="-285690" defTabSz="915478" eaLnBrk="0" hangingPunct="0">
              <a:spcBef>
                <a:spcPct val="30000"/>
              </a:spcBef>
              <a:defRPr kumimoji="1" sz="1200">
                <a:solidFill>
                  <a:schemeClr val="tx1"/>
                </a:solidFill>
                <a:latin typeface="Arial" pitchFamily="34" charset="0"/>
                <a:ea typeface="新細明體" pitchFamily="18" charset="-120"/>
              </a:defRPr>
            </a:lvl2pPr>
            <a:lvl3pPr marL="1144346" indent="-228868" defTabSz="915478" eaLnBrk="0" hangingPunct="0">
              <a:spcBef>
                <a:spcPct val="30000"/>
              </a:spcBef>
              <a:defRPr kumimoji="1" sz="1200">
                <a:solidFill>
                  <a:schemeClr val="tx1"/>
                </a:solidFill>
                <a:latin typeface="Arial" pitchFamily="34" charset="0"/>
                <a:ea typeface="新細明體" pitchFamily="18" charset="-120"/>
              </a:defRPr>
            </a:lvl3pPr>
            <a:lvl4pPr marL="1602085" indent="-228868" defTabSz="915478" eaLnBrk="0" hangingPunct="0">
              <a:spcBef>
                <a:spcPct val="30000"/>
              </a:spcBef>
              <a:defRPr kumimoji="1" sz="1200">
                <a:solidFill>
                  <a:schemeClr val="tx1"/>
                </a:solidFill>
                <a:latin typeface="Arial" pitchFamily="34" charset="0"/>
                <a:ea typeface="新細明體" pitchFamily="18" charset="-120"/>
              </a:defRPr>
            </a:lvl4pPr>
            <a:lvl5pPr marL="2059822" indent="-228868" defTabSz="915478" eaLnBrk="0" hangingPunct="0">
              <a:spcBef>
                <a:spcPct val="30000"/>
              </a:spcBef>
              <a:defRPr kumimoji="1" sz="1200">
                <a:solidFill>
                  <a:schemeClr val="tx1"/>
                </a:solidFill>
                <a:latin typeface="Arial" pitchFamily="34" charset="0"/>
                <a:ea typeface="新細明體" pitchFamily="18" charset="-120"/>
              </a:defRPr>
            </a:lvl5pPr>
            <a:lvl6pPr marL="2514405"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8987"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3569"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152"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4</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08025" y="738188"/>
            <a:ext cx="5391150" cy="3732212"/>
          </a:xfrm>
          <a:ln/>
        </p:spPr>
      </p:sp>
      <p:sp>
        <p:nvSpPr>
          <p:cNvPr id="18436" name="Rectangle 3"/>
          <p:cNvSpPr>
            <a:spLocks noGrp="1" noChangeArrowheads="1"/>
          </p:cNvSpPr>
          <p:nvPr>
            <p:ph type="body" idx="1"/>
          </p:nvPr>
        </p:nvSpPr>
        <p:spPr>
          <a:xfrm>
            <a:off x="680444" y="4537421"/>
            <a:ext cx="5270166" cy="5262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4580" algn="just">
              <a:lnSpc>
                <a:spcPts val="1991"/>
              </a:lnSpc>
              <a:spcBef>
                <a:spcPct val="0"/>
              </a:spcBef>
            </a:pPr>
            <a:endParaRPr lang="en-US" altLang="zh-TW" sz="1400" dirty="0">
              <a:latin typeface="標楷體" pitchFamily="65" charset="-120"/>
              <a:ea typeface="標楷體" pitchFamily="65" charset="-120"/>
            </a:endParaRPr>
          </a:p>
        </p:txBody>
      </p:sp>
    </p:spTree>
    <p:extLst>
      <p:ext uri="{BB962C8B-B14F-4D97-AF65-F5344CB8AC3E}">
        <p14:creationId xmlns:p14="http://schemas.microsoft.com/office/powerpoint/2010/main" val="330226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8" eaLnBrk="0" hangingPunct="0">
              <a:spcBef>
                <a:spcPct val="30000"/>
              </a:spcBef>
              <a:defRPr kumimoji="1" sz="1200">
                <a:solidFill>
                  <a:schemeClr val="tx1"/>
                </a:solidFill>
                <a:latin typeface="Arial" pitchFamily="34" charset="0"/>
                <a:ea typeface="新細明體" pitchFamily="18" charset="-120"/>
              </a:defRPr>
            </a:lvl1pPr>
            <a:lvl2pPr marL="743432" indent="-285690" defTabSz="915478" eaLnBrk="0" hangingPunct="0">
              <a:spcBef>
                <a:spcPct val="30000"/>
              </a:spcBef>
              <a:defRPr kumimoji="1" sz="1200">
                <a:solidFill>
                  <a:schemeClr val="tx1"/>
                </a:solidFill>
                <a:latin typeface="Arial" pitchFamily="34" charset="0"/>
                <a:ea typeface="新細明體" pitchFamily="18" charset="-120"/>
              </a:defRPr>
            </a:lvl2pPr>
            <a:lvl3pPr marL="1144346" indent="-228868" defTabSz="915478" eaLnBrk="0" hangingPunct="0">
              <a:spcBef>
                <a:spcPct val="30000"/>
              </a:spcBef>
              <a:defRPr kumimoji="1" sz="1200">
                <a:solidFill>
                  <a:schemeClr val="tx1"/>
                </a:solidFill>
                <a:latin typeface="Arial" pitchFamily="34" charset="0"/>
                <a:ea typeface="新細明體" pitchFamily="18" charset="-120"/>
              </a:defRPr>
            </a:lvl3pPr>
            <a:lvl4pPr marL="1602085" indent="-228868" defTabSz="915478" eaLnBrk="0" hangingPunct="0">
              <a:spcBef>
                <a:spcPct val="30000"/>
              </a:spcBef>
              <a:defRPr kumimoji="1" sz="1200">
                <a:solidFill>
                  <a:schemeClr val="tx1"/>
                </a:solidFill>
                <a:latin typeface="Arial" pitchFamily="34" charset="0"/>
                <a:ea typeface="新細明體" pitchFamily="18" charset="-120"/>
              </a:defRPr>
            </a:lvl4pPr>
            <a:lvl5pPr marL="2059822" indent="-228868" defTabSz="915478" eaLnBrk="0" hangingPunct="0">
              <a:spcBef>
                <a:spcPct val="30000"/>
              </a:spcBef>
              <a:defRPr kumimoji="1" sz="1200">
                <a:solidFill>
                  <a:schemeClr val="tx1"/>
                </a:solidFill>
                <a:latin typeface="Arial" pitchFamily="34" charset="0"/>
                <a:ea typeface="新細明體" pitchFamily="18" charset="-120"/>
              </a:defRPr>
            </a:lvl5pPr>
            <a:lvl6pPr marL="2514405"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8987"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3569"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152"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5</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08025" y="738188"/>
            <a:ext cx="5391150" cy="3732212"/>
          </a:xfrm>
          <a:ln/>
        </p:spPr>
      </p:sp>
      <p:sp>
        <p:nvSpPr>
          <p:cNvPr id="18436" name="Rectangle 3"/>
          <p:cNvSpPr>
            <a:spLocks noGrp="1" noChangeArrowheads="1"/>
          </p:cNvSpPr>
          <p:nvPr>
            <p:ph type="body" idx="1"/>
          </p:nvPr>
        </p:nvSpPr>
        <p:spPr>
          <a:xfrm>
            <a:off x="680448" y="4537430"/>
            <a:ext cx="5446396" cy="5262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4580" algn="just">
              <a:lnSpc>
                <a:spcPts val="1991"/>
              </a:lnSpc>
              <a:spcBef>
                <a:spcPct val="0"/>
              </a:spcBef>
            </a:pPr>
            <a:endParaRPr lang="en-US" altLang="zh-TW" sz="1400" dirty="0">
              <a:latin typeface="標楷體" pitchFamily="65" charset="-120"/>
              <a:ea typeface="標楷體" pitchFamily="65" charset="-120"/>
            </a:endParaRPr>
          </a:p>
        </p:txBody>
      </p:sp>
    </p:spTree>
    <p:extLst>
      <p:ext uri="{BB962C8B-B14F-4D97-AF65-F5344CB8AC3E}">
        <p14:creationId xmlns:p14="http://schemas.microsoft.com/office/powerpoint/2010/main" val="171022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36" eaLnBrk="0" hangingPunct="0">
              <a:spcBef>
                <a:spcPct val="30000"/>
              </a:spcBef>
              <a:defRPr kumimoji="1" sz="1200">
                <a:solidFill>
                  <a:schemeClr val="tx1"/>
                </a:solidFill>
                <a:latin typeface="Arial" pitchFamily="34" charset="0"/>
                <a:ea typeface="新細明體" pitchFamily="18" charset="-120"/>
              </a:defRPr>
            </a:lvl1pPr>
            <a:lvl2pPr marL="737634" indent="-283462" defTabSz="908336" eaLnBrk="0" hangingPunct="0">
              <a:spcBef>
                <a:spcPct val="30000"/>
              </a:spcBef>
              <a:defRPr kumimoji="1" sz="1200">
                <a:solidFill>
                  <a:schemeClr val="tx1"/>
                </a:solidFill>
                <a:latin typeface="Arial" pitchFamily="34" charset="0"/>
                <a:ea typeface="新細明體" pitchFamily="18" charset="-120"/>
              </a:defRPr>
            </a:lvl2pPr>
            <a:lvl3pPr marL="1135422" indent="-227083" defTabSz="908336" eaLnBrk="0" hangingPunct="0">
              <a:spcBef>
                <a:spcPct val="30000"/>
              </a:spcBef>
              <a:defRPr kumimoji="1" sz="1200">
                <a:solidFill>
                  <a:schemeClr val="tx1"/>
                </a:solidFill>
                <a:latin typeface="Arial" pitchFamily="34" charset="0"/>
                <a:ea typeface="新細明體" pitchFamily="18" charset="-120"/>
              </a:defRPr>
            </a:lvl3pPr>
            <a:lvl4pPr marL="1589591" indent="-227083" defTabSz="908336" eaLnBrk="0" hangingPunct="0">
              <a:spcBef>
                <a:spcPct val="30000"/>
              </a:spcBef>
              <a:defRPr kumimoji="1" sz="1200">
                <a:solidFill>
                  <a:schemeClr val="tx1"/>
                </a:solidFill>
                <a:latin typeface="Arial" pitchFamily="34" charset="0"/>
                <a:ea typeface="新細明體" pitchFamily="18" charset="-120"/>
              </a:defRPr>
            </a:lvl4pPr>
            <a:lvl5pPr marL="2043757" indent="-227083" defTabSz="908336" eaLnBrk="0" hangingPunct="0">
              <a:spcBef>
                <a:spcPct val="30000"/>
              </a:spcBef>
              <a:defRPr kumimoji="1" sz="1200">
                <a:solidFill>
                  <a:schemeClr val="tx1"/>
                </a:solidFill>
                <a:latin typeface="Arial" pitchFamily="34" charset="0"/>
                <a:ea typeface="新細明體" pitchFamily="18" charset="-120"/>
              </a:defRPr>
            </a:lvl5pPr>
            <a:lvl6pPr marL="2494793" indent="-227083" defTabSz="908336"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45830" indent="-227083" defTabSz="908336"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96864" indent="-227083" defTabSz="908336"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47902" indent="-227083" defTabSz="908336"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6</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08025" y="738188"/>
            <a:ext cx="5391150" cy="3732212"/>
          </a:xfrm>
          <a:ln/>
        </p:spPr>
      </p:sp>
      <p:sp>
        <p:nvSpPr>
          <p:cNvPr id="18436" name="Rectangle 3"/>
          <p:cNvSpPr>
            <a:spLocks noGrp="1" noChangeArrowheads="1"/>
          </p:cNvSpPr>
          <p:nvPr>
            <p:ph type="body" idx="1"/>
          </p:nvPr>
        </p:nvSpPr>
        <p:spPr>
          <a:xfrm>
            <a:off x="680446" y="4537430"/>
            <a:ext cx="5561251" cy="5262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5000"/>
              </a:lnSpc>
              <a:buClr>
                <a:srgbClr val="000000"/>
              </a:buClr>
            </a:pPr>
            <a:endParaRPr lang="en-US" altLang="zh-TW" sz="1400" kern="100" dirty="0">
              <a:solidFill>
                <a:srgbClr val="000000"/>
              </a:solidFill>
              <a:cs typeface="Times New Roman"/>
            </a:endParaRPr>
          </a:p>
        </p:txBody>
      </p:sp>
    </p:spTree>
    <p:extLst>
      <p:ext uri="{BB962C8B-B14F-4D97-AF65-F5344CB8AC3E}">
        <p14:creationId xmlns:p14="http://schemas.microsoft.com/office/powerpoint/2010/main" val="133633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8" eaLnBrk="0" hangingPunct="0">
              <a:spcBef>
                <a:spcPct val="30000"/>
              </a:spcBef>
              <a:defRPr kumimoji="1" sz="1200">
                <a:solidFill>
                  <a:schemeClr val="tx1"/>
                </a:solidFill>
                <a:latin typeface="Arial" pitchFamily="34" charset="0"/>
                <a:ea typeface="新細明體" pitchFamily="18" charset="-120"/>
              </a:defRPr>
            </a:lvl1pPr>
            <a:lvl2pPr marL="743432" indent="-285690" defTabSz="915478" eaLnBrk="0" hangingPunct="0">
              <a:spcBef>
                <a:spcPct val="30000"/>
              </a:spcBef>
              <a:defRPr kumimoji="1" sz="1200">
                <a:solidFill>
                  <a:schemeClr val="tx1"/>
                </a:solidFill>
                <a:latin typeface="Arial" pitchFamily="34" charset="0"/>
                <a:ea typeface="新細明體" pitchFamily="18" charset="-120"/>
              </a:defRPr>
            </a:lvl2pPr>
            <a:lvl3pPr marL="1144346" indent="-228868" defTabSz="915478" eaLnBrk="0" hangingPunct="0">
              <a:spcBef>
                <a:spcPct val="30000"/>
              </a:spcBef>
              <a:defRPr kumimoji="1" sz="1200">
                <a:solidFill>
                  <a:schemeClr val="tx1"/>
                </a:solidFill>
                <a:latin typeface="Arial" pitchFamily="34" charset="0"/>
                <a:ea typeface="新細明體" pitchFamily="18" charset="-120"/>
              </a:defRPr>
            </a:lvl3pPr>
            <a:lvl4pPr marL="1602085" indent="-228868" defTabSz="915478" eaLnBrk="0" hangingPunct="0">
              <a:spcBef>
                <a:spcPct val="30000"/>
              </a:spcBef>
              <a:defRPr kumimoji="1" sz="1200">
                <a:solidFill>
                  <a:schemeClr val="tx1"/>
                </a:solidFill>
                <a:latin typeface="Arial" pitchFamily="34" charset="0"/>
                <a:ea typeface="新細明體" pitchFamily="18" charset="-120"/>
              </a:defRPr>
            </a:lvl4pPr>
            <a:lvl5pPr marL="2059822" indent="-228868" defTabSz="915478" eaLnBrk="0" hangingPunct="0">
              <a:spcBef>
                <a:spcPct val="30000"/>
              </a:spcBef>
              <a:defRPr kumimoji="1" sz="1200">
                <a:solidFill>
                  <a:schemeClr val="tx1"/>
                </a:solidFill>
                <a:latin typeface="Arial" pitchFamily="34" charset="0"/>
                <a:ea typeface="新細明體" pitchFamily="18" charset="-120"/>
              </a:defRPr>
            </a:lvl5pPr>
            <a:lvl6pPr marL="2514405"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8987"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3569"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152"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7</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08025" y="738188"/>
            <a:ext cx="5391150" cy="3732212"/>
          </a:xfrm>
          <a:ln/>
        </p:spPr>
      </p:sp>
      <p:sp>
        <p:nvSpPr>
          <p:cNvPr id="18436" name="Rectangle 3"/>
          <p:cNvSpPr>
            <a:spLocks noGrp="1" noChangeArrowheads="1"/>
          </p:cNvSpPr>
          <p:nvPr>
            <p:ph type="body" idx="1"/>
          </p:nvPr>
        </p:nvSpPr>
        <p:spPr>
          <a:xfrm>
            <a:off x="680438" y="4537423"/>
            <a:ext cx="5415714" cy="5262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4549">
              <a:lnSpc>
                <a:spcPct val="125000"/>
              </a:lnSpc>
            </a:pPr>
            <a:endParaRPr lang="en-US" altLang="zh-TW" sz="1400" dirty="0">
              <a:latin typeface="標楷體" pitchFamily="65" charset="-120"/>
              <a:ea typeface="標楷體" pitchFamily="65" charset="-120"/>
            </a:endParaRPr>
          </a:p>
        </p:txBody>
      </p:sp>
    </p:spTree>
    <p:extLst>
      <p:ext uri="{BB962C8B-B14F-4D97-AF65-F5344CB8AC3E}">
        <p14:creationId xmlns:p14="http://schemas.microsoft.com/office/powerpoint/2010/main" val="267354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78" eaLnBrk="0" hangingPunct="0">
              <a:spcBef>
                <a:spcPct val="30000"/>
              </a:spcBef>
              <a:defRPr kumimoji="1" sz="1200">
                <a:solidFill>
                  <a:schemeClr val="tx1"/>
                </a:solidFill>
                <a:latin typeface="Arial" pitchFamily="34" charset="0"/>
                <a:ea typeface="新細明體" pitchFamily="18" charset="-120"/>
              </a:defRPr>
            </a:lvl1pPr>
            <a:lvl2pPr marL="743432" indent="-285690" defTabSz="915478" eaLnBrk="0" hangingPunct="0">
              <a:spcBef>
                <a:spcPct val="30000"/>
              </a:spcBef>
              <a:defRPr kumimoji="1" sz="1200">
                <a:solidFill>
                  <a:schemeClr val="tx1"/>
                </a:solidFill>
                <a:latin typeface="Arial" pitchFamily="34" charset="0"/>
                <a:ea typeface="新細明體" pitchFamily="18" charset="-120"/>
              </a:defRPr>
            </a:lvl2pPr>
            <a:lvl3pPr marL="1144346" indent="-228868" defTabSz="915478" eaLnBrk="0" hangingPunct="0">
              <a:spcBef>
                <a:spcPct val="30000"/>
              </a:spcBef>
              <a:defRPr kumimoji="1" sz="1200">
                <a:solidFill>
                  <a:schemeClr val="tx1"/>
                </a:solidFill>
                <a:latin typeface="Arial" pitchFamily="34" charset="0"/>
                <a:ea typeface="新細明體" pitchFamily="18" charset="-120"/>
              </a:defRPr>
            </a:lvl3pPr>
            <a:lvl4pPr marL="1602085" indent="-228868" defTabSz="915478" eaLnBrk="0" hangingPunct="0">
              <a:spcBef>
                <a:spcPct val="30000"/>
              </a:spcBef>
              <a:defRPr kumimoji="1" sz="1200">
                <a:solidFill>
                  <a:schemeClr val="tx1"/>
                </a:solidFill>
                <a:latin typeface="Arial" pitchFamily="34" charset="0"/>
                <a:ea typeface="新細明體" pitchFamily="18" charset="-120"/>
              </a:defRPr>
            </a:lvl4pPr>
            <a:lvl5pPr marL="2059822" indent="-228868" defTabSz="915478" eaLnBrk="0" hangingPunct="0">
              <a:spcBef>
                <a:spcPct val="30000"/>
              </a:spcBef>
              <a:defRPr kumimoji="1" sz="1200">
                <a:solidFill>
                  <a:schemeClr val="tx1"/>
                </a:solidFill>
                <a:latin typeface="Arial" pitchFamily="34" charset="0"/>
                <a:ea typeface="新細明體" pitchFamily="18" charset="-120"/>
              </a:defRPr>
            </a:lvl5pPr>
            <a:lvl6pPr marL="2514405"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68987"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3569"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78152" indent="-228868" defTabSz="91547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E1D0D15-CF5F-49F0-86C1-EAD0DFB7B310}" type="slidenum">
              <a:rPr lang="en-US" altLang="zh-TW" smtClean="0">
                <a:solidFill>
                  <a:srgbClr val="000000"/>
                </a:solidFill>
              </a:rPr>
              <a:pPr eaLnBrk="1" hangingPunct="1">
                <a:spcBef>
                  <a:spcPct val="0"/>
                </a:spcBef>
              </a:pPr>
              <a:t>8</a:t>
            </a:fld>
            <a:endParaRPr lang="en-US" altLang="zh-TW" smtClean="0">
              <a:solidFill>
                <a:srgbClr val="000000"/>
              </a:solidFill>
            </a:endParaRPr>
          </a:p>
        </p:txBody>
      </p:sp>
      <p:sp>
        <p:nvSpPr>
          <p:cNvPr id="18435" name="Rectangle 2"/>
          <p:cNvSpPr>
            <a:spLocks noGrp="1" noRot="1" noChangeAspect="1" noChangeArrowheads="1" noTextEdit="1"/>
          </p:cNvSpPr>
          <p:nvPr>
            <p:ph type="sldImg"/>
          </p:nvPr>
        </p:nvSpPr>
        <p:spPr>
          <a:xfrm>
            <a:off x="714375" y="746125"/>
            <a:ext cx="5378450" cy="3724275"/>
          </a:xfrm>
          <a:ln/>
        </p:spPr>
      </p:sp>
      <p:sp>
        <p:nvSpPr>
          <p:cNvPr id="18436" name="Rectangle 3"/>
          <p:cNvSpPr>
            <a:spLocks noGrp="1" noChangeArrowheads="1"/>
          </p:cNvSpPr>
          <p:nvPr>
            <p:ph type="body" idx="1"/>
          </p:nvPr>
        </p:nvSpPr>
        <p:spPr>
          <a:xfrm>
            <a:off x="680438" y="4537418"/>
            <a:ext cx="5415714" cy="44220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1037" algn="just">
              <a:lnSpc>
                <a:spcPts val="1976"/>
              </a:lnSpc>
              <a:spcBef>
                <a:spcPct val="0"/>
              </a:spcBef>
            </a:pPr>
            <a:endParaRPr lang="en-US" altLang="zh-TW" sz="1400" dirty="0">
              <a:latin typeface="標楷體" pitchFamily="65" charset="-120"/>
              <a:ea typeface="標楷體" pitchFamily="65" charset="-120"/>
            </a:endParaRPr>
          </a:p>
          <a:p>
            <a:pPr indent="-454580" algn="just">
              <a:lnSpc>
                <a:spcPts val="1991"/>
              </a:lnSpc>
              <a:spcBef>
                <a:spcPct val="0"/>
              </a:spcBef>
            </a:pPr>
            <a:endParaRPr lang="en-US" altLang="zh-TW" sz="1400" dirty="0">
              <a:latin typeface="標楷體" pitchFamily="65" charset="-120"/>
              <a:ea typeface="標楷體" pitchFamily="65" charset="-120"/>
            </a:endParaRPr>
          </a:p>
        </p:txBody>
      </p:sp>
    </p:spTree>
    <p:extLst>
      <p:ext uri="{BB962C8B-B14F-4D97-AF65-F5344CB8AC3E}">
        <p14:creationId xmlns:p14="http://schemas.microsoft.com/office/powerpoint/2010/main" val="267354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8"/>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5A4B663-2019-444C-93E2-089AA5449A81}" type="datetime1">
              <a:rPr lang="zh-TW" altLang="en-US" smtClean="0"/>
              <a:t>2018/6/15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t>‹#›</a:t>
            </a:fld>
            <a:endParaRPr lang="zh-TW" altLang="en-US"/>
          </a:p>
        </p:txBody>
      </p:sp>
      <p:sp>
        <p:nvSpPr>
          <p:cNvPr id="7" name="Rectangle 127"/>
          <p:cNvSpPr>
            <a:spLocks noChangeArrowheads="1"/>
          </p:cNvSpPr>
          <p:nvPr userDrawn="1"/>
        </p:nvSpPr>
        <p:spPr bwMode="gray">
          <a:xfrm>
            <a:off x="0" y="0"/>
            <a:ext cx="9906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419323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69A621F-8384-41AF-9D9A-DDC00054B140}" type="datetime1">
              <a:rPr lang="zh-TW" altLang="en-US" smtClean="0"/>
              <a:t>2018/6/15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219584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80337" y="274639"/>
            <a:ext cx="2414588"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6576" y="274639"/>
            <a:ext cx="7078663"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C60CBFF-4BA0-4DD6-9C9A-60240A7823E2}" type="datetime1">
              <a:rPr lang="zh-TW" altLang="en-US" smtClean="0"/>
              <a:t>2018/6/15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260235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1688" y="2349500"/>
            <a:ext cx="9090025" cy="1620838"/>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3375" y="4284711"/>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E3412DB1-F939-4DA8-916B-2813EF8A86EE}" type="slidenum">
              <a:rPr lang="en-US" altLang="zh-TW"/>
              <a:pPr>
                <a:defRPr/>
              </a:pPr>
              <a:t>‹#›</a:t>
            </a:fld>
            <a:endParaRPr lang="en-US" altLang="zh-TW"/>
          </a:p>
        </p:txBody>
      </p:sp>
    </p:spTree>
    <p:extLst>
      <p:ext uri="{BB962C8B-B14F-4D97-AF65-F5344CB8AC3E}">
        <p14:creationId xmlns:p14="http://schemas.microsoft.com/office/powerpoint/2010/main" val="262771768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B1A5C00D-16FE-40C7-9FFA-CD4CA475B905}" type="slidenum">
              <a:rPr lang="en-US" altLang="zh-TW"/>
              <a:pPr>
                <a:defRPr/>
              </a:pPr>
              <a:t>‹#›</a:t>
            </a:fld>
            <a:endParaRPr lang="en-US" altLang="zh-TW"/>
          </a:p>
        </p:txBody>
      </p:sp>
    </p:spTree>
    <p:extLst>
      <p:ext uri="{BB962C8B-B14F-4D97-AF65-F5344CB8AC3E}">
        <p14:creationId xmlns:p14="http://schemas.microsoft.com/office/powerpoint/2010/main" val="338776660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550" y="4859386"/>
            <a:ext cx="9090025" cy="15017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550" y="3205171"/>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pPr>
              <a:defRPr/>
            </a:pPr>
            <a:fld id="{B88EB84F-3BDB-4138-981E-E676C005E308}" type="slidenum">
              <a:rPr lang="en-US" altLang="zh-TW"/>
              <a:pPr>
                <a:defRPr/>
              </a:pPr>
              <a:t>‹#›</a:t>
            </a:fld>
            <a:endParaRPr lang="en-US" altLang="zh-TW"/>
          </a:p>
        </p:txBody>
      </p:sp>
    </p:spTree>
    <p:extLst>
      <p:ext uri="{BB962C8B-B14F-4D97-AF65-F5344CB8AC3E}">
        <p14:creationId xmlns:p14="http://schemas.microsoft.com/office/powerpoint/2010/main" val="197004232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1693" y="2184425"/>
            <a:ext cx="446881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22900" y="2184425"/>
            <a:ext cx="4468813"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7FC3141E-46BD-41F7-9F48-E68E70371028}" type="slidenum">
              <a:rPr lang="en-US" altLang="zh-TW"/>
              <a:pPr>
                <a:defRPr/>
              </a:pPr>
              <a:t>‹#›</a:t>
            </a:fld>
            <a:endParaRPr lang="en-US" altLang="zh-TW"/>
          </a:p>
        </p:txBody>
      </p:sp>
    </p:spTree>
    <p:extLst>
      <p:ext uri="{BB962C8B-B14F-4D97-AF65-F5344CB8AC3E}">
        <p14:creationId xmlns:p14="http://schemas.microsoft.com/office/powerpoint/2010/main" val="357429472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988" y="303217"/>
            <a:ext cx="9623426" cy="1260475"/>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994"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34994"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pPr>
              <a:defRPr/>
            </a:pPr>
            <a:fld id="{1522AA28-0887-49C3-8107-986D76B86C83}" type="slidenum">
              <a:rPr lang="en-US" altLang="zh-TW"/>
              <a:pPr>
                <a:defRPr/>
              </a:pPr>
              <a:t>‹#›</a:t>
            </a:fld>
            <a:endParaRPr lang="en-US" altLang="zh-TW"/>
          </a:p>
        </p:txBody>
      </p:sp>
    </p:spTree>
    <p:extLst>
      <p:ext uri="{BB962C8B-B14F-4D97-AF65-F5344CB8AC3E}">
        <p14:creationId xmlns:p14="http://schemas.microsoft.com/office/powerpoint/2010/main" val="340606034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F40E4F28-95BC-4058-98D0-7AB86871EC14}" type="slidenum">
              <a:rPr lang="en-US" altLang="zh-TW"/>
              <a:pPr>
                <a:defRPr/>
              </a:pPr>
              <a:t>‹#›</a:t>
            </a:fld>
            <a:endParaRPr lang="en-US" altLang="zh-TW"/>
          </a:p>
        </p:txBody>
      </p:sp>
    </p:spTree>
    <p:extLst>
      <p:ext uri="{BB962C8B-B14F-4D97-AF65-F5344CB8AC3E}">
        <p14:creationId xmlns:p14="http://schemas.microsoft.com/office/powerpoint/2010/main" val="61143500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E1F3EA-0218-4B47-B2B3-1FB6621CAF32}" type="slidenum">
              <a:rPr lang="en-US" altLang="zh-TW"/>
              <a:pPr>
                <a:defRPr/>
              </a:pPr>
              <a:t>‹#›</a:t>
            </a:fld>
            <a:endParaRPr lang="en-US" altLang="zh-TW"/>
          </a:p>
        </p:txBody>
      </p:sp>
    </p:spTree>
    <p:extLst>
      <p:ext uri="{BB962C8B-B14F-4D97-AF65-F5344CB8AC3E}">
        <p14:creationId xmlns:p14="http://schemas.microsoft.com/office/powerpoint/2010/main" val="405647928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988" y="301628"/>
            <a:ext cx="3517900" cy="128111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1479" y="301625"/>
            <a:ext cx="5976939"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988" y="1582743"/>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688DE534-E358-4DE3-8462-8C64B0EF55F5}" type="slidenum">
              <a:rPr lang="en-US" altLang="zh-TW"/>
              <a:pPr>
                <a:defRPr/>
              </a:pPr>
              <a:t>‹#›</a:t>
            </a:fld>
            <a:endParaRPr lang="en-US" altLang="zh-TW"/>
          </a:p>
        </p:txBody>
      </p:sp>
    </p:spTree>
    <p:extLst>
      <p:ext uri="{BB962C8B-B14F-4D97-AF65-F5344CB8AC3E}">
        <p14:creationId xmlns:p14="http://schemas.microsoft.com/office/powerpoint/2010/main" val="421899878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3ECAD7-E66C-4268-A8B6-D479DE76AFCE}" type="datetime1">
              <a:rPr lang="zh-TW" altLang="en-US" smtClean="0"/>
              <a:t>2018/6/15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2438721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526" y="5292773"/>
            <a:ext cx="6416675" cy="62547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526" y="676275"/>
            <a:ext cx="6416675" cy="4535488"/>
          </a:xfrm>
        </p:spPr>
        <p:txBody>
          <a:bodyPr lIns="104259" tIns="52131" rIns="104259" bIns="5213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2095526" y="5918248"/>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3AA75487-18FF-4F70-B426-53821E205797}" type="slidenum">
              <a:rPr lang="en-US" altLang="zh-TW"/>
              <a:pPr>
                <a:defRPr/>
              </a:pPr>
              <a:t>‹#›</a:t>
            </a:fld>
            <a:endParaRPr lang="en-US" altLang="zh-TW"/>
          </a:p>
        </p:txBody>
      </p:sp>
    </p:spTree>
    <p:extLst>
      <p:ext uri="{BB962C8B-B14F-4D97-AF65-F5344CB8AC3E}">
        <p14:creationId xmlns:p14="http://schemas.microsoft.com/office/powerpoint/2010/main" val="326157290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A3B4C398-A734-4BA0-84E7-ECD27F6D1804}" type="slidenum">
              <a:rPr lang="en-US" altLang="zh-TW"/>
              <a:pPr>
                <a:defRPr/>
              </a:pPr>
              <a:t>‹#›</a:t>
            </a:fld>
            <a:endParaRPr lang="en-US" altLang="zh-TW"/>
          </a:p>
        </p:txBody>
      </p:sp>
    </p:spTree>
    <p:extLst>
      <p:ext uri="{BB962C8B-B14F-4D97-AF65-F5344CB8AC3E}">
        <p14:creationId xmlns:p14="http://schemas.microsoft.com/office/powerpoint/2010/main" val="297319081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43814" y="774708"/>
            <a:ext cx="2279650" cy="59467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1708" y="774708"/>
            <a:ext cx="6689725" cy="59467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C051F616-FA80-48B2-9291-E62D2395369F}" type="slidenum">
              <a:rPr lang="en-US" altLang="zh-TW"/>
              <a:pPr>
                <a:defRPr/>
              </a:pPr>
              <a:t>‹#›</a:t>
            </a:fld>
            <a:endParaRPr lang="en-US" altLang="zh-TW"/>
          </a:p>
        </p:txBody>
      </p:sp>
    </p:spTree>
    <p:extLst>
      <p:ext uri="{BB962C8B-B14F-4D97-AF65-F5344CB8AC3E}">
        <p14:creationId xmlns:p14="http://schemas.microsoft.com/office/powerpoint/2010/main" val="366708801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836618" y="774722"/>
            <a:ext cx="9086851" cy="126047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01688" y="2184400"/>
            <a:ext cx="9090025" cy="2192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801688" y="4529186"/>
            <a:ext cx="9090025" cy="2192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3CBAA206-50D6-44B0-A02C-E551060FE63B}" type="slidenum">
              <a:rPr lang="en-US" altLang="zh-TW"/>
              <a:pPr>
                <a:defRPr/>
              </a:pPr>
              <a:t>‹#›</a:t>
            </a:fld>
            <a:endParaRPr lang="en-US" altLang="zh-TW"/>
          </a:p>
        </p:txBody>
      </p:sp>
    </p:spTree>
    <p:extLst>
      <p:ext uri="{BB962C8B-B14F-4D97-AF65-F5344CB8AC3E}">
        <p14:creationId xmlns:p14="http://schemas.microsoft.com/office/powerpoint/2010/main" val="167930469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801688" y="774708"/>
            <a:ext cx="9121775" cy="59467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34AB2ACF-A40E-4D4F-BACA-5927D5F1E0CD}" type="slidenum">
              <a:rPr lang="en-US" altLang="zh-TW"/>
              <a:pPr>
                <a:defRPr/>
              </a:pPr>
              <a:t>‹#›</a:t>
            </a:fld>
            <a:endParaRPr lang="en-US" altLang="zh-TW"/>
          </a:p>
        </p:txBody>
      </p:sp>
    </p:spTree>
    <p:extLst>
      <p:ext uri="{BB962C8B-B14F-4D97-AF65-F5344CB8AC3E}">
        <p14:creationId xmlns:p14="http://schemas.microsoft.com/office/powerpoint/2010/main" val="239066852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6"/>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D55C48-F096-44FD-90C4-181A2C3C3DB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7457436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06506" y="250825"/>
            <a:ext cx="8915400" cy="1143000"/>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8B4CAD-B40F-4F62-9D3F-67891303AF5E}" type="slidenum">
              <a:rPr lang="en-US" altLang="zh-TW">
                <a:solidFill>
                  <a:srgbClr val="000000"/>
                </a:solidFill>
              </a:rPr>
              <a:pPr>
                <a:defRPr/>
              </a:pPr>
              <a:t>‹#›</a:t>
            </a:fld>
            <a:endParaRPr lang="en-US" altLang="zh-TW">
              <a:solidFill>
                <a:srgbClr val="000000"/>
              </a:solidFill>
            </a:endParaRPr>
          </a:p>
        </p:txBody>
      </p:sp>
      <p:pic>
        <p:nvPicPr>
          <p:cNvPr id="696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906001"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835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1"/>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691A1D-7ADD-4622-89EB-74C028A12C6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330002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1FA01-5C13-4DAA-97B4-85A96B0080D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4761274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0C3C6E-9C4E-45DB-B40D-2856B1B190A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547185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3"/>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73963FA-ADD0-4CC0-87D6-C548725358A0}" type="datetime1">
              <a:rPr lang="zh-TW" altLang="en-US" smtClean="0"/>
              <a:t>2018/6/15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386479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60244E-844A-406C-8E5F-7E97D890003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784583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495659-6C32-41CA-8F82-6808397A7D2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056712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82EFF8-548F-495B-89E5-4AD9472F9FD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906203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8F9E38-536E-4E66-84C1-6F514974633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5049652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856440-A67B-4777-83EF-B32DC30BA5C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395948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00" y="274639"/>
            <a:ext cx="652145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F4101C-A407-4DD5-B0F5-88B3756BB5E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0061265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95300" y="1600201"/>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600201"/>
            <a:ext cx="437515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0DB81-55D2-4558-842B-514832A9757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221991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40"/>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CB7A922-E33E-4321-979A-B9B8F4AFD4F7}"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Rectangle 127"/>
          <p:cNvSpPr>
            <a:spLocks noChangeArrowheads="1"/>
          </p:cNvSpPr>
          <p:nvPr userDrawn="1"/>
        </p:nvSpPr>
        <p:spPr bwMode="gray">
          <a:xfrm>
            <a:off x="0" y="0"/>
            <a:ext cx="9906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ndParaRPr>
          </a:p>
        </p:txBody>
      </p:sp>
    </p:spTree>
    <p:extLst>
      <p:ext uri="{BB962C8B-B14F-4D97-AF65-F5344CB8AC3E}">
        <p14:creationId xmlns:p14="http://schemas.microsoft.com/office/powerpoint/2010/main" val="406897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BF1D234-2965-455D-ACAB-3C0DD56E220E}"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50027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15"/>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9FD837A-A8C3-471F-ACA3-AA48DCD9157F}"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8273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9069F06-D034-4B2F-9F45-A13C94B9084C}" type="datetime1">
              <a:rPr lang="zh-TW" altLang="en-US" smtClean="0"/>
              <a:t>2018/6/15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1829115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1391077-0E8A-4282-9749-648C5F689B52}"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6405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7911CA0-86C9-42DD-96D8-6A37F042C2DA}"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56079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3912A87-E572-44D1-8DA5-1E3C6A196D91}"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7981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9DC25D4-A93A-45D6-A69C-88C9EBE49C41}"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20719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2" y="27305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410268-90FB-4218-8568-1C63711B82A8}"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4868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9DD5DBA-E025-45CF-B0DB-3FBD17FC6891}"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0490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CD9D318-5887-4E7D-A9A7-6CDD2C46304B}"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2678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80337" y="274645"/>
            <a:ext cx="2414588"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6578" y="274645"/>
            <a:ext cx="7078663"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70AFB44-18E4-4CD3-B638-3DF7CE1F96F0}"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42448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38"/>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05FD04-A73D-4B9D-81A3-33E70BA1F4D0}"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E3412DB1-F939-4DA8-916B-2813EF8A86EE}"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90694640"/>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B982357-30C1-40BA-B0CE-BA1254CD104D}"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B1A5C00D-16FE-40C7-9FFA-CD4CA475B905}"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4023719315"/>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ABAFFA1-49D3-415B-A1FF-8D956948313A}" type="datetime1">
              <a:rPr lang="zh-TW" altLang="en-US" smtClean="0"/>
              <a:t>2018/6/15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3461527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13"/>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DB1A597-7C61-47EF-A78D-ED3E77AE3213}"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B88EB84F-3BDB-4138-981E-E676C005E308}"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679827105"/>
      </p:ext>
    </p:extLst>
  </p:cSld>
  <p:clrMapOvr>
    <a:masterClrMapping/>
  </p:clrMapOvr>
  <p:transition>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2581A47-5E68-4B62-B51B-1F6B3C0FE326}"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7FC3141E-46BD-41F7-9F48-E68E70371028}"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263583036"/>
      </p:ext>
    </p:extLst>
  </p:cSld>
  <p:clrMapOvr>
    <a:masterClrMapping/>
  </p:clrMapOvr>
  <p:transition>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AECF169-596E-4D44-9CE8-7FCB76777129}"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pPr>
              <a:defRPr/>
            </a:pPr>
            <a:fld id="{1522AA28-0887-49C3-8107-986D76B86C83}"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542340541"/>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5A6A47C-02BC-4B85-896F-E30DBCFA1255}"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F40E4F28-95BC-4058-98D0-7AB86871EC14}"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491980182"/>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10A6987-2C4A-4C23-B1BC-39FA2B3FB845}"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fld id="{ADE1F3EA-0218-4B47-B2B3-1FB6621CAF32}"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605223837"/>
      </p:ext>
    </p:extLst>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E4FE141-86B2-4761-87FC-423F7D14647E}"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688DE534-E358-4DE3-8462-8C64B0EF55F5}"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45974239"/>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92184FF-AEF5-4CE6-83F0-B77BA43469B1}"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3AA75487-18FF-4F70-B426-53821E205797}"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6595502"/>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3F4FA4-C862-4E1F-82D5-098A4E049446}"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A3B4C398-A734-4BA0-84E7-ECD27F6D1804}"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0143320"/>
      </p:ext>
    </p:extLst>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80337" y="274645"/>
            <a:ext cx="2414588"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6578" y="274645"/>
            <a:ext cx="7078663"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01FCFC9-20E5-4C0F-A42A-991807F8815D}"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C051F616-FA80-48B2-9291-E62D2395369F}" type="slidenum">
              <a:rPr lang="en-US" altLang="zh-TW" smtClean="0">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751667942"/>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6"/>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s-E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s-ES" altLang="zh-TW">
              <a:solidFill>
                <a:srgbClr val="000000"/>
              </a:solidFill>
            </a:endParaRP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6490" y="6638926"/>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lvl1pPr>
              <a:defRPr/>
            </a:lvl1pPr>
          </a:lstStyle>
          <a:p>
            <a:fld id="{EE8B3E03-3411-4302-BEA5-F21D71735BE0}"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50096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DDA215D-E9B0-4684-882E-C807C9F2FC84}" type="datetime1">
              <a:rPr lang="zh-TW" altLang="en-US" smtClean="0"/>
              <a:t>2018/6/15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15283868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s-E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s-E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CF243CC1-C406-47EB-B9A4-52DDD8C0377E}"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2060461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1"/>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s-E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s-ES" altLang="zh-TW">
              <a:solidFill>
                <a:srgbClr val="000000"/>
              </a:solidFill>
            </a:endParaRPr>
          </a:p>
        </p:txBody>
      </p:sp>
      <p:sp>
        <p:nvSpPr>
          <p:cNvPr id="7" name="矩形 6"/>
          <p:cNvSpPr/>
          <p:nvPr userDrawn="1"/>
        </p:nvSpPr>
        <p:spPr bwMode="auto">
          <a:xfrm>
            <a:off x="9165468" y="6635750"/>
            <a:ext cx="740532" cy="2222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TW" altLang="en-US" smtClean="0">
              <a:solidFill>
                <a:srgbClr val="000000"/>
              </a:solidFill>
              <a:ea typeface="新細明體" pitchFamily="18" charset="-120"/>
            </a:endParaRPr>
          </a:p>
        </p:txBody>
      </p:sp>
      <p:sp>
        <p:nvSpPr>
          <p:cNvPr id="6" name="投影片編號版面配置區 5"/>
          <p:cNvSpPr>
            <a:spLocks noGrp="1"/>
          </p:cNvSpPr>
          <p:nvPr>
            <p:ph type="sldNum" sz="quarter" idx="12"/>
          </p:nvPr>
        </p:nvSpPr>
        <p:spPr/>
        <p:txBody>
          <a:bodyPr/>
          <a:lstStyle>
            <a:lvl1pPr>
              <a:defRPr/>
            </a:lvl1pPr>
          </a:lstStyle>
          <a:p>
            <a:fld id="{DF8495BB-7668-43AA-B417-B1F73C808818}"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3291271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s-E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s-ES" altLang="zh-TW">
              <a:solidFill>
                <a:srgbClr val="000000"/>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9311" y="6641803"/>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投影片編號版面配置區 6"/>
          <p:cNvSpPr>
            <a:spLocks noGrp="1"/>
          </p:cNvSpPr>
          <p:nvPr>
            <p:ph type="sldNum" sz="quarter" idx="12"/>
          </p:nvPr>
        </p:nvSpPr>
        <p:spPr/>
        <p:txBody>
          <a:bodyPr/>
          <a:lstStyle>
            <a:lvl1pPr>
              <a:defRPr/>
            </a:lvl1pPr>
          </a:lstStyle>
          <a:p>
            <a:fld id="{48B49408-8B85-453C-A53F-966CDEC31742}"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43417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s-E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s-ES" altLang="zh-TW">
              <a:solidFill>
                <a:srgbClr val="000000"/>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6490" y="6638926"/>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投影片編號版面配置區 8"/>
          <p:cNvSpPr>
            <a:spLocks noGrp="1"/>
          </p:cNvSpPr>
          <p:nvPr>
            <p:ph type="sldNum" sz="quarter" idx="12"/>
          </p:nvPr>
        </p:nvSpPr>
        <p:spPr/>
        <p:txBody>
          <a:bodyPr/>
          <a:lstStyle>
            <a:lvl1pPr>
              <a:defRPr/>
            </a:lvl1pPr>
          </a:lstStyle>
          <a:p>
            <a:fld id="{2E112128-4A7D-470B-AE25-6836F1EF9B50}"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1113887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s-E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s-ES" altLang="zh-TW">
              <a:solidFill>
                <a:srgbClr val="000000"/>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648" y="6629401"/>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lvl1pPr>
              <a:defRPr/>
            </a:lvl1pPr>
          </a:lstStyle>
          <a:p>
            <a:fld id="{A1EDC108-2675-405F-A703-192F64F3465F}"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85127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s-E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s-ES" altLang="zh-TW">
              <a:solidFill>
                <a:srgbClr val="000000"/>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2493" y="6634164"/>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lvl1pPr>
              <a:defRPr/>
            </a:lvl1pPr>
          </a:lstStyle>
          <a:p>
            <a:fld id="{FE6134E2-BFEC-4DC4-90BA-0D356A6D2ED6}"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3443079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4" name="文字版面配置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s-E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s-ES" altLang="zh-TW">
              <a:solidFill>
                <a:srgbClr val="000000"/>
              </a:solidFill>
            </a:endParaRP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5090" y="6630989"/>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投影片編號版面配置區 6"/>
          <p:cNvSpPr>
            <a:spLocks noGrp="1"/>
          </p:cNvSpPr>
          <p:nvPr>
            <p:ph type="sldNum" sz="quarter" idx="12"/>
          </p:nvPr>
        </p:nvSpPr>
        <p:spPr/>
        <p:txBody>
          <a:bodyPr/>
          <a:lstStyle>
            <a:lvl1pPr>
              <a:defRPr/>
            </a:lvl1pPr>
          </a:lstStyle>
          <a:p>
            <a:fld id="{DFA8E869-A9C2-42EE-966B-3538A9446D7A}"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3512834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s-E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s-ES" altLang="zh-TW">
              <a:solidFill>
                <a:srgbClr val="000000"/>
              </a:solidFill>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6489" y="6644407"/>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投影片編號版面配置區 6"/>
          <p:cNvSpPr>
            <a:spLocks noGrp="1"/>
          </p:cNvSpPr>
          <p:nvPr>
            <p:ph type="sldNum" sz="quarter" idx="12"/>
          </p:nvPr>
        </p:nvSpPr>
        <p:spPr/>
        <p:txBody>
          <a:bodyPr/>
          <a:lstStyle>
            <a:lvl1pPr>
              <a:defRPr/>
            </a:lvl1pPr>
          </a:lstStyle>
          <a:p>
            <a:fld id="{389C4ED3-5EE6-4043-AE73-53D0460BF806}"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1475993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s-E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s-ES" altLang="zh-TW">
              <a:solidFill>
                <a:srgbClr val="000000"/>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6490" y="6629401"/>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lvl1pPr>
              <a:defRPr/>
            </a:lvl1pPr>
          </a:lstStyle>
          <a:p>
            <a:fld id="{06ADB25C-5C60-4391-8FC7-DA0EDE3C6671}"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1021676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00" y="274639"/>
            <a:ext cx="652145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s-E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s-ES" altLang="zh-TW">
              <a:solidFill>
                <a:srgbClr val="000000"/>
              </a:solidFill>
            </a:endParaRPr>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6490" y="6638926"/>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lvl1pPr>
              <a:defRPr/>
            </a:lvl1pPr>
          </a:lstStyle>
          <a:p>
            <a:fld id="{1F298731-1EC3-4490-9098-0BA66541E33F}" type="slidenum">
              <a:rPr lang="es-ES" altLang="zh-TW">
                <a:solidFill>
                  <a:srgbClr val="000000"/>
                </a:solidFill>
              </a:rPr>
              <a:pPr/>
              <a:t>‹#›</a:t>
            </a:fld>
            <a:endParaRPr lang="es-ES" altLang="zh-TW">
              <a:solidFill>
                <a:srgbClr val="000000"/>
              </a:solidFill>
            </a:endParaRPr>
          </a:p>
        </p:txBody>
      </p:sp>
    </p:spTree>
    <p:extLst>
      <p:ext uri="{BB962C8B-B14F-4D97-AF65-F5344CB8AC3E}">
        <p14:creationId xmlns:p14="http://schemas.microsoft.com/office/powerpoint/2010/main" val="293384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EA206B4-C4DD-4DB3-A0A4-78358CDBF5D3}" type="datetime1">
              <a:rPr lang="zh-TW" altLang="en-US" smtClean="0"/>
              <a:t>2018/6/15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182602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EDBD46F-1EFD-41E9-9B76-48B8AB57291F}" type="datetime1">
              <a:rPr lang="zh-TW" altLang="en-US" smtClean="0"/>
              <a:t>2018/6/15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406720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E3FA2E-3F60-43FB-A274-498BAFB66C6A}" type="datetime1">
              <a:rPr lang="zh-TW" altLang="en-US" smtClean="0"/>
              <a:t>2018/6/15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338826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F0A2F-5982-4459-BB37-C5A74E2FBE5E}" type="datetime1">
              <a:rPr lang="zh-TW" altLang="en-US" smtClean="0"/>
              <a:t>2018/6/15</a:t>
            </a:fld>
            <a:endParaRPr lang="zh-TW" altLang="en-US"/>
          </a:p>
        </p:txBody>
      </p:sp>
      <p:sp>
        <p:nvSpPr>
          <p:cNvPr id="5" name="頁尾版面配置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41EAC-C0FE-4EF3-B764-F91987293EC3}" type="slidenum">
              <a:rPr lang="zh-TW" altLang="en-US" smtClean="0"/>
              <a:t>‹#›</a:t>
            </a:fld>
            <a:endParaRPr lang="zh-TW" altLang="en-US"/>
          </a:p>
        </p:txBody>
      </p:sp>
    </p:spTree>
    <p:extLst>
      <p:ext uri="{BB962C8B-B14F-4D97-AF65-F5344CB8AC3E}">
        <p14:creationId xmlns:p14="http://schemas.microsoft.com/office/powerpoint/2010/main" val="2201275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5627" y="703263"/>
            <a:ext cx="84166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3" rIns="91383" bIns="45693" numCol="1" anchor="ctr" anchorCtr="0" compatLnSpc="1">
            <a:prstTxWarp prst="textNoShape">
              <a:avLst/>
            </a:prstTxWarp>
          </a:bodyPr>
          <a:lstStyle/>
          <a:p>
            <a:pPr lvl="0"/>
            <a:r>
              <a:rPr lang="zh-TW" altLang="en-US" smtClean="0"/>
              <a:t>按一下以編輯母片標題樣式</a:t>
            </a:r>
          </a:p>
        </p:txBody>
      </p:sp>
      <p:sp>
        <p:nvSpPr>
          <p:cNvPr id="1126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3" rIns="91383" bIns="4569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27334" name="Rectangle 6"/>
          <p:cNvSpPr>
            <a:spLocks noGrp="1" noChangeArrowheads="1"/>
          </p:cNvSpPr>
          <p:nvPr>
            <p:ph type="sldNum" sz="quarter" idx="4"/>
          </p:nvPr>
        </p:nvSpPr>
        <p:spPr bwMode="auto">
          <a:xfrm>
            <a:off x="7842250" y="6565900"/>
            <a:ext cx="20637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3" rIns="91383" bIns="45693" numCol="1" anchor="t" anchorCtr="0" compatLnSpc="1">
            <a:prstTxWarp prst="textNoShape">
              <a:avLst/>
            </a:prstTxWarp>
          </a:bodyPr>
          <a:lstStyle>
            <a:lvl1pPr algn="r" eaLnBrk="0" hangingPunct="0">
              <a:defRPr kumimoji="0" sz="1600">
                <a:solidFill>
                  <a:srgbClr val="000000"/>
                </a:solidFill>
                <a:latin typeface="Times New Roman" pitchFamily="18" charset="0"/>
                <a:ea typeface="Batang" pitchFamily="18" charset="-127"/>
              </a:defRPr>
            </a:lvl1pPr>
          </a:lstStyle>
          <a:p>
            <a:pPr fontAlgn="base">
              <a:spcBef>
                <a:spcPct val="0"/>
              </a:spcBef>
              <a:spcAft>
                <a:spcPct val="0"/>
              </a:spcAft>
              <a:defRPr/>
            </a:pPr>
            <a:fld id="{977765E3-531D-47AF-BCE6-9BD6E13D7715}" type="slidenum">
              <a:rPr lang="en-US" altLang="zh-TW"/>
              <a:pPr fontAlgn="base">
                <a:spcBef>
                  <a:spcPct val="0"/>
                </a:spcBef>
                <a:spcAft>
                  <a:spcPct val="0"/>
                </a:spcAft>
                <a:defRPr/>
              </a:pPr>
              <a:t>‹#›</a:t>
            </a:fld>
            <a:endParaRPr lang="en-US" altLang="zh-TW"/>
          </a:p>
        </p:txBody>
      </p:sp>
      <p:pic>
        <p:nvPicPr>
          <p:cNvPr id="11269" name="Picture 189" descr="1010216版_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906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9420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000" b="1" i="1">
          <a:solidFill>
            <a:schemeClr val="tx2"/>
          </a:solidFill>
          <a:latin typeface="+mj-lt"/>
          <a:ea typeface="+mj-ea"/>
          <a:cs typeface="+mj-cs"/>
        </a:defRPr>
      </a:lvl1pPr>
      <a:lvl2pPr algn="ctr" rtl="0" eaLnBrk="0" fontAlgn="base" hangingPunct="0">
        <a:spcBef>
          <a:spcPct val="0"/>
        </a:spcBef>
        <a:spcAft>
          <a:spcPct val="0"/>
        </a:spcAft>
        <a:defRPr kumimoji="1" sz="4000" b="1" i="1">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000" b="1" i="1">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000" b="1" i="1">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000" b="1" i="1">
          <a:solidFill>
            <a:schemeClr val="tx2"/>
          </a:solidFill>
          <a:latin typeface="Times New Roman" pitchFamily="18" charset="0"/>
          <a:ea typeface="新細明體" pitchFamily="18" charset="-120"/>
        </a:defRPr>
      </a:lvl5pPr>
      <a:lvl6pPr marL="457200" algn="ctr" defTabSz="1042988" rtl="0" eaLnBrk="1" fontAlgn="base" hangingPunct="1">
        <a:spcBef>
          <a:spcPct val="0"/>
        </a:spcBef>
        <a:spcAft>
          <a:spcPct val="0"/>
        </a:spcAft>
        <a:defRPr kumimoji="1" sz="4600" b="1" i="1">
          <a:solidFill>
            <a:schemeClr val="tx2"/>
          </a:solidFill>
          <a:latin typeface="Times New Roman" pitchFamily="18" charset="0"/>
          <a:ea typeface="新細明體" pitchFamily="18" charset="-120"/>
        </a:defRPr>
      </a:lvl6pPr>
      <a:lvl7pPr marL="914400" algn="ctr" defTabSz="1042988" rtl="0" eaLnBrk="1" fontAlgn="base" hangingPunct="1">
        <a:spcBef>
          <a:spcPct val="0"/>
        </a:spcBef>
        <a:spcAft>
          <a:spcPct val="0"/>
        </a:spcAft>
        <a:defRPr kumimoji="1" sz="4600" b="1" i="1">
          <a:solidFill>
            <a:schemeClr val="tx2"/>
          </a:solidFill>
          <a:latin typeface="Times New Roman" pitchFamily="18" charset="0"/>
          <a:ea typeface="新細明體" pitchFamily="18" charset="-120"/>
        </a:defRPr>
      </a:lvl7pPr>
      <a:lvl8pPr marL="1371600" algn="ctr" defTabSz="1042988" rtl="0" eaLnBrk="1" fontAlgn="base" hangingPunct="1">
        <a:spcBef>
          <a:spcPct val="0"/>
        </a:spcBef>
        <a:spcAft>
          <a:spcPct val="0"/>
        </a:spcAft>
        <a:defRPr kumimoji="1" sz="4600" b="1" i="1">
          <a:solidFill>
            <a:schemeClr val="tx2"/>
          </a:solidFill>
          <a:latin typeface="Times New Roman" pitchFamily="18" charset="0"/>
          <a:ea typeface="新細明體" pitchFamily="18" charset="-120"/>
        </a:defRPr>
      </a:lvl8pPr>
      <a:lvl9pPr marL="1828800" algn="ctr" defTabSz="1042988" rtl="0" eaLnBrk="1" fontAlgn="base" hangingPunct="1">
        <a:spcBef>
          <a:spcPct val="0"/>
        </a:spcBef>
        <a:spcAft>
          <a:spcPct val="0"/>
        </a:spcAft>
        <a:defRPr kumimoji="1" sz="4600" b="1" i="1">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Font typeface="Wingdings" pitchFamily="2" charset="2"/>
        <a:defRPr kumimoji="1" sz="2800" b="1" i="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803525" indent="-260350" algn="l" defTabSz="1042988" rtl="0" eaLnBrk="1" fontAlgn="base" hangingPunct="1">
        <a:spcBef>
          <a:spcPct val="20000"/>
        </a:spcBef>
        <a:spcAft>
          <a:spcPct val="0"/>
        </a:spcAft>
        <a:buChar char="»"/>
        <a:defRPr kumimoji="1" sz="2300">
          <a:solidFill>
            <a:schemeClr val="tx1"/>
          </a:solidFill>
          <a:latin typeface="+mn-lt"/>
          <a:ea typeface="+mn-ea"/>
        </a:defRPr>
      </a:lvl6pPr>
      <a:lvl7pPr marL="3260725" indent="-260350" algn="l" defTabSz="1042988" rtl="0" eaLnBrk="1" fontAlgn="base" hangingPunct="1">
        <a:spcBef>
          <a:spcPct val="20000"/>
        </a:spcBef>
        <a:spcAft>
          <a:spcPct val="0"/>
        </a:spcAft>
        <a:buChar char="»"/>
        <a:defRPr kumimoji="1" sz="2300">
          <a:solidFill>
            <a:schemeClr val="tx1"/>
          </a:solidFill>
          <a:latin typeface="+mn-lt"/>
          <a:ea typeface="+mn-ea"/>
        </a:defRPr>
      </a:lvl7pPr>
      <a:lvl8pPr marL="3717925" indent="-260350" algn="l" defTabSz="1042988" rtl="0" eaLnBrk="1" fontAlgn="base" hangingPunct="1">
        <a:spcBef>
          <a:spcPct val="20000"/>
        </a:spcBef>
        <a:spcAft>
          <a:spcPct val="0"/>
        </a:spcAft>
        <a:buChar char="»"/>
        <a:defRPr kumimoji="1" sz="2300">
          <a:solidFill>
            <a:schemeClr val="tx1"/>
          </a:solidFill>
          <a:latin typeface="+mn-lt"/>
          <a:ea typeface="+mn-ea"/>
        </a:defRPr>
      </a:lvl8pPr>
      <a:lvl9pPr marL="4175125" indent="-260350" algn="l" defTabSz="1042988" rtl="0" eaLnBrk="1" fontAlgn="base" hangingPunct="1">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rgbClr val="CEEAB0"/>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7594600" y="6381750"/>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fontAlgn="base">
              <a:spcBef>
                <a:spcPct val="0"/>
              </a:spcBef>
              <a:spcAft>
                <a:spcPct val="0"/>
              </a:spcAft>
              <a:defRPr/>
            </a:pPr>
            <a:fld id="{6BC8C209-8249-46BD-95D5-55A699FFABA7}" type="slidenum">
              <a:rPr kumimoji="1" lang="en-US" altLang="zh-TW">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82583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F5242-691C-4CA5-8390-779D8361ADD2}"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62356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35C59-322C-4C10-AEEC-444BDB41C1F8}" type="datetime1">
              <a:rPr lang="zh-TW" altLang="en-US" smtClean="0">
                <a:solidFill>
                  <a:prstClr val="black">
                    <a:tint val="75000"/>
                  </a:prstClr>
                </a:solidFill>
              </a:rPr>
              <a:pPr/>
              <a:t>2018/6/15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41EAC-C0FE-4EF3-B764-F91987293E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49400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TW" smtClean="0"/>
              <a:t>Haga clic para cambiar el estilo de título	</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TW" smtClean="0"/>
              <a:t>Haga clic para modificar el estilo de texto del patrón</a:t>
            </a:r>
          </a:p>
          <a:p>
            <a:pPr lvl="1"/>
            <a:r>
              <a:rPr lang="es-ES" altLang="zh-TW" smtClean="0"/>
              <a:t>Segundo nivel</a:t>
            </a:r>
          </a:p>
          <a:p>
            <a:pPr lvl="2"/>
            <a:r>
              <a:rPr lang="es-ES" altLang="zh-TW" smtClean="0"/>
              <a:t>Tercer nivel</a:t>
            </a:r>
          </a:p>
          <a:p>
            <a:pPr lvl="3"/>
            <a:r>
              <a:rPr lang="es-ES" altLang="zh-TW" smtClean="0"/>
              <a:t>Cuarto nivel</a:t>
            </a:r>
          </a:p>
          <a:p>
            <a:pPr lvl="4"/>
            <a:r>
              <a:rPr lang="es-ES" altLang="zh-TW" smtClean="0"/>
              <a:t>Quinto nivel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lgn="ctr" fontAlgn="base">
              <a:spcBef>
                <a:spcPct val="0"/>
              </a:spcBef>
              <a:spcAft>
                <a:spcPct val="0"/>
              </a:spcAft>
            </a:pPr>
            <a:endParaRPr kumimoji="1" lang="es-ES" altLang="zh-TW">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fontAlgn="base">
              <a:spcBef>
                <a:spcPct val="0"/>
              </a:spcBef>
              <a:spcAft>
                <a:spcPct val="0"/>
              </a:spcAft>
            </a:pPr>
            <a:endParaRPr kumimoji="1" lang="es-ES" altLang="zh-TW">
              <a:solidFill>
                <a:srgbClr val="000000"/>
              </a:solidFill>
            </a:endParaRPr>
          </a:p>
        </p:txBody>
      </p:sp>
      <p:pic>
        <p:nvPicPr>
          <p:cNvPr id="1024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60552" y="6616701"/>
            <a:ext cx="73951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fontAlgn="base">
              <a:spcBef>
                <a:spcPct val="0"/>
              </a:spcBef>
              <a:spcAft>
                <a:spcPct val="0"/>
              </a:spcAft>
              <a:defRPr/>
            </a:pPr>
            <a:fld id="{A71EDDD0-30F6-45A2-B036-10AA770B0071}"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7686734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6.jpeg"/><Relationship Id="rId10" Type="http://schemas.openxmlformats.org/officeDocument/2006/relationships/image" Target="../media/image29.png"/><Relationship Id="rId4" Type="http://schemas.openxmlformats.org/officeDocument/2006/relationships/image" Target="../media/image9.jpe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microsoft.com/office/2007/relationships/hdphoto" Target="../media/hdphoto3.wdp"/><Relationship Id="rId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18.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7"/>
          <p:cNvSpPr>
            <a:spLocks noChangeArrowheads="1"/>
          </p:cNvSpPr>
          <p:nvPr/>
        </p:nvSpPr>
        <p:spPr bwMode="auto">
          <a:xfrm>
            <a:off x="350839" y="44450"/>
            <a:ext cx="699956" cy="611188"/>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2053" name="Freeform 12"/>
          <p:cNvSpPr>
            <a:spLocks noEditPoints="1"/>
          </p:cNvSpPr>
          <p:nvPr/>
        </p:nvSpPr>
        <p:spPr bwMode="gray">
          <a:xfrm rot="-2321858">
            <a:off x="-196056" y="3284538"/>
            <a:ext cx="2985558" cy="2735262"/>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008000"/>
              </a:gs>
              <a:gs pos="100000">
                <a:srgbClr val="009900"/>
              </a:gs>
            </a:gsLst>
            <a:lin ang="5400000" scaled="1"/>
          </a:gradFill>
          <a:ln>
            <a:noFill/>
          </a:ln>
          <a:effectLst>
            <a:outerShdw dist="206741" dir="8249373" algn="ctr" rotWithShape="0">
              <a:srgbClr val="C1D1D3">
                <a:alpha val="50000"/>
              </a:srgbClr>
            </a:outerShdw>
          </a:effectLst>
        </p:spPr>
        <p:txBody>
          <a:bodyPr/>
          <a:lstStyle/>
          <a:p>
            <a:pPr fontAlgn="base">
              <a:spcBef>
                <a:spcPct val="0"/>
              </a:spcBef>
              <a:spcAft>
                <a:spcPct val="0"/>
              </a:spcAft>
            </a:pPr>
            <a:endParaRPr kumimoji="1" lang="zh-TW" altLang="en-US" smtClean="0">
              <a:solidFill>
                <a:srgbClr val="000000"/>
              </a:solidFill>
            </a:endParaRPr>
          </a:p>
        </p:txBody>
      </p:sp>
      <p:sp>
        <p:nvSpPr>
          <p:cNvPr id="2054" name="Oval 39"/>
          <p:cNvSpPr>
            <a:spLocks noChangeArrowheads="1"/>
          </p:cNvSpPr>
          <p:nvPr/>
        </p:nvSpPr>
        <p:spPr bwMode="auto">
          <a:xfrm rot="590155">
            <a:off x="-663839" y="4076700"/>
            <a:ext cx="3119702" cy="1512888"/>
          </a:xfrm>
          <a:prstGeom prst="ellipse">
            <a:avLst/>
          </a:prstGeom>
          <a:noFill/>
          <a:ln w="3175"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2055" name="Oval 41"/>
          <p:cNvSpPr>
            <a:spLocks noChangeArrowheads="1"/>
          </p:cNvSpPr>
          <p:nvPr/>
        </p:nvSpPr>
        <p:spPr bwMode="auto">
          <a:xfrm rot="1009748">
            <a:off x="-273446" y="3860800"/>
            <a:ext cx="2419747" cy="1582738"/>
          </a:xfrm>
          <a:prstGeom prst="ellipse">
            <a:avLst/>
          </a:prstGeom>
          <a:noFill/>
          <a:ln w="3175"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2056" name="Oval 42"/>
          <p:cNvSpPr>
            <a:spLocks noChangeArrowheads="1"/>
          </p:cNvSpPr>
          <p:nvPr/>
        </p:nvSpPr>
        <p:spPr bwMode="auto">
          <a:xfrm>
            <a:off x="350839" y="117475"/>
            <a:ext cx="699956" cy="611188"/>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pic>
        <p:nvPicPr>
          <p:cNvPr id="2057" name="Picture 5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0" y="0"/>
            <a:ext cx="990428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9"/>
          <p:cNvSpPr txBox="1">
            <a:spLocks noChangeArrowheads="1"/>
          </p:cNvSpPr>
          <p:nvPr/>
        </p:nvSpPr>
        <p:spPr bwMode="auto">
          <a:xfrm>
            <a:off x="1129904" y="620716"/>
            <a:ext cx="4371710" cy="204787"/>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smtClean="0">
                <a:solidFill>
                  <a:srgbClr val="FFFFFF"/>
                </a:solidFill>
                <a:latin typeface="Times New Roman" pitchFamily="18" charset="0"/>
              </a:rPr>
              <a:t>Ministry of Finance, R.O.C.</a:t>
            </a:r>
            <a:r>
              <a:rPr lang="en-US" altLang="zh-TW" sz="1200" b="1" smtClean="0">
                <a:solidFill>
                  <a:srgbClr val="000000"/>
                </a:solidFill>
              </a:rPr>
              <a:t> </a:t>
            </a:r>
          </a:p>
        </p:txBody>
      </p:sp>
      <p:sp>
        <p:nvSpPr>
          <p:cNvPr id="2059" name="Rectangle 46"/>
          <p:cNvSpPr>
            <a:spLocks noChangeArrowheads="1"/>
          </p:cNvSpPr>
          <p:nvPr/>
        </p:nvSpPr>
        <p:spPr bwMode="auto">
          <a:xfrm>
            <a:off x="4796501" y="188916"/>
            <a:ext cx="4760383" cy="39687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zh-TW" altLang="en-US" sz="2000" b="1" dirty="0" smtClean="0">
                <a:solidFill>
                  <a:srgbClr val="FFFFFF"/>
                </a:solidFill>
                <a:latin typeface="全真特明體" pitchFamily="49" charset="-120"/>
                <a:ea typeface="全真特明體" pitchFamily="49" charset="-120"/>
              </a:rPr>
              <a:t>建構優質賦稅環境 維護租稅公平合理</a:t>
            </a:r>
          </a:p>
        </p:txBody>
      </p:sp>
      <p:sp>
        <p:nvSpPr>
          <p:cNvPr id="2060" name="Text Box 50"/>
          <p:cNvSpPr txBox="1">
            <a:spLocks noChangeArrowheads="1"/>
          </p:cNvSpPr>
          <p:nvPr/>
        </p:nvSpPr>
        <p:spPr bwMode="auto">
          <a:xfrm>
            <a:off x="1129905" y="188913"/>
            <a:ext cx="1405069" cy="457200"/>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b="1" dirty="0" smtClean="0">
                <a:solidFill>
                  <a:srgbClr val="FFFFFF"/>
                </a:solidFill>
                <a:ea typeface="全真特明體" pitchFamily="49" charset="-120"/>
              </a:rPr>
              <a:t>財政部</a:t>
            </a:r>
          </a:p>
        </p:txBody>
      </p:sp>
      <p:sp>
        <p:nvSpPr>
          <p:cNvPr id="2062" name="Oval 79"/>
          <p:cNvSpPr>
            <a:spLocks noChangeArrowheads="1"/>
          </p:cNvSpPr>
          <p:nvPr/>
        </p:nvSpPr>
        <p:spPr bwMode="auto">
          <a:xfrm>
            <a:off x="350839" y="188915"/>
            <a:ext cx="699956" cy="611187"/>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pic>
        <p:nvPicPr>
          <p:cNvPr id="2063" name="Picture 80" descr="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729" y="115890"/>
            <a:ext cx="85817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2"/>
          <p:cNvSpPr>
            <a:spLocks noGrp="1" noChangeArrowheads="1"/>
          </p:cNvSpPr>
          <p:nvPr>
            <p:ph type="ctrTitle"/>
          </p:nvPr>
        </p:nvSpPr>
        <p:spPr>
          <a:xfrm>
            <a:off x="303584" y="1988271"/>
            <a:ext cx="9906000" cy="1470025"/>
          </a:xfrm>
        </p:spPr>
        <p:txBody>
          <a:bodyPr/>
          <a:lstStyle/>
          <a:p>
            <a:pPr indent="182563" eaLnBrk="1" hangingPunct="1"/>
            <a:r>
              <a:rPr lang="zh-TW" altLang="en-US" b="1" dirty="0" smtClean="0">
                <a:solidFill>
                  <a:srgbClr val="000066"/>
                </a:solidFill>
                <a:ea typeface="標楷體" pitchFamily="65" charset="-120"/>
              </a:rPr>
              <a:t>近期促進投資重要賦稅改革措施</a:t>
            </a:r>
            <a:endParaRPr lang="zh-TW" altLang="en-US" b="1" dirty="0" smtClean="0">
              <a:solidFill>
                <a:srgbClr val="000066"/>
              </a:solidFill>
              <a:latin typeface="標楷體" panose="03000509000000000000" pitchFamily="65" charset="-120"/>
              <a:ea typeface="標楷體" panose="03000509000000000000" pitchFamily="65" charset="-120"/>
            </a:endParaRPr>
          </a:p>
        </p:txBody>
      </p:sp>
      <p:sp>
        <p:nvSpPr>
          <p:cNvPr id="2065" name="Rectangle 3"/>
          <p:cNvSpPr>
            <a:spLocks noGrp="1" noChangeArrowheads="1"/>
          </p:cNvSpPr>
          <p:nvPr>
            <p:ph type="subTitle" idx="1"/>
          </p:nvPr>
        </p:nvSpPr>
        <p:spPr>
          <a:xfrm>
            <a:off x="1719701" y="3993280"/>
            <a:ext cx="6934200" cy="1752600"/>
          </a:xfrm>
        </p:spPr>
        <p:txBody>
          <a:bodyPr/>
          <a:lstStyle/>
          <a:p>
            <a:pPr eaLnBrk="1" hangingPunct="1"/>
            <a:r>
              <a:rPr lang="zh-TW" altLang="en-US" b="1" dirty="0" smtClean="0">
                <a:solidFill>
                  <a:srgbClr val="000066"/>
                </a:solidFill>
                <a:latin typeface="標楷體" pitchFamily="65" charset="-120"/>
                <a:ea typeface="標楷體" pitchFamily="65" charset="-120"/>
              </a:rPr>
              <a:t>財政部</a:t>
            </a:r>
          </a:p>
          <a:p>
            <a:pPr eaLnBrk="1" hangingPunct="1"/>
            <a:r>
              <a:rPr lang="en-US" altLang="zh-TW" b="1" dirty="0" smtClean="0">
                <a:solidFill>
                  <a:srgbClr val="000066"/>
                </a:solidFill>
                <a:latin typeface="標楷體" pitchFamily="65" charset="-120"/>
                <a:ea typeface="標楷體" pitchFamily="65" charset="-120"/>
              </a:rPr>
              <a:t> </a:t>
            </a:r>
            <a:r>
              <a:rPr lang="en-US" altLang="zh-TW" b="1" dirty="0" smtClean="0">
                <a:solidFill>
                  <a:srgbClr val="000066"/>
                </a:solidFill>
                <a:latin typeface="Times New Roman" pitchFamily="18" charset="0"/>
                <a:ea typeface="標楷體" pitchFamily="65" charset="-120"/>
              </a:rPr>
              <a:t>107</a:t>
            </a:r>
            <a:r>
              <a:rPr lang="zh-TW" altLang="en-US" b="1" dirty="0" smtClean="0">
                <a:solidFill>
                  <a:srgbClr val="000066"/>
                </a:solidFill>
                <a:latin typeface="Times New Roman" pitchFamily="18" charset="0"/>
                <a:ea typeface="標楷體" pitchFamily="65" charset="-120"/>
              </a:rPr>
              <a:t>年</a:t>
            </a:r>
            <a:r>
              <a:rPr lang="en-US" altLang="zh-TW" b="1" dirty="0" smtClean="0">
                <a:solidFill>
                  <a:srgbClr val="000066"/>
                </a:solidFill>
                <a:latin typeface="Times New Roman" pitchFamily="18" charset="0"/>
                <a:ea typeface="標楷體" pitchFamily="65" charset="-120"/>
              </a:rPr>
              <a:t>6</a:t>
            </a:r>
            <a:r>
              <a:rPr lang="zh-TW" altLang="en-US" b="1" dirty="0" smtClean="0">
                <a:solidFill>
                  <a:srgbClr val="000066"/>
                </a:solidFill>
                <a:latin typeface="Times New Roman" pitchFamily="18" charset="0"/>
                <a:ea typeface="標楷體" pitchFamily="65" charset="-120"/>
              </a:rPr>
              <a:t>月</a:t>
            </a:r>
            <a:r>
              <a:rPr lang="en-US" altLang="zh-TW" b="1" dirty="0" smtClean="0">
                <a:solidFill>
                  <a:srgbClr val="000066"/>
                </a:solidFill>
                <a:latin typeface="Times New Roman" pitchFamily="18" charset="0"/>
                <a:ea typeface="標楷體" pitchFamily="65" charset="-120"/>
              </a:rPr>
              <a:t>19</a:t>
            </a:r>
            <a:r>
              <a:rPr lang="zh-TW" altLang="en-US" b="1" dirty="0" smtClean="0">
                <a:solidFill>
                  <a:srgbClr val="000066"/>
                </a:solidFill>
                <a:latin typeface="Times New Roman" pitchFamily="18" charset="0"/>
                <a:ea typeface="標楷體" pitchFamily="65" charset="-120"/>
              </a:rPr>
              <a:t>日</a:t>
            </a:r>
          </a:p>
        </p:txBody>
      </p:sp>
      <p:sp>
        <p:nvSpPr>
          <p:cNvPr id="21" name="Rectangle 2"/>
          <p:cNvSpPr txBox="1">
            <a:spLocks noChangeArrowheads="1"/>
          </p:cNvSpPr>
          <p:nvPr/>
        </p:nvSpPr>
        <p:spPr bwMode="auto">
          <a:xfrm>
            <a:off x="27517" y="719141"/>
            <a:ext cx="9906000" cy="1470025"/>
          </a:xfrm>
          <a:prstGeom prst="rect">
            <a:avLst/>
          </a:prstGeom>
          <a:noFill/>
          <a:ln>
            <a:noFill/>
          </a:ln>
          <a:effectLs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indent="182563" eaLnBrk="1" hangingPunct="1">
              <a:defRPr/>
            </a:pPr>
            <a:r>
              <a:rPr lang="zh-TW" altLang="en-US" b="1" kern="0" dirty="0" smtClean="0">
                <a:solidFill>
                  <a:srgbClr val="FF0000"/>
                </a:solidFill>
                <a:ea typeface="標楷體" pitchFamily="65" charset="-120"/>
              </a:rPr>
              <a:t>  </a:t>
            </a:r>
            <a:endParaRPr lang="zh-TW" altLang="en-US" sz="4000" b="1" kern="0" dirty="0" smtClean="0">
              <a:solidFill>
                <a:srgbClr val="FF0000"/>
              </a:solidFill>
              <a:ea typeface="標楷體" pitchFamily="65" charset="-120"/>
            </a:endParaRPr>
          </a:p>
        </p:txBody>
      </p:sp>
      <p:sp>
        <p:nvSpPr>
          <p:cNvPr id="22" name="AutoShape 79"/>
          <p:cNvSpPr>
            <a:spLocks noChangeArrowheads="1"/>
          </p:cNvSpPr>
          <p:nvPr/>
        </p:nvSpPr>
        <p:spPr bwMode="ltGray">
          <a:xfrm rot="5400000" flipH="1">
            <a:off x="-1934917" y="2268451"/>
            <a:ext cx="4032250" cy="4126961"/>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p:spPr>
        <p:txBody>
          <a:bodyPr wrap="none" anchor="ctr"/>
          <a:lstStyle/>
          <a:p>
            <a:pPr fontAlgn="base">
              <a:spcBef>
                <a:spcPct val="0"/>
              </a:spcBef>
              <a:spcAft>
                <a:spcPct val="0"/>
              </a:spcAft>
              <a:defRPr/>
            </a:pPr>
            <a:endParaRPr kumimoji="1" lang="zh-TW" altLang="en-US">
              <a:solidFill>
                <a:srgbClr val="000000"/>
              </a:solidFill>
            </a:endParaRPr>
          </a:p>
        </p:txBody>
      </p:sp>
      <p:grpSp>
        <p:nvGrpSpPr>
          <p:cNvPr id="2" name="Grupper 37"/>
          <p:cNvGrpSpPr>
            <a:grpSpLocks/>
          </p:cNvGrpSpPr>
          <p:nvPr/>
        </p:nvGrpSpPr>
        <p:grpSpPr bwMode="auto">
          <a:xfrm>
            <a:off x="571916" y="3645024"/>
            <a:ext cx="1323804" cy="1188120"/>
            <a:chOff x="3008280" y="1875774"/>
            <a:chExt cx="3063119" cy="3038744"/>
          </a:xfrm>
          <a:effectLst>
            <a:reflection stA="50000" endPos="34000" dir="5400000" sy="-100000" algn="bl" rotWithShape="0"/>
          </a:effectLst>
        </p:grpSpPr>
        <p:pic>
          <p:nvPicPr>
            <p:cNvPr id="10" name="Billede 38" descr="e1.png"/>
            <p:cNvPicPr>
              <a:picLocks noChangeAspect="1"/>
            </p:cNvPicPr>
            <p:nvPr/>
          </p:nvPicPr>
          <p:blipFill>
            <a:blip r:embed="rId6" cstate="print"/>
            <a:srcRect l="13483" t="5675" r="20357" b="12283"/>
            <a:stretch>
              <a:fillRect/>
            </a:stretch>
          </p:blipFill>
          <p:spPr bwMode="auto">
            <a:xfrm>
              <a:off x="3008280" y="1875774"/>
              <a:ext cx="3063119" cy="3038744"/>
            </a:xfrm>
            <a:prstGeom prst="rect">
              <a:avLst/>
            </a:prstGeom>
            <a:noFill/>
            <a:ln w="9525">
              <a:noFill/>
              <a:miter lim="800000"/>
              <a:headEnd/>
              <a:tailEnd/>
            </a:ln>
          </p:spPr>
        </p:pic>
        <p:sp>
          <p:nvSpPr>
            <p:cNvPr id="11" name="Ellipse 39"/>
            <p:cNvSpPr/>
            <p:nvPr/>
          </p:nvSpPr>
          <p:spPr>
            <a:xfrm>
              <a:off x="3047999" y="1905001"/>
              <a:ext cx="2988734" cy="2988734"/>
            </a:xfrm>
            <a:prstGeom prst="ellipse">
              <a:avLst/>
            </a:prstGeom>
            <a:gradFill flip="none" rotWithShape="1">
              <a:gsLst>
                <a:gs pos="0">
                  <a:srgbClr val="78C5DD">
                    <a:alpha val="0"/>
                  </a:srgbClr>
                </a:gs>
                <a:gs pos="100000">
                  <a:srgbClr val="0081BE">
                    <a:alpha val="25000"/>
                  </a:srgbClr>
                </a:gs>
              </a:gsLst>
              <a:path path="circle">
                <a:fillToRect l="50000" t="50000" r="50000" b="50000"/>
              </a:path>
              <a:tileRect/>
            </a:gradFill>
            <a:ln w="9525" cap="flat" cmpd="sng" algn="ctr">
              <a:noFill/>
              <a:prstDash val="solid"/>
            </a:ln>
            <a:effectLst/>
          </p:spPr>
          <p:txBody>
            <a:bodyPr anchor="ctr"/>
            <a:lstStyle/>
            <a:p>
              <a:pPr algn="ctr">
                <a:defRPr/>
              </a:pPr>
              <a:endParaRPr lang="en-US" kern="0">
                <a:solidFill>
                  <a:srgbClr val="FFFFFF"/>
                </a:solidFill>
                <a:latin typeface="Calibri"/>
                <a:ea typeface="ＭＳ Ｐゴシック" charset="-128"/>
                <a:cs typeface="ＭＳ Ｐゴシック" charset="-128"/>
              </a:endParaRPr>
            </a:p>
          </p:txBody>
        </p:sp>
        <p:sp>
          <p:nvSpPr>
            <p:cNvPr id="12" name="Ellipse 40"/>
            <p:cNvSpPr/>
            <p:nvPr/>
          </p:nvSpPr>
          <p:spPr>
            <a:xfrm>
              <a:off x="3425701" y="1958040"/>
              <a:ext cx="2187652" cy="161687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a:defRPr/>
              </a:pPr>
              <a:endParaRPr lang="en-US" kern="0">
                <a:solidFill>
                  <a:srgbClr val="FFFFFF"/>
                </a:solidFill>
                <a:latin typeface="Calibri"/>
                <a:ea typeface="ＭＳ Ｐゴシック" charset="-128"/>
                <a:cs typeface="ＭＳ Ｐゴシック" charset="-128"/>
              </a:endParaRPr>
            </a:p>
          </p:txBody>
        </p:sp>
      </p:grpSp>
    </p:spTree>
    <p:extLst>
      <p:ext uri="{BB962C8B-B14F-4D97-AF65-F5344CB8AC3E}">
        <p14:creationId xmlns:p14="http://schemas.microsoft.com/office/powerpoint/2010/main" val="22867900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74651" y="130763"/>
            <a:ext cx="8932763"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4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solidFill>
                  <a:srgbClr val="7030A0"/>
                </a:solidFill>
                <a:ea typeface="標楷體" pitchFamily="65" charset="-120"/>
              </a:rPr>
              <a:t>推動五</a:t>
            </a:r>
            <a:r>
              <a:rPr lang="en-US" altLang="zh-TW" sz="3400" b="1" dirty="0">
                <a:solidFill>
                  <a:srgbClr val="FF0000"/>
                </a:solidFill>
                <a:ea typeface="標楷體" pitchFamily="65" charset="-120"/>
              </a:rPr>
              <a:t>+</a:t>
            </a:r>
            <a:r>
              <a:rPr lang="zh-TW" altLang="en-US" sz="3400" b="1" dirty="0">
                <a:solidFill>
                  <a:srgbClr val="7030A0"/>
                </a:solidFill>
                <a:ea typeface="標楷體" pitchFamily="65" charset="-120"/>
              </a:rPr>
              <a:t>二產業創新計畫</a:t>
            </a:r>
            <a:r>
              <a:rPr lang="zh-TW" altLang="en-US" sz="3400" b="1" dirty="0" smtClean="0">
                <a:solidFill>
                  <a:srgbClr val="7030A0"/>
                </a:solidFill>
                <a:latin typeface="新細明體"/>
                <a:cs typeface="Times New Roman" panose="02020603050405020304" pitchFamily="18" charset="0"/>
              </a:rPr>
              <a:t>：</a:t>
            </a:r>
            <a:r>
              <a:rPr lang="zh-TW" altLang="en-US"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亞洲</a:t>
            </a:r>
            <a:r>
              <a:rPr lang="en-US" altLang="zh-TW" sz="2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矽谷</a:t>
            </a:r>
            <a:r>
              <a:rPr lang="en-US" altLang="zh-TW"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2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30" name="Straight Connector 3"/>
          <p:cNvCxnSpPr/>
          <p:nvPr/>
        </p:nvCxnSpPr>
        <p:spPr>
          <a:xfrm>
            <a:off x="154892" y="692696"/>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85874" y="1340768"/>
            <a:ext cx="4668218" cy="4680520"/>
            <a:chOff x="175748" y="869085"/>
            <a:chExt cx="4668218" cy="3191461"/>
          </a:xfrm>
        </p:grpSpPr>
        <p:sp>
          <p:nvSpPr>
            <p:cNvPr id="32" name="Round Same Side Corner Rectangle 22"/>
            <p:cNvSpPr/>
            <p:nvPr/>
          </p:nvSpPr>
          <p:spPr>
            <a:xfrm>
              <a:off x="267902" y="2074338"/>
              <a:ext cx="4576063" cy="198620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33" name="Hexagon 10"/>
            <p:cNvSpPr/>
            <p:nvPr/>
          </p:nvSpPr>
          <p:spPr>
            <a:xfrm>
              <a:off x="175748" y="869085"/>
              <a:ext cx="4668218" cy="1205253"/>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grpSp>
      <p:sp>
        <p:nvSpPr>
          <p:cNvPr id="36" name="矩形 35"/>
          <p:cNvSpPr/>
          <p:nvPr/>
        </p:nvSpPr>
        <p:spPr>
          <a:xfrm>
            <a:off x="286064" y="1529497"/>
            <a:ext cx="4018864" cy="1323439"/>
          </a:xfrm>
          <a:prstGeom prst="rect">
            <a:avLst/>
          </a:prstGeom>
        </p:spPr>
        <p:txBody>
          <a:bodyPr wrap="square">
            <a:spAutoFit/>
          </a:bodyPr>
          <a:lstStyle/>
          <a:p>
            <a:pPr marL="288000" indent="-288000" algn="ctr">
              <a:lnSpc>
                <a:spcPts val="32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制定</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8000" indent="-288000" algn="ctr">
              <a:lnSpc>
                <a:spcPts val="3200"/>
              </a:lnSpc>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外國</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專業人才</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延攬</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8000" indent="-288000" algn="ctr">
              <a:lnSpc>
                <a:spcPts val="3200"/>
              </a:lnSpc>
            </a:pP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僱用</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法</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矩形 36"/>
          <p:cNvSpPr/>
          <p:nvPr/>
        </p:nvSpPr>
        <p:spPr>
          <a:xfrm>
            <a:off x="241377" y="3286076"/>
            <a:ext cx="4485640" cy="2490425"/>
          </a:xfrm>
          <a:prstGeom prst="rect">
            <a:avLst/>
          </a:prstGeom>
        </p:spPr>
        <p:txBody>
          <a:bodyPr wrap="square">
            <a:spAutoFit/>
          </a:bodyPr>
          <a:lstStyle/>
          <a:p>
            <a:pPr algn="just" fontAlgn="base">
              <a:lnSpc>
                <a:spcPts val="2500"/>
              </a:lnSpc>
              <a:spcBef>
                <a:spcPct val="0"/>
              </a:spcBef>
              <a:spcAft>
                <a:spcPct val="0"/>
              </a:spcAft>
            </a:pP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lnSpc>
                <a:spcPts val="2500"/>
              </a:lnSpc>
              <a:spcBef>
                <a:spcPct val="0"/>
              </a:spcBef>
              <a:spcAft>
                <a:spcPts val="600"/>
              </a:spcAft>
            </a:pP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符合</a:t>
            </a:r>
            <a:r>
              <a:rPr lang="zh-TW" altLang="en-US"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一定條件外國特定專業人才來臺工作：</a:t>
            </a:r>
            <a:endParaRPr lang="en-US" altLang="zh-TW"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428625" indent="-247650" algn="just" fontAlgn="base">
              <a:lnSpc>
                <a:spcPts val="2500"/>
              </a:lnSpc>
              <a:spcBef>
                <a:spcPct val="0"/>
              </a:spcBef>
              <a:spcAft>
                <a:spcPts val="600"/>
              </a:spcAft>
              <a:buFont typeface="Wingdings" panose="05000000000000000000" pitchFamily="2" charset="2"/>
              <a:buChar char="Ø"/>
            </a:pP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前</a:t>
            </a:r>
            <a:r>
              <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年薪資所得超過</a:t>
            </a:r>
            <a:r>
              <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300</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萬元部分半數</a:t>
            </a:r>
            <a:r>
              <a:rPr lang="zh-TW" altLang="en-US" sz="22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免稅</a:t>
            </a:r>
            <a:endPar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28625" indent="-247650" algn="just" fontAlgn="base">
              <a:lnSpc>
                <a:spcPts val="2500"/>
              </a:lnSpc>
              <a:spcBef>
                <a:spcPct val="0"/>
              </a:spcBef>
              <a:spcAft>
                <a:spcPts val="600"/>
              </a:spcAft>
              <a:buFont typeface="Wingdings" panose="05000000000000000000" pitchFamily="2" charset="2"/>
              <a:buChar char="Ø"/>
            </a:pPr>
            <a:r>
              <a:rPr lang="zh-TW" altLang="en-US" sz="22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海外</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所得無須計算課徵個人基本稅額</a:t>
            </a:r>
            <a:endParaRPr lang="zh-TW" altLang="en-US" sz="2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Round Same Side Corner Rectangle 22"/>
          <p:cNvSpPr/>
          <p:nvPr/>
        </p:nvSpPr>
        <p:spPr>
          <a:xfrm>
            <a:off x="4989786" y="3003997"/>
            <a:ext cx="4576063" cy="3017291"/>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40" name="Hexagon 10"/>
          <p:cNvSpPr/>
          <p:nvPr/>
        </p:nvSpPr>
        <p:spPr>
          <a:xfrm>
            <a:off x="4897632" y="1340768"/>
            <a:ext cx="4668218" cy="1663229"/>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sp>
        <p:nvSpPr>
          <p:cNvPr id="41" name="矩形 40"/>
          <p:cNvSpPr/>
          <p:nvPr/>
        </p:nvSpPr>
        <p:spPr>
          <a:xfrm>
            <a:off x="5279456" y="1700808"/>
            <a:ext cx="3996722" cy="913070"/>
          </a:xfrm>
          <a:prstGeom prst="rect">
            <a:avLst/>
          </a:prstGeom>
        </p:spPr>
        <p:txBody>
          <a:bodyPr wrap="square">
            <a:spAutoFit/>
          </a:bodyPr>
          <a:lstStyle/>
          <a:p>
            <a:pPr marL="363538" indent="-363538" algn="ctr">
              <a:lnSpc>
                <a:spcPts val="3200"/>
              </a:lnSpc>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107.5.29</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三讀通過</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3538" indent="-363538" algn="ctr">
              <a:lnSpc>
                <a:spcPts val="3200"/>
              </a:lnSpc>
            </a:pP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創新</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5141032" y="3284984"/>
            <a:ext cx="4411212" cy="2977738"/>
          </a:xfrm>
          <a:prstGeom prst="rect">
            <a:avLst/>
          </a:prstGeom>
        </p:spPr>
        <p:txBody>
          <a:bodyPr wrap="square">
            <a:spAutoFit/>
          </a:bodyPr>
          <a:lstStyle/>
          <a:p>
            <a:pPr algn="just" fontAlgn="base">
              <a:lnSpc>
                <a:spcPts val="2500"/>
              </a:lnSpc>
              <a:spcBef>
                <a:spcPct val="0"/>
              </a:spcBef>
              <a:spcAft>
                <a:spcPct val="0"/>
              </a:spcAft>
            </a:pPr>
            <a:r>
              <a:rPr lang="zh-TW" altLang="en-US" sz="2400" b="1" dirty="0" smtClean="0">
                <a:solidFill>
                  <a:srgbClr val="C00000"/>
                </a:solidFill>
                <a:latin typeface="標楷體" panose="03000509000000000000" pitchFamily="65" charset="-120"/>
                <a:ea typeface="標楷體" panose="03000509000000000000" pitchFamily="65" charset="-120"/>
              </a:rPr>
              <a:t>提供</a:t>
            </a:r>
            <a:r>
              <a:rPr lang="zh-TW" altLang="en-US" sz="24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員工</a:t>
            </a:r>
            <a:r>
              <a:rPr lang="zh-TW" altLang="en-US" sz="2400" b="1" dirty="0">
                <a:solidFill>
                  <a:srgbClr val="C00000"/>
                </a:solidFill>
                <a:latin typeface="標楷體" panose="03000509000000000000" pitchFamily="65" charset="-120"/>
                <a:ea typeface="標楷體" panose="03000509000000000000" pitchFamily="65" charset="-120"/>
              </a:rPr>
              <a:t>獎酬</a:t>
            </a:r>
            <a:r>
              <a:rPr lang="zh-TW" altLang="en-US" sz="2400" b="1" dirty="0" smtClean="0">
                <a:solidFill>
                  <a:srgbClr val="C00000"/>
                </a:solidFill>
                <a:latin typeface="標楷體" panose="03000509000000000000" pitchFamily="65" charset="-120"/>
                <a:ea typeface="標楷體" panose="03000509000000000000" pitchFamily="65" charset="-120"/>
              </a:rPr>
              <a:t>股票適用緩課所得稅：</a:t>
            </a:r>
            <a:endParaRPr lang="en-US" altLang="zh-TW" sz="2400" b="1" dirty="0" smtClean="0">
              <a:solidFill>
                <a:srgbClr val="C00000"/>
              </a:solidFill>
              <a:latin typeface="標楷體" panose="03000509000000000000" pitchFamily="65" charset="-120"/>
              <a:ea typeface="標楷體" panose="03000509000000000000" pitchFamily="65" charset="-120"/>
            </a:endParaRPr>
          </a:p>
          <a:p>
            <a:pPr marL="342900" indent="-342900" algn="just" fontAlgn="base">
              <a:lnSpc>
                <a:spcPts val="2700"/>
              </a:lnSpc>
              <a:spcBef>
                <a:spcPct val="0"/>
              </a:spcBef>
              <a:spcAft>
                <a:spcPts val="600"/>
              </a:spcAft>
              <a:buFont typeface="Wingdings" panose="05000000000000000000" pitchFamily="2" charset="2"/>
              <a:buChar char="Ø"/>
            </a:pPr>
            <a:r>
              <a:rPr lang="zh-TW" altLang="en-US"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員工可自行決定轉讓時點，俟轉讓時課稅，無課稅時點限制</a:t>
            </a:r>
            <a:endParaRPr lang="en-US" altLang="zh-TW"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base">
              <a:lnSpc>
                <a:spcPts val="2700"/>
              </a:lnSpc>
              <a:spcBef>
                <a:spcPct val="0"/>
              </a:spcBef>
              <a:spcAft>
                <a:spcPts val="600"/>
              </a:spcAft>
              <a:buFont typeface="Wingdings" panose="05000000000000000000" pitchFamily="2" charset="2"/>
              <a:buChar char="Ø"/>
            </a:pPr>
            <a:r>
              <a:rPr lang="zh-TW" altLang="en-US" sz="21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立法院</a:t>
            </a:r>
            <a:r>
              <a:rPr lang="en-US" altLang="zh-TW"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107.5.29</a:t>
            </a:r>
            <a:r>
              <a:rPr lang="zh-TW" altLang="en-US"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21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讀</a:t>
            </a:r>
            <a:r>
              <a:rPr lang="zh-TW" altLang="en-US"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通過增訂取得市價或轉讓價格擇低課稅優惠</a:t>
            </a:r>
            <a:endParaRPr lang="en-US" altLang="zh-TW"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just" fontAlgn="base">
              <a:lnSpc>
                <a:spcPts val="2700"/>
              </a:lnSpc>
              <a:spcBef>
                <a:spcPct val="0"/>
              </a:spcBef>
              <a:spcAft>
                <a:spcPct val="0"/>
              </a:spcAft>
            </a:pPr>
            <a:r>
              <a:rPr lang="zh-TW" altLang="en-US" sz="21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1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預</a:t>
            </a:r>
            <a:r>
              <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定</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107.6.20</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總統公布</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algn="just" fontAlgn="base">
              <a:lnSpc>
                <a:spcPts val="2800"/>
              </a:lnSpc>
              <a:spcBef>
                <a:spcPct val="0"/>
              </a:spcBef>
              <a:spcAft>
                <a:spcPct val="0"/>
              </a:spcAft>
            </a:pPr>
            <a:endParaRPr lang="zh-TW" altLang="en-US" sz="2400" dirty="0">
              <a:solidFill>
                <a:prstClr val="black"/>
              </a:solidFill>
              <a:latin typeface="標楷體" panose="03000509000000000000" pitchFamily="65" charset="-120"/>
              <a:ea typeface="標楷體" panose="03000509000000000000" pitchFamily="65" charset="-120"/>
            </a:endParaRPr>
          </a:p>
        </p:txBody>
      </p:sp>
      <p:sp>
        <p:nvSpPr>
          <p:cNvPr id="26" name="矩形 25"/>
          <p:cNvSpPr/>
          <p:nvPr/>
        </p:nvSpPr>
        <p:spPr>
          <a:xfrm>
            <a:off x="-97398" y="836712"/>
            <a:ext cx="8827756" cy="412934"/>
          </a:xfrm>
          <a:prstGeom prst="rect">
            <a:avLst/>
          </a:prstGeom>
        </p:spPr>
        <p:txBody>
          <a:bodyPr wrap="square">
            <a:spAutoFit/>
          </a:bodyPr>
          <a:lstStyle/>
          <a:p>
            <a:pPr lvl="1" indent="-285750" algn="just" hangingPunct="0">
              <a:lnSpc>
                <a:spcPts val="2500"/>
              </a:lnSpc>
              <a:spcBef>
                <a:spcPct val="0"/>
              </a:spcBef>
              <a:buClr>
                <a:srgbClr val="FF0000"/>
              </a:buClr>
              <a:buSzPct val="100000"/>
              <a:buFont typeface="Wingdings" pitchFamily="2" charset="2"/>
              <a:buChar char="¢"/>
            </a:pPr>
            <a:r>
              <a:rPr lang="zh-TW" altLang="en-US" sz="3200" b="1" dirty="0">
                <a:solidFill>
                  <a:srgbClr val="003300"/>
                </a:solidFill>
                <a:latin typeface="Times New Roman" panose="02020603050405020304" pitchFamily="18" charset="0"/>
                <a:ea typeface="標楷體" panose="03000509000000000000" pitchFamily="65" charset="-120"/>
                <a:cs typeface="Times New Roman" panose="02020603050405020304" pitchFamily="18" charset="0"/>
              </a:rPr>
              <a:t>營造合理稅負，協助留攬人才</a:t>
            </a:r>
          </a:p>
        </p:txBody>
      </p:sp>
      <p:sp>
        <p:nvSpPr>
          <p:cNvPr id="16" name="矩形 15"/>
          <p:cNvSpPr/>
          <p:nvPr/>
        </p:nvSpPr>
        <p:spPr>
          <a:xfrm>
            <a:off x="9400431" y="6311625"/>
            <a:ext cx="424027"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9</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62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3"/>
          <p:cNvCxnSpPr/>
          <p:nvPr/>
        </p:nvCxnSpPr>
        <p:spPr>
          <a:xfrm>
            <a:off x="154892" y="692696"/>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150250" y="1249647"/>
            <a:ext cx="4717581" cy="4915657"/>
            <a:chOff x="220090" y="992761"/>
            <a:chExt cx="4668218" cy="3470446"/>
          </a:xfrm>
        </p:grpSpPr>
        <p:sp>
          <p:nvSpPr>
            <p:cNvPr id="32" name="Round Same Side Corner Rectangle 22"/>
            <p:cNvSpPr/>
            <p:nvPr/>
          </p:nvSpPr>
          <p:spPr>
            <a:xfrm>
              <a:off x="267903" y="1817154"/>
              <a:ext cx="4572592" cy="264605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33" name="Hexagon 10"/>
            <p:cNvSpPr/>
            <p:nvPr/>
          </p:nvSpPr>
          <p:spPr>
            <a:xfrm>
              <a:off x="220090" y="992761"/>
              <a:ext cx="4668218" cy="1015130"/>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grpSp>
      <p:sp>
        <p:nvSpPr>
          <p:cNvPr id="36" name="矩形 35"/>
          <p:cNvSpPr/>
          <p:nvPr/>
        </p:nvSpPr>
        <p:spPr>
          <a:xfrm>
            <a:off x="56456" y="1507818"/>
            <a:ext cx="4769194" cy="913070"/>
          </a:xfrm>
          <a:prstGeom prst="rect">
            <a:avLst/>
          </a:prstGeom>
        </p:spPr>
        <p:txBody>
          <a:bodyPr wrap="square">
            <a:spAutoFit/>
          </a:bodyPr>
          <a:lstStyle/>
          <a:p>
            <a:pPr marL="288000" indent="-288000" algn="ctr">
              <a:lnSpc>
                <a:spcPts val="32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 </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p>
          <a:p>
            <a:pPr marL="288000" indent="-288000" algn="ctr">
              <a:lnSpc>
                <a:spcPts val="3200"/>
              </a:lnSpc>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創新</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p>
        </p:txBody>
      </p:sp>
      <p:grpSp>
        <p:nvGrpSpPr>
          <p:cNvPr id="38" name="群組 37"/>
          <p:cNvGrpSpPr/>
          <p:nvPr/>
        </p:nvGrpSpPr>
        <p:grpSpPr>
          <a:xfrm>
            <a:off x="4953000" y="1207261"/>
            <a:ext cx="4762773" cy="4886035"/>
            <a:chOff x="207303" y="1249929"/>
            <a:chExt cx="4668218" cy="2873886"/>
          </a:xfrm>
        </p:grpSpPr>
        <p:sp>
          <p:nvSpPr>
            <p:cNvPr id="39" name="Round Same Side Corner Rectangle 22"/>
            <p:cNvSpPr/>
            <p:nvPr/>
          </p:nvSpPr>
          <p:spPr>
            <a:xfrm>
              <a:off x="285384" y="1879952"/>
              <a:ext cx="4576063" cy="224386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40" name="Hexagon 10"/>
            <p:cNvSpPr/>
            <p:nvPr/>
          </p:nvSpPr>
          <p:spPr>
            <a:xfrm>
              <a:off x="207303" y="1249929"/>
              <a:ext cx="4668218" cy="846245"/>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grpSp>
      <p:sp>
        <p:nvSpPr>
          <p:cNvPr id="41" name="矩形 40"/>
          <p:cNvSpPr/>
          <p:nvPr/>
        </p:nvSpPr>
        <p:spPr>
          <a:xfrm>
            <a:off x="5032664" y="1435810"/>
            <a:ext cx="4607762" cy="913070"/>
          </a:xfrm>
          <a:prstGeom prst="rect">
            <a:avLst/>
          </a:prstGeom>
        </p:spPr>
        <p:txBody>
          <a:bodyPr wrap="square">
            <a:spAutoFit/>
          </a:bodyPr>
          <a:lstStyle/>
          <a:p>
            <a:pPr marL="363538" indent="-363538" algn="ctr">
              <a:lnSpc>
                <a:spcPts val="32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修正</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63538" indent="-363538" algn="ctr">
              <a:lnSpc>
                <a:spcPts val="3200"/>
              </a:lnSpc>
            </a:pPr>
            <a:r>
              <a:rPr lang="zh-TW" altLang="en-US" sz="2800" b="1" dirty="0">
                <a:solidFill>
                  <a:srgbClr val="0000FF"/>
                </a:solidFill>
                <a:latin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創新</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400" b="1" dirty="0">
                <a:solidFill>
                  <a:srgbClr val="0000FF"/>
                </a:solidFill>
                <a:latin typeface="新細明體"/>
                <a:cs typeface="Times New Roman" panose="02020603050405020304" pitchFamily="18" charset="0"/>
              </a:rPr>
              <a:t>」</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5114305" y="2852936"/>
            <a:ext cx="4447208" cy="2759730"/>
          </a:xfrm>
          <a:prstGeom prst="rect">
            <a:avLst/>
          </a:prstGeom>
        </p:spPr>
        <p:txBody>
          <a:bodyPr wrap="square">
            <a:spAutoFit/>
          </a:bodyPr>
          <a:lstStyle/>
          <a:p>
            <a:pPr algn="just" fontAlgn="base">
              <a:lnSpc>
                <a:spcPts val="2800"/>
              </a:lnSpc>
              <a:spcBef>
                <a:spcPct val="0"/>
              </a:spcBef>
              <a:spcAft>
                <a:spcPts val="1200"/>
              </a:spcAft>
            </a:pPr>
            <a:r>
              <a:rPr lang="zh-TW" altLang="en-US" sz="2600" b="1" dirty="0">
                <a:solidFill>
                  <a:srgbClr val="C00000"/>
                </a:solidFill>
                <a:latin typeface="標楷體" panose="03000509000000000000" pitchFamily="65" charset="-120"/>
                <a:ea typeface="標楷體" panose="03000509000000000000" pitchFamily="65" charset="-120"/>
              </a:rPr>
              <a:t>個人天使投資人投資新創事業租稅</a:t>
            </a:r>
            <a:r>
              <a:rPr lang="zh-TW" altLang="en-US" sz="2600" b="1" dirty="0" smtClean="0">
                <a:solidFill>
                  <a:srgbClr val="C00000"/>
                </a:solidFill>
                <a:latin typeface="標楷體" panose="03000509000000000000" pitchFamily="65" charset="-120"/>
                <a:ea typeface="標楷體" panose="03000509000000000000" pitchFamily="65" charset="-120"/>
              </a:rPr>
              <a:t>優惠</a:t>
            </a:r>
            <a:endParaRPr lang="en-US" altLang="zh-TW" sz="2600" b="1" dirty="0" smtClean="0">
              <a:solidFill>
                <a:srgbClr val="C00000"/>
              </a:solidFill>
              <a:latin typeface="標楷體" panose="03000509000000000000" pitchFamily="65" charset="-120"/>
              <a:ea typeface="標楷體" panose="03000509000000000000" pitchFamily="65" charset="-120"/>
            </a:endParaRPr>
          </a:p>
          <a:p>
            <a:pPr algn="just" fontAlgn="base">
              <a:lnSpc>
                <a:spcPts val="2800"/>
              </a:lnSpc>
              <a:spcBef>
                <a:spcPct val="0"/>
              </a:spcBef>
              <a:spcAft>
                <a:spcPct val="0"/>
              </a:spcAft>
            </a:pP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個人當年度投資同一新創事業公司達</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萬元，並持有該</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公司股份達</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年，投資金額之</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限額內得自綜合所得總額中減除</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，每年</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最高減除</a:t>
            </a:r>
            <a:r>
              <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300</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矩形 25"/>
          <p:cNvSpPr/>
          <p:nvPr/>
        </p:nvSpPr>
        <p:spPr>
          <a:xfrm>
            <a:off x="-97398" y="836712"/>
            <a:ext cx="8827756" cy="412934"/>
          </a:xfrm>
          <a:prstGeom prst="rect">
            <a:avLst/>
          </a:prstGeom>
        </p:spPr>
        <p:txBody>
          <a:bodyPr wrap="square">
            <a:spAutoFit/>
          </a:bodyPr>
          <a:lstStyle/>
          <a:p>
            <a:pPr lvl="1" indent="-285750" algn="just" hangingPunct="0">
              <a:lnSpc>
                <a:spcPts val="2500"/>
              </a:lnSpc>
              <a:spcBef>
                <a:spcPct val="0"/>
              </a:spcBef>
              <a:buClr>
                <a:srgbClr val="FF0000"/>
              </a:buClr>
              <a:buSzPct val="100000"/>
              <a:buFont typeface="Wingdings" pitchFamily="2" charset="2"/>
              <a:buChar char="¢"/>
            </a:pPr>
            <a:r>
              <a:rPr lang="zh-TW" altLang="en-US" sz="3200" b="1" dirty="0">
                <a:solidFill>
                  <a:srgbClr val="336600"/>
                </a:solidFill>
                <a:latin typeface="Times New Roman" panose="02020603050405020304" pitchFamily="18" charset="0"/>
                <a:ea typeface="標楷體" panose="03000509000000000000" pitchFamily="65" charset="-120"/>
                <a:cs typeface="Times New Roman" panose="02020603050405020304" pitchFamily="18" charset="0"/>
              </a:rPr>
              <a:t>落實執行新創企業租稅優惠</a:t>
            </a:r>
          </a:p>
        </p:txBody>
      </p:sp>
      <p:sp>
        <p:nvSpPr>
          <p:cNvPr id="23" name="矩形 22"/>
          <p:cNvSpPr/>
          <p:nvPr/>
        </p:nvSpPr>
        <p:spPr>
          <a:xfrm>
            <a:off x="165308" y="2852936"/>
            <a:ext cx="4704578" cy="3016210"/>
          </a:xfrm>
          <a:prstGeom prst="rect">
            <a:avLst/>
          </a:prstGeom>
        </p:spPr>
        <p:txBody>
          <a:bodyPr wrap="square" anchor="t" anchorCtr="0">
            <a:spAutoFit/>
          </a:bodyPr>
          <a:lstStyle/>
          <a:p>
            <a:pPr algn="just" fontAlgn="base">
              <a:lnSpc>
                <a:spcPts val="2800"/>
              </a:lnSpc>
              <a:spcBef>
                <a:spcPct val="0"/>
              </a:spcBef>
              <a:spcAft>
                <a:spcPts val="1200"/>
              </a:spcAft>
            </a:pPr>
            <a:r>
              <a:rPr lang="zh-TW" altLang="en-US" sz="2600" b="1" dirty="0">
                <a:solidFill>
                  <a:srgbClr val="C00000"/>
                </a:solidFill>
                <a:latin typeface="標楷體" panose="03000509000000000000" pitchFamily="65" charset="-120"/>
                <a:ea typeface="標楷體" panose="03000509000000000000" pitchFamily="65" charset="-120"/>
              </a:rPr>
              <a:t>有限合夥組織創業投資</a:t>
            </a:r>
            <a:r>
              <a:rPr lang="zh-TW" altLang="en-US" sz="2600" b="1" dirty="0" smtClean="0">
                <a:solidFill>
                  <a:srgbClr val="C00000"/>
                </a:solidFill>
                <a:latin typeface="標楷體" panose="03000509000000000000" pitchFamily="65" charset="-120"/>
                <a:ea typeface="標楷體" panose="03000509000000000000" pitchFamily="65" charset="-120"/>
              </a:rPr>
              <a:t>事業採</a:t>
            </a:r>
            <a:r>
              <a:rPr lang="zh-TW" altLang="en-US" sz="2600" b="1" dirty="0">
                <a:solidFill>
                  <a:srgbClr val="C00000"/>
                </a:solidFill>
                <a:latin typeface="標楷體" panose="03000509000000000000" pitchFamily="65" charset="-120"/>
                <a:ea typeface="標楷體" panose="03000509000000000000" pitchFamily="65" charset="-120"/>
              </a:rPr>
              <a:t>透視個體概念課稅之租稅優惠</a:t>
            </a:r>
          </a:p>
          <a:p>
            <a:pPr marL="342900" indent="-342900" algn="just" fontAlgn="base" hangingPunct="0">
              <a:lnSpc>
                <a:spcPts val="2200"/>
              </a:lnSpc>
              <a:spcBef>
                <a:spcPct val="0"/>
              </a:spcBef>
              <a:spcAft>
                <a:spcPct val="0"/>
              </a:spcAft>
              <a:buFont typeface="Wingdings" panose="05000000000000000000" pitchFamily="2" charset="2"/>
              <a:buChar char="Ø"/>
            </a:pPr>
            <a:r>
              <a:rPr lang="zh-TW" altLang="en-US" sz="2400" dirty="0">
                <a:solidFill>
                  <a:prstClr val="black"/>
                </a:solidFill>
                <a:latin typeface="標楷體" panose="03000509000000000000" pitchFamily="65" charset="-120"/>
                <a:ea typeface="標楷體" panose="03000509000000000000" pitchFamily="65" charset="-120"/>
              </a:rPr>
              <a:t>有限合夥組織創業投資事業符合要件者，無須</a:t>
            </a:r>
            <a:r>
              <a:rPr lang="zh-TW" altLang="en-US" sz="2400" dirty="0" smtClean="0">
                <a:solidFill>
                  <a:prstClr val="black"/>
                </a:solidFill>
                <a:latin typeface="標楷體" panose="03000509000000000000" pitchFamily="65" charset="-120"/>
                <a:ea typeface="標楷體" panose="03000509000000000000" pitchFamily="65" charset="-120"/>
              </a:rPr>
              <a:t>繳納營所稅。</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342900" indent="-342900" algn="just" fontAlgn="base" hangingPunct="0">
              <a:lnSpc>
                <a:spcPts val="2200"/>
              </a:lnSpc>
              <a:spcBef>
                <a:spcPts val="600"/>
              </a:spcBef>
              <a:spcAft>
                <a:spcPct val="0"/>
              </a:spcAft>
              <a:buFont typeface="Wingdings" panose="05000000000000000000" pitchFamily="2" charset="2"/>
              <a:buChar char="Ø"/>
            </a:pPr>
            <a:r>
              <a:rPr lang="zh-TW" altLang="en-US" sz="2400" dirty="0">
                <a:solidFill>
                  <a:prstClr val="black"/>
                </a:solidFill>
                <a:latin typeface="標楷體" panose="03000509000000000000" pitchFamily="65" charset="-120"/>
                <a:ea typeface="標楷體" panose="03000509000000000000" pitchFamily="65" charset="-120"/>
              </a:rPr>
              <a:t>依盈餘分配比率計算合夥人所得</a:t>
            </a:r>
            <a:r>
              <a:rPr lang="zh-TW" altLang="en-US" sz="2400" dirty="0" smtClean="0">
                <a:solidFill>
                  <a:prstClr val="black"/>
                </a:solidFill>
                <a:latin typeface="標楷體" panose="03000509000000000000" pitchFamily="65" charset="-120"/>
                <a:ea typeface="標楷體" panose="03000509000000000000" pitchFamily="65" charset="-120"/>
              </a:rPr>
              <a:t>額繳納</a:t>
            </a:r>
            <a:r>
              <a:rPr lang="zh-TW" altLang="en-US" sz="2400" dirty="0">
                <a:solidFill>
                  <a:prstClr val="black"/>
                </a:solidFill>
                <a:latin typeface="標楷體" panose="03000509000000000000" pitchFamily="65" charset="-120"/>
                <a:ea typeface="標楷體" panose="03000509000000000000" pitchFamily="65" charset="-120"/>
              </a:rPr>
              <a:t>所得稅</a:t>
            </a:r>
            <a:r>
              <a:rPr lang="zh-TW" altLang="en-US" sz="2400" dirty="0" smtClean="0">
                <a:solidFill>
                  <a:prstClr val="black"/>
                </a:solidFill>
                <a:latin typeface="標楷體" panose="03000509000000000000" pitchFamily="65" charset="-120"/>
                <a:ea typeface="標楷體" panose="03000509000000000000" pitchFamily="65" charset="-120"/>
              </a:rPr>
              <a:t>，但</a:t>
            </a:r>
            <a:r>
              <a:rPr lang="zh-TW" altLang="en-US" sz="2400" dirty="0">
                <a:solidFill>
                  <a:prstClr val="black"/>
                </a:solidFill>
                <a:latin typeface="標楷體" panose="03000509000000000000" pitchFamily="65" charset="-120"/>
                <a:ea typeface="標楷體" panose="03000509000000000000" pitchFamily="65" charset="-120"/>
              </a:rPr>
              <a:t>個人及外國營利事業合夥人取得屬源自於</a:t>
            </a:r>
            <a:r>
              <a:rPr lang="zh-TW" altLang="en-US" sz="2400" dirty="0" smtClean="0">
                <a:solidFill>
                  <a:prstClr val="black"/>
                </a:solidFill>
                <a:latin typeface="標楷體" panose="03000509000000000000" pitchFamily="65" charset="-120"/>
                <a:ea typeface="標楷體" panose="03000509000000000000" pitchFamily="65" charset="-120"/>
              </a:rPr>
              <a:t>證券交易所</a:t>
            </a:r>
            <a:r>
              <a:rPr lang="zh-TW" altLang="en-US" sz="2400" dirty="0">
                <a:solidFill>
                  <a:prstClr val="black"/>
                </a:solidFill>
                <a:latin typeface="標楷體" panose="03000509000000000000" pitchFamily="65" charset="-120"/>
                <a:ea typeface="標楷體" panose="03000509000000000000" pitchFamily="65" charset="-120"/>
              </a:rPr>
              <a:t>得部分之營利所得，免納</a:t>
            </a:r>
            <a:r>
              <a:rPr lang="zh-TW" altLang="en-US" sz="2400" dirty="0" smtClean="0">
                <a:solidFill>
                  <a:prstClr val="black"/>
                </a:solidFill>
                <a:latin typeface="標楷體" panose="03000509000000000000" pitchFamily="65" charset="-120"/>
                <a:ea typeface="標楷體" panose="03000509000000000000" pitchFamily="65" charset="-120"/>
              </a:rPr>
              <a:t>所得稅。</a:t>
            </a:r>
            <a:endParaRPr lang="zh-TW" altLang="en-US" sz="2400" dirty="0">
              <a:solidFill>
                <a:prstClr val="black"/>
              </a:solidFill>
              <a:latin typeface="標楷體" panose="03000509000000000000" pitchFamily="65" charset="-120"/>
              <a:ea typeface="標楷體" panose="03000509000000000000" pitchFamily="65" charset="-120"/>
            </a:endParaRPr>
          </a:p>
        </p:txBody>
      </p:sp>
      <p:sp>
        <p:nvSpPr>
          <p:cNvPr id="19" name="矩形 18"/>
          <p:cNvSpPr/>
          <p:nvPr/>
        </p:nvSpPr>
        <p:spPr>
          <a:xfrm>
            <a:off x="674651" y="130763"/>
            <a:ext cx="8932763"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4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solidFill>
                  <a:srgbClr val="7030A0"/>
                </a:solidFill>
                <a:ea typeface="標楷體" pitchFamily="65" charset="-120"/>
              </a:rPr>
              <a:t>推動五</a:t>
            </a:r>
            <a:r>
              <a:rPr lang="en-US" altLang="zh-TW" sz="3400" b="1" dirty="0">
                <a:solidFill>
                  <a:srgbClr val="FF0000"/>
                </a:solidFill>
                <a:ea typeface="標楷體" pitchFamily="65" charset="-120"/>
              </a:rPr>
              <a:t>+</a:t>
            </a:r>
            <a:r>
              <a:rPr lang="zh-TW" altLang="en-US" sz="3400" b="1" dirty="0">
                <a:solidFill>
                  <a:srgbClr val="7030A0"/>
                </a:solidFill>
                <a:ea typeface="標楷體" pitchFamily="65" charset="-120"/>
              </a:rPr>
              <a:t>二產業創新計畫</a:t>
            </a:r>
            <a:r>
              <a:rPr lang="zh-TW" altLang="en-US" sz="3400" b="1" dirty="0" smtClean="0">
                <a:solidFill>
                  <a:srgbClr val="7030A0"/>
                </a:solidFill>
                <a:latin typeface="新細明體"/>
                <a:cs typeface="Times New Roman" panose="02020603050405020304" pitchFamily="18" charset="0"/>
              </a:rPr>
              <a:t>：</a:t>
            </a:r>
            <a:r>
              <a:rPr lang="zh-TW" altLang="en-US"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亞洲</a:t>
            </a:r>
            <a:r>
              <a:rPr lang="en-US" altLang="zh-TW" sz="2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矽谷</a:t>
            </a:r>
            <a:r>
              <a:rPr lang="en-US" altLang="zh-TW" sz="28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28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10</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22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22"/>
          <p:cNvSpPr/>
          <p:nvPr/>
        </p:nvSpPr>
        <p:spPr>
          <a:xfrm>
            <a:off x="344488" y="1844824"/>
            <a:ext cx="2921817" cy="4536504"/>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cxnSp>
        <p:nvCxnSpPr>
          <p:cNvPr id="10" name="Straight Connector 3"/>
          <p:cNvCxnSpPr/>
          <p:nvPr/>
        </p:nvCxnSpPr>
        <p:spPr>
          <a:xfrm>
            <a:off x="154873" y="758082"/>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Hexagon 10"/>
          <p:cNvSpPr/>
          <p:nvPr/>
        </p:nvSpPr>
        <p:spPr>
          <a:xfrm>
            <a:off x="164014" y="785177"/>
            <a:ext cx="3102292" cy="1491695"/>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貨物</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稅</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Round Same Side Corner Rectangle 22"/>
          <p:cNvSpPr/>
          <p:nvPr/>
        </p:nvSpPr>
        <p:spPr>
          <a:xfrm>
            <a:off x="6681727" y="1700808"/>
            <a:ext cx="2958679" cy="468052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marL="342900" indent="-342900" algn="just">
              <a:lnSpc>
                <a:spcPts val="3000"/>
              </a:lnSpc>
              <a:buFont typeface="Wingdings" panose="05000000000000000000" pitchFamily="2" charset="2"/>
              <a:buChar char="u"/>
            </a:pP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對輸入專供生質燃料用之棕櫚仁殼，由經濟部證明用途屬實</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，免</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徵關稅</a:t>
            </a:r>
            <a:endPar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Round Same Side Corner Rectangle 22"/>
          <p:cNvSpPr/>
          <p:nvPr/>
        </p:nvSpPr>
        <p:spPr>
          <a:xfrm>
            <a:off x="3440832" y="1700808"/>
            <a:ext cx="3024336" cy="468052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algn="just">
              <a:lnSpc>
                <a:spcPts val="2800"/>
              </a:lnSpc>
            </a:pPr>
            <a:endParaRPr lang="en-US" altLang="zh-TW" sz="1600" b="1" dirty="0" smtClean="0">
              <a:solidFill>
                <a:prstClr val="black"/>
              </a:solidFill>
              <a:latin typeface="標楷體" panose="03000509000000000000" pitchFamily="65" charset="-120"/>
              <a:ea typeface="標楷體" panose="03000509000000000000" pitchFamily="65" charset="-120"/>
            </a:endParaRPr>
          </a:p>
          <a:p>
            <a:pPr marL="342900" indent="-342900" algn="just">
              <a:lnSpc>
                <a:spcPts val="2700"/>
              </a:lnSpc>
              <a:buFont typeface="Wingdings" panose="05000000000000000000" pitchFamily="2" charset="2"/>
              <a:buChar char="u"/>
            </a:pP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對輸入專供生產太陽光電模組用之接線盒、矽膠、封裝材料或玻璃</a:t>
            </a: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項貨品，由經濟部證明用途屬實</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，免</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徵關稅</a:t>
            </a:r>
            <a:endPar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Hexagon 10"/>
          <p:cNvSpPr/>
          <p:nvPr/>
        </p:nvSpPr>
        <p:spPr>
          <a:xfrm>
            <a:off x="3296816" y="839476"/>
            <a:ext cx="3240901" cy="1437396"/>
          </a:xfrm>
          <a:prstGeom prst="hexagon">
            <a:avLst>
              <a:gd name="adj" fmla="val 28764"/>
              <a:gd name="vf" fmla="val 115470"/>
            </a:avLst>
          </a:prstGeom>
          <a:gradFill>
            <a:gsLst>
              <a:gs pos="0">
                <a:srgbClr val="C9DBFF"/>
              </a:gs>
              <a:gs pos="35000">
                <a:srgbClr val="C9DBFF"/>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marL="0" lvl="1" indent="-363538" algn="just">
              <a:lnSpc>
                <a:spcPts val="2800"/>
              </a:lnSpc>
            </a:pP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300" b="1" dirty="0">
                <a:solidFill>
                  <a:srgbClr val="0000FF"/>
                </a:solidFill>
                <a:latin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海關進口稅則</a:t>
            </a:r>
            <a:r>
              <a:rPr lang="zh-TW" altLang="en-US" sz="2300" b="1" dirty="0" smtClean="0">
                <a:solidFill>
                  <a:srgbClr val="0000FF"/>
                </a:solidFill>
                <a:latin typeface="新細明體"/>
                <a:cs typeface="Times New Roman" panose="02020603050405020304" pitchFamily="18" charset="0"/>
              </a:rPr>
              <a:t>」</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增訂第</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章增註八</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規定</a:t>
            </a: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Hexagon 10"/>
          <p:cNvSpPr/>
          <p:nvPr/>
        </p:nvSpPr>
        <p:spPr>
          <a:xfrm>
            <a:off x="6609184" y="805792"/>
            <a:ext cx="3149595" cy="1471080"/>
          </a:xfrm>
          <a:prstGeom prst="hexagon">
            <a:avLst>
              <a:gd name="adj" fmla="val 28764"/>
              <a:gd name="vf" fmla="val 115470"/>
            </a:avLst>
          </a:prstGeom>
          <a:gradFill>
            <a:gsLst>
              <a:gs pos="0">
                <a:srgbClr val="C9DBFF"/>
              </a:gs>
              <a:gs pos="35000">
                <a:srgbClr val="C9DBFF"/>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r>
              <a:rPr lang="zh-TW" altLang="en-US" sz="2300" b="1" dirty="0">
                <a:solidFill>
                  <a:srgbClr val="0000FF"/>
                </a:solidFill>
                <a:latin typeface="新細明體"/>
                <a:cs typeface="Times New Roman" panose="02020603050405020304" pitchFamily="18" charset="0"/>
              </a:rPr>
              <a:t>「</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海關進口稅則</a:t>
            </a:r>
            <a:r>
              <a:rPr lang="zh-TW" altLang="en-US" sz="2300" b="1" dirty="0" smtClean="0">
                <a:solidFill>
                  <a:srgbClr val="0000FF"/>
                </a:solidFill>
                <a:latin typeface="新細明體"/>
                <a:cs typeface="Times New Roman" panose="02020603050405020304" pitchFamily="18" charset="0"/>
              </a:rPr>
              <a:t>」</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增訂第</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章增註二規定</a:t>
            </a:r>
            <a:endParaRPr 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344488" y="2398380"/>
            <a:ext cx="2808312" cy="36830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52000" lvl="1" indent="-252000" algn="just">
              <a:lnSpc>
                <a:spcPts val="2800"/>
              </a:lnSpc>
              <a:spcBef>
                <a:spcPts val="600"/>
              </a:spcBef>
              <a:buFont typeface="Wingdings" panose="05000000000000000000" pitchFamily="2" charset="2"/>
              <a:buChar char="u"/>
            </a:pP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自</a:t>
            </a:r>
            <a:r>
              <a:rPr lang="en-US" altLang="zh-TW"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106.11.24</a:t>
            </a:r>
            <a:r>
              <a:rPr lang="zh-TW" altLang="en-US" sz="2400" b="1" dirty="0" smtClean="0">
                <a:solidFill>
                  <a:prstClr val="black"/>
                </a:solidFill>
                <a:latin typeface="Times New Roman" panose="02020603050405020304" pitchFamily="18" charset="0"/>
                <a:ea typeface="標楷體" pitchFamily="65" charset="-120"/>
                <a:cs typeface="Times New Roman" panose="02020603050405020304" pitchFamily="18" charset="0"/>
              </a:rPr>
              <a:t>起</a:t>
            </a:r>
            <a:r>
              <a:rPr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5</a:t>
            </a:r>
            <a:r>
              <a:rPr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年內，由國外進口或國內產製專供太陽光電模組用之玻璃，檢具承諾不轉售或移作他用之聲明書及工業主管機關之用途證明</a:t>
            </a:r>
            <a:r>
              <a:rPr lang="zh-TW" altLang="en-US" sz="2400" b="1" spc="-100" dirty="0">
                <a:solidFill>
                  <a:prstClr val="black"/>
                </a:solidFill>
                <a:latin typeface="Times New Roman" panose="02020603050405020304" pitchFamily="18" charset="0"/>
                <a:ea typeface="標楷體" pitchFamily="65" charset="-120"/>
                <a:cs typeface="Times New Roman" panose="02020603050405020304" pitchFamily="18" charset="0"/>
              </a:rPr>
              <a:t>文件，免徵貨物</a:t>
            </a:r>
            <a:r>
              <a:rPr lang="zh-TW" altLang="en-US" sz="2400" b="1" spc="-100" dirty="0" smtClean="0">
                <a:solidFill>
                  <a:prstClr val="black"/>
                </a:solidFill>
                <a:latin typeface="Times New Roman" panose="02020603050405020304" pitchFamily="18" charset="0"/>
                <a:ea typeface="標楷體" pitchFamily="65" charset="-120"/>
                <a:cs typeface="Times New Roman" panose="02020603050405020304" pitchFamily="18" charset="0"/>
              </a:rPr>
              <a:t>稅</a:t>
            </a:r>
            <a:endParaRPr lang="zh-TW" altLang="en-US" sz="1900" b="1"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17" name="矩形 16"/>
          <p:cNvSpPr/>
          <p:nvPr/>
        </p:nvSpPr>
        <p:spPr>
          <a:xfrm>
            <a:off x="229700" y="116632"/>
            <a:ext cx="8827756" cy="615553"/>
          </a:xfrm>
          <a:prstGeom prst="rect">
            <a:avLst/>
          </a:prstGeom>
        </p:spPr>
        <p:txBody>
          <a:bodyPr wrap="square">
            <a:spAutoFit/>
          </a:bodyPr>
          <a:lstStyle/>
          <a:p>
            <a:pPr algn="ctr"/>
            <a:r>
              <a:rPr lang="zh-TW" altLang="en-US" sz="3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400" b="1" dirty="0">
                <a:solidFill>
                  <a:srgbClr val="7030A0"/>
                </a:solidFill>
                <a:ea typeface="標楷體" pitchFamily="65" charset="-120"/>
              </a:rPr>
              <a:t>推動五</a:t>
            </a:r>
            <a:r>
              <a:rPr lang="en-US" altLang="zh-TW" sz="3400" b="1" dirty="0">
                <a:solidFill>
                  <a:srgbClr val="FF0000"/>
                </a:solidFill>
                <a:ea typeface="標楷體" pitchFamily="65" charset="-120"/>
              </a:rPr>
              <a:t>+</a:t>
            </a:r>
            <a:r>
              <a:rPr lang="zh-TW" altLang="en-US" sz="3400" b="1" dirty="0">
                <a:solidFill>
                  <a:srgbClr val="7030A0"/>
                </a:solidFill>
                <a:ea typeface="標楷體" pitchFamily="65" charset="-120"/>
              </a:rPr>
              <a:t>二產業創新計畫</a:t>
            </a:r>
            <a:r>
              <a:rPr lang="zh-TW" altLang="en-US" sz="3400" b="1" dirty="0">
                <a:solidFill>
                  <a:srgbClr val="7030A0"/>
                </a:solidFill>
                <a:latin typeface="新細明體"/>
                <a:cs typeface="Times New Roman" panose="02020603050405020304" pitchFamily="18" charset="0"/>
              </a:rPr>
              <a:t>：</a:t>
            </a:r>
            <a:r>
              <a:rPr lang="zh-TW" altLang="en-US" sz="34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綠能科技</a:t>
            </a:r>
            <a:endParaRPr lang="zh-TW" altLang="en-US" sz="28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矩形 11"/>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11</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38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22"/>
          <p:cNvSpPr/>
          <p:nvPr/>
        </p:nvSpPr>
        <p:spPr>
          <a:xfrm>
            <a:off x="674651" y="1844824"/>
            <a:ext cx="8598830" cy="4176464"/>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34" name="Hexagon 10"/>
          <p:cNvSpPr/>
          <p:nvPr/>
        </p:nvSpPr>
        <p:spPr>
          <a:xfrm>
            <a:off x="416496" y="980728"/>
            <a:ext cx="9183899" cy="1008113"/>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a:lnSpc>
                <a:spcPts val="2800"/>
              </a:lnSpc>
            </a:pPr>
            <a:endParaRPr 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992559" y="2276872"/>
            <a:ext cx="7992889" cy="3446713"/>
          </a:xfrm>
          <a:prstGeom prst="rect">
            <a:avLst/>
          </a:prstGeom>
        </p:spPr>
        <p:txBody>
          <a:bodyPr wrap="square">
            <a:spAutoFit/>
          </a:bodyPr>
          <a:lstStyle/>
          <a:p>
            <a:pPr marL="457200" indent="-457200" algn="just">
              <a:lnSpc>
                <a:spcPts val="4400"/>
              </a:lnSpc>
              <a:buFont typeface="Wingdings" panose="05000000000000000000" pitchFamily="2" charset="2"/>
              <a:buChar char="u"/>
            </a:pPr>
            <a:r>
              <a:rPr lang="zh-TW" altLang="en-US" sz="3600" b="1" dirty="0">
                <a:solidFill>
                  <a:prstClr val="black"/>
                </a:solidFill>
                <a:latin typeface="Times New Roman" pitchFamily="18" charset="0"/>
                <a:ea typeface="標楷體" pitchFamily="65" charset="-120"/>
                <a:cs typeface="Times New Roman" pitchFamily="18" charset="0"/>
              </a:rPr>
              <a:t>放寬高風險醫療器材</a:t>
            </a:r>
            <a:r>
              <a:rPr lang="zh-TW" altLang="en-US" sz="3600" b="1" dirty="0" smtClean="0">
                <a:solidFill>
                  <a:prstClr val="black"/>
                </a:solidFill>
                <a:latin typeface="Times New Roman" pitchFamily="18" charset="0"/>
                <a:ea typeface="標楷體" pitchFamily="65" charset="-120"/>
                <a:cs typeface="Times New Roman" pitchFamily="18" charset="0"/>
              </a:rPr>
              <a:t>定義</a:t>
            </a:r>
            <a:r>
              <a:rPr lang="en-US" altLang="zh-TW" sz="3600" b="1" dirty="0" smtClean="0">
                <a:solidFill>
                  <a:prstClr val="black"/>
                </a:solidFill>
                <a:latin typeface="Times New Roman" pitchFamily="18" charset="0"/>
                <a:ea typeface="標楷體" pitchFamily="65" charset="-120"/>
                <a:cs typeface="Times New Roman" pitchFamily="18" charset="0"/>
              </a:rPr>
              <a:t>(</a:t>
            </a:r>
            <a:r>
              <a:rPr lang="zh-TW" altLang="en-US" sz="3600" b="1" dirty="0" smtClean="0">
                <a:solidFill>
                  <a:prstClr val="black"/>
                </a:solidFill>
                <a:latin typeface="Times New Roman" pitchFamily="18" charset="0"/>
                <a:ea typeface="標楷體" pitchFamily="65" charset="-120"/>
                <a:cs typeface="Times New Roman" pitchFamily="18" charset="0"/>
              </a:rPr>
              <a:t>擴大高風險醫療器材範圍</a:t>
            </a:r>
            <a:r>
              <a:rPr lang="en-US" altLang="zh-TW" sz="3600" b="1" dirty="0" smtClean="0">
                <a:solidFill>
                  <a:prstClr val="black"/>
                </a:solidFill>
                <a:latin typeface="Times New Roman" pitchFamily="18" charset="0"/>
                <a:ea typeface="標楷體" pitchFamily="65" charset="-120"/>
                <a:cs typeface="Times New Roman" pitchFamily="18" charset="0"/>
              </a:rPr>
              <a:t>)</a:t>
            </a:r>
            <a:endParaRPr lang="en-US" altLang="zh-TW" sz="3600" b="1" dirty="0">
              <a:solidFill>
                <a:prstClr val="black"/>
              </a:solidFill>
              <a:latin typeface="Times New Roman" pitchFamily="18" charset="0"/>
              <a:ea typeface="標楷體" pitchFamily="65" charset="-120"/>
              <a:cs typeface="Times New Roman" pitchFamily="18" charset="0"/>
            </a:endParaRPr>
          </a:p>
          <a:p>
            <a:pPr marL="457200" indent="-457200" algn="just">
              <a:lnSpc>
                <a:spcPts val="4400"/>
              </a:lnSpc>
              <a:buFont typeface="Wingdings" panose="05000000000000000000" pitchFamily="2" charset="2"/>
              <a:buChar char="u"/>
            </a:pPr>
            <a:r>
              <a:rPr lang="zh-TW" altLang="en-US" sz="3600" b="1" dirty="0" smtClean="0">
                <a:solidFill>
                  <a:prstClr val="black"/>
                </a:solidFill>
                <a:latin typeface="Times New Roman" pitchFamily="18" charset="0"/>
                <a:ea typeface="標楷體" pitchFamily="65" charset="-120"/>
                <a:cs typeface="Times New Roman" pitchFamily="18" charset="0"/>
              </a:rPr>
              <a:t>增訂</a:t>
            </a:r>
            <a:r>
              <a:rPr lang="zh-TW" altLang="en-US" sz="3600" b="1" dirty="0">
                <a:solidFill>
                  <a:prstClr val="black"/>
                </a:solidFill>
                <a:latin typeface="Times New Roman" pitchFamily="18" charset="0"/>
                <a:ea typeface="標楷體" pitchFamily="65" charset="-120"/>
                <a:cs typeface="Times New Roman" pitchFamily="18" charset="0"/>
              </a:rPr>
              <a:t>新興生技醫藥產品</a:t>
            </a:r>
            <a:r>
              <a:rPr lang="zh-TW" altLang="en-US" sz="3600" b="1" dirty="0" smtClean="0">
                <a:solidFill>
                  <a:prstClr val="black"/>
                </a:solidFill>
                <a:latin typeface="Times New Roman" pitchFamily="18" charset="0"/>
                <a:ea typeface="標楷體" pitchFamily="65" charset="-120"/>
                <a:cs typeface="Times New Roman" pitchFamily="18" charset="0"/>
              </a:rPr>
              <a:t>定義，</a:t>
            </a:r>
            <a:r>
              <a:rPr lang="zh-TW" altLang="en-US" sz="36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適度</a:t>
            </a:r>
            <a:r>
              <a:rPr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放寬符合生技新藥公司資格範圍</a:t>
            </a:r>
            <a:endParaRPr lang="en-US"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4400"/>
              </a:lnSpc>
              <a:buFont typeface="Wingdings" panose="05000000000000000000" pitchFamily="2" charset="2"/>
              <a:buChar char="u"/>
            </a:pPr>
            <a:r>
              <a:rPr lang="zh-TW" altLang="en-US" sz="3600" b="1" dirty="0" smtClean="0">
                <a:solidFill>
                  <a:prstClr val="black"/>
                </a:solidFill>
                <a:latin typeface="Times New Roman" pitchFamily="18" charset="0"/>
                <a:ea typeface="標楷體" pitchFamily="65" charset="-120"/>
                <a:cs typeface="Times New Roman" pitchFamily="18" charset="0"/>
              </a:rPr>
              <a:t>鼓勵</a:t>
            </a:r>
            <a:r>
              <a:rPr lang="zh-TW" altLang="en-US" sz="3600" b="1" dirty="0">
                <a:solidFill>
                  <a:prstClr val="black"/>
                </a:solidFill>
                <a:latin typeface="Times New Roman" pitchFamily="18" charset="0"/>
                <a:ea typeface="標楷體" pitchFamily="65" charset="-120"/>
                <a:cs typeface="Times New Roman" pitchFamily="18" charset="0"/>
              </a:rPr>
              <a:t>企業投入</a:t>
            </a:r>
            <a:r>
              <a:rPr lang="zh-TW" altLang="en-US" sz="3600" b="1" dirty="0" smtClean="0">
                <a:solidFill>
                  <a:prstClr val="black"/>
                </a:solidFill>
                <a:latin typeface="Times New Roman" pitchFamily="18" charset="0"/>
                <a:ea typeface="標楷體" pitchFamily="65" charset="-120"/>
                <a:cs typeface="Times New Roman" pitchFamily="18" charset="0"/>
              </a:rPr>
              <a:t>新興策略</a:t>
            </a:r>
            <a:r>
              <a:rPr lang="zh-TW" altLang="en-US" sz="3600" b="1" dirty="0">
                <a:solidFill>
                  <a:prstClr val="black"/>
                </a:solidFill>
                <a:latin typeface="Times New Roman" pitchFamily="18" charset="0"/>
                <a:ea typeface="標楷體" pitchFamily="65" charset="-120"/>
                <a:cs typeface="Times New Roman" pitchFamily="18" charset="0"/>
              </a:rPr>
              <a:t>性</a:t>
            </a:r>
            <a:r>
              <a:rPr lang="zh-TW" altLang="en-US" sz="3600" b="1" dirty="0" smtClean="0">
                <a:solidFill>
                  <a:prstClr val="black"/>
                </a:solidFill>
                <a:latin typeface="Times New Roman" pitchFamily="18" charset="0"/>
                <a:ea typeface="標楷體" pitchFamily="65" charset="-120"/>
                <a:cs typeface="Times New Roman" pitchFamily="18" charset="0"/>
              </a:rPr>
              <a:t>發展項目</a:t>
            </a:r>
            <a:r>
              <a:rPr lang="zh-TW" altLang="en-US" sz="3600" b="1" dirty="0">
                <a:solidFill>
                  <a:prstClr val="black"/>
                </a:solidFill>
                <a:latin typeface="Times New Roman" pitchFamily="18" charset="0"/>
                <a:ea typeface="標楷體" pitchFamily="65" charset="-120"/>
                <a:cs typeface="Times New Roman" pitchFamily="18" charset="0"/>
              </a:rPr>
              <a:t>，如預防醫學及再生醫學</a:t>
            </a:r>
            <a:r>
              <a:rPr lang="zh-TW" altLang="en-US" sz="3600" b="1" dirty="0" smtClean="0">
                <a:solidFill>
                  <a:prstClr val="black"/>
                </a:solidFill>
                <a:latin typeface="Times New Roman" pitchFamily="18" charset="0"/>
                <a:ea typeface="標楷體" pitchFamily="65" charset="-120"/>
                <a:cs typeface="Times New Roman" pitchFamily="18" charset="0"/>
              </a:rPr>
              <a:t>領域</a:t>
            </a:r>
            <a:endParaRPr lang="en-US" altLang="zh-TW" sz="3600" b="1" dirty="0" smtClean="0">
              <a:solidFill>
                <a:prstClr val="black"/>
              </a:solidFill>
              <a:latin typeface="Times New Roman" pitchFamily="18" charset="0"/>
              <a:ea typeface="標楷體" pitchFamily="65" charset="-120"/>
              <a:cs typeface="Times New Roman" pitchFamily="18" charset="0"/>
            </a:endParaRPr>
          </a:p>
        </p:txBody>
      </p:sp>
      <p:cxnSp>
        <p:nvCxnSpPr>
          <p:cNvPr id="19" name="Straight Connector 3"/>
          <p:cNvCxnSpPr/>
          <p:nvPr/>
        </p:nvCxnSpPr>
        <p:spPr>
          <a:xfrm>
            <a:off x="174532" y="83671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74651" y="130763"/>
            <a:ext cx="8932763"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4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solidFill>
                  <a:srgbClr val="7030A0"/>
                </a:solidFill>
                <a:ea typeface="標楷體" pitchFamily="65" charset="-120"/>
              </a:rPr>
              <a:t>推動五</a:t>
            </a:r>
            <a:r>
              <a:rPr lang="en-US" altLang="zh-TW" sz="3400" b="1" dirty="0">
                <a:solidFill>
                  <a:srgbClr val="FF0000"/>
                </a:solidFill>
                <a:ea typeface="標楷體" pitchFamily="65" charset="-120"/>
              </a:rPr>
              <a:t>+</a:t>
            </a:r>
            <a:r>
              <a:rPr lang="zh-TW" altLang="en-US" sz="3400" b="1" dirty="0">
                <a:solidFill>
                  <a:srgbClr val="7030A0"/>
                </a:solidFill>
                <a:ea typeface="標楷體" pitchFamily="65" charset="-120"/>
              </a:rPr>
              <a:t>二產業創新計畫</a:t>
            </a:r>
            <a:r>
              <a:rPr lang="zh-TW" altLang="en-US" sz="3400" b="1" dirty="0" smtClean="0">
                <a:solidFill>
                  <a:srgbClr val="7030A0"/>
                </a:solidFill>
                <a:latin typeface="新細明體"/>
                <a:cs typeface="Times New Roman" panose="02020603050405020304" pitchFamily="18" charset="0"/>
              </a:rPr>
              <a:t>：</a:t>
            </a:r>
            <a:r>
              <a:rPr lang="zh-TW" altLang="en-US" sz="3400" b="1" dirty="0">
                <a:solidFill>
                  <a:srgbClr val="7030A0"/>
                </a:solidFill>
                <a:ea typeface="標楷體" pitchFamily="65" charset="-120"/>
              </a:rPr>
              <a:t>生技產業</a:t>
            </a:r>
          </a:p>
        </p:txBody>
      </p:sp>
      <p:sp>
        <p:nvSpPr>
          <p:cNvPr id="3" name="矩形 2"/>
          <p:cNvSpPr/>
          <p:nvPr/>
        </p:nvSpPr>
        <p:spPr>
          <a:xfrm>
            <a:off x="674651" y="1249402"/>
            <a:ext cx="8774901" cy="451406"/>
          </a:xfrm>
          <a:prstGeom prst="rect">
            <a:avLst/>
          </a:prstGeom>
        </p:spPr>
        <p:txBody>
          <a:bodyPr wrap="square">
            <a:spAutoFit/>
          </a:bodyPr>
          <a:lstStyle/>
          <a:p>
            <a:pPr>
              <a:lnSpc>
                <a:spcPts val="2800"/>
              </a:lnSpc>
            </a:pPr>
            <a:r>
              <a:rPr lang="en-US" altLang="zh-TW"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106.1.18</a:t>
            </a:r>
            <a:r>
              <a:rPr lang="zh-TW" altLang="en-US"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修正公布</a:t>
            </a:r>
            <a:r>
              <a:rPr lang="zh-TW" altLang="en-US" sz="3000" b="1" dirty="0">
                <a:solidFill>
                  <a:srgbClr val="0000FF"/>
                </a:solidFill>
                <a:latin typeface="新細明體"/>
                <a:cs typeface="Times New Roman" panose="02020603050405020304" pitchFamily="18" charset="0"/>
              </a:rPr>
              <a:t>「</a:t>
            </a:r>
            <a:r>
              <a:rPr lang="zh-TW" altLang="en-US"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生技新藥產業發展條例</a:t>
            </a:r>
            <a:r>
              <a:rPr lang="zh-TW" altLang="en-US" sz="3000" b="1" dirty="0">
                <a:solidFill>
                  <a:srgbClr val="0000FF"/>
                </a:solidFill>
                <a:latin typeface="新細明體"/>
                <a:cs typeface="Times New Roman" panose="02020603050405020304" pitchFamily="18" charset="0"/>
              </a:rPr>
              <a:t>」</a:t>
            </a:r>
            <a:r>
              <a:rPr lang="zh-TW" altLang="en-US"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3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12</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02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3"/>
          <p:cNvCxnSpPr/>
          <p:nvPr/>
        </p:nvCxnSpPr>
        <p:spPr>
          <a:xfrm>
            <a:off x="154892" y="692696"/>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Round Same Side Corner Rectangle 22"/>
          <p:cNvSpPr/>
          <p:nvPr/>
        </p:nvSpPr>
        <p:spPr>
          <a:xfrm>
            <a:off x="331072" y="2162160"/>
            <a:ext cx="4526771" cy="407515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33" name="Hexagon 10"/>
          <p:cNvSpPr/>
          <p:nvPr/>
        </p:nvSpPr>
        <p:spPr>
          <a:xfrm>
            <a:off x="283738" y="892523"/>
            <a:ext cx="4621439" cy="1563389"/>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sp>
        <p:nvSpPr>
          <p:cNvPr id="36" name="矩形 35"/>
          <p:cNvSpPr/>
          <p:nvPr/>
        </p:nvSpPr>
        <p:spPr>
          <a:xfrm>
            <a:off x="549882" y="1124744"/>
            <a:ext cx="3971070" cy="1169551"/>
          </a:xfrm>
          <a:prstGeom prst="rect">
            <a:avLst/>
          </a:prstGeom>
        </p:spPr>
        <p:txBody>
          <a:bodyPr wrap="square">
            <a:spAutoFit/>
          </a:bodyPr>
          <a:lstStyle/>
          <a:p>
            <a:pPr marL="0" lvl="1" indent="-363538" algn="just">
              <a:lnSpc>
                <a:spcPts val="28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800" b="1" dirty="0">
                <a:solidFill>
                  <a:srgbClr val="0000FF"/>
                </a:solidFill>
                <a:latin typeface="新細明體"/>
                <a:cs typeface="Times New Roman" panose="02020603050405020304" pitchFamily="18" charset="0"/>
              </a:rPr>
              <a:t>「</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海關進口稅則</a:t>
            </a:r>
            <a:r>
              <a:rPr lang="zh-TW" altLang="en-US" sz="2800" b="1" dirty="0">
                <a:solidFill>
                  <a:srgbClr val="0000FF"/>
                </a:solidFill>
                <a:latin typeface="新細明體"/>
                <a:cs typeface="Times New Roman" panose="02020603050405020304" pitchFamily="18" charset="0"/>
              </a:rPr>
              <a:t>」</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84</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章</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註十五規定</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Round Same Side Corner Rectangle 22"/>
          <p:cNvSpPr/>
          <p:nvPr/>
        </p:nvSpPr>
        <p:spPr>
          <a:xfrm>
            <a:off x="4998942" y="2018654"/>
            <a:ext cx="4562532" cy="4173086"/>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40" name="Hexagon 10"/>
          <p:cNvSpPr/>
          <p:nvPr/>
        </p:nvSpPr>
        <p:spPr>
          <a:xfrm>
            <a:off x="4953001" y="836712"/>
            <a:ext cx="4654414" cy="1563389"/>
          </a:xfrm>
          <a:prstGeom prst="hexagon">
            <a:avLst>
              <a:gd name="adj" fmla="val 28764"/>
              <a:gd name="vf" fmla="val 115470"/>
            </a:avLst>
          </a:prstGeom>
          <a:gradFill>
            <a:gsLst>
              <a:gs pos="0">
                <a:srgbClr val="C9DBFF"/>
              </a:gs>
              <a:gs pos="35000">
                <a:srgbClr val="C9DBFF"/>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marL="288000" indent="-288000" algn="ctr">
              <a:lnSpc>
                <a:spcPts val="3000"/>
              </a:lnSpc>
              <a:spcBef>
                <a:spcPts val="600"/>
              </a:spcBef>
            </a:pPr>
            <a:endParaRPr lang="en-US" sz="3000" b="1" dirty="0">
              <a:solidFill>
                <a:srgbClr val="0000FF"/>
              </a:solidFill>
              <a:latin typeface="標楷體" panose="03000509000000000000" pitchFamily="65" charset="-120"/>
              <a:ea typeface="標楷體" panose="03000509000000000000" pitchFamily="65" charset="-120"/>
            </a:endParaRPr>
          </a:p>
        </p:txBody>
      </p:sp>
      <p:sp>
        <p:nvSpPr>
          <p:cNvPr id="41" name="矩形 40"/>
          <p:cNvSpPr/>
          <p:nvPr/>
        </p:nvSpPr>
        <p:spPr>
          <a:xfrm>
            <a:off x="5346953" y="1114235"/>
            <a:ext cx="3782511" cy="913070"/>
          </a:xfrm>
          <a:prstGeom prst="rect">
            <a:avLst/>
          </a:prstGeom>
        </p:spPr>
        <p:txBody>
          <a:bodyPr wrap="square">
            <a:spAutoFit/>
          </a:bodyPr>
          <a:lstStyle/>
          <a:p>
            <a:pPr marL="363538" indent="-363538" algn="ctr">
              <a:lnSpc>
                <a:spcPts val="3200"/>
              </a:lnSpc>
            </a:pP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研議提供智慧機器設備投資抵減優惠</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5346953" y="2643053"/>
            <a:ext cx="3996722" cy="3234219"/>
          </a:xfrm>
          <a:prstGeom prst="rect">
            <a:avLst/>
          </a:prstGeom>
        </p:spPr>
        <p:txBody>
          <a:bodyPr wrap="square">
            <a:spAutoFit/>
          </a:bodyPr>
          <a:lstStyle/>
          <a:p>
            <a:pPr marL="457200" indent="-457200" algn="just">
              <a:lnSpc>
                <a:spcPts val="3500"/>
              </a:lnSpc>
              <a:spcAft>
                <a:spcPts val="1200"/>
              </a:spcAft>
              <a:buFont typeface="Wingdings" panose="05000000000000000000" pitchFamily="2" charset="2"/>
              <a:buChar char="u"/>
            </a:pP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為鼓勵業者使用智慧機械，提升產業生產力，本部與經濟部</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刻</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共同研</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商提供購置</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智慧</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機械設備投資</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抵減</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優惠，</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期透過此一短期措施加速廠商轉型。</a:t>
            </a:r>
          </a:p>
        </p:txBody>
      </p:sp>
      <p:sp>
        <p:nvSpPr>
          <p:cNvPr id="23" name="矩形 22"/>
          <p:cNvSpPr/>
          <p:nvPr/>
        </p:nvSpPr>
        <p:spPr>
          <a:xfrm>
            <a:off x="506225" y="2636912"/>
            <a:ext cx="4176464" cy="3451458"/>
          </a:xfrm>
          <a:prstGeom prst="rect">
            <a:avLst/>
          </a:prstGeom>
        </p:spPr>
        <p:txBody>
          <a:bodyPr wrap="square" anchor="t" anchorCtr="0">
            <a:spAutoFit/>
          </a:bodyPr>
          <a:lstStyle/>
          <a:p>
            <a:pPr marL="342900" indent="-342900" algn="just">
              <a:lnSpc>
                <a:spcPts val="3300"/>
              </a:lnSpc>
              <a:spcBef>
                <a:spcPts val="1200"/>
              </a:spcBef>
              <a:spcAft>
                <a:spcPts val="1200"/>
              </a:spcAft>
              <a:buFont typeface="Wingdings" panose="05000000000000000000" pitchFamily="2" charset="2"/>
              <a:buChar char="u"/>
            </a:pP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為帶動國內資訊硬體設計與應用服務研發產業搶占服務型機器人相關應用服務商機，對輸入用於資訊服務、社交服務或安全監控之資訊服務型機器人，由經濟部證明用途屬實</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，免</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徵關稅。</a:t>
            </a:r>
          </a:p>
        </p:txBody>
      </p:sp>
      <p:sp>
        <p:nvSpPr>
          <p:cNvPr id="17" name="矩形 16"/>
          <p:cNvSpPr/>
          <p:nvPr/>
        </p:nvSpPr>
        <p:spPr>
          <a:xfrm>
            <a:off x="549882" y="77143"/>
            <a:ext cx="8932763"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400" b="1" dirty="0" smtClean="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400" b="1" dirty="0">
                <a:solidFill>
                  <a:srgbClr val="7030A0"/>
                </a:solidFill>
                <a:ea typeface="標楷體" pitchFamily="65" charset="-120"/>
              </a:rPr>
              <a:t>推動五</a:t>
            </a:r>
            <a:r>
              <a:rPr lang="en-US" altLang="zh-TW" sz="3400" b="1" dirty="0">
                <a:solidFill>
                  <a:srgbClr val="FF0000"/>
                </a:solidFill>
                <a:ea typeface="標楷體" pitchFamily="65" charset="-120"/>
              </a:rPr>
              <a:t>+</a:t>
            </a:r>
            <a:r>
              <a:rPr lang="zh-TW" altLang="en-US" sz="3400" b="1" dirty="0">
                <a:solidFill>
                  <a:srgbClr val="7030A0"/>
                </a:solidFill>
                <a:ea typeface="標楷體" pitchFamily="65" charset="-120"/>
              </a:rPr>
              <a:t>二產業創新計畫</a:t>
            </a:r>
            <a:r>
              <a:rPr lang="zh-TW" altLang="en-US" sz="3400" b="1" dirty="0" smtClean="0">
                <a:solidFill>
                  <a:srgbClr val="7030A0"/>
                </a:solidFill>
                <a:latin typeface="新細明體"/>
                <a:cs typeface="Times New Roman" panose="02020603050405020304" pitchFamily="18" charset="0"/>
              </a:rPr>
              <a:t>：</a:t>
            </a:r>
            <a:r>
              <a:rPr lang="zh-TW" altLang="en-US" sz="3400" b="1" dirty="0">
                <a:solidFill>
                  <a:srgbClr val="7030A0"/>
                </a:solidFill>
                <a:ea typeface="標楷體" pitchFamily="65" charset="-120"/>
              </a:rPr>
              <a:t>智慧機械</a:t>
            </a:r>
          </a:p>
        </p:txBody>
      </p:sp>
      <p:sp>
        <p:nvSpPr>
          <p:cNvPr id="13" name="矩形 12"/>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13</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57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342428" y="116632"/>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
        <p:nvSpPr>
          <p:cNvPr id="28" name="圆角矩形 24"/>
          <p:cNvSpPr>
            <a:spLocks noChangeArrowheads="1"/>
          </p:cNvSpPr>
          <p:nvPr/>
        </p:nvSpPr>
        <p:spPr bwMode="auto">
          <a:xfrm>
            <a:off x="476947" y="4713365"/>
            <a:ext cx="8940550" cy="2037307"/>
          </a:xfrm>
          <a:prstGeom prst="roundRect">
            <a:avLst>
              <a:gd name="adj" fmla="val 16667"/>
            </a:avLst>
          </a:prstGeom>
          <a:gradFill>
            <a:gsLst>
              <a:gs pos="0">
                <a:schemeClr val="accent6">
                  <a:lumMod val="60000"/>
                  <a:lumOff val="40000"/>
                </a:schemeClr>
              </a:gs>
              <a:gs pos="35000">
                <a:schemeClr val="accent6">
                  <a:lumMod val="40000"/>
                  <a:lumOff val="60000"/>
                </a:schemeClr>
              </a:gs>
              <a:gs pos="100000">
                <a:schemeClr val="accent6">
                  <a:lumMod val="20000"/>
                  <a:lumOff val="80000"/>
                </a:schemeClr>
              </a:gs>
            </a:gsLst>
          </a:gradFill>
          <a:ln>
            <a:headEnd/>
            <a:tailEnd/>
          </a:ln>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63538" lvl="1" indent="-328613" algn="just" fontAlgn="base">
              <a:lnSpc>
                <a:spcPts val="3000"/>
              </a:lnSpc>
              <a:spcBef>
                <a:spcPts val="1200"/>
              </a:spcBef>
              <a:buFont typeface="Wingdings" panose="05000000000000000000" pitchFamily="2" charset="2"/>
              <a:buChar char="ü"/>
            </a:pPr>
            <a:endParaRPr lang="zh-CN" altLang="en-US" sz="2600" b="1"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7" name="Hexagon 10"/>
          <p:cNvSpPr/>
          <p:nvPr/>
        </p:nvSpPr>
        <p:spPr>
          <a:xfrm>
            <a:off x="236676" y="836712"/>
            <a:ext cx="9347811" cy="1152128"/>
          </a:xfrm>
          <a:prstGeom prst="hexagon">
            <a:avLst>
              <a:gd name="adj" fmla="val 28764"/>
              <a:gd name="vf" fmla="val 115470"/>
            </a:avLst>
          </a:prstGeom>
          <a:gradFill>
            <a:gsLst>
              <a:gs pos="0">
                <a:srgbClr val="ECFFD9"/>
              </a:gs>
              <a:gs pos="35000">
                <a:srgbClr val="ECFFD9"/>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ts val="2800"/>
              </a:lnSpc>
            </a:pPr>
            <a:endParaRPr 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AutoShape 4"/>
          <p:cNvSpPr>
            <a:spLocks noChangeArrowheads="1"/>
          </p:cNvSpPr>
          <p:nvPr/>
        </p:nvSpPr>
        <p:spPr bwMode="gray">
          <a:xfrm>
            <a:off x="476946" y="2060848"/>
            <a:ext cx="8940550" cy="2448272"/>
          </a:xfrm>
          <a:prstGeom prst="roundRect">
            <a:avLst>
              <a:gd name="adj" fmla="val 11921"/>
            </a:avLst>
          </a:prstGeom>
          <a:noFill/>
          <a:ln w="15875">
            <a:solidFill>
              <a:srgbClr val="336600"/>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base">
              <a:spcBef>
                <a:spcPct val="0"/>
              </a:spcBef>
              <a:spcAft>
                <a:spcPct val="0"/>
              </a:spcAft>
            </a:pPr>
            <a:endParaRPr lang="zh-TW" altLang="en-US" dirty="0" smtClean="0">
              <a:solidFill>
                <a:srgbClr val="080808"/>
              </a:solidFill>
            </a:endParaRPr>
          </a:p>
        </p:txBody>
      </p:sp>
      <p:cxnSp>
        <p:nvCxnSpPr>
          <p:cNvPr id="14" name="Straight Connector 3"/>
          <p:cNvCxnSpPr/>
          <p:nvPr/>
        </p:nvCxnSpPr>
        <p:spPr>
          <a:xfrm>
            <a:off x="154873"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2429" y="963543"/>
            <a:ext cx="9075067" cy="1515800"/>
          </a:xfrm>
          <a:prstGeom prst="rect">
            <a:avLst/>
          </a:prstGeom>
        </p:spPr>
        <p:txBody>
          <a:bodyPr wrap="square">
            <a:spAutoFit/>
          </a:bodyPr>
          <a:lstStyle/>
          <a:p>
            <a:pPr marL="363538" indent="-363538" algn="ctr">
              <a:lnSpc>
                <a:spcPts val="3300"/>
              </a:lnSpc>
              <a:spcBef>
                <a:spcPts val="600"/>
              </a:spcBef>
            </a:pPr>
            <a:r>
              <a:rPr lang="zh-TW" altLang="en-US" sz="30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105.12.28</a:t>
            </a:r>
            <a:r>
              <a:rPr lang="zh-TW" altLang="en-US" sz="3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3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107.1.2</a:t>
            </a:r>
            <a:r>
              <a:rPr lang="zh-TW" altLang="en-US" sz="3000" b="1"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修正營業稅及所得稅相關法規</a:t>
            </a:r>
            <a:endParaRPr lang="en-US" altLang="zh-TW" sz="3000" b="1"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endParaRPr>
          </a:p>
          <a:p>
            <a:pPr marL="363538" indent="-363538" algn="ctr">
              <a:lnSpc>
                <a:spcPts val="3300"/>
              </a:lnSpc>
              <a:spcBef>
                <a:spcPts val="600"/>
              </a:spcBef>
            </a:pPr>
            <a:r>
              <a:rPr lang="zh-TW" altLang="en-US" sz="3000" b="1"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建立境外電商課稅制度</a:t>
            </a:r>
            <a:endParaRPr lang="zh-TW" altLang="en-US" sz="3000" b="1" dirty="0">
              <a:solidFill>
                <a:srgbClr val="0000FF"/>
              </a:solidFill>
              <a:latin typeface="標楷體" panose="03000509000000000000" pitchFamily="65" charset="-120"/>
              <a:ea typeface="標楷體" panose="03000509000000000000" pitchFamily="65" charset="-120"/>
              <a:cs typeface="Times New Roman" panose="02020603050405020304" pitchFamily="18" charset="0"/>
            </a:endParaRPr>
          </a:p>
          <a:p>
            <a:pPr marL="363538" indent="-363538">
              <a:lnSpc>
                <a:spcPts val="3300"/>
              </a:lnSpc>
              <a:spcBef>
                <a:spcPts val="600"/>
              </a:spcBef>
            </a:pPr>
            <a:endParaRPr lang="en-US" altLang="zh-TW" sz="3000" b="1"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1" name="文字方塊 20"/>
          <p:cNvSpPr txBox="1"/>
          <p:nvPr/>
        </p:nvSpPr>
        <p:spPr>
          <a:xfrm>
            <a:off x="807698" y="2132856"/>
            <a:ext cx="8393774" cy="26827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55600" indent="-355600">
              <a:lnSpc>
                <a:spcPts val="2800"/>
              </a:lnSpc>
              <a:spcBef>
                <a:spcPts val="1800"/>
              </a:spcBef>
              <a:buFont typeface="Wingdings" panose="05000000000000000000" pitchFamily="2" charset="2"/>
              <a:buChar char="u"/>
            </a:pPr>
            <a:r>
              <a:rPr lang="zh-TW" altLang="en-US" sz="2600" b="1" dirty="0" smtClean="0">
                <a:solidFill>
                  <a:srgbClr val="C00000"/>
                </a:solidFill>
                <a:latin typeface="標楷體" panose="03000509000000000000" pitchFamily="65" charset="-120"/>
                <a:ea typeface="標楷體" panose="03000509000000000000" pitchFamily="65" charset="-120"/>
                <a:cs typeface="Times New Roman" pitchFamily="18" charset="0"/>
              </a:rPr>
              <a:t>營業稅</a:t>
            </a:r>
            <a:r>
              <a:rPr lang="zh-TW" altLang="en-US" sz="2600" b="1" dirty="0" smtClean="0">
                <a:solidFill>
                  <a:prstClr val="black"/>
                </a:solidFill>
                <a:latin typeface="標楷體" panose="03000509000000000000" pitchFamily="65" charset="-120"/>
                <a:ea typeface="標楷體" panose="03000509000000000000" pitchFamily="65" charset="-120"/>
                <a:cs typeface="Times New Roman" pitchFamily="18" charset="0"/>
              </a:rPr>
              <a:t>：跨</a:t>
            </a:r>
            <a:r>
              <a:rPr lang="zh-TW" altLang="en-US" sz="2600" b="1" dirty="0">
                <a:solidFill>
                  <a:prstClr val="black"/>
                </a:solidFill>
                <a:latin typeface="標楷體" panose="03000509000000000000" pitchFamily="65" charset="-120"/>
                <a:ea typeface="標楷體" panose="03000509000000000000" pitchFamily="65" charset="-120"/>
                <a:cs typeface="Times New Roman" pitchFamily="18" charset="0"/>
              </a:rPr>
              <a:t>境利用網路銷售電子勞務予境內個人買受人之境外電商業者，應於我國辦理稅籍登記及報</a:t>
            </a:r>
            <a:r>
              <a:rPr lang="zh-TW" altLang="en-US" sz="2600" b="1" dirty="0" smtClean="0">
                <a:solidFill>
                  <a:prstClr val="black"/>
                </a:solidFill>
                <a:latin typeface="標楷體" panose="03000509000000000000" pitchFamily="65" charset="-120"/>
                <a:ea typeface="標楷體" panose="03000509000000000000" pitchFamily="65" charset="-120"/>
                <a:cs typeface="Times New Roman" pitchFamily="18" charset="0"/>
              </a:rPr>
              <a:t>繳</a:t>
            </a:r>
            <a:r>
              <a:rPr lang="zh-TW" altLang="en-US" sz="2600" b="1" dirty="0">
                <a:solidFill>
                  <a:prstClr val="black"/>
                </a:solidFill>
                <a:latin typeface="標楷體" panose="03000509000000000000" pitchFamily="65" charset="-120"/>
                <a:ea typeface="標楷體" panose="03000509000000000000" pitchFamily="65" charset="-120"/>
                <a:cs typeface="Times New Roman" pitchFamily="18" charset="0"/>
              </a:rPr>
              <a:t>營業稅</a:t>
            </a:r>
            <a:r>
              <a:rPr lang="zh-TW" altLang="en-US" sz="2600" b="1" dirty="0" smtClean="0">
                <a:solidFill>
                  <a:prstClr val="black"/>
                </a:solidFill>
                <a:latin typeface="標楷體" panose="03000509000000000000" pitchFamily="65" charset="-120"/>
                <a:ea typeface="標楷體" panose="03000509000000000000" pitchFamily="65" charset="-120"/>
                <a:cs typeface="Times New Roman" pitchFamily="18" charset="0"/>
              </a:rPr>
              <a:t>，自</a:t>
            </a:r>
            <a:r>
              <a:rPr lang="en-US" altLang="zh-TW" sz="2600" b="1" dirty="0" smtClean="0">
                <a:solidFill>
                  <a:prstClr val="black"/>
                </a:solidFill>
                <a:latin typeface="Times New Roman" pitchFamily="18" charset="0"/>
                <a:ea typeface="標楷體" panose="03000509000000000000" pitchFamily="65" charset="-120"/>
                <a:cs typeface="Times New Roman" pitchFamily="18" charset="0"/>
              </a:rPr>
              <a:t>106.5.1</a:t>
            </a:r>
            <a:r>
              <a:rPr lang="zh-TW" altLang="en-US" sz="2600" b="1" dirty="0" smtClean="0">
                <a:solidFill>
                  <a:prstClr val="black"/>
                </a:solidFill>
                <a:latin typeface="標楷體" panose="03000509000000000000" pitchFamily="65" charset="-120"/>
                <a:ea typeface="標楷體" panose="03000509000000000000" pitchFamily="65" charset="-120"/>
                <a:cs typeface="Times New Roman" pitchFamily="18" charset="0"/>
              </a:rPr>
              <a:t>施行。</a:t>
            </a:r>
            <a:endParaRPr lang="en-US" altLang="zh-TW" sz="2600" b="1" dirty="0" smtClean="0">
              <a:solidFill>
                <a:prstClr val="black"/>
              </a:solidFill>
              <a:latin typeface="標楷體" panose="03000509000000000000" pitchFamily="65" charset="-120"/>
              <a:ea typeface="標楷體" panose="03000509000000000000" pitchFamily="65" charset="-120"/>
              <a:cs typeface="Times New Roman" pitchFamily="18" charset="0"/>
            </a:endParaRPr>
          </a:p>
          <a:p>
            <a:pPr marL="355600" indent="-355600">
              <a:lnSpc>
                <a:spcPts val="2800"/>
              </a:lnSpc>
              <a:spcBef>
                <a:spcPts val="600"/>
              </a:spcBef>
              <a:buFont typeface="Wingdings" panose="05000000000000000000" pitchFamily="2" charset="2"/>
              <a:buChar char="u"/>
            </a:pPr>
            <a:r>
              <a:rPr lang="zh-TW" altLang="en-US" sz="2600" b="1" dirty="0" smtClean="0">
                <a:solidFill>
                  <a:srgbClr val="C00000"/>
                </a:solidFill>
                <a:ea typeface="標楷體"/>
                <a:cs typeface="Times New Roman"/>
              </a:rPr>
              <a:t>所得稅</a:t>
            </a:r>
            <a:r>
              <a:rPr lang="zh-TW" altLang="en-US" sz="2600" b="1" dirty="0" smtClean="0">
                <a:solidFill>
                  <a:prstClr val="black"/>
                </a:solidFill>
                <a:ea typeface="標楷體"/>
                <a:cs typeface="Times New Roman"/>
              </a:rPr>
              <a:t>：明確規範境外電商之我國</a:t>
            </a:r>
            <a:r>
              <a:rPr lang="zh-TW" altLang="en-US" sz="2600" b="1" dirty="0">
                <a:solidFill>
                  <a:prstClr val="black"/>
                </a:solidFill>
                <a:ea typeface="標楷體"/>
                <a:cs typeface="Times New Roman"/>
              </a:rPr>
              <a:t>來源收入</a:t>
            </a:r>
            <a:r>
              <a:rPr lang="zh-TW" altLang="en-US" sz="2600" b="1" dirty="0" smtClean="0">
                <a:solidFill>
                  <a:prstClr val="black"/>
                </a:solidFill>
                <a:ea typeface="標楷體"/>
                <a:cs typeface="Times New Roman"/>
              </a:rPr>
              <a:t>認定及</a:t>
            </a:r>
            <a:r>
              <a:rPr lang="zh-TW" altLang="en-US" sz="2600" b="1" dirty="0">
                <a:solidFill>
                  <a:prstClr val="black"/>
                </a:solidFill>
                <a:ea typeface="標楷體"/>
                <a:cs typeface="Times New Roman"/>
              </a:rPr>
              <a:t>合理</a:t>
            </a:r>
            <a:r>
              <a:rPr lang="zh-TW" altLang="en-US" sz="2600" b="1" dirty="0" smtClean="0">
                <a:solidFill>
                  <a:prstClr val="black"/>
                </a:solidFill>
                <a:ea typeface="標楷體"/>
                <a:cs typeface="Times New Roman"/>
              </a:rPr>
              <a:t>簡化相關成本</a:t>
            </a:r>
            <a:r>
              <a:rPr lang="zh-TW" altLang="en-US" sz="2600" b="1" dirty="0">
                <a:solidFill>
                  <a:prstClr val="black"/>
                </a:solidFill>
                <a:ea typeface="標楷體"/>
                <a:cs typeface="Times New Roman"/>
              </a:rPr>
              <a:t>費用減除、利潤貢獻程度劃分及報繳稅程序</a:t>
            </a:r>
            <a:r>
              <a:rPr lang="zh-TW" altLang="en-US" sz="2600" b="1" dirty="0" smtClean="0">
                <a:solidFill>
                  <a:prstClr val="black"/>
                </a:solidFill>
                <a:ea typeface="標楷體"/>
                <a:cs typeface="Times New Roman"/>
              </a:rPr>
              <a:t>，自</a:t>
            </a:r>
            <a:r>
              <a:rPr lang="en-US" altLang="zh-TW" sz="2600" b="1" dirty="0">
                <a:solidFill>
                  <a:prstClr val="black"/>
                </a:solidFill>
                <a:latin typeface="Times New Roman" pitchFamily="18" charset="0"/>
                <a:ea typeface="標楷體" panose="03000509000000000000" pitchFamily="65" charset="-120"/>
                <a:cs typeface="Times New Roman" pitchFamily="18" charset="0"/>
              </a:rPr>
              <a:t>106</a:t>
            </a:r>
            <a:r>
              <a:rPr lang="zh-TW" altLang="en-US" sz="2600" b="1" dirty="0">
                <a:solidFill>
                  <a:prstClr val="black"/>
                </a:solidFill>
                <a:ea typeface="標楷體"/>
                <a:cs typeface="Times New Roman"/>
              </a:rPr>
              <a:t>年度起適用</a:t>
            </a:r>
            <a:r>
              <a:rPr lang="zh-TW" altLang="en-US" sz="2600" b="1" dirty="0" smtClean="0">
                <a:solidFill>
                  <a:prstClr val="black"/>
                </a:solidFill>
                <a:latin typeface="標楷體" panose="03000509000000000000" pitchFamily="65" charset="-120"/>
                <a:ea typeface="標楷體" panose="03000509000000000000" pitchFamily="65" charset="-120"/>
                <a:cs typeface="Times New Roman" pitchFamily="18" charset="0"/>
              </a:rPr>
              <a:t>。</a:t>
            </a:r>
            <a:endParaRPr lang="en-US" altLang="zh-TW" sz="2600" b="1" dirty="0" smtClean="0">
              <a:solidFill>
                <a:prstClr val="black"/>
              </a:solidFill>
              <a:latin typeface="標楷體" panose="03000509000000000000" pitchFamily="65" charset="-120"/>
              <a:ea typeface="標楷體" panose="03000509000000000000" pitchFamily="65" charset="-120"/>
              <a:cs typeface="Times New Roman" pitchFamily="18" charset="0"/>
            </a:endParaRPr>
          </a:p>
          <a:p>
            <a:pPr>
              <a:lnSpc>
                <a:spcPts val="2800"/>
              </a:lnSpc>
              <a:spcAft>
                <a:spcPts val="1200"/>
              </a:spcAft>
            </a:pPr>
            <a:endParaRPr lang="en-US" altLang="zh-TW" sz="2600" b="1" dirty="0" smtClean="0">
              <a:solidFill>
                <a:prstClr val="black"/>
              </a:solidFill>
              <a:latin typeface="標楷體" panose="03000509000000000000" pitchFamily="65" charset="-120"/>
              <a:ea typeface="標楷體" panose="03000509000000000000" pitchFamily="65" charset="-120"/>
              <a:cs typeface="Times New Roman" pitchFamily="18" charset="0"/>
            </a:endParaRPr>
          </a:p>
        </p:txBody>
      </p:sp>
      <p:sp>
        <p:nvSpPr>
          <p:cNvPr id="22" name="文字方塊 21"/>
          <p:cNvSpPr txBox="1"/>
          <p:nvPr/>
        </p:nvSpPr>
        <p:spPr>
          <a:xfrm>
            <a:off x="776536" y="5013176"/>
            <a:ext cx="8626315" cy="26186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55600" indent="-355600">
              <a:lnSpc>
                <a:spcPts val="2500"/>
              </a:lnSpc>
              <a:buFont typeface="Wingdings" panose="05000000000000000000" pitchFamily="2" charset="2"/>
              <a:buChar char="ü"/>
            </a:pP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營造國內</a:t>
            </a:r>
            <a:r>
              <a:rPr lang="zh-TW" altLang="en-US" sz="2400" b="1" dirty="0">
                <a:solidFill>
                  <a:prstClr val="black"/>
                </a:solidFill>
                <a:latin typeface="Times New Roman" pitchFamily="18" charset="0"/>
                <a:ea typeface="標楷體" panose="03000509000000000000" pitchFamily="65" charset="-120"/>
                <a:cs typeface="Times New Roman" pitchFamily="18" charset="0"/>
              </a:rPr>
              <a:t>、外業者公平</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競爭之租稅環境</a:t>
            </a:r>
            <a:endParaRPr lang="en-US" altLang="zh-TW" sz="2400" b="1" dirty="0" smtClean="0">
              <a:solidFill>
                <a:prstClr val="black"/>
              </a:solidFill>
              <a:latin typeface="Times New Roman" pitchFamily="18" charset="0"/>
              <a:ea typeface="標楷體" panose="03000509000000000000" pitchFamily="65" charset="-120"/>
              <a:cs typeface="Times New Roman" pitchFamily="18" charset="0"/>
            </a:endParaRPr>
          </a:p>
          <a:p>
            <a:pPr marL="355600" indent="-355600">
              <a:lnSpc>
                <a:spcPts val="2500"/>
              </a:lnSpc>
              <a:buFont typeface="Wingdings" panose="05000000000000000000" pitchFamily="2" charset="2"/>
              <a:buChar char="ü"/>
            </a:pP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掌握稅源、擴大</a:t>
            </a:r>
            <a:r>
              <a:rPr lang="zh-TW" altLang="en-US" sz="2400" b="1" dirty="0">
                <a:solidFill>
                  <a:prstClr val="black"/>
                </a:solidFill>
                <a:latin typeface="Times New Roman" pitchFamily="18" charset="0"/>
                <a:ea typeface="標楷體" panose="03000509000000000000" pitchFamily="65" charset="-120"/>
                <a:cs typeface="Times New Roman" pitchFamily="18" charset="0"/>
              </a:rPr>
              <a:t>稅</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基，增加</a:t>
            </a:r>
            <a:r>
              <a:rPr lang="zh-TW" altLang="en-US" sz="2400" b="1" dirty="0">
                <a:solidFill>
                  <a:prstClr val="black"/>
                </a:solidFill>
                <a:latin typeface="Times New Roman" pitchFamily="18" charset="0"/>
                <a:ea typeface="標楷體" panose="03000509000000000000" pitchFamily="65" charset="-120"/>
                <a:cs typeface="Times New Roman" pitchFamily="18" charset="0"/>
              </a:rPr>
              <a:t>國庫</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稅收</a:t>
            </a:r>
            <a:endParaRPr lang="en-US" altLang="zh-TW" sz="2400" b="1" dirty="0" smtClean="0">
              <a:solidFill>
                <a:prstClr val="black"/>
              </a:solidFill>
              <a:latin typeface="Times New Roman" pitchFamily="18" charset="0"/>
              <a:ea typeface="標楷體" panose="03000509000000000000" pitchFamily="65" charset="-120"/>
              <a:cs typeface="Times New Roman" pitchFamily="18" charset="0"/>
            </a:endParaRPr>
          </a:p>
          <a:p>
            <a:pPr marL="355600" indent="-355600">
              <a:lnSpc>
                <a:spcPts val="2500"/>
              </a:lnSpc>
              <a:buFont typeface="Wingdings" panose="05000000000000000000" pitchFamily="2" charset="2"/>
              <a:buChar char="ü"/>
            </a:pPr>
            <a:r>
              <a:rPr lang="zh-TW" altLang="en-US" sz="2400" b="1" dirty="0">
                <a:solidFill>
                  <a:prstClr val="black"/>
                </a:solidFill>
                <a:latin typeface="Times New Roman" pitchFamily="18" charset="0"/>
                <a:ea typeface="標楷體" panose="03000509000000000000" pitchFamily="65" charset="-120"/>
                <a:cs typeface="Times New Roman" pitchFamily="18" charset="0"/>
              </a:rPr>
              <a:t>截至</a:t>
            </a:r>
            <a:r>
              <a:rPr lang="en-US" altLang="zh-TW" sz="2400" b="1" dirty="0" smtClean="0">
                <a:solidFill>
                  <a:prstClr val="black"/>
                </a:solidFill>
                <a:latin typeface="Times New Roman" pitchFamily="18" charset="0"/>
                <a:ea typeface="標楷體" panose="03000509000000000000" pitchFamily="65" charset="-120"/>
                <a:cs typeface="Times New Roman" pitchFamily="18" charset="0"/>
              </a:rPr>
              <a:t>107.6.11</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84</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家境</a:t>
            </a:r>
            <a:r>
              <a:rPr lang="zh-TW" altLang="en-US" sz="2400" b="1" dirty="0">
                <a:solidFill>
                  <a:prstClr val="black"/>
                </a:solidFill>
                <a:latin typeface="Times New Roman" pitchFamily="18" charset="0"/>
                <a:ea typeface="標楷體" panose="03000509000000000000" pitchFamily="65" charset="-120"/>
                <a:cs typeface="Times New Roman" pitchFamily="18" charset="0"/>
              </a:rPr>
              <a:t>外電商業者辦理稅籍</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登記</a:t>
            </a:r>
            <a:endParaRPr lang="en-US" altLang="zh-TW" sz="2400" b="1" dirty="0" smtClean="0">
              <a:solidFill>
                <a:prstClr val="black"/>
              </a:solidFill>
              <a:latin typeface="Times New Roman" pitchFamily="18" charset="0"/>
              <a:ea typeface="標楷體" panose="03000509000000000000" pitchFamily="65" charset="-120"/>
              <a:cs typeface="Times New Roman" pitchFamily="18" charset="0"/>
            </a:endParaRPr>
          </a:p>
          <a:p>
            <a:pPr marL="355600" indent="-355600">
              <a:lnSpc>
                <a:spcPts val="2500"/>
              </a:lnSpc>
              <a:buFont typeface="Wingdings" panose="05000000000000000000" pitchFamily="2" charset="2"/>
              <a:buChar char="ü"/>
            </a:pP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報</a:t>
            </a:r>
            <a:r>
              <a:rPr lang="zh-TW" altLang="en-US" sz="2400" b="1" dirty="0">
                <a:solidFill>
                  <a:prstClr val="black"/>
                </a:solidFill>
                <a:latin typeface="Times New Roman" pitchFamily="18" charset="0"/>
                <a:ea typeface="標楷體" panose="03000509000000000000" pitchFamily="65" charset="-120"/>
                <a:cs typeface="Times New Roman" pitchFamily="18" charset="0"/>
              </a:rPr>
              <a:t>繳</a:t>
            </a:r>
            <a:r>
              <a:rPr lang="en-US" altLang="zh-TW" sz="2400" b="1" dirty="0" smtClean="0">
                <a:solidFill>
                  <a:prstClr val="black"/>
                </a:solidFill>
                <a:latin typeface="Times New Roman" pitchFamily="18" charset="0"/>
                <a:ea typeface="標楷體" panose="03000509000000000000" pitchFamily="65" charset="-120"/>
                <a:cs typeface="Times New Roman" pitchFamily="18" charset="0"/>
              </a:rPr>
              <a:t>106.5</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至</a:t>
            </a:r>
            <a:r>
              <a:rPr lang="en-US" altLang="zh-TW" sz="2400" b="1" dirty="0" smtClean="0">
                <a:solidFill>
                  <a:prstClr val="black"/>
                </a:solidFill>
                <a:latin typeface="Times New Roman" pitchFamily="18" charset="0"/>
                <a:ea typeface="標楷體" panose="03000509000000000000" pitchFamily="65" charset="-120"/>
                <a:cs typeface="Times New Roman" pitchFamily="18" charset="0"/>
              </a:rPr>
              <a:t>107.4</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  </a:t>
            </a:r>
            <a:r>
              <a:rPr lang="en-US" altLang="zh-TW" sz="2400" b="1" dirty="0" smtClean="0">
                <a:solidFill>
                  <a:prstClr val="black"/>
                </a:solidFill>
                <a:latin typeface="Times New Roman" pitchFamily="18" charset="0"/>
                <a:ea typeface="標楷體" panose="03000509000000000000" pitchFamily="65" charset="-120"/>
                <a:cs typeface="Times New Roman" pitchFamily="18" charset="0"/>
              </a:rPr>
              <a:t>6</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期營業稅</a:t>
            </a:r>
            <a:r>
              <a:rPr lang="zh-TW" altLang="en-US" sz="2400" b="1" dirty="0">
                <a:solidFill>
                  <a:prstClr val="black"/>
                </a:solidFill>
                <a:latin typeface="Times New Roman" pitchFamily="18" charset="0"/>
                <a:ea typeface="標楷體" panose="03000509000000000000" pitchFamily="65" charset="-120"/>
                <a:cs typeface="Times New Roman" pitchFamily="18" charset="0"/>
              </a:rPr>
              <a:t>銷售額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698.42</a:t>
            </a:r>
            <a:r>
              <a:rPr lang="zh-TW" altLang="en-US" sz="2400" b="1" dirty="0">
                <a:solidFill>
                  <a:srgbClr val="FF0000"/>
                </a:solidFill>
                <a:latin typeface="Times New Roman" pitchFamily="18" charset="0"/>
                <a:ea typeface="標楷體" panose="03000509000000000000" pitchFamily="65" charset="-120"/>
                <a:cs typeface="Times New Roman" pitchFamily="18" charset="0"/>
              </a:rPr>
              <a:t>億</a:t>
            </a:r>
            <a:r>
              <a:rPr lang="zh-TW" altLang="en-US" sz="2400" b="1" dirty="0">
                <a:solidFill>
                  <a:prstClr val="black"/>
                </a:solidFill>
                <a:latin typeface="Times New Roman" pitchFamily="18" charset="0"/>
                <a:ea typeface="標楷體" panose="03000509000000000000" pitchFamily="65" charset="-120"/>
                <a:cs typeface="Times New Roman" pitchFamily="18" charset="0"/>
              </a:rPr>
              <a:t>元，繳納稅額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30.12</a:t>
            </a:r>
            <a:r>
              <a:rPr lang="zh-TW" altLang="en-US" sz="2400" b="1" dirty="0">
                <a:solidFill>
                  <a:prstClr val="black"/>
                </a:solidFill>
                <a:latin typeface="Times New Roman" pitchFamily="18" charset="0"/>
                <a:ea typeface="標楷體" panose="03000509000000000000" pitchFamily="65" charset="-120"/>
                <a:cs typeface="Times New Roman" pitchFamily="18" charset="0"/>
              </a:rPr>
              <a:t>億元；</a:t>
            </a:r>
            <a:r>
              <a:rPr lang="en-US" altLang="zh-TW" sz="2400" b="1" dirty="0">
                <a:solidFill>
                  <a:prstClr val="black"/>
                </a:solidFill>
                <a:latin typeface="Times New Roman" pitchFamily="18" charset="0"/>
                <a:ea typeface="標楷體" panose="03000509000000000000" pitchFamily="65" charset="-120"/>
                <a:cs typeface="Times New Roman" pitchFamily="18" charset="0"/>
              </a:rPr>
              <a:t>106</a:t>
            </a:r>
            <a:r>
              <a:rPr lang="zh-TW" altLang="en-US" sz="2400" b="1" dirty="0">
                <a:solidFill>
                  <a:prstClr val="black"/>
                </a:solidFill>
                <a:latin typeface="Times New Roman" pitchFamily="18" charset="0"/>
                <a:ea typeface="標楷體" panose="03000509000000000000" pitchFamily="65" charset="-120"/>
                <a:cs typeface="Times New Roman" pitchFamily="18" charset="0"/>
              </a:rPr>
              <a:t>年度所得稅申報繳納稅額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6.8</a:t>
            </a:r>
            <a:r>
              <a:rPr lang="zh-TW" altLang="en-US" sz="2400" b="1" dirty="0">
                <a:solidFill>
                  <a:prstClr val="black"/>
                </a:solidFill>
                <a:latin typeface="Times New Roman" pitchFamily="18" charset="0"/>
                <a:ea typeface="標楷體" panose="03000509000000000000" pitchFamily="65" charset="-120"/>
                <a:cs typeface="Times New Roman" pitchFamily="18" charset="0"/>
              </a:rPr>
              <a:t>億</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元</a:t>
            </a:r>
            <a:endParaRPr lang="zh-TW" altLang="en-US" sz="2400" b="1" dirty="0">
              <a:solidFill>
                <a:prstClr val="black"/>
              </a:solidFill>
              <a:latin typeface="Times New Roman" pitchFamily="18" charset="0"/>
              <a:ea typeface="標楷體" panose="03000509000000000000" pitchFamily="65" charset="-120"/>
              <a:cs typeface="Times New Roman" pitchFamily="18" charset="0"/>
            </a:endParaRPr>
          </a:p>
          <a:p>
            <a:pPr marL="355600" indent="-355600">
              <a:lnSpc>
                <a:spcPts val="3000"/>
              </a:lnSpc>
              <a:buFont typeface="Wingdings" panose="05000000000000000000" pitchFamily="2" charset="2"/>
              <a:buChar char="ü"/>
            </a:pPr>
            <a:endParaRPr lang="zh-TW" altLang="en-US" sz="2600" b="1" dirty="0">
              <a:solidFill>
                <a:prstClr val="black"/>
              </a:solidFill>
              <a:latin typeface="Times New Roman" pitchFamily="18" charset="0"/>
              <a:ea typeface="標楷體" panose="03000509000000000000" pitchFamily="65" charset="-120"/>
              <a:cs typeface="Times New Roman" pitchFamily="18" charset="0"/>
            </a:endParaRPr>
          </a:p>
          <a:p>
            <a:pPr marL="355600" indent="-355600">
              <a:lnSpc>
                <a:spcPts val="4200"/>
              </a:lnSpc>
              <a:buFont typeface="Wingdings" panose="05000000000000000000" pitchFamily="2" charset="2"/>
              <a:buChar char="ü"/>
            </a:pPr>
            <a:endParaRPr lang="zh-TW" altLang="en-US" sz="2800" b="1" dirty="0">
              <a:solidFill>
                <a:prstClr val="black"/>
              </a:solidFill>
              <a:latin typeface="Times New Roman" pitchFamily="18" charset="0"/>
              <a:ea typeface="標楷體" panose="03000509000000000000" pitchFamily="65" charset="-120"/>
              <a:cs typeface="Times New Roman" pitchFamily="18" charset="0"/>
            </a:endParaRPr>
          </a:p>
        </p:txBody>
      </p:sp>
      <p:sp>
        <p:nvSpPr>
          <p:cNvPr id="26" name="矩形 25"/>
          <p:cNvSpPr/>
          <p:nvPr/>
        </p:nvSpPr>
        <p:spPr>
          <a:xfrm>
            <a:off x="992560" y="271458"/>
            <a:ext cx="8368540" cy="412934"/>
          </a:xfrm>
          <a:prstGeom prst="rect">
            <a:avLst/>
          </a:prstGeom>
        </p:spPr>
        <p:txBody>
          <a:bodyPr wrap="square">
            <a:spAutoFit/>
          </a:bodyPr>
          <a:lstStyle/>
          <a:p>
            <a:pPr marL="171450" lvl="1" algn="just" hangingPunct="0">
              <a:lnSpc>
                <a:spcPts val="2500"/>
              </a:lnSpc>
              <a:spcBef>
                <a:spcPct val="0"/>
              </a:spcBef>
              <a:buClr>
                <a:srgbClr val="FF0000"/>
              </a:buClr>
              <a:buSzPct val="100000"/>
            </a:pPr>
            <a:r>
              <a:rPr lang="zh-TW" altLang="en-US" sz="3200" b="1" dirty="0" smtClean="0">
                <a:solidFill>
                  <a:srgbClr val="336600"/>
                </a:solidFill>
                <a:latin typeface="Times New Roman" panose="02020603050405020304" pitchFamily="18" charset="0"/>
                <a:ea typeface="標楷體" panose="03000509000000000000" pitchFamily="65" charset="-120"/>
                <a:cs typeface="Times New Roman" panose="02020603050405020304" pitchFamily="18" charset="0"/>
              </a:rPr>
              <a:t>   一</a:t>
            </a:r>
            <a:r>
              <a:rPr lang="zh-TW" altLang="en-US" sz="3200" b="1" dirty="0" smtClean="0">
                <a:solidFill>
                  <a:srgbClr val="336600"/>
                </a:solidFill>
                <a:latin typeface="Times New Roman" panose="02020603050405020304" pitchFamily="18" charset="0"/>
                <a:ea typeface="標楷體" panose="03000509000000000000" pitchFamily="65" charset="-120"/>
                <a:cs typeface="Times New Roman" panose="02020603050405020304" pitchFamily="18" charset="0"/>
              </a:rPr>
              <a:t>、實行</a:t>
            </a:r>
            <a:r>
              <a:rPr lang="zh-TW" altLang="en-US" sz="3200" b="1" dirty="0">
                <a:solidFill>
                  <a:srgbClr val="336600"/>
                </a:solidFill>
                <a:latin typeface="Times New Roman" panose="02020603050405020304" pitchFamily="18" charset="0"/>
                <a:ea typeface="標楷體" panose="03000509000000000000" pitchFamily="65" charset="-120"/>
                <a:cs typeface="Times New Roman" panose="02020603050405020304" pitchFamily="18" charset="0"/>
              </a:rPr>
              <a:t>電商稅制，促進公平競爭</a:t>
            </a:r>
            <a:endParaRPr lang="en-US" altLang="zh-TW" sz="3200" b="1" dirty="0">
              <a:solidFill>
                <a:srgbClr val="3366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AutoShape 3"/>
          <p:cNvSpPr>
            <a:spLocks noChangeArrowheads="1"/>
          </p:cNvSpPr>
          <p:nvPr/>
        </p:nvSpPr>
        <p:spPr bwMode="gray">
          <a:xfrm>
            <a:off x="1492989" y="4509120"/>
            <a:ext cx="6988403" cy="408490"/>
          </a:xfrm>
          <a:prstGeom prst="roundRect">
            <a:avLst>
              <a:gd name="adj" fmla="val 1192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效益</a:t>
            </a:r>
          </a:p>
        </p:txBody>
      </p:sp>
      <p:sp>
        <p:nvSpPr>
          <p:cNvPr id="13" name="矩形 12"/>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14</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037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61553" y="5074213"/>
            <a:ext cx="9127951" cy="1523139"/>
            <a:chOff x="65636" y="5516675"/>
            <a:chExt cx="4903389" cy="944689"/>
          </a:xfrm>
          <a:gradFill>
            <a:gsLst>
              <a:gs pos="0">
                <a:schemeClr val="accent6">
                  <a:lumMod val="60000"/>
                  <a:lumOff val="40000"/>
                </a:schemeClr>
              </a:gs>
              <a:gs pos="35000">
                <a:schemeClr val="accent6">
                  <a:lumMod val="40000"/>
                  <a:lumOff val="60000"/>
                </a:schemeClr>
              </a:gs>
              <a:gs pos="100000">
                <a:schemeClr val="accent6">
                  <a:lumMod val="20000"/>
                  <a:lumOff val="80000"/>
                </a:schemeClr>
              </a:gs>
            </a:gsLst>
            <a:lin ang="16200000" scaled="1"/>
          </a:gradFill>
        </p:grpSpPr>
        <p:sp>
          <p:nvSpPr>
            <p:cNvPr id="43" name="AutoShape 5"/>
            <p:cNvSpPr>
              <a:spLocks noChangeArrowheads="1"/>
            </p:cNvSpPr>
            <p:nvPr/>
          </p:nvSpPr>
          <p:spPr bwMode="gray">
            <a:xfrm>
              <a:off x="65636" y="5770031"/>
              <a:ext cx="4903389" cy="691333"/>
            </a:xfrm>
            <a:prstGeom prst="roundRect">
              <a:avLst>
                <a:gd name="adj" fmla="val 11921"/>
              </a:avLst>
            </a:prstGeom>
            <a:grp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defTabSz="900000">
                <a:lnSpc>
                  <a:spcPts val="2800"/>
                </a:lnSpc>
                <a:spcAft>
                  <a:spcPts val="600"/>
                </a:spcAft>
              </a:pPr>
              <a:endParaRPr lang="en-US" altLang="zh-TW" dirty="0">
                <a:solidFill>
                  <a:prstClr val="black"/>
                </a:solidFill>
                <a:latin typeface="標楷體" pitchFamily="65" charset="-120"/>
                <a:ea typeface="標楷體" pitchFamily="65" charset="-120"/>
              </a:endParaRPr>
            </a:p>
          </p:txBody>
        </p:sp>
        <p:sp>
          <p:nvSpPr>
            <p:cNvPr id="44" name="AutoShape 3"/>
            <p:cNvSpPr>
              <a:spLocks noChangeArrowheads="1"/>
            </p:cNvSpPr>
            <p:nvPr/>
          </p:nvSpPr>
          <p:spPr bwMode="gray">
            <a:xfrm>
              <a:off x="850425" y="5516675"/>
              <a:ext cx="3569355" cy="253356"/>
            </a:xfrm>
            <a:prstGeom prst="roundRect">
              <a:avLst>
                <a:gd name="adj" fmla="val 11921"/>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效益</a:t>
              </a:r>
            </a:p>
          </p:txBody>
        </p:sp>
      </p:grpSp>
      <p:sp>
        <p:nvSpPr>
          <p:cNvPr id="35" name="Round Same Side Corner Rectangle 22"/>
          <p:cNvSpPr/>
          <p:nvPr/>
        </p:nvSpPr>
        <p:spPr>
          <a:xfrm>
            <a:off x="154866" y="1629160"/>
            <a:ext cx="3357974" cy="32400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cxnSp>
        <p:nvCxnSpPr>
          <p:cNvPr id="10" name="Straight Connector 3"/>
          <p:cNvCxnSpPr/>
          <p:nvPr/>
        </p:nvCxnSpPr>
        <p:spPr>
          <a:xfrm>
            <a:off x="154873" y="692696"/>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Hexagon 10"/>
          <p:cNvSpPr/>
          <p:nvPr/>
        </p:nvSpPr>
        <p:spPr>
          <a:xfrm>
            <a:off x="63109" y="858493"/>
            <a:ext cx="3235985" cy="1551166"/>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300"/>
              </a:lnSpc>
            </a:pP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105.7.27</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所得稅法</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43</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及第</a:t>
            </a: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43</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，施行日期由行政院定之</a:t>
            </a: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Round Same Side Corner Rectangle 22"/>
          <p:cNvSpPr/>
          <p:nvPr/>
        </p:nvSpPr>
        <p:spPr>
          <a:xfrm>
            <a:off x="6778778" y="1629160"/>
            <a:ext cx="2998758" cy="32400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algn="just" hangingPunct="0">
              <a:lnSpc>
                <a:spcPts val="2500"/>
              </a:lnSpc>
            </a:pP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授權</a:t>
            </a: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財政部基於互惠原則商</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訂條約或協定，按國際新資訊透明標準執行稅務用途資訊</a:t>
            </a: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含金融帳戶資訊</a:t>
            </a: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交換及強化稅務</a:t>
            </a: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合作</a:t>
            </a:r>
            <a:endPar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Round Same Side Corner Rectangle 22"/>
          <p:cNvSpPr/>
          <p:nvPr/>
        </p:nvSpPr>
        <p:spPr>
          <a:xfrm>
            <a:off x="3656856" y="1629160"/>
            <a:ext cx="2880320" cy="324000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altLang="zh-TW" sz="1600" dirty="0" smtClean="0">
              <a:solidFill>
                <a:prstClr val="black"/>
              </a:solidFill>
              <a:latin typeface="標楷體" panose="03000509000000000000" pitchFamily="65" charset="-120"/>
              <a:ea typeface="標楷體" panose="03000509000000000000" pitchFamily="65" charset="-120"/>
            </a:endParaRPr>
          </a:p>
          <a:p>
            <a:pPr algn="just">
              <a:lnSpc>
                <a:spcPts val="2800"/>
              </a:lnSpc>
            </a:pPr>
            <a:endParaRPr lang="en-US" altLang="zh-TW" sz="1600" b="1" dirty="0" smtClean="0">
              <a:solidFill>
                <a:prstClr val="black"/>
              </a:solidFill>
              <a:latin typeface="標楷體" panose="03000509000000000000" pitchFamily="65" charset="-120"/>
              <a:ea typeface="標楷體" panose="03000509000000000000" pitchFamily="65" charset="-120"/>
            </a:endParaRPr>
          </a:p>
          <a:p>
            <a:pPr algn="just">
              <a:lnSpc>
                <a:spcPts val="2800"/>
              </a:lnSpc>
              <a:spcBef>
                <a:spcPts val="600"/>
              </a:spcBef>
            </a:pPr>
            <a:r>
              <a:rPr lang="zh-TW" altLang="en-US" sz="2400" b="1" dirty="0" smtClean="0">
                <a:solidFill>
                  <a:prstClr val="black"/>
                </a:solidFill>
                <a:latin typeface="標楷體" panose="03000509000000000000" pitchFamily="65" charset="-120"/>
                <a:ea typeface="標楷體" panose="03000509000000000000" pitchFamily="65" charset="-120"/>
              </a:rPr>
              <a:t>避免</a:t>
            </a:r>
            <a:r>
              <a:rPr lang="zh-TW" altLang="en-US" sz="2400" b="1" dirty="0">
                <a:solidFill>
                  <a:prstClr val="black"/>
                </a:solidFill>
                <a:latin typeface="標楷體" panose="03000509000000000000" pitchFamily="65" charset="-120"/>
                <a:ea typeface="標楷體" panose="03000509000000000000" pitchFamily="65" charset="-120"/>
              </a:rPr>
              <a:t>營利事業</a:t>
            </a:r>
            <a:r>
              <a:rPr lang="zh-TW" altLang="en-US" sz="2400" b="1" dirty="0" smtClean="0">
                <a:solidFill>
                  <a:prstClr val="black"/>
                </a:solidFill>
                <a:latin typeface="標楷體" panose="03000509000000000000" pitchFamily="65" charset="-120"/>
                <a:ea typeface="標楷體" panose="03000509000000000000" pitchFamily="65" charset="-120"/>
              </a:rPr>
              <a:t>藉個人</a:t>
            </a:r>
            <a:r>
              <a:rPr lang="zh-TW" altLang="en-US" sz="2400" b="1" dirty="0">
                <a:solidFill>
                  <a:prstClr val="black"/>
                </a:solidFill>
                <a:latin typeface="標楷體" panose="03000509000000000000" pitchFamily="65" charset="-120"/>
                <a:ea typeface="標楷體" panose="03000509000000000000" pitchFamily="65" charset="-120"/>
              </a:rPr>
              <a:t>名義於低稅負國家或地區成立受控外國企業</a:t>
            </a: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(CFC)</a:t>
            </a:r>
            <a:r>
              <a:rPr lang="zh-TW" altLang="en-US" sz="2400" b="1" dirty="0">
                <a:solidFill>
                  <a:prstClr val="black"/>
                </a:solidFill>
                <a:latin typeface="標楷體" panose="03000509000000000000" pitchFamily="65" charset="-120"/>
                <a:ea typeface="標楷體" panose="03000509000000000000" pitchFamily="65" charset="-120"/>
              </a:rPr>
              <a:t>，</a:t>
            </a:r>
            <a:r>
              <a:rPr lang="zh-TW" altLang="en-US" sz="2400" b="1" dirty="0" smtClean="0">
                <a:solidFill>
                  <a:prstClr val="black"/>
                </a:solidFill>
                <a:latin typeface="標楷體" panose="03000509000000000000" pitchFamily="65" charset="-120"/>
                <a:ea typeface="標楷體" panose="03000509000000000000" pitchFamily="65" charset="-120"/>
              </a:rPr>
              <a:t>規避納稅</a:t>
            </a:r>
            <a:r>
              <a:rPr lang="zh-TW" altLang="en-US" sz="2400" b="1" dirty="0">
                <a:solidFill>
                  <a:prstClr val="black"/>
                </a:solidFill>
                <a:latin typeface="標楷體" panose="03000509000000000000" pitchFamily="65" charset="-120"/>
                <a:ea typeface="標楷體" panose="03000509000000000000" pitchFamily="65" charset="-120"/>
              </a:rPr>
              <a:t>義務</a:t>
            </a:r>
            <a:endParaRPr lang="en-US" sz="2400" b="1" dirty="0">
              <a:solidFill>
                <a:prstClr val="black"/>
              </a:solidFill>
              <a:latin typeface="標楷體" panose="03000509000000000000" pitchFamily="65" charset="-120"/>
              <a:ea typeface="標楷體" panose="03000509000000000000" pitchFamily="65" charset="-120"/>
            </a:endParaRPr>
          </a:p>
        </p:txBody>
      </p:sp>
      <p:sp>
        <p:nvSpPr>
          <p:cNvPr id="50" name="Hexagon 10"/>
          <p:cNvSpPr/>
          <p:nvPr/>
        </p:nvSpPr>
        <p:spPr>
          <a:xfrm>
            <a:off x="3299094" y="858493"/>
            <a:ext cx="3340740" cy="1581940"/>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marL="0" lvl="1" indent="-363538" algn="just">
              <a:lnSpc>
                <a:spcPts val="2300"/>
              </a:lnSpc>
            </a:pP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106.5.10</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所得</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基本稅額</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部分條文，施行日期由行政院定之</a:t>
            </a: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Hexagon 10"/>
          <p:cNvSpPr/>
          <p:nvPr/>
        </p:nvSpPr>
        <p:spPr>
          <a:xfrm>
            <a:off x="6681733" y="879108"/>
            <a:ext cx="3149595" cy="1551168"/>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r>
              <a:rPr lang="en-US" altLang="zh-TW"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106.6.14</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增訂公布</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稅捐</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稽徵</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法</a:t>
            </a:r>
            <a:r>
              <a:rPr lang="zh-TW" altLang="en-US" sz="2300" b="1" dirty="0" smtClean="0">
                <a:solidFill>
                  <a:srgbClr val="0000FF"/>
                </a:solidFill>
                <a:latin typeface="新細明體"/>
                <a:ea typeface="新細明體"/>
                <a:cs typeface="Times New Roman" panose="02020603050405020304" pitchFamily="18" charset="0"/>
              </a:rPr>
              <a:t>」</a:t>
            </a:r>
            <a:r>
              <a:rPr lang="zh-TW" altLang="en-US" sz="23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及第</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46</a:t>
            </a:r>
            <a:r>
              <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p>
        </p:txBody>
      </p:sp>
      <p:sp>
        <p:nvSpPr>
          <p:cNvPr id="21" name="文字方塊 20"/>
          <p:cNvSpPr txBox="1"/>
          <p:nvPr/>
        </p:nvSpPr>
        <p:spPr>
          <a:xfrm>
            <a:off x="63108" y="2492507"/>
            <a:ext cx="3449732" cy="22339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52000" lvl="1" indent="-252000" algn="just">
              <a:lnSpc>
                <a:spcPts val="2300"/>
              </a:lnSpc>
              <a:spcBef>
                <a:spcPts val="600"/>
              </a:spcBef>
              <a:buFont typeface="Wingdings" panose="05000000000000000000" pitchFamily="2" charset="2"/>
              <a:buChar char="u"/>
            </a:pPr>
            <a:r>
              <a:rPr lang="zh-TW" altLang="en-US" sz="2100" b="1" dirty="0">
                <a:solidFill>
                  <a:prstClr val="black"/>
                </a:solidFill>
                <a:latin typeface="Times New Roman" pitchFamily="18" charset="0"/>
                <a:ea typeface="標楷體" panose="03000509000000000000" pitchFamily="65" charset="-120"/>
                <a:cs typeface="Times New Roman" pitchFamily="18" charset="0"/>
              </a:rPr>
              <a:t>防杜跨國企業藉於低稅負國家或地區成立受控外國</a:t>
            </a: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企業</a:t>
            </a:r>
            <a:r>
              <a:rPr lang="en-US" altLang="zh-TW" sz="2100" b="1" dirty="0" smtClean="0">
                <a:solidFill>
                  <a:prstClr val="black"/>
                </a:solidFill>
                <a:latin typeface="Times New Roman" pitchFamily="18" charset="0"/>
                <a:ea typeface="標楷體" panose="03000509000000000000" pitchFamily="65" charset="-120"/>
                <a:cs typeface="Times New Roman" pitchFamily="18" charset="0"/>
              </a:rPr>
              <a:t>(CFC)</a:t>
            </a: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，規避稅負</a:t>
            </a:r>
            <a:endParaRPr lang="en-US" altLang="zh-TW" sz="2100" b="1" dirty="0" smtClean="0">
              <a:solidFill>
                <a:prstClr val="black"/>
              </a:solidFill>
              <a:latin typeface="Times New Roman" pitchFamily="18" charset="0"/>
              <a:ea typeface="標楷體" panose="03000509000000000000" pitchFamily="65" charset="-120"/>
              <a:cs typeface="Times New Roman" pitchFamily="18" charset="0"/>
            </a:endParaRPr>
          </a:p>
          <a:p>
            <a:pPr marL="252000" lvl="1" indent="-252000" algn="just">
              <a:lnSpc>
                <a:spcPts val="2300"/>
              </a:lnSpc>
              <a:spcBef>
                <a:spcPts val="600"/>
              </a:spcBef>
              <a:buFont typeface="Wingdings" panose="05000000000000000000" pitchFamily="2" charset="2"/>
              <a:buChar char="u"/>
            </a:pP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避免實際管理處所</a:t>
            </a:r>
            <a:r>
              <a:rPr lang="en-US" altLang="zh-TW" sz="2100" b="1" dirty="0" smtClean="0">
                <a:solidFill>
                  <a:prstClr val="black"/>
                </a:solidFill>
                <a:latin typeface="Times New Roman" pitchFamily="18" charset="0"/>
                <a:ea typeface="標楷體" panose="03000509000000000000" pitchFamily="65" charset="-120"/>
                <a:cs typeface="Times New Roman" pitchFamily="18" charset="0"/>
              </a:rPr>
              <a:t>(PEM)</a:t>
            </a:r>
            <a:r>
              <a:rPr lang="zh-TW" altLang="en-US" sz="2100" b="1" kern="0" spc="-80" dirty="0" smtClean="0">
                <a:solidFill>
                  <a:prstClr val="black"/>
                </a:solidFill>
                <a:latin typeface="Times New Roman" pitchFamily="18" charset="0"/>
                <a:ea typeface="標楷體" panose="03000509000000000000" pitchFamily="65" charset="-120"/>
                <a:cs typeface="Times New Roman" pitchFamily="18" charset="0"/>
              </a:rPr>
              <a:t>於我國境內之企業，透過</a:t>
            </a: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租稅庇護所轉換</a:t>
            </a:r>
            <a:r>
              <a:rPr lang="zh-TW" altLang="en-US" sz="2100" b="1" dirty="0">
                <a:solidFill>
                  <a:prstClr val="black"/>
                </a:solidFill>
                <a:latin typeface="Times New Roman" pitchFamily="18" charset="0"/>
                <a:ea typeface="標楷體" panose="03000509000000000000" pitchFamily="65" charset="-120"/>
                <a:cs typeface="Times New Roman" pitchFamily="18" charset="0"/>
              </a:rPr>
              <a:t>居住者</a:t>
            </a: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身分，</a:t>
            </a:r>
            <a:r>
              <a:rPr lang="zh-TW" altLang="en-US" sz="2100" b="1" dirty="0">
                <a:solidFill>
                  <a:prstClr val="black"/>
                </a:solidFill>
                <a:latin typeface="Times New Roman" pitchFamily="18" charset="0"/>
                <a:ea typeface="標楷體" panose="03000509000000000000" pitchFamily="65" charset="-120"/>
                <a:cs typeface="Times New Roman" pitchFamily="18" charset="0"/>
              </a:rPr>
              <a:t>規避</a:t>
            </a:r>
            <a:r>
              <a:rPr lang="zh-TW" altLang="en-US" sz="2100" b="1" dirty="0" smtClean="0">
                <a:solidFill>
                  <a:prstClr val="black"/>
                </a:solidFill>
                <a:latin typeface="Times New Roman" pitchFamily="18" charset="0"/>
                <a:ea typeface="標楷體" panose="03000509000000000000" pitchFamily="65" charset="-120"/>
                <a:cs typeface="Times New Roman" pitchFamily="18" charset="0"/>
              </a:rPr>
              <a:t>我國課稅規定</a:t>
            </a:r>
            <a:endParaRPr lang="zh-TW" altLang="en-US" sz="2100" b="1"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23" name="文字方塊 22"/>
          <p:cNvSpPr txBox="1"/>
          <p:nvPr/>
        </p:nvSpPr>
        <p:spPr>
          <a:xfrm>
            <a:off x="1064568" y="5586625"/>
            <a:ext cx="8044208" cy="9387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720000" marR="19685">
              <a:lnSpc>
                <a:spcPts val="3000"/>
              </a:lnSpc>
              <a:spcAft>
                <a:spcPts val="600"/>
              </a:spcAft>
              <a:buFont typeface="Wingdings" panose="05000000000000000000" pitchFamily="2" charset="2"/>
              <a:buChar char="ü"/>
              <a:tabLst>
                <a:tab pos="160020" algn="l"/>
              </a:tabLst>
              <a:defRPr/>
            </a:pPr>
            <a:r>
              <a:rPr lang="zh-TW" altLang="en-US" sz="2600" b="1" kern="100" dirty="0" smtClean="0">
                <a:solidFill>
                  <a:prstClr val="black"/>
                </a:solidFill>
                <a:latin typeface="標楷體" panose="03000509000000000000" pitchFamily="65" charset="-120"/>
                <a:ea typeface="標楷體" panose="03000509000000000000" pitchFamily="65" charset="-120"/>
                <a:cs typeface="Times New Roman"/>
              </a:rPr>
              <a:t>完備</a:t>
            </a:r>
            <a:r>
              <a:rPr lang="zh-TW" altLang="en-US" sz="2600" b="1" kern="100" dirty="0">
                <a:solidFill>
                  <a:prstClr val="black"/>
                </a:solidFill>
                <a:latin typeface="標楷體" panose="03000509000000000000" pitchFamily="65" charset="-120"/>
                <a:ea typeface="標楷體" panose="03000509000000000000" pitchFamily="65" charset="-120"/>
                <a:cs typeface="Times New Roman"/>
              </a:rPr>
              <a:t>我國反避稅制度，與國際接</a:t>
            </a:r>
            <a:r>
              <a:rPr lang="zh-TW" altLang="en-US" sz="2600" b="1" kern="100" dirty="0" smtClean="0">
                <a:solidFill>
                  <a:prstClr val="black"/>
                </a:solidFill>
                <a:latin typeface="標楷體" panose="03000509000000000000" pitchFamily="65" charset="-120"/>
                <a:ea typeface="標楷體" panose="03000509000000000000" pitchFamily="65" charset="-120"/>
                <a:cs typeface="Times New Roman"/>
              </a:rPr>
              <a:t>軌</a:t>
            </a:r>
            <a:endParaRPr lang="en-US" altLang="zh-TW" sz="2600" b="1" kern="100" dirty="0" smtClean="0">
              <a:solidFill>
                <a:prstClr val="black"/>
              </a:solidFill>
              <a:latin typeface="標楷體" panose="03000509000000000000" pitchFamily="65" charset="-120"/>
              <a:ea typeface="標楷體" panose="03000509000000000000" pitchFamily="65" charset="-120"/>
              <a:cs typeface="Times New Roman"/>
            </a:endParaRPr>
          </a:p>
          <a:p>
            <a:pPr marL="720000" marR="19685">
              <a:lnSpc>
                <a:spcPts val="3000"/>
              </a:lnSpc>
              <a:spcAft>
                <a:spcPts val="600"/>
              </a:spcAft>
              <a:buFont typeface="Wingdings" panose="05000000000000000000" pitchFamily="2" charset="2"/>
              <a:buChar char="ü"/>
              <a:tabLst>
                <a:tab pos="160020" algn="l"/>
              </a:tabLst>
              <a:defRPr/>
            </a:pPr>
            <a:r>
              <a:rPr lang="zh-TW" altLang="en-US" sz="2600" b="1" kern="100" dirty="0" smtClean="0">
                <a:solidFill>
                  <a:prstClr val="black"/>
                </a:solidFill>
                <a:latin typeface="標楷體" panose="03000509000000000000" pitchFamily="65" charset="-120"/>
                <a:ea typeface="標楷體" panose="03000509000000000000" pitchFamily="65" charset="-120"/>
                <a:cs typeface="Times New Roman"/>
              </a:rPr>
              <a:t>提升課稅資訊透明度，符合國際組織檢視</a:t>
            </a:r>
            <a:endParaRPr lang="en-US" altLang="zh-TW" sz="2600" b="1" kern="100" dirty="0">
              <a:solidFill>
                <a:prstClr val="black"/>
              </a:solidFill>
              <a:latin typeface="標楷體" panose="03000509000000000000" pitchFamily="65" charset="-120"/>
              <a:ea typeface="標楷體" panose="03000509000000000000" pitchFamily="65" charset="-120"/>
              <a:cs typeface="Times New Roman"/>
            </a:endParaRPr>
          </a:p>
        </p:txBody>
      </p:sp>
      <p:sp>
        <p:nvSpPr>
          <p:cNvPr id="17" name="矩形 16"/>
          <p:cNvSpPr/>
          <p:nvPr/>
        </p:nvSpPr>
        <p:spPr>
          <a:xfrm>
            <a:off x="1231166" y="199998"/>
            <a:ext cx="8169265" cy="412934"/>
          </a:xfrm>
          <a:prstGeom prst="rect">
            <a:avLst/>
          </a:prstGeom>
        </p:spPr>
        <p:txBody>
          <a:bodyPr wrap="square">
            <a:spAutoFit/>
          </a:bodyPr>
          <a:lstStyle/>
          <a:p>
            <a:pPr marL="171450" lvl="1" algn="just" hangingPunct="0">
              <a:lnSpc>
                <a:spcPts val="2500"/>
              </a:lnSpc>
              <a:spcBef>
                <a:spcPct val="0"/>
              </a:spcBef>
              <a:buClr>
                <a:srgbClr val="FF0000"/>
              </a:buClr>
              <a:buSzPct val="100000"/>
            </a:pPr>
            <a:r>
              <a:rPr lang="zh-TW" altLang="en-US" sz="3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3200" b="1" dirty="0" smtClean="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、完備</a:t>
            </a:r>
            <a:r>
              <a:rPr lang="zh-TW" altLang="en-US" sz="3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反避稅制</a:t>
            </a:r>
            <a:r>
              <a:rPr lang="zh-TW" altLang="en-US" sz="3200" b="1" dirty="0" smtClean="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，資訊透明接軌國際</a:t>
            </a:r>
            <a:endParaRPr lang="zh-TW" altLang="en-US" sz="3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15</a:t>
            </a:fld>
            <a:endParaRPr lang="en-US" altLang="zh-TW" dirty="0">
              <a:solidFill>
                <a:srgbClr val="000000"/>
              </a:solidFill>
              <a:latin typeface="Arial" panose="020B0604020202020204" pitchFamily="34" charset="0"/>
              <a:cs typeface="Arial" panose="020B0604020202020204" pitchFamily="34" charset="0"/>
            </a:endParaRPr>
          </a:p>
        </p:txBody>
      </p:sp>
      <p:sp>
        <p:nvSpPr>
          <p:cNvPr id="18" name="橢圓 17"/>
          <p:cNvSpPr/>
          <p:nvPr/>
        </p:nvSpPr>
        <p:spPr>
          <a:xfrm>
            <a:off x="315111" y="60341"/>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264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exagon 10"/>
          <p:cNvSpPr/>
          <p:nvPr/>
        </p:nvSpPr>
        <p:spPr>
          <a:xfrm>
            <a:off x="416496" y="1124744"/>
            <a:ext cx="9174705" cy="1008113"/>
          </a:xfrm>
          <a:prstGeom prst="hexagon">
            <a:avLst>
              <a:gd name="adj" fmla="val 28764"/>
              <a:gd name="vf" fmla="val 115470"/>
            </a:avLst>
          </a:prstGeom>
          <a:gradFill>
            <a:gsLst>
              <a:gs pos="0">
                <a:srgbClr val="ECFFD9"/>
              </a:gs>
              <a:gs pos="35000">
                <a:srgbClr val="ECFFD9"/>
              </a:gs>
              <a:gs pos="100000">
                <a:schemeClr val="bg1"/>
              </a:gs>
            </a:gsLst>
            <a:lin ang="16200000" scaled="1"/>
          </a:gra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ts val="2800"/>
              </a:lnSpc>
            </a:pPr>
            <a:endParaRPr 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AutoShape 4"/>
          <p:cNvSpPr>
            <a:spLocks noChangeArrowheads="1"/>
          </p:cNvSpPr>
          <p:nvPr/>
        </p:nvSpPr>
        <p:spPr bwMode="gray">
          <a:xfrm>
            <a:off x="595660" y="2289893"/>
            <a:ext cx="8995541" cy="1638679"/>
          </a:xfrm>
          <a:prstGeom prst="roundRect">
            <a:avLst>
              <a:gd name="adj" fmla="val 11921"/>
            </a:avLst>
          </a:prstGeom>
          <a:noFill/>
          <a:ln>
            <a:solidFill>
              <a:srgbClr val="009900"/>
            </a:solidFill>
            <a:headEnd/>
            <a:tailEnd/>
          </a:ln>
        </p:spPr>
        <p:style>
          <a:lnRef idx="1">
            <a:schemeClr val="accent4"/>
          </a:lnRef>
          <a:fillRef idx="2">
            <a:schemeClr val="accent4"/>
          </a:fillRef>
          <a:effectRef idx="1">
            <a:schemeClr val="accent4"/>
          </a:effectRef>
          <a:fontRef idx="minor">
            <a:schemeClr val="dk1"/>
          </a:fontRef>
        </p:style>
        <p:txBody>
          <a:bodyPr wrap="square" anchor="ctr"/>
          <a:lstStyle/>
          <a:p>
            <a:pPr marL="457200" indent="-457200" algn="just" fontAlgn="base">
              <a:spcAft>
                <a:spcPct val="0"/>
              </a:spcAft>
              <a:buFont typeface="Wingdings" panose="05000000000000000000" pitchFamily="2" charset="2"/>
              <a:buChar char="u"/>
            </a:pPr>
            <a:endParaRPr lang="en-US" altLang="zh-TW" sz="2800" b="1"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8" name="矩形 27"/>
          <p:cNvSpPr/>
          <p:nvPr/>
        </p:nvSpPr>
        <p:spPr>
          <a:xfrm>
            <a:off x="1712640" y="119001"/>
            <a:ext cx="7927759"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400" b="1" dirty="0">
                <a:solidFill>
                  <a:srgbClr val="006600"/>
                </a:solidFill>
                <a:latin typeface="標楷體" panose="03000509000000000000" pitchFamily="65" charset="-120"/>
                <a:ea typeface="標楷體" panose="03000509000000000000" pitchFamily="65" charset="-120"/>
              </a:rPr>
              <a:t>三</a:t>
            </a:r>
            <a:r>
              <a:rPr lang="zh-TW" altLang="en-US" sz="3400" b="1" dirty="0" smtClean="0">
                <a:solidFill>
                  <a:srgbClr val="006600"/>
                </a:solidFill>
                <a:latin typeface="標楷體" panose="03000509000000000000" pitchFamily="65" charset="-120"/>
                <a:ea typeface="標楷體" panose="03000509000000000000" pitchFamily="65" charset="-120"/>
              </a:rPr>
              <a:t>、停徵債券證交稅</a:t>
            </a:r>
            <a:r>
              <a:rPr lang="zh-TW" altLang="zh-TW" sz="3400" b="1" dirty="0" smtClean="0">
                <a:solidFill>
                  <a:srgbClr val="006600"/>
                </a:solidFill>
                <a:latin typeface="標楷體" panose="03000509000000000000" pitchFamily="65" charset="-120"/>
                <a:ea typeface="標楷體" panose="03000509000000000000" pitchFamily="65" charset="-120"/>
              </a:rPr>
              <a:t>，</a:t>
            </a:r>
            <a:r>
              <a:rPr lang="zh-TW" altLang="en-US" sz="3400" b="1" dirty="0" smtClean="0">
                <a:solidFill>
                  <a:srgbClr val="006600"/>
                </a:solidFill>
                <a:latin typeface="標楷體" panose="03000509000000000000" pitchFamily="65" charset="-120"/>
                <a:ea typeface="標楷體" panose="03000509000000000000" pitchFamily="65" charset="-120"/>
              </a:rPr>
              <a:t>活絡債券市場</a:t>
            </a:r>
            <a:endParaRPr lang="zh-TW" altLang="zh-TW" sz="3400" b="1" dirty="0">
              <a:solidFill>
                <a:srgbClr val="006600"/>
              </a:solidFill>
              <a:latin typeface="標楷體" panose="03000509000000000000" pitchFamily="65" charset="-120"/>
              <a:ea typeface="標楷體" panose="03000509000000000000" pitchFamily="65" charset="-120"/>
            </a:endParaRPr>
          </a:p>
        </p:txBody>
      </p:sp>
      <p:cxnSp>
        <p:nvCxnSpPr>
          <p:cNvPr id="29" name="Straight Connector 3"/>
          <p:cNvCxnSpPr/>
          <p:nvPr/>
        </p:nvCxnSpPr>
        <p:spPr>
          <a:xfrm>
            <a:off x="154866"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9380" y="1351801"/>
            <a:ext cx="9355598" cy="553998"/>
          </a:xfrm>
          <a:prstGeom prst="rect">
            <a:avLst/>
          </a:prstGeom>
        </p:spPr>
        <p:txBody>
          <a:bodyPr wrap="square">
            <a:spAutoFit/>
          </a:bodyPr>
          <a:lstStyle/>
          <a:p>
            <a:pPr marL="541338" algn="ctr" fontAlgn="base">
              <a:lnSpc>
                <a:spcPts val="3600"/>
              </a:lnSpc>
              <a:spcBef>
                <a:spcPct val="0"/>
              </a:spcBef>
              <a:spcAft>
                <a:spcPct val="0"/>
              </a:spcAft>
            </a:pPr>
            <a:r>
              <a:rPr lang="en-US" altLang="zh-TW"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105.12.30</a:t>
            </a:r>
            <a:r>
              <a:rPr lang="zh-TW" altLang="en-US"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3200" b="1" dirty="0" smtClean="0">
                <a:solidFill>
                  <a:srgbClr val="0000FF"/>
                </a:solidFill>
                <a:latin typeface="新細明體"/>
                <a:ea typeface="新細明體"/>
                <a:cs typeface="Times New Roman" panose="02020603050405020304" pitchFamily="18" charset="0"/>
              </a:rPr>
              <a:t>「</a:t>
            </a:r>
            <a:r>
              <a:rPr lang="zh-TW" altLang="en-US"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證券交易稅條例</a:t>
            </a:r>
            <a:r>
              <a:rPr lang="zh-TW" altLang="en-US" sz="3200" b="1" dirty="0" smtClean="0">
                <a:solidFill>
                  <a:srgbClr val="0000FF"/>
                </a:solidFill>
                <a:latin typeface="新細明體"/>
                <a:ea typeface="新細明體"/>
                <a:cs typeface="Times New Roman" panose="02020603050405020304" pitchFamily="18" charset="0"/>
              </a:rPr>
              <a:t>」</a:t>
            </a:r>
            <a:r>
              <a:rPr lang="zh-TW" altLang="en-US"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3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3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925402" y="2458561"/>
            <a:ext cx="8348402" cy="1384995"/>
          </a:xfrm>
          <a:prstGeom prst="rect">
            <a:avLst/>
          </a:prstGeom>
        </p:spPr>
        <p:txBody>
          <a:bodyPr wrap="square">
            <a:spAutoFit/>
          </a:bodyPr>
          <a:lstStyle/>
          <a:p>
            <a:pPr marL="457200" indent="-457200" algn="just" fontAlgn="base">
              <a:spcAft>
                <a:spcPct val="0"/>
              </a:spcAft>
              <a:buFont typeface="Wingdings" panose="05000000000000000000" pitchFamily="2" charset="2"/>
              <a:buChar char="u"/>
            </a:pPr>
            <a:r>
              <a:rPr lang="zh-TW" altLang="en-US" sz="28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暫停徵公司債、金融債券及債券指數股票型基金受益憑證之證券交易稅至</a:t>
            </a:r>
            <a:r>
              <a:rPr lang="en-US" altLang="zh-TW" sz="2800" b="1" kern="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115.12.31</a:t>
            </a:r>
            <a:r>
              <a:rPr lang="zh-TW" altLang="en-US" sz="2800" b="1" kern="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以利</a:t>
            </a:r>
            <a:r>
              <a:rPr lang="zh-TW" altLang="en-US" sz="28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企業籌資、經濟發展及活絡債券</a:t>
            </a:r>
            <a:r>
              <a:rPr lang="zh-TW" altLang="en-US" sz="28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市場</a:t>
            </a:r>
            <a:endPar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0" name="群組 19"/>
          <p:cNvGrpSpPr/>
          <p:nvPr/>
        </p:nvGrpSpPr>
        <p:grpSpPr>
          <a:xfrm>
            <a:off x="595660" y="4005064"/>
            <a:ext cx="8995540" cy="2592288"/>
            <a:chOff x="65636" y="5516675"/>
            <a:chExt cx="4903389" cy="1116404"/>
          </a:xfrm>
        </p:grpSpPr>
        <p:sp>
          <p:nvSpPr>
            <p:cNvPr id="21" name="AutoShape 5"/>
            <p:cNvSpPr>
              <a:spLocks noChangeArrowheads="1"/>
            </p:cNvSpPr>
            <p:nvPr/>
          </p:nvSpPr>
          <p:spPr bwMode="gray">
            <a:xfrm>
              <a:off x="65636" y="5643352"/>
              <a:ext cx="4903389" cy="989727"/>
            </a:xfrm>
            <a:prstGeom prst="roundRect">
              <a:avLst>
                <a:gd name="adj" fmla="val 11921"/>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defTabSz="900000">
                <a:lnSpc>
                  <a:spcPts val="2800"/>
                </a:lnSpc>
                <a:spcAft>
                  <a:spcPts val="600"/>
                </a:spcAft>
              </a:pPr>
              <a:endParaRPr lang="en-US" altLang="zh-TW" dirty="0">
                <a:solidFill>
                  <a:prstClr val="black"/>
                </a:solidFill>
                <a:latin typeface="標楷體" pitchFamily="65" charset="-120"/>
                <a:ea typeface="標楷體" pitchFamily="65" charset="-120"/>
              </a:endParaRPr>
            </a:p>
          </p:txBody>
        </p:sp>
        <p:sp>
          <p:nvSpPr>
            <p:cNvPr id="23" name="AutoShape 3"/>
            <p:cNvSpPr>
              <a:spLocks noChangeArrowheads="1"/>
            </p:cNvSpPr>
            <p:nvPr/>
          </p:nvSpPr>
          <p:spPr bwMode="gray">
            <a:xfrm>
              <a:off x="850425" y="5516675"/>
              <a:ext cx="3569355" cy="253356"/>
            </a:xfrm>
            <a:prstGeom prst="roundRect">
              <a:avLst>
                <a:gd name="adj" fmla="val 1192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效益</a:t>
              </a:r>
            </a:p>
          </p:txBody>
        </p:sp>
      </p:grpSp>
      <p:sp>
        <p:nvSpPr>
          <p:cNvPr id="3" name="矩形 2"/>
          <p:cNvSpPr/>
          <p:nvPr/>
        </p:nvSpPr>
        <p:spPr>
          <a:xfrm>
            <a:off x="416172" y="4688557"/>
            <a:ext cx="9001324" cy="1692771"/>
          </a:xfrm>
          <a:prstGeom prst="rect">
            <a:avLst/>
          </a:prstGeom>
        </p:spPr>
        <p:txBody>
          <a:bodyPr wrap="square">
            <a:spAutoFit/>
          </a:bodyPr>
          <a:lstStyle/>
          <a:p>
            <a:pPr marL="810900" indent="-342900" defTabSz="900000">
              <a:buFont typeface="Wingdings" panose="05000000000000000000" pitchFamily="2" charset="2"/>
              <a:buChar char="ü"/>
            </a:pPr>
            <a:r>
              <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年度公司債、金融債券發行金額新臺幣</a:t>
            </a:r>
            <a:r>
              <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4,745</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億元，較</a:t>
            </a:r>
            <a:r>
              <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年度發行金額</a:t>
            </a:r>
            <a:r>
              <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3,242</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增加</a:t>
            </a:r>
            <a:r>
              <a:rPr lang="en-US" altLang="zh-TW"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46%</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810900" indent="-342900" defTabSz="900000">
              <a:buFont typeface="Wingdings" panose="05000000000000000000" pitchFamily="2" charset="2"/>
              <a:buChar char="ü"/>
            </a:pP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截至</a:t>
            </a:r>
            <a:r>
              <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年底，債券指數股票型基金流通餘額新臺幣</a:t>
            </a:r>
            <a:r>
              <a:rPr lang="en-US" altLang="zh-TW"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370.69</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元，次級市場成交金額新臺幣</a:t>
            </a:r>
            <a:r>
              <a:rPr lang="en-US" altLang="zh-TW"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680.64</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p>
        </p:txBody>
      </p:sp>
      <p:sp>
        <p:nvSpPr>
          <p:cNvPr id="13" name="矩形 12"/>
          <p:cNvSpPr/>
          <p:nvPr/>
        </p:nvSpPr>
        <p:spPr>
          <a:xfrm>
            <a:off x="9400431" y="6516052"/>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16</a:t>
            </a:fld>
            <a:endParaRPr lang="en-US" altLang="zh-TW" dirty="0">
              <a:solidFill>
                <a:srgbClr val="000000"/>
              </a:solidFill>
              <a:latin typeface="Arial" panose="020B0604020202020204" pitchFamily="34" charset="0"/>
              <a:cs typeface="Arial" panose="020B0604020202020204" pitchFamily="34" charset="0"/>
            </a:endParaRPr>
          </a:p>
        </p:txBody>
      </p:sp>
      <p:sp>
        <p:nvSpPr>
          <p:cNvPr id="14" name="橢圓 13"/>
          <p:cNvSpPr/>
          <p:nvPr/>
        </p:nvSpPr>
        <p:spPr>
          <a:xfrm>
            <a:off x="342428" y="116632"/>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45521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xagon 10"/>
          <p:cNvSpPr/>
          <p:nvPr/>
        </p:nvSpPr>
        <p:spPr>
          <a:xfrm>
            <a:off x="5109856" y="716989"/>
            <a:ext cx="4484087" cy="1415868"/>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Hexagon 10"/>
          <p:cNvSpPr/>
          <p:nvPr/>
        </p:nvSpPr>
        <p:spPr>
          <a:xfrm>
            <a:off x="164013" y="785177"/>
            <a:ext cx="4484087" cy="1347679"/>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1555036" y="111751"/>
            <a:ext cx="7109639" cy="646331"/>
          </a:xfrm>
          <a:prstGeom prst="rect">
            <a:avLst/>
          </a:prstGeom>
        </p:spPr>
        <p:txBody>
          <a:bodyPr wrap="none">
            <a:spAutoFit/>
          </a:bodyPr>
          <a:lstStyle/>
          <a:p>
            <a:pPr algn="dist"/>
            <a:r>
              <a:rPr lang="zh-TW" altLang="en-US" sz="3600" b="1" dirty="0" smtClean="0">
                <a:solidFill>
                  <a:srgbClr val="336600"/>
                </a:solidFill>
                <a:latin typeface="標楷體" panose="03000509000000000000" pitchFamily="65" charset="-120"/>
                <a:ea typeface="標楷體" panose="03000509000000000000" pitchFamily="65" charset="-120"/>
              </a:rPr>
              <a:t>四、調降</a:t>
            </a:r>
            <a:r>
              <a:rPr lang="zh-TW" altLang="en-US" sz="3600" b="1" dirty="0">
                <a:solidFill>
                  <a:srgbClr val="336600"/>
                </a:solidFill>
                <a:latin typeface="標楷體" panose="03000509000000000000" pitchFamily="65" charset="-120"/>
                <a:ea typeface="標楷體" panose="03000509000000000000" pitchFamily="65" charset="-120"/>
              </a:rPr>
              <a:t>當沖稅負，提升臺股</a:t>
            </a:r>
            <a:r>
              <a:rPr lang="zh-TW" altLang="en-US" sz="3600" b="1" dirty="0" smtClean="0">
                <a:solidFill>
                  <a:srgbClr val="336600"/>
                </a:solidFill>
                <a:latin typeface="標楷體" panose="03000509000000000000" pitchFamily="65" charset="-120"/>
                <a:ea typeface="標楷體" panose="03000509000000000000" pitchFamily="65" charset="-120"/>
              </a:rPr>
              <a:t>量能</a:t>
            </a:r>
            <a:endParaRPr lang="zh-TW" altLang="en-US" sz="3600" b="1" dirty="0">
              <a:solidFill>
                <a:srgbClr val="7030A0"/>
              </a:solidFill>
              <a:latin typeface="標楷體" panose="03000509000000000000" pitchFamily="65" charset="-120"/>
              <a:ea typeface="標楷體" panose="03000509000000000000" pitchFamily="65" charset="-120"/>
            </a:endParaRPr>
          </a:p>
        </p:txBody>
      </p:sp>
      <p:cxnSp>
        <p:nvCxnSpPr>
          <p:cNvPr id="12" name="Straight Connector 3"/>
          <p:cNvCxnSpPr/>
          <p:nvPr/>
        </p:nvCxnSpPr>
        <p:spPr>
          <a:xfrm>
            <a:off x="154866"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AutoShape 4"/>
          <p:cNvSpPr>
            <a:spLocks noChangeArrowheads="1"/>
          </p:cNvSpPr>
          <p:nvPr/>
        </p:nvSpPr>
        <p:spPr bwMode="gray">
          <a:xfrm>
            <a:off x="5107752" y="2132856"/>
            <a:ext cx="4532647" cy="1862268"/>
          </a:xfrm>
          <a:prstGeom prst="roundRect">
            <a:avLst>
              <a:gd name="adj" fmla="val 17132"/>
            </a:avLst>
          </a:prstGeom>
          <a:noFill/>
          <a:ln>
            <a:headEnd/>
            <a:tailEnd/>
          </a:ln>
        </p:spPr>
        <p:style>
          <a:lnRef idx="1">
            <a:schemeClr val="accent4"/>
          </a:lnRef>
          <a:fillRef idx="2">
            <a:schemeClr val="accent4"/>
          </a:fillRef>
          <a:effectRef idx="1">
            <a:schemeClr val="accent4"/>
          </a:effectRef>
          <a:fontRef idx="minor">
            <a:schemeClr val="dk1"/>
          </a:fontRef>
        </p:style>
        <p:txBody>
          <a:bodyPr wrap="square" anchor="ctr"/>
          <a:lstStyle/>
          <a:p>
            <a:pPr marL="355600" lvl="1" indent="-320675" fontAlgn="base">
              <a:lnSpc>
                <a:spcPts val="2400"/>
              </a:lnSpc>
              <a:buFont typeface="新細明體" panose="02020500000000000000" pitchFamily="18" charset="-120"/>
              <a:buChar char="★"/>
            </a:pPr>
            <a:endPar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AutoShape 4"/>
          <p:cNvSpPr>
            <a:spLocks noChangeArrowheads="1"/>
          </p:cNvSpPr>
          <p:nvPr/>
        </p:nvSpPr>
        <p:spPr bwMode="gray">
          <a:xfrm>
            <a:off x="272479" y="2132858"/>
            <a:ext cx="4375621" cy="1862266"/>
          </a:xfrm>
          <a:prstGeom prst="roundRect">
            <a:avLst>
              <a:gd name="adj" fmla="val 17132"/>
            </a:avLst>
          </a:prstGeom>
          <a:noFill/>
          <a:ln>
            <a:headEnd/>
            <a:tailEnd/>
          </a:ln>
        </p:spPr>
        <p:style>
          <a:lnRef idx="1">
            <a:schemeClr val="accent4"/>
          </a:lnRef>
          <a:fillRef idx="2">
            <a:schemeClr val="accent4"/>
          </a:fillRef>
          <a:effectRef idx="1">
            <a:schemeClr val="accent4"/>
          </a:effectRef>
          <a:fontRef idx="minor">
            <a:schemeClr val="dk1"/>
          </a:fontRef>
        </p:style>
        <p:txBody>
          <a:bodyPr wrap="square" anchor="ctr"/>
          <a:lstStyle/>
          <a:p>
            <a:pPr marL="271463" lvl="1" indent="-271463" algn="just" fontAlgn="base">
              <a:lnSpc>
                <a:spcPts val="2500"/>
              </a:lnSpc>
              <a:buFont typeface="新細明體" panose="02020500000000000000" pitchFamily="18" charset="-120"/>
              <a:buChar char="★"/>
            </a:pPr>
            <a:endParaRPr lang="en-US" altLang="zh-TW" sz="2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491118" y="836712"/>
            <a:ext cx="4055696" cy="1384995"/>
          </a:xfrm>
          <a:prstGeom prst="rect">
            <a:avLst/>
          </a:prstGeom>
        </p:spPr>
        <p:txBody>
          <a:bodyPr wrap="square">
            <a:spAutoFit/>
          </a:bodyPr>
          <a:lstStyle/>
          <a:p>
            <a:pPr lvl="0" algn="just" fontAlgn="base">
              <a:spcBef>
                <a:spcPct val="0"/>
              </a:spcBef>
              <a:spcAft>
                <a:spcPct val="0"/>
              </a:spcAft>
            </a:pP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106.4.26</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增訂公布</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證券交易稅條例</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條文</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5377109" y="836712"/>
            <a:ext cx="4058600" cy="1384995"/>
          </a:xfrm>
          <a:prstGeom prst="rect">
            <a:avLst/>
          </a:prstGeom>
        </p:spPr>
        <p:txBody>
          <a:bodyPr wrap="square">
            <a:spAutoFit/>
          </a:bodyPr>
          <a:lstStyle/>
          <a:p>
            <a:pPr lvl="0" algn="just" fontAlgn="base">
              <a:spcBef>
                <a:spcPct val="0"/>
              </a:spcBef>
              <a:spcAft>
                <a:spcPct val="0"/>
              </a:spcAft>
            </a:pP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107.4.27</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證券交易稅條例</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條文</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478110" y="2237673"/>
            <a:ext cx="4081711" cy="1849224"/>
          </a:xfrm>
          <a:prstGeom prst="rect">
            <a:avLst/>
          </a:prstGeom>
        </p:spPr>
        <p:txBody>
          <a:bodyPr wrap="square">
            <a:spAutoFit/>
          </a:bodyPr>
          <a:lstStyle/>
          <a:p>
            <a:pPr marL="356400" lvl="1" indent="-320400" algn="just" fontAlgn="base">
              <a:lnSpc>
                <a:spcPts val="2500"/>
              </a:lnSpc>
              <a:spcBef>
                <a:spcPts val="600"/>
              </a:spcBef>
              <a:buFont typeface="新細明體" panose="02020500000000000000" pitchFamily="18" charset="-120"/>
              <a:buChar char="★"/>
            </a:pPr>
            <a:r>
              <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106.4.28</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107.4.27</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調降現股當日沖銷交易證券交易稅稅率</a:t>
            </a:r>
            <a:endParaRPr lang="en-US" altLang="zh-TW"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55600" lvl="1" indent="-261938" algn="just" fontAlgn="base">
              <a:lnSpc>
                <a:spcPts val="2500"/>
              </a:lnSpc>
              <a:spcBef>
                <a:spcPts val="600"/>
              </a:spcBef>
              <a:buFont typeface="Wingdings" panose="05000000000000000000" pitchFamily="2" charset="2"/>
              <a:buChar char="ü"/>
            </a:pP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修正</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p>
          <a:p>
            <a:pPr marL="355600" lvl="1" indent="-261938" algn="just" fontAlgn="base">
              <a:lnSpc>
                <a:spcPts val="2500"/>
              </a:lnSpc>
              <a:spcBef>
                <a:spcPts val="600"/>
              </a:spcBef>
              <a:buFont typeface="Wingdings" panose="05000000000000000000" pitchFamily="2" charset="2"/>
              <a:buChar char="ü"/>
            </a:pP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修正後</a:t>
            </a:r>
            <a:r>
              <a:rPr lang="zh-TW" altLang="en-US" sz="2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1.5</a:t>
            </a:r>
            <a:r>
              <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5127485" y="2281808"/>
            <a:ext cx="4378847" cy="1695336"/>
          </a:xfrm>
          <a:prstGeom prst="rect">
            <a:avLst/>
          </a:prstGeom>
          <a:ln>
            <a:noFill/>
          </a:ln>
        </p:spPr>
        <p:txBody>
          <a:bodyPr wrap="square">
            <a:spAutoFit/>
          </a:bodyPr>
          <a:lstStyle/>
          <a:p>
            <a:pPr marL="355600" lvl="1" indent="-320675" algn="just" fontAlgn="base">
              <a:lnSpc>
                <a:spcPts val="2500"/>
              </a:lnSpc>
              <a:buFont typeface="新細明體" panose="02020500000000000000" pitchFamily="18" charset="-120"/>
              <a:buChar char="★"/>
            </a:pP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延長當沖降稅措施至</a:t>
            </a:r>
            <a:r>
              <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110.12.31</a:t>
            </a:r>
          </a:p>
          <a:p>
            <a:pPr marL="355600" lvl="1" indent="-320675" algn="just" fontAlgn="base">
              <a:lnSpc>
                <a:spcPts val="2500"/>
              </a:lnSpc>
              <a:buFont typeface="新細明體" panose="02020500000000000000" pitchFamily="18" charset="-120"/>
              <a:buChar char="★"/>
            </a:pPr>
            <a:r>
              <a:rPr lang="zh-TW" altLang="en-US" sz="2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擴大適用範圍，證券商</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受託或自行買賣</a:t>
            </a: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均適用</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1.5</a:t>
            </a:r>
            <a:r>
              <a:rPr lang="en-US" altLang="zh-TW"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證交稅稅率</a:t>
            </a:r>
            <a:endPar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AutoShape 5"/>
          <p:cNvSpPr>
            <a:spLocks noChangeArrowheads="1"/>
          </p:cNvSpPr>
          <p:nvPr/>
        </p:nvSpPr>
        <p:spPr bwMode="gray">
          <a:xfrm>
            <a:off x="3621902" y="4437112"/>
            <a:ext cx="2771258" cy="2299301"/>
          </a:xfrm>
          <a:prstGeom prst="roundRect">
            <a:avLst>
              <a:gd name="adj" fmla="val 11921"/>
            </a:avLst>
          </a:prstGeom>
          <a:ln>
            <a:headEnd/>
            <a:tailEnd/>
          </a:ln>
        </p:spPr>
        <p:style>
          <a:lnRef idx="1">
            <a:schemeClr val="accent2"/>
          </a:lnRef>
          <a:fillRef idx="2">
            <a:schemeClr val="accent2"/>
          </a:fillRef>
          <a:effectRef idx="1">
            <a:schemeClr val="accent2"/>
          </a:effectRef>
          <a:fontRef idx="minor">
            <a:schemeClr val="dk1"/>
          </a:fontRef>
        </p:style>
        <p:txBody>
          <a:bodyPr wrap="square" lIns="0" tIns="144000" rIns="0" bIns="0" anchor="t"/>
          <a:lstStyle/>
          <a:p>
            <a:pPr marL="341313" lvl="1" indent="-341313">
              <a:lnSpc>
                <a:spcPts val="2400"/>
              </a:lnSpc>
              <a:spcBef>
                <a:spcPts val="1200"/>
              </a:spcBef>
              <a:buFont typeface="新細明體" panose="02020500000000000000" pitchFamily="18" charset="-120"/>
              <a:buChar char="★"/>
            </a:pPr>
            <a:r>
              <a:rPr lang="zh-TW" altLang="en-US" sz="2000" b="1" dirty="0">
                <a:solidFill>
                  <a:prstClr val="black"/>
                </a:solidFill>
                <a:latin typeface="標楷體" panose="03000509000000000000" pitchFamily="65" charset="-120"/>
                <a:ea typeface="標楷體" panose="03000509000000000000" pitchFamily="65" charset="-120"/>
                <a:cs typeface="Times New Roman" pitchFamily="18" charset="0"/>
              </a:rPr>
              <a:t>當沖</a:t>
            </a:r>
            <a:r>
              <a:rPr lang="zh-TW" altLang="en-US" sz="2000" b="1" dirty="0" smtClean="0">
                <a:solidFill>
                  <a:prstClr val="black"/>
                </a:solidFill>
                <a:latin typeface="標楷體" panose="03000509000000000000" pitchFamily="65" charset="-120"/>
                <a:ea typeface="標楷體" panose="03000509000000000000" pitchFamily="65" charset="-120"/>
                <a:cs typeface="Times New Roman" pitchFamily="18" charset="0"/>
              </a:rPr>
              <a:t>日</a:t>
            </a:r>
            <a:r>
              <a:rPr lang="zh-TW" altLang="en-US" sz="2000" b="1" dirty="0">
                <a:solidFill>
                  <a:prstClr val="black"/>
                </a:solidFill>
                <a:latin typeface="標楷體" panose="03000509000000000000" pitchFamily="65" charset="-120"/>
                <a:ea typeface="標楷體" panose="03000509000000000000" pitchFamily="65" charset="-120"/>
                <a:cs typeface="Times New Roman" pitchFamily="18" charset="0"/>
              </a:rPr>
              <a:t>均成交值</a:t>
            </a:r>
            <a:r>
              <a:rPr lang="zh-TW" altLang="en-US" sz="2000" b="1" dirty="0" smtClean="0">
                <a:solidFill>
                  <a:prstClr val="black"/>
                </a:solidFill>
                <a:latin typeface="標楷體" panose="03000509000000000000" pitchFamily="65" charset="-120"/>
                <a:ea typeface="標楷體" panose="03000509000000000000" pitchFamily="65" charset="-120"/>
                <a:cs typeface="Times New Roman" pitchFamily="18" charset="0"/>
              </a:rPr>
              <a:t>：</a:t>
            </a:r>
            <a:endParaRPr lang="en-US" altLang="zh-TW" sz="2000" b="1" dirty="0" smtClean="0">
              <a:solidFill>
                <a:prstClr val="black"/>
              </a:solidFill>
              <a:latin typeface="標楷體" panose="03000509000000000000" pitchFamily="65" charset="-120"/>
              <a:ea typeface="標楷體" panose="03000509000000000000" pitchFamily="65" charset="-120"/>
              <a:cs typeface="Times New Roman" pitchFamily="18" charset="0"/>
            </a:endParaRPr>
          </a:p>
          <a:p>
            <a:pPr marL="449263" lvl="1" indent="-271463">
              <a:lnSpc>
                <a:spcPts val="2400"/>
              </a:lnSpc>
              <a:spcBef>
                <a:spcPts val="600"/>
              </a:spcBef>
              <a:buFont typeface="Wingdings" panose="05000000000000000000" pitchFamily="2" charset="2"/>
              <a:buChar char="ü"/>
            </a:pP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降稅後：</a:t>
            </a:r>
            <a:endPar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49263" lvl="1" indent="-271463">
              <a:lnSpc>
                <a:spcPts val="2400"/>
              </a:lnSpc>
            </a:pP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366</a:t>
            </a:r>
            <a:r>
              <a:rPr lang="zh-TW"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49263" lvl="1" indent="-271463">
              <a:lnSpc>
                <a:spcPts val="2400"/>
              </a:lnSpc>
              <a:spcBef>
                <a:spcPts val="600"/>
              </a:spcBef>
              <a:buFont typeface="Wingdings" panose="05000000000000000000" pitchFamily="2" charset="2"/>
              <a:buChar char="ü"/>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降稅前一年</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7800" lvl="1">
              <a:lnSpc>
                <a:spcPts val="2400"/>
              </a:lnSpc>
            </a:pP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a:t>
            </a:r>
            <a:endPar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AutoShape 5"/>
          <p:cNvSpPr>
            <a:spLocks noChangeArrowheads="1"/>
          </p:cNvSpPr>
          <p:nvPr/>
        </p:nvSpPr>
        <p:spPr bwMode="gray">
          <a:xfrm>
            <a:off x="6660232" y="4447150"/>
            <a:ext cx="2901280" cy="2299303"/>
          </a:xfrm>
          <a:prstGeom prst="roundRect">
            <a:avLst>
              <a:gd name="adj" fmla="val 11921"/>
            </a:avLst>
          </a:prstGeom>
          <a:ln>
            <a:headEnd/>
            <a:tailEnd/>
          </a:ln>
        </p:spPr>
        <p:style>
          <a:lnRef idx="1">
            <a:schemeClr val="accent2"/>
          </a:lnRef>
          <a:fillRef idx="2">
            <a:schemeClr val="accent2"/>
          </a:fillRef>
          <a:effectRef idx="1">
            <a:schemeClr val="accent2"/>
          </a:effectRef>
          <a:fontRef idx="minor">
            <a:schemeClr val="dk1"/>
          </a:fontRef>
        </p:style>
        <p:txBody>
          <a:bodyPr wrap="square" tIns="136800" anchor="t"/>
          <a:lstStyle/>
          <a:p>
            <a:pPr marL="342900" lvl="1" indent="-342900" algn="just" defTabSz="900000">
              <a:lnSpc>
                <a:spcPts val="2400"/>
              </a:lnSpc>
              <a:buFont typeface="新細明體" panose="02020500000000000000" pitchFamily="18" charset="-120"/>
              <a:buChar char="★"/>
            </a:pPr>
            <a:r>
              <a:rPr lang="zh-TW" altLang="en-US" sz="2000" b="1" dirty="0" smtClean="0">
                <a:solidFill>
                  <a:prstClr val="black"/>
                </a:solidFill>
                <a:latin typeface="Times New Roman" pitchFamily="18" charset="0"/>
                <a:ea typeface="標楷體" panose="03000509000000000000" pitchFamily="65" charset="-120"/>
                <a:cs typeface="Times New Roman" pitchFamily="18" charset="0"/>
              </a:rPr>
              <a:t>每日</a:t>
            </a:r>
            <a:r>
              <a:rPr lang="zh-TW" altLang="en-US" sz="2000" b="1" dirty="0">
                <a:solidFill>
                  <a:prstClr val="black"/>
                </a:solidFill>
                <a:latin typeface="Times New Roman" pitchFamily="18" charset="0"/>
                <a:ea typeface="標楷體" panose="03000509000000000000" pitchFamily="65" charset="-120"/>
                <a:cs typeface="Times New Roman" pitchFamily="18" charset="0"/>
              </a:rPr>
              <a:t>當沖交易證券交易稅</a:t>
            </a:r>
            <a:r>
              <a:rPr lang="zh-TW" altLang="en-US" sz="2000" b="1" dirty="0" smtClean="0">
                <a:solidFill>
                  <a:prstClr val="black"/>
                </a:solidFill>
                <a:latin typeface="Times New Roman" pitchFamily="18" charset="0"/>
                <a:ea typeface="標楷體" panose="03000509000000000000" pitchFamily="65" charset="-120"/>
                <a:cs typeface="Times New Roman" pitchFamily="18" charset="0"/>
              </a:rPr>
              <a:t>稅收</a:t>
            </a:r>
            <a:r>
              <a:rPr lang="zh-TW" altLang="en-US" sz="2000" b="1" dirty="0">
                <a:solidFill>
                  <a:prstClr val="black"/>
                </a:solidFill>
                <a:latin typeface="Times New Roman" pitchFamily="18" charset="0"/>
                <a:ea typeface="標楷體" panose="03000509000000000000" pitchFamily="65" charset="-120"/>
                <a:cs typeface="Times New Roman" pitchFamily="18" charset="0"/>
              </a:rPr>
              <a:t>：</a:t>
            </a:r>
            <a:endParaRPr lang="en-US" altLang="zh-TW" sz="2000" b="1" dirty="0">
              <a:solidFill>
                <a:prstClr val="black"/>
              </a:solidFill>
              <a:latin typeface="Times New Roman" pitchFamily="18" charset="0"/>
              <a:ea typeface="標楷體" panose="03000509000000000000" pitchFamily="65" charset="-120"/>
              <a:cs typeface="Times New Roman" pitchFamily="18" charset="0"/>
            </a:endParaRPr>
          </a:p>
          <a:p>
            <a:pPr marL="342900" lvl="1" indent="-165100" algn="just" defTabSz="900000">
              <a:lnSpc>
                <a:spcPts val="2400"/>
              </a:lnSpc>
              <a:spcBef>
                <a:spcPts val="300"/>
              </a:spcBef>
              <a:buFont typeface="Wingdings" panose="05000000000000000000" pitchFamily="2" charset="2"/>
              <a:buChar char="ü"/>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稅後：</a:t>
            </a:r>
            <a:endPar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7800" lvl="1" algn="just" defTabSz="900000">
              <a:lnSpc>
                <a:spcPts val="2400"/>
              </a:lnSpc>
              <a:spcBef>
                <a:spcPts val="300"/>
              </a:spcBef>
            </a:pP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約</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0.56</a:t>
            </a:r>
            <a:r>
              <a:rPr lang="zh-TW"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1" indent="-165100" algn="just" defTabSz="900000">
              <a:lnSpc>
                <a:spcPts val="2400"/>
              </a:lnSpc>
              <a:spcBef>
                <a:spcPts val="600"/>
              </a:spcBef>
              <a:buFont typeface="Wingdings" panose="05000000000000000000" pitchFamily="2" charset="2"/>
              <a:buChar char="ü"/>
            </a:pP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a:t>
            </a: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稅前一</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endParaRPr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7800" lvl="1" algn="just" defTabSz="900000">
              <a:lnSpc>
                <a:spcPts val="2400"/>
              </a:lnSpc>
              <a:spcBef>
                <a:spcPts val="300"/>
              </a:spcBef>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約</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0.31</a:t>
            </a: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AutoShape 5"/>
          <p:cNvSpPr>
            <a:spLocks noChangeArrowheads="1"/>
          </p:cNvSpPr>
          <p:nvPr/>
        </p:nvSpPr>
        <p:spPr bwMode="gray">
          <a:xfrm>
            <a:off x="366836" y="4446696"/>
            <a:ext cx="3001988" cy="2294672"/>
          </a:xfrm>
          <a:prstGeom prst="roundRect">
            <a:avLst>
              <a:gd name="adj" fmla="val 11921"/>
            </a:avLst>
          </a:prstGeom>
          <a:ln>
            <a:headEnd/>
            <a:tailEnd/>
          </a:ln>
        </p:spPr>
        <p:style>
          <a:lnRef idx="1">
            <a:schemeClr val="accent2"/>
          </a:lnRef>
          <a:fillRef idx="2">
            <a:schemeClr val="accent2"/>
          </a:fillRef>
          <a:effectRef idx="1">
            <a:schemeClr val="accent2"/>
          </a:effectRef>
          <a:fontRef idx="minor">
            <a:schemeClr val="dk1"/>
          </a:fontRef>
        </p:style>
        <p:txBody>
          <a:bodyPr wrap="square" lIns="90000" tIns="144000" anchor="ctr"/>
          <a:lstStyle/>
          <a:p>
            <a:pPr marL="0" lvl="1" algn="just">
              <a:lnSpc>
                <a:spcPts val="2400"/>
              </a:lnSpc>
              <a:spcBef>
                <a:spcPts val="1800"/>
              </a:spcBef>
            </a:pPr>
            <a:endParaRPr lang="en-US" altLang="zh-TW" sz="2400" b="1" dirty="0" smtClean="0">
              <a:solidFill>
                <a:prstClr val="black"/>
              </a:solidFill>
              <a:latin typeface="Times New Roman" pitchFamily="18" charset="0"/>
              <a:ea typeface="標楷體" panose="03000509000000000000" pitchFamily="65" charset="-120"/>
              <a:cs typeface="Times New Roman" pitchFamily="18" charset="0"/>
            </a:endParaRPr>
          </a:p>
          <a:p>
            <a:pPr marL="342900" lvl="1" indent="-342900" algn="just">
              <a:lnSpc>
                <a:spcPts val="2000"/>
              </a:lnSpc>
              <a:buFont typeface="新細明體" panose="02020500000000000000" pitchFamily="18" charset="-120"/>
              <a:buChar char="★"/>
            </a:pPr>
            <a:r>
              <a:rPr lang="zh-TW" altLang="en-US" sz="2000" b="1" dirty="0" smtClean="0">
                <a:solidFill>
                  <a:prstClr val="black"/>
                </a:solidFill>
                <a:latin typeface="Times New Roman" pitchFamily="18" charset="0"/>
                <a:ea typeface="標楷體" panose="03000509000000000000" pitchFamily="65" charset="-120"/>
                <a:cs typeface="Times New Roman" pitchFamily="18" charset="0"/>
              </a:rPr>
              <a:t>當</a:t>
            </a:r>
            <a:r>
              <a:rPr lang="zh-TW" altLang="en-US" sz="2000" b="1" dirty="0">
                <a:solidFill>
                  <a:prstClr val="black"/>
                </a:solidFill>
                <a:latin typeface="Times New Roman" pitchFamily="18" charset="0"/>
                <a:ea typeface="標楷體" panose="03000509000000000000" pitchFamily="65" charset="-120"/>
                <a:cs typeface="Times New Roman" pitchFamily="18" charset="0"/>
              </a:rPr>
              <a:t>沖交易占市場成交值比重：</a:t>
            </a:r>
            <a:endParaRPr lang="en-US" altLang="zh-TW" sz="2000" b="1" dirty="0">
              <a:solidFill>
                <a:prstClr val="black"/>
              </a:solidFill>
              <a:latin typeface="Times New Roman" pitchFamily="18" charset="0"/>
              <a:ea typeface="標楷體" panose="03000509000000000000" pitchFamily="65" charset="-120"/>
              <a:cs typeface="Times New Roman" pitchFamily="18" charset="0"/>
            </a:endParaRPr>
          </a:p>
          <a:p>
            <a:pPr marL="271463" lvl="1" indent="-93663" algn="just">
              <a:lnSpc>
                <a:spcPts val="2000"/>
              </a:lnSpc>
              <a:buFont typeface="Wingdings" panose="05000000000000000000" pitchFamily="2" charset="2"/>
              <a:buChar char="ü"/>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a:t>
            </a:r>
            <a:r>
              <a:rPr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稅後：</a:t>
            </a:r>
            <a:endPar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541338" lvl="1" indent="-185738" algn="just">
              <a:lnSpc>
                <a:spcPts val="2000"/>
              </a:lnSpc>
              <a:buFont typeface="Wingdings" panose="05000000000000000000" pitchFamily="2" charset="2"/>
              <a:buChar char="l"/>
            </a:pPr>
            <a:r>
              <a:rPr lang="zh-TW" altLang="en-US" sz="2000" b="1" dirty="0">
                <a:solidFill>
                  <a:prstClr val="black"/>
                </a:solidFill>
                <a:latin typeface="Times New Roman" pitchFamily="18" charset="0"/>
                <a:ea typeface="標楷體" panose="03000509000000000000" pitchFamily="65" charset="-120"/>
                <a:cs typeface="Times New Roman" pitchFamily="18" charset="0"/>
              </a:rPr>
              <a:t>集中市場：約</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541338" lvl="1" indent="-185738" algn="just">
              <a:lnSpc>
                <a:spcPts val="2000"/>
              </a:lnSpc>
              <a:buFont typeface="Wingdings" panose="05000000000000000000" pitchFamily="2" charset="2"/>
              <a:buChar char="l"/>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櫃買市場：約</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p>
          <a:p>
            <a:pPr marL="271463" lvl="1" indent="-93663" algn="just">
              <a:lnSpc>
                <a:spcPts val="2000"/>
              </a:lnSpc>
              <a:buFont typeface="Wingdings" panose="05000000000000000000" pitchFamily="2" charset="2"/>
              <a:buChar char="ü"/>
            </a:pPr>
            <a:r>
              <a:rPr lang="zh-TW" altLang="en-US" sz="2000" b="1" dirty="0">
                <a:solidFill>
                  <a:prstClr val="black"/>
                </a:solidFill>
                <a:latin typeface="Times New Roman" pitchFamily="18" charset="0"/>
                <a:ea typeface="標楷體" panose="03000509000000000000" pitchFamily="65" charset="-120"/>
                <a:cs typeface="Times New Roman" pitchFamily="18" charset="0"/>
              </a:rPr>
              <a:t>降稅前一年：</a:t>
            </a:r>
            <a:endParaRPr lang="en-US" altLang="zh-TW" sz="2000" b="1" dirty="0">
              <a:solidFill>
                <a:prstClr val="black"/>
              </a:solidFill>
              <a:latin typeface="Times New Roman" pitchFamily="18" charset="0"/>
              <a:ea typeface="標楷體" panose="03000509000000000000" pitchFamily="65" charset="-120"/>
              <a:cs typeface="Times New Roman" pitchFamily="18" charset="0"/>
            </a:endParaRPr>
          </a:p>
          <a:p>
            <a:pPr marL="541338" lvl="1" indent="-185738">
              <a:lnSpc>
                <a:spcPts val="2000"/>
              </a:lnSpc>
              <a:buFont typeface="Wingdings" panose="05000000000000000000" pitchFamily="2" charset="2"/>
              <a:buChar char="l"/>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集中市場：約</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9%</a:t>
            </a:r>
          </a:p>
          <a:p>
            <a:pPr marL="541338" lvl="1" indent="-185738">
              <a:lnSpc>
                <a:spcPts val="2000"/>
              </a:lnSpc>
              <a:buFont typeface="Wingdings" panose="05000000000000000000" pitchFamily="2" charset="2"/>
              <a:buChar char="l"/>
            </a:pPr>
            <a:r>
              <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櫃買市場：約</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a:t>
            </a:r>
          </a:p>
          <a:p>
            <a:pPr algn="just" defTabSz="900000">
              <a:lnSpc>
                <a:spcPts val="2800"/>
              </a:lnSpc>
              <a:spcAft>
                <a:spcPts val="600"/>
              </a:spcAft>
            </a:pPr>
            <a:endParaRPr lang="en-US" altLang="zh-TW" dirty="0">
              <a:solidFill>
                <a:prstClr val="black"/>
              </a:solidFill>
              <a:latin typeface="標楷體" pitchFamily="65" charset="-120"/>
              <a:ea typeface="標楷體" pitchFamily="65" charset="-120"/>
            </a:endParaRPr>
          </a:p>
        </p:txBody>
      </p:sp>
      <p:sp>
        <p:nvSpPr>
          <p:cNvPr id="25" name="AutoShape 14"/>
          <p:cNvSpPr>
            <a:spLocks noChangeArrowheads="1"/>
          </p:cNvSpPr>
          <p:nvPr/>
        </p:nvSpPr>
        <p:spPr bwMode="gray">
          <a:xfrm>
            <a:off x="556598" y="4005064"/>
            <a:ext cx="8682068" cy="534976"/>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marL="34925" algn="ctr" defTabSz="900000"/>
            <a:endParaRPr lang="en-US" altLang="zh-TW" sz="2800" b="1" dirty="0">
              <a:solidFill>
                <a:srgbClr val="0033CC"/>
              </a:solidFill>
              <a:latin typeface="標楷體" panose="03000509000000000000" pitchFamily="65" charset="-120"/>
              <a:ea typeface="標楷體" panose="03000509000000000000" pitchFamily="65" charset="-120"/>
              <a:cs typeface="Times New Roman" pitchFamily="18" charset="0"/>
            </a:endParaRPr>
          </a:p>
        </p:txBody>
      </p:sp>
      <p:sp>
        <p:nvSpPr>
          <p:cNvPr id="26" name="矩形 25"/>
          <p:cNvSpPr/>
          <p:nvPr/>
        </p:nvSpPr>
        <p:spPr>
          <a:xfrm>
            <a:off x="556597" y="4149080"/>
            <a:ext cx="8678174" cy="323165"/>
          </a:xfrm>
          <a:prstGeom prst="rect">
            <a:avLst/>
          </a:prstGeom>
        </p:spPr>
        <p:txBody>
          <a:bodyPr wrap="square">
            <a:spAutoFit/>
          </a:bodyPr>
          <a:lstStyle/>
          <a:p>
            <a:pPr marL="34925" algn="ctr" defTabSz="900000">
              <a:lnSpc>
                <a:spcPts val="1800"/>
              </a:lnSpc>
            </a:pPr>
            <a:r>
              <a:rPr lang="zh-TW" altLang="en-US"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效益</a:t>
            </a:r>
            <a:r>
              <a:rPr lang="en-US"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降稅後數據統計區間：</a:t>
            </a:r>
            <a:r>
              <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106.4.28</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107.4.27)</a:t>
            </a:r>
            <a:endPar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9480406" y="6444044"/>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17</a:t>
            </a:fld>
            <a:endParaRPr lang="en-US" altLang="zh-TW" dirty="0">
              <a:solidFill>
                <a:srgbClr val="000000"/>
              </a:solidFill>
              <a:latin typeface="Arial" panose="020B0604020202020204" pitchFamily="34" charset="0"/>
              <a:cs typeface="Arial" panose="020B0604020202020204" pitchFamily="34" charset="0"/>
            </a:endParaRPr>
          </a:p>
        </p:txBody>
      </p:sp>
      <p:sp>
        <p:nvSpPr>
          <p:cNvPr id="19" name="橢圓 18"/>
          <p:cNvSpPr/>
          <p:nvPr/>
        </p:nvSpPr>
        <p:spPr>
          <a:xfrm>
            <a:off x="342428" y="116632"/>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124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xagon 10"/>
          <p:cNvSpPr/>
          <p:nvPr/>
        </p:nvSpPr>
        <p:spPr>
          <a:xfrm>
            <a:off x="4736975" y="836712"/>
            <a:ext cx="5040560" cy="1506171"/>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Hexagon 10"/>
          <p:cNvSpPr/>
          <p:nvPr/>
        </p:nvSpPr>
        <p:spPr>
          <a:xfrm>
            <a:off x="164013" y="836713"/>
            <a:ext cx="4572962" cy="1506170"/>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1679567" y="64738"/>
            <a:ext cx="7109639" cy="646331"/>
          </a:xfrm>
          <a:prstGeom prst="rect">
            <a:avLst/>
          </a:prstGeom>
        </p:spPr>
        <p:txBody>
          <a:bodyPr wrap="none">
            <a:spAutoFit/>
          </a:bodyPr>
          <a:lstStyle/>
          <a:p>
            <a:pPr lvl="0" algn="dist"/>
            <a:r>
              <a:rPr lang="zh-TW" altLang="en-US" sz="3600" b="1" dirty="0">
                <a:solidFill>
                  <a:srgbClr val="336600"/>
                </a:solidFill>
                <a:latin typeface="標楷體" panose="03000509000000000000" pitchFamily="65" charset="-120"/>
                <a:ea typeface="標楷體" panose="03000509000000000000" pitchFamily="65" charset="-120"/>
              </a:rPr>
              <a:t>五</a:t>
            </a:r>
            <a:r>
              <a:rPr lang="zh-TW" altLang="en-US" sz="3600" b="1" dirty="0" smtClean="0">
                <a:solidFill>
                  <a:srgbClr val="336600"/>
                </a:solidFill>
                <a:latin typeface="標楷體" panose="03000509000000000000" pitchFamily="65" charset="-120"/>
                <a:ea typeface="標楷體" panose="03000509000000000000" pitchFamily="65" charset="-120"/>
              </a:rPr>
              <a:t>、籌措長照財源</a:t>
            </a:r>
            <a:r>
              <a:rPr lang="zh-TW" altLang="en-US" sz="3600" b="1" dirty="0">
                <a:solidFill>
                  <a:srgbClr val="336600"/>
                </a:solidFill>
                <a:latin typeface="標楷體" panose="03000509000000000000" pitchFamily="65" charset="-120"/>
                <a:ea typeface="標楷體" panose="03000509000000000000" pitchFamily="65" charset="-120"/>
              </a:rPr>
              <a:t>，</a:t>
            </a:r>
            <a:r>
              <a:rPr lang="zh-TW" altLang="en-US" sz="3600" b="1" dirty="0" smtClean="0">
                <a:solidFill>
                  <a:srgbClr val="336600"/>
                </a:solidFill>
                <a:latin typeface="標楷體" panose="03000509000000000000" pitchFamily="65" charset="-120"/>
                <a:ea typeface="標楷體" panose="03000509000000000000" pitchFamily="65" charset="-120"/>
              </a:rPr>
              <a:t>支應照護需求</a:t>
            </a:r>
            <a:endParaRPr lang="zh-TW" altLang="en-US" sz="3600" b="1" dirty="0">
              <a:solidFill>
                <a:srgbClr val="336600"/>
              </a:solidFill>
              <a:latin typeface="標楷體" panose="03000509000000000000" pitchFamily="65" charset="-120"/>
              <a:ea typeface="標楷體" panose="03000509000000000000" pitchFamily="65" charset="-120"/>
            </a:endParaRPr>
          </a:p>
        </p:txBody>
      </p:sp>
      <p:cxnSp>
        <p:nvCxnSpPr>
          <p:cNvPr id="12" name="Straight Connector 3"/>
          <p:cNvCxnSpPr/>
          <p:nvPr/>
        </p:nvCxnSpPr>
        <p:spPr>
          <a:xfrm>
            <a:off x="154866"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AutoShape 4"/>
          <p:cNvSpPr>
            <a:spLocks noChangeArrowheads="1"/>
          </p:cNvSpPr>
          <p:nvPr/>
        </p:nvSpPr>
        <p:spPr bwMode="gray">
          <a:xfrm>
            <a:off x="4926807" y="2492896"/>
            <a:ext cx="4775807" cy="1872210"/>
          </a:xfrm>
          <a:prstGeom prst="roundRect">
            <a:avLst>
              <a:gd name="adj" fmla="val 17132"/>
            </a:avLst>
          </a:prstGeom>
          <a:noFill/>
          <a:ln>
            <a:headEnd/>
            <a:tailEnd/>
          </a:ln>
        </p:spPr>
        <p:style>
          <a:lnRef idx="1">
            <a:schemeClr val="accent4"/>
          </a:lnRef>
          <a:fillRef idx="2">
            <a:schemeClr val="accent4"/>
          </a:fillRef>
          <a:effectRef idx="1">
            <a:schemeClr val="accent4"/>
          </a:effectRef>
          <a:fontRef idx="minor">
            <a:schemeClr val="dk1"/>
          </a:fontRef>
        </p:style>
        <p:txBody>
          <a:bodyPr wrap="square" anchor="ctr"/>
          <a:lstStyle/>
          <a:p>
            <a:pPr marL="355600" lvl="1" indent="-320675" fontAlgn="base">
              <a:lnSpc>
                <a:spcPts val="2400"/>
              </a:lnSpc>
              <a:buFont typeface="新細明體" panose="02020500000000000000" pitchFamily="18" charset="-120"/>
              <a:buChar char="★"/>
            </a:pPr>
            <a:endParaRPr lang="en-US" altLang="zh-TW" sz="2400" b="1"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1" name="AutoShape 4"/>
          <p:cNvSpPr>
            <a:spLocks noChangeArrowheads="1"/>
          </p:cNvSpPr>
          <p:nvPr/>
        </p:nvSpPr>
        <p:spPr bwMode="gray">
          <a:xfrm>
            <a:off x="219052" y="2492897"/>
            <a:ext cx="4536502" cy="1872208"/>
          </a:xfrm>
          <a:prstGeom prst="roundRect">
            <a:avLst>
              <a:gd name="adj" fmla="val 17132"/>
            </a:avLst>
          </a:prstGeom>
          <a:noFill/>
          <a:ln>
            <a:headEnd/>
            <a:tailEnd/>
          </a:ln>
        </p:spPr>
        <p:style>
          <a:lnRef idx="1">
            <a:schemeClr val="accent4"/>
          </a:lnRef>
          <a:fillRef idx="2">
            <a:schemeClr val="accent4"/>
          </a:fillRef>
          <a:effectRef idx="1">
            <a:schemeClr val="accent4"/>
          </a:effectRef>
          <a:fontRef idx="minor">
            <a:schemeClr val="dk1"/>
          </a:fontRef>
        </p:style>
        <p:txBody>
          <a:bodyPr wrap="square" anchor="ctr"/>
          <a:lstStyle/>
          <a:p>
            <a:pPr marL="271463" lvl="1" indent="-271463" algn="just" fontAlgn="base">
              <a:lnSpc>
                <a:spcPts val="2500"/>
              </a:lnSpc>
              <a:buFont typeface="新細明體" panose="02020500000000000000" pitchFamily="18" charset="-120"/>
              <a:buChar char="★"/>
            </a:pPr>
            <a:endParaRPr lang="en-US" altLang="zh-TW" sz="2600" b="1"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矩形 2"/>
          <p:cNvSpPr/>
          <p:nvPr/>
        </p:nvSpPr>
        <p:spPr>
          <a:xfrm>
            <a:off x="416496" y="908720"/>
            <a:ext cx="4112546" cy="1384995"/>
          </a:xfrm>
          <a:prstGeom prst="rect">
            <a:avLst/>
          </a:prstGeom>
        </p:spPr>
        <p:txBody>
          <a:bodyPr wrap="square">
            <a:spAutoFit/>
          </a:bodyPr>
          <a:lstStyle/>
          <a:p>
            <a:pPr lvl="0" algn="ctr" fontAlgn="base">
              <a:spcBef>
                <a:spcPct val="0"/>
              </a:spcBef>
              <a:spcAft>
                <a:spcPct val="0"/>
              </a:spcAft>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106.5.10</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0" algn="just" fontAlgn="base">
              <a:spcBef>
                <a:spcPct val="0"/>
              </a:spcBef>
              <a:spcAft>
                <a:spcPct val="0"/>
              </a:spcAft>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遺產</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及贈與</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稅法</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部分</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條文，並自</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106.05.12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施行</a:t>
            </a:r>
          </a:p>
        </p:txBody>
      </p:sp>
      <p:sp>
        <p:nvSpPr>
          <p:cNvPr id="8" name="矩形 7"/>
          <p:cNvSpPr/>
          <p:nvPr/>
        </p:nvSpPr>
        <p:spPr>
          <a:xfrm>
            <a:off x="4808984" y="836712"/>
            <a:ext cx="5025008" cy="1400383"/>
          </a:xfrm>
          <a:prstGeom prst="rect">
            <a:avLst/>
          </a:prstGeom>
        </p:spPr>
        <p:txBody>
          <a:bodyPr wrap="square">
            <a:spAutoFit/>
          </a:bodyPr>
          <a:lstStyle/>
          <a:p>
            <a:pPr lvl="0" algn="ctr" fontAlgn="base" hangingPunct="0">
              <a:lnSpc>
                <a:spcPts val="3360"/>
              </a:lnSpc>
              <a:spcBef>
                <a:spcPct val="0"/>
              </a:spcBef>
              <a:spcAft>
                <a:spcPct val="0"/>
              </a:spcAft>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106.5.10</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0" algn="just" fontAlgn="base" hangingPunct="0">
              <a:lnSpc>
                <a:spcPts val="3360"/>
              </a:lnSpc>
              <a:spcBef>
                <a:spcPct val="0"/>
              </a:spcBef>
              <a:spcAft>
                <a:spcPct val="0"/>
              </a:spcAft>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菸酒稅法</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，並自</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106.6.12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施行</a:t>
            </a:r>
          </a:p>
        </p:txBody>
      </p:sp>
      <p:sp>
        <p:nvSpPr>
          <p:cNvPr id="38" name="矩形 37"/>
          <p:cNvSpPr/>
          <p:nvPr/>
        </p:nvSpPr>
        <p:spPr>
          <a:xfrm>
            <a:off x="373556" y="2635923"/>
            <a:ext cx="4227494" cy="1323439"/>
          </a:xfrm>
          <a:prstGeom prst="rect">
            <a:avLst/>
          </a:prstGeom>
        </p:spPr>
        <p:txBody>
          <a:bodyPr wrap="square">
            <a:spAutoFit/>
          </a:bodyPr>
          <a:lstStyle/>
          <a:p>
            <a:pPr marL="271463" lvl="1" indent="-271463" algn="just" fontAlgn="base">
              <a:lnSpc>
                <a:spcPts val="2800"/>
              </a:lnSpc>
              <a:spcAft>
                <a:spcPts val="600"/>
              </a:spcAft>
              <a:buFont typeface="新細明體" panose="02020500000000000000" pitchFamily="18" charset="-120"/>
              <a:buChar char="★"/>
            </a:pPr>
            <a:r>
              <a:rPr lang="zh-TW" altLang="en-US" sz="2600" b="1"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調增</a:t>
            </a:r>
            <a:r>
              <a:rPr lang="zh-TW" altLang="en-US" sz="2600" b="1"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遺產稅</a:t>
            </a:r>
            <a:r>
              <a:rPr lang="zh-TW" altLang="en-US" sz="2600" b="1"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及贈與稅</a:t>
            </a:r>
            <a:r>
              <a:rPr lang="zh-TW" altLang="en-US" sz="2600" b="1"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稅率</a:t>
            </a:r>
            <a:endParaRPr lang="en-US" altLang="zh-TW" sz="2600" b="1"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a:p>
            <a:pPr marL="182563" lvl="1" indent="-96838" algn="just" fontAlgn="base">
              <a:lnSpc>
                <a:spcPts val="2800"/>
              </a:lnSpc>
              <a:spcBef>
                <a:spcPts val="600"/>
              </a:spcBef>
              <a:buFont typeface="Wingdings" panose="05000000000000000000" pitchFamily="2" charset="2"/>
              <a:buChar char="ü"/>
            </a:pP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單一稅率</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級稅率</a:t>
            </a:r>
            <a:r>
              <a:rPr lang="en-US" altLang="zh-TW"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20%)</a:t>
            </a:r>
          </a:p>
        </p:txBody>
      </p:sp>
      <p:sp>
        <p:nvSpPr>
          <p:cNvPr id="39" name="向右箭號 38"/>
          <p:cNvSpPr/>
          <p:nvPr/>
        </p:nvSpPr>
        <p:spPr>
          <a:xfrm>
            <a:off x="2792760" y="3271915"/>
            <a:ext cx="432048" cy="2290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40" name="矩形 39"/>
          <p:cNvSpPr/>
          <p:nvPr/>
        </p:nvSpPr>
        <p:spPr>
          <a:xfrm>
            <a:off x="5003848" y="2564904"/>
            <a:ext cx="4989712" cy="1733808"/>
          </a:xfrm>
          <a:prstGeom prst="rect">
            <a:avLst/>
          </a:prstGeom>
        </p:spPr>
        <p:txBody>
          <a:bodyPr wrap="square">
            <a:spAutoFit/>
          </a:bodyPr>
          <a:lstStyle/>
          <a:p>
            <a:pPr marL="354013" lvl="1" indent="-354013" fontAlgn="base">
              <a:lnSpc>
                <a:spcPts val="2600"/>
              </a:lnSpc>
              <a:spcAft>
                <a:spcPts val="600"/>
              </a:spcAft>
              <a:buFont typeface="新細明體" panose="02020500000000000000" pitchFamily="18" charset="-120"/>
              <a:buChar char="★"/>
            </a:pPr>
            <a:r>
              <a:rPr lang="zh-TW" altLang="en-US" sz="2600" b="1"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調增</a:t>
            </a:r>
            <a:r>
              <a:rPr lang="zh-TW" altLang="zh-TW" sz="2600" b="1"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各</a:t>
            </a:r>
            <a:r>
              <a:rPr lang="zh-TW" altLang="en-US" sz="2600" b="1" dirty="0" smtClean="0">
                <a:solidFill>
                  <a:srgbClr val="C00000"/>
                </a:solidFill>
                <a:latin typeface="標楷體" panose="03000509000000000000" pitchFamily="65" charset="-120"/>
                <a:ea typeface="標楷體" panose="03000509000000000000" pitchFamily="65" charset="-120"/>
                <a:cs typeface="Times New Roman" panose="02020603050405020304" pitchFamily="18" charset="0"/>
              </a:rPr>
              <a:t>類菸品應徵稅額</a:t>
            </a:r>
            <a:endParaRPr lang="en-US" altLang="zh-TW" sz="2600" b="1"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a:p>
            <a:pPr marL="354013" lvl="1" indent="-268288" algn="just" fontAlgn="base">
              <a:lnSpc>
                <a:spcPts val="2600"/>
              </a:lnSpc>
              <a:spcBef>
                <a:spcPts val="600"/>
              </a:spcBef>
              <a:buFont typeface="Wingdings" panose="05000000000000000000" pitchFamily="2" charset="2"/>
              <a:buChar char="ü"/>
            </a:pPr>
            <a:r>
              <a:rPr lang="zh-TW"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每千</a:t>
            </a:r>
            <a:r>
              <a:rPr lang="zh-TW" altLang="zh-TW"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支</a:t>
            </a:r>
            <a:r>
              <a:rPr lang="en-US" altLang="zh-TW"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每公斤</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徵收稅額</a:t>
            </a:r>
            <a:endPar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85725" lvl="1" algn="just" fontAlgn="base">
              <a:lnSpc>
                <a:spcPts val="2600"/>
              </a:lnSpc>
              <a:spcBef>
                <a:spcPts val="600"/>
              </a:spcBef>
            </a:pPr>
            <a:r>
              <a:rPr lang="zh-TW"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590</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           </a:t>
            </a:r>
            <a:r>
              <a:rPr lang="en-US" altLang="zh-TW" sz="25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1,590</a:t>
            </a:r>
            <a:r>
              <a:rPr lang="zh-TW"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lvl="1" algn="just" fontAlgn="base">
              <a:lnSpc>
                <a:spcPts val="2600"/>
              </a:lnSpc>
              <a:spcBef>
                <a:spcPts val="600"/>
              </a:spcBef>
            </a:pP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每包徵收稅額</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11.8</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         </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31.8</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1" dirty="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endParaRPr lang="zh-TW" altLang="en-US" sz="2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42" name="AutoShape 5"/>
          <p:cNvSpPr>
            <a:spLocks noChangeArrowheads="1"/>
          </p:cNvSpPr>
          <p:nvPr/>
        </p:nvSpPr>
        <p:spPr bwMode="gray">
          <a:xfrm>
            <a:off x="416495" y="4869160"/>
            <a:ext cx="9174705" cy="1849224"/>
          </a:xfrm>
          <a:prstGeom prst="roundRect">
            <a:avLst>
              <a:gd name="adj" fmla="val 11921"/>
            </a:avLst>
          </a:prstGeom>
          <a:gradFill>
            <a:gsLst>
              <a:gs pos="0">
                <a:schemeClr val="accent2">
                  <a:lumMod val="40000"/>
                  <a:lumOff val="60000"/>
                </a:schemeClr>
              </a:gs>
              <a:gs pos="35000">
                <a:schemeClr val="accent2">
                  <a:lumMod val="40000"/>
                  <a:lumOff val="60000"/>
                </a:schemeClr>
              </a:gs>
              <a:gs pos="100000">
                <a:schemeClr val="accent2">
                  <a:lumMod val="20000"/>
                  <a:lumOff val="80000"/>
                </a:schemeClr>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defTabSz="900000">
              <a:lnSpc>
                <a:spcPts val="2800"/>
              </a:lnSpc>
              <a:spcAft>
                <a:spcPts val="600"/>
              </a:spcAft>
            </a:pPr>
            <a:endParaRPr lang="en-US" altLang="zh-TW" dirty="0">
              <a:solidFill>
                <a:prstClr val="black"/>
              </a:solidFill>
              <a:latin typeface="標楷體" pitchFamily="65" charset="-120"/>
              <a:ea typeface="標楷體" pitchFamily="65" charset="-120"/>
            </a:endParaRPr>
          </a:p>
        </p:txBody>
      </p:sp>
      <p:sp>
        <p:nvSpPr>
          <p:cNvPr id="43" name="AutoShape 3"/>
          <p:cNvSpPr>
            <a:spLocks noChangeArrowheads="1"/>
          </p:cNvSpPr>
          <p:nvPr/>
        </p:nvSpPr>
        <p:spPr bwMode="gray">
          <a:xfrm>
            <a:off x="1895087" y="4398618"/>
            <a:ext cx="6678601" cy="472770"/>
          </a:xfrm>
          <a:prstGeom prst="roundRect">
            <a:avLst>
              <a:gd name="adj" fmla="val 1192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效益</a:t>
            </a:r>
          </a:p>
        </p:txBody>
      </p:sp>
      <p:sp>
        <p:nvSpPr>
          <p:cNvPr id="44" name="文字方塊 43"/>
          <p:cNvSpPr txBox="1"/>
          <p:nvPr/>
        </p:nvSpPr>
        <p:spPr>
          <a:xfrm>
            <a:off x="488504" y="4869160"/>
            <a:ext cx="8880634" cy="18492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55600" lvl="1" indent="-261938" algn="just" fontAlgn="base">
              <a:lnSpc>
                <a:spcPts val="2500"/>
              </a:lnSpc>
              <a:spcBef>
                <a:spcPts val="600"/>
              </a:spcBef>
              <a:buFont typeface="Wingdings" panose="05000000000000000000" pitchFamily="2" charset="2"/>
              <a:buChar char="ü"/>
            </a:pP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充裕長照財源，</a:t>
            </a:r>
            <a:r>
              <a:rPr lang="zh-TW" altLang="en-US" sz="2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有助於擴增與普及長照服務質量</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55600" lvl="1" indent="-261938" algn="just" fontAlgn="base">
              <a:lnSpc>
                <a:spcPts val="2500"/>
              </a:lnSpc>
              <a:spcBef>
                <a:spcPts val="600"/>
              </a:spcBef>
              <a:buFont typeface="Wingdings" panose="05000000000000000000" pitchFamily="2" charset="2"/>
              <a:buChar char="ü"/>
            </a:pP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讓有長照需求民眾獲得適足之基本服務，</a:t>
            </a:r>
            <a:r>
              <a:rPr lang="zh-TW" altLang="en-US" sz="2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減輕家屬照顧壓力，減少長照負擔</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55600" lvl="1" indent="-261938" algn="just" fontAlgn="base">
              <a:lnSpc>
                <a:spcPts val="2500"/>
              </a:lnSpc>
              <a:spcBef>
                <a:spcPts val="600"/>
              </a:spcBef>
              <a:buFont typeface="Wingdings" panose="05000000000000000000" pitchFamily="2" charset="2"/>
              <a:buChar char="ü"/>
            </a:pP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截至</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107.5.31</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挹注長照特種基金</a:t>
            </a:r>
            <a:r>
              <a:rPr lang="en-US" altLang="zh-TW" sz="25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174.39</a:t>
            </a:r>
            <a:r>
              <a:rPr lang="zh-TW"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a:t>
            </a:r>
            <a:r>
              <a:rPr lang="en-US" altLang="zh-TW"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5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遺贈</a:t>
            </a:r>
            <a:r>
              <a:rPr lang="zh-TW"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a:t>
            </a:r>
            <a:r>
              <a:rPr lang="en-US" altLang="zh-TW"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6.77</a:t>
            </a:r>
            <a:r>
              <a:rPr lang="zh-TW"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億元，菸稅</a:t>
            </a:r>
            <a:r>
              <a:rPr lang="en-US" altLang="zh-TW"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167.62</a:t>
            </a:r>
            <a:r>
              <a:rPr lang="zh-TW"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億元）</a:t>
            </a:r>
            <a:endParaRPr lang="zh-CN" altLang="en-US" sz="25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向右箭號 18"/>
          <p:cNvSpPr/>
          <p:nvPr/>
        </p:nvSpPr>
        <p:spPr>
          <a:xfrm>
            <a:off x="6393160" y="3559947"/>
            <a:ext cx="432048" cy="2290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0" name="向右箭號 19"/>
          <p:cNvSpPr/>
          <p:nvPr/>
        </p:nvSpPr>
        <p:spPr>
          <a:xfrm>
            <a:off x="8121352" y="3919987"/>
            <a:ext cx="432048" cy="2290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1" name="矩形 20"/>
          <p:cNvSpPr/>
          <p:nvPr/>
        </p:nvSpPr>
        <p:spPr>
          <a:xfrm>
            <a:off x="9489504" y="6444044"/>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18</a:t>
            </a:fld>
            <a:endParaRPr lang="en-US" altLang="zh-TW" dirty="0">
              <a:solidFill>
                <a:srgbClr val="000000"/>
              </a:solidFill>
              <a:latin typeface="Arial" panose="020B0604020202020204" pitchFamily="34" charset="0"/>
              <a:cs typeface="Arial" panose="020B0604020202020204" pitchFamily="34" charset="0"/>
            </a:endParaRPr>
          </a:p>
        </p:txBody>
      </p:sp>
      <p:sp>
        <p:nvSpPr>
          <p:cNvPr id="22" name="橢圓 21"/>
          <p:cNvSpPr/>
          <p:nvPr/>
        </p:nvSpPr>
        <p:spPr>
          <a:xfrm>
            <a:off x="342428" y="116632"/>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786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0"/>
            <a:ext cx="990428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13"/>
          <p:cNvSpPr>
            <a:spLocks noChangeArrowheads="1"/>
          </p:cNvSpPr>
          <p:nvPr/>
        </p:nvSpPr>
        <p:spPr bwMode="gray">
          <a:xfrm>
            <a:off x="2550958" y="2665839"/>
            <a:ext cx="6463677" cy="646112"/>
          </a:xfrm>
          <a:prstGeom prst="roundRect">
            <a:avLst>
              <a:gd name="adj" fmla="val 50000"/>
            </a:avLst>
          </a:prstGeom>
          <a:noFill/>
          <a:ln w="28575" algn="ctr">
            <a:solidFill>
              <a:schemeClr val="bg2"/>
            </a:solidFill>
            <a:round/>
            <a:headEnd/>
            <a:tailEnd/>
          </a:ln>
          <a:effectLs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fontAlgn="base">
              <a:spcBef>
                <a:spcPct val="0"/>
              </a:spcBef>
              <a:spcAft>
                <a:spcPct val="0"/>
              </a:spcAft>
              <a:defRPr/>
            </a:pPr>
            <a:r>
              <a:rPr kumimoji="0" lang="zh-TW" altLang="en-US" sz="3200" b="1" dirty="0" smtClean="0">
                <a:solidFill>
                  <a:srgbClr val="333399">
                    <a:lumMod val="50000"/>
                  </a:srgbClr>
                </a:solidFill>
                <a:ea typeface="標楷體" pitchFamily="65" charset="-120"/>
              </a:rPr>
              <a:t>貳</a:t>
            </a:r>
            <a:r>
              <a:rPr kumimoji="0" lang="zh-TW" altLang="en-US" sz="3200" b="1" dirty="0">
                <a:solidFill>
                  <a:srgbClr val="333399">
                    <a:lumMod val="50000"/>
                  </a:srgbClr>
                </a:solidFill>
                <a:ea typeface="標楷體" pitchFamily="65" charset="-120"/>
              </a:rPr>
              <a:t>、推動五</a:t>
            </a:r>
            <a:r>
              <a:rPr kumimoji="0" lang="en-US" altLang="zh-TW" sz="3200" b="1" dirty="0">
                <a:solidFill>
                  <a:srgbClr val="FF0000"/>
                </a:solidFill>
                <a:ea typeface="標楷體" pitchFamily="65" charset="-120"/>
              </a:rPr>
              <a:t>+</a:t>
            </a:r>
            <a:r>
              <a:rPr kumimoji="0" lang="zh-TW" altLang="en-US" sz="3200" b="1" dirty="0">
                <a:solidFill>
                  <a:srgbClr val="333399">
                    <a:lumMod val="50000"/>
                  </a:srgbClr>
                </a:solidFill>
                <a:ea typeface="標楷體" pitchFamily="65" charset="-120"/>
              </a:rPr>
              <a:t>二產業創新</a:t>
            </a:r>
            <a:r>
              <a:rPr kumimoji="0" lang="zh-TW" altLang="en-US" sz="3200" b="1" dirty="0" smtClean="0">
                <a:solidFill>
                  <a:srgbClr val="333399">
                    <a:lumMod val="50000"/>
                  </a:srgbClr>
                </a:solidFill>
                <a:ea typeface="標楷體" pitchFamily="65" charset="-120"/>
              </a:rPr>
              <a:t>計畫</a:t>
            </a:r>
            <a:endParaRPr kumimoji="0" lang="zh-TW" altLang="en-US" sz="2800" b="1" dirty="0">
              <a:solidFill>
                <a:srgbClr val="333399">
                  <a:lumMod val="50000"/>
                </a:srgbClr>
              </a:solidFill>
              <a:ea typeface="標楷體" pitchFamily="65" charset="-120"/>
            </a:endParaRPr>
          </a:p>
        </p:txBody>
      </p:sp>
      <p:sp>
        <p:nvSpPr>
          <p:cNvPr id="3077" name="AutoShape 14"/>
          <p:cNvSpPr>
            <a:spLocks noChangeArrowheads="1"/>
          </p:cNvSpPr>
          <p:nvPr/>
        </p:nvSpPr>
        <p:spPr bwMode="gray">
          <a:xfrm>
            <a:off x="2550958" y="1877696"/>
            <a:ext cx="6373083" cy="647700"/>
          </a:xfrm>
          <a:prstGeom prst="roundRect">
            <a:avLst>
              <a:gd name="adj" fmla="val 50000"/>
            </a:avLst>
          </a:prstGeom>
          <a:noFill/>
          <a:ln w="28575" algn="ctr">
            <a:solidFill>
              <a:schemeClr val="bg2"/>
            </a:solidFill>
            <a:round/>
            <a:headEnd/>
            <a:tailEnd/>
          </a:ln>
          <a:effectLs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fontAlgn="base">
              <a:spcBef>
                <a:spcPct val="0"/>
              </a:spcBef>
              <a:spcAft>
                <a:spcPct val="0"/>
              </a:spcAft>
              <a:defRPr/>
            </a:pPr>
            <a:r>
              <a:rPr kumimoji="0" lang="zh-TW" altLang="en-US" sz="3200" b="1" dirty="0" smtClean="0">
                <a:solidFill>
                  <a:srgbClr val="333399">
                    <a:lumMod val="50000"/>
                  </a:srgbClr>
                </a:solidFill>
                <a:ea typeface="標楷體" pitchFamily="65" charset="-120"/>
              </a:rPr>
              <a:t>壹、優化所得稅制  投資臺灣優先</a:t>
            </a:r>
          </a:p>
        </p:txBody>
      </p:sp>
      <p:sp>
        <p:nvSpPr>
          <p:cNvPr id="3078" name="Oval 37"/>
          <p:cNvSpPr>
            <a:spLocks noChangeArrowheads="1"/>
          </p:cNvSpPr>
          <p:nvPr/>
        </p:nvSpPr>
        <p:spPr bwMode="auto">
          <a:xfrm>
            <a:off x="350839" y="117475"/>
            <a:ext cx="699956" cy="611188"/>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079" name="Text Box 39"/>
          <p:cNvSpPr txBox="1">
            <a:spLocks noChangeArrowheads="1"/>
          </p:cNvSpPr>
          <p:nvPr/>
        </p:nvSpPr>
        <p:spPr bwMode="auto">
          <a:xfrm>
            <a:off x="1133345" y="92075"/>
            <a:ext cx="4053548" cy="457200"/>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smtClean="0">
                <a:solidFill>
                  <a:srgbClr val="FFFFFF"/>
                </a:solidFill>
                <a:ea typeface="全真特明體" pitchFamily="49" charset="-120"/>
              </a:rPr>
              <a:t>財政部</a:t>
            </a:r>
          </a:p>
        </p:txBody>
      </p:sp>
      <p:sp>
        <p:nvSpPr>
          <p:cNvPr id="3080" name="Text Box 40"/>
          <p:cNvSpPr txBox="1">
            <a:spLocks noChangeArrowheads="1"/>
          </p:cNvSpPr>
          <p:nvPr/>
        </p:nvSpPr>
        <p:spPr bwMode="auto">
          <a:xfrm>
            <a:off x="1129904" y="498475"/>
            <a:ext cx="4371710" cy="204788"/>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smtClean="0">
                <a:solidFill>
                  <a:srgbClr val="FFFFFF"/>
                </a:solidFill>
                <a:latin typeface="Times New Roman" pitchFamily="18" charset="0"/>
              </a:rPr>
              <a:t>Ministry of Finance, R.O.C.</a:t>
            </a:r>
            <a:r>
              <a:rPr lang="en-US" altLang="zh-TW" sz="1200" b="1" smtClean="0">
                <a:solidFill>
                  <a:srgbClr val="000000"/>
                </a:solidFill>
              </a:rPr>
              <a:t> </a:t>
            </a:r>
          </a:p>
        </p:txBody>
      </p:sp>
      <p:sp>
        <p:nvSpPr>
          <p:cNvPr id="3081" name="Rectangle 41"/>
          <p:cNvSpPr>
            <a:spLocks noChangeArrowheads="1"/>
          </p:cNvSpPr>
          <p:nvPr/>
        </p:nvSpPr>
        <p:spPr bwMode="auto">
          <a:xfrm>
            <a:off x="4796501" y="188916"/>
            <a:ext cx="4760383" cy="39687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zh-TW" altLang="en-US" sz="2000" smtClean="0">
                <a:solidFill>
                  <a:srgbClr val="FFFFFF"/>
                </a:solidFill>
                <a:latin typeface="全真特明體" pitchFamily="49" charset="-120"/>
                <a:ea typeface="全真特明體" pitchFamily="49" charset="-120"/>
              </a:rPr>
              <a:t>建構優質賦稅環境 維護租稅公平合理</a:t>
            </a:r>
          </a:p>
        </p:txBody>
      </p:sp>
      <p:sp>
        <p:nvSpPr>
          <p:cNvPr id="10319" name="AutoShape 79"/>
          <p:cNvSpPr>
            <a:spLocks noChangeArrowheads="1"/>
          </p:cNvSpPr>
          <p:nvPr/>
        </p:nvSpPr>
        <p:spPr bwMode="ltGray">
          <a:xfrm rot="5400000" flipH="1">
            <a:off x="-2233494" y="2022689"/>
            <a:ext cx="4032250" cy="380590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p:spPr>
        <p:txBody>
          <a:bodyPr wrap="none" anchor="ctr"/>
          <a:lstStyle/>
          <a:p>
            <a:pPr fontAlgn="base">
              <a:spcBef>
                <a:spcPct val="0"/>
              </a:spcBef>
              <a:spcAft>
                <a:spcPct val="0"/>
              </a:spcAft>
              <a:defRPr/>
            </a:pPr>
            <a:endParaRPr kumimoji="1" lang="zh-TW" altLang="en-US">
              <a:solidFill>
                <a:srgbClr val="000000"/>
              </a:solidFill>
            </a:endParaRPr>
          </a:p>
        </p:txBody>
      </p:sp>
      <p:sp>
        <p:nvSpPr>
          <p:cNvPr id="10320" name="AutoShape 80"/>
          <p:cNvSpPr>
            <a:spLocks noChangeArrowheads="1"/>
          </p:cNvSpPr>
          <p:nvPr/>
        </p:nvSpPr>
        <p:spPr bwMode="ltGray">
          <a:xfrm rot="5400000">
            <a:off x="-3053663" y="1338369"/>
            <a:ext cx="4824413" cy="516797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p:spPr>
        <p:txBody>
          <a:bodyPr wrap="none" anchor="ctr"/>
          <a:lstStyle/>
          <a:p>
            <a:pPr fontAlgn="base">
              <a:spcBef>
                <a:spcPct val="0"/>
              </a:spcBef>
              <a:spcAft>
                <a:spcPct val="0"/>
              </a:spcAft>
              <a:defRPr/>
            </a:pPr>
            <a:endParaRPr kumimoji="1" lang="zh-TW" altLang="en-US">
              <a:solidFill>
                <a:srgbClr val="000000"/>
              </a:solidFill>
            </a:endParaRPr>
          </a:p>
        </p:txBody>
      </p:sp>
      <p:grpSp>
        <p:nvGrpSpPr>
          <p:cNvPr id="3085" name="Group 88"/>
          <p:cNvGrpSpPr>
            <a:grpSpLocks/>
          </p:cNvGrpSpPr>
          <p:nvPr/>
        </p:nvGrpSpPr>
        <p:grpSpPr bwMode="auto">
          <a:xfrm>
            <a:off x="1595226" y="2857224"/>
            <a:ext cx="390393" cy="519528"/>
            <a:chOff x="2078" y="1035"/>
            <a:chExt cx="1615" cy="2904"/>
          </a:xfrm>
        </p:grpSpPr>
        <p:sp>
          <p:nvSpPr>
            <p:cNvPr id="3120"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121"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31" name="Oval 91"/>
            <p:cNvSpPr>
              <a:spLocks noChangeArrowheads="1"/>
            </p:cNvSpPr>
            <p:nvPr/>
          </p:nvSpPr>
          <p:spPr bwMode="gray">
            <a:xfrm>
              <a:off x="2256" y="1035"/>
              <a:ext cx="1075" cy="29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base">
                <a:spcBef>
                  <a:spcPct val="0"/>
                </a:spcBef>
                <a:spcAft>
                  <a:spcPct val="0"/>
                </a:spcAft>
                <a:defRPr/>
              </a:pPr>
              <a:endParaRPr kumimoji="1" lang="zh-TW" altLang="en-US">
                <a:solidFill>
                  <a:srgbClr val="000000"/>
                </a:solidFill>
              </a:endParaRPr>
            </a:p>
          </p:txBody>
        </p:sp>
        <p:sp>
          <p:nvSpPr>
            <p:cNvPr id="3123" name="Oval 92"/>
            <p:cNvSpPr>
              <a:spLocks noChangeArrowheads="1"/>
            </p:cNvSpPr>
            <p:nvPr/>
          </p:nvSpPr>
          <p:spPr bwMode="gray">
            <a:xfrm>
              <a:off x="2254" y="1036"/>
              <a:ext cx="1075" cy="2903"/>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33" name="Oval 93"/>
            <p:cNvSpPr>
              <a:spLocks noChangeArrowheads="1"/>
            </p:cNvSpPr>
            <p:nvPr/>
          </p:nvSpPr>
          <p:spPr bwMode="gray">
            <a:xfrm>
              <a:off x="2334" y="1035"/>
              <a:ext cx="1096" cy="29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base">
                <a:spcBef>
                  <a:spcPct val="0"/>
                </a:spcBef>
                <a:spcAft>
                  <a:spcPct val="0"/>
                </a:spcAft>
                <a:defRPr/>
              </a:pPr>
              <a:endParaRPr kumimoji="1" lang="zh-TW" altLang="en-US">
                <a:solidFill>
                  <a:srgbClr val="000000"/>
                </a:solidFill>
              </a:endParaRPr>
            </a:p>
          </p:txBody>
        </p:sp>
        <p:sp>
          <p:nvSpPr>
            <p:cNvPr id="3125" name="Oval 94"/>
            <p:cNvSpPr>
              <a:spLocks noChangeArrowheads="1"/>
            </p:cNvSpPr>
            <p:nvPr/>
          </p:nvSpPr>
          <p:spPr bwMode="gray">
            <a:xfrm>
              <a:off x="2337" y="1036"/>
              <a:ext cx="1096" cy="2903"/>
            </a:xfrm>
            <a:prstGeom prst="ellipse">
              <a:avLst/>
            </a:prstGeom>
            <a:solidFill>
              <a:srgbClr val="FFCCFF"/>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grpSp>
      <p:sp>
        <p:nvSpPr>
          <p:cNvPr id="3086" name="AutoShape 109"/>
          <p:cNvSpPr>
            <a:spLocks noChangeArrowheads="1"/>
          </p:cNvSpPr>
          <p:nvPr/>
        </p:nvSpPr>
        <p:spPr bwMode="gray">
          <a:xfrm>
            <a:off x="2550958" y="3509227"/>
            <a:ext cx="6475822" cy="6477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kumimoji="0" lang="zh-TW" altLang="en-US" sz="3200" b="1" dirty="0" smtClean="0">
                <a:solidFill>
                  <a:srgbClr val="19194D"/>
                </a:solidFill>
                <a:ea typeface="標楷體" pitchFamily="65" charset="-120"/>
              </a:rPr>
              <a:t>叁</a:t>
            </a:r>
            <a:r>
              <a:rPr kumimoji="0" lang="zh-TW" altLang="en-US" sz="3200" b="1" dirty="0">
                <a:solidFill>
                  <a:srgbClr val="19194D"/>
                </a:solidFill>
                <a:ea typeface="標楷體" pitchFamily="65" charset="-120"/>
              </a:rPr>
              <a:t>、</a:t>
            </a:r>
            <a:r>
              <a:rPr kumimoji="0" lang="zh-TW" altLang="en-US" sz="3200" b="1" dirty="0" smtClean="0">
                <a:solidFill>
                  <a:srgbClr val="19194D"/>
                </a:solidFill>
                <a:ea typeface="標楷體" pitchFamily="65" charset="-120"/>
              </a:rPr>
              <a:t>完備稅制  優</a:t>
            </a:r>
            <a:r>
              <a:rPr kumimoji="0" lang="zh-TW" altLang="en-US" sz="3200" b="1" dirty="0">
                <a:solidFill>
                  <a:srgbClr val="19194D"/>
                </a:solidFill>
                <a:ea typeface="標楷體" pitchFamily="65" charset="-120"/>
              </a:rPr>
              <a:t>化投資環境</a:t>
            </a:r>
          </a:p>
        </p:txBody>
      </p:sp>
      <p:grpSp>
        <p:nvGrpSpPr>
          <p:cNvPr id="3087" name="Group 110"/>
          <p:cNvGrpSpPr>
            <a:grpSpLocks/>
          </p:cNvGrpSpPr>
          <p:nvPr/>
        </p:nvGrpSpPr>
        <p:grpSpPr bwMode="auto">
          <a:xfrm>
            <a:off x="1247427" y="2140537"/>
            <a:ext cx="390393" cy="519528"/>
            <a:chOff x="2078" y="1035"/>
            <a:chExt cx="1615" cy="2904"/>
          </a:xfrm>
        </p:grpSpPr>
        <p:sp>
          <p:nvSpPr>
            <p:cNvPr id="3114" name="Oval 11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2" name="Oval 11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53" name="Oval 113"/>
            <p:cNvSpPr>
              <a:spLocks noChangeArrowheads="1"/>
            </p:cNvSpPr>
            <p:nvPr/>
          </p:nvSpPr>
          <p:spPr bwMode="gray">
            <a:xfrm>
              <a:off x="2256" y="1035"/>
              <a:ext cx="1075" cy="29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base">
                <a:spcBef>
                  <a:spcPct val="0"/>
                </a:spcBef>
                <a:spcAft>
                  <a:spcPct val="0"/>
                </a:spcAft>
                <a:defRPr/>
              </a:pPr>
              <a:endParaRPr kumimoji="1" lang="zh-TW" altLang="en-US">
                <a:solidFill>
                  <a:srgbClr val="000000"/>
                </a:solidFill>
              </a:endParaRPr>
            </a:p>
          </p:txBody>
        </p:sp>
        <p:sp>
          <p:nvSpPr>
            <p:cNvPr id="3117" name="Oval 114"/>
            <p:cNvSpPr>
              <a:spLocks noChangeArrowheads="1"/>
            </p:cNvSpPr>
            <p:nvPr/>
          </p:nvSpPr>
          <p:spPr bwMode="gray">
            <a:xfrm>
              <a:off x="2254" y="1036"/>
              <a:ext cx="1075" cy="2903"/>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55" name="Oval 115"/>
            <p:cNvSpPr>
              <a:spLocks noChangeArrowheads="1"/>
            </p:cNvSpPr>
            <p:nvPr/>
          </p:nvSpPr>
          <p:spPr bwMode="gray">
            <a:xfrm>
              <a:off x="2334" y="1035"/>
              <a:ext cx="1096" cy="29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base">
                <a:spcBef>
                  <a:spcPct val="0"/>
                </a:spcBef>
                <a:spcAft>
                  <a:spcPct val="0"/>
                </a:spcAft>
                <a:defRPr/>
              </a:pPr>
              <a:endParaRPr kumimoji="1" lang="zh-TW" altLang="en-US">
                <a:solidFill>
                  <a:srgbClr val="000000"/>
                </a:solidFill>
              </a:endParaRPr>
            </a:p>
          </p:txBody>
        </p:sp>
        <p:sp>
          <p:nvSpPr>
            <p:cNvPr id="3119" name="Oval 116"/>
            <p:cNvSpPr>
              <a:spLocks noChangeArrowheads="1"/>
            </p:cNvSpPr>
            <p:nvPr/>
          </p:nvSpPr>
          <p:spPr bwMode="gray">
            <a:xfrm>
              <a:off x="2337" y="1036"/>
              <a:ext cx="1096" cy="2903"/>
            </a:xfrm>
            <a:prstGeom prst="ellipse">
              <a:avLst/>
            </a:prstGeom>
            <a:solidFill>
              <a:srgbClr val="FFCC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grpSp>
      <p:grpSp>
        <p:nvGrpSpPr>
          <p:cNvPr id="3088" name="Group 117"/>
          <p:cNvGrpSpPr>
            <a:grpSpLocks/>
          </p:cNvGrpSpPr>
          <p:nvPr/>
        </p:nvGrpSpPr>
        <p:grpSpPr bwMode="auto">
          <a:xfrm>
            <a:off x="1770645" y="3666122"/>
            <a:ext cx="429948" cy="519611"/>
            <a:chOff x="2078" y="1139"/>
            <a:chExt cx="1615" cy="2697"/>
          </a:xfrm>
        </p:grpSpPr>
        <p:sp>
          <p:nvSpPr>
            <p:cNvPr id="3108" name="Oval 11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109" name="Oval 11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60" name="Oval 120"/>
            <p:cNvSpPr>
              <a:spLocks noChangeArrowheads="1"/>
            </p:cNvSpPr>
            <p:nvPr/>
          </p:nvSpPr>
          <p:spPr bwMode="gray">
            <a:xfrm>
              <a:off x="2252" y="1140"/>
              <a:ext cx="976" cy="26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base">
                <a:spcBef>
                  <a:spcPct val="0"/>
                </a:spcBef>
                <a:spcAft>
                  <a:spcPct val="0"/>
                </a:spcAft>
                <a:defRPr/>
              </a:pPr>
              <a:endParaRPr kumimoji="1" lang="zh-TW" altLang="en-US">
                <a:solidFill>
                  <a:srgbClr val="000000"/>
                </a:solidFill>
              </a:endParaRPr>
            </a:p>
          </p:txBody>
        </p:sp>
        <p:sp>
          <p:nvSpPr>
            <p:cNvPr id="3111" name="Oval 121"/>
            <p:cNvSpPr>
              <a:spLocks noChangeArrowheads="1"/>
            </p:cNvSpPr>
            <p:nvPr/>
          </p:nvSpPr>
          <p:spPr bwMode="gray">
            <a:xfrm>
              <a:off x="2254" y="1140"/>
              <a:ext cx="976" cy="2696"/>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62" name="Oval 122"/>
            <p:cNvSpPr>
              <a:spLocks noChangeArrowheads="1"/>
            </p:cNvSpPr>
            <p:nvPr/>
          </p:nvSpPr>
          <p:spPr bwMode="gray">
            <a:xfrm>
              <a:off x="2336" y="1139"/>
              <a:ext cx="1098" cy="26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base">
                <a:spcBef>
                  <a:spcPct val="0"/>
                </a:spcBef>
                <a:spcAft>
                  <a:spcPct val="0"/>
                </a:spcAft>
                <a:defRPr/>
              </a:pPr>
              <a:endParaRPr kumimoji="1" lang="zh-TW" altLang="en-US">
                <a:solidFill>
                  <a:srgbClr val="000000"/>
                </a:solidFill>
              </a:endParaRPr>
            </a:p>
          </p:txBody>
        </p:sp>
        <p:sp>
          <p:nvSpPr>
            <p:cNvPr id="3115" name="Oval 123"/>
            <p:cNvSpPr>
              <a:spLocks noChangeArrowheads="1"/>
            </p:cNvSpPr>
            <p:nvPr/>
          </p:nvSpPr>
          <p:spPr bwMode="gray">
            <a:xfrm>
              <a:off x="2336" y="1139"/>
              <a:ext cx="1098" cy="2696"/>
            </a:xfrm>
            <a:prstGeom prst="ellipse">
              <a:avLst/>
            </a:prstGeom>
            <a:solidFill>
              <a:schemeClr val="accent2">
                <a:lumMod val="60000"/>
                <a:lumOff val="40000"/>
              </a:schemeClr>
            </a:solidFill>
            <a:ln>
              <a:noFill/>
            </a:ln>
            <a:effectLst/>
            <a:extLst/>
          </p:spPr>
          <p:txBody>
            <a:bodyPr anchor="ct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fontAlgn="base" hangingPunct="1">
                <a:spcBef>
                  <a:spcPct val="0"/>
                </a:spcBef>
                <a:spcAft>
                  <a:spcPct val="0"/>
                </a:spcAft>
                <a:buFontTx/>
                <a:buNone/>
                <a:defRPr/>
              </a:pPr>
              <a:endParaRPr lang="zh-TW" altLang="en-US" sz="1800" smtClean="0">
                <a:solidFill>
                  <a:srgbClr val="000000"/>
                </a:solidFill>
              </a:endParaRPr>
            </a:p>
          </p:txBody>
        </p:sp>
      </p:grpSp>
      <p:grpSp>
        <p:nvGrpSpPr>
          <p:cNvPr id="3089" name="Group 126"/>
          <p:cNvGrpSpPr>
            <a:grpSpLocks/>
          </p:cNvGrpSpPr>
          <p:nvPr/>
        </p:nvGrpSpPr>
        <p:grpSpPr bwMode="auto">
          <a:xfrm>
            <a:off x="1658972" y="4501642"/>
            <a:ext cx="429948" cy="519611"/>
            <a:chOff x="2078" y="1139"/>
            <a:chExt cx="1615" cy="2697"/>
          </a:xfrm>
        </p:grpSpPr>
        <p:sp>
          <p:nvSpPr>
            <p:cNvPr id="3102" name="Oval 12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103" name="Oval 12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69" name="Oval 129"/>
            <p:cNvSpPr>
              <a:spLocks noChangeArrowheads="1"/>
            </p:cNvSpPr>
            <p:nvPr/>
          </p:nvSpPr>
          <p:spPr bwMode="gray">
            <a:xfrm>
              <a:off x="2252" y="1140"/>
              <a:ext cx="976" cy="26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base">
                <a:spcBef>
                  <a:spcPct val="0"/>
                </a:spcBef>
                <a:spcAft>
                  <a:spcPct val="0"/>
                </a:spcAft>
                <a:defRPr/>
              </a:pPr>
              <a:endParaRPr kumimoji="1" lang="zh-TW" altLang="en-US">
                <a:solidFill>
                  <a:srgbClr val="000000"/>
                </a:solidFill>
              </a:endParaRPr>
            </a:p>
          </p:txBody>
        </p:sp>
        <p:sp>
          <p:nvSpPr>
            <p:cNvPr id="3105" name="Oval 130"/>
            <p:cNvSpPr>
              <a:spLocks noChangeArrowheads="1"/>
            </p:cNvSpPr>
            <p:nvPr/>
          </p:nvSpPr>
          <p:spPr bwMode="gray">
            <a:xfrm>
              <a:off x="2254" y="1140"/>
              <a:ext cx="976" cy="2696"/>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10371" name="Oval 131"/>
            <p:cNvSpPr>
              <a:spLocks noChangeArrowheads="1"/>
            </p:cNvSpPr>
            <p:nvPr/>
          </p:nvSpPr>
          <p:spPr bwMode="gray">
            <a:xfrm>
              <a:off x="2336" y="1139"/>
              <a:ext cx="1098" cy="269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base">
                <a:spcBef>
                  <a:spcPct val="0"/>
                </a:spcBef>
                <a:spcAft>
                  <a:spcPct val="0"/>
                </a:spcAft>
                <a:defRPr/>
              </a:pPr>
              <a:endParaRPr kumimoji="1" lang="zh-TW" altLang="en-US">
                <a:solidFill>
                  <a:srgbClr val="000000"/>
                </a:solidFill>
              </a:endParaRPr>
            </a:p>
          </p:txBody>
        </p:sp>
        <p:sp>
          <p:nvSpPr>
            <p:cNvPr id="3107" name="Oval 132"/>
            <p:cNvSpPr>
              <a:spLocks noChangeArrowheads="1"/>
            </p:cNvSpPr>
            <p:nvPr/>
          </p:nvSpPr>
          <p:spPr bwMode="gray">
            <a:xfrm>
              <a:off x="2337" y="1140"/>
              <a:ext cx="1096" cy="2696"/>
            </a:xfrm>
            <a:prstGeom prst="ellipse">
              <a:avLst/>
            </a:prstGeom>
            <a:solidFill>
              <a:srgbClr val="92D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grpSp>
      <p:pic>
        <p:nvPicPr>
          <p:cNvPr id="3090" name="Picture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04281"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oup 136"/>
          <p:cNvGrpSpPr>
            <a:grpSpLocks/>
          </p:cNvGrpSpPr>
          <p:nvPr/>
        </p:nvGrpSpPr>
        <p:grpSpPr bwMode="auto">
          <a:xfrm>
            <a:off x="314722" y="71438"/>
            <a:ext cx="5186892" cy="711200"/>
            <a:chOff x="183" y="45"/>
            <a:chExt cx="3016" cy="448"/>
          </a:xfrm>
        </p:grpSpPr>
        <p:pic>
          <p:nvPicPr>
            <p:cNvPr id="3099" name="Picture 137" descr="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 y="45"/>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Text Box 138"/>
            <p:cNvSpPr txBox="1">
              <a:spLocks noChangeArrowheads="1"/>
            </p:cNvSpPr>
            <p:nvPr/>
          </p:nvSpPr>
          <p:spPr bwMode="auto">
            <a:xfrm>
              <a:off x="659" y="58"/>
              <a:ext cx="2357" cy="288"/>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smtClean="0">
                  <a:solidFill>
                    <a:srgbClr val="FFFFFF"/>
                  </a:solidFill>
                  <a:ea typeface="全真特明體" pitchFamily="49" charset="-120"/>
                </a:rPr>
                <a:t>財政部</a:t>
              </a:r>
            </a:p>
          </p:txBody>
        </p:sp>
        <p:sp>
          <p:nvSpPr>
            <p:cNvPr id="3101" name="Text Box 139"/>
            <p:cNvSpPr txBox="1">
              <a:spLocks noChangeArrowheads="1"/>
            </p:cNvSpPr>
            <p:nvPr/>
          </p:nvSpPr>
          <p:spPr bwMode="auto">
            <a:xfrm>
              <a:off x="657" y="314"/>
              <a:ext cx="2542" cy="129"/>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smtClean="0">
                  <a:solidFill>
                    <a:srgbClr val="FFFFFF"/>
                  </a:solidFill>
                  <a:latin typeface="Times New Roman" pitchFamily="18" charset="0"/>
                </a:rPr>
                <a:t>Ministry of Finance, R.O.C.</a:t>
              </a:r>
              <a:r>
                <a:rPr lang="en-US" altLang="zh-TW" sz="1200" b="1" smtClean="0">
                  <a:solidFill>
                    <a:srgbClr val="000000"/>
                  </a:solidFill>
                </a:rPr>
                <a:t> </a:t>
              </a:r>
            </a:p>
          </p:txBody>
        </p:sp>
      </p:grpSp>
      <p:pic>
        <p:nvPicPr>
          <p:cNvPr id="3092"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0"/>
            <a:ext cx="990428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 Box 142"/>
          <p:cNvSpPr txBox="1">
            <a:spLocks noChangeArrowheads="1"/>
          </p:cNvSpPr>
          <p:nvPr/>
        </p:nvSpPr>
        <p:spPr bwMode="auto">
          <a:xfrm>
            <a:off x="1129904" y="620716"/>
            <a:ext cx="4371710" cy="204787"/>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dirty="0" smtClean="0">
                <a:solidFill>
                  <a:srgbClr val="FFFFFF"/>
                </a:solidFill>
                <a:latin typeface="Times New Roman" pitchFamily="18" charset="0"/>
              </a:rPr>
              <a:t>Ministry of Finance, R.O.C.</a:t>
            </a:r>
            <a:r>
              <a:rPr lang="en-US" altLang="zh-TW" sz="1200" b="1" dirty="0" smtClean="0">
                <a:solidFill>
                  <a:srgbClr val="000000"/>
                </a:solidFill>
              </a:rPr>
              <a:t> </a:t>
            </a:r>
          </a:p>
        </p:txBody>
      </p:sp>
      <p:sp>
        <p:nvSpPr>
          <p:cNvPr id="3094" name="Rectangle 143"/>
          <p:cNvSpPr>
            <a:spLocks noChangeArrowheads="1"/>
          </p:cNvSpPr>
          <p:nvPr/>
        </p:nvSpPr>
        <p:spPr bwMode="auto">
          <a:xfrm>
            <a:off x="4796501" y="188916"/>
            <a:ext cx="4760383" cy="39687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zh-TW" altLang="en-US" sz="2000" b="1" dirty="0" smtClean="0">
                <a:solidFill>
                  <a:srgbClr val="FFFFFF"/>
                </a:solidFill>
                <a:latin typeface="全真特明體" pitchFamily="49" charset="-120"/>
                <a:ea typeface="全真特明體" pitchFamily="49" charset="-120"/>
              </a:rPr>
              <a:t>建構優質賦稅環境 維護租稅公平合理</a:t>
            </a:r>
          </a:p>
        </p:txBody>
      </p:sp>
      <p:sp>
        <p:nvSpPr>
          <p:cNvPr id="3095" name="Text Box 144"/>
          <p:cNvSpPr txBox="1">
            <a:spLocks noChangeArrowheads="1"/>
          </p:cNvSpPr>
          <p:nvPr/>
        </p:nvSpPr>
        <p:spPr bwMode="auto">
          <a:xfrm>
            <a:off x="1129905" y="188913"/>
            <a:ext cx="1405069" cy="457200"/>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b="1" smtClean="0">
                <a:solidFill>
                  <a:srgbClr val="FFFFFF"/>
                </a:solidFill>
                <a:ea typeface="全真特明體" pitchFamily="49" charset="-120"/>
              </a:rPr>
              <a:t>財政部</a:t>
            </a:r>
          </a:p>
        </p:txBody>
      </p:sp>
      <p:sp>
        <p:nvSpPr>
          <p:cNvPr id="3096" name="Oval 146"/>
          <p:cNvSpPr>
            <a:spLocks noChangeArrowheads="1"/>
          </p:cNvSpPr>
          <p:nvPr/>
        </p:nvSpPr>
        <p:spPr bwMode="auto">
          <a:xfrm>
            <a:off x="350839" y="188915"/>
            <a:ext cx="699956" cy="611187"/>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pic>
        <p:nvPicPr>
          <p:cNvPr id="3097" name="Picture 147" descr="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729" y="115890"/>
            <a:ext cx="85817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AutoShape 109"/>
          <p:cNvSpPr>
            <a:spLocks noChangeArrowheads="1"/>
          </p:cNvSpPr>
          <p:nvPr/>
        </p:nvSpPr>
        <p:spPr bwMode="gray">
          <a:xfrm>
            <a:off x="2550958" y="4293096"/>
            <a:ext cx="6475822" cy="647700"/>
          </a:xfrm>
          <a:prstGeom prst="roundRect">
            <a:avLst>
              <a:gd name="adj" fmla="val 50000"/>
            </a:avLst>
          </a:prstGeom>
          <a:noFill/>
          <a:ln w="28575" algn="ctr">
            <a:solidFill>
              <a:schemeClr val="bg2"/>
            </a:solidFill>
            <a:round/>
            <a:headEnd/>
            <a:tailEnd/>
          </a:ln>
          <a:effectLs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3200" b="1" dirty="0" smtClean="0">
                <a:solidFill>
                  <a:srgbClr val="333399">
                    <a:lumMod val="50000"/>
                  </a:srgbClr>
                </a:solidFill>
                <a:ea typeface="標楷體" pitchFamily="65" charset="-120"/>
              </a:rPr>
              <a:t>肆、</a:t>
            </a:r>
            <a:r>
              <a:rPr kumimoji="0" lang="zh-TW" altLang="en-US" sz="3200" b="1" dirty="0">
                <a:solidFill>
                  <a:srgbClr val="19194D"/>
                </a:solidFill>
                <a:latin typeface="Arial" pitchFamily="34" charset="0"/>
                <a:ea typeface="標楷體" pitchFamily="65" charset="-120"/>
              </a:rPr>
              <a:t>協助</a:t>
            </a:r>
            <a:r>
              <a:rPr kumimoji="0" lang="zh-TW" altLang="en-US" sz="3200" b="1" dirty="0" smtClean="0">
                <a:solidFill>
                  <a:srgbClr val="19194D"/>
                </a:solidFill>
                <a:latin typeface="Arial" pitchFamily="34" charset="0"/>
                <a:ea typeface="標楷體" pitchFamily="65" charset="-120"/>
              </a:rPr>
              <a:t>產業  建構永續發展</a:t>
            </a:r>
            <a:endParaRPr kumimoji="0" lang="zh-TW" altLang="en-US" sz="3200" b="1" dirty="0">
              <a:solidFill>
                <a:srgbClr val="19194D"/>
              </a:solidFill>
              <a:latin typeface="Arial" pitchFamily="34" charset="0"/>
              <a:ea typeface="標楷體" pitchFamily="65" charset="-120"/>
            </a:endParaRPr>
          </a:p>
        </p:txBody>
      </p:sp>
      <p:sp>
        <p:nvSpPr>
          <p:cNvPr id="54" name="AutoShape 109"/>
          <p:cNvSpPr>
            <a:spLocks noChangeArrowheads="1"/>
          </p:cNvSpPr>
          <p:nvPr/>
        </p:nvSpPr>
        <p:spPr bwMode="gray">
          <a:xfrm>
            <a:off x="2550958" y="5085184"/>
            <a:ext cx="6441302" cy="647700"/>
          </a:xfrm>
          <a:prstGeom prst="roundRect">
            <a:avLst>
              <a:gd name="adj" fmla="val 50000"/>
            </a:avLst>
          </a:prstGeom>
          <a:noFill/>
          <a:ln w="28575" algn="ctr">
            <a:solidFill>
              <a:schemeClr val="bg2"/>
            </a:solidFill>
            <a:round/>
            <a:headEnd/>
            <a:tailEnd/>
          </a:ln>
          <a:effectLs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3200" b="1" dirty="0" smtClean="0">
                <a:solidFill>
                  <a:srgbClr val="333399">
                    <a:lumMod val="50000"/>
                  </a:srgbClr>
                </a:solidFill>
                <a:ea typeface="標楷體" pitchFamily="65" charset="-120"/>
              </a:rPr>
              <a:t>伍</a:t>
            </a:r>
            <a:r>
              <a:rPr kumimoji="0" lang="zh-TW" altLang="en-US" sz="3200" b="1" dirty="0">
                <a:solidFill>
                  <a:srgbClr val="333399">
                    <a:lumMod val="50000"/>
                  </a:srgbClr>
                </a:solidFill>
                <a:ea typeface="標楷體" pitchFamily="65" charset="-120"/>
              </a:rPr>
              <a:t>、</a:t>
            </a:r>
            <a:r>
              <a:rPr kumimoji="0" lang="zh-TW" altLang="en-US" sz="3200" b="1" dirty="0" smtClean="0">
                <a:solidFill>
                  <a:srgbClr val="333399">
                    <a:lumMod val="50000"/>
                  </a:srgbClr>
                </a:solidFill>
                <a:ea typeface="標楷體" pitchFamily="65" charset="-120"/>
              </a:rPr>
              <a:t>結語</a:t>
            </a:r>
            <a:endParaRPr kumimoji="0" lang="zh-TW" altLang="en-US" sz="3200" b="1" dirty="0">
              <a:solidFill>
                <a:srgbClr val="19194D"/>
              </a:solidFill>
              <a:latin typeface="Arial" pitchFamily="34" charset="0"/>
              <a:ea typeface="標楷體" pitchFamily="65" charset="-120"/>
            </a:endParaRPr>
          </a:p>
        </p:txBody>
      </p:sp>
      <p:sp>
        <p:nvSpPr>
          <p:cNvPr id="55" name="Oval 127"/>
          <p:cNvSpPr>
            <a:spLocks noChangeArrowheads="1"/>
          </p:cNvSpPr>
          <p:nvPr/>
        </p:nvSpPr>
        <p:spPr bwMode="gray">
          <a:xfrm>
            <a:off x="1284684" y="5325467"/>
            <a:ext cx="429948" cy="31115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56" name="Oval 128"/>
          <p:cNvSpPr>
            <a:spLocks noChangeArrowheads="1"/>
          </p:cNvSpPr>
          <p:nvPr/>
        </p:nvSpPr>
        <p:spPr bwMode="gray">
          <a:xfrm>
            <a:off x="1309310" y="5230997"/>
            <a:ext cx="380697" cy="479426"/>
          </a:xfrm>
          <a:prstGeom prst="ellipse">
            <a:avLst/>
          </a:prstGeom>
          <a:gradFill rotWithShape="1">
            <a:gsLst>
              <a:gs pos="0">
                <a:srgbClr val="7030A0"/>
              </a:gs>
              <a:gs pos="50000">
                <a:srgbClr val="7030A0"/>
              </a:gs>
              <a:gs pos="100000">
                <a:srgbClr val="7030A0"/>
              </a:gs>
            </a:gsLst>
            <a:lin ang="0" scaled="1"/>
          </a:gradFill>
          <a:ln>
            <a:noFill/>
          </a:ln>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082" name="Rectangle 36"/>
          <p:cNvSpPr>
            <a:spLocks noGrp="1" noChangeArrowheads="1"/>
          </p:cNvSpPr>
          <p:nvPr>
            <p:ph type="ctrTitle"/>
          </p:nvPr>
        </p:nvSpPr>
        <p:spPr>
          <a:xfrm>
            <a:off x="3182982" y="881065"/>
            <a:ext cx="3976158" cy="793750"/>
          </a:xfrm>
        </p:spPr>
        <p:txBody>
          <a:bodyPr/>
          <a:lstStyle/>
          <a:p>
            <a:pPr eaLnBrk="1" hangingPunct="1">
              <a:defRPr/>
            </a:pPr>
            <a:r>
              <a:rPr lang="zh-TW" altLang="en-US" b="1" dirty="0" smtClean="0">
                <a:solidFill>
                  <a:schemeClr val="accent2">
                    <a:lumMod val="50000"/>
                  </a:schemeClr>
                </a:solidFill>
                <a:latin typeface="標楷體" pitchFamily="65" charset="-120"/>
                <a:ea typeface="標楷體" pitchFamily="65" charset="-120"/>
              </a:rPr>
              <a:t>大  綱</a:t>
            </a:r>
          </a:p>
        </p:txBody>
      </p:sp>
      <p:sp>
        <p:nvSpPr>
          <p:cNvPr id="59" name="矩形 58"/>
          <p:cNvSpPr/>
          <p:nvPr/>
        </p:nvSpPr>
        <p:spPr>
          <a:xfrm>
            <a:off x="9433672" y="6412686"/>
            <a:ext cx="301686" cy="369332"/>
          </a:xfrm>
          <a:prstGeom prst="rect">
            <a:avLst/>
          </a:prstGeom>
        </p:spPr>
        <p:txBody>
          <a:bodyPr wrap="none">
            <a:spAutoFit/>
          </a:bodyPr>
          <a:lstStyle/>
          <a:p>
            <a:fld id="{4B5BF503-CB4E-4E0B-B8CD-0D94C9C6234B}" type="slidenum">
              <a:rPr lang="en-US" altLang="zh-TW">
                <a:solidFill>
                  <a:srgbClr val="000000"/>
                </a:solidFill>
              </a:rPr>
              <a:pPr/>
              <a:t>1</a:t>
            </a:fld>
            <a:endParaRPr lang="en-US" altLang="zh-TW" dirty="0">
              <a:solidFill>
                <a:srgbClr val="000000"/>
              </a:solidFill>
            </a:endParaRPr>
          </a:p>
        </p:txBody>
      </p:sp>
    </p:spTree>
    <p:extLst>
      <p:ext uri="{BB962C8B-B14F-4D97-AF65-F5344CB8AC3E}">
        <p14:creationId xmlns:p14="http://schemas.microsoft.com/office/powerpoint/2010/main" val="38074632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p:cNvSpPr>
            <a:spLocks noChangeArrowheads="1"/>
          </p:cNvSpPr>
          <p:nvPr/>
        </p:nvSpPr>
        <p:spPr bwMode="gray">
          <a:xfrm>
            <a:off x="560513" y="5301208"/>
            <a:ext cx="8928992" cy="1224136"/>
          </a:xfrm>
          <a:prstGeom prst="roundRect">
            <a:avLst>
              <a:gd name="adj" fmla="val 23754"/>
            </a:avLst>
          </a:prstGeom>
          <a:gradFill>
            <a:gsLst>
              <a:gs pos="0">
                <a:schemeClr val="accent2">
                  <a:lumMod val="60000"/>
                  <a:lumOff val="40000"/>
                </a:schemeClr>
              </a:gs>
              <a:gs pos="35000">
                <a:schemeClr val="accent2">
                  <a:lumMod val="40000"/>
                  <a:lumOff val="60000"/>
                </a:schemeClr>
              </a:gs>
              <a:gs pos="100000">
                <a:schemeClr val="accent2">
                  <a:lumMod val="20000"/>
                  <a:lumOff val="80000"/>
                </a:schemeClr>
              </a:gs>
            </a:gsLst>
          </a:gradFill>
          <a:ln>
            <a:headEnd/>
            <a:tailEnd/>
          </a:ln>
        </p:spPr>
        <p:style>
          <a:lnRef idx="1">
            <a:schemeClr val="accent2"/>
          </a:lnRef>
          <a:fillRef idx="2">
            <a:schemeClr val="accent2"/>
          </a:fillRef>
          <a:effectRef idx="1">
            <a:schemeClr val="accent2"/>
          </a:effectRef>
          <a:fontRef idx="minor">
            <a:schemeClr val="dk1"/>
          </a:fontRef>
        </p:style>
        <p:txBody>
          <a:bodyPr wrap="none" lIns="0" rIns="72000" anchor="ctr"/>
          <a:lstStyle/>
          <a:p>
            <a:pPr marL="252000" defTabSz="900000">
              <a:lnSpc>
                <a:spcPts val="2800"/>
              </a:lnSpc>
            </a:pPr>
            <a:endParaRPr lang="en-US" altLang="zh-TW" sz="2800" b="1" dirty="0">
              <a:solidFill>
                <a:srgbClr val="C00000"/>
              </a:solidFill>
              <a:latin typeface="標楷體" panose="03000509000000000000" pitchFamily="65" charset="-120"/>
              <a:ea typeface="標楷體" panose="03000509000000000000" pitchFamily="65" charset="-120"/>
              <a:cs typeface="Times New Roman" pitchFamily="18" charset="0"/>
            </a:endParaRPr>
          </a:p>
        </p:txBody>
      </p:sp>
      <p:sp>
        <p:nvSpPr>
          <p:cNvPr id="20" name="Hexagon 10"/>
          <p:cNvSpPr/>
          <p:nvPr/>
        </p:nvSpPr>
        <p:spPr>
          <a:xfrm>
            <a:off x="416496" y="836713"/>
            <a:ext cx="9073008" cy="1518155"/>
          </a:xfrm>
          <a:prstGeom prst="hexagon">
            <a:avLst>
              <a:gd name="adj" fmla="val 28764"/>
              <a:gd name="vf" fmla="val 115470"/>
            </a:avLst>
          </a:prstGeom>
          <a:gradFill>
            <a:gsLst>
              <a:gs pos="0">
                <a:srgbClr val="ECFFD9"/>
              </a:gs>
              <a:gs pos="35000">
                <a:srgbClr val="ECFFD9"/>
              </a:gs>
              <a:gs pos="100000">
                <a:schemeClr val="bg1"/>
              </a:gs>
            </a:gsLst>
          </a:gradFill>
          <a:ln/>
        </p:spPr>
        <p:style>
          <a:lnRef idx="1">
            <a:schemeClr val="accent1"/>
          </a:lnRef>
          <a:fillRef idx="2">
            <a:schemeClr val="accent1"/>
          </a:fillRef>
          <a:effectRef idx="1">
            <a:schemeClr val="accent1"/>
          </a:effectRef>
          <a:fontRef idx="minor">
            <a:schemeClr val="dk1"/>
          </a:fontRef>
        </p:style>
        <p:txBody>
          <a:bodyPr rtlCol="0" anchor="ctr"/>
          <a:lstStyle/>
          <a:p>
            <a:pPr indent="-457200" algn="just">
              <a:lnSpc>
                <a:spcPts val="2500"/>
              </a:lnSpc>
            </a:pPr>
            <a:endParaRPr lang="zh-TW" altLang="en-US" sz="23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AutoShape 4"/>
          <p:cNvSpPr>
            <a:spLocks noChangeArrowheads="1"/>
          </p:cNvSpPr>
          <p:nvPr/>
        </p:nvSpPr>
        <p:spPr bwMode="gray">
          <a:xfrm>
            <a:off x="560512" y="2354868"/>
            <a:ext cx="8928992" cy="2370276"/>
          </a:xfrm>
          <a:prstGeom prst="roundRect">
            <a:avLst>
              <a:gd name="adj" fmla="val 11921"/>
            </a:avLst>
          </a:prstGeom>
          <a:no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base">
              <a:spcBef>
                <a:spcPct val="0"/>
              </a:spcBef>
              <a:spcAft>
                <a:spcPct val="0"/>
              </a:spcAft>
            </a:pPr>
            <a:endParaRPr lang="zh-TW" altLang="en-US" dirty="0" smtClean="0">
              <a:solidFill>
                <a:srgbClr val="080808"/>
              </a:solidFill>
            </a:endParaRPr>
          </a:p>
        </p:txBody>
      </p:sp>
      <p:sp>
        <p:nvSpPr>
          <p:cNvPr id="23" name="矩形 22"/>
          <p:cNvSpPr/>
          <p:nvPr/>
        </p:nvSpPr>
        <p:spPr>
          <a:xfrm>
            <a:off x="1869524" y="120865"/>
            <a:ext cx="7526513"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zh-TW" altLang="en-US" sz="3600" b="1" dirty="0" smtClean="0">
                <a:solidFill>
                  <a:srgbClr val="336600"/>
                </a:solidFill>
                <a:latin typeface="標楷體" pitchFamily="65" charset="-120"/>
                <a:ea typeface="標楷體" pitchFamily="65" charset="-120"/>
              </a:rPr>
              <a:t>六、推動綠能產業，建構永續環境</a:t>
            </a:r>
            <a:endParaRPr lang="zh-TW" altLang="en-US" sz="3600" b="1" dirty="0">
              <a:solidFill>
                <a:srgbClr val="336600"/>
              </a:solidFill>
              <a:latin typeface="標楷體" pitchFamily="65" charset="-120"/>
              <a:ea typeface="標楷體" pitchFamily="65" charset="-120"/>
            </a:endParaRPr>
          </a:p>
        </p:txBody>
      </p:sp>
      <p:cxnSp>
        <p:nvCxnSpPr>
          <p:cNvPr id="12" name="Straight Connector 3"/>
          <p:cNvCxnSpPr/>
          <p:nvPr/>
        </p:nvCxnSpPr>
        <p:spPr>
          <a:xfrm>
            <a:off x="154866"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42835" y="914961"/>
            <a:ext cx="8286629" cy="1361911"/>
          </a:xfrm>
          <a:prstGeom prst="rect">
            <a:avLst/>
          </a:prstGeom>
        </p:spPr>
        <p:txBody>
          <a:bodyPr wrap="square">
            <a:spAutoFit/>
          </a:bodyPr>
          <a:lstStyle/>
          <a:p>
            <a:pPr marL="363538" indent="-1588" algn="just">
              <a:lnSpc>
                <a:spcPts val="33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106.1.18</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修正</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公布貨物稅條例第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p>
          <a:p>
            <a:pPr marL="363538" indent="-1588" algn="just">
              <a:lnSpc>
                <a:spcPts val="33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增訂公布貨物稅條例第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6</a:t>
            </a:r>
          </a:p>
          <a:p>
            <a:pPr marL="363538" indent="-1588" algn="just">
              <a:lnSpc>
                <a:spcPts val="3300"/>
              </a:lnSpc>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106.12.6 </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修正公布使用牌照</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稅法第</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矩形 26"/>
          <p:cNvSpPr/>
          <p:nvPr/>
        </p:nvSpPr>
        <p:spPr>
          <a:xfrm>
            <a:off x="560512" y="2416239"/>
            <a:ext cx="8835525" cy="2323713"/>
          </a:xfrm>
          <a:prstGeom prst="rect">
            <a:avLst/>
          </a:prstGeom>
        </p:spPr>
        <p:txBody>
          <a:bodyPr wrap="square">
            <a:spAutoFit/>
          </a:bodyPr>
          <a:lstStyle/>
          <a:p>
            <a:pPr marL="457200" indent="-457200" algn="just">
              <a:lnSpc>
                <a:spcPts val="2900"/>
              </a:lnSpc>
              <a:buFont typeface="Wingdings" panose="05000000000000000000" pitchFamily="2" charset="2"/>
              <a:buChar char="u"/>
            </a:pPr>
            <a:r>
              <a:rPr lang="zh-TW" altLang="en-US" sz="2800" b="1"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購買完全以電能為動力電動車輛免徵貨物</a:t>
            </a:r>
            <a:r>
              <a:rPr lang="zh-TW" altLang="en-US" sz="2800" b="1" spc="-1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稅；完稅價格</a:t>
            </a:r>
            <a:r>
              <a:rPr lang="zh-TW" altLang="en-US" sz="28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超過</a:t>
            </a:r>
            <a:r>
              <a:rPr lang="en-US" altLang="zh-TW" sz="28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140</a:t>
            </a:r>
            <a:r>
              <a:rPr lang="zh-TW" altLang="en-US" sz="28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萬元</a:t>
            </a:r>
            <a:r>
              <a:rPr lang="zh-TW" altLang="en-US" sz="2800" b="1" spc="-1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以上部分，減半課徵</a:t>
            </a:r>
            <a:r>
              <a:rPr lang="en-US" altLang="zh-TW" sz="2800" b="1" spc="-1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pc="-1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106.1.28</a:t>
            </a:r>
            <a:r>
              <a:rPr lang="zh-TW" altLang="en-US" sz="2800" b="1" spc="-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b="1" spc="-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110.12.31</a:t>
            </a:r>
            <a:r>
              <a:rPr lang="en-US" altLang="zh-TW" sz="2800" b="1" spc="-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457200" indent="-457200" algn="just">
              <a:lnSpc>
                <a:spcPts val="2900"/>
              </a:lnSpc>
              <a:buFont typeface="Wingdings" panose="05000000000000000000" pitchFamily="2" charset="2"/>
              <a:buChar char="u"/>
            </a:pPr>
            <a:r>
              <a:rPr lang="en-US" altLang="zh-TW" sz="2800" b="1" spc="-4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88.6.30</a:t>
            </a:r>
            <a:r>
              <a:rPr lang="zh-TW" altLang="en-US" sz="2800" b="1" spc="-4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以前</a:t>
            </a:r>
            <a:r>
              <a:rPr lang="zh-TW" altLang="en-US" sz="2800" b="1" spc="-4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出廠之大</a:t>
            </a:r>
            <a:r>
              <a:rPr lang="zh-TW" altLang="en-US" sz="2800" b="1" spc="-4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貨車汰舊換新，減徵新車貨物稅</a:t>
            </a:r>
            <a:r>
              <a:rPr lang="en-US" altLang="zh-TW" sz="2800" b="1" spc="-4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b="1" spc="-4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2800" b="1" spc="-4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spc="-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106.11.24</a:t>
            </a:r>
            <a:r>
              <a:rPr lang="zh-TW" altLang="en-US" sz="2800" b="1" spc="-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b="1" spc="-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108.12.31</a:t>
            </a:r>
            <a:r>
              <a:rPr lang="en-US" altLang="zh-TW" sz="2800" b="1" spc="-4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b="1"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2900"/>
              </a:lnSpc>
              <a:buFont typeface="Wingdings" panose="05000000000000000000" pitchFamily="2" charset="2"/>
              <a:buChar char="u"/>
            </a:pPr>
            <a:r>
              <a:rPr lang="zh-TW" altLang="en-US"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電動</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汽</a:t>
            </a:r>
            <a:r>
              <a:rPr lang="en-US" altLang="zh-TW"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101.1.6</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機車</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107.1.1)</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免徵使用牌照稅</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110.12.31</a:t>
            </a:r>
            <a:r>
              <a:rPr lang="en-US" altLang="zh-TW"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文字方塊 1"/>
          <p:cNvSpPr txBox="1"/>
          <p:nvPr/>
        </p:nvSpPr>
        <p:spPr>
          <a:xfrm>
            <a:off x="704528" y="5293657"/>
            <a:ext cx="8768812" cy="10815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85725" algn="just">
              <a:lnSpc>
                <a:spcPts val="4000"/>
              </a:lnSpc>
              <a:buFont typeface="Wingdings" panose="05000000000000000000" pitchFamily="2" charset="2"/>
              <a:buChar char="ü"/>
            </a:pPr>
            <a:r>
              <a:rPr lang="zh-TW" altLang="en-US" sz="3000" b="1" dirty="0">
                <a:solidFill>
                  <a:srgbClr val="0000FF"/>
                </a:solidFill>
                <a:latin typeface="Times New Roman" pitchFamily="18" charset="0"/>
                <a:ea typeface="標楷體" panose="03000509000000000000" pitchFamily="65" charset="-120"/>
                <a:cs typeface="Times New Roman" pitchFamily="18" charset="0"/>
              </a:rPr>
              <a:t>鼓勵消費者購買電動車輛，以達節能減碳</a:t>
            </a:r>
            <a:endParaRPr lang="en-US" altLang="zh-TW" sz="3000" b="1" dirty="0">
              <a:solidFill>
                <a:srgbClr val="0000FF"/>
              </a:solidFill>
              <a:latin typeface="Times New Roman" pitchFamily="18" charset="0"/>
              <a:ea typeface="標楷體" panose="03000509000000000000" pitchFamily="65" charset="-120"/>
              <a:cs typeface="Times New Roman" pitchFamily="18" charset="0"/>
            </a:endParaRPr>
          </a:p>
          <a:p>
            <a:pPr indent="85725" algn="just">
              <a:lnSpc>
                <a:spcPts val="4000"/>
              </a:lnSpc>
              <a:buFont typeface="Wingdings" panose="05000000000000000000" pitchFamily="2" charset="2"/>
              <a:buChar char="ü"/>
            </a:pPr>
            <a:r>
              <a:rPr lang="zh-TW" altLang="en-US" sz="3000" b="1" dirty="0" smtClean="0">
                <a:solidFill>
                  <a:srgbClr val="0000FF"/>
                </a:solidFill>
                <a:latin typeface="Times New Roman" pitchFamily="18" charset="0"/>
                <a:ea typeface="標楷體" panose="03000509000000000000" pitchFamily="65" charset="-120"/>
                <a:cs typeface="Times New Roman" pitchFamily="18" charset="0"/>
              </a:rPr>
              <a:t>鼓勵</a:t>
            </a:r>
            <a:r>
              <a:rPr lang="zh-TW" altLang="en-US" sz="3000" b="1" dirty="0">
                <a:solidFill>
                  <a:srgbClr val="0000FF"/>
                </a:solidFill>
                <a:latin typeface="Times New Roman" pitchFamily="18" charset="0"/>
                <a:ea typeface="標楷體" panose="03000509000000000000" pitchFamily="65" charset="-120"/>
                <a:cs typeface="Times New Roman" pitchFamily="18" charset="0"/>
              </a:rPr>
              <a:t>汰換行動污染源，改善空氣品質</a:t>
            </a:r>
            <a:endParaRPr lang="en-US" altLang="zh-TW" sz="3000" b="1" dirty="0">
              <a:solidFill>
                <a:srgbClr val="0000FF"/>
              </a:solidFill>
              <a:latin typeface="Times New Roman" pitchFamily="18" charset="0"/>
              <a:ea typeface="標楷體" panose="03000509000000000000" pitchFamily="65" charset="-120"/>
              <a:cs typeface="Times New Roman" pitchFamily="18" charset="0"/>
            </a:endParaRPr>
          </a:p>
        </p:txBody>
      </p:sp>
      <p:sp>
        <p:nvSpPr>
          <p:cNvPr id="25" name="AutoShape 3"/>
          <p:cNvSpPr>
            <a:spLocks noChangeArrowheads="1"/>
          </p:cNvSpPr>
          <p:nvPr/>
        </p:nvSpPr>
        <p:spPr bwMode="gray">
          <a:xfrm>
            <a:off x="1712640" y="4784924"/>
            <a:ext cx="6624736" cy="588292"/>
          </a:xfrm>
          <a:prstGeom prst="roundRect">
            <a:avLst>
              <a:gd name="adj" fmla="val 1192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效益</a:t>
            </a:r>
          </a:p>
        </p:txBody>
      </p:sp>
      <p:sp>
        <p:nvSpPr>
          <p:cNvPr id="13" name="矩形 12"/>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19</a:t>
            </a:fld>
            <a:endParaRPr lang="en-US" altLang="zh-TW" dirty="0">
              <a:solidFill>
                <a:srgbClr val="000000"/>
              </a:solidFill>
              <a:latin typeface="Arial" panose="020B0604020202020204" pitchFamily="34" charset="0"/>
              <a:cs typeface="Arial" panose="020B0604020202020204" pitchFamily="34" charset="0"/>
            </a:endParaRPr>
          </a:p>
        </p:txBody>
      </p:sp>
      <p:sp>
        <p:nvSpPr>
          <p:cNvPr id="14" name="橢圓 13"/>
          <p:cNvSpPr/>
          <p:nvPr/>
        </p:nvSpPr>
        <p:spPr>
          <a:xfrm>
            <a:off x="342428" y="116632"/>
            <a:ext cx="650131" cy="64145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叁</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6024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4567" y="101415"/>
            <a:ext cx="9265111"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600" b="1" dirty="0">
                <a:solidFill>
                  <a:srgbClr val="336600"/>
                </a:solidFill>
                <a:latin typeface="標楷體" pitchFamily="65" charset="-120"/>
                <a:ea typeface="標楷體" pitchFamily="65" charset="-120"/>
              </a:rPr>
              <a:t>一</a:t>
            </a:r>
            <a:r>
              <a:rPr lang="zh-TW" altLang="en-US" sz="3600" b="1" dirty="0" smtClean="0">
                <a:solidFill>
                  <a:srgbClr val="336600"/>
                </a:solidFill>
                <a:latin typeface="標楷體" pitchFamily="65" charset="-120"/>
                <a:ea typeface="標楷體" pitchFamily="65" charset="-120"/>
              </a:rPr>
              <a:t>、配合農業、觀光政策，提供租稅優惠</a:t>
            </a:r>
            <a:endParaRPr lang="zh-TW" altLang="en-US" sz="3600" b="1" dirty="0">
              <a:solidFill>
                <a:srgbClr val="336600"/>
              </a:solidFill>
              <a:latin typeface="標楷體" pitchFamily="65" charset="-120"/>
              <a:ea typeface="標楷體" pitchFamily="65" charset="-120"/>
            </a:endParaRPr>
          </a:p>
        </p:txBody>
      </p:sp>
      <p:cxnSp>
        <p:nvCxnSpPr>
          <p:cNvPr id="10" name="Straight Connector 3"/>
          <p:cNvCxnSpPr/>
          <p:nvPr/>
        </p:nvCxnSpPr>
        <p:spPr>
          <a:xfrm>
            <a:off x="154866" y="758082"/>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46" name="Round Same Side Corner Rectangle 22"/>
          <p:cNvSpPr/>
          <p:nvPr/>
        </p:nvSpPr>
        <p:spPr>
          <a:xfrm>
            <a:off x="5260891" y="2204864"/>
            <a:ext cx="3947453" cy="4320480"/>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marL="342900" indent="-342900" eaLnBrk="0" hangingPunct="0">
              <a:lnSpc>
                <a:spcPts val="3800"/>
              </a:lnSpc>
              <a:spcBef>
                <a:spcPts val="600"/>
              </a:spcBef>
              <a:buFont typeface="Wingdings" panose="05000000000000000000" pitchFamily="2" charset="2"/>
              <a:buChar char="u"/>
            </a:pPr>
            <a:r>
              <a:rPr lang="zh-TW" altLang="en-US" sz="28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適度</a:t>
            </a:r>
            <a:r>
              <a:rPr lang="zh-TW" altLang="en-US" sz="28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減免觀光遊樂業</a:t>
            </a:r>
            <a:r>
              <a:rPr lang="zh-TW" altLang="en-US" sz="28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、觀光</a:t>
            </a:r>
            <a:r>
              <a:rPr lang="zh-TW" altLang="en-US" sz="28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旅館業及旅館業營運期間地價稅及</a:t>
            </a:r>
            <a:r>
              <a:rPr lang="zh-TW" altLang="en-US" sz="28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房屋稅</a:t>
            </a:r>
            <a:endParaRPr lang="en-US" altLang="zh-TW" sz="28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eaLnBrk="0" hangingPunct="0">
              <a:lnSpc>
                <a:spcPts val="3800"/>
              </a:lnSpc>
              <a:spcBef>
                <a:spcPts val="600"/>
              </a:spcBef>
              <a:buFont typeface="Wingdings" panose="05000000000000000000" pitchFamily="2" charset="2"/>
              <a:buChar char="Ø"/>
            </a:pPr>
            <a:r>
              <a:rPr lang="zh-TW" altLang="en-US" sz="2800" b="1" kern="100" dirty="0">
                <a:solidFill>
                  <a:srgbClr val="C00000"/>
                </a:solidFill>
                <a:latin typeface="標楷體" panose="03000509000000000000" pitchFamily="65" charset="-120"/>
                <a:ea typeface="標楷體" panose="03000509000000000000" pitchFamily="65" charset="-120"/>
                <a:cs typeface="Times New Roman"/>
              </a:rPr>
              <a:t>減輕觀光業營運</a:t>
            </a:r>
            <a:r>
              <a:rPr lang="zh-TW" altLang="en-US" sz="2800" b="1" kern="100" dirty="0" smtClean="0">
                <a:solidFill>
                  <a:srgbClr val="C00000"/>
                </a:solidFill>
                <a:latin typeface="標楷體" panose="03000509000000000000" pitchFamily="65" charset="-120"/>
                <a:ea typeface="標楷體" panose="03000509000000000000" pitchFamily="65" charset="-120"/>
                <a:cs typeface="Times New Roman"/>
              </a:rPr>
              <a:t>負擔</a:t>
            </a:r>
            <a:endParaRPr lang="zh-TW" altLang="en-US" sz="2800" b="1" kern="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Hexagon 10"/>
          <p:cNvSpPr/>
          <p:nvPr/>
        </p:nvSpPr>
        <p:spPr>
          <a:xfrm>
            <a:off x="5228045" y="785177"/>
            <a:ext cx="3757403" cy="1581940"/>
          </a:xfrm>
          <a:prstGeom prst="hexagon">
            <a:avLst>
              <a:gd name="adj" fmla="val 28764"/>
              <a:gd name="vf" fmla="val 115470"/>
            </a:avLst>
          </a:prstGeom>
          <a:ln/>
        </p:spPr>
        <p:style>
          <a:lnRef idx="1">
            <a:schemeClr val="accent1"/>
          </a:lnRef>
          <a:fillRef idx="2">
            <a:schemeClr val="accent1"/>
          </a:fillRef>
          <a:effectRef idx="1">
            <a:schemeClr val="accent1"/>
          </a:effectRef>
          <a:fontRef idx="minor">
            <a:schemeClr val="dk1"/>
          </a:fontRef>
        </p:style>
        <p:txBody>
          <a:bodyPr lIns="0" rIns="0" rtlCol="0" anchor="ctr"/>
          <a:lstStyle/>
          <a:p>
            <a:pPr marL="0" lvl="1" indent="-363538" algn="ctr">
              <a:lnSpc>
                <a:spcPts val="2800"/>
              </a:lnSpc>
            </a:pP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106.1.11</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修正公布</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lvl="1" indent="-363538" algn="ctr">
              <a:lnSpc>
                <a:spcPts val="2800"/>
              </a:lnSpc>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發展</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觀光</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49</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a:t>
            </a:r>
            <a:endParaRPr 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Round Same Side Corner Rectangle 22"/>
          <p:cNvSpPr/>
          <p:nvPr/>
        </p:nvSpPr>
        <p:spPr>
          <a:xfrm>
            <a:off x="848544" y="2367117"/>
            <a:ext cx="4158406" cy="4158227"/>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marL="457200" lvl="0" indent="-457200" algn="just">
              <a:lnSpc>
                <a:spcPts val="3800"/>
              </a:lnSpc>
              <a:buFont typeface="Wingdings" panose="05000000000000000000" pitchFamily="2" charset="2"/>
              <a:buChar char="u"/>
            </a:pP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農民依法登記之獨資或合夥組織農場、農業合作社，其銷售自行生產初級農產品之所得，</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105.11.11</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年免徵營利事業</a:t>
            </a:r>
            <a:r>
              <a:rPr lang="zh-TW" altLang="en-US"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所得稅</a:t>
            </a:r>
            <a:endParaRPr lang="en-US" altLang="zh-TW"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lnSpc>
                <a:spcPts val="3800"/>
              </a:lnSpc>
              <a:buFont typeface="Wingdings" panose="05000000000000000000" pitchFamily="2" charset="2"/>
              <a:buChar char="Ø"/>
            </a:pPr>
            <a:r>
              <a:rPr lang="zh-TW" altLang="en-US" sz="2800" b="1" kern="100" dirty="0">
                <a:solidFill>
                  <a:srgbClr val="C00000"/>
                </a:solidFill>
                <a:latin typeface="標楷體" panose="03000509000000000000" pitchFamily="65" charset="-120"/>
                <a:ea typeface="標楷體" panose="03000509000000000000" pitchFamily="65" charset="-120"/>
                <a:cs typeface="Times New Roman"/>
              </a:rPr>
              <a:t>有助扶植</a:t>
            </a:r>
            <a:r>
              <a:rPr lang="zh-TW" altLang="en-US" sz="2800" b="1" kern="100" dirty="0" smtClean="0">
                <a:solidFill>
                  <a:srgbClr val="C00000"/>
                </a:solidFill>
                <a:latin typeface="標楷體" panose="03000509000000000000" pitchFamily="65" charset="-120"/>
                <a:ea typeface="標楷體" panose="03000509000000000000" pitchFamily="65" charset="-120"/>
                <a:cs typeface="Times New Roman"/>
              </a:rPr>
              <a:t>小農轉型及提升營運規模</a:t>
            </a:r>
            <a:endParaRPr lang="zh-TW" altLang="en-US" sz="2800" b="1" kern="100" dirty="0">
              <a:solidFill>
                <a:srgbClr val="C00000"/>
              </a:solidFill>
              <a:latin typeface="標楷體" panose="03000509000000000000" pitchFamily="65" charset="-120"/>
              <a:ea typeface="標楷體" panose="03000509000000000000" pitchFamily="65" charset="-120"/>
              <a:cs typeface="Times New Roman"/>
            </a:endParaRPr>
          </a:p>
          <a:p>
            <a:pPr marL="457200" lvl="0" indent="-457200" algn="just">
              <a:buFont typeface="Wingdings" panose="05000000000000000000" pitchFamily="2" charset="2"/>
              <a:buChar char="u"/>
            </a:pPr>
            <a:endPar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Hexagon 10"/>
          <p:cNvSpPr/>
          <p:nvPr/>
        </p:nvSpPr>
        <p:spPr>
          <a:xfrm>
            <a:off x="721821" y="785177"/>
            <a:ext cx="4285129" cy="1623174"/>
          </a:xfrm>
          <a:prstGeom prst="hexagon">
            <a:avLst>
              <a:gd name="adj" fmla="val 28764"/>
              <a:gd name="vf" fmla="val 115470"/>
            </a:avLst>
          </a:prstGeom>
          <a:ln/>
        </p:spPr>
        <p:style>
          <a:lnRef idx="1">
            <a:schemeClr val="accent1"/>
          </a:lnRef>
          <a:fillRef idx="2">
            <a:schemeClr val="accent1"/>
          </a:fillRef>
          <a:effectRef idx="1">
            <a:schemeClr val="accent1"/>
          </a:effectRef>
          <a:fontRef idx="minor">
            <a:schemeClr val="dk1"/>
          </a:fontRef>
        </p:style>
        <p:txBody>
          <a:bodyPr rtlCol="0" anchor="ctr"/>
          <a:lstStyle/>
          <a:p>
            <a:pPr indent="-457200" algn="ctr">
              <a:lnSpc>
                <a:spcPts val="2800"/>
              </a:lnSpc>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105.11.30</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增訂</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p>
          <a:p>
            <a:pPr indent="-457200" algn="ctr">
              <a:lnSpc>
                <a:spcPts val="2800"/>
              </a:lnSpc>
            </a:pP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農業</a:t>
            </a: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發展</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800" b="1" dirty="0" smtClean="0">
                <a:solidFill>
                  <a:srgbClr val="0000FF"/>
                </a:solidFill>
                <a:latin typeface="新細明體"/>
                <a:ea typeface="新細明體"/>
                <a:cs typeface="Times New Roman" panose="02020603050405020304" pitchFamily="18" charset="0"/>
              </a:rPr>
              <a:t>」</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47</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20</a:t>
            </a:fld>
            <a:endParaRPr lang="en-US" altLang="zh-TW" dirty="0">
              <a:solidFill>
                <a:srgbClr val="000000"/>
              </a:solidFill>
              <a:latin typeface="Arial" panose="020B0604020202020204" pitchFamily="34" charset="0"/>
              <a:cs typeface="Arial" panose="020B0604020202020204" pitchFamily="34" charset="0"/>
            </a:endParaRPr>
          </a:p>
        </p:txBody>
      </p:sp>
      <p:sp>
        <p:nvSpPr>
          <p:cNvPr id="11" name="橢圓 10"/>
          <p:cNvSpPr/>
          <p:nvPr/>
        </p:nvSpPr>
        <p:spPr>
          <a:xfrm>
            <a:off x="342428" y="116632"/>
            <a:ext cx="650131" cy="6414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肆</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29788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22"/>
          <p:cNvSpPr/>
          <p:nvPr/>
        </p:nvSpPr>
        <p:spPr>
          <a:xfrm>
            <a:off x="200630" y="1472246"/>
            <a:ext cx="3024178" cy="5046966"/>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14" name="矩形 13"/>
          <p:cNvSpPr/>
          <p:nvPr/>
        </p:nvSpPr>
        <p:spPr>
          <a:xfrm>
            <a:off x="389341" y="101415"/>
            <a:ext cx="8481392"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600" b="1" dirty="0">
                <a:solidFill>
                  <a:srgbClr val="336600"/>
                </a:solidFill>
                <a:latin typeface="標楷體" pitchFamily="65" charset="-120"/>
                <a:ea typeface="標楷體" pitchFamily="65" charset="-120"/>
              </a:rPr>
              <a:t>二</a:t>
            </a:r>
            <a:r>
              <a:rPr lang="zh-TW" altLang="en-US" sz="3600" b="1" dirty="0" smtClean="0">
                <a:solidFill>
                  <a:srgbClr val="336600"/>
                </a:solidFill>
                <a:latin typeface="標楷體" pitchFamily="65" charset="-120"/>
                <a:ea typeface="標楷體" pitchFamily="65" charset="-120"/>
              </a:rPr>
              <a:t>、配合住宅政策，提供租稅優惠</a:t>
            </a:r>
            <a:endParaRPr lang="zh-TW" altLang="en-US" sz="3600" b="1" dirty="0">
              <a:solidFill>
                <a:srgbClr val="336600"/>
              </a:solidFill>
              <a:latin typeface="標楷體" pitchFamily="65" charset="-120"/>
              <a:ea typeface="標楷體" pitchFamily="65" charset="-120"/>
            </a:endParaRPr>
          </a:p>
        </p:txBody>
      </p:sp>
      <p:cxnSp>
        <p:nvCxnSpPr>
          <p:cNvPr id="10" name="Straight Connector 3"/>
          <p:cNvCxnSpPr/>
          <p:nvPr/>
        </p:nvCxnSpPr>
        <p:spPr>
          <a:xfrm>
            <a:off x="154866" y="758082"/>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Hexagon 10"/>
          <p:cNvSpPr/>
          <p:nvPr/>
        </p:nvSpPr>
        <p:spPr>
          <a:xfrm>
            <a:off x="164012" y="785177"/>
            <a:ext cx="3031096" cy="1551166"/>
          </a:xfrm>
          <a:prstGeom prst="hexagon">
            <a:avLst>
              <a:gd name="adj" fmla="val 28764"/>
              <a:gd name="vf" fmla="val 115470"/>
            </a:avLst>
          </a:prstGeom>
          <a:ln/>
        </p:spPr>
        <p:style>
          <a:lnRef idx="1">
            <a:schemeClr val="accent1"/>
          </a:lnRef>
          <a:fillRef idx="2">
            <a:schemeClr val="accent1"/>
          </a:fillRef>
          <a:effectRef idx="1">
            <a:schemeClr val="accent1"/>
          </a:effectRef>
          <a:fontRef idx="minor">
            <a:schemeClr val="dk1"/>
          </a:fontRef>
        </p:style>
        <p:txBody>
          <a:bodyPr rtlCol="0" anchor="ctr"/>
          <a:lstStyle/>
          <a:p>
            <a:pPr indent="-457200" algn="ctr">
              <a:lnSpc>
                <a:spcPts val="2800"/>
              </a:lnSpc>
            </a:pPr>
            <a:endParaRPr lang="en-US" sz="2400" b="1" dirty="0">
              <a:solidFill>
                <a:srgbClr val="0000FF"/>
              </a:solidFill>
              <a:latin typeface="標楷體" panose="03000509000000000000" pitchFamily="65" charset="-120"/>
              <a:ea typeface="標楷體" panose="03000509000000000000" pitchFamily="65" charset="-120"/>
            </a:endParaRPr>
          </a:p>
        </p:txBody>
      </p:sp>
      <p:sp>
        <p:nvSpPr>
          <p:cNvPr id="26" name="矩形 25"/>
          <p:cNvSpPr/>
          <p:nvPr/>
        </p:nvSpPr>
        <p:spPr>
          <a:xfrm>
            <a:off x="164010" y="2364808"/>
            <a:ext cx="3031098" cy="4619213"/>
          </a:xfrm>
          <a:prstGeom prst="rect">
            <a:avLst/>
          </a:prstGeom>
        </p:spPr>
        <p:txBody>
          <a:bodyPr wrap="square">
            <a:spAutoFit/>
          </a:bodyPr>
          <a:lstStyle/>
          <a:p>
            <a:pPr marL="342900" indent="-342900" algn="just" hangingPunct="0">
              <a:lnSpc>
                <a:spcPts val="2700"/>
              </a:lnSpc>
              <a:spcBef>
                <a:spcPts val="600"/>
              </a:spcBef>
              <a:buFont typeface="Wingdings" panose="05000000000000000000" pitchFamily="2" charset="2"/>
              <a:buChar char="u"/>
            </a:pPr>
            <a:r>
              <a:rPr lang="zh-TW" altLang="en-US" sz="2250" b="1" kern="0" dirty="0" smtClean="0">
                <a:solidFill>
                  <a:prstClr val="black"/>
                </a:solidFill>
                <a:latin typeface="標楷體" panose="03000509000000000000" pitchFamily="65" charset="-120"/>
                <a:ea typeface="標楷體" panose="03000509000000000000" pitchFamily="65" charset="-120"/>
              </a:rPr>
              <a:t>個人將</a:t>
            </a:r>
            <a:r>
              <a:rPr lang="zh-TW" altLang="en-US" sz="2250" b="1" kern="0" dirty="0">
                <a:solidFill>
                  <a:prstClr val="black"/>
                </a:solidFill>
                <a:latin typeface="標楷體" panose="03000509000000000000" pitchFamily="65" charset="-120"/>
                <a:ea typeface="標楷體" panose="03000509000000000000" pitchFamily="65" charset="-120"/>
              </a:rPr>
              <a:t>房屋出租予接受政府租金補貼者，得</a:t>
            </a:r>
            <a:r>
              <a:rPr lang="zh-TW" altLang="en-US" sz="2250" b="1" kern="0" dirty="0" smtClean="0">
                <a:solidFill>
                  <a:prstClr val="black"/>
                </a:solidFill>
                <a:latin typeface="標楷體" panose="03000509000000000000" pitchFamily="65" charset="-120"/>
                <a:ea typeface="標楷體" panose="03000509000000000000" pitchFamily="65" charset="-120"/>
              </a:rPr>
              <a:t>減免所得稅</a:t>
            </a:r>
            <a:r>
              <a:rPr lang="zh-TW" altLang="en-US" sz="2250" b="1" kern="0" dirty="0">
                <a:solidFill>
                  <a:prstClr val="black"/>
                </a:solidFill>
                <a:latin typeface="標楷體" panose="03000509000000000000" pitchFamily="65" charset="-120"/>
                <a:ea typeface="標楷體" panose="03000509000000000000" pitchFamily="65" charset="-120"/>
              </a:rPr>
              <a:t>及地價稅；將房屋供社會住宅使用者</a:t>
            </a:r>
            <a:r>
              <a:rPr lang="zh-TW" altLang="en-US" sz="2250" b="1" kern="0" dirty="0" smtClean="0">
                <a:solidFill>
                  <a:prstClr val="black"/>
                </a:solidFill>
                <a:latin typeface="標楷體" panose="03000509000000000000" pitchFamily="65" charset="-120"/>
                <a:ea typeface="標楷體" panose="03000509000000000000" pitchFamily="65" charset="-120"/>
              </a:rPr>
              <a:t>，得減免所得稅</a:t>
            </a:r>
            <a:r>
              <a:rPr lang="zh-TW" altLang="en-US" sz="2250" b="1" kern="0" dirty="0">
                <a:solidFill>
                  <a:prstClr val="black"/>
                </a:solidFill>
                <a:latin typeface="標楷體" panose="03000509000000000000" pitchFamily="65" charset="-120"/>
                <a:ea typeface="標楷體" panose="03000509000000000000" pitchFamily="65" charset="-120"/>
              </a:rPr>
              <a:t>、營業稅、地價稅及</a:t>
            </a:r>
            <a:r>
              <a:rPr lang="zh-TW" altLang="en-US" sz="2250" b="1" kern="0" dirty="0" smtClean="0">
                <a:solidFill>
                  <a:prstClr val="black"/>
                </a:solidFill>
                <a:latin typeface="標楷體" panose="03000509000000000000" pitchFamily="65" charset="-120"/>
                <a:ea typeface="標楷體" panose="03000509000000000000" pitchFamily="65" charset="-120"/>
              </a:rPr>
              <a:t>房屋稅</a:t>
            </a:r>
            <a:endParaRPr lang="en-US" altLang="zh-TW" sz="2250" b="1" kern="0" dirty="0" smtClean="0">
              <a:solidFill>
                <a:prstClr val="black"/>
              </a:solidFill>
              <a:latin typeface="標楷體" panose="03000509000000000000" pitchFamily="65" charset="-120"/>
              <a:ea typeface="標楷體" panose="03000509000000000000" pitchFamily="65" charset="-120"/>
            </a:endParaRPr>
          </a:p>
          <a:p>
            <a:pPr marL="342900" marR="19685" indent="-342900">
              <a:lnSpc>
                <a:spcPts val="2700"/>
              </a:lnSpc>
              <a:buFont typeface="Wingdings" panose="05000000000000000000" pitchFamily="2" charset="2"/>
              <a:buChar char="Ø"/>
              <a:tabLst>
                <a:tab pos="160020" algn="l"/>
              </a:tabLst>
              <a:defRPr/>
            </a:pPr>
            <a:r>
              <a:rPr lang="zh-TW" altLang="en-US" sz="2250" b="1" kern="0" dirty="0">
                <a:solidFill>
                  <a:srgbClr val="C00000"/>
                </a:solidFill>
                <a:latin typeface="標楷體" panose="03000509000000000000" pitchFamily="65" charset="-120"/>
                <a:ea typeface="標楷體" panose="03000509000000000000" pitchFamily="65" charset="-120"/>
              </a:rPr>
              <a:t>減輕公益出租人及社會住宅屋主負擔；增加房屋供給予弱勢族群</a:t>
            </a:r>
            <a:endParaRPr lang="en-US" altLang="zh-TW" sz="2250" b="1" kern="0" dirty="0">
              <a:solidFill>
                <a:srgbClr val="C00000"/>
              </a:solidFill>
              <a:latin typeface="標楷體" panose="03000509000000000000" pitchFamily="65" charset="-120"/>
              <a:ea typeface="標楷體" panose="03000509000000000000" pitchFamily="65" charset="-120"/>
            </a:endParaRPr>
          </a:p>
          <a:p>
            <a:pPr marL="342900" indent="-342900" algn="just">
              <a:lnSpc>
                <a:spcPts val="2300"/>
              </a:lnSpc>
              <a:spcBef>
                <a:spcPts val="600"/>
              </a:spcBef>
              <a:buFont typeface="Wingdings" panose="05000000000000000000" pitchFamily="2" charset="2"/>
              <a:buChar char="u"/>
            </a:pPr>
            <a:endParaRPr lang="zh-TW" altLang="en-US" sz="2250" b="1" kern="0" dirty="0">
              <a:solidFill>
                <a:prstClr val="black"/>
              </a:solidFill>
              <a:latin typeface="標楷體" panose="03000509000000000000" pitchFamily="65" charset="-120"/>
              <a:ea typeface="標楷體" panose="03000509000000000000" pitchFamily="65" charset="-120"/>
            </a:endParaRPr>
          </a:p>
        </p:txBody>
      </p:sp>
      <p:sp>
        <p:nvSpPr>
          <p:cNvPr id="2" name="矩形 1"/>
          <p:cNvSpPr/>
          <p:nvPr/>
        </p:nvSpPr>
        <p:spPr>
          <a:xfrm>
            <a:off x="373345" y="1052736"/>
            <a:ext cx="2643254" cy="913070"/>
          </a:xfrm>
          <a:prstGeom prst="rect">
            <a:avLst/>
          </a:prstGeom>
        </p:spPr>
        <p:txBody>
          <a:bodyPr wrap="square">
            <a:spAutoFit/>
          </a:bodyPr>
          <a:lstStyle/>
          <a:p>
            <a:pPr indent="-457200" algn="ctr">
              <a:lnSpc>
                <a:spcPts val="3200"/>
              </a:lnSpc>
            </a:pPr>
            <a:r>
              <a:rPr lang="en-US" altLang="zh-TW" sz="2600" b="1" dirty="0" smtClean="0">
                <a:solidFill>
                  <a:srgbClr val="0000FF"/>
                </a:solidFill>
                <a:latin typeface="Times New Roman" panose="02020603050405020304" pitchFamily="18" charset="0"/>
                <a:ea typeface="Cambria Math" panose="02040503050406030204" pitchFamily="18" charset="0"/>
                <a:cs typeface="Times New Roman" panose="02020603050405020304" pitchFamily="18" charset="0"/>
              </a:rPr>
              <a:t>106.1.11</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修正</a:t>
            </a:r>
            <a:endParaRPr lang="en-US" altLang="zh-TW" sz="2600" b="1" dirty="0" smtClean="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indent="-457200" algn="ctr">
              <a:lnSpc>
                <a:spcPts val="3200"/>
              </a:lnSpc>
            </a:pPr>
            <a:r>
              <a:rPr lang="zh-TW" altLang="en-US" sz="2600" b="1" dirty="0" smtClean="0">
                <a:solidFill>
                  <a:srgbClr val="0000FF"/>
                </a:solidFill>
                <a:latin typeface="標楷體" panose="03000509000000000000" pitchFamily="65" charset="-120"/>
                <a:ea typeface="標楷體" panose="03000509000000000000" pitchFamily="65" charset="-120"/>
              </a:rPr>
              <a:t>公布</a:t>
            </a:r>
            <a:r>
              <a:rPr lang="zh-TW" altLang="en-US" sz="2600" b="1" dirty="0" smtClean="0">
                <a:solidFill>
                  <a:srgbClr val="0000FF"/>
                </a:solidFill>
                <a:latin typeface="新細明體"/>
                <a:ea typeface="新細明體"/>
              </a:rPr>
              <a:t>「</a:t>
            </a:r>
            <a:r>
              <a:rPr lang="zh-TW" altLang="en-US" sz="2600" b="1" dirty="0" smtClean="0">
                <a:solidFill>
                  <a:srgbClr val="0000FF"/>
                </a:solidFill>
                <a:latin typeface="標楷體" panose="03000509000000000000" pitchFamily="65" charset="-120"/>
                <a:ea typeface="標楷體" panose="03000509000000000000" pitchFamily="65" charset="-120"/>
              </a:rPr>
              <a:t>住宅法</a:t>
            </a:r>
            <a:r>
              <a:rPr lang="zh-TW" altLang="en-US" sz="2600" b="1" dirty="0" smtClean="0">
                <a:solidFill>
                  <a:srgbClr val="0000FF"/>
                </a:solidFill>
                <a:latin typeface="新細明體"/>
                <a:ea typeface="新細明體"/>
              </a:rPr>
              <a:t>」</a:t>
            </a:r>
            <a:endParaRPr lang="en-US" altLang="zh-TW" sz="2600" b="1" dirty="0">
              <a:solidFill>
                <a:srgbClr val="0000FF"/>
              </a:solidFill>
              <a:latin typeface="標楷體" panose="03000509000000000000" pitchFamily="65" charset="-120"/>
              <a:ea typeface="標楷體" panose="03000509000000000000" pitchFamily="65" charset="-120"/>
            </a:endParaRPr>
          </a:p>
        </p:txBody>
      </p:sp>
      <p:sp>
        <p:nvSpPr>
          <p:cNvPr id="45" name="Round Same Side Corner Rectangle 22"/>
          <p:cNvSpPr/>
          <p:nvPr/>
        </p:nvSpPr>
        <p:spPr>
          <a:xfrm>
            <a:off x="6778799" y="1472245"/>
            <a:ext cx="2861599" cy="5046967"/>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46" name="Round Same Side Corner Rectangle 22"/>
          <p:cNvSpPr/>
          <p:nvPr/>
        </p:nvSpPr>
        <p:spPr>
          <a:xfrm>
            <a:off x="3512840" y="1581376"/>
            <a:ext cx="3024336" cy="4937836"/>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ln/>
        </p:spPr>
        <p:style>
          <a:lnRef idx="2">
            <a:schemeClr val="accent1"/>
          </a:lnRef>
          <a:fillRef idx="1">
            <a:schemeClr val="lt1"/>
          </a:fillRef>
          <a:effectRef idx="0">
            <a:schemeClr val="accent1"/>
          </a:effectRef>
          <a:fontRef idx="minor">
            <a:schemeClr val="dk1"/>
          </a:fontRef>
        </p:style>
        <p:txBody>
          <a:bodyPr lIns="91440" tIns="182880" rtlCol="0" anchor="t"/>
          <a:lstStyle/>
          <a:p>
            <a:pPr>
              <a:lnSpc>
                <a:spcPct val="150000"/>
              </a:lnSpc>
            </a:pPr>
            <a:endParaRPr lang="en-US" sz="1600" dirty="0">
              <a:solidFill>
                <a:prstClr val="black"/>
              </a:solidFill>
              <a:latin typeface="標楷體" panose="03000509000000000000" pitchFamily="65" charset="-120"/>
              <a:ea typeface="標楷體" panose="03000509000000000000" pitchFamily="65" charset="-120"/>
            </a:endParaRPr>
          </a:p>
        </p:txBody>
      </p:sp>
      <p:sp>
        <p:nvSpPr>
          <p:cNvPr id="50" name="Hexagon 10"/>
          <p:cNvSpPr/>
          <p:nvPr/>
        </p:nvSpPr>
        <p:spPr>
          <a:xfrm>
            <a:off x="3195108" y="785177"/>
            <a:ext cx="3360771" cy="1581940"/>
          </a:xfrm>
          <a:prstGeom prst="hexagon">
            <a:avLst>
              <a:gd name="adj" fmla="val 28764"/>
              <a:gd name="vf" fmla="val 115470"/>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lvl="1" indent="-108000" algn="ctr">
              <a:lnSpc>
                <a:spcPts val="2500"/>
              </a:lnSpc>
            </a:pPr>
            <a:r>
              <a:rPr 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106.5.10</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制定</a:t>
            </a:r>
            <a:endParaRPr lang="en-US" altLang="zh-TW"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lvl="1" indent="-108000" algn="ctr">
              <a:lnSpc>
                <a:spcPts val="2500"/>
              </a:lnSpc>
            </a:pPr>
            <a:r>
              <a:rPr lang="zh-TW" altLang="en-US" sz="2600" b="1" dirty="0" smtClean="0">
                <a:solidFill>
                  <a:srgbClr val="0000FF"/>
                </a:solidFill>
                <a:latin typeface="新細明體"/>
                <a:ea typeface="新細明體"/>
                <a:cs typeface="Times New Roman" panose="02020603050405020304" pitchFamily="18" charset="0"/>
              </a:rPr>
              <a:t>「</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都市危險及老舊建築物加速重建</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600" b="1" dirty="0" smtClean="0">
                <a:solidFill>
                  <a:srgbClr val="0000FF"/>
                </a:solidFill>
                <a:latin typeface="新細明體"/>
                <a:ea typeface="新細明體"/>
                <a:cs typeface="Times New Roman" panose="02020603050405020304" pitchFamily="18" charset="0"/>
              </a:rPr>
              <a:t>」</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a:t>
            </a:r>
            <a:endParaRPr 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Hexagon 10"/>
          <p:cNvSpPr/>
          <p:nvPr/>
        </p:nvSpPr>
        <p:spPr>
          <a:xfrm>
            <a:off x="6681727" y="805792"/>
            <a:ext cx="3180879" cy="1551168"/>
          </a:xfrm>
          <a:prstGeom prst="hexagon">
            <a:avLst>
              <a:gd name="adj" fmla="val 28764"/>
              <a:gd name="vf" fmla="val 115470"/>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lvl="1" indent="-363538" algn="ctr">
              <a:lnSpc>
                <a:spcPts val="2800"/>
              </a:lnSpc>
            </a:pPr>
            <a:r>
              <a:rPr 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106.12.27</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制定</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公布</a:t>
            </a:r>
            <a:r>
              <a:rPr lang="zh-TW" altLang="en-US" sz="2600" b="1" dirty="0" smtClean="0">
                <a:solidFill>
                  <a:srgbClr val="0000FF"/>
                </a:solidFill>
                <a:latin typeface="新細明體"/>
                <a:ea typeface="新細明體"/>
                <a:cs typeface="Times New Roman" panose="02020603050405020304" pitchFamily="18" charset="0"/>
              </a:rPr>
              <a:t>「</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租賃</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住宅市場發展及管理</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條例</a:t>
            </a:r>
            <a:r>
              <a:rPr lang="zh-TW" altLang="en-US" sz="2600" b="1" dirty="0" smtClean="0">
                <a:solidFill>
                  <a:srgbClr val="0000FF"/>
                </a:solidFill>
                <a:latin typeface="新細明體"/>
                <a:ea typeface="新細明體"/>
                <a:cs typeface="Times New Roman" panose="02020603050405020304" pitchFamily="18" charset="0"/>
              </a:rPr>
              <a:t>」</a:t>
            </a:r>
            <a:endParaRPr 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2" name="文字方塊 51"/>
          <p:cNvSpPr txBox="1"/>
          <p:nvPr/>
        </p:nvSpPr>
        <p:spPr>
          <a:xfrm>
            <a:off x="3584847" y="2616488"/>
            <a:ext cx="2664297" cy="23237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60000" lvl="1" indent="-360000" algn="just">
              <a:lnSpc>
                <a:spcPts val="2800"/>
              </a:lnSpc>
              <a:spcBef>
                <a:spcPts val="600"/>
              </a:spcBef>
              <a:buFont typeface="Wingdings" panose="05000000000000000000" pitchFamily="2" charset="2"/>
              <a:buChar char="u"/>
            </a:pPr>
            <a:r>
              <a:rPr lang="zh-TW" altLang="en-US" sz="2400" b="1" dirty="0">
                <a:solidFill>
                  <a:prstClr val="black"/>
                </a:solidFill>
                <a:latin typeface="Times New Roman" pitchFamily="18" charset="0"/>
                <a:ea typeface="標楷體" panose="03000509000000000000" pitchFamily="65" charset="-120"/>
                <a:cs typeface="Times New Roman" pitchFamily="18" charset="0"/>
              </a:rPr>
              <a:t>重建期間或重建後提供地價稅及房屋稅租稅</a:t>
            </a:r>
            <a:r>
              <a:rPr lang="zh-TW" altLang="en-US" sz="2400" b="1" dirty="0" smtClean="0">
                <a:solidFill>
                  <a:prstClr val="black"/>
                </a:solidFill>
                <a:latin typeface="Times New Roman" pitchFamily="18" charset="0"/>
                <a:ea typeface="標楷體" panose="03000509000000000000" pitchFamily="65" charset="-120"/>
                <a:cs typeface="Times New Roman" pitchFamily="18" charset="0"/>
              </a:rPr>
              <a:t>優惠</a:t>
            </a:r>
            <a:endParaRPr lang="en-US" altLang="zh-TW" sz="2400" b="1" dirty="0" smtClean="0">
              <a:solidFill>
                <a:prstClr val="black"/>
              </a:solidFill>
              <a:latin typeface="Times New Roman" pitchFamily="18" charset="0"/>
              <a:ea typeface="標楷體" panose="03000509000000000000" pitchFamily="65" charset="-120"/>
              <a:cs typeface="Times New Roman" pitchFamily="18" charset="0"/>
            </a:endParaRPr>
          </a:p>
          <a:p>
            <a:pPr marL="342900" lvl="1" indent="-342900">
              <a:lnSpc>
                <a:spcPts val="2800"/>
              </a:lnSpc>
              <a:spcBef>
                <a:spcPts val="600"/>
              </a:spcBef>
              <a:buFont typeface="Wingdings" panose="05000000000000000000" pitchFamily="2" charset="2"/>
              <a:buChar char="Ø"/>
            </a:pPr>
            <a:r>
              <a:rPr lang="zh-TW" altLang="en-US" sz="2400" b="1" dirty="0" smtClean="0">
                <a:solidFill>
                  <a:srgbClr val="C00000"/>
                </a:solidFill>
                <a:latin typeface="Times New Roman" pitchFamily="18" charset="0"/>
                <a:ea typeface="標楷體" panose="03000509000000000000" pitchFamily="65" charset="-120"/>
                <a:cs typeface="Times New Roman" pitchFamily="18" charset="0"/>
              </a:rPr>
              <a:t>加速</a:t>
            </a:r>
            <a:r>
              <a:rPr lang="zh-TW" altLang="en-US" sz="2400" b="1" dirty="0">
                <a:solidFill>
                  <a:srgbClr val="C00000"/>
                </a:solidFill>
                <a:latin typeface="Times New Roman" pitchFamily="18" charset="0"/>
                <a:ea typeface="標楷體" panose="03000509000000000000" pitchFamily="65" charset="-120"/>
                <a:cs typeface="Times New Roman" pitchFamily="18" charset="0"/>
              </a:rPr>
              <a:t>推動危險及老舊建築物</a:t>
            </a:r>
            <a:r>
              <a:rPr lang="zh-TW" altLang="en-US" sz="2400" b="1" dirty="0" smtClean="0">
                <a:solidFill>
                  <a:srgbClr val="C00000"/>
                </a:solidFill>
                <a:latin typeface="Times New Roman" pitchFamily="18" charset="0"/>
                <a:ea typeface="標楷體" panose="03000509000000000000" pitchFamily="65" charset="-120"/>
                <a:cs typeface="Times New Roman" pitchFamily="18" charset="0"/>
              </a:rPr>
              <a:t>重建</a:t>
            </a:r>
            <a:endParaRPr lang="zh-TW" altLang="en-US" sz="2400" b="1" dirty="0">
              <a:solidFill>
                <a:srgbClr val="C00000"/>
              </a:solidFill>
              <a:latin typeface="Times New Roman" panose="02020603050405020304" pitchFamily="18" charset="0"/>
              <a:ea typeface="標楷體" pitchFamily="65" charset="-120"/>
              <a:cs typeface="Times New Roman" panose="02020603050405020304" pitchFamily="18" charset="0"/>
            </a:endParaRPr>
          </a:p>
        </p:txBody>
      </p:sp>
      <p:sp>
        <p:nvSpPr>
          <p:cNvPr id="54" name="矩形 53"/>
          <p:cNvSpPr/>
          <p:nvPr/>
        </p:nvSpPr>
        <p:spPr>
          <a:xfrm>
            <a:off x="6778801" y="2435340"/>
            <a:ext cx="2638696" cy="4349909"/>
          </a:xfrm>
          <a:prstGeom prst="rect">
            <a:avLst/>
          </a:prstGeom>
        </p:spPr>
        <p:txBody>
          <a:bodyPr wrap="square">
            <a:spAutoFit/>
          </a:bodyPr>
          <a:lstStyle/>
          <a:p>
            <a:pPr marL="342900" indent="-342900" algn="just">
              <a:lnSpc>
                <a:spcPts val="2900"/>
              </a:lnSpc>
              <a:spcBef>
                <a:spcPts val="600"/>
              </a:spcBef>
              <a:buFont typeface="Wingdings" panose="05000000000000000000" pitchFamily="2" charset="2"/>
              <a:buChar char="u"/>
            </a:pPr>
            <a:r>
              <a:rPr lang="zh-TW" altLang="en-US" sz="2400" b="1" kern="0" dirty="0" smtClean="0">
                <a:solidFill>
                  <a:prstClr val="black"/>
                </a:solidFill>
                <a:latin typeface="標楷體" panose="03000509000000000000" pitchFamily="65" charset="-120"/>
                <a:ea typeface="標楷體" panose="03000509000000000000" pitchFamily="65" charset="-120"/>
              </a:rPr>
              <a:t>個人將</a:t>
            </a:r>
            <a:r>
              <a:rPr lang="zh-TW" altLang="en-US" sz="2400" b="1" kern="0" dirty="0" smtClean="0">
                <a:latin typeface="標楷體" panose="03000509000000000000" pitchFamily="65" charset="-120"/>
                <a:ea typeface="標楷體" panose="03000509000000000000" pitchFamily="65" charset="-120"/>
              </a:rPr>
              <a:t>房屋</a:t>
            </a:r>
            <a:r>
              <a:rPr lang="zh-TW" altLang="en-US" sz="2400" b="1" kern="0" dirty="0" smtClean="0">
                <a:solidFill>
                  <a:prstClr val="black"/>
                </a:solidFill>
                <a:latin typeface="標楷體" panose="03000509000000000000" pitchFamily="65" charset="-120"/>
                <a:ea typeface="標楷體" panose="03000509000000000000" pitchFamily="65" charset="-120"/>
              </a:rPr>
              <a:t>交</a:t>
            </a:r>
            <a:r>
              <a:rPr lang="zh-TW" altLang="en-US" sz="2400" b="1" kern="0" dirty="0">
                <a:solidFill>
                  <a:prstClr val="black"/>
                </a:solidFill>
                <a:latin typeface="標楷體" panose="03000509000000000000" pitchFamily="65" charset="-120"/>
                <a:ea typeface="標楷體" panose="03000509000000000000" pitchFamily="65" charset="-120"/>
              </a:rPr>
              <a:t>由專業經營出租者，提供所得稅、地價稅及房屋稅租稅</a:t>
            </a:r>
            <a:r>
              <a:rPr lang="zh-TW" altLang="en-US" sz="2400" b="1" kern="0" dirty="0" smtClean="0">
                <a:solidFill>
                  <a:prstClr val="black"/>
                </a:solidFill>
                <a:latin typeface="標楷體" panose="03000509000000000000" pitchFamily="65" charset="-120"/>
                <a:ea typeface="標楷體" panose="03000509000000000000" pitchFamily="65" charset="-120"/>
              </a:rPr>
              <a:t>優惠</a:t>
            </a:r>
            <a:endParaRPr lang="en-US" altLang="zh-TW" sz="2400" b="1" kern="0" dirty="0" smtClean="0">
              <a:solidFill>
                <a:prstClr val="black"/>
              </a:solidFill>
              <a:latin typeface="標楷體" panose="03000509000000000000" pitchFamily="65" charset="-120"/>
              <a:ea typeface="標楷體" panose="03000509000000000000" pitchFamily="65" charset="-120"/>
            </a:endParaRPr>
          </a:p>
          <a:p>
            <a:pPr marL="342900" indent="-342900" algn="just">
              <a:lnSpc>
                <a:spcPts val="2900"/>
              </a:lnSpc>
              <a:spcBef>
                <a:spcPts val="600"/>
              </a:spcBef>
              <a:buFont typeface="Wingdings" panose="05000000000000000000" pitchFamily="2" charset="2"/>
              <a:buChar char="Ø"/>
            </a:pPr>
            <a:r>
              <a:rPr lang="zh-TW" altLang="en-US" sz="2400" b="1" kern="100" dirty="0">
                <a:solidFill>
                  <a:srgbClr val="C00000"/>
                </a:solidFill>
                <a:latin typeface="標楷體" panose="03000509000000000000" pitchFamily="65" charset="-120"/>
                <a:ea typeface="標楷體" panose="03000509000000000000" pitchFamily="65" charset="-120"/>
                <a:cs typeface="Times New Roman"/>
              </a:rPr>
              <a:t>減輕房屋出租人負擔，增加空屋釋出予住屋需求者</a:t>
            </a:r>
            <a:endParaRPr lang="en-US" altLang="zh-TW" sz="2400" b="1" kern="100" dirty="0">
              <a:solidFill>
                <a:srgbClr val="C00000"/>
              </a:solidFill>
              <a:latin typeface="標楷體" panose="03000509000000000000" pitchFamily="65" charset="-120"/>
              <a:ea typeface="標楷體" panose="03000509000000000000" pitchFamily="65" charset="-120"/>
              <a:cs typeface="Times New Roman"/>
            </a:endParaRPr>
          </a:p>
          <a:p>
            <a:pPr marL="342900" indent="-342900" algn="just">
              <a:lnSpc>
                <a:spcPts val="3000"/>
              </a:lnSpc>
              <a:spcBef>
                <a:spcPts val="600"/>
              </a:spcBef>
              <a:buFont typeface="Wingdings" panose="05000000000000000000" pitchFamily="2" charset="2"/>
              <a:buChar char="Ø"/>
            </a:pPr>
            <a:endParaRPr lang="en-US" altLang="zh-TW" sz="2400" b="1" dirty="0">
              <a:solidFill>
                <a:prstClr val="black"/>
              </a:solidFill>
              <a:latin typeface="標楷體" panose="03000509000000000000" pitchFamily="65" charset="-120"/>
              <a:ea typeface="標楷體" panose="03000509000000000000" pitchFamily="65" charset="-120"/>
            </a:endParaRPr>
          </a:p>
        </p:txBody>
      </p:sp>
      <p:sp>
        <p:nvSpPr>
          <p:cNvPr id="15" name="矩形 14"/>
          <p:cNvSpPr/>
          <p:nvPr/>
        </p:nvSpPr>
        <p:spPr>
          <a:xfrm>
            <a:off x="9400431" y="6444044"/>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21</a:t>
            </a:fld>
            <a:endParaRPr lang="en-US" altLang="zh-TW" dirty="0">
              <a:solidFill>
                <a:srgbClr val="000000"/>
              </a:solidFill>
              <a:latin typeface="Arial" panose="020B0604020202020204" pitchFamily="34" charset="0"/>
              <a:cs typeface="Arial" panose="020B0604020202020204" pitchFamily="34" charset="0"/>
            </a:endParaRPr>
          </a:p>
        </p:txBody>
      </p:sp>
      <p:sp>
        <p:nvSpPr>
          <p:cNvPr id="16" name="橢圓 15"/>
          <p:cNvSpPr/>
          <p:nvPr/>
        </p:nvSpPr>
        <p:spPr>
          <a:xfrm>
            <a:off x="342428" y="116632"/>
            <a:ext cx="650131" cy="6414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肆</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82713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3365" y="222142"/>
            <a:ext cx="7476316"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600" b="1" dirty="0" smtClean="0">
                <a:solidFill>
                  <a:srgbClr val="336600"/>
                </a:solidFill>
                <a:latin typeface="標楷體" panose="03000509000000000000" pitchFamily="65" charset="-120"/>
                <a:ea typeface="標楷體" panose="03000509000000000000" pitchFamily="65" charset="-120"/>
              </a:rPr>
              <a:t>三、推動行動支付，提供租稅</a:t>
            </a:r>
            <a:r>
              <a:rPr lang="zh-TW" altLang="en-US" sz="3600" b="1" dirty="0">
                <a:solidFill>
                  <a:srgbClr val="336600"/>
                </a:solidFill>
                <a:latin typeface="標楷體" panose="03000509000000000000" pitchFamily="65" charset="-120"/>
                <a:ea typeface="標楷體" panose="03000509000000000000" pitchFamily="65" charset="-120"/>
              </a:rPr>
              <a:t>優惠</a:t>
            </a:r>
          </a:p>
        </p:txBody>
      </p:sp>
      <p:sp>
        <p:nvSpPr>
          <p:cNvPr id="13" name="Rectangle 18"/>
          <p:cNvSpPr/>
          <p:nvPr/>
        </p:nvSpPr>
        <p:spPr>
          <a:xfrm>
            <a:off x="613156" y="2443336"/>
            <a:ext cx="8568952" cy="1656184"/>
          </a:xfrm>
          <a:prstGeom prst="rect">
            <a:avLst/>
          </a:prstGeom>
          <a:noFill/>
          <a:ln w="12700" cap="flat" cmpd="sng" algn="ctr">
            <a:noFill/>
            <a:prstDash val="solid"/>
          </a:ln>
          <a:effectLst/>
        </p:spPr>
        <p:txBody>
          <a:bodyPr lIns="91440" tIns="91440" rIns="91440" bIns="91440" rtlCol="0" anchor="t"/>
          <a:lstStyle/>
          <a:p>
            <a:pPr algn="just">
              <a:lnSpc>
                <a:spcPts val="3000"/>
              </a:lnSpc>
              <a:buSzPct val="88000"/>
            </a:pPr>
            <a:endParaRPr lang="en-US" altLang="zh-TW" sz="2800" b="1" kern="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11" name="Straight Connector 3"/>
          <p:cNvCxnSpPr/>
          <p:nvPr/>
        </p:nvCxnSpPr>
        <p:spPr>
          <a:xfrm>
            <a:off x="154866" y="980728"/>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3" name="表格 22"/>
          <p:cNvGraphicFramePr>
            <a:graphicFrameLocks noGrp="1"/>
          </p:cNvGraphicFramePr>
          <p:nvPr>
            <p:extLst>
              <p:ext uri="{D42A27DB-BD31-4B8C-83A1-F6EECF244321}">
                <p14:modId xmlns:p14="http://schemas.microsoft.com/office/powerpoint/2010/main" val="1382418767"/>
              </p:ext>
            </p:extLst>
          </p:nvPr>
        </p:nvGraphicFramePr>
        <p:xfrm>
          <a:off x="776536" y="1268760"/>
          <a:ext cx="8568952" cy="4824536"/>
        </p:xfrm>
        <a:graphic>
          <a:graphicData uri="http://schemas.openxmlformats.org/drawingml/2006/table">
            <a:tbl>
              <a:tblPr>
                <a:tableStyleId>{3C2FFA5D-87B4-456A-9821-1D502468CF0F}</a:tableStyleId>
              </a:tblPr>
              <a:tblGrid>
                <a:gridCol w="8568952"/>
              </a:tblGrid>
              <a:tr h="4824536">
                <a:tc>
                  <a:txBody>
                    <a:bodyPr/>
                    <a:lstStyle/>
                    <a:p>
                      <a:pPr marL="285750" marR="0" lvl="0" indent="-285750" algn="just" defTabSz="914400" rtl="0" eaLnBrk="1" fontAlgn="base" latinLnBrk="0" hangingPunct="0">
                        <a:lnSpc>
                          <a:spcPts val="2800"/>
                        </a:lnSpc>
                        <a:spcBef>
                          <a:spcPts val="600"/>
                        </a:spcBef>
                        <a:spcAft>
                          <a:spcPts val="600"/>
                        </a:spcAft>
                        <a:buClrTx/>
                        <a:buSzTx/>
                        <a:buFont typeface="Wingdings" panose="05000000000000000000" pitchFamily="2" charset="2"/>
                        <a:buChar char="Ø"/>
                        <a:tabLst/>
                        <a:defRPr/>
                      </a:pPr>
                      <a:r>
                        <a:rPr lang="zh-TW" altLang="en-US" sz="26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6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6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年起</a:t>
                      </a:r>
                      <a:r>
                        <a:rPr lang="zh-TW" altLang="en-US"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，每期雲端發票除可兌領一般統一發票獎項，額外增加</a:t>
                      </a:r>
                      <a:r>
                        <a:rPr lang="en-US" altLang="zh-TW"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萬元及</a:t>
                      </a:r>
                      <a:r>
                        <a:rPr lang="en-US" altLang="zh-TW"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萬組</a:t>
                      </a:r>
                      <a:r>
                        <a:rPr lang="en-US" altLang="zh-TW"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元專屬獎項。</a:t>
                      </a:r>
                      <a:endParaRPr lang="en-US" altLang="zh-TW" sz="26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85750" marR="0" lvl="0" indent="-285750" algn="just" defTabSz="914400" rtl="0" eaLnBrk="1" fontAlgn="base" latinLnBrk="0" hangingPunct="0">
                        <a:lnSpc>
                          <a:spcPts val="2800"/>
                        </a:lnSpc>
                        <a:spcBef>
                          <a:spcPts val="600"/>
                        </a:spcBef>
                        <a:spcAft>
                          <a:spcPts val="600"/>
                        </a:spcAft>
                        <a:buClrTx/>
                        <a:buSzTx/>
                        <a:buFont typeface="Wingdings" panose="05000000000000000000" pitchFamily="2" charset="2"/>
                        <a:buChar char="Ø"/>
                        <a:tabLst/>
                        <a:defRPr/>
                      </a:pPr>
                      <a:r>
                        <a:rPr lang="en-US" altLang="zh-TW" sz="2600" b="1" kern="1200" dirty="0" smtClean="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107.1.12</a:t>
                      </a:r>
                      <a:r>
                        <a:rPr lang="zh-TW" altLang="zh-TW" sz="2600" b="1" kern="1200" dirty="0" smtClean="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發布</a:t>
                      </a:r>
                      <a:r>
                        <a:rPr lang="zh-TW" altLang="en-US" sz="2600" b="1" kern="1200" dirty="0" smtClean="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行政規則</a:t>
                      </a:r>
                      <a:r>
                        <a:rPr lang="zh-TW" altLang="en-US" sz="26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b="1" dirty="0" smtClean="0">
                          <a:solidFill>
                            <a:srgbClr val="000000"/>
                          </a:solidFill>
                          <a:effectLst/>
                          <a:latin typeface="Times New Roman"/>
                          <a:ea typeface="標楷體"/>
                          <a:cs typeface="Times New Roman"/>
                        </a:rPr>
                        <a:t>鼓勵經營實體商店小規模營業人接受消費者使用行動支付裝置付款</a:t>
                      </a:r>
                      <a:r>
                        <a:rPr lang="zh-TW" altLang="en-US" sz="2600" b="1" dirty="0" smtClean="0">
                          <a:solidFill>
                            <a:srgbClr val="000000"/>
                          </a:solidFill>
                          <a:effectLst/>
                          <a:latin typeface="Times New Roman"/>
                          <a:ea typeface="標楷體"/>
                          <a:cs typeface="Times New Roman"/>
                        </a:rPr>
                        <a:t>，</a:t>
                      </a:r>
                      <a:r>
                        <a:rPr lang="zh-TW" altLang="zh-TW" sz="2600" b="1" dirty="0" smtClean="0">
                          <a:solidFill>
                            <a:srgbClr val="000000"/>
                          </a:solidFill>
                          <a:effectLst/>
                          <a:latin typeface="Times New Roman"/>
                          <a:ea typeface="標楷體"/>
                          <a:cs typeface="Times New Roman"/>
                        </a:rPr>
                        <a:t>自申請核准當季至</a:t>
                      </a:r>
                      <a:r>
                        <a:rPr lang="en-US" altLang="zh-TW" sz="2600" b="1" dirty="0" smtClean="0">
                          <a:solidFill>
                            <a:srgbClr val="000000"/>
                          </a:solidFill>
                          <a:effectLst/>
                          <a:latin typeface="Times New Roman"/>
                          <a:ea typeface="標楷體"/>
                        </a:rPr>
                        <a:t>109.12.31</a:t>
                      </a:r>
                      <a:r>
                        <a:rPr lang="zh-TW" altLang="zh-TW" sz="2600" b="1" dirty="0" smtClean="0">
                          <a:solidFill>
                            <a:srgbClr val="000000"/>
                          </a:solidFill>
                          <a:effectLst/>
                          <a:latin typeface="Times New Roman"/>
                          <a:ea typeface="標楷體"/>
                          <a:cs typeface="Times New Roman"/>
                        </a:rPr>
                        <a:t>，得由稅捐稽徵機關依行動支付業者提供銷售額資料按</a:t>
                      </a:r>
                      <a:r>
                        <a:rPr lang="en-US" altLang="zh-TW" sz="2600" b="1" dirty="0" smtClean="0">
                          <a:solidFill>
                            <a:srgbClr val="000000"/>
                          </a:solidFill>
                          <a:effectLst/>
                          <a:latin typeface="Times New Roman"/>
                          <a:ea typeface="標楷體"/>
                        </a:rPr>
                        <a:t>1%</a:t>
                      </a:r>
                      <a:r>
                        <a:rPr lang="zh-TW" altLang="zh-TW" sz="2600" b="1" dirty="0" smtClean="0">
                          <a:solidFill>
                            <a:srgbClr val="000000"/>
                          </a:solidFill>
                          <a:effectLst/>
                          <a:latin typeface="Times New Roman"/>
                          <a:ea typeface="標楷體"/>
                          <a:cs typeface="Times New Roman"/>
                        </a:rPr>
                        <a:t>稅率查定課徵營業稅，免用統一發票。</a:t>
                      </a:r>
                      <a:r>
                        <a:rPr lang="zh-TW" altLang="en-US" sz="2600" b="1" dirty="0" smtClean="0">
                          <a:solidFill>
                            <a:srgbClr val="000000"/>
                          </a:solidFill>
                          <a:effectLst/>
                          <a:latin typeface="Times New Roman"/>
                          <a:ea typeface="標楷體"/>
                          <a:cs typeface="Times New Roman"/>
                        </a:rPr>
                        <a:t>截至</a:t>
                      </a:r>
                      <a:r>
                        <a:rPr lang="en-US" altLang="zh-TW" sz="2600" b="1" dirty="0" smtClean="0">
                          <a:solidFill>
                            <a:srgbClr val="000000"/>
                          </a:solidFill>
                          <a:effectLst/>
                          <a:latin typeface="Times New Roman"/>
                          <a:ea typeface="標楷體"/>
                          <a:cs typeface="Times New Roman"/>
                        </a:rPr>
                        <a:t>107.6.11</a:t>
                      </a:r>
                      <a:r>
                        <a:rPr lang="zh-TW" altLang="en-US" sz="2600" b="1" dirty="0" smtClean="0">
                          <a:solidFill>
                            <a:srgbClr val="000000"/>
                          </a:solidFill>
                          <a:effectLst/>
                          <a:latin typeface="Times New Roman"/>
                          <a:ea typeface="標楷體"/>
                          <a:cs typeface="Times New Roman"/>
                        </a:rPr>
                        <a:t>核准</a:t>
                      </a:r>
                      <a:r>
                        <a:rPr lang="en-US" altLang="zh-TW" sz="2600" b="1" dirty="0" smtClean="0">
                          <a:solidFill>
                            <a:srgbClr val="FF0000"/>
                          </a:solidFill>
                          <a:effectLst/>
                          <a:latin typeface="Times New Roman"/>
                          <a:ea typeface="標楷體"/>
                          <a:cs typeface="Times New Roman"/>
                        </a:rPr>
                        <a:t>576</a:t>
                      </a:r>
                      <a:r>
                        <a:rPr lang="zh-TW" altLang="en-US" sz="2600" b="1" dirty="0" smtClean="0">
                          <a:solidFill>
                            <a:srgbClr val="000000"/>
                          </a:solidFill>
                          <a:effectLst/>
                          <a:latin typeface="Times New Roman"/>
                          <a:ea typeface="標楷體"/>
                          <a:cs typeface="Times New Roman"/>
                        </a:rPr>
                        <a:t>家。</a:t>
                      </a:r>
                      <a:endParaRPr lang="en-US" altLang="zh-TW" sz="2600" b="1" dirty="0" smtClean="0">
                        <a:solidFill>
                          <a:srgbClr val="000000"/>
                        </a:solidFill>
                        <a:effectLst/>
                        <a:latin typeface="Times New Roman"/>
                        <a:ea typeface="標楷體"/>
                        <a:cs typeface="Times New Roman"/>
                      </a:endParaRPr>
                    </a:p>
                    <a:p>
                      <a:pPr marL="285750" marR="0" lvl="0" indent="-285750" algn="just" defTabSz="914400" rtl="0" eaLnBrk="1" fontAlgn="base" latinLnBrk="0" hangingPunct="0">
                        <a:lnSpc>
                          <a:spcPts val="2800"/>
                        </a:lnSpc>
                        <a:spcBef>
                          <a:spcPts val="600"/>
                        </a:spcBef>
                        <a:spcAft>
                          <a:spcPts val="600"/>
                        </a:spcAft>
                        <a:buClrTx/>
                        <a:buSzTx/>
                        <a:buFont typeface="Wingdings" panose="05000000000000000000" pitchFamily="2" charset="2"/>
                        <a:buChar char="Ø"/>
                        <a:tabLst/>
                        <a:defRPr/>
                      </a:pPr>
                      <a:r>
                        <a:rPr lang="en-US" altLang="zh-TW" sz="2600" b="1" kern="1200" dirty="0" smtClean="0">
                          <a:solidFill>
                            <a:srgbClr val="0000FF"/>
                          </a:solidFill>
                          <a:effectLst/>
                          <a:latin typeface="Times New Roman"/>
                          <a:ea typeface="標楷體"/>
                          <a:cs typeface="Times New Roman"/>
                        </a:rPr>
                        <a:t>106.4.21</a:t>
                      </a:r>
                      <a:r>
                        <a:rPr lang="zh-TW" altLang="en-US" sz="2600" b="1" kern="1200" dirty="0" smtClean="0">
                          <a:solidFill>
                            <a:srgbClr val="0000FF"/>
                          </a:solidFill>
                          <a:effectLst/>
                          <a:latin typeface="Times New Roman"/>
                          <a:ea typeface="標楷體"/>
                          <a:cs typeface="Times New Roman"/>
                        </a:rPr>
                        <a:t>及</a:t>
                      </a:r>
                      <a:r>
                        <a:rPr lang="en-US" altLang="zh-TW" sz="2600" b="1" kern="1200" dirty="0" smtClean="0">
                          <a:solidFill>
                            <a:srgbClr val="0000FF"/>
                          </a:solidFill>
                          <a:effectLst/>
                          <a:latin typeface="Times New Roman"/>
                          <a:ea typeface="標楷體"/>
                          <a:cs typeface="Times New Roman"/>
                        </a:rPr>
                        <a:t>107.5.22</a:t>
                      </a:r>
                      <a:r>
                        <a:rPr kumimoji="0" lang="zh-TW" altLang="en-US" sz="2600" b="1" i="0" u="none" strike="noStrike" kern="1400" cap="none" normalizeH="0" baseline="0" dirty="0" smtClean="0">
                          <a:ln>
                            <a:noFill/>
                          </a:ln>
                          <a:solidFill>
                            <a:srgbClr val="0000FF"/>
                          </a:solidFill>
                          <a:effectLst/>
                          <a:latin typeface="Times New Roman" panose="02020603050405020304" pitchFamily="18" charset="0"/>
                          <a:ea typeface="標楷體"/>
                          <a:cs typeface="Times New Roman" panose="02020603050405020304" pitchFamily="18" charset="0"/>
                        </a:rPr>
                        <a:t>發布法規</a:t>
                      </a:r>
                      <a:r>
                        <a:rPr kumimoji="0" lang="zh-TW" altLang="en-US" sz="2600" b="1" i="0" u="none" strike="noStrike" kern="1400" cap="none" normalizeH="0" baseline="0" dirty="0" smtClean="0">
                          <a:ln>
                            <a:noFill/>
                          </a:ln>
                          <a:solidFill>
                            <a:schemeClr val="tx1"/>
                          </a:solidFill>
                          <a:effectLst/>
                          <a:latin typeface="Times New Roman" panose="02020603050405020304" pitchFamily="18" charset="0"/>
                          <a:ea typeface="標楷體"/>
                          <a:cs typeface="Times New Roman" panose="02020603050405020304" pitchFamily="18" charset="0"/>
                        </a:rPr>
                        <a:t>，營利事業利用電子支付帳戶進行款項收付達一定比率者，如有短漏報銷售額或所得額，營業稅及營所稅得免予或減輕處罰之標準，鼓勵營利事業使用電子支付工具。</a:t>
                      </a:r>
                      <a:endParaRPr kumimoji="0" lang="en-US" altLang="zh-TW" sz="2600" b="1" i="0" u="none" strike="noStrike" kern="1400" cap="none" normalizeH="0" baseline="0" dirty="0" smtClean="0">
                        <a:ln>
                          <a:noFill/>
                        </a:ln>
                        <a:solidFill>
                          <a:schemeClr val="tx1"/>
                        </a:solidFill>
                        <a:effectLst/>
                        <a:latin typeface="Times New Roman" panose="02020603050405020304" pitchFamily="18" charset="0"/>
                        <a:ea typeface="標楷體"/>
                        <a:cs typeface="Times New Roman" panose="02020603050405020304" pitchFamily="18" charset="0"/>
                      </a:endParaRPr>
                    </a:p>
                  </a:txBody>
                  <a:tcPr marL="99060" marR="99060" marT="216000" marB="45719" horzOverflow="overflow">
                    <a:solidFill>
                      <a:srgbClr val="ECF8FE"/>
                    </a:solidFill>
                  </a:tcPr>
                </a:tc>
              </a:tr>
            </a:tbl>
          </a:graphicData>
        </a:graphic>
      </p:graphicFrame>
      <p:sp>
        <p:nvSpPr>
          <p:cNvPr id="7" name="矩形 6"/>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22</a:t>
            </a:fld>
            <a:endParaRPr lang="en-US" altLang="zh-TW" dirty="0">
              <a:solidFill>
                <a:srgbClr val="000000"/>
              </a:solidFill>
              <a:latin typeface="Arial" panose="020B0604020202020204" pitchFamily="34" charset="0"/>
              <a:cs typeface="Arial" panose="020B0604020202020204" pitchFamily="34" charset="0"/>
            </a:endParaRPr>
          </a:p>
        </p:txBody>
      </p:sp>
      <p:sp>
        <p:nvSpPr>
          <p:cNvPr id="8" name="橢圓 7"/>
          <p:cNvSpPr/>
          <p:nvPr/>
        </p:nvSpPr>
        <p:spPr>
          <a:xfrm>
            <a:off x="342428" y="116632"/>
            <a:ext cx="650131" cy="6414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肆</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70689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96617" y="111751"/>
            <a:ext cx="8064896"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600" b="1" dirty="0" smtClean="0">
                <a:solidFill>
                  <a:srgbClr val="336600"/>
                </a:solidFill>
                <a:latin typeface="標楷體" panose="03000509000000000000" pitchFamily="65" charset="-120"/>
                <a:ea typeface="標楷體" panose="03000509000000000000" pitchFamily="65" charset="-120"/>
              </a:rPr>
              <a:t>四、推動行動支付，多元便捷繳稅</a:t>
            </a:r>
            <a:endParaRPr lang="zh-TW" altLang="en-US" sz="3600" b="1" dirty="0">
              <a:solidFill>
                <a:srgbClr val="336600"/>
              </a:solidFill>
              <a:latin typeface="標楷體" pitchFamily="65" charset="-120"/>
              <a:ea typeface="標楷體" pitchFamily="65" charset="-120"/>
            </a:endParaRPr>
          </a:p>
        </p:txBody>
      </p:sp>
      <p:sp>
        <p:nvSpPr>
          <p:cNvPr id="13" name="Rectangle 18"/>
          <p:cNvSpPr/>
          <p:nvPr/>
        </p:nvSpPr>
        <p:spPr>
          <a:xfrm>
            <a:off x="704528" y="2420888"/>
            <a:ext cx="8568952" cy="1656184"/>
          </a:xfrm>
          <a:prstGeom prst="rect">
            <a:avLst/>
          </a:prstGeom>
          <a:noFill/>
          <a:ln w="12700" cap="flat" cmpd="sng" algn="ctr">
            <a:noFill/>
            <a:prstDash val="solid"/>
          </a:ln>
          <a:effectLst/>
        </p:spPr>
        <p:txBody>
          <a:bodyPr lIns="91440" tIns="91440" rIns="91440" bIns="91440" rtlCol="0" anchor="t"/>
          <a:lstStyle/>
          <a:p>
            <a:pPr algn="just">
              <a:lnSpc>
                <a:spcPts val="3000"/>
              </a:lnSpc>
              <a:buSzPct val="88000"/>
            </a:pPr>
            <a:endParaRPr lang="en-US" altLang="zh-TW" sz="2800" b="1" kern="0" dirty="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p:txBody>
      </p:sp>
      <p:cxnSp>
        <p:nvCxnSpPr>
          <p:cNvPr id="11" name="Straight Connector 3"/>
          <p:cNvCxnSpPr/>
          <p:nvPr/>
        </p:nvCxnSpPr>
        <p:spPr>
          <a:xfrm>
            <a:off x="154866" y="758082"/>
            <a:ext cx="9485533" cy="886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AutoShape 4"/>
          <p:cNvSpPr>
            <a:spLocks noChangeArrowheads="1"/>
          </p:cNvSpPr>
          <p:nvPr/>
        </p:nvSpPr>
        <p:spPr bwMode="gray">
          <a:xfrm>
            <a:off x="704528" y="908719"/>
            <a:ext cx="8710804" cy="5342045"/>
          </a:xfrm>
          <a:prstGeom prst="roundRect">
            <a:avLst>
              <a:gd name="adj" fmla="val 11921"/>
            </a:avLst>
          </a:prstGeom>
          <a:no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base">
              <a:spcBef>
                <a:spcPct val="0"/>
              </a:spcBef>
              <a:spcAft>
                <a:spcPct val="0"/>
              </a:spcAft>
            </a:pPr>
            <a:endParaRPr lang="zh-TW" altLang="en-US" dirty="0" smtClean="0">
              <a:solidFill>
                <a:srgbClr val="080808"/>
              </a:solidFill>
            </a:endParaRPr>
          </a:p>
        </p:txBody>
      </p:sp>
      <p:sp>
        <p:nvSpPr>
          <p:cNvPr id="5" name="矩形 4"/>
          <p:cNvSpPr/>
          <p:nvPr/>
        </p:nvSpPr>
        <p:spPr>
          <a:xfrm>
            <a:off x="736835" y="1580256"/>
            <a:ext cx="8584311" cy="4917180"/>
          </a:xfrm>
          <a:prstGeom prst="rect">
            <a:avLst/>
          </a:prstGeom>
        </p:spPr>
        <p:txBody>
          <a:bodyPr wrap="square">
            <a:spAutoFit/>
          </a:bodyPr>
          <a:lstStyle/>
          <a:p>
            <a:pPr marL="342900" indent="-342900" algn="just" fontAlgn="auto">
              <a:lnSpc>
                <a:spcPts val="3000"/>
              </a:lnSpc>
              <a:spcBef>
                <a:spcPts val="0"/>
              </a:spcBef>
              <a:spcAft>
                <a:spcPts val="600"/>
              </a:spcAft>
              <a:buSzPct val="88000"/>
              <a:buFont typeface="Wingdings" panose="05000000000000000000" pitchFamily="2" charset="2"/>
              <a:buChar char="u"/>
            </a:pPr>
            <a:r>
              <a:rPr lang="zh-TW" altLang="en-US" sz="2400" b="1" kern="0" dirty="0" smtClean="0">
                <a:latin typeface="Times New Roman" panose="02020603050405020304" pitchFamily="18" charset="0"/>
                <a:ea typeface="標楷體" panose="03000509000000000000" pitchFamily="65" charset="-120"/>
                <a:cs typeface="Times New Roman" panose="02020603050405020304" pitchFamily="18" charset="0"/>
              </a:rPr>
              <a:t>建置</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開放式繳稅應用程式介面</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(Open API)</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，供有意願提供繳稅服務且經金融機構同意及授權之行動支付業者介接與加值應用，行動支付業者可提供其客戶使用電子錢包內之信用卡或金融卡繳納稅款。</a:t>
            </a:r>
            <a:endPar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fontAlgn="auto">
              <a:lnSpc>
                <a:spcPts val="3000"/>
              </a:lnSpc>
              <a:spcBef>
                <a:spcPts val="0"/>
              </a:spcBef>
              <a:spcAft>
                <a:spcPts val="600"/>
              </a:spcAft>
              <a:buSzPct val="88000"/>
              <a:buFont typeface="Wingdings" panose="05000000000000000000" pitchFamily="2" charset="2"/>
              <a:buChar char="u"/>
            </a:pPr>
            <a:r>
              <a:rPr lang="zh-TW" altLang="en-US" sz="2400" b="1" kern="0" dirty="0" smtClean="0">
                <a:latin typeface="Times New Roman" panose="02020603050405020304" pitchFamily="18" charset="0"/>
                <a:ea typeface="標楷體" panose="03000509000000000000" pitchFamily="65" charset="-120"/>
                <a:cs typeface="Times New Roman" panose="02020603050405020304" pitchFamily="18" charset="0"/>
              </a:rPr>
              <a:t>目前開辦</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行動支付繳稅服務有臺灣行動支付</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股</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公司及</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大公股銀行共同推行之「台灣</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Pay</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」及智付寶</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股</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公司推行之「</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Pay2go </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電子錢包」，納稅義務人可</a:t>
            </a:r>
            <a:r>
              <a:rPr lang="zh-TW" altLang="en-US" sz="2400" b="1" kern="0" dirty="0" smtClean="0">
                <a:latin typeface="Times New Roman" panose="02020603050405020304" pitchFamily="18" charset="0"/>
                <a:ea typeface="標楷體" panose="03000509000000000000" pitchFamily="65" charset="-120"/>
                <a:cs typeface="Times New Roman" panose="02020603050405020304" pitchFamily="18" charset="0"/>
              </a:rPr>
              <a:t>透過業者</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開發之</a:t>
            </a:r>
            <a:r>
              <a:rPr lang="en-US" altLang="zh-TW" sz="2400" b="1" kern="0" dirty="0">
                <a:latin typeface="Times New Roman" panose="02020603050405020304" pitchFamily="18" charset="0"/>
                <a:ea typeface="標楷體" panose="03000509000000000000" pitchFamily="65" charset="-120"/>
                <a:cs typeface="Times New Roman" panose="02020603050405020304" pitchFamily="18" charset="0"/>
              </a:rPr>
              <a:t>APP</a:t>
            </a:r>
            <a:r>
              <a:rPr lang="zh-TW" altLang="en-US" sz="2400" b="1" kern="0" dirty="0">
                <a:latin typeface="Times New Roman" panose="02020603050405020304" pitchFamily="18" charset="0"/>
                <a:ea typeface="標楷體" panose="03000509000000000000" pitchFamily="65" charset="-120"/>
                <a:cs typeface="Times New Roman" panose="02020603050405020304" pitchFamily="18" charset="0"/>
              </a:rPr>
              <a:t>繳納使用牌照稅、綜所稅、房屋稅及地價稅</a:t>
            </a:r>
            <a:r>
              <a:rPr lang="zh-TW" altLang="en-US" sz="2400" b="1"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3000"/>
              </a:lnSpc>
              <a:spcAft>
                <a:spcPts val="600"/>
              </a:spcAft>
              <a:buSzPct val="88000"/>
              <a:buFont typeface="Wingdings" panose="05000000000000000000" pitchFamily="2" charset="2"/>
              <a:buChar char="Ø"/>
            </a:pPr>
            <a:r>
              <a:rPr lang="zh-TW" altLang="en-US"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截至</a:t>
            </a:r>
            <a:r>
              <a:rPr lang="en-US" altLang="zh-TW" sz="24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107.6.2</a:t>
            </a:r>
            <a:r>
              <a:rPr lang="zh-TW" altLang="zh-TW" sz="24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納稅</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義務人使用行動支付工具繳</a:t>
            </a:r>
            <a:r>
              <a:rPr lang="zh-TW" altLang="en-US"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納使用牌照稅、綜所稅及房屋稅</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件</a:t>
            </a:r>
            <a:r>
              <a:rPr lang="zh-TW" altLang="zh-TW" sz="24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數</a:t>
            </a:r>
            <a:r>
              <a:rPr lang="en-US" altLang="zh-TW" sz="24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577,164</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件，較</a:t>
            </a:r>
            <a:r>
              <a:rPr lang="en-US"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全年度</a:t>
            </a:r>
            <a:r>
              <a:rPr lang="en-US"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100,207</a:t>
            </a:r>
            <a:r>
              <a:rPr lang="zh-TW" altLang="en-US"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含地價稅</a:t>
            </a:r>
            <a:r>
              <a:rPr lang="en-US"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成長</a:t>
            </a:r>
            <a:r>
              <a:rPr lang="en-US" altLang="zh-TW" sz="24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476%</a:t>
            </a:r>
            <a:r>
              <a:rPr lang="zh-TW" altLang="zh-TW"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just" fontAlgn="auto">
              <a:lnSpc>
                <a:spcPts val="3000"/>
              </a:lnSpc>
              <a:spcBef>
                <a:spcPts val="0"/>
              </a:spcBef>
              <a:spcAft>
                <a:spcPts val="0"/>
              </a:spcAft>
              <a:buSzPct val="88000"/>
            </a:pPr>
            <a:endParaRPr lang="en-US" altLang="zh-TW" sz="2400" b="1" kern="0" dirty="0">
              <a:latin typeface="標楷體" panose="03000509000000000000" pitchFamily="65" charset="-120"/>
              <a:ea typeface="標楷體" panose="03000509000000000000" pitchFamily="65" charset="-120"/>
            </a:endParaRPr>
          </a:p>
        </p:txBody>
      </p:sp>
      <p:sp>
        <p:nvSpPr>
          <p:cNvPr id="3" name="矩形 2"/>
          <p:cNvSpPr/>
          <p:nvPr/>
        </p:nvSpPr>
        <p:spPr>
          <a:xfrm>
            <a:off x="2338016" y="1057072"/>
            <a:ext cx="4852610" cy="492443"/>
          </a:xfrm>
          <a:prstGeom prst="rect">
            <a:avLst/>
          </a:prstGeom>
        </p:spPr>
        <p:txBody>
          <a:bodyPr wrap="none">
            <a:spAutoFit/>
          </a:bodyPr>
          <a:lstStyle/>
          <a:p>
            <a:pPr lvl="0" algn="ctr" fontAlgn="base">
              <a:spcBef>
                <a:spcPct val="0"/>
              </a:spcBef>
              <a:spcAft>
                <a:spcPct val="0"/>
              </a:spcAft>
              <a:defRPr/>
            </a:pPr>
            <a:r>
              <a:rPr lang="zh-TW" altLang="en-US" sz="2600" b="1" kern="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提供多元、</a:t>
            </a:r>
            <a:r>
              <a:rPr lang="zh-TW" altLang="en-US" sz="2600" b="1" kern="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便捷、優質繳稅</a:t>
            </a:r>
            <a:r>
              <a:rPr lang="zh-TW" altLang="en-US" sz="2600" b="1" kern="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方式</a:t>
            </a:r>
          </a:p>
        </p:txBody>
      </p:sp>
      <p:sp>
        <p:nvSpPr>
          <p:cNvPr id="10" name="矩形 9"/>
          <p:cNvSpPr/>
          <p:nvPr/>
        </p:nvSpPr>
        <p:spPr>
          <a:xfrm>
            <a:off x="9400431" y="6311625"/>
            <a:ext cx="44114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23</a:t>
            </a:fld>
            <a:endParaRPr lang="en-US" altLang="zh-TW" dirty="0">
              <a:solidFill>
                <a:srgbClr val="000000"/>
              </a:solidFill>
              <a:latin typeface="Arial" panose="020B0604020202020204" pitchFamily="34" charset="0"/>
              <a:cs typeface="Arial" panose="020B0604020202020204" pitchFamily="34" charset="0"/>
            </a:endParaRPr>
          </a:p>
        </p:txBody>
      </p:sp>
      <p:sp>
        <p:nvSpPr>
          <p:cNvPr id="12" name="橢圓 11"/>
          <p:cNvSpPr/>
          <p:nvPr/>
        </p:nvSpPr>
        <p:spPr>
          <a:xfrm>
            <a:off x="342428" y="116632"/>
            <a:ext cx="650131" cy="6414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肆</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425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296816" y="404664"/>
            <a:ext cx="3232584" cy="61805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17742" tIns="0" rIns="217742" bIns="0" spcCol="1270" anchor="ctr"/>
          <a:lstStyle/>
          <a:p>
            <a:pPr>
              <a:defRPr/>
            </a:pPr>
            <a:r>
              <a:rPr lang="zh-TW" altLang="en-US" sz="4000" b="1" kern="0" dirty="0" smtClean="0">
                <a:solidFill>
                  <a:srgbClr val="0033CC"/>
                </a:solidFill>
                <a:latin typeface="標楷體" pitchFamily="65" charset="-120"/>
                <a:ea typeface="標楷體" pitchFamily="65" charset="-120"/>
              </a:rPr>
              <a:t>伍、</a:t>
            </a:r>
            <a:r>
              <a:rPr lang="zh-TW" altLang="en-US" sz="4000" b="1" kern="0" dirty="0">
                <a:solidFill>
                  <a:srgbClr val="0033CC"/>
                </a:solidFill>
                <a:latin typeface="標楷體" pitchFamily="65" charset="-120"/>
                <a:ea typeface="標楷體" pitchFamily="65" charset="-120"/>
              </a:rPr>
              <a:t>結語</a:t>
            </a:r>
          </a:p>
        </p:txBody>
      </p:sp>
      <p:sp>
        <p:nvSpPr>
          <p:cNvPr id="2" name="矩形 1"/>
          <p:cNvSpPr/>
          <p:nvPr/>
        </p:nvSpPr>
        <p:spPr>
          <a:xfrm>
            <a:off x="1826712" y="1412776"/>
            <a:ext cx="6624736" cy="3970318"/>
          </a:xfrm>
          <a:prstGeom prst="rect">
            <a:avLst/>
          </a:prstGeom>
        </p:spPr>
        <p:txBody>
          <a:bodyPr wrap="square">
            <a:spAutoFit/>
          </a:bodyPr>
          <a:lstStyle/>
          <a:p>
            <a:pPr algn="just"/>
            <a:r>
              <a:rPr lang="zh-TW" altLang="zh-TW" sz="3600" b="1" dirty="0">
                <a:latin typeface="標楷體" panose="03000509000000000000" pitchFamily="65" charset="-120"/>
                <a:ea typeface="標楷體" panose="03000509000000000000" pitchFamily="65" charset="-120"/>
              </a:rPr>
              <a:t>為建立符合國際潮流且具競爭力之公平合理稅制</a:t>
            </a:r>
            <a:r>
              <a:rPr lang="zh-TW" altLang="zh-TW" sz="3600" b="1" dirty="0" smtClean="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財政部將</a:t>
            </a:r>
            <a:r>
              <a:rPr lang="zh-TW" altLang="zh-TW" sz="3600" b="1" dirty="0" smtClean="0">
                <a:latin typeface="標楷體" panose="03000509000000000000" pitchFamily="65" charset="-120"/>
                <a:ea typeface="標楷體" panose="03000509000000000000" pitchFamily="65" charset="-120"/>
              </a:rPr>
              <a:t>於</a:t>
            </a:r>
            <a:r>
              <a:rPr lang="zh-TW" altLang="zh-TW" sz="3600" b="1" dirty="0">
                <a:latin typeface="標楷體" panose="03000509000000000000" pitchFamily="65" charset="-120"/>
                <a:ea typeface="標楷體" panose="03000509000000000000" pitchFamily="65" charset="-120"/>
              </a:rPr>
              <a:t>兼顧</a:t>
            </a:r>
            <a:r>
              <a:rPr lang="zh-TW" altLang="zh-TW" sz="3600" b="1" dirty="0">
                <a:solidFill>
                  <a:srgbClr val="FF0000"/>
                </a:solidFill>
                <a:latin typeface="標楷體" panose="03000509000000000000" pitchFamily="65" charset="-120"/>
                <a:ea typeface="標楷體" panose="03000509000000000000" pitchFamily="65" charset="-120"/>
              </a:rPr>
              <a:t>租稅公平</a:t>
            </a:r>
            <a:r>
              <a:rPr lang="zh-TW" altLang="zh-TW" sz="3600" b="1" dirty="0">
                <a:latin typeface="標楷體" panose="03000509000000000000" pitchFamily="65" charset="-120"/>
                <a:ea typeface="標楷體" panose="03000509000000000000" pitchFamily="65" charset="-120"/>
              </a:rPr>
              <a:t>、</a:t>
            </a:r>
            <a:r>
              <a:rPr lang="zh-TW" altLang="zh-TW" sz="3600" b="1" dirty="0">
                <a:solidFill>
                  <a:srgbClr val="FF0000"/>
                </a:solidFill>
                <a:latin typeface="標楷體" panose="03000509000000000000" pitchFamily="65" charset="-120"/>
                <a:ea typeface="標楷體" panose="03000509000000000000" pitchFamily="65" charset="-120"/>
              </a:rPr>
              <a:t>經濟效率</a:t>
            </a:r>
            <a:r>
              <a:rPr lang="zh-TW" altLang="zh-TW" sz="3600" b="1" dirty="0">
                <a:latin typeface="標楷體" panose="03000509000000000000" pitchFamily="65" charset="-120"/>
                <a:ea typeface="標楷體" panose="03000509000000000000" pitchFamily="65" charset="-120"/>
              </a:rPr>
              <a:t>、</a:t>
            </a:r>
            <a:r>
              <a:rPr lang="zh-TW" altLang="zh-TW" sz="3600" b="1" dirty="0">
                <a:solidFill>
                  <a:srgbClr val="FF0000"/>
                </a:solidFill>
                <a:latin typeface="標楷體" panose="03000509000000000000" pitchFamily="65" charset="-120"/>
                <a:ea typeface="標楷體" panose="03000509000000000000" pitchFamily="65" charset="-120"/>
              </a:rPr>
              <a:t>稅政簡化</a:t>
            </a:r>
            <a:r>
              <a:rPr lang="zh-TW" altLang="zh-TW" sz="3600" b="1" dirty="0">
                <a:latin typeface="標楷體" panose="03000509000000000000" pitchFamily="65" charset="-120"/>
                <a:ea typeface="標楷體" panose="03000509000000000000" pitchFamily="65" charset="-120"/>
              </a:rPr>
              <a:t>及</a:t>
            </a:r>
            <a:r>
              <a:rPr lang="zh-TW" altLang="zh-TW" sz="3600" b="1" dirty="0">
                <a:solidFill>
                  <a:srgbClr val="FF0000"/>
                </a:solidFill>
                <a:latin typeface="標楷體" panose="03000509000000000000" pitchFamily="65" charset="-120"/>
                <a:ea typeface="標楷體" panose="03000509000000000000" pitchFamily="65" charset="-120"/>
              </a:rPr>
              <a:t>財政收入</a:t>
            </a:r>
            <a:r>
              <a:rPr lang="zh-TW" altLang="zh-TW" sz="3600" b="1" dirty="0" smtClean="0">
                <a:latin typeface="標楷體" panose="03000509000000000000" pitchFamily="65" charset="-120"/>
                <a:ea typeface="標楷體" panose="03000509000000000000" pitchFamily="65" charset="-120"/>
              </a:rPr>
              <a:t>四大</a:t>
            </a:r>
            <a:r>
              <a:rPr lang="zh-TW" altLang="en-US" sz="3600" b="1" dirty="0" smtClean="0">
                <a:latin typeface="標楷體" panose="03000509000000000000" pitchFamily="65" charset="-120"/>
                <a:ea typeface="標楷體" panose="03000509000000000000" pitchFamily="65" charset="-120"/>
              </a:rPr>
              <a:t>原則</a:t>
            </a:r>
            <a:r>
              <a:rPr lang="zh-TW" altLang="zh-TW" sz="3600" b="1" dirty="0" smtClean="0">
                <a:latin typeface="標楷體" panose="03000509000000000000" pitchFamily="65" charset="-120"/>
                <a:ea typeface="標楷體" panose="03000509000000000000" pitchFamily="65" charset="-120"/>
              </a:rPr>
              <a:t>下，持續</a:t>
            </a:r>
            <a:r>
              <a:rPr lang="zh-TW" altLang="zh-TW" sz="3600" b="1" dirty="0">
                <a:latin typeface="標楷體" panose="03000509000000000000" pitchFamily="65" charset="-120"/>
                <a:ea typeface="標楷體" panose="03000509000000000000" pitchFamily="65" charset="-120"/>
              </a:rPr>
              <a:t>研議各項稅制稅政改革方案</a:t>
            </a:r>
            <a:r>
              <a:rPr lang="zh-TW" altLang="zh-TW" sz="3600" b="1" dirty="0" smtClean="0">
                <a:latin typeface="標楷體" panose="03000509000000000000" pitchFamily="65" charset="-120"/>
                <a:ea typeface="標楷體" panose="03000509000000000000" pitchFamily="65" charset="-120"/>
              </a:rPr>
              <a:t>，建立</a:t>
            </a:r>
            <a:r>
              <a:rPr lang="zh-TW" altLang="zh-TW" sz="3600" b="1" dirty="0">
                <a:latin typeface="標楷體" panose="03000509000000000000" pitchFamily="65" charset="-120"/>
                <a:ea typeface="標楷體" panose="03000509000000000000" pitchFamily="65" charset="-120"/>
              </a:rPr>
              <a:t>公平合理賦稅環境</a:t>
            </a:r>
            <a:r>
              <a:rPr lang="zh-TW" altLang="zh-TW" sz="3600" b="1" dirty="0" smtClean="0">
                <a:latin typeface="標楷體" panose="03000509000000000000" pitchFamily="65" charset="-120"/>
                <a:ea typeface="標楷體" panose="03000509000000000000" pitchFamily="65" charset="-120"/>
              </a:rPr>
              <a:t>，達成</a:t>
            </a:r>
            <a:r>
              <a:rPr lang="zh-TW" altLang="zh-TW" sz="3600" b="1" dirty="0">
                <a:latin typeface="標楷體" panose="03000509000000000000" pitchFamily="65" charset="-120"/>
                <a:ea typeface="標楷體" panose="03000509000000000000" pitchFamily="65" charset="-120"/>
              </a:rPr>
              <a:t>政府政策目標。</a:t>
            </a:r>
          </a:p>
        </p:txBody>
      </p:sp>
      <p:sp>
        <p:nvSpPr>
          <p:cNvPr id="6" name="矩形 5"/>
          <p:cNvSpPr/>
          <p:nvPr/>
        </p:nvSpPr>
        <p:spPr>
          <a:xfrm>
            <a:off x="9415331" y="6372036"/>
            <a:ext cx="301686" cy="369332"/>
          </a:xfrm>
          <a:prstGeom prst="rect">
            <a:avLst/>
          </a:prstGeom>
        </p:spPr>
        <p:txBody>
          <a:bodyPr wrap="none">
            <a:spAutoFit/>
          </a:bodyPr>
          <a:lstStyle/>
          <a:p>
            <a:fld id="{4B5BF503-CB4E-4E0B-B8CD-0D94C9C6234B}" type="slidenum">
              <a:rPr lang="en-US" altLang="zh-TW">
                <a:solidFill>
                  <a:srgbClr val="000000"/>
                </a:solidFill>
              </a:rPr>
              <a:pPr/>
              <a:t>24</a:t>
            </a:fld>
            <a:endParaRPr lang="en-US" altLang="zh-TW" dirty="0">
              <a:solidFill>
                <a:srgbClr val="000000"/>
              </a:solidFill>
            </a:endParaRPr>
          </a:p>
        </p:txBody>
      </p:sp>
    </p:spTree>
    <p:extLst>
      <p:ext uri="{BB962C8B-B14F-4D97-AF65-F5344CB8AC3E}">
        <p14:creationId xmlns:p14="http://schemas.microsoft.com/office/powerpoint/2010/main" val="429416759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0"/>
            <a:ext cx="990428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Oval 37"/>
          <p:cNvSpPr>
            <a:spLocks noChangeArrowheads="1"/>
          </p:cNvSpPr>
          <p:nvPr/>
        </p:nvSpPr>
        <p:spPr bwMode="auto">
          <a:xfrm>
            <a:off x="350839" y="117475"/>
            <a:ext cx="699956" cy="611188"/>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sp>
        <p:nvSpPr>
          <p:cNvPr id="3079" name="Text Box 39"/>
          <p:cNvSpPr txBox="1">
            <a:spLocks noChangeArrowheads="1"/>
          </p:cNvSpPr>
          <p:nvPr/>
        </p:nvSpPr>
        <p:spPr bwMode="auto">
          <a:xfrm>
            <a:off x="1133345" y="92075"/>
            <a:ext cx="4053548" cy="457200"/>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smtClean="0">
                <a:solidFill>
                  <a:srgbClr val="FFFFFF"/>
                </a:solidFill>
                <a:ea typeface="全真特明體" pitchFamily="49" charset="-120"/>
              </a:rPr>
              <a:t>財政部</a:t>
            </a:r>
          </a:p>
        </p:txBody>
      </p:sp>
      <p:sp>
        <p:nvSpPr>
          <p:cNvPr id="3080" name="Text Box 40"/>
          <p:cNvSpPr txBox="1">
            <a:spLocks noChangeArrowheads="1"/>
          </p:cNvSpPr>
          <p:nvPr/>
        </p:nvSpPr>
        <p:spPr bwMode="auto">
          <a:xfrm>
            <a:off x="1129904" y="498475"/>
            <a:ext cx="4371710" cy="204788"/>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smtClean="0">
                <a:solidFill>
                  <a:srgbClr val="FFFFFF"/>
                </a:solidFill>
                <a:latin typeface="Times New Roman" pitchFamily="18" charset="0"/>
              </a:rPr>
              <a:t>Ministry of Finance, R.O.C.</a:t>
            </a:r>
            <a:r>
              <a:rPr lang="en-US" altLang="zh-TW" sz="1200" b="1" smtClean="0">
                <a:solidFill>
                  <a:srgbClr val="000000"/>
                </a:solidFill>
              </a:rPr>
              <a:t> </a:t>
            </a:r>
          </a:p>
        </p:txBody>
      </p:sp>
      <p:sp>
        <p:nvSpPr>
          <p:cNvPr id="3081" name="Rectangle 41"/>
          <p:cNvSpPr>
            <a:spLocks noChangeArrowheads="1"/>
          </p:cNvSpPr>
          <p:nvPr/>
        </p:nvSpPr>
        <p:spPr bwMode="auto">
          <a:xfrm>
            <a:off x="4796501" y="188916"/>
            <a:ext cx="4760383" cy="39687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zh-TW" altLang="en-US" sz="2000" smtClean="0">
                <a:solidFill>
                  <a:srgbClr val="FFFFFF"/>
                </a:solidFill>
                <a:latin typeface="全真特明體" pitchFamily="49" charset="-120"/>
                <a:ea typeface="全真特明體" pitchFamily="49" charset="-120"/>
              </a:rPr>
              <a:t>建構優質賦稅環境 維護租稅公平合理</a:t>
            </a:r>
          </a:p>
        </p:txBody>
      </p:sp>
      <p:pic>
        <p:nvPicPr>
          <p:cNvPr id="3090" name="Picture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04281"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oup 136"/>
          <p:cNvGrpSpPr>
            <a:grpSpLocks/>
          </p:cNvGrpSpPr>
          <p:nvPr/>
        </p:nvGrpSpPr>
        <p:grpSpPr bwMode="auto">
          <a:xfrm>
            <a:off x="314722" y="71438"/>
            <a:ext cx="5186892" cy="711200"/>
            <a:chOff x="183" y="45"/>
            <a:chExt cx="3016" cy="448"/>
          </a:xfrm>
        </p:grpSpPr>
        <p:pic>
          <p:nvPicPr>
            <p:cNvPr id="3099" name="Picture 137" descr="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 y="45"/>
              <a:ext cx="448"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Text Box 138"/>
            <p:cNvSpPr txBox="1">
              <a:spLocks noChangeArrowheads="1"/>
            </p:cNvSpPr>
            <p:nvPr/>
          </p:nvSpPr>
          <p:spPr bwMode="auto">
            <a:xfrm>
              <a:off x="659" y="58"/>
              <a:ext cx="2357" cy="288"/>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smtClean="0">
                  <a:solidFill>
                    <a:srgbClr val="FFFFFF"/>
                  </a:solidFill>
                  <a:ea typeface="全真特明體" pitchFamily="49" charset="-120"/>
                </a:rPr>
                <a:t>財政部</a:t>
              </a:r>
            </a:p>
          </p:txBody>
        </p:sp>
        <p:sp>
          <p:nvSpPr>
            <p:cNvPr id="3101" name="Text Box 139"/>
            <p:cNvSpPr txBox="1">
              <a:spLocks noChangeArrowheads="1"/>
            </p:cNvSpPr>
            <p:nvPr/>
          </p:nvSpPr>
          <p:spPr bwMode="auto">
            <a:xfrm>
              <a:off x="657" y="314"/>
              <a:ext cx="2542" cy="129"/>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smtClean="0">
                  <a:solidFill>
                    <a:srgbClr val="FFFFFF"/>
                  </a:solidFill>
                  <a:latin typeface="Times New Roman" pitchFamily="18" charset="0"/>
                </a:rPr>
                <a:t>Ministry of Finance, R.O.C.</a:t>
              </a:r>
              <a:r>
                <a:rPr lang="en-US" altLang="zh-TW" sz="1200" b="1" smtClean="0">
                  <a:solidFill>
                    <a:srgbClr val="000000"/>
                  </a:solidFill>
                </a:rPr>
                <a:t> </a:t>
              </a:r>
            </a:p>
          </p:txBody>
        </p:sp>
      </p:grpSp>
      <p:pic>
        <p:nvPicPr>
          <p:cNvPr id="3092"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0"/>
            <a:ext cx="990428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 Box 142"/>
          <p:cNvSpPr txBox="1">
            <a:spLocks noChangeArrowheads="1"/>
          </p:cNvSpPr>
          <p:nvPr/>
        </p:nvSpPr>
        <p:spPr bwMode="auto">
          <a:xfrm>
            <a:off x="1129904" y="620716"/>
            <a:ext cx="4371710" cy="204787"/>
          </a:xfrm>
          <a:prstGeom prst="rect">
            <a:avLst/>
          </a:prstGeom>
          <a:noFill/>
          <a:ln>
            <a:noFill/>
          </a:ln>
          <a:effectLst>
            <a:outerShdw dist="17961" dir="2700000" algn="ctr" rotWithShape="0">
              <a:srgbClr val="77777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bIns="10800" anchor="b">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en-US" altLang="zh-TW" sz="1200" dirty="0" smtClean="0">
                <a:solidFill>
                  <a:srgbClr val="FFFFFF"/>
                </a:solidFill>
                <a:latin typeface="Times New Roman" pitchFamily="18" charset="0"/>
              </a:rPr>
              <a:t>Ministry of Finance, R.O.C.</a:t>
            </a:r>
            <a:r>
              <a:rPr lang="en-US" altLang="zh-TW" sz="1200" b="1" dirty="0" smtClean="0">
                <a:solidFill>
                  <a:srgbClr val="000000"/>
                </a:solidFill>
              </a:rPr>
              <a:t> </a:t>
            </a:r>
          </a:p>
        </p:txBody>
      </p:sp>
      <p:sp>
        <p:nvSpPr>
          <p:cNvPr id="3094" name="Rectangle 143"/>
          <p:cNvSpPr>
            <a:spLocks noChangeArrowheads="1"/>
          </p:cNvSpPr>
          <p:nvPr/>
        </p:nvSpPr>
        <p:spPr bwMode="auto">
          <a:xfrm>
            <a:off x="4796501" y="188916"/>
            <a:ext cx="4760383" cy="39687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zh-TW" altLang="en-US" sz="2000" b="1" dirty="0" smtClean="0">
                <a:solidFill>
                  <a:srgbClr val="FFFFFF"/>
                </a:solidFill>
                <a:latin typeface="全真特明體" pitchFamily="49" charset="-120"/>
                <a:ea typeface="全真特明體" pitchFamily="49" charset="-120"/>
              </a:rPr>
              <a:t>建構優質賦稅環境 維護租稅公平合理</a:t>
            </a:r>
          </a:p>
        </p:txBody>
      </p:sp>
      <p:sp>
        <p:nvSpPr>
          <p:cNvPr id="3095" name="Text Box 144"/>
          <p:cNvSpPr txBox="1">
            <a:spLocks noChangeArrowheads="1"/>
          </p:cNvSpPr>
          <p:nvPr/>
        </p:nvSpPr>
        <p:spPr bwMode="auto">
          <a:xfrm>
            <a:off x="1129905" y="188913"/>
            <a:ext cx="1405069" cy="457200"/>
          </a:xfrm>
          <a:prstGeom prst="rect">
            <a:avLst/>
          </a:pr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2400" b="1" smtClean="0">
                <a:solidFill>
                  <a:srgbClr val="FFFFFF"/>
                </a:solidFill>
                <a:ea typeface="全真特明體" pitchFamily="49" charset="-120"/>
              </a:rPr>
              <a:t>財政部</a:t>
            </a:r>
          </a:p>
        </p:txBody>
      </p:sp>
      <p:sp>
        <p:nvSpPr>
          <p:cNvPr id="3096" name="Oval 146"/>
          <p:cNvSpPr>
            <a:spLocks noChangeArrowheads="1"/>
          </p:cNvSpPr>
          <p:nvPr/>
        </p:nvSpPr>
        <p:spPr bwMode="auto">
          <a:xfrm>
            <a:off x="350839" y="188915"/>
            <a:ext cx="699956" cy="611187"/>
          </a:xfrm>
          <a:prstGeom prst="ellipse">
            <a:avLst/>
          </a:prstGeom>
          <a:gradFill rotWithShape="1">
            <a:gsLst>
              <a:gs pos="0">
                <a:srgbClr val="FFFF00">
                  <a:alpha val="82999"/>
                </a:srgbClr>
              </a:gs>
              <a:gs pos="100000">
                <a:srgbClr val="FFFF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endParaRPr lang="zh-TW" altLang="en-US" smtClean="0">
              <a:solidFill>
                <a:srgbClr val="000000"/>
              </a:solidFill>
            </a:endParaRPr>
          </a:p>
        </p:txBody>
      </p:sp>
      <p:pic>
        <p:nvPicPr>
          <p:cNvPr id="3097" name="Picture 147" descr="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729" y="115890"/>
            <a:ext cx="85817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
          <p:cNvSpPr txBox="1">
            <a:spLocks noChangeArrowheads="1"/>
          </p:cNvSpPr>
          <p:nvPr/>
        </p:nvSpPr>
        <p:spPr bwMode="auto">
          <a:xfrm>
            <a:off x="1029311" y="2615925"/>
            <a:ext cx="7632700" cy="1944687"/>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kumimoji="0" lang="zh-TW" altLang="en-US" sz="4800" b="1" kern="0" dirty="0" smtClean="0">
                <a:solidFill>
                  <a:schemeClr val="accent2">
                    <a:lumMod val="75000"/>
                  </a:schemeClr>
                </a:solidFill>
                <a:latin typeface="標楷體" pitchFamily="65" charset="-120"/>
                <a:ea typeface="標楷體" pitchFamily="65" charset="-120"/>
              </a:rPr>
              <a:t>簡 報 完 畢</a:t>
            </a:r>
            <a:br>
              <a:rPr kumimoji="0" lang="zh-TW" altLang="en-US" sz="4800" b="1" kern="0" dirty="0" smtClean="0">
                <a:solidFill>
                  <a:schemeClr val="accent2">
                    <a:lumMod val="75000"/>
                  </a:schemeClr>
                </a:solidFill>
                <a:latin typeface="標楷體" pitchFamily="65" charset="-120"/>
                <a:ea typeface="標楷體" pitchFamily="65" charset="-120"/>
              </a:rPr>
            </a:br>
            <a:r>
              <a:rPr lang="zh-TW" altLang="en-US" sz="4800" b="1" kern="0" dirty="0">
                <a:solidFill>
                  <a:schemeClr val="accent2">
                    <a:lumMod val="75000"/>
                  </a:schemeClr>
                </a:solidFill>
                <a:latin typeface="標楷體" pitchFamily="65" charset="-120"/>
                <a:ea typeface="標楷體" pitchFamily="65" charset="-120"/>
              </a:rPr>
              <a:t>恭</a:t>
            </a:r>
            <a:r>
              <a:rPr kumimoji="0" lang="zh-TW" altLang="en-US" sz="4800" b="1" kern="0" dirty="0" smtClean="0">
                <a:solidFill>
                  <a:schemeClr val="accent2">
                    <a:lumMod val="75000"/>
                  </a:schemeClr>
                </a:solidFill>
                <a:latin typeface="標楷體" pitchFamily="65" charset="-120"/>
                <a:ea typeface="標楷體" pitchFamily="65" charset="-120"/>
              </a:rPr>
              <a:t> 請 裁 示</a:t>
            </a:r>
            <a:r>
              <a:rPr kumimoji="0" lang="en-US" altLang="zh-TW" sz="4800" b="1" kern="0" dirty="0" smtClean="0">
                <a:solidFill>
                  <a:srgbClr val="000066"/>
                </a:solidFill>
                <a:latin typeface="標楷體" pitchFamily="65" charset="-120"/>
                <a:ea typeface="標楷體" pitchFamily="65" charset="-120"/>
              </a:rPr>
              <a:t/>
            </a:r>
            <a:br>
              <a:rPr kumimoji="0" lang="en-US" altLang="zh-TW" sz="4800" b="1" kern="0" dirty="0" smtClean="0">
                <a:solidFill>
                  <a:srgbClr val="000066"/>
                </a:solidFill>
                <a:latin typeface="標楷體" pitchFamily="65" charset="-120"/>
                <a:ea typeface="標楷體" pitchFamily="65" charset="-120"/>
              </a:rPr>
            </a:br>
            <a:endParaRPr kumimoji="0" lang="en-US" altLang="zh-TW" sz="4800" b="1" kern="0" dirty="0" smtClean="0">
              <a:solidFill>
                <a:srgbClr val="000066"/>
              </a:solidFill>
              <a:latin typeface="標楷體" pitchFamily="65" charset="-120"/>
              <a:ea typeface="標楷體" pitchFamily="65" charset="-120"/>
            </a:endParaRPr>
          </a:p>
        </p:txBody>
      </p:sp>
      <p:grpSp>
        <p:nvGrpSpPr>
          <p:cNvPr id="51" name="群組 1"/>
          <p:cNvGrpSpPr>
            <a:grpSpLocks noChangeAspect="1"/>
          </p:cNvGrpSpPr>
          <p:nvPr/>
        </p:nvGrpSpPr>
        <p:grpSpPr bwMode="auto">
          <a:xfrm>
            <a:off x="524486" y="3263625"/>
            <a:ext cx="3243263" cy="3048000"/>
            <a:chOff x="251520" y="1993900"/>
            <a:chExt cx="4425950" cy="4162425"/>
          </a:xfrm>
        </p:grpSpPr>
        <p:pic>
          <p:nvPicPr>
            <p:cNvPr id="52" name="Picture 7" descr="artplus_nature_naturalcity42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2" descr="artplus_nature_naturalcity42_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49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descr="artplus_nature_naturalcity42_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95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descr="artplus_nature_naturalcity42_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467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1" descr="artplus_nature_naturalcity42_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17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9400431" y="6311625"/>
            <a:ext cx="312906" cy="369332"/>
          </a:xfrm>
          <a:prstGeom prst="rect">
            <a:avLst/>
          </a:prstGeom>
        </p:spPr>
        <p:txBody>
          <a:bodyPr wrap="none">
            <a:spAutoFit/>
          </a:bodyPr>
          <a:lstStyle/>
          <a:p>
            <a:fld id="{4B5BF503-CB4E-4E0B-B8CD-0D94C9C6234B}" type="slidenum">
              <a:rPr lang="en-US" altLang="zh-TW">
                <a:solidFill>
                  <a:srgbClr val="000000"/>
                </a:solidFill>
              </a:rPr>
              <a:pPr/>
              <a:t>25</a:t>
            </a:fld>
            <a:endParaRPr lang="en-US" altLang="zh-TW" dirty="0">
              <a:solidFill>
                <a:srgbClr val="000000"/>
              </a:solidFill>
            </a:endParaRPr>
          </a:p>
        </p:txBody>
      </p:sp>
    </p:spTree>
    <p:extLst>
      <p:ext uri="{BB962C8B-B14F-4D97-AF65-F5344CB8AC3E}">
        <p14:creationId xmlns:p14="http://schemas.microsoft.com/office/powerpoint/2010/main" val="6631009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4"/>
          <p:cNvSpPr>
            <a:spLocks noChangeArrowheads="1"/>
          </p:cNvSpPr>
          <p:nvPr/>
        </p:nvSpPr>
        <p:spPr bwMode="gray">
          <a:xfrm>
            <a:off x="147037" y="1628800"/>
            <a:ext cx="9619234" cy="3312368"/>
          </a:xfrm>
          <a:prstGeom prst="roundRect">
            <a:avLst>
              <a:gd name="adj" fmla="val 1192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base">
              <a:spcBef>
                <a:spcPct val="0"/>
              </a:spcBef>
              <a:spcAft>
                <a:spcPct val="0"/>
              </a:spcAft>
            </a:pPr>
            <a:endParaRPr lang="zh-TW" altLang="en-US" dirty="0" smtClean="0">
              <a:solidFill>
                <a:srgbClr val="080808"/>
              </a:solidFill>
            </a:endParaRPr>
          </a:p>
        </p:txBody>
      </p:sp>
      <p:cxnSp>
        <p:nvCxnSpPr>
          <p:cNvPr id="11" name="Straight Connector 3"/>
          <p:cNvCxnSpPr/>
          <p:nvPr/>
        </p:nvCxnSpPr>
        <p:spPr>
          <a:xfrm>
            <a:off x="154873" y="758082"/>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AutoShape 5"/>
          <p:cNvSpPr>
            <a:spLocks noChangeArrowheads="1"/>
          </p:cNvSpPr>
          <p:nvPr/>
        </p:nvSpPr>
        <p:spPr bwMode="gray">
          <a:xfrm>
            <a:off x="272480" y="5087538"/>
            <a:ext cx="9338366" cy="1592578"/>
          </a:xfrm>
          <a:prstGeom prst="roundRect">
            <a:avLst>
              <a:gd name="adj" fmla="val 11921"/>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defTabSz="900000">
              <a:lnSpc>
                <a:spcPts val="2800"/>
              </a:lnSpc>
              <a:spcAft>
                <a:spcPts val="600"/>
              </a:spcAft>
            </a:pPr>
            <a:endParaRPr lang="en-US" altLang="zh-TW" dirty="0">
              <a:solidFill>
                <a:prstClr val="black"/>
              </a:solidFill>
              <a:latin typeface="標楷體" pitchFamily="65" charset="-120"/>
              <a:ea typeface="標楷體" pitchFamily="65" charset="-120"/>
            </a:endParaRPr>
          </a:p>
        </p:txBody>
      </p:sp>
      <p:sp>
        <p:nvSpPr>
          <p:cNvPr id="22" name="AutoShape 3"/>
          <p:cNvSpPr>
            <a:spLocks noChangeArrowheads="1"/>
          </p:cNvSpPr>
          <p:nvPr/>
        </p:nvSpPr>
        <p:spPr bwMode="gray">
          <a:xfrm>
            <a:off x="509705" y="856464"/>
            <a:ext cx="9081981" cy="714424"/>
          </a:xfrm>
          <a:prstGeom prst="roundRect">
            <a:avLst>
              <a:gd name="adj" fmla="val 11921"/>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fontAlgn="base">
              <a:spcBef>
                <a:spcPct val="0"/>
              </a:spcBef>
              <a:spcAft>
                <a:spcPct val="0"/>
              </a:spcAft>
            </a:pPr>
            <a:endParaRPr lang="zh-TW" altLang="en-US" sz="2000" smtClean="0">
              <a:solidFill>
                <a:srgbClr val="080808"/>
              </a:solidFill>
            </a:endParaRPr>
          </a:p>
        </p:txBody>
      </p:sp>
      <p:sp>
        <p:nvSpPr>
          <p:cNvPr id="3" name="文字方塊 2"/>
          <p:cNvSpPr txBox="1"/>
          <p:nvPr/>
        </p:nvSpPr>
        <p:spPr>
          <a:xfrm>
            <a:off x="1205022" y="962325"/>
            <a:ext cx="7200801" cy="5027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60000" indent="-457200" algn="ctr">
              <a:lnSpc>
                <a:spcPts val="3200"/>
              </a:lnSpc>
              <a:defRPr/>
            </a:pPr>
            <a:r>
              <a:rPr lang="en-US" altLang="zh-TW" sz="3000" b="1" spc="-1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107.2.7</a:t>
            </a:r>
            <a:r>
              <a:rPr lang="zh-TW" altLang="en-US" sz="3000" b="1" spc="-1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000" b="1" spc="-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3000" b="1" kern="0" spc="-100" dirty="0" smtClean="0">
                <a:solidFill>
                  <a:srgbClr val="0000FF"/>
                </a:solidFill>
                <a:latin typeface="標楷體" panose="03000509000000000000" pitchFamily="65" charset="-120"/>
                <a:ea typeface="標楷體" panose="03000509000000000000" pitchFamily="65" charset="-120"/>
              </a:rPr>
              <a:t>修正公布所得稅法部分條文</a:t>
            </a:r>
            <a:endParaRPr lang="en-US" altLang="zh-TW" sz="3000" b="1" kern="0" spc="-100" dirty="0">
              <a:solidFill>
                <a:srgbClr val="0000FF"/>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852744" y="5085184"/>
            <a:ext cx="8564752" cy="20031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7338" indent="-287338">
              <a:lnSpc>
                <a:spcPts val="2500"/>
              </a:lnSpc>
              <a:spcBef>
                <a:spcPts val="600"/>
              </a:spcBef>
              <a:buSzPct val="88000"/>
              <a:buFont typeface="Wingdings" panose="05000000000000000000" pitchFamily="2" charset="2"/>
              <a:buChar char="ü"/>
            </a:pPr>
            <a:r>
              <a:rPr lang="zh-TW" altLang="en-US" sz="2400" b="1" kern="0" dirty="0">
                <a:solidFill>
                  <a:prstClr val="black"/>
                </a:solidFill>
                <a:latin typeface="標楷體" panose="03000509000000000000" pitchFamily="65" charset="-120"/>
                <a:ea typeface="標楷體" panose="03000509000000000000" pitchFamily="65" charset="-120"/>
              </a:rPr>
              <a:t>減</a:t>
            </a:r>
            <a:r>
              <a:rPr lang="zh-TW" altLang="zh-TW" sz="2400" b="1" kern="0" dirty="0">
                <a:solidFill>
                  <a:prstClr val="black"/>
                </a:solidFill>
                <a:latin typeface="標楷體" panose="03000509000000000000" pitchFamily="65" charset="-120"/>
                <a:ea typeface="標楷體" panose="03000509000000000000" pitchFamily="65" charset="-120"/>
              </a:rPr>
              <a:t>輕薪資所得者、中低所得</a:t>
            </a:r>
            <a:r>
              <a:rPr lang="zh-TW" altLang="zh-TW" sz="2400" b="1" kern="0" dirty="0" smtClean="0">
                <a:solidFill>
                  <a:prstClr val="black"/>
                </a:solidFill>
                <a:latin typeface="標楷體" panose="03000509000000000000" pitchFamily="65" charset="-120"/>
                <a:ea typeface="標楷體" panose="03000509000000000000" pitchFamily="65" charset="-120"/>
              </a:rPr>
              <a:t>者及</a:t>
            </a:r>
            <a:r>
              <a:rPr lang="zh-TW" altLang="zh-TW" sz="2400" b="1" kern="0" dirty="0">
                <a:solidFill>
                  <a:prstClr val="black"/>
                </a:solidFill>
                <a:latin typeface="標楷體" panose="03000509000000000000" pitchFamily="65" charset="-120"/>
                <a:ea typeface="標楷體" panose="03000509000000000000" pitchFamily="65" charset="-120"/>
              </a:rPr>
              <a:t>育兒</a:t>
            </a:r>
            <a:r>
              <a:rPr lang="zh-TW" altLang="zh-TW" sz="2400" b="1" kern="0" dirty="0" smtClean="0">
                <a:solidFill>
                  <a:prstClr val="black"/>
                </a:solidFill>
                <a:latin typeface="標楷體" panose="03000509000000000000" pitchFamily="65" charset="-120"/>
                <a:ea typeface="標楷體" panose="03000509000000000000" pitchFamily="65" charset="-120"/>
              </a:rPr>
              <a:t>家庭租稅負擔</a:t>
            </a:r>
            <a:endParaRPr lang="en-US" altLang="zh-TW" sz="2400" b="1" kern="0" dirty="0" smtClean="0">
              <a:solidFill>
                <a:prstClr val="black"/>
              </a:solidFill>
              <a:latin typeface="標楷體" panose="03000509000000000000" pitchFamily="65" charset="-120"/>
              <a:ea typeface="標楷體" panose="03000509000000000000" pitchFamily="65" charset="-120"/>
            </a:endParaRPr>
          </a:p>
          <a:p>
            <a:pPr marL="287338" indent="-287338">
              <a:lnSpc>
                <a:spcPts val="2500"/>
              </a:lnSpc>
              <a:spcBef>
                <a:spcPts val="600"/>
              </a:spcBef>
              <a:buSzPct val="88000"/>
              <a:buFont typeface="Wingdings" panose="05000000000000000000" pitchFamily="2" charset="2"/>
              <a:buChar char="ü"/>
            </a:pPr>
            <a:r>
              <a:rPr lang="zh-TW" altLang="en-US" sz="2400" b="1" kern="0" dirty="0" smtClean="0">
                <a:solidFill>
                  <a:prstClr val="black"/>
                </a:solidFill>
                <a:latin typeface="標楷體" panose="03000509000000000000" pitchFamily="65" charset="-120"/>
                <a:ea typeface="標楷體" panose="03000509000000000000" pitchFamily="65" charset="-120"/>
              </a:rPr>
              <a:t>有利</a:t>
            </a:r>
            <a:r>
              <a:rPr lang="zh-TW" altLang="en-US" sz="2400" b="1" kern="0" dirty="0">
                <a:solidFill>
                  <a:prstClr val="black"/>
                </a:solidFill>
                <a:latin typeface="標楷體" panose="03000509000000000000" pitchFamily="65" charset="-120"/>
                <a:ea typeface="標楷體" panose="03000509000000000000" pitchFamily="65" charset="-120"/>
              </a:rPr>
              <a:t>留才攬才，提高國際</a:t>
            </a:r>
            <a:r>
              <a:rPr lang="zh-TW" altLang="en-US" sz="2400" b="1" kern="0" dirty="0" smtClean="0">
                <a:solidFill>
                  <a:prstClr val="black"/>
                </a:solidFill>
                <a:latin typeface="標楷體" panose="03000509000000000000" pitchFamily="65" charset="-120"/>
                <a:ea typeface="標楷體" panose="03000509000000000000" pitchFamily="65" charset="-120"/>
              </a:rPr>
              <a:t>競爭力</a:t>
            </a:r>
            <a:endParaRPr lang="en-US" altLang="zh-TW" sz="2400" b="1" kern="0" dirty="0" smtClean="0">
              <a:solidFill>
                <a:prstClr val="black"/>
              </a:solidFill>
              <a:latin typeface="標楷體" panose="03000509000000000000" pitchFamily="65" charset="-120"/>
              <a:ea typeface="標楷體" panose="03000509000000000000" pitchFamily="65" charset="-120"/>
            </a:endParaRPr>
          </a:p>
          <a:p>
            <a:pPr marL="287338" indent="-287338">
              <a:lnSpc>
                <a:spcPts val="2500"/>
              </a:lnSpc>
              <a:spcBef>
                <a:spcPts val="600"/>
              </a:spcBef>
              <a:buSzPct val="88000"/>
              <a:buFont typeface="Wingdings" panose="05000000000000000000" pitchFamily="2" charset="2"/>
              <a:buChar char="ü"/>
            </a:pPr>
            <a:r>
              <a:rPr lang="zh-TW" altLang="zh-TW" sz="2400" b="1" kern="0" dirty="0">
                <a:solidFill>
                  <a:prstClr val="black"/>
                </a:solidFill>
                <a:latin typeface="標楷體" panose="03000509000000000000" pitchFamily="65" charset="-120"/>
                <a:ea typeface="標楷體" panose="03000509000000000000" pitchFamily="65" charset="-120"/>
              </a:rPr>
              <a:t>提高投資意願</a:t>
            </a:r>
            <a:r>
              <a:rPr lang="zh-TW" altLang="en-US" sz="2400" b="1" kern="0" dirty="0">
                <a:solidFill>
                  <a:prstClr val="black"/>
                </a:solidFill>
                <a:latin typeface="標楷體" panose="03000509000000000000" pitchFamily="65" charset="-120"/>
                <a:ea typeface="標楷體" panose="03000509000000000000" pitchFamily="65" charset="-120"/>
              </a:rPr>
              <a:t>，</a:t>
            </a:r>
            <a:r>
              <a:rPr lang="zh-TW" altLang="zh-TW" sz="2400" b="1" kern="0" dirty="0">
                <a:solidFill>
                  <a:prstClr val="black"/>
                </a:solidFill>
                <a:latin typeface="標楷體" panose="03000509000000000000" pitchFamily="65" charset="-120"/>
                <a:ea typeface="標楷體" panose="03000509000000000000" pitchFamily="65" charset="-120"/>
              </a:rPr>
              <a:t>創造就業機會</a:t>
            </a:r>
            <a:endParaRPr lang="en-US" altLang="zh-TW" sz="2400" b="1" kern="0" dirty="0">
              <a:solidFill>
                <a:prstClr val="black"/>
              </a:solidFill>
              <a:latin typeface="標楷體" panose="03000509000000000000" pitchFamily="65" charset="-120"/>
              <a:ea typeface="標楷體" panose="03000509000000000000" pitchFamily="65" charset="-120"/>
            </a:endParaRPr>
          </a:p>
          <a:p>
            <a:pPr marL="287338" indent="-287338">
              <a:lnSpc>
                <a:spcPts val="2500"/>
              </a:lnSpc>
              <a:spcBef>
                <a:spcPts val="600"/>
              </a:spcBef>
              <a:buSzPct val="88000"/>
              <a:buFont typeface="Wingdings" panose="05000000000000000000" pitchFamily="2" charset="2"/>
              <a:buChar char="ü"/>
            </a:pPr>
            <a:r>
              <a:rPr lang="zh-TW" altLang="en-US" sz="2400" b="1" kern="0" dirty="0">
                <a:solidFill>
                  <a:prstClr val="black"/>
                </a:solidFill>
                <a:latin typeface="標楷體" panose="03000509000000000000" pitchFamily="65" charset="-120"/>
                <a:ea typeface="標楷體" panose="03000509000000000000" pitchFamily="65" charset="-120"/>
              </a:rPr>
              <a:t>簡化稅制稅政，符合國際趨勢</a:t>
            </a:r>
            <a:endParaRPr lang="en-US" altLang="zh-TW" sz="2400" b="1" kern="0" dirty="0">
              <a:solidFill>
                <a:prstClr val="black"/>
              </a:solidFill>
              <a:latin typeface="標楷體" panose="03000509000000000000" pitchFamily="65" charset="-120"/>
              <a:ea typeface="標楷體" panose="03000509000000000000" pitchFamily="65" charset="-120"/>
            </a:endParaRPr>
          </a:p>
          <a:p>
            <a:pPr marL="287338" indent="-287338">
              <a:lnSpc>
                <a:spcPts val="2500"/>
              </a:lnSpc>
              <a:spcBef>
                <a:spcPts val="600"/>
              </a:spcBef>
              <a:buSzPct val="88000"/>
              <a:buFont typeface="Wingdings" panose="05000000000000000000" pitchFamily="2" charset="2"/>
              <a:buChar char="ü"/>
            </a:pPr>
            <a:endParaRPr lang="en-US" altLang="zh-TW" sz="2400" b="1" kern="0" dirty="0" smtClean="0">
              <a:solidFill>
                <a:prstClr val="black"/>
              </a:solidFill>
              <a:latin typeface="標楷體" panose="03000509000000000000" pitchFamily="65" charset="-120"/>
              <a:ea typeface="標楷體" panose="03000509000000000000" pitchFamily="65" charset="-120"/>
            </a:endParaRPr>
          </a:p>
        </p:txBody>
      </p:sp>
      <p:sp>
        <p:nvSpPr>
          <p:cNvPr id="13" name="Rectangle 18"/>
          <p:cNvSpPr/>
          <p:nvPr/>
        </p:nvSpPr>
        <p:spPr>
          <a:xfrm>
            <a:off x="652266" y="1641912"/>
            <a:ext cx="9269286" cy="3445626"/>
          </a:xfrm>
          <a:prstGeom prst="rect">
            <a:avLst/>
          </a:prstGeom>
          <a:noFill/>
          <a:ln w="12700" cap="flat" cmpd="sng" algn="ctr">
            <a:noFill/>
            <a:prstDash val="solid"/>
          </a:ln>
          <a:effectLst/>
        </p:spPr>
        <p:txBody>
          <a:bodyPr lIns="91440" tIns="91440" rIns="91440" bIns="91440" rtlCol="0" anchor="ctr"/>
          <a:lstStyle/>
          <a:p>
            <a:pPr marL="180975" indent="-180975">
              <a:lnSpc>
                <a:spcPts val="2800"/>
              </a:lnSpc>
              <a:buSzPct val="88000"/>
              <a:buFont typeface="Wingdings" panose="05000000000000000000" pitchFamily="2" charset="2"/>
              <a:buChar char="l"/>
            </a:pP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月辦理</a:t>
            </a: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年度所得稅結算申報適用</a:t>
            </a:r>
            <a:endPar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800"/>
              </a:lnSpc>
              <a:buSzPct val="88000"/>
              <a:buFont typeface="Wingdings" panose="05000000000000000000" pitchFamily="2" charset="2"/>
              <a:buChar char="l"/>
            </a:pP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調高綜所稅</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標準扣除額、薪資所得特別扣除額、身心障礙特別扣除額及幼兒學前特別扣除</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額</a:t>
            </a:r>
            <a:endPar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800"/>
              </a:lnSpc>
              <a:buSzPct val="88000"/>
              <a:buFont typeface="Wingdings" panose="05000000000000000000" pitchFamily="2" charset="2"/>
              <a:buChar char="l"/>
            </a:pP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調降</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綜所稅</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最高稅率為</a:t>
            </a:r>
            <a:r>
              <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40%</a:t>
            </a:r>
          </a:p>
          <a:p>
            <a:pPr marL="180975" indent="-180975">
              <a:lnSpc>
                <a:spcPts val="2800"/>
              </a:lnSpc>
              <a:buSzPct val="88000"/>
              <a:buFont typeface="Wingdings" panose="05000000000000000000" pitchFamily="2" charset="2"/>
              <a:buChar char="l"/>
            </a:pP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廢除</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兩稅合一設</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算扣抵制度，刪除營利事業設置股東可扣抵稅額帳戶</a:t>
            </a:r>
            <a:endPar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800"/>
              </a:lnSpc>
              <a:buSzPct val="88000"/>
              <a:buFont typeface="Wingdings" panose="05000000000000000000" pitchFamily="2" charset="2"/>
              <a:buChar char="l"/>
            </a:pP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採行股利所得課稅新制及提高外資股利所得扣繳</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率為</a:t>
            </a: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21%</a:t>
            </a:r>
            <a:endPar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nSpc>
                <a:spcPts val="2800"/>
              </a:lnSpc>
              <a:buSzPct val="88000"/>
              <a:buFont typeface="Wingdings" panose="05000000000000000000" pitchFamily="2" charset="2"/>
              <a:buChar char="l"/>
            </a:pP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調高</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營所稅</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稅率為</a:t>
            </a:r>
            <a:r>
              <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，惟課稅所得</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額</a:t>
            </a: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元以下者，分</a:t>
            </a:r>
            <a:r>
              <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逐年調整</a:t>
            </a:r>
            <a:r>
              <a:rPr lang="en-US" altLang="zh-TW"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個百分點；未</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分配盈餘加徵</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營所稅稅率調降為</a:t>
            </a:r>
            <a:r>
              <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p>
          <a:p>
            <a:pPr marL="180975" indent="-180975">
              <a:lnSpc>
                <a:spcPts val="2800"/>
              </a:lnSpc>
              <a:buSzPct val="88000"/>
              <a:buFont typeface="Wingdings" panose="05000000000000000000" pitchFamily="2" charset="2"/>
              <a:buChar char="l"/>
            </a:pP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獨資合夥</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組織免</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徵</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營所稅，其盈餘直接</a:t>
            </a:r>
            <a:r>
              <a:rPr lang="zh-TW" altLang="en-US"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歸課出資人</a:t>
            </a:r>
            <a:r>
              <a:rPr lang="zh-TW" altLang="en-US" sz="2300" b="1" kern="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綜所稅</a:t>
            </a:r>
            <a:endParaRPr lang="en-US" altLang="zh-TW" sz="23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AutoShape 3"/>
          <p:cNvSpPr>
            <a:spLocks noChangeArrowheads="1"/>
          </p:cNvSpPr>
          <p:nvPr/>
        </p:nvSpPr>
        <p:spPr bwMode="gray">
          <a:xfrm>
            <a:off x="155430" y="1628799"/>
            <a:ext cx="481291" cy="3312369"/>
          </a:xfrm>
          <a:prstGeom prst="roundRect">
            <a:avLst>
              <a:gd name="adj" fmla="val 11921"/>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內</a:t>
            </a:r>
            <a:endParaRPr lang="en-US" altLang="zh-TW" sz="2800" b="1" dirty="0" smtClean="0">
              <a:solidFill>
                <a:srgbClr val="080808"/>
              </a:solidFill>
              <a:latin typeface="標楷體" panose="03000509000000000000" pitchFamily="65" charset="-120"/>
              <a:ea typeface="標楷體" panose="03000509000000000000" pitchFamily="65" charset="-120"/>
            </a:endParaRPr>
          </a:p>
          <a:p>
            <a:pPr algn="ctr" fontAlgn="base">
              <a:spcBef>
                <a:spcPct val="0"/>
              </a:spcBef>
              <a:spcAft>
                <a:spcPct val="0"/>
              </a:spcAft>
            </a:pPr>
            <a:r>
              <a:rPr lang="zh-TW" altLang="en-US" sz="2800" b="1" dirty="0" smtClean="0">
                <a:solidFill>
                  <a:srgbClr val="080808"/>
                </a:solidFill>
                <a:latin typeface="標楷體" panose="03000509000000000000" pitchFamily="65" charset="-120"/>
                <a:ea typeface="標楷體" panose="03000509000000000000" pitchFamily="65" charset="-120"/>
              </a:rPr>
              <a:t>容</a:t>
            </a:r>
          </a:p>
        </p:txBody>
      </p:sp>
      <p:sp>
        <p:nvSpPr>
          <p:cNvPr id="33" name="AutoShape 3"/>
          <p:cNvSpPr>
            <a:spLocks noChangeArrowheads="1"/>
          </p:cNvSpPr>
          <p:nvPr/>
        </p:nvSpPr>
        <p:spPr bwMode="gray">
          <a:xfrm>
            <a:off x="363065" y="5146434"/>
            <a:ext cx="489679" cy="1450918"/>
          </a:xfrm>
          <a:prstGeom prst="roundRect">
            <a:avLst>
              <a:gd name="adj" fmla="val 11921"/>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zh-TW" altLang="en-US" sz="2400" b="1" dirty="0" smtClean="0">
                <a:solidFill>
                  <a:srgbClr val="080808"/>
                </a:solidFill>
                <a:latin typeface="標楷體" panose="03000509000000000000" pitchFamily="65" charset="-120"/>
                <a:ea typeface="標楷體" panose="03000509000000000000" pitchFamily="65" charset="-120"/>
              </a:rPr>
              <a:t>效</a:t>
            </a:r>
            <a:endParaRPr lang="en-US" altLang="zh-TW" sz="2400" b="1" dirty="0" smtClean="0">
              <a:solidFill>
                <a:srgbClr val="080808"/>
              </a:solidFill>
              <a:latin typeface="標楷體" panose="03000509000000000000" pitchFamily="65" charset="-120"/>
              <a:ea typeface="標楷體" panose="03000509000000000000" pitchFamily="65" charset="-120"/>
            </a:endParaRPr>
          </a:p>
          <a:p>
            <a:pPr algn="ctr" fontAlgn="base">
              <a:spcBef>
                <a:spcPct val="0"/>
              </a:spcBef>
              <a:spcAft>
                <a:spcPct val="0"/>
              </a:spcAft>
            </a:pPr>
            <a:r>
              <a:rPr lang="zh-TW" altLang="en-US" sz="2400" b="1" dirty="0">
                <a:solidFill>
                  <a:srgbClr val="080808"/>
                </a:solidFill>
                <a:latin typeface="標楷體" panose="03000509000000000000" pitchFamily="65" charset="-120"/>
                <a:ea typeface="標楷體" panose="03000509000000000000" pitchFamily="65" charset="-120"/>
              </a:rPr>
              <a:t>益</a:t>
            </a:r>
            <a:endParaRPr lang="zh-TW" altLang="en-US" sz="2400" b="1" dirty="0" smtClean="0">
              <a:solidFill>
                <a:srgbClr val="080808"/>
              </a:solidFill>
              <a:latin typeface="標楷體" panose="03000509000000000000" pitchFamily="65" charset="-120"/>
              <a:ea typeface="標楷體" panose="03000509000000000000" pitchFamily="65" charset="-120"/>
            </a:endParaRPr>
          </a:p>
        </p:txBody>
      </p:sp>
      <p:sp>
        <p:nvSpPr>
          <p:cNvPr id="14" name="矩形 13"/>
          <p:cNvSpPr/>
          <p:nvPr/>
        </p:nvSpPr>
        <p:spPr>
          <a:xfrm>
            <a:off x="1493054" y="173307"/>
            <a:ext cx="7636410" cy="584775"/>
          </a:xfrm>
          <a:prstGeom prst="rect">
            <a:avLst/>
          </a:prstGeom>
        </p:spPr>
        <p:txBody>
          <a:bodyPr wrap="square">
            <a:spAutoFit/>
          </a:bodyPr>
          <a:lstStyle/>
          <a:p>
            <a:r>
              <a:rPr lang="zh-TW" altLang="en-US" sz="3200" b="1" dirty="0" smtClean="0">
                <a:solidFill>
                  <a:srgbClr val="0000FF"/>
                </a:solidFill>
                <a:latin typeface="標楷體" pitchFamily="65" charset="-120"/>
                <a:ea typeface="標楷體" pitchFamily="65" charset="-120"/>
              </a:rPr>
              <a:t>壹、優</a:t>
            </a:r>
            <a:r>
              <a:rPr lang="zh-TW" altLang="en-US" sz="3200" b="1" dirty="0">
                <a:solidFill>
                  <a:srgbClr val="0000FF"/>
                </a:solidFill>
                <a:latin typeface="標楷體" pitchFamily="65" charset="-120"/>
                <a:ea typeface="標楷體" pitchFamily="65" charset="-120"/>
              </a:rPr>
              <a:t>化所得稅制  投資臺灣優先</a:t>
            </a:r>
          </a:p>
        </p:txBody>
      </p:sp>
      <p:sp>
        <p:nvSpPr>
          <p:cNvPr id="16" name="矩形 15"/>
          <p:cNvSpPr/>
          <p:nvPr/>
        </p:nvSpPr>
        <p:spPr>
          <a:xfrm>
            <a:off x="9536638" y="6311625"/>
            <a:ext cx="312906" cy="369332"/>
          </a:xfrm>
          <a:prstGeom prst="rect">
            <a:avLst/>
          </a:prstGeom>
        </p:spPr>
        <p:txBody>
          <a:bodyPr wrap="none">
            <a:spAutoFit/>
          </a:bodyPr>
          <a:lstStyle/>
          <a:p>
            <a:fld id="{4B5BF503-CB4E-4E0B-B8CD-0D94C9C6234B}" type="slidenum">
              <a:rPr lang="en-US" altLang="zh-TW">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t>2</a:t>
            </a:fld>
            <a:endParaRPr lang="en-US" altLang="zh-TW"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47665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372" y="5458621"/>
            <a:ext cx="2183068" cy="753275"/>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517</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萬戶</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受益</a:t>
            </a: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84%</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申報戶</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35" name="Picture 11"/>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00679" y="5897156"/>
            <a:ext cx="804617" cy="91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矩形 45"/>
          <p:cNvSpPr/>
          <p:nvPr/>
        </p:nvSpPr>
        <p:spPr>
          <a:xfrm>
            <a:off x="2690749" y="5445269"/>
            <a:ext cx="2140166" cy="766627"/>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542</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戶</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受益</a:t>
            </a:r>
            <a:endPar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en-US" altLang="zh-TW"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88%</a:t>
            </a: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申報戶</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5512876" y="5468542"/>
            <a:ext cx="1390342" cy="720079"/>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萬戶</a:t>
            </a:r>
            <a:endPar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受益</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6" name="矩形 47"/>
          <p:cNvSpPr>
            <a:spLocks noChangeArrowheads="1"/>
          </p:cNvSpPr>
          <p:nvPr/>
        </p:nvSpPr>
        <p:spPr bwMode="auto">
          <a:xfrm>
            <a:off x="1319906" y="2032494"/>
            <a:ext cx="75548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452438" indent="-452438" eaLnBrk="1" hangingPunct="1">
              <a:lnSpc>
                <a:spcPts val="3000"/>
              </a:lnSpc>
              <a:spcBef>
                <a:spcPct val="0"/>
              </a:spcBef>
              <a:buClr>
                <a:srgbClr val="FF0000"/>
              </a:buClr>
              <a:buSzPct val="80000"/>
              <a:buFont typeface="Wingdings" pitchFamily="2" charset="2"/>
              <a:buChar char="¢"/>
              <a:defRPr/>
            </a:pPr>
            <a:r>
              <a:rPr lang="zh-TW" altLang="en-US"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調高綜所稅</a:t>
            </a:r>
            <a:r>
              <a:rPr lang="en-US" altLang="zh-TW" sz="3000" i="0" dirty="0">
                <a:solidFill>
                  <a:srgbClr val="FF0000"/>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4</a:t>
            </a:r>
            <a:r>
              <a:rPr lang="zh-TW" altLang="en-US"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項</a:t>
            </a:r>
            <a:r>
              <a:rPr lang="zh-TW" altLang="en-US" sz="30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扣除</a:t>
            </a:r>
            <a:r>
              <a:rPr lang="zh-TW" altLang="en-US"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額</a:t>
            </a:r>
            <a:r>
              <a:rPr lang="en-US" altLang="zh-TW"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(107</a:t>
            </a:r>
            <a:r>
              <a:rPr lang="zh-TW" altLang="en-US"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年度適用</a:t>
            </a:r>
            <a:r>
              <a:rPr lang="en-US" altLang="zh-TW"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t>
            </a:r>
          </a:p>
          <a:p>
            <a:pPr marL="355600" eaLnBrk="1" hangingPunct="1">
              <a:lnSpc>
                <a:spcPts val="3000"/>
              </a:lnSpc>
              <a:spcBef>
                <a:spcPct val="0"/>
              </a:spcBef>
              <a:buClr>
                <a:srgbClr val="FF0000"/>
              </a:buClr>
              <a:buSzPct val="80000"/>
              <a:defRPr/>
            </a:pPr>
            <a:r>
              <a:rPr lang="en-US" altLang="zh-TW" sz="3000" b="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3000" b="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共減稅</a:t>
            </a:r>
            <a:r>
              <a:rPr lang="en-US" altLang="zh-TW"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388</a:t>
            </a:r>
            <a:r>
              <a:rPr lang="zh-TW" altLang="en-US"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億元</a:t>
            </a:r>
            <a:r>
              <a:rPr lang="en-US" altLang="zh-TW"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3000" i="0" dirty="0" smtClean="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79" name="圖片 78"/>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97165" l="877" r="99342">
                        <a14:foregroundMark x1="11842" y1="72938" x2="11842" y2="72938"/>
                        <a14:foregroundMark x1="85088" y1="68041" x2="85088" y2="68041"/>
                        <a14:foregroundMark x1="58772" y1="14948" x2="58772" y2="14948"/>
                        <a14:foregroundMark x1="33114" y1="15464" x2="33114" y2="15464"/>
                      </a14:backgroundRemoval>
                    </a14:imgEffect>
                    <a14:imgEffect>
                      <a14:artisticPaintStrokes/>
                    </a14:imgEffect>
                  </a14:imgLayer>
                </a14:imgProps>
              </a:ext>
              <a:ext uri="{28A0092B-C50C-407E-A947-70E740481C1C}">
                <a14:useLocalDpi xmlns:a14="http://schemas.microsoft.com/office/drawing/2010/main"/>
              </a:ext>
            </a:extLst>
          </a:blip>
          <a:srcRect/>
          <a:stretch/>
        </p:blipFill>
        <p:spPr>
          <a:xfrm>
            <a:off x="1844869" y="5949325"/>
            <a:ext cx="1079911" cy="853043"/>
          </a:xfrm>
          <a:prstGeom prst="rect">
            <a:avLst/>
          </a:prstGeom>
        </p:spPr>
      </p:pic>
      <p:cxnSp>
        <p:nvCxnSpPr>
          <p:cNvPr id="83" name="直線接點 82"/>
          <p:cNvCxnSpPr/>
          <p:nvPr/>
        </p:nvCxnSpPr>
        <p:spPr>
          <a:xfrm>
            <a:off x="394084" y="4972076"/>
            <a:ext cx="8771409" cy="18408"/>
          </a:xfrm>
          <a:prstGeom prst="line">
            <a:avLst/>
          </a:prstGeom>
        </p:spPr>
        <p:style>
          <a:lnRef idx="2">
            <a:schemeClr val="dk1"/>
          </a:lnRef>
          <a:fillRef idx="0">
            <a:schemeClr val="dk1"/>
          </a:fillRef>
          <a:effectRef idx="1">
            <a:schemeClr val="dk1"/>
          </a:effectRef>
          <a:fontRef idx="minor">
            <a:schemeClr val="tx1"/>
          </a:fontRef>
        </p:style>
      </p:cxnSp>
      <p:sp>
        <p:nvSpPr>
          <p:cNvPr id="85" name="矩形 84"/>
          <p:cNvSpPr/>
          <p:nvPr/>
        </p:nvSpPr>
        <p:spPr>
          <a:xfrm>
            <a:off x="791766" y="4419429"/>
            <a:ext cx="1077266" cy="56993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9</a:t>
            </a:r>
            <a:r>
              <a:rPr lang="zh-TW" altLang="en-US" dirty="0" smtClean="0">
                <a:solidFill>
                  <a:srgbClr val="FFFFFF"/>
                </a:solidFill>
              </a:rPr>
              <a:t>萬元</a:t>
            </a:r>
            <a:endParaRPr lang="zh-TW" altLang="en-US" dirty="0">
              <a:solidFill>
                <a:srgbClr val="FFFFFF"/>
              </a:solidFill>
            </a:endParaRPr>
          </a:p>
        </p:txBody>
      </p:sp>
      <p:sp>
        <p:nvSpPr>
          <p:cNvPr id="87" name="矩形 20"/>
          <p:cNvSpPr>
            <a:spLocks noChangeArrowheads="1"/>
          </p:cNvSpPr>
          <p:nvPr/>
        </p:nvSpPr>
        <p:spPr bwMode="auto">
          <a:xfrm>
            <a:off x="3004171" y="4193195"/>
            <a:ext cx="1339355" cy="772351"/>
          </a:xfrm>
          <a:prstGeom prst="rect">
            <a:avLst/>
          </a:prstGeom>
          <a:solidFill>
            <a:srgbClr val="008000"/>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12.8</a:t>
            </a:r>
            <a:r>
              <a:rPr lang="zh-TW" altLang="en-US" dirty="0" smtClean="0">
                <a:solidFill>
                  <a:srgbClr val="FFFFFF"/>
                </a:solidFill>
              </a:rPr>
              <a:t>萬元</a:t>
            </a:r>
            <a:endParaRPr lang="zh-TW" altLang="en-US" dirty="0">
              <a:solidFill>
                <a:srgbClr val="FFFFFF"/>
              </a:solidFill>
            </a:endParaRPr>
          </a:p>
        </p:txBody>
      </p:sp>
      <p:sp>
        <p:nvSpPr>
          <p:cNvPr id="90" name="矩形 89"/>
          <p:cNvSpPr/>
          <p:nvPr/>
        </p:nvSpPr>
        <p:spPr>
          <a:xfrm>
            <a:off x="799742" y="4084101"/>
            <a:ext cx="1058056" cy="336940"/>
          </a:xfrm>
          <a:prstGeom prst="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b="1" dirty="0" smtClean="0">
                <a:solidFill>
                  <a:srgbClr val="FF0000"/>
                </a:solidFill>
                <a:latin typeface="新細明體"/>
                <a:ea typeface="新細明體"/>
              </a:rPr>
              <a:t>↑3</a:t>
            </a:r>
            <a:r>
              <a:rPr lang="zh-TW" altLang="en-US" dirty="0" smtClean="0">
                <a:solidFill>
                  <a:srgbClr val="FF0000"/>
                </a:solidFill>
              </a:rPr>
              <a:t>萬</a:t>
            </a:r>
            <a:r>
              <a:rPr lang="zh-TW" altLang="en-US" dirty="0">
                <a:solidFill>
                  <a:srgbClr val="FF0000"/>
                </a:solidFill>
              </a:rPr>
              <a:t>元</a:t>
            </a:r>
          </a:p>
        </p:txBody>
      </p:sp>
      <p:sp>
        <p:nvSpPr>
          <p:cNvPr id="92" name="文字方塊 91"/>
          <p:cNvSpPr txBox="1"/>
          <p:nvPr/>
        </p:nvSpPr>
        <p:spPr>
          <a:xfrm>
            <a:off x="148624" y="4991118"/>
            <a:ext cx="9262278" cy="738664"/>
          </a:xfrm>
          <a:prstGeom prst="rect">
            <a:avLst/>
          </a:prstGeom>
          <a:noFill/>
        </p:spPr>
        <p:txBody>
          <a:bodyPr wrap="square" rtlCol="0">
            <a:spAutoFit/>
          </a:bodyPr>
          <a:lstStyle/>
          <a:p>
            <a:r>
              <a:rPr lang="zh-TW" altLang="en-US" sz="2200" dirty="0" smtClean="0">
                <a:solidFill>
                  <a:prstClr val="black"/>
                </a:solidFill>
                <a:latin typeface="微軟正黑體" panose="020B0604030504040204" pitchFamily="34" charset="-120"/>
                <a:ea typeface="微軟正黑體" panose="020B0604030504040204" pitchFamily="34" charset="-120"/>
              </a:rPr>
              <a:t>     </a:t>
            </a:r>
            <a:r>
              <a:rPr lang="zh-TW" altLang="en-US" sz="2000" b="1" dirty="0" smtClean="0">
                <a:solidFill>
                  <a:prstClr val="black"/>
                </a:solidFill>
                <a:latin typeface="微軟正黑體" panose="020B0604030504040204" pitchFamily="34" charset="-120"/>
                <a:ea typeface="微軟正黑體" panose="020B0604030504040204" pitchFamily="34" charset="-120"/>
              </a:rPr>
              <a:t>標準</a:t>
            </a:r>
            <a:r>
              <a:rPr lang="zh-TW" altLang="en-US" sz="2000" b="1" dirty="0">
                <a:solidFill>
                  <a:prstClr val="black"/>
                </a:solidFill>
                <a:latin typeface="微軟正黑體" panose="020B0604030504040204" pitchFamily="34" charset="-120"/>
                <a:ea typeface="微軟正黑體" panose="020B0604030504040204" pitchFamily="34" charset="-120"/>
              </a:rPr>
              <a:t>扣除額</a:t>
            </a:r>
            <a:r>
              <a:rPr lang="zh-TW" altLang="en-US" sz="2000" b="1" dirty="0" smtClean="0">
                <a:solidFill>
                  <a:prstClr val="black"/>
                </a:solidFill>
                <a:latin typeface="微軟正黑體" panose="020B0604030504040204" pitchFamily="34" charset="-120"/>
                <a:ea typeface="微軟正黑體" panose="020B0604030504040204" pitchFamily="34" charset="-120"/>
              </a:rPr>
              <a:t>                 薪資扣除額               身心</a:t>
            </a:r>
            <a:r>
              <a:rPr lang="zh-TW" altLang="en-US" sz="2000" b="1" dirty="0">
                <a:solidFill>
                  <a:prstClr val="black"/>
                </a:solidFill>
                <a:latin typeface="微軟正黑體" panose="020B0604030504040204" pitchFamily="34" charset="-120"/>
                <a:ea typeface="微軟正黑體" panose="020B0604030504040204" pitchFamily="34" charset="-120"/>
              </a:rPr>
              <a:t>障礙扣除</a:t>
            </a:r>
            <a:r>
              <a:rPr lang="zh-TW" altLang="en-US" sz="2000" b="1" dirty="0" smtClean="0">
                <a:solidFill>
                  <a:prstClr val="black"/>
                </a:solidFill>
                <a:latin typeface="微軟正黑體" panose="020B0604030504040204" pitchFamily="34" charset="-120"/>
                <a:ea typeface="微軟正黑體" panose="020B0604030504040204" pitchFamily="34" charset="-120"/>
              </a:rPr>
              <a:t>額           </a:t>
            </a:r>
            <a:r>
              <a:rPr lang="zh-TW" altLang="en-US" sz="2000" b="1" dirty="0" smtClean="0">
                <a:solidFill>
                  <a:srgbClr val="FF00FF"/>
                </a:solidFill>
                <a:latin typeface="微軟正黑體" panose="020B0604030504040204" pitchFamily="34" charset="-120"/>
                <a:ea typeface="微軟正黑體" panose="020B0604030504040204" pitchFamily="34" charset="-120"/>
              </a:rPr>
              <a:t>幼兒扣除額</a:t>
            </a:r>
            <a:endParaRPr lang="zh-TW" altLang="en-US" sz="2000" b="1" dirty="0">
              <a:solidFill>
                <a:srgbClr val="FF00FF"/>
              </a:solidFill>
              <a:latin typeface="微軟正黑體" panose="020B0604030504040204" pitchFamily="34" charset="-120"/>
              <a:ea typeface="微軟正黑體" panose="020B0604030504040204" pitchFamily="34" charset="-120"/>
            </a:endParaRPr>
          </a:p>
          <a:p>
            <a:endParaRPr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93" name="文字方塊 92"/>
          <p:cNvSpPr txBox="1"/>
          <p:nvPr/>
        </p:nvSpPr>
        <p:spPr>
          <a:xfrm>
            <a:off x="584520" y="3518218"/>
            <a:ext cx="1428087" cy="492443"/>
          </a:xfrm>
          <a:prstGeom prst="rect">
            <a:avLst/>
          </a:prstGeom>
          <a:noFill/>
        </p:spPr>
        <p:txBody>
          <a:bodyPr wrap="square" rtlCol="0">
            <a:spAutoFit/>
          </a:bodyPr>
          <a:lstStyle/>
          <a:p>
            <a:r>
              <a:rPr lang="en-US" altLang="zh-TW"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萬元</a:t>
            </a:r>
            <a:endPar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6" name="矩形 105"/>
          <p:cNvSpPr/>
          <p:nvPr/>
        </p:nvSpPr>
        <p:spPr>
          <a:xfrm>
            <a:off x="3002783" y="3704850"/>
            <a:ext cx="1339501" cy="486443"/>
          </a:xfrm>
          <a:prstGeom prst="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b="1" dirty="0" smtClean="0">
                <a:solidFill>
                  <a:srgbClr val="FF0000"/>
                </a:solidFill>
                <a:latin typeface="新細明體"/>
                <a:ea typeface="新細明體"/>
              </a:rPr>
              <a:t>↑7.2</a:t>
            </a:r>
            <a:r>
              <a:rPr lang="zh-TW" altLang="en-US" b="1" dirty="0" smtClean="0">
                <a:solidFill>
                  <a:srgbClr val="FF0000"/>
                </a:solidFill>
                <a:latin typeface="新細明體"/>
                <a:ea typeface="新細明體"/>
              </a:rPr>
              <a:t>萬元</a:t>
            </a:r>
            <a:endParaRPr lang="zh-TW" altLang="en-US" dirty="0">
              <a:solidFill>
                <a:srgbClr val="FF0000"/>
              </a:solidFill>
            </a:endParaRPr>
          </a:p>
        </p:txBody>
      </p:sp>
      <p:sp>
        <p:nvSpPr>
          <p:cNvPr id="107" name="矩形 20"/>
          <p:cNvSpPr>
            <a:spLocks noChangeArrowheads="1"/>
          </p:cNvSpPr>
          <p:nvPr/>
        </p:nvSpPr>
        <p:spPr bwMode="auto">
          <a:xfrm>
            <a:off x="5349628" y="4180876"/>
            <a:ext cx="1326147" cy="791200"/>
          </a:xfrm>
          <a:prstGeom prst="rect">
            <a:avLst/>
          </a:prstGeom>
          <a:solidFill>
            <a:srgbClr val="FF6600"/>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12.8</a:t>
            </a:r>
            <a:r>
              <a:rPr lang="zh-TW" altLang="en-US" dirty="0" smtClean="0">
                <a:solidFill>
                  <a:srgbClr val="FFFFFF"/>
                </a:solidFill>
              </a:rPr>
              <a:t>萬元</a:t>
            </a:r>
            <a:endParaRPr lang="zh-TW" altLang="en-US" dirty="0">
              <a:solidFill>
                <a:srgbClr val="FFFFFF"/>
              </a:solidFill>
            </a:endParaRPr>
          </a:p>
        </p:txBody>
      </p:sp>
      <p:sp>
        <p:nvSpPr>
          <p:cNvPr id="108" name="矩形 107"/>
          <p:cNvSpPr/>
          <p:nvPr/>
        </p:nvSpPr>
        <p:spPr>
          <a:xfrm>
            <a:off x="5343050" y="3702008"/>
            <a:ext cx="1342813" cy="495936"/>
          </a:xfrm>
          <a:prstGeom prst="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b="1" dirty="0" smtClean="0">
                <a:solidFill>
                  <a:srgbClr val="FF0000"/>
                </a:solidFill>
                <a:latin typeface="新細明體"/>
                <a:ea typeface="新細明體"/>
              </a:rPr>
              <a:t>↑7.2</a:t>
            </a:r>
            <a:r>
              <a:rPr lang="zh-TW" altLang="en-US" b="1" dirty="0" smtClean="0">
                <a:solidFill>
                  <a:srgbClr val="FF0000"/>
                </a:solidFill>
                <a:latin typeface="新細明體"/>
                <a:ea typeface="新細明體"/>
              </a:rPr>
              <a:t>萬元</a:t>
            </a:r>
            <a:endParaRPr lang="zh-TW" altLang="en-US" dirty="0">
              <a:solidFill>
                <a:srgbClr val="FF0000"/>
              </a:solidFill>
            </a:endParaRPr>
          </a:p>
        </p:txBody>
      </p:sp>
      <p:sp>
        <p:nvSpPr>
          <p:cNvPr id="109" name="文字方塊 108"/>
          <p:cNvSpPr txBox="1"/>
          <p:nvPr/>
        </p:nvSpPr>
        <p:spPr>
          <a:xfrm>
            <a:off x="3040487" y="3276109"/>
            <a:ext cx="1445848" cy="461665"/>
          </a:xfrm>
          <a:prstGeom prst="rect">
            <a:avLst/>
          </a:prstGeom>
          <a:noFill/>
        </p:spPr>
        <p:txBody>
          <a:bodyPr wrap="square" rtlCol="0">
            <a:spAutoFit/>
          </a:bodyPr>
          <a:lstStyle/>
          <a:p>
            <a:r>
              <a:rPr lang="en-US" altLang="zh-TW"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萬元</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0" name="文字方塊 109"/>
          <p:cNvSpPr txBox="1"/>
          <p:nvPr/>
        </p:nvSpPr>
        <p:spPr>
          <a:xfrm>
            <a:off x="5349625" y="3212979"/>
            <a:ext cx="1373046" cy="492443"/>
          </a:xfrm>
          <a:prstGeom prst="rect">
            <a:avLst/>
          </a:prstGeom>
          <a:noFill/>
        </p:spPr>
        <p:txBody>
          <a:bodyPr wrap="square" rtlCol="0">
            <a:spAutoFit/>
          </a:bodyPr>
          <a:lstStyle/>
          <a:p>
            <a:r>
              <a:rPr lang="en-US" altLang="zh-TW"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萬元</a:t>
            </a:r>
            <a:endPar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1" name="十二角星形 110"/>
          <p:cNvSpPr/>
          <p:nvPr/>
        </p:nvSpPr>
        <p:spPr>
          <a:xfrm>
            <a:off x="1831713" y="3390293"/>
            <a:ext cx="1015053" cy="906235"/>
          </a:xfrm>
          <a:prstGeom prst="star12">
            <a:avLst/>
          </a:prstGeom>
          <a:solidFill>
            <a:srgbClr val="A7D971"/>
          </a:solidFill>
          <a:ln>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prstClr val="white"/>
              </a:solidFill>
            </a:endParaRPr>
          </a:p>
        </p:txBody>
      </p:sp>
      <p:sp>
        <p:nvSpPr>
          <p:cNvPr id="113" name="十二角星形 112"/>
          <p:cNvSpPr/>
          <p:nvPr/>
        </p:nvSpPr>
        <p:spPr>
          <a:xfrm>
            <a:off x="4252313" y="3026824"/>
            <a:ext cx="1015053" cy="906235"/>
          </a:xfrm>
          <a:prstGeom prst="star12">
            <a:avLst/>
          </a:prstGeom>
          <a:solidFill>
            <a:srgbClr val="A7D971"/>
          </a:solidFill>
          <a:ln>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prstClr val="white"/>
              </a:solidFill>
            </a:endParaRPr>
          </a:p>
        </p:txBody>
      </p:sp>
      <p:sp>
        <p:nvSpPr>
          <p:cNvPr id="114" name="文字方塊 113"/>
          <p:cNvSpPr txBox="1"/>
          <p:nvPr/>
        </p:nvSpPr>
        <p:spPr>
          <a:xfrm>
            <a:off x="4409267" y="3212979"/>
            <a:ext cx="812136" cy="646331"/>
          </a:xfrm>
          <a:prstGeom prst="rect">
            <a:avLst/>
          </a:prstGeom>
          <a:noFill/>
        </p:spPr>
        <p:txBody>
          <a:bodyPr wrap="square" rtlCol="0">
            <a:spAutoFit/>
          </a:bodyPr>
          <a:lstStyle/>
          <a:p>
            <a:r>
              <a:rPr lang="zh-TW" altLang="en-US" b="1" dirty="0" smtClean="0">
                <a:solidFill>
                  <a:prstClr val="white"/>
                </a:solidFill>
                <a:latin typeface="微軟正黑體" panose="020B0604030504040204" pitchFamily="34" charset="-120"/>
                <a:ea typeface="微軟正黑體" panose="020B0604030504040204" pitchFamily="34" charset="-120"/>
              </a:rPr>
              <a:t>增幅</a:t>
            </a:r>
            <a:endParaRPr lang="en-US" altLang="zh-TW" b="1" dirty="0" smtClean="0">
              <a:solidFill>
                <a:prstClr val="white"/>
              </a:solidFill>
              <a:latin typeface="微軟正黑體" panose="020B0604030504040204" pitchFamily="34" charset="-120"/>
              <a:ea typeface="微軟正黑體" panose="020B0604030504040204" pitchFamily="34" charset="-120"/>
            </a:endParaRPr>
          </a:p>
          <a:p>
            <a:r>
              <a:rPr lang="en-US" altLang="zh-TW" b="1" dirty="0" smtClean="0">
                <a:solidFill>
                  <a:prstClr val="white"/>
                </a:solidFill>
                <a:latin typeface="微軟正黑體" panose="020B0604030504040204" pitchFamily="34" charset="-120"/>
                <a:ea typeface="微軟正黑體" panose="020B0604030504040204" pitchFamily="34" charset="-120"/>
              </a:rPr>
              <a:t>56%</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115" name="十二角星形 114"/>
          <p:cNvSpPr/>
          <p:nvPr/>
        </p:nvSpPr>
        <p:spPr>
          <a:xfrm>
            <a:off x="6668250" y="3040560"/>
            <a:ext cx="1015053" cy="906235"/>
          </a:xfrm>
          <a:prstGeom prst="star12">
            <a:avLst/>
          </a:prstGeom>
          <a:solidFill>
            <a:srgbClr val="A7D971"/>
          </a:solidFill>
          <a:ln>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prstClr val="white"/>
              </a:solidFill>
            </a:endParaRPr>
          </a:p>
        </p:txBody>
      </p:sp>
      <p:sp>
        <p:nvSpPr>
          <p:cNvPr id="116" name="文字方塊 115"/>
          <p:cNvSpPr txBox="1"/>
          <p:nvPr/>
        </p:nvSpPr>
        <p:spPr>
          <a:xfrm>
            <a:off x="6825208" y="3212979"/>
            <a:ext cx="812136" cy="646331"/>
          </a:xfrm>
          <a:prstGeom prst="rect">
            <a:avLst/>
          </a:prstGeom>
          <a:noFill/>
        </p:spPr>
        <p:txBody>
          <a:bodyPr wrap="square" rtlCol="0">
            <a:spAutoFit/>
          </a:bodyPr>
          <a:lstStyle/>
          <a:p>
            <a:r>
              <a:rPr lang="zh-TW" altLang="en-US" b="1" dirty="0" smtClean="0">
                <a:solidFill>
                  <a:prstClr val="white"/>
                </a:solidFill>
                <a:latin typeface="微軟正黑體" panose="020B0604030504040204" pitchFamily="34" charset="-120"/>
                <a:ea typeface="微軟正黑體" panose="020B0604030504040204" pitchFamily="34" charset="-120"/>
              </a:rPr>
              <a:t>增幅</a:t>
            </a:r>
            <a:endParaRPr lang="en-US" altLang="zh-TW" b="1" dirty="0" smtClean="0">
              <a:solidFill>
                <a:prstClr val="white"/>
              </a:solidFill>
              <a:latin typeface="微軟正黑體" panose="020B0604030504040204" pitchFamily="34" charset="-120"/>
              <a:ea typeface="微軟正黑體" panose="020B0604030504040204" pitchFamily="34" charset="-120"/>
            </a:endParaRPr>
          </a:p>
          <a:p>
            <a:r>
              <a:rPr lang="en-US" altLang="zh-TW" b="1" dirty="0" smtClean="0">
                <a:solidFill>
                  <a:prstClr val="white"/>
                </a:solidFill>
                <a:latin typeface="微軟正黑體" panose="020B0604030504040204" pitchFamily="34" charset="-120"/>
                <a:ea typeface="微軟正黑體" panose="020B0604030504040204" pitchFamily="34" charset="-120"/>
              </a:rPr>
              <a:t>56%</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418045" y="1065743"/>
            <a:ext cx="9474426" cy="838597"/>
            <a:chOff x="249566" y="789129"/>
            <a:chExt cx="8463596" cy="838597"/>
          </a:xfrm>
        </p:grpSpPr>
        <p:sp>
          <p:nvSpPr>
            <p:cNvPr id="59" name="Rectangle 11"/>
            <p:cNvSpPr>
              <a:spLocks noChangeArrowheads="1"/>
            </p:cNvSpPr>
            <p:nvPr/>
          </p:nvSpPr>
          <p:spPr bwMode="auto">
            <a:xfrm>
              <a:off x="249566" y="789129"/>
              <a:ext cx="1296987" cy="838597"/>
            </a:xfrm>
            <a:prstGeom prst="rect">
              <a:avLst/>
            </a:prstGeom>
            <a:noFill/>
            <a:ln w="9525" cmpd="sng">
              <a:solidFill>
                <a:schemeClr val="tx2"/>
              </a:solidFill>
              <a:miter lim="800000"/>
              <a:headEnd/>
              <a:tailEnd/>
            </a:ln>
            <a:effectLst/>
          </p:spPr>
          <p:txBody>
            <a:bodyPr anchor="ctr"/>
            <a:lstStyle/>
            <a:p>
              <a:endParaRPr lang="zh-CN" altLang="en-US">
                <a:solidFill>
                  <a:prstClr val="black"/>
                </a:solidFill>
              </a:endParaRPr>
            </a:p>
          </p:txBody>
        </p:sp>
        <p:pic>
          <p:nvPicPr>
            <p:cNvPr id="60" name="圖片 59"/>
            <p:cNvPicPr>
              <a:picLocks noChangeAspect="1"/>
            </p:cNvPicPr>
            <p:nvPr/>
          </p:nvPicPr>
          <p:blipFill rotWithShape="1">
            <a:blip r:embed="rId7" cstate="screen">
              <a:extLst>
                <a:ext uri="{BEBA8EAE-BF5A-486C-A8C5-ECC9F3942E4B}">
                  <a14:imgProps xmlns:a14="http://schemas.microsoft.com/office/drawing/2010/main">
                    <a14:imgLayer r:embed="rId6">
                      <a14:imgEffect>
                        <a14:backgroundRemoval t="0" b="97165" l="877" r="99342">
                          <a14:foregroundMark x1="11842" y1="72938" x2="11842" y2="72938"/>
                          <a14:foregroundMark x1="85088" y1="68041" x2="85088" y2="68041"/>
                          <a14:foregroundMark x1="58772" y1="14948" x2="58772" y2="14948"/>
                          <a14:foregroundMark x1="33114" y1="15464" x2="33114" y2="15464"/>
                        </a14:backgroundRemoval>
                      </a14:imgEffect>
                    </a14:imgLayer>
                  </a14:imgProps>
                </a:ext>
                <a:ext uri="{28A0092B-C50C-407E-A947-70E740481C1C}">
                  <a14:useLocalDpi xmlns:a14="http://schemas.microsoft.com/office/drawing/2010/main"/>
                </a:ext>
              </a:extLst>
            </a:blip>
            <a:srcRect/>
            <a:stretch/>
          </p:blipFill>
          <p:spPr>
            <a:xfrm>
              <a:off x="389023" y="825748"/>
              <a:ext cx="1080120" cy="781019"/>
            </a:xfrm>
            <a:prstGeom prst="rect">
              <a:avLst/>
            </a:prstGeom>
          </p:spPr>
        </p:pic>
        <p:sp>
          <p:nvSpPr>
            <p:cNvPr id="40" name="Rectangle 10"/>
            <p:cNvSpPr>
              <a:spLocks noChangeArrowheads="1"/>
            </p:cNvSpPr>
            <p:nvPr/>
          </p:nvSpPr>
          <p:spPr bwMode="auto">
            <a:xfrm>
              <a:off x="1558108" y="789129"/>
              <a:ext cx="7015684" cy="838596"/>
            </a:xfrm>
            <a:prstGeom prst="rect">
              <a:avLst/>
            </a:prstGeom>
            <a:solidFill>
              <a:srgbClr val="66FF66">
                <a:alpha val="40000"/>
              </a:srgbClr>
            </a:solidFill>
            <a:ln>
              <a:noFill/>
            </a:ln>
            <a:effectLst/>
            <a:extLst/>
          </p:spPr>
          <p:txBody>
            <a:bodyPr anchor="ctr"/>
            <a:lstStyle/>
            <a:p>
              <a:endParaRPr lang="zh-CN" altLang="en-US">
                <a:solidFill>
                  <a:prstClr val="black"/>
                </a:solidFill>
              </a:endParaRPr>
            </a:p>
          </p:txBody>
        </p:sp>
        <p:sp>
          <p:nvSpPr>
            <p:cNvPr id="64" name="Text Box 26"/>
            <p:cNvSpPr txBox="1">
              <a:spLocks noChangeArrowheads="1"/>
            </p:cNvSpPr>
            <p:nvPr/>
          </p:nvSpPr>
          <p:spPr bwMode="auto">
            <a:xfrm>
              <a:off x="1464990" y="879524"/>
              <a:ext cx="72481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spc="-100" dirty="0" smtClean="0">
                  <a:solidFill>
                    <a:prstClr val="black"/>
                  </a:solidFill>
                  <a:latin typeface="標楷體" panose="03000509000000000000" pitchFamily="65" charset="-120"/>
                  <a:ea typeface="標楷體" panose="03000509000000000000" pitchFamily="65" charset="-120"/>
                  <a:cs typeface="Microsoft JhengHei" charset="-120"/>
                </a:rPr>
                <a:t>減輕</a:t>
              </a:r>
              <a:r>
                <a:rPr lang="zh-TW" altLang="en-US" sz="3200" b="1" dirty="0" smtClean="0">
                  <a:solidFill>
                    <a:prstClr val="black"/>
                  </a:solidFill>
                  <a:latin typeface="標楷體" panose="03000509000000000000" pitchFamily="65" charset="-120"/>
                  <a:ea typeface="標楷體" panose="03000509000000000000" pitchFamily="65" charset="-120"/>
                  <a:sym typeface="Wingdings"/>
                </a:rPr>
                <a:t>薪資所得、中</a:t>
              </a:r>
              <a:r>
                <a:rPr lang="zh-TW" altLang="en-US" sz="3200" b="1" dirty="0">
                  <a:solidFill>
                    <a:prstClr val="black"/>
                  </a:solidFill>
                  <a:latin typeface="標楷體" panose="03000509000000000000" pitchFamily="65" charset="-120"/>
                  <a:ea typeface="標楷體" panose="03000509000000000000" pitchFamily="65" charset="-120"/>
                  <a:sym typeface="Wingdings"/>
                </a:rPr>
                <a:t>低</a:t>
              </a:r>
              <a:r>
                <a:rPr lang="zh-TW" altLang="en-US" sz="3200" b="1" dirty="0" smtClean="0">
                  <a:solidFill>
                    <a:prstClr val="black"/>
                  </a:solidFill>
                  <a:latin typeface="標楷體" panose="03000509000000000000" pitchFamily="65" charset="-120"/>
                  <a:ea typeface="標楷體" panose="03000509000000000000" pitchFamily="65" charset="-120"/>
                  <a:sym typeface="Wingdings"/>
                </a:rPr>
                <a:t>所得及育兒</a:t>
              </a:r>
              <a:r>
                <a:rPr lang="zh-TW" altLang="en-US" sz="3200" b="1" spc="-100" dirty="0" smtClean="0">
                  <a:solidFill>
                    <a:prstClr val="black"/>
                  </a:solidFill>
                  <a:latin typeface="標楷體" panose="03000509000000000000" pitchFamily="65" charset="-120"/>
                  <a:ea typeface="標楷體" panose="03000509000000000000" pitchFamily="65" charset="-120"/>
                  <a:cs typeface="Microsoft JhengHei" charset="-120"/>
                </a:rPr>
                <a:t>家庭</a:t>
              </a:r>
              <a:r>
                <a:rPr lang="zh-TW" altLang="en-US" sz="3200" b="1" spc="-100" dirty="0">
                  <a:solidFill>
                    <a:prstClr val="black"/>
                  </a:solidFill>
                  <a:latin typeface="標楷體" panose="03000509000000000000" pitchFamily="65" charset="-120"/>
                  <a:ea typeface="標楷體" panose="03000509000000000000" pitchFamily="65" charset="-120"/>
                  <a:cs typeface="Microsoft JhengHei" charset="-120"/>
                </a:rPr>
                <a:t>稅負</a:t>
              </a:r>
              <a:endParaRPr lang="en-US" altLang="zh-TW" sz="3200" b="1" spc="-100" dirty="0">
                <a:solidFill>
                  <a:prstClr val="black"/>
                </a:solidFill>
                <a:latin typeface="標楷體" panose="03000509000000000000" pitchFamily="65" charset="-120"/>
                <a:ea typeface="標楷體" panose="03000509000000000000" pitchFamily="65" charset="-120"/>
                <a:cs typeface="Microsoft JhengHei" charset="-120"/>
              </a:endParaRPr>
            </a:p>
          </p:txBody>
        </p:sp>
      </p:grpSp>
      <p:sp>
        <p:nvSpPr>
          <p:cNvPr id="38" name="矩形 20"/>
          <p:cNvSpPr>
            <a:spLocks noChangeArrowheads="1"/>
          </p:cNvSpPr>
          <p:nvPr/>
        </p:nvSpPr>
        <p:spPr bwMode="auto">
          <a:xfrm>
            <a:off x="7621300" y="4704397"/>
            <a:ext cx="1326147" cy="267723"/>
          </a:xfrm>
          <a:prstGeom prst="rect">
            <a:avLst/>
          </a:prstGeom>
          <a:solidFill>
            <a:srgbClr val="FF00FF"/>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2.5</a:t>
            </a:r>
            <a:r>
              <a:rPr lang="zh-TW" altLang="en-US" dirty="0" smtClean="0">
                <a:solidFill>
                  <a:srgbClr val="FFFFFF"/>
                </a:solidFill>
              </a:rPr>
              <a:t>萬元</a:t>
            </a:r>
            <a:endParaRPr lang="zh-TW" altLang="en-US" dirty="0">
              <a:solidFill>
                <a:srgbClr val="FFFFFF"/>
              </a:solidFill>
            </a:endParaRPr>
          </a:p>
        </p:txBody>
      </p:sp>
      <p:sp>
        <p:nvSpPr>
          <p:cNvPr id="39" name="矩形 38"/>
          <p:cNvSpPr/>
          <p:nvPr/>
        </p:nvSpPr>
        <p:spPr>
          <a:xfrm>
            <a:off x="7614714" y="4084106"/>
            <a:ext cx="1342813" cy="620251"/>
          </a:xfrm>
          <a:prstGeom prst="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b="1" dirty="0" smtClean="0">
                <a:solidFill>
                  <a:srgbClr val="FF0000"/>
                </a:solidFill>
                <a:latin typeface="新細明體"/>
                <a:ea typeface="新細明體"/>
              </a:rPr>
              <a:t>↑9.5</a:t>
            </a:r>
            <a:r>
              <a:rPr lang="zh-TW" altLang="en-US" b="1" dirty="0" smtClean="0">
                <a:solidFill>
                  <a:srgbClr val="FF0000"/>
                </a:solidFill>
                <a:latin typeface="新細明體"/>
                <a:ea typeface="新細明體"/>
              </a:rPr>
              <a:t>萬元</a:t>
            </a:r>
            <a:endParaRPr lang="zh-TW" altLang="en-US" dirty="0">
              <a:solidFill>
                <a:srgbClr val="FF0000"/>
              </a:solidFill>
            </a:endParaRPr>
          </a:p>
        </p:txBody>
      </p:sp>
      <p:sp>
        <p:nvSpPr>
          <p:cNvPr id="41" name="文字方塊 40"/>
          <p:cNvSpPr txBox="1"/>
          <p:nvPr/>
        </p:nvSpPr>
        <p:spPr>
          <a:xfrm>
            <a:off x="7597845" y="3512629"/>
            <a:ext cx="1373046" cy="492443"/>
          </a:xfrm>
          <a:prstGeom prst="rect">
            <a:avLst/>
          </a:prstGeom>
          <a:noFill/>
        </p:spPr>
        <p:txBody>
          <a:bodyPr wrap="square" rtlCol="0">
            <a:spAutoFit/>
          </a:bodyPr>
          <a:lstStyle/>
          <a:p>
            <a:r>
              <a:rPr lang="en-US" altLang="zh-TW"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萬元</a:t>
            </a:r>
            <a:endPar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2" name="十二角星形 41"/>
          <p:cNvSpPr/>
          <p:nvPr/>
        </p:nvSpPr>
        <p:spPr>
          <a:xfrm>
            <a:off x="8697416" y="2708965"/>
            <a:ext cx="1015053" cy="906235"/>
          </a:xfrm>
          <a:prstGeom prst="star12">
            <a:avLst/>
          </a:prstGeom>
          <a:solidFill>
            <a:srgbClr val="A7D971"/>
          </a:solidFill>
          <a:ln>
            <a:solidFill>
              <a:srgbClr val="7030A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prstClr val="white"/>
              </a:solidFill>
            </a:endParaRPr>
          </a:p>
        </p:txBody>
      </p:sp>
      <p:sp>
        <p:nvSpPr>
          <p:cNvPr id="43" name="文字方塊 42"/>
          <p:cNvSpPr txBox="1"/>
          <p:nvPr/>
        </p:nvSpPr>
        <p:spPr>
          <a:xfrm>
            <a:off x="8853433" y="2852981"/>
            <a:ext cx="911660" cy="646331"/>
          </a:xfrm>
          <a:prstGeom prst="rect">
            <a:avLst/>
          </a:prstGeom>
          <a:noFill/>
        </p:spPr>
        <p:txBody>
          <a:bodyPr wrap="square" rtlCol="0">
            <a:spAutoFit/>
          </a:bodyPr>
          <a:lstStyle/>
          <a:p>
            <a:r>
              <a:rPr lang="zh-TW" altLang="en-US" b="1" dirty="0" smtClean="0">
                <a:solidFill>
                  <a:prstClr val="white"/>
                </a:solidFill>
                <a:latin typeface="微軟正黑體" panose="020B0604030504040204" pitchFamily="34" charset="-120"/>
                <a:ea typeface="微軟正黑體" panose="020B0604030504040204" pitchFamily="34" charset="-120"/>
              </a:rPr>
              <a:t>增幅</a:t>
            </a:r>
            <a:endParaRPr lang="en-US" altLang="zh-TW" b="1" dirty="0" smtClean="0">
              <a:solidFill>
                <a:prstClr val="white"/>
              </a:solidFill>
              <a:latin typeface="微軟正黑體" panose="020B0604030504040204" pitchFamily="34" charset="-120"/>
              <a:ea typeface="微軟正黑體" panose="020B0604030504040204" pitchFamily="34" charset="-120"/>
            </a:endParaRPr>
          </a:p>
          <a:p>
            <a:r>
              <a:rPr lang="en-US" altLang="zh-TW" b="1" dirty="0" smtClean="0">
                <a:solidFill>
                  <a:prstClr val="white"/>
                </a:solidFill>
                <a:latin typeface="微軟正黑體" panose="020B0604030504040204" pitchFamily="34" charset="-120"/>
                <a:ea typeface="微軟正黑體" panose="020B0604030504040204" pitchFamily="34" charset="-120"/>
              </a:rPr>
              <a:t>380%</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pic>
        <p:nvPicPr>
          <p:cNvPr id="1030" name="Picture 6" descr="C:\Users\b30440\Desktop\imag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464" y="5917149"/>
            <a:ext cx="531588" cy="868155"/>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7541100" y="5445269"/>
            <a:ext cx="1390342" cy="720079"/>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61</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萬戶</a:t>
            </a:r>
            <a:endParaRPr lang="en-US"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24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受益</a:t>
            </a:r>
            <a:endParaRPr lang="en-US"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descr="D:\韋婷\圖檔\生小孩.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05468" y="5334411"/>
            <a:ext cx="1850787" cy="1708419"/>
          </a:xfrm>
          <a:prstGeom prst="rect">
            <a:avLst/>
          </a:prstGeom>
          <a:noFill/>
          <a:extLst>
            <a:ext uri="{909E8E84-426E-40DD-AFC4-6F175D3DCCD1}">
              <a14:hiddenFill xmlns:a14="http://schemas.microsoft.com/office/drawing/2010/main">
                <a:solidFill>
                  <a:srgbClr val="FFFFFF"/>
                </a:solidFill>
              </a14:hiddenFill>
            </a:ext>
          </a:extLst>
        </p:spPr>
      </p:pic>
      <p:sp>
        <p:nvSpPr>
          <p:cNvPr id="50" name="十二角星形 49"/>
          <p:cNvSpPr/>
          <p:nvPr/>
        </p:nvSpPr>
        <p:spPr>
          <a:xfrm>
            <a:off x="8463398" y="2564904"/>
            <a:ext cx="1466204" cy="1152128"/>
          </a:xfrm>
          <a:prstGeom prst="star12">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solidFill>
                <a:prstClr val="white"/>
              </a:solidFill>
            </a:endParaRPr>
          </a:p>
        </p:txBody>
      </p:sp>
      <p:sp>
        <p:nvSpPr>
          <p:cNvPr id="52" name="矩形 51"/>
          <p:cNvSpPr/>
          <p:nvPr/>
        </p:nvSpPr>
        <p:spPr>
          <a:xfrm>
            <a:off x="2088346" y="280694"/>
            <a:ext cx="5618104"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(1/6)</a:t>
            </a:r>
            <a:endParaRPr lang="zh-TW" altLang="en-US" sz="3000" b="1" dirty="0">
              <a:solidFill>
                <a:srgbClr val="7030A0"/>
              </a:solidFill>
              <a:latin typeface="Times New Roman" panose="02020603050405020304" pitchFamily="18" charset="0"/>
              <a:ea typeface="標楷體" pitchFamily="65" charset="-120"/>
              <a:cs typeface="Times New Roman" panose="02020603050405020304" pitchFamily="18" charset="0"/>
            </a:endParaRPr>
          </a:p>
        </p:txBody>
      </p:sp>
      <p:cxnSp>
        <p:nvCxnSpPr>
          <p:cNvPr id="53" name="Straight Connector 3"/>
          <p:cNvCxnSpPr/>
          <p:nvPr/>
        </p:nvCxnSpPr>
        <p:spPr>
          <a:xfrm>
            <a:off x="169220" y="966488"/>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p:txBody>
          <a:bodyPr/>
          <a:lstStyle/>
          <a:p>
            <a:fld id="{83641EAC-C0FE-4EF3-B764-F91987293EC3}" type="slidenum">
              <a:rPr lang="zh-TW" altLang="en-US" smtClean="0">
                <a:solidFill>
                  <a:prstClr val="black">
                    <a:tint val="75000"/>
                  </a:prstClr>
                </a:solidFill>
              </a:rPr>
              <a:pPr/>
              <a:t>3</a:t>
            </a:fld>
            <a:endParaRPr lang="zh-TW" altLang="en-US">
              <a:solidFill>
                <a:prstClr val="black">
                  <a:tint val="75000"/>
                </a:prstClr>
              </a:solidFill>
            </a:endParaRPr>
          </a:p>
        </p:txBody>
      </p:sp>
      <p:sp>
        <p:nvSpPr>
          <p:cNvPr id="112" name="文字方塊 111"/>
          <p:cNvSpPr txBox="1"/>
          <p:nvPr/>
        </p:nvSpPr>
        <p:spPr>
          <a:xfrm>
            <a:off x="2034630" y="3540691"/>
            <a:ext cx="812136" cy="646331"/>
          </a:xfrm>
          <a:prstGeom prst="rect">
            <a:avLst/>
          </a:prstGeom>
          <a:noFill/>
        </p:spPr>
        <p:txBody>
          <a:bodyPr wrap="square" rtlCol="0">
            <a:spAutoFit/>
          </a:bodyPr>
          <a:lstStyle/>
          <a:p>
            <a:r>
              <a:rPr lang="zh-TW" altLang="en-US" b="1" dirty="0" smtClean="0">
                <a:solidFill>
                  <a:prstClr val="white"/>
                </a:solidFill>
                <a:latin typeface="微軟正黑體" panose="020B0604030504040204" pitchFamily="34" charset="-120"/>
                <a:ea typeface="微軟正黑體" panose="020B0604030504040204" pitchFamily="34" charset="-120"/>
              </a:rPr>
              <a:t>增幅</a:t>
            </a:r>
            <a:endParaRPr lang="en-US" altLang="zh-TW" b="1" dirty="0" smtClean="0">
              <a:solidFill>
                <a:prstClr val="white"/>
              </a:solidFill>
              <a:latin typeface="微軟正黑體" panose="020B0604030504040204" pitchFamily="34" charset="-120"/>
              <a:ea typeface="微軟正黑體" panose="020B0604030504040204" pitchFamily="34" charset="-120"/>
            </a:endParaRPr>
          </a:p>
          <a:p>
            <a:r>
              <a:rPr lang="en-US" altLang="zh-TW" b="1" dirty="0" smtClean="0">
                <a:solidFill>
                  <a:prstClr val="white"/>
                </a:solidFill>
                <a:latin typeface="微軟正黑體" panose="020B0604030504040204" pitchFamily="34" charset="-120"/>
                <a:ea typeface="微軟正黑體" panose="020B0604030504040204" pitchFamily="34" charset="-120"/>
              </a:rPr>
              <a:t>33%</a:t>
            </a:r>
            <a:endParaRPr lang="zh-TW" altLang="en-US" b="1" dirty="0">
              <a:solidFill>
                <a:prstClr val="white"/>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9536638" y="6311625"/>
            <a:ext cx="312906" cy="369332"/>
          </a:xfrm>
          <a:prstGeom prst="rect">
            <a:avLst/>
          </a:prstGeom>
        </p:spPr>
        <p:txBody>
          <a:bodyPr wrap="none">
            <a:spAutoFit/>
          </a:bodyPr>
          <a:lstStyle/>
          <a:p>
            <a:fld id="{4B5BF503-CB4E-4E0B-B8CD-0D94C9C6234B}" type="slidenum">
              <a:rPr lang="en-US" altLang="zh-TW">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rPr>
              <a:pPr/>
              <a:t>3</a:t>
            </a:fld>
            <a:endParaRPr lang="en-US" altLang="zh-TW" dirty="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65119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47"/>
          <p:cNvSpPr>
            <a:spLocks noChangeArrowheads="1"/>
          </p:cNvSpPr>
          <p:nvPr/>
        </p:nvSpPr>
        <p:spPr bwMode="auto">
          <a:xfrm>
            <a:off x="-39555" y="1079738"/>
            <a:ext cx="21843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895350" eaLnBrk="1" hangingPunct="1">
              <a:lnSpc>
                <a:spcPts val="3000"/>
              </a:lnSpc>
              <a:spcBef>
                <a:spcPct val="0"/>
              </a:spcBef>
              <a:buClr>
                <a:srgbClr val="FF0000"/>
              </a:buClr>
              <a:buSzPct val="80000"/>
              <a:defRPr/>
            </a:pPr>
            <a:r>
              <a:rPr lang="zh-TW" altLang="en-US" sz="30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效果</a:t>
            </a:r>
            <a:endParaRPr lang="en-US" altLang="zh-TW" sz="3000" b="0" i="0" dirty="0" smtClean="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10" name="群組 48"/>
          <p:cNvGrpSpPr/>
          <p:nvPr/>
        </p:nvGrpSpPr>
        <p:grpSpPr>
          <a:xfrm>
            <a:off x="116463" y="1196752"/>
            <a:ext cx="844322" cy="701844"/>
            <a:chOff x="5640126" y="3264242"/>
            <a:chExt cx="2130950" cy="2138686"/>
          </a:xfrm>
        </p:grpSpPr>
        <p:sp>
          <p:nvSpPr>
            <p:cNvPr id="50" name="Freeform 51"/>
            <p:cNvSpPr>
              <a:spLocks/>
            </p:cNvSpPr>
            <p:nvPr/>
          </p:nvSpPr>
          <p:spPr bwMode="auto">
            <a:xfrm>
              <a:off x="5640126" y="3335618"/>
              <a:ext cx="2066453" cy="2067310"/>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solidFill>
              <a:srgbClr val="6BCBC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TW" altLang="en-US">
                <a:solidFill>
                  <a:prstClr val="black"/>
                </a:solidFill>
                <a:latin typeface="Arial"/>
                <a:ea typeface="微軟正黑體"/>
              </a:endParaRPr>
            </a:p>
          </p:txBody>
        </p:sp>
        <p:sp>
          <p:nvSpPr>
            <p:cNvPr id="57" name="Freeform 62"/>
            <p:cNvSpPr>
              <a:spLocks/>
            </p:cNvSpPr>
            <p:nvPr/>
          </p:nvSpPr>
          <p:spPr bwMode="auto">
            <a:xfrm>
              <a:off x="6025384" y="3719156"/>
              <a:ext cx="1304541" cy="1301097"/>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solidFill>
              <a:sysClr val="window" lastClr="FFFFFF">
                <a:lumMod val="50000"/>
              </a:sys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TW" altLang="en-US">
                <a:solidFill>
                  <a:prstClr val="black"/>
                </a:solidFill>
                <a:latin typeface="Arial"/>
                <a:ea typeface="微軟正黑體"/>
              </a:endParaRPr>
            </a:p>
          </p:txBody>
        </p:sp>
        <p:sp>
          <p:nvSpPr>
            <p:cNvPr id="58" name="Freeform 69"/>
            <p:cNvSpPr>
              <a:spLocks/>
            </p:cNvSpPr>
            <p:nvPr/>
          </p:nvSpPr>
          <p:spPr bwMode="auto">
            <a:xfrm>
              <a:off x="6403762" y="3264242"/>
              <a:ext cx="1367314" cy="1372473"/>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solidFill>
              <a:srgbClr val="6BCBC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TW" altLang="en-US">
                <a:solidFill>
                  <a:prstClr val="black"/>
                </a:solidFill>
                <a:latin typeface="Arial"/>
                <a:ea typeface="微軟正黑體"/>
              </a:endParaRPr>
            </a:p>
          </p:txBody>
        </p:sp>
      </p:grpSp>
      <p:grpSp>
        <p:nvGrpSpPr>
          <p:cNvPr id="2" name="群組 1"/>
          <p:cNvGrpSpPr/>
          <p:nvPr/>
        </p:nvGrpSpPr>
        <p:grpSpPr>
          <a:xfrm>
            <a:off x="116465" y="1559824"/>
            <a:ext cx="4114387" cy="4173339"/>
            <a:chOff x="107504" y="1775941"/>
            <a:chExt cx="3797896" cy="4173339"/>
          </a:xfrm>
        </p:grpSpPr>
        <p:pic>
          <p:nvPicPr>
            <p:cNvPr id="1030" name="Picture 6" descr="C:\Users\b30440\Desktop\ima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775941"/>
              <a:ext cx="610503" cy="1080120"/>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107504" y="2853035"/>
              <a:ext cx="2952328" cy="461665"/>
            </a:xfrm>
            <a:prstGeom prst="rect">
              <a:avLst/>
            </a:prstGeom>
          </p:spPr>
          <p:txBody>
            <a:bodyPr wrap="square">
              <a:spAutoFit/>
            </a:bodyPr>
            <a:lstStyle/>
            <a:p>
              <a:pPr algn="ctr"/>
              <a:r>
                <a:rPr lang="zh-TW" altLang="en-US" sz="24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月薪</a:t>
              </a:r>
              <a:r>
                <a:rPr lang="en-US" altLang="zh-TW" sz="24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sz="2400" b="1" dirty="0" smtClean="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rPr>
                <a:t>萬元以下</a:t>
              </a:r>
              <a:endParaRPr lang="en-US" altLang="zh-TW" sz="24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4" name="文字方塊 53"/>
            <p:cNvSpPr txBox="1"/>
            <p:nvPr/>
          </p:nvSpPr>
          <p:spPr>
            <a:xfrm>
              <a:off x="323528" y="3432125"/>
              <a:ext cx="3581872" cy="1015663"/>
            </a:xfrm>
            <a:prstGeom prst="rect">
              <a:avLst/>
            </a:prstGeom>
            <a:noFill/>
          </p:spPr>
          <p:txBody>
            <a:bodyPr wrap="square" rtlCol="0">
              <a:spAutoFit/>
            </a:bodyPr>
            <a:lstStyle/>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免稅額：</a:t>
              </a:r>
              <a:r>
                <a:rPr lang="en-US" altLang="zh-TW" sz="2000" b="1" dirty="0" smtClean="0">
                  <a:solidFill>
                    <a:srgbClr val="7030A0"/>
                  </a:solidFill>
                  <a:latin typeface="微軟正黑體" panose="020B0604030504040204" pitchFamily="34" charset="-120"/>
                  <a:ea typeface="微軟正黑體" panose="020B0604030504040204" pitchFamily="34" charset="-120"/>
                </a:rPr>
                <a:t>8.8</a:t>
              </a:r>
              <a:r>
                <a:rPr lang="zh-TW" altLang="en-US" sz="2000" b="1" dirty="0" smtClean="0">
                  <a:solidFill>
                    <a:srgbClr val="7030A0"/>
                  </a:solidFill>
                  <a:latin typeface="微軟正黑體" panose="020B0604030504040204" pitchFamily="34" charset="-120"/>
                  <a:ea typeface="微軟正黑體" panose="020B0604030504040204" pitchFamily="34" charset="-120"/>
                </a:rPr>
                <a:t>          萬元</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標準扣除額</a:t>
              </a:r>
              <a:r>
                <a:rPr lang="zh-TW" altLang="en-US" sz="2000" b="1" dirty="0" smtClean="0">
                  <a:solidFill>
                    <a:srgbClr val="7030A0"/>
                  </a:solidFill>
                  <a:latin typeface="微軟正黑體" panose="020B0604030504040204" pitchFamily="34" charset="-120"/>
                  <a:ea typeface="微軟正黑體" panose="020B0604030504040204" pitchFamily="34" charset="-120"/>
                </a:rPr>
                <a:t>：</a:t>
              </a:r>
              <a:r>
                <a:rPr lang="en-US" altLang="zh-TW" sz="2000" b="1" dirty="0" smtClean="0">
                  <a:solidFill>
                    <a:srgbClr val="7030A0"/>
                  </a:solidFill>
                  <a:latin typeface="微軟正黑體" panose="020B0604030504040204" pitchFamily="34" charset="-120"/>
                  <a:ea typeface="微軟正黑體" panose="020B0604030504040204" pitchFamily="34" charset="-120"/>
                </a:rPr>
                <a:t>12</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altLang="zh-TW" sz="2000" b="1" dirty="0" smtClean="0">
                <a:solidFill>
                  <a:srgbClr val="7030A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smtClean="0">
                  <a:solidFill>
                    <a:srgbClr val="7030A0"/>
                  </a:solidFill>
                  <a:latin typeface="微軟正黑體" panose="020B0604030504040204" pitchFamily="34" charset="-120"/>
                  <a:ea typeface="微軟正黑體" panose="020B0604030504040204" pitchFamily="34" charset="-120"/>
                </a:rPr>
                <a:t>薪資</a:t>
              </a:r>
              <a:r>
                <a:rPr lang="zh-TW" altLang="en-US" sz="2000" b="1" dirty="0">
                  <a:solidFill>
                    <a:srgbClr val="7030A0"/>
                  </a:solidFill>
                  <a:latin typeface="微軟正黑體" panose="020B0604030504040204" pitchFamily="34" charset="-120"/>
                  <a:ea typeface="微軟正黑體" panose="020B0604030504040204" pitchFamily="34" charset="-120"/>
                </a:rPr>
                <a:t>扣除額</a:t>
              </a:r>
              <a:r>
                <a:rPr lang="zh-TW" altLang="en-US" sz="2000" b="1" dirty="0" smtClean="0">
                  <a:solidFill>
                    <a:srgbClr val="7030A0"/>
                  </a:solidFill>
                  <a:latin typeface="微軟正黑體" panose="020B0604030504040204" pitchFamily="34" charset="-120"/>
                  <a:ea typeface="微軟正黑體" panose="020B0604030504040204" pitchFamily="34" charset="-120"/>
                </a:rPr>
                <a:t>：</a:t>
              </a:r>
              <a:r>
                <a:rPr lang="en-US" altLang="zh-TW" sz="2000" b="1" dirty="0" smtClean="0">
                  <a:solidFill>
                    <a:srgbClr val="7030A0"/>
                  </a:solidFill>
                  <a:latin typeface="微軟正黑體" panose="020B0604030504040204" pitchFamily="34" charset="-120"/>
                  <a:ea typeface="微軟正黑體" panose="020B0604030504040204" pitchFamily="34" charset="-120"/>
                </a:rPr>
                <a:t>20</a:t>
              </a:r>
              <a:r>
                <a:rPr lang="zh-TW" altLang="en-US" sz="2000" b="1" dirty="0" smtClean="0">
                  <a:solidFill>
                    <a:srgbClr val="7030A0"/>
                  </a:solidFill>
                  <a:latin typeface="微軟正黑體" panose="020B0604030504040204" pitchFamily="34" charset="-120"/>
                  <a:ea typeface="微軟正黑體" panose="020B0604030504040204" pitchFamily="34" charset="-120"/>
                </a:rPr>
                <a:t>   萬元  </a:t>
              </a:r>
              <a:endParaRPr lang="en-US" sz="2000" b="1" dirty="0">
                <a:solidFill>
                  <a:srgbClr val="7030A0"/>
                </a:solidFill>
                <a:latin typeface="微軟正黑體" panose="020B0604030504040204" pitchFamily="34" charset="-120"/>
                <a:ea typeface="微軟正黑體" panose="020B0604030504040204" pitchFamily="34" charset="-120"/>
              </a:endParaRPr>
            </a:p>
          </p:txBody>
        </p:sp>
        <p:grpSp>
          <p:nvGrpSpPr>
            <p:cNvPr id="59" name="群組 58"/>
            <p:cNvGrpSpPr/>
            <p:nvPr/>
          </p:nvGrpSpPr>
          <p:grpSpPr>
            <a:xfrm>
              <a:off x="323528" y="4458358"/>
              <a:ext cx="2952326" cy="413927"/>
              <a:chOff x="236814" y="4666704"/>
              <a:chExt cx="3686313" cy="413927"/>
            </a:xfrm>
          </p:grpSpPr>
          <p:cxnSp>
            <p:nvCxnSpPr>
              <p:cNvPr id="60" name="直線接點 59"/>
              <p:cNvCxnSpPr/>
              <p:nvPr/>
            </p:nvCxnSpPr>
            <p:spPr>
              <a:xfrm>
                <a:off x="236814" y="4666704"/>
                <a:ext cx="2967034"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1405645" y="4680521"/>
                <a:ext cx="2517482" cy="400110"/>
              </a:xfrm>
              <a:prstGeom prst="rect">
                <a:avLst/>
              </a:prstGeom>
              <a:noFill/>
            </p:spPr>
            <p:txBody>
              <a:bodyPr wrap="square" rtlCol="0">
                <a:spAutoFit/>
              </a:bodyPr>
              <a:lstStyle/>
              <a:p>
                <a:r>
                  <a:rPr lang="zh-TW" altLang="en-US" sz="2000" b="1" dirty="0">
                    <a:solidFill>
                      <a:srgbClr val="7030A0"/>
                    </a:solidFill>
                    <a:latin typeface="微軟正黑體" panose="020B0604030504040204" pitchFamily="34" charset="-120"/>
                    <a:ea typeface="微軟正黑體" panose="020B0604030504040204" pitchFamily="34" charset="-120"/>
                  </a:rPr>
                  <a:t>小計 </a:t>
                </a:r>
                <a:r>
                  <a:rPr lang="en-US" altLang="zh-TW" sz="2000" b="1" dirty="0" smtClean="0">
                    <a:solidFill>
                      <a:srgbClr val="7030A0"/>
                    </a:solidFill>
                    <a:latin typeface="微軟正黑體" panose="020B0604030504040204" pitchFamily="34" charset="-120"/>
                    <a:ea typeface="微軟正黑體" panose="020B0604030504040204" pitchFamily="34" charset="-120"/>
                  </a:rPr>
                  <a:t>=40.8</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sz="2000" b="1" dirty="0">
                  <a:solidFill>
                    <a:srgbClr val="7030A0"/>
                  </a:solidFill>
                  <a:latin typeface="微軟正黑體" panose="020B0604030504040204" pitchFamily="34" charset="-120"/>
                  <a:ea typeface="微軟正黑體" panose="020B0604030504040204" pitchFamily="34" charset="-120"/>
                </a:endParaRPr>
              </a:p>
            </p:txBody>
          </p:sp>
        </p:grpSp>
        <p:sp>
          <p:nvSpPr>
            <p:cNvPr id="64" name="矩形 63"/>
            <p:cNvSpPr/>
            <p:nvPr/>
          </p:nvSpPr>
          <p:spPr>
            <a:xfrm>
              <a:off x="971600" y="5456837"/>
              <a:ext cx="1224136" cy="492443"/>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600" b="1" dirty="0">
                  <a:solidFill>
                    <a:prstClr val="white"/>
                  </a:solidFill>
                  <a:latin typeface="微軟正黑體" pitchFamily="34" charset="-120"/>
                  <a:ea typeface="微軟正黑體" pitchFamily="34" charset="-120"/>
                </a:rPr>
                <a:t>免繳稅</a:t>
              </a:r>
            </a:p>
          </p:txBody>
        </p:sp>
        <p:sp>
          <p:nvSpPr>
            <p:cNvPr id="65" name="矩形 64"/>
            <p:cNvSpPr/>
            <p:nvPr/>
          </p:nvSpPr>
          <p:spPr>
            <a:xfrm>
              <a:off x="323528" y="4941168"/>
              <a:ext cx="2880320" cy="49244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600" dirty="0" smtClean="0">
                  <a:solidFill>
                    <a:srgbClr val="C00000"/>
                  </a:solidFill>
                  <a:latin typeface="微軟正黑體" pitchFamily="34" charset="-120"/>
                  <a:ea typeface="微軟正黑體" pitchFamily="34" charset="-120"/>
                </a:rPr>
                <a:t>年薪</a:t>
              </a:r>
              <a:r>
                <a:rPr lang="en-US" altLang="zh-TW" sz="2600" b="1" dirty="0" smtClean="0">
                  <a:solidFill>
                    <a:srgbClr val="C00000"/>
                  </a:solidFill>
                  <a:latin typeface="微軟正黑體" pitchFamily="34" charset="-120"/>
                  <a:ea typeface="微軟正黑體" pitchFamily="34" charset="-120"/>
                </a:rPr>
                <a:t>40.8</a:t>
              </a:r>
              <a:r>
                <a:rPr lang="zh-TW" altLang="en-US" sz="2600" b="1" dirty="0" smtClean="0">
                  <a:solidFill>
                    <a:srgbClr val="C00000"/>
                  </a:solidFill>
                  <a:latin typeface="微軟正黑體" pitchFamily="34" charset="-120"/>
                  <a:ea typeface="微軟正黑體" pitchFamily="34" charset="-120"/>
                </a:rPr>
                <a:t>萬</a:t>
              </a:r>
              <a:r>
                <a:rPr lang="zh-TW" altLang="en-US" sz="2600" b="1" dirty="0">
                  <a:solidFill>
                    <a:srgbClr val="C00000"/>
                  </a:solidFill>
                  <a:latin typeface="微軟正黑體" pitchFamily="34" charset="-120"/>
                  <a:ea typeface="微軟正黑體" pitchFamily="34" charset="-120"/>
                </a:rPr>
                <a:t>元</a:t>
              </a:r>
              <a:endParaRPr lang="zh-TW" altLang="en-US" sz="2600" dirty="0">
                <a:solidFill>
                  <a:srgbClr val="C00000"/>
                </a:solidFill>
                <a:latin typeface="微軟正黑體" pitchFamily="34" charset="-120"/>
                <a:ea typeface="微軟正黑體" pitchFamily="34" charset="-120"/>
              </a:endParaRPr>
            </a:p>
          </p:txBody>
        </p:sp>
      </p:grpSp>
      <p:grpSp>
        <p:nvGrpSpPr>
          <p:cNvPr id="3" name="群組 2"/>
          <p:cNvGrpSpPr/>
          <p:nvPr/>
        </p:nvGrpSpPr>
        <p:grpSpPr>
          <a:xfrm>
            <a:off x="3470835" y="1300311"/>
            <a:ext cx="3490613" cy="4432846"/>
            <a:chOff x="3203848" y="1515873"/>
            <a:chExt cx="3222104" cy="4345756"/>
          </a:xfrm>
        </p:grpSpPr>
        <p:sp>
          <p:nvSpPr>
            <p:cNvPr id="78" name="文字方塊 77"/>
            <p:cNvSpPr txBox="1"/>
            <p:nvPr/>
          </p:nvSpPr>
          <p:spPr>
            <a:xfrm>
              <a:off x="3203848" y="3360117"/>
              <a:ext cx="2763999" cy="995709"/>
            </a:xfrm>
            <a:prstGeom prst="rect">
              <a:avLst/>
            </a:prstGeom>
            <a:noFill/>
          </p:spPr>
          <p:txBody>
            <a:bodyPr wrap="square" rtlCol="0">
              <a:spAutoFit/>
            </a:bodyPr>
            <a:lstStyle/>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免稅額：</a:t>
              </a:r>
              <a:r>
                <a:rPr lang="en-US" altLang="zh-TW" sz="2000" b="1" dirty="0" smtClean="0">
                  <a:solidFill>
                    <a:srgbClr val="7030A0"/>
                  </a:solidFill>
                  <a:latin typeface="微軟正黑體" panose="020B0604030504040204" pitchFamily="34" charset="-120"/>
                  <a:ea typeface="微軟正黑體" panose="020B0604030504040204" pitchFamily="34" charset="-120"/>
                </a:rPr>
                <a:t>17.6</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標準扣除額：</a:t>
              </a:r>
              <a:r>
                <a:rPr lang="en-US" altLang="zh-TW" sz="2000" b="1" dirty="0" smtClean="0">
                  <a:solidFill>
                    <a:srgbClr val="7030A0"/>
                  </a:solidFill>
                  <a:latin typeface="微軟正黑體" panose="020B0604030504040204" pitchFamily="34" charset="-120"/>
                  <a:ea typeface="微軟正黑體" panose="020B0604030504040204" pitchFamily="34" charset="-120"/>
                </a:rPr>
                <a:t>24</a:t>
              </a:r>
              <a:r>
                <a:rPr lang="zh-TW" altLang="en-US" sz="2000" b="1" dirty="0">
                  <a:solidFill>
                    <a:srgbClr val="7030A0"/>
                  </a:solidFill>
                  <a:latin typeface="微軟正黑體" panose="020B0604030504040204" pitchFamily="34" charset="-120"/>
                  <a:ea typeface="微軟正黑體" panose="020B0604030504040204" pitchFamily="34" charset="-120"/>
                </a:rPr>
                <a:t>萬元</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薪資扣除額</a:t>
              </a:r>
              <a:r>
                <a:rPr lang="zh-TW" altLang="en-US" sz="2000" b="1" dirty="0" smtClean="0">
                  <a:solidFill>
                    <a:srgbClr val="7030A0"/>
                  </a:solidFill>
                  <a:latin typeface="微軟正黑體" panose="020B0604030504040204" pitchFamily="34" charset="-120"/>
                  <a:ea typeface="微軟正黑體" panose="020B0604030504040204" pitchFamily="34" charset="-120"/>
                </a:rPr>
                <a:t>：</a:t>
              </a:r>
              <a:r>
                <a:rPr lang="en-US" altLang="zh-TW" sz="2000" b="1" dirty="0" smtClean="0">
                  <a:solidFill>
                    <a:srgbClr val="7030A0"/>
                  </a:solidFill>
                  <a:latin typeface="微軟正黑體" panose="020B0604030504040204" pitchFamily="34" charset="-120"/>
                  <a:ea typeface="微軟正黑體" panose="020B0604030504040204" pitchFamily="34" charset="-120"/>
                </a:rPr>
                <a:t>40</a:t>
              </a:r>
              <a:r>
                <a:rPr lang="zh-TW" altLang="en-US" sz="2000" b="1" dirty="0">
                  <a:solidFill>
                    <a:srgbClr val="7030A0"/>
                  </a:solidFill>
                  <a:latin typeface="微軟正黑體" panose="020B0604030504040204" pitchFamily="34" charset="-120"/>
                  <a:ea typeface="微軟正黑體" panose="020B0604030504040204" pitchFamily="34" charset="-120"/>
                </a:rPr>
                <a:t>萬元</a:t>
              </a:r>
              <a:endParaRPr lang="en-US" sz="2000" b="1" dirty="0">
                <a:solidFill>
                  <a:srgbClr val="7030A0"/>
                </a:solidFill>
                <a:latin typeface="微軟正黑體" panose="020B0604030504040204" pitchFamily="34" charset="-120"/>
                <a:ea typeface="微軟正黑體" panose="020B0604030504040204" pitchFamily="34" charset="-120"/>
              </a:endParaRPr>
            </a:p>
          </p:txBody>
        </p:sp>
        <p:grpSp>
          <p:nvGrpSpPr>
            <p:cNvPr id="80" name="群組 79"/>
            <p:cNvGrpSpPr/>
            <p:nvPr/>
          </p:nvGrpSpPr>
          <p:grpSpPr>
            <a:xfrm>
              <a:off x="3275857" y="4386350"/>
              <a:ext cx="3024335" cy="413927"/>
              <a:chOff x="236814" y="4810720"/>
              <a:chExt cx="3769189" cy="413927"/>
            </a:xfrm>
          </p:grpSpPr>
          <p:cxnSp>
            <p:nvCxnSpPr>
              <p:cNvPr id="81" name="直線接點 80"/>
              <p:cNvCxnSpPr/>
              <p:nvPr/>
            </p:nvCxnSpPr>
            <p:spPr>
              <a:xfrm>
                <a:off x="236814" y="4810720"/>
                <a:ext cx="2967034"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1403648" y="4824537"/>
                <a:ext cx="2602355" cy="400110"/>
              </a:xfrm>
              <a:prstGeom prst="rect">
                <a:avLst/>
              </a:prstGeom>
              <a:noFill/>
            </p:spPr>
            <p:txBody>
              <a:bodyPr wrap="square" rtlCol="0">
                <a:spAutoFit/>
              </a:bodyPr>
              <a:lstStyle/>
              <a:p>
                <a:r>
                  <a:rPr lang="zh-TW" altLang="en-US" sz="2000" b="1" dirty="0">
                    <a:solidFill>
                      <a:srgbClr val="7030A0"/>
                    </a:solidFill>
                    <a:latin typeface="微軟正黑體" panose="020B0604030504040204" pitchFamily="34" charset="-120"/>
                    <a:ea typeface="微軟正黑體" panose="020B0604030504040204" pitchFamily="34" charset="-120"/>
                  </a:rPr>
                  <a:t>小計 </a:t>
                </a:r>
                <a:r>
                  <a:rPr lang="en-US" altLang="zh-TW" sz="2000" b="1" dirty="0" smtClean="0">
                    <a:solidFill>
                      <a:srgbClr val="7030A0"/>
                    </a:solidFill>
                    <a:latin typeface="微軟正黑體" panose="020B0604030504040204" pitchFamily="34" charset="-120"/>
                    <a:ea typeface="微軟正黑體" panose="020B0604030504040204" pitchFamily="34" charset="-120"/>
                  </a:rPr>
                  <a:t>=81.6</a:t>
                </a:r>
                <a:r>
                  <a:rPr lang="zh-TW" altLang="en-US" sz="2000" b="1" dirty="0">
                    <a:solidFill>
                      <a:srgbClr val="7030A0"/>
                    </a:solidFill>
                    <a:latin typeface="微軟正黑體" panose="020B0604030504040204" pitchFamily="34" charset="-120"/>
                    <a:ea typeface="微軟正黑體" panose="020B0604030504040204" pitchFamily="34" charset="-120"/>
                  </a:rPr>
                  <a:t>萬元</a:t>
                </a:r>
                <a:endParaRPr lang="en-US" sz="2000" b="1" dirty="0">
                  <a:solidFill>
                    <a:srgbClr val="7030A0"/>
                  </a:solidFill>
                  <a:latin typeface="微軟正黑體" panose="020B0604030504040204" pitchFamily="34" charset="-120"/>
                  <a:ea typeface="微軟正黑體" panose="020B0604030504040204" pitchFamily="34" charset="-120"/>
                </a:endParaRPr>
              </a:p>
            </p:txBody>
          </p:sp>
        </p:grpSp>
        <p:pic>
          <p:nvPicPr>
            <p:cNvPr id="1026" name="Picture 2"/>
            <p:cNvPicPr>
              <a:picLocks noChangeAspect="1" noChangeArrowheads="1"/>
            </p:cNvPicPr>
            <p:nvPr/>
          </p:nvPicPr>
          <p:blipFill>
            <a:blip r:embed="rId4" cstate="print"/>
            <a:srcRect/>
            <a:stretch>
              <a:fillRect/>
            </a:stretch>
          </p:blipFill>
          <p:spPr bwMode="auto">
            <a:xfrm>
              <a:off x="3779912" y="1515873"/>
              <a:ext cx="1224136" cy="1310343"/>
            </a:xfrm>
            <a:prstGeom prst="rect">
              <a:avLst/>
            </a:prstGeom>
            <a:noFill/>
            <a:ln w="9525">
              <a:noFill/>
              <a:miter lim="800000"/>
              <a:headEnd/>
              <a:tailEnd/>
            </a:ln>
          </p:spPr>
        </p:pic>
        <p:sp>
          <p:nvSpPr>
            <p:cNvPr id="88" name="矩形 87"/>
            <p:cNvSpPr/>
            <p:nvPr/>
          </p:nvSpPr>
          <p:spPr>
            <a:xfrm>
              <a:off x="3635896" y="2827925"/>
              <a:ext cx="2790056" cy="492443"/>
            </a:xfrm>
            <a:prstGeom prst="rect">
              <a:avLst/>
            </a:prstGeom>
          </p:spPr>
          <p:txBody>
            <a:bodyPr wrap="square">
              <a:spAutoFit/>
            </a:bodyPr>
            <a:lstStyle/>
            <a:p>
              <a:r>
                <a:rPr lang="zh-TW" altLang="en-US" sz="2600" b="1" dirty="0">
                  <a:solidFill>
                    <a:srgbClr val="FF6699"/>
                  </a:solidFill>
                  <a:effectLst>
                    <a:outerShdw blurRad="38100" dist="38100" dir="2700000" algn="tl">
                      <a:srgbClr val="000000">
                        <a:alpha val="43137"/>
                      </a:srgbClr>
                    </a:outerShdw>
                  </a:effectLst>
                  <a:latin typeface="微軟正黑體" pitchFamily="34" charset="-120"/>
                  <a:ea typeface="微軟正黑體" pitchFamily="34" charset="-120"/>
                </a:rPr>
                <a:t>雙薪家庭</a:t>
              </a:r>
              <a:endParaRPr lang="en-US" altLang="zh-TW" sz="2600" b="1" dirty="0">
                <a:solidFill>
                  <a:srgbClr val="FF6699"/>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1" name="矩形 90"/>
            <p:cNvSpPr/>
            <p:nvPr/>
          </p:nvSpPr>
          <p:spPr>
            <a:xfrm>
              <a:off x="3419872" y="4865131"/>
              <a:ext cx="2880320" cy="492443"/>
            </a:xfrm>
            <a:prstGeom prst="rect">
              <a:avLst/>
            </a:prstGeom>
          </p:spPr>
          <p:txBody>
            <a:bodyPr wrap="square">
              <a:spAutoFit/>
            </a:bodyPr>
            <a:lstStyle/>
            <a:p>
              <a:r>
                <a:rPr lang="zh-TW" altLang="en-US" sz="2600" dirty="0" smtClean="0">
                  <a:solidFill>
                    <a:srgbClr val="C00000"/>
                  </a:solidFill>
                  <a:latin typeface="微軟正黑體" pitchFamily="34" charset="-120"/>
                  <a:ea typeface="微軟正黑體" pitchFamily="34" charset="-120"/>
                </a:rPr>
                <a:t>年薪</a:t>
              </a:r>
              <a:r>
                <a:rPr lang="en-US" altLang="zh-TW" sz="2600" b="1" dirty="0" smtClean="0">
                  <a:solidFill>
                    <a:srgbClr val="C00000"/>
                  </a:solidFill>
                  <a:latin typeface="微軟正黑體" pitchFamily="34" charset="-120"/>
                  <a:ea typeface="微軟正黑體" pitchFamily="34" charset="-120"/>
                </a:rPr>
                <a:t>81.6</a:t>
              </a:r>
              <a:r>
                <a:rPr lang="zh-TW" altLang="en-US" sz="2600" b="1" dirty="0" smtClean="0">
                  <a:solidFill>
                    <a:srgbClr val="C00000"/>
                  </a:solidFill>
                  <a:latin typeface="微軟正黑體" pitchFamily="34" charset="-120"/>
                  <a:ea typeface="微軟正黑體" pitchFamily="34" charset="-120"/>
                </a:rPr>
                <a:t>萬</a:t>
              </a:r>
              <a:r>
                <a:rPr lang="zh-TW" altLang="en-US" sz="2600" b="1" dirty="0">
                  <a:solidFill>
                    <a:srgbClr val="C00000"/>
                  </a:solidFill>
                  <a:latin typeface="微軟正黑體" pitchFamily="34" charset="-120"/>
                  <a:ea typeface="微軟正黑體" pitchFamily="34" charset="-120"/>
                </a:rPr>
                <a:t>元</a:t>
              </a:r>
              <a:endParaRPr lang="zh-TW" altLang="en-US" sz="2600" dirty="0">
                <a:solidFill>
                  <a:srgbClr val="C00000"/>
                </a:solidFill>
                <a:latin typeface="微軟正黑體" pitchFamily="34" charset="-120"/>
                <a:ea typeface="微軟正黑體" pitchFamily="34" charset="-120"/>
              </a:endParaRPr>
            </a:p>
          </p:txBody>
        </p:sp>
        <p:sp>
          <p:nvSpPr>
            <p:cNvPr id="92" name="矩形 91"/>
            <p:cNvSpPr/>
            <p:nvPr/>
          </p:nvSpPr>
          <p:spPr>
            <a:xfrm>
              <a:off x="3995936" y="5369186"/>
              <a:ext cx="1224136" cy="492443"/>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600" b="1" dirty="0">
                  <a:solidFill>
                    <a:prstClr val="white"/>
                  </a:solidFill>
                  <a:latin typeface="微軟正黑體" pitchFamily="34" charset="-120"/>
                  <a:ea typeface="微軟正黑體" pitchFamily="34" charset="-120"/>
                </a:rPr>
                <a:t>免繳稅</a:t>
              </a:r>
            </a:p>
          </p:txBody>
        </p:sp>
      </p:grpSp>
      <p:grpSp>
        <p:nvGrpSpPr>
          <p:cNvPr id="4" name="群組 3"/>
          <p:cNvGrpSpPr/>
          <p:nvPr/>
        </p:nvGrpSpPr>
        <p:grpSpPr>
          <a:xfrm>
            <a:off x="6744410" y="2614021"/>
            <a:ext cx="3435195" cy="3090607"/>
            <a:chOff x="6225587" y="2958573"/>
            <a:chExt cx="3170949" cy="2888212"/>
          </a:xfrm>
        </p:grpSpPr>
        <p:grpSp>
          <p:nvGrpSpPr>
            <p:cNvPr id="84" name="群組 83"/>
            <p:cNvGrpSpPr/>
            <p:nvPr/>
          </p:nvGrpSpPr>
          <p:grpSpPr>
            <a:xfrm>
              <a:off x="6225587" y="4660280"/>
              <a:ext cx="2839148" cy="373908"/>
              <a:chOff x="407242" y="5084650"/>
              <a:chExt cx="3421537" cy="373908"/>
            </a:xfrm>
          </p:grpSpPr>
          <p:sp>
            <p:nvSpPr>
              <p:cNvPr id="86" name="文字方塊 85"/>
              <p:cNvSpPr txBox="1"/>
              <p:nvPr/>
            </p:nvSpPr>
            <p:spPr>
              <a:xfrm>
                <a:off x="897642" y="5084650"/>
                <a:ext cx="2931137" cy="373908"/>
              </a:xfrm>
              <a:prstGeom prst="rect">
                <a:avLst/>
              </a:prstGeom>
              <a:noFill/>
            </p:spPr>
            <p:txBody>
              <a:bodyPr wrap="square" rtlCol="0">
                <a:spAutoFit/>
              </a:bodyPr>
              <a:lstStyle/>
              <a:p>
                <a:r>
                  <a:rPr lang="zh-TW" altLang="en-US" sz="2000" b="1" dirty="0">
                    <a:solidFill>
                      <a:srgbClr val="7030A0"/>
                    </a:solidFill>
                    <a:latin typeface="微軟正黑體" panose="020B0604030504040204" pitchFamily="34" charset="-120"/>
                    <a:ea typeface="微軟正黑體" panose="020B0604030504040204" pitchFamily="34" charset="-120"/>
                  </a:rPr>
                  <a:t>       小計 </a:t>
                </a:r>
                <a:r>
                  <a:rPr lang="en-US" altLang="zh-TW" sz="2000" b="1" dirty="0" smtClean="0">
                    <a:solidFill>
                      <a:srgbClr val="7030A0"/>
                    </a:solidFill>
                    <a:latin typeface="微軟正黑體" panose="020B0604030504040204" pitchFamily="34" charset="-120"/>
                    <a:ea typeface="微軟正黑體" panose="020B0604030504040204" pitchFamily="34" charset="-120"/>
                  </a:rPr>
                  <a:t>=123.2</a:t>
                </a:r>
                <a:r>
                  <a:rPr lang="zh-TW" altLang="en-US" sz="2000" b="1" dirty="0">
                    <a:solidFill>
                      <a:srgbClr val="7030A0"/>
                    </a:solidFill>
                    <a:latin typeface="微軟正黑體" panose="020B0604030504040204" pitchFamily="34" charset="-120"/>
                    <a:ea typeface="微軟正黑體" panose="020B0604030504040204" pitchFamily="34" charset="-120"/>
                  </a:rPr>
                  <a:t>萬元</a:t>
                </a:r>
                <a:endParaRPr lang="en-US" sz="2000" b="1" dirty="0">
                  <a:solidFill>
                    <a:srgbClr val="7030A0"/>
                  </a:solidFill>
                  <a:latin typeface="微軟正黑體" panose="020B0604030504040204" pitchFamily="34" charset="-120"/>
                  <a:ea typeface="微軟正黑體" panose="020B0604030504040204" pitchFamily="34" charset="-120"/>
                </a:endParaRPr>
              </a:p>
            </p:txBody>
          </p:sp>
          <p:cxnSp>
            <p:nvCxnSpPr>
              <p:cNvPr id="85" name="直線接點 84"/>
              <p:cNvCxnSpPr/>
              <p:nvPr/>
            </p:nvCxnSpPr>
            <p:spPr>
              <a:xfrm>
                <a:off x="407242" y="5086648"/>
                <a:ext cx="312869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87" name="文字方塊 86"/>
            <p:cNvSpPr txBox="1"/>
            <p:nvPr/>
          </p:nvSpPr>
          <p:spPr>
            <a:xfrm>
              <a:off x="6263680" y="3451015"/>
              <a:ext cx="2761716" cy="1236771"/>
            </a:xfrm>
            <a:prstGeom prst="rect">
              <a:avLst/>
            </a:prstGeom>
            <a:noFill/>
          </p:spPr>
          <p:txBody>
            <a:bodyPr wrap="square" rtlCol="0">
              <a:spAutoFit/>
            </a:bodyPr>
            <a:lstStyle/>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免稅額：</a:t>
              </a:r>
              <a:r>
                <a:rPr lang="en-US" altLang="zh-TW" sz="2000" b="1" dirty="0" smtClean="0">
                  <a:solidFill>
                    <a:srgbClr val="7030A0"/>
                  </a:solidFill>
                  <a:latin typeface="微軟正黑體" panose="020B0604030504040204" pitchFamily="34" charset="-120"/>
                  <a:ea typeface="微軟正黑體" panose="020B0604030504040204" pitchFamily="34" charset="-120"/>
                </a:rPr>
                <a:t>35.2</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標準扣除額：</a:t>
              </a:r>
              <a:r>
                <a:rPr lang="en-US" altLang="zh-TW" sz="2000" b="1" dirty="0" smtClean="0">
                  <a:solidFill>
                    <a:srgbClr val="7030A0"/>
                  </a:solidFill>
                  <a:latin typeface="微軟正黑體" panose="020B0604030504040204" pitchFamily="34" charset="-120"/>
                  <a:ea typeface="微軟正黑體" panose="020B0604030504040204" pitchFamily="34" charset="-120"/>
                </a:rPr>
                <a:t>24</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a:solidFill>
                    <a:srgbClr val="7030A0"/>
                  </a:solidFill>
                  <a:latin typeface="微軟正黑體" panose="020B0604030504040204" pitchFamily="34" charset="-120"/>
                  <a:ea typeface="微軟正黑體" panose="020B0604030504040204" pitchFamily="34" charset="-120"/>
                </a:rPr>
                <a:t>薪資扣除額</a:t>
              </a:r>
              <a:r>
                <a:rPr lang="zh-TW" altLang="en-US" sz="2000" b="1" dirty="0" smtClean="0">
                  <a:solidFill>
                    <a:srgbClr val="7030A0"/>
                  </a:solidFill>
                  <a:latin typeface="微軟正黑體" panose="020B0604030504040204" pitchFamily="34" charset="-120"/>
                  <a:ea typeface="微軟正黑體" panose="020B0604030504040204" pitchFamily="34" charset="-120"/>
                </a:rPr>
                <a:t>：</a:t>
              </a:r>
              <a:r>
                <a:rPr lang="en-US" altLang="zh-TW" sz="2000" b="1" dirty="0" smtClean="0">
                  <a:solidFill>
                    <a:srgbClr val="7030A0"/>
                  </a:solidFill>
                  <a:latin typeface="微軟正黑體" panose="020B0604030504040204" pitchFamily="34" charset="-120"/>
                  <a:ea typeface="微軟正黑體" panose="020B0604030504040204" pitchFamily="34" charset="-120"/>
                </a:rPr>
                <a:t>40</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altLang="zh-TW" sz="2000" b="1" dirty="0" smtClean="0">
                <a:solidFill>
                  <a:srgbClr val="7030A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000" b="1" dirty="0" smtClean="0">
                  <a:solidFill>
                    <a:srgbClr val="7030A0"/>
                  </a:solidFill>
                  <a:latin typeface="微軟正黑體" panose="020B0604030504040204" pitchFamily="34" charset="-120"/>
                  <a:ea typeface="微軟正黑體" panose="020B0604030504040204" pitchFamily="34" charset="-120"/>
                </a:rPr>
                <a:t>幼兒扣除額：</a:t>
              </a:r>
              <a:r>
                <a:rPr lang="en-US" altLang="zh-TW" sz="2000" b="1" dirty="0" smtClean="0">
                  <a:solidFill>
                    <a:srgbClr val="7030A0"/>
                  </a:solidFill>
                  <a:latin typeface="微軟正黑體" panose="020B0604030504040204" pitchFamily="34" charset="-120"/>
                  <a:ea typeface="微軟正黑體" panose="020B0604030504040204" pitchFamily="34" charset="-120"/>
                </a:rPr>
                <a:t>24</a:t>
              </a:r>
              <a:r>
                <a:rPr lang="zh-TW" altLang="en-US" sz="2000" b="1" dirty="0" smtClean="0">
                  <a:solidFill>
                    <a:srgbClr val="7030A0"/>
                  </a:solidFill>
                  <a:latin typeface="微軟正黑體" panose="020B0604030504040204" pitchFamily="34" charset="-120"/>
                  <a:ea typeface="微軟正黑體" panose="020B0604030504040204" pitchFamily="34" charset="-120"/>
                </a:rPr>
                <a:t> 萬</a:t>
              </a:r>
              <a:r>
                <a:rPr lang="zh-TW" altLang="en-US" sz="2000" b="1" dirty="0">
                  <a:solidFill>
                    <a:srgbClr val="7030A0"/>
                  </a:solidFill>
                  <a:latin typeface="微軟正黑體" panose="020B0604030504040204" pitchFamily="34" charset="-120"/>
                  <a:ea typeface="微軟正黑體" panose="020B0604030504040204" pitchFamily="34" charset="-120"/>
                </a:rPr>
                <a:t>元</a:t>
              </a:r>
              <a:endParaRPr lang="en-US" sz="2000" b="1" dirty="0">
                <a:solidFill>
                  <a:srgbClr val="7030A0"/>
                </a:solidFill>
                <a:latin typeface="微軟正黑體" panose="020B0604030504040204" pitchFamily="34" charset="-120"/>
                <a:ea typeface="微軟正黑體" panose="020B0604030504040204" pitchFamily="34" charset="-120"/>
              </a:endParaRPr>
            </a:p>
          </p:txBody>
        </p:sp>
        <p:sp>
          <p:nvSpPr>
            <p:cNvPr id="89" name="矩形 88"/>
            <p:cNvSpPr/>
            <p:nvPr/>
          </p:nvSpPr>
          <p:spPr>
            <a:xfrm>
              <a:off x="6296628" y="2958573"/>
              <a:ext cx="3099908" cy="460194"/>
            </a:xfrm>
            <a:prstGeom prst="rect">
              <a:avLst/>
            </a:prstGeom>
          </p:spPr>
          <p:txBody>
            <a:bodyPr wrap="square">
              <a:spAutoFit/>
            </a:bodyPr>
            <a:lstStyle/>
            <a:p>
              <a:r>
                <a:rPr lang="en-US" altLang="zh-TW" sz="2600"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2600"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口之</a:t>
              </a:r>
              <a:r>
                <a:rPr lang="zh-TW" altLang="en-US" sz="2600" b="1" dirty="0" smtClean="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家</a:t>
              </a:r>
              <a:endParaRPr lang="en-US" altLang="zh-TW" sz="2000"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0" name="矩形 89"/>
            <p:cNvSpPr/>
            <p:nvPr/>
          </p:nvSpPr>
          <p:spPr>
            <a:xfrm>
              <a:off x="6263680" y="4910052"/>
              <a:ext cx="2880320" cy="460194"/>
            </a:xfrm>
            <a:prstGeom prst="rect">
              <a:avLst/>
            </a:prstGeom>
          </p:spPr>
          <p:txBody>
            <a:bodyPr wrap="square">
              <a:spAutoFit/>
            </a:bodyPr>
            <a:lstStyle/>
            <a:p>
              <a:r>
                <a:rPr lang="zh-TW" altLang="en-US" sz="2600" dirty="0" smtClean="0">
                  <a:solidFill>
                    <a:srgbClr val="C00000"/>
                  </a:solidFill>
                  <a:latin typeface="微軟正黑體" pitchFamily="34" charset="-120"/>
                  <a:ea typeface="微軟正黑體" pitchFamily="34" charset="-120"/>
                </a:rPr>
                <a:t>年薪</a:t>
              </a:r>
              <a:r>
                <a:rPr lang="en-US" altLang="zh-TW" sz="2600" b="1" dirty="0" smtClean="0">
                  <a:solidFill>
                    <a:srgbClr val="C00000"/>
                  </a:solidFill>
                  <a:latin typeface="微軟正黑體" pitchFamily="34" charset="-120"/>
                  <a:ea typeface="微軟正黑體" pitchFamily="34" charset="-120"/>
                </a:rPr>
                <a:t>123.2</a:t>
              </a:r>
              <a:r>
                <a:rPr lang="zh-TW" altLang="en-US" sz="2600" b="1" dirty="0" smtClean="0">
                  <a:solidFill>
                    <a:srgbClr val="C00000"/>
                  </a:solidFill>
                  <a:latin typeface="微軟正黑體" pitchFamily="34" charset="-120"/>
                  <a:ea typeface="微軟正黑體" pitchFamily="34" charset="-120"/>
                </a:rPr>
                <a:t>萬</a:t>
              </a:r>
              <a:r>
                <a:rPr lang="zh-TW" altLang="en-US" sz="2600" b="1" dirty="0">
                  <a:solidFill>
                    <a:srgbClr val="C00000"/>
                  </a:solidFill>
                  <a:latin typeface="微軟正黑體" pitchFamily="34" charset="-120"/>
                  <a:ea typeface="微軟正黑體" pitchFamily="34" charset="-120"/>
                </a:rPr>
                <a:t>元</a:t>
              </a:r>
              <a:endParaRPr lang="zh-TW" altLang="en-US" sz="2600" dirty="0">
                <a:solidFill>
                  <a:srgbClr val="C00000"/>
                </a:solidFill>
                <a:latin typeface="微軟正黑體" pitchFamily="34" charset="-120"/>
                <a:ea typeface="微軟正黑體" pitchFamily="34" charset="-120"/>
              </a:endParaRPr>
            </a:p>
          </p:txBody>
        </p:sp>
        <p:sp>
          <p:nvSpPr>
            <p:cNvPr id="93" name="矩形 92"/>
            <p:cNvSpPr/>
            <p:nvPr/>
          </p:nvSpPr>
          <p:spPr>
            <a:xfrm>
              <a:off x="7020272" y="5386591"/>
              <a:ext cx="1224136" cy="460194"/>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sz="2600" b="1" dirty="0">
                  <a:solidFill>
                    <a:prstClr val="white"/>
                  </a:solidFill>
                  <a:latin typeface="微軟正黑體" pitchFamily="34" charset="-120"/>
                  <a:ea typeface="微軟正黑體" pitchFamily="34" charset="-120"/>
                </a:rPr>
                <a:t>免繳稅</a:t>
              </a:r>
            </a:p>
          </p:txBody>
        </p:sp>
      </p:grpSp>
      <p:sp>
        <p:nvSpPr>
          <p:cNvPr id="43" name="矩形 47"/>
          <p:cNvSpPr>
            <a:spLocks noChangeArrowheads="1"/>
          </p:cNvSpPr>
          <p:nvPr/>
        </p:nvSpPr>
        <p:spPr bwMode="auto">
          <a:xfrm>
            <a:off x="-585615" y="5976282"/>
            <a:ext cx="1053117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793750" indent="-355600" eaLnBrk="1" hangingPunct="1">
              <a:lnSpc>
                <a:spcPts val="3000"/>
              </a:lnSpc>
              <a:spcBef>
                <a:spcPct val="0"/>
              </a:spcBef>
              <a:buClr>
                <a:srgbClr val="FF0000"/>
              </a:buClr>
              <a:buSzPct val="80000"/>
              <a:defRPr/>
            </a:pPr>
            <a:r>
              <a:rPr lang="zh-TW" altLang="en-US" sz="2200" i="0" dirty="0">
                <a:solidFill>
                  <a:prstClr val="black"/>
                </a:solidFill>
                <a:latin typeface="標楷體" panose="03000509000000000000" pitchFamily="65" charset="-120"/>
                <a:ea typeface="標楷體" panose="03000509000000000000" pitchFamily="65" charset="-120"/>
                <a:sym typeface="Wingdings"/>
              </a:rPr>
              <a:t> </a:t>
            </a:r>
            <a:r>
              <a:rPr lang="zh-TW" altLang="en-US" sz="23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稅收</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減少</a:t>
            </a:r>
            <a:r>
              <a:rPr lang="en-US" altLang="zh-TW" sz="23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369</a:t>
            </a:r>
            <a:r>
              <a:rPr lang="zh-TW" altLang="en-US" sz="23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億</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元，照顧</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育兒、</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薪資所得及中低所得</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家庭</a:t>
            </a:r>
            <a:r>
              <a:rPr lang="zh-TW" altLang="en-US"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sym typeface="Wingdings"/>
              </a:rPr>
              <a:t>，減輕其稅負</a:t>
            </a:r>
            <a:endParaRPr lang="en-US" altLang="zh-TW" sz="23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p:txBody>
      </p:sp>
      <p:pic>
        <p:nvPicPr>
          <p:cNvPr id="2052" name="Picture 4" descr="C:\Users\b30536\Desktop\一家四口.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75707" y="662362"/>
            <a:ext cx="2396914"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 4"/>
          <p:cNvSpPr/>
          <p:nvPr/>
        </p:nvSpPr>
        <p:spPr>
          <a:xfrm>
            <a:off x="38454" y="5976282"/>
            <a:ext cx="9789537" cy="47705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矩形 5"/>
          <p:cNvSpPr/>
          <p:nvPr/>
        </p:nvSpPr>
        <p:spPr>
          <a:xfrm>
            <a:off x="8225258" y="2569716"/>
            <a:ext cx="1618405" cy="646331"/>
          </a:xfrm>
          <a:prstGeom prst="rect">
            <a:avLst/>
          </a:prstGeom>
        </p:spPr>
        <p:txBody>
          <a:bodyPr wrap="square">
            <a:spAutoFit/>
          </a:bodyPr>
          <a:lstStyle/>
          <a:p>
            <a:r>
              <a:rPr lang="en-US" altLang="zh-TW" b="1" dirty="0" smtClean="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包含</a:t>
            </a:r>
            <a:r>
              <a:rPr lang="en-US" altLang="zh-TW"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5</a:t>
            </a:r>
            <a:r>
              <a:rPr lang="zh-TW" altLang="en-US"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歲以  </a:t>
            </a:r>
            <a:endParaRPr lang="en-US" altLang="zh-TW"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b="1" dirty="0" smtClean="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下</a:t>
            </a:r>
            <a:r>
              <a:rPr lang="zh-TW" altLang="en-US"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子女</a:t>
            </a:r>
            <a:r>
              <a:rPr lang="en-US" altLang="zh-TW"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人</a:t>
            </a:r>
            <a:r>
              <a:rPr lang="en-US" altLang="zh-TW" b="1" dirty="0">
                <a:solidFill>
                  <a:srgbClr val="008000"/>
                </a:solidFill>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46" name="矩形 45"/>
          <p:cNvSpPr/>
          <p:nvPr/>
        </p:nvSpPr>
        <p:spPr>
          <a:xfrm>
            <a:off x="2252029" y="438328"/>
            <a:ext cx="5291251"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(2/6)</a:t>
            </a:r>
            <a:endParaRPr lang="zh-TW" altLang="en-US" sz="3000" b="1" dirty="0">
              <a:solidFill>
                <a:srgbClr val="7030A0"/>
              </a:solidFill>
              <a:latin typeface="標楷體" pitchFamily="65" charset="-120"/>
              <a:ea typeface="標楷體" pitchFamily="65" charset="-120"/>
            </a:endParaRPr>
          </a:p>
        </p:txBody>
      </p:sp>
      <p:cxnSp>
        <p:nvCxnSpPr>
          <p:cNvPr id="48" name="Straight Connector 3"/>
          <p:cNvCxnSpPr/>
          <p:nvPr/>
        </p:nvCxnSpPr>
        <p:spPr>
          <a:xfrm>
            <a:off x="154889" y="1115884"/>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400431" y="6444044"/>
            <a:ext cx="31290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4</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83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1078252" y="2636912"/>
            <a:ext cx="8345977" cy="1971224"/>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marL="608013" indent="-342900">
              <a:lnSpc>
                <a:spcPts val="3300"/>
              </a:lnSpc>
              <a:buFont typeface="Wingdings" panose="05000000000000000000" pitchFamily="2" charset="2"/>
              <a:buChar char="ü"/>
              <a:defRPr/>
            </a:pP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搭配</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提高</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標準扣除額及薪資所得特別扣除額額度</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大幅</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減輕</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薪資所得者稅</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負</a:t>
            </a:r>
            <a:endParaRPr lang="en-US"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608013" indent="-342900">
              <a:lnSpc>
                <a:spcPts val="3300"/>
              </a:lnSpc>
              <a:buFont typeface="Wingdings" panose="05000000000000000000" pitchFamily="2" charset="2"/>
              <a:buChar char="ü"/>
              <a:defRPr/>
            </a:pP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有</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助企業留攬優秀高階專業人才，進而提升產業創新升級、增加投資及就業機會，促進我國經濟</a:t>
            </a:r>
            <a:r>
              <a:rPr lang="zh-TW"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發展</a:t>
            </a:r>
            <a:endParaRPr lang="en-US" altLang="zh-TW" sz="2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矩形 31"/>
          <p:cNvSpPr/>
          <p:nvPr/>
        </p:nvSpPr>
        <p:spPr>
          <a:xfrm>
            <a:off x="1078244" y="2204864"/>
            <a:ext cx="8399260" cy="477054"/>
          </a:xfrm>
          <a:prstGeom prst="rect">
            <a:avLst/>
          </a:prstGeom>
        </p:spPr>
        <p:txBody>
          <a:bodyPr wrap="square">
            <a:spAutoFit/>
          </a:bodyPr>
          <a:lstStyle/>
          <a:p>
            <a:pPr lvl="1" indent="-285750" algn="just" hangingPunct="0">
              <a:lnSpc>
                <a:spcPts val="3000"/>
              </a:lnSpc>
              <a:spcBef>
                <a:spcPct val="0"/>
              </a:spcBef>
              <a:buClr>
                <a:srgbClr val="FF0000"/>
              </a:buClr>
              <a:buSzPct val="100000"/>
              <a:buFont typeface="Wingdings" pitchFamily="2" charset="2"/>
              <a:buChar char="¢"/>
            </a:pP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綜所稅最高稅率由</a:t>
            </a: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調降至</a:t>
            </a: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2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2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9" name="Picture 4" descr="C:\Users\Tony\Desktop\Taiwan_symbol.png"/>
          <p:cNvPicPr>
            <a:picLocks noChangeAspect="1" noChangeArrowheads="1"/>
          </p:cNvPicPr>
          <p:nvPr/>
        </p:nvPicPr>
        <p:blipFill>
          <a:blip r:embed="rId3" cstate="print"/>
          <a:srcRect/>
          <a:stretch>
            <a:fillRect/>
          </a:stretch>
        </p:blipFill>
        <p:spPr bwMode="auto">
          <a:xfrm>
            <a:off x="7524596" y="4437112"/>
            <a:ext cx="1899633" cy="2160240"/>
          </a:xfrm>
          <a:prstGeom prst="rect">
            <a:avLst/>
          </a:prstGeom>
          <a:noFill/>
          <a:ln w="9525">
            <a:noFill/>
            <a:miter lim="800000"/>
            <a:headEnd/>
            <a:tailEnd/>
          </a:ln>
        </p:spPr>
      </p:pic>
      <p:pic>
        <p:nvPicPr>
          <p:cNvPr id="30" name="Picture 6" descr="C:\Users\b30440\Desktop\images.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0592" y="4894503"/>
            <a:ext cx="659826" cy="1183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Freeform 46"/>
          <p:cNvSpPr>
            <a:spLocks/>
          </p:cNvSpPr>
          <p:nvPr/>
        </p:nvSpPr>
        <p:spPr bwMode="auto">
          <a:xfrm>
            <a:off x="3838016" y="5184520"/>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35" name="Freeform 67"/>
          <p:cNvSpPr>
            <a:spLocks/>
          </p:cNvSpPr>
          <p:nvPr/>
        </p:nvSpPr>
        <p:spPr bwMode="auto">
          <a:xfrm>
            <a:off x="3994276" y="4894458"/>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39" name="Freeform 46"/>
          <p:cNvSpPr>
            <a:spLocks/>
          </p:cNvSpPr>
          <p:nvPr/>
        </p:nvSpPr>
        <p:spPr bwMode="auto">
          <a:xfrm>
            <a:off x="5270120" y="5184520"/>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40" name="Freeform 67"/>
          <p:cNvSpPr>
            <a:spLocks/>
          </p:cNvSpPr>
          <p:nvPr/>
        </p:nvSpPr>
        <p:spPr bwMode="auto">
          <a:xfrm>
            <a:off x="5426374" y="4894458"/>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48" name="Freeform 46"/>
          <p:cNvSpPr>
            <a:spLocks/>
          </p:cNvSpPr>
          <p:nvPr/>
        </p:nvSpPr>
        <p:spPr bwMode="auto">
          <a:xfrm>
            <a:off x="5944250" y="5184520"/>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0" name="Freeform 67"/>
          <p:cNvSpPr>
            <a:spLocks/>
          </p:cNvSpPr>
          <p:nvPr/>
        </p:nvSpPr>
        <p:spPr bwMode="auto">
          <a:xfrm>
            <a:off x="6100510" y="4894458"/>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1" name="Freeform 46"/>
          <p:cNvSpPr>
            <a:spLocks/>
          </p:cNvSpPr>
          <p:nvPr/>
        </p:nvSpPr>
        <p:spPr bwMode="auto">
          <a:xfrm>
            <a:off x="6635913" y="5184520"/>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2" name="Freeform 67"/>
          <p:cNvSpPr>
            <a:spLocks/>
          </p:cNvSpPr>
          <p:nvPr/>
        </p:nvSpPr>
        <p:spPr bwMode="auto">
          <a:xfrm>
            <a:off x="6792166" y="4894458"/>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3" name="Freeform 46"/>
          <p:cNvSpPr>
            <a:spLocks/>
          </p:cNvSpPr>
          <p:nvPr/>
        </p:nvSpPr>
        <p:spPr bwMode="auto">
          <a:xfrm>
            <a:off x="3180760" y="5159222"/>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4" name="Freeform 67"/>
          <p:cNvSpPr>
            <a:spLocks/>
          </p:cNvSpPr>
          <p:nvPr/>
        </p:nvSpPr>
        <p:spPr bwMode="auto">
          <a:xfrm>
            <a:off x="3337013" y="4869160"/>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5" name="Freeform 46"/>
          <p:cNvSpPr>
            <a:spLocks/>
          </p:cNvSpPr>
          <p:nvPr/>
        </p:nvSpPr>
        <p:spPr bwMode="auto">
          <a:xfrm>
            <a:off x="2541797" y="5166927"/>
            <a:ext cx="624069" cy="908821"/>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6" name="Freeform 67"/>
          <p:cNvSpPr>
            <a:spLocks/>
          </p:cNvSpPr>
          <p:nvPr/>
        </p:nvSpPr>
        <p:spPr bwMode="auto">
          <a:xfrm>
            <a:off x="2698051" y="4876865"/>
            <a:ext cx="285214" cy="282774"/>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solidFill>
            <a:schemeClr val="tx2">
              <a:lumMod val="40000"/>
              <a:lumOff val="6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solidFill>
                <a:prstClr val="black"/>
              </a:solidFill>
            </a:endParaRPr>
          </a:p>
        </p:txBody>
      </p:sp>
      <p:sp>
        <p:nvSpPr>
          <p:cNvPr id="59" name="文字方塊 58"/>
          <p:cNvSpPr txBox="1"/>
          <p:nvPr/>
        </p:nvSpPr>
        <p:spPr>
          <a:xfrm>
            <a:off x="7822860" y="5132296"/>
            <a:ext cx="1326147"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4000" b="1" spc="50" dirty="0" smtClean="0">
                <a:ln w="11430"/>
                <a:gradFill>
                  <a:gsLst>
                    <a:gs pos="25000">
                      <a:srgbClr val="DD8047">
                        <a:satMod val="155000"/>
                      </a:srgbClr>
                    </a:gs>
                    <a:gs pos="100000">
                      <a:srgbClr val="DD8047">
                        <a:shade val="45000"/>
                        <a:satMod val="165000"/>
                      </a:srgbClr>
                    </a:gs>
                  </a:gsLst>
                  <a:lin ang="5400000"/>
                </a:gradFill>
                <a:effectLst>
                  <a:outerShdw blurRad="76200" dist="50800" dir="5400000" algn="tl" rotWithShape="0">
                    <a:srgbClr val="000000">
                      <a:alpha val="65000"/>
                    </a:srgbClr>
                  </a:outerShdw>
                </a:effectLst>
              </a:rPr>
              <a:t>MIT</a:t>
            </a:r>
            <a:endParaRPr lang="zh-TW" altLang="en-US" sz="4000" b="1" spc="50" dirty="0">
              <a:ln w="11430"/>
              <a:gradFill>
                <a:gsLst>
                  <a:gs pos="25000">
                    <a:srgbClr val="DD8047">
                      <a:satMod val="155000"/>
                    </a:srgbClr>
                  </a:gs>
                  <a:gs pos="100000">
                    <a:srgbClr val="DD8047">
                      <a:shade val="45000"/>
                      <a:satMod val="165000"/>
                    </a:srgbClr>
                  </a:gs>
                </a:gsLst>
                <a:lin ang="5400000"/>
              </a:gradFill>
              <a:effectLst>
                <a:outerShdw blurRad="76200" dist="50800" dir="5400000" algn="tl" rotWithShape="0">
                  <a:srgbClr val="000000">
                    <a:alpha val="65000"/>
                  </a:srgbClr>
                </a:outerShdw>
              </a:effectLst>
            </a:endParaRPr>
          </a:p>
        </p:txBody>
      </p:sp>
      <p:cxnSp>
        <p:nvCxnSpPr>
          <p:cNvPr id="63" name="直線接點 62"/>
          <p:cNvCxnSpPr/>
          <p:nvPr/>
        </p:nvCxnSpPr>
        <p:spPr>
          <a:xfrm flipV="1">
            <a:off x="2158048" y="6065134"/>
            <a:ext cx="5603264" cy="2864"/>
          </a:xfrm>
          <a:prstGeom prst="line">
            <a:avLst/>
          </a:prstGeom>
        </p:spPr>
        <p:style>
          <a:lnRef idx="2">
            <a:schemeClr val="dk1"/>
          </a:lnRef>
          <a:fillRef idx="0">
            <a:schemeClr val="dk1"/>
          </a:fillRef>
          <a:effectRef idx="1">
            <a:schemeClr val="dk1"/>
          </a:effectRef>
          <a:fontRef idx="minor">
            <a:schemeClr val="tx1"/>
          </a:fontRef>
        </p:style>
      </p:cxnSp>
      <p:sp>
        <p:nvSpPr>
          <p:cNvPr id="38" name="Rectangle 10"/>
          <p:cNvSpPr>
            <a:spLocks noChangeArrowheads="1"/>
          </p:cNvSpPr>
          <p:nvPr/>
        </p:nvSpPr>
        <p:spPr bwMode="auto">
          <a:xfrm>
            <a:off x="2023295" y="1244830"/>
            <a:ext cx="7400934" cy="896931"/>
          </a:xfrm>
          <a:prstGeom prst="rect">
            <a:avLst/>
          </a:prstGeom>
          <a:solidFill>
            <a:srgbClr val="66FF66">
              <a:alpha val="40000"/>
            </a:srgbClr>
          </a:solidFill>
          <a:ln>
            <a:noFill/>
          </a:ln>
          <a:effectLst/>
          <a:extLst/>
        </p:spPr>
        <p:txBody>
          <a:bodyPr anchor="ctr"/>
          <a:lstStyle/>
          <a:p>
            <a:endParaRPr lang="zh-CN" altLang="en-US">
              <a:solidFill>
                <a:prstClr val="black"/>
              </a:solidFill>
            </a:endParaRPr>
          </a:p>
        </p:txBody>
      </p:sp>
      <p:sp>
        <p:nvSpPr>
          <p:cNvPr id="43" name="Rectangle 11"/>
          <p:cNvSpPr>
            <a:spLocks noChangeArrowheads="1"/>
          </p:cNvSpPr>
          <p:nvPr/>
        </p:nvSpPr>
        <p:spPr bwMode="auto">
          <a:xfrm>
            <a:off x="601907" y="1221682"/>
            <a:ext cx="1409331" cy="908505"/>
          </a:xfrm>
          <a:prstGeom prst="rect">
            <a:avLst/>
          </a:prstGeom>
          <a:noFill/>
          <a:ln w="9525" cmpd="sng">
            <a:solidFill>
              <a:schemeClr val="tx2"/>
            </a:solidFill>
            <a:miter lim="800000"/>
            <a:headEnd/>
            <a:tailEnd/>
          </a:ln>
          <a:effectLst/>
        </p:spPr>
        <p:txBody>
          <a:bodyPr anchor="ctr"/>
          <a:lstStyle/>
          <a:p>
            <a:endParaRPr lang="zh-CN" altLang="en-US">
              <a:solidFill>
                <a:prstClr val="black"/>
              </a:solidFill>
            </a:endParaRPr>
          </a:p>
        </p:txBody>
      </p:sp>
      <p:sp>
        <p:nvSpPr>
          <p:cNvPr id="44" name="Text Box 26"/>
          <p:cNvSpPr txBox="1">
            <a:spLocks noChangeArrowheads="1"/>
          </p:cNvSpPr>
          <p:nvPr/>
        </p:nvSpPr>
        <p:spPr bwMode="auto">
          <a:xfrm>
            <a:off x="2166491" y="1389363"/>
            <a:ext cx="7257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有利留才攬</a:t>
            </a:r>
            <a:r>
              <a:rPr lang="zh-TW" altLang="en-US" sz="3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才</a:t>
            </a:r>
            <a:r>
              <a:rPr lang="zh-TW" altLang="en-US" sz="36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，提高國際</a:t>
            </a:r>
            <a:r>
              <a:rPr lang="zh-TW" altLang="en-US" sz="36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競爭力</a:t>
            </a:r>
            <a:endParaRPr lang="en-US" altLang="zh-TW" sz="3600" spc="-100" dirty="0" smtClean="0">
              <a:solidFill>
                <a:prstClr val="black"/>
              </a:solidFill>
              <a:latin typeface="Times New Roman" pitchFamily="18" charset="0"/>
              <a:ea typeface="標楷體" panose="03000509000000000000" pitchFamily="65" charset="-120"/>
              <a:cs typeface="Times New Roman" pitchFamily="18" charset="0"/>
            </a:endParaRPr>
          </a:p>
        </p:txBody>
      </p:sp>
      <p:pic>
        <p:nvPicPr>
          <p:cNvPr id="45" name="Picture 2" descr="C:\Users\b30440\Desktop\J13218577357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528" y="1316129"/>
            <a:ext cx="1236284" cy="71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1" name="Straight Connector 3"/>
          <p:cNvCxnSpPr/>
          <p:nvPr/>
        </p:nvCxnSpPr>
        <p:spPr>
          <a:xfrm>
            <a:off x="154889" y="1115884"/>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428329" y="394056"/>
            <a:ext cx="4824351"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(3/6)</a:t>
            </a:r>
            <a:endParaRPr lang="zh-TW" altLang="en-US" sz="3000" b="1" dirty="0">
              <a:solidFill>
                <a:srgbClr val="7030A0"/>
              </a:solidFill>
              <a:latin typeface="標楷體" pitchFamily="65" charset="-120"/>
              <a:ea typeface="標楷體" pitchFamily="65" charset="-120"/>
            </a:endParaRPr>
          </a:p>
        </p:txBody>
      </p:sp>
      <p:sp>
        <p:nvSpPr>
          <p:cNvPr id="27" name="矩形 26"/>
          <p:cNvSpPr/>
          <p:nvPr/>
        </p:nvSpPr>
        <p:spPr>
          <a:xfrm>
            <a:off x="9400431" y="6311625"/>
            <a:ext cx="31290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5</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51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圓角矩形 27"/>
          <p:cNvSpPr/>
          <p:nvPr/>
        </p:nvSpPr>
        <p:spPr>
          <a:xfrm>
            <a:off x="1064568" y="2564905"/>
            <a:ext cx="6968727" cy="4024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prstClr val="white"/>
              </a:solidFill>
              <a:latin typeface="標楷體" panose="03000509000000000000" pitchFamily="65" charset="-120"/>
              <a:ea typeface="標楷體" panose="03000509000000000000" pitchFamily="65" charset="-120"/>
            </a:endParaRPr>
          </a:p>
        </p:txBody>
      </p:sp>
      <p:grpSp>
        <p:nvGrpSpPr>
          <p:cNvPr id="29" name="群組 28"/>
          <p:cNvGrpSpPr/>
          <p:nvPr/>
        </p:nvGrpSpPr>
        <p:grpSpPr>
          <a:xfrm>
            <a:off x="1832662" y="2657295"/>
            <a:ext cx="5888793" cy="3608366"/>
            <a:chOff x="1619673" y="1900101"/>
            <a:chExt cx="5688631" cy="3401107"/>
          </a:xfrm>
        </p:grpSpPr>
        <p:sp>
          <p:nvSpPr>
            <p:cNvPr id="30" name="Oval 19"/>
            <p:cNvSpPr>
              <a:spLocks noChangeArrowheads="1"/>
            </p:cNvSpPr>
            <p:nvPr/>
          </p:nvSpPr>
          <p:spPr bwMode="auto">
            <a:xfrm>
              <a:off x="2563367" y="3152109"/>
              <a:ext cx="1690512" cy="343857"/>
            </a:xfrm>
            <a:prstGeom prst="ellipse">
              <a:avLst/>
            </a:prstGeom>
            <a:gradFill rotWithShape="1">
              <a:gsLst>
                <a:gs pos="0">
                  <a:srgbClr val="C0C0C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en-US" sz="2300" b="0" i="0">
                <a:solidFill>
                  <a:prstClr val="black"/>
                </a:solidFill>
                <a:latin typeface="Tahoma" pitchFamily="34" charset="0"/>
              </a:endParaRPr>
            </a:p>
          </p:txBody>
        </p:sp>
        <p:grpSp>
          <p:nvGrpSpPr>
            <p:cNvPr id="31" name="Group 11"/>
            <p:cNvGrpSpPr>
              <a:grpSpLocks/>
            </p:cNvGrpSpPr>
            <p:nvPr/>
          </p:nvGrpSpPr>
          <p:grpSpPr bwMode="auto">
            <a:xfrm>
              <a:off x="2497165" y="3341847"/>
              <a:ext cx="1701888" cy="1512256"/>
              <a:chOff x="1800" y="2687"/>
              <a:chExt cx="7779" cy="6333"/>
            </a:xfrm>
          </p:grpSpPr>
          <p:sp>
            <p:nvSpPr>
              <p:cNvPr id="51" name="Oval 19"/>
              <p:cNvSpPr>
                <a:spLocks noChangeArrowheads="1"/>
              </p:cNvSpPr>
              <p:nvPr/>
            </p:nvSpPr>
            <p:spPr bwMode="auto">
              <a:xfrm>
                <a:off x="1800" y="7580"/>
                <a:ext cx="7727" cy="1440"/>
              </a:xfrm>
              <a:prstGeom prst="ellipse">
                <a:avLst/>
              </a:prstGeom>
              <a:gradFill rotWithShape="1">
                <a:gsLst>
                  <a:gs pos="0">
                    <a:srgbClr val="C0C0C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en-US" sz="2300" b="0" i="0">
                  <a:solidFill>
                    <a:prstClr val="black"/>
                  </a:solidFill>
                  <a:latin typeface="Tahoma" pitchFamily="34" charset="0"/>
                </a:endParaRPr>
              </a:p>
            </p:txBody>
          </p:sp>
          <p:grpSp>
            <p:nvGrpSpPr>
              <p:cNvPr id="52" name="Group 15"/>
              <p:cNvGrpSpPr>
                <a:grpSpLocks/>
              </p:cNvGrpSpPr>
              <p:nvPr/>
            </p:nvGrpSpPr>
            <p:grpSpPr bwMode="auto">
              <a:xfrm>
                <a:off x="3316" y="2687"/>
                <a:ext cx="6263" cy="4500"/>
                <a:chOff x="3316" y="2687"/>
                <a:chExt cx="6263" cy="4500"/>
              </a:xfrm>
            </p:grpSpPr>
            <p:sp>
              <p:nvSpPr>
                <p:cNvPr id="56" name="PubPieSlice"/>
                <p:cNvSpPr>
                  <a:spLocks noEditPoints="1" noChangeArrowheads="1"/>
                </p:cNvSpPr>
                <p:nvPr/>
              </p:nvSpPr>
              <p:spPr bwMode="auto">
                <a:xfrm rot="20612285">
                  <a:off x="3316" y="3050"/>
                  <a:ext cx="5225" cy="41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1 w 21600"/>
                    <a:gd name="T10" fmla="*/ 3165 h 21600"/>
                    <a:gd name="T11" fmla="*/ 18439 w 21600"/>
                    <a:gd name="T12" fmla="*/ 18435 h 21600"/>
                  </a:gdLst>
                  <a:ahLst/>
                  <a:cxnLst>
                    <a:cxn ang="T6">
                      <a:pos x="T0" y="T1"/>
                    </a:cxn>
                    <a:cxn ang="T7">
                      <a:pos x="T2" y="T3"/>
                    </a:cxn>
                    <a:cxn ang="T8">
                      <a:pos x="T4" y="T5"/>
                    </a:cxn>
                  </a:cxnLst>
                  <a:rect l="T9" t="T10" r="T11" b="T12"/>
                  <a:pathLst>
                    <a:path w="21600" h="21600">
                      <a:moveTo>
                        <a:pt x="21595" y="10500"/>
                      </a:moveTo>
                      <a:cubicBezTo>
                        <a:pt x="21498" y="6986"/>
                        <a:pt x="19696" y="3739"/>
                        <a:pt x="16766" y="1797"/>
                      </a:cubicBezTo>
                      <a:lnTo>
                        <a:pt x="10800" y="10800"/>
                      </a:lnTo>
                      <a:lnTo>
                        <a:pt x="21595" y="10500"/>
                      </a:lnTo>
                      <a:close/>
                    </a:path>
                  </a:pathLst>
                </a:custGeom>
                <a:solidFill>
                  <a:schemeClr val="accent2">
                    <a:lumMod val="40000"/>
                    <a:lumOff val="60000"/>
                  </a:schemeClr>
                </a:solidFill>
                <a:ln w="9525">
                  <a:round/>
                  <a:headEnd/>
                  <a:tailEnd/>
                </a:ln>
                <a:effectLst/>
                <a:scene3d>
                  <a:camera prst="legacyPerspectiveFront">
                    <a:rot lat="19199990" lon="0" rev="0"/>
                  </a:camera>
                  <a:lightRig rig="legacyFlat2" dir="t"/>
                </a:scene3d>
                <a:sp3d extrusionH="887400" prstMaterial="legacyMatte">
                  <a:bevelT w="13500" h="13500" prst="angle"/>
                  <a:bevelB w="13500" h="13500" prst="angle"/>
                  <a:extrusionClr>
                    <a:schemeClr val="accent2">
                      <a:lumMod val="40000"/>
                      <a:lumOff val="60000"/>
                    </a:schemeClr>
                  </a:extrusionClr>
                </a:sp3d>
                <a:extLst/>
              </p:spPr>
              <p:txBody>
                <a:bodyPr>
                  <a:flatTx/>
                </a:bodyPr>
                <a:lstStyle/>
                <a:p>
                  <a:pPr>
                    <a:defRPr/>
                  </a:pPr>
                  <a:endParaRPr lang="zh-TW" altLang="en-US">
                    <a:solidFill>
                      <a:prstClr val="black"/>
                    </a:solidFill>
                  </a:endParaRPr>
                </a:p>
              </p:txBody>
            </p:sp>
            <p:sp>
              <p:nvSpPr>
                <p:cNvPr id="57" name="Text Box 16"/>
                <p:cNvSpPr txBox="1">
                  <a:spLocks noChangeArrowheads="1"/>
                </p:cNvSpPr>
                <p:nvPr/>
              </p:nvSpPr>
              <p:spPr bwMode="auto">
                <a:xfrm>
                  <a:off x="6347" y="2687"/>
                  <a:ext cx="323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i="0" dirty="0">
                      <a:solidFill>
                        <a:prstClr val="black"/>
                      </a:solidFill>
                      <a:latin typeface="微軟正黑體" pitchFamily="34" charset="-120"/>
                      <a:ea typeface="微軟正黑體" pitchFamily="34" charset="-120"/>
                    </a:rPr>
                    <a:t>股利</a:t>
                  </a:r>
                  <a:endParaRPr lang="en-US" altLang="zh-TW" sz="1800" i="0" dirty="0">
                    <a:solidFill>
                      <a:prstClr val="black"/>
                    </a:solidFill>
                    <a:latin typeface="微軟正黑體" pitchFamily="34" charset="-120"/>
                    <a:ea typeface="微軟正黑體" pitchFamily="34" charset="-120"/>
                  </a:endParaRPr>
                </a:p>
                <a:p>
                  <a:pPr>
                    <a:spcBef>
                      <a:spcPct val="0"/>
                    </a:spcBef>
                    <a:buFontTx/>
                    <a:buNone/>
                  </a:pPr>
                  <a:r>
                    <a:rPr lang="zh-TW" altLang="en-US" sz="1800" i="0" dirty="0">
                      <a:solidFill>
                        <a:prstClr val="black"/>
                      </a:solidFill>
                      <a:latin typeface="微軟正黑體" pitchFamily="34" charset="-120"/>
                      <a:ea typeface="微軟正黑體" pitchFamily="34" charset="-120"/>
                    </a:rPr>
                    <a:t>所得</a:t>
                  </a:r>
                  <a:endParaRPr lang="zh-TW" altLang="zh-TW" sz="1800" i="0" dirty="0">
                    <a:solidFill>
                      <a:prstClr val="black"/>
                    </a:solidFill>
                    <a:latin typeface="微軟正黑體" pitchFamily="34" charset="-120"/>
                    <a:ea typeface="微軟正黑體" pitchFamily="34" charset="-120"/>
                  </a:endParaRPr>
                </a:p>
              </p:txBody>
            </p:sp>
          </p:grpSp>
          <p:grpSp>
            <p:nvGrpSpPr>
              <p:cNvPr id="53" name="Group 12"/>
              <p:cNvGrpSpPr>
                <a:grpSpLocks/>
              </p:cNvGrpSpPr>
              <p:nvPr/>
            </p:nvGrpSpPr>
            <p:grpSpPr bwMode="auto">
              <a:xfrm>
                <a:off x="2340" y="3451"/>
                <a:ext cx="6450" cy="4489"/>
                <a:chOff x="2340" y="3451"/>
                <a:chExt cx="6450" cy="4489"/>
              </a:xfrm>
            </p:grpSpPr>
            <p:sp>
              <p:nvSpPr>
                <p:cNvPr id="54" name="PubPieSlice"/>
                <p:cNvSpPr>
                  <a:spLocks noEditPoints="1" noChangeArrowheads="1"/>
                </p:cNvSpPr>
                <p:nvPr/>
              </p:nvSpPr>
              <p:spPr bwMode="auto">
                <a:xfrm>
                  <a:off x="2340" y="3451"/>
                  <a:ext cx="5406" cy="448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4 w 21600"/>
                    <a:gd name="T10" fmla="*/ 3161 h 21600"/>
                    <a:gd name="T11" fmla="*/ 18436 w 21600"/>
                    <a:gd name="T12" fmla="*/ 18439 h 21600"/>
                  </a:gdLst>
                  <a:ahLst/>
                  <a:cxnLst>
                    <a:cxn ang="T6">
                      <a:pos x="T0" y="T1"/>
                    </a:cxn>
                    <a:cxn ang="T7">
                      <a:pos x="T2" y="T3"/>
                    </a:cxn>
                    <a:cxn ang="T8">
                      <a:pos x="T4" y="T5"/>
                    </a:cxn>
                  </a:cxnLst>
                  <a:rect l="T9" t="T10" r="T11" b="T12"/>
                  <a:pathLst>
                    <a:path w="21600" h="21600">
                      <a:moveTo>
                        <a:pt x="14444" y="633"/>
                      </a:moveTo>
                      <a:cubicBezTo>
                        <a:pt x="13275" y="214"/>
                        <a:pt x="12042" y="0"/>
                        <a:pt x="10800" y="0"/>
                      </a:cubicBezTo>
                      <a:cubicBezTo>
                        <a:pt x="4835" y="0"/>
                        <a:pt x="0" y="4835"/>
                        <a:pt x="0" y="10800"/>
                      </a:cubicBezTo>
                      <a:cubicBezTo>
                        <a:pt x="0" y="16764"/>
                        <a:pt x="4835" y="21600"/>
                        <a:pt x="10800" y="21600"/>
                      </a:cubicBezTo>
                      <a:cubicBezTo>
                        <a:pt x="16764" y="21600"/>
                        <a:pt x="21600" y="16764"/>
                        <a:pt x="21600" y="10800"/>
                      </a:cubicBezTo>
                      <a:cubicBezTo>
                        <a:pt x="21600" y="10599"/>
                        <a:pt x="21594" y="10399"/>
                        <a:pt x="21583" y="10199"/>
                      </a:cubicBezTo>
                      <a:lnTo>
                        <a:pt x="10800" y="10800"/>
                      </a:lnTo>
                      <a:lnTo>
                        <a:pt x="14444" y="633"/>
                      </a:lnTo>
                      <a:close/>
                    </a:path>
                  </a:pathLst>
                </a:custGeom>
                <a:solidFill>
                  <a:srgbClr val="CCFFFF"/>
                </a:solidFill>
                <a:ln w="9525">
                  <a:round/>
                  <a:headEnd/>
                  <a:tailEnd/>
                </a:ln>
                <a:scene3d>
                  <a:camera prst="legacyPerspectiveBottomLeft">
                    <a:rot lat="19499990" lon="899994" rev="0"/>
                  </a:camera>
                  <a:lightRig rig="legacyFlat3" dir="r"/>
                </a:scene3d>
                <a:sp3d extrusionH="735000" prstMaterial="legacyMatte">
                  <a:bevelT w="13500" h="13500" prst="angle"/>
                  <a:bevelB w="13500" h="13500" prst="angle"/>
                  <a:extrusionClr>
                    <a:srgbClr val="CCFFFF"/>
                  </a:extrusionClr>
                </a:sp3d>
              </p:spPr>
              <p:txBody>
                <a:bodyPr>
                  <a:flatTx/>
                </a:bodyPr>
                <a:lstStyle/>
                <a:p>
                  <a:endParaRPr lang="zh-TW" altLang="en-US">
                    <a:solidFill>
                      <a:prstClr val="black"/>
                    </a:solidFill>
                  </a:endParaRPr>
                </a:p>
              </p:txBody>
            </p:sp>
            <p:sp>
              <p:nvSpPr>
                <p:cNvPr id="55" name="Text Box 13"/>
                <p:cNvSpPr txBox="1">
                  <a:spLocks noChangeArrowheads="1"/>
                </p:cNvSpPr>
                <p:nvPr/>
              </p:nvSpPr>
              <p:spPr bwMode="auto">
                <a:xfrm>
                  <a:off x="3454" y="6189"/>
                  <a:ext cx="533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i="0" dirty="0">
                      <a:solidFill>
                        <a:prstClr val="black"/>
                      </a:solidFill>
                      <a:latin typeface="微軟正黑體" pitchFamily="34" charset="-120"/>
                      <a:ea typeface="微軟正黑體" pitchFamily="34" charset="-120"/>
                    </a:rPr>
                    <a:t>其他</a:t>
                  </a:r>
                  <a:r>
                    <a:rPr lang="zh-TW" altLang="en-US" sz="1800" i="0" dirty="0" smtClean="0">
                      <a:solidFill>
                        <a:prstClr val="black"/>
                      </a:solidFill>
                      <a:latin typeface="微軟正黑體" pitchFamily="34" charset="-120"/>
                      <a:ea typeface="微軟正黑體" pitchFamily="34" charset="-120"/>
                    </a:rPr>
                    <a:t>各類  所得</a:t>
                  </a:r>
                  <a:endParaRPr lang="zh-TW" altLang="zh-TW" sz="1800" i="0" dirty="0">
                    <a:solidFill>
                      <a:prstClr val="black"/>
                    </a:solidFill>
                    <a:latin typeface="微軟正黑體" pitchFamily="34" charset="-120"/>
                    <a:ea typeface="微軟正黑體" pitchFamily="34" charset="-120"/>
                  </a:endParaRPr>
                </a:p>
              </p:txBody>
            </p:sp>
          </p:grpSp>
        </p:grpSp>
        <p:sp>
          <p:nvSpPr>
            <p:cNvPr id="32" name="圓角矩形圖說文字 31"/>
            <p:cNvSpPr/>
            <p:nvPr/>
          </p:nvSpPr>
          <p:spPr bwMode="auto">
            <a:xfrm>
              <a:off x="4067944" y="3773983"/>
              <a:ext cx="1440160" cy="936104"/>
            </a:xfrm>
            <a:prstGeom prst="wedgeRoundRectCallout">
              <a:avLst>
                <a:gd name="adj1" fmla="val -67833"/>
                <a:gd name="adj2" fmla="val -33344"/>
                <a:gd name="adj3" fmla="val 1666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defTabSz="1042988">
                <a:defRPr/>
              </a:pPr>
              <a:r>
                <a:rPr lang="en-US" altLang="zh-TW" b="1" dirty="0" smtClean="0">
                  <a:solidFill>
                    <a:prstClr val="black"/>
                  </a:solidFill>
                  <a:latin typeface="微軟正黑體" panose="020B0604030504040204" pitchFamily="34" charset="-120"/>
                  <a:ea typeface="微軟正黑體" panose="020B0604030504040204" pitchFamily="34" charset="-120"/>
                </a:rPr>
                <a:t>B.</a:t>
              </a:r>
              <a:r>
                <a:rPr lang="zh-TW" altLang="en-US" b="1" dirty="0" smtClean="0">
                  <a:solidFill>
                    <a:prstClr val="black"/>
                  </a:solidFill>
                  <a:latin typeface="微軟正黑體" panose="020B0604030504040204" pitchFamily="34" charset="-120"/>
                  <a:ea typeface="微軟正黑體" panose="020B0604030504040204" pitchFamily="34" charset="-120"/>
                </a:rPr>
                <a:t>單一</a:t>
              </a:r>
              <a:r>
                <a:rPr lang="zh-TW" altLang="en-US" b="1" dirty="0">
                  <a:solidFill>
                    <a:prstClr val="black"/>
                  </a:solidFill>
                  <a:latin typeface="微軟正黑體" panose="020B0604030504040204" pitchFamily="34" charset="-120"/>
                  <a:ea typeface="微軟正黑體" panose="020B0604030504040204" pitchFamily="34" charset="-120"/>
                </a:rPr>
                <a:t>稅率</a:t>
              </a:r>
              <a:r>
                <a:rPr lang="en-US" altLang="zh-TW" b="1" dirty="0">
                  <a:solidFill>
                    <a:prstClr val="black"/>
                  </a:solidFill>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ea typeface="微軟正黑體" panose="020B0604030504040204" pitchFamily="34" charset="-120"/>
                </a:rPr>
                <a:t>28%</a:t>
              </a:r>
              <a:r>
                <a:rPr lang="en-US" altLang="zh-TW" b="1" dirty="0" smtClean="0">
                  <a:solidFill>
                    <a:prstClr val="black"/>
                  </a:solidFill>
                  <a:latin typeface="微軟正黑體" panose="020B0604030504040204" pitchFamily="34" charset="-120"/>
                  <a:ea typeface="微軟正黑體" panose="020B0604030504040204" pitchFamily="34" charset="-120"/>
                </a:rPr>
                <a:t>)</a:t>
              </a:r>
              <a:endParaRPr lang="en-US" altLang="zh-TW" b="1" dirty="0">
                <a:solidFill>
                  <a:prstClr val="black"/>
                </a:solidFill>
                <a:latin typeface="微軟正黑體" panose="020B0604030504040204" pitchFamily="34" charset="-120"/>
                <a:ea typeface="微軟正黑體" panose="020B0604030504040204" pitchFamily="34" charset="-120"/>
              </a:endParaRPr>
            </a:p>
            <a:p>
              <a:pPr algn="ctr" defTabSz="1042988">
                <a:defRPr/>
              </a:pPr>
              <a:r>
                <a:rPr lang="zh-TW" altLang="en-US" b="1" dirty="0">
                  <a:solidFill>
                    <a:prstClr val="black"/>
                  </a:solidFill>
                  <a:latin typeface="微軟正黑體" panose="020B0604030504040204" pitchFamily="34" charset="-120"/>
                  <a:ea typeface="微軟正黑體" panose="020B0604030504040204" pitchFamily="34" charset="-120"/>
                </a:rPr>
                <a:t>分開計稅</a:t>
              </a:r>
            </a:p>
          </p:txBody>
        </p:sp>
        <p:sp>
          <p:nvSpPr>
            <p:cNvPr id="34" name="PubPieSlice"/>
            <p:cNvSpPr>
              <a:spLocks noEditPoints="1" noChangeArrowheads="1"/>
            </p:cNvSpPr>
            <p:nvPr/>
          </p:nvSpPr>
          <p:spPr bwMode="auto">
            <a:xfrm>
              <a:off x="2692427" y="1901775"/>
              <a:ext cx="1087485" cy="1080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64 w 21600"/>
                <a:gd name="T10" fmla="*/ 3161 h 21600"/>
                <a:gd name="T11" fmla="*/ 18436 w 21600"/>
                <a:gd name="T12" fmla="*/ 18439 h 21600"/>
              </a:gdLst>
              <a:ahLst/>
              <a:cxnLst>
                <a:cxn ang="T6">
                  <a:pos x="T0" y="T1"/>
                </a:cxn>
                <a:cxn ang="T7">
                  <a:pos x="T2" y="T3"/>
                </a:cxn>
                <a:cxn ang="T8">
                  <a:pos x="T4" y="T5"/>
                </a:cxn>
              </a:cxnLst>
              <a:rect l="T9" t="T10" r="T11" b="T12"/>
              <a:pathLst>
                <a:path w="21600" h="21600">
                  <a:moveTo>
                    <a:pt x="14444" y="633"/>
                  </a:moveTo>
                  <a:cubicBezTo>
                    <a:pt x="13275" y="214"/>
                    <a:pt x="12042" y="0"/>
                    <a:pt x="10800" y="0"/>
                  </a:cubicBezTo>
                  <a:cubicBezTo>
                    <a:pt x="4835" y="0"/>
                    <a:pt x="0" y="4835"/>
                    <a:pt x="0" y="10800"/>
                  </a:cubicBezTo>
                  <a:cubicBezTo>
                    <a:pt x="0" y="16764"/>
                    <a:pt x="4835" y="21600"/>
                    <a:pt x="10800" y="21600"/>
                  </a:cubicBezTo>
                  <a:cubicBezTo>
                    <a:pt x="16764" y="21600"/>
                    <a:pt x="21600" y="16764"/>
                    <a:pt x="21600" y="10800"/>
                  </a:cubicBezTo>
                  <a:cubicBezTo>
                    <a:pt x="21600" y="10599"/>
                    <a:pt x="21594" y="10399"/>
                    <a:pt x="21583" y="10199"/>
                  </a:cubicBezTo>
                  <a:lnTo>
                    <a:pt x="10800" y="10800"/>
                  </a:lnTo>
                  <a:lnTo>
                    <a:pt x="14444" y="633"/>
                  </a:lnTo>
                  <a:close/>
                </a:path>
              </a:pathLst>
            </a:custGeom>
            <a:solidFill>
              <a:srgbClr val="CCFFFF"/>
            </a:solidFill>
            <a:ln w="9525">
              <a:round/>
              <a:headEnd/>
              <a:tailEnd/>
            </a:ln>
            <a:scene3d>
              <a:camera prst="legacyPerspectiveBottomLeft">
                <a:rot lat="19499990" lon="899994" rev="0"/>
              </a:camera>
              <a:lightRig rig="legacyFlat3" dir="r"/>
            </a:scene3d>
            <a:sp3d extrusionH="735000" prstMaterial="legacyMatte">
              <a:bevelT w="13500" h="13500" prst="angle"/>
              <a:bevelB w="13500" h="13500" prst="angle"/>
              <a:extrusionClr>
                <a:srgbClr val="CCFFFF"/>
              </a:extrusionClr>
            </a:sp3d>
          </p:spPr>
          <p:txBody>
            <a:bodyPr>
              <a:flatTx/>
            </a:bodyPr>
            <a:lstStyle/>
            <a:p>
              <a:endParaRPr lang="zh-TW" altLang="en-US">
                <a:solidFill>
                  <a:prstClr val="black"/>
                </a:solidFill>
              </a:endParaRPr>
            </a:p>
          </p:txBody>
        </p:sp>
        <p:sp>
          <p:nvSpPr>
            <p:cNvPr id="35" name="圓形圖 34"/>
            <p:cNvSpPr/>
            <p:nvPr/>
          </p:nvSpPr>
          <p:spPr bwMode="auto">
            <a:xfrm rot="20899528">
              <a:off x="2516775" y="2097511"/>
              <a:ext cx="1313162" cy="882936"/>
            </a:xfrm>
            <a:prstGeom prst="pie">
              <a:avLst>
                <a:gd name="adj1" fmla="val 16476197"/>
                <a:gd name="adj2" fmla="val 21271256"/>
              </a:avLst>
            </a:prstGeom>
            <a:solidFill>
              <a:srgbClr val="E7C051"/>
            </a:solidFill>
            <a:ln w="9525" cap="flat" cmpd="sng" algn="ctr">
              <a:noFill/>
              <a:prstDash val="solid"/>
              <a:round/>
              <a:headEnd type="none" w="med" len="med"/>
              <a:tailEnd type="none" w="med" len="med"/>
            </a:ln>
            <a:effectLst/>
            <a:extLst/>
          </p:spPr>
          <p:txBody>
            <a:bodyPr/>
            <a:lstStyle/>
            <a:p>
              <a:pPr>
                <a:defRPr/>
              </a:pPr>
              <a:endParaRPr lang="zh-TW" altLang="en-US">
                <a:solidFill>
                  <a:prstClr val="black"/>
                </a:solidFill>
                <a:latin typeface="Arial" charset="0"/>
              </a:endParaRPr>
            </a:p>
          </p:txBody>
        </p:sp>
        <p:sp>
          <p:nvSpPr>
            <p:cNvPr id="36" name="Text Box 13"/>
            <p:cNvSpPr txBox="1">
              <a:spLocks noChangeArrowheads="1"/>
            </p:cNvSpPr>
            <p:nvPr/>
          </p:nvSpPr>
          <p:spPr bwMode="auto">
            <a:xfrm>
              <a:off x="2856877" y="2604537"/>
              <a:ext cx="1027676" cy="45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i="0" dirty="0">
                  <a:solidFill>
                    <a:prstClr val="black"/>
                  </a:solidFill>
                  <a:latin typeface="微軟正黑體" pitchFamily="34" charset="-120"/>
                  <a:ea typeface="微軟正黑體" pitchFamily="34" charset="-120"/>
                </a:rPr>
                <a:t>其他各類所得</a:t>
              </a:r>
              <a:endParaRPr lang="zh-TW" altLang="zh-TW" sz="1800" i="0" dirty="0">
                <a:solidFill>
                  <a:prstClr val="black"/>
                </a:solidFill>
                <a:latin typeface="微軟正黑體" pitchFamily="34" charset="-120"/>
                <a:ea typeface="微軟正黑體" pitchFamily="34" charset="-120"/>
              </a:endParaRPr>
            </a:p>
          </p:txBody>
        </p:sp>
        <p:sp>
          <p:nvSpPr>
            <p:cNvPr id="37" name="左大括弧 3"/>
            <p:cNvSpPr>
              <a:spLocks/>
            </p:cNvSpPr>
            <p:nvPr/>
          </p:nvSpPr>
          <p:spPr bwMode="auto">
            <a:xfrm>
              <a:off x="1976666" y="2045790"/>
              <a:ext cx="557330" cy="2636382"/>
            </a:xfrm>
            <a:prstGeom prst="leftBrace">
              <a:avLst>
                <a:gd name="adj1" fmla="val 8338"/>
                <a:gd name="adj2" fmla="val 42843"/>
              </a:avLst>
            </a:prstGeom>
            <a:noFill/>
            <a:ln w="1905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defTabSz="1042988"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defTabSz="1042988"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defTabSz="1042988"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defTabSz="1042988"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defTabSz="1042988"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defTabSz="1042988"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defTabSz="1042988"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defTabSz="1042988"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endParaRPr lang="zh-TW" altLang="en-US" sz="2600" b="0" i="0">
                <a:solidFill>
                  <a:prstClr val="black"/>
                </a:solidFill>
                <a:latin typeface="Tahoma" pitchFamily="34" charset="0"/>
                <a:ea typeface="標楷體" pitchFamily="65" charset="-120"/>
              </a:endParaRPr>
            </a:p>
          </p:txBody>
        </p:sp>
        <p:sp>
          <p:nvSpPr>
            <p:cNvPr id="38" name="圓角矩形圖說文字 37"/>
            <p:cNvSpPr/>
            <p:nvPr/>
          </p:nvSpPr>
          <p:spPr bwMode="auto">
            <a:xfrm>
              <a:off x="3923928" y="2117799"/>
              <a:ext cx="754559" cy="740173"/>
            </a:xfrm>
            <a:prstGeom prst="wedgeRoundRectCallout">
              <a:avLst>
                <a:gd name="adj1" fmla="val -91822"/>
                <a:gd name="adj2" fmla="val -28235"/>
                <a:gd name="adj3" fmla="val 16667"/>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defTabSz="1042988">
                <a:defRPr/>
              </a:pPr>
              <a:r>
                <a:rPr lang="zh-TW" altLang="en-US" b="1" dirty="0">
                  <a:solidFill>
                    <a:prstClr val="black"/>
                  </a:solidFill>
                  <a:latin typeface="微軟正黑體" panose="020B0604030504040204" pitchFamily="34" charset="-120"/>
                  <a:ea typeface="微軟正黑體" panose="020B0604030504040204" pitchFamily="34" charset="-120"/>
                </a:rPr>
                <a:t>合併計稅</a:t>
              </a:r>
            </a:p>
          </p:txBody>
        </p:sp>
        <p:sp>
          <p:nvSpPr>
            <p:cNvPr id="39" name="矩形 64"/>
            <p:cNvSpPr>
              <a:spLocks noChangeArrowheads="1"/>
            </p:cNvSpPr>
            <p:nvPr/>
          </p:nvSpPr>
          <p:spPr bwMode="auto">
            <a:xfrm>
              <a:off x="5485879" y="1973783"/>
              <a:ext cx="1656184" cy="1131384"/>
            </a:xfrm>
            <a:prstGeom prst="rect">
              <a:avLst/>
            </a:prstGeom>
            <a:noFill/>
            <a:ln>
              <a:solidFill>
                <a:schemeClr val="tx1"/>
              </a:solidFill>
              <a:prstDash val="sysDash"/>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eaLnBrk="1" hangingPunct="1">
                <a:spcBef>
                  <a:spcPct val="0"/>
                </a:spcBef>
                <a:buFontTx/>
                <a:buNone/>
              </a:pPr>
              <a:r>
                <a:rPr lang="zh-TW" altLang="en-US" sz="1800" i="0" dirty="0" smtClean="0">
                  <a:solidFill>
                    <a:prstClr val="black"/>
                  </a:solidFill>
                  <a:latin typeface="微軟正黑體" pitchFamily="34" charset="-120"/>
                  <a:ea typeface="微軟正黑體" pitchFamily="34" charset="-120"/>
                </a:rPr>
                <a:t>可抵</a:t>
              </a:r>
              <a:r>
                <a:rPr lang="zh-TW" altLang="en-US" sz="1800" i="0" dirty="0">
                  <a:solidFill>
                    <a:prstClr val="black"/>
                  </a:solidFill>
                  <a:latin typeface="微軟正黑體" pitchFamily="34" charset="-120"/>
                  <a:ea typeface="微軟正黑體" pitchFamily="34" charset="-120"/>
                </a:rPr>
                <a:t>減稅</a:t>
              </a:r>
              <a:r>
                <a:rPr lang="zh-TW" altLang="en-US" sz="1800" i="0" dirty="0" smtClean="0">
                  <a:solidFill>
                    <a:prstClr val="black"/>
                  </a:solidFill>
                  <a:latin typeface="微軟正黑體" pitchFamily="34" charset="-120"/>
                  <a:ea typeface="微軟正黑體" pitchFamily="34" charset="-120"/>
                </a:rPr>
                <a:t>額</a:t>
              </a:r>
              <a:endParaRPr lang="en-US" altLang="zh-TW" sz="1800" i="0" dirty="0">
                <a:solidFill>
                  <a:prstClr val="black"/>
                </a:solidFill>
                <a:latin typeface="微軟正黑體" pitchFamily="34" charset="-120"/>
                <a:ea typeface="微軟正黑體" pitchFamily="34" charset="-120"/>
              </a:endParaRPr>
            </a:p>
            <a:p>
              <a:pPr eaLnBrk="1" hangingPunct="1">
                <a:spcBef>
                  <a:spcPct val="0"/>
                </a:spcBef>
                <a:buFontTx/>
                <a:buNone/>
              </a:pPr>
              <a:r>
                <a:rPr lang="en-US" altLang="zh-TW" sz="1800" i="0" dirty="0">
                  <a:solidFill>
                    <a:prstClr val="black"/>
                  </a:solidFill>
                  <a:latin typeface="微軟正黑體" pitchFamily="34" charset="-120"/>
                  <a:ea typeface="微軟正黑體" pitchFamily="34" charset="-120"/>
                </a:rPr>
                <a:t>=</a:t>
              </a:r>
              <a:r>
                <a:rPr lang="zh-TW" altLang="en-US" sz="1800" i="0" dirty="0">
                  <a:solidFill>
                    <a:prstClr val="black"/>
                  </a:solidFill>
                  <a:latin typeface="微軟正黑體" pitchFamily="34" charset="-120"/>
                  <a:ea typeface="微軟正黑體" pitchFamily="34" charset="-120"/>
                </a:rPr>
                <a:t>股利</a:t>
              </a:r>
              <a:r>
                <a:rPr lang="zh-TW" altLang="en-US" sz="1800" i="0" dirty="0" smtClean="0">
                  <a:solidFill>
                    <a:prstClr val="black"/>
                  </a:solidFill>
                  <a:latin typeface="微軟正黑體" pitchFamily="34" charset="-120"/>
                  <a:ea typeface="微軟正黑體" pitchFamily="34" charset="-120"/>
                  <a:sym typeface="Wingdings 2" pitchFamily="18" charset="2"/>
                </a:rPr>
                <a:t></a:t>
              </a:r>
              <a:r>
                <a:rPr lang="en-US" altLang="zh-TW" sz="1800" i="0" dirty="0" smtClean="0">
                  <a:solidFill>
                    <a:srgbClr val="FF0000"/>
                  </a:solidFill>
                  <a:latin typeface="微軟正黑體" pitchFamily="34" charset="-120"/>
                  <a:ea typeface="微軟正黑體" pitchFamily="34" charset="-120"/>
                  <a:sym typeface="Wingdings 2" pitchFamily="18" charset="2"/>
                </a:rPr>
                <a:t>8.5%</a:t>
              </a:r>
              <a:endParaRPr lang="en-US" altLang="zh-TW" sz="1800" i="0" dirty="0">
                <a:solidFill>
                  <a:srgbClr val="FF0000"/>
                </a:solidFill>
                <a:latin typeface="微軟正黑體" pitchFamily="34" charset="-120"/>
                <a:ea typeface="微軟正黑體" pitchFamily="34" charset="-120"/>
                <a:sym typeface="Wingdings 2" pitchFamily="18" charset="2"/>
              </a:endParaRPr>
            </a:p>
            <a:p>
              <a:pPr eaLnBrk="1" hangingPunct="1">
                <a:spcBef>
                  <a:spcPct val="0"/>
                </a:spcBef>
                <a:buFontTx/>
                <a:buNone/>
              </a:pPr>
              <a:r>
                <a:rPr lang="en-US" altLang="zh-TW" sz="1800" i="0" dirty="0" smtClean="0">
                  <a:solidFill>
                    <a:prstClr val="black"/>
                  </a:solidFill>
                  <a:latin typeface="微軟正黑體" pitchFamily="34" charset="-120"/>
                  <a:ea typeface="微軟正黑體" pitchFamily="34" charset="-120"/>
                  <a:sym typeface="Wingdings 2" pitchFamily="18" charset="2"/>
                </a:rPr>
                <a:t>(</a:t>
              </a:r>
              <a:r>
                <a:rPr lang="zh-TW" altLang="en-US" sz="1800" i="0" dirty="0" smtClean="0">
                  <a:solidFill>
                    <a:prstClr val="black"/>
                  </a:solidFill>
                  <a:latin typeface="微軟正黑體" pitchFamily="34" charset="-120"/>
                  <a:ea typeface="微軟正黑體" pitchFamily="34" charset="-120"/>
                  <a:sym typeface="Wingdings 2" pitchFamily="18" charset="2"/>
                </a:rPr>
                <a:t>每一申報戶上限</a:t>
              </a:r>
              <a:r>
                <a:rPr lang="en-US" altLang="zh-TW" sz="1800" i="0" dirty="0" smtClean="0">
                  <a:solidFill>
                    <a:srgbClr val="FF0000"/>
                  </a:solidFill>
                  <a:latin typeface="微軟正黑體" pitchFamily="34" charset="-120"/>
                  <a:ea typeface="微軟正黑體" pitchFamily="34" charset="-120"/>
                  <a:sym typeface="Wingdings 2" pitchFamily="18" charset="2"/>
                </a:rPr>
                <a:t>8</a:t>
              </a:r>
              <a:r>
                <a:rPr lang="zh-TW" altLang="en-US" sz="1800" i="0" dirty="0" smtClean="0">
                  <a:solidFill>
                    <a:prstClr val="black"/>
                  </a:solidFill>
                  <a:latin typeface="微軟正黑體" pitchFamily="34" charset="-120"/>
                  <a:ea typeface="微軟正黑體" pitchFamily="34" charset="-120"/>
                  <a:sym typeface="Wingdings 2" pitchFamily="18" charset="2"/>
                </a:rPr>
                <a:t>萬元</a:t>
              </a:r>
              <a:r>
                <a:rPr lang="en-US" altLang="zh-TW" sz="1800" i="0" dirty="0" smtClean="0">
                  <a:solidFill>
                    <a:prstClr val="black"/>
                  </a:solidFill>
                  <a:latin typeface="微軟正黑體" pitchFamily="34" charset="-120"/>
                  <a:ea typeface="微軟正黑體" pitchFamily="34" charset="-120"/>
                  <a:sym typeface="Wingdings 2" pitchFamily="18" charset="2"/>
                </a:rPr>
                <a:t>)</a:t>
              </a:r>
              <a:r>
                <a:rPr lang="zh-TW" altLang="en-US" sz="1800" i="0" dirty="0" smtClean="0">
                  <a:solidFill>
                    <a:prstClr val="black"/>
                  </a:solidFill>
                  <a:latin typeface="微軟正黑體" pitchFamily="34" charset="-120"/>
                  <a:ea typeface="微軟正黑體" pitchFamily="34" charset="-120"/>
                  <a:sym typeface="Wingdings 2" pitchFamily="18" charset="2"/>
                </a:rPr>
                <a:t> </a:t>
              </a:r>
              <a:endParaRPr lang="zh-TW" altLang="en-US" sz="1800" i="0" dirty="0">
                <a:solidFill>
                  <a:prstClr val="black"/>
                </a:solidFill>
                <a:latin typeface="微軟正黑體" pitchFamily="34" charset="-120"/>
                <a:ea typeface="微軟正黑體" pitchFamily="34" charset="-120"/>
              </a:endParaRPr>
            </a:p>
          </p:txBody>
        </p:sp>
        <p:sp>
          <p:nvSpPr>
            <p:cNvPr id="40" name="文字方塊 39"/>
            <p:cNvSpPr txBox="1"/>
            <p:nvPr/>
          </p:nvSpPr>
          <p:spPr>
            <a:xfrm>
              <a:off x="4711823" y="1900101"/>
              <a:ext cx="764844" cy="957325"/>
            </a:xfrm>
            <a:prstGeom prst="rect">
              <a:avLst/>
            </a:prstGeom>
            <a:noFill/>
          </p:spPr>
          <p:txBody>
            <a:bodyPr wrap="square" rtlCol="0">
              <a:spAutoFit/>
            </a:bodyPr>
            <a:lstStyle/>
            <a:p>
              <a:r>
                <a:rPr lang="zh-TW" altLang="en-US" sz="2000" b="1" dirty="0" smtClean="0">
                  <a:solidFill>
                    <a:prstClr val="black"/>
                  </a:solidFill>
                  <a:latin typeface="微軟正黑體" panose="020B0604030504040204" pitchFamily="34" charset="-120"/>
                  <a:ea typeface="微軟正黑體" panose="020B0604030504040204" pitchFamily="34" charset="-120"/>
                </a:rPr>
                <a:t>應納稅額</a:t>
              </a:r>
              <a:r>
                <a:rPr lang="zh-TW" altLang="en-US" sz="20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減除</a:t>
              </a:r>
              <a:endParaRPr lang="zh-TW" altLang="en-US" sz="2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Text Box 16"/>
            <p:cNvSpPr txBox="1">
              <a:spLocks noChangeArrowheads="1"/>
            </p:cNvSpPr>
            <p:nvPr/>
          </p:nvSpPr>
          <p:spPr bwMode="auto">
            <a:xfrm>
              <a:off x="3197410" y="1948761"/>
              <a:ext cx="806729" cy="2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i="0" dirty="0">
                  <a:solidFill>
                    <a:prstClr val="black"/>
                  </a:solidFill>
                  <a:latin typeface="微軟正黑體" pitchFamily="34" charset="-120"/>
                  <a:ea typeface="微軟正黑體" pitchFamily="34" charset="-120"/>
                </a:rPr>
                <a:t>股利</a:t>
              </a:r>
              <a:endParaRPr lang="en-US" altLang="zh-TW" sz="1800" i="0" dirty="0">
                <a:solidFill>
                  <a:prstClr val="black"/>
                </a:solidFill>
                <a:latin typeface="微軟正黑體" pitchFamily="34" charset="-120"/>
                <a:ea typeface="微軟正黑體" pitchFamily="34" charset="-120"/>
              </a:endParaRPr>
            </a:p>
            <a:p>
              <a:pPr>
                <a:spcBef>
                  <a:spcPct val="0"/>
                </a:spcBef>
                <a:buFontTx/>
                <a:buNone/>
              </a:pPr>
              <a:r>
                <a:rPr lang="zh-TW" altLang="en-US" sz="1800" i="0" dirty="0">
                  <a:solidFill>
                    <a:prstClr val="black"/>
                  </a:solidFill>
                  <a:latin typeface="微軟正黑體" pitchFamily="34" charset="-120"/>
                  <a:ea typeface="微軟正黑體" pitchFamily="34" charset="-120"/>
                </a:rPr>
                <a:t>所得</a:t>
              </a:r>
              <a:endParaRPr lang="zh-TW" altLang="zh-TW" sz="1800" i="0" dirty="0">
                <a:solidFill>
                  <a:prstClr val="black"/>
                </a:solidFill>
                <a:latin typeface="微軟正黑體" pitchFamily="34" charset="-120"/>
                <a:ea typeface="微軟正黑體" pitchFamily="34" charset="-120"/>
              </a:endParaRPr>
            </a:p>
          </p:txBody>
        </p:sp>
        <p:sp>
          <p:nvSpPr>
            <p:cNvPr id="42" name="文字方塊 41"/>
            <p:cNvSpPr txBox="1"/>
            <p:nvPr/>
          </p:nvSpPr>
          <p:spPr>
            <a:xfrm>
              <a:off x="1619673" y="2526209"/>
              <a:ext cx="504056" cy="1537521"/>
            </a:xfrm>
            <a:prstGeom prst="rect">
              <a:avLst/>
            </a:prstGeom>
            <a:noFill/>
          </p:spPr>
          <p:txBody>
            <a:bodyPr wrap="square" rtlCol="0">
              <a:spAutoFit/>
            </a:bodyPr>
            <a:lstStyle/>
            <a:p>
              <a:pPr>
                <a:spcBef>
                  <a:spcPct val="0"/>
                </a:spcBef>
              </a:pPr>
              <a:r>
                <a:rPr lang="zh-TW" altLang="en-US" sz="2000" b="1" dirty="0" smtClean="0">
                  <a:solidFill>
                    <a:prstClr val="black"/>
                  </a:solidFill>
                  <a:latin typeface="微軟正黑體" pitchFamily="34" charset="-120"/>
                  <a:ea typeface="微軟正黑體" pitchFamily="34" charset="-120"/>
                  <a:sym typeface="Wingdings 2" pitchFamily="18" charset="2"/>
                </a:rPr>
                <a:t>擇有利適用</a:t>
              </a:r>
              <a:endParaRPr lang="en-US" altLang="zh-TW" sz="2000" b="1" dirty="0" smtClean="0">
                <a:solidFill>
                  <a:prstClr val="black"/>
                </a:solidFill>
                <a:latin typeface="微軟正黑體" pitchFamily="34" charset="-120"/>
                <a:ea typeface="微軟正黑體" pitchFamily="34" charset="-120"/>
                <a:sym typeface="Wingdings 2" pitchFamily="18" charset="2"/>
              </a:endParaRPr>
            </a:p>
          </p:txBody>
        </p:sp>
        <p:sp>
          <p:nvSpPr>
            <p:cNvPr id="43" name="文字方塊 42"/>
            <p:cNvSpPr txBox="1"/>
            <p:nvPr/>
          </p:nvSpPr>
          <p:spPr>
            <a:xfrm>
              <a:off x="2255331" y="2064545"/>
              <a:ext cx="350456" cy="435148"/>
            </a:xfrm>
            <a:prstGeom prst="rect">
              <a:avLst/>
            </a:prstGeom>
            <a:noFill/>
          </p:spPr>
          <p:txBody>
            <a:bodyPr wrap="square" rtlCol="0">
              <a:spAutoFit/>
            </a:bodyPr>
            <a:lstStyle/>
            <a:p>
              <a:r>
                <a:rPr lang="zh-TW" altLang="en-US" sz="2400" b="1" dirty="0" smtClean="0">
                  <a:solidFill>
                    <a:srgbClr val="0000CC"/>
                  </a:solidFill>
                </a:rPr>
                <a:t>１</a:t>
              </a:r>
              <a:endParaRPr lang="zh-TW" altLang="en-US" sz="2400" b="1" dirty="0">
                <a:solidFill>
                  <a:srgbClr val="0000CC"/>
                </a:solidFill>
              </a:endParaRPr>
            </a:p>
          </p:txBody>
        </p:sp>
        <p:sp>
          <p:nvSpPr>
            <p:cNvPr id="44" name="文字方塊 43"/>
            <p:cNvSpPr txBox="1"/>
            <p:nvPr/>
          </p:nvSpPr>
          <p:spPr>
            <a:xfrm>
              <a:off x="2247239" y="3727724"/>
              <a:ext cx="350456" cy="435148"/>
            </a:xfrm>
            <a:prstGeom prst="rect">
              <a:avLst/>
            </a:prstGeom>
            <a:noFill/>
          </p:spPr>
          <p:txBody>
            <a:bodyPr wrap="square" rtlCol="0">
              <a:spAutoFit/>
            </a:bodyPr>
            <a:lstStyle/>
            <a:p>
              <a:r>
                <a:rPr lang="zh-TW" altLang="en-US" sz="2400" b="1" dirty="0" smtClean="0">
                  <a:solidFill>
                    <a:srgbClr val="0000CC"/>
                  </a:solidFill>
                </a:rPr>
                <a:t>２</a:t>
              </a:r>
              <a:endParaRPr lang="zh-TW" altLang="en-US" sz="2400" b="1" dirty="0">
                <a:solidFill>
                  <a:srgbClr val="0000CC"/>
                </a:solidFill>
              </a:endParaRPr>
            </a:p>
          </p:txBody>
        </p:sp>
        <p:sp>
          <p:nvSpPr>
            <p:cNvPr id="45" name="文字方塊 44"/>
            <p:cNvSpPr txBox="1"/>
            <p:nvPr/>
          </p:nvSpPr>
          <p:spPr>
            <a:xfrm>
              <a:off x="5779099" y="3764758"/>
              <a:ext cx="1529205" cy="957325"/>
            </a:xfrm>
            <a:prstGeom prst="rect">
              <a:avLst/>
            </a:prstGeom>
            <a:noFill/>
          </p:spPr>
          <p:txBody>
            <a:bodyPr wrap="square" rtlCol="0">
              <a:spAutoFit/>
            </a:bodyPr>
            <a:lstStyle/>
            <a:p>
              <a:pPr algn="ctr"/>
              <a:r>
                <a:rPr lang="zh-TW" altLang="en-US" sz="2000" b="1" dirty="0" smtClean="0">
                  <a:solidFill>
                    <a:prstClr val="black"/>
                  </a:solidFill>
                  <a:latin typeface="微軟正黑體" panose="020B0604030504040204" pitchFamily="34" charset="-120"/>
                  <a:ea typeface="微軟正黑體" panose="020B0604030504040204" pitchFamily="34" charset="-120"/>
                </a:rPr>
                <a:t>應納稅額</a:t>
              </a:r>
              <a:r>
                <a:rPr lang="en-US" altLang="zh-TW" sz="2000" b="1" dirty="0" smtClean="0">
                  <a:solidFill>
                    <a:prstClr val="black"/>
                  </a:solidFill>
                  <a:latin typeface="微軟正黑體" panose="020B0604030504040204" pitchFamily="34" charset="-120"/>
                  <a:ea typeface="微軟正黑體" panose="020B0604030504040204" pitchFamily="34" charset="-120"/>
                </a:rPr>
                <a:t>A</a:t>
              </a:r>
            </a:p>
            <a:p>
              <a:pPr algn="ctr"/>
              <a:r>
                <a:rPr lang="en-US" altLang="zh-TW" sz="2000" b="1" dirty="0" smtClean="0">
                  <a:solidFill>
                    <a:prstClr val="black"/>
                  </a:solidFill>
                  <a:latin typeface="微軟正黑體" panose="020B0604030504040204" pitchFamily="34" charset="-120"/>
                  <a:ea typeface="微軟正黑體" panose="020B0604030504040204" pitchFamily="34" charset="-120"/>
                </a:rPr>
                <a:t>+</a:t>
              </a:r>
            </a:p>
            <a:p>
              <a:pPr algn="ctr"/>
              <a:r>
                <a:rPr lang="zh-TW" altLang="en-US" sz="2000" b="1" dirty="0">
                  <a:solidFill>
                    <a:prstClr val="black"/>
                  </a:solidFill>
                  <a:latin typeface="微軟正黑體" panose="020B0604030504040204" pitchFamily="34" charset="-120"/>
                  <a:ea typeface="微軟正黑體" panose="020B0604030504040204" pitchFamily="34" charset="-120"/>
                </a:rPr>
                <a:t>分開計稅</a:t>
              </a:r>
              <a:r>
                <a:rPr lang="en-US" altLang="zh-TW" sz="2000" b="1" dirty="0">
                  <a:solidFill>
                    <a:prstClr val="black"/>
                  </a:solidFill>
                  <a:latin typeface="微軟正黑體" panose="020B0604030504040204" pitchFamily="34" charset="-120"/>
                  <a:ea typeface="微軟正黑體" panose="020B0604030504040204" pitchFamily="34" charset="-120"/>
                </a:rPr>
                <a:t>B</a:t>
              </a:r>
              <a:endParaRPr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5679364" y="4060341"/>
              <a:ext cx="764844" cy="377128"/>
            </a:xfrm>
            <a:prstGeom prst="rect">
              <a:avLst/>
            </a:prstGeom>
            <a:noFill/>
          </p:spPr>
          <p:txBody>
            <a:bodyPr wrap="square" rtlCol="0">
              <a:spAutoFit/>
            </a:bodyPr>
            <a:lstStyle/>
            <a:p>
              <a:r>
                <a:rPr lang="en-US" altLang="zh-TW" sz="20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圓角矩形圖說文字 46"/>
            <p:cNvSpPr/>
            <p:nvPr/>
          </p:nvSpPr>
          <p:spPr bwMode="auto">
            <a:xfrm>
              <a:off x="2498609" y="4946465"/>
              <a:ext cx="1440160" cy="354743"/>
            </a:xfrm>
            <a:prstGeom prst="wedgeRoundRectCallout">
              <a:avLst>
                <a:gd name="adj1" fmla="val -10690"/>
                <a:gd name="adj2" fmla="val -87905"/>
                <a:gd name="adj3" fmla="val 16667"/>
              </a:avLst>
            </a:prstGeom>
            <a:solidFill>
              <a:schemeClr val="accent5">
                <a:lumMod val="20000"/>
                <a:lumOff val="80000"/>
              </a:schemeClr>
            </a:solidFill>
            <a:ln>
              <a:solidFill>
                <a:schemeClr val="accent5">
                  <a:lumMod val="75000"/>
                </a:schemeClr>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defTabSz="1042988">
                <a:defRPr/>
              </a:pPr>
              <a:r>
                <a:rPr lang="zh-TW" altLang="en-US" b="1" smtClean="0">
                  <a:solidFill>
                    <a:prstClr val="black"/>
                  </a:solidFill>
                  <a:latin typeface="微軟正黑體" panose="020B0604030504040204" pitchFamily="34" charset="-120"/>
                  <a:ea typeface="微軟正黑體" panose="020B0604030504040204" pitchFamily="34" charset="-120"/>
                </a:rPr>
                <a:t>應納稅額</a:t>
              </a:r>
              <a:r>
                <a:rPr lang="en-US" altLang="zh-TW" b="1" dirty="0" smtClean="0">
                  <a:solidFill>
                    <a:prstClr val="black"/>
                  </a:solidFill>
                  <a:latin typeface="微軟正黑體" panose="020B0604030504040204" pitchFamily="34" charset="-120"/>
                  <a:ea typeface="微軟正黑體" panose="020B0604030504040204" pitchFamily="34" charset="-120"/>
                </a:rPr>
                <a:t>A</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cxnSp>
          <p:nvCxnSpPr>
            <p:cNvPr id="48" name="直線接點 47"/>
            <p:cNvCxnSpPr/>
            <p:nvPr/>
          </p:nvCxnSpPr>
          <p:spPr>
            <a:xfrm>
              <a:off x="3982315" y="5123836"/>
              <a:ext cx="1669805" cy="0"/>
            </a:xfrm>
            <a:prstGeom prst="line">
              <a:avLst/>
            </a:prstGeom>
          </p:spPr>
          <p:style>
            <a:lnRef idx="2">
              <a:schemeClr val="dk1"/>
            </a:lnRef>
            <a:fillRef idx="0">
              <a:schemeClr val="dk1"/>
            </a:fillRef>
            <a:effectRef idx="1">
              <a:schemeClr val="dk1"/>
            </a:effectRef>
            <a:fontRef idx="minor">
              <a:schemeClr val="tx1"/>
            </a:fontRef>
          </p:style>
        </p:cxnSp>
        <p:cxnSp>
          <p:nvCxnSpPr>
            <p:cNvPr id="49" name="直線接點 48"/>
            <p:cNvCxnSpPr/>
            <p:nvPr/>
          </p:nvCxnSpPr>
          <p:spPr>
            <a:xfrm>
              <a:off x="5508104" y="4060341"/>
              <a:ext cx="143570" cy="0"/>
            </a:xfrm>
            <a:prstGeom prst="line">
              <a:avLst/>
            </a:prstGeom>
          </p:spPr>
          <p:style>
            <a:lnRef idx="2">
              <a:schemeClr val="dk1"/>
            </a:lnRef>
            <a:fillRef idx="0">
              <a:schemeClr val="dk1"/>
            </a:fillRef>
            <a:effectRef idx="1">
              <a:schemeClr val="dk1"/>
            </a:effectRef>
            <a:fontRef idx="minor">
              <a:schemeClr val="tx1"/>
            </a:fontRef>
          </p:style>
        </p:cxnSp>
        <p:cxnSp>
          <p:nvCxnSpPr>
            <p:cNvPr id="50" name="直線接點 49"/>
            <p:cNvCxnSpPr/>
            <p:nvPr/>
          </p:nvCxnSpPr>
          <p:spPr>
            <a:xfrm>
              <a:off x="5651674" y="4060341"/>
              <a:ext cx="0" cy="1063495"/>
            </a:xfrm>
            <a:prstGeom prst="line">
              <a:avLst/>
            </a:prstGeom>
          </p:spPr>
          <p:style>
            <a:lnRef idx="2">
              <a:schemeClr val="dk1"/>
            </a:lnRef>
            <a:fillRef idx="0">
              <a:schemeClr val="dk1"/>
            </a:fillRef>
            <a:effectRef idx="1">
              <a:schemeClr val="dk1"/>
            </a:effectRef>
            <a:fontRef idx="minor">
              <a:schemeClr val="tx1"/>
            </a:fontRef>
          </p:style>
        </p:cxnSp>
      </p:grpSp>
      <p:sp>
        <p:nvSpPr>
          <p:cNvPr id="67" name="矩形 47"/>
          <p:cNvSpPr>
            <a:spLocks noChangeArrowheads="1"/>
          </p:cNvSpPr>
          <p:nvPr/>
        </p:nvSpPr>
        <p:spPr bwMode="auto">
          <a:xfrm>
            <a:off x="446187" y="3716995"/>
            <a:ext cx="1431469" cy="1015663"/>
          </a:xfrm>
          <a:prstGeom prst="rect">
            <a:avLst/>
          </a:prstGeom>
          <a:solidFill>
            <a:schemeClr val="accent5">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0" lvl="1" indent="0" algn="ctr" eaLnBrk="1">
              <a:lnSpc>
                <a:spcPts val="3600"/>
              </a:lnSpc>
              <a:spcBef>
                <a:spcPts val="600"/>
              </a:spcBef>
              <a:spcAft>
                <a:spcPts val="600"/>
              </a:spcAft>
              <a:buFont typeface="Wingdings" pitchFamily="2" charset="2"/>
              <a:buNone/>
            </a:pPr>
            <a:r>
              <a:rPr lang="zh-TW" altLang="zh-TW" sz="2800" b="1" dirty="0" smtClean="0">
                <a:solidFill>
                  <a:srgbClr val="002060"/>
                </a:solidFill>
                <a:latin typeface="標楷體" panose="03000509000000000000" pitchFamily="65" charset="-120"/>
                <a:ea typeface="標楷體" panose="03000509000000000000" pitchFamily="65" charset="-120"/>
              </a:rPr>
              <a:t>二擇一</a:t>
            </a:r>
            <a:r>
              <a:rPr lang="zh-TW" altLang="en-US" sz="2800" b="1" dirty="0" smtClean="0">
                <a:solidFill>
                  <a:srgbClr val="002060"/>
                </a:solidFill>
                <a:latin typeface="標楷體" panose="03000509000000000000" pitchFamily="65" charset="-120"/>
                <a:ea typeface="標楷體" panose="03000509000000000000" pitchFamily="65" charset="-120"/>
              </a:rPr>
              <a:t>制度</a:t>
            </a:r>
            <a:endParaRPr lang="en-US" altLang="zh-TW" sz="2800" b="1" dirty="0">
              <a:solidFill>
                <a:srgbClr val="002060"/>
              </a:solidFill>
              <a:latin typeface="標楷體" pitchFamily="65" charset="-120"/>
              <a:ea typeface="標楷體" pitchFamily="65" charset="-120"/>
            </a:endParaRPr>
          </a:p>
        </p:txBody>
      </p:sp>
      <p:pic>
        <p:nvPicPr>
          <p:cNvPr id="68" name="Picture 46" descr="C:\Users\b30440\Desktop\未命名.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443" y="3673541"/>
            <a:ext cx="86333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47"/>
          <p:cNvSpPr>
            <a:spLocks noChangeArrowheads="1"/>
          </p:cNvSpPr>
          <p:nvPr/>
        </p:nvSpPr>
        <p:spPr bwMode="auto">
          <a:xfrm>
            <a:off x="560512" y="2015842"/>
            <a:ext cx="89726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defRPr kumimoji="1" sz="2800" b="1" i="1">
                <a:solidFill>
                  <a:schemeClr val="tx1"/>
                </a:solidFill>
                <a:latin typeface="Times New Roman" pitchFamily="18" charset="0"/>
                <a:ea typeface="新細明體" pitchFamily="18" charset="-120"/>
              </a:defRPr>
            </a:lvl1pPr>
            <a:lvl2pPr marL="742950" indent="-285750" eaLnBrk="0" hangingPunct="0">
              <a:spcBef>
                <a:spcPct val="20000"/>
              </a:spcBef>
              <a:buFont typeface="Wingdings" pitchFamily="2" charset="2"/>
              <a:buChar char="Ø"/>
              <a:defRPr kumimoji="1" sz="24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72000" indent="381000" eaLnBrk="1" hangingPunct="1">
              <a:lnSpc>
                <a:spcPts val="3000"/>
              </a:lnSpc>
              <a:spcBef>
                <a:spcPts val="600"/>
              </a:spcBef>
              <a:buClr>
                <a:srgbClr val="FF0000"/>
              </a:buClr>
              <a:buSzPct val="80000"/>
              <a:buFont typeface="Wingdings" pitchFamily="2" charset="2"/>
              <a:buChar char=""/>
              <a:defRPr/>
            </a:pPr>
            <a:r>
              <a:rPr lang="zh-TW" altLang="en-US" sz="2600" i="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廢除兩稅合一部分設</a:t>
            </a:r>
            <a:r>
              <a:rPr lang="zh-TW" altLang="en-US" sz="26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算扣抵制，改採</a:t>
            </a:r>
            <a:r>
              <a:rPr lang="zh-TW" altLang="en-US" sz="2600" i="0" dirty="0">
                <a:solidFill>
                  <a:srgbClr val="FF0000"/>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股利所得課稅</a:t>
            </a:r>
            <a:r>
              <a:rPr lang="zh-TW" altLang="en-US" sz="2600" i="0" dirty="0" smtClean="0">
                <a:solidFill>
                  <a:srgbClr val="FF0000"/>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新制</a:t>
            </a:r>
            <a:endParaRPr lang="en-US" altLang="zh-TW" sz="2600" i="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p:txBody>
      </p:sp>
      <p:sp>
        <p:nvSpPr>
          <p:cNvPr id="59" name="Rectangle 11"/>
          <p:cNvSpPr>
            <a:spLocks noChangeArrowheads="1"/>
          </p:cNvSpPr>
          <p:nvPr/>
        </p:nvSpPr>
        <p:spPr bwMode="auto">
          <a:xfrm>
            <a:off x="433861" y="1181172"/>
            <a:ext cx="1405069" cy="879676"/>
          </a:xfrm>
          <a:prstGeom prst="rect">
            <a:avLst/>
          </a:prstGeom>
          <a:noFill/>
          <a:ln w="9525" cmpd="sng">
            <a:solidFill>
              <a:schemeClr val="tx2"/>
            </a:solidFill>
            <a:miter lim="800000"/>
            <a:headEnd/>
            <a:tailEnd/>
          </a:ln>
          <a:effectLst/>
        </p:spPr>
        <p:txBody>
          <a:bodyPr anchor="ctr"/>
          <a:lstStyle/>
          <a:p>
            <a:endParaRPr lang="zh-CN" altLang="en-US">
              <a:solidFill>
                <a:prstClr val="black"/>
              </a:solidFill>
            </a:endParaRPr>
          </a:p>
        </p:txBody>
      </p:sp>
      <p:sp>
        <p:nvSpPr>
          <p:cNvPr id="60" name="Rectangle 10"/>
          <p:cNvSpPr>
            <a:spLocks noChangeArrowheads="1"/>
          </p:cNvSpPr>
          <p:nvPr/>
        </p:nvSpPr>
        <p:spPr bwMode="auto">
          <a:xfrm>
            <a:off x="1838003" y="1193679"/>
            <a:ext cx="6942771" cy="850524"/>
          </a:xfrm>
          <a:prstGeom prst="rect">
            <a:avLst/>
          </a:prstGeom>
          <a:solidFill>
            <a:srgbClr val="66FF66">
              <a:alpha val="40000"/>
            </a:srgbClr>
          </a:solidFill>
          <a:ln>
            <a:noFill/>
          </a:ln>
          <a:effectLst/>
          <a:extLst/>
        </p:spPr>
        <p:txBody>
          <a:bodyPr anchor="ctr"/>
          <a:lstStyle/>
          <a:p>
            <a:endParaRPr lang="zh-CN" altLang="en-US">
              <a:solidFill>
                <a:prstClr val="black"/>
              </a:solidFill>
            </a:endParaRPr>
          </a:p>
        </p:txBody>
      </p:sp>
      <p:pic>
        <p:nvPicPr>
          <p:cNvPr id="65" name="圖片 64" descr="MCj04292070000[1]"/>
          <p:cNvPicPr/>
          <p:nvPr/>
        </p:nvPicPr>
        <p:blipFill>
          <a:blip r:embed="rId4" cstate="print"/>
          <a:srcRect/>
          <a:stretch>
            <a:fillRect/>
          </a:stretch>
        </p:blipFill>
        <p:spPr bwMode="auto">
          <a:xfrm>
            <a:off x="667873" y="1242932"/>
            <a:ext cx="1017956" cy="745908"/>
          </a:xfrm>
          <a:prstGeom prst="rect">
            <a:avLst/>
          </a:prstGeom>
          <a:noFill/>
        </p:spPr>
      </p:pic>
      <p:sp>
        <p:nvSpPr>
          <p:cNvPr id="66" name="Text Box 26"/>
          <p:cNvSpPr txBox="1">
            <a:spLocks noChangeArrowheads="1"/>
          </p:cNvSpPr>
          <p:nvPr/>
        </p:nvSpPr>
        <p:spPr bwMode="auto">
          <a:xfrm>
            <a:off x="1910662" y="1270502"/>
            <a:ext cx="73526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zh-TW" sz="3600" b="1" dirty="0" smtClean="0">
                <a:solidFill>
                  <a:prstClr val="black"/>
                </a:solidFill>
                <a:latin typeface="標楷體" panose="03000509000000000000" pitchFamily="65" charset="-120"/>
                <a:ea typeface="標楷體" panose="03000509000000000000" pitchFamily="65" charset="-120"/>
                <a:cs typeface="Microsoft JhengHei" charset="-120"/>
              </a:rPr>
              <a:t>提高投資意願</a:t>
            </a:r>
            <a:r>
              <a:rPr lang="zh-TW" altLang="en-US" sz="3600" b="1" dirty="0" smtClean="0">
                <a:solidFill>
                  <a:prstClr val="black"/>
                </a:solidFill>
                <a:latin typeface="標楷體" panose="03000509000000000000" pitchFamily="65" charset="-120"/>
                <a:ea typeface="標楷體" panose="03000509000000000000" pitchFamily="65" charset="-120"/>
                <a:cs typeface="Microsoft JhengHei" charset="-120"/>
              </a:rPr>
              <a:t>，</a:t>
            </a:r>
            <a:r>
              <a:rPr lang="zh-TW" altLang="zh-TW" sz="3600" b="1" dirty="0" smtClean="0">
                <a:solidFill>
                  <a:prstClr val="black"/>
                </a:solidFill>
                <a:latin typeface="標楷體" panose="03000509000000000000" pitchFamily="65" charset="-120"/>
                <a:ea typeface="標楷體" panose="03000509000000000000" pitchFamily="65" charset="-120"/>
                <a:cs typeface="Microsoft JhengHei" charset="-120"/>
              </a:rPr>
              <a:t>創造</a:t>
            </a:r>
            <a:r>
              <a:rPr lang="zh-TW" altLang="zh-TW" sz="3600" b="1" dirty="0">
                <a:solidFill>
                  <a:prstClr val="black"/>
                </a:solidFill>
                <a:latin typeface="標楷體" panose="03000509000000000000" pitchFamily="65" charset="-120"/>
                <a:ea typeface="標楷體" panose="03000509000000000000" pitchFamily="65" charset="-120"/>
                <a:cs typeface="Microsoft JhengHei" charset="-120"/>
              </a:rPr>
              <a:t>就業機會</a:t>
            </a:r>
            <a:endParaRPr lang="en-US" altLang="zh-TW" sz="3600" b="1" dirty="0">
              <a:solidFill>
                <a:prstClr val="black"/>
              </a:solidFill>
              <a:latin typeface="標楷體" panose="03000509000000000000" pitchFamily="65" charset="-120"/>
              <a:ea typeface="標楷體" panose="03000509000000000000" pitchFamily="65" charset="-120"/>
              <a:cs typeface="Microsoft JhengHei" charset="-120"/>
            </a:endParaRPr>
          </a:p>
        </p:txBody>
      </p:sp>
      <p:sp>
        <p:nvSpPr>
          <p:cNvPr id="70" name="矩形 69"/>
          <p:cNvSpPr/>
          <p:nvPr/>
        </p:nvSpPr>
        <p:spPr>
          <a:xfrm>
            <a:off x="8125453" y="2568580"/>
            <a:ext cx="1633472" cy="1672156"/>
          </a:xfrm>
          <a:prstGeom prst="rect">
            <a:avLst/>
          </a:prstGeom>
          <a:solidFill>
            <a:schemeClr val="accent6">
              <a:lumMod val="40000"/>
              <a:lumOff val="60000"/>
            </a:schemeClr>
          </a:solidFill>
          <a:ln w="19050" cap="flat" cmpd="sng" algn="ctr">
            <a:noFill/>
            <a:prstDash val="dash"/>
          </a:ln>
          <a:effectLst/>
        </p:spPr>
        <p:txBody>
          <a:bodyPr rtlCol="0" anchor="ctr"/>
          <a:lstStyle/>
          <a:p>
            <a:pPr algn="ctr"/>
            <a:r>
              <a:rPr lang="zh-TW" altLang="en-US" sz="2200" b="1" dirty="0" smtClean="0">
                <a:solidFill>
                  <a:prstClr val="black"/>
                </a:solidFill>
                <a:latin typeface="微軟正黑體" pitchFamily="34" charset="-120"/>
                <a:ea typeface="微軟正黑體" pitchFamily="34" charset="-120"/>
              </a:rPr>
              <a:t>僅股利所得</a:t>
            </a:r>
            <a:r>
              <a:rPr lang="en-US" altLang="zh-TW" sz="2200" b="1" dirty="0" smtClean="0">
                <a:solidFill>
                  <a:prstClr val="black"/>
                </a:solidFill>
                <a:latin typeface="微軟正黑體" pitchFamily="34" charset="-120"/>
                <a:ea typeface="微軟正黑體" pitchFamily="34" charset="-120"/>
              </a:rPr>
              <a:t>94</a:t>
            </a:r>
            <a:r>
              <a:rPr lang="zh-TW" altLang="en-US" sz="2200" b="1" dirty="0" smtClean="0">
                <a:solidFill>
                  <a:prstClr val="black"/>
                </a:solidFill>
                <a:latin typeface="微軟正黑體" pitchFamily="34" charset="-120"/>
                <a:ea typeface="微軟正黑體" pitchFamily="34" charset="-120"/>
              </a:rPr>
              <a:t>萬元以下，免稅或退抵稅</a:t>
            </a:r>
            <a:endParaRPr lang="zh-TW" altLang="en-US" sz="2200" b="1" dirty="0">
              <a:solidFill>
                <a:prstClr val="black"/>
              </a:solidFill>
              <a:latin typeface="微軟正黑體" pitchFamily="34" charset="-120"/>
              <a:ea typeface="微軟正黑體" pitchFamily="34" charset="-120"/>
            </a:endParaRPr>
          </a:p>
        </p:txBody>
      </p:sp>
      <p:sp>
        <p:nvSpPr>
          <p:cNvPr id="71" name="矩形 70"/>
          <p:cNvSpPr/>
          <p:nvPr/>
        </p:nvSpPr>
        <p:spPr>
          <a:xfrm>
            <a:off x="8193361" y="4352126"/>
            <a:ext cx="1565542" cy="1997325"/>
          </a:xfrm>
          <a:prstGeom prst="rect">
            <a:avLst/>
          </a:prstGeom>
          <a:solidFill>
            <a:schemeClr val="accent2">
              <a:lumMod val="40000"/>
              <a:lumOff val="60000"/>
            </a:schemeClr>
          </a:solidFill>
          <a:ln w="19050" cap="flat" cmpd="sng" algn="ctr">
            <a:noFill/>
            <a:prstDash val="dash"/>
          </a:ln>
          <a:effectLst/>
        </p:spPr>
        <p:txBody>
          <a:bodyPr rtlCol="0" anchor="ctr"/>
          <a:lstStyle/>
          <a:p>
            <a:pPr algn="ctr"/>
            <a:r>
              <a:rPr lang="zh-TW" altLang="en-US" sz="2200" b="1" dirty="0" smtClean="0">
                <a:solidFill>
                  <a:prstClr val="black"/>
                </a:solidFill>
                <a:latin typeface="微軟正黑體" pitchFamily="34" charset="-120"/>
                <a:ea typeface="微軟正黑體" pitchFamily="34" charset="-120"/>
              </a:rPr>
              <a:t> 高股利</a:t>
            </a:r>
            <a:r>
              <a:rPr lang="zh-TW" altLang="en-US" sz="2200" b="1" dirty="0">
                <a:solidFill>
                  <a:prstClr val="black"/>
                </a:solidFill>
                <a:latin typeface="微軟正黑體" pitchFamily="34" charset="-120"/>
                <a:ea typeface="微軟正黑體" pitchFamily="34" charset="-120"/>
              </a:rPr>
              <a:t>所得</a:t>
            </a:r>
            <a:r>
              <a:rPr lang="zh-TW" altLang="en-US" sz="2200" b="1" dirty="0" smtClean="0">
                <a:solidFill>
                  <a:prstClr val="black"/>
                </a:solidFill>
                <a:latin typeface="微軟正黑體" pitchFamily="34" charset="-120"/>
                <a:ea typeface="微軟正黑體" pitchFamily="34" charset="-120"/>
              </a:rPr>
              <a:t>者負擔合理稅負，鼓勵投資臺灣</a:t>
            </a:r>
            <a:endParaRPr lang="zh-TW" altLang="en-US" sz="2200" b="1" dirty="0">
              <a:solidFill>
                <a:prstClr val="black"/>
              </a:solidFill>
              <a:latin typeface="微軟正黑體" pitchFamily="34" charset="-120"/>
              <a:ea typeface="微軟正黑體" pitchFamily="34" charset="-120"/>
            </a:endParaRPr>
          </a:p>
        </p:txBody>
      </p:sp>
      <p:cxnSp>
        <p:nvCxnSpPr>
          <p:cNvPr id="72" name="Straight Connector 3"/>
          <p:cNvCxnSpPr/>
          <p:nvPr/>
        </p:nvCxnSpPr>
        <p:spPr>
          <a:xfrm>
            <a:off x="154889" y="1115884"/>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251933" y="437183"/>
            <a:ext cx="5721125"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(4/6)</a:t>
            </a:r>
            <a:endParaRPr lang="zh-TW" altLang="en-US" sz="3000" b="1" dirty="0">
              <a:solidFill>
                <a:srgbClr val="7030A0"/>
              </a:solidFill>
              <a:latin typeface="標楷體" pitchFamily="65" charset="-120"/>
              <a:ea typeface="標楷體" pitchFamily="65" charset="-120"/>
            </a:endParaRPr>
          </a:p>
        </p:txBody>
      </p:sp>
      <p:sp>
        <p:nvSpPr>
          <p:cNvPr id="62" name="矩形 61"/>
          <p:cNvSpPr/>
          <p:nvPr/>
        </p:nvSpPr>
        <p:spPr>
          <a:xfrm>
            <a:off x="9400431" y="6311625"/>
            <a:ext cx="31290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6</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96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ChangeArrowheads="1"/>
          </p:cNvSpPr>
          <p:nvPr/>
        </p:nvSpPr>
        <p:spPr bwMode="auto">
          <a:xfrm>
            <a:off x="2489724" y="6156012"/>
            <a:ext cx="5285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kumimoji="1"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我國與</a:t>
            </a:r>
            <a:r>
              <a:rPr kumimoji="1" lang="en-US" altLang="zh-TW"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2018</a:t>
            </a:r>
            <a:r>
              <a:rPr kumimoji="1"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年</a:t>
            </a:r>
            <a:r>
              <a:rPr kumimoji="1" lang="zh-TW" altLang="en-US" b="1" dirty="0">
                <a:solidFill>
                  <a:prstClr val="black"/>
                </a:solidFill>
                <a:latin typeface="微軟正黑體" panose="020B0604030504040204" pitchFamily="34" charset="-120"/>
                <a:ea typeface="微軟正黑體" panose="020B0604030504040204" pitchFamily="34" charset="-120"/>
                <a:cs typeface="Times New Roman" pitchFamily="18" charset="0"/>
              </a:rPr>
              <a:t>其他</a:t>
            </a:r>
            <a:r>
              <a:rPr kumimoji="1" lang="zh-TW" altLang="zh-TW"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國家</a:t>
            </a:r>
            <a:r>
              <a:rPr kumimoji="1" lang="en-US" altLang="zh-TW"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a:t>
            </a:r>
            <a:r>
              <a:rPr kumimoji="1"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地區</a:t>
            </a:r>
            <a:r>
              <a:rPr kumimoji="1" lang="en-US" altLang="zh-TW"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a:t>
            </a:r>
            <a:r>
              <a:rPr kumimoji="1" lang="zh-TW" altLang="en-US"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公司所得稅最高稅率</a:t>
            </a:r>
            <a:endParaRPr kumimoji="1" lang="zh-TW" altLang="en-US" dirty="0" smtClean="0">
              <a:solidFill>
                <a:prstClr val="black"/>
              </a:solidFill>
              <a:latin typeface="微軟正黑體" panose="020B0604030504040204" pitchFamily="34" charset="-120"/>
              <a:ea typeface="微軟正黑體" panose="020B0604030504040204" pitchFamily="34" charset="-120"/>
              <a:cs typeface="新細明體" pitchFamily="18" charset="-120"/>
            </a:endParaRPr>
          </a:p>
        </p:txBody>
      </p:sp>
      <p:cxnSp>
        <p:nvCxnSpPr>
          <p:cNvPr id="36" name="直線接點 35"/>
          <p:cNvCxnSpPr/>
          <p:nvPr/>
        </p:nvCxnSpPr>
        <p:spPr>
          <a:xfrm>
            <a:off x="297525" y="4153866"/>
            <a:ext cx="9328150" cy="0"/>
          </a:xfrm>
          <a:prstGeom prst="line">
            <a:avLst/>
          </a:prstGeom>
        </p:spPr>
        <p:style>
          <a:lnRef idx="2">
            <a:schemeClr val="dk1"/>
          </a:lnRef>
          <a:fillRef idx="0">
            <a:schemeClr val="dk1"/>
          </a:fillRef>
          <a:effectRef idx="1">
            <a:schemeClr val="dk1"/>
          </a:effectRef>
          <a:fontRef idx="minor">
            <a:schemeClr val="tx1"/>
          </a:fontRef>
        </p:style>
      </p:cxnSp>
      <p:sp>
        <p:nvSpPr>
          <p:cNvPr id="37" name="矩形 36"/>
          <p:cNvSpPr/>
          <p:nvPr/>
        </p:nvSpPr>
        <p:spPr>
          <a:xfrm>
            <a:off x="662523" y="3699553"/>
            <a:ext cx="933686" cy="45819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16.5%</a:t>
            </a:r>
            <a:endParaRPr lang="zh-TW" altLang="en-US" dirty="0">
              <a:solidFill>
                <a:srgbClr val="FFFFFF"/>
              </a:solidFill>
            </a:endParaRPr>
          </a:p>
        </p:txBody>
      </p:sp>
      <p:sp>
        <p:nvSpPr>
          <p:cNvPr id="38" name="矩形 37"/>
          <p:cNvSpPr/>
          <p:nvPr/>
        </p:nvSpPr>
        <p:spPr>
          <a:xfrm>
            <a:off x="3242602" y="3590538"/>
            <a:ext cx="920308" cy="578736"/>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17%</a:t>
            </a:r>
            <a:r>
              <a:rPr lang="zh-TW" altLang="en-US" dirty="0" smtClean="0">
                <a:solidFill>
                  <a:srgbClr val="FFFFFF"/>
                </a:solidFill>
              </a:rPr>
              <a:t> </a:t>
            </a:r>
            <a:endParaRPr lang="zh-TW" altLang="en-US" dirty="0">
              <a:solidFill>
                <a:srgbClr val="FFFFFF"/>
              </a:solidFill>
            </a:endParaRPr>
          </a:p>
        </p:txBody>
      </p:sp>
      <p:sp>
        <p:nvSpPr>
          <p:cNvPr id="41" name="矩形 40"/>
          <p:cNvSpPr/>
          <p:nvPr/>
        </p:nvSpPr>
        <p:spPr>
          <a:xfrm>
            <a:off x="5699633" y="2803462"/>
            <a:ext cx="813540" cy="1350405"/>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pc="-150" dirty="0" smtClean="0">
                <a:solidFill>
                  <a:srgbClr val="FFFFFF"/>
                </a:solidFill>
              </a:rPr>
              <a:t>23.2%</a:t>
            </a:r>
            <a:endParaRPr lang="zh-TW" altLang="en-US" spc="-150" dirty="0">
              <a:solidFill>
                <a:srgbClr val="FFFFFF"/>
              </a:solidFill>
            </a:endParaRPr>
          </a:p>
        </p:txBody>
      </p:sp>
      <p:sp>
        <p:nvSpPr>
          <p:cNvPr id="42" name="矩形 20"/>
          <p:cNvSpPr>
            <a:spLocks noChangeArrowheads="1"/>
          </p:cNvSpPr>
          <p:nvPr/>
        </p:nvSpPr>
        <p:spPr bwMode="auto">
          <a:xfrm>
            <a:off x="4501593" y="3034955"/>
            <a:ext cx="841456" cy="1111169"/>
          </a:xfrm>
          <a:prstGeom prst="rect">
            <a:avLst/>
          </a:prstGeom>
          <a:solidFill>
            <a:srgbClr val="FF6600"/>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21%</a:t>
            </a:r>
            <a:endParaRPr lang="zh-TW" altLang="en-US" dirty="0">
              <a:solidFill>
                <a:srgbClr val="FFFFFF"/>
              </a:solidFill>
            </a:endParaRPr>
          </a:p>
        </p:txBody>
      </p:sp>
      <p:sp>
        <p:nvSpPr>
          <p:cNvPr id="43" name="矩形 19"/>
          <p:cNvSpPr>
            <a:spLocks noChangeArrowheads="1"/>
          </p:cNvSpPr>
          <p:nvPr/>
        </p:nvSpPr>
        <p:spPr bwMode="auto">
          <a:xfrm>
            <a:off x="6903219" y="2618266"/>
            <a:ext cx="858095" cy="1535601"/>
          </a:xfrm>
          <a:prstGeom prst="rect">
            <a:avLst/>
          </a:prstGeom>
          <a:solidFill>
            <a:srgbClr val="006600"/>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25%</a:t>
            </a:r>
            <a:endParaRPr lang="zh-TW" altLang="en-US" dirty="0">
              <a:solidFill>
                <a:srgbClr val="FFFFFF"/>
              </a:solidFill>
            </a:endParaRPr>
          </a:p>
        </p:txBody>
      </p:sp>
      <p:sp>
        <p:nvSpPr>
          <p:cNvPr id="44" name="矩形 43"/>
          <p:cNvSpPr/>
          <p:nvPr/>
        </p:nvSpPr>
        <p:spPr>
          <a:xfrm>
            <a:off x="1910669" y="3590540"/>
            <a:ext cx="860510" cy="582119"/>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17%</a:t>
            </a:r>
            <a:r>
              <a:rPr lang="zh-TW" altLang="en-US" dirty="0" smtClean="0">
                <a:solidFill>
                  <a:srgbClr val="FFFFFF"/>
                </a:solidFill>
              </a:rPr>
              <a:t> </a:t>
            </a:r>
            <a:endParaRPr lang="zh-TW" altLang="en-US" dirty="0">
              <a:solidFill>
                <a:srgbClr val="FFFFFF"/>
              </a:solidFill>
            </a:endParaRPr>
          </a:p>
        </p:txBody>
      </p:sp>
      <p:sp>
        <p:nvSpPr>
          <p:cNvPr id="46" name="矩形 20"/>
          <p:cNvSpPr>
            <a:spLocks noChangeArrowheads="1"/>
          </p:cNvSpPr>
          <p:nvPr/>
        </p:nvSpPr>
        <p:spPr bwMode="auto">
          <a:xfrm>
            <a:off x="8113835" y="2629842"/>
            <a:ext cx="866225" cy="1540725"/>
          </a:xfrm>
          <a:prstGeom prst="rect">
            <a:avLst/>
          </a:prstGeom>
          <a:solidFill>
            <a:srgbClr val="0070C0"/>
          </a:solidFill>
          <a:ln w="25400" algn="ctr">
            <a:solidFill>
              <a:srgbClr val="89A4A7"/>
            </a:solidFill>
            <a:miter lim="800000"/>
            <a:headEnd/>
            <a:tailEnd/>
          </a:ln>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dirty="0" smtClean="0">
                <a:solidFill>
                  <a:srgbClr val="FFFFFF"/>
                </a:solidFill>
              </a:rPr>
              <a:t>25%</a:t>
            </a:r>
            <a:endParaRPr lang="zh-TW" altLang="en-US" dirty="0">
              <a:solidFill>
                <a:srgbClr val="FFFFFF"/>
              </a:solidFill>
            </a:endParaRPr>
          </a:p>
        </p:txBody>
      </p:sp>
      <p:sp>
        <p:nvSpPr>
          <p:cNvPr id="47" name="文字方塊 46"/>
          <p:cNvSpPr txBox="1"/>
          <p:nvPr/>
        </p:nvSpPr>
        <p:spPr>
          <a:xfrm>
            <a:off x="560512" y="4283804"/>
            <a:ext cx="8942373" cy="369332"/>
          </a:xfrm>
          <a:prstGeom prst="rect">
            <a:avLst/>
          </a:prstGeom>
          <a:noFill/>
        </p:spPr>
        <p:txBody>
          <a:bodyPr wrap="square" rtlCol="0">
            <a:spAutoFit/>
          </a:bodyPr>
          <a:lstStyle/>
          <a:p>
            <a:r>
              <a:rPr lang="zh-TW" altLang="en-US" dirty="0" smtClean="0">
                <a:solidFill>
                  <a:prstClr val="black"/>
                </a:solidFill>
                <a:latin typeface="微軟正黑體" panose="020B0604030504040204" pitchFamily="34" charset="-120"/>
                <a:ea typeface="微軟正黑體" panose="020B0604030504040204" pitchFamily="34" charset="-120"/>
              </a:rPr>
              <a:t>    香港           新加坡              </a:t>
            </a:r>
            <a:r>
              <a:rPr lang="zh-TW" altLang="en-US" b="1" dirty="0" smtClean="0">
                <a:solidFill>
                  <a:prstClr val="black"/>
                </a:solidFill>
                <a:latin typeface="微軟正黑體" panose="020B0604030504040204" pitchFamily="34" charset="-120"/>
                <a:ea typeface="微軟正黑體" panose="020B0604030504040204" pitchFamily="34" charset="-120"/>
              </a:rPr>
              <a:t>我國</a:t>
            </a:r>
            <a:r>
              <a:rPr lang="zh-TW" altLang="en-US" dirty="0" smtClean="0">
                <a:solidFill>
                  <a:prstClr val="black"/>
                </a:solidFill>
                <a:latin typeface="微軟正黑體" panose="020B0604030504040204" pitchFamily="34" charset="-120"/>
                <a:ea typeface="微軟正黑體" panose="020B0604030504040204" pitchFamily="34" charset="-120"/>
              </a:rPr>
              <a:t>               </a:t>
            </a:r>
            <a:r>
              <a:rPr lang="zh-TW" altLang="en-US" dirty="0">
                <a:solidFill>
                  <a:prstClr val="black"/>
                </a:solidFill>
                <a:latin typeface="微軟正黑體" panose="020B0604030504040204" pitchFamily="34" charset="-120"/>
                <a:ea typeface="微軟正黑體" panose="020B0604030504040204" pitchFamily="34" charset="-120"/>
              </a:rPr>
              <a:t>美</a:t>
            </a:r>
            <a:r>
              <a:rPr lang="zh-TW" altLang="en-US" dirty="0" smtClean="0">
                <a:solidFill>
                  <a:prstClr val="black"/>
                </a:solidFill>
                <a:latin typeface="微軟正黑體" panose="020B0604030504040204" pitchFamily="34" charset="-120"/>
                <a:ea typeface="微軟正黑體" panose="020B0604030504040204" pitchFamily="34" charset="-120"/>
              </a:rPr>
              <a:t>國            日本          中國大陸        韓國</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3371767" y="2686604"/>
            <a:ext cx="778772" cy="369332"/>
          </a:xfrm>
          <a:prstGeom prst="rect">
            <a:avLst/>
          </a:prstGeom>
          <a:noFill/>
        </p:spPr>
        <p:txBody>
          <a:bodyPr wrap="square" rtlCol="0">
            <a:spAutoFit/>
          </a:bodyPr>
          <a:lstStyle/>
          <a:p>
            <a:r>
              <a:rPr lang="en-US" altLang="zh-TW" b="1" dirty="0" smtClean="0">
                <a:solidFill>
                  <a:srgbClr val="FF0000"/>
                </a:solidFill>
                <a:latin typeface="微軟正黑體" panose="020B0604030504040204" pitchFamily="34" charset="-120"/>
                <a:ea typeface="微軟正黑體" panose="020B0604030504040204" pitchFamily="34" charset="-120"/>
              </a:rPr>
              <a:t>20%</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720" y="1510010"/>
            <a:ext cx="9841702" cy="425245"/>
          </a:xfrm>
          <a:prstGeom prst="rect">
            <a:avLst/>
          </a:prstGeom>
        </p:spPr>
        <p:txBody>
          <a:bodyPr wrap="square">
            <a:spAutoFit/>
          </a:bodyPr>
          <a:lstStyle/>
          <a:p>
            <a:pPr lvl="1" indent="-285750" algn="just" hangingPunct="0">
              <a:lnSpc>
                <a:spcPts val="2500"/>
              </a:lnSpc>
              <a:spcBef>
                <a:spcPct val="0"/>
              </a:spcBef>
              <a:buClr>
                <a:srgbClr val="FF0000"/>
              </a:buClr>
              <a:buSzPct val="100000"/>
              <a:buFont typeface="Wingdings" pitchFamily="2" charset="2"/>
              <a:buChar char="¢"/>
            </a:pPr>
            <a:r>
              <a:rPr lang="zh-TW" altLang="en-US" sz="2800" b="1"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營所稅稅率由</a:t>
            </a:r>
            <a:r>
              <a:rPr lang="en-US" altLang="zh-TW" sz="2800" b="1"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17%</a:t>
            </a:r>
            <a:r>
              <a:rPr lang="zh-TW" altLang="en-US" sz="2800" b="1"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調高至</a:t>
            </a:r>
            <a:r>
              <a:rPr lang="en-US" altLang="zh-TW" sz="2800" b="1"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20%</a:t>
            </a:r>
            <a:r>
              <a:rPr lang="zh-TW" altLang="en-US" sz="2800" b="1"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，稅率調整後仍具國際</a:t>
            </a:r>
            <a:r>
              <a:rPr lang="zh-TW" altLang="en-US" sz="2800" b="1"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競爭力</a:t>
            </a:r>
            <a:endPar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矩形 34"/>
          <p:cNvSpPr/>
          <p:nvPr/>
        </p:nvSpPr>
        <p:spPr>
          <a:xfrm>
            <a:off x="3242603" y="3125356"/>
            <a:ext cx="920308" cy="39305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b="1" dirty="0" smtClean="0">
                <a:solidFill>
                  <a:srgbClr val="FF0000"/>
                </a:solidFill>
                <a:latin typeface="新細明體"/>
                <a:ea typeface="新細明體"/>
              </a:rPr>
              <a:t>↑</a:t>
            </a:r>
            <a:r>
              <a:rPr lang="en-US" altLang="zh-TW" dirty="0" smtClean="0">
                <a:solidFill>
                  <a:srgbClr val="FF0000"/>
                </a:solidFill>
              </a:rPr>
              <a:t>3%</a:t>
            </a:r>
            <a:endParaRPr lang="zh-TW" altLang="en-US" dirty="0">
              <a:solidFill>
                <a:srgbClr val="FF0000"/>
              </a:solidFill>
            </a:endParaRPr>
          </a:p>
        </p:txBody>
      </p:sp>
      <p:sp>
        <p:nvSpPr>
          <p:cNvPr id="25" name="向右箭號 24"/>
          <p:cNvSpPr/>
          <p:nvPr/>
        </p:nvSpPr>
        <p:spPr>
          <a:xfrm rot="16200000">
            <a:off x="2731588" y="3286404"/>
            <a:ext cx="506861" cy="384516"/>
          </a:xfrm>
          <a:prstGeom prst="stripedRightArrow">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prstClr val="white"/>
              </a:solidFill>
            </a:endParaRPr>
          </a:p>
        </p:txBody>
      </p:sp>
      <p:sp>
        <p:nvSpPr>
          <p:cNvPr id="26" name="Rectangle 1"/>
          <p:cNvSpPr>
            <a:spLocks noChangeArrowheads="1"/>
          </p:cNvSpPr>
          <p:nvPr/>
        </p:nvSpPr>
        <p:spPr bwMode="auto">
          <a:xfrm>
            <a:off x="4094904" y="4933617"/>
            <a:ext cx="15367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另徵地方</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政府所得稅</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3%-12%</a:t>
            </a:r>
            <a:endParaRPr kumimoji="1" lang="zh-TW" altLang="en-US" sz="2000" b="1" dirty="0" smtClean="0">
              <a:solidFill>
                <a:prstClr val="black"/>
              </a:solidFill>
              <a:latin typeface="微軟正黑體" panose="020B0604030504040204" pitchFamily="34" charset="-120"/>
              <a:ea typeface="微軟正黑體" panose="020B0604030504040204" pitchFamily="34" charset="-120"/>
              <a:cs typeface="新細明體" pitchFamily="18" charset="-120"/>
            </a:endParaRPr>
          </a:p>
        </p:txBody>
      </p:sp>
      <p:sp>
        <p:nvSpPr>
          <p:cNvPr id="27" name="矩形 26"/>
          <p:cNvSpPr/>
          <p:nvPr/>
        </p:nvSpPr>
        <p:spPr>
          <a:xfrm>
            <a:off x="4162911" y="4797153"/>
            <a:ext cx="1373794" cy="115302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endParaRPr lang="zh-TW" altLang="en-US" dirty="0">
              <a:solidFill>
                <a:srgbClr val="FF0000"/>
              </a:solidFill>
            </a:endParaRPr>
          </a:p>
        </p:txBody>
      </p:sp>
      <p:sp>
        <p:nvSpPr>
          <p:cNvPr id="28" name="矩形 27"/>
          <p:cNvSpPr/>
          <p:nvPr/>
        </p:nvSpPr>
        <p:spPr>
          <a:xfrm>
            <a:off x="5672043" y="4797153"/>
            <a:ext cx="1441197" cy="117320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endParaRPr lang="zh-TW" altLang="en-US" dirty="0">
              <a:solidFill>
                <a:srgbClr val="FF0000"/>
              </a:solidFill>
            </a:endParaRPr>
          </a:p>
        </p:txBody>
      </p:sp>
      <p:sp>
        <p:nvSpPr>
          <p:cNvPr id="29" name="Rectangle 1"/>
          <p:cNvSpPr>
            <a:spLocks noChangeArrowheads="1"/>
          </p:cNvSpPr>
          <p:nvPr/>
        </p:nvSpPr>
        <p:spPr bwMode="auto">
          <a:xfrm>
            <a:off x="5621973" y="4941168"/>
            <a:ext cx="15367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1" lang="zh-TW" altLang="en-US" sz="2000" b="1" dirty="0">
                <a:solidFill>
                  <a:prstClr val="black"/>
                </a:solidFill>
                <a:latin typeface="微軟正黑體" panose="020B0604030504040204" pitchFamily="34" charset="-120"/>
                <a:ea typeface="微軟正黑體" panose="020B0604030504040204" pitchFamily="34" charset="-120"/>
                <a:cs typeface="Times New Roman" pitchFamily="18" charset="0"/>
              </a:rPr>
              <a:t>另徵</a:t>
            </a: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地方</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政府所得稅</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13.7%</a:t>
            </a:r>
            <a:endParaRPr kumimoji="1" lang="zh-TW" altLang="en-US" sz="2000" b="1" dirty="0" smtClean="0">
              <a:solidFill>
                <a:prstClr val="black"/>
              </a:solidFill>
              <a:latin typeface="微軟正黑體" panose="020B0604030504040204" pitchFamily="34" charset="-120"/>
              <a:ea typeface="微軟正黑體" panose="020B0604030504040204" pitchFamily="34" charset="-120"/>
              <a:cs typeface="新細明體" pitchFamily="18" charset="-120"/>
            </a:endParaRPr>
          </a:p>
        </p:txBody>
      </p:sp>
      <p:sp>
        <p:nvSpPr>
          <p:cNvPr id="31" name="Rectangle 1"/>
          <p:cNvSpPr>
            <a:spLocks noChangeArrowheads="1"/>
          </p:cNvSpPr>
          <p:nvPr/>
        </p:nvSpPr>
        <p:spPr bwMode="auto">
          <a:xfrm>
            <a:off x="7917329" y="4941168"/>
            <a:ext cx="15367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另徵地方</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zh-TW" altLang="en-US"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政府所得稅</a:t>
            </a:r>
            <a:endPar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algn="ctr" fontAlgn="base">
              <a:spcBef>
                <a:spcPct val="0"/>
              </a:spcBef>
              <a:spcAft>
                <a:spcPct val="0"/>
              </a:spcAft>
            </a:pPr>
            <a:r>
              <a:rPr kumimoji="1" lang="en-US" altLang="zh-TW" sz="2000" b="1" dirty="0" smtClean="0">
                <a:solidFill>
                  <a:prstClr val="black"/>
                </a:solidFill>
                <a:latin typeface="微軟正黑體" panose="020B0604030504040204" pitchFamily="34" charset="-120"/>
                <a:ea typeface="微軟正黑體" panose="020B0604030504040204" pitchFamily="34" charset="-120"/>
                <a:cs typeface="Times New Roman" pitchFamily="18" charset="0"/>
              </a:rPr>
              <a:t>10%</a:t>
            </a:r>
            <a:endParaRPr kumimoji="1" lang="zh-TW" altLang="en-US" sz="2000" b="1" dirty="0" smtClean="0">
              <a:solidFill>
                <a:prstClr val="black"/>
              </a:solidFill>
              <a:latin typeface="微軟正黑體" panose="020B0604030504040204" pitchFamily="34" charset="-120"/>
              <a:ea typeface="微軟正黑體" panose="020B0604030504040204" pitchFamily="34" charset="-120"/>
              <a:cs typeface="新細明體" pitchFamily="18" charset="-120"/>
            </a:endParaRPr>
          </a:p>
        </p:txBody>
      </p:sp>
      <p:sp>
        <p:nvSpPr>
          <p:cNvPr id="32" name="矩形 31"/>
          <p:cNvSpPr/>
          <p:nvPr/>
        </p:nvSpPr>
        <p:spPr>
          <a:xfrm>
            <a:off x="7995362" y="4797153"/>
            <a:ext cx="1325559" cy="117320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endParaRPr lang="zh-TW" altLang="en-US" dirty="0">
              <a:solidFill>
                <a:srgbClr val="FF0000"/>
              </a:solidFill>
            </a:endParaRPr>
          </a:p>
        </p:txBody>
      </p:sp>
      <p:cxnSp>
        <p:nvCxnSpPr>
          <p:cNvPr id="40" name="Straight Connector 3"/>
          <p:cNvCxnSpPr/>
          <p:nvPr/>
        </p:nvCxnSpPr>
        <p:spPr>
          <a:xfrm>
            <a:off x="154889" y="1115884"/>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141392" y="437183"/>
            <a:ext cx="5688357"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(5/6)</a:t>
            </a:r>
            <a:endParaRPr lang="zh-TW" altLang="en-US" sz="3000" b="1" dirty="0">
              <a:solidFill>
                <a:srgbClr val="7030A0"/>
              </a:solidFill>
              <a:latin typeface="標楷體" pitchFamily="65" charset="-120"/>
              <a:ea typeface="標楷體" pitchFamily="65" charset="-120"/>
            </a:endParaRPr>
          </a:p>
        </p:txBody>
      </p:sp>
      <p:sp>
        <p:nvSpPr>
          <p:cNvPr id="30" name="矩形 29"/>
          <p:cNvSpPr/>
          <p:nvPr/>
        </p:nvSpPr>
        <p:spPr>
          <a:xfrm>
            <a:off x="9400431" y="6311625"/>
            <a:ext cx="31290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7</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20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323729" y="2042092"/>
            <a:ext cx="2244344" cy="3023645"/>
            <a:chOff x="214175" y="1000108"/>
            <a:chExt cx="2071702" cy="2714644"/>
          </a:xfrm>
        </p:grpSpPr>
        <p:sp>
          <p:nvSpPr>
            <p:cNvPr id="588" name="圓角矩形 587"/>
            <p:cNvSpPr/>
            <p:nvPr/>
          </p:nvSpPr>
          <p:spPr>
            <a:xfrm>
              <a:off x="214175" y="1000108"/>
              <a:ext cx="2071702" cy="2714644"/>
            </a:xfrm>
            <a:prstGeom prst="roundRect">
              <a:avLst/>
            </a:prstGeom>
            <a:solidFill>
              <a:schemeClr val="bg1">
                <a:lumMod val="95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標楷體" panose="03000509000000000000" pitchFamily="65" charset="-120"/>
                <a:ea typeface="標楷體" panose="03000509000000000000" pitchFamily="65" charset="-120"/>
              </a:endParaRPr>
            </a:p>
          </p:txBody>
        </p:sp>
        <p:grpSp>
          <p:nvGrpSpPr>
            <p:cNvPr id="198" name="群組 197"/>
            <p:cNvGrpSpPr/>
            <p:nvPr/>
          </p:nvGrpSpPr>
          <p:grpSpPr>
            <a:xfrm>
              <a:off x="497360" y="1209497"/>
              <a:ext cx="1717185" cy="2505255"/>
              <a:chOff x="-129721" y="1533570"/>
              <a:chExt cx="3538410" cy="5490256"/>
            </a:xfrm>
          </p:grpSpPr>
          <p:sp>
            <p:nvSpPr>
              <p:cNvPr id="203" name="圓角矩形 202"/>
              <p:cNvSpPr/>
              <p:nvPr/>
            </p:nvSpPr>
            <p:spPr>
              <a:xfrm rot="1105910">
                <a:off x="1791010" y="3877008"/>
                <a:ext cx="676194" cy="73803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標楷體" panose="03000509000000000000" pitchFamily="65" charset="-120"/>
                  <a:ea typeface="標楷體" panose="03000509000000000000" pitchFamily="65" charset="-120"/>
                </a:endParaRPr>
              </a:p>
            </p:txBody>
          </p:sp>
          <p:pic>
            <p:nvPicPr>
              <p:cNvPr id="201" name="圖片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21" y="1533570"/>
                <a:ext cx="3538410" cy="5490256"/>
              </a:xfrm>
              <a:prstGeom prst="rect">
                <a:avLst/>
              </a:prstGeom>
            </p:spPr>
          </p:pic>
        </p:grpSp>
        <p:grpSp>
          <p:nvGrpSpPr>
            <p:cNvPr id="3" name="群組 2"/>
            <p:cNvGrpSpPr/>
            <p:nvPr/>
          </p:nvGrpSpPr>
          <p:grpSpPr>
            <a:xfrm>
              <a:off x="1158113" y="1216815"/>
              <a:ext cx="968651" cy="1561610"/>
              <a:chOff x="1619672" y="-333658"/>
              <a:chExt cx="1746577" cy="2484191"/>
            </a:xfrm>
          </p:grpSpPr>
          <p:pic>
            <p:nvPicPr>
              <p:cNvPr id="67" name="Picture 2" descr="C:\Program Files (x86)\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33658"/>
                <a:ext cx="1746577" cy="2155046"/>
              </a:xfrm>
              <a:prstGeom prst="rect">
                <a:avLst/>
              </a:prstGeom>
              <a:noFill/>
            </p:spPr>
          </p:pic>
          <p:pic>
            <p:nvPicPr>
              <p:cNvPr id="68" name="Picture 32" descr="http://www.seektruthfromfacts.com/wp-content/uploads/2015/11/%E9%8C%A2.jpg"/>
              <p:cNvPicPr>
                <a:picLocks noChangeAspect="1" noChangeArrowheads="1"/>
              </p:cNvPicPr>
              <p:nvPr/>
            </p:nvPicPr>
            <p:blipFill>
              <a:blip r:embed="rId5" cstate="print"/>
              <a:srcRect/>
              <a:stretch>
                <a:fillRect/>
              </a:stretch>
            </p:blipFill>
            <p:spPr bwMode="auto">
              <a:xfrm>
                <a:off x="1619672" y="1315985"/>
                <a:ext cx="839637" cy="834548"/>
              </a:xfrm>
              <a:prstGeom prst="ellipse">
                <a:avLst/>
              </a:prstGeom>
              <a:ln>
                <a:noFill/>
              </a:ln>
              <a:effectLst>
                <a:softEdge rad="112500"/>
              </a:effectLst>
            </p:spPr>
          </p:pic>
          <p:pic>
            <p:nvPicPr>
              <p:cNvPr id="69" name="圖片 68"/>
              <p:cNvPicPr>
                <a:picLocks noChangeAspect="1"/>
              </p:cNvPicPr>
              <p:nvPr/>
            </p:nvPicPr>
            <p:blipFill>
              <a:blip r:embed="rId6" cstate="print"/>
              <a:stretch>
                <a:fillRect/>
              </a:stretch>
            </p:blipFill>
            <p:spPr>
              <a:xfrm>
                <a:off x="2134260" y="783392"/>
                <a:ext cx="360211" cy="360213"/>
              </a:xfrm>
              <a:prstGeom prst="rect">
                <a:avLst/>
              </a:prstGeom>
            </p:spPr>
          </p:pic>
          <p:pic>
            <p:nvPicPr>
              <p:cNvPr id="71" name="圖片 70"/>
              <p:cNvPicPr>
                <a:picLocks noChangeAspect="1"/>
              </p:cNvPicPr>
              <p:nvPr/>
            </p:nvPicPr>
            <p:blipFill>
              <a:blip r:embed="rId6" cstate="print"/>
              <a:stretch>
                <a:fillRect/>
              </a:stretch>
            </p:blipFill>
            <p:spPr>
              <a:xfrm>
                <a:off x="2134220" y="1490297"/>
                <a:ext cx="360213" cy="360213"/>
              </a:xfrm>
              <a:prstGeom prst="rect">
                <a:avLst/>
              </a:prstGeom>
            </p:spPr>
          </p:pic>
          <p:pic>
            <p:nvPicPr>
              <p:cNvPr id="72" name="圖片 71"/>
              <p:cNvPicPr>
                <a:picLocks noChangeAspect="1"/>
              </p:cNvPicPr>
              <p:nvPr/>
            </p:nvPicPr>
            <p:blipFill>
              <a:blip r:embed="rId6" cstate="print"/>
              <a:stretch>
                <a:fillRect/>
              </a:stretch>
            </p:blipFill>
            <p:spPr>
              <a:xfrm>
                <a:off x="2344101" y="1026259"/>
                <a:ext cx="360213" cy="360213"/>
              </a:xfrm>
              <a:prstGeom prst="rect">
                <a:avLst/>
              </a:prstGeom>
            </p:spPr>
          </p:pic>
          <p:pic>
            <p:nvPicPr>
              <p:cNvPr id="70" name="圖片 69"/>
              <p:cNvPicPr>
                <a:picLocks noChangeAspect="1"/>
              </p:cNvPicPr>
              <p:nvPr/>
            </p:nvPicPr>
            <p:blipFill>
              <a:blip r:embed="rId6" cstate="print"/>
              <a:stretch>
                <a:fillRect/>
              </a:stretch>
            </p:blipFill>
            <p:spPr>
              <a:xfrm>
                <a:off x="2099097" y="1248701"/>
                <a:ext cx="360213" cy="360213"/>
              </a:xfrm>
              <a:prstGeom prst="rect">
                <a:avLst/>
              </a:prstGeom>
            </p:spPr>
          </p:pic>
          <p:pic>
            <p:nvPicPr>
              <p:cNvPr id="74" name="圖片 73"/>
              <p:cNvPicPr>
                <a:picLocks noChangeAspect="1"/>
              </p:cNvPicPr>
              <p:nvPr/>
            </p:nvPicPr>
            <p:blipFill>
              <a:blip r:embed="rId6" cstate="print"/>
              <a:stretch>
                <a:fillRect/>
              </a:stretch>
            </p:blipFill>
            <p:spPr>
              <a:xfrm>
                <a:off x="1785695" y="1073442"/>
                <a:ext cx="360213" cy="360213"/>
              </a:xfrm>
              <a:prstGeom prst="rect">
                <a:avLst/>
              </a:prstGeom>
            </p:spPr>
          </p:pic>
          <p:pic>
            <p:nvPicPr>
              <p:cNvPr id="75" name="圖片 74"/>
              <p:cNvPicPr>
                <a:picLocks noChangeAspect="1"/>
              </p:cNvPicPr>
              <p:nvPr/>
            </p:nvPicPr>
            <p:blipFill>
              <a:blip r:embed="rId6" cstate="print"/>
              <a:stretch>
                <a:fillRect/>
              </a:stretch>
            </p:blipFill>
            <p:spPr>
              <a:xfrm>
                <a:off x="2039490" y="911637"/>
                <a:ext cx="360213" cy="360213"/>
              </a:xfrm>
              <a:prstGeom prst="rect">
                <a:avLst/>
              </a:prstGeom>
            </p:spPr>
          </p:pic>
          <p:pic>
            <p:nvPicPr>
              <p:cNvPr id="76" name="圖片 75"/>
              <p:cNvPicPr>
                <a:picLocks noChangeAspect="1"/>
              </p:cNvPicPr>
              <p:nvPr/>
            </p:nvPicPr>
            <p:blipFill>
              <a:blip r:embed="rId6" cstate="print"/>
              <a:stretch>
                <a:fillRect/>
              </a:stretch>
            </p:blipFill>
            <p:spPr>
              <a:xfrm>
                <a:off x="2217814" y="1443541"/>
                <a:ext cx="464250" cy="360213"/>
              </a:xfrm>
              <a:prstGeom prst="rect">
                <a:avLst/>
              </a:prstGeom>
            </p:spPr>
          </p:pic>
        </p:grpSp>
      </p:grpSp>
      <p:sp>
        <p:nvSpPr>
          <p:cNvPr id="199" name="圓角矩形 198"/>
          <p:cNvSpPr/>
          <p:nvPr/>
        </p:nvSpPr>
        <p:spPr>
          <a:xfrm>
            <a:off x="2664267" y="1916832"/>
            <a:ext cx="7099882" cy="3148904"/>
          </a:xfrm>
          <a:prstGeom prst="roundRect">
            <a:avLst/>
          </a:prstGeom>
          <a:solidFill>
            <a:schemeClr val="bg1">
              <a:lumMod val="95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標楷體" panose="03000509000000000000" pitchFamily="65" charset="-120"/>
              <a:ea typeface="標楷體" panose="03000509000000000000" pitchFamily="65" charset="-120"/>
            </a:endParaRPr>
          </a:p>
        </p:txBody>
      </p:sp>
      <p:pic>
        <p:nvPicPr>
          <p:cNvPr id="232" name="圖片 231"/>
          <p:cNvPicPr>
            <a:picLocks noChangeAspect="1"/>
          </p:cNvPicPr>
          <p:nvPr/>
        </p:nvPicPr>
        <p:blipFill>
          <a:blip r:embed="rId6" cstate="print"/>
          <a:stretch>
            <a:fillRect/>
          </a:stretch>
        </p:blipFill>
        <p:spPr>
          <a:xfrm>
            <a:off x="1958498" y="3253016"/>
            <a:ext cx="216421" cy="226436"/>
          </a:xfrm>
          <a:prstGeom prst="rect">
            <a:avLst/>
          </a:prstGeom>
        </p:spPr>
      </p:pic>
      <p:pic>
        <p:nvPicPr>
          <p:cNvPr id="233" name="圖片 232"/>
          <p:cNvPicPr>
            <a:picLocks noChangeAspect="1"/>
          </p:cNvPicPr>
          <p:nvPr/>
        </p:nvPicPr>
        <p:blipFill>
          <a:blip r:embed="rId6" cstate="print"/>
          <a:stretch>
            <a:fillRect/>
          </a:stretch>
        </p:blipFill>
        <p:spPr>
          <a:xfrm>
            <a:off x="1782364" y="2911933"/>
            <a:ext cx="216421" cy="226436"/>
          </a:xfrm>
          <a:prstGeom prst="rect">
            <a:avLst/>
          </a:prstGeom>
        </p:spPr>
      </p:pic>
      <p:pic>
        <p:nvPicPr>
          <p:cNvPr id="235" name="圖片 234"/>
          <p:cNvPicPr>
            <a:picLocks noChangeAspect="1"/>
          </p:cNvPicPr>
          <p:nvPr/>
        </p:nvPicPr>
        <p:blipFill>
          <a:blip r:embed="rId6" cstate="print"/>
          <a:stretch>
            <a:fillRect/>
          </a:stretch>
        </p:blipFill>
        <p:spPr>
          <a:xfrm>
            <a:off x="1926173" y="2880652"/>
            <a:ext cx="216421" cy="226436"/>
          </a:xfrm>
          <a:prstGeom prst="rect">
            <a:avLst/>
          </a:prstGeom>
        </p:spPr>
      </p:pic>
      <p:pic>
        <p:nvPicPr>
          <p:cNvPr id="236" name="圖片 235"/>
          <p:cNvPicPr>
            <a:picLocks noChangeAspect="1"/>
          </p:cNvPicPr>
          <p:nvPr/>
        </p:nvPicPr>
        <p:blipFill>
          <a:blip r:embed="rId6" cstate="print"/>
          <a:stretch>
            <a:fillRect/>
          </a:stretch>
        </p:blipFill>
        <p:spPr>
          <a:xfrm>
            <a:off x="1879252" y="3428440"/>
            <a:ext cx="216421" cy="226436"/>
          </a:xfrm>
          <a:prstGeom prst="rect">
            <a:avLst/>
          </a:prstGeom>
        </p:spPr>
      </p:pic>
      <p:pic>
        <p:nvPicPr>
          <p:cNvPr id="237" name="圖片 236"/>
          <p:cNvPicPr>
            <a:picLocks noChangeAspect="1"/>
          </p:cNvPicPr>
          <p:nvPr/>
        </p:nvPicPr>
        <p:blipFill>
          <a:blip r:embed="rId6" cstate="print"/>
          <a:stretch>
            <a:fillRect/>
          </a:stretch>
        </p:blipFill>
        <p:spPr>
          <a:xfrm>
            <a:off x="1817962" y="3074591"/>
            <a:ext cx="216421" cy="226436"/>
          </a:xfrm>
          <a:prstGeom prst="rect">
            <a:avLst/>
          </a:prstGeom>
        </p:spPr>
      </p:pic>
      <p:sp>
        <p:nvSpPr>
          <p:cNvPr id="238" name="Rectangle 1"/>
          <p:cNvSpPr>
            <a:spLocks noChangeArrowheads="1"/>
          </p:cNvSpPr>
          <p:nvPr/>
        </p:nvSpPr>
        <p:spPr bwMode="auto">
          <a:xfrm>
            <a:off x="5271436" y="2195393"/>
            <a:ext cx="45781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1" lang="zh-TW" altLang="zh-TW" sz="2400" b="1" dirty="0">
                <a:solidFill>
                  <a:prstClr val="black"/>
                </a:solidFill>
                <a:latin typeface="標楷體" panose="03000509000000000000" pitchFamily="65" charset="-120"/>
                <a:ea typeface="標楷體" panose="03000509000000000000" pitchFamily="65" charset="-120"/>
                <a:cs typeface="Times New Roman" pitchFamily="18" charset="0"/>
              </a:rPr>
              <a:t>營利事業保留盈餘不分配之稅</a:t>
            </a:r>
            <a:r>
              <a:rPr kumimoji="1" lang="zh-TW" altLang="zh-TW" sz="2400" b="1" dirty="0" smtClean="0">
                <a:solidFill>
                  <a:prstClr val="black"/>
                </a:solidFill>
                <a:latin typeface="標楷體" panose="03000509000000000000" pitchFamily="65" charset="-120"/>
                <a:ea typeface="標楷體" panose="03000509000000000000" pitchFamily="65" charset="-120"/>
                <a:cs typeface="Times New Roman" pitchFamily="18" charset="0"/>
              </a:rPr>
              <a:t>負</a:t>
            </a:r>
            <a:endParaRPr kumimoji="1" lang="en-US" altLang="zh-TW" sz="2400" b="1" dirty="0" smtClean="0">
              <a:solidFill>
                <a:prstClr val="black"/>
              </a:solidFill>
              <a:latin typeface="標楷體" panose="03000509000000000000" pitchFamily="65" charset="-120"/>
              <a:ea typeface="標楷體" panose="03000509000000000000" pitchFamily="65" charset="-120"/>
              <a:cs typeface="Times New Roman" pitchFamily="18" charset="0"/>
            </a:endParaRPr>
          </a:p>
        </p:txBody>
      </p:sp>
      <p:grpSp>
        <p:nvGrpSpPr>
          <p:cNvPr id="239" name="群組 238"/>
          <p:cNvGrpSpPr/>
          <p:nvPr/>
        </p:nvGrpSpPr>
        <p:grpSpPr>
          <a:xfrm>
            <a:off x="5408014" y="2880652"/>
            <a:ext cx="4356135" cy="2141786"/>
            <a:chOff x="3210586" y="3026430"/>
            <a:chExt cx="5400601" cy="1734754"/>
          </a:xfrm>
        </p:grpSpPr>
        <p:sp>
          <p:nvSpPr>
            <p:cNvPr id="240" name="文字方塊 239"/>
            <p:cNvSpPr txBox="1"/>
            <p:nvPr/>
          </p:nvSpPr>
          <p:spPr>
            <a:xfrm>
              <a:off x="3210586" y="4437112"/>
              <a:ext cx="5400601" cy="324072"/>
            </a:xfrm>
            <a:prstGeom prst="rect">
              <a:avLst/>
            </a:prstGeom>
            <a:noFill/>
          </p:spPr>
          <p:txBody>
            <a:bodyPr wrap="square" rtlCol="0">
              <a:spAutoFit/>
            </a:bodyPr>
            <a:lstStyle/>
            <a:p>
              <a:r>
                <a:rPr lang="zh-TW" altLang="en-US" sz="2000" b="1" dirty="0" smtClean="0">
                  <a:solidFill>
                    <a:prstClr val="black"/>
                  </a:solidFill>
                  <a:latin typeface="微軟正黑體" panose="020B0604030504040204" pitchFamily="34" charset="-120"/>
                  <a:ea typeface="微軟正黑體" panose="020B0604030504040204" pitchFamily="34" charset="-120"/>
                </a:rPr>
                <a:t>         </a:t>
              </a:r>
              <a:r>
                <a:rPr lang="en-US" altLang="zh-TW" sz="2000" b="1" dirty="0" smtClean="0">
                  <a:solidFill>
                    <a:prstClr val="black"/>
                  </a:solidFill>
                  <a:latin typeface="微軟正黑體" panose="020B0604030504040204" pitchFamily="34" charset="-120"/>
                  <a:ea typeface="微軟正黑體" panose="020B0604030504040204" pitchFamily="34" charset="-120"/>
                </a:rPr>
                <a:t>106</a:t>
              </a:r>
              <a:r>
                <a:rPr lang="zh-TW" altLang="en-US" sz="2000" b="1" dirty="0" smtClean="0">
                  <a:solidFill>
                    <a:prstClr val="black"/>
                  </a:solidFill>
                  <a:latin typeface="微軟正黑體" panose="020B0604030504040204" pitchFamily="34" charset="-120"/>
                  <a:ea typeface="微軟正黑體" panose="020B0604030504040204" pitchFamily="34" charset="-120"/>
                </a:rPr>
                <a:t>年度           </a:t>
              </a:r>
              <a:r>
                <a:rPr lang="en-US" altLang="zh-TW" sz="2000" b="1" dirty="0" smtClean="0">
                  <a:solidFill>
                    <a:prstClr val="black"/>
                  </a:solidFill>
                  <a:latin typeface="微軟正黑體" panose="020B0604030504040204" pitchFamily="34" charset="-120"/>
                  <a:ea typeface="微軟正黑體" panose="020B0604030504040204" pitchFamily="34" charset="-120"/>
                </a:rPr>
                <a:t>107</a:t>
              </a:r>
              <a:r>
                <a:rPr lang="zh-TW" altLang="en-US" sz="2000" b="1" dirty="0" smtClean="0">
                  <a:solidFill>
                    <a:prstClr val="black"/>
                  </a:solidFill>
                  <a:latin typeface="微軟正黑體" panose="020B0604030504040204" pitchFamily="34" charset="-120"/>
                  <a:ea typeface="微軟正黑體" panose="020B0604030504040204" pitchFamily="34" charset="-120"/>
                </a:rPr>
                <a:t>年度以後   </a:t>
              </a:r>
              <a:endParaRPr lang="zh-TW" altLang="en-US" sz="2000" b="1" dirty="0">
                <a:solidFill>
                  <a:prstClr val="black"/>
                </a:solidFill>
                <a:latin typeface="微軟正黑體" panose="020B0604030504040204" pitchFamily="34" charset="-120"/>
                <a:ea typeface="微軟正黑體" panose="020B0604030504040204" pitchFamily="34" charset="-120"/>
              </a:endParaRPr>
            </a:p>
          </p:txBody>
        </p:sp>
        <p:grpSp>
          <p:nvGrpSpPr>
            <p:cNvPr id="241" name="群組 240"/>
            <p:cNvGrpSpPr/>
            <p:nvPr/>
          </p:nvGrpSpPr>
          <p:grpSpPr>
            <a:xfrm>
              <a:off x="3283339" y="3026430"/>
              <a:ext cx="4564652" cy="1419754"/>
              <a:chOff x="3283339" y="3026430"/>
              <a:chExt cx="4564652" cy="1419754"/>
            </a:xfrm>
          </p:grpSpPr>
          <p:sp>
            <p:nvSpPr>
              <p:cNvPr id="246" name="矩形 245"/>
              <p:cNvSpPr/>
              <p:nvPr/>
            </p:nvSpPr>
            <p:spPr>
              <a:xfrm>
                <a:off x="6239654" y="3026430"/>
                <a:ext cx="1015371" cy="49398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1600" b="1" dirty="0" smtClean="0">
                    <a:solidFill>
                      <a:srgbClr val="FF0000"/>
                    </a:solidFill>
                    <a:latin typeface="新細明體"/>
                    <a:ea typeface="新細明體"/>
                  </a:rPr>
                  <a:t>↓1.3</a:t>
                </a:r>
                <a:r>
                  <a:rPr lang="en-US" altLang="zh-TW" sz="1600" b="1" dirty="0" smtClean="0">
                    <a:solidFill>
                      <a:srgbClr val="FF0000"/>
                    </a:solidFill>
                  </a:rPr>
                  <a:t>%</a:t>
                </a:r>
                <a:endParaRPr lang="zh-TW" altLang="en-US" sz="1600" b="1" dirty="0">
                  <a:solidFill>
                    <a:srgbClr val="FF0000"/>
                  </a:solidFill>
                </a:endParaRPr>
              </a:p>
            </p:txBody>
          </p:sp>
          <p:cxnSp>
            <p:nvCxnSpPr>
              <p:cNvPr id="243" name="直線接點 242"/>
              <p:cNvCxnSpPr/>
              <p:nvPr/>
            </p:nvCxnSpPr>
            <p:spPr>
              <a:xfrm flipV="1">
                <a:off x="3283339" y="4446183"/>
                <a:ext cx="4564652" cy="1"/>
              </a:xfrm>
              <a:prstGeom prst="line">
                <a:avLst/>
              </a:prstGeom>
            </p:spPr>
            <p:style>
              <a:lnRef idx="2">
                <a:schemeClr val="dk1"/>
              </a:lnRef>
              <a:fillRef idx="0">
                <a:schemeClr val="dk1"/>
              </a:fillRef>
              <a:effectRef idx="1">
                <a:schemeClr val="dk1"/>
              </a:effectRef>
              <a:fontRef idx="minor">
                <a:schemeClr val="tx1"/>
              </a:fontRef>
            </p:style>
          </p:cxnSp>
        </p:grpSp>
      </p:grpSp>
      <p:sp>
        <p:nvSpPr>
          <p:cNvPr id="254" name="矩形 253"/>
          <p:cNvSpPr/>
          <p:nvPr/>
        </p:nvSpPr>
        <p:spPr>
          <a:xfrm>
            <a:off x="6096370" y="2979785"/>
            <a:ext cx="858095" cy="1575686"/>
          </a:xfrm>
          <a:prstGeom prst="rect">
            <a:avLst/>
          </a:prstGeom>
          <a:solidFill>
            <a:srgbClr val="7030A0"/>
          </a:solidFill>
          <a:ln>
            <a:solidFill>
              <a:schemeClr val="accent1">
                <a:shade val="50000"/>
                <a:alpha val="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endParaRPr lang="zh-TW" altLang="en-US" sz="1400" dirty="0">
              <a:solidFill>
                <a:srgbClr val="FFFFFF"/>
              </a:solidFill>
            </a:endParaRPr>
          </a:p>
        </p:txBody>
      </p:sp>
      <p:sp>
        <p:nvSpPr>
          <p:cNvPr id="255" name="矩形 254"/>
          <p:cNvSpPr/>
          <p:nvPr/>
        </p:nvSpPr>
        <p:spPr>
          <a:xfrm>
            <a:off x="6130088" y="3483840"/>
            <a:ext cx="911144" cy="285752"/>
          </a:xfrm>
          <a:prstGeom prst="rect">
            <a:avLst/>
          </a:prstGeom>
          <a:solidFill>
            <a:srgbClr val="CC3300">
              <a:alpha val="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rgbClr val="FFFFFF"/>
                </a:solidFill>
                <a:latin typeface="Arial Unicode MS" pitchFamily="34" charset="-120"/>
                <a:ea typeface="Arial Unicode MS" pitchFamily="34" charset="-120"/>
                <a:cs typeface="Arial Unicode MS" pitchFamily="34" charset="-120"/>
              </a:rPr>
              <a:t>25.3%</a:t>
            </a:r>
            <a:endParaRPr lang="zh-TW" altLang="en-US" sz="2000" b="1" dirty="0" smtClean="0">
              <a:solidFill>
                <a:srgbClr val="FFFFFF"/>
              </a:solidFill>
              <a:latin typeface="Arial Unicode MS" pitchFamily="34" charset="-120"/>
              <a:ea typeface="Arial Unicode MS" pitchFamily="34" charset="-120"/>
              <a:cs typeface="Arial Unicode MS" pitchFamily="34" charset="-120"/>
            </a:endParaRPr>
          </a:p>
        </p:txBody>
      </p:sp>
      <p:pic>
        <p:nvPicPr>
          <p:cNvPr id="272" name="圖片 271"/>
          <p:cNvPicPr>
            <a:picLocks noChangeAspect="1"/>
          </p:cNvPicPr>
          <p:nvPr/>
        </p:nvPicPr>
        <p:blipFill>
          <a:blip r:embed="rId6" cstate="print"/>
          <a:stretch>
            <a:fillRect/>
          </a:stretch>
        </p:blipFill>
        <p:spPr>
          <a:xfrm>
            <a:off x="1998001" y="3026022"/>
            <a:ext cx="216421" cy="226436"/>
          </a:xfrm>
          <a:prstGeom prst="rect">
            <a:avLst/>
          </a:prstGeom>
        </p:spPr>
      </p:pic>
      <p:sp>
        <p:nvSpPr>
          <p:cNvPr id="280" name="矩形 279"/>
          <p:cNvSpPr/>
          <p:nvPr/>
        </p:nvSpPr>
        <p:spPr>
          <a:xfrm>
            <a:off x="7851665" y="3370465"/>
            <a:ext cx="819000" cy="1185005"/>
          </a:xfrm>
          <a:prstGeom prst="rect">
            <a:avLst/>
          </a:prstGeom>
          <a:solidFill>
            <a:srgbClr val="05A7A3"/>
          </a:solidFill>
          <a:ln>
            <a:solidFill>
              <a:schemeClr val="accent1">
                <a:shade val="50000"/>
                <a:alpha val="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endParaRPr lang="zh-TW" altLang="en-US" sz="1200" dirty="0">
              <a:solidFill>
                <a:srgbClr val="FFFFFF"/>
              </a:solidFill>
            </a:endParaRPr>
          </a:p>
        </p:txBody>
      </p:sp>
      <p:sp>
        <p:nvSpPr>
          <p:cNvPr id="281" name="矩形 280"/>
          <p:cNvSpPr/>
          <p:nvPr/>
        </p:nvSpPr>
        <p:spPr>
          <a:xfrm>
            <a:off x="7851665" y="3630194"/>
            <a:ext cx="897001" cy="285752"/>
          </a:xfrm>
          <a:prstGeom prst="rect">
            <a:avLst/>
          </a:prstGeom>
          <a:solidFill>
            <a:srgbClr val="CC3300">
              <a:alpha val="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smtClean="0">
                <a:solidFill>
                  <a:srgbClr val="FFFFFF"/>
                </a:solidFill>
                <a:latin typeface="Arial Unicode MS" pitchFamily="34" charset="-120"/>
                <a:ea typeface="Arial Unicode MS" pitchFamily="34" charset="-120"/>
                <a:cs typeface="Arial Unicode MS" pitchFamily="34" charset="-120"/>
              </a:rPr>
              <a:t>24%</a:t>
            </a:r>
            <a:endParaRPr lang="zh-TW" altLang="en-US" sz="2000" b="1" dirty="0" smtClean="0">
              <a:solidFill>
                <a:srgbClr val="FFFFFF"/>
              </a:solidFill>
              <a:latin typeface="Arial Unicode MS" pitchFamily="34" charset="-120"/>
              <a:ea typeface="Arial Unicode MS" pitchFamily="34" charset="-120"/>
              <a:cs typeface="Arial Unicode MS" pitchFamily="34" charset="-120"/>
            </a:endParaRPr>
          </a:p>
        </p:txBody>
      </p:sp>
      <p:pic>
        <p:nvPicPr>
          <p:cNvPr id="282" name="圖片 281"/>
          <p:cNvPicPr>
            <a:picLocks noChangeAspect="1"/>
          </p:cNvPicPr>
          <p:nvPr/>
        </p:nvPicPr>
        <p:blipFill>
          <a:blip r:embed="rId6" cstate="print"/>
          <a:stretch>
            <a:fillRect/>
          </a:stretch>
        </p:blipFill>
        <p:spPr>
          <a:xfrm>
            <a:off x="1862013" y="3193421"/>
            <a:ext cx="216421" cy="226436"/>
          </a:xfrm>
          <a:prstGeom prst="rect">
            <a:avLst/>
          </a:prstGeom>
        </p:spPr>
      </p:pic>
      <p:sp>
        <p:nvSpPr>
          <p:cNvPr id="283" name="文字方塊 282"/>
          <p:cNvSpPr txBox="1"/>
          <p:nvPr/>
        </p:nvSpPr>
        <p:spPr>
          <a:xfrm>
            <a:off x="2961136" y="3575338"/>
            <a:ext cx="1798522" cy="1015663"/>
          </a:xfrm>
          <a:prstGeom prst="rect">
            <a:avLst/>
          </a:prstGeom>
          <a:solidFill>
            <a:srgbClr val="FFFF0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ctr" anchorCtr="0">
            <a:spAutoFit/>
          </a:bodyPr>
          <a:lstStyle/>
          <a:p>
            <a:r>
              <a:rPr kumimoji="1"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營所稅稅率由</a:t>
            </a:r>
            <a:r>
              <a:rPr kumimoji="1"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17%</a:t>
            </a:r>
            <a:r>
              <a:rPr kumimoji="1" lang="zh-TW"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調高為</a:t>
            </a:r>
            <a:r>
              <a:rPr kumimoji="1"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20%</a:t>
            </a:r>
          </a:p>
        </p:txBody>
      </p:sp>
      <p:sp>
        <p:nvSpPr>
          <p:cNvPr id="285" name="向右箭號 284"/>
          <p:cNvSpPr/>
          <p:nvPr/>
        </p:nvSpPr>
        <p:spPr>
          <a:xfrm rot="16200000">
            <a:off x="4300432" y="4555384"/>
            <a:ext cx="385323" cy="242228"/>
          </a:xfrm>
          <a:prstGeom prst="rightArrow">
            <a:avLst/>
          </a:prstGeom>
          <a:solidFill>
            <a:srgbClr val="C00000"/>
          </a:solidFill>
          <a:effectLst>
            <a:outerShdw blurRad="50800" dist="76200" dir="2700000" sx="94000" sy="94000" algn="tl" rotWithShape="0">
              <a:prstClr val="black">
                <a:alpha val="47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sz="2000" dirty="0">
              <a:solidFill>
                <a:prstClr val="white"/>
              </a:solidFill>
            </a:endParaRPr>
          </a:p>
        </p:txBody>
      </p:sp>
      <p:sp>
        <p:nvSpPr>
          <p:cNvPr id="286" name="文字方塊 285"/>
          <p:cNvSpPr txBox="1"/>
          <p:nvPr/>
        </p:nvSpPr>
        <p:spPr>
          <a:xfrm>
            <a:off x="3210050" y="2566759"/>
            <a:ext cx="2124278" cy="1015663"/>
          </a:xfrm>
          <a:prstGeom prst="rect">
            <a:avLst/>
          </a:prstGeom>
          <a:solidFill>
            <a:srgbClr val="FFCC0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未分配盈餘加徵營所稅</a:t>
            </a:r>
            <a:r>
              <a:rPr kumimoji="1"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稅率</a:t>
            </a:r>
            <a:r>
              <a:rPr kumimoji="1"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由</a:t>
            </a:r>
            <a:r>
              <a:rPr kumimoji="1"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a:t>
            </a:r>
            <a:r>
              <a:rPr kumimoji="1" lang="zh-TW"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調</a:t>
            </a:r>
            <a:r>
              <a:rPr kumimoji="1" lang="zh-TW" altLang="en-US"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降</a:t>
            </a:r>
            <a:r>
              <a:rPr kumimoji="1" lang="zh-TW"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為</a:t>
            </a:r>
            <a:r>
              <a:rPr kumimoji="1" lang="en-US" altLang="zh-TW" sz="20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p>
        </p:txBody>
      </p:sp>
      <p:sp>
        <p:nvSpPr>
          <p:cNvPr id="284" name="向右箭號 283"/>
          <p:cNvSpPr/>
          <p:nvPr/>
        </p:nvSpPr>
        <p:spPr>
          <a:xfrm rot="5400000">
            <a:off x="4777911" y="3666959"/>
            <a:ext cx="486621" cy="295605"/>
          </a:xfrm>
          <a:prstGeom prst="rightArrow">
            <a:avLst/>
          </a:prstGeom>
          <a:solidFill>
            <a:srgbClr val="008000"/>
          </a:solidFill>
          <a:ln>
            <a:noFill/>
          </a:ln>
          <a:effectLst>
            <a:outerShdw blurRad="50800" dist="76200" dir="2700000" sx="94000" sy="94000" algn="tl" rotWithShape="0">
              <a:prstClr val="black">
                <a:alpha val="47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solidFill>
                <a:prstClr val="white"/>
              </a:solidFill>
            </a:endParaRPr>
          </a:p>
        </p:txBody>
      </p:sp>
      <p:sp>
        <p:nvSpPr>
          <p:cNvPr id="105" name="矩形 104"/>
          <p:cNvSpPr/>
          <p:nvPr/>
        </p:nvSpPr>
        <p:spPr>
          <a:xfrm>
            <a:off x="-450573" y="1340768"/>
            <a:ext cx="9715026" cy="477054"/>
          </a:xfrm>
          <a:prstGeom prst="rect">
            <a:avLst/>
          </a:prstGeom>
        </p:spPr>
        <p:txBody>
          <a:bodyPr wrap="square">
            <a:spAutoFit/>
          </a:bodyPr>
          <a:lstStyle/>
          <a:p>
            <a:pPr marL="1238250" indent="381000">
              <a:lnSpc>
                <a:spcPts val="3000"/>
              </a:lnSpc>
              <a:spcBef>
                <a:spcPts val="600"/>
              </a:spcBef>
              <a:buClr>
                <a:srgbClr val="FF0000"/>
              </a:buClr>
              <a:buSzPct val="80000"/>
              <a:buFont typeface="Wingdings" pitchFamily="2" charset="2"/>
              <a:buChar char=""/>
              <a:defRPr/>
            </a:pPr>
            <a:r>
              <a:rPr lang="zh-TW" altLang="en-US" sz="320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未分配盈餘加徵營所稅</a:t>
            </a:r>
            <a:r>
              <a:rPr lang="zh-TW" altLang="en-US" sz="320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稅率由</a:t>
            </a:r>
            <a:r>
              <a:rPr lang="en-US" altLang="zh-TW" sz="320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10%</a:t>
            </a:r>
            <a:r>
              <a:rPr lang="zh-TW" altLang="en-US" sz="320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調降至</a:t>
            </a:r>
            <a:r>
              <a:rPr lang="en-US" altLang="zh-TW" sz="320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5</a:t>
            </a:r>
            <a:r>
              <a:rPr lang="en-US" altLang="zh-TW" sz="3200" dirty="0" smtClean="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rPr>
              <a:t>%</a:t>
            </a:r>
            <a:endParaRPr lang="en-US" altLang="zh-TW" sz="28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194471" y="4907589"/>
            <a:ext cx="9361040" cy="1374735"/>
          </a:xfrm>
          <a:prstGeom prst="rect">
            <a:avLst/>
          </a:prstGeom>
        </p:spPr>
        <p:txBody>
          <a:bodyPr wrap="square">
            <a:spAutoFit/>
          </a:bodyPr>
          <a:lstStyle/>
          <a:p>
            <a:pPr marL="1238250" indent="381000">
              <a:lnSpc>
                <a:spcPts val="3000"/>
              </a:lnSpc>
              <a:spcBef>
                <a:spcPts val="600"/>
              </a:spcBef>
              <a:buClr>
                <a:srgbClr val="FF0000"/>
              </a:buClr>
              <a:buSzPct val="80000"/>
              <a:buFont typeface="Wingdings" pitchFamily="2" charset="2"/>
              <a:buChar char=""/>
              <a:defRPr/>
            </a:pPr>
            <a:endParaRPr lang="en-US" altLang="zh-TW" sz="2600" dirty="0">
              <a:solidFill>
                <a:srgbClr val="0000CC"/>
              </a:solidFill>
              <a:effectLst>
                <a:outerShdw blurRad="38100" dist="38100" dir="2700000" algn="tl">
                  <a:srgbClr val="000000">
                    <a:alpha val="43137"/>
                  </a:srgbClr>
                </a:outerShdw>
              </a:effectLst>
              <a:ea typeface="標楷體" panose="03000509000000000000" pitchFamily="65" charset="-120"/>
              <a:cs typeface="Times New Roman" panose="02020603050405020304" pitchFamily="18" charset="0"/>
            </a:endParaRPr>
          </a:p>
          <a:p>
            <a:pPr marL="171450" lvl="1" algn="just" hangingPunct="0">
              <a:lnSpc>
                <a:spcPts val="3500"/>
              </a:lnSpc>
              <a:spcBef>
                <a:spcPct val="0"/>
              </a:spcBef>
              <a:buClr>
                <a:srgbClr val="FF0000"/>
              </a:buClr>
              <a:buSzPct val="100000"/>
            </a:pP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適度減輕須藉</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保留盈餘累積自有穩定資金</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之企業所得稅</a:t>
            </a: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負</a:t>
            </a:r>
            <a:endParaRPr lang="en-US" altLang="zh-TW"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171450" lvl="1" algn="just" hangingPunct="0">
              <a:lnSpc>
                <a:spcPts val="3500"/>
              </a:lnSpc>
              <a:spcBef>
                <a:spcPct val="0"/>
              </a:spcBef>
              <a:buClr>
                <a:srgbClr val="FF0000"/>
              </a:buClr>
              <a:buSzPct val="100000"/>
            </a:pPr>
            <a:r>
              <a:rPr lang="zh-TW" altLang="en-US" sz="2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協助</a:t>
            </a:r>
            <a:r>
              <a:rPr lang="zh-TW" altLang="en-US" sz="2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新創企業</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累積未來轉型升級之投資動能</a:t>
            </a:r>
            <a:endParaRPr lang="en-US" altLang="zh-TW"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7" name="Straight Connector 3"/>
          <p:cNvCxnSpPr/>
          <p:nvPr/>
        </p:nvCxnSpPr>
        <p:spPr>
          <a:xfrm>
            <a:off x="154889" y="1115884"/>
            <a:ext cx="9485533" cy="886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971009" y="437183"/>
            <a:ext cx="8029125" cy="553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3000" b="1" dirty="0" smtClean="0">
                <a:solidFill>
                  <a:srgbClr val="7030A0"/>
                </a:solidFill>
                <a:latin typeface="標楷體" pitchFamily="65" charset="-120"/>
                <a:ea typeface="標楷體" pitchFamily="65" charset="-120"/>
              </a:rPr>
              <a:t>所得稅制優化措施</a:t>
            </a:r>
            <a:r>
              <a:rPr lang="en-US" altLang="zh-TW" sz="3000" b="1" dirty="0" smtClean="0">
                <a:solidFill>
                  <a:srgbClr val="7030A0"/>
                </a:solidFill>
                <a:latin typeface="Times New Roman" panose="02020603050405020304" pitchFamily="18" charset="0"/>
                <a:ea typeface="標楷體" pitchFamily="65" charset="-120"/>
                <a:cs typeface="Times New Roman" panose="02020603050405020304" pitchFamily="18" charset="0"/>
              </a:rPr>
              <a:t>(6/6)</a:t>
            </a:r>
            <a:endParaRPr lang="zh-TW" altLang="en-US" sz="3000" b="1" dirty="0">
              <a:solidFill>
                <a:srgbClr val="7030A0"/>
              </a:solidFill>
              <a:latin typeface="標楷體" pitchFamily="65" charset="-120"/>
              <a:ea typeface="標楷體" pitchFamily="65" charset="-120"/>
            </a:endParaRPr>
          </a:p>
        </p:txBody>
      </p:sp>
      <p:sp>
        <p:nvSpPr>
          <p:cNvPr id="44" name="矩形 43"/>
          <p:cNvSpPr/>
          <p:nvPr/>
        </p:nvSpPr>
        <p:spPr>
          <a:xfrm>
            <a:off x="9400431" y="6311625"/>
            <a:ext cx="312906" cy="369332"/>
          </a:xfrm>
          <a:prstGeom prst="rect">
            <a:avLst/>
          </a:prstGeom>
        </p:spPr>
        <p:txBody>
          <a:bodyPr wrap="none">
            <a:spAutoFit/>
          </a:bodyPr>
          <a:lstStyle/>
          <a:p>
            <a:fld id="{4B5BF503-CB4E-4E0B-B8CD-0D94C9C6234B}" type="slidenum">
              <a:rPr lang="en-US" altLang="zh-TW">
                <a:solidFill>
                  <a:srgbClr val="000000"/>
                </a:solidFill>
                <a:latin typeface="Arial" panose="020B0604020202020204" pitchFamily="34" charset="0"/>
                <a:cs typeface="Arial" panose="020B0604020202020204" pitchFamily="34" charset="0"/>
              </a:rPr>
              <a:pPr/>
              <a:t>8</a:t>
            </a:fld>
            <a:endParaRPr lang="en-US" altLang="zh-TW"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2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研商分割公債及分割公司債簡報（賦稅政策及法令諮詢委員會）">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訂 3">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1" lang="zh-TW" altLang="en-US" sz="2600" b="0" i="0" u="none" strike="noStrike" cap="none" normalizeH="0" baseline="0" smtClean="0">
            <a:ln>
              <a:noFill/>
            </a:ln>
            <a:solidFill>
              <a:schemeClr val="tx1"/>
            </a:solidFill>
            <a:effectLst/>
            <a:latin typeface="Tahoma" pitchFamily="34"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1" lang="zh-TW" altLang="en-US" sz="2600" b="0" i="0" u="none" strike="noStrike" cap="none" normalizeH="0" baseline="0" smtClean="0">
            <a:ln>
              <a:noFill/>
            </a:ln>
            <a:solidFill>
              <a:schemeClr val="tx1"/>
            </a:solidFill>
            <a:effectLst/>
            <a:latin typeface="Tahoma" pitchFamily="34" charset="0"/>
            <a:ea typeface="標楷體" pitchFamily="65" charset="-120"/>
          </a:defRPr>
        </a:defPPr>
      </a:lstStyle>
    </a:lnDef>
  </a:objectDefaults>
  <a:extraClrSchemeLst>
    <a:extraClrScheme>
      <a:clrScheme name="研商分割公債及分割公司債簡報（賦稅政策及法令諮詢委員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研商分割公債及分割公司債簡報（賦稅政策及法令諮詢委員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研商分割公債及分割公司債簡報（賦稅政策及法令諮詢委員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研商分割公債及分割公司債簡報（賦稅政策及法令諮詢委員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研商分割公債及分割公司債簡報（賦稅政策及法令諮詢委員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研商分割公債及分割公司債簡報（賦稅政策及法令諮詢委員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研商分割公債及分割公司債簡報（賦稅政策及法令諮詢委員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a:ln>
      </a:spPr>
      <a:bodyPr/>
      <a:lstStyle>
        <a:defPPr algn="ctr" eaLnBrk="1" hangingPunct="1">
          <a:spcBef>
            <a:spcPct val="0"/>
          </a:spcBef>
          <a:buFontTx/>
          <a:buNone/>
          <a:defRPr sz="2600" b="1" dirty="0" smtClean="0">
            <a:solidFill>
              <a:srgbClr val="0000FF"/>
            </a:solidFill>
            <a:latin typeface="標楷體" pitchFamily="65" charset="-120"/>
            <a:ea typeface="標楷體" pitchFamily="65" charset="-120"/>
          </a:defRPr>
        </a:defPPr>
      </a:lst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佈景主題">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17122</TotalTime>
  <Words>3292</Words>
  <Application>Microsoft Office PowerPoint</Application>
  <PresentationFormat>A4 紙張 (210x297 公釐)</PresentationFormat>
  <Paragraphs>401</Paragraphs>
  <Slides>26</Slides>
  <Notes>26</Notes>
  <HiddenSlides>0</HiddenSlides>
  <MMClips>0</MMClips>
  <ScaleCrop>false</ScaleCrop>
  <HeadingPairs>
    <vt:vector size="4" baseType="variant">
      <vt:variant>
        <vt:lpstr>佈景主題</vt:lpstr>
      </vt:variant>
      <vt:variant>
        <vt:i4>6</vt:i4>
      </vt:variant>
      <vt:variant>
        <vt:lpstr>投影片標題</vt:lpstr>
      </vt:variant>
      <vt:variant>
        <vt:i4>26</vt:i4>
      </vt:variant>
    </vt:vector>
  </HeadingPairs>
  <TitlesOfParts>
    <vt:vector size="32" baseType="lpstr">
      <vt:lpstr>Office 佈景主題</vt:lpstr>
      <vt:lpstr>9_研商分割公債及分割公司債簡報（賦稅政策及法令諮詢委員會）</vt:lpstr>
      <vt:lpstr>預設簡報設計</vt:lpstr>
      <vt:lpstr>1_Office 佈景主題</vt:lpstr>
      <vt:lpstr>2_Office 佈景主題</vt:lpstr>
      <vt:lpstr>1_Diseño predeterminado</vt:lpstr>
      <vt:lpstr>近期促進投資重要賦稅改革措施</vt:lpstr>
      <vt:lpstr>大  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徐翊芳</dc:creator>
  <cp:lastModifiedBy>陳樹珍</cp:lastModifiedBy>
  <cp:revision>1920</cp:revision>
  <cp:lastPrinted>2018-06-15T00:36:33Z</cp:lastPrinted>
  <dcterms:created xsi:type="dcterms:W3CDTF">2017-01-05T09:49:03Z</dcterms:created>
  <dcterms:modified xsi:type="dcterms:W3CDTF">2018-06-15T02:21:41Z</dcterms:modified>
</cp:coreProperties>
</file>