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69" r:id="rId4"/>
    <p:sldId id="270" r:id="rId5"/>
    <p:sldId id="259" r:id="rId6"/>
    <p:sldId id="268" r:id="rId7"/>
    <p:sldId id="271" r:id="rId8"/>
    <p:sldId id="276" r:id="rId9"/>
    <p:sldId id="260" r:id="rId10"/>
    <p:sldId id="262" r:id="rId11"/>
    <p:sldId id="275" r:id="rId12"/>
    <p:sldId id="278" r:id="rId13"/>
    <p:sldId id="277" r:id="rId14"/>
    <p:sldId id="264" r:id="rId15"/>
  </p:sldIdLst>
  <p:sldSz cx="9144000" cy="6858000" type="screen4x3"/>
  <p:notesSz cx="6797675" cy="9926638"/>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6209"/>
    <a:srgbClr val="7793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023" autoAdjust="0"/>
    <p:restoredTop sz="94660"/>
  </p:normalViewPr>
  <p:slideViewPr>
    <p:cSldViewPr>
      <p:cViewPr>
        <p:scale>
          <a:sx n="124" d="100"/>
          <a:sy n="124" d="100"/>
        </p:scale>
        <p:origin x="-1350" y="5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4.5164862306392037E-2"/>
          <c:y val="1.4350627708032441E-2"/>
          <c:w val="0.93141154655910596"/>
          <c:h val="0.93849609302670078"/>
        </c:manualLayout>
      </c:layout>
      <c:bubbleChart>
        <c:varyColors val="0"/>
        <c:ser>
          <c:idx val="1"/>
          <c:order val="0"/>
          <c:tx>
            <c:strRef>
              <c:f>Sheet1!$C$2</c:f>
              <c:strCache>
                <c:ptCount val="1"/>
                <c:pt idx="0">
                  <c:v>件數</c:v>
                </c:pt>
              </c:strCache>
            </c:strRef>
          </c:tx>
          <c:invertIfNegative val="0"/>
          <c:dLbls>
            <c:dLbl>
              <c:idx val="0"/>
              <c:layout>
                <c:manualLayout>
                  <c:x val="-2.7694351683605418E-2"/>
                  <c:y val="-5.6438173536273749E-2"/>
                </c:manualLayout>
              </c:layout>
              <c:tx>
                <c:rich>
                  <a:bodyPr/>
                  <a:lstStyle/>
                  <a:p>
                    <a:r>
                      <a:rPr lang="zh-TW" altLang="en-US" smtClean="0"/>
                      <a:t>內政部</a:t>
                    </a:r>
                    <a:r>
                      <a:rPr lang="en-US" altLang="zh-TW" smtClean="0"/>
                      <a:t>(41)</a:t>
                    </a:r>
                    <a:endParaRPr lang="en-US" altLang="zh-TW"/>
                  </a:p>
                </c:rich>
              </c:tx>
              <c:showLegendKey val="0"/>
              <c:showVal val="1"/>
              <c:showCatName val="1"/>
              <c:showSerName val="0"/>
              <c:showPercent val="0"/>
              <c:showBubbleSize val="0"/>
            </c:dLbl>
            <c:dLbl>
              <c:idx val="1"/>
              <c:layout>
                <c:manualLayout>
                  <c:x val="-5.9761495738306393E-2"/>
                  <c:y val="-3.2922267896159686E-2"/>
                </c:manualLayout>
              </c:layout>
              <c:tx>
                <c:rich>
                  <a:bodyPr/>
                  <a:lstStyle/>
                  <a:p>
                    <a:r>
                      <a:rPr lang="zh-TW" altLang="en-US" smtClean="0"/>
                      <a:t>國防部</a:t>
                    </a:r>
                    <a:r>
                      <a:rPr lang="en-US" altLang="zh-TW" smtClean="0"/>
                      <a:t>(1)</a:t>
                    </a:r>
                    <a:endParaRPr lang="en-US" altLang="zh-TW"/>
                  </a:p>
                </c:rich>
              </c:tx>
              <c:showLegendKey val="0"/>
              <c:showVal val="1"/>
              <c:showCatName val="1"/>
              <c:showSerName val="0"/>
              <c:showPercent val="0"/>
              <c:showBubbleSize val="0"/>
            </c:dLbl>
            <c:dLbl>
              <c:idx val="2"/>
              <c:layout/>
              <c:tx>
                <c:rich>
                  <a:bodyPr/>
                  <a:lstStyle/>
                  <a:p>
                    <a:r>
                      <a:rPr lang="zh-TW" altLang="en-US" smtClean="0"/>
                      <a:t>財政部</a:t>
                    </a:r>
                    <a:r>
                      <a:rPr lang="en-US" altLang="zh-TW" smtClean="0"/>
                      <a:t>(113)</a:t>
                    </a:r>
                    <a:endParaRPr lang="en-US" altLang="zh-TW"/>
                  </a:p>
                </c:rich>
              </c:tx>
              <c:showLegendKey val="0"/>
              <c:showVal val="1"/>
              <c:showCatName val="1"/>
              <c:showSerName val="0"/>
              <c:showPercent val="0"/>
              <c:showBubbleSize val="0"/>
            </c:dLbl>
            <c:dLbl>
              <c:idx val="3"/>
              <c:layout>
                <c:manualLayout>
                  <c:x val="-4.3727923710955872E-2"/>
                  <c:y val="-5.6438173536273749E-2"/>
                </c:manualLayout>
              </c:layout>
              <c:tx>
                <c:rich>
                  <a:bodyPr/>
                  <a:lstStyle/>
                  <a:p>
                    <a:r>
                      <a:rPr lang="zh-TW" altLang="en-US" smtClean="0"/>
                      <a:t>教育部</a:t>
                    </a:r>
                    <a:r>
                      <a:rPr lang="en-US" altLang="zh-TW" smtClean="0"/>
                      <a:t>(23)</a:t>
                    </a:r>
                    <a:endParaRPr lang="en-US" altLang="zh-TW"/>
                  </a:p>
                </c:rich>
              </c:tx>
              <c:showLegendKey val="0"/>
              <c:showVal val="1"/>
              <c:showCatName val="1"/>
              <c:showSerName val="0"/>
              <c:showPercent val="0"/>
              <c:showBubbleSize val="0"/>
            </c:dLbl>
            <c:dLbl>
              <c:idx val="4"/>
              <c:layout>
                <c:manualLayout>
                  <c:x val="-0.10494701690629415"/>
                  <c:y val="-1.4109543384068437E-2"/>
                </c:manualLayout>
              </c:layout>
              <c:tx>
                <c:rich>
                  <a:bodyPr/>
                  <a:lstStyle/>
                  <a:p>
                    <a:r>
                      <a:rPr lang="zh-TW" altLang="en-US" dirty="0" smtClean="0"/>
                      <a:t>法務部</a:t>
                    </a:r>
                    <a:r>
                      <a:rPr lang="en-US" altLang="zh-TW" dirty="0" smtClean="0"/>
                      <a:t>(9)</a:t>
                    </a:r>
                    <a:endParaRPr lang="en-US" altLang="zh-TW" dirty="0"/>
                  </a:p>
                </c:rich>
              </c:tx>
              <c:showLegendKey val="0"/>
              <c:showVal val="1"/>
              <c:showCatName val="1"/>
              <c:showSerName val="0"/>
              <c:showPercent val="0"/>
              <c:showBubbleSize val="0"/>
            </c:dLbl>
            <c:dLbl>
              <c:idx val="5"/>
              <c:layout>
                <c:manualLayout>
                  <c:x val="-1.4575974570318687E-2"/>
                  <c:y val="-5.8789764100285156E-2"/>
                </c:manualLayout>
              </c:layout>
              <c:tx>
                <c:rich>
                  <a:bodyPr/>
                  <a:lstStyle/>
                  <a:p>
                    <a:r>
                      <a:rPr lang="zh-TW" altLang="en-US" smtClean="0"/>
                      <a:t>經濟部</a:t>
                    </a:r>
                    <a:r>
                      <a:rPr lang="en-US" altLang="zh-TW" smtClean="0"/>
                      <a:t>(50)</a:t>
                    </a:r>
                    <a:endParaRPr lang="en-US" altLang="zh-TW"/>
                  </a:p>
                </c:rich>
              </c:tx>
              <c:showLegendKey val="0"/>
              <c:showVal val="1"/>
              <c:showCatName val="1"/>
              <c:showSerName val="0"/>
              <c:showPercent val="0"/>
              <c:showBubbleSize val="0"/>
            </c:dLbl>
            <c:dLbl>
              <c:idx val="6"/>
              <c:layout>
                <c:manualLayout>
                  <c:x val="-7.5795067765656893E-2"/>
                  <c:y val="-3.7625449024182502E-2"/>
                </c:manualLayout>
              </c:layout>
              <c:tx>
                <c:rich>
                  <a:bodyPr/>
                  <a:lstStyle/>
                  <a:p>
                    <a:r>
                      <a:rPr lang="zh-TW" altLang="en-US" dirty="0" smtClean="0"/>
                      <a:t>交通部</a:t>
                    </a:r>
                    <a:r>
                      <a:rPr lang="en-US" altLang="zh-TW" dirty="0" smtClean="0"/>
                      <a:t>(11)</a:t>
                    </a:r>
                    <a:endParaRPr lang="en-US" altLang="zh-TW" dirty="0"/>
                  </a:p>
                </c:rich>
              </c:tx>
              <c:showLegendKey val="0"/>
              <c:showVal val="1"/>
              <c:showCatName val="1"/>
              <c:showSerName val="0"/>
              <c:showPercent val="0"/>
              <c:showBubbleSize val="0"/>
            </c:dLbl>
            <c:dLbl>
              <c:idx val="7"/>
              <c:layout>
                <c:manualLayout>
                  <c:x val="-6.2676690652370179E-2"/>
                  <c:y val="-4.232863015220531E-2"/>
                </c:manualLayout>
              </c:layout>
              <c:tx>
                <c:rich>
                  <a:bodyPr/>
                  <a:lstStyle/>
                  <a:p>
                    <a:r>
                      <a:rPr lang="zh-TW" altLang="en-US"/>
                      <a:t>勞動</a:t>
                    </a:r>
                    <a:r>
                      <a:rPr lang="zh-TW" altLang="en-US" smtClean="0"/>
                      <a:t>部</a:t>
                    </a:r>
                    <a:r>
                      <a:rPr lang="en-US" altLang="zh-TW" smtClean="0"/>
                      <a:t>(14)</a:t>
                    </a:r>
                    <a:endParaRPr lang="en-US" altLang="zh-TW"/>
                  </a:p>
                </c:rich>
              </c:tx>
              <c:showLegendKey val="0"/>
              <c:showVal val="1"/>
              <c:showCatName val="1"/>
              <c:showSerName val="0"/>
              <c:showPercent val="0"/>
              <c:showBubbleSize val="0"/>
            </c:dLbl>
            <c:dLbl>
              <c:idx val="8"/>
              <c:layout>
                <c:manualLayout>
                  <c:x val="-7.5795067765656893E-2"/>
                  <c:y val="-4.7031811280228125E-2"/>
                </c:manualLayout>
              </c:layout>
              <c:tx>
                <c:rich>
                  <a:bodyPr/>
                  <a:lstStyle/>
                  <a:p>
                    <a:r>
                      <a:rPr lang="zh-TW" altLang="en-US" smtClean="0"/>
                      <a:t>農委會</a:t>
                    </a:r>
                    <a:r>
                      <a:rPr lang="en-US" altLang="zh-TW" smtClean="0"/>
                      <a:t>(26)</a:t>
                    </a:r>
                    <a:endParaRPr lang="en-US" altLang="zh-TW" dirty="0"/>
                  </a:p>
                </c:rich>
              </c:tx>
              <c:showLegendKey val="0"/>
              <c:showVal val="1"/>
              <c:showCatName val="1"/>
              <c:showSerName val="0"/>
              <c:showPercent val="0"/>
              <c:showBubbleSize val="0"/>
            </c:dLbl>
            <c:dLbl>
              <c:idx val="9"/>
              <c:layout>
                <c:manualLayout>
                  <c:x val="-2.0406364398446085E-2"/>
                  <c:y val="-3.9977039588193902E-2"/>
                </c:manualLayout>
              </c:layout>
              <c:tx>
                <c:rich>
                  <a:bodyPr/>
                  <a:lstStyle/>
                  <a:p>
                    <a:r>
                      <a:rPr lang="zh-TW" altLang="en-US" dirty="0"/>
                      <a:t>衛</a:t>
                    </a:r>
                    <a:r>
                      <a:rPr lang="zh-TW" altLang="en-US"/>
                      <a:t>福</a:t>
                    </a:r>
                    <a:r>
                      <a:rPr lang="zh-TW" altLang="en-US" smtClean="0"/>
                      <a:t>部</a:t>
                    </a:r>
                    <a:r>
                      <a:rPr lang="en-US" altLang="zh-TW" smtClean="0"/>
                      <a:t>(20)</a:t>
                    </a:r>
                    <a:endParaRPr lang="en-US" altLang="zh-TW"/>
                  </a:p>
                </c:rich>
              </c:tx>
              <c:showLegendKey val="0"/>
              <c:showVal val="1"/>
              <c:showCatName val="1"/>
              <c:showSerName val="0"/>
              <c:showPercent val="0"/>
              <c:showBubbleSize val="0"/>
            </c:dLbl>
            <c:dLbl>
              <c:idx val="10"/>
              <c:layout>
                <c:manualLayout>
                  <c:x val="-9.7659029621134846E-2"/>
                  <c:y val="-2.3515905640114063E-3"/>
                </c:manualLayout>
              </c:layout>
              <c:tx>
                <c:rich>
                  <a:bodyPr/>
                  <a:lstStyle/>
                  <a:p>
                    <a:r>
                      <a:rPr lang="zh-TW" altLang="en-US" dirty="0" smtClean="0"/>
                      <a:t>環保署</a:t>
                    </a:r>
                    <a:r>
                      <a:rPr lang="en-US" altLang="zh-TW" dirty="0" smtClean="0"/>
                      <a:t>(7)</a:t>
                    </a:r>
                    <a:endParaRPr lang="en-US" altLang="zh-TW" dirty="0"/>
                  </a:p>
                </c:rich>
              </c:tx>
              <c:showLegendKey val="0"/>
              <c:showVal val="1"/>
              <c:showCatName val="1"/>
              <c:showSerName val="0"/>
              <c:showPercent val="0"/>
              <c:showBubbleSize val="0"/>
            </c:dLbl>
            <c:dLbl>
              <c:idx val="11"/>
              <c:layout>
                <c:manualLayout>
                  <c:x val="-6.7049597794919022E-2"/>
                  <c:y val="-3.7625449024182502E-2"/>
                </c:manualLayout>
              </c:layout>
              <c:tx>
                <c:rich>
                  <a:bodyPr/>
                  <a:lstStyle/>
                  <a:p>
                    <a:r>
                      <a:rPr lang="zh-TW" altLang="en-US" dirty="0"/>
                      <a:t>文化</a:t>
                    </a:r>
                    <a:r>
                      <a:rPr lang="zh-TW" altLang="en-US" dirty="0" smtClean="0"/>
                      <a:t>部</a:t>
                    </a:r>
                    <a:r>
                      <a:rPr lang="en-US" altLang="zh-TW" dirty="0" smtClean="0"/>
                      <a:t>(11)</a:t>
                    </a:r>
                    <a:endParaRPr lang="zh-TW" altLang="en-US" dirty="0"/>
                  </a:p>
                </c:rich>
              </c:tx>
              <c:showLegendKey val="0"/>
              <c:showVal val="1"/>
              <c:showCatName val="1"/>
              <c:showSerName val="0"/>
              <c:showPercent val="0"/>
              <c:showBubbleSize val="0"/>
            </c:dLbl>
            <c:dLbl>
              <c:idx val="12"/>
              <c:layout/>
              <c:tx>
                <c:rich>
                  <a:bodyPr/>
                  <a:lstStyle/>
                  <a:p>
                    <a:r>
                      <a:rPr lang="zh-TW" altLang="en-US" dirty="0"/>
                      <a:t>金</a:t>
                    </a:r>
                    <a:r>
                      <a:rPr lang="zh-TW" altLang="en-US"/>
                      <a:t>管</a:t>
                    </a:r>
                    <a:r>
                      <a:rPr lang="zh-TW" altLang="en-US" smtClean="0"/>
                      <a:t>會</a:t>
                    </a:r>
                    <a:r>
                      <a:rPr lang="en-US" altLang="zh-TW" smtClean="0"/>
                      <a:t>(98)</a:t>
                    </a:r>
                    <a:endParaRPr lang="en-US" altLang="zh-TW"/>
                  </a:p>
                </c:rich>
              </c:tx>
              <c:showLegendKey val="0"/>
              <c:showVal val="1"/>
              <c:showCatName val="1"/>
              <c:showSerName val="0"/>
              <c:showPercent val="0"/>
              <c:showBubbleSize val="0"/>
            </c:dLbl>
            <c:dLbl>
              <c:idx val="13"/>
              <c:layout>
                <c:manualLayout>
                  <c:x val="-5.2473508453147077E-2"/>
                  <c:y val="-4.4680220716216718E-2"/>
                </c:manualLayout>
              </c:layout>
              <c:tx>
                <c:rich>
                  <a:bodyPr/>
                  <a:lstStyle/>
                  <a:p>
                    <a:r>
                      <a:rPr lang="zh-TW" altLang="en-US" dirty="0" smtClean="0"/>
                      <a:t>科技部</a:t>
                    </a:r>
                    <a:r>
                      <a:rPr lang="en-US" altLang="zh-TW" dirty="0" smtClean="0"/>
                      <a:t>(10)</a:t>
                    </a:r>
                    <a:endParaRPr lang="en-US" altLang="zh-TW" dirty="0"/>
                  </a:p>
                </c:rich>
              </c:tx>
              <c:showLegendKey val="0"/>
              <c:showVal val="1"/>
              <c:showCatName val="1"/>
              <c:showSerName val="0"/>
              <c:showPercent val="0"/>
              <c:showBubbleSize val="0"/>
            </c:dLbl>
            <c:dLbl>
              <c:idx val="14"/>
              <c:layout>
                <c:manualLayout>
                  <c:x val="-2.9151949140637266E-2"/>
                  <c:y val="-3.997722475280524E-2"/>
                </c:manualLayout>
              </c:layout>
              <c:tx>
                <c:rich>
                  <a:bodyPr/>
                  <a:lstStyle/>
                  <a:p>
                    <a:r>
                      <a:rPr lang="zh-TW" altLang="en-US" dirty="0"/>
                      <a:t>海委</a:t>
                    </a:r>
                    <a:r>
                      <a:rPr lang="zh-TW" altLang="en-US" dirty="0" smtClean="0"/>
                      <a:t>會</a:t>
                    </a:r>
                    <a:r>
                      <a:rPr lang="en-US" altLang="zh-TW" dirty="0" smtClean="0"/>
                      <a:t>(7)</a:t>
                    </a:r>
                    <a:endParaRPr lang="en-US" altLang="zh-TW" dirty="0"/>
                  </a:p>
                </c:rich>
              </c:tx>
              <c:showLegendKey val="0"/>
              <c:showVal val="1"/>
              <c:showCatName val="1"/>
              <c:showSerName val="0"/>
              <c:showPercent val="0"/>
              <c:showBubbleSize val="0"/>
            </c:dLbl>
            <c:dLbl>
              <c:idx val="15"/>
              <c:layout>
                <c:manualLayout>
                  <c:x val="-8.8913444878943662E-2"/>
                  <c:y val="2.3515905640114063E-3"/>
                </c:manualLayout>
              </c:layout>
              <c:tx>
                <c:rich>
                  <a:bodyPr/>
                  <a:lstStyle/>
                  <a:p>
                    <a:r>
                      <a:rPr lang="zh-TW" altLang="en-US" dirty="0"/>
                      <a:t>僑委</a:t>
                    </a:r>
                    <a:r>
                      <a:rPr lang="zh-TW" altLang="en-US" dirty="0" smtClean="0"/>
                      <a:t>會</a:t>
                    </a:r>
                    <a:r>
                      <a:rPr lang="en-US" altLang="zh-TW" dirty="0" smtClean="0"/>
                      <a:t>(2)</a:t>
                    </a:r>
                    <a:endParaRPr lang="zh-TW" altLang="en-US" dirty="0"/>
                  </a:p>
                </c:rich>
              </c:tx>
              <c:showLegendKey val="0"/>
              <c:showVal val="1"/>
              <c:showCatName val="1"/>
              <c:showSerName val="0"/>
              <c:showPercent val="0"/>
              <c:showBubbleSize val="0"/>
            </c:dLbl>
            <c:dLbl>
              <c:idx val="16"/>
              <c:layout>
                <c:manualLayout>
                  <c:x val="-5.9761495738306393E-2"/>
                  <c:y val="-2.3515905640114063E-2"/>
                </c:manualLayout>
              </c:layout>
              <c:tx>
                <c:rich>
                  <a:bodyPr/>
                  <a:lstStyle/>
                  <a:p>
                    <a:r>
                      <a:rPr lang="zh-TW" altLang="en-US" dirty="0" smtClean="0"/>
                      <a:t>退輔會</a:t>
                    </a:r>
                    <a:r>
                      <a:rPr lang="en-US" altLang="zh-TW" dirty="0" smtClean="0"/>
                      <a:t>(4)</a:t>
                    </a:r>
                    <a:endParaRPr lang="zh-TW" altLang="en-US" dirty="0"/>
                  </a:p>
                </c:rich>
              </c:tx>
              <c:showLegendKey val="0"/>
              <c:showVal val="1"/>
              <c:showCatName val="1"/>
              <c:showSerName val="0"/>
              <c:showPercent val="0"/>
              <c:showBubbleSize val="0"/>
            </c:dLbl>
            <c:dLbl>
              <c:idx val="17"/>
              <c:layout>
                <c:manualLayout>
                  <c:x val="-5.8303898281274531E-2"/>
                  <c:y val="-3.9977039588193902E-2"/>
                </c:manualLayout>
              </c:layout>
              <c:tx>
                <c:rich>
                  <a:bodyPr/>
                  <a:lstStyle/>
                  <a:p>
                    <a:r>
                      <a:rPr lang="zh-TW" altLang="en-US" dirty="0"/>
                      <a:t>工程</a:t>
                    </a:r>
                    <a:r>
                      <a:rPr lang="zh-TW" altLang="en-US" dirty="0" smtClean="0"/>
                      <a:t>會</a:t>
                    </a:r>
                    <a:r>
                      <a:rPr lang="en-US" altLang="zh-TW" dirty="0" smtClean="0"/>
                      <a:t>(11)</a:t>
                    </a:r>
                    <a:endParaRPr lang="zh-TW" altLang="en-US" dirty="0"/>
                  </a:p>
                </c:rich>
              </c:tx>
              <c:showLegendKey val="0"/>
              <c:showVal val="1"/>
              <c:showCatName val="1"/>
              <c:showSerName val="0"/>
              <c:showPercent val="0"/>
              <c:showBubbleSize val="0"/>
            </c:dLbl>
            <c:dLbl>
              <c:idx val="18"/>
              <c:layout>
                <c:manualLayout>
                  <c:x val="-6.9964677937529432E-2"/>
                  <c:y val="3.0570677332148279E-2"/>
                </c:manualLayout>
              </c:layout>
              <c:tx>
                <c:rich>
                  <a:bodyPr/>
                  <a:lstStyle/>
                  <a:p>
                    <a:r>
                      <a:rPr lang="zh-TW" altLang="en-US" dirty="0" smtClean="0"/>
                      <a:t>中央銀行</a:t>
                    </a:r>
                    <a:r>
                      <a:rPr lang="en-US" altLang="zh-TW" dirty="0" smtClean="0"/>
                      <a:t>(6)</a:t>
                    </a:r>
                    <a:endParaRPr lang="zh-TW" altLang="en-US" dirty="0"/>
                  </a:p>
                </c:rich>
              </c:tx>
              <c:showLegendKey val="0"/>
              <c:showVal val="1"/>
              <c:showCatName val="1"/>
              <c:showSerName val="0"/>
              <c:showPercent val="0"/>
              <c:showBubbleSize val="0"/>
            </c:dLbl>
            <c:dLbl>
              <c:idx val="19"/>
              <c:layout>
                <c:manualLayout>
                  <c:x val="-3.7897533882828446E-2"/>
                  <c:y val="-4.9383401844239526E-2"/>
                </c:manualLayout>
              </c:layout>
              <c:tx>
                <c:rich>
                  <a:bodyPr/>
                  <a:lstStyle/>
                  <a:p>
                    <a:r>
                      <a:rPr lang="zh-TW" altLang="en-US" dirty="0"/>
                      <a:t>主計總</a:t>
                    </a:r>
                    <a:r>
                      <a:rPr lang="zh-TW" altLang="en-US" dirty="0" smtClean="0"/>
                      <a:t>處</a:t>
                    </a:r>
                    <a:r>
                      <a:rPr lang="en-US" altLang="zh-TW" dirty="0" smtClean="0"/>
                      <a:t>(13)</a:t>
                    </a:r>
                    <a:endParaRPr lang="en-US" altLang="zh-TW" dirty="0"/>
                  </a:p>
                </c:rich>
              </c:tx>
              <c:showLegendKey val="0"/>
              <c:showVal val="1"/>
              <c:showCatName val="1"/>
              <c:showSerName val="0"/>
              <c:showPercent val="0"/>
              <c:showBubbleSize val="0"/>
            </c:dLbl>
            <c:dLbl>
              <c:idx val="20"/>
              <c:layout>
                <c:manualLayout>
                  <c:x val="-4.9558313539083458E-2"/>
                  <c:y val="-2.3515905640114063E-2"/>
                </c:manualLayout>
              </c:layout>
              <c:tx>
                <c:rich>
                  <a:bodyPr/>
                  <a:lstStyle/>
                  <a:p>
                    <a:r>
                      <a:rPr lang="zh-TW" altLang="en-US" dirty="0"/>
                      <a:t>人事總</a:t>
                    </a:r>
                    <a:r>
                      <a:rPr lang="zh-TW" altLang="en-US" dirty="0" smtClean="0"/>
                      <a:t>處</a:t>
                    </a:r>
                    <a:r>
                      <a:rPr lang="en-US" altLang="zh-TW" dirty="0" smtClean="0"/>
                      <a:t>(4)</a:t>
                    </a:r>
                    <a:endParaRPr lang="zh-TW" altLang="en-US" dirty="0"/>
                  </a:p>
                </c:rich>
              </c:tx>
              <c:showLegendKey val="0"/>
              <c:showVal val="1"/>
              <c:showCatName val="1"/>
              <c:showSerName val="0"/>
              <c:showPercent val="0"/>
              <c:showBubbleSize val="0"/>
            </c:dLbl>
            <c:dLbl>
              <c:idx val="21"/>
              <c:layout>
                <c:manualLayout>
                  <c:x val="-4.081272879689217E-2"/>
                  <c:y val="-1.6461133948079843E-2"/>
                </c:manualLayout>
              </c:layout>
              <c:tx>
                <c:rich>
                  <a:bodyPr/>
                  <a:lstStyle/>
                  <a:p>
                    <a:r>
                      <a:rPr lang="zh-TW" altLang="en-US" dirty="0"/>
                      <a:t>原能</a:t>
                    </a:r>
                    <a:r>
                      <a:rPr lang="zh-TW" altLang="en-US" dirty="0" smtClean="0"/>
                      <a:t>會</a:t>
                    </a:r>
                    <a:r>
                      <a:rPr lang="en-US" altLang="zh-TW" dirty="0" smtClean="0"/>
                      <a:t>(1)</a:t>
                    </a:r>
                    <a:endParaRPr lang="zh-TW" altLang="en-US" dirty="0"/>
                  </a:p>
                </c:rich>
              </c:tx>
              <c:showLegendKey val="0"/>
              <c:showVal val="1"/>
              <c:showCatName val="1"/>
              <c:showSerName val="0"/>
              <c:showPercent val="0"/>
              <c:showBubbleSize val="0"/>
            </c:dLbl>
            <c:dLbl>
              <c:idx val="22"/>
              <c:layout/>
              <c:tx>
                <c:rich>
                  <a:bodyPr/>
                  <a:lstStyle/>
                  <a:p>
                    <a:r>
                      <a:rPr lang="zh-TW" altLang="en-US" smtClean="0"/>
                      <a:t>公平會</a:t>
                    </a:r>
                    <a:r>
                      <a:rPr lang="en-US" altLang="zh-TW" smtClean="0"/>
                      <a:t>(2)</a:t>
                    </a:r>
                    <a:endParaRPr lang="en-US" altLang="zh-TW"/>
                  </a:p>
                </c:rich>
              </c:tx>
              <c:showLegendKey val="0"/>
              <c:showVal val="1"/>
              <c:showCatName val="1"/>
              <c:showSerName val="0"/>
              <c:showPercent val="0"/>
              <c:showBubbleSize val="0"/>
            </c:dLbl>
            <c:dLbl>
              <c:idx val="23"/>
              <c:layout>
                <c:manualLayout>
                  <c:x val="-1.6033572027350604E-2"/>
                  <c:y val="-4.232863015220531E-2"/>
                </c:manualLayout>
              </c:layout>
              <c:tx>
                <c:rich>
                  <a:bodyPr/>
                  <a:lstStyle/>
                  <a:p>
                    <a:r>
                      <a:rPr lang="zh-TW" altLang="en-US" dirty="0"/>
                      <a:t>通傳</a:t>
                    </a:r>
                    <a:r>
                      <a:rPr lang="zh-TW" altLang="en-US" dirty="0" smtClean="0"/>
                      <a:t>會</a:t>
                    </a:r>
                    <a:r>
                      <a:rPr lang="en-US" altLang="zh-TW" dirty="0" smtClean="0"/>
                      <a:t>(12)</a:t>
                    </a:r>
                    <a:endParaRPr lang="zh-TW" altLang="en-US" dirty="0"/>
                  </a:p>
                </c:rich>
              </c:tx>
              <c:showLegendKey val="0"/>
              <c:showVal val="1"/>
              <c:showCatName val="1"/>
              <c:showSerName val="0"/>
              <c:showPercent val="0"/>
              <c:showBubbleSize val="0"/>
            </c:dLbl>
            <c:txPr>
              <a:bodyPr/>
              <a:lstStyle/>
              <a:p>
                <a:pPr>
                  <a:defRPr>
                    <a:latin typeface="Adobe 繁黑體 Std B" pitchFamily="34" charset="-120"/>
                    <a:ea typeface="Adobe 繁黑體 Std B" pitchFamily="34" charset="-120"/>
                  </a:defRPr>
                </a:pPr>
                <a:endParaRPr lang="zh-TW"/>
              </a:p>
            </c:txPr>
            <c:showLegendKey val="0"/>
            <c:showVal val="1"/>
            <c:showCatName val="1"/>
            <c:showSerName val="0"/>
            <c:showPercent val="0"/>
            <c:showBubbleSize val="0"/>
            <c:showLeaderLines val="0"/>
          </c:dLbls>
          <c:xVal>
            <c:strRef>
              <c:f>Sheet1!$B$3:$B$26</c:f>
              <c:strCache>
                <c:ptCount val="24"/>
                <c:pt idx="0">
                  <c:v>內政部</c:v>
                </c:pt>
                <c:pt idx="1">
                  <c:v>國防部</c:v>
                </c:pt>
                <c:pt idx="2">
                  <c:v>財政部</c:v>
                </c:pt>
                <c:pt idx="3">
                  <c:v>教育部</c:v>
                </c:pt>
                <c:pt idx="4">
                  <c:v>法務部</c:v>
                </c:pt>
                <c:pt idx="5">
                  <c:v>經濟部</c:v>
                </c:pt>
                <c:pt idx="6">
                  <c:v>交通部</c:v>
                </c:pt>
                <c:pt idx="7">
                  <c:v>勞動部</c:v>
                </c:pt>
                <c:pt idx="8">
                  <c:v>農委會</c:v>
                </c:pt>
                <c:pt idx="9">
                  <c:v>衛福部</c:v>
                </c:pt>
                <c:pt idx="10">
                  <c:v>環保署</c:v>
                </c:pt>
                <c:pt idx="11">
                  <c:v>文化部</c:v>
                </c:pt>
                <c:pt idx="12">
                  <c:v>金管會</c:v>
                </c:pt>
                <c:pt idx="13">
                  <c:v>科技部</c:v>
                </c:pt>
                <c:pt idx="14">
                  <c:v>海委會</c:v>
                </c:pt>
                <c:pt idx="15">
                  <c:v>僑委會</c:v>
                </c:pt>
                <c:pt idx="16">
                  <c:v>退輔會</c:v>
                </c:pt>
                <c:pt idx="17">
                  <c:v>工程會</c:v>
                </c:pt>
                <c:pt idx="18">
                  <c:v>中央銀行</c:v>
                </c:pt>
                <c:pt idx="19">
                  <c:v>主計總處</c:v>
                </c:pt>
                <c:pt idx="20">
                  <c:v>人事總處</c:v>
                </c:pt>
                <c:pt idx="21">
                  <c:v>原能會</c:v>
                </c:pt>
                <c:pt idx="22">
                  <c:v>公平會</c:v>
                </c:pt>
                <c:pt idx="23">
                  <c:v>通傳會</c:v>
                </c:pt>
              </c:strCache>
            </c:strRef>
          </c:xVal>
          <c:yVal>
            <c:numRef>
              <c:f>Sheet1!$C$3:$C$26</c:f>
              <c:numCache>
                <c:formatCode>General</c:formatCode>
                <c:ptCount val="24"/>
                <c:pt idx="0">
                  <c:v>41</c:v>
                </c:pt>
                <c:pt idx="1">
                  <c:v>1</c:v>
                </c:pt>
                <c:pt idx="2">
                  <c:v>113</c:v>
                </c:pt>
                <c:pt idx="3">
                  <c:v>23</c:v>
                </c:pt>
                <c:pt idx="4">
                  <c:v>9</c:v>
                </c:pt>
                <c:pt idx="5">
                  <c:v>50</c:v>
                </c:pt>
                <c:pt idx="6">
                  <c:v>11</c:v>
                </c:pt>
                <c:pt idx="7">
                  <c:v>14</c:v>
                </c:pt>
                <c:pt idx="8">
                  <c:v>26</c:v>
                </c:pt>
                <c:pt idx="9">
                  <c:v>20</c:v>
                </c:pt>
                <c:pt idx="10">
                  <c:v>7</c:v>
                </c:pt>
                <c:pt idx="11">
                  <c:v>11</c:v>
                </c:pt>
                <c:pt idx="12">
                  <c:v>98</c:v>
                </c:pt>
                <c:pt idx="13">
                  <c:v>10</c:v>
                </c:pt>
                <c:pt idx="14">
                  <c:v>7</c:v>
                </c:pt>
                <c:pt idx="15">
                  <c:v>2</c:v>
                </c:pt>
                <c:pt idx="16">
                  <c:v>4</c:v>
                </c:pt>
                <c:pt idx="17">
                  <c:v>11</c:v>
                </c:pt>
                <c:pt idx="18">
                  <c:v>6</c:v>
                </c:pt>
                <c:pt idx="19">
                  <c:v>13</c:v>
                </c:pt>
                <c:pt idx="20">
                  <c:v>4</c:v>
                </c:pt>
                <c:pt idx="21">
                  <c:v>1</c:v>
                </c:pt>
                <c:pt idx="22">
                  <c:v>2</c:v>
                </c:pt>
                <c:pt idx="23">
                  <c:v>12</c:v>
                </c:pt>
              </c:numCache>
            </c:numRef>
          </c:yVal>
          <c:bubbleSize>
            <c:numLit>
              <c:formatCode>General</c:formatCode>
              <c:ptCount val="24"/>
              <c:pt idx="0">
                <c:v>32</c:v>
              </c:pt>
              <c:pt idx="1">
                <c:v>1</c:v>
              </c:pt>
              <c:pt idx="2">
                <c:v>92</c:v>
              </c:pt>
              <c:pt idx="3">
                <c:v>22</c:v>
              </c:pt>
              <c:pt idx="4">
                <c:v>9</c:v>
              </c:pt>
              <c:pt idx="5">
                <c:v>46</c:v>
              </c:pt>
              <c:pt idx="6">
                <c:v>10</c:v>
              </c:pt>
              <c:pt idx="7">
                <c:v>13</c:v>
              </c:pt>
              <c:pt idx="8">
                <c:v>22</c:v>
              </c:pt>
              <c:pt idx="9">
                <c:v>19</c:v>
              </c:pt>
              <c:pt idx="10">
                <c:v>7</c:v>
              </c:pt>
              <c:pt idx="11">
                <c:v>11</c:v>
              </c:pt>
              <c:pt idx="12">
                <c:v>79</c:v>
              </c:pt>
              <c:pt idx="13">
                <c:v>9</c:v>
              </c:pt>
              <c:pt idx="14">
                <c:v>7</c:v>
              </c:pt>
              <c:pt idx="15">
                <c:v>2</c:v>
              </c:pt>
              <c:pt idx="16">
                <c:v>4</c:v>
              </c:pt>
              <c:pt idx="17">
                <c:v>11</c:v>
              </c:pt>
              <c:pt idx="18">
                <c:v>3</c:v>
              </c:pt>
              <c:pt idx="19">
                <c:v>12</c:v>
              </c:pt>
              <c:pt idx="20">
                <c:v>4</c:v>
              </c:pt>
              <c:pt idx="21">
                <c:v>1</c:v>
              </c:pt>
              <c:pt idx="22">
                <c:v>2</c:v>
              </c:pt>
              <c:pt idx="23">
                <c:v>9</c:v>
              </c:pt>
            </c:numLit>
          </c:bubbleSize>
          <c:bubble3D val="1"/>
        </c:ser>
        <c:dLbls>
          <c:showLegendKey val="0"/>
          <c:showVal val="1"/>
          <c:showCatName val="0"/>
          <c:showSerName val="0"/>
          <c:showPercent val="0"/>
          <c:showBubbleSize val="0"/>
        </c:dLbls>
        <c:bubbleScale val="50"/>
        <c:showNegBubbles val="1"/>
        <c:axId val="110942976"/>
        <c:axId val="110943552"/>
      </c:bubbleChart>
      <c:valAx>
        <c:axId val="110942976"/>
        <c:scaling>
          <c:orientation val="minMax"/>
          <c:max val="27"/>
          <c:min val="0"/>
        </c:scaling>
        <c:delete val="0"/>
        <c:axPos val="b"/>
        <c:majorTickMark val="out"/>
        <c:minorTickMark val="none"/>
        <c:tickLblPos val="nextTo"/>
        <c:crossAx val="110943552"/>
        <c:crosses val="autoZero"/>
        <c:crossBetween val="midCat"/>
      </c:valAx>
      <c:valAx>
        <c:axId val="110943552"/>
        <c:scaling>
          <c:orientation val="minMax"/>
          <c:max val="125"/>
          <c:min val="0"/>
        </c:scaling>
        <c:delete val="0"/>
        <c:axPos val="l"/>
        <c:numFmt formatCode="General" sourceLinked="1"/>
        <c:majorTickMark val="none"/>
        <c:minorTickMark val="none"/>
        <c:tickLblPos val="nextTo"/>
        <c:crossAx val="110942976"/>
        <c:crosses val="autoZero"/>
        <c:crossBetween val="midCat"/>
        <c:minorUnit val="5"/>
      </c:valAx>
      <c:spPr>
        <a:ln>
          <a:noFill/>
        </a:ln>
      </c:spPr>
    </c:plotArea>
    <c:plotVisOnly val="1"/>
    <c:dispBlanksAs val="span"/>
    <c:showDLblsOverMax val="0"/>
  </c:chart>
  <c:spPr>
    <a:ln>
      <a:noFill/>
    </a:ln>
  </c:sp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lvl1pPr>
              <a:defRPr>
                <a:latin typeface="Adobe 繁黑體 Std B" pitchFamily="34" charset="-120"/>
                <a:ea typeface="Adobe 繁黑體 Std B" pitchFamily="34" charset="-120"/>
              </a:defRPr>
            </a:lvl1pPr>
          </a:lstStyle>
          <a:p>
            <a:r>
              <a:rPr lang="zh-TW" altLang="en-US" smtClean="0"/>
              <a:t>按一下以編輯母片標題樣式</a:t>
            </a:r>
            <a:endParaRPr lang="zh-TW" altLang="en-US"/>
          </a:p>
        </p:txBody>
      </p:sp>
      <p:sp>
        <p:nvSpPr>
          <p:cNvPr id="3" name="副標題 2"/>
          <p:cNvSpPr>
            <a:spLocks noGrp="1"/>
          </p:cNvSpPr>
          <p:nvPr>
            <p:ph type="subTitle" idx="1" hasCustomPrompt="1"/>
          </p:nvPr>
        </p:nvSpPr>
        <p:spPr>
          <a:xfrm>
            <a:off x="1371600" y="4797152"/>
            <a:ext cx="6400800" cy="841648"/>
          </a:xfrm>
        </p:spPr>
        <p:txBody>
          <a:bodyPr>
            <a:normAutofit/>
          </a:bodyPr>
          <a:lstStyle>
            <a:lvl1pPr marL="0" indent="0" algn="ctr">
              <a:buNone/>
              <a:defRPr sz="2400">
                <a:solidFill>
                  <a:schemeClr val="tx1">
                    <a:tint val="75000"/>
                  </a:schemeClr>
                </a:solidFill>
                <a:latin typeface="Adobe 繁黑體 Std B" pitchFamily="34" charset="-120"/>
                <a:ea typeface="Adobe 繁黑體 Std B"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smtClean="0"/>
              <a:t>輯母片副標題樣式</a:t>
            </a:r>
            <a:endParaRPr lang="zh-TW" altLang="en-US" dirty="0"/>
          </a:p>
        </p:txBody>
      </p:sp>
      <p:sp>
        <p:nvSpPr>
          <p:cNvPr id="4" name="日期版面配置區 3"/>
          <p:cNvSpPr>
            <a:spLocks noGrp="1"/>
          </p:cNvSpPr>
          <p:nvPr>
            <p:ph type="dt" sz="half" idx="10"/>
          </p:nvPr>
        </p:nvSpPr>
        <p:spPr/>
        <p:txBody>
          <a:bodyPr/>
          <a:lstStyle/>
          <a:p>
            <a:fld id="{EB0CA51B-2C8D-4CB9-BA81-0117E8B29B51}" type="datetimeFigureOut">
              <a:rPr lang="zh-TW" altLang="en-US" smtClean="0"/>
              <a:t>2019/7/10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8336543-7574-4440-8C7A-18A01C9DF1DE}" type="slidenum">
              <a:rPr lang="zh-TW" altLang="en-US" smtClean="0"/>
              <a:t>‹#›</a:t>
            </a:fld>
            <a:endParaRPr lang="zh-TW" altLang="en-US"/>
          </a:p>
        </p:txBody>
      </p:sp>
    </p:spTree>
    <p:extLst>
      <p:ext uri="{BB962C8B-B14F-4D97-AF65-F5344CB8AC3E}">
        <p14:creationId xmlns:p14="http://schemas.microsoft.com/office/powerpoint/2010/main" val="229798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EB0CA51B-2C8D-4CB9-BA81-0117E8B29B51}" type="datetimeFigureOut">
              <a:rPr lang="zh-TW" altLang="en-US" smtClean="0"/>
              <a:t>2019/7/10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8336543-7574-4440-8C7A-18A01C9DF1DE}" type="slidenum">
              <a:rPr lang="zh-TW" altLang="en-US" smtClean="0"/>
              <a:t>‹#›</a:t>
            </a:fld>
            <a:endParaRPr lang="zh-TW" altLang="en-US"/>
          </a:p>
        </p:txBody>
      </p:sp>
    </p:spTree>
    <p:extLst>
      <p:ext uri="{BB962C8B-B14F-4D97-AF65-F5344CB8AC3E}">
        <p14:creationId xmlns:p14="http://schemas.microsoft.com/office/powerpoint/2010/main" val="2809359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EB0CA51B-2C8D-4CB9-BA81-0117E8B29B51}" type="datetimeFigureOut">
              <a:rPr lang="zh-TW" altLang="en-US" smtClean="0"/>
              <a:t>2019/7/10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8336543-7574-4440-8C7A-18A01C9DF1DE}" type="slidenum">
              <a:rPr lang="zh-TW" altLang="en-US" smtClean="0"/>
              <a:t>‹#›</a:t>
            </a:fld>
            <a:endParaRPr lang="zh-TW" altLang="en-US"/>
          </a:p>
        </p:txBody>
      </p:sp>
    </p:spTree>
    <p:extLst>
      <p:ext uri="{BB962C8B-B14F-4D97-AF65-F5344CB8AC3E}">
        <p14:creationId xmlns:p14="http://schemas.microsoft.com/office/powerpoint/2010/main" val="3806170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251520" y="188640"/>
            <a:ext cx="8640960" cy="706090"/>
          </a:xfrm>
        </p:spPr>
        <p:txBody>
          <a:bodyPr>
            <a:normAutofit/>
          </a:bodyPr>
          <a:lstStyle>
            <a:lvl1pPr algn="l">
              <a:defRPr sz="3200">
                <a:solidFill>
                  <a:schemeClr val="accent3">
                    <a:lumMod val="50000"/>
                  </a:schemeClr>
                </a:solidFill>
                <a:latin typeface="Adobe 繁黑體 Std B" pitchFamily="34" charset="-120"/>
                <a:ea typeface="Adobe 繁黑體 Std B" pitchFamily="34" charset="-120"/>
              </a:defRPr>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457200" y="1268760"/>
            <a:ext cx="8229600" cy="4857403"/>
          </a:xfrm>
        </p:spPr>
        <p:txBody>
          <a:bodyPr/>
          <a:lstStyle>
            <a:lvl1pPr>
              <a:defRPr>
                <a:latin typeface="Adobe 繁黑體 Std B" pitchFamily="34" charset="-120"/>
                <a:ea typeface="Adobe 繁黑體 Std B" pitchFamily="34" charset="-120"/>
              </a:defRPr>
            </a:lvl1pPr>
            <a:lvl2pPr>
              <a:defRPr>
                <a:latin typeface="Adobe 繁黑體 Std B" pitchFamily="34" charset="-120"/>
                <a:ea typeface="Adobe 繁黑體 Std B" pitchFamily="34" charset="-120"/>
              </a:defRPr>
            </a:lvl2pPr>
            <a:lvl3pPr>
              <a:defRPr>
                <a:latin typeface="Adobe 繁黑體 Std B" pitchFamily="34" charset="-120"/>
                <a:ea typeface="Adobe 繁黑體 Std B" pitchFamily="34" charset="-120"/>
              </a:defRPr>
            </a:lvl3pPr>
            <a:lvl4pPr>
              <a:defRPr>
                <a:latin typeface="Adobe 繁黑體 Std B" pitchFamily="34" charset="-120"/>
                <a:ea typeface="Adobe 繁黑體 Std B" pitchFamily="34" charset="-120"/>
              </a:defRPr>
            </a:lvl4pPr>
            <a:lvl5pPr>
              <a:defRPr>
                <a:latin typeface="Adobe 繁黑體 Std B" pitchFamily="34" charset="-120"/>
                <a:ea typeface="Adobe 繁黑體 Std B" pitchFamily="34" charset="-120"/>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EB0CA51B-2C8D-4CB9-BA81-0117E8B29B51}" type="datetimeFigureOut">
              <a:rPr lang="zh-TW" altLang="en-US" smtClean="0"/>
              <a:t>2019/7/10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8336543-7574-4440-8C7A-18A01C9DF1DE}" type="slidenum">
              <a:rPr lang="zh-TW" altLang="en-US" smtClean="0"/>
              <a:t>‹#›</a:t>
            </a:fld>
            <a:endParaRPr lang="zh-TW" altLang="en-US"/>
          </a:p>
        </p:txBody>
      </p:sp>
      <p:sp>
        <p:nvSpPr>
          <p:cNvPr id="7" name="矩形 6"/>
          <p:cNvSpPr/>
          <p:nvPr/>
        </p:nvSpPr>
        <p:spPr>
          <a:xfrm>
            <a:off x="13715" y="6525384"/>
            <a:ext cx="9144000" cy="360000"/>
          </a:xfrm>
          <a:prstGeom prst="rect">
            <a:avLst/>
          </a:prstGeom>
          <a:gradFill flip="none" rotWithShape="1">
            <a:gsLst>
              <a:gs pos="0">
                <a:srgbClr val="00B050">
                  <a:tint val="66000"/>
                  <a:satMod val="160000"/>
                  <a:alpha val="30000"/>
                </a:srgbClr>
              </a:gs>
              <a:gs pos="18000">
                <a:srgbClr val="00B050">
                  <a:tint val="44500"/>
                  <a:satMod val="160000"/>
                  <a:alpha val="51000"/>
                </a:srgbClr>
              </a:gs>
              <a:gs pos="100000">
                <a:schemeClr val="bg1"/>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8" name="圖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641" y="6552270"/>
            <a:ext cx="1320065" cy="288032"/>
          </a:xfrm>
          <a:prstGeom prst="rect">
            <a:avLst/>
          </a:prstGeom>
          <a:noFill/>
          <a:ln>
            <a:noFill/>
          </a:ln>
        </p:spPr>
      </p:pic>
      <p:sp>
        <p:nvSpPr>
          <p:cNvPr id="9" name="投影片編號版面配置區 5"/>
          <p:cNvSpPr txBox="1">
            <a:spLocks/>
          </p:cNvSpPr>
          <p:nvPr/>
        </p:nvSpPr>
        <p:spPr>
          <a:xfrm>
            <a:off x="7010400" y="6520259"/>
            <a:ext cx="2133600" cy="365125"/>
          </a:xfrm>
          <a:prstGeom prst="rect">
            <a:avLst/>
          </a:prstGeom>
        </p:spPr>
        <p:txBody>
          <a:bodyPr vert="horz" lIns="91440" tIns="45720" rIns="91440" bIns="45720" rtlCol="0" anchor="ctr"/>
          <a:lstStyle>
            <a:defPPr>
              <a:defRPr lang="zh-TW"/>
            </a:defPPr>
            <a:lvl1pPr marL="0" algn="r" defTabSz="914400" rtl="0" eaLnBrk="1" latinLnBrk="0" hangingPunct="1">
              <a:defRPr sz="1400" b="1" kern="1200">
                <a:solidFill>
                  <a:schemeClr val="bg1"/>
                </a:solidFill>
                <a:latin typeface="Arial Unicode MS" panose="020B0604020202020204" pitchFamily="34" charset="-120"/>
                <a:ea typeface="Arial Unicode MS" panose="020B0604020202020204" pitchFamily="34" charset="-120"/>
                <a:cs typeface="Arial Unicode MS" panose="020B0604020202020204" pitchFamily="34" charset="-12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80F489C-B45F-4920-AF54-AC1507EE971A}" type="slidenum">
              <a:rPr lang="zh-TW" altLang="en-US" smtClean="0">
                <a:solidFill>
                  <a:schemeClr val="tx1"/>
                </a:solidFill>
              </a:rPr>
              <a:pPr/>
              <a:t>‹#›</a:t>
            </a:fld>
            <a:endParaRPr lang="zh-TW" altLang="en-US" dirty="0">
              <a:solidFill>
                <a:schemeClr val="tx1"/>
              </a:solidFill>
            </a:endParaRPr>
          </a:p>
        </p:txBody>
      </p:sp>
      <p:cxnSp>
        <p:nvCxnSpPr>
          <p:cNvPr id="11" name="直線接點 10"/>
          <p:cNvCxnSpPr/>
          <p:nvPr/>
        </p:nvCxnSpPr>
        <p:spPr>
          <a:xfrm>
            <a:off x="1044504" y="976931"/>
            <a:ext cx="7560000" cy="3797"/>
          </a:xfrm>
          <a:prstGeom prst="line">
            <a:avLst/>
          </a:prstGeom>
          <a:ln>
            <a:solidFill>
              <a:srgbClr val="94B74D"/>
            </a:solidFill>
          </a:ln>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a:xfrm>
            <a:off x="35496" y="836712"/>
            <a:ext cx="4932000" cy="3797"/>
          </a:xfrm>
          <a:prstGeom prst="line">
            <a:avLst/>
          </a:prstGeom>
          <a:ln w="9525">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 name="直線接點 12"/>
          <p:cNvCxnSpPr/>
          <p:nvPr/>
        </p:nvCxnSpPr>
        <p:spPr>
          <a:xfrm>
            <a:off x="720120" y="908720"/>
            <a:ext cx="4932000" cy="3797"/>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7281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EB0CA51B-2C8D-4CB9-BA81-0117E8B29B51}" type="datetimeFigureOut">
              <a:rPr lang="zh-TW" altLang="en-US" smtClean="0"/>
              <a:t>2019/7/10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8336543-7574-4440-8C7A-18A01C9DF1DE}" type="slidenum">
              <a:rPr lang="zh-TW" altLang="en-US" smtClean="0"/>
              <a:t>‹#›</a:t>
            </a:fld>
            <a:endParaRPr lang="zh-TW" altLang="en-US"/>
          </a:p>
        </p:txBody>
      </p:sp>
    </p:spTree>
    <p:extLst>
      <p:ext uri="{BB962C8B-B14F-4D97-AF65-F5344CB8AC3E}">
        <p14:creationId xmlns:p14="http://schemas.microsoft.com/office/powerpoint/2010/main" val="3272904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EB0CA51B-2C8D-4CB9-BA81-0117E8B29B51}" type="datetimeFigureOut">
              <a:rPr lang="zh-TW" altLang="en-US" smtClean="0"/>
              <a:t>2019/7/10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8336543-7574-4440-8C7A-18A01C9DF1DE}" type="slidenum">
              <a:rPr lang="zh-TW" altLang="en-US" smtClean="0"/>
              <a:t>‹#›</a:t>
            </a:fld>
            <a:endParaRPr lang="zh-TW" altLang="en-US"/>
          </a:p>
        </p:txBody>
      </p:sp>
    </p:spTree>
    <p:extLst>
      <p:ext uri="{BB962C8B-B14F-4D97-AF65-F5344CB8AC3E}">
        <p14:creationId xmlns:p14="http://schemas.microsoft.com/office/powerpoint/2010/main" val="614167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EB0CA51B-2C8D-4CB9-BA81-0117E8B29B51}" type="datetimeFigureOut">
              <a:rPr lang="zh-TW" altLang="en-US" smtClean="0"/>
              <a:t>2019/7/10</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78336543-7574-4440-8C7A-18A01C9DF1DE}" type="slidenum">
              <a:rPr lang="zh-TW" altLang="en-US" smtClean="0"/>
              <a:t>‹#›</a:t>
            </a:fld>
            <a:endParaRPr lang="zh-TW" altLang="en-US"/>
          </a:p>
        </p:txBody>
      </p:sp>
    </p:spTree>
    <p:extLst>
      <p:ext uri="{BB962C8B-B14F-4D97-AF65-F5344CB8AC3E}">
        <p14:creationId xmlns:p14="http://schemas.microsoft.com/office/powerpoint/2010/main" val="4276247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EB0CA51B-2C8D-4CB9-BA81-0117E8B29B51}" type="datetimeFigureOut">
              <a:rPr lang="zh-TW" altLang="en-US" smtClean="0"/>
              <a:t>2019/7/10</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78336543-7574-4440-8C7A-18A01C9DF1DE}" type="slidenum">
              <a:rPr lang="zh-TW" altLang="en-US" smtClean="0"/>
              <a:t>‹#›</a:t>
            </a:fld>
            <a:endParaRPr lang="zh-TW" altLang="en-US"/>
          </a:p>
        </p:txBody>
      </p:sp>
    </p:spTree>
    <p:extLst>
      <p:ext uri="{BB962C8B-B14F-4D97-AF65-F5344CB8AC3E}">
        <p14:creationId xmlns:p14="http://schemas.microsoft.com/office/powerpoint/2010/main" val="2200130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EB0CA51B-2C8D-4CB9-BA81-0117E8B29B51}" type="datetimeFigureOut">
              <a:rPr lang="zh-TW" altLang="en-US" smtClean="0"/>
              <a:t>2019/7/10</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78336543-7574-4440-8C7A-18A01C9DF1DE}" type="slidenum">
              <a:rPr lang="zh-TW" altLang="en-US" smtClean="0"/>
              <a:t>‹#›</a:t>
            </a:fld>
            <a:endParaRPr lang="zh-TW" altLang="en-US"/>
          </a:p>
        </p:txBody>
      </p:sp>
    </p:spTree>
    <p:extLst>
      <p:ext uri="{BB962C8B-B14F-4D97-AF65-F5344CB8AC3E}">
        <p14:creationId xmlns:p14="http://schemas.microsoft.com/office/powerpoint/2010/main" val="3644160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EB0CA51B-2C8D-4CB9-BA81-0117E8B29B51}" type="datetimeFigureOut">
              <a:rPr lang="zh-TW" altLang="en-US" smtClean="0"/>
              <a:t>2019/7/10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8336543-7574-4440-8C7A-18A01C9DF1DE}" type="slidenum">
              <a:rPr lang="zh-TW" altLang="en-US" smtClean="0"/>
              <a:t>‹#›</a:t>
            </a:fld>
            <a:endParaRPr lang="zh-TW" altLang="en-US"/>
          </a:p>
        </p:txBody>
      </p:sp>
    </p:spTree>
    <p:extLst>
      <p:ext uri="{BB962C8B-B14F-4D97-AF65-F5344CB8AC3E}">
        <p14:creationId xmlns:p14="http://schemas.microsoft.com/office/powerpoint/2010/main" val="1234120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EB0CA51B-2C8D-4CB9-BA81-0117E8B29B51}" type="datetimeFigureOut">
              <a:rPr lang="zh-TW" altLang="en-US" smtClean="0"/>
              <a:t>2019/7/10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8336543-7574-4440-8C7A-18A01C9DF1DE}" type="slidenum">
              <a:rPr lang="zh-TW" altLang="en-US" smtClean="0"/>
              <a:t>‹#›</a:t>
            </a:fld>
            <a:endParaRPr lang="zh-TW" altLang="en-US"/>
          </a:p>
        </p:txBody>
      </p:sp>
    </p:spTree>
    <p:extLst>
      <p:ext uri="{BB962C8B-B14F-4D97-AF65-F5344CB8AC3E}">
        <p14:creationId xmlns:p14="http://schemas.microsoft.com/office/powerpoint/2010/main" val="3098668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0CA51B-2C8D-4CB9-BA81-0117E8B29B51}" type="datetimeFigureOut">
              <a:rPr lang="zh-TW" altLang="en-US" smtClean="0"/>
              <a:t>2019/7/10</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336543-7574-4440-8C7A-18A01C9DF1DE}" type="slidenum">
              <a:rPr lang="zh-TW" altLang="en-US" smtClean="0"/>
              <a:t>‹#›</a:t>
            </a:fld>
            <a:endParaRPr lang="zh-TW" altLang="en-US"/>
          </a:p>
        </p:txBody>
      </p:sp>
    </p:spTree>
    <p:extLst>
      <p:ext uri="{BB962C8B-B14F-4D97-AF65-F5344CB8AC3E}">
        <p14:creationId xmlns:p14="http://schemas.microsoft.com/office/powerpoint/2010/main" val="235501930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png"/><Relationship Id="rId3" Type="http://schemas.openxmlformats.org/officeDocument/2006/relationships/image" Target="../media/image43.png"/><Relationship Id="rId7" Type="http://schemas.microsoft.com/office/2007/relationships/hdphoto" Target="../media/hdphoto15.wdp"/><Relationship Id="rId12" Type="http://schemas.openxmlformats.org/officeDocument/2006/relationships/image" Target="../media/image50.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5.png"/><Relationship Id="rId11" Type="http://schemas.openxmlformats.org/officeDocument/2006/relationships/image" Target="../media/image49.png"/><Relationship Id="rId5" Type="http://schemas.microsoft.com/office/2007/relationships/hdphoto" Target="../media/hdphoto14.wdp"/><Relationship Id="rId10" Type="http://schemas.openxmlformats.org/officeDocument/2006/relationships/image" Target="../media/image48.png"/><Relationship Id="rId4" Type="http://schemas.openxmlformats.org/officeDocument/2006/relationships/image" Target="../media/image44.png"/><Relationship Id="rId9" Type="http://schemas.openxmlformats.org/officeDocument/2006/relationships/image" Target="../media/image47.png"/><Relationship Id="rId14" Type="http://schemas.openxmlformats.org/officeDocument/2006/relationships/image" Target="../media/image52.png"/></Relationships>
</file>

<file path=ppt/slides/_rels/slide11.xml.rels><?xml version="1.0" encoding="UTF-8" standalone="yes"?>
<Relationships xmlns="http://schemas.openxmlformats.org/package/2006/relationships"><Relationship Id="rId8" Type="http://schemas.microsoft.com/office/2007/relationships/hdphoto" Target="../media/hdphoto17.wdp"/><Relationship Id="rId13" Type="http://schemas.openxmlformats.org/officeDocument/2006/relationships/image" Target="../media/image60.png"/><Relationship Id="rId3" Type="http://schemas.openxmlformats.org/officeDocument/2006/relationships/image" Target="../media/image54.png"/><Relationship Id="rId7" Type="http://schemas.openxmlformats.org/officeDocument/2006/relationships/image" Target="../media/image57.png"/><Relationship Id="rId12" Type="http://schemas.microsoft.com/office/2007/relationships/hdphoto" Target="../media/hdphoto19.wdp"/><Relationship Id="rId2" Type="http://schemas.openxmlformats.org/officeDocument/2006/relationships/image" Target="../media/image53.png"/><Relationship Id="rId1" Type="http://schemas.openxmlformats.org/officeDocument/2006/relationships/slideLayout" Target="../slideLayouts/slideLayout2.xml"/><Relationship Id="rId6" Type="http://schemas.microsoft.com/office/2007/relationships/hdphoto" Target="../media/hdphoto16.wdp"/><Relationship Id="rId11" Type="http://schemas.openxmlformats.org/officeDocument/2006/relationships/image" Target="../media/image59.png"/><Relationship Id="rId5" Type="http://schemas.openxmlformats.org/officeDocument/2006/relationships/image" Target="../media/image56.jpeg"/><Relationship Id="rId10" Type="http://schemas.microsoft.com/office/2007/relationships/hdphoto" Target="../media/hdphoto18.wdp"/><Relationship Id="rId4" Type="http://schemas.openxmlformats.org/officeDocument/2006/relationships/image" Target="../media/image55.png"/><Relationship Id="rId9" Type="http://schemas.openxmlformats.org/officeDocument/2006/relationships/image" Target="../media/image58.png"/><Relationship Id="rId14" Type="http://schemas.microsoft.com/office/2007/relationships/hdphoto" Target="../media/hdphoto20.wdp"/></Relationships>
</file>

<file path=ppt/slides/_rels/slide12.xml.rels><?xml version="1.0" encoding="UTF-8" standalone="yes"?>
<Relationships xmlns="http://schemas.openxmlformats.org/package/2006/relationships"><Relationship Id="rId8" Type="http://schemas.openxmlformats.org/officeDocument/2006/relationships/image" Target="../media/image65.png"/><Relationship Id="rId3" Type="http://schemas.microsoft.com/office/2007/relationships/hdphoto" Target="../media/hdphoto21.wdp"/><Relationship Id="rId7" Type="http://schemas.openxmlformats.org/officeDocument/2006/relationships/image" Target="../media/image64.png"/><Relationship Id="rId2"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63.png"/><Relationship Id="rId5" Type="http://schemas.microsoft.com/office/2007/relationships/hdphoto" Target="../media/hdphoto22.wdp"/><Relationship Id="rId4" Type="http://schemas.openxmlformats.org/officeDocument/2006/relationships/image" Target="../media/image62.png"/></Relationships>
</file>

<file path=ppt/slides/_rels/slide13.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67.png"/><Relationship Id="rId7" Type="http://schemas.openxmlformats.org/officeDocument/2006/relationships/image" Target="../media/image71.jpeg"/><Relationship Id="rId2" Type="http://schemas.openxmlformats.org/officeDocument/2006/relationships/image" Target="../media/image66.jpg"/><Relationship Id="rId1" Type="http://schemas.openxmlformats.org/officeDocument/2006/relationships/slideLayout" Target="../slideLayouts/slideLayout2.xml"/><Relationship Id="rId6" Type="http://schemas.openxmlformats.org/officeDocument/2006/relationships/image" Target="../media/image70.png"/><Relationship Id="rId11" Type="http://schemas.openxmlformats.org/officeDocument/2006/relationships/image" Target="../media/image74.png"/><Relationship Id="rId5" Type="http://schemas.openxmlformats.org/officeDocument/2006/relationships/image" Target="../media/image69.png"/><Relationship Id="rId10" Type="http://schemas.openxmlformats.org/officeDocument/2006/relationships/image" Target="../media/image73.png"/><Relationship Id="rId4" Type="http://schemas.openxmlformats.org/officeDocument/2006/relationships/image" Target="../media/image68.png"/><Relationship Id="rId9" Type="http://schemas.microsoft.com/office/2007/relationships/hdphoto" Target="../media/hdphoto23.wdp"/></Relationships>
</file>

<file path=ppt/slides/_rels/slide14.xml.rels><?xml version="1.0" encoding="UTF-8" standalone="yes"?>
<Relationships xmlns="http://schemas.openxmlformats.org/package/2006/relationships"><Relationship Id="rId8" Type="http://schemas.microsoft.com/office/2007/relationships/hdphoto" Target="../media/hdphoto25.wdp"/><Relationship Id="rId13" Type="http://schemas.microsoft.com/office/2007/relationships/hdphoto" Target="../media/hdphoto27.wdp"/><Relationship Id="rId18" Type="http://schemas.openxmlformats.org/officeDocument/2006/relationships/image" Target="../media/image85.png"/><Relationship Id="rId3" Type="http://schemas.openxmlformats.org/officeDocument/2006/relationships/image" Target="../media/image76.png"/><Relationship Id="rId21" Type="http://schemas.microsoft.com/office/2007/relationships/hdphoto" Target="../media/hdphoto31.wdp"/><Relationship Id="rId7" Type="http://schemas.openxmlformats.org/officeDocument/2006/relationships/image" Target="../media/image79.png"/><Relationship Id="rId12" Type="http://schemas.openxmlformats.org/officeDocument/2006/relationships/image" Target="../media/image82.png"/><Relationship Id="rId17" Type="http://schemas.microsoft.com/office/2007/relationships/hdphoto" Target="../media/hdphoto29.wdp"/><Relationship Id="rId2" Type="http://schemas.openxmlformats.org/officeDocument/2006/relationships/image" Target="../media/image75.png"/><Relationship Id="rId16" Type="http://schemas.openxmlformats.org/officeDocument/2006/relationships/image" Target="../media/image84.png"/><Relationship Id="rId20" Type="http://schemas.openxmlformats.org/officeDocument/2006/relationships/image" Target="../media/image86.png"/><Relationship Id="rId1" Type="http://schemas.openxmlformats.org/officeDocument/2006/relationships/slideLayout" Target="../slideLayouts/slideLayout2.xml"/><Relationship Id="rId6" Type="http://schemas.openxmlformats.org/officeDocument/2006/relationships/image" Target="../media/image78.png"/><Relationship Id="rId11" Type="http://schemas.openxmlformats.org/officeDocument/2006/relationships/image" Target="../media/image81.png"/><Relationship Id="rId5" Type="http://schemas.openxmlformats.org/officeDocument/2006/relationships/image" Target="../media/image77.png"/><Relationship Id="rId15" Type="http://schemas.microsoft.com/office/2007/relationships/hdphoto" Target="../media/hdphoto28.wdp"/><Relationship Id="rId23" Type="http://schemas.microsoft.com/office/2007/relationships/hdphoto" Target="../media/hdphoto32.wdp"/><Relationship Id="rId10" Type="http://schemas.microsoft.com/office/2007/relationships/hdphoto" Target="../media/hdphoto26.wdp"/><Relationship Id="rId19" Type="http://schemas.microsoft.com/office/2007/relationships/hdphoto" Target="../media/hdphoto30.wdp"/><Relationship Id="rId4" Type="http://schemas.microsoft.com/office/2007/relationships/hdphoto" Target="../media/hdphoto24.wdp"/><Relationship Id="rId9" Type="http://schemas.openxmlformats.org/officeDocument/2006/relationships/image" Target="../media/image80.png"/><Relationship Id="rId14" Type="http://schemas.openxmlformats.org/officeDocument/2006/relationships/image" Target="../media/image83.png"/><Relationship Id="rId22" Type="http://schemas.openxmlformats.org/officeDocument/2006/relationships/image" Target="../media/image87.png"/></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0.png"/><Relationship Id="rId18" Type="http://schemas.microsoft.com/office/2007/relationships/hdphoto" Target="../media/hdphoto7.wdp"/><Relationship Id="rId3" Type="http://schemas.openxmlformats.org/officeDocument/2006/relationships/image" Target="../media/image4.png"/><Relationship Id="rId7" Type="http://schemas.microsoft.com/office/2007/relationships/hdphoto" Target="../media/hdphoto2.wdp"/><Relationship Id="rId12" Type="http://schemas.microsoft.com/office/2007/relationships/hdphoto" Target="../media/hdphoto4.wdp"/><Relationship Id="rId17" Type="http://schemas.openxmlformats.org/officeDocument/2006/relationships/image" Target="../media/image12.png"/><Relationship Id="rId2" Type="http://schemas.openxmlformats.org/officeDocument/2006/relationships/image" Target="../media/image3.png"/><Relationship Id="rId16" Type="http://schemas.microsoft.com/office/2007/relationships/hdphoto" Target="../media/hdphoto6.wdp"/><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9.png"/><Relationship Id="rId5" Type="http://schemas.openxmlformats.org/officeDocument/2006/relationships/image" Target="../media/image5.png"/><Relationship Id="rId15" Type="http://schemas.openxmlformats.org/officeDocument/2006/relationships/image" Target="../media/image11.png"/><Relationship Id="rId10" Type="http://schemas.microsoft.com/office/2007/relationships/hdphoto" Target="../media/hdphoto3.wdp"/><Relationship Id="rId4" Type="http://schemas.microsoft.com/office/2007/relationships/hdphoto" Target="../media/hdphoto1.wdp"/><Relationship Id="rId9" Type="http://schemas.openxmlformats.org/officeDocument/2006/relationships/image" Target="../media/image8.png"/><Relationship Id="rId14" Type="http://schemas.microsoft.com/office/2007/relationships/hdphoto" Target="../media/hdphoto5.wdp"/></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image" Target="../media/image13.jp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0.png"/><Relationship Id="rId5" Type="http://schemas.microsoft.com/office/2007/relationships/hdphoto" Target="../media/hdphoto8.wdp"/><Relationship Id="rId10" Type="http://schemas.openxmlformats.org/officeDocument/2006/relationships/image" Target="../media/image19.png"/><Relationship Id="rId4" Type="http://schemas.openxmlformats.org/officeDocument/2006/relationships/image" Target="../media/image15.png"/><Relationship Id="rId9" Type="http://schemas.microsoft.com/office/2007/relationships/hdphoto" Target="../media/hdphoto9.wdp"/></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3.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microsoft.com/office/2007/relationships/hdphoto" Target="../media/hdphoto11.wdp"/></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9.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39.png"/><Relationship Id="rId1" Type="http://schemas.openxmlformats.org/officeDocument/2006/relationships/slideLayout" Target="../slideLayouts/slideLayout2.xml"/><Relationship Id="rId6" Type="http://schemas.microsoft.com/office/2007/relationships/hdphoto" Target="../media/hdphoto13.wdp"/><Relationship Id="rId5" Type="http://schemas.openxmlformats.org/officeDocument/2006/relationships/image" Target="../media/image41.png"/><Relationship Id="rId4"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83568" y="980728"/>
            <a:ext cx="7772400" cy="1470025"/>
          </a:xfrm>
        </p:spPr>
        <p:txBody>
          <a:bodyPr>
            <a:normAutofit/>
          </a:bodyPr>
          <a:lstStyle/>
          <a:p>
            <a:pPr>
              <a:spcAft>
                <a:spcPts val="1800"/>
              </a:spcAft>
            </a:pPr>
            <a:r>
              <a:rPr lang="zh-TW" altLang="en-US" sz="56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法規鬆綁成果</a:t>
            </a:r>
            <a:r>
              <a:rPr lang="en-US" altLang="zh-TW" sz="56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r>
            <a:br>
              <a:rPr lang="en-US" altLang="zh-TW" sz="56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br>
            <a:r>
              <a:rPr lang="zh-TW" altLang="en-US" sz="31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en-US" altLang="zh-TW" sz="31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108.04~108.06</a:t>
            </a:r>
            <a:r>
              <a:rPr lang="zh-TW" altLang="en-US" sz="31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zh-TW" altLang="en-US" sz="3100" dirty="0"/>
          </a:p>
        </p:txBody>
      </p:sp>
      <p:sp>
        <p:nvSpPr>
          <p:cNvPr id="3" name="副標題 2"/>
          <p:cNvSpPr>
            <a:spLocks noGrp="1"/>
          </p:cNvSpPr>
          <p:nvPr>
            <p:ph type="subTitle" idx="1"/>
          </p:nvPr>
        </p:nvSpPr>
        <p:spPr>
          <a:xfrm>
            <a:off x="1371599" y="5013176"/>
            <a:ext cx="6400800" cy="841648"/>
          </a:xfrm>
        </p:spPr>
        <p:txBody>
          <a:bodyPr>
            <a:normAutofit lnSpcReduction="10000"/>
          </a:bodyPr>
          <a:lstStyle/>
          <a:p>
            <a:r>
              <a:rPr lang="zh-TW" altLang="en-US" dirty="0" smtClean="0">
                <a:solidFill>
                  <a:schemeClr val="tx1"/>
                </a:solidFill>
              </a:rPr>
              <a:t>國家發展委員會</a:t>
            </a:r>
            <a:endParaRPr lang="en-US" altLang="zh-TW" dirty="0" smtClean="0">
              <a:solidFill>
                <a:schemeClr val="tx1"/>
              </a:solidFill>
            </a:endParaRPr>
          </a:p>
          <a:p>
            <a:r>
              <a:rPr lang="en-US" altLang="zh-TW" dirty="0" smtClean="0">
                <a:solidFill>
                  <a:schemeClr val="tx1"/>
                </a:solidFill>
              </a:rPr>
              <a:t>108</a:t>
            </a:r>
            <a:r>
              <a:rPr lang="zh-TW" altLang="en-US" dirty="0" smtClean="0">
                <a:solidFill>
                  <a:schemeClr val="tx1"/>
                </a:solidFill>
              </a:rPr>
              <a:t> 年 </a:t>
            </a:r>
            <a:r>
              <a:rPr lang="en-US" altLang="zh-TW" dirty="0" smtClean="0">
                <a:solidFill>
                  <a:schemeClr val="tx1"/>
                </a:solidFill>
              </a:rPr>
              <a:t>6</a:t>
            </a:r>
            <a:r>
              <a:rPr lang="zh-TW" altLang="en-US" dirty="0" smtClean="0">
                <a:solidFill>
                  <a:schemeClr val="tx1"/>
                </a:solidFill>
              </a:rPr>
              <a:t> 月</a:t>
            </a:r>
            <a:endParaRPr lang="zh-TW" altLang="en-US" dirty="0">
              <a:solidFill>
                <a:schemeClr val="tx1"/>
              </a:solidFill>
            </a:endParaRPr>
          </a:p>
        </p:txBody>
      </p:sp>
      <p:pic>
        <p:nvPicPr>
          <p:cNvPr id="4" name="圖片 3"/>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759301" y="2852936"/>
            <a:ext cx="1625397" cy="1625397"/>
          </a:xfrm>
          <a:prstGeom prst="rect">
            <a:avLst/>
          </a:prstGeom>
        </p:spPr>
      </p:pic>
    </p:spTree>
    <p:extLst>
      <p:ext uri="{BB962C8B-B14F-4D97-AF65-F5344CB8AC3E}">
        <p14:creationId xmlns:p14="http://schemas.microsoft.com/office/powerpoint/2010/main" val="33926722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圖片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848" y="2176666"/>
            <a:ext cx="1035552" cy="1035552"/>
          </a:xfrm>
          <a:prstGeom prst="rect">
            <a:avLst/>
          </a:prstGeom>
        </p:spPr>
      </p:pic>
      <p:pic>
        <p:nvPicPr>
          <p:cNvPr id="37" name="圖片 36"/>
          <p:cNvPicPr>
            <a:picLocks noChangeAspect="1"/>
          </p:cNvPicPr>
          <p:nvPr/>
        </p:nvPicPr>
        <p:blipFill rotWithShape="1">
          <a:blip r:embed="rId3">
            <a:extLst>
              <a:ext uri="{28A0092B-C50C-407E-A947-70E740481C1C}">
                <a14:useLocalDpi xmlns:a14="http://schemas.microsoft.com/office/drawing/2010/main" val="0"/>
              </a:ext>
            </a:extLst>
          </a:blip>
          <a:srcRect l="14303" t="16938" r="12186" b="11395"/>
          <a:stretch/>
        </p:blipFill>
        <p:spPr>
          <a:xfrm>
            <a:off x="1780006" y="2278917"/>
            <a:ext cx="1044000" cy="1017807"/>
          </a:xfrm>
          <a:prstGeom prst="flowChartConnector">
            <a:avLst/>
          </a:prstGeom>
        </p:spPr>
      </p:pic>
      <p:sp>
        <p:nvSpPr>
          <p:cNvPr id="20" name="弧形箭號 (下彎) 19"/>
          <p:cNvSpPr/>
          <p:nvPr/>
        </p:nvSpPr>
        <p:spPr>
          <a:xfrm rot="21112474">
            <a:off x="2511484" y="2142505"/>
            <a:ext cx="5258400" cy="915805"/>
          </a:xfrm>
          <a:prstGeom prst="curvedDownArrow">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2" name="標題 1"/>
          <p:cNvSpPr>
            <a:spLocks noGrp="1"/>
          </p:cNvSpPr>
          <p:nvPr>
            <p:ph type="title"/>
          </p:nvPr>
        </p:nvSpPr>
        <p:spPr/>
        <p:txBody>
          <a:bodyPr>
            <a:normAutofit/>
          </a:bodyPr>
          <a:lstStyle/>
          <a:p>
            <a:r>
              <a:rPr lang="zh-TW" altLang="en-US" dirty="0" smtClean="0">
                <a:solidFill>
                  <a:schemeClr val="tx1"/>
                </a:solidFill>
              </a:rPr>
              <a:t>開放可用電子支付繳保費</a:t>
            </a:r>
            <a:endParaRPr lang="zh-TW" altLang="en-US" dirty="0">
              <a:solidFill>
                <a:schemeClr val="tx1"/>
              </a:solidFill>
            </a:endParaRPr>
          </a:p>
        </p:txBody>
      </p:sp>
      <p:sp>
        <p:nvSpPr>
          <p:cNvPr id="4" name="矩形 3"/>
          <p:cNvSpPr/>
          <p:nvPr/>
        </p:nvSpPr>
        <p:spPr>
          <a:xfrm>
            <a:off x="3851920" y="1124744"/>
            <a:ext cx="4824536" cy="648072"/>
          </a:xfrm>
          <a:prstGeom prst="rect">
            <a:avLst/>
          </a:prstGeom>
          <a:solidFill>
            <a:schemeClr val="bg1"/>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accent6">
                    <a:lumMod val="50000"/>
                  </a:schemeClr>
                </a:solidFill>
                <a:latin typeface="Adobe 繁黑體 Std B" pitchFamily="34" charset="-120"/>
                <a:ea typeface="Adobe 繁黑體 Std B" pitchFamily="34" charset="-120"/>
              </a:rPr>
              <a:t>108.5.2</a:t>
            </a:r>
            <a:r>
              <a:rPr lang="zh-TW" altLang="en-US" dirty="0" smtClean="0">
                <a:solidFill>
                  <a:schemeClr val="accent6">
                    <a:lumMod val="50000"/>
                  </a:schemeClr>
                </a:solidFill>
                <a:latin typeface="Adobe 繁黑體 Std B" pitchFamily="34" charset="-120"/>
                <a:ea typeface="Adobe 繁黑體 Std B" pitchFamily="34" charset="-120"/>
              </a:rPr>
              <a:t> 金管銀票字第 </a:t>
            </a:r>
            <a:r>
              <a:rPr lang="en-US" altLang="zh-TW" dirty="0" smtClean="0">
                <a:solidFill>
                  <a:schemeClr val="accent6">
                    <a:lumMod val="50000"/>
                  </a:schemeClr>
                </a:solidFill>
                <a:latin typeface="Adobe 繁黑體 Std B" pitchFamily="34" charset="-120"/>
                <a:ea typeface="Adobe 繁黑體 Std B" pitchFamily="34" charset="-120"/>
              </a:rPr>
              <a:t>10802057910</a:t>
            </a:r>
            <a:r>
              <a:rPr lang="zh-TW" altLang="en-US" dirty="0" smtClean="0">
                <a:solidFill>
                  <a:schemeClr val="accent6">
                    <a:lumMod val="50000"/>
                  </a:schemeClr>
                </a:solidFill>
                <a:latin typeface="Adobe 繁黑體 Std B" pitchFamily="34" charset="-120"/>
                <a:ea typeface="Adobe 繁黑體 Std B" pitchFamily="34" charset="-120"/>
              </a:rPr>
              <a:t> 號令</a:t>
            </a:r>
            <a:endParaRPr lang="en-US" altLang="zh-TW" dirty="0" smtClean="0">
              <a:solidFill>
                <a:schemeClr val="accent6">
                  <a:lumMod val="50000"/>
                </a:schemeClr>
              </a:solidFill>
              <a:latin typeface="Adobe 繁黑體 Std B" pitchFamily="34" charset="-120"/>
              <a:ea typeface="Adobe 繁黑體 Std B" pitchFamily="34" charset="-120"/>
            </a:endParaRPr>
          </a:p>
          <a:p>
            <a:pPr algn="ctr"/>
            <a:r>
              <a:rPr lang="en-US" altLang="zh-TW" dirty="0" smtClean="0">
                <a:solidFill>
                  <a:schemeClr val="accent6">
                    <a:lumMod val="50000"/>
                  </a:schemeClr>
                </a:solidFill>
                <a:latin typeface="Adobe 繁黑體 Std B" pitchFamily="34" charset="-120"/>
                <a:ea typeface="Adobe 繁黑體 Std B" pitchFamily="34" charset="-120"/>
              </a:rPr>
              <a:t>(</a:t>
            </a:r>
            <a:r>
              <a:rPr lang="zh-TW" altLang="en-US" dirty="0" smtClean="0">
                <a:solidFill>
                  <a:schemeClr val="accent6">
                    <a:lumMod val="50000"/>
                  </a:schemeClr>
                </a:solidFill>
                <a:latin typeface="Adobe 繁黑體 Std B" pitchFamily="34" charset="-120"/>
                <a:ea typeface="Adobe 繁黑體 Std B" pitchFamily="34" charset="-120"/>
              </a:rPr>
              <a:t> 電子支付機構管理條例第 </a:t>
            </a:r>
            <a:r>
              <a:rPr lang="en-US" altLang="zh-TW" dirty="0" smtClean="0">
                <a:solidFill>
                  <a:schemeClr val="accent6">
                    <a:lumMod val="50000"/>
                  </a:schemeClr>
                </a:solidFill>
                <a:latin typeface="Adobe 繁黑體 Std B" pitchFamily="34" charset="-120"/>
                <a:ea typeface="Adobe 繁黑體 Std B" pitchFamily="34" charset="-120"/>
              </a:rPr>
              <a:t>4 </a:t>
            </a:r>
            <a:r>
              <a:rPr lang="zh-TW" altLang="en-US" dirty="0" smtClean="0">
                <a:solidFill>
                  <a:schemeClr val="accent6">
                    <a:lumMod val="50000"/>
                  </a:schemeClr>
                </a:solidFill>
                <a:latin typeface="Adobe 繁黑體 Std B" pitchFamily="34" charset="-120"/>
                <a:ea typeface="Adobe 繁黑體 Std B" pitchFamily="34" charset="-120"/>
              </a:rPr>
              <a:t>條第 </a:t>
            </a:r>
            <a:r>
              <a:rPr lang="en-US" altLang="zh-TW" dirty="0" smtClean="0">
                <a:solidFill>
                  <a:schemeClr val="accent6">
                    <a:lumMod val="50000"/>
                  </a:schemeClr>
                </a:solidFill>
                <a:latin typeface="Adobe 繁黑體 Std B" pitchFamily="34" charset="-120"/>
                <a:ea typeface="Adobe 繁黑體 Std B" pitchFamily="34" charset="-120"/>
              </a:rPr>
              <a:t>1</a:t>
            </a:r>
            <a:r>
              <a:rPr lang="zh-TW" altLang="en-US" dirty="0" smtClean="0">
                <a:solidFill>
                  <a:schemeClr val="accent6">
                    <a:lumMod val="50000"/>
                  </a:schemeClr>
                </a:solidFill>
                <a:latin typeface="Adobe 繁黑體 Std B" pitchFamily="34" charset="-120"/>
                <a:ea typeface="Adobe 繁黑體 Std B" pitchFamily="34" charset="-120"/>
              </a:rPr>
              <a:t> 項第 </a:t>
            </a:r>
            <a:r>
              <a:rPr lang="en-US" altLang="zh-TW" dirty="0" smtClean="0">
                <a:solidFill>
                  <a:schemeClr val="accent6">
                    <a:lumMod val="50000"/>
                  </a:schemeClr>
                </a:solidFill>
                <a:latin typeface="Adobe 繁黑體 Std B" pitchFamily="34" charset="-120"/>
                <a:ea typeface="Adobe 繁黑體 Std B" pitchFamily="34" charset="-120"/>
              </a:rPr>
              <a:t>2 </a:t>
            </a:r>
            <a:r>
              <a:rPr lang="zh-TW" altLang="en-US" dirty="0" smtClean="0">
                <a:solidFill>
                  <a:schemeClr val="accent6">
                    <a:lumMod val="50000"/>
                  </a:schemeClr>
                </a:solidFill>
                <a:latin typeface="Adobe 繁黑體 Std B" pitchFamily="34" charset="-120"/>
                <a:ea typeface="Adobe 繁黑體 Std B" pitchFamily="34" charset="-120"/>
              </a:rPr>
              <a:t>款 </a:t>
            </a:r>
            <a:r>
              <a:rPr lang="en-US" altLang="zh-TW" dirty="0" smtClean="0">
                <a:solidFill>
                  <a:schemeClr val="accent6">
                    <a:lumMod val="50000"/>
                  </a:schemeClr>
                </a:solidFill>
                <a:latin typeface="Adobe 繁黑體 Std B" pitchFamily="34" charset="-120"/>
                <a:ea typeface="Adobe 繁黑體 Std B" pitchFamily="34" charset="-120"/>
              </a:rPr>
              <a:t>)</a:t>
            </a:r>
            <a:endParaRPr lang="zh-TW" altLang="en-US" dirty="0">
              <a:solidFill>
                <a:schemeClr val="accent6">
                  <a:lumMod val="50000"/>
                </a:schemeClr>
              </a:solidFill>
              <a:latin typeface="Adobe 繁黑體 Std B" pitchFamily="34" charset="-120"/>
              <a:ea typeface="Adobe 繁黑體 Std B" pitchFamily="34" charset="-120"/>
            </a:endParaRPr>
          </a:p>
        </p:txBody>
      </p:sp>
      <p:sp>
        <p:nvSpPr>
          <p:cNvPr id="5" name="矩形 4"/>
          <p:cNvSpPr/>
          <p:nvPr/>
        </p:nvSpPr>
        <p:spPr>
          <a:xfrm>
            <a:off x="467544" y="4581128"/>
            <a:ext cx="3240896" cy="1800200"/>
          </a:xfrm>
          <a:prstGeom prst="rect">
            <a:avLst/>
          </a:prstGeom>
          <a:solidFill>
            <a:schemeClr val="bg1"/>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lstStyle/>
          <a:p>
            <a:pPr>
              <a:lnSpc>
                <a:spcPts val="2700"/>
              </a:lnSpc>
              <a:spcBef>
                <a:spcPts val="600"/>
              </a:spcBef>
              <a:spcAft>
                <a:spcPts val="600"/>
              </a:spcAft>
            </a:pPr>
            <a:r>
              <a:rPr lang="zh-TW" altLang="en-US" sz="2000" dirty="0" smtClean="0">
                <a:solidFill>
                  <a:srgbClr val="FF0000"/>
                </a:solidFill>
                <a:latin typeface="Adobe 繁黑體 Std B" pitchFamily="34" charset="-120"/>
                <a:ea typeface="Adobe 繁黑體 Std B" pitchFamily="34" charset="-120"/>
              </a:rPr>
              <a:t>修正前</a:t>
            </a:r>
            <a:endParaRPr lang="en-US" altLang="zh-TW" sz="2000" dirty="0" smtClean="0">
              <a:solidFill>
                <a:srgbClr val="FF0000"/>
              </a:solidFill>
              <a:latin typeface="Adobe 繁黑體 Std B" pitchFamily="34" charset="-120"/>
              <a:ea typeface="Adobe 繁黑體 Std B" pitchFamily="34" charset="-120"/>
            </a:endParaRPr>
          </a:p>
          <a:p>
            <a:pPr>
              <a:lnSpc>
                <a:spcPts val="2700"/>
              </a:lnSpc>
            </a:pPr>
            <a:r>
              <a:rPr lang="zh-TW" altLang="en-US" dirty="0" smtClean="0">
                <a:solidFill>
                  <a:schemeClr val="tx1"/>
                </a:solidFill>
                <a:latin typeface="Adobe 繁黑體 Std B" pitchFamily="34" charset="-120"/>
                <a:ea typeface="Adobe 繁黑體 Std B" pitchFamily="34" charset="-120"/>
              </a:rPr>
              <a:t>電子支付機構不得代理收付以新台幣計價保單之保費。</a:t>
            </a:r>
            <a:endParaRPr lang="zh-TW" altLang="en-US" dirty="0">
              <a:solidFill>
                <a:schemeClr val="tx1"/>
              </a:solidFill>
              <a:latin typeface="Adobe 繁黑體 Std B" pitchFamily="34" charset="-120"/>
              <a:ea typeface="Adobe 繁黑體 Std B" pitchFamily="34" charset="-120"/>
            </a:endParaRPr>
          </a:p>
        </p:txBody>
      </p:sp>
      <p:sp>
        <p:nvSpPr>
          <p:cNvPr id="6" name="矩形 5"/>
          <p:cNvSpPr/>
          <p:nvPr/>
        </p:nvSpPr>
        <p:spPr>
          <a:xfrm>
            <a:off x="3851920" y="4581128"/>
            <a:ext cx="4932548" cy="1800200"/>
          </a:xfrm>
          <a:prstGeom prst="rect">
            <a:avLst/>
          </a:prstGeom>
          <a:solidFill>
            <a:schemeClr val="bg1"/>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lstStyle/>
          <a:p>
            <a:pPr>
              <a:spcBef>
                <a:spcPts val="600"/>
              </a:spcBef>
              <a:spcAft>
                <a:spcPts val="600"/>
              </a:spcAft>
            </a:pPr>
            <a:r>
              <a:rPr lang="zh-TW" altLang="en-US" sz="2000" dirty="0" smtClean="0">
                <a:solidFill>
                  <a:srgbClr val="FF0000"/>
                </a:solidFill>
                <a:latin typeface="Adobe 繁黑體 Std B" pitchFamily="34" charset="-120"/>
                <a:ea typeface="Adobe 繁黑體 Std B" pitchFamily="34" charset="-120"/>
              </a:rPr>
              <a:t>修正後</a:t>
            </a:r>
            <a:endParaRPr lang="en-US" altLang="zh-TW" sz="2000" dirty="0" smtClean="0">
              <a:solidFill>
                <a:srgbClr val="FF0000"/>
              </a:solidFill>
              <a:latin typeface="Adobe 繁黑體 Std B" pitchFamily="34" charset="-120"/>
              <a:ea typeface="Adobe 繁黑體 Std B" pitchFamily="34" charset="-120"/>
            </a:endParaRPr>
          </a:p>
          <a:p>
            <a:pPr algn="just" hangingPunct="0">
              <a:lnSpc>
                <a:spcPts val="2700"/>
              </a:lnSpc>
            </a:pPr>
            <a:r>
              <a:rPr lang="zh-TW" altLang="en-US" dirty="0" smtClean="0">
                <a:solidFill>
                  <a:schemeClr val="tx1"/>
                </a:solidFill>
                <a:latin typeface="Adobe 繁黑體 Std B" pitchFamily="34" charset="-120"/>
                <a:ea typeface="Adobe 繁黑體 Std B" pitchFamily="34" charset="-120"/>
              </a:rPr>
              <a:t>開放電子支付機構得代理收付以新台幣計價保單之保費，民眾僅需掃描保費帳單上之</a:t>
            </a:r>
            <a:r>
              <a:rPr lang="en-US" altLang="zh-TW" dirty="0" smtClean="0">
                <a:solidFill>
                  <a:schemeClr val="tx1"/>
                </a:solidFill>
                <a:latin typeface="Adobe 繁黑體 Std B" pitchFamily="34" charset="-120"/>
                <a:ea typeface="Adobe 繁黑體 Std B" pitchFamily="34" charset="-120"/>
              </a:rPr>
              <a:t>QR code</a:t>
            </a:r>
            <a:r>
              <a:rPr lang="zh-TW" altLang="en-US" dirty="0" smtClean="0">
                <a:solidFill>
                  <a:schemeClr val="tx1"/>
                </a:solidFill>
                <a:latin typeface="Adobe 繁黑體 Std B" pitchFamily="34" charset="-120"/>
                <a:ea typeface="Adobe 繁黑體 Std B" pitchFamily="34" charset="-120"/>
              </a:rPr>
              <a:t>，即可進行繳費，提供民眾多元繳費管道。</a:t>
            </a:r>
            <a:endParaRPr lang="zh-TW" altLang="en-US" dirty="0">
              <a:solidFill>
                <a:schemeClr val="tx1"/>
              </a:solidFill>
              <a:latin typeface="Adobe 繁黑體 Std B" pitchFamily="34" charset="-120"/>
              <a:ea typeface="Adobe 繁黑體 Std B" pitchFamily="34" charset="-120"/>
            </a:endParaRPr>
          </a:p>
        </p:txBody>
      </p:sp>
      <p:grpSp>
        <p:nvGrpSpPr>
          <p:cNvPr id="17" name="群組 16"/>
          <p:cNvGrpSpPr/>
          <p:nvPr/>
        </p:nvGrpSpPr>
        <p:grpSpPr>
          <a:xfrm>
            <a:off x="3606991" y="2157620"/>
            <a:ext cx="2117137" cy="1991460"/>
            <a:chOff x="1870888" y="1686203"/>
            <a:chExt cx="2165061" cy="2235228"/>
          </a:xfrm>
        </p:grpSpPr>
        <p:grpSp>
          <p:nvGrpSpPr>
            <p:cNvPr id="12" name="群組 11"/>
            <p:cNvGrpSpPr/>
            <p:nvPr/>
          </p:nvGrpSpPr>
          <p:grpSpPr>
            <a:xfrm rot="580427">
              <a:off x="1870888" y="1686203"/>
              <a:ext cx="2165061" cy="2235228"/>
              <a:chOff x="2959409" y="2668698"/>
              <a:chExt cx="1929936" cy="1929936"/>
            </a:xfrm>
          </p:grpSpPr>
          <p:pic>
            <p:nvPicPr>
              <p:cNvPr id="9" name="圖片 8"/>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foregroundMark x1="74219" y1="7031" x2="80469" y2="14063"/>
                            <a14:backgroundMark x1="64063" y1="89063" x2="64063" y2="89063"/>
                            <a14:backgroundMark x1="30469" y1="14844" x2="36719" y2="28906"/>
                            <a14:backgroundMark x1="53125" y1="89844" x2="70313" y2="89063"/>
                            <a14:backgroundMark x1="51563" y1="85156" x2="62500" y2="96875"/>
                            <a14:backgroundMark x1="54688" y1="94531" x2="60938" y2="95313"/>
                            <a14:backgroundMark x1="64844" y1="96094" x2="72656" y2="91406"/>
                            <a14:backgroundMark x1="50000" y1="84375" x2="58594" y2="82813"/>
                            <a14:backgroundMark x1="64063" y1="78125" x2="72656" y2="78125"/>
                            <a14:backgroundMark x1="72656" y1="83594" x2="70313" y2="87500"/>
                            <a14:backgroundMark x1="61719" y1="96875" x2="67969" y2="96094"/>
                            <a14:backgroundMark x1="52344" y1="89063" x2="53906" y2="94531"/>
                          </a14:backgroundRemoval>
                        </a14:imgEffect>
                      </a14:imgLayer>
                    </a14:imgProps>
                  </a:ext>
                  <a:ext uri="{28A0092B-C50C-407E-A947-70E740481C1C}">
                    <a14:useLocalDpi xmlns:a14="http://schemas.microsoft.com/office/drawing/2010/main" val="0"/>
                  </a:ext>
                </a:extLst>
              </a:blip>
              <a:stretch>
                <a:fillRect/>
              </a:stretch>
            </p:blipFill>
            <p:spPr>
              <a:xfrm rot="786421">
                <a:off x="2959409" y="2668698"/>
                <a:ext cx="1929936" cy="1929936"/>
              </a:xfrm>
              <a:prstGeom prst="rect">
                <a:avLst/>
              </a:prstGeom>
            </p:spPr>
          </p:pic>
          <p:pic>
            <p:nvPicPr>
              <p:cNvPr id="33" name="圖片 32"/>
              <p:cNvPicPr>
                <a:picLocks noChangeAspect="1"/>
              </p:cNvPicPr>
              <p:nvPr/>
            </p:nvPicPr>
            <p:blipFill>
              <a:blip r:embed="rId6" cstate="print">
                <a:biLevel thresh="75000"/>
                <a:extLst>
                  <a:ext uri="{BEBA8EAE-BF5A-486C-A8C5-ECC9F3942E4B}">
                    <a14:imgProps xmlns:a14="http://schemas.microsoft.com/office/drawing/2010/main">
                      <a14:imgLayer r:embed="rId7">
                        <a14:imgEffect>
                          <a14:backgroundRemoval t="0" b="100000" l="0" r="100000">
                            <a14:foregroundMark x1="17971" y1="22029" x2="17971" y2="84058"/>
                            <a14:foregroundMark x1="44058" y1="32464" x2="90725" y2="22029"/>
                            <a14:foregroundMark x1="80290" y1="45217" x2="77681" y2="79130"/>
                            <a14:foregroundMark x1="23188" y1="86667" x2="85507" y2="84058"/>
                          </a14:backgroundRemoval>
                        </a14:imgEffect>
                        <a14:imgEffect>
                          <a14:sharpenSoften amount="-50000"/>
                        </a14:imgEffect>
                      </a14:imgLayer>
                    </a14:imgProps>
                  </a:ext>
                  <a:ext uri="{28A0092B-C50C-407E-A947-70E740481C1C}">
                    <a14:useLocalDpi xmlns:a14="http://schemas.microsoft.com/office/drawing/2010/main" val="0"/>
                  </a:ext>
                </a:extLst>
              </a:blip>
              <a:stretch>
                <a:fillRect/>
              </a:stretch>
            </p:blipFill>
            <p:spPr>
              <a:xfrm rot="786421">
                <a:off x="3553336" y="2811029"/>
                <a:ext cx="507878" cy="507878"/>
              </a:xfrm>
              <a:prstGeom prst="rect">
                <a:avLst/>
              </a:prstGeom>
              <a:solidFill>
                <a:schemeClr val="bg1"/>
              </a:solidFill>
            </p:spPr>
          </p:pic>
        </p:grpSp>
        <p:pic>
          <p:nvPicPr>
            <p:cNvPr id="16" name="圖片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3732251">
              <a:off x="2515550" y="2646777"/>
              <a:ext cx="838095" cy="1625397"/>
            </a:xfrm>
            <a:prstGeom prst="rect">
              <a:avLst/>
            </a:prstGeom>
          </p:spPr>
        </p:pic>
      </p:grpSp>
      <p:pic>
        <p:nvPicPr>
          <p:cNvPr id="19" name="圖片 1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778392" y="2240242"/>
            <a:ext cx="873845" cy="1747689"/>
          </a:xfrm>
          <a:prstGeom prst="rect">
            <a:avLst/>
          </a:prstGeom>
        </p:spPr>
      </p:pic>
      <p:pic>
        <p:nvPicPr>
          <p:cNvPr id="22" name="圖片 2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770987" y="2278917"/>
            <a:ext cx="1375549" cy="1375549"/>
          </a:xfrm>
          <a:prstGeom prst="rect">
            <a:avLst/>
          </a:prstGeom>
        </p:spPr>
      </p:pic>
      <p:sp>
        <p:nvSpPr>
          <p:cNvPr id="23" name="直線圖說文字 2 22"/>
          <p:cNvSpPr/>
          <p:nvPr/>
        </p:nvSpPr>
        <p:spPr>
          <a:xfrm>
            <a:off x="2139287" y="1581870"/>
            <a:ext cx="1467704" cy="575750"/>
          </a:xfrm>
          <a:prstGeom prst="borderCallout2">
            <a:avLst>
              <a:gd name="adj1" fmla="val 104308"/>
              <a:gd name="adj2" fmla="val 90388"/>
              <a:gd name="adj3" fmla="val 156093"/>
              <a:gd name="adj4" fmla="val 109782"/>
              <a:gd name="adj5" fmla="val 239728"/>
              <a:gd name="adj6" fmla="val 141921"/>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smtClean="0">
                <a:solidFill>
                  <a:schemeClr val="tx1"/>
                </a:solidFill>
                <a:latin typeface="Adobe 繁黑體 Std B" pitchFamily="34" charset="-120"/>
                <a:ea typeface="Adobe 繁黑體 Std B" pitchFamily="34" charset="-120"/>
              </a:rPr>
              <a:t>保費帳單</a:t>
            </a:r>
            <a:endParaRPr lang="zh-TW" altLang="en-US" sz="2000" dirty="0">
              <a:solidFill>
                <a:schemeClr val="tx1"/>
              </a:solidFill>
              <a:latin typeface="Adobe 繁黑體 Std B" pitchFamily="34" charset="-120"/>
              <a:ea typeface="Adobe 繁黑體 Std B" pitchFamily="34" charset="-120"/>
            </a:endParaRPr>
          </a:p>
        </p:txBody>
      </p:sp>
      <p:pic>
        <p:nvPicPr>
          <p:cNvPr id="30" name="圖片 2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04378" y="2477934"/>
            <a:ext cx="1044000" cy="1044000"/>
          </a:xfrm>
          <a:prstGeom prst="rect">
            <a:avLst/>
          </a:prstGeom>
        </p:spPr>
      </p:pic>
      <p:pic>
        <p:nvPicPr>
          <p:cNvPr id="26" name="圖片 2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56594" y="3008511"/>
            <a:ext cx="1008000" cy="1008000"/>
          </a:xfrm>
          <a:prstGeom prst="rect">
            <a:avLst/>
          </a:prstGeom>
        </p:spPr>
      </p:pic>
      <p:pic>
        <p:nvPicPr>
          <p:cNvPr id="34" name="圖片 3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821236" y="3114086"/>
            <a:ext cx="1008000" cy="1008000"/>
          </a:xfrm>
          <a:prstGeom prst="rect">
            <a:avLst/>
          </a:prstGeom>
        </p:spPr>
      </p:pic>
      <p:pic>
        <p:nvPicPr>
          <p:cNvPr id="27" name="圖片 26"/>
          <p:cNvPicPr>
            <a:picLocks/>
          </p:cNvPicPr>
          <p:nvPr/>
        </p:nvPicPr>
        <p:blipFill rotWithShape="1">
          <a:blip r:embed="rId14">
            <a:extLst>
              <a:ext uri="{28A0092B-C50C-407E-A947-70E740481C1C}">
                <a14:useLocalDpi xmlns:a14="http://schemas.microsoft.com/office/drawing/2010/main" val="0"/>
              </a:ext>
            </a:extLst>
          </a:blip>
          <a:srcRect l="9909" t="16020" r="13404" b="12461"/>
          <a:stretch/>
        </p:blipFill>
        <p:spPr>
          <a:xfrm>
            <a:off x="1104378" y="3385294"/>
            <a:ext cx="936000" cy="936000"/>
          </a:xfrm>
          <a:prstGeom prst="flowChartConnector">
            <a:avLst/>
          </a:prstGeom>
        </p:spPr>
      </p:pic>
    </p:spTree>
    <p:extLst>
      <p:ext uri="{BB962C8B-B14F-4D97-AF65-F5344CB8AC3E}">
        <p14:creationId xmlns:p14="http://schemas.microsoft.com/office/powerpoint/2010/main" val="15905366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solidFill>
                  <a:schemeClr val="tx1"/>
                </a:solidFill>
              </a:rPr>
              <a:t>開放海外消費可用電子支付</a:t>
            </a:r>
            <a:endParaRPr lang="zh-TW" altLang="en-US" dirty="0">
              <a:solidFill>
                <a:schemeClr val="tx1"/>
              </a:solidFill>
            </a:endParaRPr>
          </a:p>
        </p:txBody>
      </p:sp>
      <p:sp>
        <p:nvSpPr>
          <p:cNvPr id="4" name="矩形 3"/>
          <p:cNvSpPr/>
          <p:nvPr/>
        </p:nvSpPr>
        <p:spPr>
          <a:xfrm>
            <a:off x="3707904" y="1124744"/>
            <a:ext cx="4968552" cy="432048"/>
          </a:xfrm>
          <a:prstGeom prst="rect">
            <a:avLst/>
          </a:prstGeom>
          <a:solidFill>
            <a:schemeClr val="bg1"/>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accent6">
                    <a:lumMod val="50000"/>
                  </a:schemeClr>
                </a:solidFill>
                <a:latin typeface="Adobe 繁黑體 Std B" pitchFamily="34" charset="-120"/>
                <a:ea typeface="Adobe 繁黑體 Std B" pitchFamily="34" charset="-120"/>
              </a:rPr>
              <a:t>108.4.24</a:t>
            </a:r>
            <a:r>
              <a:rPr lang="zh-TW" altLang="en-US" dirty="0" smtClean="0">
                <a:solidFill>
                  <a:schemeClr val="accent6">
                    <a:lumMod val="50000"/>
                  </a:schemeClr>
                </a:solidFill>
                <a:latin typeface="Adobe 繁黑體 Std B" pitchFamily="34" charset="-120"/>
                <a:ea typeface="Adobe 繁黑體 Std B" pitchFamily="34" charset="-120"/>
              </a:rPr>
              <a:t> 金管銀票字第 </a:t>
            </a:r>
            <a:r>
              <a:rPr lang="en-US" altLang="zh-TW" dirty="0" smtClean="0">
                <a:solidFill>
                  <a:schemeClr val="accent6">
                    <a:lumMod val="50000"/>
                  </a:schemeClr>
                </a:solidFill>
                <a:latin typeface="Adobe 繁黑體 Std B" pitchFamily="34" charset="-120"/>
                <a:ea typeface="Adobe 繁黑體 Std B" pitchFamily="34" charset="-120"/>
              </a:rPr>
              <a:t>10801049770</a:t>
            </a:r>
            <a:r>
              <a:rPr lang="zh-TW" altLang="en-US" dirty="0" smtClean="0">
                <a:solidFill>
                  <a:schemeClr val="accent6">
                    <a:lumMod val="50000"/>
                  </a:schemeClr>
                </a:solidFill>
                <a:latin typeface="Adobe 繁黑體 Std B" pitchFamily="34" charset="-120"/>
                <a:ea typeface="Adobe 繁黑體 Std B" pitchFamily="34" charset="-120"/>
              </a:rPr>
              <a:t> 號令</a:t>
            </a:r>
            <a:endParaRPr lang="en-US" altLang="zh-TW" dirty="0" smtClean="0">
              <a:solidFill>
                <a:schemeClr val="accent6">
                  <a:lumMod val="50000"/>
                </a:schemeClr>
              </a:solidFill>
              <a:latin typeface="Adobe 繁黑體 Std B" pitchFamily="34" charset="-120"/>
              <a:ea typeface="Adobe 繁黑體 Std B" pitchFamily="34" charset="-120"/>
            </a:endParaRPr>
          </a:p>
        </p:txBody>
      </p:sp>
      <p:sp>
        <p:nvSpPr>
          <p:cNvPr id="6" name="矩形 5"/>
          <p:cNvSpPr/>
          <p:nvPr/>
        </p:nvSpPr>
        <p:spPr>
          <a:xfrm>
            <a:off x="611560" y="4725144"/>
            <a:ext cx="8172908" cy="1656184"/>
          </a:xfrm>
          <a:prstGeom prst="rect">
            <a:avLst/>
          </a:prstGeom>
          <a:solidFill>
            <a:schemeClr val="bg1"/>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lstStyle/>
          <a:p>
            <a:pPr>
              <a:spcBef>
                <a:spcPts val="600"/>
              </a:spcBef>
              <a:spcAft>
                <a:spcPts val="600"/>
              </a:spcAft>
            </a:pPr>
            <a:r>
              <a:rPr lang="zh-TW" altLang="en-US" sz="2000" dirty="0" smtClean="0">
                <a:solidFill>
                  <a:srgbClr val="FF0000"/>
                </a:solidFill>
                <a:latin typeface="Adobe 繁黑體 Std B" pitchFamily="34" charset="-120"/>
                <a:ea typeface="Adobe 繁黑體 Std B" pitchFamily="34" charset="-120"/>
              </a:rPr>
              <a:t>修正後</a:t>
            </a:r>
            <a:endParaRPr lang="en-US" altLang="zh-TW" sz="2000" dirty="0" smtClean="0">
              <a:solidFill>
                <a:srgbClr val="FF0000"/>
              </a:solidFill>
              <a:latin typeface="Adobe 繁黑體 Std B" pitchFamily="34" charset="-120"/>
              <a:ea typeface="Adobe 繁黑體 Std B" pitchFamily="34" charset="-120"/>
            </a:endParaRPr>
          </a:p>
          <a:p>
            <a:pPr>
              <a:lnSpc>
                <a:spcPts val="2700"/>
              </a:lnSpc>
            </a:pPr>
            <a:r>
              <a:rPr lang="zh-TW" altLang="en-US" dirty="0" smtClean="0">
                <a:solidFill>
                  <a:schemeClr val="tx1"/>
                </a:solidFill>
                <a:latin typeface="Adobe 繁黑體 Std B" pitchFamily="34" charset="-120"/>
                <a:ea typeface="Adobe 繁黑體 Std B" pitchFamily="34" charset="-120"/>
              </a:rPr>
              <a:t>放寬電子支付機構得與境外支付機構合作提供其客戶於我國境外利用電子支付機構之電子支付帳戶支付消費購物款項，有助電子支付機構之業務推展，並提供民眾多元支付管道。</a:t>
            </a:r>
            <a:endParaRPr lang="zh-TW" altLang="en-US" dirty="0">
              <a:solidFill>
                <a:schemeClr val="tx1"/>
              </a:solidFill>
              <a:latin typeface="Adobe 繁黑體 Std B" pitchFamily="34" charset="-120"/>
              <a:ea typeface="Adobe 繁黑體 Std B" pitchFamily="34" charset="-120"/>
            </a:endParaRPr>
          </a:p>
        </p:txBody>
      </p:sp>
      <p:pic>
        <p:nvPicPr>
          <p:cNvPr id="7" name="圖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2843" y="2733981"/>
            <a:ext cx="1512168" cy="1512168"/>
          </a:xfrm>
          <a:prstGeom prst="rect">
            <a:avLst/>
          </a:prstGeom>
        </p:spPr>
      </p:pic>
      <p:pic>
        <p:nvPicPr>
          <p:cNvPr id="11" name="圖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9363" y="2302463"/>
            <a:ext cx="1119667" cy="1119667"/>
          </a:xfrm>
          <a:prstGeom prst="rect">
            <a:avLst/>
          </a:prstGeom>
        </p:spPr>
      </p:pic>
      <p:sp>
        <p:nvSpPr>
          <p:cNvPr id="24" name="弧形箭號 (下彎) 23"/>
          <p:cNvSpPr/>
          <p:nvPr/>
        </p:nvSpPr>
        <p:spPr>
          <a:xfrm rot="21174778">
            <a:off x="2771399" y="2687393"/>
            <a:ext cx="3765610" cy="720080"/>
          </a:xfrm>
          <a:prstGeom prst="curvedDownArrow">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pic>
        <p:nvPicPr>
          <p:cNvPr id="10" name="圖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25916" y="2427326"/>
            <a:ext cx="1240217" cy="1240217"/>
          </a:xfrm>
          <a:prstGeom prst="rect">
            <a:avLst/>
          </a:prstGeom>
        </p:spPr>
      </p:pic>
      <p:grpSp>
        <p:nvGrpSpPr>
          <p:cNvPr id="39" name="群組 38"/>
          <p:cNvGrpSpPr/>
          <p:nvPr/>
        </p:nvGrpSpPr>
        <p:grpSpPr>
          <a:xfrm>
            <a:off x="158269" y="1352328"/>
            <a:ext cx="2632575" cy="2893821"/>
            <a:chOff x="583124" y="1397503"/>
            <a:chExt cx="2632575" cy="2893821"/>
          </a:xfrm>
        </p:grpSpPr>
        <p:pic>
          <p:nvPicPr>
            <p:cNvPr id="15" name="圖片 14"/>
            <p:cNvPicPr>
              <a:picLocks noChangeAspect="1"/>
            </p:cNvPicPr>
            <p:nvPr/>
          </p:nvPicPr>
          <p:blipFill>
            <a:blip r:embed="rId5">
              <a:duotone>
                <a:schemeClr val="accent3">
                  <a:shade val="45000"/>
                  <a:satMod val="135000"/>
                </a:schemeClr>
                <a:prstClr val="white"/>
              </a:duotone>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tretch>
              <a:fillRect/>
            </a:stretch>
          </p:blipFill>
          <p:spPr>
            <a:xfrm>
              <a:off x="1348409" y="1397503"/>
              <a:ext cx="1867290" cy="2115083"/>
            </a:xfrm>
            <a:prstGeom prst="rect">
              <a:avLst/>
            </a:prstGeom>
          </p:spPr>
        </p:pic>
        <p:pic>
          <p:nvPicPr>
            <p:cNvPr id="21" name="圖片 20"/>
            <p:cNvPicPr>
              <a:picLocks noChangeAspect="1"/>
            </p:cNvPicPr>
            <p:nvPr/>
          </p:nvPicPr>
          <p:blipFill rotWithShape="1">
            <a:blip r:embed="rId7">
              <a:extLst>
                <a:ext uri="{BEBA8EAE-BF5A-486C-A8C5-ECC9F3942E4B}">
                  <a14:imgProps xmlns:a14="http://schemas.microsoft.com/office/drawing/2010/main">
                    <a14:imgLayer r:embed="rId8">
                      <a14:imgEffect>
                        <a14:backgroundRemoval t="0" b="100000" l="0" r="49333">
                          <a14:foregroundMark x1="28000" y1="8000" x2="28000" y2="8000"/>
                          <a14:foregroundMark x1="19556" y1="13778" x2="18222" y2="28889"/>
                          <a14:foregroundMark x1="30667" y1="13778" x2="31556" y2="28000"/>
                          <a14:foregroundMark x1="28000" y1="37333" x2="28000" y2="37333"/>
                          <a14:foregroundMark x1="28000" y1="37333" x2="28000" y2="37333"/>
                          <a14:foregroundMark x1="28889" y1="43556" x2="28889" y2="43556"/>
                        </a14:backgroundRemoval>
                      </a14:imgEffect>
                    </a14:imgLayer>
                  </a14:imgProps>
                </a:ext>
                <a:ext uri="{28A0092B-C50C-407E-A947-70E740481C1C}">
                  <a14:useLocalDpi xmlns:a14="http://schemas.microsoft.com/office/drawing/2010/main" val="0"/>
                </a:ext>
              </a:extLst>
            </a:blip>
            <a:srcRect r="50000"/>
            <a:stretch/>
          </p:blipFill>
          <p:spPr>
            <a:xfrm>
              <a:off x="2188477" y="2580604"/>
              <a:ext cx="820242" cy="1640484"/>
            </a:xfrm>
            <a:prstGeom prst="rect">
              <a:avLst/>
            </a:prstGeom>
          </p:spPr>
        </p:pic>
        <p:pic>
          <p:nvPicPr>
            <p:cNvPr id="28" name="圖片 27"/>
            <p:cNvPicPr>
              <a:picLocks noChangeAspect="1"/>
            </p:cNvPicPr>
            <p:nvPr/>
          </p:nvPicPr>
          <p:blipFill>
            <a:blip r:embed="rId9">
              <a:extLst>
                <a:ext uri="{BEBA8EAE-BF5A-486C-A8C5-ECC9F3942E4B}">
                  <a14:imgProps xmlns:a14="http://schemas.microsoft.com/office/drawing/2010/main">
                    <a14:imgLayer r:embed="rId10">
                      <a14:imgEffect>
                        <a14:backgroundRemoval t="0" b="98842" l="0" r="100000"/>
                      </a14:imgEffect>
                    </a14:imgLayer>
                  </a14:imgProps>
                </a:ext>
                <a:ext uri="{28A0092B-C50C-407E-A947-70E740481C1C}">
                  <a14:useLocalDpi xmlns:a14="http://schemas.microsoft.com/office/drawing/2010/main" val="0"/>
                </a:ext>
              </a:extLst>
            </a:blip>
            <a:stretch>
              <a:fillRect/>
            </a:stretch>
          </p:blipFill>
          <p:spPr>
            <a:xfrm>
              <a:off x="583124" y="1908173"/>
              <a:ext cx="1785063" cy="2383151"/>
            </a:xfrm>
            <a:prstGeom prst="rect">
              <a:avLst/>
            </a:prstGeom>
          </p:spPr>
        </p:pic>
        <p:pic>
          <p:nvPicPr>
            <p:cNvPr id="29" name="圖片 28"/>
            <p:cNvPicPr>
              <a:picLocks noChangeAspect="1"/>
            </p:cNvPicPr>
            <p:nvPr/>
          </p:nvPicPr>
          <p:blipFill>
            <a:blip r:embed="rId11" cstate="print">
              <a:extLst>
                <a:ext uri="{BEBA8EAE-BF5A-486C-A8C5-ECC9F3942E4B}">
                  <a14:imgProps xmlns:a14="http://schemas.microsoft.com/office/drawing/2010/main">
                    <a14:imgLayer r:embed="rId12">
                      <a14:imgEffect>
                        <a14:backgroundRemoval t="0" b="100000" l="0" r="99704"/>
                      </a14:imgEffect>
                    </a14:imgLayer>
                  </a14:imgProps>
                </a:ext>
                <a:ext uri="{28A0092B-C50C-407E-A947-70E740481C1C}">
                  <a14:useLocalDpi xmlns:a14="http://schemas.microsoft.com/office/drawing/2010/main" val="0"/>
                </a:ext>
              </a:extLst>
            </a:blip>
            <a:stretch>
              <a:fillRect/>
            </a:stretch>
          </p:blipFill>
          <p:spPr>
            <a:xfrm>
              <a:off x="1371398" y="1597605"/>
              <a:ext cx="1612797" cy="2623483"/>
            </a:xfrm>
            <a:prstGeom prst="rect">
              <a:avLst/>
            </a:prstGeom>
          </p:spPr>
        </p:pic>
      </p:grpSp>
      <p:pic>
        <p:nvPicPr>
          <p:cNvPr id="31" name="圖片 30"/>
          <p:cNvPicPr>
            <a:picLocks noChangeAspect="1"/>
          </p:cNvPicPr>
          <p:nvPr/>
        </p:nvPicPr>
        <p:blipFill>
          <a:blip r:embed="rId13" cstate="print">
            <a:extLst>
              <a:ext uri="{BEBA8EAE-BF5A-486C-A8C5-ECC9F3942E4B}">
                <a14:imgProps xmlns:a14="http://schemas.microsoft.com/office/drawing/2010/main">
                  <a14:imgLayer r:embed="rId14">
                    <a14:imgEffect>
                      <a14:backgroundRemoval t="0" b="100000" l="0" r="98206"/>
                    </a14:imgEffect>
                  </a14:imgLayer>
                </a14:imgProps>
              </a:ext>
              <a:ext uri="{28A0092B-C50C-407E-A947-70E740481C1C}">
                <a14:useLocalDpi xmlns:a14="http://schemas.microsoft.com/office/drawing/2010/main" val="0"/>
              </a:ext>
            </a:extLst>
          </a:blip>
          <a:stretch>
            <a:fillRect/>
          </a:stretch>
        </p:blipFill>
        <p:spPr>
          <a:xfrm>
            <a:off x="6138177" y="3538497"/>
            <a:ext cx="593804" cy="601792"/>
          </a:xfrm>
          <a:prstGeom prst="rect">
            <a:avLst/>
          </a:prstGeom>
        </p:spPr>
      </p:pic>
      <p:pic>
        <p:nvPicPr>
          <p:cNvPr id="36" name="圖片 35"/>
          <p:cNvPicPr>
            <a:picLocks noChangeAspect="1"/>
          </p:cNvPicPr>
          <p:nvPr/>
        </p:nvPicPr>
        <p:blipFill>
          <a:blip r:embed="rId13" cstate="print">
            <a:duotone>
              <a:schemeClr val="accent6">
                <a:shade val="45000"/>
                <a:satMod val="135000"/>
              </a:schemeClr>
              <a:prstClr val="white"/>
            </a:duotone>
            <a:extLst>
              <a:ext uri="{BEBA8EAE-BF5A-486C-A8C5-ECC9F3942E4B}">
                <a14:imgProps xmlns:a14="http://schemas.microsoft.com/office/drawing/2010/main">
                  <a14:imgLayer r:embed="rId14">
                    <a14:imgEffect>
                      <a14:backgroundRemoval t="0" b="100000" l="0" r="98206"/>
                    </a14:imgEffect>
                  </a14:imgLayer>
                </a14:imgProps>
              </a:ext>
              <a:ext uri="{28A0092B-C50C-407E-A947-70E740481C1C}">
                <a14:useLocalDpi xmlns:a14="http://schemas.microsoft.com/office/drawing/2010/main" val="0"/>
              </a:ext>
            </a:extLst>
          </a:blip>
          <a:stretch>
            <a:fillRect/>
          </a:stretch>
        </p:blipFill>
        <p:spPr>
          <a:xfrm flipH="1">
            <a:off x="6570484" y="3773270"/>
            <a:ext cx="593804" cy="601792"/>
          </a:xfrm>
          <a:prstGeom prst="rect">
            <a:avLst/>
          </a:prstGeom>
        </p:spPr>
      </p:pic>
      <p:pic>
        <p:nvPicPr>
          <p:cNvPr id="38" name="圖片 37"/>
          <p:cNvPicPr>
            <a:picLocks noChangeAspect="1"/>
          </p:cNvPicPr>
          <p:nvPr/>
        </p:nvPicPr>
        <p:blipFill>
          <a:blip r:embed="rId13" cstate="print">
            <a:duotone>
              <a:schemeClr val="accent4">
                <a:shade val="45000"/>
                <a:satMod val="135000"/>
              </a:schemeClr>
              <a:prstClr val="white"/>
            </a:duotone>
            <a:extLst>
              <a:ext uri="{BEBA8EAE-BF5A-486C-A8C5-ECC9F3942E4B}">
                <a14:imgProps xmlns:a14="http://schemas.microsoft.com/office/drawing/2010/main">
                  <a14:imgLayer r:embed="rId14">
                    <a14:imgEffect>
                      <a14:backgroundRemoval t="0" b="100000" l="0" r="98206"/>
                    </a14:imgEffect>
                  </a14:imgLayer>
                </a14:imgProps>
              </a:ext>
              <a:ext uri="{28A0092B-C50C-407E-A947-70E740481C1C}">
                <a14:useLocalDpi xmlns:a14="http://schemas.microsoft.com/office/drawing/2010/main" val="0"/>
              </a:ext>
            </a:extLst>
          </a:blip>
          <a:stretch>
            <a:fillRect/>
          </a:stretch>
        </p:blipFill>
        <p:spPr>
          <a:xfrm>
            <a:off x="5841275" y="3907328"/>
            <a:ext cx="593804" cy="601792"/>
          </a:xfrm>
          <a:prstGeom prst="rect">
            <a:avLst/>
          </a:prstGeom>
        </p:spPr>
      </p:pic>
      <p:sp>
        <p:nvSpPr>
          <p:cNvPr id="32" name="文字方塊 31"/>
          <p:cNvSpPr txBox="1"/>
          <p:nvPr/>
        </p:nvSpPr>
        <p:spPr>
          <a:xfrm>
            <a:off x="2987824" y="1893676"/>
            <a:ext cx="5000273" cy="369332"/>
          </a:xfrm>
          <a:prstGeom prst="rect">
            <a:avLst/>
          </a:prstGeom>
          <a:noFill/>
        </p:spPr>
        <p:txBody>
          <a:bodyPr wrap="square" rtlCol="0">
            <a:spAutoFit/>
          </a:bodyPr>
          <a:lstStyle/>
          <a:p>
            <a:r>
              <a:rPr lang="zh-TW" altLang="en-US" dirty="0" smtClean="0">
                <a:latin typeface="Adobe 繁黑體 Std B" pitchFamily="34" charset="-120"/>
                <a:ea typeface="Adobe 繁黑體 Std B" pitchFamily="34" charset="-120"/>
              </a:rPr>
              <a:t>可於境外利用電子支付帳戶支付消費購物款項</a:t>
            </a:r>
            <a:endParaRPr lang="zh-TW" altLang="en-US" dirty="0">
              <a:latin typeface="Adobe 繁黑體 Std B" pitchFamily="34" charset="-120"/>
              <a:ea typeface="Adobe 繁黑體 Std B" pitchFamily="34" charset="-120"/>
            </a:endParaRPr>
          </a:p>
        </p:txBody>
      </p:sp>
    </p:spTree>
    <p:extLst>
      <p:ext uri="{BB962C8B-B14F-4D97-AF65-F5344CB8AC3E}">
        <p14:creationId xmlns:p14="http://schemas.microsoft.com/office/powerpoint/2010/main" val="11130857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圖片 30"/>
          <p:cNvPicPr>
            <a:picLocks noChangeAspect="1"/>
          </p:cNvPicPr>
          <p:nvPr/>
        </p:nvPicPr>
        <p:blipFill>
          <a:blip r:embed="rId2">
            <a:grayscl/>
            <a:extLst>
              <a:ext uri="{BEBA8EAE-BF5A-486C-A8C5-ECC9F3942E4B}">
                <a14:imgProps xmlns:a14="http://schemas.microsoft.com/office/drawing/2010/main">
                  <a14:imgLayer r:embed="rId3">
                    <a14:imgEffect>
                      <a14:backgroundRemoval t="0" b="100000" l="0" r="100000">
                        <a14:foregroundMark x1="19331" y1="18182" x2="16729" y2="28342"/>
                        <a14:foregroundMark x1="16729" y1="40642" x2="19331" y2="70588"/>
                        <a14:foregroundMark x1="50186" y1="14439" x2="49071" y2="23529"/>
                        <a14:foregroundMark x1="49071" y1="40107" x2="47955" y2="67380"/>
                        <a14:foregroundMark x1="56134" y1="35294" x2="47584" y2="73262"/>
                        <a14:foregroundMark x1="37546" y1="34759" x2="39777" y2="42246"/>
                        <a14:foregroundMark x1="82156" y1="18182" x2="76580" y2="22995"/>
                        <a14:backgroundMark x1="37918" y1="40107" x2="37918" y2="40107"/>
                        <a14:backgroundMark x1="40149" y1="33155" x2="37918" y2="43316"/>
                        <a14:backgroundMark x1="35316" y1="41176" x2="35316" y2="41176"/>
                        <a14:backgroundMark x1="34572" y1="30481" x2="38662" y2="44385"/>
                        <a14:backgroundMark x1="37175" y1="29412" x2="32342" y2="21390"/>
                        <a14:backgroundMark x1="35316" y1="32086" x2="35316" y2="32086"/>
                        <a14:backgroundMark x1="38662" y1="29412" x2="38662" y2="29412"/>
                      </a14:backgroundRemoval>
                    </a14:imgEffect>
                    <a14:imgEffect>
                      <a14:saturation sat="0"/>
                    </a14:imgEffect>
                  </a14:imgLayer>
                </a14:imgProps>
              </a:ext>
              <a:ext uri="{28A0092B-C50C-407E-A947-70E740481C1C}">
                <a14:useLocalDpi xmlns:a14="http://schemas.microsoft.com/office/drawing/2010/main" val="0"/>
              </a:ext>
            </a:extLst>
          </a:blip>
          <a:stretch>
            <a:fillRect/>
          </a:stretch>
        </p:blipFill>
        <p:spPr>
          <a:xfrm>
            <a:off x="2051720" y="3068960"/>
            <a:ext cx="1152128" cy="800922"/>
          </a:xfrm>
          <a:prstGeom prst="rect">
            <a:avLst/>
          </a:prstGeom>
        </p:spPr>
      </p:pic>
      <p:sp>
        <p:nvSpPr>
          <p:cNvPr id="7" name="弧形箭號 (下彎) 6"/>
          <p:cNvSpPr/>
          <p:nvPr/>
        </p:nvSpPr>
        <p:spPr>
          <a:xfrm rot="21324770">
            <a:off x="1705022" y="2396935"/>
            <a:ext cx="2305507" cy="504056"/>
          </a:xfrm>
          <a:prstGeom prst="curvedDownArrow">
            <a:avLst/>
          </a:prstGeom>
          <a:solidFill>
            <a:srgbClr val="00B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black"/>
              </a:solidFill>
            </a:endParaRPr>
          </a:p>
        </p:txBody>
      </p:sp>
      <p:sp>
        <p:nvSpPr>
          <p:cNvPr id="2" name="標題 1"/>
          <p:cNvSpPr>
            <a:spLocks noGrp="1"/>
          </p:cNvSpPr>
          <p:nvPr>
            <p:ph type="title"/>
          </p:nvPr>
        </p:nvSpPr>
        <p:spPr/>
        <p:txBody>
          <a:bodyPr>
            <a:normAutofit/>
          </a:bodyPr>
          <a:lstStyle/>
          <a:p>
            <a:r>
              <a:rPr lang="zh-TW" altLang="en-US" dirty="0" smtClean="0">
                <a:solidFill>
                  <a:schemeClr val="tx1"/>
                </a:solidFill>
              </a:rPr>
              <a:t>放寬都市更新會重要議題議決門檻</a:t>
            </a:r>
            <a:endParaRPr lang="zh-TW" altLang="en-US" dirty="0">
              <a:solidFill>
                <a:schemeClr val="tx1"/>
              </a:solidFill>
            </a:endParaRPr>
          </a:p>
        </p:txBody>
      </p:sp>
      <p:sp>
        <p:nvSpPr>
          <p:cNvPr id="4" name="矩形 3"/>
          <p:cNvSpPr/>
          <p:nvPr/>
        </p:nvSpPr>
        <p:spPr>
          <a:xfrm>
            <a:off x="2627784" y="1124744"/>
            <a:ext cx="6048672" cy="432048"/>
          </a:xfrm>
          <a:prstGeom prst="rect">
            <a:avLst/>
          </a:prstGeom>
          <a:solidFill>
            <a:schemeClr val="bg1"/>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rgbClr val="F79646">
                    <a:lumMod val="50000"/>
                  </a:srgbClr>
                </a:solidFill>
                <a:latin typeface="Adobe 繁黑體 Std B" pitchFamily="34" charset="-120"/>
                <a:ea typeface="Adobe 繁黑體 Std B" pitchFamily="34" charset="-120"/>
              </a:rPr>
              <a:t>108.5.16</a:t>
            </a:r>
            <a:r>
              <a:rPr lang="zh-TW" altLang="en-US" dirty="0" smtClean="0">
                <a:solidFill>
                  <a:srgbClr val="F79646">
                    <a:lumMod val="50000"/>
                  </a:srgbClr>
                </a:solidFill>
                <a:latin typeface="Adobe 繁黑體 Std B" pitchFamily="34" charset="-120"/>
                <a:ea typeface="Adobe 繁黑體 Std B" pitchFamily="34" charset="-120"/>
              </a:rPr>
              <a:t> 修正都市更新會設立管理及解散辦法第 </a:t>
            </a:r>
            <a:r>
              <a:rPr lang="en-US" altLang="zh-TW" dirty="0" smtClean="0">
                <a:solidFill>
                  <a:srgbClr val="F79646">
                    <a:lumMod val="50000"/>
                  </a:srgbClr>
                </a:solidFill>
                <a:latin typeface="Adobe 繁黑體 Std B" pitchFamily="34" charset="-120"/>
                <a:ea typeface="Adobe 繁黑體 Std B" pitchFamily="34" charset="-120"/>
              </a:rPr>
              <a:t>10</a:t>
            </a:r>
            <a:r>
              <a:rPr lang="zh-TW" altLang="en-US" dirty="0" smtClean="0">
                <a:solidFill>
                  <a:srgbClr val="F79646">
                    <a:lumMod val="50000"/>
                  </a:srgbClr>
                </a:solidFill>
                <a:latin typeface="Adobe 繁黑體 Std B" pitchFamily="34" charset="-120"/>
                <a:ea typeface="Adobe 繁黑體 Std B" pitchFamily="34" charset="-120"/>
              </a:rPr>
              <a:t> 條</a:t>
            </a:r>
            <a:endParaRPr lang="en-US" altLang="zh-TW" dirty="0" smtClean="0">
              <a:solidFill>
                <a:srgbClr val="F79646">
                  <a:lumMod val="50000"/>
                </a:srgbClr>
              </a:solidFill>
              <a:latin typeface="Adobe 繁黑體 Std B" pitchFamily="34" charset="-120"/>
              <a:ea typeface="Adobe 繁黑體 Std B" pitchFamily="34" charset="-120"/>
            </a:endParaRPr>
          </a:p>
        </p:txBody>
      </p:sp>
      <p:sp>
        <p:nvSpPr>
          <p:cNvPr id="5" name="矩形 4"/>
          <p:cNvSpPr/>
          <p:nvPr/>
        </p:nvSpPr>
        <p:spPr>
          <a:xfrm>
            <a:off x="323528" y="4241942"/>
            <a:ext cx="4320480" cy="2162519"/>
          </a:xfrm>
          <a:prstGeom prst="rect">
            <a:avLst/>
          </a:prstGeom>
          <a:solidFill>
            <a:schemeClr val="bg1"/>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lstStyle/>
          <a:p>
            <a:pPr>
              <a:lnSpc>
                <a:spcPts val="2700"/>
              </a:lnSpc>
              <a:spcBef>
                <a:spcPts val="600"/>
              </a:spcBef>
              <a:spcAft>
                <a:spcPts val="600"/>
              </a:spcAft>
            </a:pPr>
            <a:r>
              <a:rPr lang="zh-TW" altLang="en-US" sz="1900" dirty="0" smtClean="0">
                <a:solidFill>
                  <a:srgbClr val="FF0000"/>
                </a:solidFill>
                <a:latin typeface="Adobe 繁黑體 Std B" pitchFamily="34" charset="-120"/>
                <a:ea typeface="Adobe 繁黑體 Std B" pitchFamily="34" charset="-120"/>
              </a:rPr>
              <a:t>修正前</a:t>
            </a:r>
            <a:endParaRPr lang="en-US" altLang="zh-TW" sz="1900" dirty="0" smtClean="0">
              <a:solidFill>
                <a:srgbClr val="FF0000"/>
              </a:solidFill>
              <a:latin typeface="Adobe 繁黑體 Std B" pitchFamily="34" charset="-120"/>
              <a:ea typeface="Adobe 繁黑體 Std B" pitchFamily="34" charset="-120"/>
            </a:endParaRPr>
          </a:p>
          <a:p>
            <a:pPr algn="just" hangingPunct="0">
              <a:lnSpc>
                <a:spcPts val="2500"/>
              </a:lnSpc>
            </a:pPr>
            <a:r>
              <a:rPr lang="zh-TW" altLang="en-US" sz="1700" dirty="0" smtClean="0">
                <a:solidFill>
                  <a:prstClr val="black"/>
                </a:solidFill>
                <a:latin typeface="Adobe 繁黑體 Std B" pitchFamily="34" charset="-120"/>
                <a:ea typeface="Adobe 繁黑體 Std B" pitchFamily="34" charset="-120"/>
              </a:rPr>
              <a:t>都市更新會會員大會議決重要議題，按其經劃定或未經劃定應實施更新</a:t>
            </a:r>
            <a:r>
              <a:rPr lang="zh-TW" altLang="en-US" sz="1700" dirty="0">
                <a:solidFill>
                  <a:prstClr val="black"/>
                </a:solidFill>
                <a:latin typeface="Adobe 繁黑體 Std B" pitchFamily="34" charset="-120"/>
                <a:ea typeface="Adobe 繁黑體 Std B" pitchFamily="34" charset="-120"/>
              </a:rPr>
              <a:t>之</a:t>
            </a:r>
            <a:r>
              <a:rPr lang="zh-TW" altLang="en-US" sz="1700" dirty="0" smtClean="0">
                <a:solidFill>
                  <a:prstClr val="black"/>
                </a:solidFill>
                <a:latin typeface="Adobe 繁黑體 Std B" pitchFamily="34" charset="-120"/>
                <a:ea typeface="Adobe 繁黑體 Std B" pitchFamily="34" charset="-120"/>
              </a:rPr>
              <a:t>地區明定同意門檻</a:t>
            </a:r>
            <a:r>
              <a:rPr lang="zh-TW" altLang="en-US" sz="1700" dirty="0">
                <a:solidFill>
                  <a:prstClr val="black"/>
                </a:solidFill>
                <a:latin typeface="Adobe 繁黑體 Std B" pitchFamily="34" charset="-120"/>
                <a:ea typeface="Adobe 繁黑體 Std B" pitchFamily="34" charset="-120"/>
              </a:rPr>
              <a:t>，</a:t>
            </a:r>
            <a:r>
              <a:rPr lang="zh-TW" altLang="en-US" sz="1700" dirty="0" smtClean="0">
                <a:solidFill>
                  <a:prstClr val="black"/>
                </a:solidFill>
                <a:latin typeface="Adobe 繁黑體 Std B" pitchFamily="34" charset="-120"/>
                <a:ea typeface="Adobe 繁黑體 Std B" pitchFamily="34" charset="-120"/>
              </a:rPr>
              <a:t>如係未經劃定者，須會員人數超過 </a:t>
            </a:r>
            <a:r>
              <a:rPr lang="en-US" altLang="zh-TW" sz="1700" dirty="0" smtClean="0">
                <a:solidFill>
                  <a:prstClr val="black"/>
                </a:solidFill>
                <a:latin typeface="Adobe 繁黑體 Std B" pitchFamily="34" charset="-120"/>
                <a:ea typeface="Adobe 繁黑體 Std B" pitchFamily="34" charset="-120"/>
              </a:rPr>
              <a:t>2/3</a:t>
            </a:r>
            <a:r>
              <a:rPr lang="zh-TW" altLang="en-US" sz="1700" dirty="0" smtClean="0">
                <a:solidFill>
                  <a:prstClr val="black"/>
                </a:solidFill>
                <a:latin typeface="Adobe 繁黑體 Std B" pitchFamily="34" charset="-120"/>
                <a:ea typeface="Adobe 繁黑體 Std B" pitchFamily="34" charset="-120"/>
              </a:rPr>
              <a:t> 並其所有土地總面積及合法建築物總樓地板面積均超過 </a:t>
            </a:r>
            <a:r>
              <a:rPr lang="en-US" altLang="zh-TW" sz="1700" dirty="0" smtClean="0">
                <a:solidFill>
                  <a:prstClr val="black"/>
                </a:solidFill>
                <a:latin typeface="Adobe 繁黑體 Std B" pitchFamily="34" charset="-120"/>
                <a:ea typeface="Adobe 繁黑體 Std B" pitchFamily="34" charset="-120"/>
              </a:rPr>
              <a:t>3/4</a:t>
            </a:r>
            <a:r>
              <a:rPr lang="zh-TW" altLang="en-US" sz="1700" dirty="0" smtClean="0">
                <a:solidFill>
                  <a:prstClr val="black"/>
                </a:solidFill>
                <a:latin typeface="Adobe 繁黑體 Std B" pitchFamily="34" charset="-120"/>
                <a:ea typeface="Adobe 繁黑體 Std B" pitchFamily="34" charset="-120"/>
              </a:rPr>
              <a:t> 比例同意行之。</a:t>
            </a:r>
            <a:endParaRPr lang="zh-TW" altLang="en-US" sz="1700" dirty="0">
              <a:solidFill>
                <a:prstClr val="black"/>
              </a:solidFill>
              <a:latin typeface="Adobe 繁黑體 Std B" pitchFamily="34" charset="-120"/>
              <a:ea typeface="Adobe 繁黑體 Std B" pitchFamily="34" charset="-120"/>
            </a:endParaRPr>
          </a:p>
        </p:txBody>
      </p:sp>
      <p:sp>
        <p:nvSpPr>
          <p:cNvPr id="6" name="矩形 5"/>
          <p:cNvSpPr/>
          <p:nvPr/>
        </p:nvSpPr>
        <p:spPr>
          <a:xfrm>
            <a:off x="4860032" y="4241942"/>
            <a:ext cx="3888432" cy="2160240"/>
          </a:xfrm>
          <a:prstGeom prst="rect">
            <a:avLst/>
          </a:prstGeom>
          <a:solidFill>
            <a:schemeClr val="bg1"/>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lstStyle/>
          <a:p>
            <a:pPr>
              <a:spcBef>
                <a:spcPts val="600"/>
              </a:spcBef>
              <a:spcAft>
                <a:spcPts val="600"/>
              </a:spcAft>
            </a:pPr>
            <a:r>
              <a:rPr lang="zh-TW" altLang="en-US" sz="1900" dirty="0" smtClean="0">
                <a:solidFill>
                  <a:srgbClr val="FF0000"/>
                </a:solidFill>
                <a:latin typeface="Adobe 繁黑體 Std B" pitchFamily="34" charset="-120"/>
                <a:ea typeface="Adobe 繁黑體 Std B" pitchFamily="34" charset="-120"/>
              </a:rPr>
              <a:t>修正後</a:t>
            </a:r>
            <a:endParaRPr lang="en-US" altLang="zh-TW" sz="1900" dirty="0" smtClean="0">
              <a:solidFill>
                <a:srgbClr val="FF0000"/>
              </a:solidFill>
              <a:latin typeface="Adobe 繁黑體 Std B" pitchFamily="34" charset="-120"/>
              <a:ea typeface="Adobe 繁黑體 Std B" pitchFamily="34" charset="-120"/>
            </a:endParaRPr>
          </a:p>
          <a:p>
            <a:pPr>
              <a:lnSpc>
                <a:spcPts val="2500"/>
              </a:lnSpc>
            </a:pPr>
            <a:r>
              <a:rPr lang="zh-TW" altLang="en-US" sz="1700" dirty="0" smtClean="0">
                <a:solidFill>
                  <a:prstClr val="black"/>
                </a:solidFill>
                <a:latin typeface="Adobe 繁黑體 Std B" pitchFamily="34" charset="-120"/>
                <a:ea typeface="Adobe 繁黑體 Std B" pitchFamily="34" charset="-120"/>
              </a:rPr>
              <a:t>為加速都市更新會會務運作與執行，放寬其同意門檻為會員人數並其所有土地總面積及合法建築物總樓地板面積均超過 </a:t>
            </a:r>
            <a:r>
              <a:rPr lang="en-US" altLang="zh-TW" sz="1700" dirty="0" smtClean="0">
                <a:solidFill>
                  <a:prstClr val="black"/>
                </a:solidFill>
                <a:latin typeface="Adobe 繁黑體 Std B" pitchFamily="34" charset="-120"/>
                <a:ea typeface="Adobe 繁黑體 Std B" pitchFamily="34" charset="-120"/>
              </a:rPr>
              <a:t>1/2</a:t>
            </a:r>
            <a:r>
              <a:rPr lang="zh-TW" altLang="en-US" sz="1700" dirty="0" smtClean="0">
                <a:solidFill>
                  <a:prstClr val="black"/>
                </a:solidFill>
                <a:latin typeface="Adobe 繁黑體 Std B" pitchFamily="34" charset="-120"/>
                <a:ea typeface="Adobe 繁黑體 Std B" pitchFamily="34" charset="-120"/>
              </a:rPr>
              <a:t>即可行之，以利都市更新事業推展。</a:t>
            </a:r>
            <a:endParaRPr lang="zh-TW" altLang="en-US" sz="1700" dirty="0">
              <a:solidFill>
                <a:prstClr val="black"/>
              </a:solidFill>
              <a:latin typeface="Adobe 繁黑體 Std B" pitchFamily="34" charset="-120"/>
              <a:ea typeface="Adobe 繁黑體 Std B" pitchFamily="34" charset="-120"/>
            </a:endParaRPr>
          </a:p>
        </p:txBody>
      </p:sp>
      <p:pic>
        <p:nvPicPr>
          <p:cNvPr id="3" name="圖片 2"/>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foregroundMark x1="21771" y1="14516" x2="34686" y2="16129"/>
                        <a14:foregroundMark x1="22878" y1="18817" x2="31734" y2="18280"/>
                        <a14:foregroundMark x1="24723" y1="14516" x2="30258" y2="8065"/>
                        <a14:foregroundMark x1="29151" y1="10215" x2="35793" y2="16129"/>
                        <a14:foregroundMark x1="22878" y1="15054" x2="24723" y2="9677"/>
                        <a14:foregroundMark x1="47970" y1="21505" x2="54982" y2="14516"/>
                        <a14:foregroundMark x1="55351" y1="17204" x2="60886" y2="19892"/>
                        <a14:foregroundMark x1="54982" y1="19892" x2="50554" y2="22043"/>
                        <a14:foregroundMark x1="61255" y1="23118" x2="53506" y2="24731"/>
                        <a14:foregroundMark x1="68266" y1="8065" x2="81181" y2="4301"/>
                        <a14:foregroundMark x1="73801" y1="4301" x2="65683" y2="8602"/>
                        <a14:foregroundMark x1="67897" y1="11828" x2="83395" y2="8602"/>
                        <a14:foregroundMark x1="78967" y1="8065" x2="65683" y2="4301"/>
                      </a14:backgroundRemoval>
                    </a14:imgEffect>
                  </a14:imgLayer>
                </a14:imgProps>
              </a:ext>
              <a:ext uri="{28A0092B-C50C-407E-A947-70E740481C1C}">
                <a14:useLocalDpi xmlns:a14="http://schemas.microsoft.com/office/drawing/2010/main" val="0"/>
              </a:ext>
            </a:extLst>
          </a:blip>
          <a:stretch>
            <a:fillRect/>
          </a:stretch>
        </p:blipFill>
        <p:spPr>
          <a:xfrm>
            <a:off x="323528" y="3080768"/>
            <a:ext cx="1720850" cy="1181100"/>
          </a:xfrm>
          <a:prstGeom prst="rect">
            <a:avLst/>
          </a:prstGeom>
        </p:spPr>
      </p:pic>
      <p:pic>
        <p:nvPicPr>
          <p:cNvPr id="8" name="圖片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87335" y="2304853"/>
            <a:ext cx="1657362" cy="1551831"/>
          </a:xfrm>
          <a:prstGeom prst="rect">
            <a:avLst/>
          </a:prstGeom>
        </p:spPr>
      </p:pic>
      <p:sp>
        <p:nvSpPr>
          <p:cNvPr id="10" name="文字方塊 9"/>
          <p:cNvSpPr txBox="1"/>
          <p:nvPr/>
        </p:nvSpPr>
        <p:spPr>
          <a:xfrm>
            <a:off x="1439651" y="1868196"/>
            <a:ext cx="2520281" cy="369332"/>
          </a:xfrm>
          <a:prstGeom prst="rect">
            <a:avLst/>
          </a:prstGeom>
          <a:noFill/>
        </p:spPr>
        <p:txBody>
          <a:bodyPr wrap="square" rtlCol="0">
            <a:spAutoFit/>
          </a:bodyPr>
          <a:lstStyle/>
          <a:p>
            <a:pPr algn="ctr"/>
            <a:r>
              <a:rPr lang="zh-TW" altLang="en-US" dirty="0" smtClean="0">
                <a:solidFill>
                  <a:prstClr val="black"/>
                </a:solidFill>
                <a:latin typeface="Adobe 繁黑體 Std B" pitchFamily="34" charset="-120"/>
                <a:ea typeface="Adobe 繁黑體 Std B" pitchFamily="34" charset="-120"/>
              </a:rPr>
              <a:t>都市更新會會員大會</a:t>
            </a:r>
            <a:endParaRPr lang="zh-TW" altLang="en-US" dirty="0">
              <a:solidFill>
                <a:prstClr val="black"/>
              </a:solidFill>
              <a:latin typeface="Adobe 繁黑體 Std B" pitchFamily="34" charset="-120"/>
              <a:ea typeface="Adobe 繁黑體 Std B" pitchFamily="34" charset="-120"/>
            </a:endParaRPr>
          </a:p>
        </p:txBody>
      </p:sp>
      <p:grpSp>
        <p:nvGrpSpPr>
          <p:cNvPr id="14" name="群組 13"/>
          <p:cNvGrpSpPr/>
          <p:nvPr/>
        </p:nvGrpSpPr>
        <p:grpSpPr>
          <a:xfrm>
            <a:off x="2123728" y="3083869"/>
            <a:ext cx="1368152" cy="967899"/>
            <a:chOff x="6012160" y="2870396"/>
            <a:chExt cx="1368152" cy="967899"/>
          </a:xfrm>
        </p:grpSpPr>
        <p:pic>
          <p:nvPicPr>
            <p:cNvPr id="29" name="圖片 28"/>
            <p:cNvPicPr>
              <a:picLocks noChangeAspect="1"/>
            </p:cNvPicPr>
            <p:nvPr/>
          </p:nvPicPr>
          <p:blipFill>
            <a:blip r:embed="rId7">
              <a:duotone>
                <a:schemeClr val="accent3">
                  <a:shade val="45000"/>
                  <a:satMod val="135000"/>
                </a:schemeClr>
                <a:prstClr val="white"/>
              </a:duotone>
              <a:extLst>
                <a:ext uri="{BEBA8EAE-BF5A-486C-A8C5-ECC9F3942E4B}">
                  <a14:imgProps xmlns:a14="http://schemas.microsoft.com/office/drawing/2010/main">
                    <a14:imgLayer r:embed="rId3">
                      <a14:imgEffect>
                        <a14:backgroundRemoval t="0" b="100000" l="0" r="100000">
                          <a14:foregroundMark x1="19331" y1="18182" x2="16729" y2="28342"/>
                          <a14:foregroundMark x1="16729" y1="40642" x2="19331" y2="70588"/>
                          <a14:foregroundMark x1="50186" y1="14439" x2="49071" y2="23529"/>
                          <a14:foregroundMark x1="49071" y1="40107" x2="47955" y2="67380"/>
                          <a14:foregroundMark x1="56134" y1="35294" x2="47584" y2="73262"/>
                          <a14:foregroundMark x1="37546" y1="34759" x2="39777" y2="42246"/>
                          <a14:foregroundMark x1="82156" y1="18182" x2="76580" y2="22995"/>
                          <a14:backgroundMark x1="37918" y1="40107" x2="37918" y2="40107"/>
                          <a14:backgroundMark x1="40149" y1="33155" x2="37918" y2="43316"/>
                          <a14:backgroundMark x1="35316" y1="41176" x2="35316" y2="41176"/>
                          <a14:backgroundMark x1="34572" y1="30481" x2="38662" y2="44385"/>
                          <a14:backgroundMark x1="37175" y1="29412" x2="32342" y2="21390"/>
                          <a14:backgroundMark x1="35316" y1="32086" x2="35316" y2="32086"/>
                          <a14:backgroundMark x1="38662" y1="29412" x2="38662" y2="29412"/>
                        </a14:backgroundRemoval>
                      </a14:imgEffect>
                    </a14:imgLayer>
                  </a14:imgProps>
                </a:ext>
                <a:ext uri="{28A0092B-C50C-407E-A947-70E740481C1C}">
                  <a14:useLocalDpi xmlns:a14="http://schemas.microsoft.com/office/drawing/2010/main" val="0"/>
                </a:ext>
              </a:extLst>
            </a:blip>
            <a:stretch>
              <a:fillRect/>
            </a:stretch>
          </p:blipFill>
          <p:spPr>
            <a:xfrm flipH="1">
              <a:off x="6156176" y="2870396"/>
              <a:ext cx="1152128" cy="800922"/>
            </a:xfrm>
            <a:prstGeom prst="rect">
              <a:avLst/>
            </a:prstGeom>
          </p:spPr>
        </p:pic>
        <p:pic>
          <p:nvPicPr>
            <p:cNvPr id="13" name="圖片 12"/>
            <p:cNvPicPr>
              <a:picLocks noChangeAspect="1"/>
            </p:cNvPicPr>
            <p:nvPr/>
          </p:nvPicPr>
          <p:blipFill>
            <a:blip r:embed="rId8">
              <a:extLst>
                <a:ext uri="{BEBA8EAE-BF5A-486C-A8C5-ECC9F3942E4B}">
                  <a14:imgProps xmlns:a14="http://schemas.microsoft.com/office/drawing/2010/main">
                    <a14:imgLayer r:embed="rId3">
                      <a14:imgEffect>
                        <a14:backgroundRemoval t="0" b="100000" l="0" r="100000">
                          <a14:foregroundMark x1="19331" y1="18182" x2="16729" y2="28342"/>
                          <a14:foregroundMark x1="16729" y1="40642" x2="19331" y2="70588"/>
                          <a14:foregroundMark x1="50186" y1="14439" x2="49071" y2="23529"/>
                          <a14:foregroundMark x1="49071" y1="40107" x2="47955" y2="67380"/>
                          <a14:foregroundMark x1="56134" y1="35294" x2="47584" y2="73262"/>
                          <a14:foregroundMark x1="37546" y1="34759" x2="39777" y2="42246"/>
                          <a14:foregroundMark x1="82156" y1="18182" x2="76580" y2="22995"/>
                        </a14:backgroundRemoval>
                      </a14:imgEffect>
                    </a14:imgLayer>
                  </a14:imgProps>
                </a:ext>
                <a:ext uri="{28A0092B-C50C-407E-A947-70E740481C1C}">
                  <a14:useLocalDpi xmlns:a14="http://schemas.microsoft.com/office/drawing/2010/main" val="0"/>
                </a:ext>
              </a:extLst>
            </a:blip>
            <a:stretch>
              <a:fillRect/>
            </a:stretch>
          </p:blipFill>
          <p:spPr>
            <a:xfrm>
              <a:off x="6228184" y="3037373"/>
              <a:ext cx="1152128" cy="800922"/>
            </a:xfrm>
            <a:prstGeom prst="rect">
              <a:avLst/>
            </a:prstGeom>
          </p:spPr>
        </p:pic>
        <p:pic>
          <p:nvPicPr>
            <p:cNvPr id="28" name="圖片 27"/>
            <p:cNvPicPr>
              <a:picLocks noChangeAspect="1"/>
            </p:cNvPicPr>
            <p:nvPr/>
          </p:nvPicPr>
          <p:blipFill>
            <a:blip r:embed="rId7">
              <a:grayscl/>
              <a:extLst>
                <a:ext uri="{BEBA8EAE-BF5A-486C-A8C5-ECC9F3942E4B}">
                  <a14:imgProps xmlns:a14="http://schemas.microsoft.com/office/drawing/2010/main">
                    <a14:imgLayer r:embed="rId3">
                      <a14:imgEffect>
                        <a14:backgroundRemoval t="0" b="100000" l="0" r="100000">
                          <a14:foregroundMark x1="19331" y1="18182" x2="16729" y2="28342"/>
                          <a14:foregroundMark x1="16729" y1="40642" x2="19331" y2="70588"/>
                          <a14:foregroundMark x1="50186" y1="14439" x2="49071" y2="23529"/>
                          <a14:foregroundMark x1="49071" y1="40107" x2="47955" y2="67380"/>
                          <a14:foregroundMark x1="56134" y1="35294" x2="47584" y2="73262"/>
                          <a14:foregroundMark x1="37546" y1="34759" x2="39777" y2="42246"/>
                          <a14:foregroundMark x1="82156" y1="18182" x2="76580" y2="22995"/>
                          <a14:backgroundMark x1="37918" y1="40107" x2="37918" y2="40107"/>
                          <a14:backgroundMark x1="40149" y1="33155" x2="37918" y2="43316"/>
                          <a14:backgroundMark x1="35316" y1="41176" x2="35316" y2="41176"/>
                          <a14:backgroundMark x1="34572" y1="30481" x2="38662" y2="44385"/>
                          <a14:backgroundMark x1="37175" y1="29412" x2="32342" y2="21390"/>
                          <a14:backgroundMark x1="35316" y1="32086" x2="35316" y2="32086"/>
                          <a14:backgroundMark x1="38662" y1="29412" x2="38662" y2="29412"/>
                        </a14:backgroundRemoval>
                      </a14:imgEffect>
                    </a14:imgLayer>
                  </a14:imgProps>
                </a:ext>
                <a:ext uri="{28A0092B-C50C-407E-A947-70E740481C1C}">
                  <a14:useLocalDpi xmlns:a14="http://schemas.microsoft.com/office/drawing/2010/main" val="0"/>
                </a:ext>
              </a:extLst>
            </a:blip>
            <a:stretch>
              <a:fillRect/>
            </a:stretch>
          </p:blipFill>
          <p:spPr>
            <a:xfrm flipH="1">
              <a:off x="6012160" y="2924944"/>
              <a:ext cx="1152128" cy="800922"/>
            </a:xfrm>
            <a:prstGeom prst="rect">
              <a:avLst/>
            </a:prstGeom>
          </p:spPr>
        </p:pic>
      </p:grpSp>
      <p:cxnSp>
        <p:nvCxnSpPr>
          <p:cNvPr id="18" name="肘形接點 17"/>
          <p:cNvCxnSpPr>
            <a:endCxn id="36" idx="1"/>
          </p:cNvCxnSpPr>
          <p:nvPr/>
        </p:nvCxnSpPr>
        <p:spPr>
          <a:xfrm>
            <a:off x="5220072" y="2566815"/>
            <a:ext cx="1008112" cy="702757"/>
          </a:xfrm>
          <a:prstGeom prst="bentConnector3">
            <a:avLst>
              <a:gd name="adj1" fmla="val 50000"/>
            </a:avLst>
          </a:prstGeom>
          <a:ln w="1905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6" name="文字方塊 35"/>
          <p:cNvSpPr txBox="1"/>
          <p:nvPr/>
        </p:nvSpPr>
        <p:spPr>
          <a:xfrm>
            <a:off x="6228184" y="2511489"/>
            <a:ext cx="2448272" cy="1516166"/>
          </a:xfrm>
          <a:prstGeom prst="rect">
            <a:avLst/>
          </a:prstGeom>
          <a:noFill/>
          <a:ln>
            <a:solidFill>
              <a:schemeClr val="accent3">
                <a:lumMod val="50000"/>
              </a:schemeClr>
            </a:solidFill>
          </a:ln>
        </p:spPr>
        <p:txBody>
          <a:bodyPr wrap="square" tIns="72000" bIns="72000" rtlCol="0" anchor="ctr" anchorCtr="0">
            <a:spAutoFit/>
          </a:bodyPr>
          <a:lstStyle/>
          <a:p>
            <a:pPr marL="342900" indent="-342900">
              <a:lnSpc>
                <a:spcPts val="2400"/>
              </a:lnSpc>
              <a:spcBef>
                <a:spcPts val="300"/>
              </a:spcBef>
              <a:spcAft>
                <a:spcPts val="300"/>
              </a:spcAft>
              <a:buFont typeface="Wingdings" panose="05000000000000000000" pitchFamily="2" charset="2"/>
              <a:buChar char="ü"/>
            </a:pPr>
            <a:r>
              <a:rPr lang="zh-TW" altLang="en-US" dirty="0" smtClean="0">
                <a:solidFill>
                  <a:prstClr val="black"/>
                </a:solidFill>
                <a:latin typeface="Adobe 繁黑體 Std B" pitchFamily="34" charset="-120"/>
                <a:ea typeface="Adobe 繁黑體 Std B" pitchFamily="34" charset="-120"/>
              </a:rPr>
              <a:t>會員人數</a:t>
            </a:r>
            <a:endParaRPr lang="en-US" altLang="zh-TW" dirty="0" smtClean="0">
              <a:solidFill>
                <a:prstClr val="black"/>
              </a:solidFill>
              <a:latin typeface="Adobe 繁黑體 Std B" pitchFamily="34" charset="-120"/>
              <a:ea typeface="Adobe 繁黑體 Std B" pitchFamily="34" charset="-120"/>
            </a:endParaRPr>
          </a:p>
          <a:p>
            <a:pPr marL="342900" indent="-342900">
              <a:lnSpc>
                <a:spcPts val="2400"/>
              </a:lnSpc>
              <a:spcBef>
                <a:spcPts val="300"/>
              </a:spcBef>
              <a:spcAft>
                <a:spcPts val="300"/>
              </a:spcAft>
              <a:buFont typeface="Wingdings" panose="05000000000000000000" pitchFamily="2" charset="2"/>
              <a:buChar char="ü"/>
            </a:pPr>
            <a:r>
              <a:rPr lang="zh-TW" altLang="en-US" dirty="0" smtClean="0">
                <a:solidFill>
                  <a:prstClr val="black"/>
                </a:solidFill>
                <a:latin typeface="Adobe 繁黑體 Std B" pitchFamily="34" charset="-120"/>
                <a:ea typeface="Adobe 繁黑體 Std B" pitchFamily="34" charset="-120"/>
              </a:rPr>
              <a:t>持有土地總面積</a:t>
            </a:r>
            <a:endParaRPr lang="en-US" altLang="zh-TW" dirty="0" smtClean="0">
              <a:solidFill>
                <a:prstClr val="black"/>
              </a:solidFill>
              <a:latin typeface="Adobe 繁黑體 Std B" pitchFamily="34" charset="-120"/>
              <a:ea typeface="Adobe 繁黑體 Std B" pitchFamily="34" charset="-120"/>
            </a:endParaRPr>
          </a:p>
          <a:p>
            <a:pPr marL="342900" indent="-342900">
              <a:lnSpc>
                <a:spcPts val="2400"/>
              </a:lnSpc>
              <a:spcBef>
                <a:spcPts val="300"/>
              </a:spcBef>
              <a:spcAft>
                <a:spcPts val="300"/>
              </a:spcAft>
              <a:buFont typeface="Wingdings" panose="05000000000000000000" pitchFamily="2" charset="2"/>
              <a:buChar char="ü"/>
            </a:pPr>
            <a:r>
              <a:rPr lang="zh-TW" altLang="en-US" dirty="0" smtClean="0">
                <a:solidFill>
                  <a:prstClr val="black"/>
                </a:solidFill>
                <a:latin typeface="Adobe 繁黑體 Std B" pitchFamily="34" charset="-120"/>
                <a:ea typeface="Adobe 繁黑體 Std B" pitchFamily="34" charset="-120"/>
              </a:rPr>
              <a:t>持有合法建築物總樓地板面積</a:t>
            </a:r>
            <a:endParaRPr lang="zh-TW" altLang="en-US" dirty="0">
              <a:solidFill>
                <a:prstClr val="black"/>
              </a:solidFill>
              <a:latin typeface="Adobe 繁黑體 Std B" pitchFamily="34" charset="-120"/>
              <a:ea typeface="Adobe 繁黑體 Std B" pitchFamily="34" charset="-120"/>
            </a:endParaRPr>
          </a:p>
        </p:txBody>
      </p:sp>
      <p:sp>
        <p:nvSpPr>
          <p:cNvPr id="43" name="文字方塊 42"/>
          <p:cNvSpPr txBox="1"/>
          <p:nvPr/>
        </p:nvSpPr>
        <p:spPr>
          <a:xfrm>
            <a:off x="6372200" y="2004734"/>
            <a:ext cx="2232248" cy="369332"/>
          </a:xfrm>
          <a:prstGeom prst="rect">
            <a:avLst/>
          </a:prstGeom>
          <a:noFill/>
        </p:spPr>
        <p:txBody>
          <a:bodyPr wrap="square" rtlCol="0">
            <a:spAutoFit/>
          </a:bodyPr>
          <a:lstStyle/>
          <a:p>
            <a:pPr algn="ctr"/>
            <a:r>
              <a:rPr lang="zh-TW" altLang="en-US" dirty="0" smtClean="0">
                <a:solidFill>
                  <a:srgbClr val="FF0000"/>
                </a:solidFill>
                <a:latin typeface="Adobe 繁黑體 Std B" pitchFamily="34" charset="-120"/>
                <a:ea typeface="Adobe 繁黑體 Std B" pitchFamily="34" charset="-120"/>
              </a:rPr>
              <a:t>同意比率皆超過 </a:t>
            </a:r>
            <a:r>
              <a:rPr lang="en-US" altLang="zh-TW" dirty="0" smtClean="0">
                <a:solidFill>
                  <a:srgbClr val="FF0000"/>
                </a:solidFill>
                <a:latin typeface="Adobe 繁黑體 Std B" pitchFamily="34" charset="-120"/>
                <a:ea typeface="Adobe 繁黑體 Std B" pitchFamily="34" charset="-120"/>
              </a:rPr>
              <a:t>1/2</a:t>
            </a:r>
            <a:endParaRPr lang="zh-TW" altLang="en-US" dirty="0">
              <a:solidFill>
                <a:srgbClr val="FF0000"/>
              </a:solidFill>
              <a:latin typeface="Adobe 繁黑體 Std B" pitchFamily="34" charset="-120"/>
              <a:ea typeface="Adobe 繁黑體 Std B" pitchFamily="34" charset="-120"/>
            </a:endParaRPr>
          </a:p>
        </p:txBody>
      </p:sp>
    </p:spTree>
    <p:extLst>
      <p:ext uri="{BB962C8B-B14F-4D97-AF65-F5344CB8AC3E}">
        <p14:creationId xmlns:p14="http://schemas.microsoft.com/office/powerpoint/2010/main" val="15353697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solidFill>
                  <a:schemeClr val="tx1"/>
                </a:solidFill>
              </a:rPr>
              <a:t>鬆綁</a:t>
            </a:r>
            <a:r>
              <a:rPr lang="zh-TW" altLang="en-US" dirty="0" smtClean="0">
                <a:solidFill>
                  <a:schemeClr val="tx1"/>
                </a:solidFill>
              </a:rPr>
              <a:t>商品 </a:t>
            </a:r>
            <a:r>
              <a:rPr lang="en-US" altLang="zh-TW" dirty="0" smtClean="0">
                <a:solidFill>
                  <a:schemeClr val="tx1"/>
                </a:solidFill>
              </a:rPr>
              <a:t>/</a:t>
            </a:r>
            <a:r>
              <a:rPr lang="zh-TW" altLang="en-US" dirty="0" smtClean="0">
                <a:solidFill>
                  <a:schemeClr val="tx1"/>
                </a:solidFill>
              </a:rPr>
              <a:t> 商品檢驗標示</a:t>
            </a:r>
            <a:r>
              <a:rPr lang="zh-TW" altLang="en-US" dirty="0">
                <a:solidFill>
                  <a:schemeClr val="tx1"/>
                </a:solidFill>
              </a:rPr>
              <a:t>方式</a:t>
            </a:r>
          </a:p>
        </p:txBody>
      </p:sp>
      <p:sp>
        <p:nvSpPr>
          <p:cNvPr id="4" name="矩形 3"/>
          <p:cNvSpPr/>
          <p:nvPr/>
        </p:nvSpPr>
        <p:spPr>
          <a:xfrm>
            <a:off x="334534" y="1124744"/>
            <a:ext cx="3798945" cy="396000"/>
          </a:xfrm>
          <a:prstGeom prst="rect">
            <a:avLst/>
          </a:prstGeom>
          <a:solidFill>
            <a:schemeClr val="bg1"/>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700" dirty="0" smtClean="0">
                <a:solidFill>
                  <a:srgbClr val="F79646">
                    <a:lumMod val="50000"/>
                  </a:srgbClr>
                </a:solidFill>
                <a:latin typeface="Adobe 繁黑體 Std B" pitchFamily="34" charset="-120"/>
                <a:ea typeface="Adobe 繁黑體 Std B" pitchFamily="34" charset="-120"/>
              </a:rPr>
              <a:t>108.5.21</a:t>
            </a:r>
            <a:r>
              <a:rPr lang="zh-TW" altLang="en-US" sz="1700" dirty="0" smtClean="0">
                <a:solidFill>
                  <a:srgbClr val="F79646">
                    <a:lumMod val="50000"/>
                  </a:srgbClr>
                </a:solidFill>
                <a:latin typeface="Adobe 繁黑體 Std B" pitchFamily="34" charset="-120"/>
                <a:ea typeface="Adobe 繁黑體 Std B" pitchFamily="34" charset="-120"/>
              </a:rPr>
              <a:t> 經商字第 </a:t>
            </a:r>
            <a:r>
              <a:rPr lang="en-US" altLang="zh-TW" sz="1700" dirty="0" smtClean="0">
                <a:solidFill>
                  <a:srgbClr val="F79646">
                    <a:lumMod val="50000"/>
                  </a:srgbClr>
                </a:solidFill>
                <a:latin typeface="Adobe 繁黑體 Std B" pitchFamily="34" charset="-120"/>
                <a:ea typeface="Adobe 繁黑體 Std B" pitchFamily="34" charset="-120"/>
              </a:rPr>
              <a:t>10802411370 </a:t>
            </a:r>
            <a:r>
              <a:rPr lang="zh-TW" altLang="en-US" sz="1700" dirty="0" smtClean="0">
                <a:solidFill>
                  <a:srgbClr val="F79646">
                    <a:lumMod val="50000"/>
                  </a:srgbClr>
                </a:solidFill>
                <a:latin typeface="Adobe 繁黑體 Std B" pitchFamily="34" charset="-120"/>
                <a:ea typeface="Adobe 繁黑體 Std B" pitchFamily="34" charset="-120"/>
              </a:rPr>
              <a:t>號函</a:t>
            </a:r>
            <a:endParaRPr lang="zh-TW" altLang="en-US" sz="1700" dirty="0">
              <a:solidFill>
                <a:srgbClr val="F79646">
                  <a:lumMod val="50000"/>
                </a:srgbClr>
              </a:solidFill>
              <a:latin typeface="Adobe 繁黑體 Std B" pitchFamily="34" charset="-120"/>
              <a:ea typeface="Adobe 繁黑體 Std B" pitchFamily="34" charset="-120"/>
            </a:endParaRPr>
          </a:p>
        </p:txBody>
      </p:sp>
      <p:sp>
        <p:nvSpPr>
          <p:cNvPr id="5" name="矩形 4"/>
          <p:cNvSpPr/>
          <p:nvPr/>
        </p:nvSpPr>
        <p:spPr>
          <a:xfrm>
            <a:off x="333476" y="4509120"/>
            <a:ext cx="3590452" cy="1944216"/>
          </a:xfrm>
          <a:prstGeom prst="rect">
            <a:avLst/>
          </a:prstGeom>
          <a:solidFill>
            <a:schemeClr val="bg1"/>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lstStyle/>
          <a:p>
            <a:pPr>
              <a:lnSpc>
                <a:spcPts val="2500"/>
              </a:lnSpc>
            </a:pPr>
            <a:r>
              <a:rPr lang="zh-TW" altLang="en-US" sz="1700" dirty="0">
                <a:solidFill>
                  <a:prstClr val="black"/>
                </a:solidFill>
                <a:latin typeface="Adobe 繁黑體 Std B" pitchFamily="34" charset="-120"/>
                <a:ea typeface="Adobe 繁黑體 Std B" pitchFamily="34" charset="-120"/>
              </a:rPr>
              <a:t>開放輪胎製造商可將各款輪胎說明書以 </a:t>
            </a:r>
            <a:r>
              <a:rPr lang="en-US" altLang="zh-TW" sz="1700" dirty="0">
                <a:solidFill>
                  <a:prstClr val="black"/>
                </a:solidFill>
                <a:latin typeface="Adobe 繁黑體 Std B" pitchFamily="34" charset="-120"/>
                <a:ea typeface="Adobe 繁黑體 Std B" pitchFamily="34" charset="-120"/>
              </a:rPr>
              <a:t>QR Code </a:t>
            </a:r>
            <a:r>
              <a:rPr lang="zh-TW" altLang="en-US" sz="1700" dirty="0">
                <a:solidFill>
                  <a:prstClr val="black"/>
                </a:solidFill>
                <a:latin typeface="Adobe 繁黑體 Std B" pitchFamily="34" charset="-120"/>
                <a:ea typeface="Adobe 繁黑體 Std B" pitchFamily="34" charset="-120"/>
              </a:rPr>
              <a:t>方式呈現，便利消費者以掃瞄 </a:t>
            </a:r>
            <a:r>
              <a:rPr lang="en-US" altLang="zh-TW" sz="1700" dirty="0">
                <a:solidFill>
                  <a:prstClr val="black"/>
                </a:solidFill>
                <a:latin typeface="Adobe 繁黑體 Std B" pitchFamily="34" charset="-120"/>
                <a:ea typeface="Adobe 繁黑體 Std B" pitchFamily="34" charset="-120"/>
              </a:rPr>
              <a:t>QR Code </a:t>
            </a:r>
            <a:r>
              <a:rPr lang="zh-TW" altLang="en-US" sz="1700" dirty="0">
                <a:solidFill>
                  <a:prstClr val="black"/>
                </a:solidFill>
                <a:latin typeface="Adobe 繁黑體 Std B" pitchFamily="34" charset="-120"/>
                <a:ea typeface="Adobe 繁黑體 Std B" pitchFamily="34" charset="-120"/>
              </a:rPr>
              <a:t>方式直接取得輪胎說明書</a:t>
            </a:r>
            <a:r>
              <a:rPr lang="zh-TW" altLang="en-US" sz="1700" dirty="0" smtClean="0">
                <a:solidFill>
                  <a:prstClr val="black"/>
                </a:solidFill>
                <a:latin typeface="Adobe 繁黑體 Std B" pitchFamily="34" charset="-120"/>
                <a:ea typeface="Adobe 繁黑體 Std B" pitchFamily="34" charset="-120"/>
              </a:rPr>
              <a:t>內容，並減少業者成本。</a:t>
            </a:r>
            <a:endParaRPr lang="zh-TW" altLang="en-US" sz="1700" dirty="0">
              <a:solidFill>
                <a:prstClr val="black"/>
              </a:solidFill>
              <a:latin typeface="Adobe 繁黑體 Std B" pitchFamily="34" charset="-120"/>
              <a:ea typeface="Adobe 繁黑體 Std B" pitchFamily="34" charset="-120"/>
            </a:endParaRPr>
          </a:p>
        </p:txBody>
      </p:sp>
      <p:sp>
        <p:nvSpPr>
          <p:cNvPr id="6" name="矩形 5"/>
          <p:cNvSpPr/>
          <p:nvPr/>
        </p:nvSpPr>
        <p:spPr>
          <a:xfrm>
            <a:off x="4211960" y="4509120"/>
            <a:ext cx="4680520" cy="1944216"/>
          </a:xfrm>
          <a:prstGeom prst="rect">
            <a:avLst/>
          </a:prstGeom>
          <a:solidFill>
            <a:schemeClr val="bg1"/>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lstStyle/>
          <a:p>
            <a:pPr algn="just">
              <a:lnSpc>
                <a:spcPts val="2300"/>
              </a:lnSpc>
            </a:pPr>
            <a:r>
              <a:rPr lang="zh-TW" altLang="en-US" sz="1700" dirty="0" smtClean="0">
                <a:solidFill>
                  <a:prstClr val="black"/>
                </a:solidFill>
                <a:latin typeface="Adobe 繁黑體 Std B" pitchFamily="34" charset="-120"/>
                <a:ea typeface="Adobe 繁黑體 Std B" pitchFamily="34" charset="-120"/>
              </a:rPr>
              <a:t>放寬供加工、組裝用，不於市場單獨陳列或</a:t>
            </a:r>
            <a:r>
              <a:rPr lang="zh-TW" altLang="en-US" sz="1700" dirty="0">
                <a:solidFill>
                  <a:prstClr val="black"/>
                </a:solidFill>
                <a:latin typeface="Adobe 繁黑體 Std B" pitchFamily="34" charset="-120"/>
                <a:ea typeface="Adobe 繁黑體 Std B" pitchFamily="34" charset="-120"/>
              </a:rPr>
              <a:t>銷售之「</a:t>
            </a:r>
            <a:r>
              <a:rPr lang="en-US" altLang="zh-TW" sz="1700" dirty="0" smtClean="0">
                <a:solidFill>
                  <a:prstClr val="black"/>
                </a:solidFill>
                <a:latin typeface="Adobe 繁黑體 Std B" pitchFamily="34" charset="-120"/>
                <a:ea typeface="Adobe 繁黑體 Std B" pitchFamily="34" charset="-120"/>
              </a:rPr>
              <a:t>3C</a:t>
            </a:r>
            <a:r>
              <a:rPr lang="zh-TW" altLang="en-US" sz="1700" dirty="0" smtClean="0">
                <a:solidFill>
                  <a:prstClr val="black"/>
                </a:solidFill>
                <a:latin typeface="Adobe 繁黑體 Std B" pitchFamily="34" charset="-120"/>
                <a:ea typeface="Adobe 繁黑體 Std B" pitchFamily="34" charset="-120"/>
              </a:rPr>
              <a:t> 二次鋰單電池</a:t>
            </a:r>
            <a:r>
              <a:rPr lang="en-US" altLang="zh-TW" sz="1700" dirty="0" smtClean="0">
                <a:solidFill>
                  <a:prstClr val="black"/>
                </a:solidFill>
                <a:latin typeface="Adobe 繁黑體 Std B" pitchFamily="34" charset="-120"/>
                <a:ea typeface="Adobe 繁黑體 Std B" pitchFamily="34" charset="-120"/>
              </a:rPr>
              <a:t>/</a:t>
            </a:r>
            <a:r>
              <a:rPr lang="zh-TW" altLang="en-US" sz="1700" dirty="0" smtClean="0">
                <a:solidFill>
                  <a:prstClr val="black"/>
                </a:solidFill>
                <a:latin typeface="Adobe 繁黑體 Std B" pitchFamily="34" charset="-120"/>
                <a:ea typeface="Adobe 繁黑體 Std B" pitchFamily="34" charset="-120"/>
              </a:rPr>
              <a:t>組 </a:t>
            </a:r>
            <a:r>
              <a:rPr lang="en-US" altLang="zh-TW" sz="1700" dirty="0">
                <a:solidFill>
                  <a:prstClr val="black"/>
                </a:solidFill>
                <a:latin typeface="Adobe 繁黑體 Std B" pitchFamily="34" charset="-120"/>
                <a:ea typeface="Adobe 繁黑體 Std B" pitchFamily="34" charset="-120"/>
              </a:rPr>
              <a:t>(</a:t>
            </a:r>
            <a:r>
              <a:rPr lang="zh-TW" altLang="en-US" sz="1700" dirty="0">
                <a:solidFill>
                  <a:prstClr val="black"/>
                </a:solidFill>
                <a:latin typeface="Adobe 繁黑體 Std B" pitchFamily="34" charset="-120"/>
                <a:ea typeface="Adobe 繁黑體 Std B" pitchFamily="34" charset="-120"/>
              </a:rPr>
              <a:t> 鈕釦型除外 </a:t>
            </a:r>
            <a:r>
              <a:rPr lang="en-US" altLang="zh-TW" sz="1700" dirty="0">
                <a:solidFill>
                  <a:prstClr val="black"/>
                </a:solidFill>
                <a:latin typeface="Adobe 繁黑體 Std B" pitchFamily="34" charset="-120"/>
                <a:ea typeface="Adobe 繁黑體 Std B" pitchFamily="34" charset="-120"/>
              </a:rPr>
              <a:t>)</a:t>
            </a:r>
            <a:r>
              <a:rPr lang="zh-TW" altLang="en-US" sz="1700" dirty="0">
                <a:solidFill>
                  <a:prstClr val="black"/>
                </a:solidFill>
                <a:latin typeface="Adobe 繁黑體 Std B" pitchFamily="34" charset="-120"/>
                <a:ea typeface="Adobe 繁黑體 Std B" pitchFamily="34" charset="-120"/>
              </a:rPr>
              <a:t> 」、「電動機車用、電動自行車用及電動輔助自行車用之二次鋰電池</a:t>
            </a:r>
            <a:r>
              <a:rPr lang="en-US" altLang="zh-TW" sz="1700" dirty="0">
                <a:solidFill>
                  <a:prstClr val="black"/>
                </a:solidFill>
                <a:latin typeface="Adobe 繁黑體 Std B" pitchFamily="34" charset="-120"/>
                <a:ea typeface="Adobe 繁黑體 Std B" pitchFamily="34" charset="-120"/>
              </a:rPr>
              <a:t>/</a:t>
            </a:r>
            <a:r>
              <a:rPr lang="zh-TW" altLang="en-US" sz="1700" dirty="0">
                <a:solidFill>
                  <a:prstClr val="black"/>
                </a:solidFill>
                <a:latin typeface="Adobe 繁黑體 Std B" pitchFamily="34" charset="-120"/>
                <a:ea typeface="Adobe 繁黑體 Std B" pitchFamily="34" charset="-120"/>
              </a:rPr>
              <a:t>組」商品檢驗標識，得於最小單位包裝標示，無須於本體標示，以降低</a:t>
            </a:r>
            <a:r>
              <a:rPr lang="zh-TW" altLang="en-US" sz="1700" dirty="0" smtClean="0">
                <a:solidFill>
                  <a:prstClr val="black"/>
                </a:solidFill>
                <a:latin typeface="Adobe 繁黑體 Std B" pitchFamily="34" charset="-120"/>
                <a:ea typeface="Adobe 繁黑體 Std B" pitchFamily="34" charset="-120"/>
              </a:rPr>
              <a:t>業者成本與進口通關時間。</a:t>
            </a:r>
            <a:endParaRPr lang="zh-TW" altLang="en-US" sz="1700" dirty="0">
              <a:solidFill>
                <a:prstClr val="black"/>
              </a:solidFill>
              <a:latin typeface="Adobe 繁黑體 Std B" pitchFamily="34" charset="-120"/>
              <a:ea typeface="Adobe 繁黑體 Std B" pitchFamily="34" charset="-120"/>
            </a:endParaRPr>
          </a:p>
        </p:txBody>
      </p:sp>
      <p:grpSp>
        <p:nvGrpSpPr>
          <p:cNvPr id="20" name="群組 19"/>
          <p:cNvGrpSpPr/>
          <p:nvPr/>
        </p:nvGrpSpPr>
        <p:grpSpPr>
          <a:xfrm>
            <a:off x="467544" y="1622412"/>
            <a:ext cx="3665935" cy="2489507"/>
            <a:chOff x="513614" y="1499231"/>
            <a:chExt cx="3665935" cy="2489507"/>
          </a:xfrm>
        </p:grpSpPr>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6386" y="2539290"/>
              <a:ext cx="1240669" cy="1213341"/>
            </a:xfrm>
            <a:prstGeom prst="rect">
              <a:avLst/>
            </a:prstGeom>
          </p:spPr>
        </p:pic>
        <p:pic>
          <p:nvPicPr>
            <p:cNvPr id="7" name="圖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607" y="2118375"/>
              <a:ext cx="693779" cy="693779"/>
            </a:xfrm>
            <a:prstGeom prst="rect">
              <a:avLst/>
            </a:prstGeom>
          </p:spPr>
        </p:pic>
        <p:pic>
          <p:nvPicPr>
            <p:cNvPr id="8" name="圖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6626" y="3188738"/>
              <a:ext cx="812699" cy="800000"/>
            </a:xfrm>
            <a:prstGeom prst="rect">
              <a:avLst/>
            </a:prstGeom>
          </p:spPr>
        </p:pic>
        <p:cxnSp>
          <p:nvCxnSpPr>
            <p:cNvPr id="10" name="直線單箭頭接點 9"/>
            <p:cNvCxnSpPr>
              <a:stCxn id="7" idx="2"/>
              <a:endCxn id="3" idx="1"/>
            </p:cNvCxnSpPr>
            <p:nvPr/>
          </p:nvCxnSpPr>
          <p:spPr>
            <a:xfrm>
              <a:off x="866497" y="2812154"/>
              <a:ext cx="429889" cy="333807"/>
            </a:xfrm>
            <a:prstGeom prst="straightConnector1">
              <a:avLst/>
            </a:prstGeom>
            <a:ln w="381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 name="直線單箭頭接點 10"/>
            <p:cNvCxnSpPr>
              <a:endCxn id="3" idx="3"/>
            </p:cNvCxnSpPr>
            <p:nvPr/>
          </p:nvCxnSpPr>
          <p:spPr>
            <a:xfrm flipH="1" flipV="1">
              <a:off x="2537055" y="3145961"/>
              <a:ext cx="352823" cy="294599"/>
            </a:xfrm>
            <a:prstGeom prst="straightConnector1">
              <a:avLst/>
            </a:prstGeom>
            <a:ln w="381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8" name="文字方塊 17"/>
            <p:cNvSpPr txBox="1"/>
            <p:nvPr/>
          </p:nvSpPr>
          <p:spPr>
            <a:xfrm>
              <a:off x="513614" y="1499231"/>
              <a:ext cx="2376264" cy="338554"/>
            </a:xfrm>
            <a:prstGeom prst="rect">
              <a:avLst/>
            </a:prstGeom>
            <a:noFill/>
          </p:spPr>
          <p:txBody>
            <a:bodyPr wrap="square" rtlCol="0">
              <a:spAutoFit/>
            </a:bodyPr>
            <a:lstStyle/>
            <a:p>
              <a:r>
                <a:rPr lang="zh-TW" altLang="en-US" sz="1600" dirty="0" smtClean="0">
                  <a:solidFill>
                    <a:prstClr val="black"/>
                  </a:solidFill>
                  <a:latin typeface="Adobe 繁黑體 Std B" pitchFamily="34" charset="-120"/>
                  <a:ea typeface="Adobe 繁黑體 Std B" pitchFamily="34" charset="-120"/>
                </a:rPr>
                <a:t>商品標示紙本說明書</a:t>
              </a:r>
              <a:endParaRPr lang="zh-TW" altLang="en-US" sz="1600" dirty="0">
                <a:solidFill>
                  <a:prstClr val="black"/>
                </a:solidFill>
                <a:latin typeface="Adobe 繁黑體 Std B" pitchFamily="34" charset="-120"/>
                <a:ea typeface="Adobe 繁黑體 Std B" pitchFamily="34" charset="-120"/>
              </a:endParaRPr>
            </a:p>
          </p:txBody>
        </p:sp>
        <p:sp>
          <p:nvSpPr>
            <p:cNvPr id="19" name="文字方塊 18"/>
            <p:cNvSpPr txBox="1"/>
            <p:nvPr/>
          </p:nvSpPr>
          <p:spPr>
            <a:xfrm>
              <a:off x="2434276" y="2064750"/>
              <a:ext cx="1745273" cy="584775"/>
            </a:xfrm>
            <a:prstGeom prst="rect">
              <a:avLst/>
            </a:prstGeom>
            <a:noFill/>
          </p:spPr>
          <p:txBody>
            <a:bodyPr wrap="square" rtlCol="0">
              <a:spAutoFit/>
            </a:bodyPr>
            <a:lstStyle/>
            <a:p>
              <a:r>
                <a:rPr lang="zh-TW" altLang="en-US" sz="1600" dirty="0" smtClean="0">
                  <a:solidFill>
                    <a:srgbClr val="FF0000"/>
                  </a:solidFill>
                  <a:latin typeface="Adobe 繁黑體 Std B" pitchFamily="34" charset="-120"/>
                  <a:ea typeface="Adobe 繁黑體 Std B" pitchFamily="34" charset="-120"/>
                </a:rPr>
                <a:t>商品標示說明書</a:t>
              </a:r>
              <a:endParaRPr lang="en-US" altLang="zh-TW" sz="1600" dirty="0" smtClean="0">
                <a:solidFill>
                  <a:srgbClr val="FF0000"/>
                </a:solidFill>
                <a:latin typeface="Adobe 繁黑體 Std B" pitchFamily="34" charset="-120"/>
                <a:ea typeface="Adobe 繁黑體 Std B" pitchFamily="34" charset="-120"/>
              </a:endParaRPr>
            </a:p>
            <a:p>
              <a:r>
                <a:rPr lang="zh-TW" altLang="en-US" sz="1600" dirty="0" smtClean="0">
                  <a:solidFill>
                    <a:srgbClr val="FF0000"/>
                  </a:solidFill>
                  <a:latin typeface="Adobe 繁黑體 Std B" pitchFamily="34" charset="-120"/>
                  <a:ea typeface="Adobe 繁黑體 Std B" pitchFamily="34" charset="-120"/>
                </a:rPr>
                <a:t>以 </a:t>
              </a:r>
              <a:r>
                <a:rPr lang="en-US" altLang="zh-TW" sz="1600" dirty="0" smtClean="0">
                  <a:solidFill>
                    <a:srgbClr val="FF0000"/>
                  </a:solidFill>
                  <a:latin typeface="Adobe 繁黑體 Std B" pitchFamily="34" charset="-120"/>
                  <a:ea typeface="Adobe 繁黑體 Std B" pitchFamily="34" charset="-120"/>
                </a:rPr>
                <a:t>QR</a:t>
              </a:r>
              <a:r>
                <a:rPr lang="zh-TW" altLang="en-US" sz="1600" dirty="0" smtClean="0">
                  <a:solidFill>
                    <a:srgbClr val="FF0000"/>
                  </a:solidFill>
                  <a:latin typeface="Adobe 繁黑體 Std B" pitchFamily="34" charset="-120"/>
                  <a:ea typeface="Adobe 繁黑體 Std B" pitchFamily="34" charset="-120"/>
                </a:rPr>
                <a:t> </a:t>
              </a:r>
              <a:r>
                <a:rPr lang="en-US" altLang="zh-TW" sz="1600" dirty="0" smtClean="0">
                  <a:solidFill>
                    <a:srgbClr val="FF0000"/>
                  </a:solidFill>
                  <a:latin typeface="Adobe 繁黑體 Std B" pitchFamily="34" charset="-120"/>
                  <a:ea typeface="Adobe 繁黑體 Std B" pitchFamily="34" charset="-120"/>
                </a:rPr>
                <a:t>Code</a:t>
              </a:r>
              <a:r>
                <a:rPr lang="zh-TW" altLang="en-US" sz="1600" dirty="0" smtClean="0">
                  <a:solidFill>
                    <a:srgbClr val="FF0000"/>
                  </a:solidFill>
                  <a:latin typeface="Adobe 繁黑體 Std B" pitchFamily="34" charset="-120"/>
                  <a:ea typeface="Adobe 繁黑體 Std B" pitchFamily="34" charset="-120"/>
                </a:rPr>
                <a:t> 呈現</a:t>
              </a:r>
              <a:endParaRPr lang="zh-TW" altLang="en-US" sz="1600" dirty="0">
                <a:solidFill>
                  <a:srgbClr val="FF0000"/>
                </a:solidFill>
                <a:latin typeface="Adobe 繁黑體 Std B" pitchFamily="34" charset="-120"/>
                <a:ea typeface="Adobe 繁黑體 Std B" pitchFamily="34" charset="-120"/>
              </a:endParaRPr>
            </a:p>
          </p:txBody>
        </p:sp>
      </p:grpSp>
      <p:sp>
        <p:nvSpPr>
          <p:cNvPr id="29" name="矩形 28"/>
          <p:cNvSpPr/>
          <p:nvPr/>
        </p:nvSpPr>
        <p:spPr>
          <a:xfrm>
            <a:off x="4427984" y="1124744"/>
            <a:ext cx="4356484" cy="396000"/>
          </a:xfrm>
          <a:prstGeom prst="rect">
            <a:avLst/>
          </a:prstGeom>
          <a:solidFill>
            <a:schemeClr val="bg1"/>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700" dirty="0" smtClean="0">
                <a:solidFill>
                  <a:srgbClr val="F79646">
                    <a:lumMod val="50000"/>
                  </a:srgbClr>
                </a:solidFill>
                <a:latin typeface="Adobe 繁黑體 Std B" pitchFamily="34" charset="-120"/>
                <a:ea typeface="Adobe 繁黑體 Std B" pitchFamily="34" charset="-120"/>
              </a:rPr>
              <a:t>108.5.23</a:t>
            </a:r>
            <a:r>
              <a:rPr lang="zh-TW" altLang="en-US" sz="1700" dirty="0" smtClean="0">
                <a:solidFill>
                  <a:srgbClr val="F79646">
                    <a:lumMod val="50000"/>
                  </a:srgbClr>
                </a:solidFill>
                <a:latin typeface="Adobe 繁黑體 Std B" pitchFamily="34" charset="-120"/>
                <a:ea typeface="Adobe 繁黑體 Std B" pitchFamily="34" charset="-120"/>
              </a:rPr>
              <a:t> 經標五字第 </a:t>
            </a:r>
            <a:r>
              <a:rPr lang="en-US" altLang="zh-TW" sz="1700" dirty="0" smtClean="0">
                <a:solidFill>
                  <a:srgbClr val="F79646">
                    <a:lumMod val="50000"/>
                  </a:srgbClr>
                </a:solidFill>
                <a:latin typeface="Adobe 繁黑體 Std B" pitchFamily="34" charset="-120"/>
                <a:ea typeface="Adobe 繁黑體 Std B" pitchFamily="34" charset="-120"/>
              </a:rPr>
              <a:t>10850007950 </a:t>
            </a:r>
            <a:r>
              <a:rPr lang="zh-TW" altLang="en-US" sz="1700" dirty="0">
                <a:solidFill>
                  <a:srgbClr val="F79646">
                    <a:lumMod val="50000"/>
                  </a:srgbClr>
                </a:solidFill>
                <a:latin typeface="Adobe 繁黑體 Std B" pitchFamily="34" charset="-120"/>
                <a:ea typeface="Adobe 繁黑體 Std B" pitchFamily="34" charset="-120"/>
              </a:rPr>
              <a:t>號令</a:t>
            </a:r>
          </a:p>
        </p:txBody>
      </p:sp>
      <p:grpSp>
        <p:nvGrpSpPr>
          <p:cNvPr id="88" name="群組 87"/>
          <p:cNvGrpSpPr/>
          <p:nvPr/>
        </p:nvGrpSpPr>
        <p:grpSpPr>
          <a:xfrm>
            <a:off x="4860032" y="1700808"/>
            <a:ext cx="3924436" cy="2268152"/>
            <a:chOff x="4860032" y="1700808"/>
            <a:chExt cx="3924436" cy="2268152"/>
          </a:xfrm>
        </p:grpSpPr>
        <p:sp>
          <p:nvSpPr>
            <p:cNvPr id="78" name="圓角矩形 77"/>
            <p:cNvSpPr/>
            <p:nvPr/>
          </p:nvSpPr>
          <p:spPr>
            <a:xfrm>
              <a:off x="6876256" y="2838648"/>
              <a:ext cx="297236" cy="48484"/>
            </a:xfrm>
            <a:prstGeom prst="roundRect">
              <a:avLst/>
            </a:prstGeom>
            <a:solidFill>
              <a:schemeClr val="tx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sp>
          <p:nvSpPr>
            <p:cNvPr id="79" name="圓角矩形 78"/>
            <p:cNvSpPr/>
            <p:nvPr/>
          </p:nvSpPr>
          <p:spPr>
            <a:xfrm>
              <a:off x="6885794" y="2991048"/>
              <a:ext cx="297236" cy="48484"/>
            </a:xfrm>
            <a:prstGeom prst="roundRect">
              <a:avLst/>
            </a:prstGeom>
            <a:solidFill>
              <a:schemeClr val="tx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cxnSp>
          <p:nvCxnSpPr>
            <p:cNvPr id="65" name="肘形接點 64"/>
            <p:cNvCxnSpPr/>
            <p:nvPr/>
          </p:nvCxnSpPr>
          <p:spPr>
            <a:xfrm rot="16200000" flipH="1">
              <a:off x="6831100" y="2807741"/>
              <a:ext cx="360000" cy="1152000"/>
            </a:xfrm>
            <a:prstGeom prst="bentConnector2">
              <a:avLst/>
            </a:prstGeom>
            <a:ln w="1905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51" name="群組 50"/>
            <p:cNvGrpSpPr/>
            <p:nvPr/>
          </p:nvGrpSpPr>
          <p:grpSpPr>
            <a:xfrm flipH="1">
              <a:off x="4860032" y="1700808"/>
              <a:ext cx="1345884" cy="2189076"/>
              <a:chOff x="6840930" y="1599964"/>
              <a:chExt cx="1900269" cy="2782988"/>
            </a:xfrm>
          </p:grpSpPr>
          <p:pic>
            <p:nvPicPr>
              <p:cNvPr id="30" name="圖片 29"/>
              <p:cNvPicPr>
                <a:picLocks noChangeAspect="1"/>
              </p:cNvPicPr>
              <p:nvPr/>
            </p:nvPicPr>
            <p:blipFill rotWithShape="1">
              <a:blip r:embed="rId5">
                <a:extLst>
                  <a:ext uri="{28A0092B-C50C-407E-A947-70E740481C1C}">
                    <a14:useLocalDpi xmlns:a14="http://schemas.microsoft.com/office/drawing/2010/main" val="0"/>
                  </a:ext>
                </a:extLst>
              </a:blip>
              <a:srcRect t="19141" b="20321"/>
              <a:stretch/>
            </p:blipFill>
            <p:spPr>
              <a:xfrm>
                <a:off x="7577572" y="2614851"/>
                <a:ext cx="1163627" cy="704438"/>
              </a:xfrm>
              <a:prstGeom prst="rect">
                <a:avLst/>
              </a:prstGeom>
            </p:spPr>
          </p:pic>
          <p:pic>
            <p:nvPicPr>
              <p:cNvPr id="33" name="圖片 32"/>
              <p:cNvPicPr>
                <a:picLocks noChangeAspect="1"/>
              </p:cNvPicPr>
              <p:nvPr/>
            </p:nvPicPr>
            <p:blipFill rotWithShape="1">
              <a:blip r:embed="rId6" cstate="print">
                <a:extLst>
                  <a:ext uri="{28A0092B-C50C-407E-A947-70E740481C1C}">
                    <a14:useLocalDpi xmlns:a14="http://schemas.microsoft.com/office/drawing/2010/main" val="0"/>
                  </a:ext>
                </a:extLst>
              </a:blip>
              <a:srcRect l="19021" t="9149" r="17220" b="16214"/>
              <a:stretch/>
            </p:blipFill>
            <p:spPr>
              <a:xfrm>
                <a:off x="7737160" y="3394423"/>
                <a:ext cx="844454" cy="988529"/>
              </a:xfrm>
              <a:prstGeom prst="rect">
                <a:avLst/>
              </a:prstGeom>
            </p:spPr>
          </p:pic>
          <p:pic>
            <p:nvPicPr>
              <p:cNvPr id="34" name="圖片 3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353541">
                <a:off x="7735856" y="1599964"/>
                <a:ext cx="454978" cy="865294"/>
              </a:xfrm>
              <a:prstGeom prst="rect">
                <a:avLst/>
              </a:prstGeom>
            </p:spPr>
          </p:pic>
          <p:cxnSp>
            <p:nvCxnSpPr>
              <p:cNvPr id="36" name="弧形接點 35"/>
              <p:cNvCxnSpPr>
                <a:endCxn id="34" idx="1"/>
              </p:cNvCxnSpPr>
              <p:nvPr/>
            </p:nvCxnSpPr>
            <p:spPr>
              <a:xfrm rot="5400000" flipH="1" flipV="1">
                <a:off x="6939163" y="1911025"/>
                <a:ext cx="699663" cy="896128"/>
              </a:xfrm>
              <a:prstGeom prst="curvedConnector2">
                <a:avLst/>
              </a:prstGeom>
              <a:ln w="1905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8" name="弧形接點 37"/>
              <p:cNvCxnSpPr>
                <a:endCxn id="30" idx="1"/>
              </p:cNvCxnSpPr>
              <p:nvPr/>
            </p:nvCxnSpPr>
            <p:spPr>
              <a:xfrm rot="10800000" flipH="1">
                <a:off x="6840930" y="2967072"/>
                <a:ext cx="736642" cy="36844"/>
              </a:xfrm>
              <a:prstGeom prst="curvedConnector3">
                <a:avLst/>
              </a:prstGeom>
              <a:ln w="1905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0" name="弧形接點 39"/>
              <p:cNvCxnSpPr>
                <a:endCxn id="33" idx="1"/>
              </p:cNvCxnSpPr>
              <p:nvPr/>
            </p:nvCxnSpPr>
            <p:spPr>
              <a:xfrm rot="16200000" flipH="1">
                <a:off x="6994155" y="3145683"/>
                <a:ext cx="589780" cy="896230"/>
              </a:xfrm>
              <a:prstGeom prst="curvedConnector2">
                <a:avLst/>
              </a:prstGeom>
              <a:ln w="1905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grpSp>
        <p:cxnSp>
          <p:nvCxnSpPr>
            <p:cNvPr id="62" name="肘形接點 61"/>
            <p:cNvCxnSpPr/>
            <p:nvPr/>
          </p:nvCxnSpPr>
          <p:spPr>
            <a:xfrm rot="5400000" flipH="1" flipV="1">
              <a:off x="6863132" y="1841238"/>
              <a:ext cx="315251" cy="1132080"/>
            </a:xfrm>
            <a:prstGeom prst="bentConnector2">
              <a:avLst/>
            </a:prstGeom>
            <a:ln w="1905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54" name="圖片 53"/>
            <p:cNvPicPr>
              <a:picLocks noChangeAspect="1"/>
            </p:cNvPicPr>
            <p:nvPr/>
          </p:nvPicPr>
          <p:blipFill>
            <a:blip r:embed="rId8">
              <a:extLst>
                <a:ext uri="{BEBA8EAE-BF5A-486C-A8C5-ECC9F3942E4B}">
                  <a14:imgProps xmlns:a14="http://schemas.microsoft.com/office/drawing/2010/main">
                    <a14:imgLayer r:embed="rId9">
                      <a14:imgEffect>
                        <a14:sharpenSoften amount="50000"/>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6701739" y="1977737"/>
              <a:ext cx="610709" cy="610709"/>
            </a:xfrm>
            <a:prstGeom prst="rect">
              <a:avLst/>
            </a:prstGeom>
          </p:spPr>
        </p:pic>
        <p:pic>
          <p:nvPicPr>
            <p:cNvPr id="66" name="圖片 6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606810" y="3296818"/>
              <a:ext cx="648180" cy="648180"/>
            </a:xfrm>
            <a:prstGeom prst="rect">
              <a:avLst/>
            </a:prstGeom>
          </p:spPr>
        </p:pic>
        <p:pic>
          <p:nvPicPr>
            <p:cNvPr id="67" name="圖片 66"/>
            <p:cNvPicPr>
              <a:picLocks noChangeAspect="1"/>
            </p:cNvPicPr>
            <p:nvPr/>
          </p:nvPicPr>
          <p:blipFill rotWithShape="1">
            <a:blip r:embed="rId11" cstate="print">
              <a:extLst>
                <a:ext uri="{28A0092B-C50C-407E-A947-70E740481C1C}">
                  <a14:useLocalDpi xmlns:a14="http://schemas.microsoft.com/office/drawing/2010/main" val="0"/>
                </a:ext>
              </a:extLst>
            </a:blip>
            <a:srcRect r="59535"/>
            <a:stretch/>
          </p:blipFill>
          <p:spPr>
            <a:xfrm>
              <a:off x="7668035" y="2008244"/>
              <a:ext cx="314409" cy="628569"/>
            </a:xfrm>
            <a:prstGeom prst="rect">
              <a:avLst/>
            </a:prstGeom>
          </p:spPr>
        </p:pic>
        <p:pic>
          <p:nvPicPr>
            <p:cNvPr id="68" name="圖片 67"/>
            <p:cNvPicPr>
              <a:picLocks noChangeAspect="1"/>
            </p:cNvPicPr>
            <p:nvPr/>
          </p:nvPicPr>
          <p:blipFill rotWithShape="1">
            <a:blip r:embed="rId11" cstate="print">
              <a:extLst>
                <a:ext uri="{28A0092B-C50C-407E-A947-70E740481C1C}">
                  <a14:useLocalDpi xmlns:a14="http://schemas.microsoft.com/office/drawing/2010/main" val="0"/>
                </a:ext>
              </a:extLst>
            </a:blip>
            <a:srcRect r="59535"/>
            <a:stretch/>
          </p:blipFill>
          <p:spPr>
            <a:xfrm>
              <a:off x="8038617" y="2008343"/>
              <a:ext cx="314409" cy="628569"/>
            </a:xfrm>
            <a:prstGeom prst="rect">
              <a:avLst/>
            </a:prstGeom>
          </p:spPr>
        </p:pic>
        <p:pic>
          <p:nvPicPr>
            <p:cNvPr id="69" name="圖片 68"/>
            <p:cNvPicPr>
              <a:picLocks noChangeAspect="1"/>
            </p:cNvPicPr>
            <p:nvPr/>
          </p:nvPicPr>
          <p:blipFill rotWithShape="1">
            <a:blip r:embed="rId11" cstate="print">
              <a:extLst>
                <a:ext uri="{28A0092B-C50C-407E-A947-70E740481C1C}">
                  <a14:useLocalDpi xmlns:a14="http://schemas.microsoft.com/office/drawing/2010/main" val="0"/>
                </a:ext>
              </a:extLst>
            </a:blip>
            <a:srcRect r="59535"/>
            <a:stretch/>
          </p:blipFill>
          <p:spPr>
            <a:xfrm>
              <a:off x="8434055" y="2008243"/>
              <a:ext cx="314409" cy="628569"/>
            </a:xfrm>
            <a:prstGeom prst="rect">
              <a:avLst/>
            </a:prstGeom>
          </p:spPr>
        </p:pic>
        <p:sp>
          <p:nvSpPr>
            <p:cNvPr id="73" name="矩形 72"/>
            <p:cNvSpPr/>
            <p:nvPr/>
          </p:nvSpPr>
          <p:spPr>
            <a:xfrm>
              <a:off x="7677270" y="2346796"/>
              <a:ext cx="251527" cy="213281"/>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lnSpc>
                  <a:spcPts val="500"/>
                </a:lnSpc>
              </a:pPr>
              <a:r>
                <a:rPr lang="en-US" altLang="zh-TW" sz="500" b="1" dirty="0" smtClean="0">
                  <a:solidFill>
                    <a:prstClr val="black"/>
                  </a:solidFill>
                  <a:ea typeface="Adobe 繁黑體 Std B" pitchFamily="34" charset="-120"/>
                </a:rPr>
                <a:t>******</a:t>
              </a:r>
              <a:r>
                <a:rPr lang="zh-TW" altLang="en-US" sz="500" b="1" dirty="0" smtClean="0">
                  <a:solidFill>
                    <a:prstClr val="black"/>
                  </a:solidFill>
                  <a:ea typeface="Adobe 繁黑體 Std B" pitchFamily="34" charset="-120"/>
                </a:rPr>
                <a:t>***</a:t>
              </a:r>
              <a:endParaRPr lang="zh-TW" altLang="en-US" sz="500" b="1" dirty="0">
                <a:solidFill>
                  <a:prstClr val="black"/>
                </a:solidFill>
                <a:ea typeface="Adobe 繁黑體 Std B" pitchFamily="34" charset="-120"/>
              </a:endParaRPr>
            </a:p>
          </p:txBody>
        </p:sp>
        <p:sp>
          <p:nvSpPr>
            <p:cNvPr id="74" name="矩形 73"/>
            <p:cNvSpPr/>
            <p:nvPr/>
          </p:nvSpPr>
          <p:spPr>
            <a:xfrm>
              <a:off x="8065360" y="2339606"/>
              <a:ext cx="251527" cy="213281"/>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lnSpc>
                  <a:spcPts val="500"/>
                </a:lnSpc>
              </a:pPr>
              <a:r>
                <a:rPr lang="en-US" altLang="zh-TW" sz="500" b="1" dirty="0" smtClean="0">
                  <a:solidFill>
                    <a:prstClr val="black"/>
                  </a:solidFill>
                  <a:ea typeface="Adobe 繁黑體 Std B" pitchFamily="34" charset="-120"/>
                </a:rPr>
                <a:t>*********</a:t>
              </a:r>
              <a:endParaRPr lang="zh-TW" altLang="en-US" sz="500" b="1" dirty="0">
                <a:solidFill>
                  <a:prstClr val="black"/>
                </a:solidFill>
                <a:ea typeface="Adobe 繁黑體 Std B" pitchFamily="34" charset="-120"/>
              </a:endParaRPr>
            </a:p>
          </p:txBody>
        </p:sp>
        <p:sp>
          <p:nvSpPr>
            <p:cNvPr id="75" name="矩形 74"/>
            <p:cNvSpPr/>
            <p:nvPr/>
          </p:nvSpPr>
          <p:spPr>
            <a:xfrm>
              <a:off x="8460464" y="2339606"/>
              <a:ext cx="251527" cy="213281"/>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lnSpc>
                  <a:spcPts val="500"/>
                </a:lnSpc>
              </a:pPr>
              <a:r>
                <a:rPr lang="en-US" altLang="zh-TW" sz="500" b="1" dirty="0" smtClean="0">
                  <a:solidFill>
                    <a:prstClr val="black"/>
                  </a:solidFill>
                  <a:ea typeface="Adobe 繁黑體 Std B" pitchFamily="34" charset="-120"/>
                </a:rPr>
                <a:t>*********</a:t>
              </a:r>
              <a:endParaRPr lang="zh-TW" altLang="en-US" sz="500" b="1" dirty="0">
                <a:solidFill>
                  <a:prstClr val="black"/>
                </a:solidFill>
                <a:ea typeface="Adobe 繁黑體 Std B" pitchFamily="34" charset="-120"/>
              </a:endParaRPr>
            </a:p>
          </p:txBody>
        </p:sp>
        <p:pic>
          <p:nvPicPr>
            <p:cNvPr id="76" name="圖片 75"/>
            <p:cNvPicPr>
              <a:picLocks noChangeAspect="1"/>
            </p:cNvPicPr>
            <p:nvPr/>
          </p:nvPicPr>
          <p:blipFill rotWithShape="1">
            <a:blip r:embed="rId11" cstate="print">
              <a:extLst>
                <a:ext uri="{28A0092B-C50C-407E-A947-70E740481C1C}">
                  <a14:useLocalDpi xmlns:a14="http://schemas.microsoft.com/office/drawing/2010/main" val="0"/>
                </a:ext>
              </a:extLst>
            </a:blip>
            <a:srcRect r="59535"/>
            <a:stretch/>
          </p:blipFill>
          <p:spPr>
            <a:xfrm>
              <a:off x="6195154" y="2573104"/>
              <a:ext cx="360000" cy="591898"/>
            </a:xfrm>
            <a:prstGeom prst="rect">
              <a:avLst/>
            </a:prstGeom>
          </p:spPr>
        </p:pic>
        <p:sp>
          <p:nvSpPr>
            <p:cNvPr id="77" name="流程圖: 延遲 76"/>
            <p:cNvSpPr/>
            <p:nvPr/>
          </p:nvSpPr>
          <p:spPr>
            <a:xfrm flipH="1">
              <a:off x="6804248" y="2807351"/>
              <a:ext cx="253304" cy="261609"/>
            </a:xfrm>
            <a:prstGeom prst="flowChartDelay">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cxnSp>
          <p:nvCxnSpPr>
            <p:cNvPr id="81" name="弧形接點 80"/>
            <p:cNvCxnSpPr>
              <a:stCxn id="77" idx="3"/>
            </p:cNvCxnSpPr>
            <p:nvPr/>
          </p:nvCxnSpPr>
          <p:spPr>
            <a:xfrm rot="10800000" flipV="1">
              <a:off x="6555154" y="2938156"/>
              <a:ext cx="249094" cy="130804"/>
            </a:xfrm>
            <a:prstGeom prst="curvedConnector3">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nvGrpSpPr>
            <p:cNvPr id="87" name="群組 86"/>
            <p:cNvGrpSpPr/>
            <p:nvPr/>
          </p:nvGrpSpPr>
          <p:grpSpPr>
            <a:xfrm>
              <a:off x="7586798" y="3068960"/>
              <a:ext cx="1197670" cy="900000"/>
              <a:chOff x="7586798" y="3068960"/>
              <a:chExt cx="1197670" cy="900000"/>
            </a:xfrm>
          </p:grpSpPr>
          <p:sp>
            <p:nvSpPr>
              <p:cNvPr id="85" name="矩形 84"/>
              <p:cNvSpPr/>
              <p:nvPr/>
            </p:nvSpPr>
            <p:spPr>
              <a:xfrm>
                <a:off x="7586798" y="3068960"/>
                <a:ext cx="1197670" cy="900000"/>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pic>
            <p:nvPicPr>
              <p:cNvPr id="82" name="圖片 81"/>
              <p:cNvPicPr>
                <a:picLocks noChangeAspect="1"/>
              </p:cNvPicPr>
              <p:nvPr/>
            </p:nvPicPr>
            <p:blipFill rotWithShape="1">
              <a:blip r:embed="rId11" cstate="print">
                <a:extLst>
                  <a:ext uri="{28A0092B-C50C-407E-A947-70E740481C1C}">
                    <a14:useLocalDpi xmlns:a14="http://schemas.microsoft.com/office/drawing/2010/main" val="0"/>
                  </a:ext>
                </a:extLst>
              </a:blip>
              <a:srcRect r="59535"/>
              <a:stretch/>
            </p:blipFill>
            <p:spPr>
              <a:xfrm>
                <a:off x="7617654" y="3366229"/>
                <a:ext cx="288114" cy="576000"/>
              </a:xfrm>
              <a:prstGeom prst="rect">
                <a:avLst/>
              </a:prstGeom>
            </p:spPr>
          </p:pic>
          <p:pic>
            <p:nvPicPr>
              <p:cNvPr id="83" name="圖片 82"/>
              <p:cNvPicPr>
                <a:picLocks noChangeAspect="1"/>
              </p:cNvPicPr>
              <p:nvPr/>
            </p:nvPicPr>
            <p:blipFill rotWithShape="1">
              <a:blip r:embed="rId11" cstate="print">
                <a:extLst>
                  <a:ext uri="{28A0092B-C50C-407E-A947-70E740481C1C}">
                    <a14:useLocalDpi xmlns:a14="http://schemas.microsoft.com/office/drawing/2010/main" val="0"/>
                  </a:ext>
                </a:extLst>
              </a:blip>
              <a:srcRect r="59535"/>
              <a:stretch/>
            </p:blipFill>
            <p:spPr>
              <a:xfrm>
                <a:off x="7997472" y="3366328"/>
                <a:ext cx="288114" cy="576000"/>
              </a:xfrm>
              <a:prstGeom prst="rect">
                <a:avLst/>
              </a:prstGeom>
            </p:spPr>
          </p:pic>
          <p:pic>
            <p:nvPicPr>
              <p:cNvPr id="84" name="圖片 83"/>
              <p:cNvPicPr>
                <a:picLocks noChangeAspect="1"/>
              </p:cNvPicPr>
              <p:nvPr/>
            </p:nvPicPr>
            <p:blipFill rotWithShape="1">
              <a:blip r:embed="rId11" cstate="print">
                <a:extLst>
                  <a:ext uri="{28A0092B-C50C-407E-A947-70E740481C1C}">
                    <a14:useLocalDpi xmlns:a14="http://schemas.microsoft.com/office/drawing/2010/main" val="0"/>
                  </a:ext>
                </a:extLst>
              </a:blip>
              <a:srcRect r="59535"/>
              <a:stretch/>
            </p:blipFill>
            <p:spPr>
              <a:xfrm>
                <a:off x="8383674" y="3366228"/>
                <a:ext cx="288114" cy="576000"/>
              </a:xfrm>
              <a:prstGeom prst="rect">
                <a:avLst/>
              </a:prstGeom>
            </p:spPr>
          </p:pic>
          <p:sp>
            <p:nvSpPr>
              <p:cNvPr id="86" name="矩形 85"/>
              <p:cNvSpPr/>
              <p:nvPr/>
            </p:nvSpPr>
            <p:spPr>
              <a:xfrm>
                <a:off x="7623068" y="3115140"/>
                <a:ext cx="554402" cy="267971"/>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lnSpc>
                    <a:spcPts val="500"/>
                  </a:lnSpc>
                </a:pPr>
                <a:r>
                  <a:rPr lang="en-US" altLang="zh-TW" sz="500" b="1" dirty="0" smtClean="0">
                    <a:solidFill>
                      <a:prstClr val="black"/>
                    </a:solidFill>
                    <a:ea typeface="Adobe 繁黑體 Std B" pitchFamily="34" charset="-120"/>
                  </a:rPr>
                  <a:t>*********************************</a:t>
                </a:r>
                <a:endParaRPr lang="zh-TW" altLang="en-US" sz="500" b="1" dirty="0">
                  <a:solidFill>
                    <a:prstClr val="black"/>
                  </a:solidFill>
                  <a:ea typeface="Adobe 繁黑體 Std B" pitchFamily="34" charset="-120"/>
                </a:endParaRPr>
              </a:p>
            </p:txBody>
          </p:sp>
        </p:grpSp>
      </p:grpSp>
      <p:sp>
        <p:nvSpPr>
          <p:cNvPr id="89" name="文字方塊 88"/>
          <p:cNvSpPr txBox="1"/>
          <p:nvPr/>
        </p:nvSpPr>
        <p:spPr>
          <a:xfrm>
            <a:off x="6155372" y="4077072"/>
            <a:ext cx="2692791" cy="338554"/>
          </a:xfrm>
          <a:prstGeom prst="rect">
            <a:avLst/>
          </a:prstGeom>
          <a:noFill/>
        </p:spPr>
        <p:txBody>
          <a:bodyPr wrap="square" rtlCol="0">
            <a:spAutoFit/>
          </a:bodyPr>
          <a:lstStyle/>
          <a:p>
            <a:r>
              <a:rPr lang="zh-TW" altLang="en-US" sz="1600" dirty="0" smtClean="0">
                <a:solidFill>
                  <a:prstClr val="black"/>
                </a:solidFill>
                <a:latin typeface="Adobe 繁黑體 Std B" pitchFamily="34" charset="-120"/>
                <a:ea typeface="Adobe 繁黑體 Std B" pitchFamily="34" charset="-120"/>
              </a:rPr>
              <a:t>組裝用，最小單位包裝標示</a:t>
            </a:r>
            <a:endParaRPr lang="zh-TW" altLang="en-US" sz="1600" dirty="0">
              <a:solidFill>
                <a:prstClr val="black"/>
              </a:solidFill>
              <a:latin typeface="Adobe 繁黑體 Std B" pitchFamily="34" charset="-120"/>
              <a:ea typeface="Adobe 繁黑體 Std B" pitchFamily="34" charset="-120"/>
            </a:endParaRPr>
          </a:p>
        </p:txBody>
      </p:sp>
      <p:sp>
        <p:nvSpPr>
          <p:cNvPr id="90" name="文字方塊 89"/>
          <p:cNvSpPr txBox="1"/>
          <p:nvPr/>
        </p:nvSpPr>
        <p:spPr>
          <a:xfrm>
            <a:off x="6219069" y="1566492"/>
            <a:ext cx="2565399" cy="338554"/>
          </a:xfrm>
          <a:prstGeom prst="rect">
            <a:avLst/>
          </a:prstGeom>
          <a:noFill/>
        </p:spPr>
        <p:txBody>
          <a:bodyPr wrap="square" rtlCol="0">
            <a:spAutoFit/>
          </a:bodyPr>
          <a:lstStyle/>
          <a:p>
            <a:r>
              <a:rPr lang="zh-TW" altLang="en-US" sz="1600" dirty="0" smtClean="0">
                <a:solidFill>
                  <a:prstClr val="black"/>
                </a:solidFill>
                <a:latin typeface="Adobe 繁黑體 Std B" pitchFamily="34" charset="-120"/>
                <a:ea typeface="Adobe 繁黑體 Std B" pitchFamily="34" charset="-120"/>
              </a:rPr>
              <a:t>單獨陳列販售，逐一標示</a:t>
            </a:r>
            <a:endParaRPr lang="zh-TW" altLang="en-US" sz="1600" dirty="0">
              <a:solidFill>
                <a:prstClr val="black"/>
              </a:solidFill>
              <a:latin typeface="Adobe 繁黑體 Std B" pitchFamily="34" charset="-120"/>
              <a:ea typeface="Adobe 繁黑體 Std B" pitchFamily="34" charset="-120"/>
            </a:endParaRPr>
          </a:p>
        </p:txBody>
      </p:sp>
    </p:spTree>
    <p:extLst>
      <p:ext uri="{BB962C8B-B14F-4D97-AF65-F5344CB8AC3E}">
        <p14:creationId xmlns:p14="http://schemas.microsoft.com/office/powerpoint/2010/main" val="34896121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圖片 13"/>
          <p:cNvPicPr>
            <a:picLocks noChangeAspect="1"/>
          </p:cNvPicPr>
          <p:nvPr/>
        </p:nvPicPr>
        <p:blipFill rotWithShape="1">
          <a:blip r:embed="rId2">
            <a:extLst>
              <a:ext uri="{28A0092B-C50C-407E-A947-70E740481C1C}">
                <a14:useLocalDpi xmlns:a14="http://schemas.microsoft.com/office/drawing/2010/main" val="0"/>
              </a:ext>
            </a:extLst>
          </a:blip>
          <a:srcRect b="38690"/>
          <a:stretch/>
        </p:blipFill>
        <p:spPr>
          <a:xfrm>
            <a:off x="2483768" y="3087603"/>
            <a:ext cx="321940" cy="197381"/>
          </a:xfrm>
          <a:prstGeom prst="rect">
            <a:avLst/>
          </a:prstGeom>
        </p:spPr>
      </p:pic>
      <p:sp>
        <p:nvSpPr>
          <p:cNvPr id="2" name="標題 1"/>
          <p:cNvSpPr>
            <a:spLocks noGrp="1"/>
          </p:cNvSpPr>
          <p:nvPr>
            <p:ph type="title"/>
          </p:nvPr>
        </p:nvSpPr>
        <p:spPr/>
        <p:txBody>
          <a:bodyPr/>
          <a:lstStyle/>
          <a:p>
            <a:r>
              <a:rPr lang="zh-TW" altLang="en-US" dirty="0" smtClean="0">
                <a:solidFill>
                  <a:schemeClr val="tx1"/>
                </a:solidFill>
              </a:rPr>
              <a:t>放寬經營森林副產物，發展林下經濟</a:t>
            </a:r>
            <a:endParaRPr lang="zh-TW" altLang="en-US" dirty="0">
              <a:solidFill>
                <a:schemeClr val="tx1"/>
              </a:solidFill>
            </a:endParaRPr>
          </a:p>
        </p:txBody>
      </p:sp>
      <p:sp>
        <p:nvSpPr>
          <p:cNvPr id="4" name="矩形 3"/>
          <p:cNvSpPr/>
          <p:nvPr/>
        </p:nvSpPr>
        <p:spPr>
          <a:xfrm>
            <a:off x="3901916" y="1052736"/>
            <a:ext cx="4824536" cy="432048"/>
          </a:xfrm>
          <a:prstGeom prst="rect">
            <a:avLst/>
          </a:prstGeom>
          <a:solidFill>
            <a:schemeClr val="bg1"/>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accent6">
                    <a:lumMod val="50000"/>
                  </a:schemeClr>
                </a:solidFill>
                <a:latin typeface="Adobe 繁黑體 Std B" pitchFamily="34" charset="-120"/>
                <a:ea typeface="Adobe 繁黑體 Std B" pitchFamily="34" charset="-120"/>
              </a:rPr>
              <a:t>108.4.18</a:t>
            </a:r>
            <a:r>
              <a:rPr lang="zh-TW" altLang="en-US" dirty="0" smtClean="0">
                <a:solidFill>
                  <a:schemeClr val="accent6">
                    <a:lumMod val="50000"/>
                  </a:schemeClr>
                </a:solidFill>
                <a:latin typeface="Adobe 繁黑體 Std B" pitchFamily="34" charset="-120"/>
                <a:ea typeface="Adobe 繁黑體 Std B" pitchFamily="34" charset="-120"/>
              </a:rPr>
              <a:t> 訂定林下經濟經營使用審查作業要點</a:t>
            </a:r>
            <a:endParaRPr lang="zh-TW" altLang="en-US" dirty="0">
              <a:solidFill>
                <a:schemeClr val="accent6">
                  <a:lumMod val="50000"/>
                </a:schemeClr>
              </a:solidFill>
              <a:latin typeface="Adobe 繁黑體 Std B" pitchFamily="34" charset="-120"/>
              <a:ea typeface="Adobe 繁黑體 Std B" pitchFamily="34" charset="-120"/>
            </a:endParaRPr>
          </a:p>
        </p:txBody>
      </p:sp>
      <p:sp>
        <p:nvSpPr>
          <p:cNvPr id="5" name="矩形 4"/>
          <p:cNvSpPr/>
          <p:nvPr/>
        </p:nvSpPr>
        <p:spPr>
          <a:xfrm>
            <a:off x="467544" y="4437112"/>
            <a:ext cx="3168352" cy="1944216"/>
          </a:xfrm>
          <a:prstGeom prst="rect">
            <a:avLst/>
          </a:prstGeom>
          <a:solidFill>
            <a:schemeClr val="bg1"/>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lstStyle/>
          <a:p>
            <a:pPr>
              <a:lnSpc>
                <a:spcPts val="2700"/>
              </a:lnSpc>
              <a:spcBef>
                <a:spcPts val="600"/>
              </a:spcBef>
              <a:spcAft>
                <a:spcPts val="600"/>
              </a:spcAft>
            </a:pPr>
            <a:r>
              <a:rPr lang="zh-TW" altLang="en-US" sz="2000" dirty="0" smtClean="0">
                <a:solidFill>
                  <a:srgbClr val="FF0000"/>
                </a:solidFill>
                <a:latin typeface="Adobe 繁黑體 Std B" pitchFamily="34" charset="-120"/>
                <a:ea typeface="Adobe 繁黑體 Std B" pitchFamily="34" charset="-120"/>
              </a:rPr>
              <a:t>鬆綁前</a:t>
            </a:r>
            <a:endParaRPr lang="en-US" altLang="zh-TW" sz="2000" dirty="0" smtClean="0">
              <a:solidFill>
                <a:srgbClr val="FF0000"/>
              </a:solidFill>
              <a:latin typeface="Adobe 繁黑體 Std B" pitchFamily="34" charset="-120"/>
              <a:ea typeface="Adobe 繁黑體 Std B" pitchFamily="34" charset="-120"/>
            </a:endParaRPr>
          </a:p>
          <a:p>
            <a:pPr>
              <a:lnSpc>
                <a:spcPts val="2700"/>
              </a:lnSpc>
            </a:pPr>
            <a:r>
              <a:rPr lang="zh-TW" altLang="en-US" dirty="0" smtClean="0">
                <a:solidFill>
                  <a:schemeClr val="tx1"/>
                </a:solidFill>
                <a:latin typeface="Adobe 繁黑體 Std B" pitchFamily="34" charset="-120"/>
                <a:ea typeface="Adobe 繁黑體 Std B" pitchFamily="34" charset="-120"/>
              </a:rPr>
              <a:t>林業用地內，僅得從事造林、育苗。</a:t>
            </a:r>
            <a:endParaRPr lang="zh-TW" altLang="en-US" dirty="0">
              <a:solidFill>
                <a:schemeClr val="tx1"/>
              </a:solidFill>
              <a:latin typeface="Adobe 繁黑體 Std B" pitchFamily="34" charset="-120"/>
              <a:ea typeface="Adobe 繁黑體 Std B" pitchFamily="34" charset="-120"/>
            </a:endParaRPr>
          </a:p>
        </p:txBody>
      </p:sp>
      <p:sp>
        <p:nvSpPr>
          <p:cNvPr id="6" name="矩形 5"/>
          <p:cNvSpPr/>
          <p:nvPr/>
        </p:nvSpPr>
        <p:spPr>
          <a:xfrm>
            <a:off x="3901916" y="4437112"/>
            <a:ext cx="4882552" cy="1944216"/>
          </a:xfrm>
          <a:prstGeom prst="rect">
            <a:avLst/>
          </a:prstGeom>
          <a:solidFill>
            <a:schemeClr val="bg1"/>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lstStyle/>
          <a:p>
            <a:pPr>
              <a:spcBef>
                <a:spcPts val="600"/>
              </a:spcBef>
              <a:spcAft>
                <a:spcPts val="600"/>
              </a:spcAft>
            </a:pPr>
            <a:r>
              <a:rPr lang="zh-TW" altLang="en-US" sz="2000" dirty="0" smtClean="0">
                <a:solidFill>
                  <a:srgbClr val="FF0000"/>
                </a:solidFill>
                <a:latin typeface="Adobe 繁黑體 Std B" pitchFamily="34" charset="-120"/>
                <a:ea typeface="Adobe 繁黑體 Std B" pitchFamily="34" charset="-120"/>
              </a:rPr>
              <a:t>鬆綁後</a:t>
            </a:r>
            <a:endParaRPr lang="en-US" altLang="zh-TW" sz="2000" dirty="0" smtClean="0">
              <a:solidFill>
                <a:srgbClr val="FF0000"/>
              </a:solidFill>
              <a:latin typeface="Adobe 繁黑體 Std B" pitchFamily="34" charset="-120"/>
              <a:ea typeface="Adobe 繁黑體 Std B" pitchFamily="34" charset="-120"/>
            </a:endParaRPr>
          </a:p>
          <a:p>
            <a:pPr>
              <a:lnSpc>
                <a:spcPts val="2700"/>
              </a:lnSpc>
            </a:pPr>
            <a:r>
              <a:rPr lang="zh-TW" altLang="en-US" dirty="0" smtClean="0">
                <a:solidFill>
                  <a:schemeClr val="tx1"/>
                </a:solidFill>
                <a:latin typeface="Adobe 繁黑體 Std B" pitchFamily="34" charset="-120"/>
                <a:ea typeface="Adobe 繁黑體 Std B" pitchFamily="34" charset="-120"/>
              </a:rPr>
              <a:t>放寬林業用地之所有人或合法使用人，得申請</a:t>
            </a:r>
            <a:r>
              <a:rPr lang="zh-TW" altLang="en-US" dirty="0">
                <a:solidFill>
                  <a:schemeClr val="tx1"/>
                </a:solidFill>
                <a:latin typeface="Adobe 繁黑體 Std B" pitchFamily="34" charset="-120"/>
                <a:ea typeface="Adobe 繁黑體 Std B" pitchFamily="34" charset="-120"/>
              </a:rPr>
              <a:t>核准經營段木香菇與木耳</a:t>
            </a:r>
            <a:r>
              <a:rPr lang="zh-TW" altLang="en-US" dirty="0" smtClean="0">
                <a:solidFill>
                  <a:schemeClr val="tx1"/>
                </a:solidFill>
                <a:latin typeface="Adobe 繁黑體 Std B" pitchFamily="34" charset="-120"/>
                <a:ea typeface="Adobe 繁黑體 Std B" pitchFamily="34" charset="-120"/>
              </a:rPr>
              <a:t>、臺灣</a:t>
            </a:r>
            <a:r>
              <a:rPr lang="zh-TW" altLang="en-US" dirty="0">
                <a:solidFill>
                  <a:schemeClr val="tx1"/>
                </a:solidFill>
                <a:latin typeface="Adobe 繁黑體 Std B" pitchFamily="34" charset="-120"/>
                <a:ea typeface="Adobe 繁黑體 Std B" pitchFamily="34" charset="-120"/>
              </a:rPr>
              <a:t>金線</a:t>
            </a:r>
            <a:r>
              <a:rPr lang="zh-TW" altLang="en-US" dirty="0" smtClean="0">
                <a:solidFill>
                  <a:schemeClr val="tx1"/>
                </a:solidFill>
                <a:latin typeface="Adobe 繁黑體 Std B" pitchFamily="34" charset="-120"/>
                <a:ea typeface="Adobe 繁黑體 Std B" pitchFamily="34" charset="-120"/>
              </a:rPr>
              <a:t>蓮及森林</a:t>
            </a:r>
            <a:r>
              <a:rPr lang="zh-TW" altLang="en-US" dirty="0">
                <a:solidFill>
                  <a:schemeClr val="tx1"/>
                </a:solidFill>
                <a:latin typeface="Adobe 繁黑體 Std B" pitchFamily="34" charset="-120"/>
                <a:ea typeface="Adobe 繁黑體 Std B" pitchFamily="34" charset="-120"/>
              </a:rPr>
              <a:t>蜂</a:t>
            </a:r>
            <a:r>
              <a:rPr lang="zh-TW" altLang="en-US" dirty="0" smtClean="0">
                <a:solidFill>
                  <a:schemeClr val="tx1"/>
                </a:solidFill>
                <a:latin typeface="Adobe 繁黑體 Std B" pitchFamily="34" charset="-120"/>
                <a:ea typeface="Adobe 繁黑體 Std B" pitchFamily="34" charset="-120"/>
              </a:rPr>
              <a:t>產品等森林副產物 ，以創造林業加值及永續發展。</a:t>
            </a:r>
            <a:endParaRPr lang="zh-TW" altLang="en-US" dirty="0">
              <a:solidFill>
                <a:schemeClr val="tx1"/>
              </a:solidFill>
              <a:latin typeface="Adobe 繁黑體 Std B" pitchFamily="34" charset="-120"/>
              <a:ea typeface="Adobe 繁黑體 Std B" pitchFamily="34" charset="-120"/>
            </a:endParaRPr>
          </a:p>
        </p:txBody>
      </p:sp>
      <p:grpSp>
        <p:nvGrpSpPr>
          <p:cNvPr id="9" name="群組 8"/>
          <p:cNvGrpSpPr/>
          <p:nvPr/>
        </p:nvGrpSpPr>
        <p:grpSpPr>
          <a:xfrm>
            <a:off x="726466" y="1556792"/>
            <a:ext cx="6042128" cy="2569287"/>
            <a:chOff x="726466" y="1556792"/>
            <a:chExt cx="6042128" cy="2569287"/>
          </a:xfrm>
        </p:grpSpPr>
        <p:pic>
          <p:nvPicPr>
            <p:cNvPr id="8" name="圖片 7"/>
            <p:cNvPicPr>
              <a:picLocks noChangeAspect="1"/>
            </p:cNvPicPr>
            <p:nvPr/>
          </p:nvPicPr>
          <p:blipFill rotWithShape="1">
            <a:blip r:embed="rId3">
              <a:extLst>
                <a:ext uri="{BEBA8EAE-BF5A-486C-A8C5-ECC9F3942E4B}">
                  <a14:imgProps xmlns:a14="http://schemas.microsoft.com/office/drawing/2010/main">
                    <a14:imgLayer r:embed="rId4">
                      <a14:imgEffect>
                        <a14:backgroundRemoval t="7801" b="80142" l="35521" r="100000">
                          <a14:foregroundMark x1="68646" y1="19858" x2="68646" y2="19858"/>
                          <a14:foregroundMark x1="64583" y1="19149" x2="68438" y2="27837"/>
                          <a14:foregroundMark x1="69271" y1="35461" x2="72813" y2="36170"/>
                          <a14:backgroundMark x1="40417" y1="36879" x2="39688" y2="61525"/>
                        </a14:backgroundRemoval>
                      </a14:imgEffect>
                    </a14:imgLayer>
                  </a14:imgProps>
                </a:ext>
                <a:ext uri="{28A0092B-C50C-407E-A947-70E740481C1C}">
                  <a14:useLocalDpi xmlns:a14="http://schemas.microsoft.com/office/drawing/2010/main" val="0"/>
                </a:ext>
              </a:extLst>
            </a:blip>
            <a:srcRect l="28367" b="20264"/>
            <a:stretch/>
          </p:blipFill>
          <p:spPr>
            <a:xfrm>
              <a:off x="3635896" y="1556792"/>
              <a:ext cx="3132698" cy="2048650"/>
            </a:xfrm>
            <a:prstGeom prst="rect">
              <a:avLst/>
            </a:prstGeom>
          </p:spPr>
        </p:pic>
        <p:pic>
          <p:nvPicPr>
            <p:cNvPr id="7" name="圖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6466" y="1556792"/>
              <a:ext cx="4373254" cy="2569287"/>
            </a:xfrm>
            <a:prstGeom prst="rect">
              <a:avLst/>
            </a:prstGeom>
          </p:spPr>
        </p:pic>
      </p:grpSp>
      <p:pic>
        <p:nvPicPr>
          <p:cNvPr id="10" name="圖片 9"/>
          <p:cNvPicPr>
            <a:picLocks noChangeAspect="1"/>
          </p:cNvPicPr>
          <p:nvPr/>
        </p:nvPicPr>
        <p:blipFill rotWithShape="1">
          <a:blip r:embed="rId2">
            <a:extLst>
              <a:ext uri="{28A0092B-C50C-407E-A947-70E740481C1C}">
                <a14:useLocalDpi xmlns:a14="http://schemas.microsoft.com/office/drawing/2010/main" val="0"/>
              </a:ext>
            </a:extLst>
          </a:blip>
          <a:srcRect b="38690"/>
          <a:stretch/>
        </p:blipFill>
        <p:spPr>
          <a:xfrm>
            <a:off x="4343400" y="3200400"/>
            <a:ext cx="660648" cy="405042"/>
          </a:xfrm>
          <a:prstGeom prst="rect">
            <a:avLst/>
          </a:prstGeom>
        </p:spPr>
      </p:pic>
      <p:pic>
        <p:nvPicPr>
          <p:cNvPr id="11" name="圖片 10"/>
          <p:cNvPicPr>
            <a:picLocks noChangeAspect="1"/>
          </p:cNvPicPr>
          <p:nvPr/>
        </p:nvPicPr>
        <p:blipFill rotWithShape="1">
          <a:blip r:embed="rId2">
            <a:extLst>
              <a:ext uri="{28A0092B-C50C-407E-A947-70E740481C1C}">
                <a14:useLocalDpi xmlns:a14="http://schemas.microsoft.com/office/drawing/2010/main" val="0"/>
              </a:ext>
            </a:extLst>
          </a:blip>
          <a:srcRect b="38690"/>
          <a:stretch/>
        </p:blipFill>
        <p:spPr>
          <a:xfrm>
            <a:off x="2157636" y="3331048"/>
            <a:ext cx="321940" cy="197381"/>
          </a:xfrm>
          <a:prstGeom prst="rect">
            <a:avLst/>
          </a:prstGeom>
        </p:spPr>
      </p:pic>
      <p:pic>
        <p:nvPicPr>
          <p:cNvPr id="12" name="圖片 11"/>
          <p:cNvPicPr>
            <a:picLocks noChangeAspect="1"/>
          </p:cNvPicPr>
          <p:nvPr/>
        </p:nvPicPr>
        <p:blipFill rotWithShape="1">
          <a:blip r:embed="rId2">
            <a:extLst>
              <a:ext uri="{28A0092B-C50C-407E-A947-70E740481C1C}">
                <a14:useLocalDpi xmlns:a14="http://schemas.microsoft.com/office/drawing/2010/main" val="0"/>
              </a:ext>
            </a:extLst>
          </a:blip>
          <a:srcRect b="38690"/>
          <a:stretch/>
        </p:blipFill>
        <p:spPr>
          <a:xfrm>
            <a:off x="3995936" y="3188454"/>
            <a:ext cx="516632" cy="316746"/>
          </a:xfrm>
          <a:prstGeom prst="rect">
            <a:avLst/>
          </a:prstGeom>
        </p:spPr>
      </p:pic>
      <p:pic>
        <p:nvPicPr>
          <p:cNvPr id="13" name="圖片 12"/>
          <p:cNvPicPr>
            <a:picLocks noChangeAspect="1"/>
          </p:cNvPicPr>
          <p:nvPr/>
        </p:nvPicPr>
        <p:blipFill rotWithShape="1">
          <a:blip r:embed="rId2">
            <a:extLst>
              <a:ext uri="{28A0092B-C50C-407E-A947-70E740481C1C}">
                <a14:useLocalDpi xmlns:a14="http://schemas.microsoft.com/office/drawing/2010/main" val="0"/>
              </a:ext>
            </a:extLst>
          </a:blip>
          <a:srcRect b="38690"/>
          <a:stretch/>
        </p:blipFill>
        <p:spPr>
          <a:xfrm>
            <a:off x="2771800" y="2821572"/>
            <a:ext cx="436240" cy="267458"/>
          </a:xfrm>
          <a:prstGeom prst="rect">
            <a:avLst/>
          </a:prstGeom>
        </p:spPr>
      </p:pic>
      <p:pic>
        <p:nvPicPr>
          <p:cNvPr id="15" name="圖片 14"/>
          <p:cNvPicPr>
            <a:picLocks noChangeAspect="1"/>
          </p:cNvPicPr>
          <p:nvPr/>
        </p:nvPicPr>
        <p:blipFill rotWithShape="1">
          <a:blip r:embed="rId2">
            <a:extLst>
              <a:ext uri="{28A0092B-C50C-407E-A947-70E740481C1C}">
                <a14:useLocalDpi xmlns:a14="http://schemas.microsoft.com/office/drawing/2010/main" val="0"/>
              </a:ext>
            </a:extLst>
          </a:blip>
          <a:srcRect b="38690"/>
          <a:stretch/>
        </p:blipFill>
        <p:spPr>
          <a:xfrm>
            <a:off x="2438761" y="3286067"/>
            <a:ext cx="321940" cy="197381"/>
          </a:xfrm>
          <a:prstGeom prst="rect">
            <a:avLst/>
          </a:prstGeom>
        </p:spPr>
      </p:pic>
      <p:pic>
        <p:nvPicPr>
          <p:cNvPr id="16" name="圖片 15"/>
          <p:cNvPicPr>
            <a:picLocks noChangeAspect="1"/>
          </p:cNvPicPr>
          <p:nvPr/>
        </p:nvPicPr>
        <p:blipFill rotWithShape="1">
          <a:blip r:embed="rId2">
            <a:extLst>
              <a:ext uri="{28A0092B-C50C-407E-A947-70E740481C1C}">
                <a14:useLocalDpi xmlns:a14="http://schemas.microsoft.com/office/drawing/2010/main" val="0"/>
              </a:ext>
            </a:extLst>
          </a:blip>
          <a:srcRect b="38690"/>
          <a:stretch/>
        </p:blipFill>
        <p:spPr>
          <a:xfrm>
            <a:off x="2070770" y="3048946"/>
            <a:ext cx="321940" cy="197381"/>
          </a:xfrm>
          <a:prstGeom prst="rect">
            <a:avLst/>
          </a:prstGeom>
        </p:spPr>
      </p:pic>
      <p:pic>
        <p:nvPicPr>
          <p:cNvPr id="17" name="圖片 16"/>
          <p:cNvPicPr>
            <a:picLocks noChangeAspect="1"/>
          </p:cNvPicPr>
          <p:nvPr/>
        </p:nvPicPr>
        <p:blipFill rotWithShape="1">
          <a:blip r:embed="rId2">
            <a:extLst>
              <a:ext uri="{28A0092B-C50C-407E-A947-70E740481C1C}">
                <a14:useLocalDpi xmlns:a14="http://schemas.microsoft.com/office/drawing/2010/main" val="0"/>
              </a:ext>
            </a:extLst>
          </a:blip>
          <a:srcRect b="38690"/>
          <a:stretch/>
        </p:blipFill>
        <p:spPr>
          <a:xfrm>
            <a:off x="2610830" y="2804884"/>
            <a:ext cx="321940" cy="197381"/>
          </a:xfrm>
          <a:prstGeom prst="rect">
            <a:avLst/>
          </a:prstGeom>
        </p:spPr>
      </p:pic>
      <p:pic>
        <p:nvPicPr>
          <p:cNvPr id="22" name="圖片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1104953">
            <a:off x="6332550" y="3208911"/>
            <a:ext cx="275833" cy="275833"/>
          </a:xfrm>
          <a:prstGeom prst="rect">
            <a:avLst/>
          </a:prstGeom>
        </p:spPr>
      </p:pic>
      <p:pic>
        <p:nvPicPr>
          <p:cNvPr id="23" name="圖片 22"/>
          <p:cNvPicPr>
            <a:picLocks noChangeAspect="1"/>
          </p:cNvPicPr>
          <p:nvPr/>
        </p:nvPicPr>
        <p:blipFill>
          <a:blip r:embed="rId6">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7392275" y="3308074"/>
            <a:ext cx="318770" cy="318770"/>
          </a:xfrm>
          <a:prstGeom prst="rect">
            <a:avLst/>
          </a:prstGeom>
        </p:spPr>
      </p:pic>
      <p:pic>
        <p:nvPicPr>
          <p:cNvPr id="24" name="圖片 23"/>
          <p:cNvPicPr>
            <a:picLocks noChangeAspect="1"/>
          </p:cNvPicPr>
          <p:nvPr/>
        </p:nvPicPr>
        <p:blipFill>
          <a:blip r:embed="rId6">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rot="1673949">
            <a:off x="6892050" y="3001854"/>
            <a:ext cx="318770" cy="318770"/>
          </a:xfrm>
          <a:prstGeom prst="rect">
            <a:avLst/>
          </a:prstGeom>
        </p:spPr>
      </p:pic>
      <p:pic>
        <p:nvPicPr>
          <p:cNvPr id="25" name="圖片 24"/>
          <p:cNvPicPr>
            <a:picLocks noChangeAspect="1"/>
          </p:cNvPicPr>
          <p:nvPr/>
        </p:nvPicPr>
        <p:blipFill>
          <a:blip r:embed="rId6">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rot="20627355">
            <a:off x="7240869" y="2961589"/>
            <a:ext cx="318770" cy="318770"/>
          </a:xfrm>
          <a:prstGeom prst="rect">
            <a:avLst/>
          </a:prstGeom>
        </p:spPr>
      </p:pic>
      <p:pic>
        <p:nvPicPr>
          <p:cNvPr id="27" name="圖片 26"/>
          <p:cNvPicPr>
            <a:picLocks noChangeAspect="1"/>
          </p:cNvPicPr>
          <p:nvPr/>
        </p:nvPicPr>
        <p:blipFill>
          <a:blip r:embed="rId7">
            <a:extLst>
              <a:ext uri="{BEBA8EAE-BF5A-486C-A8C5-ECC9F3942E4B}">
                <a14:imgProps xmlns:a14="http://schemas.microsoft.com/office/drawing/2010/main">
                  <a14:imgLayer r:embed="rId8">
                    <a14:imgEffect>
                      <a14:backgroundRemoval t="1258" b="100000" l="0" r="100000"/>
                    </a14:imgEffect>
                  </a14:imgLayer>
                </a14:imgProps>
              </a:ext>
              <a:ext uri="{28A0092B-C50C-407E-A947-70E740481C1C}">
                <a14:useLocalDpi xmlns:a14="http://schemas.microsoft.com/office/drawing/2010/main" val="0"/>
              </a:ext>
            </a:extLst>
          </a:blip>
          <a:stretch>
            <a:fillRect/>
          </a:stretch>
        </p:blipFill>
        <p:spPr>
          <a:xfrm>
            <a:off x="6264188" y="3186293"/>
            <a:ext cx="1513825" cy="756913"/>
          </a:xfrm>
          <a:prstGeom prst="rect">
            <a:avLst/>
          </a:prstGeom>
        </p:spPr>
      </p:pic>
      <p:pic>
        <p:nvPicPr>
          <p:cNvPr id="21" name="圖片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43868" y="3286672"/>
            <a:ext cx="318770" cy="318770"/>
          </a:xfrm>
          <a:prstGeom prst="rect">
            <a:avLst/>
          </a:prstGeom>
        </p:spPr>
      </p:pic>
      <p:pic>
        <p:nvPicPr>
          <p:cNvPr id="18" name="圖片 17"/>
          <p:cNvPicPr>
            <a:picLocks noChangeAspect="1"/>
          </p:cNvPicPr>
          <p:nvPr/>
        </p:nvPicPr>
        <p:blipFill>
          <a:blip r:embed="rId9">
            <a:extLst>
              <a:ext uri="{BEBA8EAE-BF5A-486C-A8C5-ECC9F3942E4B}">
                <a14:imgProps xmlns:a14="http://schemas.microsoft.com/office/drawing/2010/main">
                  <a14:imgLayer r:embed="rId10">
                    <a14:imgEffect>
                      <a14:saturation sat="400000"/>
                    </a14:imgEffect>
                  </a14:imgLayer>
                </a14:imgProps>
              </a:ext>
              <a:ext uri="{28A0092B-C50C-407E-A947-70E740481C1C}">
                <a14:useLocalDpi xmlns:a14="http://schemas.microsoft.com/office/drawing/2010/main" val="0"/>
              </a:ext>
            </a:extLst>
          </a:blip>
          <a:stretch>
            <a:fillRect/>
          </a:stretch>
        </p:blipFill>
        <p:spPr>
          <a:xfrm rot="19254547">
            <a:off x="6561622" y="3000404"/>
            <a:ext cx="318770" cy="318770"/>
          </a:xfrm>
          <a:prstGeom prst="rect">
            <a:avLst/>
          </a:prstGeom>
        </p:spPr>
      </p:pic>
      <p:pic>
        <p:nvPicPr>
          <p:cNvPr id="28" name="圖片 27"/>
          <p:cNvPicPr>
            <a:picLocks noChangeAspect="1"/>
          </p:cNvPicPr>
          <p:nvPr/>
        </p:nvPicPr>
        <p:blipFill>
          <a:blip r:embed="rId9">
            <a:extLst>
              <a:ext uri="{BEBA8EAE-BF5A-486C-A8C5-ECC9F3942E4B}">
                <a14:imgProps xmlns:a14="http://schemas.microsoft.com/office/drawing/2010/main">
                  <a14:imgLayer r:embed="rId10">
                    <a14:imgEffect>
                      <a14:saturation sat="400000"/>
                    </a14:imgEffect>
                  </a14:imgLayer>
                </a14:imgProps>
              </a:ext>
              <a:ext uri="{28A0092B-C50C-407E-A947-70E740481C1C}">
                <a14:useLocalDpi xmlns:a14="http://schemas.microsoft.com/office/drawing/2010/main" val="0"/>
              </a:ext>
            </a:extLst>
          </a:blip>
          <a:stretch>
            <a:fillRect/>
          </a:stretch>
        </p:blipFill>
        <p:spPr>
          <a:xfrm rot="939638">
            <a:off x="6714022" y="3152804"/>
            <a:ext cx="318770" cy="318770"/>
          </a:xfrm>
          <a:prstGeom prst="rect">
            <a:avLst/>
          </a:prstGeom>
        </p:spPr>
      </p:pic>
      <p:pic>
        <p:nvPicPr>
          <p:cNvPr id="29" name="圖片 28"/>
          <p:cNvPicPr>
            <a:picLocks noChangeAspect="1"/>
          </p:cNvPicPr>
          <p:nvPr/>
        </p:nvPicPr>
        <p:blipFill>
          <a:blip r:embed="rId9">
            <a:extLst>
              <a:ext uri="{BEBA8EAE-BF5A-486C-A8C5-ECC9F3942E4B}">
                <a14:imgProps xmlns:a14="http://schemas.microsoft.com/office/drawing/2010/main">
                  <a14:imgLayer r:embed="rId10">
                    <a14:imgEffect>
                      <a14:saturation sat="400000"/>
                    </a14:imgEffect>
                  </a14:imgLayer>
                </a14:imgProps>
              </a:ext>
              <a:ext uri="{28A0092B-C50C-407E-A947-70E740481C1C}">
                <a14:useLocalDpi xmlns:a14="http://schemas.microsoft.com/office/drawing/2010/main" val="0"/>
              </a:ext>
            </a:extLst>
          </a:blip>
          <a:stretch>
            <a:fillRect/>
          </a:stretch>
        </p:blipFill>
        <p:spPr>
          <a:xfrm>
            <a:off x="7030654" y="3120974"/>
            <a:ext cx="318770" cy="318770"/>
          </a:xfrm>
          <a:prstGeom prst="rect">
            <a:avLst/>
          </a:prstGeom>
        </p:spPr>
      </p:pic>
      <p:pic>
        <p:nvPicPr>
          <p:cNvPr id="30" name="圖片 29"/>
          <p:cNvPicPr>
            <a:picLocks noChangeAspect="1"/>
          </p:cNvPicPr>
          <p:nvPr/>
        </p:nvPicPr>
        <p:blipFill>
          <a:blip r:embed="rId9">
            <a:extLst>
              <a:ext uri="{BEBA8EAE-BF5A-486C-A8C5-ECC9F3942E4B}">
                <a14:imgProps xmlns:a14="http://schemas.microsoft.com/office/drawing/2010/main">
                  <a14:imgLayer r:embed="rId10">
                    <a14:imgEffect>
                      <a14:saturation sat="400000"/>
                    </a14:imgEffect>
                  </a14:imgLayer>
                </a14:imgProps>
              </a:ext>
              <a:ext uri="{28A0092B-C50C-407E-A947-70E740481C1C}">
                <a14:useLocalDpi xmlns:a14="http://schemas.microsoft.com/office/drawing/2010/main" val="0"/>
              </a:ext>
            </a:extLst>
          </a:blip>
          <a:stretch>
            <a:fillRect/>
          </a:stretch>
        </p:blipFill>
        <p:spPr>
          <a:xfrm rot="1605070">
            <a:off x="7438413" y="3200619"/>
            <a:ext cx="318770" cy="318770"/>
          </a:xfrm>
          <a:prstGeom prst="rect">
            <a:avLst/>
          </a:prstGeom>
        </p:spPr>
      </p:pic>
      <p:pic>
        <p:nvPicPr>
          <p:cNvPr id="26" name="圖片 25"/>
          <p:cNvPicPr>
            <a:picLocks noChangeAspect="1"/>
          </p:cNvPicPr>
          <p:nvPr/>
        </p:nvPicPr>
        <p:blipFill>
          <a:blip r:embed="rId6">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rot="888866">
            <a:off x="6804049" y="3427400"/>
            <a:ext cx="318770" cy="318770"/>
          </a:xfrm>
          <a:prstGeom prst="rect">
            <a:avLst/>
          </a:prstGeom>
        </p:spPr>
      </p:pic>
      <p:pic>
        <p:nvPicPr>
          <p:cNvPr id="20" name="圖片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07489" y="3467459"/>
            <a:ext cx="318770" cy="318770"/>
          </a:xfrm>
          <a:prstGeom prst="rect">
            <a:avLst/>
          </a:prstGeom>
        </p:spPr>
      </p:pic>
      <p:pic>
        <p:nvPicPr>
          <p:cNvPr id="19" name="圖片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32890" y="3127287"/>
            <a:ext cx="318770" cy="318770"/>
          </a:xfrm>
          <a:prstGeom prst="rect">
            <a:avLst/>
          </a:prstGeom>
        </p:spPr>
      </p:pic>
      <p:pic>
        <p:nvPicPr>
          <p:cNvPr id="31" name="圖片 3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590317" y="1975625"/>
            <a:ext cx="261603" cy="261603"/>
          </a:xfrm>
          <a:prstGeom prst="rect">
            <a:avLst/>
          </a:prstGeom>
        </p:spPr>
      </p:pic>
      <p:pic>
        <p:nvPicPr>
          <p:cNvPr id="32" name="圖片 3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19107288">
            <a:off x="3077238" y="2366973"/>
            <a:ext cx="261603" cy="261603"/>
          </a:xfrm>
          <a:prstGeom prst="rect">
            <a:avLst/>
          </a:prstGeom>
        </p:spPr>
      </p:pic>
      <p:pic>
        <p:nvPicPr>
          <p:cNvPr id="33" name="圖片 3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2582821">
            <a:off x="6183383" y="2182098"/>
            <a:ext cx="261603" cy="261603"/>
          </a:xfrm>
          <a:prstGeom prst="rect">
            <a:avLst/>
          </a:prstGeom>
        </p:spPr>
      </p:pic>
      <p:pic>
        <p:nvPicPr>
          <p:cNvPr id="34" name="圖片 3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1422755">
            <a:off x="4576577" y="2551620"/>
            <a:ext cx="261603" cy="261603"/>
          </a:xfrm>
          <a:prstGeom prst="rect">
            <a:avLst/>
          </a:prstGeom>
        </p:spPr>
      </p:pic>
      <p:pic>
        <p:nvPicPr>
          <p:cNvPr id="35" name="圖片 3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3786242">
            <a:off x="5710913" y="2268071"/>
            <a:ext cx="261603" cy="261603"/>
          </a:xfrm>
          <a:prstGeom prst="rect">
            <a:avLst/>
          </a:prstGeom>
        </p:spPr>
      </p:pic>
      <p:pic>
        <p:nvPicPr>
          <p:cNvPr id="36" name="圖片 3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2497727">
            <a:off x="3824490" y="2528882"/>
            <a:ext cx="261603" cy="261603"/>
          </a:xfrm>
          <a:prstGeom prst="rect">
            <a:avLst/>
          </a:prstGeom>
        </p:spPr>
      </p:pic>
      <p:pic>
        <p:nvPicPr>
          <p:cNvPr id="37" name="圖片 3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580112" y="2623826"/>
            <a:ext cx="261603" cy="261603"/>
          </a:xfrm>
          <a:prstGeom prst="rect">
            <a:avLst/>
          </a:prstGeom>
        </p:spPr>
      </p:pic>
      <p:pic>
        <p:nvPicPr>
          <p:cNvPr id="38" name="圖片 3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3938113">
            <a:off x="1229936" y="2460439"/>
            <a:ext cx="261603" cy="261603"/>
          </a:xfrm>
          <a:prstGeom prst="rect">
            <a:avLst/>
          </a:prstGeom>
        </p:spPr>
      </p:pic>
      <p:pic>
        <p:nvPicPr>
          <p:cNvPr id="39" name="圖片 3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347020" y="2710633"/>
            <a:ext cx="261603" cy="261603"/>
          </a:xfrm>
          <a:prstGeom prst="rect">
            <a:avLst/>
          </a:prstGeom>
        </p:spPr>
      </p:pic>
      <p:pic>
        <p:nvPicPr>
          <p:cNvPr id="40" name="圖片 3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20606754">
            <a:off x="2166378" y="2525841"/>
            <a:ext cx="261603" cy="261603"/>
          </a:xfrm>
          <a:prstGeom prst="rect">
            <a:avLst/>
          </a:prstGeom>
        </p:spPr>
      </p:pic>
      <p:pic>
        <p:nvPicPr>
          <p:cNvPr id="41" name="圖片 4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2933692">
            <a:off x="1842281" y="2344955"/>
            <a:ext cx="261603" cy="261603"/>
          </a:xfrm>
          <a:prstGeom prst="rect">
            <a:avLst/>
          </a:prstGeom>
        </p:spPr>
      </p:pic>
      <p:pic>
        <p:nvPicPr>
          <p:cNvPr id="3" name="圖片 2"/>
          <p:cNvPicPr>
            <a:picLocks noChangeAspect="1"/>
          </p:cNvPicPr>
          <p:nvPr/>
        </p:nvPicPr>
        <p:blipFill>
          <a:blip r:embed="rId12" cstate="print">
            <a:duotone>
              <a:prstClr val="black"/>
              <a:schemeClr val="accent6">
                <a:tint val="45000"/>
                <a:satMod val="400000"/>
              </a:schemeClr>
            </a:duotone>
            <a:extLst>
              <a:ext uri="{BEBA8EAE-BF5A-486C-A8C5-ECC9F3942E4B}">
                <a14:imgProps xmlns:a14="http://schemas.microsoft.com/office/drawing/2010/main">
                  <a14:imgLayer r:embed="rId13">
                    <a14:imgEffect>
                      <a14:backgroundRemoval t="0" b="100000" l="0" r="100000">
                        <a14:backgroundMark x1="63134" y1="4762" x2="66359" y2="19048"/>
                        <a14:backgroundMark x1="43779" y1="7143" x2="461" y2="11429"/>
                        <a14:backgroundMark x1="45161" y1="5714" x2="4608" y2="31429"/>
                        <a14:backgroundMark x1="4608" y1="7143" x2="6912" y2="33810"/>
                        <a14:backgroundMark x1="7373" y1="2857" x2="45161" y2="2857"/>
                        <a14:backgroundMark x1="5069" y1="4762" x2="4608" y2="86667"/>
                        <a14:backgroundMark x1="10599" y1="5714" x2="93088" y2="1429"/>
                        <a14:backgroundMark x1="48387" y1="9524" x2="2765" y2="37143"/>
                        <a14:backgroundMark x1="46083" y1="3810" x2="46083" y2="9524"/>
                        <a14:backgroundMark x1="10138" y1="6190" x2="40553" y2="7143"/>
                        <a14:backgroundMark x1="52535" y1="4762" x2="99539" y2="2381"/>
                        <a14:backgroundMark x1="59447" y1="8095" x2="96313" y2="35238"/>
                        <a14:backgroundMark x1="54839" y1="9524" x2="95853" y2="41905"/>
                        <a14:backgroundMark x1="96313" y1="3810" x2="99539" y2="94286"/>
                        <a14:backgroundMark x1="85253" y1="42857" x2="97235" y2="47619"/>
                        <a14:backgroundMark x1="86175" y1="44286" x2="86175" y2="84286"/>
                        <a14:backgroundMark x1="87558" y1="88095" x2="99539" y2="95714"/>
                        <a14:backgroundMark x1="86175" y1="84286" x2="92627" y2="89048"/>
                        <a14:backgroundMark x1="14747" y1="42857" x2="3687" y2="50952"/>
                        <a14:backgroundMark x1="15668" y1="45238" x2="16590" y2="84762"/>
                        <a14:backgroundMark x1="4608" y1="82381" x2="4608" y2="95714"/>
                        <a14:backgroundMark x1="15668" y1="87619" x2="3687" y2="94762"/>
                        <a14:backgroundMark x1="10138" y1="50000" x2="5991" y2="71905"/>
                        <a14:backgroundMark x1="12442" y1="47619" x2="4608" y2="56667"/>
                        <a14:backgroundMark x1="13825" y1="48571" x2="10599" y2="80952"/>
                        <a14:backgroundMark x1="13364" y1="68571" x2="13364" y2="84762"/>
                        <a14:backgroundMark x1="10599" y1="68571" x2="6912" y2="84762"/>
                        <a14:backgroundMark x1="10599" y1="79048" x2="9217" y2="87619"/>
                        <a14:backgroundMark x1="13364" y1="83333" x2="12442" y2="83333"/>
                        <a14:backgroundMark x1="2765" y1="9524" x2="1382" y2="94286"/>
                        <a14:backgroundMark x1="2765" y1="5714" x2="1843" y2="59524"/>
                        <a14:backgroundMark x1="51613" y1="5714" x2="61290" y2="15238"/>
                        <a14:backgroundMark x1="10599" y1="95714" x2="94009" y2="94286"/>
                        <a14:backgroundMark x1="13825" y1="92381" x2="97235" y2="96667"/>
                        <a14:backgroundMark x1="5069" y1="96667" x2="99539" y2="98095"/>
                        <a14:backgroundMark x1="14747" y1="96667" x2="29032" y2="95714"/>
                        <a14:backgroundMark x1="14747" y1="93333" x2="23502" y2="92381"/>
                        <a14:backgroundMark x1="62673" y1="94286" x2="94931" y2="92381"/>
                        <a14:backgroundMark x1="13825" y1="47619" x2="11521" y2="73333"/>
                        <a14:backgroundMark x1="13825" y1="50000" x2="13825" y2="76667"/>
                        <a14:backgroundMark x1="14747" y1="50000" x2="11521" y2="73333"/>
                        <a14:backgroundMark x1="922" y1="52381" x2="14286" y2="46667"/>
                        <a14:backgroundMark x1="14286" y1="46667" x2="12903" y2="84286"/>
                        <a14:backgroundMark x1="1843" y1="54762" x2="922" y2="88571"/>
                        <a14:backgroundMark x1="922" y1="88571" x2="15207" y2="82857"/>
                        <a14:backgroundMark x1="11982" y1="86667" x2="922" y2="90000"/>
                        <a14:backgroundMark x1="3687" y1="94286" x2="4147" y2="74762"/>
                        <a14:backgroundMark x1="4147" y1="82857" x2="13825" y2="86667"/>
                      </a14:backgroundRemoval>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973081" y="2613261"/>
            <a:ext cx="270455" cy="261730"/>
          </a:xfrm>
          <a:prstGeom prst="rect">
            <a:avLst/>
          </a:prstGeom>
        </p:spPr>
      </p:pic>
      <p:pic>
        <p:nvPicPr>
          <p:cNvPr id="51" name="圖片 50"/>
          <p:cNvPicPr>
            <a:picLocks noChangeAspect="1"/>
          </p:cNvPicPr>
          <p:nvPr/>
        </p:nvPicPr>
        <p:blipFill>
          <a:blip r:embed="rId14" cstate="print">
            <a:duotone>
              <a:prstClr val="black"/>
              <a:schemeClr val="accent6">
                <a:tint val="45000"/>
                <a:satMod val="400000"/>
              </a:schemeClr>
            </a:duotone>
            <a:extLst>
              <a:ext uri="{BEBA8EAE-BF5A-486C-A8C5-ECC9F3942E4B}">
                <a14:imgProps xmlns:a14="http://schemas.microsoft.com/office/drawing/2010/main">
                  <a14:imgLayer r:embed="rId15">
                    <a14:imgEffect>
                      <a14:backgroundRemoval t="0" b="100000" l="0" r="100000">
                        <a14:backgroundMark x1="63134" y1="4762" x2="66359" y2="19048"/>
                        <a14:backgroundMark x1="43779" y1="7143" x2="461" y2="11429"/>
                        <a14:backgroundMark x1="45161" y1="5714" x2="4608" y2="31429"/>
                        <a14:backgroundMark x1="4608" y1="7143" x2="6912" y2="33810"/>
                        <a14:backgroundMark x1="7373" y1="2857" x2="45161" y2="2857"/>
                        <a14:backgroundMark x1="5069" y1="4762" x2="4608" y2="86667"/>
                        <a14:backgroundMark x1="10599" y1="5714" x2="93088" y2="1429"/>
                        <a14:backgroundMark x1="48387" y1="9524" x2="2765" y2="37143"/>
                        <a14:backgroundMark x1="46083" y1="3810" x2="46083" y2="9524"/>
                        <a14:backgroundMark x1="10138" y1="6190" x2="40553" y2="7143"/>
                        <a14:backgroundMark x1="52535" y1="4762" x2="99539" y2="2381"/>
                        <a14:backgroundMark x1="59447" y1="8095" x2="96313" y2="35238"/>
                        <a14:backgroundMark x1="54839" y1="9524" x2="95853" y2="41905"/>
                        <a14:backgroundMark x1="96313" y1="3810" x2="99539" y2="94286"/>
                        <a14:backgroundMark x1="85253" y1="42857" x2="97235" y2="47619"/>
                        <a14:backgroundMark x1="86175" y1="44286" x2="86175" y2="84286"/>
                        <a14:backgroundMark x1="87558" y1="88095" x2="99539" y2="95714"/>
                        <a14:backgroundMark x1="86175" y1="84286" x2="92627" y2="89048"/>
                        <a14:backgroundMark x1="14747" y1="42857" x2="3687" y2="50952"/>
                        <a14:backgroundMark x1="15668" y1="45238" x2="16590" y2="84762"/>
                        <a14:backgroundMark x1="4608" y1="82381" x2="4608" y2="95714"/>
                        <a14:backgroundMark x1="15668" y1="87619" x2="3687" y2="94762"/>
                        <a14:backgroundMark x1="10138" y1="50000" x2="5991" y2="71905"/>
                        <a14:backgroundMark x1="12442" y1="47619" x2="4608" y2="56667"/>
                        <a14:backgroundMark x1="13825" y1="48571" x2="10599" y2="80952"/>
                        <a14:backgroundMark x1="13364" y1="68571" x2="13364" y2="84762"/>
                        <a14:backgroundMark x1="10599" y1="68571" x2="6912" y2="84762"/>
                        <a14:backgroundMark x1="10599" y1="79048" x2="9217" y2="87619"/>
                        <a14:backgroundMark x1="13364" y1="83333" x2="12442" y2="83333"/>
                        <a14:backgroundMark x1="2765" y1="9524" x2="1382" y2="94286"/>
                        <a14:backgroundMark x1="2765" y1="5714" x2="1843" y2="59524"/>
                        <a14:backgroundMark x1="51613" y1="5714" x2="61290" y2="15238"/>
                        <a14:backgroundMark x1="10599" y1="95714" x2="94009" y2="94286"/>
                        <a14:backgroundMark x1="13825" y1="92381" x2="97235" y2="96667"/>
                        <a14:backgroundMark x1="5069" y1="96667" x2="99539" y2="98095"/>
                        <a14:backgroundMark x1="14747" y1="96667" x2="29032" y2="95714"/>
                        <a14:backgroundMark x1="14747" y1="93333" x2="23502" y2="92381"/>
                        <a14:backgroundMark x1="62673" y1="94286" x2="94931" y2="92381"/>
                        <a14:backgroundMark x1="13825" y1="47619" x2="11521" y2="73333"/>
                        <a14:backgroundMark x1="13825" y1="50000" x2="13825" y2="76667"/>
                        <a14:backgroundMark x1="14747" y1="50000" x2="11521" y2="73333"/>
                        <a14:backgroundMark x1="922" y1="52381" x2="14286" y2="46667"/>
                        <a14:backgroundMark x1="14286" y1="46667" x2="12903" y2="84286"/>
                        <a14:backgroundMark x1="1843" y1="54762" x2="922" y2="88571"/>
                        <a14:backgroundMark x1="922" y1="88571" x2="15207" y2="82857"/>
                        <a14:backgroundMark x1="11982" y1="86667" x2="922" y2="90000"/>
                        <a14:backgroundMark x1="3687" y1="94286" x2="4147" y2="74762"/>
                        <a14:backgroundMark x1="4147" y1="82857" x2="13825" y2="86667"/>
                      </a14:backgroundRemoval>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847110" y="2545702"/>
            <a:ext cx="340858" cy="329862"/>
          </a:xfrm>
          <a:prstGeom prst="rect">
            <a:avLst/>
          </a:prstGeom>
        </p:spPr>
      </p:pic>
      <p:pic>
        <p:nvPicPr>
          <p:cNvPr id="47" name="圖片 46"/>
          <p:cNvPicPr>
            <a:picLocks noChangeAspect="1"/>
          </p:cNvPicPr>
          <p:nvPr/>
        </p:nvPicPr>
        <p:blipFill>
          <a:blip r:embed="rId16" cstate="print">
            <a:duotone>
              <a:prstClr val="black"/>
              <a:schemeClr val="accent6">
                <a:tint val="45000"/>
                <a:satMod val="400000"/>
              </a:schemeClr>
            </a:duotone>
            <a:extLst>
              <a:ext uri="{BEBA8EAE-BF5A-486C-A8C5-ECC9F3942E4B}">
                <a14:imgProps xmlns:a14="http://schemas.microsoft.com/office/drawing/2010/main">
                  <a14:imgLayer r:embed="rId17">
                    <a14:imgEffect>
                      <a14:backgroundRemoval t="0" b="100000" l="0" r="100000">
                        <a14:backgroundMark x1="63134" y1="4762" x2="66359" y2="19048"/>
                        <a14:backgroundMark x1="43779" y1="7143" x2="461" y2="11429"/>
                        <a14:backgroundMark x1="45161" y1="5714" x2="4608" y2="31429"/>
                        <a14:backgroundMark x1="4608" y1="7143" x2="6912" y2="33810"/>
                        <a14:backgroundMark x1="7373" y1="2857" x2="45161" y2="2857"/>
                        <a14:backgroundMark x1="5069" y1="4762" x2="4608" y2="86667"/>
                        <a14:backgroundMark x1="10599" y1="5714" x2="93088" y2="1429"/>
                        <a14:backgroundMark x1="48387" y1="9524" x2="2765" y2="37143"/>
                        <a14:backgroundMark x1="46083" y1="3810" x2="46083" y2="9524"/>
                        <a14:backgroundMark x1="10138" y1="6190" x2="40553" y2="7143"/>
                        <a14:backgroundMark x1="52535" y1="4762" x2="99539" y2="2381"/>
                        <a14:backgroundMark x1="59447" y1="8095" x2="96313" y2="35238"/>
                        <a14:backgroundMark x1="54839" y1="9524" x2="95853" y2="41905"/>
                        <a14:backgroundMark x1="96313" y1="3810" x2="99539" y2="94286"/>
                        <a14:backgroundMark x1="85253" y1="42857" x2="97235" y2="47619"/>
                        <a14:backgroundMark x1="86175" y1="44286" x2="86175" y2="84286"/>
                        <a14:backgroundMark x1="87558" y1="88095" x2="99539" y2="95714"/>
                        <a14:backgroundMark x1="86175" y1="84286" x2="92627" y2="89048"/>
                        <a14:backgroundMark x1="14747" y1="42857" x2="3687" y2="50952"/>
                        <a14:backgroundMark x1="15668" y1="45238" x2="16590" y2="84762"/>
                        <a14:backgroundMark x1="4608" y1="82381" x2="4608" y2="95714"/>
                        <a14:backgroundMark x1="15668" y1="87619" x2="3687" y2="94762"/>
                        <a14:backgroundMark x1="10138" y1="50000" x2="5991" y2="71905"/>
                        <a14:backgroundMark x1="12442" y1="47619" x2="4608" y2="56667"/>
                        <a14:backgroundMark x1="13825" y1="48571" x2="10599" y2="80952"/>
                        <a14:backgroundMark x1="13364" y1="68571" x2="13364" y2="84762"/>
                        <a14:backgroundMark x1="10599" y1="68571" x2="6912" y2="84762"/>
                        <a14:backgroundMark x1="10599" y1="79048" x2="9217" y2="87619"/>
                        <a14:backgroundMark x1="13364" y1="83333" x2="12442" y2="83333"/>
                        <a14:backgroundMark x1="2765" y1="9524" x2="1382" y2="94286"/>
                        <a14:backgroundMark x1="2765" y1="5714" x2="1843" y2="59524"/>
                        <a14:backgroundMark x1="51613" y1="5714" x2="61290" y2="15238"/>
                        <a14:backgroundMark x1="10599" y1="95714" x2="94009" y2="94286"/>
                        <a14:backgroundMark x1="13825" y1="92381" x2="97235" y2="96667"/>
                        <a14:backgroundMark x1="5069" y1="96667" x2="99539" y2="98095"/>
                        <a14:backgroundMark x1="14747" y1="96667" x2="29032" y2="95714"/>
                        <a14:backgroundMark x1="14747" y1="93333" x2="23502" y2="92381"/>
                        <a14:backgroundMark x1="62673" y1="94286" x2="94931" y2="92381"/>
                        <a14:backgroundMark x1="13825" y1="47619" x2="11521" y2="73333"/>
                        <a14:backgroundMark x1="13825" y1="50000" x2="13825" y2="76667"/>
                        <a14:backgroundMark x1="14747" y1="50000" x2="11521" y2="73333"/>
                        <a14:backgroundMark x1="922" y1="52381" x2="14286" y2="46667"/>
                        <a14:backgroundMark x1="14286" y1="46667" x2="12903" y2="84286"/>
                        <a14:backgroundMark x1="1843" y1="54762" x2="922" y2="88571"/>
                        <a14:backgroundMark x1="922" y1="88571" x2="15207" y2="82857"/>
                        <a14:backgroundMark x1="11982" y1="86667" x2="922" y2="90000"/>
                        <a14:backgroundMark x1="3687" y1="94286" x2="4147" y2="74762"/>
                        <a14:backgroundMark x1="4147" y1="82857" x2="13825" y2="86667"/>
                      </a14:backgroundRemoval>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674644" y="2464405"/>
            <a:ext cx="262128" cy="253672"/>
          </a:xfrm>
          <a:prstGeom prst="rect">
            <a:avLst/>
          </a:prstGeom>
        </p:spPr>
      </p:pic>
      <p:pic>
        <p:nvPicPr>
          <p:cNvPr id="48" name="圖片 47"/>
          <p:cNvPicPr>
            <a:picLocks noChangeAspect="1"/>
          </p:cNvPicPr>
          <p:nvPr/>
        </p:nvPicPr>
        <p:blipFill>
          <a:blip r:embed="rId18" cstate="print">
            <a:duotone>
              <a:prstClr val="black"/>
              <a:schemeClr val="accent6">
                <a:tint val="45000"/>
                <a:satMod val="400000"/>
              </a:schemeClr>
            </a:duotone>
            <a:extLst>
              <a:ext uri="{BEBA8EAE-BF5A-486C-A8C5-ECC9F3942E4B}">
                <a14:imgProps xmlns:a14="http://schemas.microsoft.com/office/drawing/2010/main">
                  <a14:imgLayer r:embed="rId19">
                    <a14:imgEffect>
                      <a14:backgroundRemoval t="0" b="100000" l="0" r="100000">
                        <a14:backgroundMark x1="63134" y1="4762" x2="66359" y2="19048"/>
                        <a14:backgroundMark x1="43779" y1="7143" x2="461" y2="11429"/>
                        <a14:backgroundMark x1="45161" y1="5714" x2="4608" y2="31429"/>
                        <a14:backgroundMark x1="4608" y1="7143" x2="6912" y2="33810"/>
                        <a14:backgroundMark x1="7373" y1="2857" x2="45161" y2="2857"/>
                        <a14:backgroundMark x1="5069" y1="4762" x2="4608" y2="86667"/>
                        <a14:backgroundMark x1="10599" y1="5714" x2="93088" y2="1429"/>
                        <a14:backgroundMark x1="48387" y1="9524" x2="2765" y2="37143"/>
                        <a14:backgroundMark x1="46083" y1="3810" x2="46083" y2="9524"/>
                        <a14:backgroundMark x1="10138" y1="6190" x2="40553" y2="7143"/>
                        <a14:backgroundMark x1="52535" y1="4762" x2="99539" y2="2381"/>
                        <a14:backgroundMark x1="59447" y1="8095" x2="96313" y2="35238"/>
                        <a14:backgroundMark x1="54839" y1="9524" x2="95853" y2="41905"/>
                        <a14:backgroundMark x1="96313" y1="3810" x2="99539" y2="94286"/>
                        <a14:backgroundMark x1="85253" y1="42857" x2="97235" y2="47619"/>
                        <a14:backgroundMark x1="86175" y1="44286" x2="86175" y2="84286"/>
                        <a14:backgroundMark x1="87558" y1="88095" x2="99539" y2="95714"/>
                        <a14:backgroundMark x1="86175" y1="84286" x2="92627" y2="89048"/>
                        <a14:backgroundMark x1="14747" y1="42857" x2="3687" y2="50952"/>
                        <a14:backgroundMark x1="15668" y1="45238" x2="16590" y2="84762"/>
                        <a14:backgroundMark x1="4608" y1="82381" x2="4608" y2="95714"/>
                        <a14:backgroundMark x1="15668" y1="87619" x2="3687" y2="94762"/>
                        <a14:backgroundMark x1="10138" y1="50000" x2="5991" y2="71905"/>
                        <a14:backgroundMark x1="12442" y1="47619" x2="4608" y2="56667"/>
                        <a14:backgroundMark x1="13825" y1="48571" x2="10599" y2="80952"/>
                        <a14:backgroundMark x1="13364" y1="68571" x2="13364" y2="84762"/>
                        <a14:backgroundMark x1="10599" y1="68571" x2="6912" y2="84762"/>
                        <a14:backgroundMark x1="10599" y1="79048" x2="9217" y2="87619"/>
                        <a14:backgroundMark x1="13364" y1="83333" x2="12442" y2="83333"/>
                        <a14:backgroundMark x1="2765" y1="9524" x2="1382" y2="94286"/>
                        <a14:backgroundMark x1="2765" y1="5714" x2="1843" y2="59524"/>
                        <a14:backgroundMark x1="51613" y1="5714" x2="61290" y2="15238"/>
                        <a14:backgroundMark x1="10599" y1="95714" x2="94009" y2="94286"/>
                        <a14:backgroundMark x1="13825" y1="92381" x2="97235" y2="96667"/>
                        <a14:backgroundMark x1="5069" y1="96667" x2="99539" y2="98095"/>
                        <a14:backgroundMark x1="14747" y1="96667" x2="29032" y2="95714"/>
                        <a14:backgroundMark x1="14747" y1="93333" x2="23502" y2="92381"/>
                        <a14:backgroundMark x1="62673" y1="94286" x2="94931" y2="92381"/>
                        <a14:backgroundMark x1="13825" y1="47619" x2="11521" y2="73333"/>
                        <a14:backgroundMark x1="13825" y1="50000" x2="13825" y2="76667"/>
                        <a14:backgroundMark x1="14747" y1="50000" x2="11521" y2="73333"/>
                        <a14:backgroundMark x1="922" y1="52381" x2="14286" y2="46667"/>
                        <a14:backgroundMark x1="14286" y1="46667" x2="12903" y2="84286"/>
                        <a14:backgroundMark x1="1843" y1="54762" x2="922" y2="88571"/>
                        <a14:backgroundMark x1="922" y1="88571" x2="15207" y2="82857"/>
                        <a14:backgroundMark x1="11982" y1="86667" x2="922" y2="90000"/>
                        <a14:backgroundMark x1="3687" y1="94286" x2="4147" y2="74762"/>
                        <a14:backgroundMark x1="4147" y1="82857" x2="13825" y2="86667"/>
                      </a14:backgroundRemoval>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590317" y="2394361"/>
            <a:ext cx="280632" cy="271579"/>
          </a:xfrm>
          <a:prstGeom prst="rect">
            <a:avLst/>
          </a:prstGeom>
        </p:spPr>
      </p:pic>
      <p:pic>
        <p:nvPicPr>
          <p:cNvPr id="49" name="圖片 48"/>
          <p:cNvPicPr>
            <a:picLocks noChangeAspect="1"/>
          </p:cNvPicPr>
          <p:nvPr/>
        </p:nvPicPr>
        <p:blipFill>
          <a:blip r:embed="rId14" cstate="print">
            <a:duotone>
              <a:prstClr val="black"/>
              <a:schemeClr val="accent6">
                <a:tint val="45000"/>
                <a:satMod val="400000"/>
              </a:schemeClr>
            </a:duotone>
            <a:extLst>
              <a:ext uri="{BEBA8EAE-BF5A-486C-A8C5-ECC9F3942E4B}">
                <a14:imgProps xmlns:a14="http://schemas.microsoft.com/office/drawing/2010/main">
                  <a14:imgLayer r:embed="rId15">
                    <a14:imgEffect>
                      <a14:backgroundRemoval t="0" b="100000" l="0" r="100000">
                        <a14:backgroundMark x1="63134" y1="4762" x2="66359" y2="19048"/>
                        <a14:backgroundMark x1="43779" y1="7143" x2="461" y2="11429"/>
                        <a14:backgroundMark x1="45161" y1="5714" x2="4608" y2="31429"/>
                        <a14:backgroundMark x1="4608" y1="7143" x2="6912" y2="33810"/>
                        <a14:backgroundMark x1="7373" y1="2857" x2="45161" y2="2857"/>
                        <a14:backgroundMark x1="5069" y1="4762" x2="4608" y2="86667"/>
                        <a14:backgroundMark x1="10599" y1="5714" x2="93088" y2="1429"/>
                        <a14:backgroundMark x1="48387" y1="9524" x2="2765" y2="37143"/>
                        <a14:backgroundMark x1="46083" y1="3810" x2="46083" y2="9524"/>
                        <a14:backgroundMark x1="10138" y1="6190" x2="40553" y2="7143"/>
                        <a14:backgroundMark x1="52535" y1="4762" x2="99539" y2="2381"/>
                        <a14:backgroundMark x1="59447" y1="8095" x2="96313" y2="35238"/>
                        <a14:backgroundMark x1="54839" y1="9524" x2="95853" y2="41905"/>
                        <a14:backgroundMark x1="96313" y1="3810" x2="99539" y2="94286"/>
                        <a14:backgroundMark x1="85253" y1="42857" x2="97235" y2="47619"/>
                        <a14:backgroundMark x1="86175" y1="44286" x2="86175" y2="84286"/>
                        <a14:backgroundMark x1="87558" y1="88095" x2="99539" y2="95714"/>
                        <a14:backgroundMark x1="86175" y1="84286" x2="92627" y2="89048"/>
                        <a14:backgroundMark x1="14747" y1="42857" x2="3687" y2="50952"/>
                        <a14:backgroundMark x1="15668" y1="45238" x2="16590" y2="84762"/>
                        <a14:backgroundMark x1="4608" y1="82381" x2="4608" y2="95714"/>
                        <a14:backgroundMark x1="15668" y1="87619" x2="3687" y2="94762"/>
                        <a14:backgroundMark x1="10138" y1="50000" x2="5991" y2="71905"/>
                        <a14:backgroundMark x1="12442" y1="47619" x2="4608" y2="56667"/>
                        <a14:backgroundMark x1="13825" y1="48571" x2="10599" y2="80952"/>
                        <a14:backgroundMark x1="13364" y1="68571" x2="13364" y2="84762"/>
                        <a14:backgroundMark x1="10599" y1="68571" x2="6912" y2="84762"/>
                        <a14:backgroundMark x1="10599" y1="79048" x2="9217" y2="87619"/>
                        <a14:backgroundMark x1="13364" y1="83333" x2="12442" y2="83333"/>
                        <a14:backgroundMark x1="2765" y1="9524" x2="1382" y2="94286"/>
                        <a14:backgroundMark x1="2765" y1="5714" x2="1843" y2="59524"/>
                        <a14:backgroundMark x1="51613" y1="5714" x2="61290" y2="15238"/>
                        <a14:backgroundMark x1="10599" y1="95714" x2="94009" y2="94286"/>
                        <a14:backgroundMark x1="13825" y1="92381" x2="97235" y2="96667"/>
                        <a14:backgroundMark x1="5069" y1="96667" x2="99539" y2="98095"/>
                        <a14:backgroundMark x1="14747" y1="96667" x2="29032" y2="95714"/>
                        <a14:backgroundMark x1="14747" y1="93333" x2="23502" y2="92381"/>
                        <a14:backgroundMark x1="62673" y1="94286" x2="94931" y2="92381"/>
                        <a14:backgroundMark x1="13825" y1="47619" x2="11521" y2="73333"/>
                        <a14:backgroundMark x1="13825" y1="50000" x2="13825" y2="76667"/>
                        <a14:backgroundMark x1="14747" y1="50000" x2="11521" y2="73333"/>
                        <a14:backgroundMark x1="922" y1="52381" x2="14286" y2="46667"/>
                        <a14:backgroundMark x1="14286" y1="46667" x2="12903" y2="84286"/>
                        <a14:backgroundMark x1="1843" y1="54762" x2="922" y2="88571"/>
                        <a14:backgroundMark x1="922" y1="88571" x2="15207" y2="82857"/>
                        <a14:backgroundMark x1="11982" y1="86667" x2="922" y2="90000"/>
                        <a14:backgroundMark x1="3687" y1="94286" x2="4147" y2="74762"/>
                        <a14:backgroundMark x1="4147" y1="82857" x2="13825" y2="86667"/>
                      </a14:backgroundRemoval>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833619" y="2656641"/>
            <a:ext cx="340858" cy="329862"/>
          </a:xfrm>
          <a:prstGeom prst="rect">
            <a:avLst/>
          </a:prstGeom>
        </p:spPr>
      </p:pic>
      <p:pic>
        <p:nvPicPr>
          <p:cNvPr id="50" name="圖片 49"/>
          <p:cNvPicPr>
            <a:picLocks noChangeAspect="1"/>
          </p:cNvPicPr>
          <p:nvPr/>
        </p:nvPicPr>
        <p:blipFill>
          <a:blip r:embed="rId14" cstate="print">
            <a:duotone>
              <a:prstClr val="black"/>
              <a:schemeClr val="accent6">
                <a:tint val="45000"/>
                <a:satMod val="400000"/>
              </a:schemeClr>
            </a:duotone>
            <a:extLst>
              <a:ext uri="{BEBA8EAE-BF5A-486C-A8C5-ECC9F3942E4B}">
                <a14:imgProps xmlns:a14="http://schemas.microsoft.com/office/drawing/2010/main">
                  <a14:imgLayer r:embed="rId15">
                    <a14:imgEffect>
                      <a14:backgroundRemoval t="0" b="100000" l="0" r="100000">
                        <a14:backgroundMark x1="63134" y1="4762" x2="66359" y2="19048"/>
                        <a14:backgroundMark x1="43779" y1="7143" x2="461" y2="11429"/>
                        <a14:backgroundMark x1="45161" y1="5714" x2="4608" y2="31429"/>
                        <a14:backgroundMark x1="4608" y1="7143" x2="6912" y2="33810"/>
                        <a14:backgroundMark x1="7373" y1="2857" x2="45161" y2="2857"/>
                        <a14:backgroundMark x1="5069" y1="4762" x2="4608" y2="86667"/>
                        <a14:backgroundMark x1="10599" y1="5714" x2="93088" y2="1429"/>
                        <a14:backgroundMark x1="48387" y1="9524" x2="2765" y2="37143"/>
                        <a14:backgroundMark x1="46083" y1="3810" x2="46083" y2="9524"/>
                        <a14:backgroundMark x1="10138" y1="6190" x2="40553" y2="7143"/>
                        <a14:backgroundMark x1="52535" y1="4762" x2="99539" y2="2381"/>
                        <a14:backgroundMark x1="59447" y1="8095" x2="96313" y2="35238"/>
                        <a14:backgroundMark x1="54839" y1="9524" x2="95853" y2="41905"/>
                        <a14:backgroundMark x1="96313" y1="3810" x2="99539" y2="94286"/>
                        <a14:backgroundMark x1="85253" y1="42857" x2="97235" y2="47619"/>
                        <a14:backgroundMark x1="86175" y1="44286" x2="86175" y2="84286"/>
                        <a14:backgroundMark x1="87558" y1="88095" x2="99539" y2="95714"/>
                        <a14:backgroundMark x1="86175" y1="84286" x2="92627" y2="89048"/>
                        <a14:backgroundMark x1="14747" y1="42857" x2="3687" y2="50952"/>
                        <a14:backgroundMark x1="15668" y1="45238" x2="16590" y2="84762"/>
                        <a14:backgroundMark x1="4608" y1="82381" x2="4608" y2="95714"/>
                        <a14:backgroundMark x1="15668" y1="87619" x2="3687" y2="94762"/>
                        <a14:backgroundMark x1="10138" y1="50000" x2="5991" y2="71905"/>
                        <a14:backgroundMark x1="12442" y1="47619" x2="4608" y2="56667"/>
                        <a14:backgroundMark x1="13825" y1="48571" x2="10599" y2="80952"/>
                        <a14:backgroundMark x1="13364" y1="68571" x2="13364" y2="84762"/>
                        <a14:backgroundMark x1="10599" y1="68571" x2="6912" y2="84762"/>
                        <a14:backgroundMark x1="10599" y1="79048" x2="9217" y2="87619"/>
                        <a14:backgroundMark x1="13364" y1="83333" x2="12442" y2="83333"/>
                        <a14:backgroundMark x1="2765" y1="9524" x2="1382" y2="94286"/>
                        <a14:backgroundMark x1="2765" y1="5714" x2="1843" y2="59524"/>
                        <a14:backgroundMark x1="51613" y1="5714" x2="61290" y2="15238"/>
                        <a14:backgroundMark x1="10599" y1="95714" x2="94009" y2="94286"/>
                        <a14:backgroundMark x1="13825" y1="92381" x2="97235" y2="96667"/>
                        <a14:backgroundMark x1="5069" y1="96667" x2="99539" y2="98095"/>
                        <a14:backgroundMark x1="14747" y1="96667" x2="29032" y2="95714"/>
                        <a14:backgroundMark x1="14747" y1="93333" x2="23502" y2="92381"/>
                        <a14:backgroundMark x1="62673" y1="94286" x2="94931" y2="92381"/>
                        <a14:backgroundMark x1="13825" y1="47619" x2="11521" y2="73333"/>
                        <a14:backgroundMark x1="13825" y1="50000" x2="13825" y2="76667"/>
                        <a14:backgroundMark x1="14747" y1="50000" x2="11521" y2="73333"/>
                        <a14:backgroundMark x1="922" y1="52381" x2="14286" y2="46667"/>
                        <a14:backgroundMark x1="14286" y1="46667" x2="12903" y2="84286"/>
                        <a14:backgroundMark x1="1843" y1="54762" x2="922" y2="88571"/>
                        <a14:backgroundMark x1="922" y1="88571" x2="15207" y2="82857"/>
                        <a14:backgroundMark x1="11982" y1="86667" x2="922" y2="90000"/>
                        <a14:backgroundMark x1="3687" y1="94286" x2="4147" y2="74762"/>
                        <a14:backgroundMark x1="4147" y1="82857" x2="13825" y2="86667"/>
                      </a14:backgroundRemoval>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239254" y="2409766"/>
            <a:ext cx="340858" cy="329862"/>
          </a:xfrm>
          <a:prstGeom prst="rect">
            <a:avLst/>
          </a:prstGeom>
        </p:spPr>
      </p:pic>
      <p:pic>
        <p:nvPicPr>
          <p:cNvPr id="53" name="圖片 52"/>
          <p:cNvPicPr>
            <a:picLocks noChangeAspect="1"/>
          </p:cNvPicPr>
          <p:nvPr/>
        </p:nvPicPr>
        <p:blipFill>
          <a:blip r:embed="rId20">
            <a:extLst>
              <a:ext uri="{BEBA8EAE-BF5A-486C-A8C5-ECC9F3942E4B}">
                <a14:imgProps xmlns:a14="http://schemas.microsoft.com/office/drawing/2010/main">
                  <a14:imgLayer r:embed="rId21">
                    <a14:imgEffect>
                      <a14:backgroundRemoval t="0" b="100000" l="1778" r="100000"/>
                    </a14:imgEffect>
                  </a14:imgLayer>
                </a14:imgProps>
              </a:ext>
              <a:ext uri="{28A0092B-C50C-407E-A947-70E740481C1C}">
                <a14:useLocalDpi xmlns:a14="http://schemas.microsoft.com/office/drawing/2010/main" val="0"/>
              </a:ext>
            </a:extLst>
          </a:blip>
          <a:stretch>
            <a:fillRect/>
          </a:stretch>
        </p:blipFill>
        <p:spPr>
          <a:xfrm>
            <a:off x="2952099" y="2648928"/>
            <a:ext cx="1637061" cy="1637061"/>
          </a:xfrm>
          <a:prstGeom prst="rect">
            <a:avLst/>
          </a:prstGeom>
        </p:spPr>
      </p:pic>
      <p:pic>
        <p:nvPicPr>
          <p:cNvPr id="54" name="圖片 53"/>
          <p:cNvPicPr>
            <a:picLocks noChangeAspect="1"/>
          </p:cNvPicPr>
          <p:nvPr/>
        </p:nvPicPr>
        <p:blipFill>
          <a:blip r:embed="rId22">
            <a:extLst>
              <a:ext uri="{BEBA8EAE-BF5A-486C-A8C5-ECC9F3942E4B}">
                <a14:imgProps xmlns:a14="http://schemas.microsoft.com/office/drawing/2010/main">
                  <a14:imgLayer r:embed="rId23">
                    <a14:imgEffect>
                      <a14:backgroundRemoval t="1154" b="99615" l="1031" r="100000">
                        <a14:backgroundMark x1="61340" y1="56538" x2="73711" y2="45769"/>
                      </a14:backgroundRemoval>
                    </a14:imgEffect>
                  </a14:imgLayer>
                </a14:imgProps>
              </a:ext>
              <a:ext uri="{28A0092B-C50C-407E-A947-70E740481C1C}">
                <a14:useLocalDpi xmlns:a14="http://schemas.microsoft.com/office/drawing/2010/main" val="0"/>
              </a:ext>
            </a:extLst>
          </a:blip>
          <a:stretch>
            <a:fillRect/>
          </a:stretch>
        </p:blipFill>
        <p:spPr>
          <a:xfrm flipH="1">
            <a:off x="7202948" y="2241135"/>
            <a:ext cx="1265319" cy="1695789"/>
          </a:xfrm>
          <a:prstGeom prst="rect">
            <a:avLst/>
          </a:prstGeom>
        </p:spPr>
      </p:pic>
    </p:spTree>
    <p:extLst>
      <p:ext uri="{BB962C8B-B14F-4D97-AF65-F5344CB8AC3E}">
        <p14:creationId xmlns:p14="http://schemas.microsoft.com/office/powerpoint/2010/main" val="4486247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1520" y="188640"/>
            <a:ext cx="8568952" cy="706090"/>
          </a:xfrm>
        </p:spPr>
        <p:txBody>
          <a:bodyPr>
            <a:normAutofit/>
          </a:bodyPr>
          <a:lstStyle/>
          <a:p>
            <a:r>
              <a:rPr lang="zh-TW" altLang="en-US" dirty="0"/>
              <a:t>鬆綁成果統計</a:t>
            </a:r>
            <a:r>
              <a:rPr lang="zh-TW" altLang="en-US" sz="2800" dirty="0"/>
              <a:t>（</a:t>
            </a:r>
            <a:r>
              <a:rPr lang="en-US" altLang="zh-TW" sz="2800" dirty="0" smtClean="0"/>
              <a:t>106.10~108.06</a:t>
            </a:r>
            <a:r>
              <a:rPr lang="zh-TW" altLang="en-US" sz="2800" dirty="0" smtClean="0"/>
              <a:t>）</a:t>
            </a:r>
            <a:r>
              <a:rPr lang="zh-TW" altLang="en-US" sz="2800" dirty="0"/>
              <a:t>共計 </a:t>
            </a:r>
            <a:r>
              <a:rPr lang="en-US" altLang="zh-TW" sz="2800" dirty="0" smtClean="0"/>
              <a:t>496 </a:t>
            </a:r>
            <a:r>
              <a:rPr lang="zh-TW" altLang="en-US" sz="2800" dirty="0" smtClean="0"/>
              <a:t>項</a:t>
            </a:r>
            <a:endParaRPr lang="zh-TW" altLang="en-US" sz="2800" dirty="0"/>
          </a:p>
        </p:txBody>
      </p:sp>
      <p:graphicFrame>
        <p:nvGraphicFramePr>
          <p:cNvPr id="4" name="圖表 3"/>
          <p:cNvGraphicFramePr>
            <a:graphicFrameLocks/>
          </p:cNvGraphicFramePr>
          <p:nvPr>
            <p:extLst>
              <p:ext uri="{D42A27DB-BD31-4B8C-83A1-F6EECF244321}">
                <p14:modId xmlns:p14="http://schemas.microsoft.com/office/powerpoint/2010/main" val="52820786"/>
              </p:ext>
            </p:extLst>
          </p:nvPr>
        </p:nvGraphicFramePr>
        <p:xfrm>
          <a:off x="251520" y="980728"/>
          <a:ext cx="8712968" cy="547260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334758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圖片 2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0112" y="2528619"/>
            <a:ext cx="1296144" cy="812371"/>
          </a:xfrm>
          <a:prstGeom prst="rect">
            <a:avLst/>
          </a:prstGeom>
        </p:spPr>
      </p:pic>
      <p:pic>
        <p:nvPicPr>
          <p:cNvPr id="22" name="圖片 21"/>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imgEffect>
                    <a14:imgEffect>
                      <a14:saturation sat="66000"/>
                    </a14:imgEffect>
                  </a14:imgLayer>
                </a14:imgProps>
              </a:ext>
              <a:ext uri="{28A0092B-C50C-407E-A947-70E740481C1C}">
                <a14:useLocalDpi xmlns:a14="http://schemas.microsoft.com/office/drawing/2010/main" val="0"/>
              </a:ext>
            </a:extLst>
          </a:blip>
          <a:stretch>
            <a:fillRect/>
          </a:stretch>
        </p:blipFill>
        <p:spPr>
          <a:xfrm>
            <a:off x="7688394" y="1634272"/>
            <a:ext cx="1081681" cy="1140951"/>
          </a:xfrm>
          <a:prstGeom prst="rect">
            <a:avLst/>
          </a:prstGeom>
        </p:spPr>
      </p:pic>
      <p:sp>
        <p:nvSpPr>
          <p:cNvPr id="2" name="標題 1"/>
          <p:cNvSpPr>
            <a:spLocks noGrp="1"/>
          </p:cNvSpPr>
          <p:nvPr>
            <p:ph type="title"/>
          </p:nvPr>
        </p:nvSpPr>
        <p:spPr/>
        <p:txBody>
          <a:bodyPr>
            <a:normAutofit/>
          </a:bodyPr>
          <a:lstStyle/>
          <a:p>
            <a:r>
              <a:rPr lang="zh-TW" altLang="en-US" dirty="0" smtClean="0">
                <a:solidFill>
                  <a:schemeClr val="tx1"/>
                </a:solidFill>
              </a:rPr>
              <a:t>促進地方推動小旅行業務</a:t>
            </a:r>
            <a:endParaRPr lang="zh-TW" altLang="en-US" dirty="0">
              <a:solidFill>
                <a:schemeClr val="tx1"/>
              </a:solidFill>
            </a:endParaRPr>
          </a:p>
        </p:txBody>
      </p:sp>
      <p:sp>
        <p:nvSpPr>
          <p:cNvPr id="4" name="矩形 3"/>
          <p:cNvSpPr/>
          <p:nvPr/>
        </p:nvSpPr>
        <p:spPr>
          <a:xfrm>
            <a:off x="3995936" y="1081093"/>
            <a:ext cx="4726910" cy="432048"/>
          </a:xfrm>
          <a:prstGeom prst="rect">
            <a:avLst/>
          </a:prstGeom>
          <a:solidFill>
            <a:schemeClr val="bg1"/>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accent6">
                    <a:lumMod val="50000"/>
                  </a:schemeClr>
                </a:solidFill>
                <a:latin typeface="Adobe 繁黑體 Std B" pitchFamily="34" charset="-120"/>
                <a:ea typeface="Adobe 繁黑體 Std B" pitchFamily="34" charset="-120"/>
              </a:rPr>
              <a:t>108.4.8</a:t>
            </a:r>
            <a:r>
              <a:rPr lang="zh-TW" altLang="en-US" dirty="0" smtClean="0">
                <a:solidFill>
                  <a:schemeClr val="accent6">
                    <a:lumMod val="50000"/>
                  </a:schemeClr>
                </a:solidFill>
                <a:latin typeface="Adobe 繁黑體 Std B" pitchFamily="34" charset="-120"/>
                <a:ea typeface="Adobe 繁黑體 Std B" pitchFamily="34" charset="-120"/>
              </a:rPr>
              <a:t> 交路 </a:t>
            </a:r>
            <a:r>
              <a:rPr lang="en-US" altLang="zh-TW" dirty="0" smtClean="0">
                <a:solidFill>
                  <a:schemeClr val="accent6">
                    <a:lumMod val="50000"/>
                  </a:schemeClr>
                </a:solidFill>
                <a:latin typeface="Adobe 繁黑體 Std B" pitchFamily="34" charset="-120"/>
                <a:ea typeface="Adobe 繁黑體 Std B" pitchFamily="34" charset="-120"/>
              </a:rPr>
              <a:t>(</a:t>
            </a:r>
            <a:r>
              <a:rPr lang="zh-TW" altLang="en-US" dirty="0" smtClean="0">
                <a:solidFill>
                  <a:schemeClr val="accent6">
                    <a:lumMod val="50000"/>
                  </a:schemeClr>
                </a:solidFill>
                <a:latin typeface="Adobe 繁黑體 Std B" pitchFamily="34" charset="-120"/>
                <a:ea typeface="Adobe 繁黑體 Std B" pitchFamily="34" charset="-120"/>
              </a:rPr>
              <a:t>一</a:t>
            </a:r>
            <a:r>
              <a:rPr lang="en-US" altLang="zh-TW" dirty="0" smtClean="0">
                <a:solidFill>
                  <a:schemeClr val="accent6">
                    <a:lumMod val="50000"/>
                  </a:schemeClr>
                </a:solidFill>
                <a:latin typeface="Adobe 繁黑體 Std B" pitchFamily="34" charset="-120"/>
                <a:ea typeface="Adobe 繁黑體 Std B" pitchFamily="34" charset="-120"/>
              </a:rPr>
              <a:t>)</a:t>
            </a:r>
            <a:r>
              <a:rPr lang="zh-TW" altLang="en-US" dirty="0" smtClean="0">
                <a:solidFill>
                  <a:schemeClr val="accent6">
                    <a:lumMod val="50000"/>
                  </a:schemeClr>
                </a:solidFill>
                <a:latin typeface="Adobe 繁黑體 Std B" pitchFamily="34" charset="-120"/>
                <a:ea typeface="Adobe 繁黑體 Std B" pitchFamily="34" charset="-120"/>
              </a:rPr>
              <a:t> 字第 </a:t>
            </a:r>
            <a:r>
              <a:rPr lang="en-US" altLang="zh-TW" dirty="0" smtClean="0">
                <a:solidFill>
                  <a:schemeClr val="accent6">
                    <a:lumMod val="50000"/>
                  </a:schemeClr>
                </a:solidFill>
                <a:latin typeface="Adobe 繁黑體 Std B" pitchFamily="34" charset="-120"/>
                <a:ea typeface="Adobe 繁黑體 Std B" pitchFamily="34" charset="-120"/>
              </a:rPr>
              <a:t>1088200179</a:t>
            </a:r>
            <a:r>
              <a:rPr lang="zh-TW" altLang="en-US" dirty="0" smtClean="0">
                <a:solidFill>
                  <a:schemeClr val="accent6">
                    <a:lumMod val="50000"/>
                  </a:schemeClr>
                </a:solidFill>
                <a:latin typeface="Adobe 繁黑體 Std B" pitchFamily="34" charset="-120"/>
                <a:ea typeface="Adobe 繁黑體 Std B" pitchFamily="34" charset="-120"/>
              </a:rPr>
              <a:t> 號函釋</a:t>
            </a:r>
            <a:endParaRPr lang="zh-TW" altLang="en-US" dirty="0">
              <a:solidFill>
                <a:schemeClr val="accent6">
                  <a:lumMod val="50000"/>
                </a:schemeClr>
              </a:solidFill>
              <a:latin typeface="Adobe 繁黑體 Std B" pitchFamily="34" charset="-120"/>
              <a:ea typeface="Adobe 繁黑體 Std B" pitchFamily="34" charset="-120"/>
            </a:endParaRPr>
          </a:p>
        </p:txBody>
      </p:sp>
      <p:sp>
        <p:nvSpPr>
          <p:cNvPr id="6" name="矩形 5"/>
          <p:cNvSpPr/>
          <p:nvPr/>
        </p:nvSpPr>
        <p:spPr>
          <a:xfrm>
            <a:off x="395536" y="4293096"/>
            <a:ext cx="8424936" cy="2131970"/>
          </a:xfrm>
          <a:prstGeom prst="rect">
            <a:avLst/>
          </a:prstGeom>
          <a:solidFill>
            <a:schemeClr val="bg1"/>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lstStyle/>
          <a:p>
            <a:pPr marL="285750" indent="-285750">
              <a:lnSpc>
                <a:spcPts val="2500"/>
              </a:lnSpc>
              <a:spcAft>
                <a:spcPts val="600"/>
              </a:spcAft>
              <a:buFont typeface="Arial" panose="020B0604020202020204" pitchFamily="34" charset="0"/>
              <a:buChar char="•"/>
            </a:pPr>
            <a:r>
              <a:rPr lang="zh-TW" altLang="en-US" sz="1700" dirty="0" smtClean="0">
                <a:solidFill>
                  <a:schemeClr val="tx1"/>
                </a:solidFill>
                <a:latin typeface="Adobe 繁黑體 Std B" pitchFamily="34" charset="-120"/>
                <a:ea typeface="Adobe 繁黑體 Std B" pitchFamily="34" charset="-120"/>
              </a:rPr>
              <a:t>為推動地方創生，釐清有關地方從事農業或部落等接待導覽活動，是否違反發展觀光條例經營旅行業務規定之疑慮。</a:t>
            </a:r>
            <a:endParaRPr lang="en-US" altLang="zh-TW" sz="1700" dirty="0" smtClean="0">
              <a:solidFill>
                <a:schemeClr val="tx1"/>
              </a:solidFill>
              <a:latin typeface="Adobe 繁黑體 Std B" pitchFamily="34" charset="-120"/>
              <a:ea typeface="Adobe 繁黑體 Std B" pitchFamily="34" charset="-120"/>
            </a:endParaRPr>
          </a:p>
          <a:p>
            <a:pPr marL="285750" indent="-285750">
              <a:lnSpc>
                <a:spcPts val="2500"/>
              </a:lnSpc>
              <a:spcAft>
                <a:spcPts val="600"/>
              </a:spcAft>
              <a:buFont typeface="Arial" panose="020B0604020202020204" pitchFamily="34" charset="0"/>
              <a:buChar char="•"/>
            </a:pPr>
            <a:r>
              <a:rPr lang="zh-TW" altLang="en-US" sz="1700" dirty="0">
                <a:solidFill>
                  <a:schemeClr val="tx1"/>
                </a:solidFill>
                <a:latin typeface="Adobe 繁黑體 Std B" pitchFamily="34" charset="-120"/>
                <a:ea typeface="Adobe 繁黑體 Std B" pitchFamily="34" charset="-120"/>
              </a:rPr>
              <a:t>交通部函</a:t>
            </a:r>
            <a:r>
              <a:rPr lang="zh-TW" altLang="en-US" sz="1700" dirty="0" smtClean="0">
                <a:solidFill>
                  <a:schemeClr val="tx1"/>
                </a:solidFill>
                <a:latin typeface="Adobe 繁黑體 Std B" pitchFamily="34" charset="-120"/>
                <a:ea typeface="Adobe 繁黑體 Std B" pitchFamily="34" charset="-120"/>
              </a:rPr>
              <a:t>釋在地創生經營者等非旅行業者</a:t>
            </a:r>
            <a:r>
              <a:rPr lang="zh-TW" altLang="en-US" sz="1700" dirty="0" smtClean="0">
                <a:solidFill>
                  <a:srgbClr val="FF0000"/>
                </a:solidFill>
                <a:latin typeface="Adobe 繁黑體 Std B" pitchFamily="34" charset="-120"/>
                <a:ea typeface="Adobe 繁黑體 Std B" pitchFamily="34" charset="-120"/>
              </a:rPr>
              <a:t>非以舉辦旅遊為目的</a:t>
            </a:r>
            <a:r>
              <a:rPr lang="zh-TW" altLang="en-US" sz="1700" dirty="0" smtClean="0">
                <a:solidFill>
                  <a:schemeClr val="tx1"/>
                </a:solidFill>
                <a:latin typeface="Adobe 繁黑體 Std B" pitchFamily="34" charset="-120"/>
                <a:ea typeface="Adobe 繁黑體 Std B" pitchFamily="34" charset="-120"/>
              </a:rPr>
              <a:t>，所辦理之</a:t>
            </a:r>
            <a:r>
              <a:rPr lang="zh-TW" altLang="en-US" sz="1700" dirty="0" smtClean="0">
                <a:solidFill>
                  <a:srgbClr val="FF0000"/>
                </a:solidFill>
                <a:latin typeface="Adobe 繁黑體 Std B" pitchFamily="34" charset="-120"/>
                <a:ea typeface="Adobe 繁黑體 Std B" pitchFamily="34" charset="-120"/>
              </a:rPr>
              <a:t>生態、文化體驗或教育研習課程等活動</a:t>
            </a:r>
            <a:r>
              <a:rPr lang="zh-TW" altLang="en-US" sz="1700" dirty="0" smtClean="0">
                <a:solidFill>
                  <a:schemeClr val="tx1"/>
                </a:solidFill>
                <a:latin typeface="Adobe 繁黑體 Std B" pitchFamily="34" charset="-120"/>
                <a:ea typeface="Adobe 繁黑體 Std B" pitchFamily="34" charset="-120"/>
              </a:rPr>
              <a:t>，而於其所屬場域</a:t>
            </a:r>
            <a:r>
              <a:rPr lang="zh-TW" altLang="en-US" sz="1700" dirty="0" smtClean="0">
                <a:solidFill>
                  <a:srgbClr val="FF0000"/>
                </a:solidFill>
                <a:latin typeface="Adobe 繁黑體 Std B" pitchFamily="34" charset="-120"/>
                <a:ea typeface="Adobe 繁黑體 Std B" pitchFamily="34" charset="-120"/>
              </a:rPr>
              <a:t>附隨提供消費者食、宿、當地接駁</a:t>
            </a:r>
            <a:r>
              <a:rPr lang="zh-TW" altLang="en-US" sz="1700" dirty="0" smtClean="0">
                <a:solidFill>
                  <a:schemeClr val="tx1"/>
                </a:solidFill>
                <a:latin typeface="Adobe 繁黑體 Std B" pitchFamily="34" charset="-120"/>
                <a:ea typeface="Adobe 繁黑體 Std B" pitchFamily="34" charset="-120"/>
              </a:rPr>
              <a:t>等體驗活動所需，尚未涉及經營旅行業專屬法定業務，即未牴觸發展觀光條例，有利地方創生團體推展小旅行業務。</a:t>
            </a:r>
            <a:endParaRPr lang="en-US" altLang="zh-TW" sz="1700" dirty="0" smtClean="0">
              <a:solidFill>
                <a:schemeClr val="tx1"/>
              </a:solidFill>
              <a:latin typeface="Adobe 繁黑體 Std B" pitchFamily="34" charset="-120"/>
              <a:ea typeface="Adobe 繁黑體 Std B" pitchFamily="34" charset="-120"/>
            </a:endParaRPr>
          </a:p>
        </p:txBody>
      </p:sp>
      <p:pic>
        <p:nvPicPr>
          <p:cNvPr id="21" name="圖片 20"/>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imgEffect>
                    <a14:imgEffect>
                      <a14:saturation sat="66000"/>
                    </a14:imgEffect>
                  </a14:imgLayer>
                </a14:imgProps>
              </a:ext>
              <a:ext uri="{28A0092B-C50C-407E-A947-70E740481C1C}">
                <a14:useLocalDpi xmlns:a14="http://schemas.microsoft.com/office/drawing/2010/main" val="0"/>
              </a:ext>
            </a:extLst>
          </a:blip>
          <a:stretch>
            <a:fillRect/>
          </a:stretch>
        </p:blipFill>
        <p:spPr>
          <a:xfrm>
            <a:off x="6610556" y="1634272"/>
            <a:ext cx="1081681" cy="1140951"/>
          </a:xfrm>
          <a:prstGeom prst="rect">
            <a:avLst/>
          </a:prstGeom>
        </p:spPr>
      </p:pic>
      <p:pic>
        <p:nvPicPr>
          <p:cNvPr id="15" name="圖片 14"/>
          <p:cNvPicPr>
            <a:picLocks noChangeAspect="1"/>
          </p:cNvPicPr>
          <p:nvPr/>
        </p:nvPicPr>
        <p:blipFill>
          <a:blip r:embed="rId5">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6996912" y="1691689"/>
            <a:ext cx="1390650" cy="1466850"/>
          </a:xfrm>
          <a:prstGeom prst="rect">
            <a:avLst/>
          </a:prstGeom>
        </p:spPr>
      </p:pic>
      <p:pic>
        <p:nvPicPr>
          <p:cNvPr id="14" name="圖片 13"/>
          <p:cNvPicPr>
            <a:picLocks noChangeAspect="1"/>
          </p:cNvPicPr>
          <p:nvPr/>
        </p:nvPicPr>
        <p:blipFill>
          <a:blip r:embed="rId6" cstate="print">
            <a:extLst>
              <a:ext uri="{BEBA8EAE-BF5A-486C-A8C5-ECC9F3942E4B}">
                <a14:imgProps xmlns:a14="http://schemas.microsoft.com/office/drawing/2010/main">
                  <a14:imgLayer r:embed="rId7">
                    <a14:imgEffect>
                      <a14:sharpenSoften amount="50000"/>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7641165" y="2864346"/>
            <a:ext cx="1063789" cy="1070058"/>
          </a:xfrm>
          <a:prstGeom prst="rect">
            <a:avLst/>
          </a:prstGeom>
        </p:spPr>
      </p:pic>
      <p:grpSp>
        <p:nvGrpSpPr>
          <p:cNvPr id="37" name="群組 36"/>
          <p:cNvGrpSpPr/>
          <p:nvPr/>
        </p:nvGrpSpPr>
        <p:grpSpPr>
          <a:xfrm>
            <a:off x="467544" y="1585317"/>
            <a:ext cx="4032448" cy="2347739"/>
            <a:chOff x="575556" y="1856234"/>
            <a:chExt cx="4032448" cy="2347739"/>
          </a:xfrm>
        </p:grpSpPr>
        <p:pic>
          <p:nvPicPr>
            <p:cNvPr id="10" name="圖片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5556" y="1856234"/>
              <a:ext cx="4032448" cy="2016224"/>
            </a:xfrm>
            <a:prstGeom prst="rect">
              <a:avLst/>
            </a:prstGeom>
          </p:spPr>
        </p:pic>
        <p:pic>
          <p:nvPicPr>
            <p:cNvPr id="12" name="圖片 11"/>
            <p:cNvPicPr>
              <a:picLocks noChangeAspect="1"/>
            </p:cNvPicPr>
            <p:nvPr/>
          </p:nvPicPr>
          <p:blipFill>
            <a:blip r:embed="rId9">
              <a:extLst>
                <a:ext uri="{BEBA8EAE-BF5A-486C-A8C5-ECC9F3942E4B}">
                  <a14:imgProps xmlns:a14="http://schemas.microsoft.com/office/drawing/2010/main">
                    <a14:imgLayer r:embed="rId10">
                      <a14:imgEffect>
                        <a14:backgroundRemoval t="0" b="100000" l="0" r="99556"/>
                      </a14:imgEffect>
                    </a14:imgLayer>
                  </a14:imgProps>
                </a:ext>
                <a:ext uri="{28A0092B-C50C-407E-A947-70E740481C1C}">
                  <a14:useLocalDpi xmlns:a14="http://schemas.microsoft.com/office/drawing/2010/main" val="0"/>
                </a:ext>
              </a:extLst>
            </a:blip>
            <a:stretch>
              <a:fillRect/>
            </a:stretch>
          </p:blipFill>
          <p:spPr>
            <a:xfrm flipH="1">
              <a:off x="2767922" y="2605818"/>
              <a:ext cx="981684" cy="981684"/>
            </a:xfrm>
            <a:prstGeom prst="rect">
              <a:avLst/>
            </a:prstGeom>
          </p:spPr>
        </p:pic>
        <p:pic>
          <p:nvPicPr>
            <p:cNvPr id="13" name="圖片 12"/>
            <p:cNvPicPr>
              <a:picLocks noChangeAspect="1"/>
            </p:cNvPicPr>
            <p:nvPr/>
          </p:nvPicPr>
          <p:blipFill>
            <a:blip r:embed="rId11">
              <a:extLst>
                <a:ext uri="{BEBA8EAE-BF5A-486C-A8C5-ECC9F3942E4B}">
                  <a14:imgProps xmlns:a14="http://schemas.microsoft.com/office/drawing/2010/main">
                    <a14:imgLayer r:embed="rId12">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331640" y="2775223"/>
              <a:ext cx="1428750" cy="1428750"/>
            </a:xfrm>
            <a:prstGeom prst="rect">
              <a:avLst/>
            </a:prstGeom>
          </p:spPr>
        </p:pic>
        <p:grpSp>
          <p:nvGrpSpPr>
            <p:cNvPr id="28" name="群組 27"/>
            <p:cNvGrpSpPr/>
            <p:nvPr/>
          </p:nvGrpSpPr>
          <p:grpSpPr>
            <a:xfrm>
              <a:off x="3733727" y="2883212"/>
              <a:ext cx="762118" cy="754614"/>
              <a:chOff x="4788024" y="2159952"/>
              <a:chExt cx="2019853" cy="2077805"/>
            </a:xfrm>
          </p:grpSpPr>
          <p:pic>
            <p:nvPicPr>
              <p:cNvPr id="20" name="圖片 19"/>
              <p:cNvPicPr>
                <a:picLocks noChangeAspect="1"/>
              </p:cNvPicPr>
              <p:nvPr/>
            </p:nvPicPr>
            <p:blipFill rotWithShape="1">
              <a:blip r:embed="rId13" cstate="print">
                <a:extLst>
                  <a:ext uri="{BEBA8EAE-BF5A-486C-A8C5-ECC9F3942E4B}">
                    <a14:imgProps xmlns:a14="http://schemas.microsoft.com/office/drawing/2010/main">
                      <a14:imgLayer r:embed="rId14">
                        <a14:imgEffect>
                          <a14:backgroundRemoval t="0" b="100000" l="0" r="100000">
                            <a14:foregroundMark x1="73711" y1="57692" x2="73711" y2="57692"/>
                          </a14:backgroundRemoval>
                        </a14:imgEffect>
                      </a14:imgLayer>
                    </a14:imgProps>
                  </a:ext>
                  <a:ext uri="{28A0092B-C50C-407E-A947-70E740481C1C}">
                    <a14:useLocalDpi xmlns:a14="http://schemas.microsoft.com/office/drawing/2010/main" val="0"/>
                  </a:ext>
                </a:extLst>
              </a:blip>
              <a:srcRect t="8878" b="14365"/>
              <a:stretch/>
            </p:blipFill>
            <p:spPr>
              <a:xfrm>
                <a:off x="4788024" y="2159952"/>
                <a:ext cx="2019853" cy="2077805"/>
              </a:xfrm>
              <a:prstGeom prst="rect">
                <a:avLst/>
              </a:prstGeom>
            </p:spPr>
          </p:pic>
          <p:pic>
            <p:nvPicPr>
              <p:cNvPr id="27" name="圖片 26"/>
              <p:cNvPicPr>
                <a:picLocks noChangeAspect="1"/>
              </p:cNvPicPr>
              <p:nvPr/>
            </p:nvPicPr>
            <p:blipFill>
              <a:blip r:embed="rId15" cstate="print">
                <a:extLst>
                  <a:ext uri="{BEBA8EAE-BF5A-486C-A8C5-ECC9F3942E4B}">
                    <a14:imgProps xmlns:a14="http://schemas.microsoft.com/office/drawing/2010/main">
                      <a14:imgLayer r:embed="rId16">
                        <a14:imgEffect>
                          <a14:backgroundRemoval t="889" b="100000" l="0" r="100000">
                            <a14:foregroundMark x1="19111" y1="10667" x2="27556" y2="22667"/>
                            <a14:foregroundMark x1="74667" y1="11556" x2="82667" y2="27111"/>
                            <a14:foregroundMark x1="71111" y1="56889" x2="79556" y2="77778"/>
                            <a14:foregroundMark x1="23111" y1="36889" x2="14222" y2="41333"/>
                          </a14:backgroundRemoval>
                        </a14:imgEffect>
                      </a14:imgLayer>
                    </a14:imgProps>
                  </a:ext>
                  <a:ext uri="{28A0092B-C50C-407E-A947-70E740481C1C}">
                    <a14:useLocalDpi xmlns:a14="http://schemas.microsoft.com/office/drawing/2010/main" val="0"/>
                  </a:ext>
                </a:extLst>
              </a:blip>
              <a:stretch>
                <a:fillRect/>
              </a:stretch>
            </p:blipFill>
            <p:spPr>
              <a:xfrm>
                <a:off x="5004048" y="2863782"/>
                <a:ext cx="993288" cy="993288"/>
              </a:xfrm>
              <a:prstGeom prst="rect">
                <a:avLst/>
              </a:prstGeom>
            </p:spPr>
          </p:pic>
        </p:grpSp>
      </p:grpSp>
      <p:pic>
        <p:nvPicPr>
          <p:cNvPr id="29" name="圖片 28"/>
          <p:cNvPicPr>
            <a:picLocks noChangeAspect="1"/>
          </p:cNvPicPr>
          <p:nvPr/>
        </p:nvPicPr>
        <p:blipFill rotWithShape="1">
          <a:blip r:embed="rId17">
            <a:grayscl/>
            <a:extLst>
              <a:ext uri="{BEBA8EAE-BF5A-486C-A8C5-ECC9F3942E4B}">
                <a14:imgProps xmlns:a14="http://schemas.microsoft.com/office/drawing/2010/main">
                  <a14:imgLayer r:embed="rId18">
                    <a14:imgEffect>
                      <a14:backgroundRemoval t="0" b="98667" l="889" r="99556"/>
                    </a14:imgEffect>
                    <a14:imgEffect>
                      <a14:sharpenSoften amount="50000"/>
                    </a14:imgEffect>
                  </a14:imgLayer>
                </a14:imgProps>
              </a:ext>
              <a:ext uri="{28A0092B-C50C-407E-A947-70E740481C1C}">
                <a14:useLocalDpi xmlns:a14="http://schemas.microsoft.com/office/drawing/2010/main" val="0"/>
              </a:ext>
            </a:extLst>
          </a:blip>
          <a:srcRect t="18095" r="8046" b="11347"/>
          <a:stretch/>
        </p:blipFill>
        <p:spPr>
          <a:xfrm>
            <a:off x="4608004" y="2696192"/>
            <a:ext cx="1143327" cy="924694"/>
          </a:xfrm>
          <a:prstGeom prst="rect">
            <a:avLst/>
          </a:prstGeom>
        </p:spPr>
      </p:pic>
      <p:sp>
        <p:nvSpPr>
          <p:cNvPr id="34" name="直線圖說文字 2 33"/>
          <p:cNvSpPr/>
          <p:nvPr/>
        </p:nvSpPr>
        <p:spPr>
          <a:xfrm>
            <a:off x="4860032" y="1842488"/>
            <a:ext cx="1368152" cy="423442"/>
          </a:xfrm>
          <a:prstGeom prst="borderCallout2">
            <a:avLst>
              <a:gd name="adj1" fmla="val 97275"/>
              <a:gd name="adj2" fmla="val 25423"/>
              <a:gd name="adj3" fmla="val 140901"/>
              <a:gd name="adj4" fmla="val 43417"/>
              <a:gd name="adj5" fmla="val 184481"/>
              <a:gd name="adj6" fmla="val 57972"/>
            </a:avLst>
          </a:prstGeom>
          <a:solidFill>
            <a:schemeClr val="bg1"/>
          </a:solid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chemeClr val="tx1"/>
                </a:solidFill>
                <a:latin typeface="Adobe 繁黑體 Std B" pitchFamily="34" charset="-120"/>
                <a:ea typeface="Adobe 繁黑體 Std B" pitchFamily="34" charset="-120"/>
              </a:rPr>
              <a:t>當地接駁</a:t>
            </a:r>
            <a:endParaRPr lang="zh-TW" altLang="en-US" dirty="0">
              <a:solidFill>
                <a:schemeClr val="tx1"/>
              </a:solidFill>
              <a:latin typeface="Adobe 繁黑體 Std B" pitchFamily="34" charset="-120"/>
              <a:ea typeface="Adobe 繁黑體 Std B" pitchFamily="34" charset="-120"/>
            </a:endParaRPr>
          </a:p>
        </p:txBody>
      </p:sp>
      <p:sp>
        <p:nvSpPr>
          <p:cNvPr id="36" name="直線圖說文字 2 35"/>
          <p:cNvSpPr/>
          <p:nvPr/>
        </p:nvSpPr>
        <p:spPr>
          <a:xfrm>
            <a:off x="6228184" y="3780531"/>
            <a:ext cx="1066448" cy="423442"/>
          </a:xfrm>
          <a:prstGeom prst="borderCallout2">
            <a:avLst>
              <a:gd name="adj1" fmla="val -5244"/>
              <a:gd name="adj2" fmla="val 63228"/>
              <a:gd name="adj3" fmla="val -83769"/>
              <a:gd name="adj4" fmla="val 89324"/>
              <a:gd name="adj5" fmla="val -101264"/>
              <a:gd name="adj6" fmla="val 122379"/>
            </a:avLst>
          </a:prstGeom>
          <a:solidFill>
            <a:schemeClr val="bg1"/>
          </a:solid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chemeClr val="tx1"/>
                </a:solidFill>
                <a:latin typeface="Adobe 繁黑體 Std B" pitchFamily="34" charset="-120"/>
                <a:ea typeface="Adobe 繁黑體 Std B" pitchFamily="34" charset="-120"/>
              </a:rPr>
              <a:t>食、宿</a:t>
            </a:r>
            <a:endParaRPr lang="zh-TW" altLang="en-US" dirty="0">
              <a:solidFill>
                <a:schemeClr val="tx1"/>
              </a:solidFill>
              <a:latin typeface="Adobe 繁黑體 Std B" pitchFamily="34" charset="-120"/>
              <a:ea typeface="Adobe 繁黑體 Std B" pitchFamily="34" charset="-120"/>
            </a:endParaRPr>
          </a:p>
        </p:txBody>
      </p:sp>
      <p:sp>
        <p:nvSpPr>
          <p:cNvPr id="38" name="直線圖說文字 2 37"/>
          <p:cNvSpPr/>
          <p:nvPr/>
        </p:nvSpPr>
        <p:spPr>
          <a:xfrm>
            <a:off x="3564016" y="3721335"/>
            <a:ext cx="1267365" cy="423442"/>
          </a:xfrm>
          <a:prstGeom prst="borderCallout2">
            <a:avLst>
              <a:gd name="adj1" fmla="val -5244"/>
              <a:gd name="adj2" fmla="val 63228"/>
              <a:gd name="adj3" fmla="val -96857"/>
              <a:gd name="adj4" fmla="val 35627"/>
              <a:gd name="adj5" fmla="val -116533"/>
              <a:gd name="adj6" fmla="val 32306"/>
            </a:avLst>
          </a:prstGeom>
          <a:solidFill>
            <a:schemeClr val="bg1"/>
          </a:solid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chemeClr val="tx1"/>
                </a:solidFill>
                <a:latin typeface="Adobe 繁黑體 Std B" pitchFamily="34" charset="-120"/>
                <a:ea typeface="Adobe 繁黑體 Std B" pitchFamily="34" charset="-120"/>
              </a:rPr>
              <a:t>生態教育</a:t>
            </a:r>
            <a:endParaRPr lang="zh-TW" altLang="en-US" dirty="0">
              <a:solidFill>
                <a:schemeClr val="tx1"/>
              </a:solidFill>
              <a:latin typeface="Adobe 繁黑體 Std B" pitchFamily="34" charset="-120"/>
              <a:ea typeface="Adobe 繁黑體 Std B" pitchFamily="34" charset="-120"/>
            </a:endParaRPr>
          </a:p>
        </p:txBody>
      </p:sp>
    </p:spTree>
    <p:extLst>
      <p:ext uri="{BB962C8B-B14F-4D97-AF65-F5344CB8AC3E}">
        <p14:creationId xmlns:p14="http://schemas.microsoft.com/office/powerpoint/2010/main" val="3074521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立方體 11"/>
          <p:cNvSpPr>
            <a:spLocks/>
          </p:cNvSpPr>
          <p:nvPr/>
        </p:nvSpPr>
        <p:spPr>
          <a:xfrm>
            <a:off x="208362" y="3275054"/>
            <a:ext cx="2563438" cy="946034"/>
          </a:xfrm>
          <a:prstGeom prst="cube">
            <a:avLst>
              <a:gd name="adj" fmla="val 91814"/>
            </a:avLst>
          </a:prstGeom>
          <a:solidFill>
            <a:schemeClr val="bg2">
              <a:lumMod val="90000"/>
            </a:schemeClr>
          </a:solidFill>
          <a:ln>
            <a:solidFill>
              <a:schemeClr val="bg2">
                <a:lumMod val="50000"/>
              </a:schemeClr>
            </a:solidFill>
          </a:ln>
          <a:scene3d>
            <a:camera prst="perspective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360000" bIns="72000" rtlCol="0" anchor="b" anchorCtr="0"/>
          <a:lstStyle/>
          <a:p>
            <a:pPr algn="ctr"/>
            <a:endParaRPr lang="zh-TW" altLang="en-US" sz="1500" dirty="0">
              <a:solidFill>
                <a:schemeClr val="tx1"/>
              </a:solidFill>
              <a:latin typeface="Adobe 繁黑體 Std B" pitchFamily="34" charset="-120"/>
              <a:ea typeface="Adobe 繁黑體 Std B" pitchFamily="34" charset="-120"/>
            </a:endParaRPr>
          </a:p>
        </p:txBody>
      </p:sp>
      <p:sp>
        <p:nvSpPr>
          <p:cNvPr id="2" name="標題 1"/>
          <p:cNvSpPr>
            <a:spLocks noGrp="1"/>
          </p:cNvSpPr>
          <p:nvPr>
            <p:ph type="title"/>
          </p:nvPr>
        </p:nvSpPr>
        <p:spPr/>
        <p:txBody>
          <a:bodyPr>
            <a:normAutofit/>
          </a:bodyPr>
          <a:lstStyle/>
          <a:p>
            <a:r>
              <a:rPr lang="zh-TW" altLang="en-US" dirty="0" smtClean="0">
                <a:solidFill>
                  <a:schemeClr val="tx1"/>
                </a:solidFill>
              </a:rPr>
              <a:t>協助地方創生事業設施取得合法用地</a:t>
            </a:r>
            <a:endParaRPr lang="zh-TW" altLang="en-US" dirty="0">
              <a:solidFill>
                <a:schemeClr val="tx1"/>
              </a:solidFill>
            </a:endParaRPr>
          </a:p>
        </p:txBody>
      </p:sp>
      <p:sp>
        <p:nvSpPr>
          <p:cNvPr id="4" name="矩形 3"/>
          <p:cNvSpPr/>
          <p:nvPr/>
        </p:nvSpPr>
        <p:spPr>
          <a:xfrm>
            <a:off x="3203848" y="1081093"/>
            <a:ext cx="5518998" cy="432048"/>
          </a:xfrm>
          <a:prstGeom prst="rect">
            <a:avLst/>
          </a:prstGeom>
          <a:solidFill>
            <a:schemeClr val="bg1"/>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accent6">
                    <a:lumMod val="50000"/>
                  </a:schemeClr>
                </a:solidFill>
                <a:latin typeface="Adobe 繁黑體 Std B" pitchFamily="34" charset="-120"/>
                <a:ea typeface="Adobe 繁黑體 Std B" pitchFamily="34" charset="-120"/>
              </a:rPr>
              <a:t>108.5.30</a:t>
            </a:r>
            <a:r>
              <a:rPr lang="zh-TW" altLang="en-US" dirty="0" smtClean="0">
                <a:solidFill>
                  <a:schemeClr val="accent6">
                    <a:lumMod val="50000"/>
                  </a:schemeClr>
                </a:solidFill>
                <a:latin typeface="Adobe 繁黑體 Std B" pitchFamily="34" charset="-120"/>
                <a:ea typeface="Adobe 繁黑體 Std B" pitchFamily="34" charset="-120"/>
              </a:rPr>
              <a:t> 修正非都市土地變更編定執行要點第 </a:t>
            </a:r>
            <a:r>
              <a:rPr lang="en-US" altLang="zh-TW" dirty="0" smtClean="0">
                <a:solidFill>
                  <a:schemeClr val="accent6">
                    <a:lumMod val="50000"/>
                  </a:schemeClr>
                </a:solidFill>
                <a:latin typeface="Adobe 繁黑體 Std B" pitchFamily="34" charset="-120"/>
                <a:ea typeface="Adobe 繁黑體 Std B" pitchFamily="34" charset="-120"/>
              </a:rPr>
              <a:t>8</a:t>
            </a:r>
            <a:r>
              <a:rPr lang="zh-TW" altLang="en-US" dirty="0" smtClean="0">
                <a:solidFill>
                  <a:schemeClr val="accent6">
                    <a:lumMod val="50000"/>
                  </a:schemeClr>
                </a:solidFill>
                <a:latin typeface="Adobe 繁黑體 Std B" pitchFamily="34" charset="-120"/>
                <a:ea typeface="Adobe 繁黑體 Std B" pitchFamily="34" charset="-120"/>
              </a:rPr>
              <a:t> 點</a:t>
            </a:r>
            <a:endParaRPr lang="zh-TW" altLang="en-US" dirty="0">
              <a:solidFill>
                <a:schemeClr val="accent6">
                  <a:lumMod val="50000"/>
                </a:schemeClr>
              </a:solidFill>
              <a:latin typeface="Adobe 繁黑體 Std B" pitchFamily="34" charset="-120"/>
              <a:ea typeface="Adobe 繁黑體 Std B" pitchFamily="34" charset="-120"/>
            </a:endParaRPr>
          </a:p>
        </p:txBody>
      </p:sp>
      <p:sp>
        <p:nvSpPr>
          <p:cNvPr id="5" name="矩形 4"/>
          <p:cNvSpPr/>
          <p:nvPr/>
        </p:nvSpPr>
        <p:spPr>
          <a:xfrm>
            <a:off x="251520" y="4509120"/>
            <a:ext cx="3024336" cy="2016224"/>
          </a:xfrm>
          <a:prstGeom prst="rect">
            <a:avLst/>
          </a:prstGeom>
          <a:solidFill>
            <a:schemeClr val="bg1"/>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lstStyle/>
          <a:p>
            <a:pPr>
              <a:lnSpc>
                <a:spcPts val="2700"/>
              </a:lnSpc>
              <a:spcBef>
                <a:spcPts val="600"/>
              </a:spcBef>
              <a:spcAft>
                <a:spcPts val="600"/>
              </a:spcAft>
            </a:pPr>
            <a:r>
              <a:rPr lang="zh-TW" altLang="en-US" sz="1900" dirty="0" smtClean="0">
                <a:solidFill>
                  <a:srgbClr val="FF0000"/>
                </a:solidFill>
                <a:latin typeface="Adobe 繁黑體 Std B" pitchFamily="34" charset="-120"/>
                <a:ea typeface="Adobe 繁黑體 Std B" pitchFamily="34" charset="-120"/>
              </a:rPr>
              <a:t>修正前</a:t>
            </a:r>
            <a:endParaRPr lang="en-US" altLang="zh-TW" sz="1900" dirty="0" smtClean="0">
              <a:solidFill>
                <a:srgbClr val="FF0000"/>
              </a:solidFill>
              <a:latin typeface="Adobe 繁黑體 Std B" pitchFamily="34" charset="-120"/>
              <a:ea typeface="Adobe 繁黑體 Std B" pitchFamily="34" charset="-120"/>
            </a:endParaRPr>
          </a:p>
          <a:p>
            <a:pPr>
              <a:lnSpc>
                <a:spcPts val="2500"/>
              </a:lnSpc>
              <a:spcAft>
                <a:spcPts val="600"/>
              </a:spcAft>
            </a:pPr>
            <a:r>
              <a:rPr lang="zh-TW" altLang="en-US" sz="1700" dirty="0" smtClean="0">
                <a:solidFill>
                  <a:schemeClr val="tx1"/>
                </a:solidFill>
                <a:latin typeface="Adobe 繁黑體 Std B" pitchFamily="34" charset="-120"/>
                <a:ea typeface="Adobe 繁黑體 Std B" pitchFamily="34" charset="-120"/>
              </a:rPr>
              <a:t>部分地方創生事業設施 </a:t>
            </a:r>
            <a:r>
              <a:rPr lang="en-US" altLang="zh-TW" sz="1700" dirty="0" smtClean="0">
                <a:solidFill>
                  <a:schemeClr val="tx1"/>
                </a:solidFill>
                <a:latin typeface="Adobe 繁黑體 Std B" pitchFamily="34" charset="-120"/>
                <a:ea typeface="Adobe 繁黑體 Std B" pitchFamily="34" charset="-120"/>
              </a:rPr>
              <a:t>(</a:t>
            </a:r>
            <a:r>
              <a:rPr lang="zh-TW" altLang="en-US" sz="1700" dirty="0" smtClean="0">
                <a:solidFill>
                  <a:schemeClr val="tx1"/>
                </a:solidFill>
                <a:latin typeface="Adobe 繁黑體 Std B" pitchFamily="34" charset="-120"/>
                <a:ea typeface="Adobe 繁黑體 Std B" pitchFamily="34" charset="-120"/>
              </a:rPr>
              <a:t> 如需求小規模農地者 </a:t>
            </a:r>
            <a:r>
              <a:rPr lang="en-US" altLang="zh-TW" sz="1700" dirty="0" smtClean="0">
                <a:solidFill>
                  <a:schemeClr val="tx1"/>
                </a:solidFill>
                <a:latin typeface="Adobe 繁黑體 Std B" pitchFamily="34" charset="-120"/>
                <a:ea typeface="Adobe 繁黑體 Std B" pitchFamily="34" charset="-120"/>
              </a:rPr>
              <a:t>)</a:t>
            </a:r>
            <a:r>
              <a:rPr lang="zh-TW" altLang="en-US" sz="1700" dirty="0" smtClean="0">
                <a:solidFill>
                  <a:schemeClr val="tx1"/>
                </a:solidFill>
                <a:latin typeface="Adobe 繁黑體 Std B" pitchFamily="34" charset="-120"/>
                <a:ea typeface="Adobe 繁黑體 Std B" pitchFamily="34" charset="-120"/>
              </a:rPr>
              <a:t> 之用地，無法依現行規定變更為適當用地別，供其合法使用。</a:t>
            </a:r>
            <a:endParaRPr lang="en-US" altLang="zh-TW" sz="1700" dirty="0" smtClean="0">
              <a:solidFill>
                <a:schemeClr val="tx1"/>
              </a:solidFill>
              <a:latin typeface="Adobe 繁黑體 Std B" pitchFamily="34" charset="-120"/>
              <a:ea typeface="Adobe 繁黑體 Std B" pitchFamily="34" charset="-120"/>
            </a:endParaRPr>
          </a:p>
          <a:p>
            <a:pPr>
              <a:lnSpc>
                <a:spcPts val="2500"/>
              </a:lnSpc>
              <a:spcAft>
                <a:spcPts val="600"/>
              </a:spcAft>
            </a:pPr>
            <a:endParaRPr lang="zh-TW" altLang="en-US" dirty="0">
              <a:solidFill>
                <a:schemeClr val="tx1"/>
              </a:solidFill>
              <a:latin typeface="Adobe 繁黑體 Std B" pitchFamily="34" charset="-120"/>
              <a:ea typeface="Adobe 繁黑體 Std B" pitchFamily="34" charset="-120"/>
            </a:endParaRPr>
          </a:p>
        </p:txBody>
      </p:sp>
      <p:sp>
        <p:nvSpPr>
          <p:cNvPr id="6" name="矩形 5"/>
          <p:cNvSpPr/>
          <p:nvPr/>
        </p:nvSpPr>
        <p:spPr>
          <a:xfrm>
            <a:off x="3419872" y="4509120"/>
            <a:ext cx="5400600" cy="2016224"/>
          </a:xfrm>
          <a:prstGeom prst="rect">
            <a:avLst/>
          </a:prstGeom>
          <a:solidFill>
            <a:schemeClr val="bg1"/>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lstStyle/>
          <a:p>
            <a:pPr>
              <a:spcBef>
                <a:spcPts val="600"/>
              </a:spcBef>
              <a:spcAft>
                <a:spcPts val="600"/>
              </a:spcAft>
            </a:pPr>
            <a:r>
              <a:rPr lang="zh-TW" altLang="en-US" sz="1900" dirty="0" smtClean="0">
                <a:solidFill>
                  <a:srgbClr val="FF0000"/>
                </a:solidFill>
                <a:latin typeface="Adobe 繁黑體 Std B" pitchFamily="34" charset="-120"/>
                <a:ea typeface="Adobe 繁黑體 Std B" pitchFamily="34" charset="-120"/>
              </a:rPr>
              <a:t>修正後</a:t>
            </a:r>
            <a:endParaRPr lang="en-US" altLang="zh-TW" sz="1900" dirty="0" smtClean="0">
              <a:solidFill>
                <a:srgbClr val="FF0000"/>
              </a:solidFill>
              <a:latin typeface="Adobe 繁黑體 Std B" pitchFamily="34" charset="-120"/>
              <a:ea typeface="Adobe 繁黑體 Std B" pitchFamily="34" charset="-120"/>
            </a:endParaRPr>
          </a:p>
          <a:p>
            <a:pPr>
              <a:lnSpc>
                <a:spcPts val="2500"/>
              </a:lnSpc>
              <a:spcAft>
                <a:spcPts val="600"/>
              </a:spcAft>
            </a:pPr>
            <a:r>
              <a:rPr lang="zh-TW" altLang="en-US" sz="1700" dirty="0" smtClean="0">
                <a:solidFill>
                  <a:schemeClr val="tx1"/>
                </a:solidFill>
                <a:latin typeface="Adobe 繁黑體 Std B" pitchFamily="34" charset="-120"/>
                <a:ea typeface="Adobe 繁黑體 Std B" pitchFamily="34" charset="-120"/>
              </a:rPr>
              <a:t>放寬經</a:t>
            </a:r>
            <a:r>
              <a:rPr lang="zh-TW" altLang="en-US" sz="1700" dirty="0" smtClean="0">
                <a:solidFill>
                  <a:schemeClr val="tx1"/>
                </a:solidFill>
                <a:latin typeface="微軟正黑體"/>
                <a:ea typeface="微軟正黑體"/>
              </a:rPr>
              <a:t>「</a:t>
            </a:r>
            <a:r>
              <a:rPr lang="zh-TW" altLang="en-US" sz="1700" dirty="0" smtClean="0">
                <a:solidFill>
                  <a:srgbClr val="FF0000"/>
                </a:solidFill>
                <a:latin typeface="Adobe 繁黑體 Std B" pitchFamily="34" charset="-120"/>
                <a:ea typeface="Adobe 繁黑體 Std B" pitchFamily="34" charset="-120"/>
              </a:rPr>
              <a:t>行政院地方創生會報工作會議認定之地方創生事業設施之用地</a:t>
            </a:r>
            <a:r>
              <a:rPr lang="zh-TW" altLang="en-US" sz="1700" dirty="0">
                <a:solidFill>
                  <a:srgbClr val="FF0000"/>
                </a:solidFill>
                <a:latin typeface="微軟正黑體"/>
                <a:ea typeface="微軟正黑體"/>
              </a:rPr>
              <a:t>」</a:t>
            </a:r>
            <a:r>
              <a:rPr lang="zh-TW" altLang="en-US" sz="1700" dirty="0" smtClean="0">
                <a:solidFill>
                  <a:schemeClr val="tx1"/>
                </a:solidFill>
                <a:latin typeface="Adobe 繁黑體 Std B" pitchFamily="34" charset="-120"/>
                <a:ea typeface="Adobe 繁黑體 Std B" pitchFamily="34" charset="-120"/>
              </a:rPr>
              <a:t>，得擬具相關用地變更之興辦事業計畫，報經相關目的事業主管機關及有關機關審查同意，</a:t>
            </a:r>
            <a:r>
              <a:rPr lang="zh-TW" altLang="en-US" sz="1700" dirty="0" smtClean="0">
                <a:solidFill>
                  <a:srgbClr val="FF0000"/>
                </a:solidFill>
                <a:latin typeface="Adobe 繁黑體 Std B" pitchFamily="34" charset="-120"/>
                <a:ea typeface="Adobe 繁黑體 Std B" pitchFamily="34" charset="-120"/>
              </a:rPr>
              <a:t>變更編定為特定目的事業用地</a:t>
            </a:r>
            <a:r>
              <a:rPr lang="zh-TW" altLang="en-US" sz="1700" dirty="0" smtClean="0">
                <a:solidFill>
                  <a:schemeClr val="tx1"/>
                </a:solidFill>
                <a:latin typeface="Adobe 繁黑體 Std B" pitchFamily="34" charset="-120"/>
                <a:ea typeface="Adobe 繁黑體 Std B" pitchFamily="34" charset="-120"/>
              </a:rPr>
              <a:t>，供其合法使用，以利推動地方創生。</a:t>
            </a:r>
            <a:endParaRPr lang="en-US" altLang="zh-TW" sz="1700" dirty="0" smtClean="0">
              <a:solidFill>
                <a:schemeClr val="tx1"/>
              </a:solidFill>
              <a:latin typeface="Adobe 繁黑體 Std B" pitchFamily="34" charset="-120"/>
              <a:ea typeface="Adobe 繁黑體 Std B" pitchFamily="34" charset="-120"/>
            </a:endParaRPr>
          </a:p>
        </p:txBody>
      </p:sp>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8786" y="2978841"/>
            <a:ext cx="2280647" cy="1512168"/>
          </a:xfrm>
          <a:prstGeom prst="rect">
            <a:avLst/>
          </a:prstGeom>
        </p:spPr>
      </p:pic>
      <p:pic>
        <p:nvPicPr>
          <p:cNvPr id="9" name="圖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5868" y="2821133"/>
            <a:ext cx="2984740" cy="1271327"/>
          </a:xfrm>
          <a:prstGeom prst="rect">
            <a:avLst/>
          </a:prstGeom>
        </p:spPr>
      </p:pic>
      <p:sp>
        <p:nvSpPr>
          <p:cNvPr id="10" name="弧形箭號 (下彎) 9"/>
          <p:cNvSpPr/>
          <p:nvPr/>
        </p:nvSpPr>
        <p:spPr>
          <a:xfrm>
            <a:off x="2546540" y="1820587"/>
            <a:ext cx="3888434" cy="936104"/>
          </a:xfrm>
          <a:prstGeom prst="curvedDownArrow">
            <a:avLst>
              <a:gd name="adj1" fmla="val 25000"/>
              <a:gd name="adj2" fmla="val 64128"/>
              <a:gd name="adj3" fmla="val 35689"/>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pic>
        <p:nvPicPr>
          <p:cNvPr id="11" name="圖片 10"/>
          <p:cNvPicPr>
            <a:picLocks noChangeAspect="1"/>
          </p:cNvPicPr>
          <p:nvPr/>
        </p:nvPicPr>
        <p:blipFill rotWithShape="1">
          <a:blip r:embed="rId4">
            <a:duotone>
              <a:prstClr val="black"/>
              <a:schemeClr val="accent6">
                <a:tint val="45000"/>
                <a:satMod val="400000"/>
              </a:schemeClr>
            </a:duotone>
            <a:extLst>
              <a:ext uri="{BEBA8EAE-BF5A-486C-A8C5-ECC9F3942E4B}">
                <a14:imgProps xmlns:a14="http://schemas.microsoft.com/office/drawing/2010/main">
                  <a14:imgLayer r:embed="rId5">
                    <a14:imgEffect>
                      <a14:backgroundRemoval t="0" b="100000" l="889" r="99111">
                        <a14:backgroundMark x1="52000" y1="80000" x2="50222" y2="93333"/>
                        <a14:backgroundMark x1="53333" y1="72000" x2="52444" y2="80444"/>
                        <a14:backgroundMark x1="40444" y1="51556" x2="40889" y2="75111"/>
                        <a14:backgroundMark x1="40444" y1="77333" x2="44000" y2="83111"/>
                        <a14:backgroundMark x1="64444" y1="38222" x2="63111" y2="44444"/>
                        <a14:backgroundMark x1="33333" y1="84444" x2="28889" y2="95111"/>
                        <a14:backgroundMark x1="37778" y1="81778" x2="33333" y2="94667"/>
                        <a14:backgroundMark x1="37778" y1="94667" x2="39556" y2="92000"/>
                        <a14:backgroundMark x1="40444" y1="86222" x2="40444" y2="86222"/>
                        <a14:backgroundMark x1="44000" y1="25333" x2="36444" y2="33333"/>
                        <a14:backgroundMark x1="61778" y1="24000" x2="74667" y2="34667"/>
                        <a14:backgroundMark x1="66222" y1="50667" x2="64444" y2="62222"/>
                        <a14:backgroundMark x1="54667" y1="62222" x2="51111" y2="73333"/>
                      </a14:backgroundRemoval>
                    </a14:imgEffect>
                    <a14:imgEffect>
                      <a14:brightnessContrast bright="-40000" contrast="-40000"/>
                    </a14:imgEffect>
                  </a14:imgLayer>
                </a14:imgProps>
              </a:ext>
              <a:ext uri="{28A0092B-C50C-407E-A947-70E740481C1C}">
                <a14:useLocalDpi xmlns:a14="http://schemas.microsoft.com/office/drawing/2010/main" val="0"/>
              </a:ext>
            </a:extLst>
          </a:blip>
          <a:srcRect l="23518" r="22179"/>
          <a:stretch/>
        </p:blipFill>
        <p:spPr>
          <a:xfrm>
            <a:off x="683568" y="2584463"/>
            <a:ext cx="775854" cy="1428750"/>
          </a:xfrm>
          <a:prstGeom prst="rect">
            <a:avLst/>
          </a:prstGeom>
        </p:spPr>
      </p:pic>
      <p:pic>
        <p:nvPicPr>
          <p:cNvPr id="13" name="圖片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41376" y="2980734"/>
            <a:ext cx="588640" cy="588640"/>
          </a:xfrm>
          <a:prstGeom prst="rect">
            <a:avLst/>
          </a:prstGeom>
        </p:spPr>
      </p:pic>
      <p:grpSp>
        <p:nvGrpSpPr>
          <p:cNvPr id="17" name="群組 16"/>
          <p:cNvGrpSpPr/>
          <p:nvPr/>
        </p:nvGrpSpPr>
        <p:grpSpPr>
          <a:xfrm>
            <a:off x="347699" y="1676040"/>
            <a:ext cx="778145" cy="633893"/>
            <a:chOff x="985543" y="1628799"/>
            <a:chExt cx="778145" cy="633893"/>
          </a:xfrm>
        </p:grpSpPr>
        <p:sp>
          <p:nvSpPr>
            <p:cNvPr id="14" name="雲朵形圖說文字 13"/>
            <p:cNvSpPr/>
            <p:nvPr/>
          </p:nvSpPr>
          <p:spPr>
            <a:xfrm>
              <a:off x="985543" y="1628799"/>
              <a:ext cx="778145" cy="633893"/>
            </a:xfrm>
            <a:prstGeom prst="cloudCallout">
              <a:avLst>
                <a:gd name="adj1" fmla="val 27269"/>
                <a:gd name="adj2" fmla="val 99636"/>
              </a:avLst>
            </a:prstGeom>
            <a:solidFill>
              <a:schemeClr val="bg1"/>
            </a:solid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6" name="圖片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12460" y="1760377"/>
              <a:ext cx="396000" cy="396000"/>
            </a:xfrm>
            <a:prstGeom prst="rect">
              <a:avLst/>
            </a:prstGeom>
            <a:ln w="19050">
              <a:noFill/>
            </a:ln>
          </p:spPr>
        </p:pic>
      </p:grpSp>
      <p:sp>
        <p:nvSpPr>
          <p:cNvPr id="19" name="雲朵形圖說文字 18"/>
          <p:cNvSpPr/>
          <p:nvPr/>
        </p:nvSpPr>
        <p:spPr>
          <a:xfrm>
            <a:off x="1259632" y="1081094"/>
            <a:ext cx="1728192" cy="1228840"/>
          </a:xfrm>
          <a:prstGeom prst="cloudCallout">
            <a:avLst>
              <a:gd name="adj1" fmla="val -56706"/>
              <a:gd name="adj2" fmla="val 81744"/>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21" name="圖片 20"/>
          <p:cNvPicPr>
            <a:picLocks noChangeAspect="1"/>
          </p:cNvPicPr>
          <p:nvPr/>
        </p:nvPicPr>
        <p:blipFill>
          <a:blip r:embed="rId8">
            <a:extLst>
              <a:ext uri="{BEBA8EAE-BF5A-486C-A8C5-ECC9F3942E4B}">
                <a14:imgProps xmlns:a14="http://schemas.microsoft.com/office/drawing/2010/main">
                  <a14:imgLayer r:embed="rId9">
                    <a14:imgEffect>
                      <a14:backgroundRemoval t="0" b="100000" l="0" r="100000">
                        <a14:foregroundMark x1="21795" y1="55814" x2="30769" y2="72093"/>
                        <a14:foregroundMark x1="6838" y1="33953" x2="16667" y2="43721"/>
                        <a14:foregroundMark x1="18376" y1="31163" x2="11111" y2="38605"/>
                        <a14:foregroundMark x1="23504" y1="36744" x2="29060" y2="43721"/>
                        <a14:foregroundMark x1="32479" y1="53023" x2="41880" y2="59070"/>
                        <a14:foregroundMark x1="48291" y1="70233" x2="58547" y2="71163"/>
                        <a14:foregroundMark x1="61538" y1="83721" x2="77350" y2="83721"/>
                        <a14:foregroundMark x1="59829" y1="84651" x2="71795" y2="94419"/>
                        <a14:foregroundMark x1="72650" y1="50233" x2="66667" y2="67442"/>
                        <a14:foregroundMark x1="60684" y1="48372" x2="64103" y2="41860"/>
                        <a14:foregroundMark x1="89316" y1="61860" x2="85043" y2="72093"/>
                      </a14:backgroundRemoval>
                    </a14:imgEffect>
                  </a14:imgLayer>
                </a14:imgProps>
              </a:ext>
              <a:ext uri="{28A0092B-C50C-407E-A947-70E740481C1C}">
                <a14:useLocalDpi xmlns:a14="http://schemas.microsoft.com/office/drawing/2010/main" val="0"/>
              </a:ext>
            </a:extLst>
          </a:blip>
          <a:stretch>
            <a:fillRect/>
          </a:stretch>
        </p:blipFill>
        <p:spPr>
          <a:xfrm>
            <a:off x="1529574" y="1193310"/>
            <a:ext cx="1098209" cy="965460"/>
          </a:xfrm>
          <a:prstGeom prst="rect">
            <a:avLst/>
          </a:prstGeom>
        </p:spPr>
      </p:pic>
      <p:pic>
        <p:nvPicPr>
          <p:cNvPr id="22" name="圖片 2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23365" y="2203618"/>
            <a:ext cx="924692" cy="924692"/>
          </a:xfrm>
          <a:prstGeom prst="rect">
            <a:avLst/>
          </a:prstGeom>
        </p:spPr>
      </p:pic>
      <p:pic>
        <p:nvPicPr>
          <p:cNvPr id="23" name="圖片 2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596336" y="2339985"/>
            <a:ext cx="651957" cy="651957"/>
          </a:xfrm>
          <a:prstGeom prst="rect">
            <a:avLst/>
          </a:prstGeom>
        </p:spPr>
      </p:pic>
      <p:sp>
        <p:nvSpPr>
          <p:cNvPr id="24" name="文字方塊 23"/>
          <p:cNvSpPr txBox="1"/>
          <p:nvPr/>
        </p:nvSpPr>
        <p:spPr>
          <a:xfrm>
            <a:off x="3038558" y="2099990"/>
            <a:ext cx="2664296" cy="584775"/>
          </a:xfrm>
          <a:prstGeom prst="rect">
            <a:avLst/>
          </a:prstGeom>
          <a:noFill/>
        </p:spPr>
        <p:txBody>
          <a:bodyPr wrap="square" rtlCol="0">
            <a:spAutoFit/>
          </a:bodyPr>
          <a:lstStyle/>
          <a:p>
            <a:pPr algn="ctr"/>
            <a:r>
              <a:rPr lang="zh-TW" altLang="en-US" sz="1600" dirty="0" smtClean="0">
                <a:latin typeface="Adobe 繁黑體 Std B" pitchFamily="34" charset="-120"/>
                <a:ea typeface="Adobe 繁黑體 Std B" pitchFamily="34" charset="-120"/>
              </a:rPr>
              <a:t>行政院地方創生會報</a:t>
            </a:r>
            <a:endParaRPr lang="en-US" altLang="zh-TW" sz="1600" dirty="0" smtClean="0">
              <a:latin typeface="Adobe 繁黑體 Std B" pitchFamily="34" charset="-120"/>
              <a:ea typeface="Adobe 繁黑體 Std B" pitchFamily="34" charset="-120"/>
            </a:endParaRPr>
          </a:p>
          <a:p>
            <a:pPr algn="ctr"/>
            <a:r>
              <a:rPr lang="zh-TW" altLang="en-US" sz="1600" dirty="0" smtClean="0">
                <a:latin typeface="Adobe 繁黑體 Std B" pitchFamily="34" charset="-120"/>
                <a:ea typeface="Adobe 繁黑體 Std B" pitchFamily="34" charset="-120"/>
              </a:rPr>
              <a:t>工作會議認定</a:t>
            </a:r>
            <a:endParaRPr lang="zh-TW" altLang="en-US" sz="1600" dirty="0">
              <a:latin typeface="Adobe 繁黑體 Std B" pitchFamily="34" charset="-120"/>
              <a:ea typeface="Adobe 繁黑體 Std B" pitchFamily="34" charset="-120"/>
            </a:endParaRPr>
          </a:p>
        </p:txBody>
      </p:sp>
      <p:sp>
        <p:nvSpPr>
          <p:cNvPr id="25" name="文字方塊 24"/>
          <p:cNvSpPr txBox="1"/>
          <p:nvPr/>
        </p:nvSpPr>
        <p:spPr>
          <a:xfrm>
            <a:off x="6122156" y="1865064"/>
            <a:ext cx="2664296" cy="338554"/>
          </a:xfrm>
          <a:prstGeom prst="rect">
            <a:avLst/>
          </a:prstGeom>
          <a:noFill/>
        </p:spPr>
        <p:txBody>
          <a:bodyPr wrap="square" rtlCol="0">
            <a:spAutoFit/>
          </a:bodyPr>
          <a:lstStyle/>
          <a:p>
            <a:pPr algn="ctr"/>
            <a:r>
              <a:rPr lang="zh-TW" altLang="en-US" sz="1600" dirty="0" smtClean="0">
                <a:latin typeface="Adobe 繁黑體 Std B" pitchFamily="34" charset="-120"/>
                <a:ea typeface="Adobe 繁黑體 Std B" pitchFamily="34" charset="-120"/>
              </a:rPr>
              <a:t>特定目的事業用地</a:t>
            </a:r>
            <a:endParaRPr lang="zh-TW" altLang="en-US" sz="1600" dirty="0">
              <a:latin typeface="Adobe 繁黑體 Std B" pitchFamily="34" charset="-120"/>
              <a:ea typeface="Adobe 繁黑體 Std B" pitchFamily="34" charset="-120"/>
            </a:endParaRPr>
          </a:p>
        </p:txBody>
      </p:sp>
    </p:spTree>
    <p:extLst>
      <p:ext uri="{BB962C8B-B14F-4D97-AF65-F5344CB8AC3E}">
        <p14:creationId xmlns:p14="http://schemas.microsoft.com/office/powerpoint/2010/main" val="453822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solidFill>
                  <a:schemeClr val="tx1"/>
                </a:solidFill>
              </a:rPr>
              <a:t>放寬租賃業之融資限額</a:t>
            </a:r>
            <a:endParaRPr lang="zh-TW" altLang="en-US" dirty="0">
              <a:solidFill>
                <a:schemeClr val="tx1"/>
              </a:solidFill>
            </a:endParaRPr>
          </a:p>
        </p:txBody>
      </p:sp>
      <p:sp>
        <p:nvSpPr>
          <p:cNvPr id="4" name="矩形 3"/>
          <p:cNvSpPr/>
          <p:nvPr/>
        </p:nvSpPr>
        <p:spPr>
          <a:xfrm>
            <a:off x="2242126" y="1081093"/>
            <a:ext cx="6480720" cy="432048"/>
          </a:xfrm>
          <a:prstGeom prst="rect">
            <a:avLst/>
          </a:prstGeom>
          <a:solidFill>
            <a:schemeClr val="bg1"/>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accent6">
                    <a:lumMod val="50000"/>
                  </a:schemeClr>
                </a:solidFill>
                <a:latin typeface="Adobe 繁黑體 Std B" pitchFamily="34" charset="-120"/>
                <a:ea typeface="Adobe 繁黑體 Std B" pitchFamily="34" charset="-120"/>
              </a:rPr>
              <a:t>108.3.7</a:t>
            </a:r>
            <a:r>
              <a:rPr lang="zh-TW" altLang="en-US" dirty="0" smtClean="0">
                <a:solidFill>
                  <a:schemeClr val="accent6">
                    <a:lumMod val="50000"/>
                  </a:schemeClr>
                </a:solidFill>
                <a:latin typeface="Adobe 繁黑體 Std B" pitchFamily="34" charset="-120"/>
                <a:ea typeface="Adobe 繁黑體 Std B" pitchFamily="34" charset="-120"/>
              </a:rPr>
              <a:t> 修正公開發行公司資金貸與及背書保證處理準則第 </a:t>
            </a:r>
            <a:r>
              <a:rPr lang="en-US" altLang="zh-TW" dirty="0" smtClean="0">
                <a:solidFill>
                  <a:schemeClr val="accent6">
                    <a:lumMod val="50000"/>
                  </a:schemeClr>
                </a:solidFill>
                <a:latin typeface="Adobe 繁黑體 Std B" pitchFamily="34" charset="-120"/>
                <a:ea typeface="Adobe 繁黑體 Std B" pitchFamily="34" charset="-120"/>
              </a:rPr>
              <a:t>3 </a:t>
            </a:r>
            <a:r>
              <a:rPr lang="zh-TW" altLang="en-US" dirty="0" smtClean="0">
                <a:solidFill>
                  <a:schemeClr val="accent6">
                    <a:lumMod val="50000"/>
                  </a:schemeClr>
                </a:solidFill>
                <a:latin typeface="Adobe 繁黑體 Std B" pitchFamily="34" charset="-120"/>
                <a:ea typeface="Adobe 繁黑體 Std B" pitchFamily="34" charset="-120"/>
              </a:rPr>
              <a:t>條</a:t>
            </a:r>
            <a:endParaRPr lang="zh-TW" altLang="en-US" dirty="0">
              <a:solidFill>
                <a:schemeClr val="accent6">
                  <a:lumMod val="50000"/>
                </a:schemeClr>
              </a:solidFill>
              <a:latin typeface="Adobe 繁黑體 Std B" pitchFamily="34" charset="-120"/>
              <a:ea typeface="Adobe 繁黑體 Std B" pitchFamily="34" charset="-120"/>
            </a:endParaRPr>
          </a:p>
        </p:txBody>
      </p:sp>
      <p:sp>
        <p:nvSpPr>
          <p:cNvPr id="5" name="矩形 4"/>
          <p:cNvSpPr/>
          <p:nvPr/>
        </p:nvSpPr>
        <p:spPr>
          <a:xfrm>
            <a:off x="431540" y="4622882"/>
            <a:ext cx="3813526" cy="1656184"/>
          </a:xfrm>
          <a:prstGeom prst="rect">
            <a:avLst/>
          </a:prstGeom>
          <a:solidFill>
            <a:schemeClr val="bg1"/>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lstStyle/>
          <a:p>
            <a:pPr>
              <a:lnSpc>
                <a:spcPts val="2700"/>
              </a:lnSpc>
              <a:spcBef>
                <a:spcPts val="600"/>
              </a:spcBef>
              <a:spcAft>
                <a:spcPts val="600"/>
              </a:spcAft>
            </a:pPr>
            <a:r>
              <a:rPr lang="zh-TW" altLang="en-US" sz="2000" dirty="0" smtClean="0">
                <a:solidFill>
                  <a:srgbClr val="FF0000"/>
                </a:solidFill>
                <a:latin typeface="Adobe 繁黑體 Std B" pitchFamily="34" charset="-120"/>
                <a:ea typeface="Adobe 繁黑體 Std B" pitchFamily="34" charset="-120"/>
              </a:rPr>
              <a:t>修正前</a:t>
            </a:r>
            <a:endParaRPr lang="en-US" altLang="zh-TW" sz="2000" dirty="0" smtClean="0">
              <a:solidFill>
                <a:srgbClr val="FF0000"/>
              </a:solidFill>
              <a:latin typeface="Adobe 繁黑體 Std B" pitchFamily="34" charset="-120"/>
              <a:ea typeface="Adobe 繁黑體 Std B" pitchFamily="34" charset="-120"/>
            </a:endParaRPr>
          </a:p>
          <a:p>
            <a:pPr>
              <a:lnSpc>
                <a:spcPts val="2500"/>
              </a:lnSpc>
              <a:spcAft>
                <a:spcPts val="600"/>
              </a:spcAft>
            </a:pPr>
            <a:r>
              <a:rPr lang="zh-TW" altLang="en-US" dirty="0">
                <a:solidFill>
                  <a:schemeClr val="tx1"/>
                </a:solidFill>
                <a:latin typeface="Adobe 繁黑體 Std B" pitchFamily="34" charset="-120"/>
                <a:ea typeface="Adobe 繁黑體 Std B" pitchFamily="34" charset="-120"/>
              </a:rPr>
              <a:t>公開發行公司從事短期資金融通之貸與</a:t>
            </a:r>
            <a:r>
              <a:rPr lang="zh-TW" altLang="en-US" dirty="0" smtClean="0">
                <a:solidFill>
                  <a:schemeClr val="tx1"/>
                </a:solidFill>
                <a:latin typeface="Adobe 繁黑體 Std B" pitchFamily="34" charset="-120"/>
                <a:ea typeface="Adobe 繁黑體 Std B" pitchFamily="34" charset="-120"/>
              </a:rPr>
              <a:t>限額為不得超過貸與企業淨值 </a:t>
            </a:r>
            <a:r>
              <a:rPr lang="en-US" altLang="zh-TW" dirty="0" smtClean="0">
                <a:solidFill>
                  <a:schemeClr val="tx1"/>
                </a:solidFill>
                <a:latin typeface="Adobe 繁黑體 Std B" pitchFamily="34" charset="-120"/>
                <a:ea typeface="Adobe 繁黑體 Std B" pitchFamily="34" charset="-120"/>
              </a:rPr>
              <a:t>40</a:t>
            </a:r>
            <a:r>
              <a:rPr lang="zh-TW" altLang="en-US" dirty="0" smtClean="0">
                <a:solidFill>
                  <a:schemeClr val="tx1"/>
                </a:solidFill>
                <a:latin typeface="Adobe 繁黑體 Std B" pitchFamily="34" charset="-120"/>
                <a:ea typeface="Adobe 繁黑體 Std B" pitchFamily="34" charset="-120"/>
              </a:rPr>
              <a:t> </a:t>
            </a:r>
            <a:r>
              <a:rPr lang="en-US" altLang="zh-TW" dirty="0" smtClean="0">
                <a:solidFill>
                  <a:schemeClr val="tx1"/>
                </a:solidFill>
                <a:latin typeface="Adobe 繁黑體 Std B" pitchFamily="34" charset="-120"/>
                <a:ea typeface="Adobe 繁黑體 Std B" pitchFamily="34" charset="-120"/>
              </a:rPr>
              <a:t>%</a:t>
            </a:r>
            <a:r>
              <a:rPr lang="zh-TW" altLang="en-US" dirty="0" smtClean="0">
                <a:solidFill>
                  <a:schemeClr val="tx1"/>
                </a:solidFill>
                <a:latin typeface="Adobe 繁黑體 Std B" pitchFamily="34" charset="-120"/>
                <a:ea typeface="Adobe 繁黑體 Std B" pitchFamily="34" charset="-120"/>
              </a:rPr>
              <a:t>。</a:t>
            </a:r>
            <a:endParaRPr lang="en-US" altLang="zh-TW" dirty="0" smtClean="0">
              <a:solidFill>
                <a:schemeClr val="tx1"/>
              </a:solidFill>
              <a:latin typeface="Adobe 繁黑體 Std B" pitchFamily="34" charset="-120"/>
              <a:ea typeface="Adobe 繁黑體 Std B" pitchFamily="34" charset="-120"/>
            </a:endParaRPr>
          </a:p>
          <a:p>
            <a:pPr>
              <a:lnSpc>
                <a:spcPts val="2500"/>
              </a:lnSpc>
              <a:spcAft>
                <a:spcPts val="600"/>
              </a:spcAft>
            </a:pPr>
            <a:endParaRPr lang="zh-TW" altLang="en-US" dirty="0">
              <a:solidFill>
                <a:schemeClr val="tx1"/>
              </a:solidFill>
              <a:latin typeface="Adobe 繁黑體 Std B" pitchFamily="34" charset="-120"/>
              <a:ea typeface="Adobe 繁黑體 Std B" pitchFamily="34" charset="-120"/>
            </a:endParaRPr>
          </a:p>
        </p:txBody>
      </p:sp>
      <p:sp>
        <p:nvSpPr>
          <p:cNvPr id="6" name="矩形 5"/>
          <p:cNvSpPr/>
          <p:nvPr/>
        </p:nvSpPr>
        <p:spPr>
          <a:xfrm>
            <a:off x="4463019" y="4622882"/>
            <a:ext cx="4141427" cy="1656184"/>
          </a:xfrm>
          <a:prstGeom prst="rect">
            <a:avLst/>
          </a:prstGeom>
          <a:solidFill>
            <a:schemeClr val="bg1"/>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lstStyle/>
          <a:p>
            <a:pPr>
              <a:spcBef>
                <a:spcPts val="600"/>
              </a:spcBef>
              <a:spcAft>
                <a:spcPts val="600"/>
              </a:spcAft>
            </a:pPr>
            <a:r>
              <a:rPr lang="zh-TW" altLang="en-US" sz="2000" dirty="0" smtClean="0">
                <a:solidFill>
                  <a:srgbClr val="FF0000"/>
                </a:solidFill>
                <a:latin typeface="Adobe 繁黑體 Std B" pitchFamily="34" charset="-120"/>
                <a:ea typeface="Adobe 繁黑體 Std B" pitchFamily="34" charset="-120"/>
              </a:rPr>
              <a:t>修正後</a:t>
            </a:r>
            <a:endParaRPr lang="en-US" altLang="zh-TW" sz="2000" dirty="0" smtClean="0">
              <a:solidFill>
                <a:srgbClr val="FF0000"/>
              </a:solidFill>
              <a:latin typeface="Adobe 繁黑體 Std B" pitchFamily="34" charset="-120"/>
              <a:ea typeface="Adobe 繁黑體 Std B" pitchFamily="34" charset="-120"/>
            </a:endParaRPr>
          </a:p>
          <a:p>
            <a:pPr>
              <a:lnSpc>
                <a:spcPts val="2500"/>
              </a:lnSpc>
              <a:spcAft>
                <a:spcPts val="600"/>
              </a:spcAft>
            </a:pPr>
            <a:r>
              <a:rPr lang="zh-TW" altLang="en-US" dirty="0" smtClean="0">
                <a:solidFill>
                  <a:schemeClr val="tx1"/>
                </a:solidFill>
                <a:latin typeface="Adobe 繁黑體 Std B" pitchFamily="34" charset="-120"/>
                <a:ea typeface="Adobe 繁黑體 Std B" pitchFamily="34" charset="-120"/>
              </a:rPr>
              <a:t>針對符合上開條件之租賃業者，放寬其貸與限額為不逾企業淨值之 </a:t>
            </a:r>
            <a:r>
              <a:rPr lang="en-US" altLang="zh-TW" dirty="0" smtClean="0">
                <a:solidFill>
                  <a:schemeClr val="tx1"/>
                </a:solidFill>
                <a:latin typeface="Adobe 繁黑體 Std B" pitchFamily="34" charset="-120"/>
                <a:ea typeface="Adobe 繁黑體 Std B" pitchFamily="34" charset="-120"/>
              </a:rPr>
              <a:t>100</a:t>
            </a:r>
            <a:r>
              <a:rPr lang="zh-TW" altLang="en-US" dirty="0" smtClean="0">
                <a:solidFill>
                  <a:schemeClr val="tx1"/>
                </a:solidFill>
                <a:latin typeface="Adobe 繁黑體 Std B" pitchFamily="34" charset="-120"/>
                <a:ea typeface="Adobe 繁黑體 Std B" pitchFamily="34" charset="-120"/>
              </a:rPr>
              <a:t> </a:t>
            </a:r>
            <a:r>
              <a:rPr lang="en-US" altLang="zh-TW" dirty="0" smtClean="0">
                <a:solidFill>
                  <a:schemeClr val="tx1"/>
                </a:solidFill>
                <a:latin typeface="Adobe 繁黑體 Std B" pitchFamily="34" charset="-120"/>
                <a:ea typeface="Adobe 繁黑體 Std B" pitchFamily="34" charset="-120"/>
              </a:rPr>
              <a:t>%</a:t>
            </a:r>
            <a:r>
              <a:rPr lang="zh-TW" altLang="en-US" dirty="0" smtClean="0">
                <a:solidFill>
                  <a:schemeClr val="tx1"/>
                </a:solidFill>
                <a:latin typeface="Adobe 繁黑體 Std B" pitchFamily="34" charset="-120"/>
                <a:ea typeface="Adobe 繁黑體 Std B" pitchFamily="34" charset="-120"/>
              </a:rPr>
              <a:t>，有利中小企業籌資。</a:t>
            </a:r>
            <a:endParaRPr lang="en-US" altLang="zh-TW" dirty="0" smtClean="0">
              <a:solidFill>
                <a:schemeClr val="tx1"/>
              </a:solidFill>
              <a:latin typeface="Adobe 繁黑體 Std B" pitchFamily="34" charset="-120"/>
              <a:ea typeface="Adobe 繁黑體 Std B" pitchFamily="34" charset="-120"/>
            </a:endParaRPr>
          </a:p>
        </p:txBody>
      </p:sp>
      <p:pic>
        <p:nvPicPr>
          <p:cNvPr id="3" name="圖片 2"/>
          <p:cNvPicPr>
            <a:picLocks noChangeAspect="1"/>
          </p:cNvPicPr>
          <p:nvPr/>
        </p:nvPicPr>
        <p:blipFill rotWithShape="1">
          <a:blip r:embed="rId2" cstate="print">
            <a:duotone>
              <a:prstClr val="black"/>
              <a:schemeClr val="accent3">
                <a:tint val="45000"/>
                <a:satMod val="400000"/>
              </a:schemeClr>
            </a:duotone>
            <a:extLst>
              <a:ext uri="{28A0092B-C50C-407E-A947-70E740481C1C}">
                <a14:useLocalDpi xmlns:a14="http://schemas.microsoft.com/office/drawing/2010/main" val="0"/>
              </a:ext>
            </a:extLst>
          </a:blip>
          <a:srcRect l="10857" r="8982"/>
          <a:stretch/>
        </p:blipFill>
        <p:spPr>
          <a:xfrm>
            <a:off x="7483651" y="3158629"/>
            <a:ext cx="986643" cy="1230836"/>
          </a:xfrm>
          <a:prstGeom prst="rect">
            <a:avLst/>
          </a:prstGeom>
          <a:solidFill>
            <a:schemeClr val="bg1"/>
          </a:solidFill>
        </p:spPr>
      </p:pic>
      <p:grpSp>
        <p:nvGrpSpPr>
          <p:cNvPr id="23" name="群組 22"/>
          <p:cNvGrpSpPr/>
          <p:nvPr/>
        </p:nvGrpSpPr>
        <p:grpSpPr>
          <a:xfrm>
            <a:off x="192087" y="2243124"/>
            <a:ext cx="1495329" cy="1725356"/>
            <a:chOff x="431540" y="1895435"/>
            <a:chExt cx="1413827" cy="1530871"/>
          </a:xfrm>
        </p:grpSpPr>
        <p:pic>
          <p:nvPicPr>
            <p:cNvPr id="8" name="圖片 7"/>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31540" y="1895435"/>
              <a:ext cx="1413827" cy="1413827"/>
            </a:xfrm>
            <a:prstGeom prst="rect">
              <a:avLst/>
            </a:prstGeom>
          </p:spPr>
        </p:pic>
        <p:pic>
          <p:nvPicPr>
            <p:cNvPr id="7" name="圖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18028" y="2898967"/>
              <a:ext cx="527339" cy="527339"/>
            </a:xfrm>
            <a:prstGeom prst="rect">
              <a:avLst/>
            </a:prstGeom>
          </p:spPr>
        </p:pic>
      </p:grpSp>
      <p:sp>
        <p:nvSpPr>
          <p:cNvPr id="9" name="弧形箭號 (下彎) 8"/>
          <p:cNvSpPr/>
          <p:nvPr/>
        </p:nvSpPr>
        <p:spPr>
          <a:xfrm rot="20578837">
            <a:off x="4563205" y="1799516"/>
            <a:ext cx="3216897" cy="1084423"/>
          </a:xfrm>
          <a:prstGeom prst="curvedDownArrow">
            <a:avLst>
              <a:gd name="adj1" fmla="val 13680"/>
              <a:gd name="adj2" fmla="val 32910"/>
              <a:gd name="adj3" fmla="val 25000"/>
            </a:avLst>
          </a:prstGeom>
          <a:solidFill>
            <a:schemeClr val="accent3">
              <a:lumMod val="20000"/>
              <a:lumOff val="80000"/>
            </a:schemeClr>
          </a:solidFill>
          <a:ln>
            <a:solidFill>
              <a:srgbClr val="7793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pic>
        <p:nvPicPr>
          <p:cNvPr id="11" name="圖片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10182" y="2548934"/>
            <a:ext cx="1078220" cy="1078220"/>
          </a:xfrm>
          <a:prstGeom prst="rect">
            <a:avLst/>
          </a:prstGeom>
        </p:spPr>
      </p:pic>
      <p:sp>
        <p:nvSpPr>
          <p:cNvPr id="17" name="文字方塊 16"/>
          <p:cNvSpPr txBox="1"/>
          <p:nvPr/>
        </p:nvSpPr>
        <p:spPr>
          <a:xfrm>
            <a:off x="5396116" y="2341727"/>
            <a:ext cx="2069611" cy="723275"/>
          </a:xfrm>
          <a:prstGeom prst="rect">
            <a:avLst/>
          </a:prstGeom>
          <a:noFill/>
        </p:spPr>
        <p:txBody>
          <a:bodyPr wrap="square" rtlCol="0">
            <a:spAutoFit/>
          </a:bodyPr>
          <a:lstStyle/>
          <a:p>
            <a:pPr>
              <a:spcBef>
                <a:spcPts val="300"/>
              </a:spcBef>
              <a:spcAft>
                <a:spcPts val="300"/>
              </a:spcAft>
            </a:pPr>
            <a:r>
              <a:rPr lang="zh-TW" altLang="en-US" dirty="0" smtClean="0">
                <a:solidFill>
                  <a:srgbClr val="FF0000"/>
                </a:solidFill>
                <a:latin typeface="Adobe 繁黑體 Std B" pitchFamily="34" charset="-120"/>
                <a:ea typeface="Adobe 繁黑體 Std B" pitchFamily="34" charset="-120"/>
              </a:rPr>
              <a:t>貸與限額放寬至 </a:t>
            </a:r>
            <a:endParaRPr lang="en-US" altLang="zh-TW" dirty="0" smtClean="0">
              <a:solidFill>
                <a:srgbClr val="FF0000"/>
              </a:solidFill>
              <a:latin typeface="Adobe 繁黑體 Std B" pitchFamily="34" charset="-120"/>
              <a:ea typeface="Adobe 繁黑體 Std B" pitchFamily="34" charset="-120"/>
            </a:endParaRPr>
          </a:p>
          <a:p>
            <a:pPr>
              <a:spcBef>
                <a:spcPts val="300"/>
              </a:spcBef>
              <a:spcAft>
                <a:spcPts val="300"/>
              </a:spcAft>
            </a:pPr>
            <a:r>
              <a:rPr lang="en-US" altLang="zh-TW" dirty="0" smtClean="0">
                <a:solidFill>
                  <a:srgbClr val="FF0000"/>
                </a:solidFill>
                <a:latin typeface="Adobe 繁黑體 Std B" pitchFamily="34" charset="-120"/>
                <a:ea typeface="Adobe 繁黑體 Std B" pitchFamily="34" charset="-120"/>
              </a:rPr>
              <a:t>A</a:t>
            </a:r>
            <a:r>
              <a:rPr lang="zh-TW" altLang="en-US" dirty="0" smtClean="0">
                <a:solidFill>
                  <a:srgbClr val="FF0000"/>
                </a:solidFill>
                <a:latin typeface="Adobe 繁黑體 Std B" pitchFamily="34" charset="-120"/>
                <a:ea typeface="Adobe 繁黑體 Std B" pitchFamily="34" charset="-120"/>
              </a:rPr>
              <a:t> 公司淨值 </a:t>
            </a:r>
            <a:r>
              <a:rPr lang="en-US" altLang="zh-TW" dirty="0" smtClean="0">
                <a:solidFill>
                  <a:srgbClr val="FF0000"/>
                </a:solidFill>
                <a:latin typeface="Adobe 繁黑體 Std B" pitchFamily="34" charset="-120"/>
                <a:ea typeface="Adobe 繁黑體 Std B" pitchFamily="34" charset="-120"/>
              </a:rPr>
              <a:t>100</a:t>
            </a:r>
            <a:r>
              <a:rPr lang="zh-TW" altLang="en-US" dirty="0" smtClean="0">
                <a:solidFill>
                  <a:srgbClr val="FF0000"/>
                </a:solidFill>
                <a:latin typeface="Adobe 繁黑體 Std B" pitchFamily="34" charset="-120"/>
                <a:ea typeface="Adobe 繁黑體 Std B" pitchFamily="34" charset="-120"/>
              </a:rPr>
              <a:t> </a:t>
            </a:r>
            <a:r>
              <a:rPr lang="en-US" altLang="zh-TW" dirty="0" smtClean="0">
                <a:solidFill>
                  <a:srgbClr val="FF0000"/>
                </a:solidFill>
                <a:latin typeface="Adobe 繁黑體 Std B" pitchFamily="34" charset="-120"/>
                <a:ea typeface="Adobe 繁黑體 Std B" pitchFamily="34" charset="-120"/>
              </a:rPr>
              <a:t>%</a:t>
            </a:r>
            <a:r>
              <a:rPr lang="zh-TW" altLang="en-US" dirty="0" smtClean="0">
                <a:solidFill>
                  <a:srgbClr val="FF0000"/>
                </a:solidFill>
                <a:latin typeface="Adobe 繁黑體 Std B" pitchFamily="34" charset="-120"/>
                <a:ea typeface="Adobe 繁黑體 Std B" pitchFamily="34" charset="-120"/>
              </a:rPr>
              <a:t> </a:t>
            </a:r>
            <a:endParaRPr lang="en-US" altLang="zh-TW" dirty="0" smtClean="0">
              <a:solidFill>
                <a:srgbClr val="FF0000"/>
              </a:solidFill>
              <a:latin typeface="Adobe 繁黑體 Std B" pitchFamily="34" charset="-120"/>
              <a:ea typeface="Adobe 繁黑體 Std B" pitchFamily="34" charset="-120"/>
            </a:endParaRPr>
          </a:p>
        </p:txBody>
      </p:sp>
      <p:sp>
        <p:nvSpPr>
          <p:cNvPr id="19" name="文字方塊 18"/>
          <p:cNvSpPr txBox="1"/>
          <p:nvPr/>
        </p:nvSpPr>
        <p:spPr>
          <a:xfrm>
            <a:off x="1687416" y="2318390"/>
            <a:ext cx="2452536" cy="2046714"/>
          </a:xfrm>
          <a:prstGeom prst="rect">
            <a:avLst/>
          </a:prstGeom>
          <a:noFill/>
        </p:spPr>
        <p:txBody>
          <a:bodyPr wrap="square" rtlCol="0">
            <a:spAutoFit/>
          </a:bodyPr>
          <a:lstStyle/>
          <a:p>
            <a:pPr marL="180000" indent="-180000">
              <a:spcBef>
                <a:spcPts val="300"/>
              </a:spcBef>
              <a:spcAft>
                <a:spcPts val="300"/>
              </a:spcAft>
              <a:buFont typeface="Arial" panose="020B0604020202020204" pitchFamily="34" charset="0"/>
              <a:buChar char="•"/>
            </a:pPr>
            <a:r>
              <a:rPr lang="zh-TW" altLang="en-US" sz="1600" dirty="0" smtClean="0">
                <a:latin typeface="Adobe 繁黑體 Std B" pitchFamily="34" charset="-120"/>
                <a:ea typeface="Adobe 繁黑體 Std B" pitchFamily="34" charset="-120"/>
              </a:rPr>
              <a:t>實</a:t>
            </a:r>
            <a:r>
              <a:rPr lang="zh-TW" altLang="en-US" sz="1600" dirty="0">
                <a:latin typeface="Adobe 繁黑體 Std B" pitchFamily="34" charset="-120"/>
                <a:ea typeface="Adobe 繁黑體 Std B" pitchFamily="34" charset="-120"/>
              </a:rPr>
              <a:t>收</a:t>
            </a:r>
            <a:r>
              <a:rPr lang="zh-TW" altLang="en-US" sz="1600" dirty="0" smtClean="0">
                <a:latin typeface="Adobe 繁黑體 Std B" pitchFamily="34" charset="-120"/>
                <a:ea typeface="Adobe 繁黑體 Std B" pitchFamily="34" charset="-120"/>
              </a:rPr>
              <a:t>資本新台幣 </a:t>
            </a:r>
            <a:r>
              <a:rPr lang="en-US" altLang="zh-TW" sz="1600" dirty="0" smtClean="0">
                <a:latin typeface="Adobe 繁黑體 Std B" pitchFamily="34" charset="-120"/>
                <a:ea typeface="Adobe 繁黑體 Std B" pitchFamily="34" charset="-120"/>
              </a:rPr>
              <a:t>10</a:t>
            </a:r>
            <a:r>
              <a:rPr lang="zh-TW" altLang="en-US" sz="1600" dirty="0" smtClean="0">
                <a:latin typeface="Adobe 繁黑體 Std B" pitchFamily="34" charset="-120"/>
                <a:ea typeface="Adobe 繁黑體 Std B" pitchFamily="34" charset="-120"/>
              </a:rPr>
              <a:t> 億元以上</a:t>
            </a:r>
            <a:endParaRPr lang="en-US" altLang="zh-TW" sz="1600" dirty="0" smtClean="0">
              <a:latin typeface="Adobe 繁黑體 Std B" pitchFamily="34" charset="-120"/>
              <a:ea typeface="Adobe 繁黑體 Std B" pitchFamily="34" charset="-120"/>
            </a:endParaRPr>
          </a:p>
          <a:p>
            <a:pPr marL="180000" indent="-180000">
              <a:spcBef>
                <a:spcPts val="300"/>
              </a:spcBef>
              <a:spcAft>
                <a:spcPts val="300"/>
              </a:spcAft>
              <a:buFont typeface="Arial" panose="020B0604020202020204" pitchFamily="34" charset="0"/>
              <a:buChar char="•"/>
            </a:pPr>
            <a:r>
              <a:rPr lang="zh-TW" altLang="en-US" sz="1600" dirty="0">
                <a:latin typeface="Adobe 繁黑體 Std B" pitchFamily="34" charset="-120"/>
                <a:ea typeface="Adobe 繁黑體 Std B" pitchFamily="34" charset="-120"/>
              </a:rPr>
              <a:t>已加入租賃</a:t>
            </a:r>
            <a:r>
              <a:rPr lang="zh-TW" altLang="en-US" sz="1600" dirty="0" smtClean="0">
                <a:latin typeface="Adobe 繁黑體 Std B" pitchFamily="34" charset="-120"/>
                <a:ea typeface="Adobe 繁黑體 Std B" pitchFamily="34" charset="-120"/>
              </a:rPr>
              <a:t>公會</a:t>
            </a:r>
            <a:endParaRPr lang="en-US" altLang="zh-TW" sz="1600" dirty="0" smtClean="0">
              <a:latin typeface="Adobe 繁黑體 Std B" pitchFamily="34" charset="-120"/>
              <a:ea typeface="Adobe 繁黑體 Std B" pitchFamily="34" charset="-120"/>
            </a:endParaRPr>
          </a:p>
          <a:p>
            <a:pPr marL="180000" indent="-180000">
              <a:spcBef>
                <a:spcPts val="300"/>
              </a:spcBef>
              <a:spcAft>
                <a:spcPts val="300"/>
              </a:spcAft>
              <a:buFont typeface="Arial" panose="020B0604020202020204" pitchFamily="34" charset="0"/>
              <a:buChar char="•"/>
            </a:pPr>
            <a:r>
              <a:rPr lang="zh-TW" altLang="en-US" sz="1600" dirty="0" smtClean="0">
                <a:latin typeface="Adobe 繁黑體 Std B" pitchFamily="34" charset="-120"/>
                <a:ea typeface="Adobe 繁黑體 Std B" pitchFamily="34" charset="-120"/>
              </a:rPr>
              <a:t>遵守</a:t>
            </a:r>
            <a:r>
              <a:rPr lang="zh-TW" altLang="en-US" sz="1600" dirty="0">
                <a:latin typeface="Adobe 繁黑體 Std B" pitchFamily="34" charset="-120"/>
                <a:ea typeface="Adobe 繁黑體 Std B" pitchFamily="34" charset="-120"/>
              </a:rPr>
              <a:t>自律</a:t>
            </a:r>
            <a:r>
              <a:rPr lang="zh-TW" altLang="en-US" sz="1600" dirty="0" smtClean="0">
                <a:latin typeface="Adobe 繁黑體 Std B" pitchFamily="34" charset="-120"/>
                <a:ea typeface="Adobe 繁黑體 Std B" pitchFamily="34" charset="-120"/>
              </a:rPr>
              <a:t>規範</a:t>
            </a:r>
            <a:endParaRPr lang="en-US" altLang="zh-TW" sz="1600" dirty="0" smtClean="0">
              <a:latin typeface="Adobe 繁黑體 Std B" pitchFamily="34" charset="-120"/>
              <a:ea typeface="Adobe 繁黑體 Std B" pitchFamily="34" charset="-120"/>
            </a:endParaRPr>
          </a:p>
          <a:p>
            <a:pPr marL="180000" indent="-180000">
              <a:spcBef>
                <a:spcPts val="300"/>
              </a:spcBef>
              <a:spcAft>
                <a:spcPts val="300"/>
              </a:spcAft>
              <a:buFont typeface="Arial" panose="020B0604020202020204" pitchFamily="34" charset="0"/>
              <a:buChar char="•"/>
            </a:pPr>
            <a:r>
              <a:rPr lang="zh-TW" altLang="en-US" sz="1600" dirty="0">
                <a:latin typeface="Adobe 繁黑體 Std B" pitchFamily="34" charset="-120"/>
                <a:ea typeface="Adobe 繁黑體 Std B" pitchFamily="34" charset="-120"/>
              </a:rPr>
              <a:t>對無擔保品、同一產業及同一關係企業或集團企業訂定風險管理</a:t>
            </a:r>
            <a:r>
              <a:rPr lang="zh-TW" altLang="en-US" sz="1600" dirty="0" smtClean="0">
                <a:latin typeface="Adobe 繁黑體 Std B" pitchFamily="34" charset="-120"/>
                <a:ea typeface="Adobe 繁黑體 Std B" pitchFamily="34" charset="-120"/>
              </a:rPr>
              <a:t>機制</a:t>
            </a:r>
            <a:endParaRPr lang="zh-TW" altLang="en-US" sz="1600" dirty="0">
              <a:latin typeface="Adobe 繁黑體 Std B" pitchFamily="34" charset="-120"/>
              <a:ea typeface="Adobe 繁黑體 Std B" pitchFamily="34" charset="-120"/>
            </a:endParaRPr>
          </a:p>
        </p:txBody>
      </p:sp>
      <p:sp>
        <p:nvSpPr>
          <p:cNvPr id="24" name="文字方塊 23"/>
          <p:cNvSpPr txBox="1"/>
          <p:nvPr/>
        </p:nvSpPr>
        <p:spPr>
          <a:xfrm>
            <a:off x="410904" y="1513141"/>
            <a:ext cx="1831221" cy="584775"/>
          </a:xfrm>
          <a:prstGeom prst="rect">
            <a:avLst/>
          </a:prstGeom>
          <a:noFill/>
        </p:spPr>
        <p:txBody>
          <a:bodyPr wrap="square" rtlCol="0">
            <a:spAutoFit/>
          </a:bodyPr>
          <a:lstStyle/>
          <a:p>
            <a:r>
              <a:rPr lang="en-US" altLang="zh-TW" sz="1600" dirty="0" smtClean="0">
                <a:latin typeface="Adobe 繁黑體 Std B" pitchFamily="34" charset="-120"/>
                <a:ea typeface="Adobe 繁黑體 Std B" pitchFamily="34" charset="-120"/>
              </a:rPr>
              <a:t>A</a:t>
            </a:r>
            <a:r>
              <a:rPr lang="zh-TW" altLang="en-US" sz="1600" dirty="0" smtClean="0">
                <a:latin typeface="Adobe 繁黑體 Std B" pitchFamily="34" charset="-120"/>
                <a:ea typeface="Adobe 繁黑體 Std B" pitchFamily="34" charset="-120"/>
              </a:rPr>
              <a:t> 公司 </a:t>
            </a:r>
            <a:r>
              <a:rPr lang="en-US" altLang="zh-TW" sz="1600" dirty="0" smtClean="0">
                <a:latin typeface="Adobe 繁黑體 Std B" pitchFamily="34" charset="-120"/>
                <a:ea typeface="Adobe 繁黑體 Std B" pitchFamily="34" charset="-120"/>
              </a:rPr>
              <a:t>( </a:t>
            </a:r>
            <a:r>
              <a:rPr lang="zh-TW" altLang="en-US" sz="1600" dirty="0" smtClean="0">
                <a:latin typeface="Adobe 繁黑體 Std B" pitchFamily="34" charset="-120"/>
                <a:ea typeface="Adobe 繁黑體 Std B" pitchFamily="34" charset="-120"/>
              </a:rPr>
              <a:t>公開發行之租賃公司 )</a:t>
            </a:r>
            <a:endParaRPr lang="en-US" altLang="zh-TW" sz="1600" dirty="0" smtClean="0">
              <a:latin typeface="Adobe 繁黑體 Std B" pitchFamily="34" charset="-120"/>
              <a:ea typeface="Adobe 繁黑體 Std B" pitchFamily="34" charset="-120"/>
            </a:endParaRPr>
          </a:p>
        </p:txBody>
      </p:sp>
      <p:sp>
        <p:nvSpPr>
          <p:cNvPr id="25" name="文字方塊 24"/>
          <p:cNvSpPr txBox="1"/>
          <p:nvPr/>
        </p:nvSpPr>
        <p:spPr>
          <a:xfrm>
            <a:off x="7465727" y="2526152"/>
            <a:ext cx="1278112" cy="646331"/>
          </a:xfrm>
          <a:prstGeom prst="rect">
            <a:avLst/>
          </a:prstGeom>
          <a:noFill/>
        </p:spPr>
        <p:txBody>
          <a:bodyPr wrap="square" rtlCol="0">
            <a:spAutoFit/>
          </a:bodyPr>
          <a:lstStyle/>
          <a:p>
            <a:r>
              <a:rPr lang="zh-TW" altLang="en-US" dirty="0" smtClean="0">
                <a:latin typeface="Adobe 繁黑體 Std B" pitchFamily="34" charset="-120"/>
                <a:ea typeface="Adobe 繁黑體 Std B" pitchFamily="34" charset="-120"/>
              </a:rPr>
              <a:t>一般公司、行號</a:t>
            </a:r>
            <a:endParaRPr lang="en-US" altLang="zh-TW" dirty="0" smtClean="0">
              <a:latin typeface="Adobe 繁黑體 Std B" pitchFamily="34" charset="-120"/>
              <a:ea typeface="Adobe 繁黑體 Std B" pitchFamily="34" charset="-120"/>
            </a:endParaRPr>
          </a:p>
        </p:txBody>
      </p:sp>
    </p:spTree>
    <p:extLst>
      <p:ext uri="{BB962C8B-B14F-4D97-AF65-F5344CB8AC3E}">
        <p14:creationId xmlns:p14="http://schemas.microsoft.com/office/powerpoint/2010/main" val="32579454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肘形接點 10"/>
          <p:cNvCxnSpPr/>
          <p:nvPr/>
        </p:nvCxnSpPr>
        <p:spPr>
          <a:xfrm>
            <a:off x="4932040" y="2046635"/>
            <a:ext cx="1822678" cy="446261"/>
          </a:xfrm>
          <a:prstGeom prst="bentConnector3">
            <a:avLst>
              <a:gd name="adj1" fmla="val 74324"/>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7" name="文字方塊 6"/>
          <p:cNvSpPr txBox="1"/>
          <p:nvPr/>
        </p:nvSpPr>
        <p:spPr>
          <a:xfrm>
            <a:off x="297280" y="1635184"/>
            <a:ext cx="4850784" cy="2369880"/>
          </a:xfrm>
          <a:prstGeom prst="rect">
            <a:avLst/>
          </a:prstGeom>
          <a:noFill/>
        </p:spPr>
        <p:txBody>
          <a:bodyPr wrap="square" rtlCol="0">
            <a:spAutoFit/>
          </a:bodyPr>
          <a:lstStyle/>
          <a:p>
            <a:pPr>
              <a:spcBef>
                <a:spcPts val="300"/>
              </a:spcBef>
              <a:spcAft>
                <a:spcPts val="300"/>
              </a:spcAft>
            </a:pPr>
            <a:r>
              <a:rPr lang="zh-TW" altLang="en-US" sz="1600" dirty="0" smtClean="0">
                <a:latin typeface="Adobe 繁黑體 Std B" pitchFamily="34" charset="-120"/>
                <a:ea typeface="Adobe 繁黑體 Std B" pitchFamily="34" charset="-120"/>
                <a:sym typeface="Wingdings 2"/>
              </a:rPr>
              <a:t>每公頃新增投資 </a:t>
            </a:r>
            <a:r>
              <a:rPr lang="en-US" altLang="zh-TW" sz="1600" dirty="0" smtClean="0">
                <a:latin typeface="Adobe 繁黑體 Std B" pitchFamily="34" charset="-120"/>
                <a:ea typeface="Adobe 繁黑體 Std B" pitchFamily="34" charset="-120"/>
                <a:sym typeface="Wingdings 2"/>
              </a:rPr>
              <a:t>4.5</a:t>
            </a:r>
            <a:r>
              <a:rPr lang="zh-TW" altLang="en-US" sz="1600" dirty="0" smtClean="0">
                <a:latin typeface="Adobe 繁黑體 Std B" pitchFamily="34" charset="-120"/>
                <a:ea typeface="Adobe 繁黑體 Std B" pitchFamily="34" charset="-120"/>
                <a:sym typeface="Wingdings 2"/>
              </a:rPr>
              <a:t> 億元</a:t>
            </a:r>
            <a:endParaRPr lang="en-US" altLang="zh-TW" sz="1600" dirty="0" smtClean="0">
              <a:latin typeface="Adobe 繁黑體 Std B" pitchFamily="34" charset="-120"/>
              <a:ea typeface="Adobe 繁黑體 Std B" pitchFamily="34" charset="-120"/>
              <a:sym typeface="Wingdings 2"/>
            </a:endParaRPr>
          </a:p>
          <a:p>
            <a:pPr marL="285750" indent="-285750">
              <a:spcBef>
                <a:spcPts val="300"/>
              </a:spcBef>
              <a:spcAft>
                <a:spcPts val="300"/>
              </a:spcAft>
              <a:buFont typeface="Arial" panose="020B0604020202020204" pitchFamily="34" charset="0"/>
              <a:buChar char="•"/>
            </a:pPr>
            <a:r>
              <a:rPr lang="zh-TW" altLang="en-US" sz="1600" dirty="0">
                <a:latin typeface="Adobe 繁黑體 Std B" pitchFamily="34" charset="-120"/>
                <a:ea typeface="Adobe 繁黑體 Std B" pitchFamily="34" charset="-120"/>
                <a:sym typeface="Wingdings 2"/>
              </a:rPr>
              <a:t>每公頃再增加 </a:t>
            </a:r>
            <a:r>
              <a:rPr lang="en-US" altLang="zh-TW" sz="1600" dirty="0">
                <a:latin typeface="Adobe 繁黑體 Std B" pitchFamily="34" charset="-120"/>
                <a:ea typeface="Adobe 繁黑體 Std B" pitchFamily="34" charset="-120"/>
                <a:sym typeface="Wingdings 2"/>
              </a:rPr>
              <a:t>1</a:t>
            </a:r>
            <a:r>
              <a:rPr lang="zh-TW" altLang="en-US" sz="1600" dirty="0">
                <a:latin typeface="Adobe 繁黑體 Std B" pitchFamily="34" charset="-120"/>
                <a:ea typeface="Adobe 繁黑體 Std B" pitchFamily="34" charset="-120"/>
                <a:sym typeface="Wingdings 2"/>
              </a:rPr>
              <a:t> 千萬元投資，可增加法定容積</a:t>
            </a:r>
            <a:r>
              <a:rPr lang="en-US" altLang="zh-TW" sz="1600" dirty="0" smtClean="0">
                <a:latin typeface="Adobe 繁黑體 Std B" pitchFamily="34" charset="-120"/>
                <a:ea typeface="Adobe 繁黑體 Std B" pitchFamily="34" charset="-120"/>
                <a:sym typeface="Wingdings 2"/>
              </a:rPr>
              <a:t>( 300% )</a:t>
            </a:r>
            <a:r>
              <a:rPr lang="zh-TW" altLang="en-US" sz="1600" dirty="0">
                <a:latin typeface="Adobe 繁黑體 Std B" pitchFamily="34" charset="-120"/>
                <a:ea typeface="Adobe 繁黑體 Std B" pitchFamily="34" charset="-120"/>
                <a:sym typeface="Wingdings 2"/>
              </a:rPr>
              <a:t>的 </a:t>
            </a:r>
            <a:r>
              <a:rPr lang="en-US" altLang="zh-TW" sz="1600" dirty="0" smtClean="0">
                <a:latin typeface="Adobe 繁黑體 Std B" pitchFamily="34" charset="-120"/>
                <a:ea typeface="Adobe 繁黑體 Std B" pitchFamily="34" charset="-120"/>
                <a:sym typeface="Wingdings 2"/>
              </a:rPr>
              <a:t>1%</a:t>
            </a:r>
            <a:r>
              <a:rPr lang="zh-TW" altLang="en-US" sz="1600" dirty="0">
                <a:latin typeface="Adobe 繁黑體 Std B" pitchFamily="34" charset="-120"/>
                <a:ea typeface="Adobe 繁黑體 Std B" pitchFamily="34" charset="-120"/>
                <a:sym typeface="Wingdings 2"/>
              </a:rPr>
              <a:t>，上限 </a:t>
            </a:r>
            <a:r>
              <a:rPr lang="en-US" altLang="zh-TW" sz="1600" dirty="0" smtClean="0">
                <a:latin typeface="Adobe 繁黑體 Std B" pitchFamily="34" charset="-120"/>
                <a:ea typeface="Adobe 繁黑體 Std B" pitchFamily="34" charset="-120"/>
                <a:sym typeface="Wingdings 2"/>
              </a:rPr>
              <a:t>15%</a:t>
            </a:r>
            <a:r>
              <a:rPr lang="zh-TW" altLang="en-US" sz="1600" dirty="0" smtClean="0">
                <a:latin typeface="Adobe 繁黑體 Std B" pitchFamily="34" charset="-120"/>
                <a:ea typeface="Adobe 繁黑體 Std B" pitchFamily="34" charset="-120"/>
                <a:sym typeface="Wingdings 2"/>
              </a:rPr>
              <a:t>  → 最高</a:t>
            </a:r>
            <a:r>
              <a:rPr lang="zh-TW" altLang="en-US" sz="1600" dirty="0">
                <a:latin typeface="Adobe 繁黑體 Std B" pitchFamily="34" charset="-120"/>
                <a:ea typeface="Adobe 繁黑體 Std B" pitchFamily="34" charset="-120"/>
                <a:sym typeface="Wingdings 2"/>
              </a:rPr>
              <a:t>可增加容積 </a:t>
            </a:r>
            <a:r>
              <a:rPr lang="en-US" altLang="zh-TW" sz="1600" dirty="0">
                <a:latin typeface="Adobe 繁黑體 Std B" pitchFamily="34" charset="-120"/>
                <a:ea typeface="Adobe 繁黑體 Std B" pitchFamily="34" charset="-120"/>
                <a:sym typeface="Wingdings 2"/>
              </a:rPr>
              <a:t>45</a:t>
            </a:r>
            <a:r>
              <a:rPr lang="en-US" altLang="zh-TW" sz="1600" dirty="0" smtClean="0">
                <a:latin typeface="Adobe 繁黑體 Std B" pitchFamily="34" charset="-120"/>
                <a:ea typeface="Adobe 繁黑體 Std B" pitchFamily="34" charset="-120"/>
                <a:sym typeface="Wingdings 2"/>
              </a:rPr>
              <a:t>% = 300%</a:t>
            </a:r>
            <a:r>
              <a:rPr lang="zh-TW" altLang="en-US" sz="1600" dirty="0" smtClean="0">
                <a:latin typeface="Adobe 繁黑體 Std B" pitchFamily="34" charset="-120"/>
                <a:ea typeface="Adobe 繁黑體 Std B" pitchFamily="34" charset="-120"/>
                <a:sym typeface="Wingdings 2"/>
              </a:rPr>
              <a:t> </a:t>
            </a:r>
            <a:r>
              <a:rPr lang="en-US" altLang="zh-TW" sz="1600" dirty="0">
                <a:latin typeface="Adobe 繁黑體 Std B" pitchFamily="34" charset="-120"/>
                <a:ea typeface="Adobe 繁黑體 Std B" pitchFamily="34" charset="-120"/>
                <a:sym typeface="Wingdings 2"/>
              </a:rPr>
              <a:t>X</a:t>
            </a:r>
            <a:r>
              <a:rPr lang="zh-TW" altLang="en-US" sz="1600" dirty="0">
                <a:latin typeface="Adobe 繁黑體 Std B" pitchFamily="34" charset="-120"/>
                <a:ea typeface="Adobe 繁黑體 Std B" pitchFamily="34" charset="-120"/>
                <a:sym typeface="Wingdings 2"/>
              </a:rPr>
              <a:t> </a:t>
            </a:r>
            <a:r>
              <a:rPr lang="en-US" altLang="zh-TW" sz="1600" dirty="0" smtClean="0">
                <a:latin typeface="Adobe 繁黑體 Std B" pitchFamily="34" charset="-120"/>
                <a:ea typeface="Adobe 繁黑體 Std B" pitchFamily="34" charset="-120"/>
                <a:sym typeface="Wingdings 2"/>
              </a:rPr>
              <a:t>15%</a:t>
            </a:r>
            <a:r>
              <a:rPr lang="zh-TW" altLang="en-US" sz="1600" dirty="0" smtClean="0">
                <a:latin typeface="Adobe 繁黑體 Std B" pitchFamily="34" charset="-120"/>
                <a:ea typeface="Adobe 繁黑體 Std B" pitchFamily="34" charset="-120"/>
                <a:sym typeface="Wingdings 2"/>
              </a:rPr>
              <a:t> </a:t>
            </a:r>
            <a:endParaRPr lang="en-US" altLang="zh-TW" sz="1600" dirty="0">
              <a:latin typeface="Adobe 繁黑體 Std B" pitchFamily="34" charset="-120"/>
              <a:ea typeface="Adobe 繁黑體 Std B" pitchFamily="34" charset="-120"/>
              <a:sym typeface="Wingdings 2"/>
            </a:endParaRPr>
          </a:p>
          <a:p>
            <a:pPr marL="285750" indent="-285750">
              <a:spcBef>
                <a:spcPts val="300"/>
              </a:spcBef>
              <a:spcAft>
                <a:spcPts val="300"/>
              </a:spcAft>
              <a:buFont typeface="Arial" panose="020B0604020202020204" pitchFamily="34" charset="0"/>
              <a:buChar char="•"/>
            </a:pPr>
            <a:r>
              <a:rPr lang="zh-TW" altLang="en-US" sz="1600" dirty="0" smtClean="0">
                <a:latin typeface="Adobe 繁黑體 Std B" pitchFamily="34" charset="-120"/>
                <a:ea typeface="Adobe 繁黑體 Std B" pitchFamily="34" charset="-120"/>
                <a:sym typeface="Wingdings 2"/>
              </a:rPr>
              <a:t>提升</a:t>
            </a:r>
            <a:r>
              <a:rPr lang="zh-TW" altLang="en-US" sz="1600" dirty="0">
                <a:latin typeface="Adobe 繁黑體 Std B" pitchFamily="34" charset="-120"/>
                <a:ea typeface="Adobe 繁黑體 Std B" pitchFamily="34" charset="-120"/>
                <a:sym typeface="Wingdings 2"/>
              </a:rPr>
              <a:t>能源使用</a:t>
            </a:r>
            <a:r>
              <a:rPr lang="zh-TW" altLang="en-US" sz="1600" dirty="0" smtClean="0">
                <a:latin typeface="Adobe 繁黑體 Std B" pitchFamily="34" charset="-120"/>
                <a:ea typeface="Adobe 繁黑體 Std B" pitchFamily="34" charset="-120"/>
                <a:sym typeface="Wingdings 2"/>
              </a:rPr>
              <a:t>效率、增設再生能源發電設備，可再增加法定容積上限 </a:t>
            </a:r>
            <a:r>
              <a:rPr lang="en-US" altLang="zh-TW" sz="1600" dirty="0" smtClean="0">
                <a:latin typeface="Adobe 繁黑體 Std B" pitchFamily="34" charset="-120"/>
                <a:ea typeface="Adobe 繁黑體 Std B" pitchFamily="34" charset="-120"/>
                <a:sym typeface="Wingdings 2"/>
              </a:rPr>
              <a:t>5%</a:t>
            </a:r>
            <a:r>
              <a:rPr lang="zh-TW" altLang="en-US" sz="1600" dirty="0" smtClean="0">
                <a:latin typeface="Adobe 繁黑體 Std B" pitchFamily="34" charset="-120"/>
                <a:ea typeface="Adobe 繁黑體 Std B" pitchFamily="34" charset="-120"/>
                <a:sym typeface="Wingdings 2"/>
              </a:rPr>
              <a:t> </a:t>
            </a:r>
            <a:r>
              <a:rPr lang="en-US" altLang="zh-TW" sz="1600" dirty="0" smtClean="0">
                <a:latin typeface="Adobe 繁黑體 Std B" pitchFamily="34" charset="-120"/>
                <a:ea typeface="Adobe 繁黑體 Std B" pitchFamily="34" charset="-120"/>
                <a:sym typeface="Wingdings 2"/>
              </a:rPr>
              <a:t>→</a:t>
            </a:r>
            <a:r>
              <a:rPr lang="zh-TW" altLang="en-US" sz="1600" dirty="0" smtClean="0">
                <a:latin typeface="Adobe 繁黑體 Std B" pitchFamily="34" charset="-120"/>
                <a:ea typeface="Adobe 繁黑體 Std B" pitchFamily="34" charset="-120"/>
                <a:sym typeface="Wingdings 2"/>
              </a:rPr>
              <a:t> </a:t>
            </a:r>
            <a:r>
              <a:rPr lang="en-US" altLang="zh-TW" sz="1600" dirty="0" smtClean="0">
                <a:latin typeface="Adobe 繁黑體 Std B" pitchFamily="34" charset="-120"/>
                <a:ea typeface="Adobe 繁黑體 Std B" pitchFamily="34" charset="-120"/>
                <a:sym typeface="Wingdings 2"/>
              </a:rPr>
              <a:t>300%</a:t>
            </a:r>
            <a:r>
              <a:rPr lang="zh-TW" altLang="en-US" sz="1600" dirty="0" smtClean="0">
                <a:latin typeface="Adobe 繁黑體 Std B" pitchFamily="34" charset="-120"/>
                <a:ea typeface="Adobe 繁黑體 Std B" pitchFamily="34" charset="-120"/>
                <a:sym typeface="Wingdings 2"/>
              </a:rPr>
              <a:t> </a:t>
            </a:r>
            <a:r>
              <a:rPr lang="en-US" altLang="zh-TW" sz="1600" dirty="0" smtClean="0">
                <a:latin typeface="Adobe 繁黑體 Std B" pitchFamily="34" charset="-120"/>
                <a:ea typeface="Adobe 繁黑體 Std B" pitchFamily="34" charset="-120"/>
                <a:sym typeface="Wingdings 2"/>
              </a:rPr>
              <a:t>X</a:t>
            </a:r>
            <a:r>
              <a:rPr lang="zh-TW" altLang="en-US" sz="1600" dirty="0" smtClean="0">
                <a:latin typeface="Adobe 繁黑體 Std B" pitchFamily="34" charset="-120"/>
                <a:ea typeface="Adobe 繁黑體 Std B" pitchFamily="34" charset="-120"/>
                <a:sym typeface="Wingdings 2"/>
              </a:rPr>
              <a:t> </a:t>
            </a:r>
            <a:r>
              <a:rPr lang="en-US" altLang="zh-TW" sz="1600" dirty="0" smtClean="0">
                <a:latin typeface="Adobe 繁黑體 Std B" pitchFamily="34" charset="-120"/>
                <a:ea typeface="Adobe 繁黑體 Std B" pitchFamily="34" charset="-120"/>
                <a:sym typeface="Wingdings 2"/>
              </a:rPr>
              <a:t>5%</a:t>
            </a:r>
            <a:r>
              <a:rPr lang="zh-TW" altLang="en-US" sz="1600" dirty="0" smtClean="0">
                <a:latin typeface="Adobe 繁黑體 Std B" pitchFamily="34" charset="-120"/>
                <a:ea typeface="Adobe 繁黑體 Std B" pitchFamily="34" charset="-120"/>
                <a:sym typeface="Wingdings 2"/>
              </a:rPr>
              <a:t> </a:t>
            </a:r>
            <a:r>
              <a:rPr lang="en-US" altLang="zh-TW" sz="1600" dirty="0" smtClean="0">
                <a:latin typeface="Adobe 繁黑體 Std B" pitchFamily="34" charset="-120"/>
                <a:ea typeface="Adobe 繁黑體 Std B" pitchFamily="34" charset="-120"/>
                <a:sym typeface="Wingdings 2"/>
              </a:rPr>
              <a:t>=</a:t>
            </a:r>
            <a:r>
              <a:rPr lang="zh-TW" altLang="en-US" sz="1600" dirty="0" smtClean="0">
                <a:latin typeface="Adobe 繁黑體 Std B" pitchFamily="34" charset="-120"/>
                <a:ea typeface="Adobe 繁黑體 Std B" pitchFamily="34" charset="-120"/>
                <a:sym typeface="Wingdings 2"/>
              </a:rPr>
              <a:t> </a:t>
            </a:r>
            <a:r>
              <a:rPr lang="en-US" altLang="zh-TW" sz="1600" dirty="0" smtClean="0">
                <a:solidFill>
                  <a:srgbClr val="FF0000"/>
                </a:solidFill>
                <a:latin typeface="Adobe 繁黑體 Std B" pitchFamily="34" charset="-120"/>
                <a:ea typeface="Adobe 繁黑體 Std B" pitchFamily="34" charset="-120"/>
                <a:sym typeface="Wingdings 2"/>
              </a:rPr>
              <a:t>15%</a:t>
            </a:r>
          </a:p>
          <a:p>
            <a:pPr>
              <a:spcBef>
                <a:spcPts val="300"/>
              </a:spcBef>
              <a:spcAft>
                <a:spcPts val="300"/>
              </a:spcAft>
            </a:pPr>
            <a:r>
              <a:rPr lang="zh-TW" altLang="en-US" sz="1600" dirty="0" smtClean="0">
                <a:solidFill>
                  <a:srgbClr val="FF0000"/>
                </a:solidFill>
                <a:latin typeface="Adobe 繁黑體 Std B" pitchFamily="34" charset="-120"/>
                <a:ea typeface="Adobe 繁黑體 Std B" pitchFamily="34" charset="-120"/>
                <a:sym typeface="Wingdings 2"/>
              </a:rPr>
              <a:t>法定容積可達：</a:t>
            </a:r>
            <a:r>
              <a:rPr lang="en-US" altLang="zh-TW" sz="1600" dirty="0" smtClean="0">
                <a:solidFill>
                  <a:srgbClr val="FF0000"/>
                </a:solidFill>
                <a:latin typeface="Adobe 繁黑體 Std B" pitchFamily="34" charset="-120"/>
                <a:ea typeface="Adobe 繁黑體 Std B" pitchFamily="34" charset="-120"/>
                <a:sym typeface="Wingdings 2"/>
              </a:rPr>
              <a:t>300%</a:t>
            </a:r>
            <a:r>
              <a:rPr lang="zh-TW" altLang="en-US" sz="1600" dirty="0" smtClean="0">
                <a:solidFill>
                  <a:srgbClr val="FF0000"/>
                </a:solidFill>
                <a:latin typeface="Adobe 繁黑體 Std B" pitchFamily="34" charset="-120"/>
                <a:ea typeface="Adobe 繁黑體 Std B" pitchFamily="34" charset="-120"/>
                <a:sym typeface="Wingdings 2"/>
              </a:rPr>
              <a:t> </a:t>
            </a:r>
            <a:r>
              <a:rPr lang="en-US" altLang="zh-TW" sz="1600" dirty="0" smtClean="0">
                <a:solidFill>
                  <a:srgbClr val="FF0000"/>
                </a:solidFill>
                <a:latin typeface="Adobe 繁黑體 Std B" pitchFamily="34" charset="-120"/>
                <a:ea typeface="Adobe 繁黑體 Std B" pitchFamily="34" charset="-120"/>
                <a:sym typeface="Wingdings 2"/>
              </a:rPr>
              <a:t>+</a:t>
            </a:r>
            <a:r>
              <a:rPr lang="zh-TW" altLang="en-US" sz="1600" dirty="0" smtClean="0">
                <a:solidFill>
                  <a:srgbClr val="FF0000"/>
                </a:solidFill>
                <a:latin typeface="Adobe 繁黑體 Std B" pitchFamily="34" charset="-120"/>
                <a:ea typeface="Adobe 繁黑體 Std B" pitchFamily="34" charset="-120"/>
                <a:sym typeface="Wingdings 2"/>
              </a:rPr>
              <a:t> </a:t>
            </a:r>
            <a:r>
              <a:rPr lang="en-US" altLang="zh-TW" sz="1600" dirty="0" smtClean="0">
                <a:solidFill>
                  <a:srgbClr val="FF0000"/>
                </a:solidFill>
                <a:latin typeface="Adobe 繁黑體 Std B" pitchFamily="34" charset="-120"/>
                <a:ea typeface="Adobe 繁黑體 Std B" pitchFamily="34" charset="-120"/>
                <a:sym typeface="Wingdings 2"/>
              </a:rPr>
              <a:t>45%</a:t>
            </a:r>
            <a:r>
              <a:rPr lang="zh-TW" altLang="en-US" sz="1600" dirty="0" smtClean="0">
                <a:solidFill>
                  <a:srgbClr val="FF0000"/>
                </a:solidFill>
                <a:latin typeface="Adobe 繁黑體 Std B" pitchFamily="34" charset="-120"/>
                <a:ea typeface="Adobe 繁黑體 Std B" pitchFamily="34" charset="-120"/>
                <a:sym typeface="Wingdings 2"/>
              </a:rPr>
              <a:t> </a:t>
            </a:r>
            <a:r>
              <a:rPr lang="en-US" altLang="zh-TW" sz="1600" dirty="0" smtClean="0">
                <a:solidFill>
                  <a:srgbClr val="FF0000"/>
                </a:solidFill>
                <a:latin typeface="Adobe 繁黑體 Std B" pitchFamily="34" charset="-120"/>
                <a:ea typeface="Adobe 繁黑體 Std B" pitchFamily="34" charset="-120"/>
                <a:sym typeface="Wingdings 2"/>
              </a:rPr>
              <a:t>+15%</a:t>
            </a:r>
            <a:r>
              <a:rPr lang="zh-TW" altLang="en-US" sz="1600" dirty="0" smtClean="0">
                <a:solidFill>
                  <a:srgbClr val="FF0000"/>
                </a:solidFill>
                <a:latin typeface="Adobe 繁黑體 Std B" pitchFamily="34" charset="-120"/>
                <a:ea typeface="Adobe 繁黑體 Std B" pitchFamily="34" charset="-120"/>
                <a:sym typeface="Wingdings 2"/>
              </a:rPr>
              <a:t> </a:t>
            </a:r>
            <a:r>
              <a:rPr lang="en-US" altLang="zh-TW" sz="1600" dirty="0" smtClean="0">
                <a:solidFill>
                  <a:srgbClr val="FF0000"/>
                </a:solidFill>
                <a:latin typeface="Adobe 繁黑體 Std B" pitchFamily="34" charset="-120"/>
                <a:ea typeface="Adobe 繁黑體 Std B" pitchFamily="34" charset="-120"/>
                <a:sym typeface="Wingdings 2"/>
              </a:rPr>
              <a:t>=</a:t>
            </a:r>
            <a:r>
              <a:rPr lang="zh-TW" altLang="en-US" sz="1600" dirty="0" smtClean="0">
                <a:solidFill>
                  <a:srgbClr val="FF0000"/>
                </a:solidFill>
                <a:latin typeface="Adobe 繁黑體 Std B" pitchFamily="34" charset="-120"/>
                <a:ea typeface="Adobe 繁黑體 Std B" pitchFamily="34" charset="-120"/>
                <a:sym typeface="Wingdings 2"/>
              </a:rPr>
              <a:t> </a:t>
            </a:r>
            <a:r>
              <a:rPr lang="en-US" altLang="zh-TW" sz="1600" dirty="0" smtClean="0">
                <a:solidFill>
                  <a:srgbClr val="FF0000"/>
                </a:solidFill>
                <a:latin typeface="Adobe 繁黑體 Std B" pitchFamily="34" charset="-120"/>
                <a:ea typeface="Adobe 繁黑體 Std B" pitchFamily="34" charset="-120"/>
                <a:sym typeface="Wingdings 2"/>
              </a:rPr>
              <a:t>360%</a:t>
            </a:r>
          </a:p>
          <a:p>
            <a:pPr>
              <a:spcBef>
                <a:spcPts val="300"/>
              </a:spcBef>
              <a:spcAft>
                <a:spcPts val="300"/>
              </a:spcAft>
            </a:pPr>
            <a:r>
              <a:rPr lang="en-US" altLang="zh-TW" sz="1600" dirty="0" smtClean="0">
                <a:solidFill>
                  <a:srgbClr val="FF0000"/>
                </a:solidFill>
                <a:latin typeface="Adobe 繁黑體 Std B" pitchFamily="34" charset="-120"/>
                <a:ea typeface="Adobe 繁黑體 Std B" pitchFamily="34" charset="-120"/>
                <a:sym typeface="Wingdings 2"/>
              </a:rPr>
              <a:t>(</a:t>
            </a:r>
            <a:r>
              <a:rPr lang="zh-TW" altLang="en-US" sz="1600" dirty="0" smtClean="0">
                <a:solidFill>
                  <a:srgbClr val="FF0000"/>
                </a:solidFill>
                <a:latin typeface="Adobe 繁黑體 Std B" pitchFamily="34" charset="-120"/>
                <a:ea typeface="Adobe 繁黑體 Std B" pitchFamily="34" charset="-120"/>
                <a:sym typeface="Wingdings 2"/>
              </a:rPr>
              <a:t> 捐贈產業空間或繳納回饋金，總容積可增至 </a:t>
            </a:r>
            <a:r>
              <a:rPr lang="en-US" altLang="zh-TW" sz="1600" dirty="0" smtClean="0">
                <a:solidFill>
                  <a:srgbClr val="FF0000"/>
                </a:solidFill>
                <a:latin typeface="Adobe 繁黑體 Std B" pitchFamily="34" charset="-120"/>
                <a:ea typeface="Adobe 繁黑體 Std B" pitchFamily="34" charset="-120"/>
                <a:sym typeface="Wingdings 2"/>
              </a:rPr>
              <a:t>400%</a:t>
            </a:r>
            <a:r>
              <a:rPr lang="zh-TW" altLang="en-US" sz="1600" dirty="0" smtClean="0">
                <a:solidFill>
                  <a:srgbClr val="FF0000"/>
                </a:solidFill>
                <a:latin typeface="Adobe 繁黑體 Std B" pitchFamily="34" charset="-120"/>
                <a:ea typeface="Adobe 繁黑體 Std B" pitchFamily="34" charset="-120"/>
                <a:sym typeface="Wingdings 2"/>
              </a:rPr>
              <a:t> </a:t>
            </a:r>
            <a:r>
              <a:rPr lang="en-US" altLang="zh-TW" sz="1600" dirty="0" smtClean="0">
                <a:solidFill>
                  <a:srgbClr val="FF0000"/>
                </a:solidFill>
                <a:latin typeface="Adobe 繁黑體 Std B" pitchFamily="34" charset="-120"/>
                <a:ea typeface="Adobe 繁黑體 Std B" pitchFamily="34" charset="-120"/>
                <a:sym typeface="Wingdings 2"/>
              </a:rPr>
              <a:t>)</a:t>
            </a:r>
            <a:endParaRPr lang="zh-TW" altLang="en-US" sz="1600" dirty="0">
              <a:solidFill>
                <a:srgbClr val="FF0000"/>
              </a:solidFill>
              <a:latin typeface="Adobe 繁黑體 Std B" pitchFamily="34" charset="-120"/>
              <a:ea typeface="Adobe 繁黑體 Std B" pitchFamily="34" charset="-120"/>
            </a:endParaRPr>
          </a:p>
        </p:txBody>
      </p:sp>
      <p:sp>
        <p:nvSpPr>
          <p:cNvPr id="2" name="標題 1"/>
          <p:cNvSpPr>
            <a:spLocks noGrp="1"/>
          </p:cNvSpPr>
          <p:nvPr>
            <p:ph type="title"/>
          </p:nvPr>
        </p:nvSpPr>
        <p:spPr/>
        <p:txBody>
          <a:bodyPr>
            <a:normAutofit/>
          </a:bodyPr>
          <a:lstStyle/>
          <a:p>
            <a:r>
              <a:rPr lang="zh-TW" altLang="en-US" sz="2600" dirty="0" smtClean="0">
                <a:solidFill>
                  <a:schemeClr val="tx1"/>
                </a:solidFill>
              </a:rPr>
              <a:t>放寬工業區丁種建築用地之容積限制，解決廠商用地需求</a:t>
            </a:r>
            <a:endParaRPr lang="zh-TW" altLang="en-US" sz="2600" dirty="0">
              <a:solidFill>
                <a:schemeClr val="tx1"/>
              </a:solidFill>
            </a:endParaRPr>
          </a:p>
        </p:txBody>
      </p:sp>
      <p:sp>
        <p:nvSpPr>
          <p:cNvPr id="4" name="矩形 3"/>
          <p:cNvSpPr/>
          <p:nvPr/>
        </p:nvSpPr>
        <p:spPr>
          <a:xfrm>
            <a:off x="272593" y="1052736"/>
            <a:ext cx="5256584" cy="432048"/>
          </a:xfrm>
          <a:prstGeom prst="rect">
            <a:avLst/>
          </a:prstGeom>
          <a:solidFill>
            <a:schemeClr val="bg1"/>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accent6">
                    <a:lumMod val="50000"/>
                  </a:schemeClr>
                </a:solidFill>
                <a:latin typeface="Adobe 繁黑體 Std B" pitchFamily="34" charset="-120"/>
                <a:ea typeface="Adobe 繁黑體 Std B" pitchFamily="34" charset="-120"/>
              </a:rPr>
              <a:t>108.5.30</a:t>
            </a:r>
            <a:r>
              <a:rPr lang="zh-TW" altLang="en-US" dirty="0" smtClean="0">
                <a:solidFill>
                  <a:schemeClr val="accent6">
                    <a:lumMod val="50000"/>
                  </a:schemeClr>
                </a:solidFill>
                <a:latin typeface="Adobe 繁黑體 Std B" pitchFamily="34" charset="-120"/>
                <a:ea typeface="Adobe 繁黑體 Std B" pitchFamily="34" charset="-120"/>
              </a:rPr>
              <a:t> 修正非都市土地使用管制規則第 </a:t>
            </a:r>
            <a:r>
              <a:rPr lang="en-US" altLang="zh-TW" dirty="0" smtClean="0">
                <a:solidFill>
                  <a:schemeClr val="accent6">
                    <a:lumMod val="50000"/>
                  </a:schemeClr>
                </a:solidFill>
                <a:latin typeface="Adobe 繁黑體 Std B" pitchFamily="34" charset="-120"/>
                <a:ea typeface="Adobe 繁黑體 Std B" pitchFamily="34" charset="-120"/>
              </a:rPr>
              <a:t>9 </a:t>
            </a:r>
            <a:r>
              <a:rPr lang="zh-TW" altLang="en-US" dirty="0" smtClean="0">
                <a:solidFill>
                  <a:schemeClr val="accent6">
                    <a:lumMod val="50000"/>
                  </a:schemeClr>
                </a:solidFill>
                <a:latin typeface="Adobe 繁黑體 Std B" pitchFamily="34" charset="-120"/>
                <a:ea typeface="Adobe 繁黑體 Std B" pitchFamily="34" charset="-120"/>
              </a:rPr>
              <a:t>條之 </a:t>
            </a:r>
            <a:r>
              <a:rPr lang="en-US" altLang="zh-TW" dirty="0" smtClean="0">
                <a:solidFill>
                  <a:schemeClr val="accent6">
                    <a:lumMod val="50000"/>
                  </a:schemeClr>
                </a:solidFill>
                <a:latin typeface="Adobe 繁黑體 Std B" pitchFamily="34" charset="-120"/>
                <a:ea typeface="Adobe 繁黑體 Std B" pitchFamily="34" charset="-120"/>
              </a:rPr>
              <a:t>1</a:t>
            </a:r>
          </a:p>
        </p:txBody>
      </p:sp>
      <p:sp>
        <p:nvSpPr>
          <p:cNvPr id="5" name="矩形 4"/>
          <p:cNvSpPr/>
          <p:nvPr/>
        </p:nvSpPr>
        <p:spPr>
          <a:xfrm>
            <a:off x="323528" y="4149080"/>
            <a:ext cx="1728192" cy="2304256"/>
          </a:xfrm>
          <a:prstGeom prst="rect">
            <a:avLst/>
          </a:prstGeom>
          <a:solidFill>
            <a:schemeClr val="bg1"/>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a:lnSpc>
                <a:spcPts val="2500"/>
              </a:lnSpc>
              <a:spcBef>
                <a:spcPts val="300"/>
              </a:spcBef>
              <a:spcAft>
                <a:spcPts val="300"/>
              </a:spcAft>
            </a:pPr>
            <a:r>
              <a:rPr lang="zh-TW" altLang="en-US" dirty="0" smtClean="0">
                <a:solidFill>
                  <a:srgbClr val="FF0000"/>
                </a:solidFill>
                <a:latin typeface="Adobe 繁黑體 Std B" pitchFamily="34" charset="-120"/>
                <a:ea typeface="Adobe 繁黑體 Std B" pitchFamily="34" charset="-120"/>
              </a:rPr>
              <a:t>修正前</a:t>
            </a:r>
            <a:endParaRPr lang="en-US" altLang="zh-TW" dirty="0" smtClean="0">
              <a:solidFill>
                <a:srgbClr val="FF0000"/>
              </a:solidFill>
              <a:latin typeface="Adobe 繁黑體 Std B" pitchFamily="34" charset="-120"/>
              <a:ea typeface="Adobe 繁黑體 Std B" pitchFamily="34" charset="-120"/>
            </a:endParaRPr>
          </a:p>
          <a:p>
            <a:pPr>
              <a:lnSpc>
                <a:spcPts val="2500"/>
              </a:lnSpc>
              <a:spcAft>
                <a:spcPts val="600"/>
              </a:spcAft>
            </a:pPr>
            <a:r>
              <a:rPr lang="zh-TW" altLang="en-US" sz="1700" dirty="0" smtClean="0">
                <a:solidFill>
                  <a:schemeClr val="tx1"/>
                </a:solidFill>
                <a:latin typeface="Adobe 繁黑體 Std B" pitchFamily="34" charset="-120"/>
                <a:ea typeface="Adobe 繁黑體 Std B" pitchFamily="34" charset="-120"/>
              </a:rPr>
              <a:t>非都市土地丁種建築用地容積率上限為 </a:t>
            </a:r>
            <a:r>
              <a:rPr lang="en-US" altLang="zh-TW" sz="1700" dirty="0" smtClean="0">
                <a:solidFill>
                  <a:schemeClr val="tx1"/>
                </a:solidFill>
                <a:latin typeface="Adobe 繁黑體 Std B" pitchFamily="34" charset="-120"/>
                <a:ea typeface="Adobe 繁黑體 Std B" pitchFamily="34" charset="-120"/>
              </a:rPr>
              <a:t>300</a:t>
            </a:r>
            <a:r>
              <a:rPr lang="zh-TW" altLang="en-US" sz="1700" dirty="0" smtClean="0">
                <a:solidFill>
                  <a:schemeClr val="tx1"/>
                </a:solidFill>
                <a:latin typeface="Adobe 繁黑體 Std B" pitchFamily="34" charset="-120"/>
                <a:ea typeface="Adobe 繁黑體 Std B" pitchFamily="34" charset="-120"/>
              </a:rPr>
              <a:t> </a:t>
            </a:r>
            <a:r>
              <a:rPr lang="en-US" altLang="zh-TW" sz="1700" dirty="0" smtClean="0">
                <a:solidFill>
                  <a:schemeClr val="tx1"/>
                </a:solidFill>
                <a:latin typeface="Adobe 繁黑體 Std B" pitchFamily="34" charset="-120"/>
                <a:ea typeface="Adobe 繁黑體 Std B" pitchFamily="34" charset="-120"/>
              </a:rPr>
              <a:t>%</a:t>
            </a:r>
            <a:r>
              <a:rPr lang="zh-TW" altLang="en-US" sz="1700" dirty="0" smtClean="0">
                <a:solidFill>
                  <a:schemeClr val="tx1"/>
                </a:solidFill>
                <a:latin typeface="Adobe 繁黑體 Std B" pitchFamily="34" charset="-120"/>
                <a:ea typeface="Adobe 繁黑體 Std B" pitchFamily="34" charset="-120"/>
              </a:rPr>
              <a:t> 。</a:t>
            </a:r>
            <a:endParaRPr lang="zh-TW" altLang="en-US" sz="1700" dirty="0">
              <a:solidFill>
                <a:schemeClr val="tx1"/>
              </a:solidFill>
              <a:latin typeface="Adobe 繁黑體 Std B" pitchFamily="34" charset="-120"/>
              <a:ea typeface="Adobe 繁黑體 Std B" pitchFamily="34" charset="-120"/>
            </a:endParaRPr>
          </a:p>
        </p:txBody>
      </p:sp>
      <p:sp>
        <p:nvSpPr>
          <p:cNvPr id="6" name="矩形 5"/>
          <p:cNvSpPr/>
          <p:nvPr/>
        </p:nvSpPr>
        <p:spPr>
          <a:xfrm>
            <a:off x="2195736" y="4149080"/>
            <a:ext cx="6696744" cy="2304256"/>
          </a:xfrm>
          <a:prstGeom prst="rect">
            <a:avLst/>
          </a:prstGeom>
          <a:solidFill>
            <a:schemeClr val="bg1"/>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a:lnSpc>
                <a:spcPts val="2500"/>
              </a:lnSpc>
              <a:spcBef>
                <a:spcPts val="300"/>
              </a:spcBef>
              <a:spcAft>
                <a:spcPts val="300"/>
              </a:spcAft>
            </a:pPr>
            <a:r>
              <a:rPr lang="zh-TW" altLang="en-US" dirty="0" smtClean="0">
                <a:solidFill>
                  <a:srgbClr val="FF0000"/>
                </a:solidFill>
                <a:latin typeface="Adobe 繁黑體 Std B" pitchFamily="34" charset="-120"/>
                <a:ea typeface="Adobe 繁黑體 Std B" pitchFamily="34" charset="-120"/>
              </a:rPr>
              <a:t>修正後</a:t>
            </a:r>
            <a:endParaRPr lang="en-US" altLang="zh-TW" dirty="0" smtClean="0">
              <a:solidFill>
                <a:srgbClr val="FF0000"/>
              </a:solidFill>
              <a:latin typeface="Adobe 繁黑體 Std B" pitchFamily="34" charset="-120"/>
              <a:ea typeface="Adobe 繁黑體 Std B" pitchFamily="34" charset="-120"/>
            </a:endParaRPr>
          </a:p>
          <a:p>
            <a:pPr marL="342900" indent="-342900">
              <a:lnSpc>
                <a:spcPts val="2200"/>
              </a:lnSpc>
              <a:spcBef>
                <a:spcPts val="400"/>
              </a:spcBef>
              <a:spcAft>
                <a:spcPts val="400"/>
              </a:spcAft>
              <a:buFont typeface="+mj-lt"/>
              <a:buAutoNum type="arabicPeriod"/>
            </a:pPr>
            <a:r>
              <a:rPr lang="zh-TW" altLang="en-US" sz="1700" dirty="0" smtClean="0">
                <a:solidFill>
                  <a:schemeClr val="tx1"/>
                </a:solidFill>
                <a:latin typeface="Adobe 繁黑體 Std B" pitchFamily="34" charset="-120"/>
                <a:ea typeface="Adobe 繁黑體 Std B" pitchFamily="34" charset="-120"/>
              </a:rPr>
              <a:t>符合一定條件開發或設置之工業區、加工出口區及科學園區等，該區內丁種建築用地符合核定開發計畫並供生產事業、工業及必要設備使用，平均每公頃新增投資金額超過 </a:t>
            </a:r>
            <a:r>
              <a:rPr lang="en-US" altLang="zh-TW" sz="1700" dirty="0" smtClean="0">
                <a:solidFill>
                  <a:schemeClr val="tx1"/>
                </a:solidFill>
                <a:latin typeface="Adobe 繁黑體 Std B" pitchFamily="34" charset="-120"/>
                <a:ea typeface="Adobe 繁黑體 Std B" pitchFamily="34" charset="-120"/>
              </a:rPr>
              <a:t>4 </a:t>
            </a:r>
            <a:r>
              <a:rPr lang="zh-TW" altLang="en-US" sz="1700" dirty="0" smtClean="0">
                <a:solidFill>
                  <a:schemeClr val="tx1"/>
                </a:solidFill>
                <a:latin typeface="Adobe 繁黑體 Std B" pitchFamily="34" charset="-120"/>
                <a:ea typeface="Adobe 繁黑體 Std B" pitchFamily="34" charset="-120"/>
              </a:rPr>
              <a:t>億 </a:t>
            </a:r>
            <a:r>
              <a:rPr lang="en-US" altLang="zh-TW" sz="1700" dirty="0" smtClean="0">
                <a:solidFill>
                  <a:schemeClr val="tx1"/>
                </a:solidFill>
                <a:latin typeface="Adobe 繁黑體 Std B" pitchFamily="34" charset="-120"/>
                <a:ea typeface="Adobe 繁黑體 Std B" pitchFamily="34" charset="-120"/>
              </a:rPr>
              <a:t>5 </a:t>
            </a:r>
            <a:r>
              <a:rPr lang="zh-TW" altLang="en-US" sz="1700" dirty="0" smtClean="0">
                <a:solidFill>
                  <a:schemeClr val="tx1"/>
                </a:solidFill>
                <a:latin typeface="Adobe 繁黑體 Std B" pitchFamily="34" charset="-120"/>
                <a:ea typeface="Adobe 繁黑體 Std B" pitchFamily="34" charset="-120"/>
              </a:rPr>
              <a:t>千萬元者，得按其增加投資金額及設置能源管理措施，</a:t>
            </a:r>
            <a:r>
              <a:rPr lang="zh-TW" altLang="en-US" sz="1700" dirty="0" smtClean="0">
                <a:solidFill>
                  <a:srgbClr val="FF0000"/>
                </a:solidFill>
                <a:latin typeface="Adobe 繁黑體 Std B" pitchFamily="34" charset="-120"/>
                <a:ea typeface="Adobe 繁黑體 Std B" pitchFamily="34" charset="-120"/>
              </a:rPr>
              <a:t>增加其容積至 </a:t>
            </a:r>
            <a:r>
              <a:rPr lang="en-US" altLang="zh-TW" sz="1700" dirty="0" smtClean="0">
                <a:solidFill>
                  <a:srgbClr val="FF0000"/>
                </a:solidFill>
                <a:latin typeface="Adobe 繁黑體 Std B" pitchFamily="34" charset="-120"/>
                <a:ea typeface="Adobe 繁黑體 Std B" pitchFamily="34" charset="-120"/>
              </a:rPr>
              <a:t>360</a:t>
            </a:r>
            <a:r>
              <a:rPr lang="zh-TW" altLang="en-US" sz="1700" dirty="0" smtClean="0">
                <a:solidFill>
                  <a:srgbClr val="FF0000"/>
                </a:solidFill>
                <a:latin typeface="Adobe 繁黑體 Std B" pitchFamily="34" charset="-120"/>
                <a:ea typeface="Adobe 繁黑體 Std B" pitchFamily="34" charset="-120"/>
              </a:rPr>
              <a:t> </a:t>
            </a:r>
            <a:r>
              <a:rPr lang="en-US" altLang="zh-TW" sz="1700" dirty="0" smtClean="0">
                <a:solidFill>
                  <a:srgbClr val="FF0000"/>
                </a:solidFill>
                <a:latin typeface="Adobe 繁黑體 Std B" pitchFamily="34" charset="-120"/>
                <a:ea typeface="Adobe 繁黑體 Std B" pitchFamily="34" charset="-120"/>
              </a:rPr>
              <a:t>%</a:t>
            </a:r>
            <a:r>
              <a:rPr lang="zh-TW" altLang="en-US" sz="1700" dirty="0" smtClean="0">
                <a:solidFill>
                  <a:schemeClr val="tx1"/>
                </a:solidFill>
                <a:latin typeface="Adobe 繁黑體 Std B" pitchFamily="34" charset="-120"/>
                <a:ea typeface="Adobe 繁黑體 Std B" pitchFamily="34" charset="-120"/>
              </a:rPr>
              <a:t>。</a:t>
            </a:r>
            <a:endParaRPr lang="en-US" altLang="zh-TW" sz="1700" dirty="0" smtClean="0">
              <a:solidFill>
                <a:schemeClr val="tx1"/>
              </a:solidFill>
              <a:latin typeface="Adobe 繁黑體 Std B" pitchFamily="34" charset="-120"/>
              <a:ea typeface="Adobe 繁黑體 Std B" pitchFamily="34" charset="-120"/>
            </a:endParaRPr>
          </a:p>
          <a:p>
            <a:pPr marL="342900" indent="-342900">
              <a:lnSpc>
                <a:spcPts val="2200"/>
              </a:lnSpc>
              <a:spcBef>
                <a:spcPts val="400"/>
              </a:spcBef>
              <a:spcAft>
                <a:spcPts val="400"/>
              </a:spcAft>
              <a:buFont typeface="+mj-lt"/>
              <a:buAutoNum type="arabicPeriod"/>
            </a:pPr>
            <a:r>
              <a:rPr lang="zh-TW" altLang="en-US" sz="1700" dirty="0">
                <a:solidFill>
                  <a:schemeClr val="tx1"/>
                </a:solidFill>
                <a:latin typeface="Adobe 繁黑體 Std B" pitchFamily="34" charset="-120"/>
                <a:ea typeface="Adobe 繁黑體 Std B" pitchFamily="34" charset="-120"/>
              </a:rPr>
              <a:t>廠商</a:t>
            </a:r>
            <a:r>
              <a:rPr lang="zh-TW" altLang="en-US" sz="1700" dirty="0" smtClean="0">
                <a:solidFill>
                  <a:schemeClr val="tx1"/>
                </a:solidFill>
                <a:latin typeface="Adobe 繁黑體 Std B" pitchFamily="34" charset="-120"/>
                <a:ea typeface="Adobe 繁黑體 Std B" pitchFamily="34" charset="-120"/>
              </a:rPr>
              <a:t>後續尚得以捐贈產業空間或繳納回饋金之方式增加容積率，合併前述</a:t>
            </a:r>
            <a:r>
              <a:rPr lang="zh-TW" altLang="en-US" sz="1700" dirty="0" smtClean="0">
                <a:solidFill>
                  <a:srgbClr val="FF0000"/>
                </a:solidFill>
                <a:latin typeface="Adobe 繁黑體 Std B" pitchFamily="34" charset="-120"/>
                <a:ea typeface="Adobe 繁黑體 Std B" pitchFamily="34" charset="-120"/>
              </a:rPr>
              <a:t>增加之總容積率不得超過 </a:t>
            </a:r>
            <a:r>
              <a:rPr lang="en-US" altLang="zh-TW" sz="1700" dirty="0" smtClean="0">
                <a:solidFill>
                  <a:srgbClr val="FF0000"/>
                </a:solidFill>
                <a:latin typeface="Adobe 繁黑體 Std B" pitchFamily="34" charset="-120"/>
                <a:ea typeface="Adobe 繁黑體 Std B" pitchFamily="34" charset="-120"/>
              </a:rPr>
              <a:t>400</a:t>
            </a:r>
            <a:r>
              <a:rPr lang="zh-TW" altLang="en-US" sz="1700" dirty="0" smtClean="0">
                <a:solidFill>
                  <a:srgbClr val="FF0000"/>
                </a:solidFill>
                <a:latin typeface="Adobe 繁黑體 Std B" pitchFamily="34" charset="-120"/>
                <a:ea typeface="Adobe 繁黑體 Std B" pitchFamily="34" charset="-120"/>
              </a:rPr>
              <a:t> </a:t>
            </a:r>
            <a:r>
              <a:rPr lang="en-US" altLang="zh-TW" sz="1700" dirty="0" smtClean="0">
                <a:solidFill>
                  <a:srgbClr val="FF0000"/>
                </a:solidFill>
                <a:latin typeface="Adobe 繁黑體 Std B" pitchFamily="34" charset="-120"/>
                <a:ea typeface="Adobe 繁黑體 Std B" pitchFamily="34" charset="-120"/>
              </a:rPr>
              <a:t>%</a:t>
            </a:r>
            <a:r>
              <a:rPr lang="zh-TW" altLang="en-US" sz="1700" dirty="0" smtClean="0">
                <a:solidFill>
                  <a:schemeClr val="tx1"/>
                </a:solidFill>
                <a:latin typeface="Adobe 繁黑體 Std B" pitchFamily="34" charset="-120"/>
                <a:ea typeface="Adobe 繁黑體 Std B" pitchFamily="34" charset="-120"/>
              </a:rPr>
              <a:t>。</a:t>
            </a:r>
            <a:endParaRPr lang="zh-TW" altLang="en-US" sz="1700" dirty="0">
              <a:solidFill>
                <a:schemeClr val="tx1"/>
              </a:solidFill>
              <a:latin typeface="Adobe 繁黑體 Std B" pitchFamily="34" charset="-120"/>
              <a:ea typeface="Adobe 繁黑體 Std B" pitchFamily="34" charset="-120"/>
            </a:endParaRPr>
          </a:p>
        </p:txBody>
      </p:sp>
      <p:grpSp>
        <p:nvGrpSpPr>
          <p:cNvPr id="12" name="群組 11"/>
          <p:cNvGrpSpPr/>
          <p:nvPr/>
        </p:nvGrpSpPr>
        <p:grpSpPr>
          <a:xfrm>
            <a:off x="6030320" y="1766970"/>
            <a:ext cx="2502120" cy="2166086"/>
            <a:chOff x="6390360" y="1613226"/>
            <a:chExt cx="2502120" cy="2166086"/>
          </a:xfrm>
        </p:grpSpPr>
        <p:grpSp>
          <p:nvGrpSpPr>
            <p:cNvPr id="103" name="群組 102"/>
            <p:cNvGrpSpPr/>
            <p:nvPr/>
          </p:nvGrpSpPr>
          <p:grpSpPr>
            <a:xfrm>
              <a:off x="6390360" y="1613226"/>
              <a:ext cx="2502120" cy="2166086"/>
              <a:chOff x="3808722" y="1613226"/>
              <a:chExt cx="2502120" cy="2166086"/>
            </a:xfrm>
          </p:grpSpPr>
          <p:grpSp>
            <p:nvGrpSpPr>
              <p:cNvPr id="90" name="群組 89"/>
              <p:cNvGrpSpPr/>
              <p:nvPr/>
            </p:nvGrpSpPr>
            <p:grpSpPr>
              <a:xfrm>
                <a:off x="3808722" y="1849329"/>
                <a:ext cx="2502120" cy="1929983"/>
                <a:chOff x="938642" y="1484784"/>
                <a:chExt cx="2844000" cy="2155232"/>
              </a:xfrm>
            </p:grpSpPr>
            <p:sp>
              <p:nvSpPr>
                <p:cNvPr id="91" name="立方體 90"/>
                <p:cNvSpPr>
                  <a:spLocks/>
                </p:cNvSpPr>
                <p:nvPr/>
              </p:nvSpPr>
              <p:spPr>
                <a:xfrm>
                  <a:off x="938642" y="2632017"/>
                  <a:ext cx="2844000" cy="1007999"/>
                </a:xfrm>
                <a:prstGeom prst="cube">
                  <a:avLst>
                    <a:gd name="adj" fmla="val 91814"/>
                  </a:avLst>
                </a:prstGeom>
                <a:solidFill>
                  <a:schemeClr val="bg2">
                    <a:lumMod val="90000"/>
                  </a:schemeClr>
                </a:solidFill>
                <a:ln>
                  <a:solidFill>
                    <a:schemeClr val="bg2">
                      <a:lumMod val="50000"/>
                    </a:schemeClr>
                  </a:solidFill>
                </a:ln>
                <a:scene3d>
                  <a:camera prst="perspective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360000" bIns="72000" rtlCol="0" anchor="b" anchorCtr="0"/>
                <a:lstStyle/>
                <a:p>
                  <a:pPr algn="ctr"/>
                  <a:endParaRPr lang="zh-TW" altLang="en-US" sz="1500" dirty="0">
                    <a:solidFill>
                      <a:schemeClr val="tx1"/>
                    </a:solidFill>
                    <a:latin typeface="Adobe 繁黑體 Std B" pitchFamily="34" charset="-120"/>
                    <a:ea typeface="Adobe 繁黑體 Std B" pitchFamily="34" charset="-120"/>
                  </a:endParaRPr>
                </a:p>
              </p:txBody>
            </p:sp>
            <p:sp>
              <p:nvSpPr>
                <p:cNvPr id="93" name="立方體 92"/>
                <p:cNvSpPr/>
                <p:nvPr/>
              </p:nvSpPr>
              <p:spPr>
                <a:xfrm>
                  <a:off x="1925713" y="1484784"/>
                  <a:ext cx="1268486" cy="1460262"/>
                </a:xfrm>
                <a:prstGeom prst="cube">
                  <a:avLst>
                    <a:gd name="adj" fmla="val 23874"/>
                  </a:avLst>
                </a:prstGeom>
                <a:solidFill>
                  <a:schemeClr val="bg1"/>
                </a:solidFill>
                <a:ln>
                  <a:solidFill>
                    <a:schemeClr val="bg2">
                      <a:lumMod val="50000"/>
                    </a:schemeClr>
                  </a:solidFill>
                </a:ln>
                <a:scene3d>
                  <a:camera prst="perspective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4" name="矩形 93"/>
                <p:cNvSpPr/>
                <p:nvPr/>
              </p:nvSpPr>
              <p:spPr>
                <a:xfrm>
                  <a:off x="2339752" y="2729906"/>
                  <a:ext cx="180000" cy="215140"/>
                </a:xfrm>
                <a:prstGeom prst="rect">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95" name="直線接點 94"/>
                <p:cNvCxnSpPr/>
                <p:nvPr/>
              </p:nvCxnSpPr>
              <p:spPr>
                <a:xfrm>
                  <a:off x="1979712" y="2018024"/>
                  <a:ext cx="900216"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96" name="直線接點 95"/>
                <p:cNvCxnSpPr/>
                <p:nvPr/>
              </p:nvCxnSpPr>
              <p:spPr>
                <a:xfrm>
                  <a:off x="1979712" y="2209336"/>
                  <a:ext cx="900216"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97" name="直線接點 96"/>
                <p:cNvCxnSpPr/>
                <p:nvPr/>
              </p:nvCxnSpPr>
              <p:spPr>
                <a:xfrm>
                  <a:off x="1979712" y="2426704"/>
                  <a:ext cx="900216"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98" name="直線接點 97"/>
                <p:cNvCxnSpPr/>
                <p:nvPr/>
              </p:nvCxnSpPr>
              <p:spPr>
                <a:xfrm>
                  <a:off x="1979712" y="2636912"/>
                  <a:ext cx="900216"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99" name="直線接點 98"/>
                <p:cNvCxnSpPr/>
                <p:nvPr/>
              </p:nvCxnSpPr>
              <p:spPr>
                <a:xfrm flipV="1">
                  <a:off x="2879928" y="1720264"/>
                  <a:ext cx="281298" cy="309826"/>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grpSp>
          <p:sp>
            <p:nvSpPr>
              <p:cNvPr id="66" name="立方體 65"/>
              <p:cNvSpPr/>
              <p:nvPr/>
            </p:nvSpPr>
            <p:spPr>
              <a:xfrm>
                <a:off x="4714447" y="1613226"/>
                <a:ext cx="1044000" cy="492274"/>
              </a:xfrm>
              <a:prstGeom prst="cube">
                <a:avLst>
                  <a:gd name="adj" fmla="val 47018"/>
                </a:avLst>
              </a:prstGeom>
              <a:solidFill>
                <a:schemeClr val="accent3"/>
              </a:solidFill>
              <a:ln>
                <a:solidFill>
                  <a:schemeClr val="accent3">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00" name="直線接點 99"/>
              <p:cNvCxnSpPr/>
              <p:nvPr/>
            </p:nvCxnSpPr>
            <p:spPr>
              <a:xfrm flipV="1">
                <a:off x="5508104" y="2431475"/>
                <a:ext cx="247483" cy="277445"/>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01" name="直線接點 100"/>
              <p:cNvCxnSpPr/>
              <p:nvPr/>
            </p:nvCxnSpPr>
            <p:spPr>
              <a:xfrm flipV="1">
                <a:off x="5517831" y="2246935"/>
                <a:ext cx="247483" cy="277445"/>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02" name="直線接點 101"/>
              <p:cNvCxnSpPr/>
              <p:nvPr/>
            </p:nvCxnSpPr>
            <p:spPr>
              <a:xfrm flipV="1">
                <a:off x="5517832" y="2618315"/>
                <a:ext cx="247483" cy="277445"/>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grpSp>
        <p:sp>
          <p:nvSpPr>
            <p:cNvPr id="58" name="文字方塊 57"/>
            <p:cNvSpPr txBox="1"/>
            <p:nvPr/>
          </p:nvSpPr>
          <p:spPr>
            <a:xfrm>
              <a:off x="6773295" y="3345149"/>
              <a:ext cx="1561485" cy="338554"/>
            </a:xfrm>
            <a:prstGeom prst="rect">
              <a:avLst/>
            </a:prstGeom>
            <a:noFill/>
          </p:spPr>
          <p:txBody>
            <a:bodyPr wrap="square" rtlCol="0">
              <a:spAutoFit/>
            </a:bodyPr>
            <a:lstStyle/>
            <a:p>
              <a:r>
                <a:rPr lang="zh-TW" altLang="en-US" sz="1600" dirty="0" smtClean="0">
                  <a:latin typeface="Adobe 繁黑體 Std B" pitchFamily="34" charset="-120"/>
                  <a:ea typeface="Adobe 繁黑體 Std B" pitchFamily="34" charset="-120"/>
                </a:rPr>
                <a:t>丁種建築用地</a:t>
              </a:r>
              <a:endParaRPr lang="zh-TW" altLang="en-US" sz="1600" dirty="0">
                <a:latin typeface="Adobe 繁黑體 Std B" pitchFamily="34" charset="-120"/>
                <a:ea typeface="Adobe 繁黑體 Std B" pitchFamily="34" charset="-120"/>
              </a:endParaRPr>
            </a:p>
          </p:txBody>
        </p:sp>
      </p:grpSp>
      <p:sp>
        <p:nvSpPr>
          <p:cNvPr id="15" name="直線圖說文字 2 14"/>
          <p:cNvSpPr/>
          <p:nvPr/>
        </p:nvSpPr>
        <p:spPr>
          <a:xfrm>
            <a:off x="7725859" y="1213383"/>
            <a:ext cx="1080120" cy="343409"/>
          </a:xfrm>
          <a:prstGeom prst="borderCallout2">
            <a:avLst>
              <a:gd name="adj1" fmla="val 18750"/>
              <a:gd name="adj2" fmla="val -8333"/>
              <a:gd name="adj3" fmla="val 18750"/>
              <a:gd name="adj4" fmla="val -16667"/>
              <a:gd name="adj5" fmla="val 179118"/>
              <a:gd name="adj6" fmla="val -34573"/>
            </a:avLst>
          </a:prstGeom>
          <a:solidFill>
            <a:schemeClr val="accent3">
              <a:lumMod val="20000"/>
              <a:lumOff val="8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dirty="0" smtClean="0">
                <a:solidFill>
                  <a:schemeClr val="tx1"/>
                </a:solidFill>
                <a:latin typeface="Adobe 繁黑體 Std B" pitchFamily="34" charset="-120"/>
                <a:ea typeface="Adobe 繁黑體 Std B" pitchFamily="34" charset="-120"/>
              </a:rPr>
              <a:t>增加容積</a:t>
            </a:r>
            <a:endParaRPr lang="zh-TW" altLang="en-US" sz="1600" dirty="0">
              <a:solidFill>
                <a:schemeClr val="tx1"/>
              </a:solidFill>
              <a:latin typeface="Adobe 繁黑體 Std B" pitchFamily="34" charset="-120"/>
              <a:ea typeface="Adobe 繁黑體 Std B" pitchFamily="34" charset="-120"/>
            </a:endParaRPr>
          </a:p>
        </p:txBody>
      </p:sp>
      <p:pic>
        <p:nvPicPr>
          <p:cNvPr id="82" name="圖片 81"/>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19723" b="76330" l="10000" r="90000"/>
                    </a14:imgEffect>
                  </a14:imgLayer>
                </a14:imgProps>
              </a:ext>
              <a:ext uri="{28A0092B-C50C-407E-A947-70E740481C1C}">
                <a14:useLocalDpi xmlns:a14="http://schemas.microsoft.com/office/drawing/2010/main" val="0"/>
              </a:ext>
            </a:extLst>
          </a:blip>
          <a:srcRect t="12647" b="16594"/>
          <a:stretch/>
        </p:blipFill>
        <p:spPr>
          <a:xfrm>
            <a:off x="5575812" y="2507579"/>
            <a:ext cx="545588" cy="386047"/>
          </a:xfrm>
          <a:prstGeom prst="rect">
            <a:avLst/>
          </a:prstGeom>
          <a:solidFill>
            <a:schemeClr val="bg1">
              <a:alpha val="64000"/>
            </a:schemeClr>
          </a:solidFill>
        </p:spPr>
      </p:pic>
      <p:pic>
        <p:nvPicPr>
          <p:cNvPr id="9" name="圖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2977" y="1650687"/>
            <a:ext cx="791896" cy="791896"/>
          </a:xfrm>
          <a:prstGeom prst="rect">
            <a:avLst/>
          </a:prstGeom>
        </p:spPr>
      </p:pic>
      <p:cxnSp>
        <p:nvCxnSpPr>
          <p:cNvPr id="18" name="肘形接點 17"/>
          <p:cNvCxnSpPr/>
          <p:nvPr/>
        </p:nvCxnSpPr>
        <p:spPr>
          <a:xfrm>
            <a:off x="5076056" y="2882693"/>
            <a:ext cx="1715973" cy="388860"/>
          </a:xfrm>
          <a:prstGeom prst="bentConnector3">
            <a:avLst>
              <a:gd name="adj1" fmla="val 7745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nvGrpSpPr>
          <p:cNvPr id="31" name="群組 30"/>
          <p:cNvGrpSpPr/>
          <p:nvPr/>
        </p:nvGrpSpPr>
        <p:grpSpPr>
          <a:xfrm>
            <a:off x="5292080" y="2492896"/>
            <a:ext cx="936000" cy="900000"/>
            <a:chOff x="5886616" y="3457992"/>
            <a:chExt cx="936000" cy="900000"/>
          </a:xfrm>
        </p:grpSpPr>
        <p:sp>
          <p:nvSpPr>
            <p:cNvPr id="26" name="流程圖: 接點 25"/>
            <p:cNvSpPr/>
            <p:nvPr/>
          </p:nvSpPr>
          <p:spPr>
            <a:xfrm>
              <a:off x="5886616" y="3457992"/>
              <a:ext cx="936000" cy="900000"/>
            </a:xfrm>
            <a:prstGeom prst="flowChartConnector">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30" name="群組 29"/>
            <p:cNvGrpSpPr/>
            <p:nvPr/>
          </p:nvGrpSpPr>
          <p:grpSpPr>
            <a:xfrm>
              <a:off x="5975127" y="3753096"/>
              <a:ext cx="582275" cy="540000"/>
              <a:chOff x="8388424" y="1751620"/>
              <a:chExt cx="582275" cy="540000"/>
            </a:xfrm>
          </p:grpSpPr>
          <p:sp>
            <p:nvSpPr>
              <p:cNvPr id="28" name="梯形 27"/>
              <p:cNvSpPr/>
              <p:nvPr/>
            </p:nvSpPr>
            <p:spPr>
              <a:xfrm>
                <a:off x="8388424" y="1871263"/>
                <a:ext cx="504056" cy="291476"/>
              </a:xfrm>
              <a:prstGeom prst="trapezoid">
                <a:avLst>
                  <a:gd name="adj" fmla="val 34506"/>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46" name="圖片 4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30699" y="1751620"/>
                <a:ext cx="540000" cy="540000"/>
              </a:xfrm>
              <a:prstGeom prst="rect">
                <a:avLst/>
              </a:prstGeom>
            </p:spPr>
          </p:pic>
        </p:grpSp>
        <p:pic>
          <p:nvPicPr>
            <p:cNvPr id="27" name="圖片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69239" y="3501178"/>
              <a:ext cx="521804" cy="521804"/>
            </a:xfrm>
            <a:prstGeom prst="rect">
              <a:avLst/>
            </a:prstGeom>
          </p:spPr>
        </p:pic>
      </p:grpSp>
    </p:spTree>
    <p:extLst>
      <p:ext uri="{BB962C8B-B14F-4D97-AF65-F5344CB8AC3E}">
        <p14:creationId xmlns:p14="http://schemas.microsoft.com/office/powerpoint/2010/main" val="4239061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向右箭號 32"/>
          <p:cNvSpPr/>
          <p:nvPr/>
        </p:nvSpPr>
        <p:spPr>
          <a:xfrm>
            <a:off x="1619672" y="2866792"/>
            <a:ext cx="1368000" cy="252000"/>
          </a:xfrm>
          <a:prstGeom prst="rightArrow">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p:cNvSpPr>
            <a:spLocks noGrp="1"/>
          </p:cNvSpPr>
          <p:nvPr>
            <p:ph type="title"/>
          </p:nvPr>
        </p:nvSpPr>
        <p:spPr/>
        <p:txBody>
          <a:bodyPr>
            <a:normAutofit/>
          </a:bodyPr>
          <a:lstStyle/>
          <a:p>
            <a:r>
              <a:rPr lang="zh-TW" altLang="en-US" sz="2600" dirty="0" smtClean="0">
                <a:solidFill>
                  <a:schemeClr val="tx1"/>
                </a:solidFill>
              </a:rPr>
              <a:t>核釋勞動合作社為無僱傭關係社員代收之報酬免課營業稅</a:t>
            </a:r>
            <a:endParaRPr lang="zh-TW" altLang="en-US" sz="2600" dirty="0">
              <a:solidFill>
                <a:schemeClr val="tx1"/>
              </a:solidFill>
            </a:endParaRPr>
          </a:p>
        </p:txBody>
      </p:sp>
      <p:sp>
        <p:nvSpPr>
          <p:cNvPr id="4" name="矩形 3"/>
          <p:cNvSpPr/>
          <p:nvPr/>
        </p:nvSpPr>
        <p:spPr>
          <a:xfrm>
            <a:off x="307735" y="1070234"/>
            <a:ext cx="4366870" cy="432048"/>
          </a:xfrm>
          <a:prstGeom prst="rect">
            <a:avLst/>
          </a:prstGeom>
          <a:solidFill>
            <a:schemeClr val="bg1"/>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accent6">
                    <a:lumMod val="50000"/>
                  </a:schemeClr>
                </a:solidFill>
                <a:latin typeface="Adobe 繁黑體 Std B" pitchFamily="34" charset="-120"/>
                <a:ea typeface="Adobe 繁黑體 Std B" pitchFamily="34" charset="-120"/>
              </a:rPr>
              <a:t>108.3.7</a:t>
            </a:r>
            <a:r>
              <a:rPr lang="zh-TW" altLang="en-US" dirty="0" smtClean="0">
                <a:solidFill>
                  <a:schemeClr val="accent6">
                    <a:lumMod val="50000"/>
                  </a:schemeClr>
                </a:solidFill>
                <a:latin typeface="Adobe 繁黑體 Std B" pitchFamily="34" charset="-120"/>
                <a:ea typeface="Adobe 繁黑體 Std B" pitchFamily="34" charset="-120"/>
              </a:rPr>
              <a:t> 台財稅字第 </a:t>
            </a:r>
            <a:r>
              <a:rPr lang="en-US" altLang="zh-TW" dirty="0" smtClean="0">
                <a:solidFill>
                  <a:schemeClr val="accent6">
                    <a:lumMod val="50000"/>
                  </a:schemeClr>
                </a:solidFill>
                <a:latin typeface="Adobe 繁黑體 Std B" pitchFamily="34" charset="-120"/>
                <a:ea typeface="Adobe 繁黑體 Std B" pitchFamily="34" charset="-120"/>
              </a:rPr>
              <a:t>1080457530</a:t>
            </a:r>
            <a:r>
              <a:rPr lang="zh-TW" altLang="en-US" dirty="0" smtClean="0">
                <a:solidFill>
                  <a:schemeClr val="accent6">
                    <a:lumMod val="50000"/>
                  </a:schemeClr>
                </a:solidFill>
                <a:latin typeface="Adobe 繁黑體 Std B" pitchFamily="34" charset="-120"/>
                <a:ea typeface="Adobe 繁黑體 Std B" pitchFamily="34" charset="-120"/>
              </a:rPr>
              <a:t> 號令</a:t>
            </a:r>
            <a:endParaRPr lang="zh-TW" altLang="en-US" dirty="0">
              <a:solidFill>
                <a:schemeClr val="accent6">
                  <a:lumMod val="50000"/>
                </a:schemeClr>
              </a:solidFill>
              <a:latin typeface="Adobe 繁黑體 Std B" pitchFamily="34" charset="-120"/>
              <a:ea typeface="Adobe 繁黑體 Std B" pitchFamily="34" charset="-120"/>
            </a:endParaRPr>
          </a:p>
        </p:txBody>
      </p:sp>
      <p:sp>
        <p:nvSpPr>
          <p:cNvPr id="23" name="矩形 22"/>
          <p:cNvSpPr/>
          <p:nvPr/>
        </p:nvSpPr>
        <p:spPr>
          <a:xfrm>
            <a:off x="395536" y="4581128"/>
            <a:ext cx="3882951" cy="1872208"/>
          </a:xfrm>
          <a:prstGeom prst="rect">
            <a:avLst/>
          </a:prstGeom>
          <a:solidFill>
            <a:schemeClr val="bg1"/>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lstStyle/>
          <a:p>
            <a:pPr>
              <a:lnSpc>
                <a:spcPts val="2700"/>
              </a:lnSpc>
              <a:spcBef>
                <a:spcPts val="600"/>
              </a:spcBef>
              <a:spcAft>
                <a:spcPts val="600"/>
              </a:spcAft>
            </a:pPr>
            <a:r>
              <a:rPr lang="zh-TW" altLang="en-US" sz="1900" dirty="0" smtClean="0">
                <a:solidFill>
                  <a:srgbClr val="FF0000"/>
                </a:solidFill>
                <a:latin typeface="Adobe 繁黑體 Std B" pitchFamily="34" charset="-120"/>
                <a:ea typeface="Adobe 繁黑體 Std B" pitchFamily="34" charset="-120"/>
              </a:rPr>
              <a:t>修正前</a:t>
            </a:r>
            <a:endParaRPr lang="en-US" altLang="zh-TW" sz="1900" dirty="0" smtClean="0">
              <a:solidFill>
                <a:srgbClr val="FF0000"/>
              </a:solidFill>
              <a:latin typeface="Adobe 繁黑體 Std B" pitchFamily="34" charset="-120"/>
              <a:ea typeface="Adobe 繁黑體 Std B" pitchFamily="34" charset="-120"/>
            </a:endParaRPr>
          </a:p>
          <a:p>
            <a:pPr algn="just">
              <a:lnSpc>
                <a:spcPts val="2500"/>
              </a:lnSpc>
              <a:spcAft>
                <a:spcPts val="600"/>
              </a:spcAft>
            </a:pPr>
            <a:r>
              <a:rPr lang="zh-TW" altLang="en-US" sz="1700" dirty="0" smtClean="0">
                <a:solidFill>
                  <a:schemeClr val="tx1"/>
                </a:solidFill>
                <a:latin typeface="Adobe 繁黑體 Std B" pitchFamily="34" charset="-120"/>
                <a:ea typeface="Adobe 繁黑體 Std B" pitchFamily="34" charset="-120"/>
              </a:rPr>
              <a:t>勞動合作社 </a:t>
            </a:r>
            <a:r>
              <a:rPr lang="en-US" altLang="zh-TW" sz="1700" dirty="0" smtClean="0">
                <a:solidFill>
                  <a:schemeClr val="tx1"/>
                </a:solidFill>
                <a:latin typeface="Adobe 繁黑體 Std B" pitchFamily="34" charset="-120"/>
                <a:ea typeface="Adobe 繁黑體 Std B" pitchFamily="34" charset="-120"/>
              </a:rPr>
              <a:t>(</a:t>
            </a:r>
            <a:r>
              <a:rPr lang="zh-TW" altLang="en-US" sz="1700" dirty="0" smtClean="0">
                <a:solidFill>
                  <a:schemeClr val="tx1"/>
                </a:solidFill>
                <a:latin typeface="Adobe 繁黑體 Std B" pitchFamily="34" charset="-120"/>
                <a:ea typeface="Adobe 繁黑體 Std B" pitchFamily="34" charset="-120"/>
              </a:rPr>
              <a:t> 由無一定雇主之勞動者自組之互助組織 </a:t>
            </a:r>
            <a:r>
              <a:rPr lang="en-US" altLang="zh-TW" sz="1700" dirty="0" smtClean="0">
                <a:solidFill>
                  <a:schemeClr val="tx1"/>
                </a:solidFill>
                <a:latin typeface="Adobe 繁黑體 Std B" pitchFamily="34" charset="-120"/>
                <a:ea typeface="Adobe 繁黑體 Std B" pitchFamily="34" charset="-120"/>
              </a:rPr>
              <a:t>)</a:t>
            </a:r>
            <a:r>
              <a:rPr lang="zh-TW" altLang="en-US" sz="1700" dirty="0" smtClean="0">
                <a:solidFill>
                  <a:schemeClr val="tx1"/>
                </a:solidFill>
                <a:latin typeface="Adobe 繁黑體 Std B" pitchFamily="34" charset="-120"/>
                <a:ea typeface="Adobe 繁黑體 Std B" pitchFamily="34" charset="-120"/>
              </a:rPr>
              <a:t> 與其個人社員無</a:t>
            </a:r>
            <a:r>
              <a:rPr lang="zh-TW" altLang="en-US" sz="1700" dirty="0">
                <a:solidFill>
                  <a:schemeClr val="tx1"/>
                </a:solidFill>
                <a:latin typeface="Adobe 繁黑體 Std B" pitchFamily="34" charset="-120"/>
                <a:ea typeface="Adobe 繁黑體 Std B" pitchFamily="34" charset="-120"/>
              </a:rPr>
              <a:t>僱</a:t>
            </a:r>
            <a:r>
              <a:rPr lang="zh-TW" altLang="en-US" sz="1700" dirty="0" smtClean="0">
                <a:solidFill>
                  <a:schemeClr val="tx1"/>
                </a:solidFill>
                <a:latin typeface="Adobe 繁黑體 Std B" pitchFamily="34" charset="-120"/>
                <a:ea typeface="Adobe 繁黑體 Std B" pitchFamily="34" charset="-120"/>
              </a:rPr>
              <a:t>傭關係者，其承攬業務之收入雖由合作社收取，須課徵營業稅。</a:t>
            </a:r>
            <a:endParaRPr lang="en-US" altLang="zh-TW" sz="1700" dirty="0" smtClean="0">
              <a:solidFill>
                <a:schemeClr val="tx1"/>
              </a:solidFill>
              <a:latin typeface="Adobe 繁黑體 Std B" pitchFamily="34" charset="-120"/>
              <a:ea typeface="Adobe 繁黑體 Std B" pitchFamily="34" charset="-120"/>
            </a:endParaRPr>
          </a:p>
          <a:p>
            <a:pPr>
              <a:lnSpc>
                <a:spcPts val="2500"/>
              </a:lnSpc>
              <a:spcAft>
                <a:spcPts val="600"/>
              </a:spcAft>
            </a:pPr>
            <a:endParaRPr lang="zh-TW" altLang="en-US" dirty="0">
              <a:solidFill>
                <a:schemeClr val="tx1"/>
              </a:solidFill>
              <a:latin typeface="Adobe 繁黑體 Std B" pitchFamily="34" charset="-120"/>
              <a:ea typeface="Adobe 繁黑體 Std B" pitchFamily="34" charset="-120"/>
            </a:endParaRPr>
          </a:p>
        </p:txBody>
      </p:sp>
      <p:sp>
        <p:nvSpPr>
          <p:cNvPr id="24" name="矩形 23"/>
          <p:cNvSpPr/>
          <p:nvPr/>
        </p:nvSpPr>
        <p:spPr>
          <a:xfrm>
            <a:off x="4427984" y="4581128"/>
            <a:ext cx="4392488" cy="1872208"/>
          </a:xfrm>
          <a:prstGeom prst="rect">
            <a:avLst/>
          </a:prstGeom>
          <a:solidFill>
            <a:schemeClr val="bg1"/>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lstStyle/>
          <a:p>
            <a:pPr>
              <a:spcBef>
                <a:spcPts val="600"/>
              </a:spcBef>
              <a:spcAft>
                <a:spcPts val="600"/>
              </a:spcAft>
            </a:pPr>
            <a:r>
              <a:rPr lang="zh-TW" altLang="en-US" sz="1900" dirty="0" smtClean="0">
                <a:solidFill>
                  <a:srgbClr val="FF0000"/>
                </a:solidFill>
                <a:latin typeface="Adobe 繁黑體 Std B" pitchFamily="34" charset="-120"/>
                <a:ea typeface="Adobe 繁黑體 Std B" pitchFamily="34" charset="-120"/>
              </a:rPr>
              <a:t>修正後</a:t>
            </a:r>
            <a:endParaRPr lang="en-US" altLang="zh-TW" sz="1900" dirty="0" smtClean="0">
              <a:solidFill>
                <a:srgbClr val="FF0000"/>
              </a:solidFill>
              <a:latin typeface="Adobe 繁黑體 Std B" pitchFamily="34" charset="-120"/>
              <a:ea typeface="Adobe 繁黑體 Std B" pitchFamily="34" charset="-120"/>
            </a:endParaRPr>
          </a:p>
          <a:p>
            <a:pPr>
              <a:lnSpc>
                <a:spcPts val="2500"/>
              </a:lnSpc>
              <a:spcAft>
                <a:spcPts val="600"/>
              </a:spcAft>
            </a:pPr>
            <a:r>
              <a:rPr lang="zh-TW" altLang="en-US" sz="1700" dirty="0" smtClean="0">
                <a:solidFill>
                  <a:schemeClr val="tx1"/>
                </a:solidFill>
                <a:latin typeface="Adobe 繁黑體 Std B" pitchFamily="34" charset="-120"/>
                <a:ea typeface="Adobe 繁黑體 Std B" pitchFamily="34" charset="-120"/>
              </a:rPr>
              <a:t>勞動合作社向勞務買受人收取個人社員提供勞務報酬，將該勞務報酬全數轉付個人社員部分，屬代收轉付性質，不課徵營業稅，有助勞動合作事業之發展，減少徵納爭議。</a:t>
            </a:r>
            <a:endParaRPr lang="en-US" altLang="zh-TW" sz="1700" dirty="0" smtClean="0">
              <a:solidFill>
                <a:schemeClr val="tx1"/>
              </a:solidFill>
              <a:latin typeface="Adobe 繁黑體 Std B" pitchFamily="34" charset="-120"/>
              <a:ea typeface="Adobe 繁黑體 Std B" pitchFamily="34" charset="-120"/>
            </a:endParaRPr>
          </a:p>
        </p:txBody>
      </p:sp>
      <p:grpSp>
        <p:nvGrpSpPr>
          <p:cNvPr id="32" name="群組 31"/>
          <p:cNvGrpSpPr>
            <a:grpSpLocks noChangeAspect="1"/>
          </p:cNvGrpSpPr>
          <p:nvPr/>
        </p:nvGrpSpPr>
        <p:grpSpPr>
          <a:xfrm>
            <a:off x="3009229" y="1977844"/>
            <a:ext cx="1296004" cy="1296000"/>
            <a:chOff x="6616771" y="2597945"/>
            <a:chExt cx="1406507" cy="1406505"/>
          </a:xfrm>
        </p:grpSpPr>
        <p:grpSp>
          <p:nvGrpSpPr>
            <p:cNvPr id="11" name="群組 10"/>
            <p:cNvGrpSpPr/>
            <p:nvPr/>
          </p:nvGrpSpPr>
          <p:grpSpPr>
            <a:xfrm>
              <a:off x="6616771" y="2597945"/>
              <a:ext cx="1406507" cy="1406505"/>
              <a:chOff x="5306806" y="2674350"/>
              <a:chExt cx="1406507" cy="1406505"/>
            </a:xfrm>
          </p:grpSpPr>
          <p:sp>
            <p:nvSpPr>
              <p:cNvPr id="8" name="流程圖: 接點 7"/>
              <p:cNvSpPr>
                <a:spLocks noChangeAspect="1"/>
              </p:cNvSpPr>
              <p:nvPr/>
            </p:nvSpPr>
            <p:spPr>
              <a:xfrm>
                <a:off x="5306806" y="2674350"/>
                <a:ext cx="1406507" cy="1406505"/>
              </a:xfrm>
              <a:prstGeom prst="flowChartConnector">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1620000" rtlCol="0" anchor="t" anchorCtr="0"/>
              <a:lstStyle/>
              <a:p>
                <a:pPr algn="ctr"/>
                <a:endParaRPr lang="zh-TW" altLang="en-US" dirty="0">
                  <a:solidFill>
                    <a:schemeClr val="tx1"/>
                  </a:solidFill>
                  <a:latin typeface="Adobe 繁黑體 Std B" pitchFamily="34" charset="-120"/>
                  <a:ea typeface="Adobe 繁黑體 Std B" pitchFamily="34" charset="-120"/>
                </a:endParaRPr>
              </a:p>
            </p:txBody>
          </p:sp>
          <p:pic>
            <p:nvPicPr>
              <p:cNvPr id="9" name="圖片 8"/>
              <p:cNvPicPr>
                <a:picLocks noChangeAspect="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5568259" y="2735677"/>
                <a:ext cx="859052" cy="859054"/>
              </a:xfrm>
              <a:prstGeom prst="rect">
                <a:avLst/>
              </a:prstGeom>
            </p:spPr>
          </p:pic>
        </p:grpSp>
        <p:pic>
          <p:nvPicPr>
            <p:cNvPr id="16" name="圖片 15"/>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53451" y1="12353" x2="53451" y2="12353"/>
                          <a14:foregroundMark x1="54102" y1="49020" x2="54102" y2="49020"/>
                          <a14:foregroundMark x1="48503" y1="10490" x2="50977" y2="17059"/>
                          <a14:foregroundMark x1="29167" y1="18039" x2="28516" y2="23627"/>
                          <a14:foregroundMark x1="27930" y1="38627" x2="32292" y2="60294"/>
                          <a14:foregroundMark x1="10482" y1="28333" x2="13607" y2="31176"/>
                          <a14:foregroundMark x1="11068" y1="46176" x2="10482" y2="65882"/>
                          <a14:foregroundMark x1="45964" y1="35882" x2="52865" y2="81863"/>
                          <a14:foregroundMark x1="71549" y1="16176" x2="73438" y2="26471"/>
                          <a14:foregroundMark x1="74023" y1="38627" x2="67839" y2="73431"/>
                          <a14:foregroundMark x1="90234" y1="26471" x2="90234" y2="30196"/>
                          <a14:foregroundMark x1="89648" y1="44314" x2="88997" y2="65000"/>
                          <a14:foregroundMark x1="60938" y1="34020" x2="55339" y2="72451"/>
                          <a14:foregroundMark x1="44141" y1="34020" x2="57813" y2="34020"/>
                          <a14:foregroundMark x1="41602" y1="34902" x2="47852" y2="54608"/>
                          <a14:foregroundMark x1="56576" y1="39608" x2="47266" y2="51863"/>
                          <a14:foregroundMark x1="42904" y1="34020" x2="61589" y2="31176"/>
                          <a14:foregroundMark x1="62174" y1="36765" x2="64714" y2="52745"/>
                          <a14:foregroundMark x1="39779" y1="33039" x2="44141" y2="52745"/>
                          <a14:foregroundMark x1="49089" y1="62157" x2="50977" y2="86569"/>
                          <a14:foregroundMark x1="55339" y1="68725" x2="54102" y2="83725"/>
                        </a14:backgroundRemoval>
                      </a14:imgEffect>
                    </a14:imgLayer>
                  </a14:imgProps>
                </a:ext>
                <a:ext uri="{28A0092B-C50C-407E-A947-70E740481C1C}">
                  <a14:useLocalDpi xmlns:a14="http://schemas.microsoft.com/office/drawing/2010/main" val="0"/>
                </a:ext>
              </a:extLst>
            </a:blip>
            <a:stretch>
              <a:fillRect/>
            </a:stretch>
          </p:blipFill>
          <p:spPr>
            <a:xfrm>
              <a:off x="6702855" y="3088800"/>
              <a:ext cx="1209795" cy="803379"/>
            </a:xfrm>
            <a:prstGeom prst="rect">
              <a:avLst/>
            </a:prstGeom>
          </p:spPr>
        </p:pic>
      </p:grpSp>
      <p:pic>
        <p:nvPicPr>
          <p:cNvPr id="35" name="圖片 3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536" y="2239369"/>
            <a:ext cx="1210027" cy="1210027"/>
          </a:xfrm>
          <a:prstGeom prst="rect">
            <a:avLst/>
          </a:prstGeom>
        </p:spPr>
      </p:pic>
      <p:pic>
        <p:nvPicPr>
          <p:cNvPr id="41" name="圖片 4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39678" y="2485644"/>
            <a:ext cx="819988" cy="819988"/>
          </a:xfrm>
          <a:prstGeom prst="rect">
            <a:avLst/>
          </a:prstGeom>
        </p:spPr>
      </p:pic>
      <p:sp>
        <p:nvSpPr>
          <p:cNvPr id="42" name="文字方塊 41"/>
          <p:cNvSpPr txBox="1"/>
          <p:nvPr/>
        </p:nvSpPr>
        <p:spPr>
          <a:xfrm>
            <a:off x="1281037" y="3305632"/>
            <a:ext cx="1728192" cy="646331"/>
          </a:xfrm>
          <a:prstGeom prst="rect">
            <a:avLst/>
          </a:prstGeom>
          <a:noFill/>
        </p:spPr>
        <p:txBody>
          <a:bodyPr wrap="square" rtlCol="0">
            <a:spAutoFit/>
          </a:bodyPr>
          <a:lstStyle/>
          <a:p>
            <a:pPr algn="ctr"/>
            <a:r>
              <a:rPr lang="zh-TW" altLang="en-US" dirty="0" smtClean="0">
                <a:latin typeface="Adobe 繁黑體 Std B" pitchFamily="34" charset="-120"/>
                <a:ea typeface="Adobe 繁黑體 Std B" pitchFamily="34" charset="-120"/>
              </a:rPr>
              <a:t>給付承攬業務費用 </a:t>
            </a:r>
            <a:r>
              <a:rPr lang="en-US" altLang="zh-TW" dirty="0" smtClean="0">
                <a:latin typeface="Adobe 繁黑體 Std B" pitchFamily="34" charset="-120"/>
                <a:ea typeface="Adobe 繁黑體 Std B" pitchFamily="34" charset="-120"/>
              </a:rPr>
              <a:t>10</a:t>
            </a:r>
            <a:r>
              <a:rPr lang="zh-TW" altLang="en-US" dirty="0" smtClean="0">
                <a:latin typeface="Adobe 繁黑體 Std B" pitchFamily="34" charset="-120"/>
                <a:ea typeface="Adobe 繁黑體 Std B" pitchFamily="34" charset="-120"/>
              </a:rPr>
              <a:t> 萬元</a:t>
            </a:r>
            <a:endParaRPr lang="zh-TW" altLang="en-US" dirty="0">
              <a:latin typeface="Adobe 繁黑體 Std B" pitchFamily="34" charset="-120"/>
              <a:ea typeface="Adobe 繁黑體 Std B" pitchFamily="34" charset="-120"/>
            </a:endParaRPr>
          </a:p>
        </p:txBody>
      </p:sp>
      <p:pic>
        <p:nvPicPr>
          <p:cNvPr id="17" name="圖片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28401" y="2504078"/>
            <a:ext cx="1476164" cy="1175706"/>
          </a:xfrm>
          <a:prstGeom prst="rect">
            <a:avLst/>
          </a:prstGeom>
        </p:spPr>
      </p:pic>
      <p:sp>
        <p:nvSpPr>
          <p:cNvPr id="7" name="文字方塊 6"/>
          <p:cNvSpPr txBox="1"/>
          <p:nvPr/>
        </p:nvSpPr>
        <p:spPr>
          <a:xfrm>
            <a:off x="403208" y="1870037"/>
            <a:ext cx="1296144" cy="369332"/>
          </a:xfrm>
          <a:prstGeom prst="rect">
            <a:avLst/>
          </a:prstGeom>
          <a:noFill/>
        </p:spPr>
        <p:txBody>
          <a:bodyPr wrap="square" rtlCol="0">
            <a:spAutoFit/>
          </a:bodyPr>
          <a:lstStyle/>
          <a:p>
            <a:pPr algn="ctr"/>
            <a:r>
              <a:rPr lang="zh-TW" altLang="en-US" dirty="0" smtClean="0">
                <a:latin typeface="Adobe 繁黑體 Std B" pitchFamily="34" charset="-120"/>
                <a:ea typeface="Adobe 繁黑體 Std B" pitchFamily="34" charset="-120"/>
              </a:rPr>
              <a:t>買受人</a:t>
            </a:r>
            <a:endParaRPr lang="zh-TW" altLang="en-US" dirty="0">
              <a:latin typeface="Adobe 繁黑體 Std B" pitchFamily="34" charset="-120"/>
              <a:ea typeface="Adobe 繁黑體 Std B" pitchFamily="34" charset="-120"/>
            </a:endParaRPr>
          </a:p>
        </p:txBody>
      </p:sp>
      <p:sp>
        <p:nvSpPr>
          <p:cNvPr id="31" name="文字方塊 30"/>
          <p:cNvSpPr txBox="1"/>
          <p:nvPr/>
        </p:nvSpPr>
        <p:spPr>
          <a:xfrm>
            <a:off x="7477525" y="2025078"/>
            <a:ext cx="1296144" cy="400110"/>
          </a:xfrm>
          <a:prstGeom prst="rect">
            <a:avLst/>
          </a:prstGeom>
          <a:noFill/>
        </p:spPr>
        <p:txBody>
          <a:bodyPr wrap="square" rtlCol="0">
            <a:spAutoFit/>
          </a:bodyPr>
          <a:lstStyle/>
          <a:p>
            <a:pPr algn="ctr"/>
            <a:r>
              <a:rPr lang="zh-TW" altLang="en-US" sz="2000" dirty="0" smtClean="0">
                <a:latin typeface="Adobe 繁黑體 Std B" pitchFamily="34" charset="-120"/>
                <a:ea typeface="Adobe 繁黑體 Std B" pitchFamily="34" charset="-120"/>
              </a:rPr>
              <a:t>社員</a:t>
            </a:r>
            <a:endParaRPr lang="zh-TW" altLang="en-US" sz="2000" dirty="0">
              <a:latin typeface="Adobe 繁黑體 Std B" pitchFamily="34" charset="-120"/>
              <a:ea typeface="Adobe 繁黑體 Std B" pitchFamily="34" charset="-120"/>
            </a:endParaRPr>
          </a:p>
        </p:txBody>
      </p:sp>
      <p:sp>
        <p:nvSpPr>
          <p:cNvPr id="34" name="向右箭號 33"/>
          <p:cNvSpPr/>
          <p:nvPr/>
        </p:nvSpPr>
        <p:spPr>
          <a:xfrm rot="19950866">
            <a:off x="5827093" y="3613475"/>
            <a:ext cx="1188000" cy="312983"/>
          </a:xfrm>
          <a:prstGeom prst="rightArrow">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 name="文字方塊 35"/>
          <p:cNvSpPr txBox="1"/>
          <p:nvPr/>
        </p:nvSpPr>
        <p:spPr>
          <a:xfrm>
            <a:off x="2920996" y="1559304"/>
            <a:ext cx="1392476" cy="369332"/>
          </a:xfrm>
          <a:prstGeom prst="rect">
            <a:avLst/>
          </a:prstGeom>
          <a:noFill/>
        </p:spPr>
        <p:txBody>
          <a:bodyPr wrap="square" rtlCol="0">
            <a:spAutoFit/>
          </a:bodyPr>
          <a:lstStyle/>
          <a:p>
            <a:pPr algn="ctr"/>
            <a:r>
              <a:rPr lang="zh-TW" altLang="en-US" dirty="0" smtClean="0">
                <a:latin typeface="Adobe 繁黑體 Std B" pitchFamily="34" charset="-120"/>
                <a:ea typeface="Adobe 繁黑體 Std B" pitchFamily="34" charset="-120"/>
              </a:rPr>
              <a:t>勞動合作社</a:t>
            </a:r>
            <a:endParaRPr lang="zh-TW" altLang="en-US" dirty="0">
              <a:latin typeface="Adobe 繁黑體 Std B" pitchFamily="34" charset="-120"/>
              <a:ea typeface="Adobe 繁黑體 Std B" pitchFamily="34" charset="-120"/>
            </a:endParaRPr>
          </a:p>
        </p:txBody>
      </p:sp>
      <p:sp>
        <p:nvSpPr>
          <p:cNvPr id="3" name="左大括弧 2"/>
          <p:cNvSpPr/>
          <p:nvPr/>
        </p:nvSpPr>
        <p:spPr>
          <a:xfrm>
            <a:off x="2879584" y="3356992"/>
            <a:ext cx="216176" cy="756000"/>
          </a:xfrm>
          <a:prstGeom prst="leftBrac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5" name="文字方塊 4"/>
          <p:cNvSpPr txBox="1"/>
          <p:nvPr/>
        </p:nvSpPr>
        <p:spPr>
          <a:xfrm>
            <a:off x="3095760" y="3862226"/>
            <a:ext cx="2736304" cy="646331"/>
          </a:xfrm>
          <a:prstGeom prst="rect">
            <a:avLst/>
          </a:prstGeom>
          <a:noFill/>
        </p:spPr>
        <p:txBody>
          <a:bodyPr wrap="square" rtlCol="0">
            <a:spAutoFit/>
          </a:bodyPr>
          <a:lstStyle/>
          <a:p>
            <a:r>
              <a:rPr lang="zh-TW" altLang="en-US" dirty="0">
                <a:latin typeface="Adobe 繁黑體 Std B" pitchFamily="34" charset="-120"/>
                <a:ea typeface="Adobe 繁黑體 Std B" pitchFamily="34" charset="-120"/>
              </a:rPr>
              <a:t>社員提供勞務報酬 </a:t>
            </a:r>
            <a:r>
              <a:rPr lang="en-US" altLang="zh-TW" dirty="0">
                <a:latin typeface="Adobe 繁黑體 Std B" pitchFamily="34" charset="-120"/>
                <a:ea typeface="Adobe 繁黑體 Std B" pitchFamily="34" charset="-120"/>
              </a:rPr>
              <a:t>7 </a:t>
            </a:r>
            <a:r>
              <a:rPr lang="zh-TW" altLang="en-US" dirty="0">
                <a:latin typeface="Adobe 繁黑體 Std B" pitchFamily="34" charset="-120"/>
                <a:ea typeface="Adobe 繁黑體 Std B" pitchFamily="34" charset="-120"/>
              </a:rPr>
              <a:t>萬</a:t>
            </a:r>
            <a:r>
              <a:rPr lang="zh-TW" altLang="en-US" dirty="0" smtClean="0">
                <a:latin typeface="Adobe 繁黑體 Std B" pitchFamily="34" charset="-120"/>
                <a:ea typeface="Adobe 繁黑體 Std B" pitchFamily="34" charset="-120"/>
              </a:rPr>
              <a:t>元</a:t>
            </a:r>
            <a:endParaRPr lang="en-US" altLang="zh-TW" dirty="0" smtClean="0">
              <a:latin typeface="Adobe 繁黑體 Std B" pitchFamily="34" charset="-120"/>
              <a:ea typeface="Adobe 繁黑體 Std B" pitchFamily="34" charset="-120"/>
            </a:endParaRPr>
          </a:p>
          <a:p>
            <a:r>
              <a:rPr lang="zh-TW" altLang="en-US" dirty="0">
                <a:latin typeface="Adobe 繁黑體 Std B" pitchFamily="34" charset="-120"/>
                <a:ea typeface="Adobe 繁黑體 Std B" pitchFamily="34" charset="-120"/>
              </a:rPr>
              <a:t> </a:t>
            </a:r>
            <a:r>
              <a:rPr lang="en-US" altLang="zh-TW" dirty="0" smtClean="0">
                <a:solidFill>
                  <a:srgbClr val="FF0000"/>
                </a:solidFill>
                <a:latin typeface="Adobe 繁黑體 Std B" pitchFamily="34" charset="-120"/>
                <a:ea typeface="Adobe 繁黑體 Std B" pitchFamily="34" charset="-120"/>
              </a:rPr>
              <a:t>(</a:t>
            </a:r>
            <a:r>
              <a:rPr lang="zh-TW" altLang="en-US" dirty="0" smtClean="0">
                <a:solidFill>
                  <a:srgbClr val="FF0000"/>
                </a:solidFill>
                <a:latin typeface="Adobe 繁黑體 Std B" pitchFamily="34" charset="-120"/>
                <a:ea typeface="Adobe 繁黑體 Std B" pitchFamily="34" charset="-120"/>
              </a:rPr>
              <a:t> 不課徵營業稅 </a:t>
            </a:r>
            <a:r>
              <a:rPr lang="en-US" altLang="zh-TW" dirty="0" smtClean="0">
                <a:solidFill>
                  <a:srgbClr val="FF0000"/>
                </a:solidFill>
                <a:latin typeface="Adobe 繁黑體 Std B" pitchFamily="34" charset="-120"/>
                <a:ea typeface="Adobe 繁黑體 Std B" pitchFamily="34" charset="-120"/>
              </a:rPr>
              <a:t>)</a:t>
            </a:r>
            <a:endParaRPr lang="zh-TW" altLang="en-US" dirty="0">
              <a:solidFill>
                <a:srgbClr val="FF0000"/>
              </a:solidFill>
              <a:latin typeface="Adobe 繁黑體 Std B" pitchFamily="34" charset="-120"/>
              <a:ea typeface="Adobe 繁黑體 Std B" pitchFamily="34" charset="-120"/>
            </a:endParaRPr>
          </a:p>
        </p:txBody>
      </p:sp>
      <p:sp>
        <p:nvSpPr>
          <p:cNvPr id="10" name="文字方塊 9"/>
          <p:cNvSpPr txBox="1"/>
          <p:nvPr/>
        </p:nvSpPr>
        <p:spPr>
          <a:xfrm>
            <a:off x="3095760" y="3284984"/>
            <a:ext cx="2916400" cy="369332"/>
          </a:xfrm>
          <a:prstGeom prst="rect">
            <a:avLst/>
          </a:prstGeom>
          <a:noFill/>
        </p:spPr>
        <p:txBody>
          <a:bodyPr wrap="square" rtlCol="0">
            <a:spAutoFit/>
          </a:bodyPr>
          <a:lstStyle/>
          <a:p>
            <a:r>
              <a:rPr lang="zh-TW" altLang="en-US" dirty="0">
                <a:latin typeface="Adobe 繁黑體 Std B" pitchFamily="34" charset="-120"/>
                <a:ea typeface="Adobe 繁黑體 Std B" pitchFamily="34" charset="-120"/>
              </a:rPr>
              <a:t>管理費 </a:t>
            </a:r>
            <a:r>
              <a:rPr lang="en-US" altLang="zh-TW" dirty="0">
                <a:latin typeface="Adobe 繁黑體 Std B" pitchFamily="34" charset="-120"/>
                <a:ea typeface="Adobe 繁黑體 Std B" pitchFamily="34" charset="-120"/>
              </a:rPr>
              <a:t>3</a:t>
            </a:r>
            <a:r>
              <a:rPr lang="zh-TW" altLang="en-US" dirty="0">
                <a:latin typeface="Adobe 繁黑體 Std B" pitchFamily="34" charset="-120"/>
                <a:ea typeface="Adobe 繁黑體 Std B" pitchFamily="34" charset="-120"/>
              </a:rPr>
              <a:t> 萬</a:t>
            </a:r>
            <a:r>
              <a:rPr lang="zh-TW" altLang="en-US" dirty="0" smtClean="0">
                <a:latin typeface="Adobe 繁黑體 Std B" pitchFamily="34" charset="-120"/>
                <a:ea typeface="Adobe 繁黑體 Std B" pitchFamily="34" charset="-120"/>
              </a:rPr>
              <a:t>元 </a:t>
            </a:r>
            <a:r>
              <a:rPr lang="en-US" altLang="zh-TW" dirty="0" smtClean="0">
                <a:latin typeface="Adobe 繁黑體 Std B" pitchFamily="34" charset="-120"/>
                <a:ea typeface="Adobe 繁黑體 Std B" pitchFamily="34" charset="-120"/>
              </a:rPr>
              <a:t>(</a:t>
            </a:r>
            <a:r>
              <a:rPr lang="zh-TW" altLang="en-US" dirty="0" smtClean="0">
                <a:latin typeface="Adobe 繁黑體 Std B" pitchFamily="34" charset="-120"/>
                <a:ea typeface="Adobe 繁黑體 Std B" pitchFamily="34" charset="-120"/>
              </a:rPr>
              <a:t> 課營業稅 </a:t>
            </a:r>
            <a:r>
              <a:rPr lang="en-US" altLang="zh-TW" dirty="0" smtClean="0">
                <a:latin typeface="Adobe 繁黑體 Std B" pitchFamily="34" charset="-120"/>
                <a:ea typeface="Adobe 繁黑體 Std B" pitchFamily="34" charset="-120"/>
              </a:rPr>
              <a:t>)</a:t>
            </a:r>
            <a:endParaRPr lang="zh-TW" altLang="en-US" dirty="0">
              <a:latin typeface="Adobe 繁黑體 Std B" pitchFamily="34" charset="-120"/>
              <a:ea typeface="Adobe 繁黑體 Std B" pitchFamily="34" charset="-120"/>
            </a:endParaRPr>
          </a:p>
        </p:txBody>
      </p:sp>
      <p:sp>
        <p:nvSpPr>
          <p:cNvPr id="12" name="文字方塊 11"/>
          <p:cNvSpPr txBox="1"/>
          <p:nvPr/>
        </p:nvSpPr>
        <p:spPr>
          <a:xfrm rot="20017511">
            <a:off x="6019241" y="3873683"/>
            <a:ext cx="1440160" cy="369332"/>
          </a:xfrm>
          <a:prstGeom prst="rect">
            <a:avLst/>
          </a:prstGeom>
          <a:noFill/>
        </p:spPr>
        <p:txBody>
          <a:bodyPr wrap="square" rtlCol="0">
            <a:spAutoFit/>
          </a:bodyPr>
          <a:lstStyle/>
          <a:p>
            <a:r>
              <a:rPr lang="zh-TW" altLang="en-US" dirty="0" smtClean="0">
                <a:latin typeface="Adobe 繁黑體 Std B" pitchFamily="34" charset="-120"/>
                <a:ea typeface="Adobe 繁黑體 Std B" pitchFamily="34" charset="-120"/>
              </a:rPr>
              <a:t>代收轉付</a:t>
            </a:r>
            <a:endParaRPr lang="zh-TW" altLang="en-US" dirty="0">
              <a:latin typeface="Adobe 繁黑體 Std B" pitchFamily="34" charset="-120"/>
              <a:ea typeface="Adobe 繁黑體 Std B" pitchFamily="34" charset="-120"/>
            </a:endParaRPr>
          </a:p>
        </p:txBody>
      </p:sp>
    </p:spTree>
    <p:extLst>
      <p:ext uri="{BB962C8B-B14F-4D97-AF65-F5344CB8AC3E}">
        <p14:creationId xmlns:p14="http://schemas.microsoft.com/office/powerpoint/2010/main" val="3401713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向右箭號 42"/>
          <p:cNvSpPr/>
          <p:nvPr/>
        </p:nvSpPr>
        <p:spPr>
          <a:xfrm>
            <a:off x="5753867" y="2828870"/>
            <a:ext cx="1372195" cy="202297"/>
          </a:xfrm>
          <a:prstGeom prst="rightArrow">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pic>
        <p:nvPicPr>
          <p:cNvPr id="27" name="圖片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84850" y="2143000"/>
            <a:ext cx="1371740" cy="1371740"/>
          </a:xfrm>
          <a:prstGeom prst="rect">
            <a:avLst/>
          </a:prstGeom>
        </p:spPr>
      </p:pic>
      <p:sp>
        <p:nvSpPr>
          <p:cNvPr id="20" name="弧形箭號 (下彎) 19"/>
          <p:cNvSpPr/>
          <p:nvPr/>
        </p:nvSpPr>
        <p:spPr>
          <a:xfrm rot="21141532">
            <a:off x="1640524" y="1896834"/>
            <a:ext cx="1857392" cy="648073"/>
          </a:xfrm>
          <a:prstGeom prst="curvedDown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black"/>
              </a:solidFill>
            </a:endParaRPr>
          </a:p>
        </p:txBody>
      </p:sp>
      <p:sp>
        <p:nvSpPr>
          <p:cNvPr id="2" name="標題 1"/>
          <p:cNvSpPr>
            <a:spLocks noGrp="1"/>
          </p:cNvSpPr>
          <p:nvPr>
            <p:ph type="title"/>
          </p:nvPr>
        </p:nvSpPr>
        <p:spPr/>
        <p:txBody>
          <a:bodyPr>
            <a:noAutofit/>
          </a:bodyPr>
          <a:lstStyle/>
          <a:p>
            <a:r>
              <a:rPr lang="zh-TW" altLang="en-US" sz="2300" dirty="0" smtClean="0">
                <a:solidFill>
                  <a:schemeClr val="tx1"/>
                </a:solidFill>
                <a:ea typeface="Adobe 繁黑體 Std B"/>
              </a:rPr>
              <a:t>簡化身心障礙者本人所有車輛</a:t>
            </a:r>
            <a:r>
              <a:rPr lang="zh-TW" altLang="en-US" sz="2300" dirty="0" smtClean="0">
                <a:solidFill>
                  <a:schemeClr val="tx1"/>
                </a:solidFill>
                <a:latin typeface="新細明體"/>
                <a:ea typeface="Adobe 繁黑體 Std B"/>
              </a:rPr>
              <a:t>（每人限</a:t>
            </a:r>
            <a:r>
              <a:rPr lang="en-US" altLang="zh-TW" sz="2300" dirty="0" smtClean="0">
                <a:solidFill>
                  <a:schemeClr val="tx1"/>
                </a:solidFill>
                <a:latin typeface="新細明體"/>
                <a:ea typeface="Adobe 繁黑體 Std B"/>
              </a:rPr>
              <a:t>1</a:t>
            </a:r>
            <a:r>
              <a:rPr lang="zh-TW" altLang="en-US" sz="2300" dirty="0" smtClean="0">
                <a:solidFill>
                  <a:schemeClr val="tx1"/>
                </a:solidFill>
                <a:latin typeface="新細明體"/>
                <a:ea typeface="Adobe 繁黑體 Std B"/>
              </a:rPr>
              <a:t>輛</a:t>
            </a:r>
            <a:r>
              <a:rPr lang="zh-TW" altLang="en-US" sz="2300" dirty="0" smtClean="0">
                <a:solidFill>
                  <a:schemeClr val="tx1"/>
                </a:solidFill>
                <a:latin typeface="標楷體"/>
                <a:ea typeface="Adobe 繁黑體 Std B"/>
              </a:rPr>
              <a:t>）</a:t>
            </a:r>
            <a:r>
              <a:rPr lang="zh-TW" altLang="en-US" sz="2300" dirty="0" smtClean="0">
                <a:solidFill>
                  <a:schemeClr val="tx1"/>
                </a:solidFill>
                <a:ea typeface="Adobe 繁黑體 Std B"/>
              </a:rPr>
              <a:t>免徵使用牌照稅程序</a:t>
            </a:r>
            <a:endParaRPr lang="zh-TW" altLang="en-US" sz="2300" dirty="0">
              <a:solidFill>
                <a:schemeClr val="tx1"/>
              </a:solidFill>
              <a:ea typeface="Adobe 繁黑體 Std B"/>
            </a:endParaRPr>
          </a:p>
        </p:txBody>
      </p:sp>
      <p:sp>
        <p:nvSpPr>
          <p:cNvPr id="4" name="矩形 3"/>
          <p:cNvSpPr/>
          <p:nvPr/>
        </p:nvSpPr>
        <p:spPr>
          <a:xfrm>
            <a:off x="4283968" y="1081093"/>
            <a:ext cx="4438878" cy="432048"/>
          </a:xfrm>
          <a:prstGeom prst="rect">
            <a:avLst/>
          </a:prstGeom>
          <a:solidFill>
            <a:schemeClr val="bg1"/>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rgbClr val="F79646">
                    <a:lumMod val="50000"/>
                  </a:srgbClr>
                </a:solidFill>
                <a:latin typeface="Adobe 繁黑體 Std B" pitchFamily="34" charset="-120"/>
                <a:ea typeface="Adobe 繁黑體 Std B" pitchFamily="34" charset="-120"/>
              </a:rPr>
              <a:t>108.4.8</a:t>
            </a:r>
            <a:r>
              <a:rPr lang="zh-TW" altLang="en-US" dirty="0" smtClean="0">
                <a:solidFill>
                  <a:srgbClr val="F79646">
                    <a:lumMod val="50000"/>
                  </a:srgbClr>
                </a:solidFill>
                <a:latin typeface="Adobe 繁黑體 Std B" pitchFamily="34" charset="-120"/>
                <a:ea typeface="Adobe 繁黑體 Std B" pitchFamily="34" charset="-120"/>
              </a:rPr>
              <a:t> 台財稅字第 </a:t>
            </a:r>
            <a:r>
              <a:rPr lang="en-US" altLang="zh-TW" dirty="0" smtClean="0">
                <a:solidFill>
                  <a:srgbClr val="F79646">
                    <a:lumMod val="50000"/>
                  </a:srgbClr>
                </a:solidFill>
                <a:latin typeface="Adobe 繁黑體 Std B" pitchFamily="34" charset="-120"/>
                <a:ea typeface="Adobe 繁黑體 Std B" pitchFamily="34" charset="-120"/>
              </a:rPr>
              <a:t>10804502740</a:t>
            </a:r>
            <a:r>
              <a:rPr lang="zh-TW" altLang="en-US" dirty="0" smtClean="0">
                <a:solidFill>
                  <a:srgbClr val="F79646">
                    <a:lumMod val="50000"/>
                  </a:srgbClr>
                </a:solidFill>
                <a:latin typeface="Adobe 繁黑體 Std B" pitchFamily="34" charset="-120"/>
                <a:ea typeface="Adobe 繁黑體 Std B" pitchFamily="34" charset="-120"/>
              </a:rPr>
              <a:t> 號令</a:t>
            </a:r>
            <a:endParaRPr lang="zh-TW" altLang="en-US" dirty="0">
              <a:solidFill>
                <a:srgbClr val="F79646">
                  <a:lumMod val="50000"/>
                </a:srgbClr>
              </a:solidFill>
              <a:latin typeface="Adobe 繁黑體 Std B" pitchFamily="34" charset="-120"/>
              <a:ea typeface="Adobe 繁黑體 Std B" pitchFamily="34" charset="-120"/>
            </a:endParaRPr>
          </a:p>
        </p:txBody>
      </p:sp>
      <p:sp>
        <p:nvSpPr>
          <p:cNvPr id="5" name="矩形 4"/>
          <p:cNvSpPr/>
          <p:nvPr/>
        </p:nvSpPr>
        <p:spPr>
          <a:xfrm>
            <a:off x="827584" y="4162953"/>
            <a:ext cx="3348034" cy="2434397"/>
          </a:xfrm>
          <a:prstGeom prst="rect">
            <a:avLst/>
          </a:prstGeom>
          <a:solidFill>
            <a:schemeClr val="bg1"/>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lstStyle/>
          <a:p>
            <a:pPr>
              <a:lnSpc>
                <a:spcPts val="2700"/>
              </a:lnSpc>
              <a:spcBef>
                <a:spcPts val="600"/>
              </a:spcBef>
              <a:spcAft>
                <a:spcPts val="600"/>
              </a:spcAft>
            </a:pPr>
            <a:r>
              <a:rPr lang="zh-TW" altLang="en-US" sz="2000" dirty="0" smtClean="0">
                <a:solidFill>
                  <a:srgbClr val="FF0000"/>
                </a:solidFill>
                <a:latin typeface="Adobe 繁黑體 Std B" pitchFamily="34" charset="-120"/>
                <a:ea typeface="Adobe 繁黑體 Std B"/>
              </a:rPr>
              <a:t>修正前</a:t>
            </a:r>
            <a:endParaRPr lang="en-US" altLang="zh-TW" sz="2000" dirty="0" smtClean="0">
              <a:solidFill>
                <a:srgbClr val="FF0000"/>
              </a:solidFill>
              <a:latin typeface="Adobe 繁黑體 Std B" pitchFamily="34" charset="-120"/>
              <a:ea typeface="Adobe 繁黑體 Std B"/>
            </a:endParaRPr>
          </a:p>
          <a:p>
            <a:pPr>
              <a:lnSpc>
                <a:spcPts val="2500"/>
              </a:lnSpc>
              <a:spcAft>
                <a:spcPts val="600"/>
              </a:spcAft>
            </a:pPr>
            <a:r>
              <a:rPr lang="zh-TW" altLang="en-US" sz="2000" dirty="0" smtClean="0">
                <a:solidFill>
                  <a:prstClr val="black"/>
                </a:solidFill>
                <a:latin typeface="Adobe 繁黑體 Std B" pitchFamily="34" charset="-120"/>
                <a:ea typeface="Adobe 繁黑體 Std B"/>
              </a:rPr>
              <a:t>須持社政機關核發之身心障礙證明等文件提出申請，自申請日起適用免稅。</a:t>
            </a:r>
            <a:endParaRPr lang="en-US" altLang="zh-TW" sz="2000" dirty="0" smtClean="0">
              <a:solidFill>
                <a:prstClr val="black"/>
              </a:solidFill>
              <a:latin typeface="Adobe 繁黑體 Std B" pitchFamily="34" charset="-120"/>
              <a:ea typeface="Adobe 繁黑體 Std B"/>
            </a:endParaRPr>
          </a:p>
        </p:txBody>
      </p:sp>
      <p:sp>
        <p:nvSpPr>
          <p:cNvPr id="6" name="矩形 5"/>
          <p:cNvSpPr/>
          <p:nvPr/>
        </p:nvSpPr>
        <p:spPr>
          <a:xfrm>
            <a:off x="4664555" y="4162942"/>
            <a:ext cx="4155917" cy="2434409"/>
          </a:xfrm>
          <a:prstGeom prst="rect">
            <a:avLst/>
          </a:prstGeom>
          <a:solidFill>
            <a:schemeClr val="bg1"/>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lstStyle/>
          <a:p>
            <a:pPr>
              <a:spcBef>
                <a:spcPts val="600"/>
              </a:spcBef>
              <a:spcAft>
                <a:spcPts val="600"/>
              </a:spcAft>
            </a:pPr>
            <a:r>
              <a:rPr lang="zh-TW" altLang="en-US" dirty="0" smtClean="0">
                <a:solidFill>
                  <a:srgbClr val="FF0000"/>
                </a:solidFill>
                <a:latin typeface="Adobe 繁黑體 Std B" pitchFamily="34" charset="-120"/>
                <a:ea typeface="Adobe 繁黑體 Std B"/>
              </a:rPr>
              <a:t>修正後</a:t>
            </a:r>
            <a:endParaRPr lang="en-US" altLang="zh-TW" dirty="0" smtClean="0">
              <a:solidFill>
                <a:srgbClr val="FF0000"/>
              </a:solidFill>
              <a:latin typeface="Adobe 繁黑體 Std B" pitchFamily="34" charset="-120"/>
              <a:ea typeface="Adobe 繁黑體 Std B"/>
            </a:endParaRPr>
          </a:p>
          <a:p>
            <a:r>
              <a:rPr lang="zh-TW" altLang="zh-TW" dirty="0" smtClean="0">
                <a:solidFill>
                  <a:prstClr val="black"/>
                </a:solidFill>
                <a:ea typeface="Adobe 繁黑體 Std B"/>
              </a:rPr>
              <a:t>由財稅資訊系統勾稽「全國車籍檔」及衛生福利部「全國身心障礙檔」電腦註記</a:t>
            </a:r>
            <a:r>
              <a:rPr lang="zh-TW" altLang="zh-TW" dirty="0">
                <a:solidFill>
                  <a:prstClr val="black"/>
                </a:solidFill>
                <a:ea typeface="Adobe 繁黑體 Std B"/>
              </a:rPr>
              <a:t>免稅，免再提出</a:t>
            </a:r>
            <a:r>
              <a:rPr lang="zh-TW" altLang="zh-TW" dirty="0" smtClean="0">
                <a:solidFill>
                  <a:prstClr val="black"/>
                </a:solidFill>
                <a:ea typeface="Adobe 繁黑體 Std B"/>
              </a:rPr>
              <a:t>申請</a:t>
            </a:r>
            <a:r>
              <a:rPr lang="zh-TW" altLang="en-US" dirty="0" smtClean="0">
                <a:solidFill>
                  <a:prstClr val="black"/>
                </a:solidFill>
                <a:latin typeface="標楷體"/>
                <a:ea typeface="Adobe 繁黑體 Std B"/>
              </a:rPr>
              <a:t>。</a:t>
            </a:r>
            <a:r>
              <a:rPr lang="zh-TW" altLang="zh-TW" dirty="0" smtClean="0">
                <a:solidFill>
                  <a:prstClr val="black"/>
                </a:solidFill>
                <a:ea typeface="Adobe 繁黑體 Std B"/>
              </a:rPr>
              <a:t>身心障礙證明所載鑑定日為</a:t>
            </a:r>
            <a:r>
              <a:rPr lang="en-US" altLang="zh-TW" dirty="0" smtClean="0">
                <a:solidFill>
                  <a:prstClr val="black"/>
                </a:solidFill>
                <a:ea typeface="Adobe 繁黑體 Std B"/>
              </a:rPr>
              <a:t>108</a:t>
            </a:r>
            <a:r>
              <a:rPr lang="zh-TW" altLang="zh-TW" dirty="0" smtClean="0">
                <a:solidFill>
                  <a:prstClr val="black"/>
                </a:solidFill>
                <a:ea typeface="Adobe 繁黑體 Std B"/>
              </a:rPr>
              <a:t>年</a:t>
            </a:r>
            <a:r>
              <a:rPr lang="en-US" altLang="zh-TW" dirty="0" smtClean="0">
                <a:solidFill>
                  <a:prstClr val="black"/>
                </a:solidFill>
                <a:ea typeface="Adobe 繁黑體 Std B"/>
              </a:rPr>
              <a:t>1</a:t>
            </a:r>
            <a:r>
              <a:rPr lang="zh-TW" altLang="en-US" dirty="0" smtClean="0">
                <a:solidFill>
                  <a:prstClr val="black"/>
                </a:solidFill>
                <a:ea typeface="Adobe 繁黑體 Std B"/>
              </a:rPr>
              <a:t>月</a:t>
            </a:r>
            <a:r>
              <a:rPr lang="en-US" altLang="zh-TW" dirty="0" smtClean="0">
                <a:solidFill>
                  <a:prstClr val="black"/>
                </a:solidFill>
                <a:ea typeface="Adobe 繁黑體 Std B"/>
              </a:rPr>
              <a:t>1</a:t>
            </a:r>
            <a:r>
              <a:rPr lang="zh-TW" altLang="en-US" dirty="0" smtClean="0">
                <a:solidFill>
                  <a:prstClr val="black"/>
                </a:solidFill>
                <a:ea typeface="Adobe 繁黑體 Std B"/>
              </a:rPr>
              <a:t>日</a:t>
            </a:r>
            <a:r>
              <a:rPr lang="zh-TW" altLang="zh-TW" dirty="0" smtClean="0">
                <a:solidFill>
                  <a:prstClr val="black"/>
                </a:solidFill>
                <a:ea typeface="Adobe 繁黑體 Std B"/>
              </a:rPr>
              <a:t>以後者，自鑑定日起免稅；鑑定日為</a:t>
            </a:r>
            <a:r>
              <a:rPr lang="en-US" altLang="zh-TW" dirty="0" smtClean="0">
                <a:solidFill>
                  <a:prstClr val="black"/>
                </a:solidFill>
                <a:ea typeface="Adobe 繁黑體 Std B"/>
              </a:rPr>
              <a:t>107</a:t>
            </a:r>
            <a:r>
              <a:rPr lang="zh-TW" altLang="zh-TW" dirty="0" smtClean="0">
                <a:solidFill>
                  <a:prstClr val="black"/>
                </a:solidFill>
                <a:ea typeface="Adobe 繁黑體 Std B"/>
              </a:rPr>
              <a:t>年</a:t>
            </a:r>
            <a:r>
              <a:rPr lang="en-US" altLang="zh-TW" dirty="0" smtClean="0">
                <a:solidFill>
                  <a:prstClr val="black"/>
                </a:solidFill>
                <a:ea typeface="Adobe 繁黑體 Std B"/>
              </a:rPr>
              <a:t>12</a:t>
            </a:r>
            <a:r>
              <a:rPr lang="zh-TW" altLang="en-US" dirty="0" smtClean="0">
                <a:solidFill>
                  <a:prstClr val="black"/>
                </a:solidFill>
                <a:ea typeface="Adobe 繁黑體 Std B"/>
              </a:rPr>
              <a:t>月</a:t>
            </a:r>
            <a:r>
              <a:rPr lang="en-US" altLang="zh-TW" dirty="0" smtClean="0">
                <a:solidFill>
                  <a:prstClr val="black"/>
                </a:solidFill>
                <a:ea typeface="Adobe 繁黑體 Std B"/>
              </a:rPr>
              <a:t>31</a:t>
            </a:r>
            <a:r>
              <a:rPr lang="zh-TW" altLang="en-US" dirty="0" smtClean="0">
                <a:solidFill>
                  <a:prstClr val="black"/>
                </a:solidFill>
                <a:ea typeface="Adobe 繁黑體 Std B"/>
              </a:rPr>
              <a:t>日</a:t>
            </a:r>
            <a:r>
              <a:rPr lang="zh-TW" altLang="zh-TW" dirty="0" smtClean="0">
                <a:solidFill>
                  <a:prstClr val="black"/>
                </a:solidFill>
                <a:ea typeface="Adobe 繁黑體 Std B"/>
              </a:rPr>
              <a:t>以前者，自</a:t>
            </a:r>
            <a:r>
              <a:rPr lang="en-US" altLang="zh-TW" dirty="0" smtClean="0">
                <a:solidFill>
                  <a:prstClr val="black"/>
                </a:solidFill>
                <a:ea typeface="Adobe 繁黑體 Std B"/>
              </a:rPr>
              <a:t>108</a:t>
            </a:r>
            <a:r>
              <a:rPr lang="zh-TW" altLang="zh-TW" dirty="0" smtClean="0">
                <a:solidFill>
                  <a:prstClr val="black"/>
                </a:solidFill>
                <a:ea typeface="Adobe 繁黑體 Std B"/>
              </a:rPr>
              <a:t>年</a:t>
            </a:r>
            <a:r>
              <a:rPr lang="en-US" altLang="zh-TW" dirty="0" smtClean="0">
                <a:solidFill>
                  <a:prstClr val="black"/>
                </a:solidFill>
                <a:ea typeface="Adobe 繁黑體 Std B"/>
              </a:rPr>
              <a:t>1</a:t>
            </a:r>
            <a:r>
              <a:rPr lang="zh-TW" altLang="zh-TW" dirty="0" smtClean="0">
                <a:solidFill>
                  <a:prstClr val="black"/>
                </a:solidFill>
                <a:ea typeface="Adobe 繁黑體 Std B"/>
              </a:rPr>
              <a:t>月</a:t>
            </a:r>
            <a:r>
              <a:rPr lang="en-US" altLang="zh-TW" dirty="0" smtClean="0">
                <a:solidFill>
                  <a:prstClr val="black"/>
                </a:solidFill>
                <a:ea typeface="Adobe 繁黑體 Std B"/>
              </a:rPr>
              <a:t>1</a:t>
            </a:r>
            <a:r>
              <a:rPr lang="zh-TW" altLang="zh-TW" dirty="0" smtClean="0">
                <a:solidFill>
                  <a:prstClr val="black"/>
                </a:solidFill>
                <a:ea typeface="Adobe 繁黑體 Std B"/>
              </a:rPr>
              <a:t>日起免稅。</a:t>
            </a:r>
            <a:endParaRPr lang="zh-TW" altLang="zh-TW" dirty="0">
              <a:solidFill>
                <a:prstClr val="black"/>
              </a:solidFill>
              <a:ea typeface="Adobe 繁黑體 Std B"/>
            </a:endParaRPr>
          </a:p>
        </p:txBody>
      </p:sp>
      <p:pic>
        <p:nvPicPr>
          <p:cNvPr id="15" name="圖片 14"/>
          <p:cNvPicPr>
            <a:picLocks noChangeAspect="1"/>
          </p:cNvPicPr>
          <p:nvPr/>
        </p:nvPicPr>
        <p:blipFill rotWithShape="1">
          <a:blip r:embed="rId3" cstate="print">
            <a:extLst>
              <a:ext uri="{28A0092B-C50C-407E-A947-70E740481C1C}">
                <a14:useLocalDpi xmlns:a14="http://schemas.microsoft.com/office/drawing/2010/main" val="0"/>
              </a:ext>
            </a:extLst>
          </a:blip>
          <a:srcRect t="20267" b="22327"/>
          <a:stretch/>
        </p:blipFill>
        <p:spPr>
          <a:xfrm flipH="1">
            <a:off x="324704" y="2428824"/>
            <a:ext cx="2098571" cy="1204686"/>
          </a:xfrm>
          <a:prstGeom prst="rect">
            <a:avLst/>
          </a:prstGeom>
        </p:spPr>
      </p:pic>
      <p:pic>
        <p:nvPicPr>
          <p:cNvPr id="18" name="圖片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3245" y="2349073"/>
            <a:ext cx="669433" cy="538685"/>
          </a:xfrm>
          <a:prstGeom prst="rect">
            <a:avLst/>
          </a:prstGeom>
        </p:spPr>
      </p:pic>
      <p:pic>
        <p:nvPicPr>
          <p:cNvPr id="7" name="圖片 6"/>
          <p:cNvPicPr>
            <a:picLocks noChangeAspect="1"/>
          </p:cNvPicPr>
          <p:nvPr/>
        </p:nvPicPr>
        <p:blipFill>
          <a:blip r:embed="rId5" cstate="print">
            <a:biLevel thresh="75000"/>
            <a:extLst>
              <a:ext uri="{28A0092B-C50C-407E-A947-70E740481C1C}">
                <a14:useLocalDpi xmlns:a14="http://schemas.microsoft.com/office/drawing/2010/main" val="0"/>
              </a:ext>
            </a:extLst>
          </a:blip>
          <a:stretch>
            <a:fillRect/>
          </a:stretch>
        </p:blipFill>
        <p:spPr>
          <a:xfrm>
            <a:off x="1284696" y="2674733"/>
            <a:ext cx="532095" cy="620575"/>
          </a:xfrm>
          <a:prstGeom prst="rect">
            <a:avLst/>
          </a:prstGeom>
        </p:spPr>
      </p:pic>
      <p:pic>
        <p:nvPicPr>
          <p:cNvPr id="26" name="圖片 2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26062" y="2361223"/>
            <a:ext cx="1153517" cy="1153517"/>
          </a:xfrm>
          <a:prstGeom prst="rect">
            <a:avLst/>
          </a:prstGeom>
        </p:spPr>
      </p:pic>
      <p:sp>
        <p:nvSpPr>
          <p:cNvPr id="28" name="文字方塊 27"/>
          <p:cNvSpPr txBox="1"/>
          <p:nvPr/>
        </p:nvSpPr>
        <p:spPr>
          <a:xfrm>
            <a:off x="1691341" y="3663458"/>
            <a:ext cx="2484277" cy="369332"/>
          </a:xfrm>
          <a:prstGeom prst="rect">
            <a:avLst/>
          </a:prstGeom>
          <a:noFill/>
        </p:spPr>
        <p:txBody>
          <a:bodyPr wrap="square" rtlCol="0">
            <a:spAutoFit/>
          </a:bodyPr>
          <a:lstStyle/>
          <a:p>
            <a:r>
              <a:rPr lang="zh-TW" altLang="en-US" dirty="0" smtClean="0">
                <a:solidFill>
                  <a:srgbClr val="FF0000"/>
                </a:solidFill>
                <a:latin typeface="Adobe 繁黑體 Std B" pitchFamily="34" charset="-120"/>
                <a:ea typeface="Adobe 繁黑體 Std B" pitchFamily="34" charset="-120"/>
              </a:rPr>
              <a:t>申請免徵</a:t>
            </a:r>
            <a:r>
              <a:rPr lang="zh-TW" altLang="en-US" dirty="0" smtClean="0">
                <a:solidFill>
                  <a:prstClr val="black"/>
                </a:solidFill>
                <a:latin typeface="Adobe 繁黑體 Std B" pitchFamily="34" charset="-120"/>
                <a:ea typeface="Adobe 繁黑體 Std B" pitchFamily="34" charset="-120"/>
              </a:rPr>
              <a:t>使用牌照稅</a:t>
            </a:r>
            <a:endParaRPr lang="zh-TW" altLang="en-US" dirty="0">
              <a:solidFill>
                <a:prstClr val="black"/>
              </a:solidFill>
              <a:latin typeface="Adobe 繁黑體 Std B" pitchFamily="34" charset="-120"/>
              <a:ea typeface="Adobe 繁黑體 Std B" pitchFamily="34" charset="-120"/>
            </a:endParaRPr>
          </a:p>
        </p:txBody>
      </p:sp>
      <p:sp>
        <p:nvSpPr>
          <p:cNvPr id="30" name="文字方塊 29"/>
          <p:cNvSpPr txBox="1"/>
          <p:nvPr/>
        </p:nvSpPr>
        <p:spPr>
          <a:xfrm>
            <a:off x="5753868" y="3633510"/>
            <a:ext cx="2342082" cy="369332"/>
          </a:xfrm>
          <a:prstGeom prst="rect">
            <a:avLst/>
          </a:prstGeom>
          <a:noFill/>
        </p:spPr>
        <p:txBody>
          <a:bodyPr wrap="square" rtlCol="0">
            <a:spAutoFit/>
          </a:bodyPr>
          <a:lstStyle/>
          <a:p>
            <a:r>
              <a:rPr lang="zh-TW" altLang="en-US" dirty="0" smtClean="0">
                <a:solidFill>
                  <a:srgbClr val="FF0000"/>
                </a:solidFill>
                <a:latin typeface="Adobe 繁黑體 Std B" pitchFamily="34" charset="-120"/>
                <a:ea typeface="Adobe 繁黑體 Std B" pitchFamily="34" charset="-120"/>
              </a:rPr>
              <a:t>系統主動勾稽免</a:t>
            </a:r>
            <a:r>
              <a:rPr lang="zh-TW" altLang="en-US" dirty="0">
                <a:solidFill>
                  <a:srgbClr val="FF0000"/>
                </a:solidFill>
                <a:latin typeface="Adobe 繁黑體 Std B" pitchFamily="34" charset="-120"/>
                <a:ea typeface="Adobe 繁黑體 Std B" pitchFamily="34" charset="-120"/>
              </a:rPr>
              <a:t>申請</a:t>
            </a:r>
            <a:endParaRPr lang="zh-TW" altLang="en-US" dirty="0">
              <a:solidFill>
                <a:prstClr val="black"/>
              </a:solidFill>
              <a:latin typeface="Adobe 繁黑體 Std B" pitchFamily="34" charset="-120"/>
              <a:ea typeface="Adobe 繁黑體 Std B" pitchFamily="34" charset="-120"/>
            </a:endParaRPr>
          </a:p>
        </p:txBody>
      </p:sp>
      <p:sp>
        <p:nvSpPr>
          <p:cNvPr id="17" name="文字方塊 16"/>
          <p:cNvSpPr txBox="1"/>
          <p:nvPr/>
        </p:nvSpPr>
        <p:spPr>
          <a:xfrm>
            <a:off x="1229760" y="1415792"/>
            <a:ext cx="1787671" cy="369332"/>
          </a:xfrm>
          <a:prstGeom prst="rect">
            <a:avLst/>
          </a:prstGeom>
          <a:noFill/>
        </p:spPr>
        <p:txBody>
          <a:bodyPr wrap="square" rtlCol="0">
            <a:spAutoFit/>
          </a:bodyPr>
          <a:lstStyle/>
          <a:p>
            <a:pPr algn="ctr"/>
            <a:r>
              <a:rPr lang="zh-TW" altLang="en-US" dirty="0" smtClean="0">
                <a:solidFill>
                  <a:prstClr val="black"/>
                </a:solidFill>
                <a:latin typeface="Adobe 繁黑體 Std B" pitchFamily="34" charset="-120"/>
                <a:ea typeface="Adobe 繁黑體 Std B" pitchFamily="34" charset="-120"/>
              </a:rPr>
              <a:t>身心障礙證明</a:t>
            </a:r>
            <a:endParaRPr lang="zh-TW" altLang="en-US" dirty="0">
              <a:solidFill>
                <a:prstClr val="black"/>
              </a:solidFill>
              <a:latin typeface="Adobe 繁黑體 Std B" pitchFamily="34" charset="-120"/>
              <a:ea typeface="Adobe 繁黑體 Std B" pitchFamily="34" charset="-120"/>
            </a:endParaRPr>
          </a:p>
        </p:txBody>
      </p:sp>
      <p:cxnSp>
        <p:nvCxnSpPr>
          <p:cNvPr id="8" name="直線單箭頭接點 7"/>
          <p:cNvCxnSpPr>
            <a:stCxn id="5" idx="0"/>
          </p:cNvCxnSpPr>
          <p:nvPr/>
        </p:nvCxnSpPr>
        <p:spPr>
          <a:xfrm flipV="1">
            <a:off x="2501601" y="3902649"/>
            <a:ext cx="244875" cy="260304"/>
          </a:xfrm>
          <a:prstGeom prst="straightConnector1">
            <a:avLst/>
          </a:prstGeom>
          <a:ln>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 name="直線單箭頭接點 9"/>
          <p:cNvCxnSpPr>
            <a:stCxn id="6" idx="0"/>
          </p:cNvCxnSpPr>
          <p:nvPr/>
        </p:nvCxnSpPr>
        <p:spPr>
          <a:xfrm flipV="1">
            <a:off x="6742514" y="3902638"/>
            <a:ext cx="199438" cy="260304"/>
          </a:xfrm>
          <a:prstGeom prst="straightConnector1">
            <a:avLst/>
          </a:prstGeom>
          <a:ln>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4" name="文字方塊 23"/>
          <p:cNvSpPr txBox="1"/>
          <p:nvPr/>
        </p:nvSpPr>
        <p:spPr>
          <a:xfrm>
            <a:off x="3084850" y="1666068"/>
            <a:ext cx="1579705" cy="369332"/>
          </a:xfrm>
          <a:prstGeom prst="rect">
            <a:avLst/>
          </a:prstGeom>
          <a:noFill/>
        </p:spPr>
        <p:txBody>
          <a:bodyPr wrap="square" rtlCol="0">
            <a:spAutoFit/>
          </a:bodyPr>
          <a:lstStyle/>
          <a:p>
            <a:pPr algn="ctr"/>
            <a:r>
              <a:rPr lang="zh-TW" altLang="en-US" dirty="0" smtClean="0">
                <a:solidFill>
                  <a:prstClr val="black"/>
                </a:solidFill>
                <a:latin typeface="Adobe 繁黑體 Std B" pitchFamily="34" charset="-120"/>
                <a:ea typeface="Adobe 繁黑體 Std B" pitchFamily="34" charset="-120"/>
              </a:rPr>
              <a:t>稽徵機關</a:t>
            </a:r>
            <a:endParaRPr lang="zh-TW" altLang="en-US" dirty="0">
              <a:solidFill>
                <a:prstClr val="black"/>
              </a:solidFill>
              <a:latin typeface="Adobe 繁黑體 Std B" pitchFamily="34" charset="-120"/>
              <a:ea typeface="Adobe 繁黑體 Std B" pitchFamily="34" charset="-120"/>
            </a:endParaRPr>
          </a:p>
        </p:txBody>
      </p:sp>
      <p:pic>
        <p:nvPicPr>
          <p:cNvPr id="25" name="圖片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67998" y="2143000"/>
            <a:ext cx="1371740" cy="1371740"/>
          </a:xfrm>
          <a:prstGeom prst="rect">
            <a:avLst/>
          </a:prstGeom>
        </p:spPr>
      </p:pic>
      <p:sp>
        <p:nvSpPr>
          <p:cNvPr id="31" name="文字方塊 30"/>
          <p:cNvSpPr txBox="1"/>
          <p:nvPr/>
        </p:nvSpPr>
        <p:spPr>
          <a:xfrm>
            <a:off x="4860032" y="1666068"/>
            <a:ext cx="1787671" cy="369332"/>
          </a:xfrm>
          <a:prstGeom prst="rect">
            <a:avLst/>
          </a:prstGeom>
          <a:noFill/>
        </p:spPr>
        <p:txBody>
          <a:bodyPr wrap="square" rtlCol="0">
            <a:spAutoFit/>
          </a:bodyPr>
          <a:lstStyle/>
          <a:p>
            <a:pPr algn="ctr"/>
            <a:r>
              <a:rPr lang="zh-TW" altLang="en-US" dirty="0" smtClean="0">
                <a:solidFill>
                  <a:prstClr val="black"/>
                </a:solidFill>
                <a:latin typeface="Adobe 繁黑體 Std B" pitchFamily="34" charset="-120"/>
                <a:ea typeface="Adobe 繁黑體 Std B" pitchFamily="34" charset="-120"/>
              </a:rPr>
              <a:t>稽徵機關</a:t>
            </a:r>
            <a:endParaRPr lang="zh-TW" altLang="en-US" dirty="0">
              <a:solidFill>
                <a:prstClr val="black"/>
              </a:solidFill>
              <a:latin typeface="Adobe 繁黑體 Std B" pitchFamily="34" charset="-120"/>
              <a:ea typeface="Adobe 繁黑體 Std B" pitchFamily="34" charset="-120"/>
            </a:endParaRPr>
          </a:p>
        </p:txBody>
      </p:sp>
    </p:spTree>
    <p:extLst>
      <p:ext uri="{BB962C8B-B14F-4D97-AF65-F5344CB8AC3E}">
        <p14:creationId xmlns:p14="http://schemas.microsoft.com/office/powerpoint/2010/main" val="18002246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流程圖: 接點 27"/>
          <p:cNvSpPr/>
          <p:nvPr/>
        </p:nvSpPr>
        <p:spPr>
          <a:xfrm>
            <a:off x="755576" y="2710863"/>
            <a:ext cx="1296144" cy="1224136"/>
          </a:xfrm>
          <a:prstGeom prst="flowChartConnector">
            <a:avLst/>
          </a:prstGeom>
          <a:solidFill>
            <a:schemeClr val="accent6">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gn="ctr"/>
            <a:r>
              <a:rPr lang="zh-TW" altLang="en-US" sz="1600" dirty="0">
                <a:solidFill>
                  <a:schemeClr val="tx1"/>
                </a:solidFill>
                <a:latin typeface="Adobe 繁黑體 Std B" pitchFamily="34" charset="-120"/>
                <a:ea typeface="Adobe 繁黑體 Std B" pitchFamily="34" charset="-120"/>
              </a:rPr>
              <a:t>政府</a:t>
            </a:r>
          </a:p>
        </p:txBody>
      </p:sp>
      <p:sp>
        <p:nvSpPr>
          <p:cNvPr id="2" name="標題 1"/>
          <p:cNvSpPr>
            <a:spLocks noGrp="1"/>
          </p:cNvSpPr>
          <p:nvPr>
            <p:ph type="title"/>
          </p:nvPr>
        </p:nvSpPr>
        <p:spPr/>
        <p:txBody>
          <a:bodyPr>
            <a:normAutofit/>
          </a:bodyPr>
          <a:lstStyle/>
          <a:p>
            <a:r>
              <a:rPr lang="zh-TW" altLang="en-US" dirty="0">
                <a:solidFill>
                  <a:schemeClr val="tx1"/>
                </a:solidFill>
              </a:rPr>
              <a:t>鬆綁保險業投入都市更新規定</a:t>
            </a:r>
          </a:p>
        </p:txBody>
      </p:sp>
      <p:sp>
        <p:nvSpPr>
          <p:cNvPr id="4" name="矩形 3"/>
          <p:cNvSpPr/>
          <p:nvPr/>
        </p:nvSpPr>
        <p:spPr>
          <a:xfrm>
            <a:off x="3851920" y="1124744"/>
            <a:ext cx="4824536" cy="432048"/>
          </a:xfrm>
          <a:prstGeom prst="rect">
            <a:avLst/>
          </a:prstGeom>
          <a:solidFill>
            <a:schemeClr val="bg1"/>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accent6">
                    <a:lumMod val="50000"/>
                  </a:schemeClr>
                </a:solidFill>
                <a:latin typeface="Adobe 繁黑體 Std B" pitchFamily="34" charset="-120"/>
                <a:ea typeface="Adobe 繁黑體 Std B" pitchFamily="34" charset="-120"/>
              </a:rPr>
              <a:t>108.4.23</a:t>
            </a:r>
            <a:r>
              <a:rPr lang="zh-TW" altLang="en-US" dirty="0" smtClean="0">
                <a:solidFill>
                  <a:schemeClr val="accent6">
                    <a:lumMod val="50000"/>
                  </a:schemeClr>
                </a:solidFill>
                <a:latin typeface="Adobe 繁黑體 Std B" pitchFamily="34" charset="-120"/>
                <a:ea typeface="Adobe 繁黑體 Std B" pitchFamily="34" charset="-120"/>
              </a:rPr>
              <a:t> 金管保財字第 </a:t>
            </a:r>
            <a:r>
              <a:rPr lang="en-US" altLang="zh-TW" dirty="0" smtClean="0">
                <a:solidFill>
                  <a:schemeClr val="accent6">
                    <a:lumMod val="50000"/>
                  </a:schemeClr>
                </a:solidFill>
                <a:latin typeface="Adobe 繁黑體 Std B" pitchFamily="34" charset="-120"/>
                <a:ea typeface="Adobe 繁黑體 Std B" pitchFamily="34" charset="-120"/>
              </a:rPr>
              <a:t>10801908311</a:t>
            </a:r>
            <a:r>
              <a:rPr lang="zh-TW" altLang="en-US" dirty="0" smtClean="0">
                <a:solidFill>
                  <a:schemeClr val="accent6">
                    <a:lumMod val="50000"/>
                  </a:schemeClr>
                </a:solidFill>
                <a:latin typeface="Adobe 繁黑體 Std B" pitchFamily="34" charset="-120"/>
                <a:ea typeface="Adobe 繁黑體 Std B" pitchFamily="34" charset="-120"/>
              </a:rPr>
              <a:t> 號令</a:t>
            </a:r>
            <a:endParaRPr lang="zh-TW" altLang="en-US" dirty="0">
              <a:solidFill>
                <a:schemeClr val="accent6">
                  <a:lumMod val="50000"/>
                </a:schemeClr>
              </a:solidFill>
              <a:latin typeface="Adobe 繁黑體 Std B" pitchFamily="34" charset="-120"/>
              <a:ea typeface="Adobe 繁黑體 Std B" pitchFamily="34" charset="-120"/>
            </a:endParaRPr>
          </a:p>
        </p:txBody>
      </p:sp>
      <p:sp>
        <p:nvSpPr>
          <p:cNvPr id="6" name="矩形 5"/>
          <p:cNvSpPr/>
          <p:nvPr/>
        </p:nvSpPr>
        <p:spPr>
          <a:xfrm>
            <a:off x="4355976" y="4149080"/>
            <a:ext cx="4332109" cy="2304256"/>
          </a:xfrm>
          <a:prstGeom prst="rect">
            <a:avLst/>
          </a:prstGeom>
          <a:solidFill>
            <a:schemeClr val="bg1"/>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lstStyle/>
          <a:p>
            <a:pPr>
              <a:lnSpc>
                <a:spcPts val="2700"/>
              </a:lnSpc>
            </a:pPr>
            <a:r>
              <a:rPr lang="zh-TW" altLang="en-US" dirty="0" smtClean="0">
                <a:solidFill>
                  <a:srgbClr val="FF0000"/>
                </a:solidFill>
                <a:latin typeface="Adobe 繁黑體 Std B" pitchFamily="34" charset="-120"/>
                <a:ea typeface="Adobe 繁黑體 Std B" pitchFamily="34" charset="-120"/>
              </a:rPr>
              <a:t>修正後</a:t>
            </a:r>
            <a:endParaRPr lang="en-US" altLang="zh-TW" dirty="0" smtClean="0">
              <a:solidFill>
                <a:srgbClr val="FF0000"/>
              </a:solidFill>
              <a:latin typeface="Adobe 繁黑體 Std B" pitchFamily="34" charset="-120"/>
              <a:ea typeface="Adobe 繁黑體 Std B" pitchFamily="34" charset="-120"/>
            </a:endParaRPr>
          </a:p>
          <a:p>
            <a:pPr algn="just">
              <a:lnSpc>
                <a:spcPts val="2700"/>
              </a:lnSpc>
            </a:pPr>
            <a:r>
              <a:rPr lang="zh-TW" altLang="en-US" dirty="0" smtClean="0">
                <a:solidFill>
                  <a:schemeClr val="tx1"/>
                </a:solidFill>
                <a:latin typeface="Adobe 繁黑體 Std B" pitchFamily="34" charset="-120"/>
                <a:ea typeface="Adobe 繁黑體 Std B" pitchFamily="34" charset="-120"/>
              </a:rPr>
              <a:t>都市更新後，保險業</a:t>
            </a:r>
            <a:r>
              <a:rPr lang="zh-TW" altLang="en-US" dirty="0">
                <a:solidFill>
                  <a:schemeClr val="tx1"/>
                </a:solidFill>
                <a:latin typeface="Adobe 繁黑體 Std B" pitchFamily="34" charset="-120"/>
                <a:ea typeface="Adobe 繁黑體 Std B" pitchFamily="34" charset="-120"/>
              </a:rPr>
              <a:t>原</a:t>
            </a:r>
            <a:r>
              <a:rPr lang="zh-TW" altLang="en-US" dirty="0" smtClean="0">
                <a:solidFill>
                  <a:schemeClr val="tx1"/>
                </a:solidFill>
                <a:latin typeface="Adobe 繁黑體 Std B" pitchFamily="34" charset="-120"/>
                <a:ea typeface="Adobe 繁黑體 Std B" pitchFamily="34" charset="-120"/>
              </a:rPr>
              <a:t>始持有不動產或經分回不動產所有權達 </a:t>
            </a:r>
            <a:r>
              <a:rPr lang="en-US" altLang="zh-TW" dirty="0" smtClean="0">
                <a:solidFill>
                  <a:schemeClr val="tx1"/>
                </a:solidFill>
                <a:latin typeface="Adobe 繁黑體 Std B" pitchFamily="34" charset="-120"/>
                <a:ea typeface="Adobe 繁黑體 Std B" pitchFamily="34" charset="-120"/>
              </a:rPr>
              <a:t>75</a:t>
            </a:r>
            <a:r>
              <a:rPr lang="zh-TW" altLang="en-US" dirty="0" smtClean="0">
                <a:solidFill>
                  <a:schemeClr val="tx1"/>
                </a:solidFill>
                <a:latin typeface="Adobe 繁黑體 Std B" pitchFamily="34" charset="-120"/>
                <a:ea typeface="Adobe 繁黑體 Std B" pitchFamily="34" charset="-120"/>
              </a:rPr>
              <a:t> </a:t>
            </a:r>
            <a:r>
              <a:rPr lang="en-US" altLang="zh-TW" dirty="0" smtClean="0">
                <a:solidFill>
                  <a:schemeClr val="tx1"/>
                </a:solidFill>
                <a:latin typeface="Adobe 繁黑體 Std B" pitchFamily="34" charset="-120"/>
                <a:ea typeface="Adobe 繁黑體 Std B" pitchFamily="34" charset="-120"/>
              </a:rPr>
              <a:t>%</a:t>
            </a:r>
            <a:r>
              <a:rPr lang="zh-TW" altLang="en-US" dirty="0" smtClean="0">
                <a:solidFill>
                  <a:schemeClr val="tx1"/>
                </a:solidFill>
                <a:latin typeface="Adobe 繁黑體 Std B" pitchFamily="34" charset="-120"/>
                <a:ea typeface="Adobe 繁黑體 Std B" pitchFamily="34" charset="-120"/>
              </a:rPr>
              <a:t> 以上，可</a:t>
            </a:r>
            <a:r>
              <a:rPr lang="zh-TW" altLang="en-US" dirty="0">
                <a:solidFill>
                  <a:schemeClr val="tx1"/>
                </a:solidFill>
                <a:latin typeface="Adobe 繁黑體 Std B" pitchFamily="34" charset="-120"/>
                <a:ea typeface="Adobe 繁黑體 Std B" pitchFamily="34" charset="-120"/>
              </a:rPr>
              <a:t>於投資前檢具使用計畫，向金管會</a:t>
            </a:r>
            <a:r>
              <a:rPr lang="zh-TW" altLang="en-US" dirty="0">
                <a:solidFill>
                  <a:srgbClr val="FF0000"/>
                </a:solidFill>
                <a:latin typeface="Adobe 繁黑體 Std B" pitchFamily="34" charset="-120"/>
                <a:ea typeface="Adobe 繁黑體 Std B" pitchFamily="34" charset="-120"/>
              </a:rPr>
              <a:t>專案報</a:t>
            </a:r>
            <a:r>
              <a:rPr lang="zh-TW" altLang="en-US" dirty="0" smtClean="0">
                <a:solidFill>
                  <a:srgbClr val="FF0000"/>
                </a:solidFill>
                <a:latin typeface="Adobe 繁黑體 Std B" pitchFamily="34" charset="-120"/>
                <a:ea typeface="Adobe 繁黑體 Std B" pitchFamily="34" charset="-120"/>
              </a:rPr>
              <a:t>核「即時利用期限」即得參與競標</a:t>
            </a:r>
            <a:r>
              <a:rPr lang="zh-TW" altLang="en-US" dirty="0" smtClean="0">
                <a:solidFill>
                  <a:schemeClr val="tx1"/>
                </a:solidFill>
                <a:latin typeface="Adobe 繁黑體 Std B" pitchFamily="34" charset="-120"/>
                <a:ea typeface="Adobe 繁黑體 Std B" pitchFamily="34" charset="-120"/>
              </a:rPr>
              <a:t>，而不須「取得時」符合</a:t>
            </a:r>
            <a:r>
              <a:rPr lang="zh-TW" altLang="en-US" dirty="0">
                <a:solidFill>
                  <a:schemeClr val="tx1"/>
                </a:solidFill>
                <a:latin typeface="Adobe 繁黑體 Std B" pitchFamily="34" charset="-120"/>
                <a:ea typeface="Adobe 繁黑體 Std B" pitchFamily="34" charset="-120"/>
              </a:rPr>
              <a:t>即時利用並有收益標準。</a:t>
            </a:r>
          </a:p>
        </p:txBody>
      </p:sp>
      <p:grpSp>
        <p:nvGrpSpPr>
          <p:cNvPr id="15" name="群組 14"/>
          <p:cNvGrpSpPr/>
          <p:nvPr/>
        </p:nvGrpSpPr>
        <p:grpSpPr>
          <a:xfrm>
            <a:off x="755576" y="1196752"/>
            <a:ext cx="1296144" cy="1224136"/>
            <a:chOff x="755576" y="1196752"/>
            <a:chExt cx="1296144" cy="1224136"/>
          </a:xfrm>
        </p:grpSpPr>
        <p:sp>
          <p:nvSpPr>
            <p:cNvPr id="11" name="流程圖: 接點 10"/>
            <p:cNvSpPr/>
            <p:nvPr/>
          </p:nvSpPr>
          <p:spPr>
            <a:xfrm>
              <a:off x="755576" y="1196752"/>
              <a:ext cx="1296144" cy="1224136"/>
            </a:xfrm>
            <a:prstGeom prst="flowChartConnector">
              <a:avLst/>
            </a:prstGeom>
            <a:solidFill>
              <a:schemeClr val="accent6">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gn="ctr"/>
              <a:r>
                <a:rPr lang="zh-TW" altLang="en-US" sz="1600" dirty="0" smtClean="0">
                  <a:solidFill>
                    <a:schemeClr val="tx1"/>
                  </a:solidFill>
                  <a:latin typeface="Adobe 繁黑體 Std B" pitchFamily="34" charset="-120"/>
                  <a:ea typeface="Adobe 繁黑體 Std B" pitchFamily="34" charset="-120"/>
                </a:rPr>
                <a:t>保險業</a:t>
              </a:r>
              <a:endParaRPr lang="zh-TW" altLang="en-US" sz="1600" dirty="0">
                <a:solidFill>
                  <a:schemeClr val="tx1"/>
                </a:solidFill>
                <a:latin typeface="Adobe 繁黑體 Std B" pitchFamily="34" charset="-120"/>
                <a:ea typeface="Adobe 繁黑體 Std B" pitchFamily="34" charset="-120"/>
              </a:endParaRPr>
            </a:p>
          </p:txBody>
        </p:sp>
        <p:pic>
          <p:nvPicPr>
            <p:cNvPr id="3" name="圖片 2"/>
            <p:cNvPicPr>
              <a:picLocks noChangeAspect="1"/>
            </p:cNvPicPr>
            <p:nvPr/>
          </p:nvPicPr>
          <p:blipFill>
            <a:blip r:embed="rId2">
              <a:duotone>
                <a:prstClr val="black"/>
                <a:schemeClr val="accent6">
                  <a:tint val="45000"/>
                  <a:satMod val="400000"/>
                </a:schemeClr>
              </a:duotone>
              <a:extLst>
                <a:ext uri="{BEBA8EAE-BF5A-486C-A8C5-ECC9F3942E4B}">
                  <a14:imgProps xmlns:a14="http://schemas.microsoft.com/office/drawing/2010/main">
                    <a14:imgLayer r:embed="rId3">
                      <a14:imgEffect>
                        <a14:saturation sat="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079688" y="1664880"/>
              <a:ext cx="684000" cy="684000"/>
            </a:xfrm>
            <a:prstGeom prst="rect">
              <a:avLst/>
            </a:prstGeom>
          </p:spPr>
        </p:pic>
      </p:grpSp>
      <p:pic>
        <p:nvPicPr>
          <p:cNvPr id="13" name="圖片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9688" y="3177048"/>
            <a:ext cx="684000" cy="684000"/>
          </a:xfrm>
          <a:prstGeom prst="rect">
            <a:avLst/>
          </a:prstGeom>
        </p:spPr>
      </p:pic>
      <p:grpSp>
        <p:nvGrpSpPr>
          <p:cNvPr id="66" name="群組 65"/>
          <p:cNvGrpSpPr/>
          <p:nvPr/>
        </p:nvGrpSpPr>
        <p:grpSpPr>
          <a:xfrm>
            <a:off x="6228184" y="1875899"/>
            <a:ext cx="2340000" cy="1944000"/>
            <a:chOff x="3184523" y="1875899"/>
            <a:chExt cx="2008099" cy="1674186"/>
          </a:xfrm>
        </p:grpSpPr>
        <p:grpSp>
          <p:nvGrpSpPr>
            <p:cNvPr id="35" name="群組 34"/>
            <p:cNvGrpSpPr/>
            <p:nvPr/>
          </p:nvGrpSpPr>
          <p:grpSpPr>
            <a:xfrm rot="11361866">
              <a:off x="3184523" y="1875899"/>
              <a:ext cx="1728192" cy="1674186"/>
              <a:chOff x="4932040" y="2042846"/>
              <a:chExt cx="1728192" cy="1674186"/>
            </a:xfrm>
            <a:solidFill>
              <a:schemeClr val="bg1"/>
            </a:solidFill>
          </p:grpSpPr>
          <p:sp>
            <p:nvSpPr>
              <p:cNvPr id="29" name="流程圖: 接點 28"/>
              <p:cNvSpPr/>
              <p:nvPr/>
            </p:nvSpPr>
            <p:spPr>
              <a:xfrm>
                <a:off x="4932040" y="2042846"/>
                <a:ext cx="1728192" cy="1674186"/>
              </a:xfrm>
              <a:prstGeom prst="flowChartConnector">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zh-TW" altLang="en-US" dirty="0">
                  <a:solidFill>
                    <a:schemeClr val="tx1"/>
                  </a:solidFill>
                  <a:latin typeface="Adobe 繁黑體 Std B" pitchFamily="34" charset="-120"/>
                  <a:ea typeface="Adobe 繁黑體 Std B" pitchFamily="34" charset="-120"/>
                </a:endParaRPr>
              </a:p>
            </p:txBody>
          </p:sp>
          <p:cxnSp>
            <p:nvCxnSpPr>
              <p:cNvPr id="31" name="直線接點 30"/>
              <p:cNvCxnSpPr/>
              <p:nvPr/>
            </p:nvCxnSpPr>
            <p:spPr>
              <a:xfrm rot="10238134" flipV="1">
                <a:off x="5743579" y="2049249"/>
                <a:ext cx="15274" cy="864000"/>
              </a:xfrm>
              <a:prstGeom prst="line">
                <a:avLst/>
              </a:prstGeom>
              <a:grpFill/>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2" name="直線接點 31"/>
              <p:cNvCxnSpPr/>
              <p:nvPr/>
            </p:nvCxnSpPr>
            <p:spPr>
              <a:xfrm rot="10238134">
                <a:off x="5794748" y="2836125"/>
                <a:ext cx="864393" cy="0"/>
              </a:xfrm>
              <a:prstGeom prst="line">
                <a:avLst/>
              </a:prstGeom>
              <a:grpFill/>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pic>
          <p:nvPicPr>
            <p:cNvPr id="24" name="圖片 23"/>
            <p:cNvPicPr>
              <a:picLocks noChangeAspect="1"/>
            </p:cNvPicPr>
            <p:nvPr/>
          </p:nvPicPr>
          <p:blipFill>
            <a:blip r:embed="rId5">
              <a:extLst>
                <a:ext uri="{BEBA8EAE-BF5A-486C-A8C5-ECC9F3942E4B}">
                  <a14:imgProps xmlns:a14="http://schemas.microsoft.com/office/drawing/2010/main">
                    <a14:imgLayer r:embed="rId6">
                      <a14:imgEffect>
                        <a14:backgroundRemoval t="0" b="100000" l="0" r="100000">
                          <a14:foregroundMark x1="20889" y1="96000" x2="31556" y2="96000"/>
                          <a14:foregroundMark x1="79111" y1="96889" x2="91556" y2="96000"/>
                          <a14:foregroundMark x1="52000" y1="54667" x2="51111" y2="77333"/>
                          <a14:foregroundMark x1="62667" y1="57778" x2="62222" y2="74667"/>
                          <a14:foregroundMark x1="84444" y1="31111" x2="84000" y2="71111"/>
                          <a14:foregroundMark x1="13778" y1="58667" x2="10222" y2="81778"/>
                          <a14:foregroundMark x1="24889" y1="56000" x2="20889" y2="80444"/>
                          <a14:foregroundMark x1="27111" y1="8444" x2="28000" y2="42667"/>
                          <a14:foregroundMark x1="44889" y1="8000" x2="41778" y2="36444"/>
                          <a14:foregroundMark x1="73778" y1="96889" x2="60444" y2="98222"/>
                          <a14:foregroundMark x1="13333" y1="96889" x2="35556" y2="95111"/>
                          <a14:foregroundMark x1="10667" y1="96889" x2="4000" y2="98222"/>
                          <a14:foregroundMark x1="16444" y1="88889" x2="21778" y2="86667"/>
                          <a14:foregroundMark x1="35556" y1="86667" x2="36444" y2="91111"/>
                          <a14:foregroundMark x1="58222" y1="87111" x2="56444" y2="92889"/>
                          <a14:foregroundMark x1="86222" y1="72444" x2="76000" y2="73333"/>
                          <a14:foregroundMark x1="84444" y1="89778" x2="76000" y2="87111"/>
                        </a14:backgroundRemoval>
                      </a14:imgEffect>
                    </a14:imgLayer>
                  </a14:imgProps>
                </a:ext>
                <a:ext uri="{28A0092B-C50C-407E-A947-70E740481C1C}">
                  <a14:useLocalDpi xmlns:a14="http://schemas.microsoft.com/office/drawing/2010/main" val="0"/>
                </a:ext>
              </a:extLst>
            </a:blip>
            <a:stretch>
              <a:fillRect/>
            </a:stretch>
          </p:blipFill>
          <p:spPr>
            <a:xfrm>
              <a:off x="4118207" y="1960973"/>
              <a:ext cx="1074415" cy="1074415"/>
            </a:xfrm>
            <a:prstGeom prst="rect">
              <a:avLst/>
            </a:prstGeom>
          </p:spPr>
        </p:pic>
        <p:sp>
          <p:nvSpPr>
            <p:cNvPr id="36" name="文字方塊 35"/>
            <p:cNvSpPr txBox="1"/>
            <p:nvPr/>
          </p:nvSpPr>
          <p:spPr>
            <a:xfrm>
              <a:off x="3628326" y="2223970"/>
              <a:ext cx="792088" cy="369332"/>
            </a:xfrm>
            <a:prstGeom prst="rect">
              <a:avLst/>
            </a:prstGeom>
            <a:noFill/>
          </p:spPr>
          <p:txBody>
            <a:bodyPr wrap="square" rtlCol="0">
              <a:spAutoFit/>
            </a:bodyPr>
            <a:lstStyle/>
            <a:p>
              <a:r>
                <a:rPr lang="en-US" altLang="zh-TW" dirty="0" smtClean="0">
                  <a:latin typeface="Adobe 繁黑體 Std B" pitchFamily="34" charset="-120"/>
                  <a:ea typeface="Adobe 繁黑體 Std B" pitchFamily="34" charset="-120"/>
                </a:rPr>
                <a:t>75</a:t>
              </a:r>
              <a:r>
                <a:rPr lang="zh-TW" altLang="en-US" dirty="0" smtClean="0">
                  <a:latin typeface="Adobe 繁黑體 Std B" pitchFamily="34" charset="-120"/>
                  <a:ea typeface="Adobe 繁黑體 Std B" pitchFamily="34" charset="-120"/>
                </a:rPr>
                <a:t> </a:t>
              </a:r>
              <a:r>
                <a:rPr lang="en-US" altLang="zh-TW" dirty="0" smtClean="0">
                  <a:latin typeface="Adobe 繁黑體 Std B" pitchFamily="34" charset="-120"/>
                  <a:ea typeface="Adobe 繁黑體 Std B" pitchFamily="34" charset="-120"/>
                </a:rPr>
                <a:t>%</a:t>
              </a:r>
              <a:endParaRPr lang="zh-TW" altLang="en-US" dirty="0">
                <a:latin typeface="Adobe 繁黑體 Std B" pitchFamily="34" charset="-120"/>
                <a:ea typeface="Adobe 繁黑體 Std B" pitchFamily="34" charset="-120"/>
              </a:endParaRPr>
            </a:p>
          </p:txBody>
        </p:sp>
        <p:sp>
          <p:nvSpPr>
            <p:cNvPr id="45" name="文字方塊 44"/>
            <p:cNvSpPr txBox="1"/>
            <p:nvPr/>
          </p:nvSpPr>
          <p:spPr>
            <a:xfrm>
              <a:off x="3421557" y="2996457"/>
              <a:ext cx="792088" cy="369332"/>
            </a:xfrm>
            <a:prstGeom prst="rect">
              <a:avLst/>
            </a:prstGeom>
            <a:noFill/>
          </p:spPr>
          <p:txBody>
            <a:bodyPr wrap="square" rtlCol="0">
              <a:spAutoFit/>
            </a:bodyPr>
            <a:lstStyle/>
            <a:p>
              <a:r>
                <a:rPr lang="en-US" altLang="zh-TW" dirty="0">
                  <a:latin typeface="Adobe 繁黑體 Std B" pitchFamily="34" charset="-120"/>
                  <a:ea typeface="Adobe 繁黑體 Std B" pitchFamily="34" charset="-120"/>
                </a:rPr>
                <a:t>2</a:t>
              </a:r>
              <a:r>
                <a:rPr lang="en-US" altLang="zh-TW" dirty="0" smtClean="0">
                  <a:latin typeface="Adobe 繁黑體 Std B" pitchFamily="34" charset="-120"/>
                  <a:ea typeface="Adobe 繁黑體 Std B" pitchFamily="34" charset="-120"/>
                </a:rPr>
                <a:t>5</a:t>
              </a:r>
              <a:r>
                <a:rPr lang="zh-TW" altLang="en-US" dirty="0" smtClean="0">
                  <a:latin typeface="Adobe 繁黑體 Std B" pitchFamily="34" charset="-120"/>
                  <a:ea typeface="Adobe 繁黑體 Std B" pitchFamily="34" charset="-120"/>
                </a:rPr>
                <a:t> </a:t>
              </a:r>
              <a:r>
                <a:rPr lang="en-US" altLang="zh-TW" dirty="0" smtClean="0">
                  <a:latin typeface="Adobe 繁黑體 Std B" pitchFamily="34" charset="-120"/>
                  <a:ea typeface="Adobe 繁黑體 Std B" pitchFamily="34" charset="-120"/>
                </a:rPr>
                <a:t>%</a:t>
              </a:r>
              <a:endParaRPr lang="zh-TW" altLang="en-US" dirty="0">
                <a:latin typeface="Adobe 繁黑體 Std B" pitchFamily="34" charset="-120"/>
                <a:ea typeface="Adobe 繁黑體 Std B" pitchFamily="34" charset="-120"/>
              </a:endParaRPr>
            </a:p>
          </p:txBody>
        </p:sp>
      </p:grpSp>
      <p:sp>
        <p:nvSpPr>
          <p:cNvPr id="55" name="文字方塊 54"/>
          <p:cNvSpPr txBox="1"/>
          <p:nvPr/>
        </p:nvSpPr>
        <p:spPr>
          <a:xfrm>
            <a:off x="2263979" y="1454419"/>
            <a:ext cx="1512168" cy="369332"/>
          </a:xfrm>
          <a:prstGeom prst="rect">
            <a:avLst/>
          </a:prstGeom>
          <a:noFill/>
        </p:spPr>
        <p:txBody>
          <a:bodyPr wrap="square" rtlCol="0">
            <a:spAutoFit/>
          </a:bodyPr>
          <a:lstStyle/>
          <a:p>
            <a:r>
              <a:rPr lang="zh-TW" altLang="en-US" dirty="0" smtClean="0">
                <a:latin typeface="Adobe 繁黑體 Std B" pitchFamily="34" charset="-120"/>
                <a:ea typeface="Adobe 繁黑體 Std B" pitchFamily="34" charset="-120"/>
              </a:rPr>
              <a:t>持有或分回</a:t>
            </a:r>
            <a:endParaRPr lang="zh-TW" altLang="en-US" dirty="0">
              <a:latin typeface="Adobe 繁黑體 Std B" pitchFamily="34" charset="-120"/>
              <a:ea typeface="Adobe 繁黑體 Std B" pitchFamily="34" charset="-120"/>
            </a:endParaRPr>
          </a:p>
        </p:txBody>
      </p:sp>
      <p:sp>
        <p:nvSpPr>
          <p:cNvPr id="58" name="文字方塊 57"/>
          <p:cNvSpPr txBox="1"/>
          <p:nvPr/>
        </p:nvSpPr>
        <p:spPr>
          <a:xfrm>
            <a:off x="5436096" y="2383672"/>
            <a:ext cx="756084" cy="369332"/>
          </a:xfrm>
          <a:prstGeom prst="rect">
            <a:avLst/>
          </a:prstGeom>
          <a:noFill/>
        </p:spPr>
        <p:txBody>
          <a:bodyPr wrap="square" rtlCol="0">
            <a:spAutoFit/>
          </a:bodyPr>
          <a:lstStyle/>
          <a:p>
            <a:pPr algn="ctr"/>
            <a:r>
              <a:rPr lang="zh-TW" altLang="en-US" dirty="0" smtClean="0">
                <a:solidFill>
                  <a:srgbClr val="FF0000"/>
                </a:solidFill>
                <a:latin typeface="Adobe 繁黑體 Std B" pitchFamily="34" charset="-120"/>
                <a:ea typeface="Adobe 繁黑體 Std B" pitchFamily="34" charset="-120"/>
              </a:rPr>
              <a:t>競標</a:t>
            </a:r>
            <a:endParaRPr lang="zh-TW" altLang="en-US" dirty="0">
              <a:solidFill>
                <a:srgbClr val="FF0000"/>
              </a:solidFill>
              <a:latin typeface="Adobe 繁黑體 Std B" pitchFamily="34" charset="-120"/>
              <a:ea typeface="Adobe 繁黑體 Std B" pitchFamily="34" charset="-120"/>
            </a:endParaRPr>
          </a:p>
        </p:txBody>
      </p:sp>
      <p:cxnSp>
        <p:nvCxnSpPr>
          <p:cNvPr id="21" name="直線單箭頭接點 20"/>
          <p:cNvCxnSpPr/>
          <p:nvPr/>
        </p:nvCxnSpPr>
        <p:spPr>
          <a:xfrm flipH="1">
            <a:off x="2137594" y="3645024"/>
            <a:ext cx="4828304" cy="25910"/>
          </a:xfrm>
          <a:prstGeom prst="straightConnector1">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80" name="文字方塊 79"/>
          <p:cNvSpPr txBox="1"/>
          <p:nvPr/>
        </p:nvSpPr>
        <p:spPr>
          <a:xfrm>
            <a:off x="2227975" y="2337506"/>
            <a:ext cx="3096344" cy="1077218"/>
          </a:xfrm>
          <a:prstGeom prst="rect">
            <a:avLst/>
          </a:prstGeom>
          <a:noFill/>
        </p:spPr>
        <p:txBody>
          <a:bodyPr wrap="square" rtlCol="0">
            <a:spAutoFit/>
          </a:bodyPr>
          <a:lstStyle/>
          <a:p>
            <a:pPr marL="285750" indent="-285750">
              <a:buFont typeface="Arial" panose="020B0604020202020204" pitchFamily="34" charset="0"/>
              <a:buChar char="•"/>
            </a:pPr>
            <a:r>
              <a:rPr lang="zh-TW" altLang="en-US" sz="1600" dirty="0" smtClean="0">
                <a:latin typeface="Adobe 繁黑體 Std B" pitchFamily="34" charset="-120"/>
                <a:ea typeface="Adobe 繁黑體 Std B" pitchFamily="34" charset="-120"/>
              </a:rPr>
              <a:t>無須於取得時已符合即時利用</a:t>
            </a:r>
            <a:r>
              <a:rPr lang="zh-TW" altLang="en-US" sz="1600" dirty="0" smtClean="0">
                <a:solidFill>
                  <a:srgbClr val="FF0000"/>
                </a:solidFill>
                <a:latin typeface="Adobe 繁黑體 Std B" pitchFamily="34" charset="-120"/>
                <a:ea typeface="Adobe 繁黑體 Std B" pitchFamily="34" charset="-120"/>
              </a:rPr>
              <a:t>並有收益 </a:t>
            </a:r>
            <a:r>
              <a:rPr lang="en-US" altLang="zh-TW" sz="1600" dirty="0" smtClean="0">
                <a:latin typeface="Adobe 繁黑體 Std B" pitchFamily="34" charset="-120"/>
                <a:ea typeface="Adobe 繁黑體 Std B" pitchFamily="34" charset="-120"/>
              </a:rPr>
              <a:t>(</a:t>
            </a:r>
            <a:r>
              <a:rPr lang="zh-TW" altLang="en-US" sz="1600" dirty="0" smtClean="0">
                <a:latin typeface="Adobe 繁黑體 Std B" pitchFamily="34" charset="-120"/>
                <a:ea typeface="Adobe 繁黑體 Std B" pitchFamily="34" charset="-120"/>
              </a:rPr>
              <a:t>專案報核即時利用期限 </a:t>
            </a:r>
            <a:r>
              <a:rPr lang="en-US" altLang="zh-TW" sz="1600" dirty="0" smtClean="0">
                <a:latin typeface="Adobe 繁黑體 Std B" pitchFamily="34" charset="-120"/>
                <a:ea typeface="Adobe 繁黑體 Std B" pitchFamily="34" charset="-120"/>
              </a:rPr>
              <a:t>)</a:t>
            </a:r>
          </a:p>
          <a:p>
            <a:endParaRPr lang="zh-TW" altLang="en-US" sz="1600" dirty="0">
              <a:latin typeface="Adobe 繁黑體 Std B" pitchFamily="34" charset="-120"/>
              <a:ea typeface="Adobe 繁黑體 Std B" pitchFamily="34" charset="-120"/>
            </a:endParaRPr>
          </a:p>
        </p:txBody>
      </p:sp>
      <p:cxnSp>
        <p:nvCxnSpPr>
          <p:cNvPr id="82" name="肘形接點 81"/>
          <p:cNvCxnSpPr/>
          <p:nvPr/>
        </p:nvCxnSpPr>
        <p:spPr>
          <a:xfrm rot="10800000">
            <a:off x="2137594" y="2132856"/>
            <a:ext cx="4324616" cy="881110"/>
          </a:xfrm>
          <a:prstGeom prst="bentConnector3">
            <a:avLst>
              <a:gd name="adj1" fmla="val 23907"/>
            </a:avLst>
          </a:prstGeom>
          <a:ln w="28575">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85" name="肘形接點 84"/>
          <p:cNvCxnSpPr/>
          <p:nvPr/>
        </p:nvCxnSpPr>
        <p:spPr>
          <a:xfrm rot="10800000">
            <a:off x="2140070" y="1839512"/>
            <a:ext cx="4825828" cy="293345"/>
          </a:xfrm>
          <a:prstGeom prst="bentConnector3">
            <a:avLst>
              <a:gd name="adj1" fmla="val 19764"/>
            </a:avLst>
          </a:prstGeom>
          <a:ln w="28575">
            <a:solidFill>
              <a:schemeClr val="tx1">
                <a:lumMod val="50000"/>
                <a:lumOff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89" name="文字方塊 88"/>
          <p:cNvSpPr txBox="1"/>
          <p:nvPr/>
        </p:nvSpPr>
        <p:spPr>
          <a:xfrm>
            <a:off x="7316188" y="3322931"/>
            <a:ext cx="1512168" cy="584775"/>
          </a:xfrm>
          <a:prstGeom prst="rect">
            <a:avLst/>
          </a:prstGeom>
          <a:solidFill>
            <a:srgbClr val="FFFF00"/>
          </a:solidFill>
          <a:ln w="19050">
            <a:solidFill>
              <a:schemeClr val="tx1">
                <a:lumMod val="50000"/>
                <a:lumOff val="50000"/>
              </a:schemeClr>
            </a:solidFill>
          </a:ln>
        </p:spPr>
        <p:txBody>
          <a:bodyPr wrap="square" rtlCol="0">
            <a:spAutoFit/>
          </a:bodyPr>
          <a:lstStyle/>
          <a:p>
            <a:r>
              <a:rPr lang="zh-TW" altLang="en-US" sz="1600" dirty="0" smtClean="0">
                <a:latin typeface="Adobe 繁黑體 Std B" pitchFamily="34" charset="-120"/>
                <a:ea typeface="Adobe 繁黑體 Std B" pitchFamily="34" charset="-120"/>
              </a:rPr>
              <a:t>保險業與政府合推之都更案</a:t>
            </a:r>
            <a:endParaRPr lang="zh-TW" altLang="en-US" sz="1600" dirty="0">
              <a:latin typeface="Adobe 繁黑體 Std B" pitchFamily="34" charset="-120"/>
              <a:ea typeface="Adobe 繁黑體 Std B" pitchFamily="34" charset="-120"/>
            </a:endParaRPr>
          </a:p>
        </p:txBody>
      </p:sp>
      <p:sp>
        <p:nvSpPr>
          <p:cNvPr id="26" name="矩形 25"/>
          <p:cNvSpPr/>
          <p:nvPr/>
        </p:nvSpPr>
        <p:spPr>
          <a:xfrm>
            <a:off x="251520" y="4149080"/>
            <a:ext cx="3888432" cy="2304256"/>
          </a:xfrm>
          <a:prstGeom prst="rect">
            <a:avLst/>
          </a:prstGeom>
          <a:solidFill>
            <a:schemeClr val="bg1"/>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lstStyle/>
          <a:p>
            <a:pPr>
              <a:lnSpc>
                <a:spcPts val="2700"/>
              </a:lnSpc>
            </a:pPr>
            <a:r>
              <a:rPr lang="zh-TW" altLang="en-US" dirty="0">
                <a:solidFill>
                  <a:srgbClr val="FF0000"/>
                </a:solidFill>
                <a:latin typeface="Adobe 繁黑體 Std B" pitchFamily="34" charset="-120"/>
                <a:ea typeface="Adobe 繁黑體 Std B" pitchFamily="34" charset="-120"/>
              </a:rPr>
              <a:t>修正</a:t>
            </a:r>
            <a:r>
              <a:rPr lang="zh-TW" altLang="en-US" dirty="0" smtClean="0">
                <a:solidFill>
                  <a:srgbClr val="FF0000"/>
                </a:solidFill>
                <a:latin typeface="Adobe 繁黑體 Std B" pitchFamily="34" charset="-120"/>
                <a:ea typeface="Adobe 繁黑體 Std B" pitchFamily="34" charset="-120"/>
              </a:rPr>
              <a:t>前</a:t>
            </a:r>
            <a:endParaRPr lang="en-US" altLang="zh-TW" dirty="0" smtClean="0">
              <a:solidFill>
                <a:srgbClr val="FF0000"/>
              </a:solidFill>
              <a:latin typeface="Adobe 繁黑體 Std B" pitchFamily="34" charset="-120"/>
              <a:ea typeface="Adobe 繁黑體 Std B" pitchFamily="34" charset="-120"/>
            </a:endParaRPr>
          </a:p>
          <a:p>
            <a:pPr algn="just" hangingPunct="0">
              <a:lnSpc>
                <a:spcPts val="2700"/>
              </a:lnSpc>
            </a:pPr>
            <a:r>
              <a:rPr lang="zh-TW" altLang="en-US" dirty="0" smtClean="0">
                <a:solidFill>
                  <a:schemeClr val="tx1"/>
                </a:solidFill>
                <a:latin typeface="Adobe 繁黑體 Std B" pitchFamily="34" charset="-120"/>
                <a:ea typeface="Adobe 繁黑體 Std B" pitchFamily="34" charset="-120"/>
              </a:rPr>
              <a:t>保險業與政府合推都市更新案，該都市更新後「政府分回之不動產」，係採標售方式處理，因該不動產</a:t>
            </a:r>
            <a:r>
              <a:rPr lang="zh-TW" altLang="en-US" dirty="0" smtClean="0">
                <a:solidFill>
                  <a:srgbClr val="FF0000"/>
                </a:solidFill>
                <a:latin typeface="Adobe 繁黑體 Std B" pitchFamily="34" charset="-120"/>
                <a:ea typeface="Adobe 繁黑體 Std B" pitchFamily="34" charset="-120"/>
              </a:rPr>
              <a:t>無法在標售取得時</a:t>
            </a:r>
            <a:r>
              <a:rPr lang="zh-TW" altLang="en-US" dirty="0" smtClean="0">
                <a:solidFill>
                  <a:schemeClr val="tx1"/>
                </a:solidFill>
                <a:latin typeface="Adobe 繁黑體 Std B" pitchFamily="34" charset="-120"/>
                <a:ea typeface="Adobe 繁黑體 Std B" pitchFamily="34" charset="-120"/>
              </a:rPr>
              <a:t>符合即時利用並有收益標準，</a:t>
            </a:r>
            <a:r>
              <a:rPr lang="zh-TW" altLang="en-US" dirty="0" smtClean="0">
                <a:solidFill>
                  <a:srgbClr val="FF0000"/>
                </a:solidFill>
                <a:latin typeface="Adobe 繁黑體 Std B" pitchFamily="34" charset="-120"/>
                <a:ea typeface="Adobe 繁黑體 Std B" pitchFamily="34" charset="-120"/>
              </a:rPr>
              <a:t>故保險業無法參與競標</a:t>
            </a:r>
            <a:r>
              <a:rPr lang="zh-TW" altLang="en-US" dirty="0" smtClean="0">
                <a:solidFill>
                  <a:schemeClr val="tx1"/>
                </a:solidFill>
                <a:latin typeface="Adobe 繁黑體 Std B" pitchFamily="34" charset="-120"/>
                <a:ea typeface="Adobe 繁黑體 Std B" pitchFamily="34" charset="-120"/>
              </a:rPr>
              <a:t>。</a:t>
            </a:r>
            <a:endParaRPr lang="en-US" altLang="zh-TW" dirty="0" smtClean="0">
              <a:solidFill>
                <a:schemeClr val="tx1"/>
              </a:solidFill>
              <a:latin typeface="Adobe 繁黑體 Std B" pitchFamily="34" charset="-120"/>
              <a:ea typeface="Adobe 繁黑體 Std B" pitchFamily="34" charset="-120"/>
            </a:endParaRPr>
          </a:p>
        </p:txBody>
      </p:sp>
    </p:spTree>
    <p:extLst>
      <p:ext uri="{BB962C8B-B14F-4D97-AF65-F5344CB8AC3E}">
        <p14:creationId xmlns:p14="http://schemas.microsoft.com/office/powerpoint/2010/main" val="3594370810"/>
      </p:ext>
    </p:extLst>
  </p:cSld>
  <p:clrMapOvr>
    <a:masterClrMapping/>
  </p:clrMapOvr>
</p:sld>
</file>

<file path=ppt/theme/theme1.xml><?xml version="1.0" encoding="utf-8"?>
<a:theme xmlns:a="http://schemas.openxmlformats.org/drawingml/2006/main" name="國發會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國發會5</Template>
  <TotalTime>2415</TotalTime>
  <Words>1800</Words>
  <Application>Microsoft Office PowerPoint</Application>
  <PresentationFormat>如螢幕大小 (4:3)</PresentationFormat>
  <Paragraphs>155</Paragraphs>
  <Slides>14</Slides>
  <Notes>0</Notes>
  <HiddenSlides>0</HiddenSlides>
  <MMClips>0</MMClips>
  <ScaleCrop>false</ScaleCrop>
  <HeadingPairs>
    <vt:vector size="4" baseType="variant">
      <vt:variant>
        <vt:lpstr>佈景主題</vt:lpstr>
      </vt:variant>
      <vt:variant>
        <vt:i4>1</vt:i4>
      </vt:variant>
      <vt:variant>
        <vt:lpstr>投影片標題</vt:lpstr>
      </vt:variant>
      <vt:variant>
        <vt:i4>14</vt:i4>
      </vt:variant>
    </vt:vector>
  </HeadingPairs>
  <TitlesOfParts>
    <vt:vector size="15" baseType="lpstr">
      <vt:lpstr>國發會5</vt:lpstr>
      <vt:lpstr>法規鬆綁成果 （108.04~108.06）</vt:lpstr>
      <vt:lpstr>鬆綁成果統計（106.10~108.06）共計 496 項</vt:lpstr>
      <vt:lpstr>促進地方推動小旅行業務</vt:lpstr>
      <vt:lpstr>協助地方創生事業設施取得合法用地</vt:lpstr>
      <vt:lpstr>放寬租賃業之融資限額</vt:lpstr>
      <vt:lpstr>放寬工業區丁種建築用地之容積限制，解決廠商用地需求</vt:lpstr>
      <vt:lpstr>核釋勞動合作社為無僱傭關係社員代收之報酬免課營業稅</vt:lpstr>
      <vt:lpstr>簡化身心障礙者本人所有車輛（每人限1輛）免徵使用牌照稅程序</vt:lpstr>
      <vt:lpstr>鬆綁保險業投入都市更新規定</vt:lpstr>
      <vt:lpstr>開放可用電子支付繳保費</vt:lpstr>
      <vt:lpstr>開放海外消費可用電子支付</vt:lpstr>
      <vt:lpstr>放寬都市更新會重要議題議決門檻</vt:lpstr>
      <vt:lpstr>鬆綁商品 / 商品檢驗標示方式</vt:lpstr>
      <vt:lpstr>放寬經營森林副產物，發展林下經濟</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法規鬆綁成果 （108.04~108.06）</dc:title>
  <dc:creator>陳育靖</dc:creator>
  <cp:lastModifiedBy>李佳甯</cp:lastModifiedBy>
  <cp:revision>189</cp:revision>
  <cp:lastPrinted>2019-07-05T07:11:30Z</cp:lastPrinted>
  <dcterms:created xsi:type="dcterms:W3CDTF">2019-06-19T01:11:19Z</dcterms:created>
  <dcterms:modified xsi:type="dcterms:W3CDTF">2019-07-10T01:42:16Z</dcterms:modified>
</cp:coreProperties>
</file>