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63" r:id="rId4"/>
    <p:sldId id="299" r:id="rId5"/>
    <p:sldId id="311" r:id="rId6"/>
    <p:sldId id="309" r:id="rId7"/>
    <p:sldId id="310" r:id="rId8"/>
    <p:sldId id="297" r:id="rId9"/>
    <p:sldId id="298" r:id="rId10"/>
    <p:sldId id="300" r:id="rId11"/>
    <p:sldId id="313" r:id="rId12"/>
    <p:sldId id="312" r:id="rId13"/>
    <p:sldId id="301" r:id="rId14"/>
    <p:sldId id="306" r:id="rId15"/>
    <p:sldId id="307" r:id="rId16"/>
    <p:sldId id="308" r:id="rId17"/>
    <p:sldId id="314" r:id="rId18"/>
    <p:sldId id="315" r:id="rId19"/>
    <p:sldId id="316" r:id="rId20"/>
    <p:sldId id="317" r:id="rId21"/>
    <p:sldId id="318" r:id="rId22"/>
    <p:sldId id="321" r:id="rId23"/>
    <p:sldId id="304" r:id="rId24"/>
    <p:sldId id="305" r:id="rId25"/>
    <p:sldId id="273" r:id="rId26"/>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33CC33"/>
    <a:srgbClr val="FFFF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中等深淺樣式 1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764" autoAdjust="0"/>
    <p:restoredTop sz="94670" autoAdjust="0"/>
  </p:normalViewPr>
  <p:slideViewPr>
    <p:cSldViewPr>
      <p:cViewPr>
        <p:scale>
          <a:sx n="120" d="100"/>
          <a:sy n="120" d="100"/>
        </p:scale>
        <p:origin x="-2160" y="234"/>
      </p:cViewPr>
      <p:guideLst>
        <p:guide orient="horz" pos="2160"/>
        <p:guide pos="2880"/>
      </p:guideLst>
    </p:cSldViewPr>
  </p:slideViewPr>
  <p:notesTextViewPr>
    <p:cViewPr>
      <p:scale>
        <a:sx n="1" d="1"/>
        <a:sy n="1" d="1"/>
      </p:scale>
      <p:origin x="0" y="0"/>
    </p:cViewPr>
  </p:notesTextViewPr>
  <p:sorterViewPr>
    <p:cViewPr>
      <p:scale>
        <a:sx n="100" d="100"/>
        <a:sy n="100" d="100"/>
      </p:scale>
      <p:origin x="0" y="36"/>
    </p:cViewPr>
  </p:sorterViewPr>
  <p:notesViewPr>
    <p:cSldViewPr>
      <p:cViewPr varScale="1">
        <p:scale>
          <a:sx n="78" d="100"/>
          <a:sy n="78" d="100"/>
        </p:scale>
        <p:origin x="-3954" y="-8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E61FF81-FD5A-4638-B18F-CB3824AA01EA}" type="datetimeFigureOut">
              <a:rPr lang="zh-TW" altLang="en-US" smtClean="0"/>
              <a:t>2017/12/18</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BF7F316-5950-4834-B0D9-4E7B398F2ED6}" type="slidenum">
              <a:rPr lang="zh-TW" altLang="en-US" smtClean="0"/>
              <a:t>‹#›</a:t>
            </a:fld>
            <a:endParaRPr lang="zh-TW" altLang="en-US"/>
          </a:p>
        </p:txBody>
      </p:sp>
    </p:spTree>
    <p:extLst>
      <p:ext uri="{BB962C8B-B14F-4D97-AF65-F5344CB8AC3E}">
        <p14:creationId xmlns:p14="http://schemas.microsoft.com/office/powerpoint/2010/main" val="3818916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4</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13</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14</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15</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16</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17</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18</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19</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20</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21</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22</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5</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23</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24</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6</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7</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8</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9</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10</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11</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12</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a:solidFill>
                  <a:srgbClr val="003399"/>
                </a:solidFill>
                <a:latin typeface="微軟正黑體" panose="020B0604030504040204" pitchFamily="34" charset="-120"/>
                <a:ea typeface="微軟正黑體" panose="020B0604030504040204" pitchFamily="34" charset="-120"/>
              </a:defRPr>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rgbClr val="003399"/>
                </a:solidFill>
                <a:latin typeface="微軟正黑體" panose="020B0604030504040204" pitchFamily="34" charset="-120"/>
                <a:ea typeface="微軟正黑體" panose="020B0604030504040204"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6A156BCA-AE6F-4EAD-A31F-7BA3478BFDE1}" type="datetime1">
              <a:rPr lang="zh-TW" altLang="en-US" smtClean="0"/>
              <a:t>2017/12/18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2886899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5116F0-3E1E-42A5-9F43-6C2DD0885AF2}" type="datetime1">
              <a:rPr lang="zh-TW" altLang="en-US" smtClean="0"/>
              <a:t>2017/12/18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812919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9B12A9A-A1A4-4053-9CC0-8EEED668F0C4}" type="datetime1">
              <a:rPr lang="zh-TW" altLang="en-US" smtClean="0"/>
              <a:t>2017/12/18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3908566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1"/>
            </a:lvl1p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日期版面配置區 3"/>
          <p:cNvSpPr>
            <a:spLocks noGrp="1"/>
          </p:cNvSpPr>
          <p:nvPr>
            <p:ph type="dt" sz="half" idx="10"/>
          </p:nvPr>
        </p:nvSpPr>
        <p:spPr/>
        <p:txBody>
          <a:bodyPr/>
          <a:lstStyle/>
          <a:p>
            <a:fld id="{A38BA894-75DE-4F5C-BF36-59A7BFCFA369}" type="datetime1">
              <a:rPr lang="zh-TW" altLang="en-US" smtClean="0"/>
              <a:t>2017/12/18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lvl1pPr>
              <a:defRPr>
                <a:solidFill>
                  <a:schemeClr val="tx1"/>
                </a:solidFill>
              </a:defRPr>
            </a:lvl1pPr>
          </a:lstStyle>
          <a:p>
            <a:fld id="{11983840-18B5-4699-BD5B-B36ED89B6B64}" type="slidenum">
              <a:rPr lang="zh-TW" altLang="en-US" smtClean="0"/>
              <a:pPr/>
              <a:t>‹#›</a:t>
            </a:fld>
            <a:endParaRPr lang="zh-TW" altLang="en-US" dirty="0"/>
          </a:p>
        </p:txBody>
      </p:sp>
    </p:spTree>
    <p:extLst>
      <p:ext uri="{BB962C8B-B14F-4D97-AF65-F5344CB8AC3E}">
        <p14:creationId xmlns:p14="http://schemas.microsoft.com/office/powerpoint/2010/main" val="1973442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EE477027-D830-44A9-BA95-DE192A0CBD33}" type="datetime1">
              <a:rPr lang="zh-TW" altLang="en-US" smtClean="0"/>
              <a:t>2017/12/18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lvl1pPr>
              <a:defRPr>
                <a:solidFill>
                  <a:schemeClr val="tx1"/>
                </a:solidFill>
              </a:defRPr>
            </a:lvl1pPr>
          </a:lstStyle>
          <a:p>
            <a:fld id="{11983840-18B5-4699-BD5B-B36ED89B6B64}" type="slidenum">
              <a:rPr lang="zh-TW" altLang="en-US" smtClean="0"/>
              <a:pPr/>
              <a:t>‹#›</a:t>
            </a:fld>
            <a:endParaRPr lang="zh-TW" altLang="en-US" dirty="0"/>
          </a:p>
        </p:txBody>
      </p:sp>
    </p:spTree>
    <p:extLst>
      <p:ext uri="{BB962C8B-B14F-4D97-AF65-F5344CB8AC3E}">
        <p14:creationId xmlns:p14="http://schemas.microsoft.com/office/powerpoint/2010/main" val="1536607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231D0ADC-17B2-4FFB-9E65-DD2C1C8101F5}" type="datetime1">
              <a:rPr lang="zh-TW" altLang="en-US" smtClean="0"/>
              <a:t>2017/12/18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6876256" y="6381328"/>
            <a:ext cx="2133600" cy="365125"/>
          </a:xfrm>
        </p:spPr>
        <p:txBody>
          <a:bodyPr/>
          <a:lstStyle>
            <a:lvl1pPr>
              <a:defRPr>
                <a:solidFill>
                  <a:schemeClr val="tx1"/>
                </a:solidFill>
              </a:defRPr>
            </a:lvl1pPr>
          </a:lstStyle>
          <a:p>
            <a:fld id="{11983840-18B5-4699-BD5B-B36ED89B6B64}" type="slidenum">
              <a:rPr lang="zh-TW" altLang="en-US" smtClean="0"/>
              <a:pPr/>
              <a:t>‹#›</a:t>
            </a:fld>
            <a:endParaRPr lang="zh-TW" altLang="en-US" dirty="0"/>
          </a:p>
        </p:txBody>
      </p:sp>
    </p:spTree>
    <p:extLst>
      <p:ext uri="{BB962C8B-B14F-4D97-AF65-F5344CB8AC3E}">
        <p14:creationId xmlns:p14="http://schemas.microsoft.com/office/powerpoint/2010/main" val="3675584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13E1957D-10A2-495D-9E5B-3978E3758A6B}" type="datetime1">
              <a:rPr lang="zh-TW" altLang="en-US" smtClean="0"/>
              <a:t>2017/12/18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a:xfrm>
            <a:off x="6876256" y="6309320"/>
            <a:ext cx="2133600" cy="365125"/>
          </a:xfrm>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2760487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2F17E39F-7517-4BBE-98B2-6D286C75AEB5}" type="datetime1">
              <a:rPr lang="zh-TW" altLang="en-US" smtClean="0"/>
              <a:t>2017/12/18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405054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665EA85-CF5D-4B63-AA59-39B1FFD5CBB2}" type="datetime1">
              <a:rPr lang="zh-TW" altLang="en-US" smtClean="0"/>
              <a:t>2017/12/18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1271333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8D68AC9-27EC-4BF9-8D45-880705302281}" type="datetime1">
              <a:rPr lang="zh-TW" altLang="en-US" smtClean="0"/>
              <a:t>2017/12/18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129661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27DC91B4-677F-4099-A6B1-B40DF5F23802}" type="datetime1">
              <a:rPr lang="zh-TW" altLang="en-US" smtClean="0"/>
              <a:t>2017/12/18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174871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dirty="0" smtClean="0"/>
              <a:t>按一下以編輯母片標題樣式</a:t>
            </a:r>
            <a:endParaRPr lang="zh-TW" altLang="en-US" dirty="0"/>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36FEA-BDFB-426E-9F1C-E14F02A49148}" type="datetime1">
              <a:rPr lang="zh-TW" altLang="en-US" smtClean="0"/>
              <a:t>2017/12/18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836823" y="630932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83840-18B5-4699-BD5B-B36ED89B6B64}" type="slidenum">
              <a:rPr lang="zh-TW" altLang="en-US" smtClean="0"/>
              <a:t>‹#›</a:t>
            </a:fld>
            <a:endParaRPr lang="zh-TW" altLang="en-US"/>
          </a:p>
        </p:txBody>
      </p:sp>
      <p:pic>
        <p:nvPicPr>
          <p:cNvPr id="7" name="圖片 2"/>
          <p:cNvPicPr>
            <a:picLocks noChangeAspect="1" noChangeArrowheads="1"/>
          </p:cNvPicPr>
          <p:nvPr userDrawn="1"/>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84368" y="224520"/>
            <a:ext cx="1065527" cy="87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6049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rgbClr val="003399"/>
          </a:solidFill>
          <a:latin typeface="微軟正黑體" panose="020B0604030504040204" pitchFamily="34" charset="-120"/>
          <a:ea typeface="微軟正黑體" panose="020B0604030504040204" pitchFamily="34" charset="-120"/>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03399"/>
          </a:solidFill>
          <a:latin typeface="微軟正黑體" panose="020B0604030504040204" pitchFamily="34" charset="-120"/>
          <a:ea typeface="微軟正黑體" panose="020B0604030504040204" pitchFamily="34" charset="-12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03399"/>
          </a:solidFill>
          <a:latin typeface="微軟正黑體" panose="020B0604030504040204" pitchFamily="34" charset="-120"/>
          <a:ea typeface="微軟正黑體" panose="020B0604030504040204" pitchFamily="34" charset="-120"/>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3399"/>
          </a:solidFill>
          <a:latin typeface="微軟正黑體" panose="020B0604030504040204" pitchFamily="34" charset="-120"/>
          <a:ea typeface="微軟正黑體" panose="020B0604030504040204" pitchFamily="34" charset="-12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3399"/>
          </a:solidFill>
          <a:latin typeface="微軟正黑體" panose="020B0604030504040204" pitchFamily="34" charset="-120"/>
          <a:ea typeface="微軟正黑體" panose="020B0604030504040204" pitchFamily="34" charset="-12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3399"/>
          </a:solidFill>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b="1" dirty="0">
                <a:latin typeface="標楷體" panose="03000509000000000000" pitchFamily="65" charset="-120"/>
                <a:ea typeface="標楷體" panose="03000509000000000000" pitchFamily="65" charset="-120"/>
              </a:rPr>
              <a:t>財經法規鬆綁的成果及效益</a:t>
            </a:r>
          </a:p>
        </p:txBody>
      </p:sp>
      <p:sp>
        <p:nvSpPr>
          <p:cNvPr id="3" name="副標題 2"/>
          <p:cNvSpPr>
            <a:spLocks noGrp="1"/>
          </p:cNvSpPr>
          <p:nvPr>
            <p:ph type="subTitle" idx="1"/>
          </p:nvPr>
        </p:nvSpPr>
        <p:spPr>
          <a:xfrm>
            <a:off x="1331640" y="5085184"/>
            <a:ext cx="6400800" cy="1320552"/>
          </a:xfrm>
        </p:spPr>
        <p:txBody>
          <a:bodyPr/>
          <a:lstStyle/>
          <a:p>
            <a:r>
              <a:rPr lang="zh-TW" altLang="en-US" dirty="0" smtClean="0">
                <a:latin typeface="標楷體" panose="03000509000000000000" pitchFamily="65" charset="-120"/>
                <a:ea typeface="標楷體" panose="03000509000000000000" pitchFamily="65" charset="-120"/>
              </a:rPr>
              <a:t>國家發展委員會</a:t>
            </a:r>
            <a:endParaRPr lang="en-US" altLang="zh-TW" dirty="0" smtClean="0">
              <a:latin typeface="標楷體" panose="03000509000000000000" pitchFamily="65" charset="-120"/>
              <a:ea typeface="標楷體" panose="03000509000000000000" pitchFamily="65" charset="-120"/>
            </a:endParaRPr>
          </a:p>
          <a:p>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106</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年</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12</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月</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19</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日</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latin typeface="標楷體" panose="03000509000000000000" pitchFamily="65" charset="-120"/>
                <a:ea typeface="標楷體" panose="03000509000000000000" pitchFamily="65" charset="-120"/>
              </a:rPr>
              <a:t>1</a:t>
            </a:fld>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006018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4000" dirty="0">
                <a:latin typeface="Times New Roman" panose="02020603050405020304" pitchFamily="18" charset="0"/>
                <a:ea typeface="標楷體" panose="03000509000000000000" pitchFamily="65" charset="-120"/>
                <a:cs typeface="Times New Roman" panose="02020603050405020304" pitchFamily="18" charset="0"/>
              </a:rPr>
              <a:t>7/21)</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10</a:t>
            </a:fld>
            <a:endParaRPr lang="zh-TW" altLang="en-US"/>
          </a:p>
        </p:txBody>
      </p:sp>
      <p:sp>
        <p:nvSpPr>
          <p:cNvPr id="3" name="文字方塊 2"/>
          <p:cNvSpPr txBox="1"/>
          <p:nvPr/>
        </p:nvSpPr>
        <p:spPr>
          <a:xfrm>
            <a:off x="395536" y="1196752"/>
            <a:ext cx="3900427" cy="430887"/>
          </a:xfrm>
          <a:prstGeom prst="rect">
            <a:avLst/>
          </a:prstGeom>
          <a:noFill/>
        </p:spPr>
        <p:txBody>
          <a:bodyPr wrap="none" rtlCol="0">
            <a:spAutoFit/>
          </a:bodyPr>
          <a:lstStyle/>
          <a:p>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五、簡化租稅行政程序</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4</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3461559405"/>
              </p:ext>
            </p:extLst>
          </p:nvPr>
        </p:nvGraphicFramePr>
        <p:xfrm>
          <a:off x="395536" y="1688176"/>
          <a:ext cx="8424936" cy="4276776"/>
        </p:xfrm>
        <a:graphic>
          <a:graphicData uri="http://schemas.openxmlformats.org/drawingml/2006/table">
            <a:tbl>
              <a:tblPr firstRow="1" bandRow="1">
                <a:tableStyleId>{F5AB1C69-6EDB-4FF4-983F-18BD219EF322}</a:tableStyleId>
              </a:tblPr>
              <a:tblGrid>
                <a:gridCol w="1944837"/>
                <a:gridCol w="2130444"/>
                <a:gridCol w="2041675"/>
                <a:gridCol w="2307980"/>
              </a:tblGrid>
              <a:tr h="588696">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370840">
                <a:tc>
                  <a:txBody>
                    <a:bodyPr/>
                    <a:lstStyle/>
                    <a:p>
                      <a:pPr marL="182563" marR="0" indent="-182563" algn="just" defTabSz="914400" rtl="0" eaLnBrk="1" fontAlgn="auto" latinLnBrk="0" hangingPunct="0">
                        <a:lnSpc>
                          <a:spcPct val="110000"/>
                        </a:lnSpc>
                        <a:spcBef>
                          <a:spcPts val="0"/>
                        </a:spcBef>
                        <a:spcAft>
                          <a:spcPts val="0"/>
                        </a:spcAft>
                        <a:buClrTx/>
                        <a:buSzTx/>
                        <a:buFontTx/>
                        <a:buNone/>
                        <a:tabLst/>
                        <a:defRPr/>
                      </a:pPr>
                      <a:r>
                        <a:rPr lang="en-US" altLang="zh-TW" sz="2000" kern="100" dirty="0" smtClean="0">
                          <a:effectLst/>
                          <a:latin typeface="Times New Roman"/>
                          <a:ea typeface="標楷體"/>
                          <a:cs typeface="Times New Roman"/>
                        </a:rPr>
                        <a:t>7.</a:t>
                      </a:r>
                      <a:r>
                        <a:rPr lang="zh-TW" altLang="en-US" sz="2000" kern="100" dirty="0" smtClean="0">
                          <a:effectLst/>
                          <a:latin typeface="Times New Roman"/>
                          <a:ea typeface="標楷體"/>
                          <a:cs typeface="Times New Roman"/>
                        </a:rPr>
                        <a:t>「電子稅務文件入口網」升級，</a:t>
                      </a:r>
                      <a:r>
                        <a:rPr lang="zh-TW" altLang="zh-TW" sz="2000" kern="100" dirty="0" smtClean="0">
                          <a:solidFill>
                            <a:srgbClr val="FF0000"/>
                          </a:solidFill>
                          <a:effectLst/>
                          <a:latin typeface="Times New Roman"/>
                          <a:ea typeface="標楷體"/>
                          <a:cs typeface="Times New Roman"/>
                        </a:rPr>
                        <a:t>納稅義務人得線上取得</a:t>
                      </a:r>
                      <a:r>
                        <a:rPr lang="zh-TW" altLang="en-US" sz="2000" kern="100" dirty="0" smtClean="0">
                          <a:solidFill>
                            <a:srgbClr val="FF0000"/>
                          </a:solidFill>
                          <a:effectLst/>
                          <a:latin typeface="Times New Roman"/>
                          <a:ea typeface="標楷體"/>
                          <a:cs typeface="Times New Roman"/>
                        </a:rPr>
                        <a:t>電子稅務</a:t>
                      </a:r>
                      <a:r>
                        <a:rPr lang="zh-TW" altLang="zh-TW" sz="2000" kern="100" dirty="0" smtClean="0">
                          <a:solidFill>
                            <a:srgbClr val="FF0000"/>
                          </a:solidFill>
                          <a:effectLst/>
                          <a:latin typeface="Times New Roman"/>
                          <a:ea typeface="標楷體"/>
                          <a:cs typeface="Times New Roman"/>
                        </a:rPr>
                        <a:t>文</a:t>
                      </a:r>
                      <a:r>
                        <a:rPr lang="zh-TW" altLang="en-US" sz="2000" kern="100" dirty="0" smtClean="0">
                          <a:solidFill>
                            <a:srgbClr val="FF0000"/>
                          </a:solidFill>
                          <a:effectLst/>
                          <a:latin typeface="Times New Roman"/>
                          <a:ea typeface="標楷體"/>
                          <a:cs typeface="Times New Roman"/>
                        </a:rPr>
                        <a:t>件。</a:t>
                      </a:r>
                      <a:r>
                        <a:rPr lang="en-US" altLang="zh-TW" sz="1600" kern="100" dirty="0" smtClean="0">
                          <a:effectLst/>
                          <a:latin typeface="Times New Roman"/>
                          <a:ea typeface="標楷體"/>
                          <a:cs typeface="Times New Roman"/>
                        </a:rPr>
                        <a:t>(</a:t>
                      </a:r>
                      <a:r>
                        <a:rPr lang="zh-TW" altLang="zh-TW" sz="1600" kern="100" dirty="0" smtClean="0">
                          <a:effectLst/>
                          <a:latin typeface="Times New Roman"/>
                          <a:ea typeface="標楷體"/>
                          <a:cs typeface="Times New Roman"/>
                        </a:rPr>
                        <a:t>財政部</a:t>
                      </a:r>
                      <a:r>
                        <a:rPr lang="en-US" altLang="zh-TW" sz="1600" kern="100" dirty="0" smtClean="0">
                          <a:effectLst/>
                          <a:latin typeface="Times New Roman"/>
                          <a:ea typeface="標楷體"/>
                          <a:cs typeface="Times New Roman"/>
                        </a:rPr>
                        <a:t>106.11.1</a:t>
                      </a:r>
                      <a:r>
                        <a:rPr lang="zh-TW" altLang="en-US" sz="1600" kern="100" dirty="0" smtClean="0">
                          <a:effectLst/>
                          <a:latin typeface="Times New Roman"/>
                          <a:ea typeface="標楷體"/>
                          <a:cs typeface="Times New Roman"/>
                        </a:rPr>
                        <a:t>完成</a:t>
                      </a:r>
                      <a:r>
                        <a:rPr lang="en-US" altLang="zh-TW" sz="1600" kern="100" dirty="0" smtClean="0">
                          <a:effectLst/>
                          <a:latin typeface="Times New Roman"/>
                          <a:ea typeface="標楷體"/>
                          <a:cs typeface="Times New Roman"/>
                        </a:rPr>
                        <a:t>)</a:t>
                      </a:r>
                      <a:endParaRPr lang="zh-TW" sz="1600" kern="100" dirty="0">
                        <a:effectLst/>
                        <a:latin typeface="Calibri"/>
                        <a:ea typeface="新細明體"/>
                        <a:cs typeface="Times New Roman"/>
                      </a:endParaRPr>
                    </a:p>
                  </a:txBody>
                  <a:tcPr marL="68580" marR="68580" marT="0" marB="0"/>
                </a:tc>
                <a:tc>
                  <a:txBody>
                    <a:bodyPr/>
                    <a:lstStyle/>
                    <a:p>
                      <a:pPr algn="just" eaLnBrk="0" hangingPunct="0">
                        <a:lnSpc>
                          <a:spcPct val="110000"/>
                        </a:lnSpc>
                        <a:spcAft>
                          <a:spcPts val="0"/>
                        </a:spcAft>
                      </a:pPr>
                      <a:r>
                        <a:rPr lang="zh-TW" sz="2000" kern="100" dirty="0">
                          <a:effectLst/>
                          <a:latin typeface="Times New Roman"/>
                          <a:ea typeface="標楷體"/>
                          <a:cs typeface="Times New Roman"/>
                        </a:rPr>
                        <a:t>納稅義務人</a:t>
                      </a:r>
                      <a:r>
                        <a:rPr lang="zh-TW" sz="2000" u="none" kern="50" dirty="0">
                          <a:solidFill>
                            <a:srgbClr val="FF0000"/>
                          </a:solidFill>
                          <a:effectLst/>
                          <a:latin typeface="Times New Roman"/>
                          <a:ea typeface="標楷體"/>
                          <a:cs typeface="Times New Roman"/>
                        </a:rPr>
                        <a:t>線上</a:t>
                      </a:r>
                      <a:r>
                        <a:rPr lang="zh-TW" sz="2000" u="none" kern="100" dirty="0">
                          <a:solidFill>
                            <a:srgbClr val="FF0000"/>
                          </a:solidFill>
                          <a:effectLst/>
                          <a:latin typeface="Times New Roman"/>
                          <a:ea typeface="標楷體"/>
                          <a:cs typeface="Times New Roman"/>
                        </a:rPr>
                        <a:t>申請相</a:t>
                      </a:r>
                      <a:r>
                        <a:rPr lang="zh-TW" sz="2000" u="none" kern="100" dirty="0" smtClean="0">
                          <a:solidFill>
                            <a:srgbClr val="FF0000"/>
                          </a:solidFill>
                          <a:effectLst/>
                          <a:latin typeface="Times New Roman"/>
                          <a:ea typeface="標楷體"/>
                          <a:cs typeface="Times New Roman"/>
                        </a:rPr>
                        <a:t>關稅</a:t>
                      </a:r>
                      <a:r>
                        <a:rPr lang="zh-TW" altLang="en-US" sz="2000" u="none" kern="100" dirty="0" smtClean="0">
                          <a:solidFill>
                            <a:srgbClr val="FF0000"/>
                          </a:solidFill>
                          <a:effectLst/>
                          <a:latin typeface="Times New Roman"/>
                          <a:ea typeface="標楷體"/>
                          <a:cs typeface="Times New Roman"/>
                        </a:rPr>
                        <a:t>務</a:t>
                      </a:r>
                      <a:r>
                        <a:rPr lang="zh-TW" sz="2000" u="none" kern="100" dirty="0" smtClean="0">
                          <a:solidFill>
                            <a:srgbClr val="FF0000"/>
                          </a:solidFill>
                          <a:effectLst/>
                          <a:latin typeface="Times New Roman"/>
                          <a:ea typeface="標楷體"/>
                          <a:cs typeface="Times New Roman"/>
                        </a:rPr>
                        <a:t>繳納</a:t>
                      </a:r>
                      <a:r>
                        <a:rPr lang="zh-TW" sz="2000" u="none" kern="100" dirty="0">
                          <a:solidFill>
                            <a:srgbClr val="FF0000"/>
                          </a:solidFill>
                          <a:effectLst/>
                          <a:latin typeface="Times New Roman"/>
                          <a:ea typeface="標楷體"/>
                          <a:cs typeface="Times New Roman"/>
                        </a:rPr>
                        <a:t>證明</a:t>
                      </a:r>
                      <a:r>
                        <a:rPr lang="en-US" sz="2000" kern="100" dirty="0">
                          <a:effectLst/>
                          <a:latin typeface="Times New Roman"/>
                          <a:ea typeface="標楷體"/>
                          <a:cs typeface="Times New Roman"/>
                        </a:rPr>
                        <a:t>(</a:t>
                      </a:r>
                      <a:r>
                        <a:rPr lang="zh-TW" sz="2000" kern="100" dirty="0">
                          <a:effectLst/>
                          <a:latin typeface="Times New Roman"/>
                          <a:ea typeface="標楷體"/>
                          <a:cs typeface="Times New Roman"/>
                        </a:rPr>
                        <a:t>地價稅、房屋稅、使用牌照稅繳納證明及贈與稅免稅、繳清及不計入贈與總額證明書</a:t>
                      </a:r>
                      <a:r>
                        <a:rPr lang="en-US" sz="2000" kern="100" dirty="0">
                          <a:effectLst/>
                          <a:latin typeface="Times New Roman"/>
                          <a:ea typeface="標楷體"/>
                          <a:cs typeface="Times New Roman"/>
                        </a:rPr>
                        <a:t>)</a:t>
                      </a:r>
                      <a:r>
                        <a:rPr lang="zh-TW" sz="2000" kern="100" dirty="0">
                          <a:effectLst/>
                          <a:latin typeface="Times New Roman"/>
                          <a:ea typeface="標楷體"/>
                          <a:cs typeface="Times New Roman"/>
                        </a:rPr>
                        <a:t>，由稅捐稽徵機關以</a:t>
                      </a:r>
                      <a:r>
                        <a:rPr lang="zh-TW" sz="2000" u="none" kern="100" dirty="0">
                          <a:solidFill>
                            <a:srgbClr val="FF0000"/>
                          </a:solidFill>
                          <a:effectLst/>
                          <a:latin typeface="Times New Roman"/>
                          <a:ea typeface="標楷體"/>
                          <a:cs typeface="Times New Roman"/>
                        </a:rPr>
                        <a:t>紙本寄送</a:t>
                      </a:r>
                      <a:r>
                        <a:rPr lang="zh-TW" sz="2000" kern="100" dirty="0">
                          <a:effectLst/>
                          <a:latin typeface="Times New Roman"/>
                          <a:ea typeface="標楷體"/>
                          <a:cs typeface="Times New Roman"/>
                        </a:rPr>
                        <a:t>申請人。</a:t>
                      </a:r>
                      <a:endParaRPr lang="zh-TW" sz="2000" kern="100" dirty="0">
                        <a:effectLst/>
                        <a:latin typeface="Calibri"/>
                        <a:ea typeface="新細明體"/>
                        <a:cs typeface="Times New Roman"/>
                      </a:endParaRPr>
                    </a:p>
                  </a:txBody>
                  <a:tcPr marL="68580" marR="68580" marT="0" marB="0"/>
                </a:tc>
                <a:tc>
                  <a:txBody>
                    <a:bodyPr/>
                    <a:lstStyle/>
                    <a:p>
                      <a:pPr algn="just" eaLnBrk="0" hangingPunct="0">
                        <a:lnSpc>
                          <a:spcPct val="110000"/>
                        </a:lnSpc>
                        <a:spcAft>
                          <a:spcPts val="0"/>
                        </a:spcAft>
                      </a:pPr>
                      <a:r>
                        <a:rPr lang="zh-TW" sz="2000" kern="50" dirty="0">
                          <a:effectLst/>
                          <a:latin typeface="Times New Roman"/>
                          <a:ea typeface="標楷體"/>
                          <a:cs typeface="Times New Roman"/>
                        </a:rPr>
                        <a:t>納稅義務人</a:t>
                      </a:r>
                      <a:r>
                        <a:rPr lang="zh-TW" sz="2000" u="none" kern="50" dirty="0">
                          <a:solidFill>
                            <a:srgbClr val="FF0000"/>
                          </a:solidFill>
                          <a:effectLst/>
                          <a:latin typeface="Times New Roman"/>
                          <a:ea typeface="標楷體"/>
                          <a:cs typeface="Times New Roman"/>
                        </a:rPr>
                        <a:t>線上申請左列相</a:t>
                      </a:r>
                      <a:r>
                        <a:rPr lang="zh-TW" sz="2000" u="none" kern="50" dirty="0" smtClean="0">
                          <a:solidFill>
                            <a:srgbClr val="FF0000"/>
                          </a:solidFill>
                          <a:effectLst/>
                          <a:latin typeface="Times New Roman"/>
                          <a:ea typeface="標楷體"/>
                          <a:cs typeface="Times New Roman"/>
                        </a:rPr>
                        <a:t>關稅</a:t>
                      </a:r>
                      <a:r>
                        <a:rPr lang="zh-TW" altLang="en-US" sz="2000" u="none" kern="50" dirty="0" smtClean="0">
                          <a:solidFill>
                            <a:srgbClr val="FF0000"/>
                          </a:solidFill>
                          <a:effectLst/>
                          <a:latin typeface="Times New Roman"/>
                          <a:ea typeface="標楷體"/>
                          <a:cs typeface="Times New Roman"/>
                        </a:rPr>
                        <a:t>務</a:t>
                      </a:r>
                      <a:r>
                        <a:rPr lang="zh-TW" sz="2000" u="none" kern="50" dirty="0" smtClean="0">
                          <a:solidFill>
                            <a:srgbClr val="FF0000"/>
                          </a:solidFill>
                          <a:effectLst/>
                          <a:latin typeface="Times New Roman"/>
                          <a:ea typeface="標楷體"/>
                          <a:cs typeface="Times New Roman"/>
                        </a:rPr>
                        <a:t>繳納</a:t>
                      </a:r>
                      <a:r>
                        <a:rPr lang="zh-TW" sz="2000" u="none" kern="50" dirty="0">
                          <a:solidFill>
                            <a:srgbClr val="FF0000"/>
                          </a:solidFill>
                          <a:effectLst/>
                          <a:latin typeface="Times New Roman"/>
                          <a:ea typeface="標楷體"/>
                          <a:cs typeface="Times New Roman"/>
                        </a:rPr>
                        <a:t>證明，可線上</a:t>
                      </a:r>
                      <a:r>
                        <a:rPr lang="zh-TW" sz="2000" kern="50" dirty="0">
                          <a:effectLst/>
                          <a:latin typeface="Times New Roman"/>
                          <a:ea typeface="標楷體"/>
                          <a:cs typeface="Times New Roman"/>
                        </a:rPr>
                        <a:t>即時</a:t>
                      </a:r>
                      <a:r>
                        <a:rPr lang="en-US" sz="2000" kern="50" dirty="0">
                          <a:solidFill>
                            <a:srgbClr val="FF0000"/>
                          </a:solidFill>
                          <a:effectLst/>
                          <a:latin typeface="Times New Roman"/>
                          <a:ea typeface="標楷體"/>
                          <a:cs typeface="Times New Roman"/>
                        </a:rPr>
                        <a:t>(</a:t>
                      </a:r>
                      <a:r>
                        <a:rPr lang="zh-TW" sz="2000" kern="50" dirty="0">
                          <a:solidFill>
                            <a:srgbClr val="FF0000"/>
                          </a:solidFill>
                          <a:effectLst/>
                          <a:latin typeface="Times New Roman"/>
                          <a:ea typeface="標楷體"/>
                          <a:cs typeface="Times New Roman"/>
                        </a:rPr>
                        <a:t>約</a:t>
                      </a:r>
                      <a:r>
                        <a:rPr lang="en-US" sz="2000" kern="50" dirty="0">
                          <a:solidFill>
                            <a:srgbClr val="FF0000"/>
                          </a:solidFill>
                          <a:effectLst/>
                          <a:latin typeface="Times New Roman"/>
                          <a:ea typeface="標楷體"/>
                          <a:cs typeface="Times New Roman"/>
                        </a:rPr>
                        <a:t>1</a:t>
                      </a:r>
                      <a:r>
                        <a:rPr lang="zh-TW" sz="2000" kern="50" dirty="0">
                          <a:solidFill>
                            <a:srgbClr val="FF0000"/>
                          </a:solidFill>
                          <a:effectLst/>
                          <a:latin typeface="Times New Roman"/>
                          <a:ea typeface="標楷體"/>
                          <a:cs typeface="Times New Roman"/>
                        </a:rPr>
                        <a:t>小時</a:t>
                      </a:r>
                      <a:r>
                        <a:rPr lang="en-US" sz="2000" kern="50" dirty="0">
                          <a:solidFill>
                            <a:srgbClr val="FF0000"/>
                          </a:solidFill>
                          <a:effectLst/>
                          <a:latin typeface="Times New Roman"/>
                          <a:ea typeface="標楷體"/>
                          <a:cs typeface="Times New Roman"/>
                        </a:rPr>
                        <a:t>)</a:t>
                      </a:r>
                      <a:r>
                        <a:rPr lang="zh-TW" sz="2000" u="none" kern="50" dirty="0">
                          <a:solidFill>
                            <a:srgbClr val="FF0000"/>
                          </a:solidFill>
                          <a:effectLst/>
                          <a:latin typeface="Times New Roman"/>
                          <a:ea typeface="標楷體"/>
                          <a:cs typeface="Times New Roman"/>
                        </a:rPr>
                        <a:t>取得具電子簽章之該等</a:t>
                      </a:r>
                      <a:r>
                        <a:rPr lang="zh-TW" sz="2000" u="none" kern="50" dirty="0" smtClean="0">
                          <a:solidFill>
                            <a:srgbClr val="FF0000"/>
                          </a:solidFill>
                          <a:effectLst/>
                          <a:latin typeface="Times New Roman"/>
                          <a:ea typeface="標楷體"/>
                          <a:cs typeface="Times New Roman"/>
                        </a:rPr>
                        <a:t>稅</a:t>
                      </a:r>
                      <a:r>
                        <a:rPr lang="zh-TW" altLang="en-US" sz="2000" u="none" kern="50" dirty="0" smtClean="0">
                          <a:solidFill>
                            <a:srgbClr val="FF0000"/>
                          </a:solidFill>
                          <a:effectLst/>
                          <a:latin typeface="Times New Roman"/>
                          <a:ea typeface="標楷體"/>
                          <a:cs typeface="Times New Roman"/>
                        </a:rPr>
                        <a:t>務</a:t>
                      </a:r>
                      <a:r>
                        <a:rPr lang="zh-TW" sz="2000" u="none" kern="50" dirty="0" smtClean="0">
                          <a:solidFill>
                            <a:srgbClr val="FF0000"/>
                          </a:solidFill>
                          <a:effectLst/>
                          <a:latin typeface="Times New Roman"/>
                          <a:ea typeface="標楷體"/>
                          <a:cs typeface="Times New Roman"/>
                        </a:rPr>
                        <a:t>繳納</a:t>
                      </a:r>
                      <a:r>
                        <a:rPr lang="zh-TW" sz="2000" u="none" kern="50" dirty="0">
                          <a:solidFill>
                            <a:srgbClr val="FF0000"/>
                          </a:solidFill>
                          <a:effectLst/>
                          <a:latin typeface="Times New Roman"/>
                          <a:ea typeface="標楷體"/>
                          <a:cs typeface="Times New Roman"/>
                        </a:rPr>
                        <a:t>證明電子文件</a:t>
                      </a:r>
                      <a:r>
                        <a:rPr lang="zh-TW" sz="2000" kern="50" dirty="0">
                          <a:solidFill>
                            <a:srgbClr val="FF0000"/>
                          </a:solidFill>
                          <a:effectLst/>
                          <a:latin typeface="Times New Roman"/>
                          <a:ea typeface="標楷體"/>
                          <a:cs typeface="Times New Roman"/>
                        </a:rPr>
                        <a:t>。</a:t>
                      </a:r>
                      <a:endParaRPr lang="zh-TW" sz="2000" kern="100" dirty="0">
                        <a:effectLst/>
                        <a:latin typeface="Calibri"/>
                        <a:ea typeface="新細明體"/>
                        <a:cs typeface="Times New Roman"/>
                      </a:endParaRPr>
                    </a:p>
                  </a:txBody>
                  <a:tcPr marL="68580" marR="68580" marT="0" marB="0"/>
                </a:tc>
                <a:tc>
                  <a:txBody>
                    <a:bodyPr/>
                    <a:lstStyle/>
                    <a:p>
                      <a:pPr algn="just" hangingPunct="0">
                        <a:lnSpc>
                          <a:spcPct val="110000"/>
                        </a:lnSpc>
                        <a:spcAft>
                          <a:spcPts val="0"/>
                        </a:spcAft>
                      </a:pPr>
                      <a:r>
                        <a:rPr lang="zh-TW" sz="2000" kern="100" dirty="0">
                          <a:effectLst/>
                          <a:latin typeface="Times New Roman"/>
                          <a:ea typeface="標楷體"/>
                          <a:cs typeface="Times New Roman"/>
                        </a:rPr>
                        <a:t>相關納稅義務</a:t>
                      </a:r>
                      <a:r>
                        <a:rPr lang="zh-TW" sz="2000" kern="100" dirty="0" smtClean="0">
                          <a:effectLst/>
                          <a:latin typeface="Times New Roman"/>
                          <a:ea typeface="標楷體"/>
                          <a:cs typeface="Times New Roman"/>
                        </a:rPr>
                        <a:t>人得</a:t>
                      </a:r>
                      <a:r>
                        <a:rPr lang="zh-TW" sz="2000" kern="100" dirty="0">
                          <a:effectLst/>
                          <a:latin typeface="Times New Roman"/>
                          <a:ea typeface="標楷體"/>
                          <a:cs typeface="Times New Roman"/>
                        </a:rPr>
                        <a:t>不受地域及時間限制</a:t>
                      </a:r>
                      <a:r>
                        <a:rPr lang="zh-TW" sz="2000" kern="100" dirty="0" smtClean="0">
                          <a:effectLst/>
                          <a:latin typeface="Times New Roman"/>
                          <a:ea typeface="標楷體"/>
                          <a:cs typeface="Times New Roman"/>
                        </a:rPr>
                        <a:t>申辦</a:t>
                      </a:r>
                      <a:r>
                        <a:rPr lang="zh-TW" altLang="en-US" sz="2000" kern="100" dirty="0" smtClean="0">
                          <a:effectLst/>
                          <a:latin typeface="Times New Roman"/>
                          <a:ea typeface="標楷體"/>
                          <a:cs typeface="Times New Roman"/>
                        </a:rPr>
                        <a:t>，</a:t>
                      </a:r>
                      <a:r>
                        <a:rPr lang="zh-TW" sz="2000" kern="100" dirty="0" smtClean="0">
                          <a:effectLst/>
                          <a:latin typeface="Times New Roman"/>
                          <a:ea typeface="標楷體"/>
                          <a:cs typeface="Times New Roman"/>
                        </a:rPr>
                        <a:t>並</a:t>
                      </a:r>
                      <a:r>
                        <a:rPr lang="zh-TW" sz="2000" kern="100" dirty="0">
                          <a:effectLst/>
                          <a:latin typeface="Times New Roman"/>
                          <a:ea typeface="標楷體"/>
                          <a:cs typeface="Times New Roman"/>
                        </a:rPr>
                        <a:t>即時取得電子稅務文件。</a:t>
                      </a:r>
                      <a:endParaRPr lang="zh-TW" sz="2000" kern="100" dirty="0">
                        <a:effectLst/>
                        <a:latin typeface="Calibri"/>
                        <a:ea typeface="新細明體"/>
                        <a:cs typeface="Times New Roman"/>
                      </a:endParaRPr>
                    </a:p>
                  </a:txBody>
                  <a:tcPr marL="68580" marR="68580" marT="0" marB="0"/>
                </a:tc>
              </a:tr>
            </a:tbl>
          </a:graphicData>
        </a:graphic>
      </p:graphicFrame>
    </p:spTree>
    <p:extLst>
      <p:ext uri="{BB962C8B-B14F-4D97-AF65-F5344CB8AC3E}">
        <p14:creationId xmlns:p14="http://schemas.microsoft.com/office/powerpoint/2010/main" val="3564291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4000" dirty="0">
                <a:latin typeface="Times New Roman" panose="02020603050405020304" pitchFamily="18" charset="0"/>
                <a:ea typeface="標楷體" panose="03000509000000000000" pitchFamily="65" charset="-120"/>
                <a:cs typeface="Times New Roman" panose="02020603050405020304" pitchFamily="18" charset="0"/>
              </a:rPr>
              <a:t>8/21)</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11</a:t>
            </a:fld>
            <a:endParaRPr lang="zh-TW" altLang="en-US"/>
          </a:p>
        </p:txBody>
      </p:sp>
      <p:sp>
        <p:nvSpPr>
          <p:cNvPr id="3" name="文字方塊 2"/>
          <p:cNvSpPr txBox="1"/>
          <p:nvPr/>
        </p:nvSpPr>
        <p:spPr>
          <a:xfrm>
            <a:off x="395536" y="1124744"/>
            <a:ext cx="3900427" cy="430887"/>
          </a:xfrm>
          <a:prstGeom prst="rect">
            <a:avLst/>
          </a:prstGeom>
          <a:noFill/>
        </p:spPr>
        <p:txBody>
          <a:bodyPr wrap="none" rtlCol="0">
            <a:spAutoFit/>
          </a:bodyPr>
          <a:lstStyle/>
          <a:p>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五、簡化租稅行政程序</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a:t>
            </a:r>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4</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4063305958"/>
              </p:ext>
            </p:extLst>
          </p:nvPr>
        </p:nvGraphicFramePr>
        <p:xfrm>
          <a:off x="395536" y="1628800"/>
          <a:ext cx="8352927" cy="3794752"/>
        </p:xfrm>
        <a:graphic>
          <a:graphicData uri="http://schemas.openxmlformats.org/drawingml/2006/table">
            <a:tbl>
              <a:tblPr firstRow="1" bandRow="1">
                <a:tableStyleId>{F5AB1C69-6EDB-4FF4-983F-18BD219EF322}</a:tableStyleId>
              </a:tblPr>
              <a:tblGrid>
                <a:gridCol w="2448272"/>
                <a:gridCol w="2016224"/>
                <a:gridCol w="2040227"/>
                <a:gridCol w="1848204"/>
              </a:tblGrid>
              <a:tr h="576064">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370840">
                <a:tc>
                  <a:txBody>
                    <a:bodyPr/>
                    <a:lstStyle/>
                    <a:p>
                      <a:pPr marL="182563" indent="-182563" algn="just" hangingPunct="0">
                        <a:lnSpc>
                          <a:spcPct val="110000"/>
                        </a:lnSpc>
                        <a:spcAft>
                          <a:spcPts val="0"/>
                        </a:spcAft>
                      </a:pPr>
                      <a:r>
                        <a:rPr lang="en-US" altLang="zh-TW" sz="2000" kern="100" dirty="0" smtClean="0">
                          <a:effectLst/>
                          <a:latin typeface="Times New Roman"/>
                          <a:ea typeface="標楷體"/>
                          <a:cs typeface="Times New Roman"/>
                        </a:rPr>
                        <a:t>8.</a:t>
                      </a:r>
                      <a:r>
                        <a:rPr lang="zh-TW" altLang="en-US" sz="2000" kern="100" dirty="0" smtClean="0">
                          <a:solidFill>
                            <a:schemeClr val="tx1"/>
                          </a:solidFill>
                          <a:effectLst/>
                          <a:latin typeface="Times New Roman"/>
                          <a:ea typeface="標楷體"/>
                          <a:cs typeface="Times New Roman"/>
                        </a:rPr>
                        <a:t>修正令釋</a:t>
                      </a:r>
                      <a:r>
                        <a:rPr lang="zh-TW" sz="2000" kern="100" dirty="0" smtClean="0">
                          <a:solidFill>
                            <a:schemeClr val="tx1"/>
                          </a:solidFill>
                          <a:effectLst/>
                          <a:latin typeface="Times New Roman"/>
                          <a:ea typeface="標楷體"/>
                          <a:cs typeface="Times New Roman"/>
                        </a:rPr>
                        <a:t>，</a:t>
                      </a:r>
                      <a:r>
                        <a:rPr lang="zh-TW" sz="2000" kern="100" dirty="0" smtClean="0">
                          <a:effectLst/>
                          <a:latin typeface="Times New Roman"/>
                          <a:ea typeface="標楷體"/>
                          <a:cs typeface="Times New Roman"/>
                        </a:rPr>
                        <a:t>兩</a:t>
                      </a:r>
                      <a:r>
                        <a:rPr lang="zh-TW" sz="2000" kern="100" dirty="0">
                          <a:effectLst/>
                          <a:latin typeface="Times New Roman"/>
                          <a:ea typeface="標楷體"/>
                          <a:cs typeface="Times New Roman"/>
                        </a:rPr>
                        <a:t>家以上營業人合資從事銷售貨物或勞務</a:t>
                      </a:r>
                      <a:r>
                        <a:rPr lang="zh-TW" sz="2000" kern="100" dirty="0" smtClean="0">
                          <a:effectLst/>
                          <a:latin typeface="Times New Roman"/>
                          <a:ea typeface="標楷體"/>
                          <a:cs typeface="Times New Roman"/>
                        </a:rPr>
                        <a:t>行為</a:t>
                      </a:r>
                      <a:r>
                        <a:rPr lang="zh-TW" altLang="en-US" sz="2000" kern="100" dirty="0" smtClean="0">
                          <a:effectLst/>
                          <a:latin typeface="Times New Roman"/>
                          <a:ea typeface="標楷體"/>
                          <a:cs typeface="Times New Roman"/>
                        </a:rPr>
                        <a:t>，約定由</a:t>
                      </a:r>
                      <a:r>
                        <a:rPr lang="en-US" altLang="zh-TW" sz="2000" kern="100" dirty="0" smtClean="0">
                          <a:effectLst/>
                          <a:latin typeface="Times New Roman"/>
                          <a:ea typeface="標楷體"/>
                          <a:cs typeface="Times New Roman"/>
                        </a:rPr>
                        <a:t>1</a:t>
                      </a:r>
                      <a:r>
                        <a:rPr lang="zh-TW" altLang="en-US" sz="2000" kern="100" dirty="0" smtClean="0">
                          <a:effectLst/>
                          <a:latin typeface="Times New Roman"/>
                          <a:ea typeface="標楷體"/>
                          <a:cs typeface="Times New Roman"/>
                        </a:rPr>
                        <a:t>家辦理</a:t>
                      </a:r>
                      <a:r>
                        <a:rPr lang="zh-TW" sz="2000" kern="100" dirty="0" smtClean="0">
                          <a:solidFill>
                            <a:srgbClr val="FF0000"/>
                          </a:solidFill>
                          <a:effectLst/>
                          <a:latin typeface="Times New Roman"/>
                          <a:ea typeface="標楷體"/>
                          <a:cs typeface="Times New Roman"/>
                        </a:rPr>
                        <a:t>進</a:t>
                      </a:r>
                      <a:r>
                        <a:rPr lang="zh-TW" sz="2000" kern="100" dirty="0">
                          <a:solidFill>
                            <a:srgbClr val="FF0000"/>
                          </a:solidFill>
                          <a:effectLst/>
                          <a:latin typeface="Times New Roman"/>
                          <a:ea typeface="標楷體"/>
                          <a:cs typeface="Times New Roman"/>
                        </a:rPr>
                        <a:t>、銷項憑證之取得及開</a:t>
                      </a:r>
                      <a:r>
                        <a:rPr lang="zh-TW" sz="2000" kern="100" dirty="0" smtClean="0">
                          <a:solidFill>
                            <a:srgbClr val="FF0000"/>
                          </a:solidFill>
                          <a:effectLst/>
                          <a:latin typeface="Times New Roman"/>
                          <a:ea typeface="標楷體"/>
                          <a:cs typeface="Times New Roman"/>
                        </a:rPr>
                        <a:t>立</a:t>
                      </a:r>
                      <a:r>
                        <a:rPr lang="zh-TW" altLang="en-US" sz="2000" kern="100" dirty="0" smtClean="0">
                          <a:solidFill>
                            <a:srgbClr val="FF0000"/>
                          </a:solidFill>
                          <a:effectLst/>
                          <a:latin typeface="Times New Roman"/>
                          <a:ea typeface="標楷體"/>
                          <a:cs typeface="Times New Roman"/>
                        </a:rPr>
                        <a:t>，</a:t>
                      </a:r>
                      <a:r>
                        <a:rPr lang="zh-TW" altLang="zh-TW" sz="2000" kern="100" dirty="0" smtClean="0">
                          <a:solidFill>
                            <a:srgbClr val="FF0000"/>
                          </a:solidFill>
                          <a:effectLst/>
                          <a:latin typeface="Times New Roman"/>
                          <a:ea typeface="標楷體"/>
                          <a:cs typeface="Times New Roman"/>
                        </a:rPr>
                        <a:t>無須先報經所在地稽徵機關核備</a:t>
                      </a:r>
                      <a:r>
                        <a:rPr lang="zh-TW" altLang="en-US" sz="2000" kern="100" dirty="0" smtClean="0">
                          <a:effectLst/>
                          <a:latin typeface="Times New Roman"/>
                          <a:ea typeface="標楷體"/>
                          <a:cs typeface="Times New Roman"/>
                        </a:rPr>
                        <a:t>。</a:t>
                      </a:r>
                      <a:r>
                        <a:rPr lang="en-US" altLang="zh-TW" sz="1600" kern="100" dirty="0" smtClean="0">
                          <a:effectLst/>
                          <a:latin typeface="Times New Roman"/>
                          <a:ea typeface="標楷體"/>
                          <a:cs typeface="Times New Roman"/>
                        </a:rPr>
                        <a:t>(</a:t>
                      </a:r>
                      <a:r>
                        <a:rPr lang="zh-TW" altLang="en-US" sz="1600" kern="100" dirty="0" smtClean="0">
                          <a:effectLst/>
                          <a:latin typeface="Times New Roman"/>
                          <a:ea typeface="標楷體"/>
                          <a:cs typeface="Times New Roman"/>
                        </a:rPr>
                        <a:t>財政部</a:t>
                      </a:r>
                      <a:r>
                        <a:rPr lang="en-US" altLang="zh-TW" sz="1600" kern="100" dirty="0" smtClean="0">
                          <a:effectLst/>
                          <a:latin typeface="Times New Roman"/>
                          <a:ea typeface="標楷體"/>
                          <a:cs typeface="Times New Roman"/>
                        </a:rPr>
                        <a:t>106.11.16</a:t>
                      </a:r>
                      <a:r>
                        <a:rPr lang="zh-TW" altLang="en-US" sz="1600" kern="100" dirty="0" smtClean="0">
                          <a:effectLst/>
                          <a:latin typeface="Times New Roman"/>
                          <a:ea typeface="標楷體"/>
                          <a:cs typeface="Times New Roman"/>
                        </a:rPr>
                        <a:t>台財稅字第 </a:t>
                      </a:r>
                      <a:r>
                        <a:rPr lang="en-US" altLang="zh-TW" sz="1600" kern="100" dirty="0" smtClean="0">
                          <a:effectLst/>
                          <a:latin typeface="Times New Roman"/>
                          <a:ea typeface="標楷體"/>
                          <a:cs typeface="Times New Roman"/>
                        </a:rPr>
                        <a:t>10604652310 </a:t>
                      </a:r>
                      <a:r>
                        <a:rPr lang="zh-TW" altLang="en-US" sz="1600" kern="100" dirty="0" smtClean="0">
                          <a:effectLst/>
                          <a:latin typeface="Times New Roman"/>
                          <a:ea typeface="標楷體"/>
                          <a:cs typeface="Times New Roman"/>
                        </a:rPr>
                        <a:t>號令</a:t>
                      </a:r>
                      <a:r>
                        <a:rPr lang="en-US" altLang="zh-TW" sz="1600" kern="100" dirty="0" smtClean="0">
                          <a:effectLst/>
                          <a:latin typeface="Times New Roman"/>
                          <a:ea typeface="標楷體"/>
                          <a:cs typeface="Times New Roman"/>
                        </a:rPr>
                        <a:t>)</a:t>
                      </a:r>
                      <a:endParaRPr lang="zh-TW" sz="1600" kern="100" dirty="0">
                        <a:effectLst/>
                        <a:latin typeface="Calibri"/>
                        <a:ea typeface="新細明體"/>
                        <a:cs typeface="Times New Roman"/>
                      </a:endParaRPr>
                    </a:p>
                  </a:txBody>
                  <a:tcPr marL="68580" marR="68580" marT="0" marB="0"/>
                </a:tc>
                <a:tc>
                  <a:txBody>
                    <a:bodyPr/>
                    <a:lstStyle/>
                    <a:p>
                      <a:pPr algn="just" eaLnBrk="0" hangingPunct="0">
                        <a:lnSpc>
                          <a:spcPct val="110000"/>
                        </a:lnSpc>
                        <a:spcAft>
                          <a:spcPts val="0"/>
                        </a:spcAft>
                      </a:pPr>
                      <a:r>
                        <a:rPr lang="zh-TW" sz="2000" u="none" kern="50" dirty="0" smtClean="0">
                          <a:solidFill>
                            <a:srgbClr val="FF0000"/>
                          </a:solidFill>
                          <a:effectLst/>
                          <a:latin typeface="Times New Roman"/>
                          <a:ea typeface="標楷體"/>
                          <a:cs typeface="Times New Roman"/>
                        </a:rPr>
                        <a:t>應</a:t>
                      </a:r>
                      <a:r>
                        <a:rPr lang="zh-TW" sz="2000" u="none" kern="50" dirty="0">
                          <a:solidFill>
                            <a:srgbClr val="FF0000"/>
                          </a:solidFill>
                          <a:effectLst/>
                          <a:latin typeface="Times New Roman"/>
                          <a:ea typeface="標楷體"/>
                          <a:cs typeface="Times New Roman"/>
                        </a:rPr>
                        <a:t>先報</a:t>
                      </a:r>
                      <a:r>
                        <a:rPr lang="zh-TW" sz="2000" u="none" kern="50" dirty="0">
                          <a:solidFill>
                            <a:schemeClr val="tx1"/>
                          </a:solidFill>
                          <a:effectLst/>
                          <a:latin typeface="Times New Roman"/>
                          <a:ea typeface="標楷體"/>
                          <a:cs typeface="Times New Roman"/>
                        </a:rPr>
                        <a:t>經所在地稽徵機關</a:t>
                      </a:r>
                      <a:r>
                        <a:rPr lang="zh-TW" sz="2000" u="none" kern="50" dirty="0">
                          <a:solidFill>
                            <a:srgbClr val="FF0000"/>
                          </a:solidFill>
                          <a:effectLst/>
                          <a:latin typeface="Times New Roman"/>
                          <a:ea typeface="標楷體"/>
                          <a:cs typeface="Times New Roman"/>
                        </a:rPr>
                        <a:t>核備</a:t>
                      </a:r>
                      <a:r>
                        <a:rPr lang="zh-TW" sz="2000" kern="50" dirty="0">
                          <a:solidFill>
                            <a:schemeClr val="tx1"/>
                          </a:solidFill>
                          <a:effectLst/>
                          <a:latin typeface="Times New Roman"/>
                          <a:ea typeface="標楷體"/>
                          <a:cs typeface="Times New Roman"/>
                        </a:rPr>
                        <a:t>。</a:t>
                      </a:r>
                      <a:endParaRPr lang="zh-TW" sz="2000" kern="100" dirty="0">
                        <a:solidFill>
                          <a:schemeClr val="tx1"/>
                        </a:solidFill>
                        <a:effectLst/>
                        <a:latin typeface="Calibri"/>
                        <a:ea typeface="新細明體"/>
                        <a:cs typeface="Times New Roman"/>
                      </a:endParaRPr>
                    </a:p>
                  </a:txBody>
                  <a:tcPr marL="68580" marR="68580" marT="0" marB="0"/>
                </a:tc>
                <a:tc>
                  <a:txBody>
                    <a:bodyPr/>
                    <a:lstStyle/>
                    <a:p>
                      <a:pPr algn="just" eaLnBrk="0" hangingPunct="0">
                        <a:lnSpc>
                          <a:spcPct val="110000"/>
                        </a:lnSpc>
                        <a:spcAft>
                          <a:spcPts val="0"/>
                        </a:spcAft>
                      </a:pPr>
                      <a:r>
                        <a:rPr lang="zh-TW" sz="2000" u="none" kern="50" dirty="0" smtClean="0">
                          <a:solidFill>
                            <a:srgbClr val="FF0000"/>
                          </a:solidFill>
                          <a:effectLst/>
                          <a:latin typeface="Times New Roman"/>
                          <a:ea typeface="標楷體"/>
                          <a:cs typeface="Times New Roman"/>
                        </a:rPr>
                        <a:t>無須</a:t>
                      </a:r>
                      <a:r>
                        <a:rPr lang="zh-TW" sz="2000" u="none" kern="50" dirty="0">
                          <a:solidFill>
                            <a:srgbClr val="FF0000"/>
                          </a:solidFill>
                          <a:effectLst/>
                          <a:latin typeface="Times New Roman"/>
                          <a:ea typeface="標楷體"/>
                          <a:cs typeface="Times New Roman"/>
                        </a:rPr>
                        <a:t>先報</a:t>
                      </a:r>
                      <a:r>
                        <a:rPr lang="zh-TW" sz="2000" u="none" kern="50" dirty="0">
                          <a:solidFill>
                            <a:schemeClr val="tx1"/>
                          </a:solidFill>
                          <a:effectLst/>
                          <a:latin typeface="Times New Roman"/>
                          <a:ea typeface="標楷體"/>
                          <a:cs typeface="Times New Roman"/>
                        </a:rPr>
                        <a:t>經所在地稽徵機關</a:t>
                      </a:r>
                      <a:r>
                        <a:rPr lang="zh-TW" sz="2000" u="none" kern="50" dirty="0">
                          <a:solidFill>
                            <a:srgbClr val="FF0000"/>
                          </a:solidFill>
                          <a:effectLst/>
                          <a:latin typeface="Times New Roman"/>
                          <a:ea typeface="標楷體"/>
                          <a:cs typeface="Times New Roman"/>
                        </a:rPr>
                        <a:t>核備</a:t>
                      </a:r>
                      <a:r>
                        <a:rPr lang="zh-TW" sz="2000" u="none" kern="50" dirty="0">
                          <a:solidFill>
                            <a:schemeClr val="tx1"/>
                          </a:solidFill>
                          <a:effectLst/>
                          <a:latin typeface="Times New Roman"/>
                          <a:ea typeface="標楷體"/>
                          <a:cs typeface="Times New Roman"/>
                        </a:rPr>
                        <a:t>。惟營業人經選定憑證處理方式後，非報經所在地稽徵機關核准不得變更</a:t>
                      </a:r>
                      <a:r>
                        <a:rPr lang="zh-TW" sz="2000" kern="50" dirty="0">
                          <a:solidFill>
                            <a:schemeClr val="tx1"/>
                          </a:solidFill>
                          <a:effectLst/>
                          <a:latin typeface="Times New Roman"/>
                          <a:ea typeface="標楷體"/>
                          <a:cs typeface="Times New Roman"/>
                        </a:rPr>
                        <a:t>。</a:t>
                      </a:r>
                      <a:endParaRPr lang="zh-TW" sz="2000" kern="100" dirty="0">
                        <a:solidFill>
                          <a:schemeClr val="tx1"/>
                        </a:solidFill>
                        <a:effectLst/>
                        <a:latin typeface="Calibri"/>
                        <a:ea typeface="新細明體"/>
                        <a:cs typeface="Times New Roman"/>
                      </a:endParaRPr>
                    </a:p>
                  </a:txBody>
                  <a:tcPr marL="68580" marR="68580" marT="0" marB="0"/>
                </a:tc>
                <a:tc>
                  <a:txBody>
                    <a:bodyPr/>
                    <a:lstStyle/>
                    <a:p>
                      <a:pPr marL="182563" indent="-182563" algn="just" hangingPunct="0">
                        <a:lnSpc>
                          <a:spcPct val="110000"/>
                        </a:lnSpc>
                        <a:spcAft>
                          <a:spcPts val="0"/>
                        </a:spcAft>
                      </a:pPr>
                      <a:r>
                        <a:rPr lang="en-US" altLang="zh-TW" sz="2000" kern="100" dirty="0" smtClean="0">
                          <a:effectLst/>
                          <a:latin typeface="Times New Roman"/>
                          <a:ea typeface="標楷體"/>
                          <a:cs typeface="Times New Roman"/>
                        </a:rPr>
                        <a:t>1.</a:t>
                      </a:r>
                      <a:r>
                        <a:rPr lang="zh-TW" sz="2000" kern="100" dirty="0" smtClean="0">
                          <a:effectLst/>
                          <a:latin typeface="Times New Roman"/>
                          <a:ea typeface="標楷體"/>
                          <a:cs typeface="Times New Roman"/>
                        </a:rPr>
                        <a:t>簡化</a:t>
                      </a:r>
                      <a:r>
                        <a:rPr lang="zh-TW" sz="2000" kern="100" dirty="0">
                          <a:effectLst/>
                          <a:latin typeface="Times New Roman"/>
                          <a:ea typeface="標楷體"/>
                          <a:cs typeface="Times New Roman"/>
                        </a:rPr>
                        <a:t>徵納雙方作業流程，切合實際交易</a:t>
                      </a:r>
                      <a:r>
                        <a:rPr lang="zh-TW" sz="2000" kern="100" dirty="0" smtClean="0">
                          <a:effectLst/>
                          <a:latin typeface="Times New Roman"/>
                          <a:ea typeface="標楷體"/>
                          <a:cs typeface="Times New Roman"/>
                        </a:rPr>
                        <a:t>型態</a:t>
                      </a:r>
                      <a:r>
                        <a:rPr lang="zh-TW" altLang="en-US" sz="2000" kern="100" dirty="0" smtClean="0">
                          <a:effectLst/>
                          <a:latin typeface="Times New Roman"/>
                          <a:ea typeface="標楷體"/>
                          <a:cs typeface="Times New Roman"/>
                        </a:rPr>
                        <a:t>。</a:t>
                      </a:r>
                      <a:endParaRPr lang="en-US" altLang="zh-TW" sz="2000" kern="100" dirty="0" smtClean="0">
                        <a:effectLst/>
                        <a:latin typeface="Times New Roman"/>
                        <a:ea typeface="標楷體"/>
                        <a:cs typeface="Times New Roman"/>
                      </a:endParaRPr>
                    </a:p>
                    <a:p>
                      <a:pPr marL="182563" indent="-182563" algn="just" hangingPunct="0">
                        <a:lnSpc>
                          <a:spcPct val="110000"/>
                        </a:lnSpc>
                        <a:spcAft>
                          <a:spcPts val="0"/>
                        </a:spcAft>
                      </a:pPr>
                      <a:r>
                        <a:rPr lang="en-US" altLang="zh-TW" sz="2000" kern="100" dirty="0" smtClean="0">
                          <a:effectLst/>
                          <a:latin typeface="Times New Roman"/>
                          <a:ea typeface="標楷體"/>
                          <a:cs typeface="Times New Roman"/>
                        </a:rPr>
                        <a:t>2.</a:t>
                      </a:r>
                      <a:r>
                        <a:rPr lang="zh-TW" sz="2000" kern="100" dirty="0" smtClean="0">
                          <a:effectLst/>
                          <a:latin typeface="Times New Roman"/>
                          <a:ea typeface="標楷體"/>
                          <a:cs typeface="Times New Roman"/>
                        </a:rPr>
                        <a:t>避免</a:t>
                      </a:r>
                      <a:r>
                        <a:rPr lang="zh-TW" sz="2000" kern="100" dirty="0">
                          <a:effectLst/>
                          <a:latin typeface="Times New Roman"/>
                          <a:ea typeface="標楷體"/>
                          <a:cs typeface="Times New Roman"/>
                        </a:rPr>
                        <a:t>營業人因未事先報核備而受處罰。</a:t>
                      </a:r>
                      <a:endParaRPr lang="zh-TW" sz="2000" kern="100" dirty="0">
                        <a:effectLst/>
                        <a:latin typeface="Calibri"/>
                        <a:ea typeface="新細明體"/>
                        <a:cs typeface="Times New Roman"/>
                      </a:endParaRPr>
                    </a:p>
                  </a:txBody>
                  <a:tcPr marL="68580" marR="68580" marT="0" marB="0"/>
                </a:tc>
              </a:tr>
            </a:tbl>
          </a:graphicData>
        </a:graphic>
      </p:graphicFrame>
    </p:spTree>
    <p:extLst>
      <p:ext uri="{BB962C8B-B14F-4D97-AF65-F5344CB8AC3E}">
        <p14:creationId xmlns:p14="http://schemas.microsoft.com/office/powerpoint/2010/main" val="18649953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4000" dirty="0">
                <a:latin typeface="Times New Roman" panose="02020603050405020304" pitchFamily="18" charset="0"/>
                <a:ea typeface="標楷體" panose="03000509000000000000" pitchFamily="65" charset="-120"/>
                <a:cs typeface="Times New Roman" panose="02020603050405020304" pitchFamily="18" charset="0"/>
              </a:rPr>
              <a:t>9/21)</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12</a:t>
            </a:fld>
            <a:endParaRPr lang="zh-TW" altLang="en-US"/>
          </a:p>
        </p:txBody>
      </p:sp>
      <p:sp>
        <p:nvSpPr>
          <p:cNvPr id="3" name="文字方塊 2"/>
          <p:cNvSpPr txBox="1"/>
          <p:nvPr/>
        </p:nvSpPr>
        <p:spPr>
          <a:xfrm>
            <a:off x="395536" y="1124744"/>
            <a:ext cx="3900427" cy="430887"/>
          </a:xfrm>
          <a:prstGeom prst="rect">
            <a:avLst/>
          </a:prstGeom>
          <a:noFill/>
        </p:spPr>
        <p:txBody>
          <a:bodyPr wrap="none" rtlCol="0">
            <a:spAutoFit/>
          </a:bodyPr>
          <a:lstStyle/>
          <a:p>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五、簡化租稅行政程序</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a:t>
            </a:r>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4</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3954554429"/>
              </p:ext>
            </p:extLst>
          </p:nvPr>
        </p:nvGraphicFramePr>
        <p:xfrm>
          <a:off x="395536" y="1628800"/>
          <a:ext cx="8352927" cy="4716772"/>
        </p:xfrm>
        <a:graphic>
          <a:graphicData uri="http://schemas.openxmlformats.org/drawingml/2006/table">
            <a:tbl>
              <a:tblPr firstRow="1" bandRow="1">
                <a:tableStyleId>{F5AB1C69-6EDB-4FF4-983F-18BD219EF322}</a:tableStyleId>
              </a:tblPr>
              <a:tblGrid>
                <a:gridCol w="2016224"/>
                <a:gridCol w="2016224"/>
                <a:gridCol w="2016224"/>
                <a:gridCol w="2304255"/>
              </a:tblGrid>
              <a:tr h="576064">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370840">
                <a:tc>
                  <a:txBody>
                    <a:bodyPr/>
                    <a:lstStyle/>
                    <a:p>
                      <a:pPr marL="182563" indent="-182563" algn="just">
                        <a:lnSpc>
                          <a:spcPct val="110000"/>
                        </a:lnSpc>
                        <a:spcAft>
                          <a:spcPts val="0"/>
                        </a:spcAft>
                      </a:pPr>
                      <a:r>
                        <a:rPr lang="en-US" altLang="zh-TW" sz="1900" kern="100" dirty="0" smtClean="0">
                          <a:solidFill>
                            <a:schemeClr val="tx1"/>
                          </a:solidFill>
                          <a:effectLst/>
                          <a:latin typeface="Times New Roman"/>
                          <a:ea typeface="標楷體"/>
                          <a:cs typeface="Times New Roman"/>
                        </a:rPr>
                        <a:t>9.</a:t>
                      </a:r>
                      <a:r>
                        <a:rPr lang="zh-TW" altLang="en-US" sz="1900" kern="100" dirty="0" smtClean="0">
                          <a:solidFill>
                            <a:schemeClr val="tx1"/>
                          </a:solidFill>
                          <a:effectLst/>
                          <a:latin typeface="Times New Roman"/>
                          <a:ea typeface="標楷體"/>
                          <a:cs typeface="Times New Roman"/>
                        </a:rPr>
                        <a:t>新函釋</a:t>
                      </a:r>
                      <a:r>
                        <a:rPr lang="zh-TW" sz="1900" kern="100" dirty="0" smtClean="0">
                          <a:solidFill>
                            <a:schemeClr val="tx1"/>
                          </a:solidFill>
                          <a:effectLst/>
                          <a:latin typeface="Times New Roman"/>
                          <a:ea typeface="標楷體"/>
                          <a:cs typeface="Times New Roman"/>
                        </a:rPr>
                        <a:t>，</a:t>
                      </a:r>
                      <a:r>
                        <a:rPr lang="zh-TW" sz="1900" kern="100" dirty="0" smtClean="0">
                          <a:solidFill>
                            <a:srgbClr val="FF0000"/>
                          </a:solidFill>
                          <a:effectLst/>
                          <a:latin typeface="Times New Roman"/>
                          <a:ea typeface="標楷體"/>
                          <a:cs typeface="Times New Roman"/>
                        </a:rPr>
                        <a:t>放寬</a:t>
                      </a:r>
                      <a:r>
                        <a:rPr lang="zh-TW" sz="1900" kern="100" dirty="0">
                          <a:solidFill>
                            <a:srgbClr val="FF0000"/>
                          </a:solidFill>
                          <a:effectLst/>
                          <a:latin typeface="Times New Roman"/>
                          <a:ea typeface="標楷體"/>
                          <a:cs typeface="Times New Roman"/>
                        </a:rPr>
                        <a:t>國內營業人與境外電商業者交易時，交付統一發票之方式。</a:t>
                      </a:r>
                      <a:r>
                        <a:rPr lang="en-US" sz="1600" kern="100" dirty="0" smtClean="0">
                          <a:solidFill>
                            <a:srgbClr val="000000"/>
                          </a:solidFill>
                          <a:effectLst/>
                          <a:latin typeface="Times New Roman"/>
                          <a:ea typeface="標楷體"/>
                          <a:cs typeface="Times New Roman"/>
                        </a:rPr>
                        <a:t>(</a:t>
                      </a:r>
                      <a:r>
                        <a:rPr lang="zh-TW" altLang="en-US" sz="1600" kern="100" dirty="0" smtClean="0">
                          <a:solidFill>
                            <a:srgbClr val="000000"/>
                          </a:solidFill>
                          <a:effectLst/>
                          <a:latin typeface="Times New Roman"/>
                          <a:ea typeface="標楷體"/>
                          <a:cs typeface="Times New Roman"/>
                        </a:rPr>
                        <a:t>財政部</a:t>
                      </a:r>
                      <a:r>
                        <a:rPr lang="en-US" altLang="zh-TW" sz="1600" kern="100" dirty="0" smtClean="0">
                          <a:solidFill>
                            <a:srgbClr val="000000"/>
                          </a:solidFill>
                          <a:effectLst/>
                          <a:latin typeface="Times New Roman"/>
                          <a:ea typeface="標楷體"/>
                          <a:cs typeface="Times New Roman"/>
                        </a:rPr>
                        <a:t>106</a:t>
                      </a:r>
                      <a:r>
                        <a:rPr lang="zh-TW" altLang="en-US" sz="1600" kern="100" dirty="0" smtClean="0">
                          <a:solidFill>
                            <a:srgbClr val="000000"/>
                          </a:solidFill>
                          <a:effectLst/>
                          <a:latin typeface="Times New Roman"/>
                          <a:ea typeface="標楷體"/>
                          <a:cs typeface="Times New Roman"/>
                        </a:rPr>
                        <a:t>年</a:t>
                      </a:r>
                      <a:r>
                        <a:rPr lang="en-US" altLang="zh-TW" sz="1600" kern="100" dirty="0" smtClean="0">
                          <a:solidFill>
                            <a:srgbClr val="000000"/>
                          </a:solidFill>
                          <a:effectLst/>
                          <a:latin typeface="Times New Roman"/>
                          <a:ea typeface="標楷體"/>
                          <a:cs typeface="Times New Roman"/>
                        </a:rPr>
                        <a:t>12</a:t>
                      </a:r>
                      <a:r>
                        <a:rPr lang="zh-TW" altLang="en-US" sz="1600" kern="100" dirty="0" smtClean="0">
                          <a:solidFill>
                            <a:srgbClr val="000000"/>
                          </a:solidFill>
                          <a:effectLst/>
                          <a:latin typeface="Times New Roman"/>
                          <a:ea typeface="標楷體"/>
                          <a:cs typeface="Times New Roman"/>
                        </a:rPr>
                        <a:t>月</a:t>
                      </a:r>
                      <a:r>
                        <a:rPr lang="en-US" altLang="zh-TW" sz="1600" kern="100" dirty="0" smtClean="0">
                          <a:solidFill>
                            <a:srgbClr val="000000"/>
                          </a:solidFill>
                          <a:effectLst/>
                          <a:latin typeface="Times New Roman"/>
                          <a:ea typeface="標楷體"/>
                          <a:cs typeface="Times New Roman"/>
                        </a:rPr>
                        <a:t>5</a:t>
                      </a:r>
                      <a:r>
                        <a:rPr lang="zh-TW" altLang="en-US" sz="1600" kern="100" dirty="0" smtClean="0">
                          <a:solidFill>
                            <a:srgbClr val="000000"/>
                          </a:solidFill>
                          <a:effectLst/>
                          <a:latin typeface="Times New Roman"/>
                          <a:ea typeface="標楷體"/>
                          <a:cs typeface="Times New Roman"/>
                        </a:rPr>
                        <a:t>日台財稅字第</a:t>
                      </a:r>
                      <a:r>
                        <a:rPr lang="en-US" altLang="zh-TW" sz="1600" kern="100" dirty="0" smtClean="0">
                          <a:solidFill>
                            <a:srgbClr val="000000"/>
                          </a:solidFill>
                          <a:effectLst/>
                          <a:latin typeface="Times New Roman"/>
                          <a:ea typeface="標楷體"/>
                          <a:cs typeface="Times New Roman"/>
                        </a:rPr>
                        <a:t>10604667580</a:t>
                      </a:r>
                      <a:r>
                        <a:rPr lang="zh-TW" altLang="en-US" sz="1600" kern="100" dirty="0" smtClean="0">
                          <a:solidFill>
                            <a:srgbClr val="000000"/>
                          </a:solidFill>
                          <a:effectLst/>
                          <a:latin typeface="Times New Roman"/>
                          <a:ea typeface="標楷體"/>
                          <a:cs typeface="Times New Roman"/>
                        </a:rPr>
                        <a:t>號函</a:t>
                      </a:r>
                      <a:r>
                        <a:rPr lang="en-US" sz="1600" kern="100" dirty="0" smtClean="0">
                          <a:solidFill>
                            <a:srgbClr val="000000"/>
                          </a:solidFill>
                          <a:effectLst/>
                          <a:latin typeface="Times New Roman"/>
                          <a:ea typeface="標楷體"/>
                          <a:cs typeface="Times New Roman"/>
                        </a:rPr>
                        <a:t>)</a:t>
                      </a:r>
                      <a:endParaRPr lang="zh-TW" sz="1600" kern="100" dirty="0">
                        <a:effectLst/>
                        <a:latin typeface="Calibri"/>
                        <a:ea typeface="新細明體"/>
                        <a:cs typeface="Times New Roman"/>
                      </a:endParaRPr>
                    </a:p>
                  </a:txBody>
                  <a:tcPr marL="68580" marR="68580" marT="0" marB="0"/>
                </a:tc>
                <a:tc>
                  <a:txBody>
                    <a:bodyPr/>
                    <a:lstStyle/>
                    <a:p>
                      <a:pPr marL="0" marR="0" indent="0" algn="just" defTabSz="914400" rtl="0" eaLnBrk="1" fontAlgn="auto" latinLnBrk="0" hangingPunct="1">
                        <a:lnSpc>
                          <a:spcPct val="110000"/>
                        </a:lnSpc>
                        <a:spcBef>
                          <a:spcPts val="0"/>
                        </a:spcBef>
                        <a:spcAft>
                          <a:spcPts val="0"/>
                        </a:spcAft>
                        <a:buClrTx/>
                        <a:buSzTx/>
                        <a:buFontTx/>
                        <a:buNone/>
                        <a:tabLst/>
                        <a:defRPr/>
                      </a:pPr>
                      <a:r>
                        <a:rPr lang="zh-TW" altLang="zh-TW" sz="1900" kern="100" dirty="0" smtClean="0">
                          <a:solidFill>
                            <a:srgbClr val="000000"/>
                          </a:solidFill>
                          <a:effectLst/>
                          <a:latin typeface="Times New Roman"/>
                          <a:ea typeface="標楷體"/>
                          <a:cs typeface="Times New Roman"/>
                        </a:rPr>
                        <a:t>國內營業</a:t>
                      </a:r>
                      <a:r>
                        <a:rPr lang="zh-TW" altLang="zh-TW" sz="1900" kern="100" dirty="0" smtClean="0">
                          <a:effectLst/>
                          <a:latin typeface="Times New Roman"/>
                          <a:ea typeface="標楷體"/>
                          <a:cs typeface="Times New Roman"/>
                        </a:rPr>
                        <a:t>人銷售貨物或勞務給境外電商業者，</a:t>
                      </a:r>
                      <a:r>
                        <a:rPr lang="zh-TW" altLang="zh-TW" sz="1900" kern="100" dirty="0" smtClean="0">
                          <a:solidFill>
                            <a:srgbClr val="FF0000"/>
                          </a:solidFill>
                          <a:effectLst/>
                          <a:latin typeface="Times New Roman"/>
                          <a:ea typeface="標楷體"/>
                          <a:cs typeface="Times New Roman"/>
                        </a:rPr>
                        <a:t>應開立三聯式統一發票交付境外電商業者，</a:t>
                      </a:r>
                      <a:r>
                        <a:rPr lang="zh-TW" altLang="zh-TW" sz="1900" kern="100" dirty="0" smtClean="0">
                          <a:effectLst/>
                          <a:latin typeface="Times New Roman"/>
                          <a:ea typeface="標楷體"/>
                          <a:cs typeface="Times New Roman"/>
                        </a:rPr>
                        <a:t>如未交付，則依稅捐稽徵法第</a:t>
                      </a:r>
                      <a:r>
                        <a:rPr lang="en-US" altLang="zh-TW" sz="1900" kern="100" dirty="0" smtClean="0">
                          <a:effectLst/>
                          <a:latin typeface="Times New Roman"/>
                          <a:ea typeface="標楷體"/>
                          <a:cs typeface="Times New Roman"/>
                        </a:rPr>
                        <a:t>44</a:t>
                      </a:r>
                      <a:r>
                        <a:rPr lang="zh-TW" altLang="zh-TW" sz="1900" kern="100" dirty="0" smtClean="0">
                          <a:effectLst/>
                          <a:latin typeface="Times New Roman"/>
                          <a:ea typeface="標楷體"/>
                          <a:cs typeface="Times New Roman"/>
                        </a:rPr>
                        <a:t>條規定處罰。</a:t>
                      </a:r>
                      <a:endParaRPr lang="zh-TW" altLang="zh-TW" sz="1900" kern="100" dirty="0" smtClean="0">
                        <a:effectLst/>
                        <a:latin typeface="+mn-lt"/>
                        <a:ea typeface="+mn-ea"/>
                        <a:cs typeface="Times New Roman"/>
                      </a:endParaRPr>
                    </a:p>
                    <a:p>
                      <a:pPr algn="just">
                        <a:lnSpc>
                          <a:spcPct val="110000"/>
                        </a:lnSpc>
                        <a:spcAft>
                          <a:spcPts val="0"/>
                        </a:spcAft>
                      </a:pPr>
                      <a:endParaRPr lang="zh-TW" sz="1900" kern="100" dirty="0">
                        <a:effectLst/>
                        <a:latin typeface="Calibri"/>
                        <a:ea typeface="新細明體"/>
                        <a:cs typeface="Times New Roman"/>
                      </a:endParaRPr>
                    </a:p>
                  </a:txBody>
                  <a:tcPr marL="68580" marR="68580" marT="0" marB="0"/>
                </a:tc>
                <a:tc>
                  <a:txBody>
                    <a:bodyPr/>
                    <a:lstStyle/>
                    <a:p>
                      <a:pPr algn="just">
                        <a:lnSpc>
                          <a:spcPct val="110000"/>
                        </a:lnSpc>
                        <a:spcAft>
                          <a:spcPts val="0"/>
                        </a:spcAft>
                      </a:pPr>
                      <a:r>
                        <a:rPr lang="zh-TW" sz="1900" kern="100" dirty="0">
                          <a:effectLst/>
                          <a:latin typeface="Times New Roman"/>
                          <a:ea typeface="標楷體"/>
                          <a:cs typeface="Times New Roman"/>
                        </a:rPr>
                        <a:t>下列方式視同已</a:t>
                      </a:r>
                      <a:r>
                        <a:rPr lang="zh-TW" sz="1900" kern="100" dirty="0" smtClean="0">
                          <a:effectLst/>
                          <a:latin typeface="Times New Roman"/>
                          <a:ea typeface="標楷體"/>
                          <a:cs typeface="Times New Roman"/>
                        </a:rPr>
                        <a:t>交付發票</a:t>
                      </a:r>
                      <a:endParaRPr lang="zh-TW" sz="1900" kern="100" dirty="0">
                        <a:effectLst/>
                        <a:latin typeface="Calibri"/>
                        <a:ea typeface="新細明體"/>
                        <a:cs typeface="Times New Roman"/>
                      </a:endParaRPr>
                    </a:p>
                    <a:p>
                      <a:pPr marL="342900" lvl="0" indent="-342900" algn="just">
                        <a:lnSpc>
                          <a:spcPct val="110000"/>
                        </a:lnSpc>
                        <a:spcAft>
                          <a:spcPts val="0"/>
                        </a:spcAft>
                        <a:buFont typeface="+mj-lt"/>
                        <a:buAutoNum type="arabicParenBoth"/>
                      </a:pPr>
                      <a:r>
                        <a:rPr lang="zh-TW" sz="1900" kern="100" dirty="0">
                          <a:solidFill>
                            <a:schemeClr val="tx1"/>
                          </a:solidFill>
                          <a:effectLst/>
                          <a:latin typeface="Times New Roman"/>
                          <a:ea typeface="標楷體"/>
                          <a:cs typeface="Times New Roman"/>
                        </a:rPr>
                        <a:t>將紙本統一發票</a:t>
                      </a:r>
                      <a:r>
                        <a:rPr lang="zh-TW" sz="1900" kern="100" dirty="0">
                          <a:solidFill>
                            <a:srgbClr val="FF0000"/>
                          </a:solidFill>
                          <a:effectLst/>
                          <a:latin typeface="Times New Roman"/>
                          <a:ea typeface="標楷體"/>
                          <a:cs typeface="Times New Roman"/>
                        </a:rPr>
                        <a:t>以掃描方式傳送</a:t>
                      </a:r>
                      <a:r>
                        <a:rPr lang="zh-TW" sz="1900" kern="100" dirty="0">
                          <a:effectLst/>
                          <a:latin typeface="Times New Roman"/>
                          <a:ea typeface="標楷體"/>
                          <a:cs typeface="Times New Roman"/>
                        </a:rPr>
                        <a:t>與境外電商業者，並保存統一發票正本及寄送紀錄；或</a:t>
                      </a:r>
                      <a:endParaRPr lang="zh-TW" sz="1900" kern="100" dirty="0">
                        <a:effectLst/>
                        <a:latin typeface="Calibri"/>
                        <a:ea typeface="新細明體"/>
                        <a:cs typeface="Times New Roman"/>
                      </a:endParaRPr>
                    </a:p>
                    <a:p>
                      <a:pPr marL="342900" lvl="0" indent="-342900" algn="just">
                        <a:lnSpc>
                          <a:spcPct val="110000"/>
                        </a:lnSpc>
                        <a:spcAft>
                          <a:spcPts val="0"/>
                        </a:spcAft>
                        <a:buFont typeface="+mj-lt"/>
                        <a:buAutoNum type="arabicParenBoth"/>
                      </a:pPr>
                      <a:r>
                        <a:rPr lang="zh-TW" sz="1900" kern="100" dirty="0">
                          <a:solidFill>
                            <a:srgbClr val="FF0000"/>
                          </a:solidFill>
                          <a:effectLst/>
                          <a:latin typeface="Times New Roman"/>
                          <a:ea typeface="標楷體"/>
                          <a:cs typeface="Times New Roman"/>
                        </a:rPr>
                        <a:t>交付</a:t>
                      </a:r>
                      <a:r>
                        <a:rPr lang="zh-TW" sz="1900" kern="100" dirty="0">
                          <a:solidFill>
                            <a:schemeClr val="tx1"/>
                          </a:solidFill>
                          <a:effectLst/>
                          <a:latin typeface="Times New Roman"/>
                          <a:ea typeface="標楷體"/>
                          <a:cs typeface="Times New Roman"/>
                        </a:rPr>
                        <a:t>紙本統一發票正本與境外電商業者之</a:t>
                      </a:r>
                      <a:r>
                        <a:rPr lang="zh-TW" sz="1900" kern="100" dirty="0">
                          <a:solidFill>
                            <a:srgbClr val="FF0000"/>
                          </a:solidFill>
                          <a:effectLst/>
                          <a:latin typeface="Times New Roman"/>
                          <a:ea typeface="標楷體"/>
                          <a:cs typeface="Times New Roman"/>
                        </a:rPr>
                        <a:t>報稅代理人。</a:t>
                      </a:r>
                      <a:endParaRPr lang="zh-TW" sz="1900" kern="100" dirty="0">
                        <a:effectLst/>
                        <a:latin typeface="Calibri"/>
                        <a:ea typeface="新細明體"/>
                        <a:cs typeface="Times New Roman"/>
                      </a:endParaRPr>
                    </a:p>
                  </a:txBody>
                  <a:tcPr marL="68580" marR="68580" marT="0" marB="0"/>
                </a:tc>
                <a:tc>
                  <a:txBody>
                    <a:bodyPr/>
                    <a:lstStyle/>
                    <a:p>
                      <a:pPr marL="182563" indent="-182563" algn="just" hangingPunct="0">
                        <a:lnSpc>
                          <a:spcPct val="110000"/>
                        </a:lnSpc>
                        <a:spcAft>
                          <a:spcPts val="0"/>
                        </a:spcAft>
                      </a:pPr>
                      <a:r>
                        <a:rPr lang="en-US" altLang="zh-TW" sz="1900" kern="100" dirty="0" smtClean="0">
                          <a:solidFill>
                            <a:schemeClr val="tx1"/>
                          </a:solidFill>
                          <a:effectLst/>
                          <a:latin typeface="Times New Roman"/>
                          <a:ea typeface="標楷體"/>
                          <a:cs typeface="Times New Roman"/>
                        </a:rPr>
                        <a:t>1.</a:t>
                      </a:r>
                      <a:r>
                        <a:rPr lang="zh-TW" altLang="en-US" sz="1900" kern="100" dirty="0" smtClean="0">
                          <a:solidFill>
                            <a:schemeClr val="tx1"/>
                          </a:solidFill>
                          <a:effectLst/>
                          <a:latin typeface="Times New Roman"/>
                          <a:ea typeface="標楷體"/>
                          <a:cs typeface="Times New Roman"/>
                        </a:rPr>
                        <a:t>免除</a:t>
                      </a:r>
                      <a:r>
                        <a:rPr lang="zh-TW" altLang="zh-TW" sz="1900" kern="100" dirty="0" smtClean="0">
                          <a:solidFill>
                            <a:schemeClr val="tx1"/>
                          </a:solidFill>
                          <a:effectLst/>
                          <a:latin typeface="Times New Roman"/>
                          <a:ea typeface="標楷體"/>
                          <a:cs typeface="Times New Roman"/>
                        </a:rPr>
                        <a:t>國內營業人</a:t>
                      </a:r>
                      <a:r>
                        <a:rPr lang="en-US" altLang="zh-TW" sz="1900" kern="100" dirty="0" smtClean="0">
                          <a:solidFill>
                            <a:schemeClr val="tx1"/>
                          </a:solidFill>
                          <a:effectLst/>
                          <a:latin typeface="Times New Roman"/>
                          <a:ea typeface="標楷體"/>
                          <a:cs typeface="Times New Roman"/>
                        </a:rPr>
                        <a:t>(</a:t>
                      </a:r>
                      <a:r>
                        <a:rPr lang="zh-TW" altLang="en-US" sz="1900" kern="100" dirty="0" smtClean="0">
                          <a:solidFill>
                            <a:schemeClr val="tx1"/>
                          </a:solidFill>
                          <a:effectLst/>
                          <a:latin typeface="Times New Roman"/>
                          <a:ea typeface="標楷體"/>
                          <a:cs typeface="Times New Roman"/>
                        </a:rPr>
                        <a:t>約</a:t>
                      </a:r>
                      <a:r>
                        <a:rPr lang="en-US" altLang="zh-TW" sz="1900" kern="100" dirty="0" smtClean="0">
                          <a:solidFill>
                            <a:schemeClr val="tx1"/>
                          </a:solidFill>
                          <a:effectLst/>
                          <a:latin typeface="Times New Roman"/>
                          <a:ea typeface="標楷體"/>
                          <a:cs typeface="Times New Roman"/>
                        </a:rPr>
                        <a:t>90</a:t>
                      </a:r>
                      <a:r>
                        <a:rPr lang="zh-TW" altLang="en-US" sz="1900" kern="100" dirty="0" smtClean="0">
                          <a:solidFill>
                            <a:schemeClr val="tx1"/>
                          </a:solidFill>
                          <a:effectLst/>
                          <a:latin typeface="Times New Roman"/>
                          <a:ea typeface="標楷體"/>
                          <a:cs typeface="Times New Roman"/>
                        </a:rPr>
                        <a:t>萬家</a:t>
                      </a:r>
                      <a:r>
                        <a:rPr lang="en-US" altLang="zh-TW" sz="1900" kern="100" dirty="0" smtClean="0">
                          <a:solidFill>
                            <a:schemeClr val="tx1"/>
                          </a:solidFill>
                          <a:effectLst/>
                          <a:latin typeface="Times New Roman"/>
                          <a:ea typeface="標楷體"/>
                          <a:cs typeface="Times New Roman"/>
                        </a:rPr>
                        <a:t>)</a:t>
                      </a:r>
                      <a:r>
                        <a:rPr lang="zh-TW" altLang="zh-TW" sz="1900" kern="100" dirty="0" smtClean="0">
                          <a:solidFill>
                            <a:schemeClr val="tx1"/>
                          </a:solidFill>
                          <a:effectLst/>
                          <a:latin typeface="Times New Roman"/>
                          <a:ea typeface="標楷體"/>
                          <a:cs typeface="Times New Roman"/>
                        </a:rPr>
                        <a:t>交付紙本統一發票</a:t>
                      </a:r>
                      <a:r>
                        <a:rPr lang="zh-TW" altLang="en-US" sz="1900" kern="100" dirty="0" smtClean="0">
                          <a:solidFill>
                            <a:schemeClr val="tx1"/>
                          </a:solidFill>
                          <a:effectLst/>
                          <a:latin typeface="Times New Roman"/>
                          <a:ea typeface="標楷體"/>
                          <a:cs typeface="Times New Roman"/>
                        </a:rPr>
                        <a:t>給</a:t>
                      </a:r>
                      <a:r>
                        <a:rPr lang="zh-TW" altLang="zh-TW" sz="1900" kern="100" dirty="0" smtClean="0">
                          <a:solidFill>
                            <a:schemeClr val="tx1"/>
                          </a:solidFill>
                          <a:effectLst/>
                          <a:latin typeface="Times New Roman"/>
                          <a:ea typeface="標楷體"/>
                          <a:cs typeface="Times New Roman"/>
                        </a:rPr>
                        <a:t>境外電商業者</a:t>
                      </a:r>
                      <a:r>
                        <a:rPr lang="zh-TW" altLang="en-US" sz="1900" kern="100" dirty="0" smtClean="0">
                          <a:solidFill>
                            <a:schemeClr val="tx1"/>
                          </a:solidFill>
                          <a:effectLst/>
                          <a:latin typeface="Times New Roman"/>
                          <a:ea typeface="標楷體"/>
                          <a:cs typeface="Times New Roman"/>
                        </a:rPr>
                        <a:t>之高額</a:t>
                      </a:r>
                      <a:r>
                        <a:rPr lang="zh-TW" altLang="zh-TW" sz="1900" kern="100" dirty="0" smtClean="0">
                          <a:solidFill>
                            <a:schemeClr val="tx1"/>
                          </a:solidFill>
                          <a:effectLst/>
                          <a:latin typeface="Times New Roman"/>
                          <a:ea typeface="標楷體"/>
                          <a:cs typeface="Times New Roman"/>
                        </a:rPr>
                        <a:t>成本</a:t>
                      </a:r>
                      <a:r>
                        <a:rPr lang="zh-TW" altLang="en-US" sz="1900" kern="100" dirty="0" smtClean="0">
                          <a:solidFill>
                            <a:schemeClr val="tx1"/>
                          </a:solidFill>
                          <a:effectLst/>
                          <a:latin typeface="Times New Roman"/>
                          <a:ea typeface="標楷體"/>
                          <a:cs typeface="Times New Roman"/>
                        </a:rPr>
                        <a:t>。</a:t>
                      </a:r>
                      <a:endParaRPr lang="en-US" altLang="zh-TW" sz="1900" kern="100" dirty="0" smtClean="0">
                        <a:solidFill>
                          <a:schemeClr val="tx1"/>
                        </a:solidFill>
                        <a:effectLst/>
                        <a:latin typeface="Times New Roman"/>
                        <a:ea typeface="標楷體"/>
                        <a:cs typeface="Times New Roman"/>
                      </a:endParaRPr>
                    </a:p>
                    <a:p>
                      <a:pPr marL="182563" indent="-182563" algn="just" hangingPunct="0">
                        <a:lnSpc>
                          <a:spcPct val="110000"/>
                        </a:lnSpc>
                        <a:spcAft>
                          <a:spcPts val="0"/>
                        </a:spcAft>
                      </a:pPr>
                      <a:r>
                        <a:rPr lang="en-US" altLang="zh-TW" sz="1900" kern="100" dirty="0" smtClean="0">
                          <a:solidFill>
                            <a:schemeClr val="tx1"/>
                          </a:solidFill>
                          <a:effectLst/>
                          <a:latin typeface="Times New Roman"/>
                          <a:ea typeface="標楷體"/>
                          <a:cs typeface="Times New Roman"/>
                        </a:rPr>
                        <a:t>2.</a:t>
                      </a:r>
                      <a:r>
                        <a:rPr lang="zh-TW" altLang="zh-TW" sz="1900" kern="100" dirty="0" smtClean="0">
                          <a:solidFill>
                            <a:schemeClr val="tx1"/>
                          </a:solidFill>
                          <a:effectLst/>
                          <a:latin typeface="Times New Roman"/>
                          <a:ea typeface="標楷體"/>
                          <a:cs typeface="Times New Roman"/>
                        </a:rPr>
                        <a:t>便利</a:t>
                      </a:r>
                      <a:r>
                        <a:rPr lang="zh-TW" altLang="en-US" sz="1900" kern="100" dirty="0" smtClean="0">
                          <a:solidFill>
                            <a:schemeClr val="tx1"/>
                          </a:solidFill>
                          <a:effectLst/>
                          <a:latin typeface="Times New Roman"/>
                          <a:ea typeface="標楷體"/>
                          <a:cs typeface="Times New Roman"/>
                        </a:rPr>
                        <a:t>已辦理稅籍登記之境外電商業者</a:t>
                      </a:r>
                      <a:r>
                        <a:rPr lang="en-US" altLang="zh-TW" sz="1900" kern="100" dirty="0" smtClean="0">
                          <a:solidFill>
                            <a:schemeClr val="tx1"/>
                          </a:solidFill>
                          <a:effectLst/>
                          <a:latin typeface="Times New Roman"/>
                          <a:ea typeface="標楷體"/>
                          <a:cs typeface="Times New Roman"/>
                        </a:rPr>
                        <a:t>(</a:t>
                      </a:r>
                      <a:r>
                        <a:rPr lang="zh-TW" altLang="en-US" sz="1900" kern="100" dirty="0" smtClean="0">
                          <a:solidFill>
                            <a:schemeClr val="tx1"/>
                          </a:solidFill>
                          <a:effectLst/>
                          <a:latin typeface="Times New Roman"/>
                          <a:ea typeface="標楷體"/>
                          <a:cs typeface="Times New Roman"/>
                        </a:rPr>
                        <a:t>共</a:t>
                      </a:r>
                      <a:r>
                        <a:rPr lang="en-US" altLang="zh-TW" sz="1900" kern="100" dirty="0" smtClean="0">
                          <a:solidFill>
                            <a:schemeClr val="tx1"/>
                          </a:solidFill>
                          <a:effectLst/>
                          <a:latin typeface="Times New Roman"/>
                          <a:ea typeface="標楷體"/>
                          <a:cs typeface="Times New Roman"/>
                        </a:rPr>
                        <a:t>71</a:t>
                      </a:r>
                      <a:r>
                        <a:rPr lang="zh-TW" altLang="en-US" sz="1900" kern="100" dirty="0" smtClean="0">
                          <a:solidFill>
                            <a:schemeClr val="tx1"/>
                          </a:solidFill>
                          <a:effectLst/>
                          <a:latin typeface="Times New Roman"/>
                          <a:ea typeface="標楷體"/>
                          <a:cs typeface="Times New Roman"/>
                        </a:rPr>
                        <a:t>家，例如線上訂房平台</a:t>
                      </a:r>
                      <a:r>
                        <a:rPr lang="en-US" altLang="zh-TW" sz="1900" kern="100" dirty="0" err="1" smtClean="0">
                          <a:solidFill>
                            <a:schemeClr val="tx1"/>
                          </a:solidFill>
                          <a:effectLst/>
                          <a:latin typeface="Times New Roman"/>
                          <a:ea typeface="標楷體"/>
                          <a:cs typeface="Times New Roman"/>
                        </a:rPr>
                        <a:t>Agoda</a:t>
                      </a:r>
                      <a:r>
                        <a:rPr lang="en-US" altLang="zh-TW" sz="1900" kern="100" dirty="0" smtClean="0">
                          <a:solidFill>
                            <a:schemeClr val="tx1"/>
                          </a:solidFill>
                          <a:effectLst/>
                          <a:latin typeface="Times New Roman"/>
                          <a:ea typeface="標楷體"/>
                          <a:cs typeface="Times New Roman"/>
                        </a:rPr>
                        <a:t>)</a:t>
                      </a:r>
                      <a:r>
                        <a:rPr lang="zh-TW" altLang="zh-TW" sz="1900" kern="100" dirty="0" smtClean="0">
                          <a:solidFill>
                            <a:schemeClr val="tx1"/>
                          </a:solidFill>
                          <a:effectLst/>
                          <a:latin typeface="Times New Roman"/>
                          <a:ea typeface="標楷體"/>
                          <a:cs typeface="Times New Roman"/>
                        </a:rPr>
                        <a:t>申報進項稅額扣抵</a:t>
                      </a:r>
                      <a:r>
                        <a:rPr lang="zh-TW" altLang="en-US" sz="1900" kern="100" dirty="0" smtClean="0">
                          <a:solidFill>
                            <a:schemeClr val="tx1"/>
                          </a:solidFill>
                          <a:effectLst/>
                          <a:latin typeface="Times New Roman"/>
                          <a:ea typeface="標楷體"/>
                          <a:cs typeface="Times New Roman"/>
                        </a:rPr>
                        <a:t>。</a:t>
                      </a:r>
                      <a:endParaRPr lang="en-US" altLang="zh-TW" sz="1900" kern="100" dirty="0" smtClean="0">
                        <a:solidFill>
                          <a:schemeClr val="tx1"/>
                        </a:solidFill>
                        <a:effectLst/>
                        <a:latin typeface="Times New Roman"/>
                        <a:ea typeface="標楷體"/>
                        <a:cs typeface="Times New Roman"/>
                      </a:endParaRPr>
                    </a:p>
                    <a:p>
                      <a:pPr marL="182563" indent="-182563" algn="just" hangingPunct="0">
                        <a:lnSpc>
                          <a:spcPct val="110000"/>
                        </a:lnSpc>
                        <a:spcAft>
                          <a:spcPts val="0"/>
                        </a:spcAft>
                      </a:pPr>
                      <a:r>
                        <a:rPr lang="en-US" altLang="zh-TW" sz="1900" kern="100" dirty="0" smtClean="0">
                          <a:solidFill>
                            <a:schemeClr val="tx1"/>
                          </a:solidFill>
                          <a:effectLst/>
                          <a:latin typeface="Times New Roman"/>
                          <a:ea typeface="標楷體"/>
                          <a:cs typeface="Times New Roman"/>
                        </a:rPr>
                        <a:t>3.</a:t>
                      </a:r>
                      <a:r>
                        <a:rPr lang="zh-TW" altLang="en-US" sz="1900" kern="100" dirty="0" smtClean="0">
                          <a:solidFill>
                            <a:schemeClr val="tx1"/>
                          </a:solidFill>
                          <a:effectLst/>
                          <a:latin typeface="Times New Roman"/>
                          <a:ea typeface="標楷體"/>
                          <a:cs typeface="Times New Roman"/>
                        </a:rPr>
                        <a:t>可吸引更多業者來臺設籍擴展業務。</a:t>
                      </a:r>
                      <a:endParaRPr lang="en-US" altLang="zh-TW" sz="1900" kern="100" dirty="0" smtClean="0">
                        <a:solidFill>
                          <a:schemeClr val="tx1"/>
                        </a:solidFill>
                        <a:effectLst/>
                        <a:latin typeface="Times New Roman"/>
                        <a:ea typeface="標楷體"/>
                        <a:cs typeface="Times New Roman"/>
                      </a:endParaRPr>
                    </a:p>
                  </a:txBody>
                  <a:tcPr marL="68580" marR="68580" marT="0" marB="0"/>
                </a:tc>
              </a:tr>
            </a:tbl>
          </a:graphicData>
        </a:graphic>
      </p:graphicFrame>
    </p:spTree>
    <p:extLst>
      <p:ext uri="{BB962C8B-B14F-4D97-AF65-F5344CB8AC3E}">
        <p14:creationId xmlns:p14="http://schemas.microsoft.com/office/powerpoint/2010/main" val="1440524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4000" dirty="0">
                <a:latin typeface="Times New Roman" panose="02020603050405020304" pitchFamily="18" charset="0"/>
                <a:ea typeface="標楷體" panose="03000509000000000000" pitchFamily="65" charset="-120"/>
                <a:cs typeface="Times New Roman" panose="02020603050405020304" pitchFamily="18" charset="0"/>
              </a:rPr>
              <a:t>10/21)</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13</a:t>
            </a:fld>
            <a:endParaRPr lang="zh-TW" altLang="en-US"/>
          </a:p>
        </p:txBody>
      </p:sp>
      <p:sp>
        <p:nvSpPr>
          <p:cNvPr id="3" name="文字方塊 2"/>
          <p:cNvSpPr txBox="1"/>
          <p:nvPr/>
        </p:nvSpPr>
        <p:spPr>
          <a:xfrm>
            <a:off x="395536" y="1124744"/>
            <a:ext cx="3900427" cy="430887"/>
          </a:xfrm>
          <a:prstGeom prst="rect">
            <a:avLst/>
          </a:prstGeom>
          <a:noFill/>
        </p:spPr>
        <p:txBody>
          <a:bodyPr wrap="none" rtlCol="0">
            <a:spAutoFit/>
          </a:bodyPr>
          <a:lstStyle/>
          <a:p>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五、簡化租稅行政程序</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a:t>
            </a:r>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4</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4189482467"/>
              </p:ext>
            </p:extLst>
          </p:nvPr>
        </p:nvGraphicFramePr>
        <p:xfrm>
          <a:off x="395536" y="1628800"/>
          <a:ext cx="8352927" cy="3928864"/>
        </p:xfrm>
        <a:graphic>
          <a:graphicData uri="http://schemas.openxmlformats.org/drawingml/2006/table">
            <a:tbl>
              <a:tblPr firstRow="1" bandRow="1">
                <a:tableStyleId>{F5AB1C69-6EDB-4FF4-983F-18BD219EF322}</a:tableStyleId>
              </a:tblPr>
              <a:tblGrid>
                <a:gridCol w="2232248"/>
                <a:gridCol w="1800200"/>
                <a:gridCol w="1872208"/>
                <a:gridCol w="2448271"/>
              </a:tblGrid>
              <a:tr h="576064">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370840">
                <a:tc>
                  <a:txBody>
                    <a:bodyPr/>
                    <a:lstStyle/>
                    <a:p>
                      <a:pPr marL="357188" indent="-357188" algn="just" eaLnBrk="0">
                        <a:lnSpc>
                          <a:spcPct val="110000"/>
                        </a:lnSpc>
                        <a:spcAft>
                          <a:spcPts val="0"/>
                        </a:spcAft>
                      </a:pPr>
                      <a:r>
                        <a:rPr lang="en-US" altLang="zh-TW" sz="2000" kern="100" dirty="0" smtClean="0">
                          <a:solidFill>
                            <a:schemeClr val="tx1"/>
                          </a:solidFill>
                          <a:effectLst/>
                          <a:latin typeface="Times New Roman"/>
                          <a:ea typeface="標楷體"/>
                          <a:cs typeface="Times New Roman"/>
                        </a:rPr>
                        <a:t>10.</a:t>
                      </a:r>
                      <a:r>
                        <a:rPr lang="zh-TW" altLang="en-US" sz="2000" kern="100" dirty="0" smtClean="0">
                          <a:solidFill>
                            <a:schemeClr val="tx1"/>
                          </a:solidFill>
                          <a:effectLst/>
                          <a:latin typeface="Times New Roman"/>
                          <a:ea typeface="標楷體"/>
                          <a:cs typeface="Times New Roman"/>
                        </a:rPr>
                        <a:t>新令釋</a:t>
                      </a:r>
                      <a:r>
                        <a:rPr lang="zh-TW" altLang="en-US" sz="2000" kern="100" dirty="0" smtClean="0">
                          <a:solidFill>
                            <a:srgbClr val="FF0000"/>
                          </a:solidFill>
                          <a:effectLst/>
                          <a:latin typeface="Times New Roman"/>
                          <a:ea typeface="標楷體"/>
                          <a:cs typeface="Times New Roman"/>
                        </a:rPr>
                        <a:t>，放寬經</a:t>
                      </a:r>
                      <a:r>
                        <a:rPr lang="zh-TW" sz="2000" kern="100" dirty="0" smtClean="0">
                          <a:solidFill>
                            <a:srgbClr val="FF0000"/>
                          </a:solidFill>
                          <a:effectLst/>
                          <a:latin typeface="Times New Roman"/>
                          <a:ea typeface="標楷體"/>
                          <a:cs typeface="Times New Roman"/>
                        </a:rPr>
                        <a:t>繼承人</a:t>
                      </a:r>
                      <a:r>
                        <a:rPr lang="zh-TW" sz="2000" kern="100" dirty="0">
                          <a:solidFill>
                            <a:srgbClr val="FF0000"/>
                          </a:solidFill>
                          <a:effectLst/>
                          <a:latin typeface="Times New Roman"/>
                          <a:ea typeface="標楷體"/>
                          <a:cs typeface="Times New Roman"/>
                        </a:rPr>
                        <a:t>多數同意，得申請以被繼承人存放於金融機構之存款繳納遺產稅。</a:t>
                      </a:r>
                      <a:r>
                        <a:rPr lang="en-US" sz="1600" kern="100" dirty="0">
                          <a:solidFill>
                            <a:srgbClr val="000000"/>
                          </a:solidFill>
                          <a:effectLst/>
                          <a:latin typeface="Times New Roman"/>
                          <a:ea typeface="標楷體"/>
                          <a:cs typeface="Times New Roman"/>
                        </a:rPr>
                        <a:t>(</a:t>
                      </a:r>
                      <a:r>
                        <a:rPr lang="zh-TW" sz="1600" kern="100" dirty="0">
                          <a:solidFill>
                            <a:srgbClr val="000000"/>
                          </a:solidFill>
                          <a:effectLst/>
                          <a:latin typeface="Times New Roman"/>
                          <a:ea typeface="標楷體"/>
                          <a:cs typeface="Times New Roman"/>
                        </a:rPr>
                        <a:t>財政部</a:t>
                      </a:r>
                      <a:r>
                        <a:rPr lang="en-US" sz="1600" kern="100" dirty="0" smtClean="0">
                          <a:solidFill>
                            <a:srgbClr val="000000"/>
                          </a:solidFill>
                          <a:effectLst/>
                          <a:latin typeface="Times New Roman"/>
                          <a:ea typeface="標楷體"/>
                          <a:cs typeface="Times New Roman"/>
                        </a:rPr>
                        <a:t>106.12.6</a:t>
                      </a:r>
                      <a:r>
                        <a:rPr lang="zh-TW" altLang="en-US" sz="1600" kern="100" dirty="0" smtClean="0">
                          <a:solidFill>
                            <a:srgbClr val="000000"/>
                          </a:solidFill>
                          <a:effectLst/>
                          <a:latin typeface="Times New Roman"/>
                          <a:ea typeface="標楷體"/>
                          <a:cs typeface="Times New Roman"/>
                        </a:rPr>
                        <a:t>台財稅字第</a:t>
                      </a:r>
                      <a:r>
                        <a:rPr lang="en-US" altLang="zh-TW" sz="1600" kern="100" dirty="0" smtClean="0">
                          <a:solidFill>
                            <a:srgbClr val="000000"/>
                          </a:solidFill>
                          <a:effectLst/>
                          <a:latin typeface="Times New Roman"/>
                          <a:ea typeface="標楷體"/>
                          <a:cs typeface="Times New Roman"/>
                        </a:rPr>
                        <a:t>10600631250</a:t>
                      </a:r>
                      <a:r>
                        <a:rPr lang="zh-TW" altLang="en-US" sz="1600" kern="100" dirty="0" smtClean="0">
                          <a:solidFill>
                            <a:srgbClr val="000000"/>
                          </a:solidFill>
                          <a:effectLst/>
                          <a:latin typeface="Times New Roman"/>
                          <a:ea typeface="標楷體"/>
                          <a:cs typeface="Times New Roman"/>
                        </a:rPr>
                        <a:t>號令</a:t>
                      </a:r>
                      <a:r>
                        <a:rPr lang="en-US" sz="1600" kern="100" dirty="0" smtClean="0">
                          <a:solidFill>
                            <a:srgbClr val="000000"/>
                          </a:solidFill>
                          <a:effectLst/>
                          <a:latin typeface="Times New Roman"/>
                          <a:ea typeface="標楷體"/>
                          <a:cs typeface="Times New Roman"/>
                        </a:rPr>
                        <a:t>)</a:t>
                      </a:r>
                      <a:endParaRPr lang="zh-TW" sz="1600" kern="100" dirty="0">
                        <a:effectLst/>
                        <a:latin typeface="Calibri"/>
                        <a:ea typeface="新細明體"/>
                        <a:cs typeface="Times New Roman"/>
                      </a:endParaRPr>
                    </a:p>
                  </a:txBody>
                  <a:tcPr marL="68580" marR="68580" marT="0" marB="0"/>
                </a:tc>
                <a:tc>
                  <a:txBody>
                    <a:bodyPr/>
                    <a:lstStyle/>
                    <a:p>
                      <a:pPr algn="just" eaLnBrk="0">
                        <a:lnSpc>
                          <a:spcPct val="110000"/>
                        </a:lnSpc>
                        <a:spcAft>
                          <a:spcPts val="0"/>
                        </a:spcAft>
                      </a:pPr>
                      <a:r>
                        <a:rPr lang="zh-TW" sz="2000" kern="100" dirty="0">
                          <a:solidFill>
                            <a:srgbClr val="000000"/>
                          </a:solidFill>
                          <a:effectLst/>
                          <a:latin typeface="Times New Roman"/>
                          <a:ea typeface="標楷體"/>
                          <a:cs typeface="Times New Roman"/>
                        </a:rPr>
                        <a:t>繼承人申請以被繼承人存放於金融機構之存款繳納遺產稅，</a:t>
                      </a:r>
                      <a:r>
                        <a:rPr lang="zh-TW" sz="2000" kern="100" dirty="0">
                          <a:solidFill>
                            <a:srgbClr val="FF0000"/>
                          </a:solidFill>
                          <a:effectLst/>
                          <a:latin typeface="Times New Roman"/>
                          <a:ea typeface="標楷體"/>
                          <a:cs typeface="Times New Roman"/>
                        </a:rPr>
                        <a:t>須檢附全體繼承人簽章之同意書</a:t>
                      </a:r>
                      <a:r>
                        <a:rPr lang="zh-TW" sz="2000" kern="100" dirty="0">
                          <a:solidFill>
                            <a:srgbClr val="000000"/>
                          </a:solidFill>
                          <a:effectLst/>
                          <a:latin typeface="Times New Roman"/>
                          <a:ea typeface="標楷體"/>
                          <a:cs typeface="Times New Roman"/>
                        </a:rPr>
                        <a:t>。</a:t>
                      </a:r>
                      <a:endParaRPr lang="zh-TW" sz="2000" kern="100" dirty="0">
                        <a:effectLst/>
                        <a:latin typeface="Calibri"/>
                        <a:ea typeface="新細明體"/>
                        <a:cs typeface="Times New Roman"/>
                      </a:endParaRPr>
                    </a:p>
                  </a:txBody>
                  <a:tcPr marL="68580" marR="68580" marT="0" marB="0"/>
                </a:tc>
                <a:tc>
                  <a:txBody>
                    <a:bodyPr/>
                    <a:lstStyle/>
                    <a:p>
                      <a:pPr algn="just" eaLnBrk="0">
                        <a:lnSpc>
                          <a:spcPct val="110000"/>
                        </a:lnSpc>
                        <a:spcAft>
                          <a:spcPts val="0"/>
                        </a:spcAft>
                      </a:pPr>
                      <a:r>
                        <a:rPr lang="zh-TW" sz="2000" kern="100" dirty="0">
                          <a:solidFill>
                            <a:srgbClr val="FF0000"/>
                          </a:solidFill>
                          <a:effectLst/>
                          <a:latin typeface="Times New Roman"/>
                          <a:ea typeface="標楷體"/>
                          <a:cs typeface="Times New Roman"/>
                        </a:rPr>
                        <a:t>得以繼承人多數同意</a:t>
                      </a:r>
                      <a:r>
                        <a:rPr lang="en-US" sz="2000" kern="100" dirty="0">
                          <a:effectLst/>
                          <a:latin typeface="Times New Roman"/>
                          <a:ea typeface="標楷體"/>
                          <a:cs typeface="Times New Roman"/>
                        </a:rPr>
                        <a:t>(</a:t>
                      </a:r>
                      <a:r>
                        <a:rPr lang="zh-TW" sz="2000" kern="100" dirty="0">
                          <a:effectLst/>
                          <a:latin typeface="Times New Roman"/>
                          <a:ea typeface="標楷體"/>
                          <a:cs typeface="Times New Roman"/>
                        </a:rPr>
                        <a:t>由繼承人過半數及其應繼分合計過半數之同意，或繼承人之應繼分合計逾</a:t>
                      </a:r>
                      <a:r>
                        <a:rPr lang="en-US" sz="2000" kern="100" dirty="0">
                          <a:effectLst/>
                          <a:latin typeface="Times New Roman"/>
                          <a:ea typeface="標楷體"/>
                          <a:cs typeface="Times New Roman"/>
                        </a:rPr>
                        <a:t>2/3</a:t>
                      </a:r>
                      <a:r>
                        <a:rPr lang="zh-TW" sz="2000" kern="100" dirty="0">
                          <a:effectLst/>
                          <a:latin typeface="Times New Roman"/>
                          <a:ea typeface="標楷體"/>
                          <a:cs typeface="Times New Roman"/>
                        </a:rPr>
                        <a:t>之同意</a:t>
                      </a:r>
                      <a:r>
                        <a:rPr lang="en-US" sz="2000" kern="100" dirty="0">
                          <a:effectLst/>
                          <a:latin typeface="Times New Roman"/>
                          <a:ea typeface="標楷體"/>
                          <a:cs typeface="Times New Roman"/>
                        </a:rPr>
                        <a:t>)</a:t>
                      </a:r>
                      <a:r>
                        <a:rPr lang="zh-TW" sz="2000" kern="100" dirty="0">
                          <a:solidFill>
                            <a:srgbClr val="000000"/>
                          </a:solidFill>
                          <a:effectLst/>
                          <a:latin typeface="Times New Roman"/>
                          <a:ea typeface="標楷體"/>
                          <a:cs typeface="Times New Roman"/>
                        </a:rPr>
                        <a:t>提出申請。</a:t>
                      </a:r>
                      <a:endParaRPr lang="zh-TW" sz="2000" kern="100" dirty="0">
                        <a:effectLst/>
                        <a:latin typeface="Calibri"/>
                        <a:ea typeface="新細明體"/>
                        <a:cs typeface="Times New Roman"/>
                      </a:endParaRPr>
                    </a:p>
                    <a:p>
                      <a:pPr algn="just" eaLnBrk="0">
                        <a:lnSpc>
                          <a:spcPct val="110000"/>
                        </a:lnSpc>
                        <a:spcAft>
                          <a:spcPts val="0"/>
                        </a:spcAft>
                      </a:pPr>
                      <a:r>
                        <a:rPr lang="en-US" sz="2000" kern="100" dirty="0">
                          <a:solidFill>
                            <a:srgbClr val="000000"/>
                          </a:solidFill>
                          <a:effectLst/>
                          <a:latin typeface="Times New Roman"/>
                          <a:ea typeface="標楷體"/>
                          <a:cs typeface="Times New Roman"/>
                        </a:rPr>
                        <a:t> </a:t>
                      </a:r>
                      <a:endParaRPr lang="zh-TW" sz="2000" kern="100" dirty="0">
                        <a:effectLst/>
                        <a:latin typeface="Calibri"/>
                        <a:ea typeface="新細明體"/>
                        <a:cs typeface="Times New Roman"/>
                      </a:endParaRPr>
                    </a:p>
                  </a:txBody>
                  <a:tcPr marL="68580" marR="68580" marT="0" marB="0"/>
                </a:tc>
                <a:tc>
                  <a:txBody>
                    <a:bodyPr/>
                    <a:lstStyle/>
                    <a:p>
                      <a:pPr marL="0" indent="0" algn="just">
                        <a:lnSpc>
                          <a:spcPct val="110000"/>
                        </a:lnSpc>
                        <a:spcAft>
                          <a:spcPts val="0"/>
                        </a:spcAft>
                      </a:pPr>
                      <a:r>
                        <a:rPr lang="zh-TW" altLang="en-US" sz="2000" kern="100" dirty="0" smtClean="0">
                          <a:effectLst/>
                          <a:latin typeface="Times New Roman"/>
                          <a:ea typeface="標楷體"/>
                          <a:cs typeface="Times New Roman"/>
                        </a:rPr>
                        <a:t>避免</a:t>
                      </a:r>
                      <a:r>
                        <a:rPr lang="zh-TW" sz="2000" kern="100" dirty="0" smtClean="0">
                          <a:effectLst/>
                          <a:latin typeface="Times New Roman"/>
                          <a:ea typeface="標楷體"/>
                          <a:cs typeface="Times New Roman"/>
                        </a:rPr>
                        <a:t>因故</a:t>
                      </a:r>
                      <a:r>
                        <a:rPr lang="zh-TW" sz="2000" kern="100" dirty="0">
                          <a:effectLst/>
                          <a:latin typeface="Times New Roman"/>
                          <a:ea typeface="標楷體"/>
                          <a:cs typeface="Times New Roman"/>
                        </a:rPr>
                        <a:t>無法取得全體繼承人</a:t>
                      </a:r>
                      <a:r>
                        <a:rPr lang="zh-TW" sz="2000" kern="100" dirty="0" smtClean="0">
                          <a:effectLst/>
                          <a:latin typeface="Times New Roman"/>
                          <a:ea typeface="標楷體"/>
                          <a:cs typeface="Times New Roman"/>
                        </a:rPr>
                        <a:t>同意，</a:t>
                      </a:r>
                      <a:r>
                        <a:rPr lang="zh-TW" sz="2000" kern="100" dirty="0">
                          <a:effectLst/>
                          <a:latin typeface="Times New Roman"/>
                          <a:ea typeface="標楷體"/>
                          <a:cs typeface="Times New Roman"/>
                        </a:rPr>
                        <a:t>致</a:t>
                      </a:r>
                      <a:r>
                        <a:rPr lang="zh-TW" sz="2000" kern="100" dirty="0">
                          <a:solidFill>
                            <a:srgbClr val="FF0000"/>
                          </a:solidFill>
                          <a:effectLst/>
                          <a:latin typeface="Times New Roman"/>
                          <a:ea typeface="標楷體"/>
                          <a:cs typeface="Times New Roman"/>
                        </a:rPr>
                        <a:t>逾繳納期限移送強制</a:t>
                      </a:r>
                      <a:r>
                        <a:rPr lang="zh-TW" sz="2000" kern="100" dirty="0" smtClean="0">
                          <a:solidFill>
                            <a:srgbClr val="FF0000"/>
                          </a:solidFill>
                          <a:effectLst/>
                          <a:latin typeface="Times New Roman"/>
                          <a:ea typeface="標楷體"/>
                          <a:cs typeface="Times New Roman"/>
                        </a:rPr>
                        <a:t>執行</a:t>
                      </a:r>
                      <a:r>
                        <a:rPr lang="zh-TW" altLang="en-US" sz="2000" kern="100" dirty="0" smtClean="0">
                          <a:solidFill>
                            <a:srgbClr val="FF0000"/>
                          </a:solidFill>
                          <a:effectLst/>
                          <a:latin typeface="Times New Roman"/>
                          <a:ea typeface="標楷體"/>
                          <a:cs typeface="Times New Roman"/>
                        </a:rPr>
                        <a:t>及所生相關費用。</a:t>
                      </a:r>
                      <a:endParaRPr lang="en-US" altLang="zh-TW" sz="2000" kern="100" dirty="0" smtClean="0">
                        <a:effectLst/>
                        <a:latin typeface="Times New Roman"/>
                        <a:ea typeface="標楷體"/>
                        <a:cs typeface="Times New Roman"/>
                      </a:endParaRPr>
                    </a:p>
                  </a:txBody>
                  <a:tcPr marL="68580" marR="68580" marT="0" marB="0"/>
                </a:tc>
              </a:tr>
            </a:tbl>
          </a:graphicData>
        </a:graphic>
      </p:graphicFrame>
    </p:spTree>
    <p:extLst>
      <p:ext uri="{BB962C8B-B14F-4D97-AF65-F5344CB8AC3E}">
        <p14:creationId xmlns:p14="http://schemas.microsoft.com/office/powerpoint/2010/main" val="36451554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4000" dirty="0">
                <a:latin typeface="Times New Roman" panose="02020603050405020304" pitchFamily="18" charset="0"/>
                <a:ea typeface="標楷體" panose="03000509000000000000" pitchFamily="65" charset="-120"/>
                <a:cs typeface="Times New Roman" panose="02020603050405020304" pitchFamily="18" charset="0"/>
              </a:rPr>
              <a:t>11/21)</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14</a:t>
            </a:fld>
            <a:endParaRPr lang="zh-TW" altLang="en-US"/>
          </a:p>
        </p:txBody>
      </p:sp>
      <p:sp>
        <p:nvSpPr>
          <p:cNvPr id="3" name="文字方塊 2"/>
          <p:cNvSpPr txBox="1"/>
          <p:nvPr/>
        </p:nvSpPr>
        <p:spPr>
          <a:xfrm>
            <a:off x="395536" y="1124744"/>
            <a:ext cx="3900427" cy="430887"/>
          </a:xfrm>
          <a:prstGeom prst="rect">
            <a:avLst/>
          </a:prstGeom>
          <a:noFill/>
        </p:spPr>
        <p:txBody>
          <a:bodyPr wrap="none" rtlCol="0">
            <a:spAutoFit/>
          </a:bodyPr>
          <a:lstStyle/>
          <a:p>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六</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、賦予企業經營彈性</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6</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3209364968"/>
              </p:ext>
            </p:extLst>
          </p:nvPr>
        </p:nvGraphicFramePr>
        <p:xfrm>
          <a:off x="395536" y="1628800"/>
          <a:ext cx="8208911" cy="2515736"/>
        </p:xfrm>
        <a:graphic>
          <a:graphicData uri="http://schemas.openxmlformats.org/drawingml/2006/table">
            <a:tbl>
              <a:tblPr firstRow="1" bandRow="1">
                <a:tableStyleId>{F5AB1C69-6EDB-4FF4-983F-18BD219EF322}</a:tableStyleId>
              </a:tblPr>
              <a:tblGrid>
                <a:gridCol w="2736304"/>
                <a:gridCol w="1800200"/>
                <a:gridCol w="1893810"/>
                <a:gridCol w="1778597"/>
              </a:tblGrid>
              <a:tr h="504056">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370840">
                <a:tc>
                  <a:txBody>
                    <a:bodyPr/>
                    <a:lstStyle/>
                    <a:p>
                      <a:pPr marL="269875" marR="0" indent="-269875" algn="just" defTabSz="914400" rtl="0" eaLnBrk="1" fontAlgn="auto" latinLnBrk="0" hangingPunct="0">
                        <a:lnSpc>
                          <a:spcPct val="110000"/>
                        </a:lnSpc>
                        <a:spcBef>
                          <a:spcPts val="0"/>
                        </a:spcBef>
                        <a:spcAft>
                          <a:spcPts val="0"/>
                        </a:spcAft>
                        <a:buClrTx/>
                        <a:buSzTx/>
                        <a:buFontTx/>
                        <a:buNone/>
                        <a:tabLst/>
                        <a:defRPr/>
                      </a:pPr>
                      <a:r>
                        <a:rPr lang="en-US" alt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11.</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修正</a:t>
                      </a:r>
                      <a:r>
                        <a:rPr lang="zh-TW" alt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函</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釋</a:t>
                      </a: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zh-TW"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外國合夥人辦理合夥組織登記，</a:t>
                      </a:r>
                      <a:r>
                        <a:rPr lang="zh-TW" altLang="en-US"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無須</a:t>
                      </a:r>
                      <a:r>
                        <a:rPr lang="zh-TW" altLang="zh-TW"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取用中文姓名</a:t>
                      </a: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en-US" altLang="zh-TW"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zh-TW"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經濟部</a:t>
                      </a:r>
                      <a:r>
                        <a:rPr lang="en-US" altLang="zh-TW"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106.11.20</a:t>
                      </a:r>
                      <a:r>
                        <a:rPr lang="zh-TW" altLang="en-US"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經商字第</a:t>
                      </a:r>
                      <a:r>
                        <a:rPr lang="en-US" altLang="zh-TW"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10602426780</a:t>
                      </a:r>
                      <a:r>
                        <a:rPr lang="zh-TW" altLang="en-US"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號函</a:t>
                      </a:r>
                      <a:r>
                        <a:rPr lang="en-US" altLang="zh-TW"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just" hangingPunct="0">
                        <a:lnSpc>
                          <a:spcPct val="110000"/>
                        </a:lnSpc>
                        <a:spcAft>
                          <a:spcPts val="0"/>
                        </a:spcAft>
                      </a:pPr>
                      <a:r>
                        <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rPr>
                        <a:t>合夥組織之商業登記，其</a:t>
                      </a:r>
                      <a:r>
                        <a:rPr lang="zh-TW" sz="2000" u="non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合夥人非為本國籍者</a:t>
                      </a:r>
                      <a:r>
                        <a:rPr lang="zh-TW" sz="2000" u="none"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u="none"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仍</a:t>
                      </a:r>
                      <a:r>
                        <a:rPr lang="zh-TW" sz="2000" u="none"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應</a:t>
                      </a:r>
                      <a:r>
                        <a:rPr lang="zh-TW" sz="2000" u="non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以中文姓名為登記</a:t>
                      </a:r>
                      <a:r>
                        <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rPr>
                        <a:t>。</a:t>
                      </a:r>
                    </a:p>
                  </a:txBody>
                  <a:tcPr marL="68580" marR="68580" marT="0" marB="0"/>
                </a:tc>
                <a:tc>
                  <a:txBody>
                    <a:bodyPr/>
                    <a:lstStyle/>
                    <a:p>
                      <a:pPr algn="just" hangingPunct="0">
                        <a:lnSpc>
                          <a:spcPct val="110000"/>
                        </a:lnSpc>
                        <a:spcAft>
                          <a:spcPts val="0"/>
                        </a:spcAft>
                      </a:pPr>
                      <a:r>
                        <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rPr>
                        <a:t>合夥組織之商業登記，其</a:t>
                      </a:r>
                      <a:r>
                        <a:rPr lang="zh-TW" sz="2000" u="non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合夥人得以其護照所載姓名登記</a:t>
                      </a:r>
                      <a:r>
                        <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rPr>
                        <a:t>。</a:t>
                      </a:r>
                    </a:p>
                  </a:txBody>
                  <a:tcPr marL="68580" marR="68580" marT="0" marB="0"/>
                </a:tc>
                <a:tc>
                  <a:txBody>
                    <a:bodyPr/>
                    <a:lstStyle/>
                    <a:p>
                      <a:pPr algn="just" hangingPunct="0">
                        <a:lnSpc>
                          <a:spcPct val="110000"/>
                        </a:lnSpc>
                        <a:spcAft>
                          <a:spcPts val="0"/>
                        </a:spcAft>
                      </a:pP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有利外國</a:t>
                      </a:r>
                      <a:r>
                        <a:rPr 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合夥人</a:t>
                      </a: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辦理商業</a:t>
                      </a:r>
                      <a:r>
                        <a:rPr 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登記</a:t>
                      </a:r>
                      <a:r>
                        <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HK" sz="2000" kern="100" dirty="0">
                          <a:effectLst/>
                          <a:latin typeface="Times New Roman" panose="02020603050405020304" pitchFamily="18" charset="0"/>
                          <a:ea typeface="標楷體" panose="03000509000000000000" pitchFamily="65" charset="-120"/>
                          <a:cs typeface="Times New Roman" panose="02020603050405020304" pitchFamily="18" charset="0"/>
                        </a:rPr>
                        <a:t>以營造友善經商環境。</a:t>
                      </a:r>
                      <a:endPar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717349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4000" dirty="0">
                <a:latin typeface="Times New Roman" panose="02020603050405020304" pitchFamily="18" charset="0"/>
                <a:ea typeface="標楷體" panose="03000509000000000000" pitchFamily="65" charset="-120"/>
                <a:cs typeface="Times New Roman" panose="02020603050405020304" pitchFamily="18" charset="0"/>
              </a:rPr>
              <a:t>12/21)</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15</a:t>
            </a:fld>
            <a:endParaRPr lang="zh-TW" altLang="en-US"/>
          </a:p>
        </p:txBody>
      </p:sp>
      <p:sp>
        <p:nvSpPr>
          <p:cNvPr id="3" name="文字方塊 2"/>
          <p:cNvSpPr txBox="1"/>
          <p:nvPr/>
        </p:nvSpPr>
        <p:spPr>
          <a:xfrm>
            <a:off x="289410" y="1052736"/>
            <a:ext cx="3900427" cy="430887"/>
          </a:xfrm>
          <a:prstGeom prst="rect">
            <a:avLst/>
          </a:prstGeom>
          <a:noFill/>
        </p:spPr>
        <p:txBody>
          <a:bodyPr wrap="none" rtlCol="0">
            <a:spAutoFit/>
          </a:bodyPr>
          <a:lstStyle/>
          <a:p>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六</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、賦予企業經營彈性</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a:t>
            </a:r>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6</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1228511160"/>
              </p:ext>
            </p:extLst>
          </p:nvPr>
        </p:nvGraphicFramePr>
        <p:xfrm>
          <a:off x="179512" y="1579200"/>
          <a:ext cx="8496944" cy="5090160"/>
        </p:xfrm>
        <a:graphic>
          <a:graphicData uri="http://schemas.openxmlformats.org/drawingml/2006/table">
            <a:tbl>
              <a:tblPr firstRow="1" bandRow="1">
                <a:tableStyleId>{F5AB1C69-6EDB-4FF4-983F-18BD219EF322}</a:tableStyleId>
              </a:tblPr>
              <a:tblGrid>
                <a:gridCol w="2409096"/>
                <a:gridCol w="2199416"/>
                <a:gridCol w="2232248"/>
                <a:gridCol w="1656184"/>
              </a:tblGrid>
              <a:tr h="370840">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370840">
                <a:tc>
                  <a:txBody>
                    <a:bodyPr/>
                    <a:lstStyle/>
                    <a:p>
                      <a:pPr marL="357188" indent="-357188" algn="just" hangingPunct="0">
                        <a:lnSpc>
                          <a:spcPct val="110000"/>
                        </a:lnSpc>
                        <a:spcAft>
                          <a:spcPts val="0"/>
                        </a:spcAft>
                      </a:pPr>
                      <a:r>
                        <a:rPr lang="en-US" altLang="zh-TW" sz="2000" kern="100" dirty="0" smtClean="0">
                          <a:effectLst/>
                          <a:latin typeface="Times New Roman"/>
                          <a:ea typeface="標楷體"/>
                          <a:cs typeface="Times New Roman"/>
                        </a:rPr>
                        <a:t>12.</a:t>
                      </a:r>
                      <a:r>
                        <a:rPr lang="zh-TW" altLang="en-US" sz="2000" kern="100" dirty="0" smtClean="0">
                          <a:solidFill>
                            <a:schemeClr val="tx1"/>
                          </a:solidFill>
                          <a:effectLst/>
                          <a:latin typeface="Times New Roman"/>
                          <a:ea typeface="標楷體"/>
                          <a:cs typeface="Times New Roman"/>
                        </a:rPr>
                        <a:t>新公告，就</a:t>
                      </a:r>
                      <a:r>
                        <a:rPr lang="zh-TW" sz="2000" kern="100" dirty="0" smtClean="0">
                          <a:solidFill>
                            <a:schemeClr val="tx1"/>
                          </a:solidFill>
                          <a:effectLst/>
                          <a:latin typeface="Times New Roman"/>
                          <a:ea typeface="標楷體"/>
                          <a:cs typeface="Times New Roman"/>
                        </a:rPr>
                        <a:t>零售業</a:t>
                      </a:r>
                      <a:r>
                        <a:rPr lang="zh-TW" sz="2000" kern="100" dirty="0">
                          <a:solidFill>
                            <a:schemeClr val="tx1"/>
                          </a:solidFill>
                          <a:effectLst/>
                          <a:latin typeface="Times New Roman"/>
                          <a:ea typeface="標楷體"/>
                          <a:cs typeface="Times New Roman"/>
                        </a:rPr>
                        <a:t>等商品</a:t>
                      </a:r>
                      <a:r>
                        <a:rPr lang="en-US" sz="2000" kern="100" dirty="0">
                          <a:solidFill>
                            <a:schemeClr val="tx1"/>
                          </a:solidFill>
                          <a:effectLst/>
                          <a:latin typeface="Times New Roman"/>
                          <a:ea typeface="標楷體"/>
                          <a:cs typeface="Times New Roman"/>
                        </a:rPr>
                        <a:t>(</a:t>
                      </a:r>
                      <a:r>
                        <a:rPr lang="zh-TW" sz="2000" kern="100" dirty="0">
                          <a:solidFill>
                            <a:schemeClr val="tx1"/>
                          </a:solidFill>
                          <a:effectLst/>
                          <a:latin typeface="Times New Roman"/>
                          <a:ea typeface="標楷體"/>
                          <a:cs typeface="Times New Roman"/>
                        </a:rPr>
                        <a:t>服務</a:t>
                      </a:r>
                      <a:r>
                        <a:rPr lang="en-US" sz="2000" kern="100" dirty="0">
                          <a:solidFill>
                            <a:schemeClr val="tx1"/>
                          </a:solidFill>
                          <a:effectLst/>
                          <a:latin typeface="Times New Roman"/>
                          <a:ea typeface="標楷體"/>
                          <a:cs typeface="Times New Roman"/>
                        </a:rPr>
                        <a:t>)</a:t>
                      </a:r>
                      <a:r>
                        <a:rPr lang="zh-TW" sz="2000" kern="100" dirty="0" smtClean="0">
                          <a:solidFill>
                            <a:schemeClr val="tx1"/>
                          </a:solidFill>
                          <a:effectLst/>
                          <a:latin typeface="Times New Roman"/>
                          <a:ea typeface="標楷體"/>
                          <a:cs typeface="Times New Roman"/>
                        </a:rPr>
                        <a:t>禮券</a:t>
                      </a:r>
                      <a:r>
                        <a:rPr lang="zh-TW" altLang="en-US" sz="2000" kern="100" dirty="0" smtClean="0">
                          <a:solidFill>
                            <a:schemeClr val="tx1"/>
                          </a:solidFill>
                          <a:effectLst/>
                          <a:latin typeface="Times New Roman"/>
                          <a:ea typeface="標楷體"/>
                          <a:cs typeface="Times New Roman"/>
                        </a:rPr>
                        <a:t>之發行，</a:t>
                      </a:r>
                      <a:r>
                        <a:rPr lang="zh-TW" altLang="en-US" sz="2000" kern="100" dirty="0" smtClean="0">
                          <a:solidFill>
                            <a:srgbClr val="FF0000"/>
                          </a:solidFill>
                          <a:effectLst/>
                          <a:latin typeface="Times New Roman"/>
                          <a:ea typeface="標楷體"/>
                          <a:cs typeface="Times New Roman"/>
                        </a:rPr>
                        <a:t>增加</a:t>
                      </a:r>
                      <a:r>
                        <a:rPr lang="en-US" altLang="zh-TW" sz="2000" kern="100" dirty="0" smtClean="0">
                          <a:solidFill>
                            <a:srgbClr val="FF0000"/>
                          </a:solidFill>
                          <a:effectLst/>
                          <a:latin typeface="Times New Roman"/>
                          <a:ea typeface="標楷體"/>
                          <a:cs typeface="Times New Roman"/>
                        </a:rPr>
                        <a:t>2</a:t>
                      </a:r>
                      <a:r>
                        <a:rPr lang="zh-TW" altLang="en-US" sz="2000" kern="100" dirty="0" smtClean="0">
                          <a:solidFill>
                            <a:srgbClr val="FF0000"/>
                          </a:solidFill>
                          <a:effectLst/>
                          <a:latin typeface="Times New Roman"/>
                          <a:ea typeface="標楷體"/>
                          <a:cs typeface="Times New Roman"/>
                        </a:rPr>
                        <a:t>種</a:t>
                      </a:r>
                      <a:r>
                        <a:rPr lang="zh-TW" sz="2000" kern="100" dirty="0" smtClean="0">
                          <a:solidFill>
                            <a:srgbClr val="FF0000"/>
                          </a:solidFill>
                          <a:effectLst/>
                          <a:latin typeface="Times New Roman"/>
                          <a:ea typeface="標楷體"/>
                          <a:cs typeface="Times New Roman"/>
                        </a:rPr>
                        <a:t>經</a:t>
                      </a:r>
                      <a:r>
                        <a:rPr lang="zh-TW" sz="2000" kern="100" dirty="0">
                          <a:solidFill>
                            <a:srgbClr val="FF0000"/>
                          </a:solidFill>
                          <a:effectLst/>
                          <a:latin typeface="Times New Roman"/>
                          <a:ea typeface="標楷體"/>
                          <a:cs typeface="Times New Roman"/>
                        </a:rPr>
                        <a:t>經濟部許可之履約保證</a:t>
                      </a:r>
                      <a:r>
                        <a:rPr lang="zh-TW" sz="2000" kern="100" dirty="0" smtClean="0">
                          <a:solidFill>
                            <a:srgbClr val="FF0000"/>
                          </a:solidFill>
                          <a:effectLst/>
                          <a:latin typeface="Times New Roman"/>
                          <a:ea typeface="標楷體"/>
                          <a:cs typeface="Times New Roman"/>
                        </a:rPr>
                        <a:t>方式</a:t>
                      </a:r>
                      <a:r>
                        <a:rPr lang="zh-TW" altLang="en-US" sz="2000" kern="100" dirty="0" smtClean="0">
                          <a:solidFill>
                            <a:srgbClr val="FF0000"/>
                          </a:solidFill>
                          <a:effectLst/>
                          <a:latin typeface="Times New Roman"/>
                          <a:ea typeface="標楷體"/>
                          <a:cs typeface="Times New Roman"/>
                        </a:rPr>
                        <a:t>。</a:t>
                      </a:r>
                      <a:r>
                        <a:rPr lang="en-US" altLang="zh-TW" sz="1600" kern="100" dirty="0" smtClean="0">
                          <a:solidFill>
                            <a:schemeClr val="tx1"/>
                          </a:solidFill>
                          <a:effectLst/>
                          <a:latin typeface="Times New Roman"/>
                          <a:ea typeface="標楷體"/>
                          <a:cs typeface="Times New Roman"/>
                        </a:rPr>
                        <a:t>(</a:t>
                      </a:r>
                      <a:r>
                        <a:rPr lang="zh-TW" altLang="en-US" sz="1600" kern="100" dirty="0" smtClean="0">
                          <a:solidFill>
                            <a:schemeClr val="tx1"/>
                          </a:solidFill>
                          <a:effectLst/>
                          <a:latin typeface="Times New Roman"/>
                          <a:ea typeface="標楷體"/>
                          <a:cs typeface="Times New Roman"/>
                        </a:rPr>
                        <a:t>經濟部預定</a:t>
                      </a:r>
                      <a:r>
                        <a:rPr lang="en-US" altLang="zh-TW" sz="1600" kern="100" dirty="0" smtClean="0">
                          <a:solidFill>
                            <a:schemeClr val="tx1"/>
                          </a:solidFill>
                          <a:effectLst/>
                          <a:latin typeface="Times New Roman"/>
                          <a:ea typeface="標楷體"/>
                          <a:cs typeface="Times New Roman"/>
                        </a:rPr>
                        <a:t>106.12.28</a:t>
                      </a:r>
                      <a:r>
                        <a:rPr lang="zh-TW" altLang="en-US" sz="1600" kern="100" dirty="0" smtClean="0">
                          <a:solidFill>
                            <a:schemeClr val="tx1"/>
                          </a:solidFill>
                          <a:effectLst/>
                          <a:latin typeface="Times New Roman"/>
                          <a:ea typeface="標楷體"/>
                          <a:cs typeface="Times New Roman"/>
                        </a:rPr>
                        <a:t>完成</a:t>
                      </a:r>
                      <a:r>
                        <a:rPr lang="en-US" altLang="zh-TW" sz="1600" kern="100" dirty="0" smtClean="0">
                          <a:solidFill>
                            <a:schemeClr val="tx1"/>
                          </a:solidFill>
                          <a:effectLst/>
                          <a:latin typeface="Times New Roman"/>
                          <a:ea typeface="標楷體"/>
                          <a:cs typeface="Times New Roman"/>
                        </a:rPr>
                        <a:t>)</a:t>
                      </a:r>
                      <a:endParaRPr lang="zh-TW" sz="1600" kern="100" dirty="0">
                        <a:solidFill>
                          <a:schemeClr val="tx1"/>
                        </a:solidFill>
                        <a:effectLst/>
                        <a:latin typeface="Calibri"/>
                        <a:ea typeface="新細明體"/>
                        <a:cs typeface="Times New Roman"/>
                      </a:endParaRPr>
                    </a:p>
                  </a:txBody>
                  <a:tcPr marL="68580" marR="68580" marT="0" marB="0"/>
                </a:tc>
                <a:tc>
                  <a:txBody>
                    <a:bodyPr/>
                    <a:lstStyle/>
                    <a:p>
                      <a:pPr marL="0" marR="0" indent="0" algn="just" defTabSz="914400" rtl="0" eaLnBrk="1" fontAlgn="auto" latinLnBrk="0" hangingPunct="0">
                        <a:lnSpc>
                          <a:spcPct val="110000"/>
                        </a:lnSpc>
                        <a:spcBef>
                          <a:spcPts val="0"/>
                        </a:spcBef>
                        <a:spcAft>
                          <a:spcPts val="0"/>
                        </a:spcAft>
                        <a:buClrTx/>
                        <a:buSzTx/>
                        <a:buFontTx/>
                        <a:buNone/>
                        <a:tabLst/>
                        <a:defRPr/>
                      </a:pPr>
                      <a:r>
                        <a:rPr lang="zh-TW" altLang="en-US" sz="2000" u="none" kern="100" dirty="0" smtClean="0">
                          <a:solidFill>
                            <a:schemeClr val="tx1"/>
                          </a:solidFill>
                          <a:effectLst/>
                          <a:latin typeface="Times New Roman"/>
                          <a:ea typeface="標楷體"/>
                          <a:cs typeface="Times New Roman"/>
                        </a:rPr>
                        <a:t>經</a:t>
                      </a:r>
                      <a:r>
                        <a:rPr lang="zh-TW" altLang="zh-TW" sz="2000" u="none" kern="100" dirty="0" smtClean="0">
                          <a:solidFill>
                            <a:schemeClr val="tx1"/>
                          </a:solidFill>
                          <a:effectLst/>
                          <a:latin typeface="Times New Roman"/>
                          <a:ea typeface="標楷體"/>
                          <a:cs typeface="Times New Roman"/>
                        </a:rPr>
                        <a:t>經濟部許可之履約保證方式</a:t>
                      </a:r>
                      <a:r>
                        <a:rPr lang="zh-TW" altLang="en-US" sz="2000" u="none" kern="100" dirty="0" smtClean="0">
                          <a:solidFill>
                            <a:schemeClr val="tx1"/>
                          </a:solidFill>
                          <a:effectLst/>
                          <a:latin typeface="Times New Roman"/>
                          <a:ea typeface="標楷體"/>
                          <a:cs typeface="Times New Roman"/>
                        </a:rPr>
                        <a:t>，僅有</a:t>
                      </a:r>
                      <a:r>
                        <a:rPr lang="zh-TW" sz="2000" u="none" kern="100" dirty="0" smtClean="0">
                          <a:solidFill>
                            <a:schemeClr val="tx1"/>
                          </a:solidFill>
                          <a:effectLst/>
                          <a:latin typeface="Times New Roman"/>
                          <a:ea typeface="標楷體"/>
                          <a:cs typeface="Times New Roman"/>
                        </a:rPr>
                        <a:t>「</a:t>
                      </a:r>
                      <a:r>
                        <a:rPr lang="zh-TW" sz="2000" u="none" kern="100" dirty="0">
                          <a:solidFill>
                            <a:srgbClr val="FF0000"/>
                          </a:solidFill>
                          <a:effectLst/>
                          <a:latin typeface="Times New Roman"/>
                          <a:ea typeface="標楷體"/>
                          <a:cs typeface="Times New Roman"/>
                        </a:rPr>
                        <a:t>專營電子支付機構</a:t>
                      </a:r>
                      <a:r>
                        <a:rPr lang="zh-TW" sz="2000" u="none" kern="100" dirty="0">
                          <a:solidFill>
                            <a:schemeClr val="tx1"/>
                          </a:solidFill>
                          <a:effectLst/>
                          <a:latin typeface="Times New Roman"/>
                          <a:ea typeface="標楷體"/>
                          <a:cs typeface="Times New Roman"/>
                        </a:rPr>
                        <a:t>依電子支付機構管理條例規定踐行之履約保證</a:t>
                      </a:r>
                      <a:r>
                        <a:rPr lang="zh-TW" sz="2000" u="none" kern="100" dirty="0" smtClean="0">
                          <a:solidFill>
                            <a:schemeClr val="tx1"/>
                          </a:solidFill>
                          <a:effectLst/>
                          <a:latin typeface="Times New Roman"/>
                          <a:ea typeface="標楷體"/>
                          <a:cs typeface="Times New Roman"/>
                        </a:rPr>
                        <a:t>」</a:t>
                      </a:r>
                      <a:endParaRPr lang="zh-TW" sz="2000" kern="100" dirty="0">
                        <a:solidFill>
                          <a:schemeClr val="tx1"/>
                        </a:solidFill>
                        <a:effectLst/>
                        <a:latin typeface="Calibri"/>
                        <a:ea typeface="新細明體"/>
                        <a:cs typeface="Times New Roman"/>
                      </a:endParaRPr>
                    </a:p>
                  </a:txBody>
                  <a:tcPr marL="68580" marR="68580" marT="0" marB="0"/>
                </a:tc>
                <a:tc>
                  <a:txBody>
                    <a:bodyPr/>
                    <a:lstStyle/>
                    <a:p>
                      <a:pPr algn="just" hangingPunct="0">
                        <a:lnSpc>
                          <a:spcPct val="110000"/>
                        </a:lnSpc>
                        <a:spcAft>
                          <a:spcPts val="0"/>
                        </a:spcAft>
                      </a:pPr>
                      <a:r>
                        <a:rPr lang="zh-TW" sz="2000" u="none" kern="100" dirty="0" smtClean="0">
                          <a:solidFill>
                            <a:srgbClr val="FF0000"/>
                          </a:solidFill>
                          <a:effectLst/>
                          <a:latin typeface="Times New Roman"/>
                          <a:ea typeface="標楷體"/>
                          <a:cs typeface="Times New Roman"/>
                        </a:rPr>
                        <a:t>新增</a:t>
                      </a:r>
                      <a:r>
                        <a:rPr lang="en-US" sz="2000" u="none" kern="100" dirty="0">
                          <a:solidFill>
                            <a:srgbClr val="FF0000"/>
                          </a:solidFill>
                          <a:effectLst/>
                          <a:latin typeface="Times New Roman"/>
                          <a:ea typeface="標楷體"/>
                          <a:cs typeface="Times New Roman"/>
                        </a:rPr>
                        <a:t>2</a:t>
                      </a:r>
                      <a:r>
                        <a:rPr lang="zh-TW" sz="2000" u="none" kern="100" dirty="0">
                          <a:solidFill>
                            <a:srgbClr val="FF0000"/>
                          </a:solidFill>
                          <a:effectLst/>
                          <a:latin typeface="Times New Roman"/>
                          <a:ea typeface="標楷體"/>
                          <a:cs typeface="Times New Roman"/>
                        </a:rPr>
                        <a:t>種履約保證方式</a:t>
                      </a:r>
                      <a:r>
                        <a:rPr lang="zh-TW" sz="2000" kern="100" dirty="0">
                          <a:effectLst/>
                          <a:latin typeface="Times New Roman"/>
                          <a:ea typeface="標楷體"/>
                          <a:cs typeface="Times New Roman"/>
                        </a:rPr>
                        <a:t>：</a:t>
                      </a:r>
                      <a:endParaRPr lang="zh-TW" sz="2000" kern="100" dirty="0">
                        <a:effectLst/>
                        <a:latin typeface="Calibri"/>
                        <a:ea typeface="新細明體"/>
                        <a:cs typeface="Times New Roman"/>
                      </a:endParaRPr>
                    </a:p>
                    <a:p>
                      <a:pPr marL="182563" indent="-182563" algn="just" hangingPunct="0">
                        <a:lnSpc>
                          <a:spcPct val="110000"/>
                        </a:lnSpc>
                        <a:spcAft>
                          <a:spcPts val="0"/>
                        </a:spcAft>
                      </a:pPr>
                      <a:r>
                        <a:rPr lang="en-US" altLang="zh-TW" sz="2000" b="0" u="none" kern="100" dirty="0" smtClean="0">
                          <a:effectLst/>
                          <a:latin typeface="Times New Roman"/>
                          <a:ea typeface="標楷體"/>
                          <a:cs typeface="Times New Roman"/>
                        </a:rPr>
                        <a:t>1.</a:t>
                      </a:r>
                      <a:r>
                        <a:rPr lang="zh-TW" sz="2000" b="0" u="none" kern="100" dirty="0" smtClean="0">
                          <a:solidFill>
                            <a:srgbClr val="FF0000"/>
                          </a:solidFill>
                          <a:effectLst/>
                          <a:latin typeface="Times New Roman"/>
                          <a:ea typeface="標楷體"/>
                          <a:cs typeface="Times New Roman"/>
                        </a:rPr>
                        <a:t>兼營</a:t>
                      </a:r>
                      <a:r>
                        <a:rPr lang="zh-TW" sz="2000" b="0" u="none" kern="100" dirty="0">
                          <a:solidFill>
                            <a:srgbClr val="FF0000"/>
                          </a:solidFill>
                          <a:effectLst/>
                          <a:latin typeface="Times New Roman"/>
                          <a:ea typeface="標楷體"/>
                          <a:cs typeface="Times New Roman"/>
                        </a:rPr>
                        <a:t>電子支付</a:t>
                      </a:r>
                      <a:r>
                        <a:rPr lang="zh-TW" sz="2000" b="0" u="none" kern="100" dirty="0" smtClean="0">
                          <a:solidFill>
                            <a:srgbClr val="FF0000"/>
                          </a:solidFill>
                          <a:effectLst/>
                          <a:latin typeface="Times New Roman"/>
                          <a:ea typeface="標楷體"/>
                          <a:cs typeface="Times New Roman"/>
                        </a:rPr>
                        <a:t>機構</a:t>
                      </a:r>
                      <a:r>
                        <a:rPr lang="zh-TW" sz="2000" b="0" u="none" kern="100" dirty="0" smtClean="0">
                          <a:effectLst/>
                          <a:latin typeface="Times New Roman"/>
                          <a:ea typeface="標楷體"/>
                          <a:cs typeface="Times New Roman"/>
                        </a:rPr>
                        <a:t>辦理</a:t>
                      </a:r>
                      <a:r>
                        <a:rPr lang="zh-TW" sz="2000" b="0" u="none" kern="100" dirty="0">
                          <a:solidFill>
                            <a:srgbClr val="FF0000"/>
                          </a:solidFill>
                          <a:effectLst/>
                          <a:latin typeface="Times New Roman"/>
                          <a:ea typeface="標楷體"/>
                          <a:cs typeface="Times New Roman"/>
                        </a:rPr>
                        <a:t>代理收付</a:t>
                      </a:r>
                      <a:r>
                        <a:rPr lang="zh-TW" sz="2000" b="0" u="none" kern="100" dirty="0">
                          <a:effectLst/>
                          <a:latin typeface="Times New Roman"/>
                          <a:ea typeface="標楷體"/>
                          <a:cs typeface="Times New Roman"/>
                        </a:rPr>
                        <a:t>實質交易款項業務，並提供</a:t>
                      </a:r>
                      <a:r>
                        <a:rPr lang="zh-TW" sz="2000" b="0" u="none" kern="100" dirty="0">
                          <a:solidFill>
                            <a:srgbClr val="FF0000"/>
                          </a:solidFill>
                          <a:effectLst/>
                          <a:latin typeface="Times New Roman"/>
                          <a:ea typeface="標楷體"/>
                          <a:cs typeface="Times New Roman"/>
                        </a:rPr>
                        <a:t>價金保管</a:t>
                      </a:r>
                      <a:r>
                        <a:rPr lang="zh-TW" sz="2000" b="0" u="none" kern="100" dirty="0">
                          <a:effectLst/>
                          <a:latin typeface="Times New Roman"/>
                          <a:ea typeface="標楷體"/>
                          <a:cs typeface="Times New Roman"/>
                        </a:rPr>
                        <a:t>服務者。</a:t>
                      </a:r>
                      <a:endParaRPr lang="zh-TW" sz="2000" b="0" u="none" kern="100" dirty="0">
                        <a:effectLst/>
                        <a:latin typeface="Calibri"/>
                        <a:ea typeface="新細明體"/>
                        <a:cs typeface="Times New Roman"/>
                      </a:endParaRPr>
                    </a:p>
                    <a:p>
                      <a:pPr marL="182563" indent="-182563" algn="just" hangingPunct="0">
                        <a:lnSpc>
                          <a:spcPct val="110000"/>
                        </a:lnSpc>
                        <a:spcAft>
                          <a:spcPts val="0"/>
                        </a:spcAft>
                      </a:pPr>
                      <a:r>
                        <a:rPr lang="en-US" altLang="zh-TW" sz="2000" b="0" u="none" kern="100" dirty="0" smtClean="0">
                          <a:solidFill>
                            <a:srgbClr val="FF0000"/>
                          </a:solidFill>
                          <a:effectLst/>
                          <a:latin typeface="Times New Roman"/>
                          <a:ea typeface="標楷體"/>
                          <a:cs typeface="Times New Roman"/>
                        </a:rPr>
                        <a:t>2.</a:t>
                      </a:r>
                      <a:r>
                        <a:rPr lang="zh-TW" sz="2000" b="0" u="none" kern="100" dirty="0" smtClean="0">
                          <a:solidFill>
                            <a:srgbClr val="FF0000"/>
                          </a:solidFill>
                          <a:effectLst/>
                          <a:latin typeface="Times New Roman"/>
                          <a:ea typeface="標楷體"/>
                          <a:cs typeface="Times New Roman"/>
                        </a:rPr>
                        <a:t>兼營</a:t>
                      </a:r>
                      <a:r>
                        <a:rPr lang="zh-TW" sz="2000" b="0" u="none" kern="100" dirty="0">
                          <a:solidFill>
                            <a:srgbClr val="FF0000"/>
                          </a:solidFill>
                          <a:effectLst/>
                          <a:latin typeface="Times New Roman"/>
                          <a:ea typeface="標楷體"/>
                          <a:cs typeface="Times New Roman"/>
                        </a:rPr>
                        <a:t>信用卡收單業務之銀行</a:t>
                      </a:r>
                      <a:r>
                        <a:rPr lang="zh-TW" sz="2000" b="0" u="none" kern="100" dirty="0" smtClean="0">
                          <a:effectLst/>
                          <a:latin typeface="Times New Roman"/>
                          <a:ea typeface="標楷體"/>
                          <a:cs typeface="Times New Roman"/>
                        </a:rPr>
                        <a:t>依辦理</a:t>
                      </a:r>
                      <a:r>
                        <a:rPr lang="zh-TW" sz="2000" b="0" u="none" kern="100" dirty="0">
                          <a:solidFill>
                            <a:srgbClr val="FF0000"/>
                          </a:solidFill>
                          <a:effectLst/>
                          <a:latin typeface="Times New Roman"/>
                          <a:ea typeface="標楷體"/>
                          <a:cs typeface="Times New Roman"/>
                        </a:rPr>
                        <a:t>代理收付</a:t>
                      </a:r>
                      <a:r>
                        <a:rPr lang="zh-TW" sz="2000" b="0" u="none" kern="100" dirty="0">
                          <a:effectLst/>
                          <a:latin typeface="Times New Roman"/>
                          <a:ea typeface="標楷體"/>
                          <a:cs typeface="Times New Roman"/>
                        </a:rPr>
                        <a:t>特約商店信用卡消費帳款業務，並提供</a:t>
                      </a:r>
                      <a:r>
                        <a:rPr lang="zh-TW" sz="2000" b="0" u="none" kern="100" dirty="0">
                          <a:solidFill>
                            <a:srgbClr val="FF0000"/>
                          </a:solidFill>
                          <a:effectLst/>
                          <a:latin typeface="Times New Roman"/>
                          <a:ea typeface="標楷體"/>
                          <a:cs typeface="Times New Roman"/>
                        </a:rPr>
                        <a:t>價金保管</a:t>
                      </a:r>
                      <a:r>
                        <a:rPr lang="zh-TW" sz="2000" kern="100" dirty="0">
                          <a:effectLst/>
                          <a:latin typeface="Times New Roman"/>
                          <a:ea typeface="標楷體"/>
                          <a:cs typeface="Times New Roman"/>
                        </a:rPr>
                        <a:t>服務者。</a:t>
                      </a:r>
                      <a:endParaRPr lang="zh-TW" sz="2000" kern="100" dirty="0">
                        <a:effectLst/>
                        <a:latin typeface="Calibri"/>
                        <a:ea typeface="新細明體"/>
                        <a:cs typeface="Times New Roman"/>
                      </a:endParaRPr>
                    </a:p>
                  </a:txBody>
                  <a:tcPr marL="68580" marR="68580" marT="0" marB="0"/>
                </a:tc>
                <a:tc>
                  <a:txBody>
                    <a:bodyPr/>
                    <a:lstStyle/>
                    <a:p>
                      <a:pPr marL="182563" indent="-182563" algn="just" hangingPunct="0">
                        <a:lnSpc>
                          <a:spcPct val="110000"/>
                        </a:lnSpc>
                        <a:spcAft>
                          <a:spcPts val="0"/>
                        </a:spcAft>
                      </a:pPr>
                      <a:r>
                        <a:rPr lang="en-US" alt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有利中小企業以較低成本發行禮券。</a:t>
                      </a:r>
                      <a:endParaRPr lang="en-US" alt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182563" indent="-182563" algn="just" hangingPunct="0">
                        <a:lnSpc>
                          <a:spcPct val="110000"/>
                        </a:lnSpc>
                        <a:spcAft>
                          <a:spcPts val="0"/>
                        </a:spcAft>
                      </a:pPr>
                      <a:r>
                        <a:rPr lang="en-US" alt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有助產業及電子商務發展。</a:t>
                      </a:r>
                      <a:endParaRPr lang="zh-TW" sz="20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663980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4000" dirty="0">
                <a:latin typeface="Times New Roman" panose="02020603050405020304" pitchFamily="18" charset="0"/>
                <a:ea typeface="標楷體" panose="03000509000000000000" pitchFamily="65" charset="-120"/>
                <a:cs typeface="Times New Roman" panose="02020603050405020304" pitchFamily="18" charset="0"/>
              </a:rPr>
              <a:t>13/21)</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16</a:t>
            </a:fld>
            <a:endParaRPr lang="zh-TW" altLang="en-US"/>
          </a:p>
        </p:txBody>
      </p:sp>
      <p:sp>
        <p:nvSpPr>
          <p:cNvPr id="3" name="文字方塊 2"/>
          <p:cNvSpPr txBox="1"/>
          <p:nvPr/>
        </p:nvSpPr>
        <p:spPr>
          <a:xfrm>
            <a:off x="289410" y="1052736"/>
            <a:ext cx="3900427" cy="430887"/>
          </a:xfrm>
          <a:prstGeom prst="rect">
            <a:avLst/>
          </a:prstGeom>
          <a:noFill/>
        </p:spPr>
        <p:txBody>
          <a:bodyPr wrap="none" rtlCol="0">
            <a:spAutoFit/>
          </a:bodyPr>
          <a:lstStyle/>
          <a:p>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六、賦予企業經營彈性</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a:t>
            </a:r>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6</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4228358002"/>
              </p:ext>
            </p:extLst>
          </p:nvPr>
        </p:nvGraphicFramePr>
        <p:xfrm>
          <a:off x="319633" y="1505692"/>
          <a:ext cx="8496944" cy="3955142"/>
        </p:xfrm>
        <a:graphic>
          <a:graphicData uri="http://schemas.openxmlformats.org/drawingml/2006/table">
            <a:tbl>
              <a:tblPr firstRow="1" bandRow="1">
                <a:tableStyleId>{F5AB1C69-6EDB-4FF4-983F-18BD219EF322}</a:tableStyleId>
              </a:tblPr>
              <a:tblGrid>
                <a:gridCol w="2088232"/>
                <a:gridCol w="2232248"/>
                <a:gridCol w="2236143"/>
                <a:gridCol w="1940321"/>
              </a:tblGrid>
              <a:tr h="468230">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370840">
                <a:tc>
                  <a:txBody>
                    <a:bodyPr/>
                    <a:lstStyle/>
                    <a:p>
                      <a:pPr marL="269875" marR="0" indent="-269875" algn="just" defTabSz="914400" rtl="0" eaLnBrk="1" fontAlgn="auto" latinLnBrk="0" hangingPunct="0">
                        <a:lnSpc>
                          <a:spcPct val="110000"/>
                        </a:lnSpc>
                        <a:spcBef>
                          <a:spcPts val="0"/>
                        </a:spcBef>
                        <a:spcAft>
                          <a:spcPts val="0"/>
                        </a:spcAft>
                        <a:buClrTx/>
                        <a:buSzTx/>
                        <a:buFontTx/>
                        <a:buNone/>
                        <a:tabLst/>
                        <a:defRPr/>
                      </a:pPr>
                      <a:r>
                        <a:rPr lang="en-US" alt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13.</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新令釋，</a:t>
                      </a:r>
                      <a:r>
                        <a:rPr lang="zh-TW" altLang="en-US"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放寬</a:t>
                      </a:r>
                      <a:r>
                        <a:rPr lang="zh-TW" altLang="zh-TW"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信用卡收單機構接受委任，提供應用程式以整合傳遞交易訊息者，</a:t>
                      </a:r>
                      <a:r>
                        <a:rPr lang="zh-TW" altLang="en-US"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無須事先申請核准</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en-US" altLang="zh-TW" sz="16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金管會</a:t>
                      </a:r>
                      <a:r>
                        <a:rPr lang="en-US" altLang="zh-TW"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106.12.5</a:t>
                      </a:r>
                      <a:r>
                        <a:rPr lang="zh-TW" altLang="en-US"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金管銀票字第</a:t>
                      </a:r>
                      <a:r>
                        <a:rPr lang="en-US" altLang="zh-TW"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10640002940</a:t>
                      </a:r>
                      <a:r>
                        <a:rPr lang="zh-TW" altLang="en-US"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號令</a:t>
                      </a:r>
                      <a:r>
                        <a:rPr lang="en-US" altLang="zh-TW"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a:t>
                      </a:r>
                      <a:endParaRPr lang="zh-TW" altLang="zh-TW" sz="1600" kern="100" dirty="0" smtClean="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just" hangingPunct="0">
                        <a:lnSpc>
                          <a:spcPct val="110000"/>
                        </a:lnSpc>
                        <a:spcAft>
                          <a:spcPts val="0"/>
                        </a:spcAft>
                      </a:pP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信用卡收單機構辦理此項業務，</a:t>
                      </a:r>
                      <a:r>
                        <a:rPr lang="zh-TW" altLang="en-US"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須事先向主管機關申請核准。</a:t>
                      </a:r>
                      <a:endParaRPr lang="zh-TW" sz="20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just" hangingPunct="0">
                        <a:lnSpc>
                          <a:spcPct val="110000"/>
                        </a:lnSpc>
                        <a:spcAft>
                          <a:spcPts val="0"/>
                        </a:spcAft>
                      </a:pP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放寬</a:t>
                      </a:r>
                      <a:r>
                        <a:rPr lang="zh-TW" alt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信用卡收單機構接受委任，提供應用程式以整合傳遞交易訊息者，</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無須事先申請核准</a:t>
                      </a:r>
                      <a:r>
                        <a:rPr 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僅須</a:t>
                      </a:r>
                      <a:r>
                        <a:rPr lang="zh-TW"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於首次開辦後</a:t>
                      </a:r>
                      <a:r>
                        <a:rPr lang="en-US" altLang="zh-TW"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5</a:t>
                      </a:r>
                      <a:r>
                        <a:rPr lang="zh-TW"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個營業日內，報請備查</a:t>
                      </a:r>
                      <a:r>
                        <a:rPr 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182563" indent="-182563" algn="just" hangingPunct="0">
                        <a:lnSpc>
                          <a:spcPct val="110000"/>
                        </a:lnSpc>
                        <a:spcAft>
                          <a:spcPts val="0"/>
                        </a:spcAft>
                      </a:pPr>
                      <a:r>
                        <a:rPr lang="en-US" alt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降低</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信用卡</a:t>
                      </a:r>
                      <a:r>
                        <a:rPr 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特約</a:t>
                      </a:r>
                      <a:r>
                        <a:rPr lang="zh-TW" sz="20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商店介接</a:t>
                      </a:r>
                      <a:r>
                        <a:rPr 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系統成本</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182563" indent="-182563" algn="just" hangingPunct="0">
                        <a:lnSpc>
                          <a:spcPct val="110000"/>
                        </a:lnSpc>
                        <a:spcAft>
                          <a:spcPts val="0"/>
                        </a:spcAft>
                      </a:pPr>
                      <a:r>
                        <a:rPr lang="en-US" alt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a:t>
                      </a:r>
                      <a:r>
                        <a:rPr 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提高</a:t>
                      </a:r>
                      <a:r>
                        <a:rPr lang="zh-TW" sz="20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國內商家接受行動支付應用之廣度及電子化支付工具之滲透率。</a:t>
                      </a:r>
                    </a:p>
                  </a:txBody>
                  <a:tcPr marL="68580" marR="68580" marT="0" marB="0"/>
                </a:tc>
              </a:tr>
            </a:tbl>
          </a:graphicData>
        </a:graphic>
      </p:graphicFrame>
    </p:spTree>
    <p:extLst>
      <p:ext uri="{BB962C8B-B14F-4D97-AF65-F5344CB8AC3E}">
        <p14:creationId xmlns:p14="http://schemas.microsoft.com/office/powerpoint/2010/main" val="3300581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4000" dirty="0">
                <a:latin typeface="Times New Roman" panose="02020603050405020304" pitchFamily="18" charset="0"/>
                <a:ea typeface="標楷體" panose="03000509000000000000" pitchFamily="65" charset="-120"/>
                <a:cs typeface="Times New Roman" panose="02020603050405020304" pitchFamily="18" charset="0"/>
              </a:rPr>
              <a:t>14/21)</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17</a:t>
            </a:fld>
            <a:endParaRPr lang="zh-TW" altLang="en-US"/>
          </a:p>
        </p:txBody>
      </p:sp>
      <p:sp>
        <p:nvSpPr>
          <p:cNvPr id="3" name="文字方塊 2"/>
          <p:cNvSpPr txBox="1"/>
          <p:nvPr/>
        </p:nvSpPr>
        <p:spPr>
          <a:xfrm>
            <a:off x="289410" y="1052736"/>
            <a:ext cx="3900427" cy="430887"/>
          </a:xfrm>
          <a:prstGeom prst="rect">
            <a:avLst/>
          </a:prstGeom>
          <a:noFill/>
        </p:spPr>
        <p:txBody>
          <a:bodyPr wrap="none" rtlCol="0">
            <a:spAutoFit/>
          </a:bodyPr>
          <a:lstStyle/>
          <a:p>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六、賦予企業經營彈性</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a:t>
            </a:r>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6</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1022081533"/>
              </p:ext>
            </p:extLst>
          </p:nvPr>
        </p:nvGraphicFramePr>
        <p:xfrm>
          <a:off x="306895" y="1628800"/>
          <a:ext cx="8496944" cy="2681078"/>
        </p:xfrm>
        <a:graphic>
          <a:graphicData uri="http://schemas.openxmlformats.org/drawingml/2006/table">
            <a:tbl>
              <a:tblPr firstRow="1" bandRow="1">
                <a:tableStyleId>{F5AB1C69-6EDB-4FF4-983F-18BD219EF322}</a:tableStyleId>
              </a:tblPr>
              <a:tblGrid>
                <a:gridCol w="2452167"/>
                <a:gridCol w="1872208"/>
                <a:gridCol w="1872208"/>
                <a:gridCol w="2300361"/>
              </a:tblGrid>
              <a:tr h="468230">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370840">
                <a:tc>
                  <a:txBody>
                    <a:bodyPr/>
                    <a:lstStyle/>
                    <a:p>
                      <a:pPr marL="269875" indent="-269875" algn="just" hangingPunct="0">
                        <a:lnSpc>
                          <a:spcPct val="110000"/>
                        </a:lnSpc>
                        <a:spcAft>
                          <a:spcPts val="0"/>
                        </a:spcAft>
                      </a:pPr>
                      <a:r>
                        <a:rPr lang="en-US" altLang="zh-TW" sz="2000" kern="100" dirty="0" smtClean="0">
                          <a:solidFill>
                            <a:schemeClr val="tx1"/>
                          </a:solidFill>
                          <a:effectLst/>
                          <a:latin typeface="Times New Roman"/>
                          <a:ea typeface="標楷體"/>
                          <a:cs typeface="Times New Roman"/>
                        </a:rPr>
                        <a:t>14.</a:t>
                      </a:r>
                      <a:r>
                        <a:rPr lang="zh-TW" altLang="en-US" sz="2000" kern="100" dirty="0" smtClean="0">
                          <a:solidFill>
                            <a:schemeClr val="tx1"/>
                          </a:solidFill>
                          <a:effectLst/>
                          <a:latin typeface="Times New Roman"/>
                          <a:ea typeface="標楷體"/>
                          <a:cs typeface="Times New Roman"/>
                        </a:rPr>
                        <a:t>新</a:t>
                      </a:r>
                      <a:r>
                        <a:rPr lang="zh-TW" sz="2000" kern="100" dirty="0" smtClean="0">
                          <a:solidFill>
                            <a:schemeClr val="tx1"/>
                          </a:solidFill>
                          <a:effectLst/>
                          <a:latin typeface="Times New Roman"/>
                          <a:ea typeface="標楷體"/>
                          <a:cs typeface="Times New Roman"/>
                        </a:rPr>
                        <a:t>令釋，</a:t>
                      </a:r>
                      <a:r>
                        <a:rPr lang="zh-TW" sz="2000" kern="100" dirty="0">
                          <a:solidFill>
                            <a:srgbClr val="FF0000"/>
                          </a:solidFill>
                          <a:effectLst/>
                          <a:latin typeface="Times New Roman"/>
                          <a:ea typeface="標楷體"/>
                          <a:cs typeface="Times New Roman"/>
                        </a:rPr>
                        <a:t>增列「行動裝置保險」為保險經紀人及保險代理人得免簽署業務之範圍。</a:t>
                      </a:r>
                      <a:r>
                        <a:rPr lang="en-US" sz="1600" kern="100" dirty="0">
                          <a:effectLst/>
                          <a:latin typeface="Times New Roman"/>
                          <a:ea typeface="標楷體"/>
                          <a:cs typeface="Times New Roman"/>
                        </a:rPr>
                        <a:t>(</a:t>
                      </a:r>
                      <a:r>
                        <a:rPr lang="zh-TW" sz="1600" kern="100" dirty="0">
                          <a:effectLst/>
                          <a:latin typeface="Times New Roman"/>
                          <a:ea typeface="標楷體"/>
                          <a:cs typeface="Times New Roman"/>
                        </a:rPr>
                        <a:t>金管</a:t>
                      </a:r>
                      <a:r>
                        <a:rPr lang="zh-TW" sz="1600" kern="100" dirty="0" smtClean="0">
                          <a:effectLst/>
                          <a:latin typeface="Times New Roman"/>
                          <a:ea typeface="標楷體"/>
                          <a:cs typeface="Times New Roman"/>
                        </a:rPr>
                        <a:t>會</a:t>
                      </a:r>
                      <a:r>
                        <a:rPr lang="zh-TW" altLang="en-US" sz="1600" kern="100" dirty="0" smtClean="0">
                          <a:effectLst/>
                          <a:latin typeface="Times New Roman"/>
                          <a:ea typeface="標楷體"/>
                          <a:cs typeface="Times New Roman"/>
                        </a:rPr>
                        <a:t>預定</a:t>
                      </a:r>
                      <a:r>
                        <a:rPr lang="en-US" sz="1600" kern="100" dirty="0" smtClean="0">
                          <a:effectLst/>
                          <a:latin typeface="Times New Roman"/>
                          <a:ea typeface="標楷體"/>
                          <a:cs typeface="Times New Roman"/>
                        </a:rPr>
                        <a:t>106.12.29</a:t>
                      </a:r>
                      <a:r>
                        <a:rPr lang="zh-TW" altLang="en-US" sz="1600" kern="100" dirty="0" smtClean="0">
                          <a:effectLst/>
                          <a:latin typeface="Times New Roman"/>
                          <a:ea typeface="標楷體"/>
                          <a:cs typeface="Times New Roman"/>
                        </a:rPr>
                        <a:t>完成</a:t>
                      </a:r>
                      <a:r>
                        <a:rPr lang="en-US" altLang="zh-TW" sz="1600" kern="100" dirty="0" smtClean="0">
                          <a:effectLst/>
                          <a:latin typeface="Times New Roman"/>
                          <a:ea typeface="標楷體"/>
                          <a:cs typeface="Times New Roman"/>
                        </a:rPr>
                        <a:t>)</a:t>
                      </a:r>
                    </a:p>
                    <a:p>
                      <a:pPr marL="269875" indent="-269875" algn="just" hangingPunct="0">
                        <a:lnSpc>
                          <a:spcPct val="110000"/>
                        </a:lnSpc>
                        <a:spcAft>
                          <a:spcPts val="0"/>
                        </a:spcAft>
                      </a:pPr>
                      <a:endParaRPr lang="en-US" altLang="zh-TW" sz="1600" kern="100" dirty="0" smtClean="0">
                        <a:effectLst/>
                        <a:latin typeface="Times New Roman"/>
                        <a:ea typeface="標楷體"/>
                        <a:cs typeface="Times New Roman"/>
                      </a:endParaRPr>
                    </a:p>
                  </a:txBody>
                  <a:tcPr marL="68580" marR="68580" marT="0" marB="0"/>
                </a:tc>
                <a:tc>
                  <a:txBody>
                    <a:bodyPr/>
                    <a:lstStyle/>
                    <a:p>
                      <a:pPr marL="0" marR="0" indent="0" algn="just" defTabSz="914400" rtl="0" eaLnBrk="1" fontAlgn="auto" latinLnBrk="0" hangingPunct="0">
                        <a:lnSpc>
                          <a:spcPct val="110000"/>
                        </a:lnSpc>
                        <a:spcBef>
                          <a:spcPts val="0"/>
                        </a:spcBef>
                        <a:spcAft>
                          <a:spcPts val="0"/>
                        </a:spcAft>
                        <a:buClrTx/>
                        <a:buSzTx/>
                        <a:buFontTx/>
                        <a:buNone/>
                        <a:tabLst/>
                        <a:defRPr/>
                      </a:pPr>
                      <a:r>
                        <a:rPr lang="zh-TW" altLang="en-US" sz="2000" kern="150" dirty="0" smtClean="0">
                          <a:solidFill>
                            <a:schemeClr val="dk1"/>
                          </a:solidFill>
                          <a:effectLst/>
                          <a:latin typeface="Times New Roman"/>
                          <a:ea typeface="標楷體"/>
                          <a:cs typeface="Times New Roman"/>
                        </a:rPr>
                        <a:t>「行動裝置保險」須經保險經紀人及保險代理人之簽署。</a:t>
                      </a:r>
                      <a:endParaRPr lang="zh-TW" sz="2000" kern="150" dirty="0">
                        <a:solidFill>
                          <a:schemeClr val="dk1"/>
                        </a:solidFill>
                        <a:effectLst/>
                        <a:latin typeface="Times New Roman"/>
                        <a:ea typeface="標楷體"/>
                        <a:cs typeface="Times New Roman"/>
                      </a:endParaRPr>
                    </a:p>
                  </a:txBody>
                  <a:tcPr marL="68580" marR="68580" marT="0" marB="0"/>
                </a:tc>
                <a:tc>
                  <a:txBody>
                    <a:bodyPr/>
                    <a:lstStyle/>
                    <a:p>
                      <a:pPr algn="just" hangingPunct="0">
                        <a:lnSpc>
                          <a:spcPct val="110000"/>
                        </a:lnSpc>
                        <a:spcAft>
                          <a:spcPts val="0"/>
                        </a:spcAft>
                      </a:pPr>
                      <a:r>
                        <a:rPr lang="zh-TW" sz="2000" kern="100" dirty="0">
                          <a:solidFill>
                            <a:srgbClr val="FF0000"/>
                          </a:solidFill>
                          <a:effectLst/>
                          <a:latin typeface="Times New Roman"/>
                          <a:ea typeface="標楷體"/>
                          <a:cs typeface="Times New Roman"/>
                        </a:rPr>
                        <a:t>增列「行動裝置保險</a:t>
                      </a:r>
                      <a:r>
                        <a:rPr lang="zh-TW" sz="2000" kern="100" dirty="0" smtClean="0">
                          <a:solidFill>
                            <a:srgbClr val="FF0000"/>
                          </a:solidFill>
                          <a:effectLst/>
                          <a:latin typeface="Times New Roman"/>
                          <a:ea typeface="標楷體"/>
                          <a:cs typeface="Times New Roman"/>
                        </a:rPr>
                        <a:t>」為</a:t>
                      </a:r>
                      <a:r>
                        <a:rPr lang="zh-TW" sz="2000" kern="100" dirty="0">
                          <a:effectLst/>
                          <a:latin typeface="Times New Roman"/>
                          <a:ea typeface="標楷體"/>
                          <a:cs typeface="Times New Roman"/>
                        </a:rPr>
                        <a:t>保險經紀人及保險代理人得</a:t>
                      </a:r>
                      <a:r>
                        <a:rPr lang="zh-TW" sz="2000" kern="100" dirty="0">
                          <a:solidFill>
                            <a:srgbClr val="FF0000"/>
                          </a:solidFill>
                          <a:effectLst/>
                          <a:latin typeface="Times New Roman"/>
                          <a:ea typeface="標楷體"/>
                          <a:cs typeface="Times New Roman"/>
                        </a:rPr>
                        <a:t>免簽署業務</a:t>
                      </a:r>
                      <a:r>
                        <a:rPr lang="zh-TW" sz="2000" kern="100" dirty="0">
                          <a:effectLst/>
                          <a:latin typeface="Times New Roman"/>
                          <a:ea typeface="標楷體"/>
                          <a:cs typeface="Times New Roman"/>
                        </a:rPr>
                        <a:t>之範圍</a:t>
                      </a:r>
                      <a:r>
                        <a:rPr lang="zh-TW" sz="2000" kern="100" dirty="0">
                          <a:effectLst/>
                          <a:latin typeface="Times New Roman"/>
                          <a:ea typeface="新細明體"/>
                          <a:cs typeface="Times New Roman"/>
                        </a:rPr>
                        <a:t>。</a:t>
                      </a:r>
                      <a:endParaRPr lang="zh-TW" sz="2000" kern="100" dirty="0">
                        <a:effectLst/>
                        <a:latin typeface="Calibri"/>
                        <a:ea typeface="新細明體"/>
                        <a:cs typeface="Times New Roman"/>
                      </a:endParaRPr>
                    </a:p>
                  </a:txBody>
                  <a:tcPr marL="68580" marR="68580" marT="0" marB="0"/>
                </a:tc>
                <a:tc>
                  <a:txBody>
                    <a:bodyPr/>
                    <a:lstStyle/>
                    <a:p>
                      <a:pPr marL="0" marR="0" indent="0" algn="just" defTabSz="914400" rtl="0" eaLnBrk="1" fontAlgn="auto" latinLnBrk="0" hangingPunct="0">
                        <a:lnSpc>
                          <a:spcPct val="110000"/>
                        </a:lnSpc>
                        <a:spcBef>
                          <a:spcPts val="0"/>
                        </a:spcBef>
                        <a:spcAft>
                          <a:spcPts val="0"/>
                        </a:spcAft>
                        <a:buClrTx/>
                        <a:buSzTx/>
                        <a:buFontTx/>
                        <a:buNone/>
                        <a:tabLst/>
                        <a:defRPr/>
                      </a:pPr>
                      <a:r>
                        <a:rPr lang="zh-TW" altLang="en-US" sz="2000" kern="150" smtClean="0">
                          <a:effectLst/>
                          <a:latin typeface="Times New Roman"/>
                          <a:ea typeface="標楷體"/>
                          <a:cs typeface="Times New Roman"/>
                        </a:rPr>
                        <a:t>有助加速行動裝置投保</a:t>
                      </a:r>
                      <a:r>
                        <a:rPr lang="zh-TW" altLang="en-US" sz="2000" kern="150" dirty="0" smtClean="0">
                          <a:effectLst/>
                          <a:latin typeface="Times New Roman"/>
                          <a:ea typeface="標楷體"/>
                          <a:cs typeface="Times New Roman"/>
                        </a:rPr>
                        <a:t>作業流程。</a:t>
                      </a:r>
                      <a:endParaRPr lang="zh-TW" sz="2000" kern="150" dirty="0">
                        <a:effectLst/>
                        <a:latin typeface="Calibri"/>
                        <a:ea typeface="新細明體"/>
                        <a:cs typeface="Times New Roman"/>
                      </a:endParaRPr>
                    </a:p>
                  </a:txBody>
                  <a:tcPr marL="68580" marR="68580" marT="0" marB="0"/>
                </a:tc>
              </a:tr>
            </a:tbl>
          </a:graphicData>
        </a:graphic>
      </p:graphicFrame>
    </p:spTree>
    <p:extLst>
      <p:ext uri="{BB962C8B-B14F-4D97-AF65-F5344CB8AC3E}">
        <p14:creationId xmlns:p14="http://schemas.microsoft.com/office/powerpoint/2010/main" val="18219165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4000" dirty="0">
                <a:latin typeface="Times New Roman" panose="02020603050405020304" pitchFamily="18" charset="0"/>
                <a:ea typeface="標楷體" panose="03000509000000000000" pitchFamily="65" charset="-120"/>
                <a:cs typeface="Times New Roman" panose="02020603050405020304" pitchFamily="18" charset="0"/>
              </a:rPr>
              <a:t>15/21)</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18</a:t>
            </a:fld>
            <a:endParaRPr lang="zh-TW" altLang="en-US"/>
          </a:p>
        </p:txBody>
      </p:sp>
      <p:sp>
        <p:nvSpPr>
          <p:cNvPr id="3" name="文字方塊 2"/>
          <p:cNvSpPr txBox="1"/>
          <p:nvPr/>
        </p:nvSpPr>
        <p:spPr>
          <a:xfrm>
            <a:off x="289410" y="1052736"/>
            <a:ext cx="3900427" cy="430887"/>
          </a:xfrm>
          <a:prstGeom prst="rect">
            <a:avLst/>
          </a:prstGeom>
          <a:noFill/>
        </p:spPr>
        <p:txBody>
          <a:bodyPr wrap="none" rtlCol="0">
            <a:spAutoFit/>
          </a:bodyPr>
          <a:lstStyle/>
          <a:p>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六、賦予企業經營彈性</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a:t>
            </a:r>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6</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3155848898"/>
              </p:ext>
            </p:extLst>
          </p:nvPr>
        </p:nvGraphicFramePr>
        <p:xfrm>
          <a:off x="319633" y="1579502"/>
          <a:ext cx="8496944" cy="3016358"/>
        </p:xfrm>
        <a:graphic>
          <a:graphicData uri="http://schemas.openxmlformats.org/drawingml/2006/table">
            <a:tbl>
              <a:tblPr firstRow="1" bandRow="1">
                <a:tableStyleId>{F5AB1C69-6EDB-4FF4-983F-18BD219EF322}</a:tableStyleId>
              </a:tblPr>
              <a:tblGrid>
                <a:gridCol w="2452167"/>
                <a:gridCol w="2088232"/>
                <a:gridCol w="2016224"/>
                <a:gridCol w="1940321"/>
              </a:tblGrid>
              <a:tr h="468230">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370840">
                <a:tc>
                  <a:txBody>
                    <a:bodyPr/>
                    <a:lstStyle/>
                    <a:p>
                      <a:pPr marL="269875" indent="-269875" algn="just" hangingPunct="0">
                        <a:lnSpc>
                          <a:spcPct val="110000"/>
                        </a:lnSpc>
                        <a:spcAft>
                          <a:spcPts val="0"/>
                        </a:spcAft>
                      </a:pPr>
                      <a:r>
                        <a:rPr lang="en-US" altLang="zh-TW" sz="2000" kern="100" dirty="0" smtClean="0">
                          <a:solidFill>
                            <a:schemeClr val="tx1"/>
                          </a:solidFill>
                          <a:effectLst/>
                          <a:latin typeface="Times New Roman"/>
                          <a:ea typeface="標楷體"/>
                          <a:cs typeface="Times New Roman"/>
                        </a:rPr>
                        <a:t>15.</a:t>
                      </a:r>
                      <a:r>
                        <a:rPr lang="zh-TW" altLang="en-US" sz="2000" kern="100" dirty="0" smtClean="0">
                          <a:solidFill>
                            <a:schemeClr val="tx1"/>
                          </a:solidFill>
                          <a:effectLst/>
                          <a:latin typeface="Times New Roman"/>
                          <a:ea typeface="標楷體"/>
                          <a:cs typeface="Times New Roman"/>
                        </a:rPr>
                        <a:t>修正</a:t>
                      </a:r>
                      <a:r>
                        <a:rPr lang="zh-TW" sz="2000" kern="100" dirty="0" smtClean="0">
                          <a:solidFill>
                            <a:schemeClr val="tx1"/>
                          </a:solidFill>
                          <a:effectLst/>
                          <a:latin typeface="Times New Roman"/>
                          <a:ea typeface="標楷體"/>
                          <a:cs typeface="Times New Roman"/>
                        </a:rPr>
                        <a:t>函釋</a:t>
                      </a:r>
                      <a:r>
                        <a:rPr lang="zh-TW" sz="2000" kern="100" dirty="0" smtClean="0">
                          <a:solidFill>
                            <a:srgbClr val="FF0000"/>
                          </a:solidFill>
                          <a:effectLst/>
                          <a:latin typeface="Times New Roman"/>
                          <a:ea typeface="標楷體"/>
                          <a:cs typeface="Times New Roman"/>
                        </a:rPr>
                        <a:t>，</a:t>
                      </a:r>
                      <a:r>
                        <a:rPr lang="zh-TW" sz="2000" kern="100" dirty="0">
                          <a:solidFill>
                            <a:srgbClr val="FF0000"/>
                          </a:solidFill>
                          <a:effectLst/>
                          <a:latin typeface="Times New Roman"/>
                          <a:ea typeface="標楷體"/>
                          <a:cs typeface="Times New Roman"/>
                        </a:rPr>
                        <a:t>放寬受聘於工程技術顧問公司或組織工程技術顧問公司之執業技師，得兼任之業務範圍。</a:t>
                      </a:r>
                      <a:r>
                        <a:rPr lang="en-US" sz="1600" kern="100" dirty="0">
                          <a:effectLst/>
                          <a:latin typeface="Times New Roman"/>
                          <a:ea typeface="標楷體"/>
                          <a:cs typeface="Times New Roman"/>
                        </a:rPr>
                        <a:t>(</a:t>
                      </a:r>
                      <a:r>
                        <a:rPr lang="zh-TW" sz="1600" kern="100" dirty="0">
                          <a:effectLst/>
                          <a:latin typeface="Times New Roman"/>
                          <a:ea typeface="標楷體"/>
                          <a:cs typeface="Times New Roman"/>
                        </a:rPr>
                        <a:t>工程會</a:t>
                      </a:r>
                      <a:r>
                        <a:rPr lang="en-US" sz="1600" kern="100" dirty="0" smtClean="0">
                          <a:effectLst/>
                          <a:latin typeface="Times New Roman"/>
                          <a:ea typeface="標楷體"/>
                          <a:cs typeface="Times New Roman"/>
                        </a:rPr>
                        <a:t>106.12.7</a:t>
                      </a:r>
                      <a:r>
                        <a:rPr lang="zh-TW" altLang="en-US" sz="1600" kern="100" dirty="0" smtClean="0">
                          <a:effectLst/>
                          <a:latin typeface="Times New Roman"/>
                          <a:ea typeface="標楷體"/>
                          <a:cs typeface="Times New Roman"/>
                        </a:rPr>
                        <a:t>工程技字第</a:t>
                      </a:r>
                      <a:r>
                        <a:rPr lang="en-US" altLang="zh-TW" sz="1600" kern="100" dirty="0" smtClean="0">
                          <a:effectLst/>
                          <a:latin typeface="Times New Roman"/>
                          <a:ea typeface="標楷體"/>
                          <a:cs typeface="Times New Roman"/>
                        </a:rPr>
                        <a:t>10600385630</a:t>
                      </a:r>
                      <a:r>
                        <a:rPr lang="zh-TW" altLang="en-US" sz="1600" kern="100" dirty="0" smtClean="0">
                          <a:effectLst/>
                          <a:latin typeface="Times New Roman"/>
                          <a:ea typeface="標楷體"/>
                          <a:cs typeface="Times New Roman"/>
                        </a:rPr>
                        <a:t>號函</a:t>
                      </a:r>
                      <a:r>
                        <a:rPr lang="en-US" sz="1600" kern="100" dirty="0" smtClean="0">
                          <a:effectLst/>
                          <a:latin typeface="Times New Roman"/>
                          <a:ea typeface="標楷體"/>
                          <a:cs typeface="Times New Roman"/>
                        </a:rPr>
                        <a:t>)</a:t>
                      </a:r>
                      <a:endParaRPr lang="zh-TW" sz="1600" kern="100" dirty="0">
                        <a:effectLst/>
                        <a:latin typeface="Calibri"/>
                        <a:ea typeface="新細明體"/>
                        <a:cs typeface="Times New Roman"/>
                      </a:endParaRPr>
                    </a:p>
                  </a:txBody>
                  <a:tcPr marL="68580" marR="68580" marT="0" marB="0"/>
                </a:tc>
                <a:tc>
                  <a:txBody>
                    <a:bodyPr/>
                    <a:lstStyle/>
                    <a:p>
                      <a:pPr algn="just" hangingPunct="0">
                        <a:lnSpc>
                          <a:spcPct val="110000"/>
                        </a:lnSpc>
                        <a:spcAft>
                          <a:spcPts val="0"/>
                        </a:spcAft>
                      </a:pPr>
                      <a:r>
                        <a:rPr lang="zh-TW" sz="2000" kern="100" dirty="0">
                          <a:effectLst/>
                          <a:latin typeface="Times New Roman"/>
                          <a:ea typeface="標楷體"/>
                          <a:cs typeface="Times New Roman"/>
                        </a:rPr>
                        <a:t>執業技師原則須為專任，</a:t>
                      </a:r>
                      <a:r>
                        <a:rPr lang="zh-TW" sz="2000" kern="100" dirty="0">
                          <a:solidFill>
                            <a:srgbClr val="FF0000"/>
                          </a:solidFill>
                          <a:effectLst/>
                          <a:latin typeface="Times New Roman"/>
                          <a:ea typeface="標楷體"/>
                          <a:cs typeface="Times New Roman"/>
                        </a:rPr>
                        <a:t>但經主管機關認可得</a:t>
                      </a:r>
                      <a:r>
                        <a:rPr lang="zh-TW" sz="2000" kern="100" dirty="0">
                          <a:effectLst/>
                          <a:latin typeface="Times New Roman"/>
                          <a:ea typeface="標楷體"/>
                          <a:cs typeface="Times New Roman"/>
                        </a:rPr>
                        <a:t>兼任教學、研究、勘災、鑑定或其他業務、職務。</a:t>
                      </a:r>
                      <a:endParaRPr lang="zh-TW" sz="2000" kern="100" dirty="0">
                        <a:effectLst/>
                        <a:latin typeface="Calibri"/>
                        <a:ea typeface="新細明體"/>
                        <a:cs typeface="Times New Roman"/>
                      </a:endParaRPr>
                    </a:p>
                  </a:txBody>
                  <a:tcPr marL="68580" marR="68580" marT="0" marB="0"/>
                </a:tc>
                <a:tc>
                  <a:txBody>
                    <a:bodyPr/>
                    <a:lstStyle/>
                    <a:p>
                      <a:pPr algn="just" hangingPunct="0">
                        <a:lnSpc>
                          <a:spcPct val="110000"/>
                        </a:lnSpc>
                        <a:spcAft>
                          <a:spcPts val="0"/>
                        </a:spcAft>
                      </a:pPr>
                      <a:r>
                        <a:rPr lang="zh-TW" sz="2000" kern="100" dirty="0">
                          <a:effectLst/>
                          <a:latin typeface="Times New Roman"/>
                          <a:ea typeface="標楷體"/>
                          <a:cs typeface="Times New Roman"/>
                        </a:rPr>
                        <a:t>增加執業技師</a:t>
                      </a:r>
                      <a:r>
                        <a:rPr lang="zh-TW" sz="2000" kern="100" dirty="0">
                          <a:solidFill>
                            <a:schemeClr val="tx1"/>
                          </a:solidFill>
                          <a:effectLst/>
                          <a:latin typeface="Times New Roman"/>
                          <a:ea typeface="標楷體"/>
                          <a:cs typeface="Times New Roman"/>
                        </a:rPr>
                        <a:t>得兼任之業務範圍包括</a:t>
                      </a:r>
                      <a:r>
                        <a:rPr lang="zh-TW" sz="2000" kern="100" dirty="0">
                          <a:solidFill>
                            <a:srgbClr val="FF0000"/>
                          </a:solidFill>
                          <a:effectLst/>
                          <a:latin typeface="Times New Roman"/>
                          <a:ea typeface="標楷體"/>
                          <a:cs typeface="Times New Roman"/>
                        </a:rPr>
                        <a:t>審查、檢查、抽查、調查、勘驗、</a:t>
                      </a:r>
                      <a:r>
                        <a:rPr lang="zh-TW" sz="2000" kern="100" dirty="0" smtClean="0">
                          <a:solidFill>
                            <a:srgbClr val="FF0000"/>
                          </a:solidFill>
                          <a:effectLst/>
                          <a:latin typeface="Times New Roman"/>
                          <a:ea typeface="標楷體"/>
                          <a:cs typeface="Times New Roman"/>
                        </a:rPr>
                        <a:t>評估</a:t>
                      </a:r>
                      <a:r>
                        <a:rPr lang="zh-TW" altLang="en-US" sz="2000" kern="100" dirty="0" smtClean="0">
                          <a:solidFill>
                            <a:schemeClr val="tx1"/>
                          </a:solidFill>
                          <a:effectLst/>
                          <a:latin typeface="Times New Roman"/>
                          <a:ea typeface="標楷體"/>
                          <a:cs typeface="Times New Roman"/>
                        </a:rPr>
                        <a:t>等</a:t>
                      </a:r>
                      <a:r>
                        <a:rPr lang="en-US" altLang="zh-TW" sz="2000" kern="100" dirty="0" smtClean="0">
                          <a:solidFill>
                            <a:schemeClr val="tx1"/>
                          </a:solidFill>
                          <a:effectLst/>
                          <a:latin typeface="Times New Roman"/>
                          <a:ea typeface="標楷體"/>
                          <a:cs typeface="Times New Roman"/>
                        </a:rPr>
                        <a:t>6</a:t>
                      </a:r>
                      <a:r>
                        <a:rPr lang="zh-TW" altLang="en-US" sz="2000" kern="100" dirty="0" smtClean="0">
                          <a:solidFill>
                            <a:schemeClr val="tx1"/>
                          </a:solidFill>
                          <a:effectLst/>
                          <a:latin typeface="Times New Roman"/>
                          <a:ea typeface="標楷體"/>
                          <a:cs typeface="Times New Roman"/>
                        </a:rPr>
                        <a:t>項業務、職務</a:t>
                      </a:r>
                      <a:r>
                        <a:rPr lang="zh-TW" sz="2000" kern="100" dirty="0" smtClean="0">
                          <a:effectLst/>
                          <a:latin typeface="Times New Roman"/>
                          <a:ea typeface="標楷體"/>
                          <a:cs typeface="Times New Roman"/>
                        </a:rPr>
                        <a:t>。</a:t>
                      </a:r>
                      <a:endParaRPr lang="zh-TW" sz="2000" kern="100" dirty="0">
                        <a:effectLst/>
                        <a:latin typeface="Calibri"/>
                        <a:ea typeface="新細明體"/>
                        <a:cs typeface="Times New Roman"/>
                      </a:endParaRPr>
                    </a:p>
                  </a:txBody>
                  <a:tcPr marL="68580" marR="68580" marT="0" marB="0"/>
                </a:tc>
                <a:tc>
                  <a:txBody>
                    <a:bodyPr/>
                    <a:lstStyle/>
                    <a:p>
                      <a:pPr algn="just" hangingPunct="0">
                        <a:lnSpc>
                          <a:spcPct val="110000"/>
                        </a:lnSpc>
                        <a:spcAft>
                          <a:spcPts val="0"/>
                        </a:spcAft>
                      </a:pPr>
                      <a:r>
                        <a:rPr lang="zh-TW" sz="2000" kern="150" dirty="0">
                          <a:solidFill>
                            <a:schemeClr val="tx1"/>
                          </a:solidFill>
                          <a:effectLst/>
                          <a:latin typeface="Times New Roman"/>
                          <a:ea typeface="標楷體"/>
                          <a:cs typeface="Times New Roman"/>
                        </a:rPr>
                        <a:t>有利於技師公會</a:t>
                      </a:r>
                      <a:r>
                        <a:rPr lang="zh-TW" sz="2000" kern="150" dirty="0" smtClean="0">
                          <a:solidFill>
                            <a:schemeClr val="tx1"/>
                          </a:solidFill>
                          <a:effectLst/>
                          <a:latin typeface="Times New Roman"/>
                          <a:ea typeface="標楷體"/>
                          <a:cs typeface="Times New Roman"/>
                        </a:rPr>
                        <a:t>指派</a:t>
                      </a:r>
                      <a:r>
                        <a:rPr lang="zh-TW" altLang="en-US" sz="2000" kern="150" dirty="0" smtClean="0">
                          <a:solidFill>
                            <a:schemeClr val="tx1"/>
                          </a:solidFill>
                          <a:effectLst/>
                          <a:latin typeface="Times New Roman"/>
                          <a:ea typeface="標楷體"/>
                          <a:cs typeface="Times New Roman"/>
                        </a:rPr>
                        <a:t>該等</a:t>
                      </a:r>
                      <a:r>
                        <a:rPr lang="zh-TW" sz="2000" kern="150" dirty="0" smtClean="0">
                          <a:solidFill>
                            <a:schemeClr val="tx1"/>
                          </a:solidFill>
                          <a:effectLst/>
                          <a:latin typeface="Times New Roman"/>
                          <a:ea typeface="標楷體"/>
                          <a:cs typeface="Times New Roman"/>
                        </a:rPr>
                        <a:t>執業</a:t>
                      </a:r>
                      <a:r>
                        <a:rPr lang="zh-TW" sz="2000" kern="150" dirty="0">
                          <a:solidFill>
                            <a:schemeClr val="tx1"/>
                          </a:solidFill>
                          <a:effectLst/>
                          <a:latin typeface="Times New Roman"/>
                          <a:ea typeface="標楷體"/>
                          <a:cs typeface="Times New Roman"/>
                        </a:rPr>
                        <a:t>技師會員</a:t>
                      </a:r>
                      <a:r>
                        <a:rPr lang="zh-TW" sz="2000" kern="150" dirty="0" smtClean="0">
                          <a:solidFill>
                            <a:schemeClr val="tx1"/>
                          </a:solidFill>
                          <a:effectLst/>
                          <a:latin typeface="Times New Roman"/>
                          <a:ea typeface="標楷體"/>
                          <a:cs typeface="Times New Roman"/>
                        </a:rPr>
                        <a:t>，辦理</a:t>
                      </a:r>
                      <a:r>
                        <a:rPr lang="zh-TW" sz="2000" kern="150" dirty="0">
                          <a:solidFill>
                            <a:schemeClr val="tx1"/>
                          </a:solidFill>
                          <a:effectLst/>
                          <a:latin typeface="Times New Roman"/>
                          <a:ea typeface="標楷體"/>
                          <a:cs typeface="Times New Roman"/>
                        </a:rPr>
                        <a:t>政府機關</a:t>
                      </a:r>
                      <a:r>
                        <a:rPr lang="zh-TW" sz="2000" kern="150" dirty="0" smtClean="0">
                          <a:solidFill>
                            <a:schemeClr val="tx1"/>
                          </a:solidFill>
                          <a:effectLst/>
                          <a:latin typeface="Times New Roman"/>
                          <a:ea typeface="標楷體"/>
                          <a:cs typeface="Times New Roman"/>
                        </a:rPr>
                        <a:t>委託</a:t>
                      </a:r>
                      <a:r>
                        <a:rPr lang="zh-TW" altLang="en-US" sz="2000" kern="150" dirty="0" smtClean="0">
                          <a:solidFill>
                            <a:schemeClr val="tx1"/>
                          </a:solidFill>
                          <a:effectLst/>
                          <a:latin typeface="Times New Roman"/>
                          <a:ea typeface="標楷體"/>
                          <a:cs typeface="Times New Roman"/>
                        </a:rPr>
                        <a:t>之該</a:t>
                      </a:r>
                      <a:r>
                        <a:rPr lang="en-US" altLang="zh-TW" sz="2000" kern="150" dirty="0" smtClean="0">
                          <a:solidFill>
                            <a:schemeClr val="tx1"/>
                          </a:solidFill>
                          <a:effectLst/>
                          <a:latin typeface="Times New Roman"/>
                          <a:ea typeface="標楷體"/>
                          <a:cs typeface="Times New Roman"/>
                        </a:rPr>
                        <a:t>6</a:t>
                      </a:r>
                      <a:r>
                        <a:rPr lang="zh-TW" altLang="en-US" sz="2000" kern="150" dirty="0" smtClean="0">
                          <a:solidFill>
                            <a:schemeClr val="tx1"/>
                          </a:solidFill>
                          <a:effectLst/>
                          <a:latin typeface="Times New Roman"/>
                          <a:ea typeface="標楷體"/>
                          <a:cs typeface="Times New Roman"/>
                        </a:rPr>
                        <a:t>項業務</a:t>
                      </a:r>
                      <a:r>
                        <a:rPr lang="zh-TW" sz="2000" kern="150" dirty="0" smtClean="0">
                          <a:solidFill>
                            <a:schemeClr val="tx1"/>
                          </a:solidFill>
                          <a:effectLst/>
                          <a:latin typeface="Times New Roman"/>
                          <a:ea typeface="標楷體"/>
                          <a:cs typeface="Times New Roman"/>
                        </a:rPr>
                        <a:t>。</a:t>
                      </a:r>
                      <a:endParaRPr lang="zh-TW" sz="2000" kern="150" dirty="0">
                        <a:solidFill>
                          <a:schemeClr val="tx1"/>
                        </a:solidFill>
                        <a:effectLst/>
                        <a:latin typeface="Calibri"/>
                        <a:ea typeface="新細明體"/>
                        <a:cs typeface="Times New Roman"/>
                      </a:endParaRPr>
                    </a:p>
                  </a:txBody>
                  <a:tcPr marL="68580" marR="68580" marT="0" marB="0"/>
                </a:tc>
              </a:tr>
            </a:tbl>
          </a:graphicData>
        </a:graphic>
      </p:graphicFrame>
    </p:spTree>
    <p:extLst>
      <p:ext uri="{BB962C8B-B14F-4D97-AF65-F5344CB8AC3E}">
        <p14:creationId xmlns:p14="http://schemas.microsoft.com/office/powerpoint/2010/main" val="159984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4000" dirty="0">
                <a:latin typeface="Times New Roman" panose="02020603050405020304" pitchFamily="18" charset="0"/>
                <a:ea typeface="標楷體" panose="03000509000000000000" pitchFamily="65" charset="-120"/>
                <a:cs typeface="Times New Roman" panose="02020603050405020304" pitchFamily="18" charset="0"/>
              </a:rPr>
              <a:t>16/21)</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19</a:t>
            </a:fld>
            <a:endParaRPr lang="zh-TW" altLang="en-US"/>
          </a:p>
        </p:txBody>
      </p:sp>
      <p:sp>
        <p:nvSpPr>
          <p:cNvPr id="3" name="文字方塊 2"/>
          <p:cNvSpPr txBox="1"/>
          <p:nvPr/>
        </p:nvSpPr>
        <p:spPr>
          <a:xfrm>
            <a:off x="289410" y="1052736"/>
            <a:ext cx="3900427" cy="430887"/>
          </a:xfrm>
          <a:prstGeom prst="rect">
            <a:avLst/>
          </a:prstGeom>
          <a:noFill/>
        </p:spPr>
        <p:txBody>
          <a:bodyPr wrap="none" rtlCol="0">
            <a:spAutoFit/>
          </a:bodyPr>
          <a:lstStyle/>
          <a:p>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六、賦予企業經營彈性</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a:t>
            </a:r>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6</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3245256086"/>
              </p:ext>
            </p:extLst>
          </p:nvPr>
        </p:nvGraphicFramePr>
        <p:xfrm>
          <a:off x="319633" y="1505692"/>
          <a:ext cx="8496944" cy="3821030"/>
        </p:xfrm>
        <a:graphic>
          <a:graphicData uri="http://schemas.openxmlformats.org/drawingml/2006/table">
            <a:tbl>
              <a:tblPr firstRow="1" bandRow="1">
                <a:tableStyleId>{F5AB1C69-6EDB-4FF4-983F-18BD219EF322}</a:tableStyleId>
              </a:tblPr>
              <a:tblGrid>
                <a:gridCol w="2088232"/>
                <a:gridCol w="2232248"/>
                <a:gridCol w="2236143"/>
                <a:gridCol w="1940321"/>
              </a:tblGrid>
              <a:tr h="468230">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370840">
                <a:tc>
                  <a:txBody>
                    <a:bodyPr/>
                    <a:lstStyle/>
                    <a:p>
                      <a:pPr marL="357188" indent="-357188" algn="just" hangingPunct="0">
                        <a:lnSpc>
                          <a:spcPct val="110000"/>
                        </a:lnSpc>
                        <a:spcAft>
                          <a:spcPts val="0"/>
                        </a:spcAft>
                      </a:pPr>
                      <a:r>
                        <a:rPr lang="en-US" altLang="zh-TW" sz="2000" kern="100" dirty="0" smtClean="0">
                          <a:effectLst/>
                          <a:latin typeface="Times New Roman"/>
                          <a:ea typeface="標楷體"/>
                          <a:cs typeface="Times New Roman"/>
                        </a:rPr>
                        <a:t>16.</a:t>
                      </a:r>
                      <a:r>
                        <a:rPr lang="zh-TW" sz="2000" kern="100" dirty="0" smtClean="0">
                          <a:effectLst/>
                          <a:latin typeface="Times New Roman"/>
                          <a:ea typeface="標楷體"/>
                          <a:cs typeface="Times New Roman"/>
                        </a:rPr>
                        <a:t>「</a:t>
                      </a:r>
                      <a:r>
                        <a:rPr lang="zh-TW" sz="2000" kern="100" dirty="0">
                          <a:effectLst/>
                          <a:latin typeface="Times New Roman"/>
                          <a:ea typeface="標楷體"/>
                          <a:cs typeface="Times New Roman"/>
                        </a:rPr>
                        <a:t>商品驗證登錄辦法</a:t>
                      </a:r>
                      <a:r>
                        <a:rPr lang="zh-TW" sz="2000" kern="100" dirty="0" smtClean="0">
                          <a:effectLst/>
                          <a:latin typeface="Times New Roman"/>
                          <a:ea typeface="標楷體"/>
                          <a:cs typeface="Times New Roman"/>
                        </a:rPr>
                        <a:t>」</a:t>
                      </a:r>
                      <a:r>
                        <a:rPr lang="zh-TW" altLang="en-US" sz="2000" kern="100" dirty="0" smtClean="0">
                          <a:effectLst/>
                          <a:latin typeface="Times New Roman"/>
                          <a:ea typeface="標楷體"/>
                          <a:cs typeface="Times New Roman"/>
                        </a:rPr>
                        <a:t>第</a:t>
                      </a:r>
                      <a:r>
                        <a:rPr lang="en-US" altLang="zh-TW" sz="2000" kern="100" dirty="0" smtClean="0">
                          <a:effectLst/>
                          <a:latin typeface="Times New Roman"/>
                          <a:ea typeface="標楷體"/>
                          <a:cs typeface="Times New Roman"/>
                        </a:rPr>
                        <a:t>4</a:t>
                      </a:r>
                      <a:r>
                        <a:rPr lang="zh-TW" altLang="en-US" sz="2000" kern="100" dirty="0" smtClean="0">
                          <a:effectLst/>
                          <a:latin typeface="Times New Roman"/>
                          <a:ea typeface="標楷體"/>
                          <a:cs typeface="Times New Roman"/>
                        </a:rPr>
                        <a:t>條</a:t>
                      </a:r>
                      <a:r>
                        <a:rPr lang="zh-TW" sz="2000" kern="100" dirty="0" smtClean="0">
                          <a:effectLst/>
                          <a:latin typeface="Times New Roman"/>
                          <a:ea typeface="標楷體"/>
                          <a:cs typeface="Times New Roman"/>
                        </a:rPr>
                        <a:t>，</a:t>
                      </a:r>
                      <a:r>
                        <a:rPr lang="zh-TW" sz="2000" kern="100" dirty="0">
                          <a:solidFill>
                            <a:srgbClr val="FF0000"/>
                          </a:solidFill>
                          <a:effectLst/>
                          <a:latin typeface="Times New Roman"/>
                          <a:ea typeface="標楷體"/>
                          <a:cs typeface="Times New Roman"/>
                        </a:rPr>
                        <a:t>放寬業者重新申請商品驗證登錄之應檢附文件。</a:t>
                      </a:r>
                      <a:r>
                        <a:rPr lang="en-US" sz="1600" kern="100" dirty="0">
                          <a:effectLst/>
                          <a:latin typeface="Times New Roman"/>
                          <a:ea typeface="標楷體"/>
                          <a:cs typeface="Times New Roman"/>
                        </a:rPr>
                        <a:t>(</a:t>
                      </a:r>
                      <a:r>
                        <a:rPr lang="zh-TW" sz="1600" kern="100" dirty="0" smtClean="0">
                          <a:effectLst/>
                          <a:latin typeface="Times New Roman"/>
                          <a:ea typeface="標楷體"/>
                          <a:cs typeface="Times New Roman"/>
                        </a:rPr>
                        <a:t>經濟部</a:t>
                      </a:r>
                      <a:r>
                        <a:rPr lang="zh-TW" altLang="en-US" sz="1600" kern="100" dirty="0" smtClean="0">
                          <a:effectLst/>
                          <a:latin typeface="Times New Roman"/>
                          <a:ea typeface="標楷體"/>
                          <a:cs typeface="Times New Roman"/>
                        </a:rPr>
                        <a:t>預定</a:t>
                      </a:r>
                      <a:r>
                        <a:rPr lang="en-US" sz="1600" kern="100" dirty="0" smtClean="0">
                          <a:effectLst/>
                          <a:latin typeface="Times New Roman"/>
                          <a:ea typeface="標楷體"/>
                          <a:cs typeface="Times New Roman"/>
                        </a:rPr>
                        <a:t>107.1.19</a:t>
                      </a:r>
                      <a:r>
                        <a:rPr lang="zh-TW" altLang="en-US" sz="1600" kern="100" dirty="0" smtClean="0">
                          <a:effectLst/>
                          <a:latin typeface="Times New Roman"/>
                          <a:ea typeface="標楷體"/>
                          <a:cs typeface="Times New Roman"/>
                        </a:rPr>
                        <a:t>完成</a:t>
                      </a:r>
                      <a:r>
                        <a:rPr lang="en-US" sz="1600" kern="100" dirty="0" smtClean="0">
                          <a:effectLst/>
                          <a:latin typeface="Times New Roman"/>
                          <a:ea typeface="標楷體"/>
                          <a:cs typeface="Times New Roman"/>
                        </a:rPr>
                        <a:t>)</a:t>
                      </a:r>
                      <a:endParaRPr lang="zh-TW" sz="1600" kern="100" dirty="0">
                        <a:effectLst/>
                        <a:latin typeface="Calibri"/>
                        <a:ea typeface="新細明體"/>
                        <a:cs typeface="Times New Roman"/>
                      </a:endParaRPr>
                    </a:p>
                  </a:txBody>
                  <a:tcPr marL="68580" marR="68580" marT="0" marB="0"/>
                </a:tc>
                <a:tc>
                  <a:txBody>
                    <a:bodyPr/>
                    <a:lstStyle/>
                    <a:p>
                      <a:pPr algn="just" hangingPunct="0">
                        <a:lnSpc>
                          <a:spcPct val="110000"/>
                        </a:lnSpc>
                        <a:spcAft>
                          <a:spcPts val="0"/>
                        </a:spcAft>
                      </a:pPr>
                      <a:r>
                        <a:rPr lang="zh-TW" sz="2000" kern="150" dirty="0">
                          <a:effectLst/>
                          <a:latin typeface="Times New Roman"/>
                          <a:ea typeface="標楷體"/>
                          <a:cs typeface="Times New Roman"/>
                        </a:rPr>
                        <a:t>商品驗證登錄因</a:t>
                      </a:r>
                      <a:r>
                        <a:rPr lang="zh-TW" sz="2000" kern="150" dirty="0" smtClean="0">
                          <a:effectLst/>
                          <a:latin typeface="Times New Roman"/>
                          <a:ea typeface="標楷體"/>
                          <a:cs typeface="Times New Roman"/>
                        </a:rPr>
                        <a:t>未依</a:t>
                      </a:r>
                      <a:r>
                        <a:rPr lang="zh-TW" sz="2000" kern="150" dirty="0">
                          <a:effectLst/>
                          <a:latin typeface="Times New Roman"/>
                          <a:ea typeface="標楷體"/>
                          <a:cs typeface="Times New Roman"/>
                        </a:rPr>
                        <a:t>修正後檢驗</a:t>
                      </a:r>
                      <a:r>
                        <a:rPr lang="zh-TW" sz="2000" kern="150" dirty="0" smtClean="0">
                          <a:effectLst/>
                          <a:latin typeface="Times New Roman"/>
                          <a:ea typeface="標楷體"/>
                          <a:cs typeface="Times New Roman"/>
                        </a:rPr>
                        <a:t>標準</a:t>
                      </a:r>
                      <a:r>
                        <a:rPr lang="zh-TW" altLang="en-US" sz="2000" kern="150" dirty="0" smtClean="0">
                          <a:effectLst/>
                          <a:latin typeface="Times New Roman"/>
                          <a:ea typeface="標楷體"/>
                          <a:cs typeface="Times New Roman"/>
                        </a:rPr>
                        <a:t>，</a:t>
                      </a:r>
                      <a:r>
                        <a:rPr lang="zh-TW" sz="2000" kern="150" dirty="0" smtClean="0">
                          <a:effectLst/>
                          <a:latin typeface="Times New Roman"/>
                          <a:ea typeface="標楷體"/>
                          <a:cs typeface="Times New Roman"/>
                        </a:rPr>
                        <a:t>申請</a:t>
                      </a:r>
                      <a:r>
                        <a:rPr lang="zh-TW" sz="2000" kern="150" dirty="0">
                          <a:effectLst/>
                          <a:latin typeface="Times New Roman"/>
                          <a:ea typeface="標楷體"/>
                          <a:cs typeface="Times New Roman"/>
                        </a:rPr>
                        <a:t>換發驗證登錄證書而經廢止者，其再次申請時，</a:t>
                      </a:r>
                      <a:r>
                        <a:rPr lang="zh-TW" sz="2000" kern="150" dirty="0">
                          <a:solidFill>
                            <a:srgbClr val="FF0000"/>
                          </a:solidFill>
                          <a:effectLst/>
                          <a:latin typeface="Times New Roman"/>
                          <a:ea typeface="標楷體"/>
                          <a:cs typeface="Times New Roman"/>
                        </a:rPr>
                        <a:t>應重新向實驗室申請型式試驗報告，不得沿用原申請時檢附之型式試驗報告</a:t>
                      </a:r>
                      <a:r>
                        <a:rPr lang="zh-TW" sz="2000" kern="150" dirty="0">
                          <a:effectLst/>
                          <a:latin typeface="Times New Roman"/>
                          <a:ea typeface="標楷體"/>
                          <a:cs typeface="Times New Roman"/>
                        </a:rPr>
                        <a:t>。</a:t>
                      </a:r>
                      <a:endParaRPr lang="zh-TW" sz="2000" kern="150" dirty="0">
                        <a:effectLst/>
                        <a:latin typeface="Calibri"/>
                        <a:ea typeface="新細明體"/>
                        <a:cs typeface="Times New Roman"/>
                      </a:endParaRPr>
                    </a:p>
                  </a:txBody>
                  <a:tcPr marL="68580" marR="68580" marT="0" marB="0"/>
                </a:tc>
                <a:tc>
                  <a:txBody>
                    <a:bodyPr/>
                    <a:lstStyle/>
                    <a:p>
                      <a:pPr algn="just" hangingPunct="0">
                        <a:lnSpc>
                          <a:spcPct val="110000"/>
                        </a:lnSpc>
                        <a:spcAft>
                          <a:spcPts val="0"/>
                        </a:spcAft>
                      </a:pPr>
                      <a:r>
                        <a:rPr lang="zh-TW" sz="2000" kern="150" dirty="0">
                          <a:effectLst/>
                          <a:latin typeface="Times New Roman"/>
                          <a:ea typeface="標楷體"/>
                          <a:cs typeface="Times New Roman"/>
                        </a:rPr>
                        <a:t>經標準檢驗局公告指定者，即</a:t>
                      </a:r>
                      <a:r>
                        <a:rPr lang="zh-TW" sz="2000" kern="150" dirty="0">
                          <a:solidFill>
                            <a:srgbClr val="FF0000"/>
                          </a:solidFill>
                          <a:effectLst/>
                          <a:latin typeface="Times New Roman"/>
                          <a:ea typeface="標楷體"/>
                          <a:cs typeface="Times New Roman"/>
                        </a:rPr>
                        <a:t>可沿用</a:t>
                      </a:r>
                      <a:r>
                        <a:rPr lang="zh-TW" sz="2000" kern="150" dirty="0">
                          <a:effectLst/>
                          <a:latin typeface="Times New Roman"/>
                          <a:ea typeface="標楷體"/>
                          <a:cs typeface="Times New Roman"/>
                        </a:rPr>
                        <a:t>。</a:t>
                      </a:r>
                      <a:endParaRPr lang="zh-TW" sz="2000" kern="150" dirty="0">
                        <a:effectLst/>
                        <a:latin typeface="Calibri"/>
                        <a:ea typeface="新細明體"/>
                        <a:cs typeface="Times New Roman"/>
                      </a:endParaRPr>
                    </a:p>
                    <a:p>
                      <a:pPr algn="just" hangingPunct="0">
                        <a:lnSpc>
                          <a:spcPct val="110000"/>
                        </a:lnSpc>
                        <a:spcAft>
                          <a:spcPts val="0"/>
                        </a:spcAft>
                      </a:pPr>
                      <a:r>
                        <a:rPr lang="en-US" sz="2000" kern="150" dirty="0">
                          <a:effectLst/>
                          <a:latin typeface="Times New Roman"/>
                          <a:ea typeface="標楷體"/>
                          <a:cs typeface="Times New Roman"/>
                        </a:rPr>
                        <a:t> </a:t>
                      </a:r>
                      <a:endParaRPr lang="zh-TW" sz="2000" kern="150" dirty="0">
                        <a:effectLst/>
                        <a:latin typeface="Calibri"/>
                        <a:ea typeface="新細明體"/>
                        <a:cs typeface="Times New Roman"/>
                      </a:endParaRPr>
                    </a:p>
                  </a:txBody>
                  <a:tcPr marL="68580" marR="68580" marT="0" marB="0"/>
                </a:tc>
                <a:tc>
                  <a:txBody>
                    <a:bodyPr/>
                    <a:lstStyle/>
                    <a:p>
                      <a:pPr algn="just" hangingPunct="0">
                        <a:lnSpc>
                          <a:spcPct val="110000"/>
                        </a:lnSpc>
                        <a:spcAft>
                          <a:spcPts val="0"/>
                        </a:spcAft>
                      </a:pPr>
                      <a:r>
                        <a:rPr lang="zh-TW" sz="2000" kern="150" dirty="0">
                          <a:solidFill>
                            <a:srgbClr val="000000"/>
                          </a:solidFill>
                          <a:effectLst/>
                          <a:latin typeface="Times New Roman"/>
                          <a:ea typeface="標楷體"/>
                          <a:cs typeface="Times New Roman"/>
                        </a:rPr>
                        <a:t>業者不需重新申請型式試驗報告，可減少其成本及時間。</a:t>
                      </a:r>
                      <a:r>
                        <a:rPr lang="zh-TW" sz="2000" kern="150" dirty="0">
                          <a:solidFill>
                            <a:srgbClr val="000000"/>
                          </a:solidFill>
                          <a:effectLst/>
                          <a:latin typeface="Calibri"/>
                          <a:ea typeface="Times New Roman"/>
                          <a:cs typeface="Times New Roman"/>
                        </a:rPr>
                        <a:t> </a:t>
                      </a:r>
                      <a:endParaRPr lang="zh-TW" sz="2000" kern="150" dirty="0">
                        <a:effectLst/>
                        <a:latin typeface="Calibri"/>
                        <a:ea typeface="新細明體"/>
                        <a:cs typeface="Times New Roman"/>
                      </a:endParaRPr>
                    </a:p>
                    <a:p>
                      <a:pPr algn="just" hangingPunct="0">
                        <a:lnSpc>
                          <a:spcPct val="110000"/>
                        </a:lnSpc>
                        <a:spcAft>
                          <a:spcPts val="0"/>
                        </a:spcAft>
                      </a:pPr>
                      <a:r>
                        <a:rPr lang="en-US" sz="2000" kern="150" dirty="0">
                          <a:solidFill>
                            <a:srgbClr val="000000"/>
                          </a:solidFill>
                          <a:effectLst/>
                          <a:latin typeface="Times New Roman"/>
                          <a:ea typeface="標楷體"/>
                          <a:cs typeface="Times New Roman"/>
                        </a:rPr>
                        <a:t> </a:t>
                      </a:r>
                      <a:endParaRPr lang="zh-TW" sz="2000" kern="150" dirty="0">
                        <a:effectLst/>
                        <a:latin typeface="Calibri"/>
                        <a:ea typeface="新細明體"/>
                        <a:cs typeface="Times New Roman"/>
                      </a:endParaRPr>
                    </a:p>
                  </a:txBody>
                  <a:tcPr marL="68580" marR="68580" marT="0" marB="0"/>
                </a:tc>
              </a:tr>
            </a:tbl>
          </a:graphicData>
        </a:graphic>
      </p:graphicFrame>
    </p:spTree>
    <p:extLst>
      <p:ext uri="{BB962C8B-B14F-4D97-AF65-F5344CB8AC3E}">
        <p14:creationId xmlns:p14="http://schemas.microsoft.com/office/powerpoint/2010/main" val="1898471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anose="03000509000000000000" pitchFamily="65" charset="-120"/>
                <a:ea typeface="標楷體" panose="03000509000000000000" pitchFamily="65" charset="-120"/>
              </a:rPr>
              <a:t>目　錄</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899592" y="1600200"/>
            <a:ext cx="7632848" cy="3917032"/>
          </a:xfrm>
        </p:spPr>
        <p:txBody>
          <a:bodyPr>
            <a:normAutofit/>
          </a:bodyPr>
          <a:lstStyle/>
          <a:p>
            <a:pPr>
              <a:spcBef>
                <a:spcPts val="1200"/>
              </a:spcBef>
              <a:spcAft>
                <a:spcPts val="1200"/>
              </a:spcAft>
            </a:pPr>
            <a:r>
              <a:rPr lang="zh-TW" altLang="en-US" dirty="0" smtClean="0">
                <a:latin typeface="標楷體" panose="03000509000000000000" pitchFamily="65" charset="-120"/>
                <a:ea typeface="標楷體" panose="03000509000000000000" pitchFamily="65" charset="-120"/>
              </a:rPr>
              <a:t>壹、前言</a:t>
            </a:r>
            <a:endParaRPr lang="en-US" altLang="zh-TW" dirty="0" smtClean="0">
              <a:latin typeface="標楷體" panose="03000509000000000000" pitchFamily="65" charset="-120"/>
              <a:ea typeface="標楷體" panose="03000509000000000000" pitchFamily="65" charset="-120"/>
            </a:endParaRPr>
          </a:p>
          <a:p>
            <a:pPr>
              <a:spcBef>
                <a:spcPts val="1200"/>
              </a:spcBef>
              <a:spcAft>
                <a:spcPts val="1200"/>
              </a:spcAft>
            </a:pPr>
            <a:r>
              <a:rPr lang="zh-TW" altLang="en-US" dirty="0" smtClean="0">
                <a:latin typeface="標楷體" panose="03000509000000000000" pitchFamily="65" charset="-120"/>
                <a:ea typeface="標楷體" panose="03000509000000000000" pitchFamily="65" charset="-120"/>
              </a:rPr>
              <a:t>貳、重要鬆綁成果</a:t>
            </a:r>
            <a:endParaRPr lang="en-US" altLang="zh-TW" dirty="0" smtClean="0">
              <a:latin typeface="標楷體" panose="03000509000000000000" pitchFamily="65" charset="-120"/>
              <a:ea typeface="標楷體" panose="03000509000000000000" pitchFamily="65" charset="-120"/>
            </a:endParaRPr>
          </a:p>
          <a:p>
            <a:pPr>
              <a:spcBef>
                <a:spcPts val="1200"/>
              </a:spcBef>
              <a:spcAft>
                <a:spcPts val="1200"/>
              </a:spcAft>
            </a:pPr>
            <a:r>
              <a:rPr lang="zh-TW" altLang="en-US" dirty="0" smtClean="0">
                <a:latin typeface="標楷體" panose="03000509000000000000" pitchFamily="65" charset="-120"/>
                <a:ea typeface="標楷體" panose="03000509000000000000" pitchFamily="65" charset="-120"/>
              </a:rPr>
              <a:t>參、結語</a:t>
            </a:r>
            <a:endParaRPr lang="en-US" altLang="zh-TW" dirty="0" smtClean="0">
              <a:latin typeface="標楷體" panose="03000509000000000000" pitchFamily="65" charset="-120"/>
              <a:ea typeface="標楷體" panose="03000509000000000000" pitchFamily="65" charset="-120"/>
            </a:endParaRPr>
          </a:p>
          <a:p>
            <a:pPr>
              <a:spcBef>
                <a:spcPts val="1200"/>
              </a:spcBef>
              <a:spcAft>
                <a:spcPts val="1200"/>
              </a:spcAft>
            </a:pPr>
            <a:r>
              <a:rPr lang="zh-TW" altLang="en-US" dirty="0" smtClean="0">
                <a:latin typeface="標楷體" panose="03000509000000000000" pitchFamily="65" charset="-120"/>
                <a:ea typeface="標楷體" panose="03000509000000000000" pitchFamily="65" charset="-120"/>
              </a:rPr>
              <a:t>附件、</a:t>
            </a:r>
            <a:r>
              <a:rPr lang="zh-TW" altLang="en-US" sz="2800" dirty="0" smtClean="0">
                <a:latin typeface="標楷體" panose="03000509000000000000" pitchFamily="65" charset="-120"/>
                <a:ea typeface="標楷體" panose="03000509000000000000" pitchFamily="65" charset="-120"/>
              </a:rPr>
              <a:t>法規鬆綁推動成果彙整表</a:t>
            </a:r>
            <a:endParaRPr lang="en-US" altLang="zh-TW" sz="2800" dirty="0" smtClean="0">
              <a:latin typeface="標楷體" panose="03000509000000000000" pitchFamily="65" charset="-120"/>
              <a:ea typeface="標楷體" panose="03000509000000000000" pitchFamily="65" charset="-120"/>
            </a:endParaRPr>
          </a:p>
          <a:p>
            <a:pPr indent="444500">
              <a:spcBef>
                <a:spcPts val="700"/>
              </a:spcBef>
              <a:spcAft>
                <a:spcPts val="700"/>
              </a:spcAft>
            </a:pPr>
            <a:r>
              <a:rPr lang="zh-TW" altLang="en-US" sz="2800" dirty="0" smtClean="0">
                <a:latin typeface="標楷體" panose="03000509000000000000" pitchFamily="65" charset="-120"/>
                <a:ea typeface="標楷體" panose="03000509000000000000" pitchFamily="65" charset="-120"/>
              </a:rPr>
              <a:t>         </a:t>
            </a:r>
            <a:endParaRPr lang="zh-TW" altLang="en-US" sz="28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latin typeface="標楷體" panose="03000509000000000000" pitchFamily="65" charset="-120"/>
                <a:ea typeface="標楷體" panose="03000509000000000000" pitchFamily="65" charset="-120"/>
              </a:rPr>
              <a:t>2</a:t>
            </a:fld>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0151558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4000" dirty="0">
                <a:latin typeface="Times New Roman" panose="02020603050405020304" pitchFamily="18" charset="0"/>
                <a:ea typeface="標楷體" panose="03000509000000000000" pitchFamily="65" charset="-120"/>
                <a:cs typeface="Times New Roman" panose="02020603050405020304" pitchFamily="18" charset="0"/>
              </a:rPr>
              <a:t>17/21)</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20</a:t>
            </a:fld>
            <a:endParaRPr lang="zh-TW" altLang="en-US"/>
          </a:p>
        </p:txBody>
      </p:sp>
      <p:sp>
        <p:nvSpPr>
          <p:cNvPr id="3" name="文字方塊 2"/>
          <p:cNvSpPr txBox="1"/>
          <p:nvPr/>
        </p:nvSpPr>
        <p:spPr>
          <a:xfrm>
            <a:off x="395536" y="1196752"/>
            <a:ext cx="3336170" cy="430887"/>
          </a:xfrm>
          <a:prstGeom prst="rect">
            <a:avLst/>
          </a:prstGeom>
          <a:noFill/>
        </p:spPr>
        <p:txBody>
          <a:bodyPr wrap="none" rtlCol="0">
            <a:spAutoFit/>
          </a:bodyPr>
          <a:lstStyle/>
          <a:p>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七、提升通關效率</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a:t>
            </a:r>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3017969306"/>
              </p:ext>
            </p:extLst>
          </p:nvPr>
        </p:nvGraphicFramePr>
        <p:xfrm>
          <a:off x="395536" y="1729336"/>
          <a:ext cx="8352929" cy="4297720"/>
        </p:xfrm>
        <a:graphic>
          <a:graphicData uri="http://schemas.openxmlformats.org/drawingml/2006/table">
            <a:tbl>
              <a:tblPr firstRow="1" bandRow="1">
                <a:tableStyleId>{F5AB1C69-6EDB-4FF4-983F-18BD219EF322}</a:tableStyleId>
              </a:tblPr>
              <a:tblGrid>
                <a:gridCol w="2592288"/>
                <a:gridCol w="1944216"/>
                <a:gridCol w="1944216"/>
                <a:gridCol w="1872209"/>
              </a:tblGrid>
              <a:tr h="475528">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370840">
                <a:tc>
                  <a:txBody>
                    <a:bodyPr/>
                    <a:lstStyle/>
                    <a:p>
                      <a:pPr marL="357188" indent="-357188" algn="just" hangingPunct="0">
                        <a:lnSpc>
                          <a:spcPct val="110000"/>
                        </a:lnSpc>
                        <a:spcAft>
                          <a:spcPts val="0"/>
                        </a:spcAft>
                      </a:pPr>
                      <a:r>
                        <a:rPr lang="en-US" altLang="zh-TW" sz="2000" kern="150" dirty="0" smtClean="0">
                          <a:effectLst/>
                          <a:latin typeface="Times New Roman" panose="02020603050405020304" pitchFamily="18" charset="0"/>
                          <a:ea typeface="標楷體" panose="03000509000000000000" pitchFamily="65" charset="-120"/>
                          <a:cs typeface="Times New Roman" panose="02020603050405020304" pitchFamily="18" charset="0"/>
                        </a:rPr>
                        <a:t>17.</a:t>
                      </a:r>
                      <a:r>
                        <a:rPr lang="zh-TW" sz="2000" kern="15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kern="150" dirty="0">
                          <a:effectLst/>
                          <a:latin typeface="Times New Roman" panose="02020603050405020304" pitchFamily="18" charset="0"/>
                          <a:ea typeface="標楷體" panose="03000509000000000000" pitchFamily="65" charset="-120"/>
                          <a:cs typeface="Times New Roman" panose="02020603050405020304" pitchFamily="18" charset="0"/>
                        </a:rPr>
                        <a:t>臺灣本島通關之進出口海運快遞貨物於金門馬祖澎湖轉運作業規定」第</a:t>
                      </a:r>
                      <a:r>
                        <a:rPr lang="en-US" sz="2000" kern="150" dirty="0">
                          <a:effectLst/>
                          <a:latin typeface="Times New Roman" panose="02020603050405020304" pitchFamily="18" charset="0"/>
                          <a:ea typeface="標楷體" panose="03000509000000000000" pitchFamily="65" charset="-120"/>
                          <a:cs typeface="Times New Roman" panose="02020603050405020304" pitchFamily="18" charset="0"/>
                        </a:rPr>
                        <a:t>7</a:t>
                      </a:r>
                      <a:r>
                        <a:rPr lang="zh-TW" sz="2000" kern="150" dirty="0">
                          <a:effectLst/>
                          <a:latin typeface="Times New Roman" panose="02020603050405020304" pitchFamily="18" charset="0"/>
                          <a:ea typeface="標楷體" panose="03000509000000000000" pitchFamily="65" charset="-120"/>
                          <a:cs typeface="Times New Roman" panose="02020603050405020304" pitchFamily="18" charset="0"/>
                        </a:rPr>
                        <a:t>點，</a:t>
                      </a:r>
                      <a:r>
                        <a:rPr lang="zh-TW" sz="2000" kern="15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放寬小三通航線船舶載運海運快遞貨物得以保稅貨箱載運。</a:t>
                      </a:r>
                      <a:r>
                        <a:rPr lang="en-US" sz="1600" kern="15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kern="150" dirty="0" smtClean="0">
                          <a:effectLst/>
                          <a:latin typeface="Times New Roman" panose="02020603050405020304" pitchFamily="18" charset="0"/>
                          <a:ea typeface="標楷體" panose="03000509000000000000" pitchFamily="65" charset="-120"/>
                          <a:cs typeface="Times New Roman" panose="02020603050405020304" pitchFamily="18" charset="0"/>
                        </a:rPr>
                        <a:t>財政部</a:t>
                      </a:r>
                      <a:r>
                        <a:rPr lang="en-US" altLang="zh-TW" sz="1600" kern="150" dirty="0" smtClean="0">
                          <a:effectLst/>
                          <a:latin typeface="Times New Roman" panose="02020603050405020304" pitchFamily="18" charset="0"/>
                          <a:ea typeface="標楷體" panose="03000509000000000000" pitchFamily="65" charset="-120"/>
                          <a:cs typeface="Times New Roman" panose="02020603050405020304" pitchFamily="18" charset="0"/>
                        </a:rPr>
                        <a:t>106.12.6</a:t>
                      </a:r>
                      <a:r>
                        <a:rPr lang="zh-TW" altLang="en-US" sz="1600" kern="150" dirty="0" smtClean="0">
                          <a:effectLst/>
                          <a:latin typeface="Times New Roman" panose="02020603050405020304" pitchFamily="18" charset="0"/>
                          <a:ea typeface="標楷體" panose="03000509000000000000" pitchFamily="65" charset="-120"/>
                          <a:cs typeface="Times New Roman" panose="02020603050405020304" pitchFamily="18" charset="0"/>
                        </a:rPr>
                        <a:t>關務署台關政業字第 </a:t>
                      </a:r>
                      <a:r>
                        <a:rPr lang="en-US" altLang="zh-TW" sz="1600" kern="150" dirty="0" smtClean="0">
                          <a:effectLst/>
                          <a:latin typeface="Times New Roman" panose="02020603050405020304" pitchFamily="18" charset="0"/>
                          <a:ea typeface="標楷體" panose="03000509000000000000" pitchFamily="65" charset="-120"/>
                          <a:cs typeface="Times New Roman" panose="02020603050405020304" pitchFamily="18" charset="0"/>
                        </a:rPr>
                        <a:t>1066003069 </a:t>
                      </a:r>
                      <a:r>
                        <a:rPr lang="zh-TW" altLang="en-US" sz="1600" kern="150" dirty="0" smtClean="0">
                          <a:effectLst/>
                          <a:latin typeface="Times New Roman" panose="02020603050405020304" pitchFamily="18" charset="0"/>
                          <a:ea typeface="標楷體" panose="03000509000000000000" pitchFamily="65" charset="-120"/>
                          <a:cs typeface="Times New Roman" panose="02020603050405020304" pitchFamily="18" charset="0"/>
                        </a:rPr>
                        <a:t>號函</a:t>
                      </a:r>
                      <a:r>
                        <a:rPr lang="en-US" sz="1600" kern="150" dirty="0" smtClean="0">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1600" kern="150" dirty="0">
                        <a:effectLst/>
                        <a:latin typeface="Times New Roman" panose="02020603050405020304" pitchFamily="18" charset="0"/>
                        <a:ea typeface="標楷體" panose="03000509000000000000" pitchFamily="65" charset="-120"/>
                        <a:cs typeface="Times New Roman" panose="02020603050405020304" pitchFamily="18" charset="0"/>
                      </a:endParaRPr>
                    </a:p>
                    <a:p>
                      <a:pPr algn="just" hangingPunct="0">
                        <a:lnSpc>
                          <a:spcPct val="110000"/>
                        </a:lnSpc>
                        <a:spcAft>
                          <a:spcPts val="0"/>
                        </a:spcAft>
                      </a:pPr>
                      <a:r>
                        <a:rPr lang="en-US" sz="2000" kern="15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2000" kern="15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just" hangingPunct="0">
                        <a:lnSpc>
                          <a:spcPct val="110000"/>
                        </a:lnSpc>
                        <a:spcAft>
                          <a:spcPts val="0"/>
                        </a:spcAft>
                      </a:pPr>
                      <a:r>
                        <a:rPr lang="zh-TW" sz="2000" kern="15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須使用國際標準貨櫃運載</a:t>
                      </a:r>
                      <a:r>
                        <a:rPr lang="zh-TW" sz="2000" kern="150" dirty="0">
                          <a:effectLst/>
                          <a:latin typeface="Times New Roman" panose="02020603050405020304" pitchFamily="18" charset="0"/>
                          <a:ea typeface="標楷體" panose="03000509000000000000" pitchFamily="65" charset="-120"/>
                          <a:cs typeface="Times New Roman" panose="02020603050405020304" pitchFamily="18" charset="0"/>
                        </a:rPr>
                        <a:t>。</a:t>
                      </a:r>
                    </a:p>
                  </a:txBody>
                  <a:tcPr marL="68580" marR="68580" marT="0" marB="0"/>
                </a:tc>
                <a:tc>
                  <a:txBody>
                    <a:bodyPr/>
                    <a:lstStyle/>
                    <a:p>
                      <a:pPr algn="just" hangingPunct="0">
                        <a:lnSpc>
                          <a:spcPct val="110000"/>
                        </a:lnSpc>
                        <a:spcAft>
                          <a:spcPts val="0"/>
                        </a:spcAft>
                      </a:pPr>
                      <a:r>
                        <a:rPr lang="zh-TW" sz="2000" kern="15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得以經海關核准登記有案之保稅貨箱裝運</a:t>
                      </a:r>
                      <a:r>
                        <a:rPr lang="zh-TW" sz="2000" kern="15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kern="150" dirty="0" smtClean="0">
                          <a:effectLst/>
                          <a:latin typeface="Times New Roman" panose="02020603050405020304" pitchFamily="18" charset="0"/>
                          <a:ea typeface="標楷體" panose="03000509000000000000" pitchFamily="65" charset="-120"/>
                          <a:cs typeface="Times New Roman" panose="02020603050405020304" pitchFamily="18" charset="0"/>
                        </a:rPr>
                        <a:t>並加封</a:t>
                      </a:r>
                      <a:r>
                        <a:rPr lang="zh-TW" sz="2000" kern="150" dirty="0">
                          <a:effectLst/>
                          <a:latin typeface="Times New Roman" panose="02020603050405020304" pitchFamily="18" charset="0"/>
                          <a:ea typeface="標楷體" panose="03000509000000000000" pitchFamily="65" charset="-120"/>
                          <a:cs typeface="Times New Roman" panose="02020603050405020304" pitchFamily="18" charset="0"/>
                        </a:rPr>
                        <a:t>海關電子封條及傳送貨櫃動態之訊息，即可載運轉運海運快遞貨物。</a:t>
                      </a:r>
                    </a:p>
                  </a:txBody>
                  <a:tcPr marL="68580" marR="68580" marT="0" marB="0"/>
                </a:tc>
                <a:tc>
                  <a:txBody>
                    <a:bodyPr/>
                    <a:lstStyle/>
                    <a:p>
                      <a:pPr marL="182563" indent="-182563" algn="just" hangingPunct="0">
                        <a:lnSpc>
                          <a:spcPct val="110000"/>
                        </a:lnSpc>
                        <a:spcAft>
                          <a:spcPts val="0"/>
                        </a:spcAft>
                      </a:pPr>
                      <a:r>
                        <a:rPr lang="en-US" altLang="zh-TW" sz="2000"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000"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因應</a:t>
                      </a:r>
                      <a:r>
                        <a:rPr lang="zh-TW" sz="2000"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業者</a:t>
                      </a:r>
                      <a:r>
                        <a:rPr lang="zh-TW" sz="20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少量貨物之載運</a:t>
                      </a:r>
                      <a:r>
                        <a:rPr lang="zh-TW" sz="2000"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需求</a:t>
                      </a:r>
                      <a:r>
                        <a:rPr lang="zh-TW" altLang="en-US" sz="2000"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000"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182563" indent="-182563" algn="just" hangingPunct="0">
                        <a:lnSpc>
                          <a:spcPct val="110000"/>
                        </a:lnSpc>
                        <a:spcAft>
                          <a:spcPts val="0"/>
                        </a:spcAft>
                      </a:pPr>
                      <a:r>
                        <a:rPr lang="en-US" altLang="zh-TW" sz="2000"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a:t>
                      </a:r>
                      <a:r>
                        <a:rPr lang="zh-TW" sz="2000" kern="10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增加</a:t>
                      </a:r>
                      <a:r>
                        <a:rPr lang="zh-TW" sz="20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小三通海運快遞業者及船舶業者商機。</a:t>
                      </a:r>
                    </a:p>
                    <a:p>
                      <a:pPr marL="165100" indent="-165100" algn="just" hangingPunct="0">
                        <a:lnSpc>
                          <a:spcPct val="110000"/>
                        </a:lnSpc>
                        <a:spcAft>
                          <a:spcPts val="0"/>
                        </a:spcAft>
                      </a:pPr>
                      <a:r>
                        <a:rPr lang="en-US" sz="2000" u="none" strike="noStrike"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20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5522137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4000" dirty="0">
                <a:latin typeface="Times New Roman" panose="02020603050405020304" pitchFamily="18" charset="0"/>
                <a:ea typeface="標楷體" panose="03000509000000000000" pitchFamily="65" charset="-120"/>
                <a:cs typeface="Times New Roman" panose="02020603050405020304" pitchFamily="18" charset="0"/>
              </a:rPr>
              <a:t>18/21)</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21</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3251799410"/>
              </p:ext>
            </p:extLst>
          </p:nvPr>
        </p:nvGraphicFramePr>
        <p:xfrm>
          <a:off x="395536" y="1729336"/>
          <a:ext cx="8352929" cy="3962440"/>
        </p:xfrm>
        <a:graphic>
          <a:graphicData uri="http://schemas.openxmlformats.org/drawingml/2006/table">
            <a:tbl>
              <a:tblPr firstRow="1" bandRow="1">
                <a:tableStyleId>{F5AB1C69-6EDB-4FF4-983F-18BD219EF322}</a:tableStyleId>
              </a:tblPr>
              <a:tblGrid>
                <a:gridCol w="2192244"/>
                <a:gridCol w="2200245"/>
                <a:gridCol w="2200245"/>
                <a:gridCol w="1760195"/>
              </a:tblGrid>
              <a:tr h="475528">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370840">
                <a:tc>
                  <a:txBody>
                    <a:bodyPr/>
                    <a:lstStyle/>
                    <a:p>
                      <a:pPr marL="357188" indent="-357188" algn="just" hangingPunct="0">
                        <a:lnSpc>
                          <a:spcPct val="110000"/>
                        </a:lnSpc>
                        <a:spcAft>
                          <a:spcPts val="0"/>
                        </a:spcAft>
                      </a:pPr>
                      <a:r>
                        <a:rPr lang="en-US" altLang="zh-TW" sz="2000" kern="150" dirty="0" smtClean="0">
                          <a:effectLst/>
                          <a:latin typeface="Times New Roman" panose="02020603050405020304" pitchFamily="18" charset="0"/>
                          <a:ea typeface="標楷體" panose="03000509000000000000" pitchFamily="65" charset="-120"/>
                          <a:cs typeface="Times New Roman" panose="02020603050405020304" pitchFamily="18" charset="0"/>
                        </a:rPr>
                        <a:t>18.</a:t>
                      </a:r>
                      <a:r>
                        <a:rPr lang="zh-TW" sz="2000" kern="15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kern="150" dirty="0">
                          <a:effectLst/>
                          <a:latin typeface="Times New Roman" panose="02020603050405020304" pitchFamily="18" charset="0"/>
                          <a:ea typeface="標楷體" panose="03000509000000000000" pitchFamily="65" charset="-120"/>
                          <a:cs typeface="Times New Roman" panose="02020603050405020304" pitchFamily="18" charset="0"/>
                        </a:rPr>
                        <a:t>海運快遞貨物通關作業規定」第</a:t>
                      </a:r>
                      <a:r>
                        <a:rPr lang="en-US" sz="2000" kern="150" dirty="0">
                          <a:effectLst/>
                          <a:latin typeface="Times New Roman" panose="02020603050405020304" pitchFamily="18" charset="0"/>
                          <a:ea typeface="標楷體" panose="03000509000000000000" pitchFamily="65" charset="-120"/>
                          <a:cs typeface="Times New Roman" panose="02020603050405020304" pitchFamily="18" charset="0"/>
                        </a:rPr>
                        <a:t>5</a:t>
                      </a:r>
                      <a:r>
                        <a:rPr lang="zh-TW" sz="2000" kern="150" dirty="0">
                          <a:effectLst/>
                          <a:latin typeface="Times New Roman" panose="02020603050405020304" pitchFamily="18" charset="0"/>
                          <a:ea typeface="標楷體" panose="03000509000000000000" pitchFamily="65" charset="-120"/>
                          <a:cs typeface="Times New Roman" panose="02020603050405020304" pitchFamily="18" charset="0"/>
                        </a:rPr>
                        <a:t>點第</a:t>
                      </a:r>
                      <a:r>
                        <a:rPr lang="en-US" sz="2000" kern="150" dirty="0">
                          <a:effectLst/>
                          <a:latin typeface="Times New Roman" panose="02020603050405020304" pitchFamily="18" charset="0"/>
                          <a:ea typeface="標楷體" panose="03000509000000000000" pitchFamily="65" charset="-120"/>
                          <a:cs typeface="Times New Roman" panose="02020603050405020304" pitchFamily="18" charset="0"/>
                        </a:rPr>
                        <a:t>1</a:t>
                      </a:r>
                      <a:r>
                        <a:rPr lang="zh-TW" sz="2000" kern="150" dirty="0">
                          <a:effectLst/>
                          <a:latin typeface="Times New Roman" panose="02020603050405020304" pitchFamily="18" charset="0"/>
                          <a:ea typeface="標楷體" panose="03000509000000000000" pitchFamily="65" charset="-120"/>
                          <a:cs typeface="Times New Roman" panose="02020603050405020304" pitchFamily="18" charset="0"/>
                        </a:rPr>
                        <a:t>項，</a:t>
                      </a:r>
                      <a:r>
                        <a:rPr lang="zh-TW" sz="2000" kern="15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簡化</a:t>
                      </a:r>
                      <a:r>
                        <a:rPr lang="en-US" sz="2000" kern="15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C1(</a:t>
                      </a:r>
                      <a:r>
                        <a:rPr lang="zh-TW" sz="2000" kern="15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免審免驗</a:t>
                      </a:r>
                      <a:r>
                        <a:rPr lang="en-US" sz="2000" kern="15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kern="15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通關海運快遞貨物之通關方式。</a:t>
                      </a:r>
                      <a:r>
                        <a:rPr lang="en-US" sz="1600" kern="15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1600" kern="150" dirty="0">
                          <a:effectLst/>
                          <a:latin typeface="Times New Roman" panose="02020603050405020304" pitchFamily="18" charset="0"/>
                          <a:ea typeface="標楷體" panose="03000509000000000000" pitchFamily="65" charset="-120"/>
                          <a:cs typeface="Times New Roman" panose="02020603050405020304" pitchFamily="18" charset="0"/>
                        </a:rPr>
                        <a:t>財政部</a:t>
                      </a:r>
                      <a:r>
                        <a:rPr lang="en-US" sz="1600" kern="150" dirty="0" smtClean="0">
                          <a:effectLst/>
                          <a:latin typeface="Times New Roman" panose="02020603050405020304" pitchFamily="18" charset="0"/>
                          <a:ea typeface="標楷體" panose="03000509000000000000" pitchFamily="65" charset="-120"/>
                          <a:cs typeface="Times New Roman" panose="02020603050405020304" pitchFamily="18" charset="0"/>
                        </a:rPr>
                        <a:t>106.12.8</a:t>
                      </a:r>
                      <a:r>
                        <a:rPr lang="zh-TW" altLang="en-US" sz="1600" kern="150" dirty="0" smtClean="0">
                          <a:effectLst/>
                          <a:latin typeface="Times New Roman" panose="02020603050405020304" pitchFamily="18" charset="0"/>
                          <a:ea typeface="標楷體" panose="03000509000000000000" pitchFamily="65" charset="-120"/>
                          <a:cs typeface="Times New Roman" panose="02020603050405020304" pitchFamily="18" charset="0"/>
                        </a:rPr>
                        <a:t>台財關字第</a:t>
                      </a:r>
                      <a:r>
                        <a:rPr lang="en-US" altLang="zh-TW" sz="1600" kern="150" dirty="0" smtClean="0">
                          <a:effectLst/>
                          <a:latin typeface="Times New Roman" panose="02020603050405020304" pitchFamily="18" charset="0"/>
                          <a:ea typeface="標楷體" panose="03000509000000000000" pitchFamily="65" charset="-120"/>
                          <a:cs typeface="Times New Roman" panose="02020603050405020304" pitchFamily="18" charset="0"/>
                        </a:rPr>
                        <a:t>1061026124</a:t>
                      </a:r>
                      <a:r>
                        <a:rPr lang="zh-TW" altLang="en-US" sz="1600" kern="150" dirty="0" smtClean="0">
                          <a:effectLst/>
                          <a:latin typeface="Times New Roman" panose="02020603050405020304" pitchFamily="18" charset="0"/>
                          <a:ea typeface="標楷體" panose="03000509000000000000" pitchFamily="65" charset="-120"/>
                          <a:cs typeface="Times New Roman" panose="02020603050405020304" pitchFamily="18" charset="0"/>
                        </a:rPr>
                        <a:t>號令</a:t>
                      </a:r>
                      <a:r>
                        <a:rPr lang="en-US" sz="1600" kern="150" dirty="0" smtClean="0">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2000" kern="150" dirty="0">
                        <a:effectLst/>
                        <a:latin typeface="Times New Roman" panose="02020603050405020304" pitchFamily="18" charset="0"/>
                        <a:ea typeface="標楷體" panose="03000509000000000000" pitchFamily="65" charset="-120"/>
                        <a:cs typeface="Times New Roman" panose="02020603050405020304" pitchFamily="18" charset="0"/>
                      </a:endParaRPr>
                    </a:p>
                    <a:p>
                      <a:pPr algn="just" hangingPunct="0">
                        <a:lnSpc>
                          <a:spcPct val="110000"/>
                        </a:lnSpc>
                        <a:spcAft>
                          <a:spcPts val="0"/>
                        </a:spcAft>
                      </a:pPr>
                      <a:r>
                        <a:rPr lang="en-US" sz="2000"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just" hangingPunct="0">
                        <a:lnSpc>
                          <a:spcPct val="110000"/>
                        </a:lnSpc>
                        <a:spcAft>
                          <a:spcPts val="0"/>
                        </a:spcAft>
                      </a:pPr>
                      <a:r>
                        <a:rPr lang="zh-TW" sz="2000" kern="150" dirty="0">
                          <a:effectLst/>
                          <a:latin typeface="Times New Roman" panose="02020603050405020304" pitchFamily="18" charset="0"/>
                          <a:ea typeface="標楷體" panose="03000509000000000000" pitchFamily="65" charset="-120"/>
                          <a:cs typeface="Times New Roman" panose="02020603050405020304" pitchFamily="18" charset="0"/>
                        </a:rPr>
                        <a:t>海運快遞貨物專區</a:t>
                      </a:r>
                      <a:r>
                        <a:rPr lang="zh-TW" sz="2000" kern="150" dirty="0" smtClean="0">
                          <a:effectLst/>
                          <a:latin typeface="Times New Roman" panose="02020603050405020304" pitchFamily="18" charset="0"/>
                          <a:ea typeface="標楷體" panose="03000509000000000000" pitchFamily="65" charset="-120"/>
                          <a:cs typeface="Times New Roman" panose="02020603050405020304" pitchFamily="18" charset="0"/>
                        </a:rPr>
                        <a:t>業者</a:t>
                      </a:r>
                      <a:r>
                        <a:rPr lang="zh-TW" sz="2000" kern="15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應</a:t>
                      </a:r>
                      <a:r>
                        <a:rPr lang="zh-TW" sz="2000" kern="150" dirty="0">
                          <a:effectLst/>
                          <a:latin typeface="Times New Roman" panose="02020603050405020304" pitchFamily="18" charset="0"/>
                          <a:ea typeface="標楷體" panose="03000509000000000000" pitchFamily="65" charset="-120"/>
                          <a:cs typeface="Times New Roman" panose="02020603050405020304" pitchFamily="18" charset="0"/>
                        </a:rPr>
                        <a:t>掃描海運快遞貨物條碼，將報單類別、通關方式、稅額及報關箱號等資料</a:t>
                      </a:r>
                      <a:r>
                        <a:rPr lang="zh-TW" sz="2000" kern="15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列印黏貼於貨物或貨袋</a:t>
                      </a:r>
                      <a:r>
                        <a:rPr lang="zh-TW" sz="2000" kern="150" dirty="0">
                          <a:effectLst/>
                          <a:latin typeface="Times New Roman" panose="02020603050405020304" pitchFamily="18" charset="0"/>
                          <a:ea typeface="標楷體" panose="03000509000000000000" pitchFamily="65" charset="-120"/>
                          <a:cs typeface="Times New Roman" panose="02020603050405020304" pitchFamily="18" charset="0"/>
                        </a:rPr>
                        <a:t>上。</a:t>
                      </a:r>
                    </a:p>
                  </a:txBody>
                  <a:tcPr marL="68580" marR="68580" marT="0" marB="0"/>
                </a:tc>
                <a:tc>
                  <a:txBody>
                    <a:bodyPr/>
                    <a:lstStyle/>
                    <a:p>
                      <a:pPr algn="just" hangingPunct="0">
                        <a:lnSpc>
                          <a:spcPct val="110000"/>
                        </a:lnSpc>
                        <a:spcAft>
                          <a:spcPts val="0"/>
                        </a:spcAft>
                      </a:pPr>
                      <a:r>
                        <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rPr>
                        <a:t>經核定為</a:t>
                      </a:r>
                      <a:r>
                        <a:rPr lang="en-US" sz="2000" kern="100" dirty="0">
                          <a:effectLst/>
                          <a:latin typeface="Times New Roman" panose="02020603050405020304" pitchFamily="18" charset="0"/>
                          <a:ea typeface="標楷體" panose="03000509000000000000" pitchFamily="65" charset="-120"/>
                          <a:cs typeface="Times New Roman" panose="02020603050405020304" pitchFamily="18" charset="0"/>
                        </a:rPr>
                        <a:t>C1</a:t>
                      </a:r>
                      <a:r>
                        <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rPr>
                        <a:t>通關且未取消放行之非併袋貨物，</a:t>
                      </a:r>
                      <a:r>
                        <a:rPr lang="zh-TW" sz="20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免</a:t>
                      </a:r>
                      <a:r>
                        <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rPr>
                        <a:t>黏貼通關標籤。</a:t>
                      </a:r>
                    </a:p>
                  </a:txBody>
                  <a:tcPr marL="68580" marR="68580" marT="0" marB="0"/>
                </a:tc>
                <a:tc>
                  <a:txBody>
                    <a:bodyPr/>
                    <a:lstStyle/>
                    <a:p>
                      <a:pPr marL="182563" indent="-182563" algn="just" hangingPunct="0">
                        <a:lnSpc>
                          <a:spcPct val="110000"/>
                        </a:lnSpc>
                        <a:spcAft>
                          <a:spcPts val="0"/>
                        </a:spcAft>
                      </a:pPr>
                      <a:r>
                        <a:rPr lang="en-US" altLang="zh-TW" sz="2000" kern="150" dirty="0" smtClean="0">
                          <a:effectLst/>
                          <a:latin typeface="Times New Roman" panose="02020603050405020304" pitchFamily="18" charset="0"/>
                          <a:ea typeface="標楷體" panose="03000509000000000000" pitchFamily="65" charset="-120"/>
                          <a:cs typeface="Times New Roman" panose="02020603050405020304" pitchFamily="18" charset="0"/>
                        </a:rPr>
                        <a:t>1.</a:t>
                      </a:r>
                      <a:r>
                        <a:rPr lang="zh-TW" sz="2000" kern="150" dirty="0" smtClean="0">
                          <a:effectLst/>
                          <a:latin typeface="Times New Roman" panose="02020603050405020304" pitchFamily="18" charset="0"/>
                          <a:ea typeface="標楷體" panose="03000509000000000000" pitchFamily="65" charset="-120"/>
                          <a:cs typeface="Times New Roman" panose="02020603050405020304" pitchFamily="18" charset="0"/>
                        </a:rPr>
                        <a:t>使</a:t>
                      </a:r>
                      <a:r>
                        <a:rPr lang="zh-TW" sz="2000" kern="150" dirty="0">
                          <a:effectLst/>
                          <a:latin typeface="Times New Roman" panose="02020603050405020304" pitchFamily="18" charset="0"/>
                          <a:ea typeface="標楷體" panose="03000509000000000000" pitchFamily="65" charset="-120"/>
                          <a:cs typeface="Times New Roman" panose="02020603050405020304" pitchFamily="18" charset="0"/>
                        </a:rPr>
                        <a:t>海運快遞貨物得連續不間斷上輸送帶刷碼通</a:t>
                      </a:r>
                      <a:r>
                        <a:rPr lang="zh-TW" sz="2000" kern="150" dirty="0" smtClean="0">
                          <a:effectLst/>
                          <a:latin typeface="Times New Roman" panose="02020603050405020304" pitchFamily="18" charset="0"/>
                          <a:ea typeface="標楷體" panose="03000509000000000000" pitchFamily="65" charset="-120"/>
                          <a:cs typeface="Times New Roman" panose="02020603050405020304" pitchFamily="18" charset="0"/>
                        </a:rPr>
                        <a:t>關</a:t>
                      </a:r>
                      <a:r>
                        <a:rPr lang="zh-TW" altLang="en-US" sz="2000" kern="150" dirty="0" smtClean="0">
                          <a:effectLst/>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000" kern="150" dirty="0" smtClean="0">
                        <a:effectLst/>
                        <a:latin typeface="Times New Roman" panose="02020603050405020304" pitchFamily="18" charset="0"/>
                        <a:ea typeface="標楷體" panose="03000509000000000000" pitchFamily="65" charset="-120"/>
                        <a:cs typeface="Times New Roman" panose="02020603050405020304" pitchFamily="18" charset="0"/>
                      </a:endParaRPr>
                    </a:p>
                    <a:p>
                      <a:pPr marL="182563" indent="-182563" algn="just" hangingPunct="0">
                        <a:lnSpc>
                          <a:spcPct val="110000"/>
                        </a:lnSpc>
                        <a:spcAft>
                          <a:spcPts val="0"/>
                        </a:spcAft>
                      </a:pPr>
                      <a:r>
                        <a:rPr lang="en-US" altLang="zh-TW" sz="2000" kern="150" dirty="0" smtClean="0">
                          <a:effectLst/>
                          <a:latin typeface="Times New Roman" panose="02020603050405020304" pitchFamily="18" charset="0"/>
                          <a:ea typeface="標楷體" panose="03000509000000000000" pitchFamily="65" charset="-120"/>
                          <a:cs typeface="Times New Roman" panose="02020603050405020304" pitchFamily="18" charset="0"/>
                        </a:rPr>
                        <a:t>2.</a:t>
                      </a:r>
                      <a:r>
                        <a:rPr lang="zh-TW" sz="2000" kern="150" dirty="0" smtClean="0">
                          <a:effectLst/>
                          <a:latin typeface="Times New Roman" panose="02020603050405020304" pitchFamily="18" charset="0"/>
                          <a:ea typeface="標楷體" panose="03000509000000000000" pitchFamily="65" charset="-120"/>
                          <a:cs typeface="Times New Roman" panose="02020603050405020304" pitchFamily="18" charset="0"/>
                        </a:rPr>
                        <a:t>大幅降低</a:t>
                      </a:r>
                      <a:r>
                        <a:rPr lang="zh-TW" altLang="en-US" sz="2000" kern="150" dirty="0" smtClean="0">
                          <a:effectLst/>
                          <a:latin typeface="Times New Roman" panose="02020603050405020304" pitchFamily="18" charset="0"/>
                          <a:ea typeface="標楷體" panose="03000509000000000000" pitchFamily="65" charset="-120"/>
                          <a:cs typeface="Times New Roman" panose="02020603050405020304" pitchFamily="18" charset="0"/>
                        </a:rPr>
                        <a:t>通關</a:t>
                      </a:r>
                      <a:r>
                        <a:rPr lang="zh-TW" sz="2000" kern="150" dirty="0" smtClean="0">
                          <a:effectLst/>
                          <a:latin typeface="Times New Roman" panose="02020603050405020304" pitchFamily="18" charset="0"/>
                          <a:ea typeface="標楷體" panose="03000509000000000000" pitchFamily="65" charset="-120"/>
                          <a:cs typeface="Times New Roman" panose="02020603050405020304" pitchFamily="18" charset="0"/>
                        </a:rPr>
                        <a:t>作業</a:t>
                      </a:r>
                      <a:r>
                        <a:rPr lang="zh-TW" sz="2000" kern="150" dirty="0">
                          <a:effectLst/>
                          <a:latin typeface="Times New Roman" panose="02020603050405020304" pitchFamily="18" charset="0"/>
                          <a:ea typeface="標楷體" panose="03000509000000000000" pitchFamily="65" charset="-120"/>
                          <a:cs typeface="Times New Roman" panose="02020603050405020304" pitchFamily="18" charset="0"/>
                        </a:rPr>
                        <a:t>成本及時間，有利海運快遞業務發展。</a:t>
                      </a:r>
                    </a:p>
                  </a:txBody>
                  <a:tcPr marL="68580" marR="68580" marT="0" marB="0"/>
                </a:tc>
              </a:tr>
            </a:tbl>
          </a:graphicData>
        </a:graphic>
      </p:graphicFrame>
      <p:sp>
        <p:nvSpPr>
          <p:cNvPr id="6" name="文字方塊 5"/>
          <p:cNvSpPr txBox="1"/>
          <p:nvPr/>
        </p:nvSpPr>
        <p:spPr>
          <a:xfrm>
            <a:off x="395536" y="1196752"/>
            <a:ext cx="3336170" cy="430887"/>
          </a:xfrm>
          <a:prstGeom prst="rect">
            <a:avLst/>
          </a:prstGeom>
          <a:noFill/>
        </p:spPr>
        <p:txBody>
          <a:bodyPr wrap="none" rtlCol="0">
            <a:spAutoFit/>
          </a:bodyPr>
          <a:lstStyle/>
          <a:p>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七、提升通關效率</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a:t>
            </a:r>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6263181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4000" dirty="0">
                <a:latin typeface="Times New Roman" panose="02020603050405020304" pitchFamily="18" charset="0"/>
                <a:ea typeface="標楷體" panose="03000509000000000000" pitchFamily="65" charset="-120"/>
                <a:cs typeface="Times New Roman" panose="02020603050405020304" pitchFamily="18" charset="0"/>
              </a:rPr>
              <a:t>19/21)</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22</a:t>
            </a:fld>
            <a:endParaRPr lang="zh-TW" altLang="en-US"/>
          </a:p>
        </p:txBody>
      </p:sp>
      <p:sp>
        <p:nvSpPr>
          <p:cNvPr id="3" name="文字方塊 2"/>
          <p:cNvSpPr txBox="1"/>
          <p:nvPr/>
        </p:nvSpPr>
        <p:spPr>
          <a:xfrm>
            <a:off x="395536" y="1124744"/>
            <a:ext cx="3336170" cy="430887"/>
          </a:xfrm>
          <a:prstGeom prst="rect">
            <a:avLst/>
          </a:prstGeom>
          <a:noFill/>
        </p:spPr>
        <p:txBody>
          <a:bodyPr wrap="none" rtlCol="0">
            <a:spAutoFit/>
          </a:bodyPr>
          <a:lstStyle/>
          <a:p>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七、提升通關效率</a:t>
            </a:r>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a:t>
            </a:r>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1280682284"/>
              </p:ext>
            </p:extLst>
          </p:nvPr>
        </p:nvGraphicFramePr>
        <p:xfrm>
          <a:off x="395536" y="1628800"/>
          <a:ext cx="8208911" cy="2783960"/>
        </p:xfrm>
        <a:graphic>
          <a:graphicData uri="http://schemas.openxmlformats.org/drawingml/2006/table">
            <a:tbl>
              <a:tblPr firstRow="1" bandRow="1">
                <a:tableStyleId>{F5AB1C69-6EDB-4FF4-983F-18BD219EF322}</a:tableStyleId>
              </a:tblPr>
              <a:tblGrid>
                <a:gridCol w="2736304"/>
                <a:gridCol w="1800200"/>
                <a:gridCol w="1893810"/>
                <a:gridCol w="1778597"/>
              </a:tblGrid>
              <a:tr h="504056">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370840">
                <a:tc>
                  <a:txBody>
                    <a:bodyPr/>
                    <a:lstStyle/>
                    <a:p>
                      <a:pPr marL="269875" marR="0" indent="-269875" algn="just" defTabSz="914400" rtl="0" eaLnBrk="1" fontAlgn="auto" latinLnBrk="0" hangingPunct="1">
                        <a:lnSpc>
                          <a:spcPct val="110000"/>
                        </a:lnSpc>
                        <a:spcBef>
                          <a:spcPts val="0"/>
                        </a:spcBef>
                        <a:spcAft>
                          <a:spcPts val="0"/>
                        </a:spcAft>
                        <a:buClrTx/>
                        <a:buSzTx/>
                        <a:buFontTx/>
                        <a:buNone/>
                        <a:tabLst/>
                        <a:defRPr/>
                      </a:pPr>
                      <a:r>
                        <a:rPr lang="en-US" altLang="zh-TW" sz="2000" kern="100" dirty="0" smtClean="0">
                          <a:effectLst/>
                          <a:latin typeface="Times New Roman"/>
                          <a:ea typeface="標楷體"/>
                          <a:cs typeface="Times New Roman"/>
                        </a:rPr>
                        <a:t>19.</a:t>
                      </a:r>
                      <a:r>
                        <a:rPr lang="zh-TW" sz="2000" kern="100" dirty="0" smtClean="0">
                          <a:effectLst/>
                          <a:latin typeface="Times New Roman"/>
                          <a:ea typeface="標楷體"/>
                          <a:cs typeface="Times New Roman"/>
                        </a:rPr>
                        <a:t>「</a:t>
                      </a:r>
                      <a:r>
                        <a:rPr lang="zh-TW" sz="2000" kern="100" dirty="0">
                          <a:effectLst/>
                          <a:latin typeface="Times New Roman"/>
                          <a:ea typeface="標楷體"/>
                          <a:cs typeface="Times New Roman"/>
                        </a:rPr>
                        <a:t>自由貿易港區</a:t>
                      </a:r>
                      <a:r>
                        <a:rPr lang="en-US" sz="2000" kern="100" dirty="0">
                          <a:effectLst/>
                          <a:latin typeface="Times New Roman"/>
                          <a:ea typeface="標楷體"/>
                          <a:cs typeface="Times New Roman"/>
                        </a:rPr>
                        <a:t>F5</a:t>
                      </a:r>
                      <a:r>
                        <a:rPr lang="zh-TW" sz="2000" kern="100" dirty="0">
                          <a:effectLst/>
                          <a:latin typeface="Times New Roman"/>
                          <a:ea typeface="標楷體"/>
                          <a:cs typeface="Times New Roman"/>
                        </a:rPr>
                        <a:t>報單貨物郵遞出口作業要點</a:t>
                      </a:r>
                      <a:r>
                        <a:rPr lang="zh-TW" sz="2000" kern="100" dirty="0" smtClean="0">
                          <a:effectLst/>
                          <a:latin typeface="Times New Roman"/>
                          <a:ea typeface="標楷體"/>
                          <a:cs typeface="Times New Roman"/>
                        </a:rPr>
                        <a:t>」</a:t>
                      </a:r>
                      <a:r>
                        <a:rPr lang="zh-TW" altLang="en-US" sz="2000" kern="100" dirty="0" smtClean="0">
                          <a:effectLst/>
                          <a:latin typeface="Times New Roman"/>
                          <a:ea typeface="標楷體"/>
                          <a:cs typeface="Times New Roman"/>
                        </a:rPr>
                        <a:t>，</a:t>
                      </a:r>
                      <a:r>
                        <a:rPr lang="zh-TW" altLang="zh-TW" sz="2000" kern="100" dirty="0" smtClean="0">
                          <a:solidFill>
                            <a:srgbClr val="FF0000"/>
                          </a:solidFill>
                          <a:effectLst/>
                          <a:latin typeface="Times New Roman"/>
                          <a:ea typeface="標楷體"/>
                          <a:cs typeface="Times New Roman"/>
                        </a:rPr>
                        <a:t>開放自由貿易港區貨物得交由中華郵政公司辦理郵遞出口</a:t>
                      </a:r>
                      <a:r>
                        <a:rPr lang="zh-TW" altLang="en-US" sz="2000" kern="100" dirty="0" smtClean="0">
                          <a:effectLst/>
                          <a:latin typeface="Times New Roman"/>
                          <a:ea typeface="標楷體"/>
                          <a:cs typeface="Times New Roman"/>
                        </a:rPr>
                        <a:t>。</a:t>
                      </a:r>
                      <a:r>
                        <a:rPr lang="en-US" altLang="zh-TW" sz="1600" kern="100" dirty="0" smtClean="0">
                          <a:effectLst/>
                          <a:latin typeface="Times New Roman"/>
                          <a:ea typeface="標楷體"/>
                          <a:cs typeface="Times New Roman"/>
                        </a:rPr>
                        <a:t>(</a:t>
                      </a:r>
                      <a:r>
                        <a:rPr lang="zh-TW" altLang="en-US" sz="1600" kern="100" dirty="0" smtClean="0">
                          <a:effectLst/>
                          <a:latin typeface="Times New Roman"/>
                          <a:ea typeface="標楷體"/>
                          <a:cs typeface="Times New Roman"/>
                        </a:rPr>
                        <a:t>財政部預定</a:t>
                      </a:r>
                      <a:r>
                        <a:rPr lang="en-US" altLang="zh-TW" sz="1600" kern="100" dirty="0" smtClean="0">
                          <a:effectLst/>
                          <a:latin typeface="Times New Roman"/>
                          <a:ea typeface="標楷體"/>
                          <a:cs typeface="Times New Roman"/>
                        </a:rPr>
                        <a:t>106.12.28</a:t>
                      </a:r>
                      <a:r>
                        <a:rPr lang="zh-TW" altLang="en-US" sz="1600" kern="100" dirty="0" smtClean="0">
                          <a:effectLst/>
                          <a:latin typeface="Times New Roman"/>
                          <a:ea typeface="標楷體"/>
                          <a:cs typeface="Times New Roman"/>
                        </a:rPr>
                        <a:t>完成</a:t>
                      </a:r>
                      <a:r>
                        <a:rPr lang="en-US" altLang="zh-TW" sz="1600" kern="100" dirty="0" smtClean="0">
                          <a:effectLst/>
                          <a:latin typeface="Times New Roman"/>
                          <a:ea typeface="標楷體"/>
                          <a:cs typeface="Times New Roman"/>
                        </a:rPr>
                        <a:t>)</a:t>
                      </a:r>
                      <a:endParaRPr lang="zh-TW" sz="1600" kern="100" dirty="0">
                        <a:effectLst/>
                        <a:latin typeface="Calibri"/>
                        <a:ea typeface="新細明體"/>
                        <a:cs typeface="Times New Roman"/>
                      </a:endParaRPr>
                    </a:p>
                  </a:txBody>
                  <a:tcPr marL="68580" marR="68580" marT="0" marB="0"/>
                </a:tc>
                <a:tc>
                  <a:txBody>
                    <a:bodyPr/>
                    <a:lstStyle/>
                    <a:p>
                      <a:pPr marL="0" algn="l" defTabSz="914400" rtl="0" eaLnBrk="1" latinLnBrk="0" hangingPunct="1">
                        <a:lnSpc>
                          <a:spcPct val="110000"/>
                        </a:lnSpc>
                        <a:spcAft>
                          <a:spcPts val="0"/>
                        </a:spcAft>
                      </a:pPr>
                      <a:r>
                        <a:rPr lang="zh-TW" altLang="en-US" sz="2000" kern="100" dirty="0" smtClean="0">
                          <a:solidFill>
                            <a:schemeClr val="dk1"/>
                          </a:solidFill>
                          <a:effectLst/>
                          <a:latin typeface="Times New Roman"/>
                          <a:ea typeface="標楷體"/>
                          <a:cs typeface="Times New Roman"/>
                        </a:rPr>
                        <a:t>未開放。</a:t>
                      </a:r>
                      <a:endParaRPr lang="zh-TW" sz="2000" kern="100" dirty="0">
                        <a:solidFill>
                          <a:schemeClr val="dk1"/>
                        </a:solidFill>
                        <a:effectLst/>
                        <a:latin typeface="Times New Roman"/>
                        <a:ea typeface="標楷體"/>
                        <a:cs typeface="Times New Roman"/>
                      </a:endParaRPr>
                    </a:p>
                  </a:txBody>
                  <a:tcPr marL="68580" marR="68580" marT="0" marB="0"/>
                </a:tc>
                <a:tc>
                  <a:txBody>
                    <a:bodyPr/>
                    <a:lstStyle/>
                    <a:p>
                      <a:pPr algn="just">
                        <a:lnSpc>
                          <a:spcPct val="110000"/>
                        </a:lnSpc>
                        <a:spcAft>
                          <a:spcPts val="0"/>
                        </a:spcAft>
                      </a:pPr>
                      <a:r>
                        <a:rPr lang="zh-TW" sz="2000" kern="100" dirty="0">
                          <a:effectLst/>
                          <a:latin typeface="Times New Roman"/>
                          <a:ea typeface="標楷體"/>
                          <a:cs typeface="Times New Roman"/>
                        </a:rPr>
                        <a:t>開放自由貿易港區貨物得交由中華郵政股份有限公司辦理郵遞出口作業。</a:t>
                      </a:r>
                      <a:endParaRPr lang="zh-TW" sz="2000" kern="100" dirty="0">
                        <a:effectLst/>
                        <a:latin typeface="Calibri"/>
                        <a:ea typeface="新細明體"/>
                        <a:cs typeface="Times New Roman"/>
                      </a:endParaRPr>
                    </a:p>
                  </a:txBody>
                  <a:tcPr marL="68580" marR="68580" marT="0" marB="0"/>
                </a:tc>
                <a:tc>
                  <a:txBody>
                    <a:bodyPr/>
                    <a:lstStyle/>
                    <a:p>
                      <a:pPr algn="just">
                        <a:lnSpc>
                          <a:spcPct val="110000"/>
                        </a:lnSpc>
                        <a:spcAft>
                          <a:spcPts val="0"/>
                        </a:spcAft>
                      </a:pPr>
                      <a:r>
                        <a:rPr lang="zh-TW" sz="2000" kern="100" dirty="0">
                          <a:effectLst/>
                          <a:latin typeface="Times New Roman"/>
                          <a:ea typeface="標楷體"/>
                          <a:cs typeface="Times New Roman"/>
                        </a:rPr>
                        <a:t>促進自由貿易港區發展為跨境電商發貨倉庫。</a:t>
                      </a:r>
                      <a:endParaRPr lang="zh-TW" sz="2000" kern="100" dirty="0">
                        <a:effectLst/>
                        <a:latin typeface="Calibri"/>
                        <a:ea typeface="新細明體"/>
                        <a:cs typeface="Times New Roman"/>
                      </a:endParaRPr>
                    </a:p>
                    <a:p>
                      <a:pPr algn="just">
                        <a:lnSpc>
                          <a:spcPct val="110000"/>
                        </a:lnSpc>
                        <a:spcAft>
                          <a:spcPts val="0"/>
                        </a:spcAft>
                      </a:pPr>
                      <a:r>
                        <a:rPr lang="en-US" sz="2000" kern="100" dirty="0">
                          <a:effectLst/>
                          <a:latin typeface="Times New Roman"/>
                          <a:ea typeface="標楷體"/>
                          <a:cs typeface="Times New Roman"/>
                        </a:rPr>
                        <a:t> </a:t>
                      </a:r>
                      <a:endParaRPr lang="zh-TW" sz="2000" kern="100" dirty="0">
                        <a:effectLst/>
                        <a:latin typeface="Calibri"/>
                        <a:ea typeface="新細明體"/>
                        <a:cs typeface="Times New Roman"/>
                      </a:endParaRPr>
                    </a:p>
                  </a:txBody>
                  <a:tcPr marL="68580" marR="68580" marT="0" marB="0"/>
                </a:tc>
              </a:tr>
            </a:tbl>
          </a:graphicData>
        </a:graphic>
      </p:graphicFrame>
    </p:spTree>
    <p:extLst>
      <p:ext uri="{BB962C8B-B14F-4D97-AF65-F5344CB8AC3E}">
        <p14:creationId xmlns:p14="http://schemas.microsoft.com/office/powerpoint/2010/main" val="4077758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4000" dirty="0">
                <a:latin typeface="Times New Roman" panose="02020603050405020304" pitchFamily="18" charset="0"/>
                <a:ea typeface="標楷體" panose="03000509000000000000" pitchFamily="65" charset="-120"/>
                <a:cs typeface="Times New Roman" panose="02020603050405020304" pitchFamily="18" charset="0"/>
              </a:rPr>
              <a:t>20/21)</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23</a:t>
            </a:fld>
            <a:endParaRPr lang="zh-TW" altLang="en-US"/>
          </a:p>
        </p:txBody>
      </p:sp>
      <p:sp>
        <p:nvSpPr>
          <p:cNvPr id="3" name="文字方塊 2"/>
          <p:cNvSpPr txBox="1"/>
          <p:nvPr/>
        </p:nvSpPr>
        <p:spPr>
          <a:xfrm>
            <a:off x="395536" y="1196752"/>
            <a:ext cx="2207656" cy="430887"/>
          </a:xfrm>
          <a:prstGeom prst="rect">
            <a:avLst/>
          </a:prstGeom>
          <a:noFill/>
        </p:spPr>
        <p:txBody>
          <a:bodyPr wrap="none" rtlCol="0">
            <a:spAutoFit/>
          </a:bodyPr>
          <a:lstStyle/>
          <a:p>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八</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、其他</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4152229991"/>
              </p:ext>
            </p:extLst>
          </p:nvPr>
        </p:nvGraphicFramePr>
        <p:xfrm>
          <a:off x="395536" y="1729336"/>
          <a:ext cx="8352929" cy="3157768"/>
        </p:xfrm>
        <a:graphic>
          <a:graphicData uri="http://schemas.openxmlformats.org/drawingml/2006/table">
            <a:tbl>
              <a:tblPr firstRow="1" bandRow="1">
                <a:tableStyleId>{F5AB1C69-6EDB-4FF4-983F-18BD219EF322}</a:tableStyleId>
              </a:tblPr>
              <a:tblGrid>
                <a:gridCol w="2192244"/>
                <a:gridCol w="2200245"/>
                <a:gridCol w="2200245"/>
                <a:gridCol w="1760195"/>
              </a:tblGrid>
              <a:tr h="475528">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370840">
                <a:tc>
                  <a:txBody>
                    <a:bodyPr/>
                    <a:lstStyle/>
                    <a:p>
                      <a:pPr marL="182563" indent="-182563" algn="just" hangingPunct="0">
                        <a:lnSpc>
                          <a:spcPct val="110000"/>
                        </a:lnSpc>
                        <a:spcAft>
                          <a:spcPts val="0"/>
                        </a:spcAft>
                      </a:pPr>
                      <a:r>
                        <a:rPr lang="en-US" altLang="zh-TW" sz="2000" kern="100" dirty="0" smtClean="0">
                          <a:effectLst/>
                          <a:latin typeface="Times New Roman"/>
                          <a:ea typeface="標楷體"/>
                          <a:cs typeface="Times New Roman"/>
                        </a:rPr>
                        <a:t>20.</a:t>
                      </a:r>
                      <a:r>
                        <a:rPr lang="zh-TW" altLang="en-US" sz="2000" kern="100" dirty="0" smtClean="0">
                          <a:effectLst/>
                          <a:latin typeface="Times New Roman"/>
                          <a:ea typeface="標楷體"/>
                          <a:cs typeface="Times New Roman"/>
                        </a:rPr>
                        <a:t>勞退基金、國民年金保險基金之</a:t>
                      </a:r>
                      <a:r>
                        <a:rPr lang="zh-TW" sz="2000" kern="100" dirty="0" smtClean="0">
                          <a:effectLst/>
                          <a:latin typeface="Times New Roman"/>
                          <a:ea typeface="標楷體"/>
                          <a:cs typeface="Times New Roman"/>
                        </a:rPr>
                        <a:t>國外</a:t>
                      </a:r>
                      <a:r>
                        <a:rPr lang="zh-TW" sz="2000" kern="100" dirty="0">
                          <a:effectLst/>
                          <a:latin typeface="Times New Roman"/>
                          <a:ea typeface="標楷體"/>
                          <a:cs typeface="Times New Roman"/>
                        </a:rPr>
                        <a:t>委任投資</a:t>
                      </a:r>
                      <a:r>
                        <a:rPr lang="zh-TW" sz="2000" kern="100" dirty="0" smtClean="0">
                          <a:effectLst/>
                          <a:latin typeface="Times New Roman"/>
                          <a:ea typeface="標楷體"/>
                          <a:cs typeface="Times New Roman"/>
                        </a:rPr>
                        <a:t>方針</a:t>
                      </a:r>
                      <a:r>
                        <a:rPr lang="zh-TW" altLang="en-US" sz="2000" kern="100" dirty="0" smtClean="0">
                          <a:solidFill>
                            <a:schemeClr val="tx1"/>
                          </a:solidFill>
                          <a:effectLst/>
                          <a:latin typeface="Times New Roman"/>
                          <a:ea typeface="標楷體"/>
                          <a:cs typeface="Times New Roman"/>
                        </a:rPr>
                        <a:t>第貳點</a:t>
                      </a:r>
                      <a:r>
                        <a:rPr lang="zh-TW" altLang="en-US" sz="2000" kern="100" dirty="0" smtClean="0">
                          <a:effectLst/>
                          <a:latin typeface="Times New Roman"/>
                          <a:ea typeface="標楷體"/>
                          <a:cs typeface="Times New Roman"/>
                        </a:rPr>
                        <a:t>，</a:t>
                      </a:r>
                      <a:r>
                        <a:rPr lang="zh-TW" altLang="en-US" sz="2000" kern="100" dirty="0" smtClean="0">
                          <a:solidFill>
                            <a:srgbClr val="FF0000"/>
                          </a:solidFill>
                          <a:effectLst/>
                          <a:latin typeface="Times New Roman"/>
                          <a:ea typeface="標楷體"/>
                          <a:cs typeface="Times New Roman"/>
                        </a:rPr>
                        <a:t>放寬其得投資</a:t>
                      </a:r>
                      <a:r>
                        <a:rPr lang="zh-TW" sz="2000" kern="100" dirty="0" smtClean="0">
                          <a:solidFill>
                            <a:srgbClr val="FF0000"/>
                          </a:solidFill>
                          <a:effectLst/>
                          <a:latin typeface="Times New Roman"/>
                          <a:ea typeface="標楷體"/>
                          <a:cs typeface="Times New Roman"/>
                        </a:rPr>
                        <a:t>衍生</a:t>
                      </a:r>
                      <a:r>
                        <a:rPr lang="zh-TW" sz="2000" kern="100" dirty="0">
                          <a:solidFill>
                            <a:srgbClr val="FF0000"/>
                          </a:solidFill>
                          <a:effectLst/>
                          <a:latin typeface="Times New Roman"/>
                          <a:ea typeface="標楷體"/>
                          <a:cs typeface="Times New Roman"/>
                        </a:rPr>
                        <a:t>性</a:t>
                      </a:r>
                      <a:r>
                        <a:rPr lang="zh-TW" sz="2000" kern="100" dirty="0" smtClean="0">
                          <a:solidFill>
                            <a:srgbClr val="FF0000"/>
                          </a:solidFill>
                          <a:effectLst/>
                          <a:latin typeface="Times New Roman"/>
                          <a:ea typeface="標楷體"/>
                          <a:cs typeface="Times New Roman"/>
                        </a:rPr>
                        <a:t>金融商品</a:t>
                      </a:r>
                      <a:r>
                        <a:rPr lang="zh-TW" altLang="en-US" sz="2000" kern="100" dirty="0" smtClean="0">
                          <a:solidFill>
                            <a:srgbClr val="FF0000"/>
                          </a:solidFill>
                          <a:effectLst/>
                          <a:latin typeface="Times New Roman"/>
                          <a:ea typeface="標楷體"/>
                          <a:cs typeface="Times New Roman"/>
                        </a:rPr>
                        <a:t>之範圍</a:t>
                      </a:r>
                      <a:r>
                        <a:rPr lang="zh-TW" altLang="en-US" sz="2000" kern="100" dirty="0" smtClean="0">
                          <a:effectLst/>
                          <a:latin typeface="Times New Roman"/>
                          <a:ea typeface="標楷體"/>
                          <a:cs typeface="Times New Roman"/>
                        </a:rPr>
                        <a:t>。</a:t>
                      </a:r>
                      <a:r>
                        <a:rPr lang="en-US" altLang="zh-TW" sz="2000" kern="100" dirty="0" smtClean="0">
                          <a:effectLst/>
                          <a:latin typeface="Times New Roman"/>
                          <a:ea typeface="標楷體"/>
                          <a:cs typeface="Times New Roman"/>
                        </a:rPr>
                        <a:t>(</a:t>
                      </a:r>
                      <a:r>
                        <a:rPr lang="zh-TW" altLang="en-US" sz="2000" kern="100" dirty="0" smtClean="0">
                          <a:effectLst/>
                          <a:latin typeface="Times New Roman"/>
                          <a:ea typeface="標楷體"/>
                          <a:cs typeface="Times New Roman"/>
                        </a:rPr>
                        <a:t>勞動部預定</a:t>
                      </a:r>
                      <a:r>
                        <a:rPr lang="en-US" altLang="zh-TW" sz="2000" kern="100" dirty="0" smtClean="0">
                          <a:effectLst/>
                          <a:latin typeface="Times New Roman"/>
                          <a:ea typeface="標楷體"/>
                          <a:cs typeface="Times New Roman"/>
                        </a:rPr>
                        <a:t>106.12.28</a:t>
                      </a:r>
                      <a:r>
                        <a:rPr lang="zh-TW" altLang="en-US" sz="2000" kern="100" dirty="0" smtClean="0">
                          <a:effectLst/>
                          <a:latin typeface="Times New Roman"/>
                          <a:ea typeface="標楷體"/>
                          <a:cs typeface="Times New Roman"/>
                        </a:rPr>
                        <a:t>完成</a:t>
                      </a:r>
                      <a:r>
                        <a:rPr lang="en-US" altLang="zh-TW" sz="2000" kern="100" dirty="0" smtClean="0">
                          <a:effectLst/>
                          <a:latin typeface="Times New Roman"/>
                          <a:ea typeface="標楷體"/>
                          <a:cs typeface="Times New Roman"/>
                        </a:rPr>
                        <a:t>)</a:t>
                      </a:r>
                      <a:endParaRPr lang="zh-TW" sz="2000" kern="100" dirty="0">
                        <a:effectLst/>
                        <a:latin typeface="Calibri"/>
                        <a:ea typeface="新細明體"/>
                        <a:cs typeface="Times New Roman"/>
                      </a:endParaRPr>
                    </a:p>
                  </a:txBody>
                  <a:tcPr marL="68580" marR="68580" marT="0" marB="0"/>
                </a:tc>
                <a:tc>
                  <a:txBody>
                    <a:bodyPr/>
                    <a:lstStyle/>
                    <a:p>
                      <a:pPr algn="just" hangingPunct="0">
                        <a:lnSpc>
                          <a:spcPct val="110000"/>
                        </a:lnSpc>
                        <a:spcAft>
                          <a:spcPts val="0"/>
                        </a:spcAft>
                      </a:pPr>
                      <a:r>
                        <a:rPr lang="zh-TW" sz="2000" kern="100" dirty="0">
                          <a:effectLst/>
                          <a:latin typeface="Times New Roman"/>
                          <a:ea typeface="標楷體"/>
                          <a:cs typeface="Times New Roman"/>
                        </a:rPr>
                        <a:t>得基於避險或提高投資效益之目的，</a:t>
                      </a:r>
                      <a:r>
                        <a:rPr lang="zh-TW" sz="2000" u="none" kern="100" dirty="0">
                          <a:solidFill>
                            <a:srgbClr val="FF0000"/>
                          </a:solidFill>
                          <a:effectLst/>
                          <a:latin typeface="Times New Roman"/>
                          <a:ea typeface="標楷體"/>
                          <a:cs typeface="Times New Roman"/>
                        </a:rPr>
                        <a:t>從事股票相關期貨交易</a:t>
                      </a:r>
                      <a:r>
                        <a:rPr lang="zh-TW" sz="2000" kern="100" dirty="0">
                          <a:solidFill>
                            <a:srgbClr val="FF0000"/>
                          </a:solidFill>
                          <a:effectLst/>
                          <a:latin typeface="Times New Roman"/>
                          <a:ea typeface="標楷體"/>
                          <a:cs typeface="Times New Roman"/>
                        </a:rPr>
                        <a:t>。</a:t>
                      </a:r>
                      <a:endParaRPr lang="zh-TW" sz="2000" kern="100" dirty="0">
                        <a:effectLst/>
                        <a:latin typeface="Calibri"/>
                        <a:ea typeface="新細明體"/>
                        <a:cs typeface="Times New Roman"/>
                      </a:endParaRPr>
                    </a:p>
                  </a:txBody>
                  <a:tcPr marL="68580" marR="68580" marT="0" marB="0"/>
                </a:tc>
                <a:tc>
                  <a:txBody>
                    <a:bodyPr/>
                    <a:lstStyle/>
                    <a:p>
                      <a:pPr algn="just" hangingPunct="0">
                        <a:lnSpc>
                          <a:spcPct val="110000"/>
                        </a:lnSpc>
                        <a:spcAft>
                          <a:spcPts val="0"/>
                        </a:spcAft>
                      </a:pPr>
                      <a:r>
                        <a:rPr lang="zh-TW" sz="2000" kern="100" dirty="0">
                          <a:effectLst/>
                          <a:latin typeface="Times New Roman"/>
                          <a:ea typeface="標楷體"/>
                          <a:cs typeface="Times New Roman"/>
                        </a:rPr>
                        <a:t>得基於避險或提高投資效益之目的</a:t>
                      </a:r>
                      <a:r>
                        <a:rPr lang="zh-TW" sz="2000" kern="100" dirty="0" smtClean="0">
                          <a:effectLst/>
                          <a:latin typeface="Times New Roman"/>
                          <a:ea typeface="標楷體"/>
                          <a:cs typeface="Times New Roman"/>
                        </a:rPr>
                        <a:t>，</a:t>
                      </a:r>
                      <a:r>
                        <a:rPr lang="zh-TW" altLang="en-US" sz="2000" kern="100" dirty="0" smtClean="0">
                          <a:effectLst/>
                          <a:latin typeface="Times New Roman"/>
                          <a:ea typeface="標楷體"/>
                          <a:cs typeface="Times New Roman"/>
                        </a:rPr>
                        <a:t>除得</a:t>
                      </a:r>
                      <a:r>
                        <a:rPr lang="zh-TW" sz="2000" u="none" kern="100" dirty="0" smtClean="0">
                          <a:solidFill>
                            <a:schemeClr val="tx1"/>
                          </a:solidFill>
                          <a:effectLst/>
                          <a:latin typeface="Times New Roman"/>
                          <a:ea typeface="標楷體"/>
                          <a:cs typeface="Times New Roman"/>
                        </a:rPr>
                        <a:t>從事</a:t>
                      </a:r>
                      <a:r>
                        <a:rPr lang="zh-TW" sz="2000" u="none" kern="100" dirty="0">
                          <a:solidFill>
                            <a:schemeClr val="tx1"/>
                          </a:solidFill>
                          <a:effectLst/>
                          <a:latin typeface="Times New Roman"/>
                          <a:ea typeface="標楷體"/>
                          <a:cs typeface="Times New Roman"/>
                        </a:rPr>
                        <a:t>股票相關</a:t>
                      </a:r>
                      <a:r>
                        <a:rPr lang="zh-TW" sz="2000" u="none" kern="100" dirty="0" smtClean="0">
                          <a:solidFill>
                            <a:schemeClr val="tx1"/>
                          </a:solidFill>
                          <a:effectLst/>
                          <a:latin typeface="Times New Roman"/>
                          <a:ea typeface="標楷體"/>
                          <a:cs typeface="Times New Roman"/>
                        </a:rPr>
                        <a:t>期貨</a:t>
                      </a:r>
                      <a:r>
                        <a:rPr lang="zh-TW" altLang="en-US" sz="2000" u="none" kern="100" dirty="0" smtClean="0">
                          <a:solidFill>
                            <a:schemeClr val="tx1"/>
                          </a:solidFill>
                          <a:effectLst/>
                          <a:latin typeface="Times New Roman"/>
                          <a:ea typeface="標楷體"/>
                          <a:cs typeface="Times New Roman"/>
                        </a:rPr>
                        <a:t>交易外，</a:t>
                      </a:r>
                      <a:r>
                        <a:rPr lang="zh-TW" altLang="en-US" sz="2000" u="none" kern="100" dirty="0" smtClean="0">
                          <a:solidFill>
                            <a:srgbClr val="FF0000"/>
                          </a:solidFill>
                          <a:effectLst/>
                          <a:latin typeface="Times New Roman"/>
                          <a:ea typeface="標楷體"/>
                          <a:cs typeface="Times New Roman"/>
                        </a:rPr>
                        <a:t>並得辦理</a:t>
                      </a:r>
                      <a:r>
                        <a:rPr lang="zh-TW" sz="2000" u="none" kern="100" dirty="0" smtClean="0">
                          <a:solidFill>
                            <a:srgbClr val="FF0000"/>
                          </a:solidFill>
                          <a:effectLst/>
                          <a:latin typeface="Times New Roman"/>
                          <a:ea typeface="標楷體"/>
                          <a:cs typeface="Times New Roman"/>
                        </a:rPr>
                        <a:t>選擇</a:t>
                      </a:r>
                      <a:r>
                        <a:rPr lang="zh-TW" sz="2000" u="none" kern="100" dirty="0">
                          <a:solidFill>
                            <a:srgbClr val="FF0000"/>
                          </a:solidFill>
                          <a:effectLst/>
                          <a:latin typeface="Times New Roman"/>
                          <a:ea typeface="標楷體"/>
                          <a:cs typeface="Times New Roman"/>
                        </a:rPr>
                        <a:t>權及總報酬交換交易。</a:t>
                      </a:r>
                      <a:endParaRPr lang="zh-TW" sz="2000" u="none" kern="100" dirty="0">
                        <a:effectLst/>
                        <a:latin typeface="Calibri"/>
                        <a:ea typeface="新細明體"/>
                        <a:cs typeface="Times New Roman"/>
                      </a:endParaRPr>
                    </a:p>
                  </a:txBody>
                  <a:tcPr marL="68580" marR="68580" marT="0" marB="0"/>
                </a:tc>
                <a:tc>
                  <a:txBody>
                    <a:bodyPr/>
                    <a:lstStyle/>
                    <a:p>
                      <a:pPr algn="just" hangingPunct="0">
                        <a:lnSpc>
                          <a:spcPct val="110000"/>
                        </a:lnSpc>
                        <a:spcAft>
                          <a:spcPts val="0"/>
                        </a:spcAft>
                      </a:pPr>
                      <a:r>
                        <a:rPr lang="zh-TW" sz="2000" kern="100" dirty="0" smtClean="0">
                          <a:effectLst/>
                          <a:latin typeface="Times New Roman"/>
                          <a:ea typeface="標楷體"/>
                          <a:cs typeface="Times New Roman"/>
                        </a:rPr>
                        <a:t>放寬</a:t>
                      </a:r>
                      <a:r>
                        <a:rPr lang="zh-TW" sz="2000" kern="100" dirty="0">
                          <a:effectLst/>
                          <a:latin typeface="Times New Roman"/>
                          <a:ea typeface="標楷體"/>
                          <a:cs typeface="Times New Roman"/>
                        </a:rPr>
                        <a:t>國內外資產管理業者之操作</a:t>
                      </a:r>
                      <a:r>
                        <a:rPr lang="zh-TW" sz="2000" kern="100" dirty="0" smtClean="0">
                          <a:effectLst/>
                          <a:latin typeface="Times New Roman"/>
                          <a:ea typeface="標楷體"/>
                          <a:cs typeface="Times New Roman"/>
                        </a:rPr>
                        <a:t>限制，</a:t>
                      </a:r>
                      <a:r>
                        <a:rPr lang="zh-TW" altLang="en-US" sz="2000" kern="100" dirty="0" smtClean="0">
                          <a:effectLst/>
                          <a:latin typeface="Times New Roman"/>
                          <a:ea typeface="標楷體"/>
                          <a:cs typeface="Times New Roman"/>
                        </a:rPr>
                        <a:t>並</a:t>
                      </a:r>
                      <a:r>
                        <a:rPr lang="zh-TW" sz="2000" kern="100" dirty="0" smtClean="0">
                          <a:effectLst/>
                          <a:latin typeface="Times New Roman"/>
                          <a:ea typeface="標楷體"/>
                          <a:cs typeface="Times New Roman"/>
                        </a:rPr>
                        <a:t>增加</a:t>
                      </a:r>
                      <a:r>
                        <a:rPr lang="zh-TW" sz="2000" kern="100" dirty="0">
                          <a:effectLst/>
                          <a:latin typeface="Times New Roman"/>
                          <a:ea typeface="標楷體"/>
                          <a:cs typeface="Times New Roman"/>
                        </a:rPr>
                        <a:t>業者投標誘因。</a:t>
                      </a:r>
                      <a:endParaRPr lang="zh-TW" sz="2000" kern="100" dirty="0">
                        <a:effectLst/>
                        <a:latin typeface="Calibri"/>
                        <a:ea typeface="新細明體"/>
                        <a:cs typeface="Times New Roman"/>
                      </a:endParaRPr>
                    </a:p>
                  </a:txBody>
                  <a:tcPr marL="68580" marR="68580" marT="0" marB="0"/>
                </a:tc>
              </a:tr>
            </a:tbl>
          </a:graphicData>
        </a:graphic>
      </p:graphicFrame>
    </p:spTree>
    <p:extLst>
      <p:ext uri="{BB962C8B-B14F-4D97-AF65-F5344CB8AC3E}">
        <p14:creationId xmlns:p14="http://schemas.microsoft.com/office/powerpoint/2010/main" val="15970956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(21/21)</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24</a:t>
            </a:fld>
            <a:endParaRPr lang="zh-TW" altLang="en-US"/>
          </a:p>
        </p:txBody>
      </p:sp>
      <p:sp>
        <p:nvSpPr>
          <p:cNvPr id="3" name="文字方塊 2"/>
          <p:cNvSpPr txBox="1"/>
          <p:nvPr/>
        </p:nvSpPr>
        <p:spPr>
          <a:xfrm>
            <a:off x="395536" y="1196752"/>
            <a:ext cx="2207656" cy="430887"/>
          </a:xfrm>
          <a:prstGeom prst="rect">
            <a:avLst/>
          </a:prstGeom>
          <a:noFill/>
        </p:spPr>
        <p:txBody>
          <a:bodyPr wrap="none" rtlCol="0">
            <a:spAutoFit/>
          </a:bodyPr>
          <a:lstStyle/>
          <a:p>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八</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、其他</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4216410951"/>
              </p:ext>
            </p:extLst>
          </p:nvPr>
        </p:nvGraphicFramePr>
        <p:xfrm>
          <a:off x="395536" y="1773904"/>
          <a:ext cx="8208912" cy="4128944"/>
        </p:xfrm>
        <a:graphic>
          <a:graphicData uri="http://schemas.openxmlformats.org/drawingml/2006/table">
            <a:tbl>
              <a:tblPr firstRow="1" bandRow="1">
                <a:tableStyleId>{F5AB1C69-6EDB-4FF4-983F-18BD219EF322}</a:tableStyleId>
              </a:tblPr>
              <a:tblGrid>
                <a:gridCol w="2232248"/>
                <a:gridCol w="2088232"/>
                <a:gridCol w="2016224"/>
                <a:gridCol w="1872208"/>
              </a:tblGrid>
              <a:tr h="574976">
                <a:tc>
                  <a:txBody>
                    <a:bodyPr/>
                    <a:lstStyle/>
                    <a:p>
                      <a:pPr algn="ct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1800" dirty="0" smtClean="0">
                          <a:latin typeface="Times New Roman" panose="02020603050405020304" pitchFamily="18" charset="0"/>
                          <a:ea typeface="標楷體" panose="03000509000000000000" pitchFamily="65" charset="-120"/>
                          <a:cs typeface="Times New Roman" panose="02020603050405020304" pitchFamily="18" charset="0"/>
                        </a:rPr>
                        <a:t>修正前之內容</a:t>
                      </a:r>
                      <a:endParaRPr lang="zh-TW" altLang="en-US" sz="1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1800" dirty="0" smtClean="0">
                          <a:latin typeface="Times New Roman" panose="02020603050405020304" pitchFamily="18" charset="0"/>
                          <a:ea typeface="標楷體" panose="03000509000000000000" pitchFamily="65" charset="-120"/>
                          <a:cs typeface="Times New Roman" panose="02020603050405020304" pitchFamily="18" charset="0"/>
                        </a:rPr>
                        <a:t>修正後之內容</a:t>
                      </a:r>
                      <a:endParaRPr lang="zh-TW" altLang="en-US" sz="1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3145889">
                <a:tc>
                  <a:txBody>
                    <a:bodyPr/>
                    <a:lstStyle/>
                    <a:p>
                      <a:pPr marL="182563" indent="-182563" algn="just" hangingPunct="0">
                        <a:lnSpc>
                          <a:spcPct val="110000"/>
                        </a:lnSpc>
                        <a:spcAft>
                          <a:spcPts val="0"/>
                        </a:spcAft>
                      </a:pPr>
                      <a:r>
                        <a:rPr lang="en-US" altLang="zh-TW" sz="2000" kern="100" dirty="0" smtClean="0">
                          <a:effectLst/>
                          <a:latin typeface="Times New Roman"/>
                          <a:ea typeface="標楷體"/>
                          <a:cs typeface="Times New Roman"/>
                        </a:rPr>
                        <a:t>21.</a:t>
                      </a:r>
                      <a:r>
                        <a:rPr lang="zh-TW" sz="2000" kern="100" dirty="0" smtClean="0">
                          <a:effectLst/>
                          <a:latin typeface="Times New Roman"/>
                          <a:ea typeface="標楷體"/>
                          <a:cs typeface="Times New Roman"/>
                        </a:rPr>
                        <a:t>「</a:t>
                      </a:r>
                      <a:r>
                        <a:rPr lang="zh-TW" sz="2000" kern="100" dirty="0">
                          <a:effectLst/>
                          <a:latin typeface="Times New Roman"/>
                          <a:ea typeface="標楷體"/>
                          <a:cs typeface="Times New Roman"/>
                        </a:rPr>
                        <a:t>投標須知範本」第</a:t>
                      </a:r>
                      <a:r>
                        <a:rPr lang="en-US" sz="2000" kern="100" dirty="0">
                          <a:effectLst/>
                          <a:latin typeface="Times New Roman"/>
                          <a:ea typeface="標楷體"/>
                          <a:cs typeface="Times New Roman"/>
                        </a:rPr>
                        <a:t>42</a:t>
                      </a:r>
                      <a:r>
                        <a:rPr lang="zh-TW" sz="2000" kern="100" dirty="0" smtClean="0">
                          <a:effectLst/>
                          <a:latin typeface="Times New Roman"/>
                          <a:ea typeface="標楷體"/>
                          <a:cs typeface="Times New Roman"/>
                        </a:rPr>
                        <a:t>點</a:t>
                      </a:r>
                      <a:r>
                        <a:rPr lang="zh-TW" altLang="en-US" sz="2000" kern="100" dirty="0" smtClean="0">
                          <a:effectLst/>
                          <a:latin typeface="Times New Roman"/>
                          <a:ea typeface="標楷體"/>
                          <a:cs typeface="Times New Roman"/>
                        </a:rPr>
                        <a:t>，</a:t>
                      </a:r>
                      <a:r>
                        <a:rPr lang="zh-TW" altLang="en-US" sz="2000" kern="100" dirty="0" smtClean="0">
                          <a:solidFill>
                            <a:srgbClr val="FF0000"/>
                          </a:solidFill>
                          <a:effectLst/>
                          <a:latin typeface="Times New Roman"/>
                          <a:ea typeface="標楷體"/>
                          <a:cs typeface="Times New Roman"/>
                        </a:rPr>
                        <a:t>放寬</a:t>
                      </a:r>
                      <a:r>
                        <a:rPr lang="zh-TW" altLang="zh-TW" sz="2000" kern="100" dirty="0" smtClean="0">
                          <a:solidFill>
                            <a:srgbClr val="FF0000"/>
                          </a:solidFill>
                          <a:effectLst/>
                          <a:latin typeface="Times New Roman"/>
                          <a:ea typeface="標楷體"/>
                          <a:cs typeface="Times New Roman"/>
                        </a:rPr>
                        <a:t>得標廠商</a:t>
                      </a:r>
                      <a:r>
                        <a:rPr lang="zh-TW" altLang="en-US" sz="2000" kern="100" dirty="0" smtClean="0">
                          <a:solidFill>
                            <a:schemeClr val="tx1"/>
                          </a:solidFill>
                          <a:effectLst/>
                          <a:latin typeface="Times New Roman"/>
                          <a:ea typeface="標楷體"/>
                          <a:cs typeface="Times New Roman"/>
                        </a:rPr>
                        <a:t>以</a:t>
                      </a:r>
                      <a:r>
                        <a:rPr lang="zh-TW" altLang="zh-TW" sz="2000" kern="100" dirty="0" smtClean="0">
                          <a:solidFill>
                            <a:schemeClr val="tx1"/>
                          </a:solidFill>
                          <a:effectLst/>
                          <a:latin typeface="Times New Roman"/>
                          <a:ea typeface="標楷體"/>
                          <a:cs typeface="Times New Roman"/>
                        </a:rPr>
                        <a:t>銀行開立之不可撤銷擔保信用狀或銀行之書面連帶保證繳納</a:t>
                      </a:r>
                      <a:r>
                        <a:rPr lang="zh-TW" altLang="zh-TW" sz="2000" kern="100" dirty="0" smtClean="0">
                          <a:solidFill>
                            <a:srgbClr val="FF0000"/>
                          </a:solidFill>
                          <a:effectLst/>
                          <a:latin typeface="Times New Roman"/>
                          <a:ea typeface="標楷體"/>
                          <a:cs typeface="Times New Roman"/>
                        </a:rPr>
                        <a:t>履約保證金</a:t>
                      </a:r>
                      <a:r>
                        <a:rPr lang="zh-TW" altLang="en-US" sz="2000" kern="100" dirty="0" smtClean="0">
                          <a:solidFill>
                            <a:srgbClr val="FF0000"/>
                          </a:solidFill>
                          <a:effectLst/>
                          <a:latin typeface="Times New Roman"/>
                          <a:ea typeface="標楷體"/>
                          <a:cs typeface="Times New Roman"/>
                        </a:rPr>
                        <a:t>之有效期限</a:t>
                      </a:r>
                      <a:r>
                        <a:rPr lang="zh-TW" altLang="en-US" sz="2000" kern="100" dirty="0" smtClean="0">
                          <a:effectLst/>
                          <a:latin typeface="Times New Roman"/>
                          <a:ea typeface="標楷體"/>
                          <a:cs typeface="Times New Roman"/>
                        </a:rPr>
                        <a:t>。</a:t>
                      </a:r>
                      <a:r>
                        <a:rPr lang="en-US" altLang="zh-TW" sz="1600" kern="100" dirty="0" smtClean="0">
                          <a:effectLst/>
                          <a:latin typeface="Times New Roman"/>
                          <a:ea typeface="標楷體"/>
                          <a:cs typeface="Times New Roman"/>
                        </a:rPr>
                        <a:t>(</a:t>
                      </a:r>
                      <a:r>
                        <a:rPr lang="zh-TW" altLang="en-US" sz="1600" kern="100" dirty="0" smtClean="0">
                          <a:effectLst/>
                          <a:latin typeface="Times New Roman"/>
                          <a:ea typeface="標楷體"/>
                          <a:cs typeface="Times New Roman"/>
                        </a:rPr>
                        <a:t>工程會</a:t>
                      </a:r>
                      <a:r>
                        <a:rPr lang="en-US" altLang="zh-TW" sz="1600" kern="100" dirty="0" smtClean="0">
                          <a:effectLst/>
                          <a:latin typeface="Times New Roman"/>
                          <a:ea typeface="標楷體"/>
                          <a:cs typeface="Times New Roman"/>
                        </a:rPr>
                        <a:t>106.12.4</a:t>
                      </a:r>
                      <a:r>
                        <a:rPr lang="zh-TW" altLang="en-US" sz="1600" kern="100" dirty="0" smtClean="0">
                          <a:effectLst/>
                          <a:latin typeface="Times New Roman"/>
                          <a:ea typeface="標楷體"/>
                          <a:cs typeface="Times New Roman"/>
                        </a:rPr>
                        <a:t>工程企字第</a:t>
                      </a:r>
                      <a:r>
                        <a:rPr lang="en-US" altLang="zh-TW" sz="1600" kern="100" dirty="0" smtClean="0">
                          <a:effectLst/>
                          <a:latin typeface="Times New Roman"/>
                          <a:ea typeface="標楷體"/>
                          <a:cs typeface="Times New Roman"/>
                        </a:rPr>
                        <a:t>10600378570</a:t>
                      </a:r>
                      <a:r>
                        <a:rPr lang="zh-TW" altLang="en-US" sz="1600" kern="100" dirty="0" smtClean="0">
                          <a:effectLst/>
                          <a:latin typeface="Times New Roman"/>
                          <a:ea typeface="標楷體"/>
                          <a:cs typeface="Times New Roman"/>
                        </a:rPr>
                        <a:t>號函</a:t>
                      </a:r>
                      <a:r>
                        <a:rPr lang="en-US" altLang="zh-TW" sz="1600" kern="100" dirty="0" smtClean="0">
                          <a:effectLst/>
                          <a:latin typeface="Times New Roman"/>
                          <a:ea typeface="標楷體"/>
                          <a:cs typeface="Times New Roman"/>
                        </a:rPr>
                        <a:t>)</a:t>
                      </a:r>
                      <a:endParaRPr lang="zh-TW" sz="1600" kern="100" dirty="0">
                        <a:effectLst/>
                        <a:latin typeface="Calibri"/>
                        <a:ea typeface="新細明體"/>
                        <a:cs typeface="Times New Roman"/>
                      </a:endParaRPr>
                    </a:p>
                  </a:txBody>
                  <a:tcPr marL="68580" marR="68580" marT="0" marB="0"/>
                </a:tc>
                <a:tc>
                  <a:txBody>
                    <a:bodyPr/>
                    <a:lstStyle/>
                    <a:p>
                      <a:pPr marL="0" marR="0" indent="0" algn="just" defTabSz="914400" rtl="0" eaLnBrk="1" fontAlgn="auto" latinLnBrk="0" hangingPunct="0">
                        <a:lnSpc>
                          <a:spcPct val="110000"/>
                        </a:lnSpc>
                        <a:spcBef>
                          <a:spcPts val="0"/>
                        </a:spcBef>
                        <a:spcAft>
                          <a:spcPts val="0"/>
                        </a:spcAft>
                        <a:buClrTx/>
                        <a:buSzTx/>
                        <a:buFontTx/>
                        <a:buNone/>
                        <a:tabLst/>
                        <a:defRPr/>
                      </a:pPr>
                      <a:r>
                        <a:rPr lang="zh-TW" sz="2000" kern="100" dirty="0" smtClean="0">
                          <a:solidFill>
                            <a:schemeClr val="tx1"/>
                          </a:solidFill>
                          <a:effectLst/>
                          <a:latin typeface="Times New Roman"/>
                          <a:ea typeface="標楷體"/>
                          <a:cs typeface="Times New Roman"/>
                        </a:rPr>
                        <a:t>履約保證金</a:t>
                      </a:r>
                      <a:r>
                        <a:rPr lang="zh-TW" altLang="en-US" sz="2000" kern="100" dirty="0" smtClean="0">
                          <a:solidFill>
                            <a:schemeClr val="tx1"/>
                          </a:solidFill>
                          <a:effectLst/>
                          <a:latin typeface="Times New Roman"/>
                          <a:ea typeface="標楷體"/>
                          <a:cs typeface="Times New Roman"/>
                        </a:rPr>
                        <a:t>之</a:t>
                      </a:r>
                      <a:r>
                        <a:rPr lang="zh-TW" sz="2000" kern="100" dirty="0" smtClean="0">
                          <a:solidFill>
                            <a:schemeClr val="tx1"/>
                          </a:solidFill>
                          <a:effectLst/>
                          <a:latin typeface="Times New Roman"/>
                          <a:ea typeface="標楷體"/>
                          <a:cs typeface="Times New Roman"/>
                        </a:rPr>
                        <a:t>有效</a:t>
                      </a:r>
                      <a:r>
                        <a:rPr lang="zh-TW" altLang="en-US" sz="2000" kern="100" dirty="0" smtClean="0">
                          <a:solidFill>
                            <a:schemeClr val="tx1"/>
                          </a:solidFill>
                          <a:effectLst/>
                          <a:latin typeface="Times New Roman"/>
                          <a:ea typeface="標楷體"/>
                          <a:cs typeface="Times New Roman"/>
                        </a:rPr>
                        <a:t>期原則為「較契約規定之最後施工、供應或安裝期限長</a:t>
                      </a:r>
                      <a:r>
                        <a:rPr lang="en-US" altLang="zh-TW" sz="2000" kern="100" dirty="0" smtClean="0">
                          <a:solidFill>
                            <a:schemeClr val="tx1"/>
                          </a:solidFill>
                          <a:effectLst/>
                          <a:latin typeface="Times New Roman"/>
                          <a:ea typeface="標楷體"/>
                          <a:cs typeface="Times New Roman"/>
                        </a:rPr>
                        <a:t>90</a:t>
                      </a:r>
                      <a:r>
                        <a:rPr lang="zh-TW" altLang="en-US" sz="2000" kern="100" dirty="0" smtClean="0">
                          <a:solidFill>
                            <a:schemeClr val="tx1"/>
                          </a:solidFill>
                          <a:effectLst/>
                          <a:latin typeface="Times New Roman"/>
                          <a:ea typeface="標楷體"/>
                          <a:cs typeface="Times New Roman"/>
                        </a:rPr>
                        <a:t>日」。</a:t>
                      </a:r>
                      <a:endParaRPr lang="zh-TW" sz="2000" kern="100" dirty="0">
                        <a:solidFill>
                          <a:schemeClr val="tx1"/>
                        </a:solidFill>
                        <a:effectLst/>
                        <a:latin typeface="Calibri"/>
                        <a:ea typeface="新細明體"/>
                        <a:cs typeface="Times New Roman"/>
                      </a:endParaRPr>
                    </a:p>
                    <a:p>
                      <a:pPr algn="just" hangingPunct="0">
                        <a:lnSpc>
                          <a:spcPct val="110000"/>
                        </a:lnSpc>
                        <a:spcAft>
                          <a:spcPts val="0"/>
                        </a:spcAft>
                      </a:pPr>
                      <a:r>
                        <a:rPr lang="en-US" sz="2000" kern="100" dirty="0">
                          <a:solidFill>
                            <a:schemeClr val="tx1"/>
                          </a:solidFill>
                          <a:effectLst/>
                          <a:latin typeface="Times New Roman"/>
                          <a:ea typeface="標楷體"/>
                          <a:cs typeface="Times New Roman"/>
                        </a:rPr>
                        <a:t> </a:t>
                      </a:r>
                      <a:endParaRPr lang="zh-TW" sz="2000" kern="100" dirty="0">
                        <a:solidFill>
                          <a:schemeClr val="tx1"/>
                        </a:solidFill>
                        <a:effectLst/>
                        <a:latin typeface="Calibri"/>
                        <a:ea typeface="新細明體"/>
                        <a:cs typeface="Times New Roman"/>
                      </a:endParaRPr>
                    </a:p>
                    <a:p>
                      <a:pPr algn="just" hangingPunct="0">
                        <a:lnSpc>
                          <a:spcPct val="110000"/>
                        </a:lnSpc>
                        <a:spcAft>
                          <a:spcPts val="0"/>
                        </a:spcAft>
                      </a:pPr>
                      <a:r>
                        <a:rPr lang="en-US" sz="2000" kern="100" dirty="0">
                          <a:solidFill>
                            <a:schemeClr val="tx1"/>
                          </a:solidFill>
                          <a:effectLst/>
                          <a:latin typeface="Times New Roman"/>
                          <a:ea typeface="標楷體"/>
                          <a:cs typeface="Times New Roman"/>
                        </a:rPr>
                        <a:t> </a:t>
                      </a:r>
                      <a:endParaRPr lang="zh-TW" sz="2000" kern="100" dirty="0">
                        <a:solidFill>
                          <a:schemeClr val="tx1"/>
                        </a:solidFill>
                        <a:effectLst/>
                        <a:latin typeface="Calibri"/>
                        <a:ea typeface="新細明體"/>
                        <a:cs typeface="Times New Roman"/>
                      </a:endParaRPr>
                    </a:p>
                  </a:txBody>
                  <a:tcPr marL="68580" marR="68580" marT="0" marB="0"/>
                </a:tc>
                <a:tc>
                  <a:txBody>
                    <a:bodyPr/>
                    <a:lstStyle/>
                    <a:p>
                      <a:pPr marL="0" marR="0" indent="0" algn="just" defTabSz="914400" rtl="0" eaLnBrk="1" fontAlgn="auto" latinLnBrk="0" hangingPunct="0">
                        <a:lnSpc>
                          <a:spcPct val="110000"/>
                        </a:lnSpc>
                        <a:spcBef>
                          <a:spcPts val="0"/>
                        </a:spcBef>
                        <a:spcAft>
                          <a:spcPts val="0"/>
                        </a:spcAft>
                        <a:buClrTx/>
                        <a:buSzTx/>
                        <a:buFontTx/>
                        <a:buNone/>
                        <a:tabLst/>
                        <a:defRPr/>
                      </a:pPr>
                      <a:r>
                        <a:rPr lang="zh-TW" altLang="zh-TW" sz="2000" kern="100" dirty="0" smtClean="0">
                          <a:solidFill>
                            <a:schemeClr val="tx1"/>
                          </a:solidFill>
                          <a:effectLst/>
                          <a:latin typeface="Times New Roman"/>
                          <a:ea typeface="標楷體"/>
                          <a:cs typeface="Times New Roman"/>
                        </a:rPr>
                        <a:t>個案履約期限</a:t>
                      </a:r>
                      <a:r>
                        <a:rPr lang="zh-TW" altLang="en-US" sz="2000" kern="100" dirty="0" smtClean="0">
                          <a:solidFill>
                            <a:schemeClr val="tx1"/>
                          </a:solidFill>
                          <a:effectLst/>
                          <a:latin typeface="Times New Roman"/>
                          <a:ea typeface="標楷體"/>
                          <a:cs typeface="Times New Roman"/>
                        </a:rPr>
                        <a:t>在</a:t>
                      </a:r>
                      <a:r>
                        <a:rPr lang="en-US" altLang="zh-TW" sz="2000" kern="100" dirty="0" smtClean="0">
                          <a:solidFill>
                            <a:schemeClr val="tx1"/>
                          </a:solidFill>
                          <a:effectLst/>
                          <a:latin typeface="Times New Roman"/>
                          <a:ea typeface="標楷體"/>
                          <a:cs typeface="Times New Roman"/>
                        </a:rPr>
                        <a:t>3</a:t>
                      </a:r>
                      <a:r>
                        <a:rPr lang="zh-TW" altLang="zh-TW" sz="2000" kern="100" dirty="0" smtClean="0">
                          <a:solidFill>
                            <a:schemeClr val="tx1"/>
                          </a:solidFill>
                          <a:effectLst/>
                          <a:latin typeface="Times New Roman"/>
                          <a:ea typeface="標楷體"/>
                          <a:cs typeface="Times New Roman"/>
                        </a:rPr>
                        <a:t>年以上</a:t>
                      </a:r>
                      <a:r>
                        <a:rPr lang="zh-TW" altLang="en-US" sz="2000" kern="100" dirty="0" smtClean="0">
                          <a:solidFill>
                            <a:schemeClr val="tx1"/>
                          </a:solidFill>
                          <a:effectLst/>
                          <a:latin typeface="Times New Roman"/>
                          <a:ea typeface="標楷體"/>
                          <a:cs typeface="Times New Roman"/>
                        </a:rPr>
                        <a:t>者，其</a:t>
                      </a:r>
                      <a:r>
                        <a:rPr lang="zh-TW" altLang="zh-TW" sz="2000" kern="100" dirty="0" smtClean="0">
                          <a:solidFill>
                            <a:schemeClr val="tx1"/>
                          </a:solidFill>
                          <a:effectLst/>
                          <a:latin typeface="Times New Roman"/>
                          <a:ea typeface="標楷體"/>
                          <a:cs typeface="Times New Roman"/>
                        </a:rPr>
                        <a:t>履約保證金</a:t>
                      </a:r>
                      <a:r>
                        <a:rPr lang="zh-TW" altLang="en-US" sz="2000" kern="100" dirty="0" smtClean="0">
                          <a:solidFill>
                            <a:schemeClr val="tx1"/>
                          </a:solidFill>
                          <a:effectLst/>
                          <a:latin typeface="Times New Roman"/>
                          <a:ea typeface="標楷體"/>
                          <a:cs typeface="Times New Roman"/>
                        </a:rPr>
                        <a:t>得約定至少</a:t>
                      </a:r>
                      <a:r>
                        <a:rPr lang="en-US" altLang="zh-TW" sz="2000" kern="100" dirty="0" smtClean="0">
                          <a:solidFill>
                            <a:schemeClr val="tx1"/>
                          </a:solidFill>
                          <a:effectLst/>
                          <a:latin typeface="Times New Roman"/>
                          <a:ea typeface="標楷體"/>
                          <a:cs typeface="Times New Roman"/>
                        </a:rPr>
                        <a:t>3</a:t>
                      </a:r>
                      <a:r>
                        <a:rPr lang="zh-TW" altLang="en-US" sz="2000" kern="100" dirty="0" smtClean="0">
                          <a:solidFill>
                            <a:schemeClr val="tx1"/>
                          </a:solidFill>
                          <a:effectLst/>
                          <a:latin typeface="Times New Roman"/>
                          <a:ea typeface="標楷體"/>
                          <a:cs typeface="Times New Roman"/>
                        </a:rPr>
                        <a:t>年以上之較短之有</a:t>
                      </a:r>
                      <a:r>
                        <a:rPr lang="zh-TW" altLang="zh-TW" sz="2000" kern="100" dirty="0" smtClean="0">
                          <a:solidFill>
                            <a:schemeClr val="tx1"/>
                          </a:solidFill>
                          <a:effectLst/>
                          <a:latin typeface="Times New Roman"/>
                          <a:ea typeface="標楷體"/>
                          <a:cs typeface="Times New Roman"/>
                        </a:rPr>
                        <a:t>效期</a:t>
                      </a:r>
                      <a:r>
                        <a:rPr lang="zh-TW" altLang="en-US" sz="2000" kern="100" dirty="0" smtClean="0">
                          <a:solidFill>
                            <a:schemeClr val="tx1"/>
                          </a:solidFill>
                          <a:effectLst/>
                          <a:latin typeface="Times New Roman"/>
                          <a:ea typeface="標楷體"/>
                          <a:cs typeface="Times New Roman"/>
                        </a:rPr>
                        <a:t>。</a:t>
                      </a:r>
                      <a:endParaRPr lang="zh-TW" sz="2000" kern="100" dirty="0">
                        <a:solidFill>
                          <a:schemeClr val="tx1"/>
                        </a:solidFill>
                        <a:effectLst/>
                        <a:latin typeface="Calibri"/>
                        <a:ea typeface="新細明體"/>
                        <a:cs typeface="Times New Roman"/>
                      </a:endParaRPr>
                    </a:p>
                  </a:txBody>
                  <a:tcPr marL="68580" marR="68580" marT="0" marB="0"/>
                </a:tc>
                <a:tc>
                  <a:txBody>
                    <a:bodyPr/>
                    <a:lstStyle/>
                    <a:p>
                      <a:pPr marL="182563" indent="-182563" algn="just" defTabSz="914400" rtl="0" eaLnBrk="1" latinLnBrk="0" hangingPunct="0">
                        <a:lnSpc>
                          <a:spcPct val="110000"/>
                        </a:lnSpc>
                        <a:spcAft>
                          <a:spcPts val="0"/>
                        </a:spcAft>
                      </a:pPr>
                      <a:r>
                        <a:rPr lang="en-US" altLang="zh-TW" sz="2000" kern="100" dirty="0" smtClean="0">
                          <a:solidFill>
                            <a:schemeClr val="tx1"/>
                          </a:solidFill>
                          <a:effectLst/>
                          <a:latin typeface="Times New Roman"/>
                          <a:ea typeface="標楷體"/>
                          <a:cs typeface="Times New Roman"/>
                        </a:rPr>
                        <a:t>1.</a:t>
                      </a:r>
                      <a:r>
                        <a:rPr lang="zh-TW" altLang="en-US" sz="2000" kern="100" dirty="0" smtClean="0">
                          <a:solidFill>
                            <a:schemeClr val="tx1"/>
                          </a:solidFill>
                          <a:effectLst/>
                          <a:latin typeface="Times New Roman"/>
                          <a:ea typeface="標楷體"/>
                          <a:cs typeface="Times New Roman"/>
                        </a:rPr>
                        <a:t>便利廠商取得銀行保證。</a:t>
                      </a:r>
                      <a:endParaRPr lang="en-US" altLang="zh-TW" sz="2000" kern="100" dirty="0" smtClean="0">
                        <a:solidFill>
                          <a:schemeClr val="tx1"/>
                        </a:solidFill>
                        <a:effectLst/>
                        <a:latin typeface="Times New Roman"/>
                        <a:ea typeface="標楷體"/>
                        <a:cs typeface="Times New Roman"/>
                      </a:endParaRPr>
                    </a:p>
                    <a:p>
                      <a:pPr marL="182563" indent="-182563" algn="just" defTabSz="914400" rtl="0" eaLnBrk="1" latinLnBrk="0" hangingPunct="0">
                        <a:lnSpc>
                          <a:spcPct val="110000"/>
                        </a:lnSpc>
                        <a:spcAft>
                          <a:spcPts val="0"/>
                        </a:spcAft>
                      </a:pPr>
                      <a:r>
                        <a:rPr lang="en-US" altLang="zh-TW" sz="2000" kern="100" dirty="0" smtClean="0">
                          <a:solidFill>
                            <a:schemeClr val="tx1"/>
                          </a:solidFill>
                          <a:effectLst/>
                          <a:latin typeface="Times New Roman"/>
                          <a:ea typeface="標楷體"/>
                          <a:cs typeface="Times New Roman"/>
                        </a:rPr>
                        <a:t>2.</a:t>
                      </a:r>
                      <a:r>
                        <a:rPr lang="zh-TW" altLang="en-US" sz="2000" kern="100" dirty="0" smtClean="0">
                          <a:solidFill>
                            <a:schemeClr val="tx1"/>
                          </a:solidFill>
                          <a:effectLst/>
                          <a:latin typeface="Times New Roman"/>
                          <a:ea typeface="標楷體"/>
                          <a:cs typeface="Times New Roman"/>
                        </a:rPr>
                        <a:t>履約期限較長之採購契約，廠商得採分段續保方式辦理。</a:t>
                      </a:r>
                      <a:endParaRPr lang="zh-TW" sz="2000" kern="100" dirty="0">
                        <a:solidFill>
                          <a:schemeClr val="tx1"/>
                        </a:solidFill>
                        <a:effectLst/>
                        <a:latin typeface="Times New Roman"/>
                        <a:ea typeface="標楷體"/>
                        <a:cs typeface="Times New Roman"/>
                      </a:endParaRPr>
                    </a:p>
                  </a:txBody>
                  <a:tcPr marL="68580" marR="68580" marT="0" marB="0"/>
                </a:tc>
              </a:tr>
            </a:tbl>
          </a:graphicData>
        </a:graphic>
      </p:graphicFrame>
    </p:spTree>
    <p:extLst>
      <p:ext uri="{BB962C8B-B14F-4D97-AF65-F5344CB8AC3E}">
        <p14:creationId xmlns:p14="http://schemas.microsoft.com/office/powerpoint/2010/main" val="11959895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參、結　語</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內容版面配置區 2"/>
          <p:cNvSpPr>
            <a:spLocks noGrp="1"/>
          </p:cNvSpPr>
          <p:nvPr>
            <p:ph idx="1"/>
          </p:nvPr>
        </p:nvSpPr>
        <p:spPr>
          <a:xfrm>
            <a:off x="1043608" y="1484784"/>
            <a:ext cx="7416824" cy="4392488"/>
          </a:xfrm>
        </p:spPr>
        <p:txBody>
          <a:bodyPr>
            <a:noAutofit/>
          </a:bodyPr>
          <a:lstStyle/>
          <a:p>
            <a:pPr indent="715963" algn="just" hangingPunct="0">
              <a:lnSpc>
                <a:spcPct val="120000"/>
              </a:lnSpc>
              <a:spcBef>
                <a:spcPts val="300"/>
              </a:spcBef>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本案推動迄今，因</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財經相關部會的積極</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配合已略具成效，惟仍請各部會戮力提出人民有感之鬆綁成果，以營造友善經商及投資之法制環境。</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6" name="投影片編號版面配置區 5"/>
          <p:cNvSpPr>
            <a:spLocks noGrp="1"/>
          </p:cNvSpPr>
          <p:nvPr>
            <p:ph type="sldNum" sz="quarter" idx="12"/>
          </p:nvPr>
        </p:nvSpPr>
        <p:spPr/>
        <p:txBody>
          <a:bodyPr/>
          <a:lstStyle/>
          <a:p>
            <a:fld id="{11983840-18B5-4699-BD5B-B36ED89B6B64}" type="slidenum">
              <a:rPr lang="zh-TW" altLang="en-US" smtClean="0"/>
              <a:t>25</a:t>
            </a:fld>
            <a:endParaRPr lang="zh-TW" altLang="en-US" dirty="0"/>
          </a:p>
        </p:txBody>
      </p:sp>
      <p:sp>
        <p:nvSpPr>
          <p:cNvPr id="5" name="圓角矩形 4"/>
          <p:cNvSpPr/>
          <p:nvPr/>
        </p:nvSpPr>
        <p:spPr>
          <a:xfrm>
            <a:off x="7164288" y="5877272"/>
            <a:ext cx="1512168" cy="432048"/>
          </a:xfrm>
          <a:prstGeom prst="roundRect">
            <a:avLst/>
          </a:prstGeom>
          <a:solidFill>
            <a:srgbClr val="FFFF9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smtClean="0">
                <a:solidFill>
                  <a:srgbClr val="003399"/>
                </a:solidFill>
                <a:latin typeface="標楷體" panose="03000509000000000000" pitchFamily="65" charset="-120"/>
                <a:ea typeface="標楷體" panose="03000509000000000000" pitchFamily="65" charset="-120"/>
              </a:rPr>
              <a:t>簡報結束</a:t>
            </a:r>
            <a:endParaRPr lang="zh-TW" altLang="en-US" sz="2000" b="1" dirty="0">
              <a:solidFill>
                <a:srgbClr val="003399"/>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811180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壹、前言</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內容版面配置區 2"/>
          <p:cNvSpPr>
            <a:spLocks noGrp="1"/>
          </p:cNvSpPr>
          <p:nvPr>
            <p:ph idx="1"/>
          </p:nvPr>
        </p:nvSpPr>
        <p:spPr>
          <a:xfrm>
            <a:off x="899592" y="1556792"/>
            <a:ext cx="7632848" cy="4536504"/>
          </a:xfrm>
        </p:spPr>
        <p:txBody>
          <a:bodyPr>
            <a:normAutofit/>
          </a:bodyPr>
          <a:lstStyle/>
          <a:p>
            <a:pPr indent="628650" algn="just" hangingPunct="0">
              <a:lnSpc>
                <a:spcPct val="120000"/>
              </a:lnSpc>
              <a:spcBef>
                <a:spcPts val="600"/>
              </a:spcBef>
              <a:spcAft>
                <a:spcPts val="600"/>
              </a:spcAft>
            </a:pPr>
            <a:r>
              <a:rPr lang="zh-TW" altLang="en-US" sz="2600" dirty="0" smtClean="0">
                <a:latin typeface="Times New Roman" panose="02020603050405020304" pitchFamily="18" charset="0"/>
                <a:ea typeface="標楷體" panose="03000509000000000000" pitchFamily="65" charset="-120"/>
                <a:cs typeface="Times New Roman" panose="02020603050405020304" pitchFamily="18" charset="0"/>
              </a:rPr>
              <a:t>本次係「啟動</a:t>
            </a:r>
            <a:r>
              <a:rPr lang="zh-TW" altLang="en-US" sz="2600" dirty="0">
                <a:latin typeface="Times New Roman" panose="02020603050405020304" pitchFamily="18" charset="0"/>
                <a:ea typeface="標楷體" panose="03000509000000000000" pitchFamily="65" charset="-120"/>
                <a:cs typeface="Times New Roman" panose="02020603050405020304" pitchFamily="18" charset="0"/>
              </a:rPr>
              <a:t>法規鬆綁  排除投資</a:t>
            </a:r>
            <a:r>
              <a:rPr lang="zh-TW" altLang="en-US" sz="2600" dirty="0" smtClean="0">
                <a:latin typeface="Times New Roman" panose="02020603050405020304" pitchFamily="18" charset="0"/>
                <a:ea typeface="標楷體" panose="03000509000000000000" pitchFamily="65" charset="-120"/>
                <a:cs typeface="Times New Roman" panose="02020603050405020304" pitchFamily="18" charset="0"/>
              </a:rPr>
              <a:t>障礙」專案，第</a:t>
            </a:r>
            <a:r>
              <a:rPr lang="en-US" altLang="zh-TW" sz="2600" dirty="0" smtClean="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600" dirty="0" smtClean="0">
                <a:latin typeface="Times New Roman" panose="02020603050405020304" pitchFamily="18" charset="0"/>
                <a:ea typeface="標楷體" panose="03000509000000000000" pitchFamily="65" charset="-120"/>
                <a:cs typeface="Times New Roman" panose="02020603050405020304" pitchFamily="18" charset="0"/>
              </a:rPr>
              <a:t>次於</a:t>
            </a:r>
            <a:r>
              <a:rPr lang="zh-TW" altLang="en-US" sz="2600" dirty="0">
                <a:latin typeface="Times New Roman" panose="02020603050405020304" pitchFamily="18" charset="0"/>
                <a:ea typeface="標楷體" panose="03000509000000000000" pitchFamily="65" charset="-120"/>
                <a:cs typeface="Times New Roman" panose="02020603050405020304" pitchFamily="18" charset="0"/>
              </a:rPr>
              <a:t>專案會議</a:t>
            </a:r>
            <a:r>
              <a:rPr lang="zh-TW" altLang="en-US" sz="2600" dirty="0" smtClean="0">
                <a:latin typeface="Times New Roman" panose="02020603050405020304" pitchFamily="18" charset="0"/>
                <a:ea typeface="標楷體" panose="03000509000000000000" pitchFamily="65" charset="-120"/>
                <a:cs typeface="Times New Roman" panose="02020603050405020304" pitchFamily="18" charset="0"/>
              </a:rPr>
              <a:t>提出鬆綁成果報告。本次財經相關</a:t>
            </a:r>
            <a:r>
              <a:rPr lang="zh-TW" altLang="en-US" sz="2600" dirty="0">
                <a:latin typeface="Times New Roman" panose="02020603050405020304" pitchFamily="18" charset="0"/>
                <a:ea typeface="標楷體" panose="03000509000000000000" pitchFamily="65" charset="-120"/>
                <a:cs typeface="Times New Roman" panose="02020603050405020304" pitchFamily="18" charset="0"/>
              </a:rPr>
              <a:t>部會提出之鬆綁</a:t>
            </a:r>
            <a:r>
              <a:rPr lang="zh-TW" altLang="en-US" sz="2600" dirty="0" smtClean="0">
                <a:latin typeface="Times New Roman" panose="02020603050405020304" pitchFamily="18" charset="0"/>
                <a:ea typeface="標楷體" panose="03000509000000000000" pitchFamily="65" charset="-120"/>
                <a:cs typeface="Times New Roman" panose="02020603050405020304" pitchFamily="18" charset="0"/>
              </a:rPr>
              <a:t>事項，經本會檢視後，計有</a:t>
            </a:r>
            <a:r>
              <a:rPr lang="en-US" altLang="zh-TW" sz="260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21</a:t>
            </a:r>
            <a:r>
              <a:rPr lang="zh-TW" altLang="en-US" sz="260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項</a:t>
            </a:r>
            <a:r>
              <a:rPr lang="zh-TW" altLang="en-US" sz="2600" dirty="0" smtClean="0">
                <a:latin typeface="Times New Roman" panose="02020603050405020304" pitchFamily="18" charset="0"/>
                <a:ea typeface="標楷體" panose="03000509000000000000" pitchFamily="65" charset="-120"/>
                <a:cs typeface="Times New Roman" panose="02020603050405020304" pitchFamily="18" charset="0"/>
              </a:rPr>
              <a:t>符合人民有感、排除投資障礙之成果，其重點</a:t>
            </a:r>
            <a:r>
              <a:rPr lang="zh-TW" altLang="en-US" sz="2600" dirty="0">
                <a:latin typeface="Times New Roman" panose="02020603050405020304" pitchFamily="18" charset="0"/>
                <a:ea typeface="標楷體" panose="03000509000000000000" pitchFamily="65" charset="-120"/>
                <a:cs typeface="Times New Roman" panose="02020603050405020304" pitchFamily="18" charset="0"/>
              </a:rPr>
              <a:t>包括擴大促參法重大公共建設適用範圍、促進綠能產業發展、</a:t>
            </a:r>
            <a:r>
              <a:rPr lang="zh-TW" altLang="en-US" sz="2600" dirty="0" smtClean="0">
                <a:latin typeface="Times New Roman" panose="02020603050405020304" pitchFamily="18" charset="0"/>
                <a:ea typeface="標楷體" panose="03000509000000000000" pitchFamily="65" charset="-120"/>
                <a:cs typeface="Times New Roman" panose="02020603050405020304" pitchFamily="18" charset="0"/>
              </a:rPr>
              <a:t>活化</a:t>
            </a:r>
            <a:r>
              <a:rPr lang="zh-TW" altLang="en-US" sz="2600" dirty="0">
                <a:latin typeface="Times New Roman" panose="02020603050405020304" pitchFamily="18" charset="0"/>
                <a:ea typeface="標楷體" panose="03000509000000000000" pitchFamily="65" charset="-120"/>
                <a:cs typeface="Times New Roman" panose="02020603050405020304" pitchFamily="18" charset="0"/>
              </a:rPr>
              <a:t>國有財產利用、</a:t>
            </a:r>
            <a:r>
              <a:rPr lang="zh-TW" altLang="en-US" sz="2600" dirty="0" smtClean="0">
                <a:latin typeface="Times New Roman" panose="02020603050405020304" pitchFamily="18" charset="0"/>
                <a:ea typeface="標楷體" panose="03000509000000000000" pitchFamily="65" charset="-120"/>
                <a:cs typeface="Times New Roman" panose="02020603050405020304" pitchFamily="18" charset="0"/>
              </a:rPr>
              <a:t>放寬租稅減免範圍、簡化租稅行政程序、賦予企業經營彈性及提升通關效率等。</a:t>
            </a:r>
            <a:endParaRPr lang="zh-TW" altLang="zh-TW" sz="26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625475" indent="-625475" algn="just" hangingPunct="0">
              <a:lnSpc>
                <a:spcPct val="110000"/>
              </a:lnSpc>
            </a:pP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p>
            <a:pPr marL="625475" indent="-625475" hangingPunct="0">
              <a:lnSpc>
                <a:spcPct val="110000"/>
              </a:lnSpc>
            </a:pP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latin typeface="Times New Roman" panose="02020603050405020304" pitchFamily="18" charset="0"/>
                <a:ea typeface="標楷體" panose="03000509000000000000" pitchFamily="65" charset="-120"/>
                <a:cs typeface="Times New Roman" panose="02020603050405020304" pitchFamily="18" charset="0"/>
              </a:rPr>
              <a:t>3</a:t>
            </a:fld>
            <a:endParaRPr lang="zh-TW" altLang="en-US">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770662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4000" dirty="0">
                <a:latin typeface="Times New Roman" panose="02020603050405020304" pitchFamily="18" charset="0"/>
                <a:ea typeface="標楷體" panose="03000509000000000000" pitchFamily="65" charset="-120"/>
                <a:cs typeface="Times New Roman" panose="02020603050405020304" pitchFamily="18" charset="0"/>
              </a:rPr>
              <a:t>1/21)</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4</a:t>
            </a:fld>
            <a:endParaRPr lang="zh-TW" altLang="en-US"/>
          </a:p>
        </p:txBody>
      </p:sp>
      <p:sp>
        <p:nvSpPr>
          <p:cNvPr id="3" name="文字方塊 2"/>
          <p:cNvSpPr txBox="1"/>
          <p:nvPr/>
        </p:nvSpPr>
        <p:spPr>
          <a:xfrm>
            <a:off x="395536" y="1196752"/>
            <a:ext cx="4980851" cy="430887"/>
          </a:xfrm>
          <a:prstGeom prst="rect">
            <a:avLst/>
          </a:prstGeom>
          <a:noFill/>
        </p:spPr>
        <p:txBody>
          <a:bodyPr wrap="none" rtlCol="0">
            <a:spAutoFit/>
          </a:bodyPr>
          <a:lstStyle/>
          <a:p>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一</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、擴大促參法重大公共建設適用範圍</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2074817059"/>
              </p:ext>
            </p:extLst>
          </p:nvPr>
        </p:nvGraphicFramePr>
        <p:xfrm>
          <a:off x="395536" y="1773904"/>
          <a:ext cx="8136903" cy="2715816"/>
        </p:xfrm>
        <a:graphic>
          <a:graphicData uri="http://schemas.openxmlformats.org/drawingml/2006/table">
            <a:tbl>
              <a:tblPr firstRow="1" bandRow="1">
                <a:tableStyleId>{F5AB1C69-6EDB-4FF4-983F-18BD219EF322}</a:tableStyleId>
              </a:tblPr>
              <a:tblGrid>
                <a:gridCol w="2448272"/>
                <a:gridCol w="1944216"/>
                <a:gridCol w="1944216"/>
                <a:gridCol w="1800199"/>
              </a:tblGrid>
              <a:tr h="502968">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370840">
                <a:tc>
                  <a:txBody>
                    <a:bodyPr/>
                    <a:lstStyle/>
                    <a:p>
                      <a:pPr marL="182563" indent="-182563" algn="just" latinLnBrk="1" hangingPunct="0">
                        <a:lnSpc>
                          <a:spcPct val="110000"/>
                        </a:lnSpc>
                        <a:spcAft>
                          <a:spcPts val="0"/>
                        </a:spcAft>
                      </a:pPr>
                      <a:r>
                        <a:rPr lang="en-US" alt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1.</a:t>
                      </a:r>
                      <a:r>
                        <a:rPr 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rPr>
                        <a:t>促進民間參與公共建設法之重大公共建設範圍</a:t>
                      </a:r>
                      <a:r>
                        <a:rPr 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增列</a:t>
                      </a:r>
                      <a:r>
                        <a:rPr lang="zh-TW" altLang="en-US"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政府</a:t>
                      </a:r>
                      <a:r>
                        <a:rPr lang="zh-TW" sz="20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廳舍</a:t>
                      </a:r>
                      <a:r>
                        <a:rPr lang="zh-TW"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設施</a:t>
                      </a:r>
                      <a:r>
                        <a:rPr lang="zh-TW" altLang="en-US"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」類別</a:t>
                      </a:r>
                      <a:r>
                        <a:rPr 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en-US" altLang="zh-TW"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財政部</a:t>
                      </a:r>
                      <a:r>
                        <a:rPr lang="en-US" altLang="zh-TW"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106.11.27</a:t>
                      </a:r>
                      <a:r>
                        <a:rPr lang="zh-TW" altLang="en-US"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台財促字第 </a:t>
                      </a:r>
                      <a:r>
                        <a:rPr lang="en-US" altLang="zh-TW"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10625524740</a:t>
                      </a:r>
                      <a:r>
                        <a:rPr lang="zh-TW" altLang="en-US"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號公告</a:t>
                      </a:r>
                      <a:r>
                        <a:rPr lang="en-US" altLang="zh-TW"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just" latinLnBrk="1" hangingPunct="0">
                        <a:lnSpc>
                          <a:spcPct val="110000"/>
                        </a:lnSpc>
                        <a:spcAft>
                          <a:spcPts val="0"/>
                        </a:spcAft>
                      </a:pPr>
                      <a:r>
                        <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rPr>
                        <a:t>政府廳舍設施</a:t>
                      </a:r>
                      <a:r>
                        <a:rPr lang="zh-TW" sz="2000" u="non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非屬</a:t>
                      </a:r>
                      <a:r>
                        <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rPr>
                        <a:t>重大公共建設。</a:t>
                      </a:r>
                    </a:p>
                  </a:txBody>
                  <a:tcPr marL="68580" marR="68580" marT="0" marB="0"/>
                </a:tc>
                <a:tc>
                  <a:txBody>
                    <a:bodyPr/>
                    <a:lstStyle/>
                    <a:p>
                      <a:pPr algn="just" latinLnBrk="1" hangingPunct="0">
                        <a:lnSpc>
                          <a:spcPct val="110000"/>
                        </a:lnSpc>
                        <a:spcAft>
                          <a:spcPts val="0"/>
                        </a:spcAft>
                      </a:pPr>
                      <a:r>
                        <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rPr>
                        <a:t>政府廳舍設施</a:t>
                      </a:r>
                      <a:r>
                        <a:rPr lang="zh-TW" sz="2000" u="non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屬</a:t>
                      </a:r>
                      <a:r>
                        <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rPr>
                        <a:t>重大公共建設。</a:t>
                      </a:r>
                    </a:p>
                  </a:txBody>
                  <a:tcPr marL="68580" marR="68580" marT="0" marB="0"/>
                </a:tc>
                <a:tc>
                  <a:txBody>
                    <a:bodyPr/>
                    <a:lstStyle/>
                    <a:p>
                      <a:pPr marL="269875" indent="-261938" algn="just" latinLnBrk="1" hangingPunct="0">
                        <a:lnSpc>
                          <a:spcPct val="110000"/>
                        </a:lnSpc>
                        <a:spcAft>
                          <a:spcPts val="0"/>
                        </a:spcAft>
                      </a:pPr>
                      <a:r>
                        <a:rPr lang="en-US" alt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民間投資可享受促參租稅優惠。</a:t>
                      </a:r>
                      <a:endParaRPr lang="en-US" alt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endParaRPr>
                    </a:p>
                    <a:p>
                      <a:pPr marL="269875" indent="-261938" algn="just" latinLnBrk="1" hangingPunct="0">
                        <a:lnSpc>
                          <a:spcPct val="110000"/>
                        </a:lnSpc>
                        <a:spcAft>
                          <a:spcPts val="0"/>
                        </a:spcAft>
                      </a:pPr>
                      <a:r>
                        <a:rPr lang="en-US" alt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改善辦公環境，提升行政效能。</a:t>
                      </a:r>
                      <a:endParaRPr lang="en-US" alt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663973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4000" dirty="0">
                <a:latin typeface="Times New Roman" panose="02020603050405020304" pitchFamily="18" charset="0"/>
                <a:ea typeface="標楷體" panose="03000509000000000000" pitchFamily="65" charset="-120"/>
                <a:cs typeface="Times New Roman" panose="02020603050405020304" pitchFamily="18" charset="0"/>
              </a:rPr>
              <a:t>2/21)</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5</a:t>
            </a:fld>
            <a:endParaRPr lang="zh-TW" altLang="en-US"/>
          </a:p>
        </p:txBody>
      </p:sp>
      <p:sp>
        <p:nvSpPr>
          <p:cNvPr id="3" name="文字方塊 2"/>
          <p:cNvSpPr txBox="1"/>
          <p:nvPr/>
        </p:nvSpPr>
        <p:spPr>
          <a:xfrm>
            <a:off x="395536" y="1196752"/>
            <a:ext cx="3900427" cy="430887"/>
          </a:xfrm>
          <a:prstGeom prst="rect">
            <a:avLst/>
          </a:prstGeom>
          <a:noFill/>
        </p:spPr>
        <p:txBody>
          <a:bodyPr wrap="none" rtlCol="0">
            <a:spAutoFit/>
          </a:bodyPr>
          <a:lstStyle/>
          <a:p>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二、促進綠能產業發展</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a:t>
            </a:r>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3335498247"/>
              </p:ext>
            </p:extLst>
          </p:nvPr>
        </p:nvGraphicFramePr>
        <p:xfrm>
          <a:off x="395536" y="1700808"/>
          <a:ext cx="8208912" cy="3720865"/>
        </p:xfrm>
        <a:graphic>
          <a:graphicData uri="http://schemas.openxmlformats.org/drawingml/2006/table">
            <a:tbl>
              <a:tblPr firstRow="1" bandRow="1">
                <a:tableStyleId>{F5AB1C69-6EDB-4FF4-983F-18BD219EF322}</a:tableStyleId>
              </a:tblPr>
              <a:tblGrid>
                <a:gridCol w="2232248"/>
                <a:gridCol w="2088232"/>
                <a:gridCol w="2016224"/>
                <a:gridCol w="1872208"/>
              </a:tblGrid>
              <a:tr h="574976">
                <a:tc>
                  <a:txBody>
                    <a:bodyPr/>
                    <a:lstStyle/>
                    <a:p>
                      <a:pPr algn="ct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1800" dirty="0" smtClean="0">
                          <a:latin typeface="Times New Roman" panose="02020603050405020304" pitchFamily="18" charset="0"/>
                          <a:ea typeface="標楷體" panose="03000509000000000000" pitchFamily="65" charset="-120"/>
                          <a:cs typeface="Times New Roman" panose="02020603050405020304" pitchFamily="18" charset="0"/>
                        </a:rPr>
                        <a:t>修正前之內容</a:t>
                      </a:r>
                      <a:endParaRPr lang="zh-TW" altLang="en-US" sz="1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1800" dirty="0" smtClean="0">
                          <a:latin typeface="Times New Roman" panose="02020603050405020304" pitchFamily="18" charset="0"/>
                          <a:ea typeface="標楷體" panose="03000509000000000000" pitchFamily="65" charset="-120"/>
                          <a:cs typeface="Times New Roman" panose="02020603050405020304" pitchFamily="18" charset="0"/>
                        </a:rPr>
                        <a:t>修正後之內容</a:t>
                      </a:r>
                      <a:endParaRPr lang="zh-TW" altLang="en-US" sz="1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3145889">
                <a:tc>
                  <a:txBody>
                    <a:bodyPr/>
                    <a:lstStyle/>
                    <a:p>
                      <a:pPr marL="182563" indent="-182563" algn="just" hangingPunct="0">
                        <a:lnSpc>
                          <a:spcPct val="110000"/>
                        </a:lnSpc>
                        <a:spcAft>
                          <a:spcPts val="0"/>
                        </a:spcAft>
                      </a:pPr>
                      <a:r>
                        <a:rPr lang="en-US" altLang="zh-TW" sz="2000" kern="100" dirty="0" smtClean="0">
                          <a:effectLst/>
                          <a:latin typeface="Times New Roman"/>
                          <a:ea typeface="標楷體"/>
                          <a:cs typeface="Times New Roman"/>
                        </a:rPr>
                        <a:t>2.</a:t>
                      </a:r>
                      <a:r>
                        <a:rPr lang="zh-TW" altLang="en-US" sz="2000" kern="100" dirty="0" smtClean="0">
                          <a:solidFill>
                            <a:schemeClr val="tx1"/>
                          </a:solidFill>
                          <a:effectLst/>
                          <a:latin typeface="Times New Roman"/>
                          <a:ea typeface="標楷體"/>
                          <a:cs typeface="Times New Roman"/>
                        </a:rPr>
                        <a:t>修正函釋</a:t>
                      </a:r>
                      <a:r>
                        <a:rPr lang="zh-TW" altLang="en-US" sz="2000" kern="100" baseline="0" dirty="0" smtClean="0">
                          <a:effectLst/>
                          <a:latin typeface="Times New Roman"/>
                          <a:ea typeface="標楷體"/>
                          <a:cs typeface="Times New Roman"/>
                        </a:rPr>
                        <a:t>，就外國銀行同時在臺設有分行與子行者，</a:t>
                      </a:r>
                      <a:r>
                        <a:rPr lang="zh-TW" altLang="en-US" sz="2000" b="0" kern="100" baseline="0" dirty="0" smtClean="0">
                          <a:solidFill>
                            <a:srgbClr val="FF0000"/>
                          </a:solidFill>
                          <a:effectLst/>
                          <a:latin typeface="Times New Roman"/>
                          <a:ea typeface="標楷體"/>
                          <a:cs typeface="Times New Roman"/>
                        </a:rPr>
                        <a:t>放寬</a:t>
                      </a:r>
                      <a:r>
                        <a:rPr lang="zh-TW" altLang="en-US" sz="2000" b="0" kern="100" baseline="0" dirty="0" smtClean="0">
                          <a:solidFill>
                            <a:schemeClr val="tx1"/>
                          </a:solidFill>
                          <a:effectLst/>
                          <a:latin typeface="Times New Roman"/>
                          <a:ea typeface="標楷體"/>
                          <a:cs typeface="Times New Roman"/>
                        </a:rPr>
                        <a:t>其分行</a:t>
                      </a:r>
                      <a:r>
                        <a:rPr lang="zh-TW" altLang="en-US" sz="2000" b="0" kern="100" baseline="0" dirty="0" smtClean="0">
                          <a:solidFill>
                            <a:srgbClr val="FF0000"/>
                          </a:solidFill>
                          <a:effectLst/>
                          <a:latin typeface="Times New Roman"/>
                          <a:ea typeface="標楷體"/>
                          <a:cs typeface="Times New Roman"/>
                        </a:rPr>
                        <a:t>對</a:t>
                      </a:r>
                      <a:r>
                        <a:rPr lang="zh-TW" altLang="en-US" sz="2000" b="0" kern="100" baseline="0" dirty="0" smtClean="0">
                          <a:solidFill>
                            <a:schemeClr val="tx1"/>
                          </a:solidFill>
                          <a:effectLst/>
                          <a:latin typeface="Times New Roman"/>
                          <a:ea typeface="標楷體"/>
                          <a:cs typeface="Times New Roman"/>
                        </a:rPr>
                        <a:t>設置</a:t>
                      </a:r>
                      <a:r>
                        <a:rPr lang="zh-TW" altLang="en-US" sz="2000" b="0" kern="100" baseline="0" dirty="0" smtClean="0">
                          <a:solidFill>
                            <a:srgbClr val="FF0000"/>
                          </a:solidFill>
                          <a:effectLst/>
                          <a:latin typeface="Times New Roman"/>
                          <a:ea typeface="標楷體"/>
                          <a:cs typeface="Times New Roman"/>
                        </a:rPr>
                        <a:t>再生能源發電設備者之授信限制。</a:t>
                      </a:r>
                      <a:r>
                        <a:rPr lang="en-US" altLang="zh-TW" sz="1600" b="0" kern="100" baseline="0" dirty="0" smtClean="0">
                          <a:solidFill>
                            <a:schemeClr val="tx1"/>
                          </a:solidFill>
                          <a:effectLst/>
                          <a:latin typeface="Times New Roman"/>
                          <a:ea typeface="標楷體"/>
                          <a:cs typeface="Times New Roman"/>
                        </a:rPr>
                        <a:t>(</a:t>
                      </a:r>
                      <a:r>
                        <a:rPr lang="zh-TW" altLang="en-US" sz="1600" b="0" kern="100" baseline="0" dirty="0" smtClean="0">
                          <a:solidFill>
                            <a:schemeClr val="tx1"/>
                          </a:solidFill>
                          <a:effectLst/>
                          <a:latin typeface="Times New Roman"/>
                          <a:ea typeface="標楷體"/>
                          <a:cs typeface="Times New Roman"/>
                        </a:rPr>
                        <a:t>金管會</a:t>
                      </a:r>
                      <a:r>
                        <a:rPr lang="en-US" altLang="zh-TW" sz="1600" b="0" kern="100" baseline="0" dirty="0" smtClean="0">
                          <a:solidFill>
                            <a:schemeClr val="tx1"/>
                          </a:solidFill>
                          <a:effectLst/>
                          <a:latin typeface="Times New Roman"/>
                          <a:ea typeface="標楷體"/>
                          <a:cs typeface="Times New Roman"/>
                        </a:rPr>
                        <a:t>106.11.21</a:t>
                      </a:r>
                      <a:r>
                        <a:rPr lang="zh-TW" altLang="en-US" sz="1600" b="0" kern="100" baseline="0" dirty="0" smtClean="0">
                          <a:solidFill>
                            <a:schemeClr val="tx1"/>
                          </a:solidFill>
                          <a:effectLst/>
                          <a:latin typeface="Times New Roman"/>
                          <a:ea typeface="標楷體"/>
                          <a:cs typeface="Times New Roman"/>
                        </a:rPr>
                        <a:t>金管外字第</a:t>
                      </a:r>
                      <a:r>
                        <a:rPr lang="en-US" altLang="zh-TW" sz="1600" b="0" kern="100" baseline="0" dirty="0" smtClean="0">
                          <a:solidFill>
                            <a:schemeClr val="tx1"/>
                          </a:solidFill>
                          <a:effectLst/>
                          <a:latin typeface="Times New Roman"/>
                          <a:ea typeface="標楷體"/>
                          <a:cs typeface="Times New Roman"/>
                        </a:rPr>
                        <a:t>10600234430</a:t>
                      </a:r>
                      <a:r>
                        <a:rPr lang="zh-TW" altLang="en-US" sz="1600" b="0" kern="100" baseline="0" dirty="0" smtClean="0">
                          <a:solidFill>
                            <a:schemeClr val="tx1"/>
                          </a:solidFill>
                          <a:effectLst/>
                          <a:latin typeface="Times New Roman"/>
                          <a:ea typeface="標楷體"/>
                          <a:cs typeface="Times New Roman"/>
                        </a:rPr>
                        <a:t>號函</a:t>
                      </a:r>
                      <a:r>
                        <a:rPr lang="en-US" altLang="zh-TW" sz="1600" b="0" kern="100" baseline="0" dirty="0" smtClean="0">
                          <a:solidFill>
                            <a:schemeClr val="tx1"/>
                          </a:solidFill>
                          <a:effectLst/>
                          <a:latin typeface="Times New Roman"/>
                          <a:ea typeface="標楷體"/>
                          <a:cs typeface="Times New Roman"/>
                        </a:rPr>
                        <a:t>)</a:t>
                      </a:r>
                      <a:endParaRPr lang="zh-TW" sz="1600" b="0" kern="100" dirty="0">
                        <a:solidFill>
                          <a:schemeClr val="tx1"/>
                        </a:solidFill>
                        <a:effectLst/>
                        <a:latin typeface="Calibri"/>
                        <a:ea typeface="新細明體"/>
                        <a:cs typeface="Times New Roman"/>
                      </a:endParaRPr>
                    </a:p>
                  </a:txBody>
                  <a:tcPr marL="68580" marR="68580" marT="0" marB="0"/>
                </a:tc>
                <a:tc>
                  <a:txBody>
                    <a:bodyPr/>
                    <a:lstStyle/>
                    <a:p>
                      <a:pPr marL="0" marR="0" indent="0" algn="just" defTabSz="914400" rtl="0" eaLnBrk="1" fontAlgn="auto" latinLnBrk="0" hangingPunct="0">
                        <a:lnSpc>
                          <a:spcPct val="110000"/>
                        </a:lnSpc>
                        <a:spcBef>
                          <a:spcPts val="0"/>
                        </a:spcBef>
                        <a:spcAft>
                          <a:spcPts val="0"/>
                        </a:spcAft>
                        <a:buClrTx/>
                        <a:buSzTx/>
                        <a:buFontTx/>
                        <a:buNone/>
                        <a:tabLst/>
                        <a:defRPr/>
                      </a:pP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就單一法人僅允許對其年營業額達新臺幣</a:t>
                      </a:r>
                      <a:r>
                        <a:rPr lang="en-US" alt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350</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億元以上者為授信。</a:t>
                      </a:r>
                      <a:endParaRPr lang="zh-TW" sz="20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marR="0" indent="0" algn="just" defTabSz="914400" rtl="0" eaLnBrk="1" fontAlgn="auto" latinLnBrk="0" hangingPunct="0">
                        <a:lnSpc>
                          <a:spcPct val="110000"/>
                        </a:lnSpc>
                        <a:spcBef>
                          <a:spcPts val="0"/>
                        </a:spcBef>
                        <a:spcAft>
                          <a:spcPts val="0"/>
                        </a:spcAft>
                        <a:buClrTx/>
                        <a:buSzTx/>
                        <a:buFontTx/>
                        <a:buNone/>
                        <a:tabLst/>
                        <a:defRPr/>
                      </a:pPr>
                      <a:r>
                        <a:rPr lang="zh-TW" altLang="en-US" sz="2000" b="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經依法認定為</a:t>
                      </a:r>
                      <a:r>
                        <a:rPr lang="zh-TW" altLang="en-US" sz="2000" b="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再生能源發電設備者</a:t>
                      </a:r>
                      <a:r>
                        <a:rPr lang="zh-TW" altLang="en-US" sz="2000" b="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，則</a:t>
                      </a:r>
                      <a:r>
                        <a:rPr lang="zh-TW" altLang="en-US" sz="2000" b="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不受年營業額</a:t>
                      </a:r>
                      <a:r>
                        <a:rPr lang="zh-TW" altLang="en-US" sz="2000" b="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新臺幣</a:t>
                      </a:r>
                      <a:r>
                        <a:rPr lang="en-US" altLang="zh-TW" sz="2000" b="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350</a:t>
                      </a:r>
                      <a:r>
                        <a:rPr lang="zh-TW" altLang="en-US" sz="2000" b="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億元之</a:t>
                      </a:r>
                      <a:r>
                        <a:rPr lang="zh-TW" altLang="en-US" sz="2000" b="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限制</a:t>
                      </a:r>
                      <a:r>
                        <a:rPr lang="zh-TW" altLang="en-US" sz="2000" b="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，惟仍應落實風險控管</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20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182563" indent="-182563" algn="just" defTabSz="914400" rtl="0" eaLnBrk="1" latinLnBrk="0" hangingPunct="0">
                        <a:lnSpc>
                          <a:spcPct val="110000"/>
                        </a:lnSpc>
                        <a:spcAft>
                          <a:spcPts val="0"/>
                        </a:spcAft>
                      </a:pPr>
                      <a:r>
                        <a:rPr lang="en-US" alt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有利離岸風力發電廠商等取得融資。</a:t>
                      </a:r>
                      <a:endParaRPr lang="en-US" alt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182563" indent="-182563" algn="just" defTabSz="914400" rtl="0" eaLnBrk="1" latinLnBrk="0" hangingPunct="0">
                        <a:lnSpc>
                          <a:spcPct val="110000"/>
                        </a:lnSpc>
                        <a:spcAft>
                          <a:spcPts val="0"/>
                        </a:spcAft>
                      </a:pPr>
                      <a:r>
                        <a:rPr lang="en-US" alt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引導資金挹注再生能源相關產業。</a:t>
                      </a:r>
                      <a:endParaRPr lang="en-US" alt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075467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4000" dirty="0">
                <a:latin typeface="Times New Roman" panose="02020603050405020304" pitchFamily="18" charset="0"/>
                <a:ea typeface="標楷體" panose="03000509000000000000" pitchFamily="65" charset="-120"/>
                <a:cs typeface="Times New Roman" panose="02020603050405020304" pitchFamily="18" charset="0"/>
              </a:rPr>
              <a:t>3/21)</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6</a:t>
            </a:fld>
            <a:endParaRPr lang="zh-TW" altLang="en-US"/>
          </a:p>
        </p:txBody>
      </p:sp>
      <p:sp>
        <p:nvSpPr>
          <p:cNvPr id="3" name="文字方塊 2"/>
          <p:cNvSpPr txBox="1"/>
          <p:nvPr/>
        </p:nvSpPr>
        <p:spPr>
          <a:xfrm>
            <a:off x="395536" y="1124744"/>
            <a:ext cx="3900427" cy="430887"/>
          </a:xfrm>
          <a:prstGeom prst="rect">
            <a:avLst/>
          </a:prstGeom>
          <a:noFill/>
        </p:spPr>
        <p:txBody>
          <a:bodyPr wrap="none" rtlCol="0">
            <a:spAutoFit/>
          </a:bodyPr>
          <a:lstStyle/>
          <a:p>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二、促進綠能產業發展</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713547760"/>
              </p:ext>
            </p:extLst>
          </p:nvPr>
        </p:nvGraphicFramePr>
        <p:xfrm>
          <a:off x="379552" y="1556792"/>
          <a:ext cx="8352927" cy="5045195"/>
        </p:xfrm>
        <a:graphic>
          <a:graphicData uri="http://schemas.openxmlformats.org/drawingml/2006/table">
            <a:tbl>
              <a:tblPr firstRow="1" bandRow="1">
                <a:tableStyleId>{F5AB1C69-6EDB-4FF4-983F-18BD219EF322}</a:tableStyleId>
              </a:tblPr>
              <a:tblGrid>
                <a:gridCol w="2320240"/>
                <a:gridCol w="2088232"/>
                <a:gridCol w="2008240"/>
                <a:gridCol w="1936215"/>
              </a:tblGrid>
              <a:tr h="504056">
                <a:tc>
                  <a:txBody>
                    <a:bodyPr/>
                    <a:lstStyle/>
                    <a:p>
                      <a:pPr algn="ctr">
                        <a:spcBef>
                          <a:spcPts val="600"/>
                        </a:spcBef>
                        <a:spcAft>
                          <a:spcPts val="600"/>
                        </a:spcAft>
                      </a:pP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1800" dirty="0" smtClean="0">
                          <a:latin typeface="Times New Roman" panose="02020603050405020304" pitchFamily="18" charset="0"/>
                          <a:ea typeface="標楷體" panose="03000509000000000000" pitchFamily="65" charset="-120"/>
                          <a:cs typeface="Times New Roman" panose="02020603050405020304" pitchFamily="18" charset="0"/>
                        </a:rPr>
                        <a:t>修正前之內容</a:t>
                      </a:r>
                      <a:endParaRPr lang="zh-TW" altLang="en-US" sz="1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1800" dirty="0" smtClean="0">
                          <a:latin typeface="Times New Roman" panose="02020603050405020304" pitchFamily="18" charset="0"/>
                          <a:ea typeface="標楷體" panose="03000509000000000000" pitchFamily="65" charset="-120"/>
                          <a:cs typeface="Times New Roman" panose="02020603050405020304" pitchFamily="18" charset="0"/>
                        </a:rPr>
                        <a:t>修正後之內容</a:t>
                      </a:r>
                      <a:endParaRPr lang="zh-TW" altLang="en-US" sz="1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spcBef>
                          <a:spcPts val="600"/>
                        </a:spcBef>
                        <a:spcAft>
                          <a:spcPts val="600"/>
                        </a:spcAft>
                      </a:pP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4260344">
                <a:tc>
                  <a:txBody>
                    <a:bodyPr/>
                    <a:lstStyle/>
                    <a:p>
                      <a:pPr marL="182563" marR="0" indent="-182563" algn="just" defTabSz="914400" rtl="0" eaLnBrk="1" fontAlgn="auto" latinLnBrk="0" hangingPunct="0">
                        <a:lnSpc>
                          <a:spcPct val="110000"/>
                        </a:lnSpc>
                        <a:spcBef>
                          <a:spcPts val="0"/>
                        </a:spcBef>
                        <a:spcAft>
                          <a:spcPts val="0"/>
                        </a:spcAft>
                        <a:buClrTx/>
                        <a:buSzTx/>
                        <a:buFontTx/>
                        <a:buNone/>
                        <a:tabLst/>
                        <a:defRPr/>
                      </a:pPr>
                      <a:r>
                        <a:rPr lang="en-US" altLang="zh-TW" sz="2000" kern="50" dirty="0" smtClean="0">
                          <a:effectLst/>
                          <a:latin typeface="Times New Roman" panose="02020603050405020304" pitchFamily="18" charset="0"/>
                          <a:ea typeface="標楷體"/>
                          <a:cs typeface="Times New Roman" panose="02020603050405020304" pitchFamily="18" charset="0"/>
                        </a:rPr>
                        <a:t>3.</a:t>
                      </a:r>
                      <a:r>
                        <a:rPr lang="zh-TW" sz="2000" kern="5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kern="50" dirty="0">
                          <a:effectLst/>
                          <a:latin typeface="Times New Roman" panose="02020603050405020304" pitchFamily="18" charset="0"/>
                          <a:ea typeface="標楷體" panose="03000509000000000000" pitchFamily="65" charset="-120"/>
                          <a:cs typeface="Times New Roman" panose="02020603050405020304" pitchFamily="18" charset="0"/>
                        </a:rPr>
                        <a:t>國有出租農業用地同意興建農業設施審查作業要點</a:t>
                      </a:r>
                      <a:r>
                        <a:rPr lang="zh-TW" sz="2000" kern="5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kern="50" dirty="0" smtClean="0">
                          <a:effectLst/>
                          <a:latin typeface="Times New Roman" panose="02020603050405020304" pitchFamily="18" charset="0"/>
                          <a:ea typeface="標楷體" panose="03000509000000000000" pitchFamily="65" charset="-120"/>
                          <a:cs typeface="Times New Roman" panose="02020603050405020304" pitchFamily="18" charset="0"/>
                        </a:rPr>
                        <a:t>第</a:t>
                      </a:r>
                      <a:r>
                        <a:rPr lang="en-US" altLang="zh-TW" sz="2000" kern="50" dirty="0" smtClean="0">
                          <a:effectLst/>
                          <a:latin typeface="Times New Roman" panose="02020603050405020304" pitchFamily="18" charset="0"/>
                          <a:ea typeface="標楷體" panose="03000509000000000000" pitchFamily="65" charset="-120"/>
                          <a:cs typeface="Times New Roman" panose="02020603050405020304" pitchFamily="18" charset="0"/>
                        </a:rPr>
                        <a:t>4</a:t>
                      </a:r>
                      <a:r>
                        <a:rPr lang="zh-TW" altLang="en-US" sz="2000" kern="50" dirty="0" smtClean="0">
                          <a:effectLst/>
                          <a:latin typeface="Times New Roman" panose="02020603050405020304" pitchFamily="18" charset="0"/>
                          <a:ea typeface="標楷體" panose="03000509000000000000" pitchFamily="65" charset="-120"/>
                          <a:cs typeface="Times New Roman" panose="02020603050405020304" pitchFamily="18" charset="0"/>
                        </a:rPr>
                        <a:t>點附表</a:t>
                      </a:r>
                      <a:r>
                        <a:rPr lang="en-US" altLang="zh-TW" sz="2000" kern="50" dirty="0" smtClean="0">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000" kern="50" dirty="0" smtClean="0">
                          <a:effectLst/>
                          <a:latin typeface="Times New Roman" panose="02020603050405020304" pitchFamily="18" charset="0"/>
                          <a:ea typeface="標楷體" panose="03000509000000000000" pitchFamily="65" charset="-120"/>
                          <a:cs typeface="Times New Roman" panose="02020603050405020304" pitchFamily="18" charset="0"/>
                        </a:rPr>
                        <a:t>及附表</a:t>
                      </a:r>
                      <a:r>
                        <a:rPr lang="en-US" altLang="zh-TW" sz="2000" kern="50" dirty="0" smtClean="0">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000" kern="5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kern="5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第</a:t>
                      </a:r>
                      <a:r>
                        <a:rPr lang="en-US" altLang="zh-TW" sz="2000" kern="5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14</a:t>
                      </a:r>
                      <a:r>
                        <a:rPr lang="zh-TW" altLang="en-US" sz="2000" kern="5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點之</a:t>
                      </a:r>
                      <a:r>
                        <a:rPr lang="en-US" altLang="zh-TW" sz="2000" kern="5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000" kern="5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至第</a:t>
                      </a:r>
                      <a:r>
                        <a:rPr lang="en-US" altLang="zh-TW" sz="2000" kern="5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14</a:t>
                      </a:r>
                      <a:r>
                        <a:rPr lang="zh-TW" altLang="en-US" sz="2000" kern="5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點之</a:t>
                      </a:r>
                      <a:r>
                        <a:rPr lang="en-US" altLang="zh-TW" sz="2000" kern="5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000" kern="5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zh-TW"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放寬「農糧產品加工室」</a:t>
                      </a:r>
                      <a:r>
                        <a:rPr lang="zh-TW" altLang="en-US"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為</a:t>
                      </a:r>
                      <a:r>
                        <a:rPr lang="zh-TW" altLang="zh-TW"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農作設施</a:t>
                      </a:r>
                      <a:r>
                        <a:rPr lang="zh-TW" altLang="en-US"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，並</a:t>
                      </a:r>
                      <a:r>
                        <a:rPr lang="zh-TW" altLang="zh-TW"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放寬農業設施</a:t>
                      </a:r>
                      <a:r>
                        <a:rPr lang="zh-TW" altLang="zh-TW" sz="2000" kern="100" dirty="0" smtClean="0">
                          <a:solidFill>
                            <a:srgbClr val="FF0000"/>
                          </a:solidFill>
                          <a:effectLst/>
                          <a:latin typeface="Times New Roman" panose="02020603050405020304" pitchFamily="18" charset="0"/>
                          <a:ea typeface="標楷體"/>
                          <a:cs typeface="Times New Roman" panose="02020603050405020304" pitchFamily="18" charset="0"/>
                        </a:rPr>
                        <a:t>屋頂得附屬設置綠能設施</a:t>
                      </a:r>
                      <a:r>
                        <a:rPr lang="zh-TW" altLang="en-US" sz="2000" kern="100" dirty="0" smtClean="0">
                          <a:solidFill>
                            <a:srgbClr val="FF0000"/>
                          </a:solidFill>
                          <a:effectLst/>
                          <a:latin typeface="Times New Roman" panose="02020603050405020304" pitchFamily="18" charset="0"/>
                          <a:ea typeface="標楷體"/>
                          <a:cs typeface="Times New Roman" panose="02020603050405020304" pitchFamily="18" charset="0"/>
                        </a:rPr>
                        <a:t>。</a:t>
                      </a:r>
                      <a:r>
                        <a:rPr lang="en-US" altLang="zh-TW" sz="1600" kern="100" dirty="0" smtClean="0">
                          <a:effectLst/>
                          <a:latin typeface="Times New Roman" panose="02020603050405020304" pitchFamily="18" charset="0"/>
                          <a:ea typeface="標楷體"/>
                          <a:cs typeface="Times New Roman" panose="02020603050405020304" pitchFamily="18" charset="0"/>
                        </a:rPr>
                        <a:t>(</a:t>
                      </a:r>
                      <a:r>
                        <a:rPr lang="zh-TW" altLang="en-US" sz="1600" kern="100" dirty="0" smtClean="0">
                          <a:effectLst/>
                          <a:latin typeface="Times New Roman" panose="02020603050405020304" pitchFamily="18" charset="0"/>
                          <a:ea typeface="標楷體"/>
                          <a:cs typeface="Times New Roman" panose="02020603050405020304" pitchFamily="18" charset="0"/>
                        </a:rPr>
                        <a:t>財政部</a:t>
                      </a:r>
                      <a:r>
                        <a:rPr lang="en-US" altLang="zh-TW" sz="1600" kern="100" dirty="0" smtClean="0">
                          <a:effectLst/>
                          <a:latin typeface="Times New Roman" panose="02020603050405020304" pitchFamily="18" charset="0"/>
                          <a:ea typeface="標楷體"/>
                          <a:cs typeface="Times New Roman" panose="02020603050405020304" pitchFamily="18" charset="0"/>
                        </a:rPr>
                        <a:t>106.11.9</a:t>
                      </a:r>
                      <a:r>
                        <a:rPr lang="zh-TW" altLang="en-US" sz="1600" kern="100" dirty="0" smtClean="0">
                          <a:effectLst/>
                          <a:latin typeface="Times New Roman" panose="02020603050405020304" pitchFamily="18" charset="0"/>
                          <a:ea typeface="標楷體"/>
                          <a:cs typeface="Times New Roman" panose="02020603050405020304" pitchFamily="18" charset="0"/>
                        </a:rPr>
                        <a:t>台財產署管字第</a:t>
                      </a:r>
                      <a:r>
                        <a:rPr lang="en-US" altLang="zh-TW" sz="1600" kern="100" dirty="0" smtClean="0">
                          <a:effectLst/>
                          <a:latin typeface="Times New Roman" panose="02020603050405020304" pitchFamily="18" charset="0"/>
                          <a:ea typeface="標楷體"/>
                          <a:cs typeface="Times New Roman" panose="02020603050405020304" pitchFamily="18" charset="0"/>
                        </a:rPr>
                        <a:t>10640008550</a:t>
                      </a:r>
                      <a:r>
                        <a:rPr lang="zh-TW" altLang="en-US" sz="1600" kern="100" dirty="0" smtClean="0">
                          <a:effectLst/>
                          <a:latin typeface="Times New Roman" panose="02020603050405020304" pitchFamily="18" charset="0"/>
                          <a:ea typeface="標楷體"/>
                          <a:cs typeface="Times New Roman" panose="02020603050405020304" pitchFamily="18" charset="0"/>
                        </a:rPr>
                        <a:t>號令</a:t>
                      </a:r>
                      <a:r>
                        <a:rPr lang="en-US" altLang="zh-TW" sz="1600" kern="50" dirty="0" smtClean="0">
                          <a:effectLst/>
                          <a:latin typeface="Times New Roman" panose="02020603050405020304" pitchFamily="18" charset="0"/>
                          <a:ea typeface="新細明體"/>
                          <a:cs typeface="Times New Roman" panose="02020603050405020304" pitchFamily="18" charset="0"/>
                        </a:rPr>
                        <a:t>)</a:t>
                      </a:r>
                      <a:endParaRPr lang="zh-TW" sz="1600" kern="50" dirty="0">
                        <a:effectLst/>
                        <a:latin typeface="Times New Roman" panose="02020603050405020304" pitchFamily="18" charset="0"/>
                        <a:ea typeface="新細明體"/>
                        <a:cs typeface="Times New Roman" panose="02020603050405020304" pitchFamily="18" charset="0"/>
                      </a:endParaRPr>
                    </a:p>
                  </a:txBody>
                  <a:tcPr marL="68580" marR="68580" marT="0" marB="0"/>
                </a:tc>
                <a:tc>
                  <a:txBody>
                    <a:bodyPr/>
                    <a:lstStyle/>
                    <a:p>
                      <a:pPr marL="177800" indent="-177800" algn="just" eaLnBrk="0" hangingPunct="0">
                        <a:lnSpc>
                          <a:spcPct val="100000"/>
                        </a:lnSpc>
                        <a:spcAft>
                          <a:spcPts val="0"/>
                        </a:spcAft>
                      </a:pPr>
                      <a:r>
                        <a:rPr lang="en-US" sz="2000" kern="50" dirty="0">
                          <a:effectLst/>
                          <a:latin typeface="Times New Roman" panose="02020603050405020304" pitchFamily="18" charset="0"/>
                          <a:ea typeface="標楷體"/>
                          <a:cs typeface="Times New Roman" panose="02020603050405020304" pitchFamily="18" charset="0"/>
                        </a:rPr>
                        <a:t>1</a:t>
                      </a:r>
                      <a:r>
                        <a:rPr lang="en-US" sz="2000" kern="50" dirty="0" smtClean="0">
                          <a:effectLst/>
                          <a:latin typeface="Times New Roman" panose="02020603050405020304" pitchFamily="18" charset="0"/>
                          <a:ea typeface="標楷體"/>
                          <a:cs typeface="Times New Roman" panose="02020603050405020304" pitchFamily="18" charset="0"/>
                        </a:rPr>
                        <a:t>.</a:t>
                      </a:r>
                      <a:r>
                        <a:rPr lang="zh-TW" altLang="en-US" sz="2000" kern="50" dirty="0" smtClean="0">
                          <a:solidFill>
                            <a:schemeClr val="tx1"/>
                          </a:solidFill>
                          <a:effectLst/>
                          <a:latin typeface="Times New Roman" panose="02020603050405020304" pitchFamily="18" charset="0"/>
                          <a:ea typeface="標楷體"/>
                          <a:cs typeface="Times New Roman" panose="02020603050405020304" pitchFamily="18" charset="0"/>
                        </a:rPr>
                        <a:t>「</a:t>
                      </a:r>
                      <a:r>
                        <a:rPr lang="zh-TW" altLang="zh-TW" sz="2000" u="none" kern="50" dirty="0" smtClean="0">
                          <a:solidFill>
                            <a:schemeClr val="tx1"/>
                          </a:solidFill>
                          <a:effectLst/>
                          <a:latin typeface="Times New Roman" panose="02020603050405020304" pitchFamily="18" charset="0"/>
                          <a:ea typeface="標楷體"/>
                          <a:cs typeface="Times New Roman" panose="02020603050405020304" pitchFamily="18" charset="0"/>
                        </a:rPr>
                        <a:t>農糧產品加工室</a:t>
                      </a:r>
                      <a:r>
                        <a:rPr lang="zh-TW" altLang="zh-TW" sz="2000" kern="50" dirty="0" smtClean="0">
                          <a:solidFill>
                            <a:schemeClr val="tx1"/>
                          </a:solidFill>
                          <a:effectLst/>
                          <a:latin typeface="Times New Roman" panose="02020603050405020304" pitchFamily="18" charset="0"/>
                          <a:ea typeface="標楷體"/>
                          <a:cs typeface="Times New Roman" panose="02020603050405020304" pitchFamily="18" charset="0"/>
                        </a:rPr>
                        <a:t>」</a:t>
                      </a:r>
                      <a:r>
                        <a:rPr lang="zh-TW" altLang="en-US" sz="2000" kern="50" dirty="0" smtClean="0">
                          <a:solidFill>
                            <a:srgbClr val="FF0000"/>
                          </a:solidFill>
                          <a:effectLst/>
                          <a:latin typeface="Times New Roman" panose="02020603050405020304" pitchFamily="18" charset="0"/>
                          <a:ea typeface="標楷體"/>
                          <a:cs typeface="Times New Roman" panose="02020603050405020304" pitchFamily="18" charset="0"/>
                        </a:rPr>
                        <a:t>非屬</a:t>
                      </a:r>
                      <a:r>
                        <a:rPr lang="zh-TW" sz="2000" kern="50" dirty="0" smtClean="0">
                          <a:effectLst/>
                          <a:latin typeface="Times New Roman" panose="02020603050405020304" pitchFamily="18" charset="0"/>
                          <a:ea typeface="標楷體"/>
                          <a:cs typeface="Times New Roman" panose="02020603050405020304" pitchFamily="18" charset="0"/>
                        </a:rPr>
                        <a:t>農作設施</a:t>
                      </a:r>
                      <a:r>
                        <a:rPr lang="zh-TW" sz="2000" u="none" kern="50" dirty="0" smtClean="0">
                          <a:solidFill>
                            <a:schemeClr val="tx1"/>
                          </a:solidFill>
                          <a:effectLst/>
                          <a:latin typeface="Times New Roman" panose="02020603050405020304" pitchFamily="18" charset="0"/>
                          <a:ea typeface="標楷體"/>
                          <a:cs typeface="Times New Roman" panose="02020603050405020304" pitchFamily="18" charset="0"/>
                        </a:rPr>
                        <a:t>。</a:t>
                      </a:r>
                      <a:endParaRPr lang="zh-TW" sz="2000" u="none" kern="50" dirty="0">
                        <a:solidFill>
                          <a:schemeClr val="tx1"/>
                        </a:solidFill>
                        <a:effectLst/>
                        <a:latin typeface="Times New Roman" panose="02020603050405020304" pitchFamily="18" charset="0"/>
                        <a:ea typeface="新細明體"/>
                        <a:cs typeface="Times New Roman" panose="02020603050405020304" pitchFamily="18" charset="0"/>
                      </a:endParaRPr>
                    </a:p>
                    <a:p>
                      <a:pPr marL="177800" indent="-177800" algn="just" eaLnBrk="0" hangingPunct="0">
                        <a:lnSpc>
                          <a:spcPct val="100000"/>
                        </a:lnSpc>
                        <a:spcAft>
                          <a:spcPts val="0"/>
                        </a:spcAft>
                      </a:pPr>
                      <a:r>
                        <a:rPr lang="en-US" sz="2000" kern="50" dirty="0">
                          <a:effectLst/>
                          <a:latin typeface="Times New Roman" panose="02020603050405020304" pitchFamily="18" charset="0"/>
                          <a:ea typeface="標楷體"/>
                          <a:cs typeface="Times New Roman" panose="02020603050405020304" pitchFamily="18" charset="0"/>
                        </a:rPr>
                        <a:t>2</a:t>
                      </a:r>
                      <a:r>
                        <a:rPr lang="en-US" sz="2000" kern="50" dirty="0" smtClean="0">
                          <a:effectLst/>
                          <a:latin typeface="Times New Roman" panose="02020603050405020304" pitchFamily="18" charset="0"/>
                          <a:ea typeface="標楷體"/>
                          <a:cs typeface="Times New Roman" panose="02020603050405020304" pitchFamily="18" charset="0"/>
                        </a:rPr>
                        <a:t>.</a:t>
                      </a:r>
                      <a:r>
                        <a:rPr lang="zh-TW" sz="2000" kern="50" dirty="0" smtClean="0">
                          <a:solidFill>
                            <a:schemeClr val="tx1"/>
                          </a:solidFill>
                          <a:effectLst/>
                          <a:latin typeface="Times New Roman" panose="02020603050405020304" pitchFamily="18" charset="0"/>
                          <a:ea typeface="標楷體"/>
                          <a:cs typeface="Times New Roman" panose="02020603050405020304" pitchFamily="18" charset="0"/>
                        </a:rPr>
                        <a:t>農業設施</a:t>
                      </a:r>
                      <a:r>
                        <a:rPr lang="zh-TW" altLang="en-US" sz="2000" kern="50" dirty="0" smtClean="0">
                          <a:solidFill>
                            <a:srgbClr val="FF0000"/>
                          </a:solidFill>
                          <a:effectLst/>
                          <a:latin typeface="Times New Roman" panose="02020603050405020304" pitchFamily="18" charset="0"/>
                          <a:ea typeface="標楷體"/>
                          <a:cs typeface="Times New Roman" panose="02020603050405020304" pitchFamily="18" charset="0"/>
                        </a:rPr>
                        <a:t>不得</a:t>
                      </a:r>
                      <a:r>
                        <a:rPr lang="zh-TW" sz="2000" kern="50" dirty="0" smtClean="0">
                          <a:solidFill>
                            <a:schemeClr val="tx1"/>
                          </a:solidFill>
                          <a:effectLst/>
                          <a:latin typeface="Times New Roman" panose="02020603050405020304" pitchFamily="18" charset="0"/>
                          <a:ea typeface="標楷體"/>
                          <a:cs typeface="Times New Roman" panose="02020603050405020304" pitchFamily="18" charset="0"/>
                        </a:rPr>
                        <a:t>附屬設置</a:t>
                      </a:r>
                      <a:r>
                        <a:rPr lang="zh-TW" sz="2000" kern="50" dirty="0">
                          <a:solidFill>
                            <a:schemeClr val="tx1"/>
                          </a:solidFill>
                          <a:effectLst/>
                          <a:latin typeface="Times New Roman" panose="02020603050405020304" pitchFamily="18" charset="0"/>
                          <a:ea typeface="標楷體"/>
                          <a:cs typeface="Times New Roman" panose="02020603050405020304" pitchFamily="18" charset="0"/>
                        </a:rPr>
                        <a:t>綠能</a:t>
                      </a:r>
                      <a:r>
                        <a:rPr lang="zh-TW" sz="2000" kern="50" dirty="0" smtClean="0">
                          <a:solidFill>
                            <a:schemeClr val="tx1"/>
                          </a:solidFill>
                          <a:effectLst/>
                          <a:latin typeface="Times New Roman" panose="02020603050405020304" pitchFamily="18" charset="0"/>
                          <a:ea typeface="標楷體"/>
                          <a:cs typeface="Times New Roman" panose="02020603050405020304" pitchFamily="18" charset="0"/>
                        </a:rPr>
                        <a:t>設施。</a:t>
                      </a:r>
                      <a:endParaRPr lang="zh-TW" sz="2000" kern="50" dirty="0">
                        <a:solidFill>
                          <a:schemeClr val="tx1"/>
                        </a:solidFill>
                        <a:effectLst/>
                        <a:latin typeface="Times New Roman" panose="02020603050405020304" pitchFamily="18" charset="0"/>
                        <a:ea typeface="新細明體"/>
                        <a:cs typeface="Times New Roman" panose="02020603050405020304" pitchFamily="18" charset="0"/>
                      </a:endParaRPr>
                    </a:p>
                    <a:p>
                      <a:pPr algn="just">
                        <a:lnSpc>
                          <a:spcPct val="100000"/>
                        </a:lnSpc>
                        <a:spcAft>
                          <a:spcPts val="0"/>
                        </a:spcAft>
                      </a:pPr>
                      <a:r>
                        <a:rPr lang="en-US" sz="2000" kern="50" dirty="0">
                          <a:effectLst/>
                          <a:latin typeface="Times New Roman" panose="02020603050405020304" pitchFamily="18" charset="0"/>
                          <a:ea typeface="標楷體"/>
                          <a:cs typeface="Times New Roman" panose="02020603050405020304" pitchFamily="18" charset="0"/>
                        </a:rPr>
                        <a:t> </a:t>
                      </a:r>
                      <a:endParaRPr lang="zh-TW" sz="2000" kern="50" dirty="0">
                        <a:effectLst/>
                        <a:latin typeface="Times New Roman" panose="02020603050405020304" pitchFamily="18" charset="0"/>
                        <a:ea typeface="新細明體"/>
                        <a:cs typeface="Times New Roman" panose="02020603050405020304" pitchFamily="18" charset="0"/>
                      </a:endParaRPr>
                    </a:p>
                  </a:txBody>
                  <a:tcPr marL="68580" marR="68580" marT="0" marB="0"/>
                </a:tc>
                <a:tc>
                  <a:txBody>
                    <a:bodyPr/>
                    <a:lstStyle/>
                    <a:p>
                      <a:pPr marL="165100" indent="-165100" algn="just" eaLnBrk="0" hangingPunct="0">
                        <a:lnSpc>
                          <a:spcPct val="100000"/>
                        </a:lnSpc>
                        <a:spcAft>
                          <a:spcPts val="0"/>
                        </a:spcAft>
                      </a:pPr>
                      <a:r>
                        <a:rPr lang="en-US" sz="2000" kern="50" dirty="0">
                          <a:effectLst/>
                          <a:latin typeface="Times New Roman" panose="02020603050405020304" pitchFamily="18" charset="0"/>
                          <a:ea typeface="標楷體"/>
                          <a:cs typeface="Times New Roman" panose="02020603050405020304" pitchFamily="18" charset="0"/>
                        </a:rPr>
                        <a:t>1</a:t>
                      </a:r>
                      <a:r>
                        <a:rPr lang="en-US" sz="2000" kern="50" dirty="0" smtClean="0">
                          <a:effectLst/>
                          <a:latin typeface="Times New Roman" panose="02020603050405020304" pitchFamily="18" charset="0"/>
                          <a:ea typeface="標楷體"/>
                          <a:cs typeface="Times New Roman" panose="02020603050405020304" pitchFamily="18" charset="0"/>
                        </a:rPr>
                        <a:t>.</a:t>
                      </a:r>
                      <a:r>
                        <a:rPr lang="zh-TW" altLang="en-US" sz="2000" kern="50" dirty="0" smtClean="0">
                          <a:solidFill>
                            <a:schemeClr val="tx1"/>
                          </a:solidFill>
                          <a:effectLst/>
                          <a:latin typeface="Times New Roman" panose="02020603050405020304" pitchFamily="18" charset="0"/>
                          <a:ea typeface="標楷體"/>
                          <a:cs typeface="Times New Roman" panose="02020603050405020304" pitchFamily="18" charset="0"/>
                        </a:rPr>
                        <a:t>「</a:t>
                      </a:r>
                      <a:r>
                        <a:rPr lang="zh-TW" altLang="zh-TW" sz="2000" u="none" kern="50" dirty="0" smtClean="0">
                          <a:solidFill>
                            <a:schemeClr val="tx1"/>
                          </a:solidFill>
                          <a:effectLst/>
                          <a:latin typeface="Times New Roman" panose="02020603050405020304" pitchFamily="18" charset="0"/>
                          <a:ea typeface="標楷體"/>
                          <a:cs typeface="Times New Roman" panose="02020603050405020304" pitchFamily="18" charset="0"/>
                        </a:rPr>
                        <a:t>農糧產品加工室</a:t>
                      </a:r>
                      <a:r>
                        <a:rPr lang="zh-TW" altLang="zh-TW" sz="2000" kern="50" dirty="0" smtClean="0">
                          <a:solidFill>
                            <a:schemeClr val="tx1"/>
                          </a:solidFill>
                          <a:effectLst/>
                          <a:latin typeface="Times New Roman" panose="02020603050405020304" pitchFamily="18" charset="0"/>
                          <a:ea typeface="標楷體"/>
                          <a:cs typeface="Times New Roman" panose="02020603050405020304" pitchFamily="18" charset="0"/>
                        </a:rPr>
                        <a:t>」</a:t>
                      </a:r>
                      <a:r>
                        <a:rPr lang="zh-TW" altLang="en-US" sz="2000" kern="50" dirty="0" smtClean="0">
                          <a:solidFill>
                            <a:srgbClr val="FF0000"/>
                          </a:solidFill>
                          <a:effectLst/>
                          <a:latin typeface="Times New Roman" panose="02020603050405020304" pitchFamily="18" charset="0"/>
                          <a:ea typeface="標楷體"/>
                          <a:cs typeface="Times New Roman" panose="02020603050405020304" pitchFamily="18" charset="0"/>
                        </a:rPr>
                        <a:t>屬</a:t>
                      </a:r>
                      <a:r>
                        <a:rPr lang="zh-TW" altLang="zh-TW" sz="2000" kern="50" dirty="0" smtClean="0">
                          <a:effectLst/>
                          <a:latin typeface="Times New Roman" panose="02020603050405020304" pitchFamily="18" charset="0"/>
                          <a:ea typeface="標楷體"/>
                          <a:cs typeface="Times New Roman" panose="02020603050405020304" pitchFamily="18" charset="0"/>
                        </a:rPr>
                        <a:t>農作設施</a:t>
                      </a:r>
                      <a:r>
                        <a:rPr lang="zh-TW" altLang="zh-TW" sz="2000" u="none" kern="50" dirty="0" smtClean="0">
                          <a:solidFill>
                            <a:schemeClr val="tx1"/>
                          </a:solidFill>
                          <a:effectLst/>
                          <a:latin typeface="Times New Roman" panose="02020603050405020304" pitchFamily="18" charset="0"/>
                          <a:ea typeface="標楷體"/>
                          <a:cs typeface="Times New Roman" panose="02020603050405020304" pitchFamily="18" charset="0"/>
                        </a:rPr>
                        <a:t>。</a:t>
                      </a:r>
                      <a:endParaRPr lang="en-US" altLang="zh-TW" sz="2000" u="none" kern="50" dirty="0" smtClean="0">
                        <a:solidFill>
                          <a:schemeClr val="tx1"/>
                        </a:solidFill>
                        <a:effectLst/>
                        <a:latin typeface="Times New Roman" panose="02020603050405020304" pitchFamily="18" charset="0"/>
                        <a:ea typeface="標楷體"/>
                        <a:cs typeface="Times New Roman" panose="02020603050405020304" pitchFamily="18" charset="0"/>
                      </a:endParaRPr>
                    </a:p>
                    <a:p>
                      <a:pPr marL="165100" indent="-165100" algn="just" eaLnBrk="0" hangingPunct="0">
                        <a:lnSpc>
                          <a:spcPct val="100000"/>
                        </a:lnSpc>
                        <a:spcAft>
                          <a:spcPts val="0"/>
                        </a:spcAft>
                      </a:pPr>
                      <a:r>
                        <a:rPr lang="en-US" sz="2000" kern="50" dirty="0" smtClean="0">
                          <a:effectLst/>
                          <a:latin typeface="Times New Roman" panose="02020603050405020304" pitchFamily="18" charset="0"/>
                          <a:ea typeface="標楷體"/>
                          <a:cs typeface="Times New Roman" panose="02020603050405020304" pitchFamily="18" charset="0"/>
                        </a:rPr>
                        <a:t>2</a:t>
                      </a:r>
                      <a:r>
                        <a:rPr lang="en-US" sz="2000" kern="50" dirty="0">
                          <a:effectLst/>
                          <a:latin typeface="Times New Roman" panose="02020603050405020304" pitchFamily="18" charset="0"/>
                          <a:ea typeface="標楷體"/>
                          <a:cs typeface="Times New Roman" panose="02020603050405020304" pitchFamily="18" charset="0"/>
                        </a:rPr>
                        <a:t>.</a:t>
                      </a:r>
                      <a:r>
                        <a:rPr lang="zh-TW" sz="2000" kern="50" dirty="0">
                          <a:effectLst/>
                          <a:latin typeface="Times New Roman" panose="02020603050405020304" pitchFamily="18" charset="0"/>
                          <a:ea typeface="標楷體"/>
                          <a:cs typeface="Times New Roman" panose="02020603050405020304" pitchFamily="18" charset="0"/>
                        </a:rPr>
                        <a:t>各項農業設施，經農業主管機關同意容許</a:t>
                      </a:r>
                      <a:r>
                        <a:rPr lang="zh-TW" sz="2000" kern="50" dirty="0" smtClean="0">
                          <a:effectLst/>
                          <a:latin typeface="Times New Roman" panose="02020603050405020304" pitchFamily="18" charset="0"/>
                          <a:ea typeface="標楷體"/>
                          <a:cs typeface="Times New Roman" panose="02020603050405020304" pitchFamily="18" charset="0"/>
                        </a:rPr>
                        <a:t>使用</a:t>
                      </a:r>
                      <a:r>
                        <a:rPr lang="zh-TW" sz="2000" strike="noStrike" kern="50" dirty="0" smtClean="0">
                          <a:effectLst/>
                          <a:latin typeface="Times New Roman" panose="02020603050405020304" pitchFamily="18" charset="0"/>
                          <a:ea typeface="標楷體"/>
                          <a:cs typeface="Times New Roman" panose="02020603050405020304" pitchFamily="18" charset="0"/>
                        </a:rPr>
                        <a:t>者</a:t>
                      </a:r>
                      <a:r>
                        <a:rPr lang="zh-TW" sz="2000" kern="50" dirty="0">
                          <a:effectLst/>
                          <a:latin typeface="Times New Roman" panose="02020603050405020304" pitchFamily="18" charset="0"/>
                          <a:ea typeface="標楷體"/>
                          <a:cs typeface="Times New Roman" panose="02020603050405020304" pitchFamily="18" charset="0"/>
                        </a:rPr>
                        <a:t>，</a:t>
                      </a:r>
                      <a:r>
                        <a:rPr lang="zh-TW" sz="2000" u="none" kern="50" dirty="0">
                          <a:solidFill>
                            <a:srgbClr val="FF0000"/>
                          </a:solidFill>
                          <a:effectLst/>
                          <a:latin typeface="Times New Roman" panose="02020603050405020304" pitchFamily="18" charset="0"/>
                          <a:ea typeface="標楷體"/>
                          <a:cs typeface="Times New Roman" panose="02020603050405020304" pitchFamily="18" charset="0"/>
                        </a:rPr>
                        <a:t>除法令另有規定外，承租人得申請於該等設施屋頂附屬設置綠能設施</a:t>
                      </a:r>
                      <a:r>
                        <a:rPr lang="zh-TW" sz="2000" kern="50" dirty="0">
                          <a:effectLst/>
                          <a:latin typeface="Times New Roman" panose="02020603050405020304" pitchFamily="18" charset="0"/>
                          <a:ea typeface="標楷體"/>
                          <a:cs typeface="Times New Roman" panose="02020603050405020304" pitchFamily="18" charset="0"/>
                        </a:rPr>
                        <a:t>。</a:t>
                      </a:r>
                      <a:endParaRPr lang="zh-TW" sz="2000" kern="50" dirty="0">
                        <a:effectLst/>
                        <a:latin typeface="Times New Roman" panose="02020603050405020304" pitchFamily="18" charset="0"/>
                        <a:ea typeface="新細明體"/>
                        <a:cs typeface="Times New Roman" panose="02020603050405020304" pitchFamily="18" charset="0"/>
                      </a:endParaRPr>
                    </a:p>
                  </a:txBody>
                  <a:tcPr marL="68580" marR="68580" marT="0" marB="0"/>
                </a:tc>
                <a:tc>
                  <a:txBody>
                    <a:bodyPr/>
                    <a:lstStyle/>
                    <a:p>
                      <a:pPr marL="165100" indent="-165100" algn="just" eaLnBrk="0" hangingPunct="0">
                        <a:lnSpc>
                          <a:spcPct val="100000"/>
                        </a:lnSpc>
                        <a:spcAft>
                          <a:spcPts val="0"/>
                        </a:spcAft>
                      </a:pPr>
                      <a:r>
                        <a:rPr lang="en-US" sz="2000" kern="50" dirty="0">
                          <a:effectLst/>
                          <a:latin typeface="Times New Roman" panose="02020603050405020304" pitchFamily="18" charset="0"/>
                          <a:ea typeface="標楷體"/>
                          <a:cs typeface="Times New Roman" panose="02020603050405020304" pitchFamily="18" charset="0"/>
                        </a:rPr>
                        <a:t>1</a:t>
                      </a:r>
                      <a:r>
                        <a:rPr lang="en-US" sz="2000" kern="50" dirty="0" smtClean="0">
                          <a:effectLst/>
                          <a:latin typeface="Times New Roman" panose="02020603050405020304" pitchFamily="18" charset="0"/>
                          <a:ea typeface="標楷體"/>
                          <a:cs typeface="Times New Roman" panose="02020603050405020304" pitchFamily="18" charset="0"/>
                        </a:rPr>
                        <a:t>.</a:t>
                      </a:r>
                      <a:r>
                        <a:rPr lang="zh-TW" altLang="en-US" sz="2000" kern="50" dirty="0" smtClean="0">
                          <a:solidFill>
                            <a:schemeClr val="tx1"/>
                          </a:solidFill>
                          <a:effectLst/>
                          <a:latin typeface="Times New Roman" panose="02020603050405020304" pitchFamily="18" charset="0"/>
                          <a:ea typeface="標楷體"/>
                          <a:cs typeface="Times New Roman" panose="02020603050405020304" pitchFamily="18" charset="0"/>
                        </a:rPr>
                        <a:t>有利農民從事</a:t>
                      </a:r>
                      <a:r>
                        <a:rPr lang="zh-TW" sz="2000" kern="50" dirty="0" smtClean="0">
                          <a:effectLst/>
                          <a:latin typeface="Times New Roman" panose="02020603050405020304" pitchFamily="18" charset="0"/>
                          <a:ea typeface="標楷體"/>
                          <a:cs typeface="Times New Roman" panose="02020603050405020304" pitchFamily="18" charset="0"/>
                        </a:rPr>
                        <a:t>農業經營，預估受惠人數超過</a:t>
                      </a:r>
                      <a:r>
                        <a:rPr lang="en-US" sz="2000" kern="50" dirty="0">
                          <a:effectLst/>
                          <a:latin typeface="Times New Roman" panose="02020603050405020304" pitchFamily="18" charset="0"/>
                          <a:ea typeface="標楷體"/>
                          <a:cs typeface="Times New Roman" panose="02020603050405020304" pitchFamily="18" charset="0"/>
                        </a:rPr>
                        <a:t>6,850</a:t>
                      </a:r>
                      <a:r>
                        <a:rPr lang="zh-TW" sz="2000" kern="50" dirty="0">
                          <a:effectLst/>
                          <a:latin typeface="Times New Roman" panose="02020603050405020304" pitchFamily="18" charset="0"/>
                          <a:ea typeface="標楷體"/>
                          <a:cs typeface="Times New Roman" panose="02020603050405020304" pitchFamily="18" charset="0"/>
                        </a:rPr>
                        <a:t>人</a:t>
                      </a:r>
                      <a:r>
                        <a:rPr lang="zh-TW" sz="2000" kern="50" dirty="0" smtClean="0">
                          <a:effectLst/>
                          <a:latin typeface="Times New Roman" panose="02020603050405020304" pitchFamily="18" charset="0"/>
                          <a:ea typeface="標楷體"/>
                          <a:cs typeface="Times New Roman" panose="02020603050405020304" pitchFamily="18" charset="0"/>
                        </a:rPr>
                        <a:t>。</a:t>
                      </a:r>
                      <a:endParaRPr lang="en-US" altLang="zh-TW" sz="2000" kern="50" dirty="0" smtClean="0">
                        <a:effectLst/>
                        <a:latin typeface="Times New Roman" panose="02020603050405020304" pitchFamily="18" charset="0"/>
                        <a:ea typeface="標楷體"/>
                        <a:cs typeface="Times New Roman" panose="02020603050405020304" pitchFamily="18" charset="0"/>
                      </a:endParaRPr>
                    </a:p>
                    <a:p>
                      <a:pPr marL="165100" indent="-165100" algn="just" eaLnBrk="0" hangingPunct="0">
                        <a:lnSpc>
                          <a:spcPct val="100000"/>
                        </a:lnSpc>
                        <a:spcAft>
                          <a:spcPts val="0"/>
                        </a:spcAft>
                      </a:pPr>
                      <a:r>
                        <a:rPr lang="en-US" sz="2000" kern="50" dirty="0" smtClean="0">
                          <a:effectLst/>
                          <a:latin typeface="Times New Roman" panose="02020603050405020304" pitchFamily="18" charset="0"/>
                          <a:ea typeface="標楷體"/>
                          <a:cs typeface="Times New Roman" panose="02020603050405020304" pitchFamily="18" charset="0"/>
                        </a:rPr>
                        <a:t>2</a:t>
                      </a:r>
                      <a:r>
                        <a:rPr lang="en-US" sz="2000" kern="50" dirty="0">
                          <a:effectLst/>
                          <a:latin typeface="Times New Roman" panose="02020603050405020304" pitchFamily="18" charset="0"/>
                          <a:ea typeface="標楷體"/>
                          <a:cs typeface="Times New Roman" panose="02020603050405020304" pitchFamily="18" charset="0"/>
                        </a:rPr>
                        <a:t>.</a:t>
                      </a:r>
                      <a:r>
                        <a:rPr lang="zh-TW" sz="2000" kern="50" dirty="0">
                          <a:effectLst/>
                          <a:latin typeface="Times New Roman" panose="02020603050405020304" pitchFamily="18" charset="0"/>
                          <a:ea typeface="標楷體"/>
                          <a:cs typeface="Times New Roman" panose="02020603050405020304" pitchFamily="18" charset="0"/>
                        </a:rPr>
                        <a:t>配合國家再生能源</a:t>
                      </a:r>
                      <a:r>
                        <a:rPr lang="zh-TW" sz="2000" kern="50" dirty="0" smtClean="0">
                          <a:effectLst/>
                          <a:latin typeface="Times New Roman" panose="02020603050405020304" pitchFamily="18" charset="0"/>
                          <a:ea typeface="標楷體"/>
                          <a:cs typeface="Times New Roman" panose="02020603050405020304" pitchFamily="18" charset="0"/>
                        </a:rPr>
                        <a:t>政策</a:t>
                      </a:r>
                      <a:r>
                        <a:rPr lang="zh-TW" altLang="en-US" sz="2000" kern="50" dirty="0" smtClean="0">
                          <a:effectLst/>
                          <a:latin typeface="Times New Roman" panose="02020603050405020304" pitchFamily="18" charset="0"/>
                          <a:ea typeface="標楷體"/>
                          <a:cs typeface="Times New Roman" panose="02020603050405020304" pitchFamily="18" charset="0"/>
                        </a:rPr>
                        <a:t>，</a:t>
                      </a:r>
                      <a:r>
                        <a:rPr lang="zh-TW" sz="2000" kern="50" dirty="0" smtClean="0">
                          <a:effectLst/>
                          <a:latin typeface="Times New Roman" panose="02020603050405020304" pitchFamily="18" charset="0"/>
                          <a:ea typeface="標楷體"/>
                          <a:cs typeface="Times New Roman" panose="02020603050405020304" pitchFamily="18" charset="0"/>
                        </a:rPr>
                        <a:t>預估</a:t>
                      </a:r>
                      <a:r>
                        <a:rPr lang="zh-TW" sz="2000" kern="50" dirty="0">
                          <a:effectLst/>
                          <a:latin typeface="Times New Roman" panose="02020603050405020304" pitchFamily="18" charset="0"/>
                          <a:ea typeface="標楷體"/>
                          <a:cs typeface="Times New Roman" panose="02020603050405020304" pitchFamily="18" charset="0"/>
                        </a:rPr>
                        <a:t>受惠人數超過</a:t>
                      </a:r>
                      <a:r>
                        <a:rPr lang="en-US" sz="2000" kern="50" dirty="0">
                          <a:effectLst/>
                          <a:latin typeface="Times New Roman" panose="02020603050405020304" pitchFamily="18" charset="0"/>
                          <a:ea typeface="標楷體"/>
                          <a:cs typeface="Times New Roman" panose="02020603050405020304" pitchFamily="18" charset="0"/>
                        </a:rPr>
                        <a:t>14,000</a:t>
                      </a:r>
                      <a:r>
                        <a:rPr lang="zh-TW" sz="2000" kern="50" dirty="0">
                          <a:effectLst/>
                          <a:latin typeface="Times New Roman" panose="02020603050405020304" pitchFamily="18" charset="0"/>
                          <a:ea typeface="標楷體"/>
                          <a:cs typeface="Times New Roman" panose="02020603050405020304" pitchFamily="18" charset="0"/>
                        </a:rPr>
                        <a:t>人。</a:t>
                      </a:r>
                      <a:endParaRPr lang="zh-TW" sz="2000" kern="50" dirty="0">
                        <a:effectLst/>
                        <a:latin typeface="Times New Roman" panose="02020603050405020304" pitchFamily="18" charset="0"/>
                        <a:ea typeface="新細明體"/>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288057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4000" dirty="0">
                <a:latin typeface="Times New Roman" panose="02020603050405020304" pitchFamily="18" charset="0"/>
                <a:ea typeface="標楷體" panose="03000509000000000000" pitchFamily="65" charset="-120"/>
                <a:cs typeface="Times New Roman" panose="02020603050405020304" pitchFamily="18" charset="0"/>
              </a:rPr>
              <a:t>4/21)</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7</a:t>
            </a:fld>
            <a:endParaRPr lang="zh-TW" altLang="en-US"/>
          </a:p>
        </p:txBody>
      </p:sp>
      <p:sp>
        <p:nvSpPr>
          <p:cNvPr id="3" name="文字方塊 2"/>
          <p:cNvSpPr txBox="1"/>
          <p:nvPr/>
        </p:nvSpPr>
        <p:spPr>
          <a:xfrm>
            <a:off x="323528" y="1052736"/>
            <a:ext cx="3005951" cy="430887"/>
          </a:xfrm>
          <a:prstGeom prst="rect">
            <a:avLst/>
          </a:prstGeom>
          <a:noFill/>
        </p:spPr>
        <p:txBody>
          <a:bodyPr wrap="none" rtlCol="0">
            <a:spAutoFit/>
          </a:bodyPr>
          <a:lstStyle/>
          <a:p>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三、活化國有財產利用</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961348717"/>
              </p:ext>
            </p:extLst>
          </p:nvPr>
        </p:nvGraphicFramePr>
        <p:xfrm>
          <a:off x="251520" y="1556792"/>
          <a:ext cx="8496945" cy="4398256"/>
        </p:xfrm>
        <a:graphic>
          <a:graphicData uri="http://schemas.openxmlformats.org/drawingml/2006/table">
            <a:tbl>
              <a:tblPr firstRow="1" bandRow="1">
                <a:tableStyleId>{F5AB1C69-6EDB-4FF4-983F-18BD219EF322}</a:tableStyleId>
              </a:tblPr>
              <a:tblGrid>
                <a:gridCol w="2232248"/>
                <a:gridCol w="1944216"/>
                <a:gridCol w="1944216"/>
                <a:gridCol w="2376265"/>
              </a:tblGrid>
              <a:tr h="576064">
                <a:tc>
                  <a:txBody>
                    <a:bodyPr/>
                    <a:lstStyle/>
                    <a:p>
                      <a:pPr algn="ct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1800" dirty="0" smtClean="0">
                          <a:latin typeface="Times New Roman" panose="02020603050405020304" pitchFamily="18" charset="0"/>
                          <a:ea typeface="標楷體" panose="03000509000000000000" pitchFamily="65" charset="-120"/>
                          <a:cs typeface="Times New Roman" panose="02020603050405020304" pitchFamily="18" charset="0"/>
                        </a:rPr>
                        <a:t>修正前之內容</a:t>
                      </a:r>
                      <a:endParaRPr lang="zh-TW" altLang="en-US" sz="1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1800" dirty="0" smtClean="0">
                          <a:latin typeface="Times New Roman" panose="02020603050405020304" pitchFamily="18" charset="0"/>
                          <a:ea typeface="標楷體" panose="03000509000000000000" pitchFamily="65" charset="-120"/>
                          <a:cs typeface="Times New Roman" panose="02020603050405020304" pitchFamily="18" charset="0"/>
                        </a:rPr>
                        <a:t>修正後之內容</a:t>
                      </a:r>
                      <a:endParaRPr lang="zh-TW" altLang="en-US" sz="18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370840">
                <a:tc>
                  <a:txBody>
                    <a:bodyPr/>
                    <a:lstStyle/>
                    <a:p>
                      <a:pPr marL="182563" indent="-182563" algn="just" hangingPunct="0">
                        <a:lnSpc>
                          <a:spcPct val="110000"/>
                        </a:lnSpc>
                        <a:spcAft>
                          <a:spcPts val="0"/>
                        </a:spcAft>
                      </a:pPr>
                      <a:r>
                        <a:rPr lang="en-US" altLang="zh-TW" sz="1900" kern="50" dirty="0" smtClean="0">
                          <a:effectLst/>
                          <a:latin typeface="Times New Roman"/>
                          <a:ea typeface="標楷體"/>
                          <a:cs typeface="Times New Roman"/>
                        </a:rPr>
                        <a:t>4.</a:t>
                      </a:r>
                      <a:r>
                        <a:rPr lang="zh-TW" sz="1900" kern="50" dirty="0" smtClean="0">
                          <a:effectLst/>
                          <a:latin typeface="Times New Roman"/>
                          <a:ea typeface="標楷體"/>
                          <a:cs typeface="Times New Roman"/>
                        </a:rPr>
                        <a:t>「</a:t>
                      </a:r>
                      <a:r>
                        <a:rPr lang="zh-TW" sz="1900" kern="50" dirty="0">
                          <a:effectLst/>
                          <a:latin typeface="Times New Roman"/>
                          <a:ea typeface="標楷體"/>
                          <a:cs typeface="Times New Roman"/>
                        </a:rPr>
                        <a:t>財政部</a:t>
                      </a:r>
                      <a:r>
                        <a:rPr lang="zh-TW" sz="1900" kern="50" dirty="0" smtClean="0">
                          <a:effectLst/>
                          <a:latin typeface="Times New Roman"/>
                          <a:ea typeface="標楷體"/>
                          <a:cs typeface="Times New Roman"/>
                        </a:rPr>
                        <a:t>國有財產</a:t>
                      </a:r>
                      <a:r>
                        <a:rPr lang="zh-TW" sz="1900" kern="50" dirty="0">
                          <a:effectLst/>
                          <a:latin typeface="Times New Roman"/>
                          <a:ea typeface="標楷體"/>
                          <a:cs typeface="Times New Roman"/>
                        </a:rPr>
                        <a:t>署結合目的事業主管機關辦理國有非公用不動產改良利用作業原則</a:t>
                      </a:r>
                      <a:r>
                        <a:rPr lang="zh-TW" sz="1900" kern="50" dirty="0" smtClean="0">
                          <a:effectLst/>
                          <a:latin typeface="Times New Roman"/>
                          <a:ea typeface="標楷體"/>
                          <a:cs typeface="Times New Roman"/>
                        </a:rPr>
                        <a:t>」</a:t>
                      </a:r>
                      <a:r>
                        <a:rPr lang="zh-TW" altLang="en-US" sz="1900" kern="50" dirty="0" smtClean="0">
                          <a:solidFill>
                            <a:schemeClr val="tx1"/>
                          </a:solidFill>
                          <a:effectLst/>
                          <a:latin typeface="Times New Roman"/>
                          <a:ea typeface="標楷體"/>
                          <a:cs typeface="Times New Roman"/>
                        </a:rPr>
                        <a:t>第</a:t>
                      </a:r>
                      <a:r>
                        <a:rPr lang="en-US" altLang="zh-TW" sz="1900" kern="50" dirty="0" smtClean="0">
                          <a:solidFill>
                            <a:schemeClr val="tx1"/>
                          </a:solidFill>
                          <a:effectLst/>
                          <a:latin typeface="Times New Roman"/>
                          <a:ea typeface="標楷體"/>
                          <a:cs typeface="Times New Roman"/>
                        </a:rPr>
                        <a:t>3</a:t>
                      </a:r>
                      <a:r>
                        <a:rPr lang="zh-TW" altLang="en-US" sz="1900" kern="50" dirty="0" smtClean="0">
                          <a:solidFill>
                            <a:schemeClr val="tx1"/>
                          </a:solidFill>
                          <a:effectLst/>
                          <a:latin typeface="Times New Roman"/>
                          <a:ea typeface="標楷體"/>
                          <a:cs typeface="Times New Roman"/>
                        </a:rPr>
                        <a:t>點、第</a:t>
                      </a:r>
                      <a:r>
                        <a:rPr lang="en-US" altLang="zh-TW" sz="1900" kern="50" dirty="0" smtClean="0">
                          <a:solidFill>
                            <a:schemeClr val="tx1"/>
                          </a:solidFill>
                          <a:effectLst/>
                          <a:latin typeface="Times New Roman"/>
                          <a:ea typeface="標楷體"/>
                          <a:cs typeface="Times New Roman"/>
                        </a:rPr>
                        <a:t>4</a:t>
                      </a:r>
                      <a:r>
                        <a:rPr lang="zh-TW" altLang="en-US" sz="1900" kern="50" dirty="0" smtClean="0">
                          <a:solidFill>
                            <a:schemeClr val="tx1"/>
                          </a:solidFill>
                          <a:effectLst/>
                          <a:latin typeface="Times New Roman"/>
                          <a:ea typeface="標楷體"/>
                          <a:cs typeface="Times New Roman"/>
                        </a:rPr>
                        <a:t>點、第</a:t>
                      </a:r>
                      <a:r>
                        <a:rPr lang="en-US" altLang="zh-TW" sz="1900" kern="50" dirty="0" smtClean="0">
                          <a:solidFill>
                            <a:schemeClr val="tx1"/>
                          </a:solidFill>
                          <a:effectLst/>
                          <a:latin typeface="Times New Roman"/>
                          <a:ea typeface="標楷體"/>
                          <a:cs typeface="Times New Roman"/>
                        </a:rPr>
                        <a:t>8</a:t>
                      </a:r>
                      <a:r>
                        <a:rPr lang="zh-TW" altLang="en-US" sz="1900" kern="50" dirty="0" smtClean="0">
                          <a:solidFill>
                            <a:schemeClr val="tx1"/>
                          </a:solidFill>
                          <a:effectLst/>
                          <a:latin typeface="Times New Roman"/>
                          <a:ea typeface="標楷體"/>
                          <a:cs typeface="Times New Roman"/>
                        </a:rPr>
                        <a:t>點及第</a:t>
                      </a:r>
                      <a:r>
                        <a:rPr lang="en-US" altLang="zh-TW" sz="1900" kern="50" dirty="0" smtClean="0">
                          <a:solidFill>
                            <a:schemeClr val="tx1"/>
                          </a:solidFill>
                          <a:effectLst/>
                          <a:latin typeface="Times New Roman"/>
                          <a:ea typeface="標楷體"/>
                          <a:cs typeface="Times New Roman"/>
                        </a:rPr>
                        <a:t>11</a:t>
                      </a:r>
                      <a:r>
                        <a:rPr lang="zh-TW" altLang="en-US" sz="1900" kern="50" dirty="0" smtClean="0">
                          <a:solidFill>
                            <a:schemeClr val="tx1"/>
                          </a:solidFill>
                          <a:effectLst/>
                          <a:latin typeface="Times New Roman"/>
                          <a:ea typeface="標楷體"/>
                          <a:cs typeface="Times New Roman"/>
                        </a:rPr>
                        <a:t>點</a:t>
                      </a:r>
                      <a:r>
                        <a:rPr lang="zh-TW" altLang="en-US" sz="1900" kern="50" dirty="0" smtClean="0">
                          <a:effectLst/>
                          <a:latin typeface="Times New Roman"/>
                          <a:ea typeface="標楷體"/>
                          <a:cs typeface="Times New Roman"/>
                        </a:rPr>
                        <a:t>，</a:t>
                      </a:r>
                      <a:r>
                        <a:rPr lang="zh-TW" altLang="zh-TW" sz="1900" kern="50" dirty="0" smtClean="0">
                          <a:solidFill>
                            <a:srgbClr val="FF0000"/>
                          </a:solidFill>
                          <a:effectLst/>
                          <a:latin typeface="Times New Roman"/>
                          <a:ea typeface="標楷體"/>
                          <a:cs typeface="Times New Roman"/>
                        </a:rPr>
                        <a:t>開放公共設施用地</a:t>
                      </a:r>
                      <a:r>
                        <a:rPr lang="zh-TW" altLang="zh-TW" sz="1900" u="none" kern="50" dirty="0" smtClean="0">
                          <a:solidFill>
                            <a:srgbClr val="FF0000"/>
                          </a:solidFill>
                          <a:effectLst/>
                          <a:latin typeface="Times New Roman"/>
                          <a:ea typeface="標楷體"/>
                          <a:cs typeface="Times New Roman"/>
                        </a:rPr>
                        <a:t>得辦理改良利用</a:t>
                      </a:r>
                      <a:r>
                        <a:rPr lang="zh-TW" altLang="en-US" sz="1900" u="none" kern="50" dirty="0" smtClean="0">
                          <a:solidFill>
                            <a:srgbClr val="FF0000"/>
                          </a:solidFill>
                          <a:effectLst/>
                          <a:latin typeface="Times New Roman"/>
                          <a:ea typeface="標楷體"/>
                          <a:cs typeface="Times New Roman"/>
                        </a:rPr>
                        <a:t>。</a:t>
                      </a:r>
                      <a:r>
                        <a:rPr lang="en-US" altLang="zh-TW" sz="1600" kern="50" dirty="0" smtClean="0">
                          <a:effectLst/>
                          <a:latin typeface="Times New Roman"/>
                          <a:ea typeface="標楷體"/>
                          <a:cs typeface="Times New Roman"/>
                        </a:rPr>
                        <a:t>(</a:t>
                      </a:r>
                      <a:r>
                        <a:rPr lang="zh-TW" altLang="en-US" sz="1600" kern="50" dirty="0" smtClean="0">
                          <a:effectLst/>
                          <a:latin typeface="Times New Roman"/>
                          <a:ea typeface="標楷體"/>
                          <a:cs typeface="Times New Roman"/>
                        </a:rPr>
                        <a:t>財政部</a:t>
                      </a:r>
                      <a:r>
                        <a:rPr lang="en-US" altLang="zh-TW" sz="1600" kern="50" dirty="0" smtClean="0">
                          <a:effectLst/>
                          <a:latin typeface="Times New Roman"/>
                          <a:ea typeface="標楷體"/>
                          <a:cs typeface="Times New Roman"/>
                        </a:rPr>
                        <a:t>106.11.9</a:t>
                      </a:r>
                      <a:r>
                        <a:rPr lang="zh-TW" altLang="en-US" sz="1600" kern="50" dirty="0" smtClean="0">
                          <a:effectLst/>
                          <a:latin typeface="Times New Roman"/>
                          <a:ea typeface="標楷體"/>
                          <a:cs typeface="Times New Roman"/>
                        </a:rPr>
                        <a:t>台財產改字第</a:t>
                      </a:r>
                      <a:r>
                        <a:rPr lang="en-US" altLang="zh-TW" sz="1600" kern="50" dirty="0" smtClean="0">
                          <a:effectLst/>
                          <a:latin typeface="Times New Roman"/>
                          <a:ea typeface="標楷體"/>
                          <a:cs typeface="Times New Roman"/>
                        </a:rPr>
                        <a:t>10650003980  </a:t>
                      </a:r>
                      <a:r>
                        <a:rPr lang="zh-TW" altLang="en-US" sz="1600" kern="50" dirty="0" smtClean="0">
                          <a:effectLst/>
                          <a:latin typeface="Times New Roman"/>
                          <a:ea typeface="標楷體"/>
                          <a:cs typeface="Times New Roman"/>
                        </a:rPr>
                        <a:t>號令</a:t>
                      </a:r>
                      <a:r>
                        <a:rPr lang="en-US" altLang="zh-TW" sz="1600" kern="50" dirty="0" smtClean="0">
                          <a:effectLst/>
                          <a:latin typeface="Times New Roman"/>
                          <a:ea typeface="標楷體"/>
                          <a:cs typeface="Times New Roman"/>
                        </a:rPr>
                        <a:t>)</a:t>
                      </a:r>
                      <a:endParaRPr lang="zh-TW" sz="1600" kern="50" dirty="0">
                        <a:effectLst/>
                        <a:latin typeface="Calibri"/>
                        <a:ea typeface="新細明體"/>
                        <a:cs typeface="Times New Roman"/>
                      </a:endParaRPr>
                    </a:p>
                  </a:txBody>
                  <a:tcPr marL="68580" marR="68580" marT="0" marB="0"/>
                </a:tc>
                <a:tc>
                  <a:txBody>
                    <a:bodyPr/>
                    <a:lstStyle/>
                    <a:p>
                      <a:pPr marL="165100" indent="-165100" algn="just" hangingPunct="0">
                        <a:lnSpc>
                          <a:spcPct val="110000"/>
                        </a:lnSpc>
                        <a:spcAft>
                          <a:spcPts val="0"/>
                        </a:spcAft>
                      </a:pPr>
                      <a:r>
                        <a:rPr lang="en-US" sz="1900" kern="50" dirty="0">
                          <a:effectLst/>
                          <a:latin typeface="Times New Roman"/>
                          <a:ea typeface="標楷體"/>
                          <a:cs typeface="Times New Roman"/>
                        </a:rPr>
                        <a:t>1.</a:t>
                      </a:r>
                      <a:r>
                        <a:rPr lang="zh-TW" sz="1900" kern="50" dirty="0">
                          <a:effectLst/>
                          <a:latin typeface="Times New Roman"/>
                          <a:ea typeface="標楷體"/>
                          <a:cs typeface="Times New Roman"/>
                        </a:rPr>
                        <a:t>公共設施用地</a:t>
                      </a:r>
                      <a:r>
                        <a:rPr lang="zh-TW" sz="1900" u="none" kern="50" dirty="0">
                          <a:solidFill>
                            <a:srgbClr val="FF0000"/>
                          </a:solidFill>
                          <a:effectLst/>
                          <a:latin typeface="Times New Roman"/>
                          <a:ea typeface="標楷體"/>
                          <a:cs typeface="Times New Roman"/>
                        </a:rPr>
                        <a:t>除符合都市計畫公共設施用地多目標使用辦法規定者外，不得辦理改良利用</a:t>
                      </a:r>
                      <a:r>
                        <a:rPr lang="zh-TW" sz="1900" kern="50" dirty="0">
                          <a:solidFill>
                            <a:srgbClr val="FF0000"/>
                          </a:solidFill>
                          <a:effectLst/>
                          <a:latin typeface="Times New Roman"/>
                          <a:ea typeface="標楷體"/>
                          <a:cs typeface="Times New Roman"/>
                        </a:rPr>
                        <a:t>。</a:t>
                      </a:r>
                      <a:endParaRPr lang="zh-TW" sz="1900" kern="50" dirty="0">
                        <a:effectLst/>
                        <a:latin typeface="Calibri"/>
                        <a:ea typeface="新細明體"/>
                        <a:cs typeface="Times New Roman"/>
                      </a:endParaRPr>
                    </a:p>
                    <a:p>
                      <a:pPr marL="165100" indent="-165100" algn="just" hangingPunct="0">
                        <a:lnSpc>
                          <a:spcPct val="110000"/>
                        </a:lnSpc>
                        <a:spcAft>
                          <a:spcPts val="0"/>
                        </a:spcAft>
                      </a:pPr>
                      <a:r>
                        <a:rPr lang="en-US" sz="1900" kern="50" dirty="0">
                          <a:effectLst/>
                          <a:latin typeface="Times New Roman"/>
                          <a:ea typeface="標楷體"/>
                          <a:cs typeface="Times New Roman"/>
                        </a:rPr>
                        <a:t>2.</a:t>
                      </a:r>
                      <a:r>
                        <a:rPr lang="zh-TW" sz="1900" kern="50" dirty="0">
                          <a:effectLst/>
                          <a:latin typeface="Times New Roman"/>
                          <a:ea typeface="標楷體"/>
                          <a:cs typeface="Times New Roman"/>
                        </a:rPr>
                        <a:t>開發權利</a:t>
                      </a:r>
                      <a:r>
                        <a:rPr lang="zh-TW" sz="1900" u="none" kern="50" dirty="0">
                          <a:effectLst/>
                          <a:latin typeface="Times New Roman"/>
                          <a:ea typeface="標楷體"/>
                          <a:cs typeface="Times New Roman"/>
                        </a:rPr>
                        <a:t>金應</a:t>
                      </a:r>
                      <a:r>
                        <a:rPr lang="zh-TW" sz="1900" u="none" kern="50" dirty="0">
                          <a:solidFill>
                            <a:srgbClr val="FF0000"/>
                          </a:solidFill>
                          <a:effectLst/>
                          <a:latin typeface="Times New Roman"/>
                          <a:ea typeface="標楷體"/>
                          <a:cs typeface="Times New Roman"/>
                        </a:rPr>
                        <a:t>一次收取</a:t>
                      </a:r>
                      <a:r>
                        <a:rPr lang="zh-TW" sz="1900" kern="50" dirty="0">
                          <a:solidFill>
                            <a:srgbClr val="FF0000"/>
                          </a:solidFill>
                          <a:effectLst/>
                          <a:latin typeface="Times New Roman"/>
                          <a:ea typeface="標楷體"/>
                          <a:cs typeface="Times New Roman"/>
                        </a:rPr>
                        <a:t>。</a:t>
                      </a:r>
                      <a:endParaRPr lang="zh-TW" sz="1900" kern="50" dirty="0">
                        <a:effectLst/>
                        <a:latin typeface="Calibri"/>
                        <a:ea typeface="新細明體"/>
                        <a:cs typeface="Times New Roman"/>
                      </a:endParaRPr>
                    </a:p>
                    <a:p>
                      <a:pPr marL="165100" indent="-165100" algn="just" hangingPunct="0">
                        <a:lnSpc>
                          <a:spcPct val="110000"/>
                        </a:lnSpc>
                        <a:spcAft>
                          <a:spcPts val="0"/>
                        </a:spcAft>
                      </a:pPr>
                      <a:r>
                        <a:rPr lang="en-US" sz="1900" kern="50" dirty="0">
                          <a:solidFill>
                            <a:schemeClr val="tx1"/>
                          </a:solidFill>
                          <a:effectLst/>
                          <a:latin typeface="Times New Roman"/>
                          <a:ea typeface="標楷體"/>
                          <a:cs typeface="Times New Roman"/>
                        </a:rPr>
                        <a:t>3.</a:t>
                      </a:r>
                      <a:r>
                        <a:rPr lang="zh-TW" sz="1900" u="none" kern="50" dirty="0">
                          <a:solidFill>
                            <a:srgbClr val="FF0000"/>
                          </a:solidFill>
                          <a:effectLst/>
                          <a:latin typeface="Times New Roman"/>
                          <a:ea typeface="標楷體"/>
                          <a:cs typeface="Times New Roman"/>
                        </a:rPr>
                        <a:t>固定</a:t>
                      </a:r>
                      <a:r>
                        <a:rPr lang="zh-TW" sz="1900" kern="50" dirty="0">
                          <a:effectLst/>
                          <a:latin typeface="Times New Roman"/>
                          <a:ea typeface="標楷體"/>
                          <a:cs typeface="Times New Roman"/>
                        </a:rPr>
                        <a:t>短期利用使用費計收基準</a:t>
                      </a:r>
                      <a:r>
                        <a:rPr lang="zh-TW" sz="1900" kern="50" dirty="0" smtClean="0">
                          <a:effectLst/>
                          <a:latin typeface="Times New Roman"/>
                          <a:ea typeface="標楷體"/>
                          <a:cs typeface="Times New Roman"/>
                        </a:rPr>
                        <a:t>。</a:t>
                      </a:r>
                      <a:endParaRPr lang="zh-TW" sz="1900" kern="50" dirty="0">
                        <a:effectLst/>
                        <a:latin typeface="Calibri"/>
                        <a:ea typeface="新細明體"/>
                        <a:cs typeface="Times New Roman"/>
                      </a:endParaRPr>
                    </a:p>
                  </a:txBody>
                  <a:tcPr marL="68580" marR="68580" marT="0" marB="0"/>
                </a:tc>
                <a:tc>
                  <a:txBody>
                    <a:bodyPr/>
                    <a:lstStyle/>
                    <a:p>
                      <a:pPr marL="165100" indent="-165100" algn="just" eaLnBrk="0" hangingPunct="0">
                        <a:lnSpc>
                          <a:spcPct val="110000"/>
                        </a:lnSpc>
                        <a:spcAft>
                          <a:spcPts val="0"/>
                        </a:spcAft>
                        <a:tabLst>
                          <a:tab pos="180975" algn="l"/>
                        </a:tabLst>
                      </a:pPr>
                      <a:r>
                        <a:rPr lang="en-US" sz="1900" u="none" kern="50" dirty="0">
                          <a:effectLst/>
                          <a:latin typeface="Times New Roman"/>
                          <a:ea typeface="標楷體"/>
                          <a:cs typeface="Times New Roman"/>
                        </a:rPr>
                        <a:t>1.</a:t>
                      </a:r>
                      <a:r>
                        <a:rPr lang="zh-TW" sz="1900" u="none" kern="50" dirty="0">
                          <a:effectLst/>
                          <a:latin typeface="Times New Roman"/>
                          <a:ea typeface="標楷體"/>
                          <a:cs typeface="Times New Roman"/>
                        </a:rPr>
                        <a:t>開放公共設施用地</a:t>
                      </a:r>
                      <a:r>
                        <a:rPr lang="zh-TW" sz="1900" u="none" kern="50" dirty="0">
                          <a:solidFill>
                            <a:srgbClr val="FF0000"/>
                          </a:solidFill>
                          <a:effectLst/>
                          <a:latin typeface="Times New Roman"/>
                          <a:ea typeface="標楷體"/>
                          <a:cs typeface="Times New Roman"/>
                        </a:rPr>
                        <a:t>得辦理改良利用</a:t>
                      </a:r>
                      <a:r>
                        <a:rPr lang="zh-TW" sz="1900" u="none" kern="50" dirty="0">
                          <a:effectLst/>
                          <a:latin typeface="Times New Roman"/>
                          <a:ea typeface="標楷體"/>
                          <a:cs typeface="Times New Roman"/>
                        </a:rPr>
                        <a:t>。</a:t>
                      </a:r>
                      <a:endParaRPr lang="zh-TW" sz="1900" u="none" kern="50" dirty="0">
                        <a:effectLst/>
                        <a:latin typeface="Calibri"/>
                        <a:ea typeface="新細明體"/>
                        <a:cs typeface="Times New Roman"/>
                      </a:endParaRPr>
                    </a:p>
                    <a:p>
                      <a:pPr marL="165100" indent="-165100" algn="just" eaLnBrk="0" hangingPunct="0">
                        <a:lnSpc>
                          <a:spcPct val="110000"/>
                        </a:lnSpc>
                        <a:spcAft>
                          <a:spcPts val="0"/>
                        </a:spcAft>
                        <a:tabLst>
                          <a:tab pos="180975" algn="l"/>
                        </a:tabLst>
                      </a:pPr>
                      <a:r>
                        <a:rPr lang="en-US" sz="1900" u="none" kern="50" dirty="0">
                          <a:effectLst/>
                          <a:latin typeface="Times New Roman"/>
                          <a:ea typeface="標楷體"/>
                          <a:cs typeface="Times New Roman"/>
                        </a:rPr>
                        <a:t>2.</a:t>
                      </a:r>
                      <a:r>
                        <a:rPr lang="zh-TW" sz="1900" u="none" kern="50" dirty="0">
                          <a:effectLst/>
                          <a:latin typeface="Times New Roman"/>
                          <a:ea typeface="標楷體"/>
                          <a:cs typeface="Times New Roman"/>
                        </a:rPr>
                        <a:t>放寬合作改良利用案件開發權利金計收</a:t>
                      </a:r>
                      <a:r>
                        <a:rPr lang="zh-TW" sz="1900" u="none" kern="50" dirty="0">
                          <a:solidFill>
                            <a:srgbClr val="FF0000"/>
                          </a:solidFill>
                          <a:effectLst/>
                          <a:latin typeface="Times New Roman"/>
                          <a:ea typeface="標楷體"/>
                          <a:cs typeface="Times New Roman"/>
                        </a:rPr>
                        <a:t>得分期繳納</a:t>
                      </a:r>
                      <a:r>
                        <a:rPr lang="zh-TW" sz="1900" u="none" kern="50" dirty="0">
                          <a:effectLst/>
                          <a:latin typeface="Times New Roman"/>
                          <a:ea typeface="標楷體"/>
                          <a:cs typeface="Times New Roman"/>
                        </a:rPr>
                        <a:t>。</a:t>
                      </a:r>
                      <a:endParaRPr lang="zh-TW" sz="1900" u="none" kern="50" dirty="0">
                        <a:effectLst/>
                        <a:latin typeface="Calibri"/>
                        <a:ea typeface="新細明體"/>
                        <a:cs typeface="Times New Roman"/>
                      </a:endParaRPr>
                    </a:p>
                    <a:p>
                      <a:pPr marL="165100" indent="-165100" algn="just" eaLnBrk="0" hangingPunct="0">
                        <a:lnSpc>
                          <a:spcPct val="110000"/>
                        </a:lnSpc>
                        <a:spcAft>
                          <a:spcPts val="0"/>
                        </a:spcAft>
                        <a:tabLst>
                          <a:tab pos="180975" algn="l"/>
                        </a:tabLst>
                      </a:pPr>
                      <a:r>
                        <a:rPr lang="en-US" sz="1900" u="none" kern="50" dirty="0">
                          <a:effectLst/>
                          <a:latin typeface="Times New Roman"/>
                          <a:ea typeface="標楷體"/>
                          <a:cs typeface="Times New Roman"/>
                        </a:rPr>
                        <a:t>3.</a:t>
                      </a:r>
                      <a:r>
                        <a:rPr lang="zh-TW" sz="1900" u="none" kern="50" dirty="0">
                          <a:effectLst/>
                          <a:latin typeface="Times New Roman"/>
                          <a:ea typeface="標楷體"/>
                          <a:cs typeface="Times New Roman"/>
                        </a:rPr>
                        <a:t>短期利用使用費計收基準</a:t>
                      </a:r>
                      <a:r>
                        <a:rPr lang="zh-TW" sz="1900" u="none" kern="50" dirty="0">
                          <a:solidFill>
                            <a:srgbClr val="FF0000"/>
                          </a:solidFill>
                          <a:effectLst/>
                          <a:latin typeface="Times New Roman"/>
                          <a:ea typeface="標楷體"/>
                          <a:cs typeface="Times New Roman"/>
                        </a:rPr>
                        <a:t>得彈性調整</a:t>
                      </a:r>
                      <a:r>
                        <a:rPr lang="zh-TW" sz="1900" u="none" kern="50" dirty="0">
                          <a:effectLst/>
                          <a:latin typeface="Times New Roman"/>
                          <a:ea typeface="標楷體"/>
                          <a:cs typeface="Times New Roman"/>
                        </a:rPr>
                        <a:t>。</a:t>
                      </a:r>
                      <a:endParaRPr lang="zh-TW" sz="1900" u="none" kern="50" dirty="0">
                        <a:effectLst/>
                        <a:latin typeface="Calibri"/>
                        <a:ea typeface="新細明體"/>
                        <a:cs typeface="Times New Roman"/>
                      </a:endParaRPr>
                    </a:p>
                  </a:txBody>
                  <a:tcPr marL="68580" marR="68580" marT="0" marB="0"/>
                </a:tc>
                <a:tc>
                  <a:txBody>
                    <a:bodyPr/>
                    <a:lstStyle/>
                    <a:p>
                      <a:pPr marL="182563" indent="-182563" algn="just" eaLnBrk="0" hangingPunct="0">
                        <a:lnSpc>
                          <a:spcPct val="110000"/>
                        </a:lnSpc>
                        <a:spcAft>
                          <a:spcPts val="0"/>
                        </a:spcAft>
                        <a:tabLst>
                          <a:tab pos="210185" algn="l"/>
                        </a:tabLst>
                      </a:pPr>
                      <a:r>
                        <a:rPr lang="en-US" altLang="zh-TW" sz="1900" kern="12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1900" kern="12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有助</a:t>
                      </a:r>
                      <a:r>
                        <a:rPr lang="zh-TW" altLang="zh-TW" sz="1900" kern="12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目的事業主管機關辦理招商</a:t>
                      </a:r>
                      <a:r>
                        <a:rPr lang="zh-TW" altLang="en-US" sz="1900" kern="12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zh-TW" sz="1900" kern="12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規劃重要建設</a:t>
                      </a:r>
                      <a:r>
                        <a:rPr lang="zh-TW" altLang="en-US" sz="1900" kern="12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，吸引</a:t>
                      </a:r>
                      <a:r>
                        <a:rPr lang="zh-TW" altLang="zh-TW" sz="1900" kern="12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民間投資</a:t>
                      </a:r>
                      <a:r>
                        <a:rPr lang="zh-TW" altLang="en-US" sz="1900" kern="12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，創造就業機會。</a:t>
                      </a:r>
                      <a:endParaRPr lang="en-US" altLang="zh-TW" sz="1900" kern="12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182563" indent="-182563" algn="just" eaLnBrk="0" hangingPunct="0">
                        <a:lnSpc>
                          <a:spcPct val="110000"/>
                        </a:lnSpc>
                        <a:spcAft>
                          <a:spcPts val="0"/>
                        </a:spcAft>
                        <a:tabLst>
                          <a:tab pos="210185" algn="l"/>
                        </a:tabLst>
                      </a:pPr>
                      <a:r>
                        <a:rPr lang="en-US" altLang="zh-TW" sz="1900" kern="50" dirty="0" smtClean="0">
                          <a:effectLst/>
                          <a:latin typeface="Times New Roman"/>
                          <a:ea typeface="標楷體"/>
                          <a:cs typeface="Times New Roman"/>
                        </a:rPr>
                        <a:t>2.</a:t>
                      </a:r>
                      <a:r>
                        <a:rPr lang="zh-TW" altLang="en-US" sz="1900" kern="50" dirty="0" smtClean="0">
                          <a:effectLst/>
                          <a:latin typeface="Times New Roman"/>
                          <a:ea typeface="標楷體"/>
                          <a:cs typeface="Times New Roman"/>
                        </a:rPr>
                        <a:t>迄</a:t>
                      </a:r>
                      <a:r>
                        <a:rPr lang="en-US" altLang="zh-TW" sz="1900" u="none" kern="50" dirty="0" smtClean="0">
                          <a:solidFill>
                            <a:schemeClr val="tx1"/>
                          </a:solidFill>
                          <a:effectLst/>
                          <a:latin typeface="Times New Roman"/>
                          <a:ea typeface="標楷體"/>
                          <a:cs typeface="Times New Roman"/>
                        </a:rPr>
                        <a:t>106.12.15</a:t>
                      </a:r>
                      <a:r>
                        <a:rPr lang="zh-TW" altLang="en-US" sz="1900" kern="50" dirty="0" smtClean="0">
                          <a:effectLst/>
                          <a:latin typeface="Times New Roman"/>
                          <a:ea typeface="標楷體"/>
                          <a:cs typeface="Times New Roman"/>
                        </a:rPr>
                        <a:t>已簽約尚未完成招商</a:t>
                      </a:r>
                      <a:r>
                        <a:rPr lang="en-US" altLang="zh-TW" sz="1900" kern="50" dirty="0" smtClean="0">
                          <a:effectLst/>
                          <a:latin typeface="Times New Roman"/>
                          <a:ea typeface="標楷體"/>
                          <a:cs typeface="Times New Roman"/>
                        </a:rPr>
                        <a:t>15</a:t>
                      </a:r>
                      <a:r>
                        <a:rPr lang="zh-TW" altLang="en-US" sz="1900" kern="50" dirty="0" smtClean="0">
                          <a:effectLst/>
                          <a:latin typeface="Times New Roman"/>
                          <a:ea typeface="標楷體"/>
                          <a:cs typeface="Times New Roman"/>
                        </a:rPr>
                        <a:t>案</a:t>
                      </a:r>
                      <a:r>
                        <a:rPr lang="en-US" altLang="zh-TW" sz="1900" kern="50" dirty="0" smtClean="0">
                          <a:effectLst/>
                          <a:latin typeface="Times New Roman"/>
                          <a:ea typeface="標楷體"/>
                          <a:cs typeface="Times New Roman"/>
                        </a:rPr>
                        <a:t>(</a:t>
                      </a:r>
                      <a:r>
                        <a:rPr lang="zh-TW" altLang="en-US" sz="1900" kern="50" dirty="0" smtClean="0">
                          <a:effectLst/>
                          <a:latin typeface="Times New Roman"/>
                          <a:ea typeface="標楷體"/>
                          <a:cs typeface="Times New Roman"/>
                        </a:rPr>
                        <a:t>預估創造</a:t>
                      </a:r>
                      <a:r>
                        <a:rPr lang="en-US" altLang="zh-TW" sz="1900" kern="50" dirty="0" smtClean="0">
                          <a:effectLst/>
                          <a:latin typeface="Times New Roman"/>
                          <a:ea typeface="標楷體"/>
                          <a:cs typeface="Times New Roman"/>
                        </a:rPr>
                        <a:t>1</a:t>
                      </a:r>
                      <a:r>
                        <a:rPr lang="zh-TW" altLang="en-US" sz="1900" kern="50" dirty="0" smtClean="0">
                          <a:effectLst/>
                          <a:latin typeface="Times New Roman"/>
                          <a:ea typeface="標楷體"/>
                          <a:cs typeface="Times New Roman"/>
                        </a:rPr>
                        <a:t>萬</a:t>
                      </a:r>
                      <a:r>
                        <a:rPr lang="en-US" altLang="zh-TW" sz="1900" kern="50" dirty="0" smtClean="0">
                          <a:effectLst/>
                          <a:latin typeface="Times New Roman"/>
                          <a:ea typeface="標楷體"/>
                          <a:cs typeface="Times New Roman"/>
                        </a:rPr>
                        <a:t>3,500</a:t>
                      </a:r>
                      <a:r>
                        <a:rPr lang="zh-TW" altLang="en-US" sz="1900" kern="50" dirty="0" smtClean="0">
                          <a:effectLst/>
                          <a:latin typeface="Times New Roman"/>
                          <a:ea typeface="標楷體"/>
                          <a:cs typeface="Times New Roman"/>
                        </a:rPr>
                        <a:t>個就業機會</a:t>
                      </a:r>
                      <a:r>
                        <a:rPr lang="en-US" altLang="zh-TW" sz="1900" kern="50" dirty="0" smtClean="0">
                          <a:effectLst/>
                          <a:latin typeface="Times New Roman"/>
                          <a:ea typeface="標楷體"/>
                          <a:cs typeface="Times New Roman"/>
                        </a:rPr>
                        <a:t>)</a:t>
                      </a:r>
                      <a:r>
                        <a:rPr lang="zh-TW" altLang="en-US" sz="1900" kern="50" dirty="0" smtClean="0">
                          <a:effectLst/>
                          <a:latin typeface="Times New Roman"/>
                          <a:ea typeface="標楷體"/>
                          <a:cs typeface="Times New Roman"/>
                        </a:rPr>
                        <a:t>；</a:t>
                      </a:r>
                      <a:r>
                        <a:rPr lang="en-US" altLang="zh-TW" sz="1900" kern="50" dirty="0" smtClean="0">
                          <a:effectLst/>
                          <a:latin typeface="Times New Roman"/>
                          <a:ea typeface="標楷體"/>
                          <a:cs typeface="Times New Roman"/>
                        </a:rPr>
                        <a:t>16</a:t>
                      </a:r>
                      <a:r>
                        <a:rPr lang="zh-TW" altLang="en-US" sz="1900" kern="50" dirty="0" smtClean="0">
                          <a:effectLst/>
                          <a:latin typeface="Times New Roman"/>
                          <a:ea typeface="標楷體"/>
                          <a:cs typeface="Times New Roman"/>
                        </a:rPr>
                        <a:t>案洽商中及每年預估新增簽約</a:t>
                      </a:r>
                      <a:r>
                        <a:rPr lang="en-US" altLang="zh-TW" sz="1900" kern="50" dirty="0" smtClean="0">
                          <a:effectLst/>
                          <a:latin typeface="Times New Roman"/>
                          <a:ea typeface="標楷體"/>
                          <a:cs typeface="Times New Roman"/>
                        </a:rPr>
                        <a:t>6</a:t>
                      </a:r>
                      <a:r>
                        <a:rPr lang="zh-TW" altLang="en-US" sz="1900" kern="50" dirty="0" smtClean="0">
                          <a:effectLst/>
                          <a:latin typeface="Times New Roman"/>
                          <a:ea typeface="標楷體"/>
                          <a:cs typeface="Times New Roman"/>
                        </a:rPr>
                        <a:t>案。</a:t>
                      </a:r>
                    </a:p>
                  </a:txBody>
                  <a:tcPr marL="68580" marR="68580" marT="0" marB="0"/>
                </a:tc>
              </a:tr>
            </a:tbl>
          </a:graphicData>
        </a:graphic>
      </p:graphicFrame>
    </p:spTree>
    <p:extLst>
      <p:ext uri="{BB962C8B-B14F-4D97-AF65-F5344CB8AC3E}">
        <p14:creationId xmlns:p14="http://schemas.microsoft.com/office/powerpoint/2010/main" val="521280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4000" dirty="0">
                <a:latin typeface="Times New Roman" panose="02020603050405020304" pitchFamily="18" charset="0"/>
                <a:ea typeface="標楷體" panose="03000509000000000000" pitchFamily="65" charset="-120"/>
                <a:cs typeface="Times New Roman" panose="02020603050405020304" pitchFamily="18" charset="0"/>
              </a:rPr>
              <a:t>5/21)</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8</a:t>
            </a:fld>
            <a:endParaRPr lang="zh-TW" altLang="en-US"/>
          </a:p>
        </p:txBody>
      </p:sp>
      <p:sp>
        <p:nvSpPr>
          <p:cNvPr id="3" name="文字方塊 2"/>
          <p:cNvSpPr txBox="1"/>
          <p:nvPr/>
        </p:nvSpPr>
        <p:spPr>
          <a:xfrm>
            <a:off x="395536" y="1196752"/>
            <a:ext cx="3900427" cy="430887"/>
          </a:xfrm>
          <a:prstGeom prst="rect">
            <a:avLst/>
          </a:prstGeom>
          <a:noFill/>
        </p:spPr>
        <p:txBody>
          <a:bodyPr wrap="none" rtlCol="0">
            <a:spAutoFit/>
          </a:bodyPr>
          <a:lstStyle/>
          <a:p>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四、放寬租稅減免範圍</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2969578660"/>
              </p:ext>
            </p:extLst>
          </p:nvPr>
        </p:nvGraphicFramePr>
        <p:xfrm>
          <a:off x="395536" y="1772816"/>
          <a:ext cx="8280919" cy="3916434"/>
        </p:xfrm>
        <a:graphic>
          <a:graphicData uri="http://schemas.openxmlformats.org/drawingml/2006/table">
            <a:tbl>
              <a:tblPr firstRow="1" bandRow="1">
                <a:tableStyleId>{F5AB1C69-6EDB-4FF4-983F-18BD219EF322}</a:tableStyleId>
              </a:tblPr>
              <a:tblGrid>
                <a:gridCol w="2070230"/>
                <a:gridCol w="1897711"/>
                <a:gridCol w="2242749"/>
                <a:gridCol w="2070229"/>
              </a:tblGrid>
              <a:tr h="563634">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3036766">
                <a:tc>
                  <a:txBody>
                    <a:bodyPr/>
                    <a:lstStyle/>
                    <a:p>
                      <a:pPr marL="182563" indent="-182563" algn="just" hangingPunct="0">
                        <a:lnSpc>
                          <a:spcPct val="110000"/>
                        </a:lnSpc>
                        <a:spcAft>
                          <a:spcPts val="0"/>
                        </a:spcAft>
                      </a:pPr>
                      <a:r>
                        <a:rPr lang="en-US" alt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5.</a:t>
                      </a: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修正</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令釋，</a:t>
                      </a:r>
                      <a:r>
                        <a:rPr lang="zh-TW" altLang="zh-TW" sz="2000" strike="noStrike"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放寬飲料品免徵貨物稅標準</a:t>
                      </a:r>
                      <a:r>
                        <a:rPr lang="zh-TW" altLang="en-US" sz="2000" strike="noStrike" kern="10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en-US" altLang="zh-TW" sz="1600" strike="noStrike" kern="10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財政部</a:t>
                      </a:r>
                      <a:r>
                        <a:rPr lang="en-US" altLang="zh-TW"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106.11.2</a:t>
                      </a:r>
                      <a:r>
                        <a:rPr lang="zh-TW" altLang="en-US"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台財稅字第 </a:t>
                      </a:r>
                      <a:r>
                        <a:rPr lang="en-US" altLang="zh-TW"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10600680110 </a:t>
                      </a:r>
                      <a:r>
                        <a:rPr lang="zh-TW" altLang="en-US"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號令</a:t>
                      </a:r>
                      <a:r>
                        <a:rPr lang="en-US" altLang="zh-TW"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hangingPunct="0">
                        <a:lnSpc>
                          <a:spcPct val="110000"/>
                        </a:lnSpc>
                        <a:spcAft>
                          <a:spcPts val="0"/>
                        </a:spcAft>
                      </a:pPr>
                      <a:r>
                        <a:rPr lang="en-US" sz="2000"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just" hangingPunct="0">
                        <a:lnSpc>
                          <a:spcPct val="110000"/>
                        </a:lnSpc>
                        <a:spcAft>
                          <a:spcPts val="0"/>
                        </a:spcAft>
                      </a:pPr>
                      <a:r>
                        <a:rPr lang="zh-TW" sz="2000" u="none"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飲料</a:t>
                      </a:r>
                      <a:r>
                        <a:rPr lang="zh-TW" sz="2000" u="none"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品</a:t>
                      </a:r>
                      <a:r>
                        <a:rPr lang="zh-TW" sz="2000" u="none"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固</a:t>
                      </a:r>
                      <a:r>
                        <a:rPr lang="zh-TW" sz="2000" u="non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形</a:t>
                      </a:r>
                      <a:r>
                        <a:rPr lang="zh-TW" sz="2000" u="none"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量</a:t>
                      </a:r>
                      <a:r>
                        <a:rPr lang="en-US" altLang="zh-TW" sz="2000" u="none"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u="none"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指內含之固體量</a:t>
                      </a:r>
                      <a:r>
                        <a:rPr lang="en-US" altLang="zh-TW" sz="2000" u="none"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u="none"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達</a:t>
                      </a:r>
                      <a:r>
                        <a:rPr lang="en-US" sz="2000" u="non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50%</a:t>
                      </a:r>
                      <a:r>
                        <a:rPr lang="zh-TW" sz="2000" u="non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以上者</a:t>
                      </a:r>
                      <a:r>
                        <a:rPr lang="zh-TW" sz="2000" u="none"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u="none"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始</a:t>
                      </a:r>
                      <a:r>
                        <a:rPr lang="zh-TW" sz="2000" u="none"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可</a:t>
                      </a:r>
                      <a:r>
                        <a:rPr lang="zh-TW" sz="2000" u="non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免徵貨物稅。</a:t>
                      </a:r>
                      <a:endParaRPr lang="zh-TW" sz="2000" u="none"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just" hangingPunct="0">
                        <a:lnSpc>
                          <a:spcPct val="110000"/>
                        </a:lnSpc>
                        <a:spcAft>
                          <a:spcPts val="0"/>
                        </a:spcAft>
                      </a:pPr>
                      <a:r>
                        <a:rPr lang="zh-TW" sz="2000" u="non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花生仁湯固形量達</a:t>
                      </a:r>
                      <a:r>
                        <a:rPr lang="en-US" sz="2000" u="non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18%</a:t>
                      </a:r>
                      <a:r>
                        <a:rPr lang="zh-TW" sz="2000" u="non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以上、銀耳露達</a:t>
                      </a:r>
                      <a:r>
                        <a:rPr lang="en-US" sz="2000" u="non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23%</a:t>
                      </a:r>
                      <a:r>
                        <a:rPr lang="zh-TW" sz="2000" u="non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以上及仙草蜜達</a:t>
                      </a:r>
                      <a:r>
                        <a:rPr lang="en-US" sz="2000" u="non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26%</a:t>
                      </a:r>
                      <a:r>
                        <a:rPr lang="zh-TW" sz="2000" u="non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以上者，可免徵貨物稅。</a:t>
                      </a:r>
                      <a:endParaRPr lang="zh-TW" sz="2000" u="none"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182563" indent="-182563" algn="just" hangingPunct="0">
                        <a:lnSpc>
                          <a:spcPct val="110000"/>
                        </a:lnSpc>
                        <a:spcAft>
                          <a:spcPts val="0"/>
                        </a:spcAft>
                      </a:pPr>
                      <a:r>
                        <a:rPr lang="en-US" alt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降低業</a:t>
                      </a:r>
                      <a:r>
                        <a:rPr 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者成本</a:t>
                      </a: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以適度反映於售價，有利</a:t>
                      </a:r>
                      <a:r>
                        <a:rPr 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消費大眾。</a:t>
                      </a:r>
                      <a:endParaRPr lang="en-US" alt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endParaRPr>
                    </a:p>
                    <a:p>
                      <a:pPr marL="182563" indent="-182563" algn="just" hangingPunct="0">
                        <a:lnSpc>
                          <a:spcPct val="110000"/>
                        </a:lnSpc>
                        <a:spcAft>
                          <a:spcPts val="0"/>
                        </a:spcAft>
                      </a:pPr>
                      <a:r>
                        <a:rPr lang="en-US" alt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迄</a:t>
                      </a:r>
                      <a:r>
                        <a:rPr lang="en-US" altLang="zh-TW" sz="2000" kern="120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106.12.1</a:t>
                      </a:r>
                      <a:r>
                        <a:rPr lang="zh-TW" altLang="zh-TW" sz="2000" kern="120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止</a:t>
                      </a:r>
                      <a:r>
                        <a:rPr lang="zh-TW" altLang="en-US" sz="2000" kern="12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en-US" altLang="zh-TW" sz="2000" kern="12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21</a:t>
                      </a:r>
                      <a:r>
                        <a:rPr lang="zh-TW" altLang="zh-TW" sz="2000" kern="12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項符合免稅規定產品中</a:t>
                      </a:r>
                      <a:r>
                        <a:rPr lang="zh-TW" altLang="en-US" sz="2000" kern="12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，已有</a:t>
                      </a:r>
                      <a:r>
                        <a:rPr lang="en-US" altLang="zh-TW" sz="2000" kern="12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20</a:t>
                      </a:r>
                      <a:r>
                        <a:rPr lang="zh-TW" altLang="zh-TW" sz="2000" kern="12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項產品調降出廠價格。</a:t>
                      </a:r>
                      <a:endPar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835917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4000" dirty="0">
                <a:latin typeface="Times New Roman" panose="02020603050405020304" pitchFamily="18" charset="0"/>
                <a:ea typeface="標楷體" panose="03000509000000000000" pitchFamily="65" charset="-120"/>
                <a:cs typeface="Times New Roman" panose="02020603050405020304" pitchFamily="18" charset="0"/>
              </a:rPr>
              <a:t>6/21)</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9</a:t>
            </a:fld>
            <a:endParaRPr lang="zh-TW" altLang="en-US"/>
          </a:p>
        </p:txBody>
      </p:sp>
      <p:sp>
        <p:nvSpPr>
          <p:cNvPr id="3" name="文字方塊 2"/>
          <p:cNvSpPr txBox="1"/>
          <p:nvPr/>
        </p:nvSpPr>
        <p:spPr>
          <a:xfrm>
            <a:off x="323528" y="1125905"/>
            <a:ext cx="3900427" cy="430887"/>
          </a:xfrm>
          <a:prstGeom prst="rect">
            <a:avLst/>
          </a:prstGeom>
          <a:noFill/>
        </p:spPr>
        <p:txBody>
          <a:bodyPr wrap="none" rtlCol="0">
            <a:spAutoFit/>
          </a:bodyPr>
          <a:lstStyle/>
          <a:p>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四、放寬租稅減免範圍</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a:t>
            </a:r>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819696700"/>
              </p:ext>
            </p:extLst>
          </p:nvPr>
        </p:nvGraphicFramePr>
        <p:xfrm>
          <a:off x="395536" y="1628800"/>
          <a:ext cx="8424937" cy="4393304"/>
        </p:xfrm>
        <a:graphic>
          <a:graphicData uri="http://schemas.openxmlformats.org/drawingml/2006/table">
            <a:tbl>
              <a:tblPr firstRow="1" bandRow="1">
                <a:tableStyleId>{F5AB1C69-6EDB-4FF4-983F-18BD219EF322}</a:tableStyleId>
              </a:tblPr>
              <a:tblGrid>
                <a:gridCol w="2664296"/>
                <a:gridCol w="2016224"/>
                <a:gridCol w="1919014"/>
                <a:gridCol w="1825403"/>
              </a:tblGrid>
              <a:tr h="504056">
                <a:tc>
                  <a:txBody>
                    <a:bodyPr/>
                    <a:lstStyle/>
                    <a:p>
                      <a:pPr algn="ctr">
                        <a:lnSpc>
                          <a:spcPct val="100000"/>
                        </a:lnSpc>
                      </a:pP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修正後之內容</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lnSpc>
                          <a:spcPct val="100000"/>
                        </a:lnSpc>
                      </a:pP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r>
              <a:tr h="370840">
                <a:tc>
                  <a:txBody>
                    <a:bodyPr/>
                    <a:lstStyle/>
                    <a:p>
                      <a:pPr marL="182563" marR="0" indent="-182563" algn="just" defTabSz="914400" rtl="0" eaLnBrk="1" fontAlgn="auto" latinLnBrk="0" hangingPunct="0">
                        <a:lnSpc>
                          <a:spcPct val="110000"/>
                        </a:lnSpc>
                        <a:spcBef>
                          <a:spcPts val="0"/>
                        </a:spcBef>
                        <a:spcAft>
                          <a:spcPts val="0"/>
                        </a:spcAft>
                        <a:buClrTx/>
                        <a:buSzTx/>
                        <a:buFontTx/>
                        <a:buNone/>
                        <a:tabLst/>
                        <a:defRPr/>
                      </a:pPr>
                      <a:r>
                        <a:rPr lang="en-US" altLang="zh-TW" sz="2000" kern="100" dirty="0" smtClean="0">
                          <a:effectLst/>
                          <a:latin typeface="Times New Roman"/>
                          <a:ea typeface="標楷體"/>
                          <a:cs typeface="Times New Roman"/>
                        </a:rPr>
                        <a:t>6.</a:t>
                      </a:r>
                      <a:r>
                        <a:rPr lang="zh-TW" altLang="en-US" sz="2000" kern="100" dirty="0" smtClean="0">
                          <a:solidFill>
                            <a:schemeClr val="tx1"/>
                          </a:solidFill>
                          <a:effectLst/>
                          <a:latin typeface="Times New Roman"/>
                          <a:ea typeface="標楷體"/>
                          <a:cs typeface="Times New Roman"/>
                        </a:rPr>
                        <a:t>修正公告，就「</a:t>
                      </a:r>
                      <a:r>
                        <a:rPr lang="zh-TW" altLang="zh-TW" sz="2000" kern="100" dirty="0" smtClean="0">
                          <a:effectLst/>
                          <a:latin typeface="Times New Roman"/>
                          <a:ea typeface="標楷體"/>
                          <a:cs typeface="Times New Roman"/>
                        </a:rPr>
                        <a:t>持有</a:t>
                      </a:r>
                      <a:r>
                        <a:rPr lang="zh-TW" altLang="en-US" sz="2000" kern="100" dirty="0" smtClean="0">
                          <a:effectLst/>
                          <a:latin typeface="Times New Roman"/>
                          <a:ea typeface="標楷體"/>
                          <a:cs typeface="Times New Roman"/>
                        </a:rPr>
                        <a:t>房地</a:t>
                      </a:r>
                      <a:r>
                        <a:rPr lang="zh-TW" altLang="zh-TW" sz="2000" kern="100" dirty="0" smtClean="0">
                          <a:effectLst/>
                          <a:latin typeface="Times New Roman"/>
                          <a:ea typeface="標楷體"/>
                          <a:cs typeface="Times New Roman"/>
                        </a:rPr>
                        <a:t>期間在</a:t>
                      </a:r>
                      <a:r>
                        <a:rPr lang="en-US" altLang="zh-TW" sz="2000" kern="100" dirty="0" smtClean="0">
                          <a:effectLst/>
                          <a:latin typeface="Times New Roman"/>
                          <a:ea typeface="標楷體"/>
                          <a:cs typeface="Times New Roman"/>
                        </a:rPr>
                        <a:t>2</a:t>
                      </a:r>
                      <a:r>
                        <a:rPr lang="zh-TW" altLang="zh-TW" sz="2000" kern="100" dirty="0" smtClean="0">
                          <a:effectLst/>
                          <a:latin typeface="Times New Roman"/>
                          <a:ea typeface="標楷體"/>
                          <a:cs typeface="Times New Roman"/>
                        </a:rPr>
                        <a:t>年以下</a:t>
                      </a:r>
                      <a:r>
                        <a:rPr lang="zh-TW" altLang="en-US" sz="2000" kern="100" dirty="0" smtClean="0">
                          <a:effectLst/>
                          <a:latin typeface="Times New Roman"/>
                          <a:ea typeface="標楷體"/>
                          <a:cs typeface="Times New Roman"/>
                        </a:rPr>
                        <a:t>，因</a:t>
                      </a:r>
                      <a:r>
                        <a:rPr lang="zh-TW" altLang="zh-TW" sz="2000" kern="100" dirty="0" smtClean="0">
                          <a:effectLst/>
                          <a:latin typeface="Times New Roman"/>
                          <a:ea typeface="標楷體"/>
                          <a:cs typeface="Times New Roman"/>
                        </a:rPr>
                        <a:t>非自願交易</a:t>
                      </a:r>
                      <a:r>
                        <a:rPr lang="zh-TW" altLang="en-US" sz="2000" kern="100" dirty="0" smtClean="0">
                          <a:effectLst/>
                          <a:latin typeface="Times New Roman"/>
                          <a:ea typeface="標楷體"/>
                          <a:cs typeface="Times New Roman"/>
                        </a:rPr>
                        <a:t>因素得適用較低稅率之情形」，</a:t>
                      </a:r>
                      <a:r>
                        <a:rPr lang="zh-TW" sz="2000" kern="100" dirty="0" smtClean="0">
                          <a:solidFill>
                            <a:srgbClr val="FF0000"/>
                          </a:solidFill>
                          <a:effectLst/>
                          <a:latin typeface="Times New Roman"/>
                          <a:ea typeface="標楷體"/>
                          <a:cs typeface="Times New Roman"/>
                        </a:rPr>
                        <a:t>增列</a:t>
                      </a:r>
                      <a:r>
                        <a:rPr lang="zh-TW" altLang="en-US" sz="2000" kern="100" dirty="0" smtClean="0">
                          <a:solidFill>
                            <a:srgbClr val="FF0000"/>
                          </a:solidFill>
                          <a:effectLst/>
                          <a:latin typeface="Times New Roman"/>
                          <a:ea typeface="標楷體"/>
                          <a:cs typeface="Times New Roman"/>
                        </a:rPr>
                        <a:t>個人</a:t>
                      </a:r>
                      <a:r>
                        <a:rPr lang="zh-TW" sz="2000" u="none" kern="100" dirty="0" smtClean="0">
                          <a:solidFill>
                            <a:srgbClr val="FF0000"/>
                          </a:solidFill>
                          <a:effectLst/>
                          <a:latin typeface="Times New Roman"/>
                          <a:ea typeface="標楷體"/>
                          <a:cs typeface="Times New Roman"/>
                        </a:rPr>
                        <a:t>因他共有人依土地法第</a:t>
                      </a:r>
                      <a:r>
                        <a:rPr lang="en-US" sz="2000" u="none" kern="100" dirty="0" smtClean="0">
                          <a:solidFill>
                            <a:srgbClr val="FF0000"/>
                          </a:solidFill>
                          <a:effectLst/>
                          <a:latin typeface="Times New Roman"/>
                          <a:ea typeface="標楷體"/>
                          <a:cs typeface="Times New Roman"/>
                        </a:rPr>
                        <a:t>34</a:t>
                      </a:r>
                      <a:r>
                        <a:rPr lang="zh-TW" sz="2000" u="none" kern="100" dirty="0" smtClean="0">
                          <a:solidFill>
                            <a:srgbClr val="FF0000"/>
                          </a:solidFill>
                          <a:effectLst/>
                          <a:latin typeface="Times New Roman"/>
                          <a:ea typeface="標楷體"/>
                          <a:cs typeface="Times New Roman"/>
                        </a:rPr>
                        <a:t>條之</a:t>
                      </a:r>
                      <a:r>
                        <a:rPr lang="en-US" sz="2000" u="none" kern="100" dirty="0" smtClean="0">
                          <a:solidFill>
                            <a:srgbClr val="FF0000"/>
                          </a:solidFill>
                          <a:effectLst/>
                          <a:latin typeface="Times New Roman"/>
                          <a:ea typeface="標楷體"/>
                          <a:cs typeface="Times New Roman"/>
                        </a:rPr>
                        <a:t>1</a:t>
                      </a:r>
                      <a:r>
                        <a:rPr lang="zh-TW" sz="2000" u="none" kern="100" dirty="0" smtClean="0">
                          <a:solidFill>
                            <a:srgbClr val="FF0000"/>
                          </a:solidFill>
                          <a:effectLst/>
                          <a:latin typeface="Times New Roman"/>
                          <a:ea typeface="標楷體"/>
                          <a:cs typeface="Times New Roman"/>
                        </a:rPr>
                        <a:t>規定，未經</a:t>
                      </a:r>
                      <a:r>
                        <a:rPr lang="zh-TW" altLang="en-US" sz="2000" u="none" kern="100" dirty="0" smtClean="0">
                          <a:solidFill>
                            <a:srgbClr val="FF0000"/>
                          </a:solidFill>
                          <a:effectLst/>
                          <a:latin typeface="Times New Roman"/>
                          <a:ea typeface="標楷體"/>
                          <a:cs typeface="Times New Roman"/>
                        </a:rPr>
                        <a:t>其</a:t>
                      </a:r>
                      <a:r>
                        <a:rPr lang="zh-TW" sz="2000" u="none" kern="100" dirty="0" smtClean="0">
                          <a:solidFill>
                            <a:srgbClr val="FF0000"/>
                          </a:solidFill>
                          <a:effectLst/>
                          <a:latin typeface="Times New Roman"/>
                          <a:ea typeface="標楷體"/>
                          <a:cs typeface="Times New Roman"/>
                        </a:rPr>
                        <a:t>同意而交易共有房屋或土地</a:t>
                      </a:r>
                      <a:r>
                        <a:rPr lang="zh-TW" altLang="en-US" sz="2000" u="none" kern="100" dirty="0" smtClean="0">
                          <a:solidFill>
                            <a:srgbClr val="FF0000"/>
                          </a:solidFill>
                          <a:effectLst/>
                          <a:latin typeface="Times New Roman"/>
                          <a:ea typeface="標楷體"/>
                          <a:cs typeface="Times New Roman"/>
                        </a:rPr>
                        <a:t>之應有部分。</a:t>
                      </a:r>
                      <a:r>
                        <a:rPr lang="en-US" altLang="zh-TW" sz="1600" kern="100" dirty="0" smtClean="0">
                          <a:effectLst/>
                          <a:latin typeface="Times New Roman"/>
                          <a:ea typeface="標楷體"/>
                          <a:cs typeface="Times New Roman"/>
                        </a:rPr>
                        <a:t>(</a:t>
                      </a:r>
                      <a:r>
                        <a:rPr lang="zh-TW" altLang="en-US" sz="1600" kern="100" dirty="0" smtClean="0">
                          <a:effectLst/>
                          <a:latin typeface="Times New Roman"/>
                          <a:ea typeface="標楷體"/>
                          <a:cs typeface="Times New Roman"/>
                        </a:rPr>
                        <a:t>財政部</a:t>
                      </a:r>
                      <a:r>
                        <a:rPr lang="en-US" altLang="zh-TW" sz="1600" kern="100" dirty="0" smtClean="0">
                          <a:effectLst/>
                          <a:latin typeface="Times New Roman"/>
                          <a:ea typeface="標楷體"/>
                          <a:cs typeface="Times New Roman"/>
                        </a:rPr>
                        <a:t>106.11.17</a:t>
                      </a:r>
                      <a:r>
                        <a:rPr lang="zh-TW" altLang="en-US" sz="1600" kern="100" dirty="0" smtClean="0">
                          <a:effectLst/>
                          <a:latin typeface="Times New Roman"/>
                          <a:ea typeface="標楷體"/>
                          <a:cs typeface="Times New Roman"/>
                        </a:rPr>
                        <a:t>台財稅字第 </a:t>
                      </a:r>
                      <a:r>
                        <a:rPr lang="en-US" altLang="zh-TW" sz="1600" kern="100" dirty="0" smtClean="0">
                          <a:effectLst/>
                          <a:latin typeface="Times New Roman"/>
                          <a:ea typeface="標楷體"/>
                          <a:cs typeface="Times New Roman"/>
                        </a:rPr>
                        <a:t>10604686990 </a:t>
                      </a:r>
                      <a:r>
                        <a:rPr lang="zh-TW" altLang="en-US" sz="1600" kern="100" dirty="0" smtClean="0">
                          <a:effectLst/>
                          <a:latin typeface="Times New Roman"/>
                          <a:ea typeface="標楷體"/>
                          <a:cs typeface="Times New Roman"/>
                        </a:rPr>
                        <a:t>號公告</a:t>
                      </a:r>
                      <a:r>
                        <a:rPr lang="en-US" altLang="zh-TW" sz="1600" kern="100" dirty="0" smtClean="0">
                          <a:effectLst/>
                          <a:latin typeface="Times New Roman"/>
                          <a:ea typeface="標楷體"/>
                          <a:cs typeface="Times New Roman"/>
                        </a:rPr>
                        <a:t>)</a:t>
                      </a:r>
                      <a:endParaRPr lang="zh-TW" sz="1600" kern="100" dirty="0">
                        <a:effectLst/>
                        <a:latin typeface="Calibri"/>
                        <a:ea typeface="新細明體"/>
                        <a:cs typeface="Times New Roman"/>
                      </a:endParaRPr>
                    </a:p>
                  </a:txBody>
                  <a:tcPr marL="68580" marR="68580" marT="0" marB="0"/>
                </a:tc>
                <a:tc>
                  <a:txBody>
                    <a:bodyPr/>
                    <a:lstStyle/>
                    <a:p>
                      <a:pPr marL="285750" indent="-285750" algn="just" hangingPunct="0">
                        <a:lnSpc>
                          <a:spcPct val="110000"/>
                        </a:lnSpc>
                        <a:spcAft>
                          <a:spcPts val="0"/>
                        </a:spcAft>
                        <a:buFont typeface="Arial" panose="020B0604020202020204" pitchFamily="34" charset="0"/>
                        <a:buChar char="•"/>
                      </a:pPr>
                      <a:r>
                        <a:rPr lang="zh-TW" altLang="en-US" sz="2000" u="none" kern="100" dirty="0" smtClean="0">
                          <a:solidFill>
                            <a:srgbClr val="FF0000"/>
                          </a:solidFill>
                          <a:effectLst/>
                          <a:latin typeface="Times New Roman"/>
                          <a:ea typeface="標楷體"/>
                          <a:cs typeface="Times New Roman"/>
                        </a:rPr>
                        <a:t>持有期間</a:t>
                      </a:r>
                      <a:r>
                        <a:rPr lang="en-US" altLang="zh-TW" sz="2000" u="none" kern="100" dirty="0" smtClean="0">
                          <a:solidFill>
                            <a:srgbClr val="FF0000"/>
                          </a:solidFill>
                          <a:effectLst/>
                          <a:latin typeface="Times New Roman"/>
                          <a:ea typeface="標楷體"/>
                          <a:cs typeface="Times New Roman"/>
                        </a:rPr>
                        <a:t>1</a:t>
                      </a:r>
                      <a:r>
                        <a:rPr lang="zh-TW" altLang="en-US" sz="2000" u="none" kern="100" dirty="0" smtClean="0">
                          <a:solidFill>
                            <a:srgbClr val="FF0000"/>
                          </a:solidFill>
                          <a:effectLst/>
                          <a:latin typeface="Times New Roman"/>
                          <a:ea typeface="標楷體"/>
                          <a:cs typeface="Times New Roman"/>
                        </a:rPr>
                        <a:t>年以內稅率：</a:t>
                      </a:r>
                      <a:r>
                        <a:rPr lang="en-US" sz="2000" u="none" kern="100" dirty="0" smtClean="0">
                          <a:solidFill>
                            <a:srgbClr val="FF0000"/>
                          </a:solidFill>
                          <a:effectLst/>
                          <a:latin typeface="Times New Roman"/>
                          <a:ea typeface="標楷體"/>
                          <a:cs typeface="Times New Roman"/>
                        </a:rPr>
                        <a:t>45%</a:t>
                      </a:r>
                    </a:p>
                    <a:p>
                      <a:pPr marL="285750" indent="-285750" algn="just" hangingPunct="0">
                        <a:lnSpc>
                          <a:spcPct val="110000"/>
                        </a:lnSpc>
                        <a:spcAft>
                          <a:spcPts val="0"/>
                        </a:spcAft>
                        <a:buFont typeface="Arial" panose="020B0604020202020204" pitchFamily="34" charset="0"/>
                        <a:buChar char="•"/>
                      </a:pPr>
                      <a:r>
                        <a:rPr lang="zh-TW" altLang="en-US" sz="2000" u="none" kern="100" dirty="0" smtClean="0">
                          <a:solidFill>
                            <a:srgbClr val="FF0000"/>
                          </a:solidFill>
                          <a:effectLst/>
                          <a:latin typeface="Times New Roman"/>
                          <a:ea typeface="標楷體"/>
                          <a:cs typeface="Times New Roman"/>
                        </a:rPr>
                        <a:t>持有期間</a:t>
                      </a:r>
                      <a:r>
                        <a:rPr lang="zh-TW" altLang="zh-TW" sz="2000" u="none" kern="100" dirty="0" smtClean="0">
                          <a:solidFill>
                            <a:srgbClr val="FF0000"/>
                          </a:solidFill>
                          <a:effectLst/>
                          <a:latin typeface="Times New Roman"/>
                          <a:ea typeface="標楷體"/>
                          <a:cs typeface="Times New Roman"/>
                        </a:rPr>
                        <a:t>超過</a:t>
                      </a:r>
                      <a:r>
                        <a:rPr lang="en-US" altLang="zh-TW" sz="2000" u="none" kern="100" dirty="0" smtClean="0">
                          <a:solidFill>
                            <a:srgbClr val="FF0000"/>
                          </a:solidFill>
                          <a:effectLst/>
                          <a:latin typeface="Times New Roman"/>
                          <a:ea typeface="標楷體"/>
                          <a:cs typeface="Times New Roman"/>
                        </a:rPr>
                        <a:t>1</a:t>
                      </a:r>
                      <a:r>
                        <a:rPr lang="zh-TW" altLang="zh-TW" sz="2000" u="none" kern="100" dirty="0" smtClean="0">
                          <a:solidFill>
                            <a:srgbClr val="FF0000"/>
                          </a:solidFill>
                          <a:effectLst/>
                          <a:latin typeface="Times New Roman"/>
                          <a:ea typeface="標楷體"/>
                          <a:cs typeface="Times New Roman"/>
                        </a:rPr>
                        <a:t>年未逾</a:t>
                      </a:r>
                      <a:r>
                        <a:rPr lang="en-US" altLang="zh-TW" sz="2000" u="none" kern="100" dirty="0" smtClean="0">
                          <a:solidFill>
                            <a:srgbClr val="FF0000"/>
                          </a:solidFill>
                          <a:effectLst/>
                          <a:latin typeface="Times New Roman"/>
                          <a:ea typeface="標楷體"/>
                          <a:cs typeface="Times New Roman"/>
                        </a:rPr>
                        <a:t>2</a:t>
                      </a:r>
                      <a:r>
                        <a:rPr lang="zh-TW" altLang="zh-TW" sz="2000" u="none" kern="100" dirty="0" smtClean="0">
                          <a:solidFill>
                            <a:srgbClr val="FF0000"/>
                          </a:solidFill>
                          <a:effectLst/>
                          <a:latin typeface="Times New Roman"/>
                          <a:ea typeface="標楷體"/>
                          <a:cs typeface="Times New Roman"/>
                        </a:rPr>
                        <a:t>年</a:t>
                      </a:r>
                      <a:r>
                        <a:rPr lang="zh-TW" altLang="en-US" sz="2000" u="none" kern="100" dirty="0" smtClean="0">
                          <a:solidFill>
                            <a:srgbClr val="FF0000"/>
                          </a:solidFill>
                          <a:effectLst/>
                          <a:latin typeface="Times New Roman"/>
                          <a:ea typeface="標楷體"/>
                          <a:cs typeface="Times New Roman"/>
                        </a:rPr>
                        <a:t>稅率：</a:t>
                      </a:r>
                      <a:r>
                        <a:rPr lang="en-US" sz="2000" u="none" kern="100" dirty="0" smtClean="0">
                          <a:solidFill>
                            <a:srgbClr val="FF0000"/>
                          </a:solidFill>
                          <a:effectLst/>
                          <a:latin typeface="Times New Roman"/>
                          <a:ea typeface="標楷體"/>
                          <a:cs typeface="Times New Roman"/>
                        </a:rPr>
                        <a:t>35%</a:t>
                      </a:r>
                      <a:endParaRPr lang="zh-TW" sz="2000" u="none" kern="100" dirty="0">
                        <a:effectLst/>
                        <a:latin typeface="Calibri"/>
                        <a:ea typeface="新細明體"/>
                        <a:cs typeface="Times New Roman"/>
                      </a:endParaRPr>
                    </a:p>
                  </a:txBody>
                  <a:tcPr marL="68580" marR="68580" marT="0" marB="0"/>
                </a:tc>
                <a:tc>
                  <a:txBody>
                    <a:bodyPr/>
                    <a:lstStyle/>
                    <a:p>
                      <a:pPr algn="just" hangingPunct="0">
                        <a:lnSpc>
                          <a:spcPct val="110000"/>
                        </a:lnSpc>
                        <a:spcAft>
                          <a:spcPts val="0"/>
                        </a:spcAft>
                      </a:pPr>
                      <a:r>
                        <a:rPr lang="zh-TW" altLang="en-US" sz="2000" u="none" kern="100" dirty="0" smtClean="0">
                          <a:solidFill>
                            <a:srgbClr val="FF0000"/>
                          </a:solidFill>
                          <a:effectLst/>
                          <a:latin typeface="Times New Roman"/>
                          <a:ea typeface="標楷體"/>
                          <a:cs typeface="Times New Roman"/>
                        </a:rPr>
                        <a:t>屬非自願交易，</a:t>
                      </a:r>
                      <a:r>
                        <a:rPr lang="zh-TW" sz="2000" u="none" kern="100" dirty="0" smtClean="0">
                          <a:solidFill>
                            <a:srgbClr val="FF0000"/>
                          </a:solidFill>
                          <a:effectLst/>
                          <a:latin typeface="Times New Roman"/>
                          <a:ea typeface="標楷體"/>
                          <a:cs typeface="Times New Roman"/>
                        </a:rPr>
                        <a:t>按</a:t>
                      </a:r>
                      <a:r>
                        <a:rPr lang="en-US" sz="2000" u="none" kern="100" dirty="0">
                          <a:solidFill>
                            <a:srgbClr val="FF0000"/>
                          </a:solidFill>
                          <a:effectLst/>
                          <a:latin typeface="Times New Roman"/>
                          <a:ea typeface="標楷體"/>
                          <a:cs typeface="Times New Roman"/>
                        </a:rPr>
                        <a:t>20%</a:t>
                      </a:r>
                      <a:r>
                        <a:rPr lang="zh-TW" sz="2000" u="none" kern="100" dirty="0">
                          <a:solidFill>
                            <a:srgbClr val="FF0000"/>
                          </a:solidFill>
                          <a:effectLst/>
                          <a:latin typeface="Times New Roman"/>
                          <a:ea typeface="標楷體"/>
                          <a:cs typeface="Times New Roman"/>
                        </a:rPr>
                        <a:t>稅率課徵所得稅。</a:t>
                      </a:r>
                      <a:endParaRPr lang="zh-TW" sz="2000" u="none" kern="100" dirty="0">
                        <a:effectLst/>
                        <a:latin typeface="Calibri"/>
                        <a:ea typeface="新細明體"/>
                        <a:cs typeface="Times New Roman"/>
                      </a:endParaRPr>
                    </a:p>
                  </a:txBody>
                  <a:tcPr marL="68580" marR="68580" marT="0" marB="0"/>
                </a:tc>
                <a:tc>
                  <a:txBody>
                    <a:bodyPr/>
                    <a:lstStyle/>
                    <a:p>
                      <a:pPr algn="just" hangingPunct="0">
                        <a:lnSpc>
                          <a:spcPct val="110000"/>
                        </a:lnSpc>
                        <a:spcAft>
                          <a:spcPts val="0"/>
                        </a:spcAft>
                      </a:pPr>
                      <a:r>
                        <a:rPr lang="zh-TW" altLang="en-US" sz="2000" kern="100" dirty="0" smtClean="0">
                          <a:solidFill>
                            <a:schemeClr val="tx1"/>
                          </a:solidFill>
                          <a:effectLst/>
                          <a:latin typeface="Times New Roman"/>
                          <a:ea typeface="標楷體"/>
                          <a:cs typeface="Times New Roman"/>
                        </a:rPr>
                        <a:t>非自願出售共有房地之共有人，無須再負擔高額稅率，保障納稅人權益。</a:t>
                      </a:r>
                      <a:endParaRPr lang="en-US" altLang="zh-TW" sz="2000" kern="100" dirty="0" smtClean="0">
                        <a:solidFill>
                          <a:schemeClr val="tx1"/>
                        </a:solidFill>
                        <a:effectLst/>
                        <a:latin typeface="Times New Roman"/>
                        <a:ea typeface="標楷體"/>
                        <a:cs typeface="Times New Roman"/>
                      </a:endParaRPr>
                    </a:p>
                  </a:txBody>
                  <a:tcPr marL="68580" marR="68580" marT="0" marB="0"/>
                </a:tc>
              </a:tr>
            </a:tbl>
          </a:graphicData>
        </a:graphic>
      </p:graphicFrame>
    </p:spTree>
    <p:extLst>
      <p:ext uri="{BB962C8B-B14F-4D97-AF65-F5344CB8AC3E}">
        <p14:creationId xmlns:p14="http://schemas.microsoft.com/office/powerpoint/2010/main" val="391553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3145</TotalTime>
  <Words>3416</Words>
  <Application>Microsoft Office PowerPoint</Application>
  <PresentationFormat>如螢幕大小 (4:3)</PresentationFormat>
  <Paragraphs>305</Paragraphs>
  <Slides>25</Slides>
  <Notes>21</Notes>
  <HiddenSlides>0</HiddenSlides>
  <MMClips>0</MMClips>
  <ScaleCrop>false</ScaleCrop>
  <HeadingPairs>
    <vt:vector size="4" baseType="variant">
      <vt:variant>
        <vt:lpstr>佈景主題</vt:lpstr>
      </vt:variant>
      <vt:variant>
        <vt:i4>1</vt:i4>
      </vt:variant>
      <vt:variant>
        <vt:lpstr>投影片標題</vt:lpstr>
      </vt:variant>
      <vt:variant>
        <vt:i4>25</vt:i4>
      </vt:variant>
    </vt:vector>
  </HeadingPairs>
  <TitlesOfParts>
    <vt:vector size="26" baseType="lpstr">
      <vt:lpstr>Office 佈景主題</vt:lpstr>
      <vt:lpstr>財經法規鬆綁的成果及效益</vt:lpstr>
      <vt:lpstr>目　錄</vt:lpstr>
      <vt:lpstr>壹、前言</vt:lpstr>
      <vt:lpstr>貳、重要鬆綁成果 (1/21)</vt:lpstr>
      <vt:lpstr>貳、重要鬆綁成果 (2/21)</vt:lpstr>
      <vt:lpstr>貳、重要鬆綁成果 (3/21)</vt:lpstr>
      <vt:lpstr>貳、重要鬆綁成果 (4/21)</vt:lpstr>
      <vt:lpstr>貳、重要鬆綁成果 (5/21)</vt:lpstr>
      <vt:lpstr>貳、重要鬆綁成果 (6/21)</vt:lpstr>
      <vt:lpstr>貳、重要鬆綁成果 (7/21)</vt:lpstr>
      <vt:lpstr>貳、重要鬆綁成果 (8/21)</vt:lpstr>
      <vt:lpstr>貳、重要鬆綁成果 (9/21)</vt:lpstr>
      <vt:lpstr>貳、重要鬆綁成果 (10/21)</vt:lpstr>
      <vt:lpstr>貳、重要鬆綁成果 (11/21)</vt:lpstr>
      <vt:lpstr>貳、重要鬆綁成果 (12/21)</vt:lpstr>
      <vt:lpstr>貳、重要鬆綁成果 (13/21)</vt:lpstr>
      <vt:lpstr>貳、重要鬆綁成果 (14/21)</vt:lpstr>
      <vt:lpstr>貳、重要鬆綁成果 (15/21)</vt:lpstr>
      <vt:lpstr>貳、重要鬆綁成果 (16/21)</vt:lpstr>
      <vt:lpstr>貳、重要鬆綁成果 (17/21)</vt:lpstr>
      <vt:lpstr>貳、重要鬆綁成果 (18/21)</vt:lpstr>
      <vt:lpstr>貳、重要鬆綁成果 (19/21)</vt:lpstr>
      <vt:lpstr>貳、重要鬆綁成果 (20/21)</vt:lpstr>
      <vt:lpstr>貳、重要鬆綁成果 (21/21)</vt:lpstr>
      <vt:lpstr>參、結　語</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常淑慎</dc:creator>
  <cp:lastModifiedBy>常淑慎</cp:lastModifiedBy>
  <cp:revision>354</cp:revision>
  <cp:lastPrinted>2017-12-15T03:24:13Z</cp:lastPrinted>
  <dcterms:created xsi:type="dcterms:W3CDTF">2017-11-09T00:10:25Z</dcterms:created>
  <dcterms:modified xsi:type="dcterms:W3CDTF">2017-12-18T11:31:23Z</dcterms:modified>
</cp:coreProperties>
</file>