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8" r:id="rId2"/>
    <p:sldMasterId id="2147483676" r:id="rId3"/>
  </p:sldMasterIdLst>
  <p:notesMasterIdLst>
    <p:notesMasterId r:id="rId35"/>
  </p:notesMasterIdLst>
  <p:handoutMasterIdLst>
    <p:handoutMasterId r:id="rId36"/>
  </p:handoutMasterIdLst>
  <p:sldIdLst>
    <p:sldId id="717" r:id="rId4"/>
    <p:sldId id="718" r:id="rId5"/>
    <p:sldId id="758" r:id="rId6"/>
    <p:sldId id="720" r:id="rId7"/>
    <p:sldId id="756" r:id="rId8"/>
    <p:sldId id="757" r:id="rId9"/>
    <p:sldId id="723" r:id="rId10"/>
    <p:sldId id="724" r:id="rId11"/>
    <p:sldId id="707" r:id="rId12"/>
    <p:sldId id="729" r:id="rId13"/>
    <p:sldId id="730" r:id="rId14"/>
    <p:sldId id="700" r:id="rId15"/>
    <p:sldId id="631" r:id="rId16"/>
    <p:sldId id="709" r:id="rId17"/>
    <p:sldId id="713" r:id="rId18"/>
    <p:sldId id="744" r:id="rId19"/>
    <p:sldId id="750" r:id="rId20"/>
    <p:sldId id="733" r:id="rId21"/>
    <p:sldId id="703" r:id="rId22"/>
    <p:sldId id="745" r:id="rId23"/>
    <p:sldId id="746" r:id="rId24"/>
    <p:sldId id="739" r:id="rId25"/>
    <p:sldId id="751" r:id="rId26"/>
    <p:sldId id="747" r:id="rId27"/>
    <p:sldId id="752" r:id="rId28"/>
    <p:sldId id="741" r:id="rId29"/>
    <p:sldId id="754" r:id="rId30"/>
    <p:sldId id="742" r:id="rId31"/>
    <p:sldId id="755" r:id="rId32"/>
    <p:sldId id="740" r:id="rId33"/>
    <p:sldId id="728" r:id="rId34"/>
  </p:sldIdLst>
  <p:sldSz cx="9144000" cy="6858000" type="screen4x3"/>
  <p:notesSz cx="6797675" cy="9926638"/>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預設章節" id="{D8001B99-1265-4B1C-A3E0-022DDFC905DD}">
          <p14:sldIdLst>
            <p14:sldId id="717"/>
            <p14:sldId id="718"/>
            <p14:sldId id="758"/>
            <p14:sldId id="720"/>
            <p14:sldId id="756"/>
            <p14:sldId id="757"/>
            <p14:sldId id="723"/>
            <p14:sldId id="724"/>
            <p14:sldId id="707"/>
            <p14:sldId id="729"/>
            <p14:sldId id="730"/>
            <p14:sldId id="700"/>
            <p14:sldId id="631"/>
            <p14:sldId id="709"/>
            <p14:sldId id="713"/>
            <p14:sldId id="744"/>
            <p14:sldId id="750"/>
            <p14:sldId id="733"/>
            <p14:sldId id="703"/>
            <p14:sldId id="745"/>
            <p14:sldId id="746"/>
          </p14:sldIdLst>
        </p14:section>
        <p14:section name="未命名的章節" id="{B9CFCBFB-2FF7-4767-8E39-A286BBA28291}">
          <p14:sldIdLst/>
        </p14:section>
        <p14:section name="未命名的章節" id="{B0ECFE66-3FE3-48A6-B81D-3D0C78E419E0}">
          <p14:sldIdLst>
            <p14:sldId id="739"/>
            <p14:sldId id="751"/>
            <p14:sldId id="747"/>
            <p14:sldId id="752"/>
            <p14:sldId id="741"/>
            <p14:sldId id="754"/>
          </p14:sldIdLst>
        </p14:section>
        <p14:section name="未命名的章節" id="{B7536CD8-5628-41B1-9BA4-8493A4D71D98}">
          <p14:sldIdLst>
            <p14:sldId id="742"/>
            <p14:sldId id="755"/>
            <p14:sldId id="740"/>
            <p14:sldId id="728"/>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FF66"/>
    <a:srgbClr val="FFFF00"/>
    <a:srgbClr val="E9EDF4"/>
    <a:srgbClr val="000000"/>
    <a:srgbClr val="D5CD2B"/>
    <a:srgbClr val="00CC66"/>
    <a:srgbClr val="D0D8E8"/>
    <a:srgbClr val="CCCC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無樣式、無格線">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佈景主題樣式 1 - 輔色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454" autoAdjust="0"/>
    <p:restoredTop sz="86508" autoAdjust="0"/>
  </p:normalViewPr>
  <p:slideViewPr>
    <p:cSldViewPr snapToGrid="0">
      <p:cViewPr varScale="1">
        <p:scale>
          <a:sx n="55" d="100"/>
          <a:sy n="55" d="100"/>
        </p:scale>
        <p:origin x="-1757" y="-6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0" d="100"/>
        <a:sy n="6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1" y="2"/>
            <a:ext cx="2946400" cy="496887"/>
          </a:xfrm>
          <a:prstGeom prst="rect">
            <a:avLst/>
          </a:prstGeom>
        </p:spPr>
        <p:txBody>
          <a:bodyPr vert="horz" lIns="91422" tIns="45711" rIns="91422" bIns="45711" rtlCol="0"/>
          <a:lstStyle>
            <a:lvl1pPr algn="l">
              <a:defRPr sz="1200"/>
            </a:lvl1pPr>
          </a:lstStyle>
          <a:p>
            <a:endParaRPr lang="zh-TW" altLang="en-US"/>
          </a:p>
        </p:txBody>
      </p:sp>
      <p:sp>
        <p:nvSpPr>
          <p:cNvPr id="3" name="日期版面配置區 2"/>
          <p:cNvSpPr>
            <a:spLocks noGrp="1"/>
          </p:cNvSpPr>
          <p:nvPr>
            <p:ph type="dt" sz="quarter" idx="1"/>
          </p:nvPr>
        </p:nvSpPr>
        <p:spPr>
          <a:xfrm>
            <a:off x="3849688" y="2"/>
            <a:ext cx="2946400" cy="496887"/>
          </a:xfrm>
          <a:prstGeom prst="rect">
            <a:avLst/>
          </a:prstGeom>
        </p:spPr>
        <p:txBody>
          <a:bodyPr vert="horz" lIns="91422" tIns="45711" rIns="91422" bIns="45711" rtlCol="0"/>
          <a:lstStyle>
            <a:lvl1pPr algn="r">
              <a:defRPr sz="1200"/>
            </a:lvl1pPr>
          </a:lstStyle>
          <a:p>
            <a:fld id="{79C965E9-7183-4258-9BE8-C7E441F11375}" type="datetimeFigureOut">
              <a:rPr lang="zh-TW" altLang="en-US" smtClean="0"/>
              <a:pPr/>
              <a:t>2015/9/30</a:t>
            </a:fld>
            <a:endParaRPr lang="zh-TW" altLang="en-US"/>
          </a:p>
        </p:txBody>
      </p:sp>
      <p:sp>
        <p:nvSpPr>
          <p:cNvPr id="4" name="頁尾版面配置區 3"/>
          <p:cNvSpPr>
            <a:spLocks noGrp="1"/>
          </p:cNvSpPr>
          <p:nvPr>
            <p:ph type="ftr" sz="quarter" idx="2"/>
          </p:nvPr>
        </p:nvSpPr>
        <p:spPr>
          <a:xfrm>
            <a:off x="1" y="9428164"/>
            <a:ext cx="2946400" cy="496886"/>
          </a:xfrm>
          <a:prstGeom prst="rect">
            <a:avLst/>
          </a:prstGeom>
        </p:spPr>
        <p:txBody>
          <a:bodyPr vert="horz" lIns="91422" tIns="45711" rIns="91422" bIns="45711"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49688" y="9428164"/>
            <a:ext cx="2946400" cy="496886"/>
          </a:xfrm>
          <a:prstGeom prst="rect">
            <a:avLst/>
          </a:prstGeom>
        </p:spPr>
        <p:txBody>
          <a:bodyPr vert="horz" lIns="91422" tIns="45711" rIns="91422" bIns="45711" rtlCol="0" anchor="b"/>
          <a:lstStyle>
            <a:lvl1pPr algn="r">
              <a:defRPr sz="1200"/>
            </a:lvl1pPr>
          </a:lstStyle>
          <a:p>
            <a:fld id="{79F2CA0A-8EAA-4A2C-AB4D-D098E6CC18D8}" type="slidenum">
              <a:rPr lang="zh-TW" altLang="en-US" smtClean="0"/>
              <a:pPr/>
              <a:t>‹#›</a:t>
            </a:fld>
            <a:endParaRPr lang="zh-TW" altLang="en-US"/>
          </a:p>
        </p:txBody>
      </p:sp>
    </p:spTree>
    <p:extLst>
      <p:ext uri="{BB962C8B-B14F-4D97-AF65-F5344CB8AC3E}">
        <p14:creationId xmlns:p14="http://schemas.microsoft.com/office/powerpoint/2010/main" val="3241134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9" y="0"/>
            <a:ext cx="2945659" cy="498057"/>
          </a:xfrm>
          <a:prstGeom prst="rect">
            <a:avLst/>
          </a:prstGeom>
        </p:spPr>
        <p:txBody>
          <a:bodyPr vert="horz" lIns="91377" tIns="45689" rIns="91377" bIns="45689" rtlCol="0"/>
          <a:lstStyle>
            <a:lvl1pPr algn="l">
              <a:defRPr sz="1200"/>
            </a:lvl1pPr>
          </a:lstStyle>
          <a:p>
            <a:endParaRPr lang="zh-TW" altLang="en-US"/>
          </a:p>
        </p:txBody>
      </p:sp>
      <p:sp>
        <p:nvSpPr>
          <p:cNvPr id="3" name="日期版面配置區 2"/>
          <p:cNvSpPr>
            <a:spLocks noGrp="1"/>
          </p:cNvSpPr>
          <p:nvPr>
            <p:ph type="dt" idx="1"/>
          </p:nvPr>
        </p:nvSpPr>
        <p:spPr>
          <a:xfrm>
            <a:off x="3850451" y="0"/>
            <a:ext cx="2945659" cy="498057"/>
          </a:xfrm>
          <a:prstGeom prst="rect">
            <a:avLst/>
          </a:prstGeom>
        </p:spPr>
        <p:txBody>
          <a:bodyPr vert="horz" lIns="91377" tIns="45689" rIns="91377" bIns="45689" rtlCol="0"/>
          <a:lstStyle>
            <a:lvl1pPr algn="r">
              <a:defRPr sz="1200"/>
            </a:lvl1pPr>
          </a:lstStyle>
          <a:p>
            <a:fld id="{268843A0-06A4-4E67-BB37-2B7E7CCDB499}" type="datetimeFigureOut">
              <a:rPr lang="zh-TW" altLang="en-US" smtClean="0"/>
              <a:pPr/>
              <a:t>2015/9/30</a:t>
            </a:fld>
            <a:endParaRPr lang="zh-TW" altLang="en-US"/>
          </a:p>
        </p:txBody>
      </p:sp>
      <p:sp>
        <p:nvSpPr>
          <p:cNvPr id="4" name="投影片圖像版面配置區 3"/>
          <p:cNvSpPr>
            <a:spLocks noGrp="1" noRot="1" noChangeAspect="1"/>
          </p:cNvSpPr>
          <p:nvPr>
            <p:ph type="sldImg" idx="2"/>
          </p:nvPr>
        </p:nvSpPr>
        <p:spPr>
          <a:xfrm>
            <a:off x="1166813" y="1241425"/>
            <a:ext cx="4464050" cy="3348038"/>
          </a:xfrm>
          <a:prstGeom prst="rect">
            <a:avLst/>
          </a:prstGeom>
          <a:noFill/>
          <a:ln w="12700">
            <a:solidFill>
              <a:prstClr val="black"/>
            </a:solidFill>
          </a:ln>
        </p:spPr>
        <p:txBody>
          <a:bodyPr vert="horz" lIns="91377" tIns="45689" rIns="91377" bIns="45689" rtlCol="0" anchor="ctr"/>
          <a:lstStyle/>
          <a:p>
            <a:endParaRPr lang="zh-TW" altLang="en-US"/>
          </a:p>
        </p:txBody>
      </p:sp>
      <p:sp>
        <p:nvSpPr>
          <p:cNvPr id="5" name="備忘稿版面配置區 4"/>
          <p:cNvSpPr>
            <a:spLocks noGrp="1"/>
          </p:cNvSpPr>
          <p:nvPr>
            <p:ph type="body" sz="quarter" idx="3"/>
          </p:nvPr>
        </p:nvSpPr>
        <p:spPr>
          <a:xfrm>
            <a:off x="679768" y="4777202"/>
            <a:ext cx="5438140" cy="3908614"/>
          </a:xfrm>
          <a:prstGeom prst="rect">
            <a:avLst/>
          </a:prstGeom>
        </p:spPr>
        <p:txBody>
          <a:bodyPr vert="horz" lIns="91377" tIns="45689" rIns="91377" bIns="45689"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9" y="9428587"/>
            <a:ext cx="2945659" cy="498056"/>
          </a:xfrm>
          <a:prstGeom prst="rect">
            <a:avLst/>
          </a:prstGeom>
        </p:spPr>
        <p:txBody>
          <a:bodyPr vert="horz" lIns="91377" tIns="45689" rIns="91377" bIns="45689"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50451" y="9428587"/>
            <a:ext cx="2945659" cy="498056"/>
          </a:xfrm>
          <a:prstGeom prst="rect">
            <a:avLst/>
          </a:prstGeom>
        </p:spPr>
        <p:txBody>
          <a:bodyPr vert="horz" lIns="91377" tIns="45689" rIns="91377" bIns="45689" rtlCol="0" anchor="b"/>
          <a:lstStyle>
            <a:lvl1pPr algn="r">
              <a:defRPr sz="1200"/>
            </a:lvl1pPr>
          </a:lstStyle>
          <a:p>
            <a:fld id="{10AEEB84-A78F-4289-A46B-F9141456B214}" type="slidenum">
              <a:rPr lang="zh-TW" altLang="en-US" smtClean="0"/>
              <a:pPr/>
              <a:t>‹#›</a:t>
            </a:fld>
            <a:endParaRPr lang="zh-TW" altLang="en-US"/>
          </a:p>
        </p:txBody>
      </p:sp>
    </p:spTree>
    <p:extLst>
      <p:ext uri="{BB962C8B-B14F-4D97-AF65-F5344CB8AC3E}">
        <p14:creationId xmlns:p14="http://schemas.microsoft.com/office/powerpoint/2010/main" val="29228993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10AEEB84-A78F-4289-A46B-F9141456B214}" type="slidenum">
              <a:rPr lang="zh-TW" altLang="en-US" smtClean="0"/>
              <a:pPr/>
              <a:t>1</a:t>
            </a:fld>
            <a:endParaRPr lang="zh-TW" altLang="en-US"/>
          </a:p>
        </p:txBody>
      </p:sp>
    </p:spTree>
    <p:extLst>
      <p:ext uri="{BB962C8B-B14F-4D97-AF65-F5344CB8AC3E}">
        <p14:creationId xmlns:p14="http://schemas.microsoft.com/office/powerpoint/2010/main" val="18523205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0AEEB84-A78F-4289-A46B-F9141456B214}" type="slidenum">
              <a:rPr lang="zh-TW" altLang="en-US" smtClean="0">
                <a:solidFill>
                  <a:prstClr val="black"/>
                </a:solidFill>
              </a:rPr>
              <a:pPr/>
              <a:t>11</a:t>
            </a:fld>
            <a:endParaRPr lang="zh-TW" altLang="en-US">
              <a:solidFill>
                <a:prstClr val="black"/>
              </a:solidFill>
            </a:endParaRPr>
          </a:p>
        </p:txBody>
      </p:sp>
    </p:spTree>
    <p:extLst>
      <p:ext uri="{BB962C8B-B14F-4D97-AF65-F5344CB8AC3E}">
        <p14:creationId xmlns:p14="http://schemas.microsoft.com/office/powerpoint/2010/main" val="9418896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10AEEB84-A78F-4289-A46B-F9141456B214}" type="slidenum">
              <a:rPr lang="zh-TW" altLang="en-US" smtClean="0"/>
              <a:pPr/>
              <a:t>12</a:t>
            </a:fld>
            <a:endParaRPr lang="zh-TW" altLang="en-US"/>
          </a:p>
        </p:txBody>
      </p:sp>
    </p:spTree>
    <p:extLst>
      <p:ext uri="{BB962C8B-B14F-4D97-AF65-F5344CB8AC3E}">
        <p14:creationId xmlns:p14="http://schemas.microsoft.com/office/powerpoint/2010/main" val="9418896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D67FFC23-77F7-4151-A42E-BDC373D9A4F3}" type="slidenum">
              <a:rPr lang="zh-TW" altLang="en-US" smtClean="0"/>
              <a:pPr/>
              <a:t>13</a:t>
            </a:fld>
            <a:endParaRPr lang="zh-TW" altLang="en-US"/>
          </a:p>
        </p:txBody>
      </p:sp>
    </p:spTree>
    <p:extLst>
      <p:ext uri="{BB962C8B-B14F-4D97-AF65-F5344CB8AC3E}">
        <p14:creationId xmlns:p14="http://schemas.microsoft.com/office/powerpoint/2010/main" val="36114511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10AEEB84-A78F-4289-A46B-F9141456B214}" type="slidenum">
              <a:rPr lang="zh-TW" altLang="en-US" smtClean="0">
                <a:solidFill>
                  <a:prstClr val="black"/>
                </a:solidFill>
              </a:rPr>
              <a:pPr/>
              <a:t>16</a:t>
            </a:fld>
            <a:endParaRPr lang="zh-TW" altLang="en-US">
              <a:solidFill>
                <a:prstClr val="black"/>
              </a:solidFill>
            </a:endParaRPr>
          </a:p>
        </p:txBody>
      </p:sp>
    </p:spTree>
    <p:extLst>
      <p:ext uri="{BB962C8B-B14F-4D97-AF65-F5344CB8AC3E}">
        <p14:creationId xmlns:p14="http://schemas.microsoft.com/office/powerpoint/2010/main" val="9418896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0AEEB84-A78F-4289-A46B-F9141456B214}" type="slidenum">
              <a:rPr lang="zh-TW" altLang="en-US" smtClean="0">
                <a:solidFill>
                  <a:prstClr val="black"/>
                </a:solidFill>
              </a:rPr>
              <a:pPr/>
              <a:t>17</a:t>
            </a:fld>
            <a:endParaRPr lang="zh-TW" altLang="en-US">
              <a:solidFill>
                <a:prstClr val="black"/>
              </a:solidFill>
            </a:endParaRPr>
          </a:p>
        </p:txBody>
      </p:sp>
    </p:spTree>
    <p:extLst>
      <p:ext uri="{BB962C8B-B14F-4D97-AF65-F5344CB8AC3E}">
        <p14:creationId xmlns:p14="http://schemas.microsoft.com/office/powerpoint/2010/main" val="9418896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10AEEB84-A78F-4289-A46B-F9141456B214}" type="slidenum">
              <a:rPr lang="zh-TW" altLang="en-US" smtClean="0">
                <a:solidFill>
                  <a:prstClr val="black"/>
                </a:solidFill>
              </a:rPr>
              <a:pPr/>
              <a:t>18</a:t>
            </a:fld>
            <a:endParaRPr lang="zh-TW" altLang="en-US">
              <a:solidFill>
                <a:prstClr val="black"/>
              </a:solidFill>
            </a:endParaRPr>
          </a:p>
        </p:txBody>
      </p:sp>
    </p:spTree>
    <p:extLst>
      <p:ext uri="{BB962C8B-B14F-4D97-AF65-F5344CB8AC3E}">
        <p14:creationId xmlns:p14="http://schemas.microsoft.com/office/powerpoint/2010/main" val="9418896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0AEEB84-A78F-4289-A46B-F9141456B214}" type="slidenum">
              <a:rPr lang="zh-TW" altLang="en-US" smtClean="0">
                <a:solidFill>
                  <a:prstClr val="black"/>
                </a:solidFill>
              </a:rPr>
              <a:pPr/>
              <a:t>19</a:t>
            </a:fld>
            <a:endParaRPr lang="zh-TW" altLang="en-US">
              <a:solidFill>
                <a:prstClr val="black"/>
              </a:solidFill>
            </a:endParaRPr>
          </a:p>
        </p:txBody>
      </p:sp>
    </p:spTree>
    <p:extLst>
      <p:ext uri="{BB962C8B-B14F-4D97-AF65-F5344CB8AC3E}">
        <p14:creationId xmlns:p14="http://schemas.microsoft.com/office/powerpoint/2010/main" val="9418896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0AEEB84-A78F-4289-A46B-F9141456B214}" type="slidenum">
              <a:rPr lang="zh-TW" altLang="en-US" smtClean="0">
                <a:solidFill>
                  <a:prstClr val="black"/>
                </a:solidFill>
              </a:rPr>
              <a:pPr/>
              <a:t>20</a:t>
            </a:fld>
            <a:endParaRPr lang="zh-TW" altLang="en-US">
              <a:solidFill>
                <a:prstClr val="black"/>
              </a:solidFill>
            </a:endParaRPr>
          </a:p>
        </p:txBody>
      </p:sp>
    </p:spTree>
    <p:extLst>
      <p:ext uri="{BB962C8B-B14F-4D97-AF65-F5344CB8AC3E}">
        <p14:creationId xmlns:p14="http://schemas.microsoft.com/office/powerpoint/2010/main" val="9418896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0AEEB84-A78F-4289-A46B-F9141456B214}" type="slidenum">
              <a:rPr lang="zh-TW" altLang="en-US" smtClean="0">
                <a:solidFill>
                  <a:prstClr val="black"/>
                </a:solidFill>
              </a:rPr>
              <a:pPr/>
              <a:t>21</a:t>
            </a:fld>
            <a:endParaRPr lang="zh-TW" altLang="en-US">
              <a:solidFill>
                <a:prstClr val="black"/>
              </a:solidFill>
            </a:endParaRPr>
          </a:p>
        </p:txBody>
      </p:sp>
    </p:spTree>
    <p:extLst>
      <p:ext uri="{BB962C8B-B14F-4D97-AF65-F5344CB8AC3E}">
        <p14:creationId xmlns:p14="http://schemas.microsoft.com/office/powerpoint/2010/main" val="9418896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D67FFC23-77F7-4151-A42E-BDC373D9A4F3}" type="slidenum">
              <a:rPr lang="zh-TW" altLang="en-US" smtClean="0"/>
              <a:pPr/>
              <a:t>22</a:t>
            </a:fld>
            <a:endParaRPr lang="zh-TW" altLang="en-US"/>
          </a:p>
        </p:txBody>
      </p:sp>
    </p:spTree>
    <p:extLst>
      <p:ext uri="{BB962C8B-B14F-4D97-AF65-F5344CB8AC3E}">
        <p14:creationId xmlns:p14="http://schemas.microsoft.com/office/powerpoint/2010/main" val="36114511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smtClean="0"/>
          </a:p>
        </p:txBody>
      </p:sp>
      <p:sp>
        <p:nvSpPr>
          <p:cNvPr id="4" name="投影片編號版面配置區 3"/>
          <p:cNvSpPr>
            <a:spLocks noGrp="1"/>
          </p:cNvSpPr>
          <p:nvPr>
            <p:ph type="sldNum" sz="quarter" idx="5"/>
          </p:nvPr>
        </p:nvSpPr>
        <p:spPr/>
        <p:txBody>
          <a:bodyPr/>
          <a:lstStyle/>
          <a:p>
            <a:pPr>
              <a:defRPr/>
            </a:pPr>
            <a:fld id="{0A9D2E92-2E49-4BB6-A499-D44286E45EC8}" type="slidenum">
              <a:rPr lang="zh-TW" altLang="en-US" smtClean="0"/>
              <a:pPr>
                <a:defRPr/>
              </a:pPr>
              <a:t>2</a:t>
            </a:fld>
            <a:endParaRPr lang="zh-TW" altLang="en-US"/>
          </a:p>
        </p:txBody>
      </p:sp>
    </p:spTree>
    <p:extLst>
      <p:ext uri="{BB962C8B-B14F-4D97-AF65-F5344CB8AC3E}">
        <p14:creationId xmlns:p14="http://schemas.microsoft.com/office/powerpoint/2010/main" val="31368316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D67FFC23-77F7-4151-A42E-BDC373D9A4F3}" type="slidenum">
              <a:rPr lang="zh-TW" altLang="en-US" smtClean="0"/>
              <a:pPr/>
              <a:t>23</a:t>
            </a:fld>
            <a:endParaRPr lang="zh-TW" altLang="en-US"/>
          </a:p>
        </p:txBody>
      </p:sp>
    </p:spTree>
    <p:extLst>
      <p:ext uri="{BB962C8B-B14F-4D97-AF65-F5344CB8AC3E}">
        <p14:creationId xmlns:p14="http://schemas.microsoft.com/office/powerpoint/2010/main" val="36114511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D67FFC23-77F7-4151-A42E-BDC373D9A4F3}" type="slidenum">
              <a:rPr lang="zh-TW" altLang="en-US" smtClean="0"/>
              <a:pPr/>
              <a:t>24</a:t>
            </a:fld>
            <a:endParaRPr lang="zh-TW" altLang="en-US"/>
          </a:p>
        </p:txBody>
      </p:sp>
    </p:spTree>
    <p:extLst>
      <p:ext uri="{BB962C8B-B14F-4D97-AF65-F5344CB8AC3E}">
        <p14:creationId xmlns:p14="http://schemas.microsoft.com/office/powerpoint/2010/main" val="36114511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D67FFC23-77F7-4151-A42E-BDC373D9A4F3}" type="slidenum">
              <a:rPr lang="zh-TW" altLang="en-US" smtClean="0"/>
              <a:pPr/>
              <a:t>25</a:t>
            </a:fld>
            <a:endParaRPr lang="zh-TW" altLang="en-US"/>
          </a:p>
        </p:txBody>
      </p:sp>
    </p:spTree>
    <p:extLst>
      <p:ext uri="{BB962C8B-B14F-4D97-AF65-F5344CB8AC3E}">
        <p14:creationId xmlns:p14="http://schemas.microsoft.com/office/powerpoint/2010/main" val="361145114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D67FFC23-77F7-4151-A42E-BDC373D9A4F3}" type="slidenum">
              <a:rPr lang="zh-TW" altLang="en-US" smtClean="0"/>
              <a:pPr/>
              <a:t>26</a:t>
            </a:fld>
            <a:endParaRPr lang="zh-TW" altLang="en-US"/>
          </a:p>
        </p:txBody>
      </p:sp>
    </p:spTree>
    <p:extLst>
      <p:ext uri="{BB962C8B-B14F-4D97-AF65-F5344CB8AC3E}">
        <p14:creationId xmlns:p14="http://schemas.microsoft.com/office/powerpoint/2010/main" val="36114511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D67FFC23-77F7-4151-A42E-BDC373D9A4F3}" type="slidenum">
              <a:rPr lang="zh-TW" altLang="en-US" smtClean="0"/>
              <a:pPr/>
              <a:t>27</a:t>
            </a:fld>
            <a:endParaRPr lang="zh-TW" altLang="en-US"/>
          </a:p>
        </p:txBody>
      </p:sp>
    </p:spTree>
    <p:extLst>
      <p:ext uri="{BB962C8B-B14F-4D97-AF65-F5344CB8AC3E}">
        <p14:creationId xmlns:p14="http://schemas.microsoft.com/office/powerpoint/2010/main" val="361145114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D67FFC23-77F7-4151-A42E-BDC373D9A4F3}" type="slidenum">
              <a:rPr lang="zh-TW" altLang="en-US" smtClean="0"/>
              <a:pPr/>
              <a:t>28</a:t>
            </a:fld>
            <a:endParaRPr lang="zh-TW" altLang="en-US"/>
          </a:p>
        </p:txBody>
      </p:sp>
    </p:spTree>
    <p:extLst>
      <p:ext uri="{BB962C8B-B14F-4D97-AF65-F5344CB8AC3E}">
        <p14:creationId xmlns:p14="http://schemas.microsoft.com/office/powerpoint/2010/main" val="361145114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D67FFC23-77F7-4151-A42E-BDC373D9A4F3}" type="slidenum">
              <a:rPr lang="zh-TW" altLang="en-US" smtClean="0"/>
              <a:pPr/>
              <a:t>29</a:t>
            </a:fld>
            <a:endParaRPr lang="zh-TW" altLang="en-US"/>
          </a:p>
        </p:txBody>
      </p:sp>
    </p:spTree>
    <p:extLst>
      <p:ext uri="{BB962C8B-B14F-4D97-AF65-F5344CB8AC3E}">
        <p14:creationId xmlns:p14="http://schemas.microsoft.com/office/powerpoint/2010/main" val="361145114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D67FFC23-77F7-4151-A42E-BDC373D9A4F3}" type="slidenum">
              <a:rPr lang="zh-TW" altLang="en-US" smtClean="0"/>
              <a:pPr/>
              <a:t>30</a:t>
            </a:fld>
            <a:endParaRPr lang="zh-TW" altLang="en-US"/>
          </a:p>
        </p:txBody>
      </p:sp>
    </p:spTree>
    <p:extLst>
      <p:ext uri="{BB962C8B-B14F-4D97-AF65-F5344CB8AC3E}">
        <p14:creationId xmlns:p14="http://schemas.microsoft.com/office/powerpoint/2010/main" val="361145114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D67FFC23-77F7-4151-A42E-BDC373D9A4F3}" type="slidenum">
              <a:rPr lang="zh-TW" altLang="en-US" smtClean="0"/>
              <a:pPr/>
              <a:t>31</a:t>
            </a:fld>
            <a:endParaRPr lang="zh-TW" altLang="en-US"/>
          </a:p>
        </p:txBody>
      </p:sp>
    </p:spTree>
    <p:extLst>
      <p:ext uri="{BB962C8B-B14F-4D97-AF65-F5344CB8AC3E}">
        <p14:creationId xmlns:p14="http://schemas.microsoft.com/office/powerpoint/2010/main" val="36114511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95D6407A-F503-4BAF-9A11-D16E36F95075}" type="slidenum">
              <a:rPr lang="zh-TW" altLang="en-US" smtClean="0"/>
              <a:pPr>
                <a:defRPr/>
              </a:pPr>
              <a:t>3</a:t>
            </a:fld>
            <a:endParaRPr lang="zh-TW" altLang="en-US"/>
          </a:p>
        </p:txBody>
      </p:sp>
    </p:spTree>
    <p:extLst>
      <p:ext uri="{BB962C8B-B14F-4D97-AF65-F5344CB8AC3E}">
        <p14:creationId xmlns:p14="http://schemas.microsoft.com/office/powerpoint/2010/main" val="24875864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D67FFC23-77F7-4151-A42E-BDC373D9A4F3}" type="slidenum">
              <a:rPr lang="zh-TW" altLang="en-US" smtClean="0"/>
              <a:pPr/>
              <a:t>4</a:t>
            </a:fld>
            <a:endParaRPr lang="zh-TW" altLang="en-US"/>
          </a:p>
        </p:txBody>
      </p:sp>
    </p:spTree>
    <p:extLst>
      <p:ext uri="{BB962C8B-B14F-4D97-AF65-F5344CB8AC3E}">
        <p14:creationId xmlns:p14="http://schemas.microsoft.com/office/powerpoint/2010/main" val="36114511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D67FFC23-77F7-4151-A42E-BDC373D9A4F3}" type="slidenum">
              <a:rPr lang="zh-TW" altLang="en-US" smtClean="0"/>
              <a:pPr/>
              <a:t>6</a:t>
            </a:fld>
            <a:endParaRPr lang="zh-TW" altLang="en-US"/>
          </a:p>
        </p:txBody>
      </p:sp>
    </p:spTree>
    <p:extLst>
      <p:ext uri="{BB962C8B-B14F-4D97-AF65-F5344CB8AC3E}">
        <p14:creationId xmlns:p14="http://schemas.microsoft.com/office/powerpoint/2010/main" val="36114511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10AEEB84-A78F-4289-A46B-F9141456B214}" type="slidenum">
              <a:rPr lang="zh-TW" altLang="en-US" smtClean="0"/>
              <a:pPr/>
              <a:t>7</a:t>
            </a:fld>
            <a:endParaRPr lang="zh-TW" altLang="en-US"/>
          </a:p>
        </p:txBody>
      </p:sp>
    </p:spTree>
    <p:extLst>
      <p:ext uri="{BB962C8B-B14F-4D97-AF65-F5344CB8AC3E}">
        <p14:creationId xmlns:p14="http://schemas.microsoft.com/office/powerpoint/2010/main" val="18109618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D67FFC23-77F7-4151-A42E-BDC373D9A4F3}" type="slidenum">
              <a:rPr lang="zh-TW" altLang="en-US" smtClean="0"/>
              <a:pPr/>
              <a:t>8</a:t>
            </a:fld>
            <a:endParaRPr lang="zh-TW" altLang="en-US"/>
          </a:p>
        </p:txBody>
      </p:sp>
    </p:spTree>
    <p:extLst>
      <p:ext uri="{BB962C8B-B14F-4D97-AF65-F5344CB8AC3E}">
        <p14:creationId xmlns:p14="http://schemas.microsoft.com/office/powerpoint/2010/main" val="36114511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TW" altLang="en-US" dirty="0" smtClean="0"/>
          </a:p>
        </p:txBody>
      </p:sp>
      <p:sp>
        <p:nvSpPr>
          <p:cNvPr id="66564"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319" eaLnBrk="0" hangingPunct="0">
              <a:defRPr>
                <a:solidFill>
                  <a:schemeClr val="tx1"/>
                </a:solidFill>
                <a:latin typeface="Arial" pitchFamily="34" charset="0"/>
              </a:defRPr>
            </a:lvl1pPr>
            <a:lvl2pPr marL="741895" indent="-285344" defTabSz="954319" eaLnBrk="0" hangingPunct="0">
              <a:defRPr>
                <a:solidFill>
                  <a:schemeClr val="tx1"/>
                </a:solidFill>
                <a:latin typeface="Arial" pitchFamily="34" charset="0"/>
              </a:defRPr>
            </a:lvl2pPr>
            <a:lvl3pPr marL="1141377" indent="-228276" defTabSz="954319" eaLnBrk="0" hangingPunct="0">
              <a:defRPr>
                <a:solidFill>
                  <a:schemeClr val="tx1"/>
                </a:solidFill>
                <a:latin typeface="Arial" pitchFamily="34" charset="0"/>
              </a:defRPr>
            </a:lvl3pPr>
            <a:lvl4pPr marL="1597928" indent="-228276" defTabSz="954319" eaLnBrk="0" hangingPunct="0">
              <a:defRPr>
                <a:solidFill>
                  <a:schemeClr val="tx1"/>
                </a:solidFill>
                <a:latin typeface="Arial" pitchFamily="34" charset="0"/>
              </a:defRPr>
            </a:lvl4pPr>
            <a:lvl5pPr marL="2054480" indent="-228276" defTabSz="954319" eaLnBrk="0" hangingPunct="0">
              <a:defRPr>
                <a:solidFill>
                  <a:schemeClr val="tx1"/>
                </a:solidFill>
                <a:latin typeface="Arial" pitchFamily="34" charset="0"/>
              </a:defRPr>
            </a:lvl5pPr>
            <a:lvl6pPr marL="2511030" indent="-228276" defTabSz="954319" eaLnBrk="0" fontAlgn="base" hangingPunct="0">
              <a:spcBef>
                <a:spcPct val="0"/>
              </a:spcBef>
              <a:spcAft>
                <a:spcPct val="0"/>
              </a:spcAft>
              <a:defRPr>
                <a:solidFill>
                  <a:schemeClr val="tx1"/>
                </a:solidFill>
                <a:latin typeface="Arial" pitchFamily="34" charset="0"/>
              </a:defRPr>
            </a:lvl6pPr>
            <a:lvl7pPr marL="2967582" indent="-228276" defTabSz="954319" eaLnBrk="0" fontAlgn="base" hangingPunct="0">
              <a:spcBef>
                <a:spcPct val="0"/>
              </a:spcBef>
              <a:spcAft>
                <a:spcPct val="0"/>
              </a:spcAft>
              <a:defRPr>
                <a:solidFill>
                  <a:schemeClr val="tx1"/>
                </a:solidFill>
                <a:latin typeface="Arial" pitchFamily="34" charset="0"/>
              </a:defRPr>
            </a:lvl7pPr>
            <a:lvl8pPr marL="3424132" indent="-228276" defTabSz="954319" eaLnBrk="0" fontAlgn="base" hangingPunct="0">
              <a:spcBef>
                <a:spcPct val="0"/>
              </a:spcBef>
              <a:spcAft>
                <a:spcPct val="0"/>
              </a:spcAft>
              <a:defRPr>
                <a:solidFill>
                  <a:schemeClr val="tx1"/>
                </a:solidFill>
                <a:latin typeface="Arial" pitchFamily="34" charset="0"/>
              </a:defRPr>
            </a:lvl8pPr>
            <a:lvl9pPr marL="3880683" indent="-228276" defTabSz="954319" eaLnBrk="0" fontAlgn="base" hangingPunct="0">
              <a:spcBef>
                <a:spcPct val="0"/>
              </a:spcBef>
              <a:spcAft>
                <a:spcPct val="0"/>
              </a:spcAft>
              <a:defRPr>
                <a:solidFill>
                  <a:schemeClr val="tx1"/>
                </a:solidFill>
                <a:latin typeface="Arial" pitchFamily="34" charset="0"/>
              </a:defRPr>
            </a:lvl9pPr>
          </a:lstStyle>
          <a:p>
            <a:pPr eaLnBrk="1" hangingPunct="1"/>
            <a:fld id="{D09F6073-0B36-4518-A545-0F7C3D33478F}" type="slidenum">
              <a:rPr lang="zh-TW" altLang="en-US" smtClean="0">
                <a:latin typeface="Calibri" pitchFamily="34" charset="0"/>
              </a:rPr>
              <a:pPr eaLnBrk="1" hangingPunct="1"/>
              <a:t>9</a:t>
            </a:fld>
            <a:endParaRPr lang="zh-TW" altLang="en-US" smtClean="0">
              <a:latin typeface="Calibri"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10AEEB84-A78F-4289-A46B-F9141456B214}" type="slidenum">
              <a:rPr lang="zh-TW" altLang="en-US" smtClean="0">
                <a:solidFill>
                  <a:prstClr val="black"/>
                </a:solidFill>
              </a:rPr>
              <a:pPr/>
              <a:t>10</a:t>
            </a:fld>
            <a:endParaRPr lang="zh-TW" altLang="en-US">
              <a:solidFill>
                <a:prstClr val="black"/>
              </a:solidFill>
            </a:endParaRPr>
          </a:p>
        </p:txBody>
      </p:sp>
    </p:spTree>
    <p:extLst>
      <p:ext uri="{BB962C8B-B14F-4D97-AF65-F5344CB8AC3E}">
        <p14:creationId xmlns:p14="http://schemas.microsoft.com/office/powerpoint/2010/main" val="9418896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標題投影片">
    <p:spTree>
      <p:nvGrpSpPr>
        <p:cNvPr id="1" name=""/>
        <p:cNvGrpSpPr/>
        <p:nvPr/>
      </p:nvGrpSpPr>
      <p:grpSpPr>
        <a:xfrm>
          <a:off x="0" y="0"/>
          <a:ext cx="0" cy="0"/>
          <a:chOff x="0" y="0"/>
          <a:chExt cx="0" cy="0"/>
        </a:xfrm>
      </p:grpSpPr>
      <p:sp>
        <p:nvSpPr>
          <p:cNvPr id="4" name="Slide Number Placeholder 5"/>
          <p:cNvSpPr txBox="1">
            <a:spLocks/>
          </p:cNvSpPr>
          <p:nvPr userDrawn="1"/>
        </p:nvSpPr>
        <p:spPr>
          <a:xfrm>
            <a:off x="7086600" y="6558332"/>
            <a:ext cx="1949896" cy="365125"/>
          </a:xfrm>
          <a:prstGeom prst="rect">
            <a:avLst/>
          </a:prstGeom>
        </p:spPr>
        <p:txBody>
          <a:bodyPr vert="horz" lIns="91440" tIns="45720" rIns="91440" bIns="45720" rtlCol="0" anchor="ctr"/>
          <a:lstStyle>
            <a:defPPr>
              <a:defRPr lang="zh-TW"/>
            </a:defPPr>
            <a:lvl1pPr marL="0" algn="r" defTabSz="914400" rtl="0" eaLnBrk="1" latinLnBrk="0" hangingPunct="1">
              <a:defRPr sz="1400" kern="1200">
                <a:solidFill>
                  <a:schemeClr val="accent3">
                    <a:lumMod val="50000"/>
                  </a:schemeClr>
                </a:solidFill>
                <a:latin typeface="Arial" panose="020B0604020202020204" pitchFamily="34" charset="0"/>
                <a:ea typeface="文鼎圓體M" panose="020F0600000000000000" pitchFamily="34" charset="-120"/>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7024E13-29F1-4D11-A106-D3F56B743DA7}" type="slidenum">
              <a:rPr lang="zh-TW" altLang="en-US" sz="1600" smtClean="0">
                <a:solidFill>
                  <a:schemeClr val="bg1">
                    <a:lumMod val="95000"/>
                  </a:schemeClr>
                </a:solidFill>
              </a:rPr>
              <a:pPr/>
              <a:t>‹#›</a:t>
            </a:fld>
            <a:endParaRPr lang="en-US" altLang="zh-TW" sz="1600" dirty="0" smtClean="0">
              <a:solidFill>
                <a:schemeClr val="bg1">
                  <a:lumMod val="95000"/>
                </a:schemeClr>
              </a:solidFill>
            </a:endParaRPr>
          </a:p>
        </p:txBody>
      </p:sp>
    </p:spTree>
    <p:extLst>
      <p:ext uri="{BB962C8B-B14F-4D97-AF65-F5344CB8AC3E}">
        <p14:creationId xmlns:p14="http://schemas.microsoft.com/office/powerpoint/2010/main" val="156559281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18169106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標題及物件">
    <p:spTree>
      <p:nvGrpSpPr>
        <p:cNvPr id="1" name=""/>
        <p:cNvGrpSpPr/>
        <p:nvPr/>
      </p:nvGrpSpPr>
      <p:grpSpPr>
        <a:xfrm>
          <a:off x="0" y="0"/>
          <a:ext cx="0" cy="0"/>
          <a:chOff x="0" y="0"/>
          <a:chExt cx="0" cy="0"/>
        </a:xfrm>
      </p:grpSpPr>
      <p:sp>
        <p:nvSpPr>
          <p:cNvPr id="11" name="Footer Placeholder 4"/>
          <p:cNvSpPr txBox="1">
            <a:spLocks/>
          </p:cNvSpPr>
          <p:nvPr userDrawn="1"/>
        </p:nvSpPr>
        <p:spPr>
          <a:xfrm>
            <a:off x="5029200" y="6056707"/>
            <a:ext cx="3086100" cy="365125"/>
          </a:xfrm>
          <a:prstGeom prst="rect">
            <a:avLst/>
          </a:prstGeom>
        </p:spPr>
        <p:txBody>
          <a:bodyPr/>
          <a:lstStyle>
            <a:defPPr>
              <a:defRPr lang="zh-TW"/>
            </a:defPPr>
            <a:lvl1pPr marL="0" algn="r" defTabSz="914400" rtl="0" eaLnBrk="1" latinLnBrk="0" hangingPunct="1">
              <a:defRPr sz="2000" kern="1200">
                <a:solidFill>
                  <a:schemeClr val="accent3">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TW" altLang="en-US" sz="1600" dirty="0">
              <a:solidFill>
                <a:schemeClr val="bg1">
                  <a:lumMod val="95000"/>
                </a:schemeClr>
              </a:solidFill>
              <a:latin typeface="Arial" panose="020B0604020202020204" pitchFamily="34" charset="0"/>
              <a:ea typeface="文鼎圓體M" panose="020F0600000000000000" pitchFamily="34" charset="-120"/>
              <a:cs typeface="Arial" panose="020B0604020202020204" pitchFamily="34" charset="0"/>
            </a:endParaRPr>
          </a:p>
        </p:txBody>
      </p:sp>
    </p:spTree>
    <p:extLst>
      <p:ext uri="{BB962C8B-B14F-4D97-AF65-F5344CB8AC3E}">
        <p14:creationId xmlns:p14="http://schemas.microsoft.com/office/powerpoint/2010/main" val="141556628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1_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baseline="0">
                <a:solidFill>
                  <a:schemeClr val="accent1">
                    <a:lumMod val="50000"/>
                  </a:schemeClr>
                </a:solidFill>
                <a:latin typeface="微軟正黑體" panose="020B0604030504040204" pitchFamily="34" charset="-120"/>
                <a:ea typeface="微軟正黑體" panose="020B0604030504040204" pitchFamily="34" charset="-120"/>
                <a:cs typeface="Arial" pitchFamily="34" charset="0"/>
              </a:defRPr>
            </a:lvl1pPr>
          </a:lstStyle>
          <a:p>
            <a:r>
              <a:rPr lang="zh-TW" altLang="en-US" dirty="0" smtClean="0"/>
              <a:t>按一下以編輯母片標題樣式</a:t>
            </a:r>
            <a:endParaRPr lang="zh-TW" altLang="en-US" dirty="0"/>
          </a:p>
        </p:txBody>
      </p:sp>
      <p:sp>
        <p:nvSpPr>
          <p:cNvPr id="3" name="內容版面配置區 2"/>
          <p:cNvSpPr>
            <a:spLocks noGrp="1"/>
          </p:cNvSpPr>
          <p:nvPr>
            <p:ph idx="1"/>
          </p:nvPr>
        </p:nvSpPr>
        <p:spPr>
          <a:xfrm>
            <a:off x="521494" y="1556793"/>
            <a:ext cx="8426450" cy="2736303"/>
          </a:xfrm>
          <a:prstGeom prst="rect">
            <a:avLst/>
          </a:prstGeom>
        </p:spPr>
        <p:txBody>
          <a:bodyPr/>
          <a:lstStyle>
            <a:lvl1pPr>
              <a:defRPr sz="3200">
                <a:solidFill>
                  <a:schemeClr val="accent1">
                    <a:lumMod val="50000"/>
                  </a:schemeClr>
                </a:solidFill>
                <a:latin typeface="微軟正黑體" panose="020B0604030504040204" pitchFamily="34" charset="-120"/>
                <a:ea typeface="微軟正黑體" panose="020B0604030504040204" pitchFamily="34" charset="-120"/>
              </a:defRPr>
            </a:lvl1pPr>
            <a:lvl2pPr>
              <a:defRPr sz="2800">
                <a:solidFill>
                  <a:schemeClr val="accent1">
                    <a:lumMod val="50000"/>
                  </a:schemeClr>
                </a:solidFill>
                <a:latin typeface="微軟正黑體" panose="020B0604030504040204" pitchFamily="34" charset="-120"/>
                <a:ea typeface="微軟正黑體" panose="020B0604030504040204" pitchFamily="34" charset="-120"/>
              </a:defRPr>
            </a:lvl2pPr>
            <a:lvl3pPr>
              <a:defRPr sz="2400">
                <a:solidFill>
                  <a:schemeClr val="accent1">
                    <a:lumMod val="50000"/>
                  </a:schemeClr>
                </a:solidFill>
                <a:latin typeface="微軟正黑體" panose="020B0604030504040204" pitchFamily="34" charset="-120"/>
                <a:ea typeface="微軟正黑體" panose="020B0604030504040204" pitchFamily="34" charset="-120"/>
              </a:defRPr>
            </a:lvl3pPr>
            <a:lvl4pPr>
              <a:defRPr>
                <a:solidFill>
                  <a:schemeClr val="accent1">
                    <a:lumMod val="50000"/>
                  </a:schemeClr>
                </a:solidFill>
                <a:latin typeface="微軟正黑體" panose="020B0604030504040204" pitchFamily="34" charset="-120"/>
                <a:ea typeface="微軟正黑體" panose="020B0604030504040204" pitchFamily="34" charset="-120"/>
              </a:defRPr>
            </a:lvl4pPr>
            <a:lvl5pPr>
              <a:defRPr>
                <a:solidFill>
                  <a:schemeClr val="accent1">
                    <a:lumMod val="50000"/>
                  </a:schemeClr>
                </a:solidFill>
                <a:latin typeface="微軟正黑體" panose="020B0604030504040204" pitchFamily="34" charset="-120"/>
                <a:ea typeface="微軟正黑體" panose="020B0604030504040204" pitchFamily="34" charset="-120"/>
              </a:defRPr>
            </a:lvl5p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zh-TW" altLang="en-US" dirty="0"/>
          </a:p>
        </p:txBody>
      </p:sp>
    </p:spTree>
    <p:extLst>
      <p:ext uri="{BB962C8B-B14F-4D97-AF65-F5344CB8AC3E}">
        <p14:creationId xmlns:p14="http://schemas.microsoft.com/office/powerpoint/2010/main" val="125008074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478947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標題投影片">
    <p:spTree>
      <p:nvGrpSpPr>
        <p:cNvPr id="1" name=""/>
        <p:cNvGrpSpPr/>
        <p:nvPr/>
      </p:nvGrpSpPr>
      <p:grpSpPr>
        <a:xfrm>
          <a:off x="0" y="0"/>
          <a:ext cx="0" cy="0"/>
          <a:chOff x="0" y="0"/>
          <a:chExt cx="0" cy="0"/>
        </a:xfrm>
      </p:grpSpPr>
      <p:pic>
        <p:nvPicPr>
          <p:cNvPr id="3" name="Picture 2" descr="D:\Users\candy\00業務\102年業務\23.經建會邁向國發會1021119\國發會LOGO定稿"/>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b="34995"/>
          <a:stretch/>
        </p:blipFill>
        <p:spPr bwMode="auto">
          <a:xfrm>
            <a:off x="187568" y="117230"/>
            <a:ext cx="1008112" cy="1011509"/>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5"/>
          <p:cNvSpPr txBox="1">
            <a:spLocks/>
          </p:cNvSpPr>
          <p:nvPr userDrawn="1"/>
        </p:nvSpPr>
        <p:spPr>
          <a:xfrm>
            <a:off x="7086600" y="6558332"/>
            <a:ext cx="1949896" cy="365125"/>
          </a:xfrm>
          <a:prstGeom prst="rect">
            <a:avLst/>
          </a:prstGeom>
        </p:spPr>
        <p:txBody>
          <a:bodyPr vert="horz" lIns="91440" tIns="45720" rIns="91440" bIns="45720" rtlCol="0" anchor="ctr"/>
          <a:lstStyle>
            <a:defPPr>
              <a:defRPr lang="zh-TW"/>
            </a:defPPr>
            <a:lvl1pPr marL="0" algn="r" defTabSz="914400" rtl="0" eaLnBrk="1" latinLnBrk="0" hangingPunct="1">
              <a:defRPr sz="1400" kern="1200">
                <a:solidFill>
                  <a:schemeClr val="accent3">
                    <a:lumMod val="50000"/>
                  </a:schemeClr>
                </a:solidFill>
                <a:latin typeface="Arial" panose="020B0604020202020204" pitchFamily="34" charset="0"/>
                <a:ea typeface="文鼎圓體M" panose="020F0600000000000000" pitchFamily="34" charset="-120"/>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7024E13-29F1-4D11-A106-D3F56B743DA7}" type="slidenum">
              <a:rPr lang="zh-TW" altLang="en-US" sz="1600" smtClean="0">
                <a:solidFill>
                  <a:prstClr val="white">
                    <a:lumMod val="95000"/>
                  </a:prstClr>
                </a:solidFill>
              </a:rPr>
              <a:pPr/>
              <a:t>‹#›</a:t>
            </a:fld>
            <a:endParaRPr lang="en-US" altLang="zh-TW" sz="1600" dirty="0" smtClean="0">
              <a:solidFill>
                <a:prstClr val="white">
                  <a:lumMod val="95000"/>
                </a:prstClr>
              </a:solidFill>
            </a:endParaRPr>
          </a:p>
        </p:txBody>
      </p:sp>
    </p:spTree>
    <p:extLst>
      <p:ext uri="{BB962C8B-B14F-4D97-AF65-F5344CB8AC3E}">
        <p14:creationId xmlns:p14="http://schemas.microsoft.com/office/powerpoint/2010/main" val="76936271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標題及物件">
    <p:spTree>
      <p:nvGrpSpPr>
        <p:cNvPr id="1" name=""/>
        <p:cNvGrpSpPr/>
        <p:nvPr/>
      </p:nvGrpSpPr>
      <p:grpSpPr>
        <a:xfrm>
          <a:off x="0" y="0"/>
          <a:ext cx="0" cy="0"/>
          <a:chOff x="0" y="0"/>
          <a:chExt cx="0" cy="0"/>
        </a:xfrm>
      </p:grpSpPr>
      <p:sp>
        <p:nvSpPr>
          <p:cNvPr id="11" name="Footer Placeholder 4"/>
          <p:cNvSpPr txBox="1">
            <a:spLocks/>
          </p:cNvSpPr>
          <p:nvPr userDrawn="1"/>
        </p:nvSpPr>
        <p:spPr>
          <a:xfrm>
            <a:off x="5029200" y="6056707"/>
            <a:ext cx="3086100" cy="365125"/>
          </a:xfrm>
          <a:prstGeom prst="rect">
            <a:avLst/>
          </a:prstGeom>
        </p:spPr>
        <p:txBody>
          <a:bodyPr/>
          <a:lstStyle>
            <a:defPPr>
              <a:defRPr lang="zh-TW"/>
            </a:defPPr>
            <a:lvl1pPr marL="0" algn="r" defTabSz="914400" rtl="0" eaLnBrk="1" latinLnBrk="0" hangingPunct="1">
              <a:defRPr sz="2000" kern="1200">
                <a:solidFill>
                  <a:schemeClr val="accent3">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TW" altLang="en-US" sz="1600" dirty="0">
              <a:solidFill>
                <a:prstClr val="white">
                  <a:lumMod val="95000"/>
                </a:prstClr>
              </a:solidFill>
              <a:latin typeface="Arial" panose="020B0604020202020204" pitchFamily="34" charset="0"/>
              <a:ea typeface="文鼎圓體M" panose="020F0600000000000000" pitchFamily="34" charset="-120"/>
              <a:cs typeface="Arial" panose="020B0604020202020204" pitchFamily="34" charset="0"/>
            </a:endParaRPr>
          </a:p>
        </p:txBody>
      </p:sp>
    </p:spTree>
    <p:extLst>
      <p:ext uri="{BB962C8B-B14F-4D97-AF65-F5344CB8AC3E}">
        <p14:creationId xmlns:p14="http://schemas.microsoft.com/office/powerpoint/2010/main" val="56957700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40590090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標題投影片">
    <p:spTree>
      <p:nvGrpSpPr>
        <p:cNvPr id="1" name=""/>
        <p:cNvGrpSpPr/>
        <p:nvPr/>
      </p:nvGrpSpPr>
      <p:grpSpPr>
        <a:xfrm>
          <a:off x="0" y="0"/>
          <a:ext cx="0" cy="0"/>
          <a:chOff x="0" y="0"/>
          <a:chExt cx="0" cy="0"/>
        </a:xfrm>
      </p:grpSpPr>
      <p:pic>
        <p:nvPicPr>
          <p:cNvPr id="3" name="Picture 2" descr="D:\Users\candy\00業務\102年業務\23.經建會邁向國發會1021119\國發會LOGO定稿"/>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b="34995"/>
          <a:stretch/>
        </p:blipFill>
        <p:spPr bwMode="auto">
          <a:xfrm>
            <a:off x="187568" y="117230"/>
            <a:ext cx="1008112" cy="1011509"/>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5"/>
          <p:cNvSpPr txBox="1">
            <a:spLocks/>
          </p:cNvSpPr>
          <p:nvPr userDrawn="1"/>
        </p:nvSpPr>
        <p:spPr>
          <a:xfrm>
            <a:off x="7086600" y="6558332"/>
            <a:ext cx="1949896" cy="365125"/>
          </a:xfrm>
          <a:prstGeom prst="rect">
            <a:avLst/>
          </a:prstGeom>
        </p:spPr>
        <p:txBody>
          <a:bodyPr vert="horz" lIns="91440" tIns="45720" rIns="91440" bIns="45720" rtlCol="0" anchor="ctr"/>
          <a:lstStyle>
            <a:defPPr>
              <a:defRPr lang="zh-TW"/>
            </a:defPPr>
            <a:lvl1pPr marL="0" algn="r" defTabSz="914400" rtl="0" eaLnBrk="1" latinLnBrk="0" hangingPunct="1">
              <a:defRPr sz="1400" kern="1200">
                <a:solidFill>
                  <a:schemeClr val="accent3">
                    <a:lumMod val="50000"/>
                  </a:schemeClr>
                </a:solidFill>
                <a:latin typeface="Arial" panose="020B0604020202020204" pitchFamily="34" charset="0"/>
                <a:ea typeface="文鼎圓體M" panose="020F0600000000000000" pitchFamily="34" charset="-120"/>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7024E13-29F1-4D11-A106-D3F56B743DA7}" type="slidenum">
              <a:rPr lang="zh-TW" altLang="en-US" sz="1600" smtClean="0">
                <a:solidFill>
                  <a:prstClr val="white">
                    <a:lumMod val="95000"/>
                  </a:prstClr>
                </a:solidFill>
              </a:rPr>
              <a:pPr/>
              <a:t>‹#›</a:t>
            </a:fld>
            <a:endParaRPr lang="en-US" altLang="zh-TW" sz="1600" dirty="0" smtClean="0">
              <a:solidFill>
                <a:prstClr val="white">
                  <a:lumMod val="95000"/>
                </a:prstClr>
              </a:solidFill>
            </a:endParaRPr>
          </a:p>
        </p:txBody>
      </p:sp>
    </p:spTree>
    <p:extLst>
      <p:ext uri="{BB962C8B-B14F-4D97-AF65-F5344CB8AC3E}">
        <p14:creationId xmlns:p14="http://schemas.microsoft.com/office/powerpoint/2010/main" val="22776859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標題及物件">
    <p:spTree>
      <p:nvGrpSpPr>
        <p:cNvPr id="1" name=""/>
        <p:cNvGrpSpPr/>
        <p:nvPr/>
      </p:nvGrpSpPr>
      <p:grpSpPr>
        <a:xfrm>
          <a:off x="0" y="0"/>
          <a:ext cx="0" cy="0"/>
          <a:chOff x="0" y="0"/>
          <a:chExt cx="0" cy="0"/>
        </a:xfrm>
      </p:grpSpPr>
      <p:sp>
        <p:nvSpPr>
          <p:cNvPr id="11" name="Footer Placeholder 4"/>
          <p:cNvSpPr txBox="1">
            <a:spLocks/>
          </p:cNvSpPr>
          <p:nvPr userDrawn="1"/>
        </p:nvSpPr>
        <p:spPr>
          <a:xfrm>
            <a:off x="5029200" y="6056707"/>
            <a:ext cx="3086100" cy="365125"/>
          </a:xfrm>
          <a:prstGeom prst="rect">
            <a:avLst/>
          </a:prstGeom>
        </p:spPr>
        <p:txBody>
          <a:bodyPr/>
          <a:lstStyle>
            <a:defPPr>
              <a:defRPr lang="zh-TW"/>
            </a:defPPr>
            <a:lvl1pPr marL="0" algn="r" defTabSz="914400" rtl="0" eaLnBrk="1" latinLnBrk="0" hangingPunct="1">
              <a:defRPr sz="2000" kern="1200">
                <a:solidFill>
                  <a:schemeClr val="accent3">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TW" altLang="en-US" sz="1600" dirty="0">
              <a:solidFill>
                <a:prstClr val="white">
                  <a:lumMod val="95000"/>
                </a:prstClr>
              </a:solidFill>
              <a:latin typeface="Arial" panose="020B0604020202020204" pitchFamily="34" charset="0"/>
              <a:ea typeface="文鼎圓體M" panose="020F0600000000000000" pitchFamily="34" charset="-120"/>
              <a:cs typeface="Arial" panose="020B0604020202020204" pitchFamily="34" charset="0"/>
            </a:endParaRPr>
          </a:p>
        </p:txBody>
      </p:sp>
    </p:spTree>
    <p:extLst>
      <p:ext uri="{BB962C8B-B14F-4D97-AF65-F5344CB8AC3E}">
        <p14:creationId xmlns:p14="http://schemas.microsoft.com/office/powerpoint/2010/main" val="64785659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slideLayout" Target="../slideLayouts/slideLayout9.xml"/><Relationship Id="rId1" Type="http://schemas.openxmlformats.org/officeDocument/2006/relationships/slideLayout" Target="../slideLayouts/slideLayout8.xml"/><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1603" y="0"/>
            <a:ext cx="7883747" cy="1325563"/>
          </a:xfrm>
          <a:prstGeom prst="rect">
            <a:avLst/>
          </a:prstGeom>
        </p:spPr>
        <p:txBody>
          <a:bodyPr vert="horz" lIns="91440" tIns="45720" rIns="91440" bIns="45720" rtlCol="0" anchor="ctr">
            <a:normAutofit/>
          </a:bodyPr>
          <a:lstStyle/>
          <a:p>
            <a:r>
              <a:rPr lang="zh-TW" altLang="en-US" dirty="0" smtClean="0"/>
              <a:t>按一下以編輯母片標題樣式</a:t>
            </a:r>
            <a:endParaRPr lang="en-US" dirty="0"/>
          </a:p>
        </p:txBody>
      </p:sp>
      <p:sp>
        <p:nvSpPr>
          <p:cNvPr id="3" name="Text Placeholder 2"/>
          <p:cNvSpPr>
            <a:spLocks noGrp="1"/>
          </p:cNvSpPr>
          <p:nvPr>
            <p:ph type="body" idx="1"/>
          </p:nvPr>
        </p:nvSpPr>
        <p:spPr>
          <a:xfrm>
            <a:off x="631603" y="1386306"/>
            <a:ext cx="7886700" cy="4351338"/>
          </a:xfrm>
          <a:prstGeom prst="rect">
            <a:avLst/>
          </a:prstGeom>
        </p:spPr>
        <p:txBody>
          <a:bodyPr vert="horz" lIns="91440" tIns="45720" rIns="91440" bIns="45720" rtlCol="0">
            <a:normAutofit/>
          </a:body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en-US" dirty="0"/>
          </a:p>
        </p:txBody>
      </p:sp>
    </p:spTree>
    <p:extLst>
      <p:ext uri="{BB962C8B-B14F-4D97-AF65-F5344CB8AC3E}">
        <p14:creationId xmlns:p14="http://schemas.microsoft.com/office/powerpoint/2010/main" val="41286959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7" r:id="rId4"/>
  </p:sldLayoutIdLst>
  <p:timing>
    <p:tnLst>
      <p:par>
        <p:cTn id="1" dur="indefinite" restart="never" nodeType="tmRoot"/>
      </p:par>
    </p:tnLst>
  </p:timing>
  <p:hf hdr="0" ftr="0" dt="0"/>
  <p:txStyles>
    <p:titleStyle>
      <a:lvl1pPr algn="ctr" defTabSz="914400" rtl="0" eaLnBrk="1" latinLnBrk="0" hangingPunct="1">
        <a:lnSpc>
          <a:spcPct val="90000"/>
        </a:lnSpc>
        <a:spcBef>
          <a:spcPct val="0"/>
        </a:spcBef>
        <a:buNone/>
        <a:defRPr sz="4400" kern="12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1603" y="0"/>
            <a:ext cx="7883747" cy="1325563"/>
          </a:xfrm>
          <a:prstGeom prst="rect">
            <a:avLst/>
          </a:prstGeom>
        </p:spPr>
        <p:txBody>
          <a:bodyPr vert="horz" lIns="91440" tIns="45720" rIns="91440" bIns="45720" rtlCol="0" anchor="ctr">
            <a:normAutofit/>
          </a:bodyPr>
          <a:lstStyle/>
          <a:p>
            <a:r>
              <a:rPr lang="zh-TW" altLang="en-US" dirty="0" smtClean="0"/>
              <a:t>按一下以編輯母片標題樣式</a:t>
            </a:r>
            <a:endParaRPr lang="en-US" dirty="0"/>
          </a:p>
        </p:txBody>
      </p:sp>
      <p:sp>
        <p:nvSpPr>
          <p:cNvPr id="3" name="Text Placeholder 2"/>
          <p:cNvSpPr>
            <a:spLocks noGrp="1"/>
          </p:cNvSpPr>
          <p:nvPr>
            <p:ph type="body" idx="1"/>
          </p:nvPr>
        </p:nvSpPr>
        <p:spPr>
          <a:xfrm>
            <a:off x="631603" y="1386306"/>
            <a:ext cx="7886700" cy="4351338"/>
          </a:xfrm>
          <a:prstGeom prst="rect">
            <a:avLst/>
          </a:prstGeom>
        </p:spPr>
        <p:txBody>
          <a:bodyPr vert="horz" lIns="91440" tIns="45720" rIns="91440" bIns="45720" rtlCol="0">
            <a:normAutofit/>
          </a:body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en-US" dirty="0"/>
          </a:p>
        </p:txBody>
      </p:sp>
    </p:spTree>
    <p:extLst>
      <p:ext uri="{BB962C8B-B14F-4D97-AF65-F5344CB8AC3E}">
        <p14:creationId xmlns:p14="http://schemas.microsoft.com/office/powerpoint/2010/main" val="1936729564"/>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Lst>
  <p:timing>
    <p:tnLst>
      <p:par>
        <p:cTn id="1" dur="indefinite" restart="never" nodeType="tmRoot"/>
      </p:par>
    </p:tnLst>
  </p:timing>
  <p:hf hdr="0" ftr="0" dt="0"/>
  <p:txStyles>
    <p:titleStyle>
      <a:lvl1pPr algn="ctr" defTabSz="914400" rtl="0" eaLnBrk="1" latinLnBrk="0" hangingPunct="1">
        <a:lnSpc>
          <a:spcPct val="90000"/>
        </a:lnSpc>
        <a:spcBef>
          <a:spcPct val="0"/>
        </a:spcBef>
        <a:buNone/>
        <a:defRPr sz="4400" kern="12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1603" y="0"/>
            <a:ext cx="7883747" cy="1325563"/>
          </a:xfrm>
          <a:prstGeom prst="rect">
            <a:avLst/>
          </a:prstGeom>
        </p:spPr>
        <p:txBody>
          <a:bodyPr vert="horz" lIns="91440" tIns="45720" rIns="91440" bIns="45720" rtlCol="0" anchor="ctr">
            <a:normAutofit/>
          </a:bodyPr>
          <a:lstStyle/>
          <a:p>
            <a:r>
              <a:rPr lang="zh-TW" altLang="en-US" dirty="0" smtClean="0"/>
              <a:t>按一下以編輯母片標題樣式</a:t>
            </a:r>
            <a:endParaRPr lang="en-US" dirty="0"/>
          </a:p>
        </p:txBody>
      </p:sp>
      <p:sp>
        <p:nvSpPr>
          <p:cNvPr id="3" name="Text Placeholder 2"/>
          <p:cNvSpPr>
            <a:spLocks noGrp="1"/>
          </p:cNvSpPr>
          <p:nvPr>
            <p:ph type="body" idx="1"/>
          </p:nvPr>
        </p:nvSpPr>
        <p:spPr>
          <a:xfrm>
            <a:off x="631603" y="1386306"/>
            <a:ext cx="7886700" cy="4351338"/>
          </a:xfrm>
          <a:prstGeom prst="rect">
            <a:avLst/>
          </a:prstGeom>
        </p:spPr>
        <p:txBody>
          <a:bodyPr vert="horz" lIns="91440" tIns="45720" rIns="91440" bIns="45720" rtlCol="0">
            <a:normAutofit/>
          </a:body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en-US" dirty="0"/>
          </a:p>
        </p:txBody>
      </p:sp>
    </p:spTree>
    <p:extLst>
      <p:ext uri="{BB962C8B-B14F-4D97-AF65-F5344CB8AC3E}">
        <p14:creationId xmlns:p14="http://schemas.microsoft.com/office/powerpoint/2010/main" val="3534502759"/>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Lst>
  <p:timing>
    <p:tnLst>
      <p:par>
        <p:cTn id="1" dur="indefinite" restart="never" nodeType="tmRoot"/>
      </p:par>
    </p:tnLst>
  </p:timing>
  <p:hf hdr="0" ftr="0" dt="0"/>
  <p:txStyles>
    <p:titleStyle>
      <a:lvl1pPr algn="ctr" defTabSz="914400" rtl="0" eaLnBrk="1" latinLnBrk="0" hangingPunct="1">
        <a:lnSpc>
          <a:spcPct val="90000"/>
        </a:lnSpc>
        <a:spcBef>
          <a:spcPct val="0"/>
        </a:spcBef>
        <a:buNone/>
        <a:defRPr sz="4400" kern="12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idx="4294967295"/>
          </p:nvPr>
        </p:nvSpPr>
        <p:spPr>
          <a:xfrm>
            <a:off x="0" y="2190307"/>
            <a:ext cx="9144000" cy="1403519"/>
          </a:xfrm>
        </p:spPr>
        <p:txBody>
          <a:bodyPr>
            <a:noAutofit/>
          </a:bodyPr>
          <a:lstStyle/>
          <a:p>
            <a:pPr>
              <a:lnSpc>
                <a:spcPct val="150000"/>
              </a:lnSpc>
              <a:spcBef>
                <a:spcPts val="1800"/>
              </a:spcBef>
              <a:spcAft>
                <a:spcPts val="2400"/>
              </a:spcAft>
            </a:pPr>
            <a:r>
              <a:rPr lang="zh-TW" altLang="en-US" sz="5000" b="1" dirty="0" smtClean="0">
                <a:solidFill>
                  <a:schemeClr val="accent1">
                    <a:lumMod val="50000"/>
                  </a:schemeClr>
                </a:solidFill>
              </a:rPr>
              <a:t>經濟體質強化措施</a:t>
            </a:r>
            <a:r>
              <a:rPr lang="en-US" altLang="zh-TW" sz="5000" b="1" dirty="0" smtClean="0">
                <a:solidFill>
                  <a:schemeClr val="accent1">
                    <a:lumMod val="50000"/>
                  </a:schemeClr>
                </a:solidFill>
              </a:rPr>
              <a:t/>
            </a:r>
            <a:br>
              <a:rPr lang="en-US" altLang="zh-TW" sz="5000" b="1" dirty="0" smtClean="0">
                <a:solidFill>
                  <a:schemeClr val="accent1">
                    <a:lumMod val="50000"/>
                  </a:schemeClr>
                </a:solidFill>
              </a:rPr>
            </a:br>
            <a:r>
              <a:rPr lang="en-US" altLang="zh-TW" sz="3600" b="1" dirty="0" smtClean="0">
                <a:solidFill>
                  <a:schemeClr val="accent1">
                    <a:lumMod val="50000"/>
                  </a:schemeClr>
                </a:solidFill>
                <a:latin typeface="微軟正黑體"/>
                <a:ea typeface="微軟正黑體"/>
              </a:rPr>
              <a:t>─</a:t>
            </a:r>
            <a:r>
              <a:rPr lang="zh-TW" altLang="en-US" sz="3600" b="1" dirty="0" smtClean="0">
                <a:solidFill>
                  <a:schemeClr val="accent1">
                    <a:lumMod val="50000"/>
                  </a:schemeClr>
                </a:solidFill>
                <a:latin typeface="微軟正黑體"/>
                <a:ea typeface="微軟正黑體"/>
              </a:rPr>
              <a:t> </a:t>
            </a:r>
            <a:r>
              <a:rPr lang="zh-TW" altLang="en-US" sz="3600" b="1" dirty="0" smtClean="0">
                <a:solidFill>
                  <a:schemeClr val="accent1">
                    <a:lumMod val="50000"/>
                  </a:schemeClr>
                </a:solidFill>
              </a:rPr>
              <a:t>產業升級、出口拓展、投資促進</a:t>
            </a:r>
            <a:endParaRPr lang="zh-TW" altLang="en-US" sz="3600" b="1" dirty="0">
              <a:solidFill>
                <a:schemeClr val="accent1">
                  <a:lumMod val="50000"/>
                </a:schemeClr>
              </a:solidFill>
            </a:endParaRPr>
          </a:p>
        </p:txBody>
      </p:sp>
      <p:sp>
        <p:nvSpPr>
          <p:cNvPr id="3" name="副標題 2"/>
          <p:cNvSpPr>
            <a:spLocks noGrp="1"/>
          </p:cNvSpPr>
          <p:nvPr>
            <p:ph type="subTitle" idx="4294967295"/>
          </p:nvPr>
        </p:nvSpPr>
        <p:spPr>
          <a:xfrm>
            <a:off x="1898614" y="5081899"/>
            <a:ext cx="5348377" cy="1097280"/>
          </a:xfrm>
        </p:spPr>
        <p:txBody>
          <a:bodyPr>
            <a:noAutofit/>
          </a:bodyPr>
          <a:lstStyle/>
          <a:p>
            <a:pPr marL="0" indent="0" algn="ctr">
              <a:lnSpc>
                <a:spcPct val="120000"/>
              </a:lnSpc>
              <a:spcBef>
                <a:spcPct val="0"/>
              </a:spcBef>
              <a:buNone/>
            </a:pPr>
            <a:r>
              <a:rPr lang="zh-TW" altLang="en-US" sz="3000" b="1" dirty="0">
                <a:solidFill>
                  <a:schemeClr val="accent1">
                    <a:lumMod val="50000"/>
                  </a:schemeClr>
                </a:solidFill>
                <a:cs typeface="Arial" charset="0"/>
              </a:rPr>
              <a:t>國家發展</a:t>
            </a:r>
            <a:r>
              <a:rPr lang="zh-TW" altLang="en-US" sz="3000" b="1" dirty="0" smtClean="0">
                <a:solidFill>
                  <a:schemeClr val="accent1">
                    <a:lumMod val="50000"/>
                  </a:schemeClr>
                </a:solidFill>
                <a:cs typeface="Arial" charset="0"/>
              </a:rPr>
              <a:t>委員會</a:t>
            </a:r>
            <a:endParaRPr lang="en-US" altLang="zh-TW" sz="3000" b="1" dirty="0" smtClean="0">
              <a:solidFill>
                <a:schemeClr val="accent1">
                  <a:lumMod val="50000"/>
                </a:schemeClr>
              </a:solidFill>
              <a:cs typeface="Arial" charset="0"/>
            </a:endParaRPr>
          </a:p>
          <a:p>
            <a:pPr marL="0" indent="0" algn="ctr">
              <a:lnSpc>
                <a:spcPct val="120000"/>
              </a:lnSpc>
              <a:spcBef>
                <a:spcPct val="0"/>
              </a:spcBef>
              <a:buNone/>
            </a:pPr>
            <a:r>
              <a:rPr lang="en-US" altLang="zh-TW" sz="2600" b="1" dirty="0" smtClean="0">
                <a:solidFill>
                  <a:srgbClr val="FF0000"/>
                </a:solidFill>
                <a:cs typeface="Arial" charset="0"/>
              </a:rPr>
              <a:t>104 </a:t>
            </a:r>
            <a:r>
              <a:rPr lang="zh-TW" altLang="en-US" sz="2600" b="1" dirty="0" smtClean="0">
                <a:solidFill>
                  <a:srgbClr val="FF0000"/>
                </a:solidFill>
                <a:cs typeface="Arial" charset="0"/>
              </a:rPr>
              <a:t>年 </a:t>
            </a:r>
            <a:r>
              <a:rPr lang="en-US" altLang="zh-TW" sz="2600" b="1" dirty="0" smtClean="0">
                <a:solidFill>
                  <a:srgbClr val="FF0000"/>
                </a:solidFill>
                <a:cs typeface="Arial" charset="0"/>
              </a:rPr>
              <a:t>9 </a:t>
            </a:r>
            <a:r>
              <a:rPr lang="zh-TW" altLang="en-US" sz="2600" b="1" dirty="0" smtClean="0">
                <a:solidFill>
                  <a:srgbClr val="FF0000"/>
                </a:solidFill>
                <a:cs typeface="Arial" charset="0"/>
              </a:rPr>
              <a:t>月</a:t>
            </a:r>
            <a:endParaRPr lang="zh-TW" altLang="en-US" sz="2600" b="1" dirty="0">
              <a:solidFill>
                <a:srgbClr val="FF0000"/>
              </a:solidFill>
              <a:cs typeface="Arial" charset="0"/>
            </a:endParaRPr>
          </a:p>
        </p:txBody>
      </p:sp>
      <p:sp>
        <p:nvSpPr>
          <p:cNvPr id="4" name="文字方塊 3"/>
          <p:cNvSpPr txBox="1"/>
          <p:nvPr/>
        </p:nvSpPr>
        <p:spPr>
          <a:xfrm>
            <a:off x="401781" y="180110"/>
            <a:ext cx="4211783" cy="646331"/>
          </a:xfrm>
          <a:prstGeom prst="rect">
            <a:avLst/>
          </a:prstGeom>
          <a:noFill/>
        </p:spPr>
        <p:txBody>
          <a:bodyPr wrap="square" rtlCol="0">
            <a:spAutoFit/>
          </a:bodyPr>
          <a:lstStyle/>
          <a:p>
            <a:r>
              <a:rPr lang="zh-TW" altLang="en-US" dirty="0" smtClean="0">
                <a:latin typeface="標楷體" panose="03000509000000000000" pitchFamily="65" charset="-120"/>
                <a:ea typeface="標楷體" panose="03000509000000000000" pitchFamily="65" charset="-120"/>
              </a:rPr>
              <a:t>中華民國</a:t>
            </a:r>
            <a:r>
              <a:rPr lang="en-US" altLang="zh-TW" dirty="0" smtClean="0">
                <a:latin typeface="標楷體" panose="03000509000000000000" pitchFamily="65" charset="-120"/>
                <a:ea typeface="標楷體" panose="03000509000000000000" pitchFamily="65" charset="-120"/>
              </a:rPr>
              <a:t>104</a:t>
            </a:r>
            <a:r>
              <a:rPr lang="zh-TW" altLang="en-US" dirty="0" smtClean="0">
                <a:latin typeface="標楷體" panose="03000509000000000000" pitchFamily="65" charset="-120"/>
                <a:ea typeface="標楷體" panose="03000509000000000000" pitchFamily="65" charset="-120"/>
              </a:rPr>
              <a:t>年</a:t>
            </a:r>
            <a:r>
              <a:rPr lang="en-US" altLang="zh-TW" dirty="0" smtClean="0">
                <a:latin typeface="標楷體" panose="03000509000000000000" pitchFamily="65" charset="-120"/>
                <a:ea typeface="標楷體" panose="03000509000000000000" pitchFamily="65" charset="-120"/>
              </a:rPr>
              <a:t>9</a:t>
            </a:r>
            <a:r>
              <a:rPr lang="zh-TW" altLang="en-US" dirty="0" smtClean="0">
                <a:latin typeface="標楷體" panose="03000509000000000000" pitchFamily="65" charset="-120"/>
                <a:ea typeface="標楷體" panose="03000509000000000000" pitchFamily="65" charset="-120"/>
              </a:rPr>
              <a:t>月</a:t>
            </a:r>
            <a:r>
              <a:rPr lang="en-US" altLang="zh-TW" dirty="0" smtClean="0">
                <a:latin typeface="標楷體" panose="03000509000000000000" pitchFamily="65" charset="-120"/>
                <a:ea typeface="標楷體" panose="03000509000000000000" pitchFamily="65" charset="-120"/>
              </a:rPr>
              <a:t>24</a:t>
            </a:r>
            <a:r>
              <a:rPr lang="zh-TW" altLang="en-US" dirty="0" smtClean="0">
                <a:latin typeface="標楷體" panose="03000509000000000000" pitchFamily="65" charset="-120"/>
                <a:ea typeface="標楷體" panose="03000509000000000000" pitchFamily="65" charset="-120"/>
              </a:rPr>
              <a:t>日</a:t>
            </a:r>
            <a:endParaRPr lang="en-US" altLang="zh-TW" dirty="0" smtClean="0">
              <a:latin typeface="標楷體" panose="03000509000000000000" pitchFamily="65" charset="-120"/>
              <a:ea typeface="標楷體" panose="03000509000000000000" pitchFamily="65" charset="-120"/>
            </a:endParaRPr>
          </a:p>
          <a:p>
            <a:r>
              <a:rPr lang="zh-TW" altLang="en-US" dirty="0" smtClean="0">
                <a:latin typeface="標楷體" panose="03000509000000000000" pitchFamily="65" charset="-120"/>
                <a:ea typeface="標楷體" panose="03000509000000000000" pitchFamily="65" charset="-120"/>
              </a:rPr>
              <a:t>行政院院臺經字第</a:t>
            </a:r>
            <a:r>
              <a:rPr lang="en-US" altLang="zh-TW" dirty="0" smtClean="0">
                <a:latin typeface="標楷體" panose="03000509000000000000" pitchFamily="65" charset="-120"/>
                <a:ea typeface="標楷體" panose="03000509000000000000" pitchFamily="65" charset="-120"/>
              </a:rPr>
              <a:t>1040050363</a:t>
            </a:r>
            <a:r>
              <a:rPr lang="zh-TW" altLang="en-US" dirty="0" smtClean="0">
                <a:latin typeface="標楷體" panose="03000509000000000000" pitchFamily="65" charset="-120"/>
                <a:ea typeface="標楷體" panose="03000509000000000000" pitchFamily="65" charset="-120"/>
              </a:rPr>
              <a:t>號函核備</a:t>
            </a:r>
            <a:endParaRPr lang="zh-TW" altLang="en-US"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4345507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圓角矩形 2"/>
          <p:cNvSpPr/>
          <p:nvPr/>
        </p:nvSpPr>
        <p:spPr>
          <a:xfrm>
            <a:off x="1367408" y="1597946"/>
            <a:ext cx="7672040" cy="2979539"/>
          </a:xfrm>
          <a:prstGeom prst="roundRect">
            <a:avLst/>
          </a:prstGeom>
          <a:solidFill>
            <a:srgbClr val="FFFFEF"/>
          </a:solidFill>
          <a:ln>
            <a:solidFill>
              <a:schemeClr val="accent6">
                <a:lumMod val="75000"/>
              </a:schemeClr>
            </a:solidFill>
          </a:ln>
          <a:effectLst>
            <a:outerShdw blurRad="107950" dist="12700" dir="5400000" algn="ctr">
              <a:srgbClr val="000000"/>
            </a:outerShdw>
          </a:effectLst>
        </p:spPr>
        <p:style>
          <a:lnRef idx="2">
            <a:schemeClr val="accent6"/>
          </a:lnRef>
          <a:fillRef idx="1">
            <a:schemeClr val="lt1"/>
          </a:fillRef>
          <a:effectRef idx="0">
            <a:schemeClr val="accent6"/>
          </a:effectRef>
          <a:fontRef idx="minor">
            <a:schemeClr val="dk1"/>
          </a:fontRef>
        </p:style>
        <p:txBody>
          <a:bodyPr wrap="square" tIns="0" bIns="0">
            <a:spAutoFit/>
          </a:bodyPr>
          <a:lstStyle/>
          <a:p>
            <a:pPr marL="285750" indent="-285750" algn="just">
              <a:lnSpc>
                <a:spcPts val="2100"/>
              </a:lnSpc>
              <a:buFontTx/>
              <a:buBlip>
                <a:blip r:embed="rId3"/>
              </a:buBlip>
            </a:pPr>
            <a:r>
              <a:rPr lang="zh-TW" altLang="zh-TW" b="1" dirty="0">
                <a:solidFill>
                  <a:srgbClr val="FF0000"/>
                </a:solidFill>
                <a:latin typeface="微軟正黑體" pitchFamily="34" charset="-120"/>
                <a:ea typeface="微軟正黑體" pitchFamily="34" charset="-120"/>
              </a:rPr>
              <a:t>產業轉型升級</a:t>
            </a:r>
            <a:r>
              <a:rPr lang="zh-TW" altLang="zh-TW" b="1" dirty="0">
                <a:solidFill>
                  <a:srgbClr val="1F497D"/>
                </a:solidFill>
                <a:latin typeface="微軟正黑體" pitchFamily="34" charset="-120"/>
                <a:ea typeface="微軟正黑體" pitchFamily="34" charset="-120"/>
              </a:rPr>
              <a:t>：</a:t>
            </a:r>
            <a:r>
              <a:rPr lang="zh-TW" altLang="en-US" b="1" dirty="0">
                <a:solidFill>
                  <a:srgbClr val="1F497D"/>
                </a:solidFill>
                <a:latin typeface="微軟正黑體" pitchFamily="34" charset="-120"/>
                <a:ea typeface="微軟正黑體" pitchFamily="34" charset="-120"/>
              </a:rPr>
              <a:t>紡織業積極投入差異性商品研發</a:t>
            </a:r>
            <a:r>
              <a:rPr lang="zh-TW" altLang="en-US" b="1" dirty="0" smtClean="0">
                <a:solidFill>
                  <a:srgbClr val="1F497D"/>
                </a:solidFill>
                <a:latin typeface="微軟正黑體" pitchFamily="34" charset="-120"/>
                <a:ea typeface="微軟正黑體" pitchFamily="34" charset="-120"/>
              </a:rPr>
              <a:t>，已成為</a:t>
            </a:r>
            <a:r>
              <a:rPr lang="zh-TW" altLang="en-US" b="1" dirty="0">
                <a:solidFill>
                  <a:srgbClr val="1F497D"/>
                </a:solidFill>
                <a:latin typeface="微軟正黑體" pitchFamily="34" charset="-120"/>
                <a:ea typeface="微軟正黑體" pitchFamily="34" charset="-120"/>
              </a:rPr>
              <a:t>臺灣第</a:t>
            </a:r>
            <a:r>
              <a:rPr lang="en-US" altLang="zh-TW" b="1" dirty="0">
                <a:solidFill>
                  <a:srgbClr val="1F497D"/>
                </a:solidFill>
                <a:latin typeface="微軟正黑體" pitchFamily="34" charset="-120"/>
                <a:ea typeface="微軟正黑體" pitchFamily="34" charset="-120"/>
              </a:rPr>
              <a:t>4</a:t>
            </a:r>
            <a:r>
              <a:rPr lang="zh-TW" altLang="en-US" b="1" dirty="0">
                <a:solidFill>
                  <a:srgbClr val="1F497D"/>
                </a:solidFill>
                <a:latin typeface="微軟正黑體" pitchFamily="34" charset="-120"/>
                <a:ea typeface="微軟正黑體" pitchFamily="34" charset="-120"/>
              </a:rPr>
              <a:t>大創匯產業；自行車產業朝高附加價值與品牌提升，</a:t>
            </a:r>
            <a:r>
              <a:rPr lang="en-US" altLang="zh-TW" b="1" dirty="0">
                <a:solidFill>
                  <a:srgbClr val="1F497D"/>
                </a:solidFill>
                <a:latin typeface="微軟正黑體" pitchFamily="34" charset="-120"/>
                <a:ea typeface="微軟正黑體" pitchFamily="34" charset="-120"/>
              </a:rPr>
              <a:t>103</a:t>
            </a:r>
            <a:r>
              <a:rPr lang="zh-TW" altLang="en-US" b="1" dirty="0">
                <a:solidFill>
                  <a:srgbClr val="1F497D"/>
                </a:solidFill>
                <a:latin typeface="微軟正黑體" pitchFamily="34" charset="-120"/>
                <a:ea typeface="微軟正黑體" pitchFamily="34" charset="-120"/>
              </a:rPr>
              <a:t>年整車出口單價已為</a:t>
            </a:r>
            <a:r>
              <a:rPr lang="en-US" altLang="zh-TW" b="1" dirty="0">
                <a:solidFill>
                  <a:srgbClr val="1F497D"/>
                </a:solidFill>
                <a:latin typeface="微軟正黑體" pitchFamily="34" charset="-120"/>
                <a:ea typeface="微軟正黑體" pitchFamily="34" charset="-120"/>
              </a:rPr>
              <a:t>92</a:t>
            </a:r>
            <a:r>
              <a:rPr lang="zh-TW" altLang="en-US" b="1" dirty="0">
                <a:solidFill>
                  <a:srgbClr val="1F497D"/>
                </a:solidFill>
                <a:latin typeface="微軟正黑體" pitchFamily="34" charset="-120"/>
                <a:ea typeface="微軟正黑體" pitchFamily="34" charset="-120"/>
              </a:rPr>
              <a:t>年的</a:t>
            </a:r>
            <a:r>
              <a:rPr lang="en-US" altLang="zh-TW" b="1" dirty="0">
                <a:solidFill>
                  <a:srgbClr val="1F497D"/>
                </a:solidFill>
                <a:latin typeface="微軟正黑體" pitchFamily="34" charset="-120"/>
                <a:ea typeface="微軟正黑體" pitchFamily="34" charset="-120"/>
              </a:rPr>
              <a:t>3</a:t>
            </a:r>
            <a:r>
              <a:rPr lang="zh-TW" altLang="en-US" b="1" dirty="0">
                <a:solidFill>
                  <a:srgbClr val="1F497D"/>
                </a:solidFill>
                <a:latin typeface="微軟正黑體" pitchFamily="34" charset="-120"/>
                <a:ea typeface="微軟正黑體" pitchFamily="34" charset="-120"/>
              </a:rPr>
              <a:t>倍</a:t>
            </a:r>
            <a:r>
              <a:rPr lang="zh-TW" altLang="zh-TW" b="1" dirty="0">
                <a:solidFill>
                  <a:srgbClr val="1F497D"/>
                </a:solidFill>
                <a:latin typeface="微軟正黑體" pitchFamily="34" charset="-120"/>
                <a:ea typeface="微軟正黑體" pitchFamily="34" charset="-120"/>
              </a:rPr>
              <a:t>；</a:t>
            </a:r>
            <a:r>
              <a:rPr lang="zh-TW" altLang="en-US" b="1" dirty="0">
                <a:solidFill>
                  <a:srgbClr val="1F497D"/>
                </a:solidFill>
                <a:latin typeface="微軟正黑體" pitchFamily="34" charset="-120"/>
                <a:ea typeface="微軟正黑體" pitchFamily="34" charset="-120"/>
              </a:rPr>
              <a:t>生技產業因</a:t>
            </a:r>
            <a:r>
              <a:rPr lang="zh-TW" altLang="zh-TW" b="1" dirty="0">
                <a:solidFill>
                  <a:srgbClr val="1F497D"/>
                </a:solidFill>
                <a:latin typeface="微軟正黑體" pitchFamily="34" charset="-120"/>
                <a:ea typeface="微軟正黑體" pitchFamily="34" charset="-120"/>
              </a:rPr>
              <a:t>國內藥物研發蓬勃發展，</a:t>
            </a:r>
            <a:r>
              <a:rPr lang="en-US" altLang="zh-TW" b="1" dirty="0">
                <a:solidFill>
                  <a:srgbClr val="1F497D"/>
                </a:solidFill>
                <a:latin typeface="微軟正黑體" pitchFamily="34" charset="-120"/>
                <a:ea typeface="微軟正黑體" pitchFamily="34" charset="-120"/>
              </a:rPr>
              <a:t>103</a:t>
            </a:r>
            <a:r>
              <a:rPr lang="zh-TW" altLang="zh-TW" b="1" dirty="0">
                <a:solidFill>
                  <a:srgbClr val="1F497D"/>
                </a:solidFill>
                <a:latin typeface="微軟正黑體" pitchFamily="34" charset="-120"/>
                <a:ea typeface="微軟正黑體" pitchFamily="34" charset="-120"/>
              </a:rPr>
              <a:t>年營業額較</a:t>
            </a:r>
            <a:r>
              <a:rPr lang="en-US" altLang="zh-TW" b="1" dirty="0">
                <a:solidFill>
                  <a:srgbClr val="1F497D"/>
                </a:solidFill>
                <a:latin typeface="微軟正黑體" pitchFamily="34" charset="-120"/>
                <a:ea typeface="微軟正黑體" pitchFamily="34" charset="-120"/>
              </a:rPr>
              <a:t>94</a:t>
            </a:r>
            <a:r>
              <a:rPr lang="zh-TW" altLang="zh-TW" b="1" dirty="0">
                <a:solidFill>
                  <a:srgbClr val="1F497D"/>
                </a:solidFill>
                <a:latin typeface="微軟正黑體" pitchFamily="34" charset="-120"/>
                <a:ea typeface="微軟正黑體" pitchFamily="34" charset="-120"/>
              </a:rPr>
              <a:t>年倍增、</a:t>
            </a:r>
            <a:r>
              <a:rPr lang="en-US" altLang="zh-TW" b="1" dirty="0">
                <a:solidFill>
                  <a:srgbClr val="1F497D"/>
                </a:solidFill>
                <a:latin typeface="微軟正黑體" pitchFamily="34" charset="-120"/>
                <a:ea typeface="微軟正黑體" pitchFamily="34" charset="-120"/>
              </a:rPr>
              <a:t>17</a:t>
            </a:r>
            <a:r>
              <a:rPr lang="zh-TW" altLang="zh-TW" b="1" dirty="0" smtClean="0">
                <a:solidFill>
                  <a:srgbClr val="1F497D"/>
                </a:solidFill>
                <a:latin typeface="微軟正黑體" pitchFamily="34" charset="-120"/>
                <a:ea typeface="微軟正黑體" pitchFamily="34" charset="-120"/>
              </a:rPr>
              <a:t>家</a:t>
            </a:r>
            <a:r>
              <a:rPr lang="zh-TW" altLang="en-US" b="1" dirty="0" smtClean="0">
                <a:solidFill>
                  <a:srgbClr val="1F497D"/>
                </a:solidFill>
                <a:latin typeface="微軟正黑體" pitchFamily="34" charset="-120"/>
                <a:ea typeface="微軟正黑體" pitchFamily="34" charset="-120"/>
              </a:rPr>
              <a:t>上市</a:t>
            </a:r>
            <a:r>
              <a:rPr lang="zh-TW" altLang="zh-TW" b="1" dirty="0" smtClean="0">
                <a:solidFill>
                  <a:srgbClr val="1F497D"/>
                </a:solidFill>
                <a:latin typeface="微軟正黑體" pitchFamily="34" charset="-120"/>
                <a:ea typeface="微軟正黑體" pitchFamily="34" charset="-120"/>
              </a:rPr>
              <a:t>公司</a:t>
            </a:r>
            <a:r>
              <a:rPr lang="zh-TW" altLang="zh-TW" b="1" dirty="0">
                <a:solidFill>
                  <a:srgbClr val="1F497D"/>
                </a:solidFill>
                <a:latin typeface="微軟正黑體" pitchFamily="34" charset="-120"/>
                <a:ea typeface="微軟正黑體" pitchFamily="34" charset="-120"/>
              </a:rPr>
              <a:t>市值超過新</a:t>
            </a:r>
            <a:r>
              <a:rPr lang="zh-TW" altLang="en-US" b="1" dirty="0">
                <a:solidFill>
                  <a:srgbClr val="1F497D"/>
                </a:solidFill>
                <a:latin typeface="微軟正黑體" pitchFamily="34" charset="-120"/>
                <a:ea typeface="微軟正黑體" pitchFamily="34" charset="-120"/>
              </a:rPr>
              <a:t>臺</a:t>
            </a:r>
            <a:r>
              <a:rPr lang="zh-TW" altLang="zh-TW" b="1" dirty="0">
                <a:solidFill>
                  <a:srgbClr val="1F497D"/>
                </a:solidFill>
                <a:latin typeface="微軟正黑體" pitchFamily="34" charset="-120"/>
                <a:ea typeface="微軟正黑體" pitchFamily="34" charset="-120"/>
              </a:rPr>
              <a:t>幣</a:t>
            </a:r>
            <a:r>
              <a:rPr lang="en-US" altLang="zh-TW" b="1" dirty="0">
                <a:solidFill>
                  <a:srgbClr val="1F497D"/>
                </a:solidFill>
                <a:latin typeface="微軟正黑體" pitchFamily="34" charset="-120"/>
                <a:ea typeface="微軟正黑體" pitchFamily="34" charset="-120"/>
              </a:rPr>
              <a:t>100</a:t>
            </a:r>
            <a:r>
              <a:rPr lang="zh-TW" altLang="zh-TW" b="1" dirty="0">
                <a:solidFill>
                  <a:srgbClr val="1F497D"/>
                </a:solidFill>
                <a:latin typeface="微軟正黑體" pitchFamily="34" charset="-120"/>
                <a:ea typeface="微軟正黑體" pitchFamily="34" charset="-120"/>
              </a:rPr>
              <a:t>億元</a:t>
            </a:r>
            <a:endParaRPr lang="en-US" altLang="zh-TW" b="1" dirty="0">
              <a:solidFill>
                <a:srgbClr val="1F497D"/>
              </a:solidFill>
              <a:latin typeface="微軟正黑體" pitchFamily="34" charset="-120"/>
              <a:ea typeface="微軟正黑體" pitchFamily="34" charset="-120"/>
            </a:endParaRPr>
          </a:p>
          <a:p>
            <a:pPr marL="285750" indent="-285750" algn="just">
              <a:lnSpc>
                <a:spcPts val="2100"/>
              </a:lnSpc>
              <a:buFontTx/>
              <a:buBlip>
                <a:blip r:embed="rId3"/>
              </a:buBlip>
            </a:pPr>
            <a:r>
              <a:rPr lang="zh-TW" altLang="en-US" b="1" dirty="0">
                <a:solidFill>
                  <a:srgbClr val="FF0000"/>
                </a:solidFill>
                <a:latin typeface="微軟正黑體" pitchFamily="34" charset="-120"/>
                <a:ea typeface="微軟正黑體" pitchFamily="34" charset="-120"/>
              </a:rPr>
              <a:t>培植中堅企業</a:t>
            </a:r>
            <a:r>
              <a:rPr lang="zh-TW" altLang="en-US" b="1" dirty="0">
                <a:solidFill>
                  <a:srgbClr val="1F497D"/>
                </a:solidFill>
                <a:latin typeface="微軟正黑體" pitchFamily="34" charset="-120"/>
                <a:ea typeface="微軟正黑體" pitchFamily="34" charset="-120"/>
              </a:rPr>
              <a:t>：自</a:t>
            </a:r>
            <a:r>
              <a:rPr lang="en-US" altLang="zh-TW" b="1" dirty="0">
                <a:solidFill>
                  <a:srgbClr val="1F497D"/>
                </a:solidFill>
                <a:latin typeface="微軟正黑體" pitchFamily="34" charset="-120"/>
                <a:ea typeface="微軟正黑體" pitchFamily="34" charset="-120"/>
              </a:rPr>
              <a:t>101</a:t>
            </a:r>
            <a:r>
              <a:rPr lang="zh-TW" altLang="en-US" b="1" dirty="0">
                <a:solidFill>
                  <a:srgbClr val="1F497D"/>
                </a:solidFill>
                <a:latin typeface="微軟正黑體" pitchFamily="34" charset="-120"/>
                <a:ea typeface="微軟正黑體" pitchFamily="34" charset="-120"/>
              </a:rPr>
              <a:t>年以來，已輔導 </a:t>
            </a:r>
            <a:r>
              <a:rPr lang="en-US" altLang="zh-TW" b="1" dirty="0">
                <a:solidFill>
                  <a:srgbClr val="1F497D"/>
                </a:solidFill>
                <a:latin typeface="微軟正黑體" pitchFamily="34" charset="-120"/>
                <a:ea typeface="微軟正黑體" pitchFamily="34" charset="-120"/>
              </a:rPr>
              <a:t>32</a:t>
            </a:r>
            <a:r>
              <a:rPr lang="zh-TW" altLang="en-US" b="1" dirty="0">
                <a:solidFill>
                  <a:srgbClr val="1F497D"/>
                </a:solidFill>
                <a:latin typeface="微軟正黑體" pitchFamily="34" charset="-120"/>
                <a:ea typeface="微軟正黑體" pitchFamily="34" charset="-120"/>
              </a:rPr>
              <a:t> 家卓越中堅企業及</a:t>
            </a:r>
            <a:r>
              <a:rPr lang="en-US" altLang="zh-TW" b="1" dirty="0">
                <a:solidFill>
                  <a:srgbClr val="1F497D"/>
                </a:solidFill>
                <a:latin typeface="微軟正黑體" pitchFamily="34" charset="-120"/>
                <a:ea typeface="微軟正黑體" pitchFamily="34" charset="-120"/>
              </a:rPr>
              <a:t>186</a:t>
            </a:r>
            <a:r>
              <a:rPr lang="zh-TW" altLang="en-US" b="1" dirty="0">
                <a:solidFill>
                  <a:srgbClr val="1F497D"/>
                </a:solidFill>
                <a:latin typeface="微軟正黑體" pitchFamily="34" charset="-120"/>
                <a:ea typeface="微軟正黑體" pitchFamily="34" charset="-120"/>
              </a:rPr>
              <a:t>家潛力中堅企業，約帶動投資新臺幣</a:t>
            </a:r>
            <a:r>
              <a:rPr lang="en-US" altLang="zh-TW" b="1" dirty="0">
                <a:solidFill>
                  <a:srgbClr val="1F497D"/>
                </a:solidFill>
                <a:latin typeface="微軟正黑體" pitchFamily="34" charset="-120"/>
                <a:ea typeface="微軟正黑體" pitchFamily="34" charset="-120"/>
              </a:rPr>
              <a:t>1,300</a:t>
            </a:r>
            <a:r>
              <a:rPr lang="zh-TW" altLang="en-US" b="1" dirty="0">
                <a:solidFill>
                  <a:srgbClr val="1F497D"/>
                </a:solidFill>
                <a:latin typeface="微軟正黑體" pitchFamily="34" charset="-120"/>
                <a:ea typeface="微軟正黑體" pitchFamily="34" charset="-120"/>
              </a:rPr>
              <a:t>億元、創造就業達</a:t>
            </a:r>
            <a:r>
              <a:rPr lang="en-US" altLang="zh-TW" b="1" dirty="0">
                <a:solidFill>
                  <a:srgbClr val="1F497D"/>
                </a:solidFill>
                <a:latin typeface="微軟正黑體" pitchFamily="34" charset="-120"/>
                <a:ea typeface="微軟正黑體" pitchFamily="34" charset="-120"/>
              </a:rPr>
              <a:t>1</a:t>
            </a:r>
            <a:r>
              <a:rPr lang="zh-TW" altLang="en-US" b="1" dirty="0">
                <a:solidFill>
                  <a:srgbClr val="1F497D"/>
                </a:solidFill>
                <a:latin typeface="微軟正黑體" pitchFamily="34" charset="-120"/>
                <a:ea typeface="微軟正黑體" pitchFamily="34" charset="-120"/>
              </a:rPr>
              <a:t>萬餘人</a:t>
            </a:r>
            <a:endParaRPr lang="en-US" altLang="zh-TW" b="1" dirty="0">
              <a:solidFill>
                <a:srgbClr val="1F497D"/>
              </a:solidFill>
              <a:latin typeface="微軟正黑體" pitchFamily="34" charset="-120"/>
              <a:ea typeface="微軟正黑體" pitchFamily="34" charset="-120"/>
            </a:endParaRPr>
          </a:p>
          <a:p>
            <a:pPr marL="285750" indent="-285750" algn="just">
              <a:lnSpc>
                <a:spcPts val="2100"/>
              </a:lnSpc>
              <a:buFontTx/>
              <a:buBlip>
                <a:blip r:embed="rId3"/>
              </a:buBlip>
            </a:pPr>
            <a:r>
              <a:rPr lang="zh-TW" altLang="en-US" b="1" dirty="0" smtClean="0">
                <a:solidFill>
                  <a:srgbClr val="FF0000"/>
                </a:solidFill>
                <a:latin typeface="微軟正黑體" pitchFamily="34" charset="-120"/>
                <a:ea typeface="微軟正黑體" pitchFamily="34" charset="-120"/>
              </a:rPr>
              <a:t>推動創新創業</a:t>
            </a:r>
            <a:r>
              <a:rPr lang="zh-TW" altLang="en-US" b="1" dirty="0" smtClean="0">
                <a:solidFill>
                  <a:srgbClr val="1F497D"/>
                </a:solidFill>
                <a:latin typeface="微軟正黑體" pitchFamily="34" charset="-120"/>
                <a:ea typeface="微軟正黑體" pitchFamily="34" charset="-120"/>
              </a:rPr>
              <a:t>：政府陸續完成開放金華官邸為青創基地與社會</a:t>
            </a:r>
            <a:r>
              <a:rPr lang="zh-TW" altLang="en-US" b="1" dirty="0">
                <a:solidFill>
                  <a:srgbClr val="1F497D"/>
                </a:solidFill>
                <a:latin typeface="微軟正黑體" pitchFamily="34" charset="-120"/>
                <a:ea typeface="微軟正黑體" pitchFamily="34" charset="-120"/>
              </a:rPr>
              <a:t>企業</a:t>
            </a:r>
            <a:r>
              <a:rPr lang="zh-TW" altLang="en-US" b="1" dirty="0" smtClean="0">
                <a:solidFill>
                  <a:srgbClr val="1F497D"/>
                </a:solidFill>
                <a:latin typeface="微軟正黑體" pitchFamily="34" charset="-120"/>
                <a:ea typeface="微軟正黑體" pitchFamily="34" charset="-120"/>
              </a:rPr>
              <a:t>聚落、完成制定第三</a:t>
            </a:r>
            <a:r>
              <a:rPr lang="zh-TW" altLang="en-US" b="1" dirty="0">
                <a:solidFill>
                  <a:srgbClr val="1F497D"/>
                </a:solidFill>
                <a:latin typeface="微軟正黑體" pitchFamily="34" charset="-120"/>
                <a:ea typeface="微軟正黑體" pitchFamily="34" charset="-120"/>
              </a:rPr>
              <a:t>方</a:t>
            </a:r>
            <a:r>
              <a:rPr lang="zh-TW" altLang="en-US" b="1" dirty="0" smtClean="0">
                <a:solidFill>
                  <a:srgbClr val="1F497D"/>
                </a:solidFill>
                <a:latin typeface="微軟正黑體" pitchFamily="34" charset="-120"/>
                <a:ea typeface="微軟正黑體" pitchFamily="34" charset="-120"/>
              </a:rPr>
              <a:t>支付等相關法規，另於美國矽谷成立</a:t>
            </a:r>
            <a:r>
              <a:rPr lang="zh-TW" altLang="en-US" b="1" dirty="0">
                <a:solidFill>
                  <a:srgbClr val="1F497D"/>
                </a:solidFill>
                <a:latin typeface="微軟正黑體" pitchFamily="34" charset="-120"/>
                <a:ea typeface="微軟正黑體" pitchFamily="34" charset="-120"/>
              </a:rPr>
              <a:t>「臺灣創新創業中心</a:t>
            </a:r>
            <a:r>
              <a:rPr lang="zh-TW" altLang="en-US" b="1" dirty="0" smtClean="0">
                <a:solidFill>
                  <a:srgbClr val="1F497D"/>
                </a:solidFill>
                <a:latin typeface="微軟正黑體" pitchFamily="34" charset="-120"/>
                <a:ea typeface="微軟正黑體" pitchFamily="34" charset="-120"/>
              </a:rPr>
              <a:t>」，未來將搭配臺矽基金和</a:t>
            </a:r>
            <a:r>
              <a:rPr lang="zh-TW" altLang="en-US" b="1" dirty="0">
                <a:solidFill>
                  <a:srgbClr val="1F497D"/>
                </a:solidFill>
                <a:latin typeface="微軟正黑體" pitchFamily="34" charset="-120"/>
                <a:ea typeface="微軟正黑體" pitchFamily="34" charset="-120"/>
              </a:rPr>
              <a:t>「臺灣創新快製媒合中心」等機制</a:t>
            </a:r>
            <a:r>
              <a:rPr lang="zh-TW" altLang="en-US" b="1" dirty="0" smtClean="0">
                <a:solidFill>
                  <a:srgbClr val="1F497D"/>
                </a:solidFill>
                <a:latin typeface="微軟正黑體" pitchFamily="34" charset="-120"/>
                <a:ea typeface="微軟正黑體" pitchFamily="34" charset="-120"/>
              </a:rPr>
              <a:t>，作為發展國際市場前哨站</a:t>
            </a:r>
            <a:endParaRPr lang="en-US" altLang="zh-TW" b="1" dirty="0">
              <a:solidFill>
                <a:srgbClr val="1F497D"/>
              </a:solidFill>
              <a:latin typeface="微軟正黑體" pitchFamily="34" charset="-120"/>
              <a:ea typeface="微軟正黑體" pitchFamily="34" charset="-120"/>
            </a:endParaRPr>
          </a:p>
        </p:txBody>
      </p:sp>
      <p:sp>
        <p:nvSpPr>
          <p:cNvPr id="4" name="圓角矩形 3"/>
          <p:cNvSpPr/>
          <p:nvPr/>
        </p:nvSpPr>
        <p:spPr>
          <a:xfrm>
            <a:off x="1367408" y="4995121"/>
            <a:ext cx="7591649" cy="1520984"/>
          </a:xfrm>
          <a:prstGeom prst="roundRect">
            <a:avLst/>
          </a:prstGeom>
          <a:solidFill>
            <a:srgbClr val="FFFFEF"/>
          </a:solidFill>
          <a:ln>
            <a:solidFill>
              <a:schemeClr val="accent6">
                <a:lumMod val="75000"/>
              </a:schemeClr>
            </a:solidFill>
          </a:ln>
          <a:effectLst>
            <a:outerShdw blurRad="107950" dist="12700" dir="5400000" algn="ctr">
              <a:srgbClr val="000000"/>
            </a:outerShdw>
          </a:effectLst>
        </p:spPr>
        <p:style>
          <a:lnRef idx="2">
            <a:schemeClr val="accent6"/>
          </a:lnRef>
          <a:fillRef idx="1">
            <a:schemeClr val="lt1"/>
          </a:fillRef>
          <a:effectRef idx="0">
            <a:schemeClr val="accent6"/>
          </a:effectRef>
          <a:fontRef idx="minor">
            <a:schemeClr val="dk1"/>
          </a:fontRef>
        </p:style>
        <p:txBody>
          <a:bodyPr wrap="square">
            <a:spAutoFit/>
          </a:bodyPr>
          <a:lstStyle/>
          <a:p>
            <a:pPr marL="285750" indent="-285750" algn="just">
              <a:lnSpc>
                <a:spcPts val="2000"/>
              </a:lnSpc>
              <a:buBlip>
                <a:blip r:embed="rId3"/>
              </a:buBlip>
            </a:pPr>
            <a:r>
              <a:rPr lang="zh-TW" altLang="en-US" b="1" dirty="0">
                <a:solidFill>
                  <a:srgbClr val="1F497D"/>
                </a:solidFill>
                <a:latin typeface="微軟正黑體" pitchFamily="34" charset="-120"/>
                <a:ea typeface="微軟正黑體" pitchFamily="34" charset="-120"/>
              </a:rPr>
              <a:t>產業結構轉型雖啟動，惟動能及涵蓋範圍仍不足</a:t>
            </a:r>
            <a:r>
              <a:rPr lang="zh-TW" altLang="en-US" b="1" dirty="0" smtClean="0">
                <a:solidFill>
                  <a:srgbClr val="1F497D"/>
                </a:solidFill>
                <a:latin typeface="微軟正黑體" pitchFamily="34" charset="-120"/>
                <a:ea typeface="微軟正黑體" pitchFamily="34" charset="-120"/>
              </a:rPr>
              <a:t>，尤其是面臨</a:t>
            </a:r>
            <a:r>
              <a:rPr lang="zh-TW" altLang="en-US" b="1" dirty="0">
                <a:solidFill>
                  <a:srgbClr val="1F497D"/>
                </a:solidFill>
                <a:latin typeface="微軟正黑體" pitchFamily="34" charset="-120"/>
                <a:ea typeface="微軟正黑體" pitchFamily="34" charset="-120"/>
              </a:rPr>
              <a:t>中國大陸產業供應鏈崛起威脅</a:t>
            </a:r>
            <a:r>
              <a:rPr lang="zh-TW" altLang="en-US" b="1" dirty="0" smtClean="0">
                <a:solidFill>
                  <a:srgbClr val="1F497D"/>
                </a:solidFill>
                <a:latin typeface="微軟正黑體" pitchFamily="34" charset="-120"/>
                <a:ea typeface="微軟正黑體" pitchFamily="34" charset="-120"/>
              </a:rPr>
              <a:t>，亟待</a:t>
            </a:r>
            <a:r>
              <a:rPr lang="zh-TW" altLang="en-US" b="1" dirty="0">
                <a:solidFill>
                  <a:srgbClr val="1F497D"/>
                </a:solidFill>
                <a:latin typeface="微軟正黑體" pitchFamily="34" charset="-120"/>
                <a:ea typeface="微軟正黑體" pitchFamily="34" charset="-120"/>
              </a:rPr>
              <a:t>強化及</a:t>
            </a:r>
            <a:r>
              <a:rPr lang="zh-TW" altLang="en-US" b="1" dirty="0" smtClean="0">
                <a:solidFill>
                  <a:srgbClr val="1F497D"/>
                </a:solidFill>
                <a:latin typeface="微軟正黑體" pitchFamily="34" charset="-120"/>
                <a:ea typeface="微軟正黑體" pitchFamily="34" charset="-120"/>
              </a:rPr>
              <a:t>擴大；另受限於國內生產資源稟賦，新產能投資受阻，影響出口成長</a:t>
            </a:r>
            <a:endParaRPr lang="en-US" altLang="zh-TW" b="1" dirty="0">
              <a:solidFill>
                <a:srgbClr val="1F497D"/>
              </a:solidFill>
              <a:latin typeface="微軟正黑體" pitchFamily="34" charset="-120"/>
              <a:ea typeface="微軟正黑體" pitchFamily="34" charset="-120"/>
            </a:endParaRPr>
          </a:p>
          <a:p>
            <a:pPr marL="285750" indent="-285750" algn="just">
              <a:lnSpc>
                <a:spcPts val="2000"/>
              </a:lnSpc>
              <a:buFontTx/>
              <a:buBlip>
                <a:blip r:embed="rId3"/>
              </a:buBlip>
            </a:pPr>
            <a:r>
              <a:rPr lang="zh-TW" altLang="en-US" b="1" dirty="0" smtClean="0">
                <a:solidFill>
                  <a:srgbClr val="1F497D"/>
                </a:solidFill>
                <a:latin typeface="微軟正黑體" pitchFamily="34" charset="-120"/>
                <a:ea typeface="微軟正黑體" pitchFamily="34" charset="-120"/>
              </a:rPr>
              <a:t>應加速運用</a:t>
            </a:r>
            <a:r>
              <a:rPr lang="zh-TW" altLang="en-US" b="1" dirty="0">
                <a:solidFill>
                  <a:srgbClr val="1F497D"/>
                </a:solidFill>
                <a:latin typeface="微軟正黑體" pitchFamily="34" charset="-120"/>
                <a:ea typeface="微軟正黑體" pitchFamily="34" charset="-120"/>
              </a:rPr>
              <a:t>網路資通訊</a:t>
            </a:r>
            <a:r>
              <a:rPr lang="zh-TW" altLang="en-US" b="1" dirty="0" smtClean="0">
                <a:solidFill>
                  <a:srgbClr val="1F497D"/>
                </a:solidFill>
                <a:latin typeface="微軟正黑體" pitchFamily="34" charset="-120"/>
                <a:ea typeface="微軟正黑體" pitchFamily="34" charset="-120"/>
              </a:rPr>
              <a:t>科技，協助產業轉型升級，</a:t>
            </a:r>
            <a:r>
              <a:rPr lang="zh-TW" altLang="en-US" b="1" dirty="0">
                <a:solidFill>
                  <a:srgbClr val="1F497D"/>
                </a:solidFill>
                <a:latin typeface="微軟正黑體" pitchFamily="34" charset="-120"/>
                <a:ea typeface="微軟正黑體" pitchFamily="34" charset="-120"/>
              </a:rPr>
              <a:t>並打造創新創業</a:t>
            </a:r>
            <a:r>
              <a:rPr lang="zh-TW" altLang="en-US" b="1" dirty="0" smtClean="0">
                <a:solidFill>
                  <a:srgbClr val="1F497D"/>
                </a:solidFill>
                <a:latin typeface="微軟正黑體" pitchFamily="34" charset="-120"/>
                <a:ea typeface="微軟正黑體" pitchFamily="34" charset="-120"/>
              </a:rPr>
              <a:t>生態體系，輔導青年創業及企業創新，擴大</a:t>
            </a:r>
            <a:r>
              <a:rPr lang="zh-TW" altLang="en-US" b="1" dirty="0">
                <a:solidFill>
                  <a:srgbClr val="1F497D"/>
                </a:solidFill>
                <a:latin typeface="微軟正黑體" pitchFamily="34" charset="-120"/>
                <a:ea typeface="微軟正黑體" pitchFamily="34" charset="-120"/>
              </a:rPr>
              <a:t>創新成果導向</a:t>
            </a:r>
            <a:r>
              <a:rPr lang="zh-TW" altLang="en-US" b="1" dirty="0" smtClean="0">
                <a:solidFill>
                  <a:srgbClr val="1F497D"/>
                </a:solidFill>
                <a:latin typeface="微軟正黑體" pitchFamily="34" charset="-120"/>
                <a:ea typeface="微軟正黑體" pitchFamily="34" charset="-120"/>
              </a:rPr>
              <a:t>新創事業</a:t>
            </a:r>
            <a:endParaRPr lang="zh-TW" altLang="en-US" b="1" dirty="0">
              <a:solidFill>
                <a:srgbClr val="1F497D"/>
              </a:solidFill>
              <a:latin typeface="微軟正黑體" pitchFamily="34" charset="-120"/>
              <a:ea typeface="微軟正黑體" pitchFamily="34" charset="-120"/>
            </a:endParaRPr>
          </a:p>
        </p:txBody>
      </p:sp>
      <p:sp>
        <p:nvSpPr>
          <p:cNvPr id="49" name="摺角紙張 48"/>
          <p:cNvSpPr/>
          <p:nvPr/>
        </p:nvSpPr>
        <p:spPr>
          <a:xfrm>
            <a:off x="141828" y="2109121"/>
            <a:ext cx="986997" cy="1371491"/>
          </a:xfrm>
          <a:prstGeom prst="foldedCorner">
            <a:avLst/>
          </a:prstGeom>
          <a:ln>
            <a:noFill/>
          </a:ln>
          <a:effectLst>
            <a:outerShdw blurRad="76200" dir="13500000" sy="23000" kx="1200000" algn="br" rotWithShape="0">
              <a:prstClr val="black">
                <a:alpha val="20000"/>
              </a:prstClr>
            </a:outerShdw>
          </a:effectLst>
        </p:spPr>
        <p:style>
          <a:lnRef idx="1">
            <a:schemeClr val="accent6"/>
          </a:lnRef>
          <a:fillRef idx="2">
            <a:schemeClr val="accent6"/>
          </a:fillRef>
          <a:effectRef idx="1">
            <a:schemeClr val="accent6"/>
          </a:effectRef>
          <a:fontRef idx="minor">
            <a:schemeClr val="dk1"/>
          </a:fontRef>
        </p:style>
        <p:txBody>
          <a:bodyPr wrap="square" anchor="ctr" anchorCtr="0">
            <a:noAutofit/>
          </a:bodyPr>
          <a:lstStyle/>
          <a:p>
            <a:pPr algn="ctr">
              <a:spcBef>
                <a:spcPct val="50000"/>
              </a:spcBef>
            </a:pPr>
            <a:r>
              <a:rPr lang="zh-TW" altLang="en-US" sz="2000" b="1" dirty="0" smtClean="0">
                <a:solidFill>
                  <a:srgbClr val="1F497D"/>
                </a:solidFill>
                <a:latin typeface="微軟正黑體" pitchFamily="34" charset="-120"/>
                <a:ea typeface="微軟正黑體" pitchFamily="34" charset="-120"/>
              </a:rPr>
              <a:t>成果</a:t>
            </a:r>
            <a:endParaRPr lang="zh-TW" altLang="en-US" sz="2000" b="1" dirty="0">
              <a:solidFill>
                <a:srgbClr val="8064A2">
                  <a:lumMod val="50000"/>
                </a:srgbClr>
              </a:solidFill>
              <a:latin typeface="標楷體" panose="03000509000000000000" pitchFamily="65" charset="-120"/>
              <a:ea typeface="標楷體" panose="03000509000000000000" pitchFamily="65" charset="-120"/>
            </a:endParaRPr>
          </a:p>
        </p:txBody>
      </p:sp>
      <p:sp>
        <p:nvSpPr>
          <p:cNvPr id="52" name="摺角紙張 51"/>
          <p:cNvSpPr/>
          <p:nvPr/>
        </p:nvSpPr>
        <p:spPr>
          <a:xfrm>
            <a:off x="146880" y="5153127"/>
            <a:ext cx="986400" cy="1186989"/>
          </a:xfrm>
          <a:prstGeom prst="foldedCorner">
            <a:avLst/>
          </a:prstGeom>
          <a:ln>
            <a:noFill/>
          </a:ln>
          <a:effectLst>
            <a:outerShdw blurRad="76200" dir="13500000" sy="23000" kx="1200000" algn="br" rotWithShape="0">
              <a:prstClr val="black">
                <a:alpha val="20000"/>
              </a:prstClr>
            </a:outerShdw>
          </a:effectLst>
        </p:spPr>
        <p:style>
          <a:lnRef idx="1">
            <a:schemeClr val="accent6"/>
          </a:lnRef>
          <a:fillRef idx="2">
            <a:schemeClr val="accent6"/>
          </a:fillRef>
          <a:effectRef idx="1">
            <a:schemeClr val="accent6"/>
          </a:effectRef>
          <a:fontRef idx="minor">
            <a:schemeClr val="dk1"/>
          </a:fontRef>
        </p:style>
        <p:txBody>
          <a:bodyPr wrap="square" anchor="ctr" anchorCtr="0">
            <a:noAutofit/>
          </a:bodyPr>
          <a:lstStyle/>
          <a:p>
            <a:pPr algn="ctr">
              <a:spcBef>
                <a:spcPct val="50000"/>
              </a:spcBef>
            </a:pPr>
            <a:r>
              <a:rPr lang="zh-TW" altLang="en-US" sz="2000" b="1" dirty="0" smtClean="0">
                <a:solidFill>
                  <a:srgbClr val="1F497D"/>
                </a:solidFill>
                <a:latin typeface="微軟正黑體" pitchFamily="34" charset="-120"/>
                <a:ea typeface="微軟正黑體" pitchFamily="34" charset="-120"/>
              </a:rPr>
              <a:t>待努力方向</a:t>
            </a:r>
            <a:endParaRPr lang="zh-TW" altLang="en-US" sz="2000" b="1" dirty="0">
              <a:solidFill>
                <a:srgbClr val="1F497D"/>
              </a:solidFill>
              <a:latin typeface="微軟正黑體" pitchFamily="34" charset="-120"/>
              <a:ea typeface="微軟正黑體" pitchFamily="34" charset="-120"/>
            </a:endParaRPr>
          </a:p>
        </p:txBody>
      </p:sp>
      <p:sp>
        <p:nvSpPr>
          <p:cNvPr id="18" name="標題 1"/>
          <p:cNvSpPr txBox="1">
            <a:spLocks/>
          </p:cNvSpPr>
          <p:nvPr/>
        </p:nvSpPr>
        <p:spPr>
          <a:xfrm>
            <a:off x="200547" y="-36936"/>
            <a:ext cx="8943453" cy="843760"/>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kern="12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1pPr>
          </a:lstStyle>
          <a:p>
            <a:pPr marL="720725" indent="-720725">
              <a:lnSpc>
                <a:spcPct val="100000"/>
              </a:lnSpc>
              <a:spcBef>
                <a:spcPts val="0"/>
              </a:spcBef>
              <a:defRPr/>
            </a:pPr>
            <a:r>
              <a:rPr lang="zh-TW" altLang="en-US" sz="3600" b="1" dirty="0">
                <a:solidFill>
                  <a:srgbClr val="002060"/>
                </a:solidFill>
                <a:effectLst>
                  <a:outerShdw blurRad="38100" dist="38100" dir="2700000" algn="tl">
                    <a:srgbClr val="000000">
                      <a:alpha val="43137"/>
                    </a:srgbClr>
                  </a:outerShdw>
                </a:effectLst>
                <a:cs typeface="Times New Roman" panose="02020603050405020304" pitchFamily="18" charset="0"/>
              </a:rPr>
              <a:t>一、產業</a:t>
            </a:r>
            <a:r>
              <a:rPr lang="zh-TW" altLang="en-US" sz="3600" b="1" dirty="0" smtClean="0">
                <a:solidFill>
                  <a:srgbClr val="002060"/>
                </a:solidFill>
                <a:effectLst>
                  <a:outerShdw blurRad="38100" dist="38100" dir="2700000" algn="tl">
                    <a:srgbClr val="000000">
                      <a:alpha val="43137"/>
                    </a:srgbClr>
                  </a:outerShdw>
                </a:effectLst>
                <a:cs typeface="Times New Roman" panose="02020603050405020304" pitchFamily="18" charset="0"/>
              </a:rPr>
              <a:t>結構轉型</a:t>
            </a:r>
            <a:r>
              <a:rPr lang="zh-TW" altLang="en-US" sz="3600" b="1" dirty="0">
                <a:solidFill>
                  <a:srgbClr val="002060"/>
                </a:solidFill>
                <a:effectLst>
                  <a:outerShdw blurRad="38100" dist="38100" dir="2700000" algn="tl">
                    <a:srgbClr val="000000">
                      <a:alpha val="43137"/>
                    </a:srgbClr>
                  </a:outerShdw>
                </a:effectLst>
                <a:cs typeface="Times New Roman" panose="02020603050405020304" pitchFamily="18" charset="0"/>
              </a:rPr>
              <a:t>政策評估</a:t>
            </a:r>
          </a:p>
        </p:txBody>
      </p:sp>
      <p:sp>
        <p:nvSpPr>
          <p:cNvPr id="21" name="投影片編號版面配置區 3"/>
          <p:cNvSpPr txBox="1">
            <a:spLocks/>
          </p:cNvSpPr>
          <p:nvPr/>
        </p:nvSpPr>
        <p:spPr>
          <a:xfrm>
            <a:off x="6905848" y="6543675"/>
            <a:ext cx="2133600" cy="365125"/>
          </a:xfrm>
          <a:prstGeom prst="rect">
            <a:avLst/>
          </a:prstGeom>
        </p:spPr>
        <p:txBody>
          <a:bodyPr vert="horz" lIns="91440" tIns="45720" rIns="91440" bIns="45720" rtlCol="0" anchor="ctr"/>
          <a:lstStyle>
            <a:defPPr>
              <a:defRPr lang="zh-TW"/>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8646B01-4085-4DDD-822B-F552DEC86DD7}" type="slidenum">
              <a:rPr lang="zh-TW" altLang="en-US" sz="1600" smtClean="0">
                <a:solidFill>
                  <a:prstClr val="black">
                    <a:tint val="75000"/>
                  </a:prstClr>
                </a:solidFill>
                <a:ea typeface="文鼎圓體M"/>
              </a:rPr>
              <a:pPr/>
              <a:t>10</a:t>
            </a:fld>
            <a:endParaRPr lang="zh-TW" altLang="en-US" sz="1600" dirty="0">
              <a:solidFill>
                <a:prstClr val="black">
                  <a:tint val="75000"/>
                </a:prstClr>
              </a:solidFill>
              <a:ea typeface="文鼎圓體M"/>
            </a:endParaRPr>
          </a:p>
        </p:txBody>
      </p:sp>
      <p:sp>
        <p:nvSpPr>
          <p:cNvPr id="9" name="文字方塊 8"/>
          <p:cNvSpPr txBox="1"/>
          <p:nvPr/>
        </p:nvSpPr>
        <p:spPr>
          <a:xfrm>
            <a:off x="337338" y="690928"/>
            <a:ext cx="8445272" cy="707886"/>
          </a:xfrm>
          <a:prstGeom prst="rect">
            <a:avLst/>
          </a:prstGeom>
          <a:noFill/>
        </p:spPr>
        <p:txBody>
          <a:bodyPr wrap="square" rtlCol="0">
            <a:spAutoFit/>
          </a:bodyPr>
          <a:lstStyle/>
          <a:p>
            <a:pPr algn="just"/>
            <a:r>
              <a:rPr lang="zh-TW" altLang="en-US" sz="2000" dirty="0">
                <a:solidFill>
                  <a:srgbClr val="D6ECFF">
                    <a:lumMod val="25000"/>
                  </a:srgbClr>
                </a:solidFill>
                <a:latin typeface="微軟正黑體" pitchFamily="34" charset="-120"/>
                <a:ea typeface="微軟正黑體" pitchFamily="34" charset="-120"/>
                <a:cs typeface="Arial" pitchFamily="34" charset="0"/>
              </a:rPr>
              <a:t>        為推動產業結構轉型升級，</a:t>
            </a:r>
            <a:r>
              <a:rPr lang="zh-TW" altLang="en-US" sz="2000" dirty="0" smtClean="0">
                <a:solidFill>
                  <a:srgbClr val="D6ECFF">
                    <a:lumMod val="25000"/>
                  </a:srgbClr>
                </a:solidFill>
                <a:latin typeface="微軟正黑體" pitchFamily="34" charset="-120"/>
                <a:ea typeface="微軟正黑體" pitchFamily="34" charset="-120"/>
                <a:cs typeface="Arial" pitchFamily="34" charset="0"/>
              </a:rPr>
              <a:t>政府藉由各項方案的推動，提供產業發展所需人才</a:t>
            </a:r>
            <a:r>
              <a:rPr lang="zh-TW" altLang="en-US" sz="2000" dirty="0">
                <a:solidFill>
                  <a:srgbClr val="D6ECFF">
                    <a:lumMod val="25000"/>
                  </a:srgbClr>
                </a:solidFill>
                <a:latin typeface="微軟正黑體" pitchFamily="34" charset="-120"/>
                <a:ea typeface="微軟正黑體" pitchFamily="34" charset="-120"/>
                <a:cs typeface="Arial" pitchFamily="34" charset="0"/>
              </a:rPr>
              <a:t>、土地、租稅、資金、環境建置</a:t>
            </a:r>
            <a:r>
              <a:rPr lang="zh-TW" altLang="en-US" sz="2000" dirty="0" smtClean="0">
                <a:solidFill>
                  <a:srgbClr val="D6ECFF">
                    <a:lumMod val="25000"/>
                  </a:srgbClr>
                </a:solidFill>
                <a:latin typeface="微軟正黑體" pitchFamily="34" charset="-120"/>
                <a:ea typeface="微軟正黑體" pitchFamily="34" charset="-120"/>
                <a:cs typeface="Arial" pitchFamily="34" charset="0"/>
              </a:rPr>
              <a:t>等支援，以改善投資環境</a:t>
            </a:r>
            <a:endParaRPr lang="zh-TW" altLang="en-US" sz="2000" dirty="0">
              <a:solidFill>
                <a:srgbClr val="D6ECFF">
                  <a:lumMod val="25000"/>
                </a:srgbClr>
              </a:solidFill>
              <a:latin typeface="微軟正黑體" pitchFamily="34" charset="-120"/>
              <a:ea typeface="微軟正黑體" pitchFamily="34" charset="-120"/>
              <a:cs typeface="Arial" pitchFamily="34" charset="0"/>
            </a:endParaRPr>
          </a:p>
        </p:txBody>
      </p:sp>
    </p:spTree>
    <p:extLst>
      <p:ext uri="{BB962C8B-B14F-4D97-AF65-F5344CB8AC3E}">
        <p14:creationId xmlns:p14="http://schemas.microsoft.com/office/powerpoint/2010/main" val="37372074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群組 4"/>
          <p:cNvGrpSpPr/>
          <p:nvPr/>
        </p:nvGrpSpPr>
        <p:grpSpPr>
          <a:xfrm>
            <a:off x="141829" y="1703938"/>
            <a:ext cx="8838468" cy="5031569"/>
            <a:chOff x="78936" y="2573335"/>
            <a:chExt cx="8588022" cy="4366544"/>
          </a:xfrm>
        </p:grpSpPr>
        <p:sp>
          <p:nvSpPr>
            <p:cNvPr id="3" name="圓角矩形 2"/>
            <p:cNvSpPr/>
            <p:nvPr/>
          </p:nvSpPr>
          <p:spPr>
            <a:xfrm>
              <a:off x="1037965" y="2573335"/>
              <a:ext cx="7555658" cy="2907803"/>
            </a:xfrm>
            <a:prstGeom prst="roundRect">
              <a:avLst/>
            </a:prstGeom>
            <a:solidFill>
              <a:srgbClr val="FFFFEF"/>
            </a:solidFill>
            <a:ln>
              <a:solidFill>
                <a:schemeClr val="accent6">
                  <a:lumMod val="75000"/>
                </a:schemeClr>
              </a:solidFill>
            </a:ln>
            <a:effectLst>
              <a:outerShdw blurRad="107950" dist="12700" dir="5400000" algn="ctr">
                <a:srgbClr val="000000"/>
              </a:outerShdw>
            </a:effectLst>
          </p:spPr>
          <p:style>
            <a:lnRef idx="2">
              <a:schemeClr val="accent6"/>
            </a:lnRef>
            <a:fillRef idx="1">
              <a:schemeClr val="lt1"/>
            </a:fillRef>
            <a:effectRef idx="0">
              <a:schemeClr val="accent6"/>
            </a:effectRef>
            <a:fontRef idx="minor">
              <a:schemeClr val="dk1"/>
            </a:fontRef>
          </p:style>
          <p:txBody>
            <a:bodyPr wrap="square">
              <a:noAutofit/>
            </a:bodyPr>
            <a:lstStyle/>
            <a:p>
              <a:pPr marL="285750" indent="-285750" algn="just">
                <a:lnSpc>
                  <a:spcPts val="2200"/>
                </a:lnSpc>
                <a:buFontTx/>
                <a:buBlip>
                  <a:blip r:embed="rId3"/>
                </a:buBlip>
              </a:pPr>
              <a:r>
                <a:rPr lang="zh-TW" altLang="en-US" b="1" dirty="0">
                  <a:solidFill>
                    <a:srgbClr val="FF0000"/>
                  </a:solidFill>
                  <a:latin typeface="微軟正黑體" pitchFamily="34" charset="-120"/>
                  <a:ea typeface="微軟正黑體" pitchFamily="34" charset="-120"/>
                </a:rPr>
                <a:t>產品轉型</a:t>
              </a:r>
              <a:endParaRPr lang="en-US" altLang="zh-TW" b="1" dirty="0">
                <a:solidFill>
                  <a:srgbClr val="FF0000"/>
                </a:solidFill>
                <a:latin typeface="微軟正黑體" pitchFamily="34" charset="-120"/>
                <a:ea typeface="微軟正黑體" pitchFamily="34" charset="-120"/>
              </a:endParaRPr>
            </a:p>
            <a:p>
              <a:pPr marL="285750" indent="-285750" algn="just">
                <a:lnSpc>
                  <a:spcPts val="2200"/>
                </a:lnSpc>
                <a:buFont typeface="Wingdings" panose="05000000000000000000" pitchFamily="2" charset="2"/>
                <a:buChar char="ü"/>
              </a:pPr>
              <a:r>
                <a:rPr lang="zh-TW" altLang="en-US" b="1" dirty="0">
                  <a:solidFill>
                    <a:srgbClr val="1F497D"/>
                  </a:solidFill>
                  <a:latin typeface="微軟正黑體" pitchFamily="34" charset="-120"/>
                  <a:ea typeface="微軟正黑體" pitchFamily="34" charset="-120"/>
                </a:rPr>
                <a:t>自</a:t>
              </a:r>
              <a:r>
                <a:rPr lang="en-US" altLang="zh-TW" b="1" dirty="0">
                  <a:solidFill>
                    <a:srgbClr val="1F497D"/>
                  </a:solidFill>
                  <a:latin typeface="微軟正黑體" pitchFamily="34" charset="-120"/>
                  <a:ea typeface="微軟正黑體" pitchFamily="34" charset="-120"/>
                </a:rPr>
                <a:t>103</a:t>
              </a:r>
              <a:r>
                <a:rPr lang="zh-TW" altLang="en-US" b="1" dirty="0">
                  <a:solidFill>
                    <a:srgbClr val="1F497D"/>
                  </a:solidFill>
                  <a:latin typeface="微軟正黑體" pitchFamily="34" charset="-120"/>
                  <a:ea typeface="微軟正黑體" pitchFamily="34" charset="-120"/>
                </a:rPr>
                <a:t>年</a:t>
              </a:r>
              <a:r>
                <a:rPr lang="en-US" altLang="zh-TW" b="1" dirty="0">
                  <a:solidFill>
                    <a:srgbClr val="1F497D"/>
                  </a:solidFill>
                  <a:latin typeface="微軟正黑體" pitchFamily="34" charset="-120"/>
                  <a:ea typeface="微軟正黑體" pitchFamily="34" charset="-120"/>
                </a:rPr>
                <a:t>7</a:t>
              </a:r>
              <a:r>
                <a:rPr lang="zh-TW" altLang="en-US" b="1" dirty="0">
                  <a:solidFill>
                    <a:srgbClr val="1F497D"/>
                  </a:solidFill>
                  <a:latin typeface="微軟正黑體" pitchFamily="34" charset="-120"/>
                  <a:ea typeface="微軟正黑體" pitchFamily="34" charset="-120"/>
                </a:rPr>
                <a:t>月推動商品出口轉型行動方案以來，截至</a:t>
              </a:r>
              <a:r>
                <a:rPr lang="en-US" altLang="zh-TW" b="1" dirty="0">
                  <a:solidFill>
                    <a:srgbClr val="1F497D"/>
                  </a:solidFill>
                  <a:latin typeface="微軟正黑體" pitchFamily="34" charset="-120"/>
                  <a:ea typeface="微軟正黑體" pitchFamily="34" charset="-120"/>
                </a:rPr>
                <a:t>104</a:t>
              </a:r>
              <a:r>
                <a:rPr lang="zh-TW" altLang="en-US" b="1" dirty="0">
                  <a:solidFill>
                    <a:srgbClr val="1F497D"/>
                  </a:solidFill>
                  <a:latin typeface="微軟正黑體" pitchFamily="34" charset="-120"/>
                  <a:ea typeface="微軟正黑體" pitchFamily="34" charset="-120"/>
                </a:rPr>
                <a:t>年</a:t>
              </a:r>
              <a:r>
                <a:rPr lang="en-US" altLang="zh-TW" b="1" dirty="0">
                  <a:solidFill>
                    <a:srgbClr val="1F497D"/>
                  </a:solidFill>
                  <a:latin typeface="微軟正黑體" pitchFamily="34" charset="-120"/>
                  <a:ea typeface="微軟正黑體" pitchFamily="34" charset="-120"/>
                </a:rPr>
                <a:t>6</a:t>
              </a:r>
              <a:r>
                <a:rPr lang="zh-TW" altLang="en-US" b="1" dirty="0">
                  <a:solidFill>
                    <a:srgbClr val="1F497D"/>
                  </a:solidFill>
                  <a:latin typeface="微軟正黑體" pitchFamily="34" charset="-120"/>
                  <a:ea typeface="微軟正黑體" pitchFamily="34" charset="-120"/>
                </a:rPr>
                <a:t>月已核定補助中小企業投入設計或開發新產品等共計</a:t>
              </a:r>
              <a:r>
                <a:rPr lang="en-US" altLang="zh-TW" b="1" dirty="0">
                  <a:solidFill>
                    <a:srgbClr val="1F497D"/>
                  </a:solidFill>
                  <a:latin typeface="微軟正黑體" pitchFamily="34" charset="-120"/>
                  <a:ea typeface="微軟正黑體" pitchFamily="34" charset="-120"/>
                </a:rPr>
                <a:t>1,886</a:t>
              </a:r>
              <a:r>
                <a:rPr lang="zh-TW" altLang="en-US" b="1" dirty="0">
                  <a:solidFill>
                    <a:srgbClr val="1F497D"/>
                  </a:solidFill>
                  <a:latin typeface="微軟正黑體" pitchFamily="34" charset="-120"/>
                  <a:ea typeface="微軟正黑體" pitchFamily="34" charset="-120"/>
                </a:rPr>
                <a:t>件，約可帶動廠商投入</a:t>
              </a:r>
              <a:r>
                <a:rPr lang="en-US" altLang="zh-TW" b="1" dirty="0">
                  <a:solidFill>
                    <a:srgbClr val="1F497D"/>
                  </a:solidFill>
                  <a:latin typeface="微軟正黑體" pitchFamily="34" charset="-120"/>
                  <a:ea typeface="微軟正黑體" pitchFamily="34" charset="-120"/>
                </a:rPr>
                <a:t>39.64</a:t>
              </a:r>
              <a:r>
                <a:rPr lang="zh-TW" altLang="en-US" b="1" dirty="0">
                  <a:solidFill>
                    <a:srgbClr val="1F497D"/>
                  </a:solidFill>
                  <a:latin typeface="微軟正黑體" pitchFamily="34" charset="-120"/>
                  <a:ea typeface="微軟正黑體" pitchFamily="34" charset="-120"/>
                </a:rPr>
                <a:t>億元進行研發創新產品</a:t>
              </a:r>
              <a:endParaRPr lang="en-US" altLang="zh-TW" b="1" dirty="0">
                <a:solidFill>
                  <a:srgbClr val="1F497D"/>
                </a:solidFill>
                <a:latin typeface="微軟正黑體" pitchFamily="34" charset="-120"/>
                <a:ea typeface="微軟正黑體" pitchFamily="34" charset="-120"/>
              </a:endParaRPr>
            </a:p>
            <a:p>
              <a:pPr marL="285750" indent="-285750" algn="just">
                <a:lnSpc>
                  <a:spcPts val="2200"/>
                </a:lnSpc>
                <a:buFontTx/>
                <a:buBlip>
                  <a:blip r:embed="rId3"/>
                </a:buBlip>
              </a:pPr>
              <a:r>
                <a:rPr lang="zh-TW" altLang="en-US" b="1" dirty="0">
                  <a:solidFill>
                    <a:srgbClr val="FF0000"/>
                  </a:solidFill>
                  <a:latin typeface="微軟正黑體" pitchFamily="34" charset="-120"/>
                  <a:ea typeface="微軟正黑體" pitchFamily="34" charset="-120"/>
                </a:rPr>
                <a:t>市場拓展</a:t>
              </a:r>
              <a:endParaRPr lang="en-US" altLang="zh-TW" b="1" dirty="0">
                <a:solidFill>
                  <a:srgbClr val="FF0000"/>
                </a:solidFill>
                <a:latin typeface="微軟正黑體" pitchFamily="34" charset="-120"/>
                <a:ea typeface="微軟正黑體" pitchFamily="34" charset="-120"/>
              </a:endParaRPr>
            </a:p>
            <a:p>
              <a:pPr marL="285750" indent="-285750" algn="just">
                <a:lnSpc>
                  <a:spcPts val="2200"/>
                </a:lnSpc>
                <a:buFont typeface="Wingdings" panose="05000000000000000000" pitchFamily="2" charset="2"/>
                <a:buChar char="ü"/>
              </a:pPr>
              <a:r>
                <a:rPr lang="zh-TW" altLang="en-US" b="1" dirty="0">
                  <a:solidFill>
                    <a:srgbClr val="1F497D"/>
                  </a:solidFill>
                  <a:latin typeface="微軟正黑體" pitchFamily="34" charset="-120"/>
                  <a:ea typeface="微軟正黑體" pitchFamily="34" charset="-120"/>
                </a:rPr>
                <a:t>新鄭和計畫透過擴大輸出保險、辦理展團，布建行銷通路、廣邀買主來台採購等，搶攻中國大陸、印度、俄羅斯等國商機，自</a:t>
              </a:r>
              <a:r>
                <a:rPr lang="en-US" altLang="zh-TW" b="1" dirty="0">
                  <a:solidFill>
                    <a:srgbClr val="1F497D"/>
                  </a:solidFill>
                  <a:latin typeface="微軟正黑體" pitchFamily="34" charset="-120"/>
                  <a:ea typeface="微軟正黑體" pitchFamily="34" charset="-120"/>
                </a:rPr>
                <a:t>97</a:t>
              </a:r>
              <a:r>
                <a:rPr lang="zh-TW" altLang="en-US" b="1" dirty="0">
                  <a:solidFill>
                    <a:srgbClr val="1F497D"/>
                  </a:solidFill>
                  <a:latin typeface="微軟正黑體" pitchFamily="34" charset="-120"/>
                  <a:ea typeface="微軟正黑體" pitchFamily="34" charset="-120"/>
                </a:rPr>
                <a:t>年</a:t>
              </a:r>
              <a:r>
                <a:rPr lang="en-US" altLang="zh-TW" b="1" dirty="0">
                  <a:solidFill>
                    <a:srgbClr val="1F497D"/>
                  </a:solidFill>
                  <a:latin typeface="微軟正黑體" pitchFamily="34" charset="-120"/>
                  <a:ea typeface="微軟正黑體" pitchFamily="34" charset="-120"/>
                </a:rPr>
                <a:t>9</a:t>
              </a:r>
              <a:r>
                <a:rPr lang="zh-TW" altLang="en-US" b="1" dirty="0">
                  <a:solidFill>
                    <a:srgbClr val="1F497D"/>
                  </a:solidFill>
                  <a:latin typeface="微軟正黑體" pitchFamily="34" charset="-120"/>
                  <a:ea typeface="微軟正黑體" pitchFamily="34" charset="-120"/>
                </a:rPr>
                <a:t>月推動後，至</a:t>
              </a:r>
              <a:r>
                <a:rPr lang="en-US" altLang="zh-TW" b="1" dirty="0">
                  <a:solidFill>
                    <a:srgbClr val="1F497D"/>
                  </a:solidFill>
                  <a:latin typeface="微軟正黑體" pitchFamily="34" charset="-120"/>
                  <a:ea typeface="微軟正黑體" pitchFamily="34" charset="-120"/>
                </a:rPr>
                <a:t>98</a:t>
              </a:r>
              <a:r>
                <a:rPr lang="zh-TW" altLang="en-US" b="1" dirty="0">
                  <a:solidFill>
                    <a:srgbClr val="1F497D"/>
                  </a:solidFill>
                  <a:latin typeface="微軟正黑體" pitchFamily="34" charset="-120"/>
                  <a:ea typeface="微軟正黑體" pitchFamily="34" charset="-120"/>
                </a:rPr>
                <a:t>年底單月出口值恢復全球金融風暴前</a:t>
              </a:r>
              <a:r>
                <a:rPr lang="en-US" altLang="zh-TW" b="1" dirty="0">
                  <a:solidFill>
                    <a:srgbClr val="1F497D"/>
                  </a:solidFill>
                  <a:latin typeface="微軟正黑體" pitchFamily="34" charset="-120"/>
                  <a:ea typeface="微軟正黑體" pitchFamily="34" charset="-120"/>
                </a:rPr>
                <a:t>200</a:t>
              </a:r>
              <a:r>
                <a:rPr lang="zh-TW" altLang="en-US" b="1" dirty="0">
                  <a:solidFill>
                    <a:srgbClr val="1F497D"/>
                  </a:solidFill>
                  <a:latin typeface="微軟正黑體" pitchFamily="34" charset="-120"/>
                  <a:ea typeface="微軟正黑體" pitchFamily="34" charset="-120"/>
                </a:rPr>
                <a:t>億美元以上水準</a:t>
              </a:r>
            </a:p>
            <a:p>
              <a:pPr marL="285750" indent="-285750" algn="just">
                <a:lnSpc>
                  <a:spcPts val="2200"/>
                </a:lnSpc>
                <a:buFont typeface="Wingdings" panose="05000000000000000000" pitchFamily="2" charset="2"/>
                <a:buChar char="ü"/>
              </a:pPr>
              <a:r>
                <a:rPr lang="zh-TW" altLang="en-US" b="1" dirty="0">
                  <a:solidFill>
                    <a:srgbClr val="1F497D"/>
                  </a:solidFill>
                  <a:latin typeface="微軟正黑體" pitchFamily="34" charset="-120"/>
                  <a:ea typeface="微軟正黑體" pitchFamily="34" charset="-120"/>
                </a:rPr>
                <a:t>為分散出口市場，</a:t>
              </a:r>
              <a:r>
                <a:rPr lang="en-US" altLang="zh-TW" b="1" dirty="0">
                  <a:solidFill>
                    <a:srgbClr val="1F497D"/>
                  </a:solidFill>
                  <a:latin typeface="微軟正黑體" pitchFamily="34" charset="-120"/>
                  <a:ea typeface="微軟正黑體" pitchFamily="34" charset="-120"/>
                </a:rPr>
                <a:t>104</a:t>
              </a:r>
              <a:r>
                <a:rPr lang="zh-TW" altLang="en-US" b="1" dirty="0">
                  <a:solidFill>
                    <a:srgbClr val="1F497D"/>
                  </a:solidFill>
                  <a:latin typeface="微軟正黑體" pitchFamily="34" charset="-120"/>
                  <a:ea typeface="微軟正黑體" pitchFamily="34" charset="-120"/>
                </a:rPr>
                <a:t>年已選定美國、德國、中國大陸、印尼、越南、印度等</a:t>
              </a:r>
              <a:r>
                <a:rPr lang="en-US" altLang="zh-TW" b="1" dirty="0">
                  <a:solidFill>
                    <a:srgbClr val="1F497D"/>
                  </a:solidFill>
                  <a:latin typeface="微軟正黑體" pitchFamily="34" charset="-120"/>
                  <a:ea typeface="微軟正黑體" pitchFamily="34" charset="-120"/>
                </a:rPr>
                <a:t>11</a:t>
              </a:r>
              <a:r>
                <a:rPr lang="zh-TW" altLang="en-US" b="1" dirty="0">
                  <a:solidFill>
                    <a:srgbClr val="1F497D"/>
                  </a:solidFill>
                  <a:latin typeface="微軟正黑體" pitchFamily="34" charset="-120"/>
                  <a:ea typeface="微軟正黑體" pitchFamily="34" charset="-120"/>
                </a:rPr>
                <a:t>國，作為重點市場進行布局；並持續與美、日業者合作開發優質平價及東南亞市場</a:t>
              </a:r>
            </a:p>
          </p:txBody>
        </p:sp>
        <p:sp>
          <p:nvSpPr>
            <p:cNvPr id="4" name="圓角矩形 3"/>
            <p:cNvSpPr/>
            <p:nvPr/>
          </p:nvSpPr>
          <p:spPr>
            <a:xfrm>
              <a:off x="1121778" y="5585448"/>
              <a:ext cx="7545180" cy="1354431"/>
            </a:xfrm>
            <a:prstGeom prst="roundRect">
              <a:avLst/>
            </a:prstGeom>
            <a:solidFill>
              <a:srgbClr val="FFFFEF"/>
            </a:solidFill>
            <a:ln>
              <a:solidFill>
                <a:schemeClr val="accent6">
                  <a:lumMod val="75000"/>
                </a:schemeClr>
              </a:solidFill>
            </a:ln>
            <a:effectLst>
              <a:outerShdw blurRad="107950" dist="12700" dir="5400000" algn="ctr">
                <a:srgbClr val="000000"/>
              </a:outerShdw>
            </a:effectLst>
          </p:spPr>
          <p:style>
            <a:lnRef idx="2">
              <a:schemeClr val="accent6"/>
            </a:lnRef>
            <a:fillRef idx="1">
              <a:schemeClr val="lt1"/>
            </a:fillRef>
            <a:effectRef idx="0">
              <a:schemeClr val="accent6"/>
            </a:effectRef>
            <a:fontRef idx="minor">
              <a:schemeClr val="dk1"/>
            </a:fontRef>
          </p:style>
          <p:txBody>
            <a:bodyPr wrap="square" tIns="0" bIns="0">
              <a:spAutoFit/>
            </a:bodyPr>
            <a:lstStyle/>
            <a:p>
              <a:pPr marL="285750" indent="-285750" algn="just">
                <a:lnSpc>
                  <a:spcPts val="2200"/>
                </a:lnSpc>
                <a:buBlip>
                  <a:blip r:embed="rId3"/>
                </a:buBlip>
              </a:pPr>
              <a:r>
                <a:rPr lang="zh-TW" altLang="en-US" b="1" dirty="0" smtClean="0">
                  <a:solidFill>
                    <a:srgbClr val="1F497D"/>
                  </a:solidFill>
                  <a:latin typeface="微軟正黑體" pitchFamily="34" charset="-120"/>
                  <a:ea typeface="微軟正黑體" pitchFamily="34" charset="-120"/>
                </a:rPr>
                <a:t>充分運用我國</a:t>
              </a:r>
              <a:r>
                <a:rPr lang="en-US" altLang="zh-TW" b="1" dirty="0">
                  <a:solidFill>
                    <a:srgbClr val="1F497D"/>
                  </a:solidFill>
                  <a:latin typeface="微軟正黑體" pitchFamily="34" charset="-120"/>
                  <a:ea typeface="微軟正黑體" pitchFamily="34" charset="-120"/>
                </a:rPr>
                <a:t>ICT</a:t>
              </a:r>
              <a:r>
                <a:rPr lang="zh-TW" altLang="en-US" b="1" dirty="0">
                  <a:solidFill>
                    <a:srgbClr val="1F497D"/>
                  </a:solidFill>
                  <a:latin typeface="微軟正黑體" pitchFamily="34" charset="-120"/>
                  <a:ea typeface="微軟正黑體" pitchFamily="34" charset="-120"/>
                </a:rPr>
                <a:t>優勢，發展整體解決方案，帶動出口新模式</a:t>
              </a:r>
            </a:p>
            <a:p>
              <a:pPr marL="285750" indent="-285750" algn="just">
                <a:lnSpc>
                  <a:spcPts val="2200"/>
                </a:lnSpc>
                <a:buFontTx/>
                <a:buBlip>
                  <a:blip r:embed="rId3"/>
                </a:buBlip>
              </a:pPr>
              <a:r>
                <a:rPr lang="zh-TW" altLang="en-US" b="1" dirty="0" smtClean="0">
                  <a:solidFill>
                    <a:srgbClr val="1F497D"/>
                  </a:solidFill>
                  <a:latin typeface="微軟正黑體" pitchFamily="34" charset="-120"/>
                  <a:ea typeface="微軟正黑體" pitchFamily="34" charset="-120"/>
                </a:rPr>
                <a:t>分散</a:t>
              </a:r>
              <a:r>
                <a:rPr lang="zh-TW" altLang="en-US" b="1" dirty="0">
                  <a:solidFill>
                    <a:srgbClr val="1F497D"/>
                  </a:solidFill>
                  <a:latin typeface="微軟正黑體" pitchFamily="34" charset="-120"/>
                  <a:ea typeface="微軟正黑體" pitchFamily="34" charset="-120"/>
                </a:rPr>
                <a:t>出口巿場，深耕重點</a:t>
              </a:r>
              <a:r>
                <a:rPr lang="zh-TW" altLang="en-US" b="1" dirty="0" smtClean="0">
                  <a:solidFill>
                    <a:srgbClr val="1F497D"/>
                  </a:solidFill>
                  <a:latin typeface="微軟正黑體" pitchFamily="34" charset="-120"/>
                  <a:ea typeface="微軟正黑體" pitchFamily="34" charset="-120"/>
                </a:rPr>
                <a:t>區域，如掌握</a:t>
              </a:r>
              <a:r>
                <a:rPr lang="zh-TW" altLang="en-US" b="1" dirty="0">
                  <a:solidFill>
                    <a:srgbClr val="1F497D"/>
                  </a:solidFill>
                  <a:latin typeface="微軟正黑體" pitchFamily="34" charset="-120"/>
                  <a:ea typeface="微軟正黑體" pitchFamily="34" charset="-120"/>
                </a:rPr>
                <a:t>美國再工業化、德國工業</a:t>
              </a:r>
              <a:r>
                <a:rPr lang="en-US" altLang="zh-TW" b="1" dirty="0">
                  <a:solidFill>
                    <a:srgbClr val="1F497D"/>
                  </a:solidFill>
                  <a:latin typeface="微軟正黑體" pitchFamily="34" charset="-120"/>
                  <a:ea typeface="微軟正黑體" pitchFamily="34" charset="-120"/>
                </a:rPr>
                <a:t>4.0</a:t>
              </a:r>
              <a:r>
                <a:rPr lang="zh-TW" altLang="en-US" b="1" dirty="0">
                  <a:solidFill>
                    <a:srgbClr val="1F497D"/>
                  </a:solidFill>
                  <a:latin typeface="微軟正黑體" pitchFamily="34" charset="-120"/>
                  <a:ea typeface="微軟正黑體" pitchFamily="34" charset="-120"/>
                </a:rPr>
                <a:t>等新趨勢</a:t>
              </a:r>
              <a:r>
                <a:rPr lang="zh-TW" altLang="en-US" b="1" dirty="0" smtClean="0">
                  <a:solidFill>
                    <a:srgbClr val="1F497D"/>
                  </a:solidFill>
                  <a:latin typeface="微軟正黑體" pitchFamily="34" charset="-120"/>
                  <a:ea typeface="微軟正黑體" pitchFamily="34" charset="-120"/>
                </a:rPr>
                <a:t>，並運用新模式協助拓展具潛力之</a:t>
              </a:r>
              <a:r>
                <a:rPr lang="zh-TW" altLang="en-US" b="1" dirty="0" smtClean="0">
                  <a:solidFill>
                    <a:srgbClr val="1F497D"/>
                  </a:solidFill>
                  <a:latin typeface="微軟正黑體"/>
                  <a:ea typeface="微軟正黑體"/>
                </a:rPr>
                <a:t>新興市場</a:t>
              </a:r>
              <a:r>
                <a:rPr lang="zh-TW" altLang="en-US" b="1" dirty="0" smtClean="0">
                  <a:solidFill>
                    <a:srgbClr val="1F497D"/>
                  </a:solidFill>
                  <a:latin typeface="微軟正黑體" pitchFamily="34" charset="-120"/>
                  <a:ea typeface="微軟正黑體" pitchFamily="34" charset="-120"/>
                </a:rPr>
                <a:t>，深化</a:t>
              </a:r>
              <a:r>
                <a:rPr lang="zh-TW" altLang="en-US" b="1" dirty="0">
                  <a:solidFill>
                    <a:srgbClr val="1F497D"/>
                  </a:solidFill>
                  <a:latin typeface="微軟正黑體" pitchFamily="34" charset="-120"/>
                  <a:ea typeface="微軟正黑體" pitchFamily="34" charset="-120"/>
                </a:rPr>
                <a:t>亞洲</a:t>
              </a:r>
              <a:r>
                <a:rPr lang="zh-TW" altLang="en-US" b="1" dirty="0" smtClean="0">
                  <a:solidFill>
                    <a:srgbClr val="1F497D"/>
                  </a:solidFill>
                  <a:latin typeface="微軟正黑體" pitchFamily="34" charset="-120"/>
                  <a:ea typeface="微軟正黑體" pitchFamily="34" charset="-120"/>
                </a:rPr>
                <a:t>市場</a:t>
              </a:r>
              <a:endParaRPr lang="zh-TW" altLang="en-US" b="1" dirty="0">
                <a:solidFill>
                  <a:srgbClr val="1F497D"/>
                </a:solidFill>
                <a:latin typeface="微軟正黑體" pitchFamily="34" charset="-120"/>
                <a:ea typeface="微軟正黑體" pitchFamily="34" charset="-120"/>
              </a:endParaRPr>
            </a:p>
            <a:p>
              <a:pPr marL="285750" indent="-285750" algn="just">
                <a:lnSpc>
                  <a:spcPts val="2200"/>
                </a:lnSpc>
                <a:buFontTx/>
                <a:buBlip>
                  <a:blip r:embed="rId3"/>
                </a:buBlip>
              </a:pPr>
              <a:r>
                <a:rPr lang="zh-TW" altLang="en-US" b="1" dirty="0">
                  <a:solidFill>
                    <a:srgbClr val="1F497D"/>
                  </a:solidFill>
                  <a:latin typeface="微軟正黑體" pitchFamily="34" charset="-120"/>
                  <a:ea typeface="微軟正黑體" pitchFamily="34" charset="-120"/>
                </a:rPr>
                <a:t>出口拓展管道應多元併進，協助中小企業建置與輔導經營跨境電子商務網站，運用虛實出口通路併進，掌握海外商</a:t>
              </a:r>
              <a:r>
                <a:rPr lang="zh-TW" altLang="en-US" b="1" dirty="0" smtClean="0">
                  <a:solidFill>
                    <a:srgbClr val="1F497D"/>
                  </a:solidFill>
                  <a:latin typeface="微軟正黑體" pitchFamily="34" charset="-120"/>
                  <a:ea typeface="微軟正黑體" pitchFamily="34" charset="-120"/>
                </a:rPr>
                <a:t>機</a:t>
              </a:r>
              <a:endParaRPr lang="en-US" altLang="zh-TW" b="1" dirty="0">
                <a:solidFill>
                  <a:srgbClr val="1F497D"/>
                </a:solidFill>
                <a:latin typeface="微軟正黑體" pitchFamily="34" charset="-120"/>
                <a:ea typeface="微軟正黑體" pitchFamily="34" charset="-120"/>
              </a:endParaRPr>
            </a:p>
          </p:txBody>
        </p:sp>
        <p:sp>
          <p:nvSpPr>
            <p:cNvPr id="49" name="摺角紙張 48"/>
            <p:cNvSpPr/>
            <p:nvPr/>
          </p:nvSpPr>
          <p:spPr>
            <a:xfrm>
              <a:off x="78936" y="3361172"/>
              <a:ext cx="959029" cy="1172337"/>
            </a:xfrm>
            <a:prstGeom prst="foldedCorner">
              <a:avLst/>
            </a:prstGeom>
            <a:ln>
              <a:noFill/>
            </a:ln>
            <a:effectLst>
              <a:outerShdw blurRad="76200" dir="13500000" sy="23000" kx="1200000" algn="br" rotWithShape="0">
                <a:prstClr val="black">
                  <a:alpha val="20000"/>
                </a:prstClr>
              </a:outerShdw>
            </a:effectLst>
          </p:spPr>
          <p:style>
            <a:lnRef idx="1">
              <a:schemeClr val="accent6"/>
            </a:lnRef>
            <a:fillRef idx="2">
              <a:schemeClr val="accent6"/>
            </a:fillRef>
            <a:effectRef idx="1">
              <a:schemeClr val="accent6"/>
            </a:effectRef>
            <a:fontRef idx="minor">
              <a:schemeClr val="dk1"/>
            </a:fontRef>
          </p:style>
          <p:txBody>
            <a:bodyPr wrap="square" anchor="ctr" anchorCtr="0">
              <a:noAutofit/>
            </a:bodyPr>
            <a:lstStyle/>
            <a:p>
              <a:pPr algn="ctr">
                <a:spcBef>
                  <a:spcPct val="50000"/>
                </a:spcBef>
              </a:pPr>
              <a:r>
                <a:rPr lang="zh-TW" altLang="en-US" sz="2000" b="1" dirty="0" smtClean="0">
                  <a:solidFill>
                    <a:srgbClr val="1F497D"/>
                  </a:solidFill>
                  <a:latin typeface="微軟正黑體" pitchFamily="34" charset="-120"/>
                  <a:ea typeface="微軟正黑體" pitchFamily="34" charset="-120"/>
                </a:rPr>
                <a:t>成果</a:t>
              </a:r>
              <a:endParaRPr lang="zh-TW" altLang="en-US" sz="2000" b="1" dirty="0">
                <a:solidFill>
                  <a:srgbClr val="8064A2">
                    <a:lumMod val="50000"/>
                  </a:srgbClr>
                </a:solidFill>
                <a:latin typeface="標楷體" panose="03000509000000000000" pitchFamily="65" charset="-120"/>
                <a:ea typeface="標楷體" panose="03000509000000000000" pitchFamily="65" charset="-120"/>
              </a:endParaRPr>
            </a:p>
          </p:txBody>
        </p:sp>
        <p:sp>
          <p:nvSpPr>
            <p:cNvPr id="52" name="摺角紙張 51"/>
            <p:cNvSpPr/>
            <p:nvPr/>
          </p:nvSpPr>
          <p:spPr>
            <a:xfrm>
              <a:off x="78936" y="5709299"/>
              <a:ext cx="958449" cy="1014627"/>
            </a:xfrm>
            <a:prstGeom prst="foldedCorner">
              <a:avLst/>
            </a:prstGeom>
            <a:ln>
              <a:noFill/>
            </a:ln>
            <a:effectLst>
              <a:outerShdw blurRad="76200" dir="13500000" sy="23000" kx="1200000" algn="br" rotWithShape="0">
                <a:prstClr val="black">
                  <a:alpha val="20000"/>
                </a:prstClr>
              </a:outerShdw>
            </a:effectLst>
          </p:spPr>
          <p:style>
            <a:lnRef idx="1">
              <a:schemeClr val="accent6"/>
            </a:lnRef>
            <a:fillRef idx="2">
              <a:schemeClr val="accent6"/>
            </a:fillRef>
            <a:effectRef idx="1">
              <a:schemeClr val="accent6"/>
            </a:effectRef>
            <a:fontRef idx="minor">
              <a:schemeClr val="dk1"/>
            </a:fontRef>
          </p:style>
          <p:txBody>
            <a:bodyPr wrap="square" anchor="ctr" anchorCtr="0">
              <a:noAutofit/>
            </a:bodyPr>
            <a:lstStyle/>
            <a:p>
              <a:pPr algn="ctr">
                <a:spcBef>
                  <a:spcPct val="50000"/>
                </a:spcBef>
              </a:pPr>
              <a:r>
                <a:rPr lang="zh-TW" altLang="en-US" sz="2000" b="1" dirty="0" smtClean="0">
                  <a:solidFill>
                    <a:srgbClr val="1F497D"/>
                  </a:solidFill>
                  <a:latin typeface="微軟正黑體" pitchFamily="34" charset="-120"/>
                  <a:ea typeface="微軟正黑體" pitchFamily="34" charset="-120"/>
                </a:rPr>
                <a:t>待努力方向</a:t>
              </a:r>
              <a:endParaRPr lang="zh-TW" altLang="en-US" sz="2000" b="1" dirty="0">
                <a:solidFill>
                  <a:srgbClr val="1F497D"/>
                </a:solidFill>
                <a:latin typeface="微軟正黑體" pitchFamily="34" charset="-120"/>
                <a:ea typeface="微軟正黑體" pitchFamily="34" charset="-120"/>
              </a:endParaRPr>
            </a:p>
          </p:txBody>
        </p:sp>
      </p:grpSp>
      <p:sp>
        <p:nvSpPr>
          <p:cNvPr id="18" name="標題 1"/>
          <p:cNvSpPr txBox="1">
            <a:spLocks/>
          </p:cNvSpPr>
          <p:nvPr/>
        </p:nvSpPr>
        <p:spPr>
          <a:xfrm>
            <a:off x="200547" y="21413"/>
            <a:ext cx="8943453" cy="843760"/>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kern="12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1pPr>
          </a:lstStyle>
          <a:p>
            <a:pPr marL="720725" indent="-720725">
              <a:lnSpc>
                <a:spcPct val="100000"/>
              </a:lnSpc>
              <a:spcBef>
                <a:spcPts val="0"/>
              </a:spcBef>
              <a:defRPr/>
            </a:pPr>
            <a:r>
              <a:rPr lang="zh-TW" altLang="en-US" sz="3600" b="1" dirty="0">
                <a:solidFill>
                  <a:srgbClr val="002060"/>
                </a:solidFill>
                <a:effectLst>
                  <a:outerShdw blurRad="38100" dist="38100" dir="2700000" algn="tl">
                    <a:srgbClr val="000000">
                      <a:alpha val="43137"/>
                    </a:srgbClr>
                  </a:outerShdw>
                </a:effectLst>
                <a:cs typeface="Times New Roman" panose="02020603050405020304" pitchFamily="18" charset="0"/>
              </a:rPr>
              <a:t>二</a:t>
            </a:r>
            <a:r>
              <a:rPr lang="zh-TW" altLang="en-US" sz="3600" b="1" dirty="0" smtClean="0">
                <a:solidFill>
                  <a:srgbClr val="002060"/>
                </a:solidFill>
                <a:effectLst>
                  <a:outerShdw blurRad="38100" dist="38100" dir="2700000" algn="tl">
                    <a:srgbClr val="000000">
                      <a:alpha val="43137"/>
                    </a:srgbClr>
                  </a:outerShdw>
                </a:effectLst>
                <a:cs typeface="Times New Roman" panose="02020603050405020304" pitchFamily="18" charset="0"/>
              </a:rPr>
              <a:t>、</a:t>
            </a:r>
            <a:r>
              <a:rPr lang="zh-TW" altLang="en-US" sz="3600" b="1" dirty="0">
                <a:solidFill>
                  <a:srgbClr val="002060"/>
                </a:solidFill>
                <a:effectLst>
                  <a:outerShdw blurRad="38100" dist="38100" dir="2700000" algn="tl">
                    <a:srgbClr val="000000">
                      <a:alpha val="43137"/>
                    </a:srgbClr>
                  </a:outerShdw>
                </a:effectLst>
                <a:cs typeface="Times New Roman" panose="02020603050405020304" pitchFamily="18" charset="0"/>
              </a:rPr>
              <a:t>出口</a:t>
            </a:r>
            <a:r>
              <a:rPr lang="zh-TW" altLang="en-US" sz="3600" b="1" dirty="0" smtClean="0">
                <a:solidFill>
                  <a:srgbClr val="002060"/>
                </a:solidFill>
                <a:effectLst>
                  <a:outerShdw blurRad="38100" dist="38100" dir="2700000" algn="tl">
                    <a:srgbClr val="000000">
                      <a:alpha val="43137"/>
                    </a:srgbClr>
                  </a:outerShdw>
                </a:effectLst>
                <a:cs typeface="Times New Roman" panose="02020603050405020304" pitchFamily="18" charset="0"/>
              </a:rPr>
              <a:t>拓銷政策評估</a:t>
            </a:r>
            <a:endParaRPr lang="zh-TW" altLang="en-US" sz="3600" b="1" dirty="0">
              <a:solidFill>
                <a:srgbClr val="002060"/>
              </a:solidFill>
              <a:effectLst>
                <a:outerShdw blurRad="38100" dist="38100" dir="2700000" algn="tl">
                  <a:srgbClr val="000000">
                    <a:alpha val="43137"/>
                  </a:srgbClr>
                </a:outerShdw>
              </a:effectLst>
              <a:cs typeface="Times New Roman" panose="02020603050405020304" pitchFamily="18" charset="0"/>
            </a:endParaRPr>
          </a:p>
        </p:txBody>
      </p:sp>
      <p:sp>
        <p:nvSpPr>
          <p:cNvPr id="21" name="投影片編號版面配置區 3"/>
          <p:cNvSpPr txBox="1">
            <a:spLocks/>
          </p:cNvSpPr>
          <p:nvPr/>
        </p:nvSpPr>
        <p:spPr>
          <a:xfrm>
            <a:off x="6905848" y="6492875"/>
            <a:ext cx="2133600" cy="365125"/>
          </a:xfrm>
          <a:prstGeom prst="rect">
            <a:avLst/>
          </a:prstGeom>
        </p:spPr>
        <p:txBody>
          <a:bodyPr vert="horz" lIns="91440" tIns="45720" rIns="91440" bIns="45720" rtlCol="0" anchor="ctr"/>
          <a:lstStyle>
            <a:defPPr>
              <a:defRPr lang="zh-TW"/>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8646B01-4085-4DDD-822B-F552DEC86DD7}" type="slidenum">
              <a:rPr lang="zh-TW" altLang="en-US" sz="1600" smtClean="0">
                <a:solidFill>
                  <a:prstClr val="black">
                    <a:tint val="75000"/>
                  </a:prstClr>
                </a:solidFill>
                <a:ea typeface="文鼎圓體M"/>
              </a:rPr>
              <a:pPr/>
              <a:t>11</a:t>
            </a:fld>
            <a:endParaRPr lang="zh-TW" altLang="en-US" sz="1600" dirty="0">
              <a:solidFill>
                <a:prstClr val="black">
                  <a:tint val="75000"/>
                </a:prstClr>
              </a:solidFill>
              <a:ea typeface="文鼎圓體M"/>
            </a:endParaRPr>
          </a:p>
        </p:txBody>
      </p:sp>
      <p:sp>
        <p:nvSpPr>
          <p:cNvPr id="9" name="文字方塊 8"/>
          <p:cNvSpPr txBox="1"/>
          <p:nvPr/>
        </p:nvSpPr>
        <p:spPr>
          <a:xfrm>
            <a:off x="308762" y="705224"/>
            <a:ext cx="8730686" cy="1015663"/>
          </a:xfrm>
          <a:prstGeom prst="rect">
            <a:avLst/>
          </a:prstGeom>
          <a:noFill/>
        </p:spPr>
        <p:txBody>
          <a:bodyPr wrap="square" rtlCol="0">
            <a:spAutoFit/>
          </a:bodyPr>
          <a:lstStyle/>
          <a:p>
            <a:r>
              <a:rPr lang="zh-TW" altLang="en-US" sz="2000" dirty="0" smtClean="0">
                <a:solidFill>
                  <a:srgbClr val="D6ECFF">
                    <a:lumMod val="25000"/>
                  </a:srgbClr>
                </a:solidFill>
                <a:latin typeface="微軟正黑體" pitchFamily="34" charset="-120"/>
                <a:ea typeface="微軟正黑體" pitchFamily="34" charset="-120"/>
                <a:cs typeface="Arial" pitchFamily="34" charset="0"/>
              </a:rPr>
              <a:t>        為提振國內出口，政府推動新鄭和計畫，協助廠商拓展海外新興市場；並全力</a:t>
            </a:r>
            <a:r>
              <a:rPr lang="zh-TW" altLang="en-US" sz="2000" dirty="0">
                <a:solidFill>
                  <a:srgbClr val="D6ECFF">
                    <a:lumMod val="25000"/>
                  </a:srgbClr>
                </a:solidFill>
                <a:latin typeface="微軟正黑體" pitchFamily="34" charset="-120"/>
                <a:ea typeface="微軟正黑體" pitchFamily="34" charset="-120"/>
                <a:cs typeface="Arial" pitchFamily="34" charset="0"/>
              </a:rPr>
              <a:t>推動優質平價</a:t>
            </a:r>
            <a:r>
              <a:rPr lang="zh-TW" altLang="en-US" sz="2000" dirty="0" smtClean="0">
                <a:solidFill>
                  <a:srgbClr val="D6ECFF">
                    <a:lumMod val="25000"/>
                  </a:srgbClr>
                </a:solidFill>
                <a:latin typeface="微軟正黑體" pitchFamily="34" charset="-120"/>
                <a:ea typeface="微軟正黑體" pitchFamily="34" charset="-120"/>
                <a:cs typeface="Arial" pitchFamily="34" charset="0"/>
              </a:rPr>
              <a:t>新興市場方案、商品出口轉型行動方案等，促進出口市場多元化、提升臺灣國際形象</a:t>
            </a:r>
            <a:endParaRPr lang="zh-TW" altLang="en-US" sz="2000" dirty="0">
              <a:solidFill>
                <a:srgbClr val="D6ECFF">
                  <a:lumMod val="25000"/>
                </a:srgbClr>
              </a:solidFill>
              <a:latin typeface="微軟正黑體" pitchFamily="34" charset="-120"/>
              <a:ea typeface="微軟正黑體" pitchFamily="34" charset="-120"/>
              <a:cs typeface="Arial" pitchFamily="34" charset="0"/>
            </a:endParaRPr>
          </a:p>
        </p:txBody>
      </p:sp>
    </p:spTree>
    <p:extLst>
      <p:ext uri="{BB962C8B-B14F-4D97-AF65-F5344CB8AC3E}">
        <p14:creationId xmlns:p14="http://schemas.microsoft.com/office/powerpoint/2010/main" val="28336780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圓角矩形 2"/>
          <p:cNvSpPr/>
          <p:nvPr/>
        </p:nvSpPr>
        <p:spPr>
          <a:xfrm>
            <a:off x="1243749" y="1797522"/>
            <a:ext cx="7765218" cy="2497138"/>
          </a:xfrm>
          <a:prstGeom prst="roundRect">
            <a:avLst/>
          </a:prstGeom>
          <a:solidFill>
            <a:srgbClr val="FFFFEF"/>
          </a:solidFill>
          <a:ln>
            <a:solidFill>
              <a:schemeClr val="accent6">
                <a:lumMod val="75000"/>
              </a:schemeClr>
            </a:solidFill>
          </a:ln>
          <a:effectLst>
            <a:outerShdw blurRad="107950" dist="12700" dir="5400000" algn="ctr">
              <a:srgbClr val="000000"/>
            </a:outerShdw>
          </a:effectLst>
        </p:spPr>
        <p:style>
          <a:lnRef idx="2">
            <a:schemeClr val="accent6"/>
          </a:lnRef>
          <a:fillRef idx="1">
            <a:schemeClr val="lt1"/>
          </a:fillRef>
          <a:effectRef idx="0">
            <a:schemeClr val="accent6"/>
          </a:effectRef>
          <a:fontRef idx="minor">
            <a:schemeClr val="dk1"/>
          </a:fontRef>
        </p:style>
        <p:txBody>
          <a:bodyPr wrap="square" tIns="0" bIns="0">
            <a:spAutoFit/>
          </a:bodyPr>
          <a:lstStyle/>
          <a:p>
            <a:pPr marL="285750" indent="-285750" algn="just">
              <a:lnSpc>
                <a:spcPts val="2200"/>
              </a:lnSpc>
              <a:buBlip>
                <a:blip r:embed="rId3"/>
              </a:buBlip>
            </a:pPr>
            <a:r>
              <a:rPr lang="zh-TW" altLang="en-US" sz="1700" b="1" dirty="0">
                <a:solidFill>
                  <a:srgbClr val="FF0000"/>
                </a:solidFill>
                <a:latin typeface="微軟正黑體" pitchFamily="34" charset="-120"/>
                <a:ea typeface="微軟正黑體" pitchFamily="34" charset="-120"/>
              </a:rPr>
              <a:t>外人</a:t>
            </a:r>
            <a:r>
              <a:rPr lang="zh-TW" altLang="en-US" sz="1700" b="1" dirty="0" smtClean="0">
                <a:solidFill>
                  <a:srgbClr val="FF0000"/>
                </a:solidFill>
                <a:latin typeface="微軟正黑體" pitchFamily="34" charset="-120"/>
                <a:ea typeface="微軟正黑體" pitchFamily="34" charset="-120"/>
              </a:rPr>
              <a:t>來臺投資</a:t>
            </a:r>
            <a:r>
              <a:rPr lang="zh-TW" altLang="en-US" sz="1700" b="1" dirty="0" smtClean="0">
                <a:solidFill>
                  <a:schemeClr val="tx2"/>
                </a:solidFill>
                <a:latin typeface="微軟正黑體" pitchFamily="34" charset="-120"/>
                <a:ea typeface="微軟正黑體" pitchFamily="34" charset="-120"/>
              </a:rPr>
              <a:t>：</a:t>
            </a:r>
            <a:r>
              <a:rPr lang="en-US" altLang="zh-TW" sz="1700" b="1" dirty="0" smtClean="0">
                <a:solidFill>
                  <a:schemeClr val="tx2"/>
                </a:solidFill>
                <a:latin typeface="微軟正黑體" pitchFamily="34" charset="-120"/>
                <a:ea typeface="微軟正黑體" pitchFamily="34" charset="-120"/>
              </a:rPr>
              <a:t>99</a:t>
            </a:r>
            <a:r>
              <a:rPr lang="zh-TW" altLang="en-US" sz="1700" b="1" dirty="0" smtClean="0">
                <a:solidFill>
                  <a:schemeClr val="tx2"/>
                </a:solidFill>
                <a:latin typeface="微軟正黑體" pitchFamily="34" charset="-120"/>
                <a:ea typeface="微軟正黑體" pitchFamily="34" charset="-120"/>
              </a:rPr>
              <a:t>年以來，投資達成率均超過</a:t>
            </a:r>
            <a:r>
              <a:rPr lang="en-US" altLang="zh-TW" sz="1700" b="1" dirty="0" smtClean="0">
                <a:solidFill>
                  <a:schemeClr val="tx2"/>
                </a:solidFill>
                <a:latin typeface="微軟正黑體" pitchFamily="34" charset="-120"/>
                <a:ea typeface="微軟正黑體" pitchFamily="34" charset="-120"/>
              </a:rPr>
              <a:t>100%</a:t>
            </a:r>
            <a:r>
              <a:rPr lang="zh-TW" altLang="en-US" sz="1700" b="1" dirty="0">
                <a:solidFill>
                  <a:schemeClr val="tx2"/>
                </a:solidFill>
                <a:latin typeface="微軟正黑體" pitchFamily="34" charset="-120"/>
                <a:ea typeface="微軟正黑體" pitchFamily="34" charset="-120"/>
              </a:rPr>
              <a:t>；</a:t>
            </a:r>
            <a:r>
              <a:rPr lang="en-US" altLang="zh-TW" sz="1700" b="1" dirty="0" smtClean="0">
                <a:solidFill>
                  <a:schemeClr val="tx2"/>
                </a:solidFill>
                <a:latin typeface="微軟正黑體" pitchFamily="34" charset="-120"/>
                <a:ea typeface="微軟正黑體" pitchFamily="34" charset="-120"/>
              </a:rPr>
              <a:t>104</a:t>
            </a:r>
            <a:r>
              <a:rPr lang="zh-TW" altLang="en-US" sz="1700" b="1" dirty="0" smtClean="0">
                <a:solidFill>
                  <a:schemeClr val="tx2"/>
                </a:solidFill>
                <a:latin typeface="微軟正黑體" pitchFamily="34" charset="-120"/>
                <a:ea typeface="微軟正黑體" pitchFamily="34" charset="-120"/>
              </a:rPr>
              <a:t>年</a:t>
            </a:r>
            <a:r>
              <a:rPr lang="en-US" altLang="zh-TW" sz="1700" b="1" dirty="0">
                <a:solidFill>
                  <a:schemeClr val="tx2"/>
                </a:solidFill>
                <a:latin typeface="微軟正黑體" pitchFamily="34" charset="-120"/>
                <a:ea typeface="微軟正黑體" pitchFamily="34" charset="-120"/>
              </a:rPr>
              <a:t>1~6</a:t>
            </a:r>
            <a:r>
              <a:rPr lang="zh-TW" altLang="en-US" sz="1700" b="1" dirty="0">
                <a:solidFill>
                  <a:schemeClr val="tx2"/>
                </a:solidFill>
                <a:latin typeface="微軟正黑體" pitchFamily="34" charset="-120"/>
                <a:ea typeface="微軟正黑體" pitchFamily="34" charset="-120"/>
              </a:rPr>
              <a:t>月僑外資在臺實際投資</a:t>
            </a:r>
            <a:r>
              <a:rPr lang="en-US" altLang="zh-TW" sz="1700" b="1" dirty="0" smtClean="0">
                <a:solidFill>
                  <a:schemeClr val="tx2"/>
                </a:solidFill>
                <a:latin typeface="微軟正黑體" pitchFamily="34" charset="-120"/>
                <a:ea typeface="微軟正黑體" pitchFamily="34" charset="-120"/>
              </a:rPr>
              <a:t>57.67</a:t>
            </a:r>
            <a:r>
              <a:rPr lang="zh-TW" altLang="en-US" sz="1700" b="1" dirty="0" smtClean="0">
                <a:solidFill>
                  <a:schemeClr val="tx2"/>
                </a:solidFill>
                <a:latin typeface="微軟正黑體" pitchFamily="34" charset="-120"/>
                <a:ea typeface="微軟正黑體" pitchFamily="34" charset="-120"/>
              </a:rPr>
              <a:t>億</a:t>
            </a:r>
            <a:r>
              <a:rPr lang="zh-TW" altLang="en-US" sz="1700" b="1" dirty="0">
                <a:solidFill>
                  <a:schemeClr val="tx2"/>
                </a:solidFill>
                <a:latin typeface="微軟正黑體" pitchFamily="34" charset="-120"/>
                <a:ea typeface="微軟正黑體" pitchFamily="34" charset="-120"/>
              </a:rPr>
              <a:t>美元</a:t>
            </a:r>
            <a:r>
              <a:rPr lang="en-US" altLang="zh-TW" sz="1700" b="1" dirty="0">
                <a:solidFill>
                  <a:schemeClr val="tx2"/>
                </a:solidFill>
                <a:latin typeface="微軟正黑體" pitchFamily="34" charset="-120"/>
                <a:ea typeface="微軟正黑體" pitchFamily="34" charset="-120"/>
              </a:rPr>
              <a:t>(</a:t>
            </a:r>
            <a:r>
              <a:rPr lang="zh-TW" altLang="en-US" sz="1700" b="1" dirty="0">
                <a:solidFill>
                  <a:schemeClr val="tx2"/>
                </a:solidFill>
                <a:latin typeface="微軟正黑體" pitchFamily="34" charset="-120"/>
                <a:ea typeface="微軟正黑體" pitchFamily="34" charset="-120"/>
              </a:rPr>
              <a:t>預計全年目標</a:t>
            </a:r>
            <a:r>
              <a:rPr lang="en-US" altLang="zh-TW" sz="1700" b="1" dirty="0">
                <a:solidFill>
                  <a:schemeClr val="tx2"/>
                </a:solidFill>
                <a:latin typeface="微軟正黑體" pitchFamily="34" charset="-120"/>
                <a:ea typeface="微軟正黑體" pitchFamily="34" charset="-120"/>
              </a:rPr>
              <a:t>110</a:t>
            </a:r>
            <a:r>
              <a:rPr lang="zh-TW" altLang="en-US" sz="1700" b="1" dirty="0">
                <a:solidFill>
                  <a:schemeClr val="tx2"/>
                </a:solidFill>
                <a:latin typeface="微軟正黑體" pitchFamily="34" charset="-120"/>
                <a:ea typeface="微軟正黑體" pitchFamily="34" charset="-120"/>
              </a:rPr>
              <a:t>億美元</a:t>
            </a:r>
            <a:r>
              <a:rPr lang="en-US" altLang="zh-TW" sz="1700" b="1" dirty="0">
                <a:solidFill>
                  <a:schemeClr val="tx2"/>
                </a:solidFill>
                <a:latin typeface="微軟正黑體" pitchFamily="34" charset="-120"/>
                <a:ea typeface="微軟正黑體" pitchFamily="34" charset="-120"/>
              </a:rPr>
              <a:t>)</a:t>
            </a:r>
            <a:r>
              <a:rPr lang="zh-TW" altLang="en-US" sz="1700" b="1" dirty="0">
                <a:solidFill>
                  <a:schemeClr val="tx2"/>
                </a:solidFill>
                <a:latin typeface="微軟正黑體" pitchFamily="34" charset="-120"/>
                <a:ea typeface="微軟正黑體" pitchFamily="34" charset="-120"/>
              </a:rPr>
              <a:t>，達成率</a:t>
            </a:r>
            <a:r>
              <a:rPr lang="en-US" altLang="zh-TW" sz="1700" b="1" dirty="0" smtClean="0">
                <a:solidFill>
                  <a:schemeClr val="tx2"/>
                </a:solidFill>
                <a:latin typeface="微軟正黑體" pitchFamily="34" charset="-120"/>
                <a:ea typeface="微軟正黑體" pitchFamily="34" charset="-120"/>
              </a:rPr>
              <a:t>52.43%</a:t>
            </a:r>
            <a:endParaRPr lang="en-US" altLang="zh-TW" sz="1700" b="1" dirty="0">
              <a:solidFill>
                <a:schemeClr val="tx2"/>
              </a:solidFill>
              <a:latin typeface="微軟正黑體" pitchFamily="34" charset="-120"/>
              <a:ea typeface="微軟正黑體" pitchFamily="34" charset="-120"/>
            </a:endParaRPr>
          </a:p>
          <a:p>
            <a:pPr marL="285750" indent="-285750" algn="just">
              <a:lnSpc>
                <a:spcPts val="2200"/>
              </a:lnSpc>
              <a:buBlip>
                <a:blip r:embed="rId3"/>
              </a:buBlip>
            </a:pPr>
            <a:r>
              <a:rPr lang="zh-TW" altLang="en-US" sz="1700" b="1" dirty="0" smtClean="0">
                <a:solidFill>
                  <a:srgbClr val="FF0000"/>
                </a:solidFill>
                <a:latin typeface="微軟正黑體" pitchFamily="34" charset="-120"/>
                <a:ea typeface="微軟正黑體" pitchFamily="34" charset="-120"/>
              </a:rPr>
              <a:t>推動台商回台</a:t>
            </a:r>
            <a:r>
              <a:rPr lang="zh-TW" altLang="en-US" sz="1700" b="1" dirty="0" smtClean="0">
                <a:solidFill>
                  <a:schemeClr val="tx2"/>
                </a:solidFill>
                <a:latin typeface="微軟正黑體" pitchFamily="34" charset="-120"/>
                <a:ea typeface="微軟正黑體" pitchFamily="34" charset="-120"/>
              </a:rPr>
              <a:t>：已促進</a:t>
            </a:r>
            <a:r>
              <a:rPr lang="en-US" altLang="zh-TW" sz="1700" b="1" dirty="0" smtClean="0">
                <a:solidFill>
                  <a:schemeClr val="tx2"/>
                </a:solidFill>
                <a:latin typeface="微軟正黑體" pitchFamily="34" charset="-120"/>
                <a:ea typeface="微軟正黑體" pitchFamily="34" charset="-120"/>
              </a:rPr>
              <a:t>65</a:t>
            </a:r>
            <a:r>
              <a:rPr lang="zh-TW" altLang="en-US" sz="1700" b="1" dirty="0" smtClean="0">
                <a:solidFill>
                  <a:schemeClr val="tx2"/>
                </a:solidFill>
                <a:latin typeface="微軟正黑體" pitchFamily="34" charset="-120"/>
                <a:ea typeface="微軟正黑體" pitchFamily="34" charset="-120"/>
              </a:rPr>
              <a:t>件投資案，其中</a:t>
            </a:r>
            <a:r>
              <a:rPr lang="en-US" altLang="zh-TW" sz="1700" b="1" dirty="0" smtClean="0">
                <a:solidFill>
                  <a:schemeClr val="tx2"/>
                </a:solidFill>
                <a:latin typeface="微軟正黑體" pitchFamily="34" charset="-120"/>
                <a:ea typeface="微軟正黑體" pitchFamily="34" charset="-120"/>
              </a:rPr>
              <a:t>11</a:t>
            </a:r>
            <a:r>
              <a:rPr lang="zh-TW" altLang="en-US" sz="1700" b="1" dirty="0" smtClean="0">
                <a:solidFill>
                  <a:schemeClr val="tx2"/>
                </a:solidFill>
                <a:latin typeface="微軟正黑體" pitchFamily="34" charset="-120"/>
                <a:ea typeface="微軟正黑體" pitchFamily="34" charset="-120"/>
              </a:rPr>
              <a:t>件在台設立營運總部，</a:t>
            </a:r>
            <a:r>
              <a:rPr lang="en-US" altLang="zh-TW" sz="1700" b="1" dirty="0" smtClean="0">
                <a:solidFill>
                  <a:schemeClr val="tx2"/>
                </a:solidFill>
                <a:latin typeface="微軟正黑體" pitchFamily="34" charset="-120"/>
                <a:ea typeface="微軟正黑體" pitchFamily="34" charset="-120"/>
              </a:rPr>
              <a:t>22</a:t>
            </a:r>
            <a:r>
              <a:rPr lang="zh-TW" altLang="en-US" sz="1700" b="1" dirty="0" smtClean="0">
                <a:solidFill>
                  <a:schemeClr val="tx2"/>
                </a:solidFill>
                <a:latin typeface="微軟正黑體" pitchFamily="34" charset="-120"/>
                <a:ea typeface="微軟正黑體" pitchFamily="34" charset="-120"/>
              </a:rPr>
              <a:t>件為高附加價值產品及關鍵零組件產業，預計總投資金額約</a:t>
            </a:r>
            <a:r>
              <a:rPr lang="en-US" altLang="zh-TW" sz="1700" b="1" dirty="0" smtClean="0">
                <a:solidFill>
                  <a:schemeClr val="tx2"/>
                </a:solidFill>
                <a:latin typeface="微軟正黑體" pitchFamily="34" charset="-120"/>
                <a:ea typeface="微軟正黑體" pitchFamily="34" charset="-120"/>
              </a:rPr>
              <a:t>2,411</a:t>
            </a:r>
            <a:r>
              <a:rPr lang="zh-TW" altLang="en-US" sz="1700" b="1" dirty="0" smtClean="0">
                <a:solidFill>
                  <a:schemeClr val="tx2"/>
                </a:solidFill>
                <a:latin typeface="微軟正黑體" pitchFamily="34" charset="-120"/>
                <a:ea typeface="微軟正黑體" pitchFamily="34" charset="-120"/>
              </a:rPr>
              <a:t>億元，已達成預訂</a:t>
            </a:r>
            <a:r>
              <a:rPr lang="en-US" altLang="zh-TW" sz="1700" b="1" dirty="0" smtClean="0">
                <a:solidFill>
                  <a:schemeClr val="tx2"/>
                </a:solidFill>
                <a:latin typeface="微軟正黑體" pitchFamily="34" charset="-120"/>
                <a:ea typeface="微軟正黑體" pitchFamily="34" charset="-120"/>
              </a:rPr>
              <a:t>2,000</a:t>
            </a:r>
            <a:r>
              <a:rPr lang="zh-TW" altLang="en-US" sz="1700" b="1" dirty="0" smtClean="0">
                <a:solidFill>
                  <a:schemeClr val="tx2"/>
                </a:solidFill>
                <a:latin typeface="微軟正黑體" pitchFamily="34" charset="-120"/>
                <a:ea typeface="微軟正黑體" pitchFamily="34" charset="-120"/>
              </a:rPr>
              <a:t>億元目標，並可創造</a:t>
            </a:r>
            <a:r>
              <a:rPr lang="en-US" altLang="zh-TW" sz="1700" b="1" dirty="0" smtClean="0">
                <a:solidFill>
                  <a:schemeClr val="tx2"/>
                </a:solidFill>
                <a:latin typeface="微軟正黑體" pitchFamily="34" charset="-120"/>
                <a:ea typeface="微軟正黑體" pitchFamily="34" charset="-120"/>
              </a:rPr>
              <a:t>3.9</a:t>
            </a:r>
            <a:r>
              <a:rPr lang="zh-TW" altLang="en-US" sz="1700" b="1" dirty="0" smtClean="0">
                <a:solidFill>
                  <a:schemeClr val="tx2"/>
                </a:solidFill>
                <a:latin typeface="微軟正黑體" pitchFamily="34" charset="-120"/>
                <a:ea typeface="微軟正黑體" pitchFamily="34" charset="-120"/>
              </a:rPr>
              <a:t>萬個就業機會</a:t>
            </a:r>
            <a:r>
              <a:rPr lang="en-US" altLang="zh-TW" sz="1700" b="1" dirty="0" smtClean="0">
                <a:solidFill>
                  <a:schemeClr val="tx2"/>
                </a:solidFill>
                <a:latin typeface="微軟正黑體" pitchFamily="34" charset="-120"/>
                <a:ea typeface="微軟正黑體" pitchFamily="34" charset="-120"/>
              </a:rPr>
              <a:t>(103</a:t>
            </a:r>
            <a:r>
              <a:rPr lang="zh-TW" altLang="en-US" sz="1700" b="1" dirty="0" smtClean="0">
                <a:solidFill>
                  <a:schemeClr val="tx2"/>
                </a:solidFill>
                <a:latin typeface="微軟正黑體" pitchFamily="34" charset="-120"/>
                <a:ea typeface="微軟正黑體" pitchFamily="34" charset="-120"/>
              </a:rPr>
              <a:t>年底止</a:t>
            </a:r>
            <a:r>
              <a:rPr lang="en-US" altLang="zh-TW" sz="1700" b="1" dirty="0" smtClean="0">
                <a:solidFill>
                  <a:schemeClr val="tx2"/>
                </a:solidFill>
                <a:latin typeface="微軟正黑體" pitchFamily="34" charset="-120"/>
                <a:ea typeface="微軟正黑體" pitchFamily="34" charset="-120"/>
              </a:rPr>
              <a:t>)</a:t>
            </a:r>
          </a:p>
          <a:p>
            <a:pPr marL="285750" indent="-285750" algn="just">
              <a:lnSpc>
                <a:spcPts val="2200"/>
              </a:lnSpc>
              <a:buBlip>
                <a:blip r:embed="rId3"/>
              </a:buBlip>
            </a:pPr>
            <a:r>
              <a:rPr lang="zh-TW" altLang="en-US" sz="1700" b="1" dirty="0" smtClean="0">
                <a:solidFill>
                  <a:srgbClr val="FF0000"/>
                </a:solidFill>
                <a:latin typeface="微軟正黑體" pitchFamily="34" charset="-120"/>
                <a:ea typeface="微軟正黑體" pitchFamily="34" charset="-120"/>
              </a:rPr>
              <a:t>促進民間</a:t>
            </a:r>
            <a:r>
              <a:rPr lang="zh-TW" altLang="en-US" sz="1700" b="1" dirty="0">
                <a:solidFill>
                  <a:srgbClr val="FF0000"/>
                </a:solidFill>
                <a:latin typeface="微軟正黑體" pitchFamily="34" charset="-120"/>
                <a:ea typeface="微軟正黑體" pitchFamily="34" charset="-120"/>
              </a:rPr>
              <a:t>參與公共</a:t>
            </a:r>
            <a:r>
              <a:rPr lang="zh-TW" altLang="en-US" sz="1700" b="1" dirty="0" smtClean="0">
                <a:solidFill>
                  <a:srgbClr val="FF0000"/>
                </a:solidFill>
                <a:latin typeface="微軟正黑體" pitchFamily="34" charset="-120"/>
                <a:ea typeface="微軟正黑體" pitchFamily="34" charset="-120"/>
              </a:rPr>
              <a:t>建設</a:t>
            </a:r>
            <a:r>
              <a:rPr lang="zh-TW" altLang="en-US" sz="1700" b="1" dirty="0" smtClean="0">
                <a:solidFill>
                  <a:schemeClr val="tx2"/>
                </a:solidFill>
                <a:latin typeface="新細明體"/>
                <a:ea typeface="新細明體"/>
              </a:rPr>
              <a:t>：</a:t>
            </a:r>
            <a:r>
              <a:rPr lang="zh-TW" altLang="en-US" sz="1700" b="1" dirty="0" smtClean="0">
                <a:solidFill>
                  <a:schemeClr val="tx2"/>
                </a:solidFill>
                <a:latin typeface="微軟正黑體" pitchFamily="34" charset="-120"/>
                <a:ea typeface="微軟正黑體" pitchFamily="34" charset="-120"/>
              </a:rPr>
              <a:t>累計</a:t>
            </a:r>
            <a:r>
              <a:rPr lang="en-US" altLang="zh-TW" sz="1700" b="1" dirty="0" smtClean="0">
                <a:solidFill>
                  <a:schemeClr val="tx2"/>
                </a:solidFill>
                <a:latin typeface="微軟正黑體" pitchFamily="34" charset="-120"/>
                <a:ea typeface="微軟正黑體" pitchFamily="34" charset="-120"/>
              </a:rPr>
              <a:t>1,272</a:t>
            </a:r>
            <a:r>
              <a:rPr lang="zh-TW" altLang="en-US" sz="1700" b="1" dirty="0">
                <a:solidFill>
                  <a:schemeClr val="tx2"/>
                </a:solidFill>
                <a:latin typeface="微軟正黑體" pitchFamily="34" charset="-120"/>
                <a:ea typeface="微軟正黑體" pitchFamily="34" charset="-120"/>
              </a:rPr>
              <a:t>件，金額</a:t>
            </a:r>
            <a:r>
              <a:rPr lang="zh-TW" altLang="en-US" sz="1700" b="1" dirty="0" smtClean="0">
                <a:solidFill>
                  <a:schemeClr val="tx2"/>
                </a:solidFill>
                <a:latin typeface="微軟正黑體" pitchFamily="34" charset="-120"/>
                <a:ea typeface="微軟正黑體" pitchFamily="34" charset="-120"/>
              </a:rPr>
              <a:t>約</a:t>
            </a:r>
            <a:r>
              <a:rPr lang="en-US" altLang="zh-TW" sz="1700" b="1" dirty="0" smtClean="0">
                <a:solidFill>
                  <a:schemeClr val="tx2"/>
                </a:solidFill>
                <a:latin typeface="微軟正黑體" pitchFamily="34" charset="-120"/>
                <a:ea typeface="微軟正黑體" pitchFamily="34" charset="-120"/>
              </a:rPr>
              <a:t>1</a:t>
            </a:r>
            <a:r>
              <a:rPr lang="zh-TW" altLang="en-US" sz="1700" b="1" dirty="0">
                <a:solidFill>
                  <a:schemeClr val="tx2"/>
                </a:solidFill>
                <a:latin typeface="微軟正黑體" pitchFamily="34" charset="-120"/>
                <a:ea typeface="微軟正黑體" pitchFamily="34" charset="-120"/>
              </a:rPr>
              <a:t>兆</a:t>
            </a:r>
            <a:r>
              <a:rPr lang="en-US" altLang="zh-TW" sz="1700" b="1" dirty="0">
                <a:solidFill>
                  <a:schemeClr val="tx2"/>
                </a:solidFill>
                <a:latin typeface="微軟正黑體" pitchFamily="34" charset="-120"/>
                <a:ea typeface="微軟正黑體" pitchFamily="34" charset="-120"/>
              </a:rPr>
              <a:t>858</a:t>
            </a:r>
            <a:r>
              <a:rPr lang="zh-TW" altLang="en-US" sz="1700" b="1" dirty="0">
                <a:solidFill>
                  <a:schemeClr val="tx2"/>
                </a:solidFill>
                <a:latin typeface="微軟正黑體" pitchFamily="34" charset="-120"/>
                <a:ea typeface="微軟正黑體" pitchFamily="34" charset="-120"/>
              </a:rPr>
              <a:t>億元，契約期間預估可減少政府財政支出</a:t>
            </a:r>
            <a:r>
              <a:rPr lang="en-US" altLang="zh-TW" sz="1700" b="1" dirty="0">
                <a:solidFill>
                  <a:schemeClr val="tx2"/>
                </a:solidFill>
                <a:latin typeface="微軟正黑體" pitchFamily="34" charset="-120"/>
                <a:ea typeface="微軟正黑體" pitchFamily="34" charset="-120"/>
              </a:rPr>
              <a:t>9,351</a:t>
            </a:r>
            <a:r>
              <a:rPr lang="zh-TW" altLang="en-US" sz="1700" b="1" dirty="0">
                <a:solidFill>
                  <a:schemeClr val="tx2"/>
                </a:solidFill>
                <a:latin typeface="微軟正黑體" pitchFamily="34" charset="-120"/>
                <a:ea typeface="微軟正黑體" pitchFamily="34" charset="-120"/>
              </a:rPr>
              <a:t>億元，增加財政收入</a:t>
            </a:r>
            <a:r>
              <a:rPr lang="en-US" altLang="zh-TW" sz="1700" b="1" dirty="0">
                <a:solidFill>
                  <a:schemeClr val="tx2"/>
                </a:solidFill>
                <a:latin typeface="微軟正黑體" pitchFamily="34" charset="-120"/>
                <a:ea typeface="微軟正黑體" pitchFamily="34" charset="-120"/>
              </a:rPr>
              <a:t>6,849</a:t>
            </a:r>
            <a:r>
              <a:rPr lang="zh-TW" altLang="en-US" sz="1700" b="1" dirty="0">
                <a:solidFill>
                  <a:schemeClr val="tx2"/>
                </a:solidFill>
                <a:latin typeface="微軟正黑體" pitchFamily="34" charset="-120"/>
                <a:ea typeface="微軟正黑體" pitchFamily="34" charset="-120"/>
              </a:rPr>
              <a:t>億元，並創造逾</a:t>
            </a:r>
            <a:r>
              <a:rPr lang="en-US" altLang="zh-TW" sz="1700" b="1" dirty="0">
                <a:solidFill>
                  <a:schemeClr val="tx2"/>
                </a:solidFill>
                <a:latin typeface="微軟正黑體" pitchFamily="34" charset="-120"/>
                <a:ea typeface="微軟正黑體" pitchFamily="34" charset="-120"/>
              </a:rPr>
              <a:t>18</a:t>
            </a:r>
            <a:r>
              <a:rPr lang="zh-TW" altLang="en-US" sz="1700" b="1" dirty="0">
                <a:solidFill>
                  <a:schemeClr val="tx2"/>
                </a:solidFill>
                <a:latin typeface="微軟正黑體" pitchFamily="34" charset="-120"/>
                <a:ea typeface="微軟正黑體" pitchFamily="34" charset="-120"/>
              </a:rPr>
              <a:t>萬個就業</a:t>
            </a:r>
            <a:r>
              <a:rPr lang="zh-TW" altLang="en-US" sz="1700" b="1" dirty="0" smtClean="0">
                <a:solidFill>
                  <a:schemeClr val="tx2"/>
                </a:solidFill>
                <a:latin typeface="微軟正黑體" pitchFamily="34" charset="-120"/>
                <a:ea typeface="微軟正黑體" pitchFamily="34" charset="-120"/>
              </a:rPr>
              <a:t>機會</a:t>
            </a:r>
            <a:r>
              <a:rPr lang="en-US" altLang="zh-TW" sz="1700" b="1" dirty="0" smtClean="0">
                <a:solidFill>
                  <a:schemeClr val="tx2"/>
                </a:solidFill>
                <a:latin typeface="微軟正黑體" pitchFamily="34" charset="-120"/>
                <a:ea typeface="微軟正黑體" pitchFamily="34" charset="-120"/>
              </a:rPr>
              <a:t>(</a:t>
            </a:r>
            <a:r>
              <a:rPr lang="zh-TW" altLang="en-US" sz="1700" b="1" dirty="0" smtClean="0">
                <a:solidFill>
                  <a:schemeClr val="tx2"/>
                </a:solidFill>
                <a:latin typeface="微軟正黑體" pitchFamily="34" charset="-120"/>
                <a:ea typeface="微軟正黑體" pitchFamily="34" charset="-120"/>
              </a:rPr>
              <a:t>截至</a:t>
            </a:r>
            <a:r>
              <a:rPr lang="en-US" altLang="zh-TW" sz="1700" b="1" dirty="0" smtClean="0">
                <a:solidFill>
                  <a:schemeClr val="tx2"/>
                </a:solidFill>
                <a:latin typeface="微軟正黑體" pitchFamily="34" charset="-120"/>
                <a:ea typeface="微軟正黑體" pitchFamily="34" charset="-120"/>
              </a:rPr>
              <a:t>104</a:t>
            </a:r>
            <a:r>
              <a:rPr lang="zh-TW" altLang="en-US" sz="1700" b="1" dirty="0" smtClean="0">
                <a:solidFill>
                  <a:schemeClr val="tx2"/>
                </a:solidFill>
                <a:latin typeface="微軟正黑體" pitchFamily="34" charset="-120"/>
                <a:ea typeface="微軟正黑體" pitchFamily="34" charset="-120"/>
              </a:rPr>
              <a:t>年</a:t>
            </a:r>
            <a:r>
              <a:rPr lang="en-US" altLang="zh-TW" sz="1700" b="1" dirty="0" smtClean="0">
                <a:solidFill>
                  <a:schemeClr val="tx2"/>
                </a:solidFill>
                <a:latin typeface="微軟正黑體" pitchFamily="34" charset="-120"/>
                <a:ea typeface="微軟正黑體" pitchFamily="34" charset="-120"/>
              </a:rPr>
              <a:t>6</a:t>
            </a:r>
            <a:r>
              <a:rPr lang="zh-TW" altLang="en-US" sz="1700" b="1" dirty="0" smtClean="0">
                <a:solidFill>
                  <a:schemeClr val="tx2"/>
                </a:solidFill>
                <a:latin typeface="微軟正黑體" pitchFamily="34" charset="-120"/>
                <a:ea typeface="微軟正黑體" pitchFamily="34" charset="-120"/>
              </a:rPr>
              <a:t>月底</a:t>
            </a:r>
            <a:r>
              <a:rPr lang="en-US" altLang="zh-TW" sz="1700" b="1" dirty="0" smtClean="0">
                <a:solidFill>
                  <a:schemeClr val="tx2"/>
                </a:solidFill>
                <a:latin typeface="微軟正黑體" pitchFamily="34" charset="-120"/>
                <a:ea typeface="微軟正黑體" pitchFamily="34" charset="-120"/>
              </a:rPr>
              <a:t>)</a:t>
            </a:r>
            <a:endParaRPr lang="en-US" altLang="zh-TW" sz="1700" b="1" dirty="0">
              <a:solidFill>
                <a:schemeClr val="tx2"/>
              </a:solidFill>
              <a:latin typeface="微軟正黑體" pitchFamily="34" charset="-120"/>
              <a:ea typeface="微軟正黑體" pitchFamily="34" charset="-120"/>
            </a:endParaRPr>
          </a:p>
        </p:txBody>
      </p:sp>
      <p:sp>
        <p:nvSpPr>
          <p:cNvPr id="4" name="圓角矩形 3"/>
          <p:cNvSpPr/>
          <p:nvPr/>
        </p:nvSpPr>
        <p:spPr>
          <a:xfrm>
            <a:off x="1243749" y="4561724"/>
            <a:ext cx="7744479" cy="1662867"/>
          </a:xfrm>
          <a:prstGeom prst="roundRect">
            <a:avLst/>
          </a:prstGeom>
          <a:solidFill>
            <a:srgbClr val="FFFFEF"/>
          </a:solidFill>
          <a:ln>
            <a:solidFill>
              <a:schemeClr val="accent6">
                <a:lumMod val="75000"/>
              </a:schemeClr>
            </a:solidFill>
          </a:ln>
          <a:effectLst>
            <a:outerShdw blurRad="107950" dist="12700" dir="5400000" algn="ctr">
              <a:srgbClr val="000000"/>
            </a:outerShdw>
          </a:effectLst>
        </p:spPr>
        <p:style>
          <a:lnRef idx="2">
            <a:schemeClr val="accent6"/>
          </a:lnRef>
          <a:fillRef idx="1">
            <a:schemeClr val="lt1"/>
          </a:fillRef>
          <a:effectRef idx="0">
            <a:schemeClr val="accent6"/>
          </a:effectRef>
          <a:fontRef idx="minor">
            <a:schemeClr val="dk1"/>
          </a:fontRef>
        </p:style>
        <p:txBody>
          <a:bodyPr wrap="square">
            <a:spAutoFit/>
          </a:bodyPr>
          <a:lstStyle/>
          <a:p>
            <a:pPr marL="285750" indent="-285750" algn="just">
              <a:lnSpc>
                <a:spcPts val="2200"/>
              </a:lnSpc>
              <a:buBlip>
                <a:blip r:embed="rId3"/>
              </a:buBlip>
            </a:pPr>
            <a:r>
              <a:rPr lang="zh-TW" altLang="en-US" sz="1700" b="1" dirty="0">
                <a:solidFill>
                  <a:schemeClr val="tx2"/>
                </a:solidFill>
                <a:latin typeface="微軟正黑體" pitchFamily="34" charset="-120"/>
                <a:ea typeface="微軟正黑體" pitchFamily="34" charset="-120"/>
              </a:rPr>
              <a:t>建立社會共識以維護友善投資環境，降低政經情勢變動影響投資意願</a:t>
            </a:r>
          </a:p>
          <a:p>
            <a:pPr marL="285750" indent="-285750" algn="just">
              <a:lnSpc>
                <a:spcPts val="2200"/>
              </a:lnSpc>
              <a:buBlip>
                <a:blip r:embed="rId3"/>
              </a:buBlip>
            </a:pPr>
            <a:r>
              <a:rPr lang="zh-TW" altLang="en-US" sz="1700" b="1" dirty="0" smtClean="0">
                <a:solidFill>
                  <a:schemeClr val="tx2"/>
                </a:solidFill>
                <a:latin typeface="微軟正黑體" pitchFamily="34" charset="-120"/>
                <a:ea typeface="微軟正黑體" pitchFamily="34" charset="-120"/>
              </a:rPr>
              <a:t>臺灣市場小，外商跨國投資首重市場商機，缺乏帶動外人來臺投資的主力產業</a:t>
            </a:r>
          </a:p>
          <a:p>
            <a:pPr marL="285750" indent="-285750" algn="just">
              <a:lnSpc>
                <a:spcPts val="2200"/>
              </a:lnSpc>
              <a:buBlip>
                <a:blip r:embed="rId3"/>
              </a:buBlip>
            </a:pPr>
            <a:r>
              <a:rPr lang="zh-TW" altLang="en-US" sz="1700" b="1" dirty="0">
                <a:solidFill>
                  <a:schemeClr val="tx2"/>
                </a:solidFill>
                <a:latin typeface="微軟正黑體" pitchFamily="34" charset="-120"/>
                <a:ea typeface="微軟正黑體" pitchFamily="34" charset="-120"/>
              </a:rPr>
              <a:t>國內投資及外人來臺投資所面臨缺人、缺水、缺電、缺地等困難應積極協助廠商解決，並排除土地、法規等投資障礙問題，確保投資</a:t>
            </a:r>
            <a:r>
              <a:rPr lang="zh-TW" altLang="en-US" sz="1700" b="1" dirty="0" smtClean="0">
                <a:solidFill>
                  <a:schemeClr val="tx2"/>
                </a:solidFill>
                <a:latin typeface="微軟正黑體" pitchFamily="34" charset="-120"/>
                <a:ea typeface="微軟正黑體" pitchFamily="34" charset="-120"/>
              </a:rPr>
              <a:t>進行</a:t>
            </a:r>
            <a:endParaRPr lang="en-US" altLang="zh-TW" sz="1700" b="1" dirty="0" smtClean="0">
              <a:solidFill>
                <a:schemeClr val="tx2"/>
              </a:solidFill>
              <a:latin typeface="微軟正黑體" pitchFamily="34" charset="-120"/>
              <a:ea typeface="微軟正黑體" pitchFamily="34" charset="-120"/>
            </a:endParaRPr>
          </a:p>
        </p:txBody>
      </p:sp>
      <p:sp>
        <p:nvSpPr>
          <p:cNvPr id="49" name="摺角紙張 48"/>
          <p:cNvSpPr/>
          <p:nvPr/>
        </p:nvSpPr>
        <p:spPr>
          <a:xfrm>
            <a:off x="141828" y="2241713"/>
            <a:ext cx="986997" cy="1371491"/>
          </a:xfrm>
          <a:prstGeom prst="foldedCorner">
            <a:avLst/>
          </a:prstGeom>
          <a:ln>
            <a:noFill/>
          </a:ln>
          <a:effectLst>
            <a:outerShdw blurRad="76200" dir="13500000" sy="23000" kx="1200000" algn="br" rotWithShape="0">
              <a:prstClr val="black">
                <a:alpha val="20000"/>
              </a:prstClr>
            </a:outerShdw>
          </a:effectLst>
        </p:spPr>
        <p:style>
          <a:lnRef idx="1">
            <a:schemeClr val="accent6"/>
          </a:lnRef>
          <a:fillRef idx="2">
            <a:schemeClr val="accent6"/>
          </a:fillRef>
          <a:effectRef idx="1">
            <a:schemeClr val="accent6"/>
          </a:effectRef>
          <a:fontRef idx="minor">
            <a:schemeClr val="dk1"/>
          </a:fontRef>
        </p:style>
        <p:txBody>
          <a:bodyPr wrap="square" anchor="ctr" anchorCtr="0">
            <a:noAutofit/>
          </a:bodyPr>
          <a:lstStyle/>
          <a:p>
            <a:pPr algn="ctr">
              <a:spcBef>
                <a:spcPct val="50000"/>
              </a:spcBef>
            </a:pPr>
            <a:r>
              <a:rPr lang="zh-TW" altLang="en-US" sz="2000" b="1" dirty="0" smtClean="0">
                <a:solidFill>
                  <a:schemeClr val="tx2"/>
                </a:solidFill>
                <a:latin typeface="微軟正黑體" pitchFamily="34" charset="-120"/>
                <a:ea typeface="微軟正黑體" pitchFamily="34" charset="-120"/>
              </a:rPr>
              <a:t>成果</a:t>
            </a:r>
            <a:endParaRPr lang="zh-TW" altLang="en-US" sz="2000" b="1" dirty="0">
              <a:solidFill>
                <a:schemeClr val="accent4">
                  <a:lumMod val="50000"/>
                </a:schemeClr>
              </a:solidFill>
              <a:latin typeface="標楷體" panose="03000509000000000000" pitchFamily="65" charset="-120"/>
              <a:ea typeface="標楷體" panose="03000509000000000000" pitchFamily="65" charset="-120"/>
            </a:endParaRPr>
          </a:p>
        </p:txBody>
      </p:sp>
      <p:sp>
        <p:nvSpPr>
          <p:cNvPr id="52" name="摺角紙張 51"/>
          <p:cNvSpPr/>
          <p:nvPr/>
        </p:nvSpPr>
        <p:spPr>
          <a:xfrm>
            <a:off x="128408" y="4874883"/>
            <a:ext cx="986400" cy="1036551"/>
          </a:xfrm>
          <a:prstGeom prst="foldedCorner">
            <a:avLst/>
          </a:prstGeom>
          <a:ln>
            <a:noFill/>
          </a:ln>
          <a:effectLst>
            <a:outerShdw blurRad="76200" dir="13500000" sy="23000" kx="1200000" algn="br" rotWithShape="0">
              <a:prstClr val="black">
                <a:alpha val="20000"/>
              </a:prstClr>
            </a:outerShdw>
          </a:effectLst>
        </p:spPr>
        <p:style>
          <a:lnRef idx="1">
            <a:schemeClr val="accent6"/>
          </a:lnRef>
          <a:fillRef idx="2">
            <a:schemeClr val="accent6"/>
          </a:fillRef>
          <a:effectRef idx="1">
            <a:schemeClr val="accent6"/>
          </a:effectRef>
          <a:fontRef idx="minor">
            <a:schemeClr val="dk1"/>
          </a:fontRef>
        </p:style>
        <p:txBody>
          <a:bodyPr wrap="square" anchor="ctr" anchorCtr="0">
            <a:noAutofit/>
          </a:bodyPr>
          <a:lstStyle/>
          <a:p>
            <a:pPr algn="ctr">
              <a:spcBef>
                <a:spcPct val="50000"/>
              </a:spcBef>
            </a:pPr>
            <a:r>
              <a:rPr lang="zh-TW" altLang="en-US" sz="2000" b="1" dirty="0" smtClean="0">
                <a:solidFill>
                  <a:schemeClr val="tx2"/>
                </a:solidFill>
                <a:latin typeface="微軟正黑體" pitchFamily="34" charset="-120"/>
                <a:ea typeface="微軟正黑體" pitchFamily="34" charset="-120"/>
              </a:rPr>
              <a:t>待努力方向</a:t>
            </a:r>
            <a:endParaRPr lang="zh-TW" altLang="en-US" sz="2000" b="1" dirty="0">
              <a:solidFill>
                <a:schemeClr val="tx2"/>
              </a:solidFill>
              <a:latin typeface="微軟正黑體" pitchFamily="34" charset="-120"/>
              <a:ea typeface="微軟正黑體" pitchFamily="34" charset="-120"/>
            </a:endParaRPr>
          </a:p>
        </p:txBody>
      </p:sp>
      <p:sp>
        <p:nvSpPr>
          <p:cNvPr id="18" name="標題 1"/>
          <p:cNvSpPr txBox="1">
            <a:spLocks/>
          </p:cNvSpPr>
          <p:nvPr/>
        </p:nvSpPr>
        <p:spPr>
          <a:xfrm>
            <a:off x="308762" y="-78445"/>
            <a:ext cx="8943453" cy="843760"/>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kern="12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1pPr>
          </a:lstStyle>
          <a:p>
            <a:pPr marL="720725" lvl="0" indent="-720725">
              <a:lnSpc>
                <a:spcPct val="100000"/>
              </a:lnSpc>
              <a:spcBef>
                <a:spcPts val="0"/>
              </a:spcBef>
              <a:defRPr/>
            </a:pPr>
            <a:r>
              <a:rPr lang="zh-TW" altLang="en-US" sz="3600" b="1" dirty="0" smtClean="0">
                <a:solidFill>
                  <a:srgbClr val="002060"/>
                </a:solidFill>
                <a:effectLst>
                  <a:outerShdw blurRad="38100" dist="38100" dir="2700000" algn="tl">
                    <a:srgbClr val="000000">
                      <a:alpha val="43137"/>
                    </a:srgbClr>
                  </a:outerShdw>
                </a:effectLst>
                <a:cs typeface="Times New Roman" panose="02020603050405020304" pitchFamily="18" charset="0"/>
              </a:rPr>
              <a:t>三、</a:t>
            </a:r>
            <a:r>
              <a:rPr lang="zh-TW" altLang="en-US" sz="3600" b="1" dirty="0">
                <a:solidFill>
                  <a:srgbClr val="002060"/>
                </a:solidFill>
                <a:effectLst>
                  <a:outerShdw blurRad="38100" dist="38100" dir="2700000" algn="tl">
                    <a:srgbClr val="000000">
                      <a:alpha val="43137"/>
                    </a:srgbClr>
                  </a:outerShdw>
                </a:effectLst>
                <a:cs typeface="Times New Roman" panose="02020603050405020304" pitchFamily="18" charset="0"/>
              </a:rPr>
              <a:t>投資</a:t>
            </a:r>
            <a:r>
              <a:rPr lang="zh-TW" altLang="en-US" sz="3600" b="1" dirty="0" smtClean="0">
                <a:solidFill>
                  <a:srgbClr val="002060"/>
                </a:solidFill>
                <a:effectLst>
                  <a:outerShdw blurRad="38100" dist="38100" dir="2700000" algn="tl">
                    <a:srgbClr val="000000">
                      <a:alpha val="43137"/>
                    </a:srgbClr>
                  </a:outerShdw>
                </a:effectLst>
                <a:cs typeface="Times New Roman" panose="02020603050405020304" pitchFamily="18" charset="0"/>
              </a:rPr>
              <a:t>促進政策評估</a:t>
            </a:r>
            <a:endParaRPr lang="zh-TW" altLang="en-US" sz="3600" b="1" dirty="0">
              <a:solidFill>
                <a:srgbClr val="002060"/>
              </a:solidFill>
              <a:effectLst>
                <a:outerShdw blurRad="38100" dist="38100" dir="2700000" algn="tl">
                  <a:srgbClr val="000000">
                    <a:alpha val="43137"/>
                  </a:srgbClr>
                </a:outerShdw>
              </a:effectLst>
              <a:cs typeface="Times New Roman" panose="02020603050405020304" pitchFamily="18" charset="0"/>
            </a:endParaRPr>
          </a:p>
        </p:txBody>
      </p:sp>
      <p:sp>
        <p:nvSpPr>
          <p:cNvPr id="21" name="投影片編號版面配置區 3"/>
          <p:cNvSpPr txBox="1">
            <a:spLocks/>
          </p:cNvSpPr>
          <p:nvPr/>
        </p:nvSpPr>
        <p:spPr>
          <a:xfrm>
            <a:off x="6905848" y="6492875"/>
            <a:ext cx="2133600" cy="365125"/>
          </a:xfrm>
          <a:prstGeom prst="rect">
            <a:avLst/>
          </a:prstGeom>
        </p:spPr>
        <p:txBody>
          <a:bodyPr vert="horz" lIns="91440" tIns="45720" rIns="91440" bIns="45720" rtlCol="0" anchor="ctr"/>
          <a:lstStyle>
            <a:defPPr>
              <a:defRPr lang="zh-TW"/>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8646B01-4085-4DDD-822B-F552DEC86DD7}" type="slidenum">
              <a:rPr lang="zh-TW" altLang="en-US" sz="1600" smtClean="0">
                <a:solidFill>
                  <a:prstClr val="black">
                    <a:tint val="75000"/>
                  </a:prstClr>
                </a:solidFill>
                <a:ea typeface="文鼎圓體M"/>
              </a:rPr>
              <a:pPr/>
              <a:t>12</a:t>
            </a:fld>
            <a:endParaRPr lang="zh-TW" altLang="en-US" sz="1600" dirty="0">
              <a:solidFill>
                <a:prstClr val="black">
                  <a:tint val="75000"/>
                </a:prstClr>
              </a:solidFill>
              <a:ea typeface="文鼎圓體M"/>
            </a:endParaRPr>
          </a:p>
        </p:txBody>
      </p:sp>
      <p:sp>
        <p:nvSpPr>
          <p:cNvPr id="6" name="文字方塊 5"/>
          <p:cNvSpPr txBox="1"/>
          <p:nvPr/>
        </p:nvSpPr>
        <p:spPr>
          <a:xfrm>
            <a:off x="386401" y="692696"/>
            <a:ext cx="8445272" cy="1015663"/>
          </a:xfrm>
          <a:prstGeom prst="rect">
            <a:avLst/>
          </a:prstGeom>
          <a:noFill/>
        </p:spPr>
        <p:txBody>
          <a:bodyPr wrap="square" rtlCol="0">
            <a:spAutoFit/>
          </a:bodyPr>
          <a:lstStyle/>
          <a:p>
            <a:r>
              <a:rPr lang="zh-TW" altLang="en-US" sz="2000" dirty="0" smtClean="0">
                <a:solidFill>
                  <a:srgbClr val="D6ECFF">
                    <a:lumMod val="25000"/>
                  </a:srgbClr>
                </a:solidFill>
                <a:latin typeface="微軟正黑體" pitchFamily="34" charset="-120"/>
                <a:ea typeface="微軟正黑體" pitchFamily="34" charset="-120"/>
                <a:cs typeface="Arial" pitchFamily="34" charset="0"/>
              </a:rPr>
              <a:t>        為</a:t>
            </a:r>
            <a:r>
              <a:rPr lang="zh-TW" altLang="en-US" sz="2000" dirty="0">
                <a:solidFill>
                  <a:srgbClr val="D6ECFF">
                    <a:lumMod val="25000"/>
                  </a:srgbClr>
                </a:solidFill>
                <a:latin typeface="微軟正黑體" pitchFamily="34" charset="-120"/>
                <a:ea typeface="微軟正黑體" pitchFamily="34" charset="-120"/>
                <a:cs typeface="Arial" pitchFamily="34" charset="0"/>
              </a:rPr>
              <a:t>促進國內投資，政府</a:t>
            </a:r>
            <a:r>
              <a:rPr lang="zh-TW" altLang="en-US" sz="2000" dirty="0" smtClean="0">
                <a:solidFill>
                  <a:srgbClr val="D6ECFF">
                    <a:lumMod val="25000"/>
                  </a:srgbClr>
                </a:solidFill>
                <a:latin typeface="微軟正黑體" pitchFamily="34" charset="-120"/>
                <a:ea typeface="微軟正黑體" pitchFamily="34" charset="-120"/>
                <a:cs typeface="Arial" pitchFamily="34" charset="0"/>
              </a:rPr>
              <a:t>除積極吸引</a:t>
            </a:r>
            <a:r>
              <a:rPr lang="zh-TW" altLang="en-US" sz="2000" dirty="0">
                <a:solidFill>
                  <a:srgbClr val="D6ECFF">
                    <a:lumMod val="25000"/>
                  </a:srgbClr>
                </a:solidFill>
                <a:latin typeface="微軟正黑體" pitchFamily="34" charset="-120"/>
                <a:ea typeface="微軟正黑體" pitchFamily="34" charset="-120"/>
                <a:cs typeface="Arial" pitchFamily="34" charset="0"/>
              </a:rPr>
              <a:t>外人來台</a:t>
            </a:r>
            <a:r>
              <a:rPr lang="zh-TW" altLang="en-US" sz="2000" dirty="0" smtClean="0">
                <a:solidFill>
                  <a:srgbClr val="D6ECFF">
                    <a:lumMod val="25000"/>
                  </a:srgbClr>
                </a:solidFill>
                <a:latin typeface="微軟正黑體" pitchFamily="34" charset="-120"/>
                <a:ea typeface="微軟正黑體" pitchFamily="34" charset="-120"/>
                <a:cs typeface="Arial" pitchFamily="34" charset="0"/>
              </a:rPr>
              <a:t>投資外</a:t>
            </a:r>
            <a:r>
              <a:rPr lang="zh-TW" altLang="en-US" sz="2000" dirty="0">
                <a:solidFill>
                  <a:srgbClr val="D6ECFF">
                    <a:lumMod val="25000"/>
                  </a:srgbClr>
                </a:solidFill>
                <a:latin typeface="微軟正黑體" pitchFamily="34" charset="-120"/>
                <a:ea typeface="微軟正黑體" pitchFamily="34" charset="-120"/>
                <a:cs typeface="Arial" pitchFamily="34" charset="0"/>
              </a:rPr>
              <a:t>，亦定期召開協調會議，提供單一窗口，協助排除重大投資</a:t>
            </a:r>
            <a:r>
              <a:rPr lang="zh-TW" altLang="en-US" sz="2000" dirty="0" smtClean="0">
                <a:solidFill>
                  <a:srgbClr val="D6ECFF">
                    <a:lumMod val="25000"/>
                  </a:srgbClr>
                </a:solidFill>
                <a:latin typeface="微軟正黑體" pitchFamily="34" charset="-120"/>
                <a:ea typeface="微軟正黑體" pitchFamily="34" charset="-120"/>
                <a:cs typeface="Arial" pitchFamily="34" charset="0"/>
              </a:rPr>
              <a:t>障礙，以促進策略</a:t>
            </a:r>
            <a:r>
              <a:rPr lang="zh-TW" altLang="en-US" sz="2000" dirty="0">
                <a:solidFill>
                  <a:srgbClr val="D6ECFF">
                    <a:lumMod val="25000"/>
                  </a:srgbClr>
                </a:solidFill>
                <a:latin typeface="微軟正黑體" pitchFamily="34" charset="-120"/>
                <a:ea typeface="微軟正黑體" pitchFamily="34" charset="-120"/>
                <a:cs typeface="Arial" pitchFamily="34" charset="0"/>
              </a:rPr>
              <a:t>性</a:t>
            </a:r>
            <a:r>
              <a:rPr lang="zh-TW" altLang="en-US" sz="2000" dirty="0" smtClean="0">
                <a:solidFill>
                  <a:srgbClr val="D6ECFF">
                    <a:lumMod val="25000"/>
                  </a:srgbClr>
                </a:solidFill>
                <a:latin typeface="微軟正黑體" pitchFamily="34" charset="-120"/>
                <a:ea typeface="微軟正黑體" pitchFamily="34" charset="-120"/>
                <a:cs typeface="Arial" pitchFamily="34" charset="0"/>
              </a:rPr>
              <a:t>產業投資、吸引臺商</a:t>
            </a:r>
            <a:r>
              <a:rPr lang="zh-TW" altLang="en-US" sz="2000" dirty="0">
                <a:solidFill>
                  <a:srgbClr val="D6ECFF">
                    <a:lumMod val="25000"/>
                  </a:srgbClr>
                </a:solidFill>
                <a:latin typeface="微軟正黑體" pitchFamily="34" charset="-120"/>
                <a:ea typeface="微軟正黑體" pitchFamily="34" charset="-120"/>
                <a:cs typeface="Arial" pitchFamily="34" charset="0"/>
              </a:rPr>
              <a:t>回</a:t>
            </a:r>
            <a:r>
              <a:rPr lang="zh-TW" altLang="en-US" sz="2000" dirty="0" smtClean="0">
                <a:solidFill>
                  <a:srgbClr val="D6ECFF">
                    <a:lumMod val="25000"/>
                  </a:srgbClr>
                </a:solidFill>
                <a:latin typeface="微軟正黑體" pitchFamily="34" charset="-120"/>
                <a:ea typeface="微軟正黑體" pitchFamily="34" charset="-120"/>
                <a:cs typeface="Arial" pitchFamily="34" charset="0"/>
              </a:rPr>
              <a:t>台投資，並促進</a:t>
            </a:r>
            <a:r>
              <a:rPr lang="zh-TW" altLang="en-US" sz="2000" dirty="0">
                <a:solidFill>
                  <a:srgbClr val="D6ECFF">
                    <a:lumMod val="25000"/>
                  </a:srgbClr>
                </a:solidFill>
                <a:latin typeface="微軟正黑體" pitchFamily="34" charset="-120"/>
                <a:ea typeface="微軟正黑體" pitchFamily="34" charset="-120"/>
                <a:cs typeface="Arial" pitchFamily="34" charset="0"/>
              </a:rPr>
              <a:t>民間參與公共</a:t>
            </a:r>
            <a:r>
              <a:rPr lang="zh-TW" altLang="en-US" sz="2000" dirty="0" smtClean="0">
                <a:solidFill>
                  <a:srgbClr val="D6ECFF">
                    <a:lumMod val="25000"/>
                  </a:srgbClr>
                </a:solidFill>
                <a:latin typeface="微軟正黑體" pitchFamily="34" charset="-120"/>
                <a:ea typeface="微軟正黑體" pitchFamily="34" charset="-120"/>
                <a:cs typeface="Arial" pitchFamily="34" charset="0"/>
              </a:rPr>
              <a:t>建設</a:t>
            </a:r>
            <a:endParaRPr lang="zh-TW" altLang="en-US" sz="2000" dirty="0">
              <a:solidFill>
                <a:srgbClr val="D6ECFF">
                  <a:lumMod val="25000"/>
                </a:srgbClr>
              </a:solidFill>
              <a:latin typeface="微軟正黑體" pitchFamily="34" charset="-120"/>
              <a:ea typeface="微軟正黑體" pitchFamily="34" charset="-120"/>
              <a:cs typeface="Arial" pitchFamily="34" charset="0"/>
            </a:endParaRPr>
          </a:p>
        </p:txBody>
      </p:sp>
    </p:spTree>
    <p:extLst>
      <p:ext uri="{BB962C8B-B14F-4D97-AF65-F5344CB8AC3E}">
        <p14:creationId xmlns:p14="http://schemas.microsoft.com/office/powerpoint/2010/main" val="7216602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idx="4294967295"/>
          </p:nvPr>
        </p:nvSpPr>
        <p:spPr>
          <a:xfrm>
            <a:off x="187325" y="2431990"/>
            <a:ext cx="8956675" cy="1143000"/>
          </a:xfrm>
        </p:spPr>
        <p:txBody>
          <a:bodyPr/>
          <a:lstStyle/>
          <a:p>
            <a:r>
              <a:rPr lang="zh-TW" altLang="en-US" b="1" dirty="0" smtClean="0">
                <a:solidFill>
                  <a:schemeClr val="accent1">
                    <a:lumMod val="50000"/>
                  </a:schemeClr>
                </a:solidFill>
              </a:rPr>
              <a:t>肆、強化措施</a:t>
            </a:r>
            <a:endParaRPr lang="zh-TW" altLang="en-US" b="1" dirty="0">
              <a:solidFill>
                <a:schemeClr val="accent1">
                  <a:lumMod val="50000"/>
                </a:schemeClr>
              </a:solidFill>
            </a:endParaRPr>
          </a:p>
        </p:txBody>
      </p:sp>
      <p:sp>
        <p:nvSpPr>
          <p:cNvPr id="4" name="投影片編號版面配置區 3"/>
          <p:cNvSpPr txBox="1">
            <a:spLocks/>
          </p:cNvSpPr>
          <p:nvPr/>
        </p:nvSpPr>
        <p:spPr>
          <a:xfrm>
            <a:off x="6905848" y="6492875"/>
            <a:ext cx="2133600" cy="365125"/>
          </a:xfrm>
          <a:prstGeom prst="rect">
            <a:avLst/>
          </a:prstGeom>
        </p:spPr>
        <p:txBody>
          <a:bodyPr vert="horz" lIns="91440" tIns="45720" rIns="91440" bIns="45720" rtlCol="0" anchor="ctr"/>
          <a:lstStyle>
            <a:defPPr>
              <a:defRPr lang="zh-TW"/>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8646B01-4085-4DDD-822B-F552DEC86DD7}" type="slidenum">
              <a:rPr lang="zh-TW" altLang="en-US" sz="1600" smtClean="0">
                <a:solidFill>
                  <a:prstClr val="black">
                    <a:tint val="75000"/>
                  </a:prstClr>
                </a:solidFill>
                <a:ea typeface="文鼎圓體M"/>
              </a:rPr>
              <a:pPr/>
              <a:t>13</a:t>
            </a:fld>
            <a:endParaRPr lang="zh-TW" altLang="en-US" sz="1600" dirty="0">
              <a:solidFill>
                <a:prstClr val="black">
                  <a:tint val="75000"/>
                </a:prstClr>
              </a:solidFill>
              <a:ea typeface="文鼎圓體M"/>
            </a:endParaRPr>
          </a:p>
        </p:txBody>
      </p:sp>
    </p:spTree>
    <p:extLst>
      <p:ext uri="{BB962C8B-B14F-4D97-AF65-F5344CB8AC3E}">
        <p14:creationId xmlns:p14="http://schemas.microsoft.com/office/powerpoint/2010/main" val="19837075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28064" y="1168328"/>
            <a:ext cx="8233336" cy="4832092"/>
          </a:xfrm>
          <a:prstGeom prst="rect">
            <a:avLst/>
          </a:prstGeom>
        </p:spPr>
        <p:txBody>
          <a:bodyPr wrap="square">
            <a:spAutoFit/>
          </a:bodyPr>
          <a:lstStyle/>
          <a:p>
            <a:pPr marL="177800" lvl="1" algn="just" hangingPunct="0">
              <a:lnSpc>
                <a:spcPct val="120000"/>
              </a:lnSpc>
              <a:spcBef>
                <a:spcPts val="600"/>
              </a:spcBef>
              <a:spcAft>
                <a:spcPts val="600"/>
              </a:spcAft>
            </a:pPr>
            <a:r>
              <a:rPr lang="zh-TW" altLang="en-US" sz="2400" kern="100" dirty="0" smtClean="0">
                <a:solidFill>
                  <a:srgbClr val="002060"/>
                </a:solidFill>
                <a:latin typeface="微軟正黑體" panose="020B0604030504040204" pitchFamily="34" charset="-120"/>
                <a:ea typeface="微軟正黑體" panose="020B0604030504040204" pitchFamily="34" charset="-120"/>
                <a:cs typeface="Times New Roman" panose="02020603050405020304" pitchFamily="18" charset="0"/>
              </a:rPr>
              <a:t>        今年</a:t>
            </a:r>
            <a:r>
              <a:rPr lang="zh-TW" altLang="en-US" sz="2400" kern="100" dirty="0">
                <a:solidFill>
                  <a:srgbClr val="002060"/>
                </a:solidFill>
                <a:latin typeface="微軟正黑體" panose="020B0604030504040204" pitchFamily="34" charset="-120"/>
                <a:ea typeface="微軟正黑體" panose="020B0604030504040204" pitchFamily="34" charset="-120"/>
                <a:cs typeface="Times New Roman" panose="02020603050405020304" pitchFamily="18" charset="0"/>
              </a:rPr>
              <a:t>以來我國出口與投資不振，主要反映全球景氣不如預期及國際油價大幅下跌，惟亦凸顯臺灣產業競爭、出口模式及投資不振等結構性課題。爰規劃由</a:t>
            </a:r>
            <a:r>
              <a:rPr lang="zh-TW" altLang="en-US" sz="2400" b="1" kern="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「產業升級」、「出口拓展」及「投資促進」</a:t>
            </a:r>
            <a:r>
              <a:rPr lang="zh-TW" altLang="en-US" sz="2400" kern="100" dirty="0">
                <a:solidFill>
                  <a:srgbClr val="002060"/>
                </a:solidFill>
                <a:latin typeface="微軟正黑體" panose="020B0604030504040204" pitchFamily="34" charset="-120"/>
                <a:ea typeface="微軟正黑體" panose="020B0604030504040204" pitchFamily="34" charset="-120"/>
                <a:cs typeface="Times New Roman" panose="02020603050405020304" pitchFamily="18" charset="0"/>
              </a:rPr>
              <a:t>三大面向著手</a:t>
            </a:r>
            <a:r>
              <a:rPr lang="zh-TW" altLang="en-US" sz="2400" kern="100" dirty="0" smtClean="0">
                <a:solidFill>
                  <a:srgbClr val="002060"/>
                </a:solidFill>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2400" kern="100" dirty="0">
                <a:solidFill>
                  <a:srgbClr val="002060"/>
                </a:solidFill>
                <a:latin typeface="微軟正黑體" panose="020B0604030504040204" pitchFamily="34" charset="-120"/>
                <a:ea typeface="微軟正黑體" panose="020B0604030504040204" pitchFamily="34" charset="-120"/>
                <a:cs typeface="Times New Roman" panose="02020603050405020304" pitchFamily="18" charset="0"/>
              </a:rPr>
              <a:t>研提</a:t>
            </a:r>
            <a:r>
              <a:rPr lang="zh-TW" altLang="en-US" sz="2400" kern="100" dirty="0" smtClean="0">
                <a:solidFill>
                  <a:srgbClr val="002060"/>
                </a:solidFill>
                <a:latin typeface="微軟正黑體" panose="020B0604030504040204" pitchFamily="34" charset="-120"/>
                <a:ea typeface="微軟正黑體" panose="020B0604030504040204" pitchFamily="34" charset="-120"/>
                <a:cs typeface="Times New Roman" panose="02020603050405020304" pitchFamily="18" charset="0"/>
              </a:rPr>
              <a:t>短期</a:t>
            </a:r>
            <a:r>
              <a:rPr lang="zh-TW" altLang="en-US" sz="2400" kern="100" dirty="0">
                <a:solidFill>
                  <a:srgbClr val="002060"/>
                </a:solidFill>
                <a:latin typeface="微軟正黑體" panose="020B0604030504040204" pitchFamily="34" charset="-120"/>
                <a:ea typeface="微軟正黑體" panose="020B0604030504040204" pitchFamily="34" charset="-120"/>
                <a:cs typeface="Times New Roman" panose="02020603050405020304" pitchFamily="18" charset="0"/>
              </a:rPr>
              <a:t>及中長期強化作法</a:t>
            </a:r>
            <a:endParaRPr lang="en-US" altLang="zh-TW" sz="2400" kern="100" dirty="0">
              <a:solidFill>
                <a:srgbClr val="002060"/>
              </a:solidFill>
              <a:latin typeface="微軟正黑體" panose="020B0604030504040204" pitchFamily="34" charset="-120"/>
              <a:ea typeface="微軟正黑體" panose="020B0604030504040204" pitchFamily="34" charset="-120"/>
              <a:cs typeface="Times New Roman" panose="02020603050405020304" pitchFamily="18" charset="0"/>
            </a:endParaRPr>
          </a:p>
          <a:p>
            <a:pPr marL="914400" lvl="1" indent="-457200" algn="just" hangingPunct="0">
              <a:lnSpc>
                <a:spcPct val="120000"/>
              </a:lnSpc>
              <a:spcBef>
                <a:spcPts val="600"/>
              </a:spcBef>
              <a:spcAft>
                <a:spcPts val="600"/>
              </a:spcAft>
              <a:buFont typeface="Wingdings" panose="05000000000000000000" pitchFamily="2" charset="2"/>
              <a:buChar char="l"/>
            </a:pPr>
            <a:r>
              <a:rPr lang="zh-TW" altLang="en-US" sz="2400" b="1" kern="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短期強化投資、促進出口</a:t>
            </a:r>
            <a:r>
              <a:rPr lang="zh-TW" altLang="en-US" sz="2400" kern="100" dirty="0">
                <a:solidFill>
                  <a:srgbClr val="002060"/>
                </a:solidFill>
                <a:latin typeface="微軟正黑體" panose="020B0604030504040204" pitchFamily="34" charset="-120"/>
                <a:ea typeface="微軟正黑體" panose="020B0604030504040204" pitchFamily="34" charset="-120"/>
                <a:cs typeface="Times New Roman" panose="02020603050405020304" pitchFamily="18" charset="0"/>
              </a:rPr>
              <a:t>，以發揮強化景氣因應能力，提升國內經濟動能之效益</a:t>
            </a:r>
            <a:endParaRPr lang="en-US" altLang="zh-TW" sz="2400" kern="100" dirty="0">
              <a:solidFill>
                <a:srgbClr val="002060"/>
              </a:solidFill>
              <a:latin typeface="微軟正黑體" panose="020B0604030504040204" pitchFamily="34" charset="-120"/>
              <a:ea typeface="微軟正黑體" panose="020B0604030504040204" pitchFamily="34" charset="-120"/>
              <a:cs typeface="Times New Roman" panose="02020603050405020304" pitchFamily="18" charset="0"/>
            </a:endParaRPr>
          </a:p>
          <a:p>
            <a:pPr marL="914400" lvl="1" indent="-457200" algn="just" hangingPunct="0">
              <a:lnSpc>
                <a:spcPct val="120000"/>
              </a:lnSpc>
              <a:spcBef>
                <a:spcPts val="600"/>
              </a:spcBef>
              <a:spcAft>
                <a:spcPts val="600"/>
              </a:spcAft>
              <a:buFont typeface="Wingdings" panose="05000000000000000000" pitchFamily="2" charset="2"/>
              <a:buChar char="l"/>
            </a:pPr>
            <a:r>
              <a:rPr lang="zh-TW" altLang="en-US" sz="2400" b="1" kern="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中長期則藉由產業、出口及投資新模式的打造</a:t>
            </a:r>
            <a:r>
              <a:rPr lang="zh-TW" altLang="en-US" sz="2400" kern="100" dirty="0">
                <a:solidFill>
                  <a:srgbClr val="002060"/>
                </a:solidFill>
                <a:latin typeface="微軟正黑體" panose="020B0604030504040204" pitchFamily="34" charset="-120"/>
                <a:ea typeface="微軟正黑體" panose="020B0604030504040204" pitchFamily="34" charset="-120"/>
                <a:cs typeface="Times New Roman" panose="02020603050405020304" pitchFamily="18" charset="0"/>
              </a:rPr>
              <a:t>，扭轉過去出口代工低毛利的發展模式，創造「創新、投資、就業」之良性循環，以提升國家整體競爭力</a:t>
            </a:r>
          </a:p>
        </p:txBody>
      </p:sp>
      <p:sp>
        <p:nvSpPr>
          <p:cNvPr id="3" name="投影片編號版面配置區 3"/>
          <p:cNvSpPr txBox="1">
            <a:spLocks/>
          </p:cNvSpPr>
          <p:nvPr/>
        </p:nvSpPr>
        <p:spPr>
          <a:xfrm>
            <a:off x="6905848" y="6492875"/>
            <a:ext cx="2133600" cy="365125"/>
          </a:xfrm>
          <a:prstGeom prst="rect">
            <a:avLst/>
          </a:prstGeom>
        </p:spPr>
        <p:txBody>
          <a:bodyPr vert="horz" lIns="91440" tIns="45720" rIns="91440" bIns="45720" rtlCol="0" anchor="ctr"/>
          <a:lstStyle>
            <a:defPPr>
              <a:defRPr lang="zh-TW"/>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8646B01-4085-4DDD-822B-F552DEC86DD7}" type="slidenum">
              <a:rPr lang="zh-TW" altLang="en-US" sz="1600" smtClean="0">
                <a:solidFill>
                  <a:prstClr val="black">
                    <a:tint val="75000"/>
                  </a:prstClr>
                </a:solidFill>
                <a:ea typeface="文鼎圓體M"/>
              </a:rPr>
              <a:pPr/>
              <a:t>14</a:t>
            </a:fld>
            <a:endParaRPr lang="zh-TW" altLang="en-US" sz="1600" dirty="0">
              <a:solidFill>
                <a:prstClr val="black">
                  <a:tint val="75000"/>
                </a:prstClr>
              </a:solidFill>
              <a:ea typeface="文鼎圓體M"/>
            </a:endParaRPr>
          </a:p>
        </p:txBody>
      </p:sp>
      <p:sp>
        <p:nvSpPr>
          <p:cNvPr id="4" name="標題 1"/>
          <p:cNvSpPr txBox="1">
            <a:spLocks/>
          </p:cNvSpPr>
          <p:nvPr/>
        </p:nvSpPr>
        <p:spPr>
          <a:xfrm>
            <a:off x="69504" y="277520"/>
            <a:ext cx="9074496" cy="843760"/>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kern="12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1pPr>
          </a:lstStyle>
          <a:p>
            <a:pPr marL="720725" lvl="0" indent="-720725">
              <a:lnSpc>
                <a:spcPct val="100000"/>
              </a:lnSpc>
              <a:spcBef>
                <a:spcPts val="0"/>
              </a:spcBef>
              <a:defRPr/>
            </a:pPr>
            <a:r>
              <a:rPr lang="zh-TW" altLang="en-US" sz="3600" b="1" dirty="0" smtClean="0">
                <a:solidFill>
                  <a:srgbClr val="002060"/>
                </a:solidFill>
                <a:effectLst>
                  <a:outerShdw blurRad="38100" dist="38100" dir="2700000" algn="tl">
                    <a:srgbClr val="000000">
                      <a:alpha val="43137"/>
                    </a:srgbClr>
                  </a:outerShdw>
                </a:effectLst>
                <a:cs typeface="Times New Roman" panose="02020603050405020304" pitchFamily="18" charset="0"/>
              </a:rPr>
              <a:t>振興經濟景氣、打造經濟新模式</a:t>
            </a:r>
            <a:endParaRPr lang="zh-TW" altLang="en-US" sz="3600" b="1" dirty="0">
              <a:solidFill>
                <a:srgbClr val="002060"/>
              </a:solidFill>
              <a:effectLst>
                <a:outerShdw blurRad="38100" dist="38100" dir="2700000" algn="tl">
                  <a:srgbClr val="000000">
                    <a:alpha val="43137"/>
                  </a:srgbClr>
                </a:outerShdw>
              </a:effectLst>
              <a:cs typeface="Times New Roman" panose="02020603050405020304" pitchFamily="18" charset="0"/>
            </a:endParaRPr>
          </a:p>
        </p:txBody>
      </p:sp>
    </p:spTree>
    <p:extLst>
      <p:ext uri="{BB962C8B-B14F-4D97-AF65-F5344CB8AC3E}">
        <p14:creationId xmlns:p14="http://schemas.microsoft.com/office/powerpoint/2010/main" val="40135562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拱形 5"/>
          <p:cNvSpPr/>
          <p:nvPr/>
        </p:nvSpPr>
        <p:spPr>
          <a:xfrm>
            <a:off x="-5014875" y="306370"/>
            <a:ext cx="7212197" cy="7212197"/>
          </a:xfrm>
          <a:prstGeom prst="blockArc">
            <a:avLst>
              <a:gd name="adj1" fmla="val 18900000"/>
              <a:gd name="adj2" fmla="val 2700000"/>
              <a:gd name="adj3" fmla="val 299"/>
            </a:avLst>
          </a:prstGeom>
        </p:spPr>
        <p:style>
          <a:lnRef idx="2">
            <a:schemeClr val="accent5">
              <a:hueOff val="0"/>
              <a:satOff val="0"/>
              <a:lumOff val="0"/>
              <a:alphaOff val="0"/>
            </a:schemeClr>
          </a:lnRef>
          <a:fillRef idx="0">
            <a:schemeClr val="accent4">
              <a:tint val="90000"/>
              <a:hueOff val="0"/>
              <a:satOff val="0"/>
              <a:lumOff val="0"/>
              <a:alphaOff val="0"/>
            </a:schemeClr>
          </a:fillRef>
          <a:effectRef idx="0">
            <a:schemeClr val="accent4">
              <a:tint val="90000"/>
              <a:hueOff val="0"/>
              <a:satOff val="0"/>
              <a:lumOff val="0"/>
              <a:alphaOff val="0"/>
            </a:schemeClr>
          </a:effectRef>
          <a:fontRef idx="minor">
            <a:schemeClr val="tx1">
              <a:hueOff val="0"/>
              <a:satOff val="0"/>
              <a:lumOff val="0"/>
              <a:alphaOff val="0"/>
            </a:schemeClr>
          </a:fontRef>
        </p:style>
      </p:sp>
      <p:sp>
        <p:nvSpPr>
          <p:cNvPr id="7" name="手繪多邊形 6"/>
          <p:cNvSpPr/>
          <p:nvPr/>
        </p:nvSpPr>
        <p:spPr>
          <a:xfrm>
            <a:off x="1690008" y="1628800"/>
            <a:ext cx="7047592" cy="1260743"/>
          </a:xfrm>
          <a:custGeom>
            <a:avLst/>
            <a:gdLst>
              <a:gd name="connsiteX0" fmla="*/ 0 w 6533100"/>
              <a:gd name="connsiteY0" fmla="*/ 0 h 1169059"/>
              <a:gd name="connsiteX1" fmla="*/ 6533100 w 6533100"/>
              <a:gd name="connsiteY1" fmla="*/ 0 h 1169059"/>
              <a:gd name="connsiteX2" fmla="*/ 6533100 w 6533100"/>
              <a:gd name="connsiteY2" fmla="*/ 1169059 h 1169059"/>
              <a:gd name="connsiteX3" fmla="*/ 0 w 6533100"/>
              <a:gd name="connsiteY3" fmla="*/ 1169059 h 1169059"/>
              <a:gd name="connsiteX4" fmla="*/ 0 w 6533100"/>
              <a:gd name="connsiteY4" fmla="*/ 0 h 11690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33100" h="1169059">
                <a:moveTo>
                  <a:pt x="0" y="0"/>
                </a:moveTo>
                <a:lnTo>
                  <a:pt x="6533100" y="0"/>
                </a:lnTo>
                <a:lnTo>
                  <a:pt x="6533100" y="1169059"/>
                </a:lnTo>
                <a:lnTo>
                  <a:pt x="0" y="1169059"/>
                </a:lnTo>
                <a:lnTo>
                  <a:pt x="0" y="0"/>
                </a:lnTo>
                <a:close/>
              </a:path>
            </a:pathLst>
          </a:custGeom>
          <a:ln w="19050"/>
        </p:spPr>
        <p:style>
          <a:lnRef idx="2">
            <a:schemeClr val="accent4">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850612" tIns="58420" rIns="58420" bIns="58420" numCol="1" spcCol="1270" anchor="ctr" anchorCtr="0">
            <a:noAutofit/>
          </a:bodyPr>
          <a:lstStyle/>
          <a:p>
            <a:pPr lvl="0" defTabSz="1022350">
              <a:lnSpc>
                <a:spcPts val="3500"/>
              </a:lnSpc>
              <a:spcBef>
                <a:spcPct val="0"/>
              </a:spcBef>
              <a:spcAft>
                <a:spcPct val="35000"/>
              </a:spcAft>
            </a:pPr>
            <a:r>
              <a:rPr lang="zh-TW" altLang="en-US" sz="2400" b="1" dirty="0" smtClean="0">
                <a:solidFill>
                  <a:srgbClr val="002060"/>
                </a:solidFill>
                <a:latin typeface="微軟正黑體" panose="020B0604030504040204" pitchFamily="34" charset="-120"/>
                <a:ea typeface="微軟正黑體" panose="020B0604030504040204" pitchFamily="34" charset="-120"/>
                <a:cs typeface="Times New Roman" panose="02020603050405020304" pitchFamily="18" charset="0"/>
              </a:rPr>
              <a:t>創新驅動，促使產業</a:t>
            </a:r>
            <a:r>
              <a:rPr lang="zh-TW" altLang="en-US" sz="2400" b="1" dirty="0">
                <a:solidFill>
                  <a:srgbClr val="002060"/>
                </a:solidFill>
                <a:latin typeface="微軟正黑體" panose="020B0604030504040204" pitchFamily="34" charset="-120"/>
                <a:ea typeface="微軟正黑體" panose="020B0604030504040204" pitchFamily="34" charset="-120"/>
                <a:cs typeface="Times New Roman" panose="02020603050405020304" pitchFamily="18" charset="0"/>
              </a:rPr>
              <a:t>競爭</a:t>
            </a:r>
            <a:r>
              <a:rPr lang="zh-TW" altLang="zh-TW" sz="2400" b="1" dirty="0" smtClean="0">
                <a:solidFill>
                  <a:srgbClr val="002060"/>
                </a:solidFill>
                <a:latin typeface="微軟正黑體" panose="020B0604030504040204" pitchFamily="34" charset="-120"/>
                <a:ea typeface="微軟正黑體" panose="020B0604030504040204" pitchFamily="34" charset="-120"/>
                <a:cs typeface="Times New Roman" panose="02020603050405020304" pitchFamily="18" charset="0"/>
              </a:rPr>
              <a:t>由</a:t>
            </a:r>
            <a:r>
              <a:rPr lang="zh-TW" altLang="zh-TW" sz="2400" b="1" dirty="0">
                <a:solidFill>
                  <a:srgbClr val="002060"/>
                </a:solidFill>
                <a:latin typeface="微軟正黑體" panose="020B0604030504040204" pitchFamily="34" charset="-120"/>
                <a:ea typeface="微軟正黑體" panose="020B0604030504040204" pitchFamily="34" charset="-120"/>
                <a:cs typeface="Times New Roman" panose="02020603050405020304" pitchFamily="18" charset="0"/>
              </a:rPr>
              <a:t>「價格競</a:t>
            </a:r>
            <a:r>
              <a:rPr lang="zh-TW" altLang="en-US" sz="2400" b="1" dirty="0">
                <a:solidFill>
                  <a:srgbClr val="002060"/>
                </a:solidFill>
                <a:latin typeface="微軟正黑體" panose="020B0604030504040204" pitchFamily="34" charset="-120"/>
                <a:ea typeface="微軟正黑體" panose="020B0604030504040204" pitchFamily="34" charset="-120"/>
                <a:cs typeface="Times New Roman" panose="02020603050405020304" pitchFamily="18" charset="0"/>
              </a:rPr>
              <a:t>賽</a:t>
            </a:r>
            <a:r>
              <a:rPr lang="zh-TW" altLang="zh-TW" sz="2400" b="1" dirty="0">
                <a:solidFill>
                  <a:srgbClr val="002060"/>
                </a:solidFill>
                <a:latin typeface="微軟正黑體" panose="020B0604030504040204" pitchFamily="34" charset="-120"/>
                <a:ea typeface="微軟正黑體" panose="020B0604030504040204" pitchFamily="34" charset="-120"/>
                <a:cs typeface="Times New Roman" panose="02020603050405020304" pitchFamily="18" charset="0"/>
              </a:rPr>
              <a:t>」轉</a:t>
            </a:r>
            <a:r>
              <a:rPr lang="zh-TW" altLang="en-US" sz="2400" b="1" dirty="0">
                <a:solidFill>
                  <a:srgbClr val="002060"/>
                </a:solidFill>
                <a:latin typeface="微軟正黑體" panose="020B0604030504040204" pitchFamily="34" charset="-120"/>
                <a:ea typeface="微軟正黑體" panose="020B0604030504040204" pitchFamily="34" charset="-120"/>
                <a:cs typeface="Times New Roman" panose="02020603050405020304" pitchFamily="18" charset="0"/>
              </a:rPr>
              <a:t>為</a:t>
            </a:r>
            <a:r>
              <a:rPr lang="zh-TW" altLang="zh-TW" sz="2400" b="1" dirty="0">
                <a:solidFill>
                  <a:srgbClr val="002060"/>
                </a:solidFill>
                <a:latin typeface="微軟正黑體" panose="020B0604030504040204" pitchFamily="34" charset="-120"/>
                <a:ea typeface="微軟正黑體" panose="020B0604030504040204" pitchFamily="34" charset="-120"/>
                <a:cs typeface="Times New Roman" panose="02020603050405020304" pitchFamily="18" charset="0"/>
              </a:rPr>
              <a:t>「價值競爭</a:t>
            </a:r>
            <a:r>
              <a:rPr lang="zh-TW" altLang="zh-TW" sz="2400" b="1" kern="1200" dirty="0" smtClean="0">
                <a:solidFill>
                  <a:srgbClr val="002060"/>
                </a:solidFill>
                <a:latin typeface="微軟正黑體" panose="020B0604030504040204" pitchFamily="34" charset="-120"/>
                <a:ea typeface="微軟正黑體" panose="020B0604030504040204" pitchFamily="34" charset="-120"/>
                <a:cs typeface="Times New Roman" panose="02020603050405020304" pitchFamily="18" charset="0"/>
              </a:rPr>
              <a:t>」</a:t>
            </a:r>
            <a:endParaRPr lang="zh-TW" altLang="en-US" sz="2400" kern="1200" dirty="0"/>
          </a:p>
        </p:txBody>
      </p:sp>
      <p:sp>
        <p:nvSpPr>
          <p:cNvPr id="8" name="橢圓 7"/>
          <p:cNvSpPr/>
          <p:nvPr/>
        </p:nvSpPr>
        <p:spPr>
          <a:xfrm>
            <a:off x="946293" y="1599414"/>
            <a:ext cx="1369941" cy="1339398"/>
          </a:xfrm>
          <a:prstGeom prst="ellipse">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a:lstStyle/>
          <a:p>
            <a:pPr algn="ctr"/>
            <a:r>
              <a:rPr lang="zh-TW" altLang="en-US" sz="2800" b="1" dirty="0" smtClean="0">
                <a:latin typeface="微軟正黑體" panose="020B0604030504040204" pitchFamily="34" charset="-120"/>
                <a:ea typeface="微軟正黑體" panose="020B0604030504040204" pitchFamily="34" charset="-120"/>
              </a:rPr>
              <a:t>產業升級</a:t>
            </a:r>
            <a:endParaRPr lang="zh-TW" altLang="en-US" sz="2800" b="1" dirty="0">
              <a:latin typeface="微軟正黑體" panose="020B0604030504040204" pitchFamily="34" charset="-120"/>
              <a:ea typeface="微軟正黑體" panose="020B0604030504040204" pitchFamily="34" charset="-120"/>
            </a:endParaRPr>
          </a:p>
        </p:txBody>
      </p:sp>
      <p:sp>
        <p:nvSpPr>
          <p:cNvPr id="9" name="手繪多邊形 8"/>
          <p:cNvSpPr/>
          <p:nvPr/>
        </p:nvSpPr>
        <p:spPr>
          <a:xfrm>
            <a:off x="2079548" y="3279227"/>
            <a:ext cx="6658052" cy="1260000"/>
          </a:xfrm>
          <a:custGeom>
            <a:avLst/>
            <a:gdLst>
              <a:gd name="connsiteX0" fmla="*/ 0 w 6143560"/>
              <a:gd name="connsiteY0" fmla="*/ 0 h 1266481"/>
              <a:gd name="connsiteX1" fmla="*/ 6143560 w 6143560"/>
              <a:gd name="connsiteY1" fmla="*/ 0 h 1266481"/>
              <a:gd name="connsiteX2" fmla="*/ 6143560 w 6143560"/>
              <a:gd name="connsiteY2" fmla="*/ 1266481 h 1266481"/>
              <a:gd name="connsiteX3" fmla="*/ 0 w 6143560"/>
              <a:gd name="connsiteY3" fmla="*/ 1266481 h 1266481"/>
              <a:gd name="connsiteX4" fmla="*/ 0 w 6143560"/>
              <a:gd name="connsiteY4" fmla="*/ 0 h 12664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43560" h="1266481">
                <a:moveTo>
                  <a:pt x="0" y="0"/>
                </a:moveTo>
                <a:lnTo>
                  <a:pt x="6143560" y="0"/>
                </a:lnTo>
                <a:lnTo>
                  <a:pt x="6143560" y="1266481"/>
                </a:lnTo>
                <a:lnTo>
                  <a:pt x="0" y="1266481"/>
                </a:lnTo>
                <a:lnTo>
                  <a:pt x="0" y="0"/>
                </a:lnTo>
                <a:close/>
              </a:path>
            </a:pathLst>
          </a:custGeom>
          <a:ln w="19050"/>
        </p:spPr>
        <p:style>
          <a:lnRef idx="2">
            <a:schemeClr val="accent4">
              <a:hueOff val="-2232385"/>
              <a:satOff val="13449"/>
              <a:lumOff val="1078"/>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850612" tIns="58420" rIns="58420" bIns="58420" numCol="1" spcCol="1270" anchor="ctr" anchorCtr="0">
            <a:noAutofit/>
          </a:bodyPr>
          <a:lstStyle/>
          <a:p>
            <a:pPr lvl="0" algn="just" defTabSz="1022350">
              <a:lnSpc>
                <a:spcPts val="3200"/>
              </a:lnSpc>
              <a:spcBef>
                <a:spcPct val="0"/>
              </a:spcBef>
              <a:spcAft>
                <a:spcPct val="35000"/>
              </a:spcAft>
            </a:pPr>
            <a:r>
              <a:rPr lang="zh-TW" altLang="en-US" sz="2400" b="1" dirty="0" smtClean="0">
                <a:solidFill>
                  <a:srgbClr val="002060"/>
                </a:solidFill>
                <a:latin typeface="微軟正黑體" panose="020B0604030504040204" pitchFamily="34" charset="-120"/>
                <a:ea typeface="微軟正黑體" panose="020B0604030504040204" pitchFamily="34" charset="-120"/>
                <a:cs typeface="Times New Roman" panose="02020603050405020304" pitchFamily="18" charset="0"/>
              </a:rPr>
              <a:t>強化系統整合，帶動</a:t>
            </a:r>
            <a:r>
              <a:rPr lang="zh-TW" altLang="en-US" sz="2400" b="1" kern="1200" dirty="0" smtClean="0">
                <a:solidFill>
                  <a:srgbClr val="002060"/>
                </a:solidFill>
                <a:latin typeface="微軟正黑體" panose="020B0604030504040204" pitchFamily="34" charset="-120"/>
                <a:ea typeface="微軟正黑體" panose="020B0604030504040204" pitchFamily="34" charset="-120"/>
                <a:cs typeface="Times New Roman" panose="02020603050405020304" pitchFamily="18" charset="0"/>
              </a:rPr>
              <a:t>出口模式由「中間財商品出口」轉為「系統化商品與服務」</a:t>
            </a:r>
            <a:endParaRPr lang="zh-TW" altLang="en-US" sz="2400" kern="1200" dirty="0"/>
          </a:p>
        </p:txBody>
      </p:sp>
      <p:sp>
        <p:nvSpPr>
          <p:cNvPr id="10" name="橢圓 9"/>
          <p:cNvSpPr/>
          <p:nvPr/>
        </p:nvSpPr>
        <p:spPr>
          <a:xfrm>
            <a:off x="1409776" y="3242695"/>
            <a:ext cx="1370091" cy="1339545"/>
          </a:xfrm>
          <a:prstGeom prst="ellipse">
            <a:avLst/>
          </a:prstGeom>
        </p:spPr>
        <p:style>
          <a:lnRef idx="2">
            <a:schemeClr val="lt1">
              <a:hueOff val="0"/>
              <a:satOff val="0"/>
              <a:lumOff val="0"/>
              <a:alphaOff val="0"/>
            </a:schemeClr>
          </a:lnRef>
          <a:fillRef idx="1">
            <a:schemeClr val="accent4">
              <a:hueOff val="-2232385"/>
              <a:satOff val="13449"/>
              <a:lumOff val="1078"/>
              <a:alphaOff val="0"/>
            </a:schemeClr>
          </a:fillRef>
          <a:effectRef idx="0">
            <a:schemeClr val="accent4">
              <a:hueOff val="-2232385"/>
              <a:satOff val="13449"/>
              <a:lumOff val="1078"/>
              <a:alphaOff val="0"/>
            </a:schemeClr>
          </a:effectRef>
          <a:fontRef idx="minor">
            <a:schemeClr val="lt1"/>
          </a:fontRef>
        </p:style>
        <p:txBody>
          <a:bodyPr/>
          <a:lstStyle/>
          <a:p>
            <a:r>
              <a:rPr lang="zh-TW" altLang="en-US" sz="2800" b="1" dirty="0" smtClean="0">
                <a:latin typeface="微軟正黑體" panose="020B0604030504040204" pitchFamily="34" charset="-120"/>
                <a:ea typeface="微軟正黑體" panose="020B0604030504040204" pitchFamily="34" charset="-120"/>
              </a:rPr>
              <a:t>出口拓展</a:t>
            </a:r>
            <a:endParaRPr lang="zh-TW" altLang="en-US" sz="2800" b="1" dirty="0">
              <a:latin typeface="微軟正黑體" panose="020B0604030504040204" pitchFamily="34" charset="-120"/>
              <a:ea typeface="微軟正黑體" panose="020B0604030504040204" pitchFamily="34" charset="-120"/>
            </a:endParaRPr>
          </a:p>
        </p:txBody>
      </p:sp>
      <p:sp>
        <p:nvSpPr>
          <p:cNvPr id="11" name="手繪多邊形 10"/>
          <p:cNvSpPr/>
          <p:nvPr/>
        </p:nvSpPr>
        <p:spPr>
          <a:xfrm>
            <a:off x="1690008" y="4941573"/>
            <a:ext cx="7047592" cy="1260000"/>
          </a:xfrm>
          <a:custGeom>
            <a:avLst/>
            <a:gdLst>
              <a:gd name="connsiteX0" fmla="*/ 0 w 6533100"/>
              <a:gd name="connsiteY0" fmla="*/ 0 h 1071636"/>
              <a:gd name="connsiteX1" fmla="*/ 6533100 w 6533100"/>
              <a:gd name="connsiteY1" fmla="*/ 0 h 1071636"/>
              <a:gd name="connsiteX2" fmla="*/ 6533100 w 6533100"/>
              <a:gd name="connsiteY2" fmla="*/ 1071636 h 1071636"/>
              <a:gd name="connsiteX3" fmla="*/ 0 w 6533100"/>
              <a:gd name="connsiteY3" fmla="*/ 1071636 h 1071636"/>
              <a:gd name="connsiteX4" fmla="*/ 0 w 6533100"/>
              <a:gd name="connsiteY4" fmla="*/ 0 h 10716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33100" h="1071636">
                <a:moveTo>
                  <a:pt x="0" y="0"/>
                </a:moveTo>
                <a:lnTo>
                  <a:pt x="6533100" y="0"/>
                </a:lnTo>
                <a:lnTo>
                  <a:pt x="6533100" y="1071636"/>
                </a:lnTo>
                <a:lnTo>
                  <a:pt x="0" y="1071636"/>
                </a:lnTo>
                <a:lnTo>
                  <a:pt x="0" y="0"/>
                </a:lnTo>
                <a:close/>
              </a:path>
            </a:pathLst>
          </a:custGeom>
          <a:ln w="19050"/>
        </p:spPr>
        <p:style>
          <a:lnRef idx="2">
            <a:schemeClr val="accent4">
              <a:hueOff val="-4464770"/>
              <a:satOff val="26899"/>
              <a:lumOff val="2156"/>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850612" tIns="58420" rIns="58420" bIns="58420" numCol="1" spcCol="1270" anchor="ctr" anchorCtr="0">
            <a:noAutofit/>
          </a:bodyPr>
          <a:lstStyle/>
          <a:p>
            <a:pPr lvl="0" algn="l" defTabSz="1022350">
              <a:lnSpc>
                <a:spcPts val="2800"/>
              </a:lnSpc>
              <a:spcBef>
                <a:spcPct val="0"/>
              </a:spcBef>
              <a:spcAft>
                <a:spcPct val="35000"/>
              </a:spcAft>
            </a:pPr>
            <a:r>
              <a:rPr lang="zh-TW" altLang="en-US" sz="2400" b="1" dirty="0" smtClean="0">
                <a:solidFill>
                  <a:srgbClr val="002060"/>
                </a:solidFill>
                <a:latin typeface="微軟正黑體" panose="020B0604030504040204" pitchFamily="34" charset="-120"/>
                <a:ea typeface="微軟正黑體" panose="020B0604030504040204" pitchFamily="34" charset="-120"/>
                <a:cs typeface="Times New Roman" panose="02020603050405020304" pitchFamily="18" charset="0"/>
              </a:rPr>
              <a:t>擴大</a:t>
            </a:r>
            <a:r>
              <a:rPr lang="zh-TW" altLang="en-US" sz="2400" b="1" kern="1200" dirty="0" smtClean="0">
                <a:solidFill>
                  <a:srgbClr val="002060"/>
                </a:solidFill>
                <a:latin typeface="微軟正黑體" panose="020B0604030504040204" pitchFamily="34" charset="-120"/>
                <a:ea typeface="微軟正黑體" panose="020B0604030504040204" pitchFamily="34" charset="-120"/>
                <a:cs typeface="Times New Roman" panose="02020603050405020304" pitchFamily="18" charset="0"/>
              </a:rPr>
              <a:t>投資資金來源，引導「國內外民間資金」及「政府資源」投入</a:t>
            </a:r>
            <a:r>
              <a:rPr lang="zh-TW" altLang="en-US" sz="2400" b="1" dirty="0" smtClean="0">
                <a:solidFill>
                  <a:srgbClr val="002060"/>
                </a:solidFill>
                <a:latin typeface="微軟正黑體" panose="020B0604030504040204" pitchFamily="34" charset="-120"/>
                <a:ea typeface="微軟正黑體" panose="020B0604030504040204" pitchFamily="34" charset="-120"/>
                <a:cs typeface="Times New Roman" panose="02020603050405020304" pitchFamily="18" charset="0"/>
              </a:rPr>
              <a:t>，以促進產業升級與出口拓展</a:t>
            </a:r>
            <a:endParaRPr kumimoji="1" lang="en-US" altLang="zh-TW" sz="2400" kern="1200" dirty="0">
              <a:latin typeface="微軟正黑體" pitchFamily="34" charset="-120"/>
              <a:ea typeface="微軟正黑體" pitchFamily="34" charset="-120"/>
              <a:cs typeface="Arial" pitchFamily="34" charset="0"/>
            </a:endParaRPr>
          </a:p>
        </p:txBody>
      </p:sp>
      <p:sp>
        <p:nvSpPr>
          <p:cNvPr id="12" name="橢圓 11"/>
          <p:cNvSpPr/>
          <p:nvPr/>
        </p:nvSpPr>
        <p:spPr>
          <a:xfrm>
            <a:off x="1020236" y="4850150"/>
            <a:ext cx="1370091" cy="1339545"/>
          </a:xfrm>
          <a:prstGeom prst="ellipse">
            <a:avLst/>
          </a:prstGeom>
        </p:spPr>
        <p:style>
          <a:lnRef idx="2">
            <a:schemeClr val="lt1">
              <a:hueOff val="0"/>
              <a:satOff val="0"/>
              <a:lumOff val="0"/>
              <a:alphaOff val="0"/>
            </a:schemeClr>
          </a:lnRef>
          <a:fillRef idx="1">
            <a:schemeClr val="accent4">
              <a:hueOff val="-4464770"/>
              <a:satOff val="26899"/>
              <a:lumOff val="2156"/>
              <a:alphaOff val="0"/>
            </a:schemeClr>
          </a:fillRef>
          <a:effectRef idx="0">
            <a:schemeClr val="accent4">
              <a:hueOff val="-4464770"/>
              <a:satOff val="26899"/>
              <a:lumOff val="2156"/>
              <a:alphaOff val="0"/>
            </a:schemeClr>
          </a:effectRef>
          <a:fontRef idx="minor">
            <a:schemeClr val="lt1"/>
          </a:fontRef>
        </p:style>
        <p:txBody>
          <a:bodyPr/>
          <a:lstStyle/>
          <a:p>
            <a:r>
              <a:rPr lang="zh-TW" altLang="en-US" sz="2800" b="1" dirty="0" smtClean="0">
                <a:latin typeface="微軟正黑體" panose="020B0604030504040204" pitchFamily="34" charset="-120"/>
                <a:ea typeface="微軟正黑體" panose="020B0604030504040204" pitchFamily="34" charset="-120"/>
              </a:rPr>
              <a:t>投資促進</a:t>
            </a:r>
            <a:endParaRPr lang="zh-TW" altLang="en-US" sz="2800" b="1" dirty="0">
              <a:latin typeface="微軟正黑體" panose="020B0604030504040204" pitchFamily="34" charset="-120"/>
              <a:ea typeface="微軟正黑體" panose="020B0604030504040204" pitchFamily="34" charset="-120"/>
            </a:endParaRPr>
          </a:p>
        </p:txBody>
      </p:sp>
      <p:sp>
        <p:nvSpPr>
          <p:cNvPr id="3" name="標題 1"/>
          <p:cNvSpPr txBox="1">
            <a:spLocks/>
          </p:cNvSpPr>
          <p:nvPr/>
        </p:nvSpPr>
        <p:spPr>
          <a:xfrm>
            <a:off x="69504" y="277520"/>
            <a:ext cx="9074496" cy="843760"/>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kern="12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1pPr>
          </a:lstStyle>
          <a:p>
            <a:pPr marL="720725" lvl="0" indent="-720725">
              <a:lnSpc>
                <a:spcPct val="100000"/>
              </a:lnSpc>
              <a:spcBef>
                <a:spcPts val="0"/>
              </a:spcBef>
              <a:defRPr/>
            </a:pPr>
            <a:r>
              <a:rPr lang="zh-TW" altLang="en-US" sz="4000" b="1" dirty="0" smtClean="0">
                <a:solidFill>
                  <a:srgbClr val="002060"/>
                </a:solidFill>
                <a:effectLst>
                  <a:outerShdw blurRad="38100" dist="38100" dir="2700000" algn="tl">
                    <a:srgbClr val="000000">
                      <a:alpha val="43137"/>
                    </a:srgbClr>
                  </a:outerShdw>
                </a:effectLst>
                <a:cs typeface="Times New Roman" panose="02020603050405020304" pitchFamily="18" charset="0"/>
              </a:rPr>
              <a:t>三大策略主軸</a:t>
            </a:r>
            <a:endParaRPr lang="zh-TW" altLang="en-US" sz="3000" b="1" dirty="0">
              <a:solidFill>
                <a:srgbClr val="002060"/>
              </a:solidFill>
              <a:effectLst>
                <a:outerShdw blurRad="38100" dist="38100" dir="2700000" algn="tl">
                  <a:srgbClr val="000000">
                    <a:alpha val="43137"/>
                  </a:srgbClr>
                </a:outerShdw>
              </a:effectLst>
              <a:cs typeface="Times New Roman" panose="02020603050405020304" pitchFamily="18" charset="0"/>
            </a:endParaRPr>
          </a:p>
        </p:txBody>
      </p:sp>
      <p:sp>
        <p:nvSpPr>
          <p:cNvPr id="13" name="投影片編號版面配置區 3"/>
          <p:cNvSpPr txBox="1">
            <a:spLocks/>
          </p:cNvSpPr>
          <p:nvPr/>
        </p:nvSpPr>
        <p:spPr>
          <a:xfrm>
            <a:off x="6810151" y="6492875"/>
            <a:ext cx="2182254" cy="365125"/>
          </a:xfrm>
          <a:prstGeom prst="rect">
            <a:avLst/>
          </a:prstGeom>
        </p:spPr>
        <p:txBody>
          <a:bodyPr vert="horz" lIns="91440" tIns="45720" rIns="91440" bIns="45720" rtlCol="0" anchor="ctr"/>
          <a:lstStyle>
            <a:defPPr>
              <a:defRPr lang="zh-TW"/>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8646B01-4085-4DDD-822B-F552DEC86DD7}" type="slidenum">
              <a:rPr lang="zh-TW" altLang="en-US" sz="1600" smtClean="0">
                <a:solidFill>
                  <a:prstClr val="black">
                    <a:tint val="75000"/>
                  </a:prstClr>
                </a:solidFill>
                <a:ea typeface="文鼎圓體M"/>
              </a:rPr>
              <a:pPr/>
              <a:t>15</a:t>
            </a:fld>
            <a:endParaRPr lang="zh-TW" altLang="en-US" sz="1600" dirty="0">
              <a:solidFill>
                <a:prstClr val="black">
                  <a:tint val="75000"/>
                </a:prstClr>
              </a:solidFill>
              <a:ea typeface="文鼎圓體M"/>
            </a:endParaRPr>
          </a:p>
        </p:txBody>
      </p:sp>
    </p:spTree>
    <p:extLst>
      <p:ext uri="{BB962C8B-B14F-4D97-AF65-F5344CB8AC3E}">
        <p14:creationId xmlns:p14="http://schemas.microsoft.com/office/powerpoint/2010/main" val="25730559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標題 1"/>
          <p:cNvSpPr txBox="1">
            <a:spLocks/>
          </p:cNvSpPr>
          <p:nvPr/>
        </p:nvSpPr>
        <p:spPr>
          <a:xfrm>
            <a:off x="1" y="293715"/>
            <a:ext cx="9144000" cy="651985"/>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kern="12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1pPr>
          </a:lstStyle>
          <a:p>
            <a:pPr marL="720725" indent="-720725">
              <a:lnSpc>
                <a:spcPct val="100000"/>
              </a:lnSpc>
              <a:spcBef>
                <a:spcPts val="0"/>
              </a:spcBef>
              <a:defRPr/>
            </a:pPr>
            <a:r>
              <a:rPr lang="zh-TW" altLang="en-US" sz="3000" b="1" dirty="0" smtClean="0">
                <a:solidFill>
                  <a:srgbClr val="002060"/>
                </a:solidFill>
                <a:effectLst>
                  <a:outerShdw blurRad="38100" dist="38100" dir="2700000" algn="tl">
                    <a:srgbClr val="000000">
                      <a:alpha val="43137"/>
                    </a:srgbClr>
                  </a:outerShdw>
                </a:effectLst>
                <a:cs typeface="Times New Roman" panose="02020603050405020304" pitchFamily="18" charset="0"/>
              </a:rPr>
              <a:t>一、產業升級：</a:t>
            </a:r>
            <a:r>
              <a:rPr lang="zh-TW" altLang="zh-TW" sz="3000" b="1" dirty="0">
                <a:solidFill>
                  <a:srgbClr val="002060"/>
                </a:solidFill>
                <a:effectLst>
                  <a:outerShdw blurRad="38100" dist="38100" dir="2700000" algn="tl">
                    <a:srgbClr val="000000">
                      <a:alpha val="43137"/>
                    </a:srgbClr>
                  </a:outerShdw>
                </a:effectLst>
                <a:cs typeface="Times New Roman" panose="02020603050405020304" pitchFamily="18" charset="0"/>
              </a:rPr>
              <a:t>由「價格競</a:t>
            </a:r>
            <a:r>
              <a:rPr lang="zh-TW" altLang="en-US" sz="3000" b="1" dirty="0">
                <a:solidFill>
                  <a:srgbClr val="002060"/>
                </a:solidFill>
                <a:effectLst>
                  <a:outerShdw blurRad="38100" dist="38100" dir="2700000" algn="tl">
                    <a:srgbClr val="000000">
                      <a:alpha val="43137"/>
                    </a:srgbClr>
                  </a:outerShdw>
                </a:effectLst>
                <a:cs typeface="Times New Roman" panose="02020603050405020304" pitchFamily="18" charset="0"/>
              </a:rPr>
              <a:t>賽</a:t>
            </a:r>
            <a:r>
              <a:rPr lang="zh-TW" altLang="zh-TW" sz="3000" b="1" dirty="0">
                <a:solidFill>
                  <a:srgbClr val="002060"/>
                </a:solidFill>
                <a:effectLst>
                  <a:outerShdw blurRad="38100" dist="38100" dir="2700000" algn="tl">
                    <a:srgbClr val="000000">
                      <a:alpha val="43137"/>
                    </a:srgbClr>
                  </a:outerShdw>
                </a:effectLst>
                <a:cs typeface="Times New Roman" panose="02020603050405020304" pitchFamily="18" charset="0"/>
              </a:rPr>
              <a:t>」轉為「價值競爭</a:t>
            </a:r>
            <a:r>
              <a:rPr lang="zh-TW" altLang="zh-TW" sz="3000" b="1" dirty="0" smtClean="0">
                <a:solidFill>
                  <a:srgbClr val="002060"/>
                </a:solidFill>
                <a:effectLst>
                  <a:outerShdw blurRad="38100" dist="38100" dir="2700000" algn="tl">
                    <a:srgbClr val="000000">
                      <a:alpha val="43137"/>
                    </a:srgbClr>
                  </a:outerShdw>
                </a:effectLst>
                <a:cs typeface="Times New Roman" panose="02020603050405020304" pitchFamily="18" charset="0"/>
              </a:rPr>
              <a:t>」</a:t>
            </a:r>
            <a:r>
              <a:rPr lang="en-US" altLang="zh-TW" sz="2400" b="1" dirty="0" smtClean="0">
                <a:solidFill>
                  <a:srgbClr val="002060"/>
                </a:solidFill>
                <a:effectLst>
                  <a:outerShdw blurRad="38100" dist="38100" dir="2700000" algn="tl">
                    <a:srgbClr val="000000">
                      <a:alpha val="43137"/>
                    </a:srgbClr>
                  </a:outerShdw>
                </a:effectLst>
                <a:cs typeface="Times New Roman" panose="02020603050405020304" pitchFamily="18" charset="0"/>
              </a:rPr>
              <a:t>(</a:t>
            </a:r>
            <a:r>
              <a:rPr lang="en-US" altLang="zh-TW" sz="2200" b="1" dirty="0" smtClean="0">
                <a:solidFill>
                  <a:srgbClr val="002060"/>
                </a:solidFill>
                <a:effectLst>
                  <a:outerShdw blurRad="38100" dist="38100" dir="2700000" algn="tl">
                    <a:srgbClr val="000000">
                      <a:alpha val="43137"/>
                    </a:srgbClr>
                  </a:outerShdw>
                </a:effectLst>
                <a:cs typeface="Times New Roman" panose="02020603050405020304" pitchFamily="18" charset="0"/>
              </a:rPr>
              <a:t>1/2</a:t>
            </a:r>
            <a:r>
              <a:rPr lang="en-US" altLang="zh-TW" sz="2400" b="1" dirty="0" smtClean="0">
                <a:solidFill>
                  <a:srgbClr val="002060"/>
                </a:solidFill>
                <a:effectLst>
                  <a:outerShdw blurRad="38100" dist="38100" dir="2700000" algn="tl">
                    <a:srgbClr val="000000">
                      <a:alpha val="43137"/>
                    </a:srgbClr>
                  </a:outerShdw>
                </a:effectLst>
                <a:cs typeface="Times New Roman" panose="02020603050405020304" pitchFamily="18" charset="0"/>
              </a:rPr>
              <a:t>)</a:t>
            </a:r>
            <a:endParaRPr lang="en-US" altLang="zh-TW" sz="2400" b="1" dirty="0">
              <a:solidFill>
                <a:srgbClr val="002060"/>
              </a:solidFill>
              <a:effectLst>
                <a:outerShdw blurRad="38100" dist="38100" dir="2700000" algn="tl">
                  <a:srgbClr val="000000">
                    <a:alpha val="43137"/>
                  </a:srgbClr>
                </a:outerShdw>
              </a:effectLst>
              <a:cs typeface="Times New Roman" panose="02020603050405020304" pitchFamily="18" charset="0"/>
            </a:endParaRPr>
          </a:p>
          <a:p>
            <a:pPr marL="720725" indent="-720725">
              <a:lnSpc>
                <a:spcPct val="100000"/>
              </a:lnSpc>
              <a:spcBef>
                <a:spcPts val="0"/>
              </a:spcBef>
              <a:defRPr/>
            </a:pPr>
            <a:endParaRPr lang="zh-TW" altLang="en-US" sz="4000" b="1" dirty="0">
              <a:solidFill>
                <a:srgbClr val="002060"/>
              </a:solidFill>
              <a:effectLst>
                <a:outerShdw blurRad="38100" dist="38100" dir="2700000" algn="tl">
                  <a:srgbClr val="000000">
                    <a:alpha val="43137"/>
                  </a:srgbClr>
                </a:outerShdw>
              </a:effectLst>
              <a:cs typeface="Times New Roman" panose="02020603050405020304" pitchFamily="18" charset="0"/>
            </a:endParaRPr>
          </a:p>
        </p:txBody>
      </p:sp>
      <p:sp>
        <p:nvSpPr>
          <p:cNvPr id="21" name="投影片編號版面配置區 3"/>
          <p:cNvSpPr txBox="1">
            <a:spLocks/>
          </p:cNvSpPr>
          <p:nvPr/>
        </p:nvSpPr>
        <p:spPr>
          <a:xfrm>
            <a:off x="6905848" y="6492875"/>
            <a:ext cx="2133600" cy="365125"/>
          </a:xfrm>
          <a:prstGeom prst="rect">
            <a:avLst/>
          </a:prstGeom>
        </p:spPr>
        <p:txBody>
          <a:bodyPr vert="horz" lIns="91440" tIns="45720" rIns="91440" bIns="45720" rtlCol="0" anchor="ctr"/>
          <a:lstStyle>
            <a:defPPr>
              <a:defRPr lang="zh-TW"/>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8646B01-4085-4DDD-822B-F552DEC86DD7}" type="slidenum">
              <a:rPr lang="zh-TW" altLang="en-US" sz="1600" smtClean="0">
                <a:solidFill>
                  <a:prstClr val="black">
                    <a:tint val="75000"/>
                  </a:prstClr>
                </a:solidFill>
                <a:ea typeface="文鼎圓體M"/>
              </a:rPr>
              <a:pPr/>
              <a:t>16</a:t>
            </a:fld>
            <a:endParaRPr lang="zh-TW" altLang="en-US" sz="1600" dirty="0">
              <a:solidFill>
                <a:prstClr val="black">
                  <a:tint val="75000"/>
                </a:prstClr>
              </a:solidFill>
              <a:ea typeface="文鼎圓體M"/>
            </a:endParaRPr>
          </a:p>
        </p:txBody>
      </p:sp>
      <p:sp>
        <p:nvSpPr>
          <p:cNvPr id="11" name="摺角紙張 10"/>
          <p:cNvSpPr/>
          <p:nvPr/>
        </p:nvSpPr>
        <p:spPr>
          <a:xfrm>
            <a:off x="183542" y="3095462"/>
            <a:ext cx="1566353" cy="1275906"/>
          </a:xfrm>
          <a:prstGeom prst="foldedCorner">
            <a:avLst/>
          </a:prstGeom>
          <a:ln>
            <a:noFill/>
          </a:ln>
          <a:effectLst>
            <a:outerShdw blurRad="76200" dir="13500000" sy="23000" kx="1200000" algn="br" rotWithShape="0">
              <a:prstClr val="black">
                <a:alpha val="20000"/>
              </a:prstClr>
            </a:outerShdw>
          </a:effectLst>
        </p:spPr>
        <p:style>
          <a:lnRef idx="1">
            <a:schemeClr val="accent6"/>
          </a:lnRef>
          <a:fillRef idx="2">
            <a:schemeClr val="accent6"/>
          </a:fillRef>
          <a:effectRef idx="1">
            <a:schemeClr val="accent6"/>
          </a:effectRef>
          <a:fontRef idx="minor">
            <a:schemeClr val="dk1"/>
          </a:fontRef>
        </p:style>
        <p:txBody>
          <a:bodyPr wrap="square">
            <a:noAutofit/>
          </a:bodyPr>
          <a:lstStyle/>
          <a:p>
            <a:pPr algn="ctr">
              <a:spcBef>
                <a:spcPct val="50000"/>
              </a:spcBef>
            </a:pPr>
            <a:endParaRPr lang="zh-TW" altLang="en-US" sz="2000" b="1" dirty="0">
              <a:solidFill>
                <a:srgbClr val="8064A2">
                  <a:lumMod val="50000"/>
                </a:srgbClr>
              </a:solidFill>
              <a:latin typeface="標楷體" panose="03000509000000000000" pitchFamily="65" charset="-120"/>
              <a:ea typeface="標楷體" panose="03000509000000000000" pitchFamily="65" charset="-120"/>
            </a:endParaRPr>
          </a:p>
        </p:txBody>
      </p:sp>
      <p:sp>
        <p:nvSpPr>
          <p:cNvPr id="12" name="矩形 11"/>
          <p:cNvSpPr/>
          <p:nvPr/>
        </p:nvSpPr>
        <p:spPr>
          <a:xfrm>
            <a:off x="164519" y="3225583"/>
            <a:ext cx="1635661" cy="1015663"/>
          </a:xfrm>
          <a:prstGeom prst="rect">
            <a:avLst/>
          </a:prstGeom>
        </p:spPr>
        <p:txBody>
          <a:bodyPr wrap="square" anchor="ctr">
            <a:spAutoFit/>
          </a:bodyPr>
          <a:lstStyle/>
          <a:p>
            <a:pPr algn="ctr"/>
            <a:r>
              <a:rPr lang="zh-TW" altLang="en-US" sz="2000" b="1" dirty="0" smtClean="0">
                <a:solidFill>
                  <a:srgbClr val="1F497D"/>
                </a:solidFill>
                <a:latin typeface="微軟正黑體" pitchFamily="34" charset="-120"/>
                <a:ea typeface="微軟正黑體" pitchFamily="34" charset="-120"/>
              </a:rPr>
              <a:t>推動產業鏈</a:t>
            </a:r>
            <a:endParaRPr lang="en-US" altLang="zh-TW" sz="2000" b="1" dirty="0" smtClean="0">
              <a:solidFill>
                <a:srgbClr val="1F497D"/>
              </a:solidFill>
              <a:latin typeface="微軟正黑體" pitchFamily="34" charset="-120"/>
              <a:ea typeface="微軟正黑體" pitchFamily="34" charset="-120"/>
            </a:endParaRPr>
          </a:p>
          <a:p>
            <a:pPr algn="ctr"/>
            <a:r>
              <a:rPr lang="zh-TW" altLang="en-US" sz="2000" b="1" dirty="0" smtClean="0">
                <a:solidFill>
                  <a:srgbClr val="1F497D"/>
                </a:solidFill>
                <a:latin typeface="微軟正黑體" pitchFamily="34" charset="-120"/>
                <a:ea typeface="微軟正黑體" pitchFamily="34" charset="-120"/>
              </a:rPr>
              <a:t>智慧化   （</a:t>
            </a:r>
            <a:r>
              <a:rPr lang="zh-TW" altLang="en-US" sz="2000" b="1" dirty="0">
                <a:solidFill>
                  <a:srgbClr val="1F497D"/>
                </a:solidFill>
                <a:latin typeface="微軟正黑體" pitchFamily="34" charset="-120"/>
                <a:ea typeface="微軟正黑體" pitchFamily="34" charset="-120"/>
              </a:rPr>
              <a:t>生產力</a:t>
            </a:r>
            <a:r>
              <a:rPr lang="en-US" altLang="zh-TW" sz="2000" b="1" dirty="0">
                <a:solidFill>
                  <a:srgbClr val="1F497D"/>
                </a:solidFill>
                <a:latin typeface="微軟正黑體" pitchFamily="34" charset="-120"/>
                <a:ea typeface="微軟正黑體" pitchFamily="34" charset="-120"/>
              </a:rPr>
              <a:t>4.0</a:t>
            </a:r>
            <a:r>
              <a:rPr lang="zh-TW" altLang="en-US" sz="2000" b="1" dirty="0">
                <a:solidFill>
                  <a:srgbClr val="1F497D"/>
                </a:solidFill>
                <a:latin typeface="微軟正黑體" pitchFamily="34" charset="-120"/>
                <a:ea typeface="微軟正黑體" pitchFamily="34" charset="-120"/>
              </a:rPr>
              <a:t>）</a:t>
            </a:r>
          </a:p>
        </p:txBody>
      </p:sp>
      <p:sp>
        <p:nvSpPr>
          <p:cNvPr id="13" name="圓角矩形 12"/>
          <p:cNvSpPr/>
          <p:nvPr/>
        </p:nvSpPr>
        <p:spPr>
          <a:xfrm>
            <a:off x="1903111" y="3001300"/>
            <a:ext cx="6984000" cy="1464231"/>
          </a:xfrm>
          <a:prstGeom prst="roundRect">
            <a:avLst/>
          </a:prstGeom>
          <a:solidFill>
            <a:srgbClr val="FFFFEF"/>
          </a:solidFill>
          <a:ln>
            <a:solidFill>
              <a:schemeClr val="accent6">
                <a:lumMod val="75000"/>
              </a:schemeClr>
            </a:solidFill>
          </a:ln>
          <a:effectLst>
            <a:outerShdw blurRad="107950" dist="12700" dir="5400000" algn="ctr">
              <a:srgbClr val="000000"/>
            </a:outerShdw>
          </a:effectLst>
        </p:spPr>
        <p:style>
          <a:lnRef idx="2">
            <a:schemeClr val="accent6"/>
          </a:lnRef>
          <a:fillRef idx="1">
            <a:schemeClr val="lt1"/>
          </a:fillRef>
          <a:effectRef idx="0">
            <a:schemeClr val="accent6"/>
          </a:effectRef>
          <a:fontRef idx="minor">
            <a:schemeClr val="dk1"/>
          </a:fontRef>
        </p:style>
        <p:txBody>
          <a:bodyPr wrap="square">
            <a:spAutoFit/>
          </a:bodyPr>
          <a:lstStyle/>
          <a:p>
            <a:pPr marL="285750" indent="-285750" algn="just">
              <a:lnSpc>
                <a:spcPts val="2400"/>
              </a:lnSpc>
              <a:spcBef>
                <a:spcPts val="600"/>
              </a:spcBef>
              <a:spcAft>
                <a:spcPts val="600"/>
              </a:spcAft>
              <a:buFontTx/>
              <a:buBlip>
                <a:blip r:embed="rId3"/>
              </a:buBlip>
            </a:pPr>
            <a:r>
              <a:rPr lang="zh-TW" altLang="zh-TW" sz="1900" b="1" dirty="0">
                <a:solidFill>
                  <a:srgbClr val="1F497D"/>
                </a:solidFill>
                <a:latin typeface="微軟正黑體" pitchFamily="34" charset="-120"/>
                <a:ea typeface="微軟正黑體" pitchFamily="34" charset="-120"/>
              </a:rPr>
              <a:t>推動「行政院生產力</a:t>
            </a:r>
            <a:r>
              <a:rPr lang="en-US" altLang="zh-TW" sz="1900" b="1" dirty="0">
                <a:solidFill>
                  <a:srgbClr val="1F497D"/>
                </a:solidFill>
                <a:latin typeface="微軟正黑體" pitchFamily="34" charset="-120"/>
                <a:ea typeface="微軟正黑體" pitchFamily="34" charset="-120"/>
              </a:rPr>
              <a:t>4.0</a:t>
            </a:r>
            <a:r>
              <a:rPr lang="zh-TW" altLang="zh-TW" sz="1900" b="1" dirty="0">
                <a:solidFill>
                  <a:srgbClr val="1F497D"/>
                </a:solidFill>
                <a:latin typeface="微軟正黑體" pitchFamily="34" charset="-120"/>
                <a:ea typeface="微軟正黑體" pitchFamily="34" charset="-120"/>
              </a:rPr>
              <a:t>發展方案」，策略性</a:t>
            </a:r>
            <a:r>
              <a:rPr lang="zh-TW" altLang="zh-TW" sz="1900" b="1" dirty="0">
                <a:solidFill>
                  <a:srgbClr val="FF0000"/>
                </a:solidFill>
                <a:latin typeface="微軟正黑體" pitchFamily="34" charset="-120"/>
                <a:ea typeface="微軟正黑體" pitchFamily="34" charset="-120"/>
              </a:rPr>
              <a:t>選擇領航製造業、領航商業服務業、領航農業等領航產業</a:t>
            </a:r>
            <a:r>
              <a:rPr lang="zh-TW" altLang="zh-TW" sz="1900" b="1" dirty="0">
                <a:solidFill>
                  <a:srgbClr val="1F497D"/>
                </a:solidFill>
                <a:latin typeface="微軟正黑體" pitchFamily="34" charset="-120"/>
                <a:ea typeface="微軟正黑體" pitchFamily="34" charset="-120"/>
              </a:rPr>
              <a:t>，加速產業鏈垂直、水平數位化及智慧化，導入關鍵自主技術，加速培育產業網實系統軟硬實力</a:t>
            </a:r>
            <a:endParaRPr lang="zh-TW" altLang="en-US" sz="1900" b="1" dirty="0">
              <a:solidFill>
                <a:srgbClr val="1F497D"/>
              </a:solidFill>
              <a:latin typeface="微軟正黑體" pitchFamily="34" charset="-120"/>
              <a:ea typeface="微軟正黑體" pitchFamily="34" charset="-120"/>
            </a:endParaRPr>
          </a:p>
        </p:txBody>
      </p:sp>
      <p:grpSp>
        <p:nvGrpSpPr>
          <p:cNvPr id="15" name="群組 14"/>
          <p:cNvGrpSpPr/>
          <p:nvPr/>
        </p:nvGrpSpPr>
        <p:grpSpPr>
          <a:xfrm>
            <a:off x="110963" y="1144118"/>
            <a:ext cx="1745673" cy="1275906"/>
            <a:chOff x="-71613" y="5966439"/>
            <a:chExt cx="977258" cy="669978"/>
          </a:xfrm>
        </p:grpSpPr>
        <p:sp>
          <p:nvSpPr>
            <p:cNvPr id="16" name="摺角紙張 15"/>
            <p:cNvSpPr/>
            <p:nvPr/>
          </p:nvSpPr>
          <p:spPr>
            <a:xfrm>
              <a:off x="-26678" y="5966439"/>
              <a:ext cx="887020" cy="669978"/>
            </a:xfrm>
            <a:prstGeom prst="foldedCorner">
              <a:avLst/>
            </a:prstGeom>
            <a:ln>
              <a:noFill/>
            </a:ln>
            <a:effectLst>
              <a:outerShdw blurRad="76200" dir="13500000" sy="23000" kx="1200000" algn="br" rotWithShape="0">
                <a:prstClr val="black">
                  <a:alpha val="20000"/>
                </a:prstClr>
              </a:outerShdw>
            </a:effectLst>
          </p:spPr>
          <p:style>
            <a:lnRef idx="1">
              <a:schemeClr val="accent6"/>
            </a:lnRef>
            <a:fillRef idx="2">
              <a:schemeClr val="accent6"/>
            </a:fillRef>
            <a:effectRef idx="1">
              <a:schemeClr val="accent6"/>
            </a:effectRef>
            <a:fontRef idx="minor">
              <a:schemeClr val="dk1"/>
            </a:fontRef>
          </p:style>
          <p:txBody>
            <a:bodyPr wrap="square">
              <a:noAutofit/>
            </a:bodyPr>
            <a:lstStyle/>
            <a:p>
              <a:pPr algn="ctr">
                <a:spcBef>
                  <a:spcPct val="50000"/>
                </a:spcBef>
              </a:pPr>
              <a:endParaRPr lang="zh-TW" altLang="en-US" sz="2000" b="1" dirty="0">
                <a:solidFill>
                  <a:srgbClr val="8064A2">
                    <a:lumMod val="50000"/>
                  </a:srgbClr>
                </a:solidFill>
                <a:latin typeface="標楷體" panose="03000509000000000000" pitchFamily="65" charset="-120"/>
                <a:ea typeface="標楷體" panose="03000509000000000000" pitchFamily="65" charset="-120"/>
              </a:endParaRPr>
            </a:p>
          </p:txBody>
        </p:sp>
        <p:sp>
          <p:nvSpPr>
            <p:cNvPr id="19" name="矩形 18"/>
            <p:cNvSpPr/>
            <p:nvPr/>
          </p:nvSpPr>
          <p:spPr>
            <a:xfrm>
              <a:off x="-71613" y="6110001"/>
              <a:ext cx="977258" cy="371711"/>
            </a:xfrm>
            <a:prstGeom prst="rect">
              <a:avLst/>
            </a:prstGeom>
          </p:spPr>
          <p:txBody>
            <a:bodyPr wrap="square" anchor="ctr">
              <a:spAutoFit/>
            </a:bodyPr>
            <a:lstStyle/>
            <a:p>
              <a:pPr algn="ctr"/>
              <a:r>
                <a:rPr lang="zh-TW" altLang="en-US" sz="2000" b="1" dirty="0" smtClean="0">
                  <a:solidFill>
                    <a:srgbClr val="1F497D"/>
                  </a:solidFill>
                  <a:latin typeface="微軟正黑體" pitchFamily="34" charset="-120"/>
                  <a:ea typeface="微軟正黑體" pitchFamily="34" charset="-120"/>
                </a:rPr>
                <a:t>打造創新創業   生態體系</a:t>
              </a:r>
              <a:endParaRPr lang="zh-TW" altLang="en-US" sz="2000" b="1" dirty="0">
                <a:solidFill>
                  <a:srgbClr val="1F497D"/>
                </a:solidFill>
                <a:latin typeface="微軟正黑體" pitchFamily="34" charset="-120"/>
                <a:ea typeface="微軟正黑體" pitchFamily="34" charset="-120"/>
              </a:endParaRPr>
            </a:p>
          </p:txBody>
        </p:sp>
      </p:grpSp>
      <p:sp>
        <p:nvSpPr>
          <p:cNvPr id="20" name="圓角矩形 19"/>
          <p:cNvSpPr/>
          <p:nvPr/>
        </p:nvSpPr>
        <p:spPr>
          <a:xfrm>
            <a:off x="1889828" y="593627"/>
            <a:ext cx="6984000" cy="2304000"/>
          </a:xfrm>
          <a:prstGeom prst="roundRect">
            <a:avLst/>
          </a:prstGeom>
          <a:solidFill>
            <a:srgbClr val="FFFFEF"/>
          </a:solidFill>
          <a:ln>
            <a:solidFill>
              <a:schemeClr val="accent6">
                <a:lumMod val="75000"/>
              </a:schemeClr>
            </a:solidFill>
          </a:ln>
          <a:effectLst>
            <a:outerShdw blurRad="107950" dist="12700" dir="5400000" algn="ctr">
              <a:srgbClr val="000000"/>
            </a:outerShdw>
          </a:effectLst>
        </p:spPr>
        <p:style>
          <a:lnRef idx="2">
            <a:schemeClr val="accent6"/>
          </a:lnRef>
          <a:fillRef idx="1">
            <a:schemeClr val="lt1"/>
          </a:fillRef>
          <a:effectRef idx="0">
            <a:schemeClr val="accent6"/>
          </a:effectRef>
          <a:fontRef idx="minor">
            <a:schemeClr val="dk1"/>
          </a:fontRef>
        </p:style>
        <p:txBody>
          <a:bodyPr wrap="square">
            <a:noAutofit/>
          </a:bodyPr>
          <a:lstStyle/>
          <a:p>
            <a:pPr marL="285750" indent="-285750" algn="just">
              <a:lnSpc>
                <a:spcPts val="2400"/>
              </a:lnSpc>
              <a:buFontTx/>
              <a:buBlip>
                <a:blip r:embed="rId3"/>
              </a:buBlip>
            </a:pPr>
            <a:r>
              <a:rPr lang="zh-TW" altLang="zh-TW" sz="1900" b="1" dirty="0">
                <a:solidFill>
                  <a:srgbClr val="1F497D"/>
                </a:solidFill>
                <a:latin typeface="微軟正黑體" pitchFamily="34" charset="-120"/>
                <a:ea typeface="微軟正黑體" pitchFamily="34" charset="-120"/>
              </a:rPr>
              <a:t>放寬員工獎酬相關規定，如</a:t>
            </a:r>
            <a:r>
              <a:rPr lang="zh-TW" altLang="zh-TW" sz="1900" b="1" dirty="0">
                <a:solidFill>
                  <a:srgbClr val="FF0000"/>
                </a:solidFill>
                <a:latin typeface="微軟正黑體" pitchFamily="34" charset="-120"/>
                <a:ea typeface="微軟正黑體" pitchFamily="34" charset="-120"/>
              </a:rPr>
              <a:t>單一員工取得員工認股權憑證與限制員工權利新股之合計數不受限制</a:t>
            </a:r>
            <a:r>
              <a:rPr lang="zh-TW" altLang="zh-TW" sz="1900" b="1" dirty="0">
                <a:solidFill>
                  <a:srgbClr val="1F497D"/>
                </a:solidFill>
                <a:latin typeface="微軟正黑體" pitchFamily="34" charset="-120"/>
                <a:ea typeface="微軟正黑體" pitchFamily="34" charset="-120"/>
              </a:rPr>
              <a:t>，協助企業留才、攬才</a:t>
            </a:r>
            <a:endParaRPr lang="en-US" altLang="zh-TW" sz="1900" b="1" dirty="0">
              <a:solidFill>
                <a:srgbClr val="1F497D"/>
              </a:solidFill>
              <a:latin typeface="微軟正黑體" pitchFamily="34" charset="-120"/>
              <a:ea typeface="微軟正黑體" pitchFamily="34" charset="-120"/>
            </a:endParaRPr>
          </a:p>
          <a:p>
            <a:pPr marL="285750" indent="-285750" algn="just">
              <a:lnSpc>
                <a:spcPts val="2400"/>
              </a:lnSpc>
              <a:buFontTx/>
              <a:buBlip>
                <a:blip r:embed="rId3"/>
              </a:buBlip>
            </a:pPr>
            <a:r>
              <a:rPr lang="zh-TW" altLang="zh-TW" sz="1900" b="1" dirty="0">
                <a:solidFill>
                  <a:srgbClr val="FF0000"/>
                </a:solidFill>
                <a:latin typeface="微軟正黑體" pitchFamily="34" charset="-120"/>
                <a:ea typeface="微軟正黑體" pitchFamily="34" charset="-120"/>
              </a:rPr>
              <a:t>引進國外新創人才及資金</a:t>
            </a:r>
            <a:r>
              <a:rPr lang="zh-TW" altLang="zh-TW" sz="1900" b="1" dirty="0">
                <a:solidFill>
                  <a:srgbClr val="1F497D"/>
                </a:solidFill>
                <a:latin typeface="微軟正黑體" pitchFamily="34" charset="-120"/>
                <a:ea typeface="微軟正黑體" pitchFamily="34" charset="-120"/>
              </a:rPr>
              <a:t>；</a:t>
            </a:r>
            <a:r>
              <a:rPr lang="zh-TW" altLang="zh-TW" sz="1900" b="1" dirty="0">
                <a:solidFill>
                  <a:srgbClr val="FF0000"/>
                </a:solidFill>
                <a:latin typeface="微軟正黑體" pitchFamily="34" charset="-120"/>
                <a:ea typeface="微軟正黑體" pitchFamily="34" charset="-120"/>
              </a:rPr>
              <a:t>積極</a:t>
            </a:r>
            <a:r>
              <a:rPr lang="zh-TW" altLang="zh-TW" sz="1900" b="1" dirty="0" smtClean="0">
                <a:solidFill>
                  <a:srgbClr val="FF0000"/>
                </a:solidFill>
                <a:latin typeface="微軟正黑體" pitchFamily="34" charset="-120"/>
                <a:ea typeface="微軟正黑體" pitchFamily="34" charset="-120"/>
              </a:rPr>
              <a:t>推動</a:t>
            </a:r>
            <a:r>
              <a:rPr lang="zh-TW" altLang="en-US" sz="1900" b="1" dirty="0">
                <a:solidFill>
                  <a:srgbClr val="FF0000"/>
                </a:solidFill>
                <a:latin typeface="微軟正黑體" pitchFamily="34" charset="-120"/>
                <a:ea typeface="微軟正黑體" pitchFamily="34" charset="-120"/>
              </a:rPr>
              <a:t>「</a:t>
            </a:r>
            <a:r>
              <a:rPr lang="zh-TW" altLang="zh-TW" sz="1900" b="1" dirty="0" smtClean="0">
                <a:solidFill>
                  <a:srgbClr val="FF0000"/>
                </a:solidFill>
                <a:latin typeface="微軟正黑體" pitchFamily="34" charset="-120"/>
                <a:ea typeface="微軟正黑體" pitchFamily="34" charset="-120"/>
              </a:rPr>
              <a:t>創業</a:t>
            </a:r>
            <a:r>
              <a:rPr lang="zh-TW" altLang="zh-TW" sz="1900" b="1" dirty="0">
                <a:solidFill>
                  <a:srgbClr val="FF0000"/>
                </a:solidFill>
                <a:latin typeface="微軟正黑體" pitchFamily="34" charset="-120"/>
                <a:ea typeface="微軟正黑體" pitchFamily="34" charset="-120"/>
              </a:rPr>
              <a:t>拔萃投資</a:t>
            </a:r>
            <a:r>
              <a:rPr lang="zh-TW" altLang="zh-TW" sz="1900" b="1" dirty="0" smtClean="0">
                <a:solidFill>
                  <a:srgbClr val="FF0000"/>
                </a:solidFill>
                <a:latin typeface="微軟正黑體" pitchFamily="34" charset="-120"/>
                <a:ea typeface="微軟正黑體" pitchFamily="34" charset="-120"/>
              </a:rPr>
              <a:t>計畫</a:t>
            </a:r>
            <a:r>
              <a:rPr lang="zh-TW" altLang="en-US" sz="1900" b="1" dirty="0">
                <a:solidFill>
                  <a:srgbClr val="FF0000"/>
                </a:solidFill>
                <a:latin typeface="微軟正黑體" pitchFamily="34" charset="-120"/>
                <a:ea typeface="微軟正黑體" pitchFamily="34" charset="-120"/>
              </a:rPr>
              <a:t>」</a:t>
            </a:r>
            <a:r>
              <a:rPr lang="zh-TW" altLang="zh-TW" sz="1900" b="1" dirty="0" smtClean="0">
                <a:solidFill>
                  <a:srgbClr val="FF0000"/>
                </a:solidFill>
                <a:latin typeface="微軟正黑體" pitchFamily="34" charset="-120"/>
                <a:ea typeface="微軟正黑體" pitchFamily="34" charset="-120"/>
              </a:rPr>
              <a:t>及</a:t>
            </a:r>
            <a:r>
              <a:rPr lang="zh-TW" altLang="en-US" sz="1900" b="1" dirty="0">
                <a:solidFill>
                  <a:srgbClr val="FF0000"/>
                </a:solidFill>
                <a:latin typeface="微軟正黑體" pitchFamily="34" charset="-120"/>
                <a:ea typeface="微軟正黑體" pitchFamily="34" charset="-120"/>
              </a:rPr>
              <a:t>「台灣矽谷科技基金投資計畫」</a:t>
            </a:r>
            <a:r>
              <a:rPr lang="zh-TW" altLang="zh-TW" sz="1900" b="1" dirty="0" smtClean="0">
                <a:solidFill>
                  <a:srgbClr val="1F497D"/>
                </a:solidFill>
                <a:latin typeface="微軟正黑體" pitchFamily="34" charset="-120"/>
                <a:ea typeface="微軟正黑體" pitchFamily="34" charset="-120"/>
              </a:rPr>
              <a:t>，</a:t>
            </a:r>
            <a:r>
              <a:rPr lang="zh-TW" altLang="zh-TW" sz="1900" b="1" dirty="0">
                <a:solidFill>
                  <a:srgbClr val="1F497D"/>
                </a:solidFill>
                <a:latin typeface="微軟正黑體" pitchFamily="34" charset="-120"/>
                <a:ea typeface="微軟正黑體" pitchFamily="34" charset="-120"/>
              </a:rPr>
              <a:t>並調整以往以製造業為思維的法制架構，積極推動企業與新創事業之跨領域交流，整合跨國育成、加速器、區域聯盟等精進發展資源，催化創新創業的生態系統</a:t>
            </a:r>
            <a:endParaRPr lang="en-US" altLang="zh-TW" sz="1900" b="1" dirty="0">
              <a:solidFill>
                <a:srgbClr val="1F497D"/>
              </a:solidFill>
              <a:latin typeface="微軟正黑體" pitchFamily="34" charset="-120"/>
              <a:ea typeface="微軟正黑體" pitchFamily="34" charset="-120"/>
            </a:endParaRPr>
          </a:p>
        </p:txBody>
      </p:sp>
      <p:sp>
        <p:nvSpPr>
          <p:cNvPr id="22" name="摺角紙張 21"/>
          <p:cNvSpPr/>
          <p:nvPr/>
        </p:nvSpPr>
        <p:spPr>
          <a:xfrm>
            <a:off x="191230" y="4786181"/>
            <a:ext cx="1582241" cy="1444445"/>
          </a:xfrm>
          <a:prstGeom prst="foldedCorner">
            <a:avLst/>
          </a:prstGeom>
          <a:ln>
            <a:noFill/>
          </a:ln>
          <a:effectLst>
            <a:outerShdw blurRad="76200" dir="13500000" sy="23000" kx="1200000" algn="br" rotWithShape="0">
              <a:prstClr val="black">
                <a:alpha val="20000"/>
              </a:prstClr>
            </a:outerShdw>
          </a:effectLst>
        </p:spPr>
        <p:style>
          <a:lnRef idx="1">
            <a:schemeClr val="accent6"/>
          </a:lnRef>
          <a:fillRef idx="2">
            <a:schemeClr val="accent6"/>
          </a:fillRef>
          <a:effectRef idx="1">
            <a:schemeClr val="accent6"/>
          </a:effectRef>
          <a:fontRef idx="minor">
            <a:schemeClr val="dk1"/>
          </a:fontRef>
        </p:style>
        <p:txBody>
          <a:bodyPr wrap="square">
            <a:noAutofit/>
          </a:bodyPr>
          <a:lstStyle/>
          <a:p>
            <a:pPr algn="ctr">
              <a:spcBef>
                <a:spcPct val="50000"/>
              </a:spcBef>
            </a:pPr>
            <a:endParaRPr lang="zh-TW" altLang="en-US" sz="2000" dirty="0">
              <a:solidFill>
                <a:srgbClr val="8064A2">
                  <a:lumMod val="50000"/>
                </a:srgbClr>
              </a:solidFill>
              <a:latin typeface="標楷體" panose="03000509000000000000" pitchFamily="65" charset="-120"/>
              <a:ea typeface="標楷體" panose="03000509000000000000" pitchFamily="65" charset="-120"/>
            </a:endParaRPr>
          </a:p>
        </p:txBody>
      </p:sp>
      <p:sp>
        <p:nvSpPr>
          <p:cNvPr id="23" name="矩形 22"/>
          <p:cNvSpPr/>
          <p:nvPr/>
        </p:nvSpPr>
        <p:spPr>
          <a:xfrm>
            <a:off x="5452" y="4735599"/>
            <a:ext cx="1799341" cy="1545610"/>
          </a:xfrm>
          <a:prstGeom prst="rect">
            <a:avLst/>
          </a:prstGeom>
        </p:spPr>
        <p:txBody>
          <a:bodyPr wrap="square" anchor="ctr">
            <a:noAutofit/>
          </a:bodyPr>
          <a:lstStyle/>
          <a:p>
            <a:pPr algn="ctr">
              <a:spcBef>
                <a:spcPct val="50000"/>
              </a:spcBef>
            </a:pPr>
            <a:r>
              <a:rPr lang="zh-TW" altLang="en-US" sz="2000" b="1" dirty="0">
                <a:solidFill>
                  <a:srgbClr val="1F497D"/>
                </a:solidFill>
                <a:latin typeface="微軟正黑體" pitchFamily="34" charset="-120"/>
                <a:ea typeface="微軟正黑體" pitchFamily="34" charset="-120"/>
              </a:rPr>
              <a:t>創新</a:t>
            </a:r>
            <a:r>
              <a:rPr lang="zh-TW" altLang="en-US" sz="2000" b="1" dirty="0" smtClean="0">
                <a:solidFill>
                  <a:srgbClr val="1F497D"/>
                </a:solidFill>
                <a:latin typeface="微軟正黑體" pitchFamily="34" charset="-120"/>
                <a:ea typeface="微軟正黑體" pitchFamily="34" charset="-120"/>
              </a:rPr>
              <a:t>服務業</a:t>
            </a:r>
            <a:r>
              <a:rPr lang="en-US" altLang="zh-TW" sz="2000" b="1" dirty="0" smtClean="0">
                <a:solidFill>
                  <a:srgbClr val="1F497D"/>
                </a:solidFill>
                <a:latin typeface="微軟正黑體" pitchFamily="34" charset="-120"/>
                <a:ea typeface="微軟正黑體" pitchFamily="34" charset="-120"/>
              </a:rPr>
              <a:t/>
            </a:r>
            <a:br>
              <a:rPr lang="en-US" altLang="zh-TW" sz="2000" b="1" dirty="0" smtClean="0">
                <a:solidFill>
                  <a:srgbClr val="1F497D"/>
                </a:solidFill>
                <a:latin typeface="微軟正黑體" pitchFamily="34" charset="-120"/>
                <a:ea typeface="微軟正黑體" pitchFamily="34" charset="-120"/>
              </a:rPr>
            </a:br>
            <a:r>
              <a:rPr lang="zh-TW" altLang="en-US" sz="2000" b="1" dirty="0" smtClean="0">
                <a:solidFill>
                  <a:srgbClr val="1F497D"/>
                </a:solidFill>
                <a:latin typeface="微軟正黑體" pitchFamily="34" charset="-120"/>
                <a:ea typeface="微軟正黑體" pitchFamily="34" charset="-120"/>
              </a:rPr>
              <a:t>發展型態</a:t>
            </a:r>
            <a:r>
              <a:rPr lang="en-US" altLang="zh-TW" sz="2000" b="1" dirty="0" smtClean="0">
                <a:solidFill>
                  <a:srgbClr val="1F497D"/>
                </a:solidFill>
                <a:latin typeface="微軟正黑體" pitchFamily="34" charset="-120"/>
                <a:ea typeface="微軟正黑體" pitchFamily="34" charset="-120"/>
              </a:rPr>
              <a:t/>
            </a:r>
            <a:br>
              <a:rPr lang="en-US" altLang="zh-TW" sz="2000" b="1" dirty="0" smtClean="0">
                <a:solidFill>
                  <a:srgbClr val="1F497D"/>
                </a:solidFill>
                <a:latin typeface="微軟正黑體" pitchFamily="34" charset="-120"/>
                <a:ea typeface="微軟正黑體" pitchFamily="34" charset="-120"/>
              </a:rPr>
            </a:br>
            <a:r>
              <a:rPr lang="en-US" altLang="zh-TW" sz="2000" b="1" dirty="0" smtClean="0">
                <a:solidFill>
                  <a:srgbClr val="1F497D"/>
                </a:solidFill>
                <a:latin typeface="微軟正黑體" pitchFamily="34" charset="-120"/>
                <a:ea typeface="微軟正黑體" pitchFamily="34" charset="-120"/>
              </a:rPr>
              <a:t>(</a:t>
            </a:r>
            <a:r>
              <a:rPr lang="zh-TW" altLang="en-US" sz="2000" b="1" dirty="0" smtClean="0">
                <a:solidFill>
                  <a:srgbClr val="1F497D"/>
                </a:solidFill>
                <a:latin typeface="微軟正黑體" pitchFamily="34" charset="-120"/>
                <a:ea typeface="微軟正黑體" pitchFamily="34" charset="-120"/>
              </a:rPr>
              <a:t>創意臺灣</a:t>
            </a:r>
            <a:r>
              <a:rPr lang="en-US" altLang="zh-TW" sz="2000" b="1" dirty="0" smtClean="0">
                <a:solidFill>
                  <a:srgbClr val="1F497D"/>
                </a:solidFill>
                <a:latin typeface="微軟正黑體" pitchFamily="34" charset="-120"/>
                <a:ea typeface="微軟正黑體" pitchFamily="34" charset="-120"/>
              </a:rPr>
              <a:t>2020)</a:t>
            </a:r>
            <a:endParaRPr lang="zh-TW" altLang="en-US" sz="2000" b="1" dirty="0">
              <a:solidFill>
                <a:srgbClr val="1F497D"/>
              </a:solidFill>
              <a:latin typeface="微軟正黑體" pitchFamily="34" charset="-120"/>
              <a:ea typeface="微軟正黑體" pitchFamily="34" charset="-120"/>
            </a:endParaRPr>
          </a:p>
        </p:txBody>
      </p:sp>
      <p:sp>
        <p:nvSpPr>
          <p:cNvPr id="24" name="圓角矩形 23"/>
          <p:cNvSpPr/>
          <p:nvPr/>
        </p:nvSpPr>
        <p:spPr>
          <a:xfrm>
            <a:off x="1924549" y="4562873"/>
            <a:ext cx="6984000" cy="1975009"/>
          </a:xfrm>
          <a:prstGeom prst="roundRect">
            <a:avLst/>
          </a:prstGeom>
          <a:solidFill>
            <a:srgbClr val="FFFFEF"/>
          </a:solidFill>
          <a:ln>
            <a:solidFill>
              <a:schemeClr val="accent6">
                <a:lumMod val="75000"/>
              </a:schemeClr>
            </a:solidFill>
          </a:ln>
          <a:effectLst>
            <a:outerShdw blurRad="107950" dist="12700" dir="5400000" algn="ctr">
              <a:srgbClr val="000000"/>
            </a:outerShdw>
          </a:effectLst>
        </p:spPr>
        <p:style>
          <a:lnRef idx="2">
            <a:schemeClr val="accent6"/>
          </a:lnRef>
          <a:fillRef idx="1">
            <a:schemeClr val="lt1"/>
          </a:fillRef>
          <a:effectRef idx="0">
            <a:schemeClr val="accent6"/>
          </a:effectRef>
          <a:fontRef idx="minor">
            <a:schemeClr val="dk1"/>
          </a:fontRef>
        </p:style>
        <p:txBody>
          <a:bodyPr wrap="square">
            <a:spAutoFit/>
          </a:bodyPr>
          <a:lstStyle/>
          <a:p>
            <a:pPr marL="285750" indent="-285750" algn="just">
              <a:lnSpc>
                <a:spcPts val="2200"/>
              </a:lnSpc>
              <a:buFontTx/>
              <a:buBlip>
                <a:blip r:embed="rId3"/>
              </a:buBlip>
            </a:pPr>
            <a:r>
              <a:rPr lang="zh-TW" altLang="en-US" sz="1900" b="1" dirty="0" smtClean="0">
                <a:solidFill>
                  <a:srgbClr val="FF0000"/>
                </a:solidFill>
                <a:latin typeface="微軟正黑體" pitchFamily="34" charset="-120"/>
                <a:ea typeface="微軟正黑體" pitchFamily="34" charset="-120"/>
              </a:rPr>
              <a:t>加速金融數位化</a:t>
            </a:r>
            <a:r>
              <a:rPr lang="zh-TW" altLang="en-US" sz="1900" b="1" dirty="0" smtClean="0">
                <a:solidFill>
                  <a:srgbClr val="1F497D"/>
                </a:solidFill>
                <a:latin typeface="微軟正黑體" pitchFamily="34" charset="-120"/>
                <a:ea typeface="微軟正黑體" pitchFamily="34" charset="-120"/>
              </a:rPr>
              <a:t>，鼓勵網路金融創新、普及行動支付及推動巨量資料應用，</a:t>
            </a:r>
            <a:r>
              <a:rPr lang="zh-TW" altLang="en-US" sz="1900" b="1" dirty="0">
                <a:solidFill>
                  <a:srgbClr val="1F497D"/>
                </a:solidFill>
                <a:latin typeface="微軟正黑體" pitchFamily="34" charset="-120"/>
                <a:ea typeface="微軟正黑體" pitchFamily="34" charset="-120"/>
              </a:rPr>
              <a:t>建</a:t>
            </a:r>
            <a:r>
              <a:rPr lang="zh-TW" altLang="en-US" sz="1900" b="1" dirty="0" smtClean="0">
                <a:solidFill>
                  <a:srgbClr val="1F497D"/>
                </a:solidFill>
                <a:latin typeface="微軟正黑體" pitchFamily="34" charset="-120"/>
                <a:ea typeface="微軟正黑體" pitchFamily="34" charset="-120"/>
              </a:rPr>
              <a:t>構數位化</a:t>
            </a:r>
            <a:r>
              <a:rPr lang="zh-TW" altLang="en-US" sz="1900" b="1" dirty="0">
                <a:solidFill>
                  <a:srgbClr val="1F497D"/>
                </a:solidFill>
                <a:latin typeface="微軟正黑體" pitchFamily="34" charset="-120"/>
                <a:ea typeface="微軟正黑體" pitchFamily="34" charset="-120"/>
              </a:rPr>
              <a:t>金融環境</a:t>
            </a:r>
            <a:endParaRPr lang="en-US" altLang="zh-TW" sz="1900" b="1" dirty="0">
              <a:solidFill>
                <a:srgbClr val="1F497D"/>
              </a:solidFill>
              <a:latin typeface="微軟正黑體" pitchFamily="34" charset="-120"/>
              <a:ea typeface="微軟正黑體" pitchFamily="34" charset="-120"/>
            </a:endParaRPr>
          </a:p>
          <a:p>
            <a:pPr marL="285750" indent="-285750" algn="just">
              <a:lnSpc>
                <a:spcPts val="2200"/>
              </a:lnSpc>
              <a:buFontTx/>
              <a:buBlip>
                <a:blip r:embed="rId3"/>
              </a:buBlip>
            </a:pPr>
            <a:r>
              <a:rPr lang="zh-TW" altLang="en-US" sz="1900" b="1" dirty="0" smtClean="0">
                <a:solidFill>
                  <a:srgbClr val="1F497D"/>
                </a:solidFill>
                <a:latin typeface="微軟正黑體" pitchFamily="34" charset="-120"/>
                <a:ea typeface="微軟正黑體" pitchFamily="34" charset="-120"/>
              </a:rPr>
              <a:t>強化智慧醫療</a:t>
            </a:r>
            <a:r>
              <a:rPr lang="zh-TW" altLang="en-US" sz="1900" b="1" dirty="0">
                <a:solidFill>
                  <a:srgbClr val="1F497D"/>
                </a:solidFill>
                <a:latin typeface="微軟正黑體" pitchFamily="34" charset="-120"/>
                <a:ea typeface="微軟正黑體" pitchFamily="34" charset="-120"/>
              </a:rPr>
              <a:t>、</a:t>
            </a:r>
            <a:r>
              <a:rPr lang="zh-TW" altLang="en-US" sz="1900" b="1" dirty="0" smtClean="0">
                <a:solidFill>
                  <a:srgbClr val="1F497D"/>
                </a:solidFill>
                <a:latin typeface="微軟正黑體" pitchFamily="34" charset="-120"/>
                <a:ea typeface="微軟正黑體" pitchFamily="34" charset="-120"/>
              </a:rPr>
              <a:t>教育、文化娛樂及體驗服務</a:t>
            </a:r>
            <a:r>
              <a:rPr lang="zh-TW" altLang="en-US" sz="1900" b="1" dirty="0">
                <a:solidFill>
                  <a:srgbClr val="1F497D"/>
                </a:solidFill>
                <a:latin typeface="微軟正黑體" pitchFamily="34" charset="-120"/>
                <a:ea typeface="微軟正黑體" pitchFamily="34" charset="-120"/>
              </a:rPr>
              <a:t>之</a:t>
            </a:r>
            <a:r>
              <a:rPr lang="zh-TW" altLang="en-US" sz="1900" b="1" dirty="0" smtClean="0">
                <a:solidFill>
                  <a:srgbClr val="1F497D"/>
                </a:solidFill>
                <a:latin typeface="微軟正黑體" pitchFamily="34" charset="-120"/>
                <a:ea typeface="微軟正黑體" pitchFamily="34" charset="-120"/>
              </a:rPr>
              <a:t>發展，促進</a:t>
            </a:r>
            <a:r>
              <a:rPr lang="zh-TW" altLang="en-US" sz="1900" b="1" dirty="0">
                <a:solidFill>
                  <a:srgbClr val="FF0000"/>
                </a:solidFill>
                <a:latin typeface="微軟正黑體" pitchFamily="34" charset="-120"/>
                <a:ea typeface="微軟正黑體" pitchFamily="34" charset="-120"/>
              </a:rPr>
              <a:t>生活創新應用</a:t>
            </a:r>
            <a:endParaRPr lang="en-US" altLang="zh-TW" sz="1900" b="1" dirty="0">
              <a:solidFill>
                <a:srgbClr val="FF0000"/>
              </a:solidFill>
              <a:latin typeface="微軟正黑體" pitchFamily="34" charset="-120"/>
              <a:ea typeface="微軟正黑體" pitchFamily="34" charset="-120"/>
            </a:endParaRPr>
          </a:p>
          <a:p>
            <a:pPr marL="285750" indent="-285750" algn="just">
              <a:lnSpc>
                <a:spcPts val="2200"/>
              </a:lnSpc>
              <a:buFontTx/>
              <a:buBlip>
                <a:blip r:embed="rId3"/>
              </a:buBlip>
            </a:pPr>
            <a:r>
              <a:rPr lang="zh-TW" altLang="en-US" sz="1900" b="1" dirty="0" smtClean="0">
                <a:solidFill>
                  <a:srgbClr val="FF0000"/>
                </a:solidFill>
                <a:latin typeface="微軟正黑體" pitchFamily="34" charset="-120"/>
                <a:ea typeface="微軟正黑體" pitchFamily="34" charset="-120"/>
              </a:rPr>
              <a:t>推動</a:t>
            </a:r>
            <a:r>
              <a:rPr lang="zh-TW" altLang="en-US" sz="1900" b="1" dirty="0">
                <a:solidFill>
                  <a:srgbClr val="FF0000"/>
                </a:solidFill>
                <a:latin typeface="微軟正黑體" pitchFamily="34" charset="-120"/>
                <a:ea typeface="微軟正黑體" pitchFamily="34" charset="-120"/>
              </a:rPr>
              <a:t>民眾有感服務</a:t>
            </a:r>
            <a:r>
              <a:rPr lang="zh-TW" altLang="en-US" sz="1900" b="1" dirty="0">
                <a:solidFill>
                  <a:srgbClr val="1F497D"/>
                </a:solidFill>
                <a:latin typeface="微軟正黑體" pitchFamily="34" charset="-120"/>
                <a:ea typeface="微軟正黑體" pitchFamily="34" charset="-120"/>
              </a:rPr>
              <a:t>，滿足民眾「食在地」、「食便利」及「食安心」之消費需求</a:t>
            </a:r>
            <a:endParaRPr lang="en-US" altLang="zh-TW" sz="1900" b="1" dirty="0">
              <a:solidFill>
                <a:srgbClr val="1F497D"/>
              </a:solidFill>
              <a:latin typeface="微軟正黑體" pitchFamily="34" charset="-120"/>
              <a:ea typeface="微軟正黑體" pitchFamily="34" charset="-120"/>
            </a:endParaRPr>
          </a:p>
        </p:txBody>
      </p:sp>
    </p:spTree>
    <p:extLst>
      <p:ext uri="{BB962C8B-B14F-4D97-AF65-F5344CB8AC3E}">
        <p14:creationId xmlns:p14="http://schemas.microsoft.com/office/powerpoint/2010/main" val="18700955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5" name="群組 44"/>
          <p:cNvGrpSpPr/>
          <p:nvPr/>
        </p:nvGrpSpPr>
        <p:grpSpPr>
          <a:xfrm>
            <a:off x="138897" y="3914050"/>
            <a:ext cx="1786812" cy="1147270"/>
            <a:chOff x="-179480" y="6212864"/>
            <a:chExt cx="927559" cy="602365"/>
          </a:xfrm>
        </p:grpSpPr>
        <p:sp>
          <p:nvSpPr>
            <p:cNvPr id="46" name="摺角紙張 45"/>
            <p:cNvSpPr/>
            <p:nvPr/>
          </p:nvSpPr>
          <p:spPr>
            <a:xfrm>
              <a:off x="-179480" y="6212864"/>
              <a:ext cx="927559" cy="602365"/>
            </a:xfrm>
            <a:prstGeom prst="foldedCorner">
              <a:avLst/>
            </a:prstGeom>
            <a:ln>
              <a:noFill/>
            </a:ln>
            <a:effectLst>
              <a:outerShdw blurRad="76200" dir="13500000" sy="23000" kx="1200000" algn="br" rotWithShape="0">
                <a:prstClr val="black">
                  <a:alpha val="20000"/>
                </a:prstClr>
              </a:outerShdw>
            </a:effectLst>
          </p:spPr>
          <p:style>
            <a:lnRef idx="1">
              <a:schemeClr val="accent6"/>
            </a:lnRef>
            <a:fillRef idx="2">
              <a:schemeClr val="accent6"/>
            </a:fillRef>
            <a:effectRef idx="1">
              <a:schemeClr val="accent6"/>
            </a:effectRef>
            <a:fontRef idx="minor">
              <a:schemeClr val="dk1"/>
            </a:fontRef>
          </p:style>
          <p:txBody>
            <a:bodyPr wrap="square">
              <a:noAutofit/>
            </a:bodyPr>
            <a:lstStyle/>
            <a:p>
              <a:pPr algn="ctr">
                <a:spcBef>
                  <a:spcPct val="50000"/>
                </a:spcBef>
              </a:pPr>
              <a:endParaRPr lang="zh-TW" altLang="en-US" sz="2000" dirty="0">
                <a:solidFill>
                  <a:srgbClr val="8064A2">
                    <a:lumMod val="50000"/>
                  </a:srgbClr>
                </a:solidFill>
                <a:latin typeface="標楷體" panose="03000509000000000000" pitchFamily="65" charset="-120"/>
                <a:ea typeface="標楷體" panose="03000509000000000000" pitchFamily="65" charset="-120"/>
              </a:endParaRPr>
            </a:p>
          </p:txBody>
        </p:sp>
        <p:sp>
          <p:nvSpPr>
            <p:cNvPr id="47" name="矩形 46"/>
            <p:cNvSpPr/>
            <p:nvPr/>
          </p:nvSpPr>
          <p:spPr>
            <a:xfrm>
              <a:off x="-179480" y="6328212"/>
              <a:ext cx="906428" cy="371670"/>
            </a:xfrm>
            <a:prstGeom prst="rect">
              <a:avLst/>
            </a:prstGeom>
          </p:spPr>
          <p:txBody>
            <a:bodyPr wrap="square" anchor="ctr">
              <a:spAutoFit/>
            </a:bodyPr>
            <a:lstStyle/>
            <a:p>
              <a:pPr algn="ctr">
                <a:spcBef>
                  <a:spcPct val="50000"/>
                </a:spcBef>
              </a:pPr>
              <a:r>
                <a:rPr lang="zh-TW" altLang="en-US" sz="2000" b="1" dirty="0" smtClean="0">
                  <a:solidFill>
                    <a:srgbClr val="1F497D"/>
                  </a:solidFill>
                  <a:latin typeface="微軟正黑體" pitchFamily="34" charset="-120"/>
                  <a:ea typeface="微軟正黑體" pitchFamily="34" charset="-120"/>
                </a:rPr>
                <a:t>鞏固五大主力</a:t>
              </a:r>
              <a:r>
                <a:rPr lang="zh-TW" altLang="en-US" sz="2000" b="1" dirty="0">
                  <a:solidFill>
                    <a:srgbClr val="1F497D"/>
                  </a:solidFill>
                  <a:latin typeface="微軟正黑體" pitchFamily="34" charset="-120"/>
                  <a:ea typeface="微軟正黑體" pitchFamily="34" charset="-120"/>
                </a:rPr>
                <a:t>產業既有優勢</a:t>
              </a:r>
            </a:p>
          </p:txBody>
        </p:sp>
      </p:grpSp>
      <p:sp>
        <p:nvSpPr>
          <p:cNvPr id="18" name="標題 1"/>
          <p:cNvSpPr txBox="1">
            <a:spLocks/>
          </p:cNvSpPr>
          <p:nvPr/>
        </p:nvSpPr>
        <p:spPr>
          <a:xfrm>
            <a:off x="1" y="195716"/>
            <a:ext cx="9144000" cy="651985"/>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kern="12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1pPr>
          </a:lstStyle>
          <a:p>
            <a:pPr marL="720725" indent="-720725">
              <a:lnSpc>
                <a:spcPct val="100000"/>
              </a:lnSpc>
              <a:spcBef>
                <a:spcPts val="0"/>
              </a:spcBef>
              <a:defRPr/>
            </a:pPr>
            <a:r>
              <a:rPr lang="zh-TW" altLang="en-US" sz="3000" b="1" dirty="0" smtClean="0">
                <a:solidFill>
                  <a:srgbClr val="002060"/>
                </a:solidFill>
                <a:effectLst>
                  <a:outerShdw blurRad="38100" dist="38100" dir="2700000" algn="tl">
                    <a:srgbClr val="000000">
                      <a:alpha val="43137"/>
                    </a:srgbClr>
                  </a:outerShdw>
                </a:effectLst>
                <a:cs typeface="Times New Roman" panose="02020603050405020304" pitchFamily="18" charset="0"/>
              </a:rPr>
              <a:t>一、產業升級：</a:t>
            </a:r>
            <a:r>
              <a:rPr lang="zh-TW" altLang="zh-TW" sz="3000" b="1" dirty="0">
                <a:solidFill>
                  <a:srgbClr val="002060"/>
                </a:solidFill>
                <a:effectLst>
                  <a:outerShdw blurRad="38100" dist="38100" dir="2700000" algn="tl">
                    <a:srgbClr val="000000">
                      <a:alpha val="43137"/>
                    </a:srgbClr>
                  </a:outerShdw>
                </a:effectLst>
                <a:cs typeface="Times New Roman" panose="02020603050405020304" pitchFamily="18" charset="0"/>
              </a:rPr>
              <a:t>由「價格競</a:t>
            </a:r>
            <a:r>
              <a:rPr lang="zh-TW" altLang="en-US" sz="3000" b="1" dirty="0">
                <a:solidFill>
                  <a:srgbClr val="002060"/>
                </a:solidFill>
                <a:effectLst>
                  <a:outerShdw blurRad="38100" dist="38100" dir="2700000" algn="tl">
                    <a:srgbClr val="000000">
                      <a:alpha val="43137"/>
                    </a:srgbClr>
                  </a:outerShdw>
                </a:effectLst>
                <a:cs typeface="Times New Roman" panose="02020603050405020304" pitchFamily="18" charset="0"/>
              </a:rPr>
              <a:t>賽</a:t>
            </a:r>
            <a:r>
              <a:rPr lang="zh-TW" altLang="zh-TW" sz="3000" b="1" dirty="0">
                <a:solidFill>
                  <a:srgbClr val="002060"/>
                </a:solidFill>
                <a:effectLst>
                  <a:outerShdw blurRad="38100" dist="38100" dir="2700000" algn="tl">
                    <a:srgbClr val="000000">
                      <a:alpha val="43137"/>
                    </a:srgbClr>
                  </a:outerShdw>
                </a:effectLst>
                <a:cs typeface="Times New Roman" panose="02020603050405020304" pitchFamily="18" charset="0"/>
              </a:rPr>
              <a:t>」轉為「價值競爭</a:t>
            </a:r>
            <a:r>
              <a:rPr lang="zh-TW" altLang="zh-TW" sz="3000" b="1" dirty="0" smtClean="0">
                <a:solidFill>
                  <a:srgbClr val="002060"/>
                </a:solidFill>
                <a:effectLst>
                  <a:outerShdw blurRad="38100" dist="38100" dir="2700000" algn="tl">
                    <a:srgbClr val="000000">
                      <a:alpha val="43137"/>
                    </a:srgbClr>
                  </a:outerShdw>
                </a:effectLst>
                <a:cs typeface="Times New Roman" panose="02020603050405020304" pitchFamily="18" charset="0"/>
              </a:rPr>
              <a:t>」</a:t>
            </a:r>
            <a:r>
              <a:rPr lang="en-US" altLang="zh-TW" sz="2200" b="1" dirty="0" smtClean="0">
                <a:solidFill>
                  <a:srgbClr val="002060"/>
                </a:solidFill>
                <a:effectLst>
                  <a:outerShdw blurRad="38100" dist="38100" dir="2700000" algn="tl">
                    <a:srgbClr val="000000">
                      <a:alpha val="43137"/>
                    </a:srgbClr>
                  </a:outerShdw>
                </a:effectLst>
                <a:cs typeface="Times New Roman" panose="02020603050405020304" pitchFamily="18" charset="0"/>
              </a:rPr>
              <a:t>(2/2)</a:t>
            </a:r>
            <a:endParaRPr lang="en-US" altLang="zh-TW" sz="2200" b="1" dirty="0">
              <a:solidFill>
                <a:srgbClr val="002060"/>
              </a:solidFill>
              <a:effectLst>
                <a:outerShdw blurRad="38100" dist="38100" dir="2700000" algn="tl">
                  <a:srgbClr val="000000">
                    <a:alpha val="43137"/>
                  </a:srgbClr>
                </a:outerShdw>
              </a:effectLst>
              <a:cs typeface="Times New Roman" panose="02020603050405020304" pitchFamily="18" charset="0"/>
            </a:endParaRPr>
          </a:p>
        </p:txBody>
      </p:sp>
      <p:sp>
        <p:nvSpPr>
          <p:cNvPr id="21" name="投影片編號版面配置區 3"/>
          <p:cNvSpPr txBox="1">
            <a:spLocks/>
          </p:cNvSpPr>
          <p:nvPr/>
        </p:nvSpPr>
        <p:spPr>
          <a:xfrm>
            <a:off x="6905848" y="6492875"/>
            <a:ext cx="2133600" cy="365125"/>
          </a:xfrm>
          <a:prstGeom prst="rect">
            <a:avLst/>
          </a:prstGeom>
        </p:spPr>
        <p:txBody>
          <a:bodyPr vert="horz" lIns="91440" tIns="45720" rIns="91440" bIns="45720" rtlCol="0" anchor="ctr"/>
          <a:lstStyle>
            <a:defPPr>
              <a:defRPr lang="zh-TW"/>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8646B01-4085-4DDD-822B-F552DEC86DD7}" type="slidenum">
              <a:rPr lang="zh-TW" altLang="en-US" sz="1600" smtClean="0">
                <a:solidFill>
                  <a:prstClr val="black">
                    <a:tint val="75000"/>
                  </a:prstClr>
                </a:solidFill>
                <a:ea typeface="文鼎圓體M"/>
              </a:rPr>
              <a:pPr/>
              <a:t>17</a:t>
            </a:fld>
            <a:endParaRPr lang="zh-TW" altLang="en-US" sz="1600" dirty="0">
              <a:solidFill>
                <a:prstClr val="black">
                  <a:tint val="75000"/>
                </a:prstClr>
              </a:solidFill>
              <a:ea typeface="文鼎圓體M"/>
            </a:endParaRPr>
          </a:p>
        </p:txBody>
      </p:sp>
      <p:sp>
        <p:nvSpPr>
          <p:cNvPr id="17" name="圓角矩形 16"/>
          <p:cNvSpPr/>
          <p:nvPr/>
        </p:nvSpPr>
        <p:spPr>
          <a:xfrm>
            <a:off x="2061711" y="3749800"/>
            <a:ext cx="6840000" cy="1634490"/>
          </a:xfrm>
          <a:prstGeom prst="roundRect">
            <a:avLst/>
          </a:prstGeom>
          <a:solidFill>
            <a:srgbClr val="FFFFEF"/>
          </a:solidFill>
          <a:ln>
            <a:solidFill>
              <a:schemeClr val="accent6">
                <a:lumMod val="75000"/>
              </a:schemeClr>
            </a:solidFill>
          </a:ln>
          <a:effectLst>
            <a:outerShdw blurRad="107950" dist="12700" dir="5400000" algn="ctr">
              <a:srgbClr val="000000"/>
            </a:outerShdw>
          </a:effectLst>
        </p:spPr>
        <p:style>
          <a:lnRef idx="2">
            <a:schemeClr val="accent6"/>
          </a:lnRef>
          <a:fillRef idx="1">
            <a:schemeClr val="lt1"/>
          </a:fillRef>
          <a:effectRef idx="0">
            <a:schemeClr val="accent6"/>
          </a:effectRef>
          <a:fontRef idx="minor">
            <a:schemeClr val="dk1"/>
          </a:fontRef>
        </p:style>
        <p:txBody>
          <a:bodyPr wrap="square">
            <a:spAutoFit/>
          </a:bodyPr>
          <a:lstStyle/>
          <a:p>
            <a:pPr marL="285750" indent="-285750" algn="just">
              <a:lnSpc>
                <a:spcPts val="2400"/>
              </a:lnSpc>
              <a:spcBef>
                <a:spcPts val="600"/>
              </a:spcBef>
              <a:spcAft>
                <a:spcPts val="600"/>
              </a:spcAft>
              <a:buFontTx/>
              <a:buBlip>
                <a:blip r:embed="rId3"/>
              </a:buBlip>
            </a:pPr>
            <a:r>
              <a:rPr lang="zh-TW" altLang="en-US" sz="2000" b="1" dirty="0">
                <a:solidFill>
                  <a:srgbClr val="1F497D"/>
                </a:solidFill>
                <a:latin typeface="微軟正黑體" pitchFamily="34" charset="-120"/>
                <a:ea typeface="微軟正黑體" pitchFamily="34" charset="-120"/>
              </a:rPr>
              <a:t>挑選具國際競爭力及受大陸自主供應鏈威脅之主力產業，如：</a:t>
            </a:r>
            <a:r>
              <a:rPr lang="zh-TW" altLang="en-US" sz="2000" b="1" dirty="0">
                <a:solidFill>
                  <a:srgbClr val="FF0000"/>
                </a:solidFill>
                <a:latin typeface="微軟正黑體" pitchFamily="34" charset="-120"/>
                <a:ea typeface="微軟正黑體" pitchFamily="34" charset="-120"/>
              </a:rPr>
              <a:t>半導體</a:t>
            </a:r>
            <a:r>
              <a:rPr lang="zh-TW" altLang="en-US" sz="2000" b="1" dirty="0" smtClean="0">
                <a:solidFill>
                  <a:srgbClr val="FF0000"/>
                </a:solidFill>
                <a:latin typeface="微軟正黑體" pitchFamily="34" charset="-120"/>
                <a:ea typeface="微軟正黑體" pitchFamily="34" charset="-120"/>
              </a:rPr>
              <a:t>、面板</a:t>
            </a:r>
            <a:r>
              <a:rPr lang="zh-TW" altLang="en-US" sz="2000" b="1" dirty="0">
                <a:solidFill>
                  <a:srgbClr val="FF0000"/>
                </a:solidFill>
                <a:latin typeface="微軟正黑體" pitchFamily="34" charset="-120"/>
                <a:ea typeface="微軟正黑體" pitchFamily="34" charset="-120"/>
              </a:rPr>
              <a:t>、車輛、機械、紡織</a:t>
            </a:r>
            <a:r>
              <a:rPr lang="zh-TW" altLang="en-US" sz="2000" b="1" dirty="0">
                <a:solidFill>
                  <a:srgbClr val="1F497D"/>
                </a:solidFill>
                <a:latin typeface="微軟正黑體" pitchFamily="34" charset="-120"/>
                <a:ea typeface="微軟正黑體" pitchFamily="34" charset="-120"/>
              </a:rPr>
              <a:t>，全力輔導</a:t>
            </a:r>
            <a:endParaRPr lang="en-US" altLang="zh-TW" sz="2000" b="1" dirty="0">
              <a:solidFill>
                <a:srgbClr val="1F497D"/>
              </a:solidFill>
              <a:latin typeface="微軟正黑體" pitchFamily="34" charset="-120"/>
              <a:ea typeface="微軟正黑體" pitchFamily="34" charset="-120"/>
            </a:endParaRPr>
          </a:p>
          <a:p>
            <a:pPr marL="285750" indent="-285750" algn="just">
              <a:lnSpc>
                <a:spcPts val="2400"/>
              </a:lnSpc>
              <a:spcBef>
                <a:spcPts val="600"/>
              </a:spcBef>
              <a:spcAft>
                <a:spcPts val="600"/>
              </a:spcAft>
              <a:buFontTx/>
              <a:buBlip>
                <a:blip r:embed="rId3"/>
              </a:buBlip>
            </a:pPr>
            <a:r>
              <a:rPr lang="zh-TW" altLang="en-US" sz="2000" b="1" dirty="0" smtClean="0">
                <a:solidFill>
                  <a:srgbClr val="1F497D"/>
                </a:solidFill>
                <a:latin typeface="微軟正黑體" pitchFamily="34" charset="-120"/>
                <a:ea typeface="微軟正黑體" pitchFamily="34" charset="-120"/>
              </a:rPr>
              <a:t>協助</a:t>
            </a:r>
            <a:r>
              <a:rPr lang="zh-TW" altLang="en-US" sz="2000" b="1" dirty="0">
                <a:solidFill>
                  <a:srgbClr val="1F497D"/>
                </a:solidFill>
                <a:latin typeface="微軟正黑體" pitchFamily="34" charset="-120"/>
                <a:ea typeface="微軟正黑體" pitchFamily="34" charset="-120"/>
              </a:rPr>
              <a:t>開發關鍵技術</a:t>
            </a:r>
            <a:r>
              <a:rPr lang="zh-TW" altLang="en-US" sz="2000" b="1" dirty="0" smtClean="0">
                <a:solidFill>
                  <a:srgbClr val="1F497D"/>
                </a:solidFill>
                <a:latin typeface="微軟正黑體" pitchFamily="34" charset="-120"/>
                <a:ea typeface="微軟正黑體" pitchFamily="34" charset="-120"/>
              </a:rPr>
              <a:t>及零組件，推</a:t>
            </a:r>
            <a:r>
              <a:rPr lang="zh-TW" altLang="en-US" sz="2000" b="1" dirty="0">
                <a:solidFill>
                  <a:srgbClr val="1F497D"/>
                </a:solidFill>
                <a:latin typeface="微軟正黑體" pitchFamily="34" charset="-120"/>
                <a:ea typeface="微軟正黑體" pitchFamily="34" charset="-120"/>
              </a:rPr>
              <a:t>動產學聯盟整合研發</a:t>
            </a:r>
            <a:r>
              <a:rPr lang="zh-TW" altLang="en-US" sz="2000" b="1" dirty="0" smtClean="0">
                <a:solidFill>
                  <a:srgbClr val="1F497D"/>
                </a:solidFill>
                <a:latin typeface="微軟正黑體" pitchFamily="34" charset="-120"/>
                <a:ea typeface="微軟正黑體" pitchFamily="34" charset="-120"/>
              </a:rPr>
              <a:t>能量，協助建立自有品牌等</a:t>
            </a:r>
            <a:endParaRPr lang="zh-TW" altLang="en-US" sz="2000" b="1" dirty="0">
              <a:solidFill>
                <a:srgbClr val="1F497D"/>
              </a:solidFill>
              <a:latin typeface="微軟正黑體" pitchFamily="34" charset="-120"/>
              <a:ea typeface="微軟正黑體" pitchFamily="34" charset="-120"/>
            </a:endParaRPr>
          </a:p>
        </p:txBody>
      </p:sp>
      <p:grpSp>
        <p:nvGrpSpPr>
          <p:cNvPr id="12" name="群組 11"/>
          <p:cNvGrpSpPr/>
          <p:nvPr/>
        </p:nvGrpSpPr>
        <p:grpSpPr>
          <a:xfrm>
            <a:off x="138897" y="1803269"/>
            <a:ext cx="1786813" cy="1275905"/>
            <a:chOff x="-108730" y="5493056"/>
            <a:chExt cx="907075" cy="669978"/>
          </a:xfrm>
        </p:grpSpPr>
        <p:sp>
          <p:nvSpPr>
            <p:cNvPr id="13" name="摺角紙張 12"/>
            <p:cNvSpPr/>
            <p:nvPr/>
          </p:nvSpPr>
          <p:spPr>
            <a:xfrm>
              <a:off x="-108730" y="5493056"/>
              <a:ext cx="907075" cy="669978"/>
            </a:xfrm>
            <a:prstGeom prst="foldedCorner">
              <a:avLst/>
            </a:prstGeom>
            <a:ln>
              <a:noFill/>
            </a:ln>
            <a:effectLst>
              <a:outerShdw blurRad="76200" dir="13500000" sy="23000" kx="1200000" algn="br" rotWithShape="0">
                <a:prstClr val="black">
                  <a:alpha val="20000"/>
                </a:prstClr>
              </a:outerShdw>
            </a:effectLst>
          </p:spPr>
          <p:style>
            <a:lnRef idx="1">
              <a:schemeClr val="accent6"/>
            </a:lnRef>
            <a:fillRef idx="2">
              <a:schemeClr val="accent6"/>
            </a:fillRef>
            <a:effectRef idx="1">
              <a:schemeClr val="accent6"/>
            </a:effectRef>
            <a:fontRef idx="minor">
              <a:schemeClr val="dk1"/>
            </a:fontRef>
          </p:style>
          <p:txBody>
            <a:bodyPr wrap="square">
              <a:noAutofit/>
            </a:bodyPr>
            <a:lstStyle/>
            <a:p>
              <a:pPr algn="ctr">
                <a:spcBef>
                  <a:spcPct val="50000"/>
                </a:spcBef>
              </a:pPr>
              <a:endParaRPr lang="zh-TW" altLang="en-US" sz="2000" b="1" dirty="0">
                <a:solidFill>
                  <a:srgbClr val="8064A2">
                    <a:lumMod val="50000"/>
                  </a:srgbClr>
                </a:solidFill>
                <a:latin typeface="標楷體" panose="03000509000000000000" pitchFamily="65" charset="-120"/>
                <a:ea typeface="標楷體" panose="03000509000000000000" pitchFamily="65" charset="-120"/>
              </a:endParaRPr>
            </a:p>
          </p:txBody>
        </p:sp>
        <p:sp>
          <p:nvSpPr>
            <p:cNvPr id="14" name="矩形 13"/>
            <p:cNvSpPr/>
            <p:nvPr/>
          </p:nvSpPr>
          <p:spPr>
            <a:xfrm>
              <a:off x="-108730" y="5629825"/>
              <a:ext cx="907075" cy="371711"/>
            </a:xfrm>
            <a:prstGeom prst="rect">
              <a:avLst/>
            </a:prstGeom>
          </p:spPr>
          <p:txBody>
            <a:bodyPr wrap="square" anchor="ctr">
              <a:spAutoFit/>
            </a:bodyPr>
            <a:lstStyle/>
            <a:p>
              <a:pPr algn="ctr"/>
              <a:r>
                <a:rPr lang="zh-TW" altLang="en-US" sz="2000" b="1" dirty="0" smtClean="0">
                  <a:solidFill>
                    <a:srgbClr val="1F497D"/>
                  </a:solidFill>
                  <a:latin typeface="微軟正黑體" pitchFamily="34" charset="-120"/>
                  <a:ea typeface="微軟正黑體" pitchFamily="34" charset="-120"/>
                </a:rPr>
                <a:t>推動中小企業邁向中堅企業</a:t>
              </a:r>
              <a:endParaRPr lang="zh-TW" altLang="en-US" sz="2000" b="1" dirty="0">
                <a:solidFill>
                  <a:srgbClr val="1F497D"/>
                </a:solidFill>
                <a:latin typeface="微軟正黑體" pitchFamily="34" charset="-120"/>
                <a:ea typeface="微軟正黑體" pitchFamily="34" charset="-120"/>
              </a:endParaRPr>
            </a:p>
          </p:txBody>
        </p:sp>
      </p:grpSp>
      <p:sp>
        <p:nvSpPr>
          <p:cNvPr id="20" name="圓角矩形 19"/>
          <p:cNvSpPr/>
          <p:nvPr/>
        </p:nvSpPr>
        <p:spPr>
          <a:xfrm>
            <a:off x="2061711" y="1641214"/>
            <a:ext cx="6840000" cy="1499754"/>
          </a:xfrm>
          <a:prstGeom prst="roundRect">
            <a:avLst/>
          </a:prstGeom>
          <a:solidFill>
            <a:srgbClr val="FFFFEF"/>
          </a:solidFill>
          <a:ln>
            <a:solidFill>
              <a:schemeClr val="accent6">
                <a:lumMod val="75000"/>
              </a:schemeClr>
            </a:solidFill>
          </a:ln>
          <a:effectLst>
            <a:outerShdw blurRad="107950" dist="12700" dir="5400000" algn="ctr">
              <a:srgbClr val="000000"/>
            </a:outerShdw>
          </a:effectLst>
        </p:spPr>
        <p:style>
          <a:lnRef idx="2">
            <a:schemeClr val="accent6"/>
          </a:lnRef>
          <a:fillRef idx="1">
            <a:schemeClr val="lt1"/>
          </a:fillRef>
          <a:effectRef idx="0">
            <a:schemeClr val="accent6"/>
          </a:effectRef>
          <a:fontRef idx="minor">
            <a:schemeClr val="dk1"/>
          </a:fontRef>
        </p:style>
        <p:txBody>
          <a:bodyPr wrap="square">
            <a:noAutofit/>
          </a:bodyPr>
          <a:lstStyle/>
          <a:p>
            <a:pPr marL="285750" lvl="1" indent="-285750" algn="just">
              <a:lnSpc>
                <a:spcPts val="2400"/>
              </a:lnSpc>
              <a:spcBef>
                <a:spcPts val="600"/>
              </a:spcBef>
              <a:spcAft>
                <a:spcPts val="600"/>
              </a:spcAft>
              <a:buBlip>
                <a:blip r:embed="rId3"/>
              </a:buBlip>
            </a:pPr>
            <a:r>
              <a:rPr lang="zh-TW" altLang="en-US" sz="2000" b="1" dirty="0" smtClean="0">
                <a:solidFill>
                  <a:srgbClr val="FF0000"/>
                </a:solidFill>
                <a:latin typeface="微軟正黑體" pitchFamily="34" charset="-120"/>
                <a:ea typeface="微軟正黑體" pitchFamily="34" charset="-120"/>
              </a:rPr>
              <a:t>輔導潛力中堅</a:t>
            </a:r>
            <a:r>
              <a:rPr lang="zh-TW" altLang="en-US" sz="2000" b="1" dirty="0">
                <a:solidFill>
                  <a:srgbClr val="FF0000"/>
                </a:solidFill>
                <a:latin typeface="微軟正黑體" pitchFamily="34" charset="-120"/>
                <a:ea typeface="微軟正黑體" pitchFamily="34" charset="-120"/>
              </a:rPr>
              <a:t>企業由每</a:t>
            </a:r>
            <a:r>
              <a:rPr lang="en-US" altLang="zh-TW" sz="2000" b="1" dirty="0">
                <a:solidFill>
                  <a:srgbClr val="FF0000"/>
                </a:solidFill>
                <a:latin typeface="微軟正黑體" pitchFamily="34" charset="-120"/>
                <a:ea typeface="微軟正黑體" pitchFamily="34" charset="-120"/>
              </a:rPr>
              <a:t>2</a:t>
            </a:r>
            <a:r>
              <a:rPr lang="zh-TW" altLang="en-US" sz="2000" b="1" dirty="0" smtClean="0">
                <a:solidFill>
                  <a:srgbClr val="FF0000"/>
                </a:solidFill>
                <a:latin typeface="微軟正黑體" pitchFamily="34" charset="-120"/>
                <a:ea typeface="微軟正黑體" pitchFamily="34" charset="-120"/>
              </a:rPr>
              <a:t>年</a:t>
            </a:r>
            <a:r>
              <a:rPr lang="en-US" altLang="zh-TW" sz="2000" b="1" dirty="0" smtClean="0">
                <a:solidFill>
                  <a:srgbClr val="FF0000"/>
                </a:solidFill>
                <a:latin typeface="微軟正黑體" pitchFamily="34" charset="-120"/>
                <a:ea typeface="微軟正黑體" pitchFamily="34" charset="-120"/>
              </a:rPr>
              <a:t>50</a:t>
            </a:r>
            <a:r>
              <a:rPr lang="zh-TW" altLang="en-US" sz="2000" b="1" dirty="0">
                <a:solidFill>
                  <a:srgbClr val="FF0000"/>
                </a:solidFill>
                <a:latin typeface="微軟正黑體" pitchFamily="34" charset="-120"/>
                <a:ea typeface="微軟正黑體" pitchFamily="34" charset="-120"/>
              </a:rPr>
              <a:t>家擴增</a:t>
            </a:r>
            <a:r>
              <a:rPr lang="zh-TW" altLang="en-US" sz="2000" b="1" dirty="0" smtClean="0">
                <a:solidFill>
                  <a:srgbClr val="FF0000"/>
                </a:solidFill>
                <a:latin typeface="微軟正黑體" pitchFamily="34" charset="-120"/>
                <a:ea typeface="微軟正黑體" pitchFamily="34" charset="-120"/>
              </a:rPr>
              <a:t>為每年</a:t>
            </a:r>
            <a:r>
              <a:rPr lang="en-US" altLang="zh-TW" sz="2000" b="1" dirty="0" smtClean="0">
                <a:solidFill>
                  <a:srgbClr val="FF0000"/>
                </a:solidFill>
                <a:latin typeface="微軟正黑體" pitchFamily="34" charset="-120"/>
                <a:ea typeface="微軟正黑體" pitchFamily="34" charset="-120"/>
              </a:rPr>
              <a:t>50</a:t>
            </a:r>
            <a:r>
              <a:rPr lang="zh-TW" altLang="en-US" sz="2000" b="1" dirty="0" smtClean="0">
                <a:solidFill>
                  <a:srgbClr val="FF0000"/>
                </a:solidFill>
                <a:latin typeface="微軟正黑體" pitchFamily="34" charset="-120"/>
                <a:ea typeface="微軟正黑體" pitchFamily="34" charset="-120"/>
              </a:rPr>
              <a:t>家</a:t>
            </a:r>
            <a:endParaRPr lang="en-US" altLang="zh-TW" sz="2000" b="1" dirty="0" smtClean="0">
              <a:solidFill>
                <a:srgbClr val="FF0000"/>
              </a:solidFill>
              <a:latin typeface="微軟正黑體" pitchFamily="34" charset="-120"/>
              <a:ea typeface="微軟正黑體" pitchFamily="34" charset="-120"/>
            </a:endParaRPr>
          </a:p>
          <a:p>
            <a:pPr marL="285750" lvl="1" indent="-285750" algn="just">
              <a:lnSpc>
                <a:spcPts val="2400"/>
              </a:lnSpc>
              <a:spcBef>
                <a:spcPts val="600"/>
              </a:spcBef>
              <a:spcAft>
                <a:spcPts val="600"/>
              </a:spcAft>
              <a:buBlip>
                <a:blip r:embed="rId3"/>
              </a:buBlip>
            </a:pPr>
            <a:r>
              <a:rPr lang="zh-TW" altLang="zh-TW" sz="2000" b="1" dirty="0">
                <a:solidFill>
                  <a:srgbClr val="1F497D"/>
                </a:solidFill>
                <a:latin typeface="微軟正黑體" pitchFamily="34" charset="-120"/>
                <a:ea typeface="微軟正黑體" pitchFamily="34" charset="-120"/>
              </a:rPr>
              <a:t>善用人才、技術、智財及品牌行銷輔導資源，結合協力廠商建構供應鏈生態體系運作</a:t>
            </a:r>
            <a:r>
              <a:rPr lang="zh-TW" altLang="zh-TW" sz="2000" b="1" dirty="0" smtClean="0">
                <a:solidFill>
                  <a:srgbClr val="1F497D"/>
                </a:solidFill>
                <a:latin typeface="微軟正黑體" pitchFamily="34" charset="-120"/>
                <a:ea typeface="微軟正黑體" pitchFamily="34" charset="-120"/>
              </a:rPr>
              <a:t>平</a:t>
            </a:r>
            <a:r>
              <a:rPr lang="zh-TW" altLang="en-US" sz="2000" b="1" dirty="0" smtClean="0">
                <a:solidFill>
                  <a:srgbClr val="1F497D"/>
                </a:solidFill>
                <a:latin typeface="微軟正黑體" pitchFamily="34" charset="-120"/>
                <a:ea typeface="微軟正黑體" pitchFamily="34" charset="-120"/>
              </a:rPr>
              <a:t>臺</a:t>
            </a:r>
            <a:endParaRPr lang="en-US" altLang="zh-TW" sz="2000" b="1" dirty="0">
              <a:solidFill>
                <a:srgbClr val="1F497D"/>
              </a:solidFill>
              <a:latin typeface="微軟正黑體" pitchFamily="34" charset="-120"/>
              <a:ea typeface="微軟正黑體" pitchFamily="34" charset="-120"/>
            </a:endParaRPr>
          </a:p>
        </p:txBody>
      </p:sp>
    </p:spTree>
    <p:extLst>
      <p:ext uri="{BB962C8B-B14F-4D97-AF65-F5344CB8AC3E}">
        <p14:creationId xmlns:p14="http://schemas.microsoft.com/office/powerpoint/2010/main" val="15655004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5" name="群組 44"/>
          <p:cNvGrpSpPr/>
          <p:nvPr/>
        </p:nvGrpSpPr>
        <p:grpSpPr>
          <a:xfrm>
            <a:off x="189865" y="1920687"/>
            <a:ext cx="1799999" cy="1147271"/>
            <a:chOff x="-15581" y="6026288"/>
            <a:chExt cx="869632" cy="602365"/>
          </a:xfrm>
        </p:grpSpPr>
        <p:sp>
          <p:nvSpPr>
            <p:cNvPr id="46" name="摺角紙張 45"/>
            <p:cNvSpPr/>
            <p:nvPr/>
          </p:nvSpPr>
          <p:spPr>
            <a:xfrm>
              <a:off x="-15581" y="6026288"/>
              <a:ext cx="869632" cy="602365"/>
            </a:xfrm>
            <a:prstGeom prst="foldedCorner">
              <a:avLst/>
            </a:prstGeom>
            <a:ln>
              <a:noFill/>
            </a:ln>
            <a:effectLst>
              <a:outerShdw blurRad="76200" dir="13500000" sy="23000" kx="1200000" algn="br" rotWithShape="0">
                <a:prstClr val="black">
                  <a:alpha val="20000"/>
                </a:prstClr>
              </a:outerShdw>
            </a:effectLst>
          </p:spPr>
          <p:style>
            <a:lnRef idx="1">
              <a:schemeClr val="accent6"/>
            </a:lnRef>
            <a:fillRef idx="2">
              <a:schemeClr val="accent6"/>
            </a:fillRef>
            <a:effectRef idx="1">
              <a:schemeClr val="accent6"/>
            </a:effectRef>
            <a:fontRef idx="minor">
              <a:schemeClr val="dk1"/>
            </a:fontRef>
          </p:style>
          <p:txBody>
            <a:bodyPr wrap="square">
              <a:noAutofit/>
            </a:bodyPr>
            <a:lstStyle/>
            <a:p>
              <a:pPr algn="ctr">
                <a:spcBef>
                  <a:spcPct val="50000"/>
                </a:spcBef>
              </a:pPr>
              <a:endParaRPr lang="zh-TW" altLang="en-US" sz="2000" dirty="0">
                <a:solidFill>
                  <a:srgbClr val="8064A2">
                    <a:lumMod val="50000"/>
                  </a:srgbClr>
                </a:solidFill>
                <a:latin typeface="標楷體" panose="03000509000000000000" pitchFamily="65" charset="-120"/>
                <a:ea typeface="標楷體" panose="03000509000000000000" pitchFamily="65" charset="-120"/>
              </a:endParaRPr>
            </a:p>
          </p:txBody>
        </p:sp>
        <p:sp>
          <p:nvSpPr>
            <p:cNvPr id="47" name="矩形 46"/>
            <p:cNvSpPr/>
            <p:nvPr/>
          </p:nvSpPr>
          <p:spPr>
            <a:xfrm>
              <a:off x="-375" y="6124265"/>
              <a:ext cx="854426" cy="371670"/>
            </a:xfrm>
            <a:prstGeom prst="rect">
              <a:avLst/>
            </a:prstGeom>
          </p:spPr>
          <p:txBody>
            <a:bodyPr wrap="square" anchor="ctr">
              <a:spAutoFit/>
            </a:bodyPr>
            <a:lstStyle/>
            <a:p>
              <a:pPr algn="ctr">
                <a:spcBef>
                  <a:spcPct val="50000"/>
                </a:spcBef>
              </a:pPr>
              <a:r>
                <a:rPr lang="zh-TW" altLang="en-US" sz="2000" b="1" dirty="0">
                  <a:solidFill>
                    <a:srgbClr val="1F497D"/>
                  </a:solidFill>
                  <a:latin typeface="微軟正黑體" pitchFamily="34" charset="-120"/>
                  <a:ea typeface="微軟正黑體" pitchFamily="34" charset="-120"/>
                </a:rPr>
                <a:t>服務業走出</a:t>
              </a:r>
              <a:r>
                <a:rPr lang="zh-TW" altLang="en-US" sz="2000" b="1" dirty="0" smtClean="0">
                  <a:solidFill>
                    <a:srgbClr val="1F497D"/>
                  </a:solidFill>
                  <a:latin typeface="微軟正黑體" pitchFamily="34" charset="-120"/>
                  <a:ea typeface="微軟正黑體" pitchFamily="34" charset="-120"/>
                </a:rPr>
                <a:t>去    拓展全球市場</a:t>
              </a:r>
              <a:endParaRPr lang="zh-TW" altLang="en-US" sz="2000" b="1" dirty="0">
                <a:solidFill>
                  <a:srgbClr val="1F497D"/>
                </a:solidFill>
                <a:latin typeface="微軟正黑體" pitchFamily="34" charset="-120"/>
                <a:ea typeface="微軟正黑體" pitchFamily="34" charset="-120"/>
              </a:endParaRPr>
            </a:p>
          </p:txBody>
        </p:sp>
      </p:grpSp>
      <p:grpSp>
        <p:nvGrpSpPr>
          <p:cNvPr id="48" name="群組 47"/>
          <p:cNvGrpSpPr/>
          <p:nvPr/>
        </p:nvGrpSpPr>
        <p:grpSpPr>
          <a:xfrm>
            <a:off x="221339" y="4628451"/>
            <a:ext cx="1799999" cy="1110193"/>
            <a:chOff x="-376" y="6485634"/>
            <a:chExt cx="869633" cy="582961"/>
          </a:xfrm>
        </p:grpSpPr>
        <p:sp>
          <p:nvSpPr>
            <p:cNvPr id="49" name="摺角紙張 48"/>
            <p:cNvSpPr/>
            <p:nvPr/>
          </p:nvSpPr>
          <p:spPr>
            <a:xfrm>
              <a:off x="-376" y="6485634"/>
              <a:ext cx="869633" cy="582961"/>
            </a:xfrm>
            <a:prstGeom prst="foldedCorner">
              <a:avLst/>
            </a:prstGeom>
            <a:ln>
              <a:noFill/>
            </a:ln>
            <a:effectLst>
              <a:outerShdw blurRad="76200" dir="13500000" sy="23000" kx="1200000" algn="br" rotWithShape="0">
                <a:prstClr val="black">
                  <a:alpha val="20000"/>
                </a:prstClr>
              </a:outerShdw>
            </a:effectLst>
          </p:spPr>
          <p:style>
            <a:lnRef idx="1">
              <a:schemeClr val="accent6"/>
            </a:lnRef>
            <a:fillRef idx="2">
              <a:schemeClr val="accent6"/>
            </a:fillRef>
            <a:effectRef idx="1">
              <a:schemeClr val="accent6"/>
            </a:effectRef>
            <a:fontRef idx="minor">
              <a:schemeClr val="dk1"/>
            </a:fontRef>
          </p:style>
          <p:txBody>
            <a:bodyPr wrap="square">
              <a:noAutofit/>
            </a:bodyPr>
            <a:lstStyle/>
            <a:p>
              <a:pPr algn="ctr">
                <a:spcBef>
                  <a:spcPct val="50000"/>
                </a:spcBef>
              </a:pPr>
              <a:endParaRPr lang="zh-TW" altLang="en-US" sz="2000" b="1" dirty="0">
                <a:solidFill>
                  <a:srgbClr val="8064A2">
                    <a:lumMod val="50000"/>
                  </a:srgbClr>
                </a:solidFill>
                <a:latin typeface="標楷體" panose="03000509000000000000" pitchFamily="65" charset="-120"/>
                <a:ea typeface="標楷體" panose="03000509000000000000" pitchFamily="65" charset="-120"/>
              </a:endParaRPr>
            </a:p>
          </p:txBody>
        </p:sp>
        <p:sp>
          <p:nvSpPr>
            <p:cNvPr id="50" name="矩形 49"/>
            <p:cNvSpPr/>
            <p:nvPr/>
          </p:nvSpPr>
          <p:spPr>
            <a:xfrm>
              <a:off x="20693" y="6591259"/>
              <a:ext cx="833357" cy="371710"/>
            </a:xfrm>
            <a:prstGeom prst="rect">
              <a:avLst/>
            </a:prstGeom>
          </p:spPr>
          <p:txBody>
            <a:bodyPr wrap="square" anchor="ctr">
              <a:spAutoFit/>
            </a:bodyPr>
            <a:lstStyle/>
            <a:p>
              <a:pPr algn="ctr">
                <a:spcBef>
                  <a:spcPct val="50000"/>
                </a:spcBef>
              </a:pPr>
              <a:r>
                <a:rPr lang="zh-TW" altLang="en-US" sz="2000" b="1" dirty="0">
                  <a:solidFill>
                    <a:srgbClr val="1F497D"/>
                  </a:solidFill>
                  <a:latin typeface="微軟正黑體" pitchFamily="34" charset="-120"/>
                  <a:ea typeface="微軟正黑體" pitchFamily="34" charset="-120"/>
                </a:rPr>
                <a:t>服務業引進</a:t>
              </a:r>
              <a:r>
                <a:rPr lang="zh-TW" altLang="en-US" sz="2000" b="1" dirty="0" smtClean="0">
                  <a:solidFill>
                    <a:srgbClr val="1F497D"/>
                  </a:solidFill>
                  <a:latin typeface="微軟正黑體" pitchFamily="34" charset="-120"/>
                  <a:ea typeface="微軟正黑體" pitchFamily="34" charset="-120"/>
                </a:rPr>
                <a:t>來擴大</a:t>
              </a:r>
              <a:r>
                <a:rPr lang="zh-TW" altLang="en-US" sz="2000" b="1" dirty="0">
                  <a:solidFill>
                    <a:srgbClr val="1F497D"/>
                  </a:solidFill>
                  <a:latin typeface="微軟正黑體" pitchFamily="34" charset="-120"/>
                  <a:ea typeface="微軟正黑體" pitchFamily="34" charset="-120"/>
                </a:rPr>
                <a:t>產業</a:t>
              </a:r>
              <a:r>
                <a:rPr lang="zh-TW" altLang="en-US" sz="2000" b="1" dirty="0" smtClean="0">
                  <a:solidFill>
                    <a:srgbClr val="1F497D"/>
                  </a:solidFill>
                  <a:latin typeface="微軟正黑體" pitchFamily="34" charset="-120"/>
                  <a:ea typeface="微軟正黑體" pitchFamily="34" charset="-120"/>
                </a:rPr>
                <a:t>規模</a:t>
              </a:r>
              <a:endParaRPr lang="zh-TW" altLang="en-US" sz="2000" b="1" dirty="0">
                <a:solidFill>
                  <a:srgbClr val="1F497D"/>
                </a:solidFill>
                <a:latin typeface="微軟正黑體" pitchFamily="34" charset="-120"/>
                <a:ea typeface="微軟正黑體" pitchFamily="34" charset="-120"/>
              </a:endParaRPr>
            </a:p>
          </p:txBody>
        </p:sp>
      </p:grpSp>
      <p:sp>
        <p:nvSpPr>
          <p:cNvPr id="21" name="投影片編號版面配置區 3"/>
          <p:cNvSpPr txBox="1">
            <a:spLocks/>
          </p:cNvSpPr>
          <p:nvPr/>
        </p:nvSpPr>
        <p:spPr>
          <a:xfrm>
            <a:off x="6905848" y="6492875"/>
            <a:ext cx="2133600" cy="365125"/>
          </a:xfrm>
          <a:prstGeom prst="rect">
            <a:avLst/>
          </a:prstGeom>
        </p:spPr>
        <p:txBody>
          <a:bodyPr vert="horz" lIns="91440" tIns="45720" rIns="91440" bIns="45720" rtlCol="0" anchor="ctr"/>
          <a:lstStyle>
            <a:defPPr>
              <a:defRPr lang="zh-TW"/>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8646B01-4085-4DDD-822B-F552DEC86DD7}" type="slidenum">
              <a:rPr lang="zh-TW" altLang="en-US" sz="1600" smtClean="0">
                <a:solidFill>
                  <a:prstClr val="black">
                    <a:tint val="75000"/>
                  </a:prstClr>
                </a:solidFill>
                <a:ea typeface="文鼎圓體M"/>
              </a:rPr>
              <a:pPr/>
              <a:t>18</a:t>
            </a:fld>
            <a:endParaRPr lang="zh-TW" altLang="en-US" sz="1600" dirty="0">
              <a:solidFill>
                <a:prstClr val="black">
                  <a:tint val="75000"/>
                </a:prstClr>
              </a:solidFill>
              <a:ea typeface="文鼎圓體M"/>
            </a:endParaRPr>
          </a:p>
        </p:txBody>
      </p:sp>
      <p:sp>
        <p:nvSpPr>
          <p:cNvPr id="14" name="標題 1"/>
          <p:cNvSpPr txBox="1">
            <a:spLocks/>
          </p:cNvSpPr>
          <p:nvPr/>
        </p:nvSpPr>
        <p:spPr>
          <a:xfrm>
            <a:off x="-64652" y="-184727"/>
            <a:ext cx="9208652" cy="1330036"/>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4400" kern="12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1pPr>
          </a:lstStyle>
          <a:p>
            <a:pPr marL="720725" indent="-720725">
              <a:lnSpc>
                <a:spcPct val="100000"/>
              </a:lnSpc>
              <a:spcBef>
                <a:spcPts val="0"/>
              </a:spcBef>
              <a:defRPr/>
            </a:pPr>
            <a:r>
              <a:rPr lang="zh-TW" altLang="en-US" sz="3000" b="1" dirty="0">
                <a:solidFill>
                  <a:srgbClr val="002060"/>
                </a:solidFill>
                <a:effectLst>
                  <a:outerShdw blurRad="38100" dist="38100" dir="2700000" algn="tl">
                    <a:srgbClr val="000000">
                      <a:alpha val="43137"/>
                    </a:srgbClr>
                  </a:outerShdw>
                </a:effectLst>
                <a:cs typeface="Times New Roman" panose="02020603050405020304" pitchFamily="18" charset="0"/>
              </a:rPr>
              <a:t>二、</a:t>
            </a:r>
            <a:r>
              <a:rPr lang="zh-TW" altLang="en-US" sz="3000" b="1" dirty="0" smtClean="0">
                <a:solidFill>
                  <a:srgbClr val="002060"/>
                </a:solidFill>
                <a:effectLst>
                  <a:outerShdw blurRad="38100" dist="38100" dir="2700000" algn="tl">
                    <a:srgbClr val="000000">
                      <a:alpha val="43137"/>
                    </a:srgbClr>
                  </a:outerShdw>
                </a:effectLst>
                <a:cs typeface="Times New Roman" panose="02020603050405020304" pitchFamily="18" charset="0"/>
              </a:rPr>
              <a:t>出口</a:t>
            </a:r>
            <a:r>
              <a:rPr lang="zh-TW" altLang="en-US" sz="3000" b="1" dirty="0">
                <a:solidFill>
                  <a:srgbClr val="002060"/>
                </a:solidFill>
                <a:effectLst>
                  <a:outerShdw blurRad="38100" dist="38100" dir="2700000" algn="tl">
                    <a:srgbClr val="000000">
                      <a:alpha val="43137"/>
                    </a:srgbClr>
                  </a:outerShdw>
                </a:effectLst>
                <a:cs typeface="Times New Roman" panose="02020603050405020304" pitchFamily="18" charset="0"/>
              </a:rPr>
              <a:t>拓展</a:t>
            </a:r>
            <a:r>
              <a:rPr lang="zh-TW" altLang="en-US" sz="3000" b="1" dirty="0" smtClean="0">
                <a:solidFill>
                  <a:srgbClr val="002060"/>
                </a:solidFill>
                <a:effectLst>
                  <a:outerShdw blurRad="38100" dist="38100" dir="2700000" algn="tl">
                    <a:srgbClr val="000000">
                      <a:alpha val="43137"/>
                    </a:srgbClr>
                  </a:outerShdw>
                </a:effectLst>
                <a:cs typeface="Times New Roman" panose="02020603050405020304" pitchFamily="18" charset="0"/>
              </a:rPr>
              <a:t>：</a:t>
            </a:r>
            <a:r>
              <a:rPr lang="zh-TW" altLang="en-US" sz="3000" b="1" dirty="0">
                <a:solidFill>
                  <a:srgbClr val="002060"/>
                </a:solidFill>
                <a:effectLst>
                  <a:outerShdw blurRad="38100" dist="38100" dir="2700000" algn="tl">
                    <a:srgbClr val="000000">
                      <a:alpha val="43137"/>
                    </a:srgbClr>
                  </a:outerShdw>
                </a:effectLst>
                <a:cs typeface="Times New Roman" panose="02020603050405020304" pitchFamily="18" charset="0"/>
              </a:rPr>
              <a:t>由</a:t>
            </a:r>
            <a:r>
              <a:rPr lang="zh-TW" altLang="en-US" sz="3000" b="1" dirty="0" smtClean="0">
                <a:solidFill>
                  <a:srgbClr val="002060"/>
                </a:solidFill>
                <a:effectLst>
                  <a:outerShdw blurRad="38100" dist="38100" dir="2700000" algn="tl">
                    <a:srgbClr val="000000">
                      <a:alpha val="43137"/>
                    </a:srgbClr>
                  </a:outerShdw>
                </a:effectLst>
                <a:cs typeface="Times New Roman" panose="02020603050405020304" pitchFamily="18" charset="0"/>
              </a:rPr>
              <a:t>「中間財商品</a:t>
            </a:r>
            <a:r>
              <a:rPr lang="zh-TW" altLang="en-US" sz="3000" b="1" dirty="0">
                <a:solidFill>
                  <a:srgbClr val="002060"/>
                </a:solidFill>
                <a:effectLst>
                  <a:outerShdw blurRad="38100" dist="38100" dir="2700000" algn="tl">
                    <a:srgbClr val="000000">
                      <a:alpha val="43137"/>
                    </a:srgbClr>
                  </a:outerShdw>
                </a:effectLst>
                <a:cs typeface="Times New Roman" panose="02020603050405020304" pitchFamily="18" charset="0"/>
              </a:rPr>
              <a:t>出口」轉為</a:t>
            </a:r>
            <a:r>
              <a:rPr lang="zh-TW" altLang="en-US" sz="3000" b="1" dirty="0" smtClean="0">
                <a:solidFill>
                  <a:srgbClr val="002060"/>
                </a:solidFill>
                <a:effectLst>
                  <a:outerShdw blurRad="38100" dist="38100" dir="2700000" algn="tl">
                    <a:srgbClr val="000000">
                      <a:alpha val="43137"/>
                    </a:srgbClr>
                  </a:outerShdw>
                </a:effectLst>
                <a:cs typeface="Times New Roman" panose="02020603050405020304" pitchFamily="18" charset="0"/>
              </a:rPr>
              <a:t>「系統化商品</a:t>
            </a:r>
            <a:r>
              <a:rPr lang="zh-TW" altLang="en-US" sz="3000" b="1" dirty="0">
                <a:solidFill>
                  <a:srgbClr val="002060"/>
                </a:solidFill>
                <a:effectLst>
                  <a:outerShdw blurRad="38100" dist="38100" dir="2700000" algn="tl">
                    <a:srgbClr val="000000">
                      <a:alpha val="43137"/>
                    </a:srgbClr>
                  </a:outerShdw>
                </a:effectLst>
                <a:cs typeface="Times New Roman" panose="02020603050405020304" pitchFamily="18" charset="0"/>
              </a:rPr>
              <a:t>與服務」雙驅動</a:t>
            </a:r>
            <a:r>
              <a:rPr lang="en-US" altLang="zh-TW" sz="2200" b="1" dirty="0" smtClean="0">
                <a:solidFill>
                  <a:srgbClr val="002060"/>
                </a:solidFill>
                <a:effectLst>
                  <a:outerShdw blurRad="38100" dist="38100" dir="2700000" algn="tl">
                    <a:srgbClr val="000000">
                      <a:alpha val="43137"/>
                    </a:srgbClr>
                  </a:outerShdw>
                </a:effectLst>
                <a:cs typeface="Times New Roman" panose="02020603050405020304" pitchFamily="18" charset="0"/>
              </a:rPr>
              <a:t>(1/2</a:t>
            </a:r>
            <a:r>
              <a:rPr lang="en-US" altLang="zh-TW" sz="2200" b="1" dirty="0">
                <a:solidFill>
                  <a:srgbClr val="002060"/>
                </a:solidFill>
                <a:effectLst>
                  <a:outerShdw blurRad="38100" dist="38100" dir="2700000" algn="tl">
                    <a:srgbClr val="000000">
                      <a:alpha val="43137"/>
                    </a:srgbClr>
                  </a:outerShdw>
                </a:effectLst>
                <a:cs typeface="Times New Roman" panose="02020603050405020304" pitchFamily="18" charset="0"/>
              </a:rPr>
              <a:t>)</a:t>
            </a:r>
            <a:endParaRPr lang="zh-TW" altLang="en-US" sz="2200" b="1" dirty="0">
              <a:solidFill>
                <a:srgbClr val="002060"/>
              </a:solidFill>
              <a:effectLst>
                <a:outerShdw blurRad="38100" dist="38100" dir="2700000" algn="tl">
                  <a:srgbClr val="000000">
                    <a:alpha val="43137"/>
                  </a:srgbClr>
                </a:outerShdw>
              </a:effectLst>
              <a:cs typeface="Times New Roman" panose="02020603050405020304" pitchFamily="18" charset="0"/>
            </a:endParaRPr>
          </a:p>
        </p:txBody>
      </p:sp>
      <p:sp>
        <p:nvSpPr>
          <p:cNvPr id="13" name="圓角矩形 12"/>
          <p:cNvSpPr/>
          <p:nvPr/>
        </p:nvSpPr>
        <p:spPr>
          <a:xfrm>
            <a:off x="2083525" y="1155080"/>
            <a:ext cx="6840000" cy="2464069"/>
          </a:xfrm>
          <a:prstGeom prst="roundRect">
            <a:avLst/>
          </a:prstGeom>
          <a:solidFill>
            <a:srgbClr val="FFFFEF"/>
          </a:solidFill>
          <a:ln>
            <a:solidFill>
              <a:schemeClr val="accent6">
                <a:lumMod val="75000"/>
              </a:schemeClr>
            </a:solidFill>
          </a:ln>
          <a:effectLst>
            <a:outerShdw blurRad="107950" dist="12700" dir="5400000" algn="ctr">
              <a:srgbClr val="000000"/>
            </a:outerShdw>
          </a:effectLst>
        </p:spPr>
        <p:style>
          <a:lnRef idx="2">
            <a:schemeClr val="accent6"/>
          </a:lnRef>
          <a:fillRef idx="1">
            <a:schemeClr val="lt1"/>
          </a:fillRef>
          <a:effectRef idx="0">
            <a:schemeClr val="accent6"/>
          </a:effectRef>
          <a:fontRef idx="minor">
            <a:schemeClr val="dk1"/>
          </a:fontRef>
        </p:style>
        <p:txBody>
          <a:bodyPr wrap="square" tIns="36000" bIns="36000">
            <a:spAutoFit/>
          </a:bodyPr>
          <a:lstStyle/>
          <a:p>
            <a:pPr marL="285750" indent="-285750" algn="just">
              <a:lnSpc>
                <a:spcPts val="2400"/>
              </a:lnSpc>
              <a:buFontTx/>
              <a:buBlip>
                <a:blip r:embed="rId3"/>
              </a:buBlip>
            </a:pPr>
            <a:r>
              <a:rPr lang="zh-TW" altLang="zh-TW" sz="1900" b="1" dirty="0">
                <a:solidFill>
                  <a:srgbClr val="FF0000"/>
                </a:solidFill>
                <a:latin typeface="微軟正黑體" pitchFamily="34" charset="-120"/>
                <a:ea typeface="微軟正黑體" pitchFamily="34" charset="-120"/>
              </a:rPr>
              <a:t>推動至少</a:t>
            </a:r>
            <a:r>
              <a:rPr lang="en-US" altLang="zh-TW" sz="1900" b="1" dirty="0">
                <a:solidFill>
                  <a:srgbClr val="FF0000"/>
                </a:solidFill>
                <a:latin typeface="微軟正黑體" pitchFamily="34" charset="-120"/>
                <a:ea typeface="微軟正黑體" pitchFamily="34" charset="-120"/>
              </a:rPr>
              <a:t> 10 </a:t>
            </a:r>
            <a:r>
              <a:rPr lang="zh-TW" altLang="zh-TW" sz="1900" b="1" dirty="0">
                <a:solidFill>
                  <a:srgbClr val="FF0000"/>
                </a:solidFill>
                <a:latin typeface="微軟正黑體" pitchFamily="34" charset="-120"/>
                <a:ea typeface="微軟正黑體" pitchFamily="34" charset="-120"/>
              </a:rPr>
              <a:t>個具潛力之整廠輸出</a:t>
            </a:r>
            <a:r>
              <a:rPr lang="en-US" altLang="zh-TW" sz="1900" b="1" dirty="0">
                <a:solidFill>
                  <a:srgbClr val="FF0000"/>
                </a:solidFill>
                <a:latin typeface="微軟正黑體" pitchFamily="34" charset="-120"/>
                <a:ea typeface="微軟正黑體" pitchFamily="34" charset="-120"/>
              </a:rPr>
              <a:t>/</a:t>
            </a:r>
            <a:r>
              <a:rPr lang="zh-TW" altLang="zh-TW" sz="1900" b="1" dirty="0">
                <a:solidFill>
                  <a:srgbClr val="FF0000"/>
                </a:solidFill>
                <a:latin typeface="微軟正黑體" pitchFamily="34" charset="-120"/>
                <a:ea typeface="微軟正黑體" pitchFamily="34" charset="-120"/>
              </a:rPr>
              <a:t>系統整合案例</a:t>
            </a:r>
            <a:r>
              <a:rPr lang="zh-TW" altLang="zh-TW" sz="1900" b="1" dirty="0">
                <a:solidFill>
                  <a:srgbClr val="1F497D"/>
                </a:solidFill>
                <a:latin typeface="微軟正黑體" pitchFamily="34" charset="-120"/>
                <a:ea typeface="微軟正黑體" pitchFamily="34" charset="-120"/>
              </a:rPr>
              <a:t>，整合相關政策工具，並成立推動</a:t>
            </a:r>
            <a:r>
              <a:rPr lang="zh-TW" altLang="zh-TW" sz="1900" b="1" dirty="0" smtClean="0">
                <a:solidFill>
                  <a:srgbClr val="1F497D"/>
                </a:solidFill>
                <a:latin typeface="微軟正黑體" pitchFamily="34" charset="-120"/>
                <a:ea typeface="微軟正黑體" pitchFamily="34" charset="-120"/>
              </a:rPr>
              <a:t>平</a:t>
            </a:r>
            <a:r>
              <a:rPr lang="zh-TW" altLang="en-US" sz="1900" b="1" dirty="0" smtClean="0">
                <a:solidFill>
                  <a:srgbClr val="1F497D"/>
                </a:solidFill>
                <a:latin typeface="微軟正黑體" pitchFamily="34" charset="-120"/>
                <a:ea typeface="微軟正黑體" pitchFamily="34" charset="-120"/>
              </a:rPr>
              <a:t>臺</a:t>
            </a:r>
            <a:r>
              <a:rPr lang="zh-TW" altLang="zh-TW" sz="1900" b="1" dirty="0" smtClean="0">
                <a:solidFill>
                  <a:srgbClr val="1F497D"/>
                </a:solidFill>
                <a:latin typeface="微軟正黑體" pitchFamily="34" charset="-120"/>
                <a:ea typeface="微軟正黑體" pitchFamily="34" charset="-120"/>
              </a:rPr>
              <a:t>，</a:t>
            </a:r>
            <a:r>
              <a:rPr lang="zh-TW" altLang="zh-TW" sz="1900" b="1" dirty="0">
                <a:solidFill>
                  <a:srgbClr val="1F497D"/>
                </a:solidFill>
                <a:latin typeface="微軟正黑體" pitchFamily="34" charset="-120"/>
                <a:ea typeface="微軟正黑體" pitchFamily="34" charset="-120"/>
              </a:rPr>
              <a:t>於國內市場進行服務試煉及推廣，並將具實績者推至海外；中長期以孵育新案例，促成國內軟硬體及服務業者形成出口旗艦</a:t>
            </a:r>
            <a:endParaRPr lang="en-US" altLang="zh-TW" sz="1900" b="1" dirty="0">
              <a:solidFill>
                <a:srgbClr val="1F497D"/>
              </a:solidFill>
              <a:latin typeface="微軟正黑體" pitchFamily="34" charset="-120"/>
              <a:ea typeface="微軟正黑體" pitchFamily="34" charset="-120"/>
            </a:endParaRPr>
          </a:p>
          <a:p>
            <a:pPr marL="285750" lvl="1" indent="-285750" algn="just">
              <a:lnSpc>
                <a:spcPts val="2400"/>
              </a:lnSpc>
              <a:buBlip>
                <a:blip r:embed="rId3"/>
              </a:buBlip>
            </a:pPr>
            <a:r>
              <a:rPr lang="zh-TW" altLang="en-US" sz="1900" b="1" dirty="0" smtClean="0">
                <a:solidFill>
                  <a:srgbClr val="FF0000"/>
                </a:solidFill>
                <a:latin typeface="微軟正黑體" pitchFamily="34" charset="-120"/>
                <a:ea typeface="微軟正黑體" pitchFamily="34" charset="-120"/>
              </a:rPr>
              <a:t>推動文</a:t>
            </a:r>
            <a:r>
              <a:rPr lang="zh-TW" altLang="en-US" sz="1900" b="1" dirty="0">
                <a:solidFill>
                  <a:srgbClr val="FF0000"/>
                </a:solidFill>
                <a:latin typeface="微軟正黑體" pitchFamily="34" charset="-120"/>
                <a:ea typeface="微軟正黑體" pitchFamily="34" charset="-120"/>
              </a:rPr>
              <a:t>創國家</a:t>
            </a:r>
            <a:r>
              <a:rPr lang="zh-TW" altLang="en-US" sz="1900" b="1" dirty="0" smtClean="0">
                <a:solidFill>
                  <a:srgbClr val="FF0000"/>
                </a:solidFill>
                <a:latin typeface="微軟正黑體" pitchFamily="34" charset="-120"/>
                <a:ea typeface="微軟正黑體" pitchFamily="34" charset="-120"/>
              </a:rPr>
              <a:t>總動員</a:t>
            </a:r>
            <a:r>
              <a:rPr lang="zh-TW" altLang="en-US" sz="1900" b="1" dirty="0" smtClean="0">
                <a:solidFill>
                  <a:srgbClr val="1F497D"/>
                </a:solidFill>
                <a:latin typeface="微軟正黑體" pitchFamily="34" charset="-120"/>
                <a:ea typeface="微軟正黑體" pitchFamily="34" charset="-120"/>
              </a:rPr>
              <a:t>，</a:t>
            </a:r>
            <a:r>
              <a:rPr lang="zh-TW" altLang="en-US" sz="1900" b="1" dirty="0">
                <a:solidFill>
                  <a:srgbClr val="1F497D"/>
                </a:solidFill>
                <a:latin typeface="微軟正黑體" pitchFamily="34" charset="-120"/>
                <a:ea typeface="微軟正黑體" pitchFamily="34" charset="-120"/>
              </a:rPr>
              <a:t>整合跨部會資源，如</a:t>
            </a:r>
            <a:r>
              <a:rPr lang="zh-TW" altLang="en-US" sz="1900" b="1" dirty="0" smtClean="0">
                <a:solidFill>
                  <a:srgbClr val="1F497D"/>
                </a:solidFill>
                <a:latin typeface="微軟正黑體" pitchFamily="34" charset="-120"/>
                <a:ea typeface="微軟正黑體" pitchFamily="34" charset="-120"/>
              </a:rPr>
              <a:t>：投融資</a:t>
            </a:r>
            <a:r>
              <a:rPr lang="zh-TW" altLang="en-US" sz="1900" b="1" dirty="0" smtClean="0">
                <a:solidFill>
                  <a:srgbClr val="1F497D"/>
                </a:solidFill>
                <a:latin typeface="微軟正黑體"/>
                <a:ea typeface="微軟正黑體"/>
              </a:rPr>
              <a:t>、無形資產</a:t>
            </a:r>
            <a:r>
              <a:rPr lang="zh-TW" altLang="en-US" sz="1900" b="1" dirty="0" smtClean="0">
                <a:solidFill>
                  <a:srgbClr val="1F497D"/>
                </a:solidFill>
                <a:latin typeface="微軟正黑體" pitchFamily="34" charset="-120"/>
                <a:ea typeface="微軟正黑體" pitchFamily="34" charset="-120"/>
              </a:rPr>
              <a:t>鑑</a:t>
            </a:r>
            <a:r>
              <a:rPr lang="zh-TW" altLang="en-US" sz="1900" b="1" dirty="0">
                <a:solidFill>
                  <a:srgbClr val="1F497D"/>
                </a:solidFill>
                <a:latin typeface="微軟正黑體" pitchFamily="34" charset="-120"/>
                <a:ea typeface="微軟正黑體" pitchFamily="34" charset="-120"/>
              </a:rPr>
              <a:t>價、智財保護、產學合作、海外行銷等，推動文化創意產業輸出</a:t>
            </a:r>
          </a:p>
        </p:txBody>
      </p:sp>
      <p:sp>
        <p:nvSpPr>
          <p:cNvPr id="15" name="圓角矩形 14"/>
          <p:cNvSpPr/>
          <p:nvPr/>
        </p:nvSpPr>
        <p:spPr>
          <a:xfrm>
            <a:off x="2097595" y="3971622"/>
            <a:ext cx="6840000" cy="2423850"/>
          </a:xfrm>
          <a:prstGeom prst="roundRect">
            <a:avLst/>
          </a:prstGeom>
          <a:solidFill>
            <a:srgbClr val="FFFFEF"/>
          </a:solidFill>
          <a:ln>
            <a:solidFill>
              <a:schemeClr val="accent6">
                <a:lumMod val="75000"/>
              </a:schemeClr>
            </a:solidFill>
          </a:ln>
          <a:effectLst>
            <a:outerShdw blurRad="107950" dist="12700" dir="5400000" algn="ctr">
              <a:srgbClr val="000000"/>
            </a:outerShdw>
          </a:effectLst>
        </p:spPr>
        <p:style>
          <a:lnRef idx="2">
            <a:schemeClr val="accent6"/>
          </a:lnRef>
          <a:fillRef idx="1">
            <a:schemeClr val="lt1"/>
          </a:fillRef>
          <a:effectRef idx="0">
            <a:schemeClr val="accent6"/>
          </a:effectRef>
          <a:fontRef idx="minor">
            <a:schemeClr val="dk1"/>
          </a:fontRef>
        </p:style>
        <p:txBody>
          <a:bodyPr wrap="square" tIns="36000" bIns="0">
            <a:spAutoFit/>
          </a:bodyPr>
          <a:lstStyle/>
          <a:p>
            <a:pPr marL="285750" indent="-285750" algn="just">
              <a:lnSpc>
                <a:spcPts val="2400"/>
              </a:lnSpc>
              <a:buBlip>
                <a:blip r:embed="rId3"/>
              </a:buBlip>
            </a:pPr>
            <a:r>
              <a:rPr lang="zh-TW" altLang="zh-TW" sz="1900" b="1" dirty="0">
                <a:solidFill>
                  <a:srgbClr val="FF0000"/>
                </a:solidFill>
                <a:latin typeface="微軟正黑體" pitchFamily="34" charset="-120"/>
                <a:ea typeface="微軟正黑體" pitchFamily="34" charset="-120"/>
              </a:rPr>
              <a:t>擴大觀光業火車頭角色</a:t>
            </a:r>
            <a:r>
              <a:rPr lang="zh-TW" altLang="zh-TW" sz="1900" b="1" dirty="0">
                <a:solidFill>
                  <a:srgbClr val="1F497D"/>
                </a:solidFill>
                <a:latin typeface="微軟正黑體" pitchFamily="34" charset="-120"/>
                <a:ea typeface="微軟正黑體" pitchFamily="34" charset="-120"/>
              </a:rPr>
              <a:t>，推動「觀光大國行動方案」，</a:t>
            </a:r>
            <a:r>
              <a:rPr lang="zh-TW" altLang="zh-TW" sz="1900" b="1" dirty="0">
                <a:solidFill>
                  <a:srgbClr val="FF0000"/>
                </a:solidFill>
                <a:latin typeface="微軟正黑體" pitchFamily="34" charset="-120"/>
                <a:ea typeface="微軟正黑體" pitchFamily="34" charset="-120"/>
              </a:rPr>
              <a:t>有效結合醫美健檢、美食、農業、文創、觀光工廠</a:t>
            </a:r>
            <a:r>
              <a:rPr lang="zh-TW" altLang="zh-TW" sz="1900" b="1" dirty="0">
                <a:solidFill>
                  <a:srgbClr val="1F497D"/>
                </a:solidFill>
                <a:latin typeface="微軟正黑體" pitchFamily="34" charset="-120"/>
                <a:ea typeface="微軟正黑體" pitchFamily="34" charset="-120"/>
              </a:rPr>
              <a:t>等，打造質量優化、創意加值、處處皆可觀光的觀光</a:t>
            </a:r>
            <a:r>
              <a:rPr lang="zh-TW" altLang="zh-TW" sz="1900" b="1" dirty="0" smtClean="0">
                <a:solidFill>
                  <a:srgbClr val="1F497D"/>
                </a:solidFill>
                <a:latin typeface="微軟正黑體" pitchFamily="34" charset="-120"/>
                <a:ea typeface="微軟正黑體" pitchFamily="34" charset="-120"/>
              </a:rPr>
              <a:t>大國</a:t>
            </a:r>
            <a:endParaRPr lang="en-US" altLang="zh-TW" sz="1900" b="1" dirty="0" smtClean="0">
              <a:solidFill>
                <a:srgbClr val="1F497D"/>
              </a:solidFill>
              <a:latin typeface="微軟正黑體" pitchFamily="34" charset="-120"/>
              <a:ea typeface="微軟正黑體" pitchFamily="34" charset="-120"/>
            </a:endParaRPr>
          </a:p>
          <a:p>
            <a:pPr marL="285750" indent="-285750" algn="just">
              <a:lnSpc>
                <a:spcPts val="2400"/>
              </a:lnSpc>
              <a:buBlip>
                <a:blip r:embed="rId3"/>
              </a:buBlip>
            </a:pPr>
            <a:r>
              <a:rPr lang="zh-TW" altLang="zh-TW" sz="1900" b="1" dirty="0">
                <a:solidFill>
                  <a:srgbClr val="1F497D"/>
                </a:solidFill>
                <a:latin typeface="微軟正黑體" pitchFamily="34" charset="-120"/>
                <a:ea typeface="微軟正黑體" pitchFamily="34" charset="-120"/>
              </a:rPr>
              <a:t>擴大觀光服務輸出，包括</a:t>
            </a:r>
            <a:r>
              <a:rPr lang="zh-TW" altLang="zh-TW" sz="1900" b="1" dirty="0" smtClean="0">
                <a:solidFill>
                  <a:srgbClr val="1F497D"/>
                </a:solidFill>
                <a:latin typeface="微軟正黑體" pitchFamily="34" charset="-120"/>
                <a:ea typeface="微軟正黑體" pitchFamily="34" charset="-120"/>
              </a:rPr>
              <a:t>：</a:t>
            </a:r>
            <a:r>
              <a:rPr lang="zh-TW" altLang="zh-TW" sz="1900" b="1" dirty="0" smtClean="0">
                <a:solidFill>
                  <a:srgbClr val="FF0000"/>
                </a:solidFill>
                <a:latin typeface="微軟正黑體" pitchFamily="34" charset="-120"/>
                <a:ea typeface="微軟正黑體" pitchFamily="34" charset="-120"/>
              </a:rPr>
              <a:t>優質</a:t>
            </a:r>
            <a:r>
              <a:rPr lang="zh-TW" altLang="zh-TW" sz="1900" b="1" dirty="0">
                <a:solidFill>
                  <a:srgbClr val="FF0000"/>
                </a:solidFill>
                <a:latin typeface="微軟正黑體" pitchFamily="34" charset="-120"/>
                <a:ea typeface="微軟正黑體" pitchFamily="34" charset="-120"/>
              </a:rPr>
              <a:t>團觀光簽證便捷</a:t>
            </a:r>
            <a:r>
              <a:rPr lang="zh-TW" altLang="zh-TW" sz="1900" b="1" dirty="0" smtClean="0">
                <a:solidFill>
                  <a:srgbClr val="FF0000"/>
                </a:solidFill>
                <a:latin typeface="微軟正黑體" pitchFamily="34" charset="-120"/>
                <a:ea typeface="微軟正黑體" pitchFamily="34" charset="-120"/>
              </a:rPr>
              <a:t>措施</a:t>
            </a:r>
            <a:r>
              <a:rPr lang="zh-TW" altLang="zh-TW" sz="1900" b="1" dirty="0" smtClean="0">
                <a:solidFill>
                  <a:srgbClr val="1F497D"/>
                </a:solidFill>
                <a:latin typeface="微軟正黑體" pitchFamily="34" charset="-120"/>
                <a:ea typeface="微軟正黑體" pitchFamily="34" charset="-120"/>
              </a:rPr>
              <a:t>；</a:t>
            </a:r>
            <a:r>
              <a:rPr lang="zh-TW" altLang="zh-TW" sz="1900" b="1" dirty="0">
                <a:solidFill>
                  <a:srgbClr val="1F497D"/>
                </a:solidFill>
                <a:latin typeface="微軟正黑體" pitchFamily="34" charset="-120"/>
                <a:ea typeface="微軟正黑體" pitchFamily="34" charset="-120"/>
              </a:rPr>
              <a:t>積極</a:t>
            </a:r>
            <a:r>
              <a:rPr lang="zh-TW" altLang="zh-TW" sz="1900" b="1" dirty="0">
                <a:solidFill>
                  <a:srgbClr val="FF0000"/>
                </a:solidFill>
                <a:latin typeface="微軟正黑體" pitchFamily="34" charset="-120"/>
                <a:ea typeface="微軟正黑體" pitchFamily="34" charset="-120"/>
              </a:rPr>
              <a:t>爭取海外臺商</a:t>
            </a:r>
            <a:r>
              <a:rPr lang="zh-TW" altLang="zh-TW" sz="1900" b="1" dirty="0" smtClean="0">
                <a:solidFill>
                  <a:srgbClr val="FF0000"/>
                </a:solidFill>
                <a:latin typeface="微軟正黑體" pitchFamily="34" charset="-120"/>
                <a:ea typeface="微軟正黑體" pitchFamily="34" charset="-120"/>
              </a:rPr>
              <a:t>來</a:t>
            </a:r>
            <a:r>
              <a:rPr lang="zh-TW" altLang="en-US" sz="1900" b="1" dirty="0" smtClean="0">
                <a:solidFill>
                  <a:srgbClr val="FF0000"/>
                </a:solidFill>
                <a:latin typeface="微軟正黑體" pitchFamily="34" charset="-120"/>
                <a:ea typeface="微軟正黑體" pitchFamily="34" charset="-120"/>
              </a:rPr>
              <a:t>臺</a:t>
            </a:r>
            <a:r>
              <a:rPr lang="zh-TW" altLang="zh-TW" sz="1900" b="1" dirty="0" smtClean="0">
                <a:solidFill>
                  <a:srgbClr val="FF0000"/>
                </a:solidFill>
                <a:latin typeface="微軟正黑體" pitchFamily="34" charset="-120"/>
                <a:ea typeface="微軟正黑體" pitchFamily="34" charset="-120"/>
              </a:rPr>
              <a:t>獎勵</a:t>
            </a:r>
            <a:r>
              <a:rPr lang="zh-TW" altLang="zh-TW" sz="1900" b="1" dirty="0">
                <a:solidFill>
                  <a:srgbClr val="FF0000"/>
                </a:solidFill>
                <a:latin typeface="微軟正黑體" pitchFamily="34" charset="-120"/>
                <a:ea typeface="微軟正黑體" pitchFamily="34" charset="-120"/>
              </a:rPr>
              <a:t>旅遊</a:t>
            </a:r>
            <a:r>
              <a:rPr lang="zh-TW" altLang="zh-TW" sz="1900" b="1" dirty="0">
                <a:solidFill>
                  <a:srgbClr val="1F497D"/>
                </a:solidFill>
                <a:latin typeface="微軟正黑體" pitchFamily="34" charset="-120"/>
                <a:ea typeface="微軟正黑體" pitchFamily="34" charset="-120"/>
              </a:rPr>
              <a:t>；</a:t>
            </a:r>
            <a:r>
              <a:rPr lang="zh-TW" altLang="zh-TW" sz="1900" b="1" dirty="0">
                <a:solidFill>
                  <a:srgbClr val="FF0000"/>
                </a:solidFill>
                <a:latin typeface="微軟正黑體" pitchFamily="34" charset="-120"/>
                <a:ea typeface="微軟正黑體" pitchFamily="34" charset="-120"/>
              </a:rPr>
              <a:t>調降退稅門檻</a:t>
            </a:r>
            <a:r>
              <a:rPr lang="zh-TW" altLang="zh-TW" sz="1900" b="1" dirty="0">
                <a:solidFill>
                  <a:srgbClr val="1F497D"/>
                </a:solidFill>
                <a:latin typeface="微軟正黑體" pitchFamily="34" charset="-120"/>
                <a:ea typeface="微軟正黑體" pitchFamily="34" charset="-120"/>
              </a:rPr>
              <a:t>，</a:t>
            </a:r>
            <a:r>
              <a:rPr lang="en-US" altLang="zh-TW" sz="1900" b="1" dirty="0">
                <a:solidFill>
                  <a:srgbClr val="1F497D"/>
                </a:solidFill>
                <a:latin typeface="微軟正黑體" pitchFamily="34" charset="-120"/>
                <a:ea typeface="微軟正黑體" pitchFamily="34" charset="-120"/>
              </a:rPr>
              <a:t>e</a:t>
            </a:r>
            <a:r>
              <a:rPr lang="zh-TW" altLang="zh-TW" sz="1900" b="1" dirty="0">
                <a:solidFill>
                  <a:srgbClr val="1F497D"/>
                </a:solidFill>
                <a:latin typeface="微軟正黑體" pitchFamily="34" charset="-120"/>
                <a:ea typeface="微軟正黑體" pitchFamily="34" charset="-120"/>
              </a:rPr>
              <a:t>化退稅手續；</a:t>
            </a:r>
            <a:r>
              <a:rPr lang="zh-TW" altLang="zh-TW" sz="1900" b="1" dirty="0">
                <a:solidFill>
                  <a:srgbClr val="FF0000"/>
                </a:solidFill>
                <a:latin typeface="微軟正黑體" pitchFamily="34" charset="-120"/>
                <a:ea typeface="微軟正黑體" pitchFamily="34" charset="-120"/>
              </a:rPr>
              <a:t>放寬大陸人士來臺自由行</a:t>
            </a:r>
            <a:r>
              <a:rPr lang="zh-TW" altLang="zh-TW" sz="1900" b="1" dirty="0" smtClean="0">
                <a:solidFill>
                  <a:srgbClr val="FF0000"/>
                </a:solidFill>
                <a:latin typeface="微軟正黑體" pitchFamily="34" charset="-120"/>
                <a:ea typeface="微軟正黑體" pitchFamily="34" charset="-120"/>
              </a:rPr>
              <a:t>配額</a:t>
            </a:r>
            <a:r>
              <a:rPr lang="zh-TW" altLang="en-US" sz="1900" b="1" dirty="0" smtClean="0">
                <a:solidFill>
                  <a:srgbClr val="FF0000"/>
                </a:solidFill>
                <a:latin typeface="微軟正黑體" pitchFamily="34" charset="-120"/>
                <a:ea typeface="微軟正黑體" pitchFamily="34" charset="-120"/>
              </a:rPr>
              <a:t>及放寬離島專案配額</a:t>
            </a:r>
            <a:endParaRPr lang="en-US" altLang="zh-TW" sz="1900" b="1" dirty="0">
              <a:solidFill>
                <a:srgbClr val="FF0000"/>
              </a:solidFill>
              <a:latin typeface="微軟正黑體" pitchFamily="34" charset="-120"/>
              <a:ea typeface="微軟正黑體" pitchFamily="34" charset="-120"/>
            </a:endParaRPr>
          </a:p>
          <a:p>
            <a:pPr marL="285750" indent="-285750" algn="just">
              <a:lnSpc>
                <a:spcPts val="2400"/>
              </a:lnSpc>
              <a:buBlip>
                <a:blip r:embed="rId3"/>
              </a:buBlip>
            </a:pPr>
            <a:r>
              <a:rPr lang="zh-TW" altLang="en-US" sz="1900" b="1" dirty="0">
                <a:solidFill>
                  <a:srgbClr val="FF0000"/>
                </a:solidFill>
                <a:latin typeface="微軟正黑體" pitchFamily="34" charset="-120"/>
                <a:ea typeface="微軟正黑體" pitchFamily="34" charset="-120"/>
              </a:rPr>
              <a:t>鼓勵發展銀髮養生產業</a:t>
            </a:r>
            <a:r>
              <a:rPr lang="zh-TW" altLang="en-US" sz="1900" b="1" dirty="0">
                <a:solidFill>
                  <a:srgbClr val="1F497D"/>
                </a:solidFill>
                <a:latin typeface="微軟正黑體" pitchFamily="34" charset="-120"/>
                <a:ea typeface="微軟正黑體" pitchFamily="34" charset="-120"/>
              </a:rPr>
              <a:t>，吸引國際銀髮族來臺觀光、長</a:t>
            </a:r>
            <a:r>
              <a:rPr lang="zh-TW" altLang="en-US" sz="1900" b="1" dirty="0" smtClean="0">
                <a:solidFill>
                  <a:srgbClr val="1F497D"/>
                </a:solidFill>
                <a:latin typeface="微軟正黑體" pitchFamily="34" charset="-120"/>
                <a:ea typeface="微軟正黑體" pitchFamily="34" charset="-120"/>
              </a:rPr>
              <a:t>宿</a:t>
            </a:r>
            <a:endParaRPr lang="zh-TW" altLang="en-US" sz="1900" b="1" dirty="0">
              <a:solidFill>
                <a:srgbClr val="1F497D"/>
              </a:solidFill>
              <a:latin typeface="微軟正黑體" pitchFamily="34" charset="-120"/>
              <a:ea typeface="微軟正黑體" pitchFamily="34" charset="-120"/>
            </a:endParaRPr>
          </a:p>
        </p:txBody>
      </p:sp>
    </p:spTree>
    <p:extLst>
      <p:ext uri="{BB962C8B-B14F-4D97-AF65-F5344CB8AC3E}">
        <p14:creationId xmlns:p14="http://schemas.microsoft.com/office/powerpoint/2010/main" val="3152864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群組 4"/>
          <p:cNvGrpSpPr/>
          <p:nvPr/>
        </p:nvGrpSpPr>
        <p:grpSpPr>
          <a:xfrm>
            <a:off x="113902" y="1726958"/>
            <a:ext cx="1875737" cy="4148867"/>
            <a:chOff x="47842" y="1436968"/>
            <a:chExt cx="1822586" cy="3958756"/>
          </a:xfrm>
        </p:grpSpPr>
        <p:sp>
          <p:nvSpPr>
            <p:cNvPr id="46" name="摺角紙張 45"/>
            <p:cNvSpPr/>
            <p:nvPr/>
          </p:nvSpPr>
          <p:spPr>
            <a:xfrm>
              <a:off x="88307" y="1436968"/>
              <a:ext cx="1741659" cy="1077826"/>
            </a:xfrm>
            <a:prstGeom prst="foldedCorner">
              <a:avLst/>
            </a:prstGeom>
            <a:ln>
              <a:noFill/>
            </a:ln>
            <a:effectLst>
              <a:outerShdw blurRad="76200" dir="13500000" sy="23000" kx="1200000" algn="br" rotWithShape="0">
                <a:prstClr val="black">
                  <a:alpha val="20000"/>
                </a:prstClr>
              </a:outerShdw>
            </a:effectLst>
          </p:spPr>
          <p:style>
            <a:lnRef idx="1">
              <a:schemeClr val="accent6"/>
            </a:lnRef>
            <a:fillRef idx="2">
              <a:schemeClr val="accent6"/>
            </a:fillRef>
            <a:effectRef idx="1">
              <a:schemeClr val="accent6"/>
            </a:effectRef>
            <a:fontRef idx="minor">
              <a:schemeClr val="dk1"/>
            </a:fontRef>
          </p:style>
          <p:txBody>
            <a:bodyPr wrap="square">
              <a:noAutofit/>
            </a:bodyPr>
            <a:lstStyle/>
            <a:p>
              <a:pPr algn="ctr">
                <a:spcBef>
                  <a:spcPct val="50000"/>
                </a:spcBef>
              </a:pPr>
              <a:endParaRPr lang="zh-TW" altLang="en-US" sz="2000" dirty="0">
                <a:solidFill>
                  <a:srgbClr val="8064A2">
                    <a:lumMod val="50000"/>
                  </a:srgbClr>
                </a:solidFill>
                <a:latin typeface="標楷體" panose="03000509000000000000" pitchFamily="65" charset="-120"/>
                <a:ea typeface="標楷體" panose="03000509000000000000" pitchFamily="65" charset="-120"/>
              </a:endParaRPr>
            </a:p>
          </p:txBody>
        </p:sp>
        <p:grpSp>
          <p:nvGrpSpPr>
            <p:cNvPr id="48" name="群組 47"/>
            <p:cNvGrpSpPr/>
            <p:nvPr/>
          </p:nvGrpSpPr>
          <p:grpSpPr>
            <a:xfrm>
              <a:off x="47842" y="4352732"/>
              <a:ext cx="1822586" cy="1042992"/>
              <a:chOff x="-72672" y="6611364"/>
              <a:chExt cx="906223" cy="582961"/>
            </a:xfrm>
          </p:grpSpPr>
          <p:sp>
            <p:nvSpPr>
              <p:cNvPr id="49" name="摺角紙張 48"/>
              <p:cNvSpPr/>
              <p:nvPr/>
            </p:nvSpPr>
            <p:spPr>
              <a:xfrm>
                <a:off x="-72672" y="6611364"/>
                <a:ext cx="906223" cy="582961"/>
              </a:xfrm>
              <a:prstGeom prst="foldedCorner">
                <a:avLst/>
              </a:prstGeom>
              <a:ln>
                <a:noFill/>
              </a:ln>
              <a:effectLst>
                <a:outerShdw blurRad="76200" dir="13500000" sy="23000" kx="1200000" algn="br" rotWithShape="0">
                  <a:prstClr val="black">
                    <a:alpha val="20000"/>
                  </a:prstClr>
                </a:outerShdw>
              </a:effectLst>
            </p:spPr>
            <p:style>
              <a:lnRef idx="1">
                <a:schemeClr val="accent6"/>
              </a:lnRef>
              <a:fillRef idx="2">
                <a:schemeClr val="accent6"/>
              </a:fillRef>
              <a:effectRef idx="1">
                <a:schemeClr val="accent6"/>
              </a:effectRef>
              <a:fontRef idx="minor">
                <a:schemeClr val="dk1"/>
              </a:fontRef>
            </p:style>
            <p:txBody>
              <a:bodyPr wrap="square">
                <a:noAutofit/>
              </a:bodyPr>
              <a:lstStyle/>
              <a:p>
                <a:pPr algn="ctr">
                  <a:spcBef>
                    <a:spcPct val="50000"/>
                  </a:spcBef>
                </a:pPr>
                <a:endParaRPr lang="zh-TW" altLang="en-US" sz="2000" b="1" dirty="0">
                  <a:solidFill>
                    <a:srgbClr val="8064A2">
                      <a:lumMod val="50000"/>
                    </a:srgbClr>
                  </a:solidFill>
                  <a:latin typeface="標楷體" panose="03000509000000000000" pitchFamily="65" charset="-120"/>
                  <a:ea typeface="標楷體" panose="03000509000000000000" pitchFamily="65" charset="-120"/>
                </a:endParaRPr>
              </a:p>
            </p:txBody>
          </p:sp>
          <p:sp>
            <p:nvSpPr>
              <p:cNvPr id="50" name="矩形 49"/>
              <p:cNvSpPr/>
              <p:nvPr/>
            </p:nvSpPr>
            <p:spPr>
              <a:xfrm>
                <a:off x="-36239" y="6716990"/>
                <a:ext cx="833357" cy="371710"/>
              </a:xfrm>
              <a:prstGeom prst="rect">
                <a:avLst/>
              </a:prstGeom>
            </p:spPr>
            <p:txBody>
              <a:bodyPr wrap="square" anchor="ctr">
                <a:spAutoFit/>
              </a:bodyPr>
              <a:lstStyle/>
              <a:p>
                <a:pPr algn="ctr"/>
                <a:r>
                  <a:rPr lang="zh-TW" altLang="en-US" sz="2000" b="1" dirty="0">
                    <a:solidFill>
                      <a:srgbClr val="1F497D"/>
                    </a:solidFill>
                    <a:latin typeface="微軟正黑體" pitchFamily="34" charset="-120"/>
                    <a:ea typeface="微軟正黑體" pitchFamily="34" charset="-120"/>
                  </a:rPr>
                  <a:t>虛實併進</a:t>
                </a:r>
                <a:endParaRPr lang="en-US" altLang="zh-TW" sz="2000" b="1" dirty="0">
                  <a:solidFill>
                    <a:srgbClr val="1F497D"/>
                  </a:solidFill>
                  <a:latin typeface="微軟正黑體" pitchFamily="34" charset="-120"/>
                  <a:ea typeface="微軟正黑體" pitchFamily="34" charset="-120"/>
                </a:endParaRPr>
              </a:p>
              <a:p>
                <a:pPr algn="ctr"/>
                <a:r>
                  <a:rPr lang="zh-TW" altLang="en-US" sz="2000" b="1" dirty="0">
                    <a:solidFill>
                      <a:srgbClr val="1F497D"/>
                    </a:solidFill>
                    <a:latin typeface="微軟正黑體" pitchFamily="34" charset="-120"/>
                    <a:ea typeface="微軟正黑體" pitchFamily="34" charset="-120"/>
                  </a:rPr>
                  <a:t>金融支援</a:t>
                </a:r>
              </a:p>
            </p:txBody>
          </p:sp>
        </p:grpSp>
        <p:sp>
          <p:nvSpPr>
            <p:cNvPr id="53" name="矩形 52"/>
            <p:cNvSpPr/>
            <p:nvPr/>
          </p:nvSpPr>
          <p:spPr>
            <a:xfrm>
              <a:off x="121116" y="1631726"/>
              <a:ext cx="1676039" cy="675449"/>
            </a:xfrm>
            <a:prstGeom prst="rect">
              <a:avLst/>
            </a:prstGeom>
          </p:spPr>
          <p:txBody>
            <a:bodyPr wrap="square" anchor="ctr">
              <a:spAutoFit/>
            </a:bodyPr>
            <a:lstStyle/>
            <a:p>
              <a:pPr algn="ctr">
                <a:spcBef>
                  <a:spcPct val="50000"/>
                </a:spcBef>
              </a:pPr>
              <a:r>
                <a:rPr lang="zh-TW" altLang="en-US" sz="2000" b="1" dirty="0" smtClean="0">
                  <a:solidFill>
                    <a:srgbClr val="1F497D"/>
                  </a:solidFill>
                  <a:latin typeface="微軟正黑體" pitchFamily="34" charset="-120"/>
                  <a:ea typeface="微軟正黑體" pitchFamily="34" charset="-120"/>
                </a:rPr>
                <a:t>掌握全球市場新興商機</a:t>
              </a:r>
              <a:endParaRPr lang="zh-TW" altLang="en-US" sz="2000" b="1" dirty="0">
                <a:solidFill>
                  <a:srgbClr val="1F497D"/>
                </a:solidFill>
                <a:latin typeface="微軟正黑體" pitchFamily="34" charset="-120"/>
                <a:ea typeface="微軟正黑體" pitchFamily="34" charset="-120"/>
              </a:endParaRPr>
            </a:p>
          </p:txBody>
        </p:sp>
      </p:grpSp>
      <p:sp>
        <p:nvSpPr>
          <p:cNvPr id="18" name="標題 1"/>
          <p:cNvSpPr txBox="1">
            <a:spLocks/>
          </p:cNvSpPr>
          <p:nvPr/>
        </p:nvSpPr>
        <p:spPr>
          <a:xfrm>
            <a:off x="0" y="-184727"/>
            <a:ext cx="9144000" cy="1330036"/>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4400" kern="12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1pPr>
          </a:lstStyle>
          <a:p>
            <a:pPr marL="720725" indent="-720725">
              <a:lnSpc>
                <a:spcPct val="100000"/>
              </a:lnSpc>
              <a:spcBef>
                <a:spcPts val="0"/>
              </a:spcBef>
              <a:defRPr/>
            </a:pPr>
            <a:r>
              <a:rPr lang="zh-TW" altLang="en-US" sz="3000" b="1" dirty="0">
                <a:solidFill>
                  <a:srgbClr val="002060"/>
                </a:solidFill>
                <a:effectLst>
                  <a:outerShdw blurRad="38100" dist="38100" dir="2700000" algn="tl">
                    <a:srgbClr val="000000">
                      <a:alpha val="43137"/>
                    </a:srgbClr>
                  </a:outerShdw>
                </a:effectLst>
                <a:cs typeface="Times New Roman" panose="02020603050405020304" pitchFamily="18" charset="0"/>
              </a:rPr>
              <a:t>二、</a:t>
            </a:r>
            <a:r>
              <a:rPr lang="zh-TW" altLang="en-US" sz="3000" b="1" dirty="0" smtClean="0">
                <a:solidFill>
                  <a:srgbClr val="002060"/>
                </a:solidFill>
                <a:effectLst>
                  <a:outerShdw blurRad="38100" dist="38100" dir="2700000" algn="tl">
                    <a:srgbClr val="000000">
                      <a:alpha val="43137"/>
                    </a:srgbClr>
                  </a:outerShdw>
                </a:effectLst>
                <a:cs typeface="Times New Roman" panose="02020603050405020304" pitchFamily="18" charset="0"/>
              </a:rPr>
              <a:t>出口</a:t>
            </a:r>
            <a:r>
              <a:rPr lang="zh-TW" altLang="en-US" sz="3000" b="1" dirty="0">
                <a:solidFill>
                  <a:srgbClr val="002060"/>
                </a:solidFill>
                <a:effectLst>
                  <a:outerShdw blurRad="38100" dist="38100" dir="2700000" algn="tl">
                    <a:srgbClr val="000000">
                      <a:alpha val="43137"/>
                    </a:srgbClr>
                  </a:outerShdw>
                </a:effectLst>
                <a:cs typeface="Times New Roman" panose="02020603050405020304" pitchFamily="18" charset="0"/>
              </a:rPr>
              <a:t>拓展</a:t>
            </a:r>
            <a:r>
              <a:rPr lang="zh-TW" altLang="en-US" sz="3000" b="1" dirty="0" smtClean="0">
                <a:solidFill>
                  <a:srgbClr val="002060"/>
                </a:solidFill>
                <a:effectLst>
                  <a:outerShdw blurRad="38100" dist="38100" dir="2700000" algn="tl">
                    <a:srgbClr val="000000">
                      <a:alpha val="43137"/>
                    </a:srgbClr>
                  </a:outerShdw>
                </a:effectLst>
                <a:cs typeface="Times New Roman" panose="02020603050405020304" pitchFamily="18" charset="0"/>
              </a:rPr>
              <a:t>：</a:t>
            </a:r>
            <a:r>
              <a:rPr lang="zh-TW" altLang="en-US" sz="3000" b="1" dirty="0">
                <a:solidFill>
                  <a:srgbClr val="002060"/>
                </a:solidFill>
                <a:effectLst>
                  <a:outerShdw blurRad="38100" dist="38100" dir="2700000" algn="tl">
                    <a:srgbClr val="000000">
                      <a:alpha val="43137"/>
                    </a:srgbClr>
                  </a:outerShdw>
                </a:effectLst>
                <a:cs typeface="Times New Roman" panose="02020603050405020304" pitchFamily="18" charset="0"/>
              </a:rPr>
              <a:t>由</a:t>
            </a:r>
            <a:r>
              <a:rPr lang="zh-TW" altLang="en-US" sz="3000" b="1" dirty="0" smtClean="0">
                <a:solidFill>
                  <a:srgbClr val="002060"/>
                </a:solidFill>
                <a:effectLst>
                  <a:outerShdw blurRad="38100" dist="38100" dir="2700000" algn="tl">
                    <a:srgbClr val="000000">
                      <a:alpha val="43137"/>
                    </a:srgbClr>
                  </a:outerShdw>
                </a:effectLst>
                <a:cs typeface="Times New Roman" panose="02020603050405020304" pitchFamily="18" charset="0"/>
              </a:rPr>
              <a:t>「中間財商品</a:t>
            </a:r>
            <a:r>
              <a:rPr lang="zh-TW" altLang="en-US" sz="3000" b="1" dirty="0">
                <a:solidFill>
                  <a:srgbClr val="002060"/>
                </a:solidFill>
                <a:effectLst>
                  <a:outerShdw blurRad="38100" dist="38100" dir="2700000" algn="tl">
                    <a:srgbClr val="000000">
                      <a:alpha val="43137"/>
                    </a:srgbClr>
                  </a:outerShdw>
                </a:effectLst>
                <a:cs typeface="Times New Roman" panose="02020603050405020304" pitchFamily="18" charset="0"/>
              </a:rPr>
              <a:t>出口」轉為</a:t>
            </a:r>
            <a:r>
              <a:rPr lang="zh-TW" altLang="en-US" sz="3000" b="1" dirty="0" smtClean="0">
                <a:solidFill>
                  <a:srgbClr val="002060"/>
                </a:solidFill>
                <a:effectLst>
                  <a:outerShdw blurRad="38100" dist="38100" dir="2700000" algn="tl">
                    <a:srgbClr val="000000">
                      <a:alpha val="43137"/>
                    </a:srgbClr>
                  </a:outerShdw>
                </a:effectLst>
                <a:cs typeface="Times New Roman" panose="02020603050405020304" pitchFamily="18" charset="0"/>
              </a:rPr>
              <a:t>「系統化商品與</a:t>
            </a:r>
            <a:r>
              <a:rPr lang="zh-TW" altLang="en-US" sz="3000" b="1" dirty="0">
                <a:solidFill>
                  <a:srgbClr val="002060"/>
                </a:solidFill>
                <a:effectLst>
                  <a:outerShdw blurRad="38100" dist="38100" dir="2700000" algn="tl">
                    <a:srgbClr val="000000">
                      <a:alpha val="43137"/>
                    </a:srgbClr>
                  </a:outerShdw>
                </a:effectLst>
                <a:cs typeface="Times New Roman" panose="02020603050405020304" pitchFamily="18" charset="0"/>
              </a:rPr>
              <a:t>服務</a:t>
            </a:r>
            <a:r>
              <a:rPr lang="zh-TW" altLang="en-US" sz="3000" b="1" dirty="0" smtClean="0">
                <a:solidFill>
                  <a:srgbClr val="002060"/>
                </a:solidFill>
                <a:effectLst>
                  <a:outerShdw blurRad="38100" dist="38100" dir="2700000" algn="tl">
                    <a:srgbClr val="000000">
                      <a:alpha val="43137"/>
                    </a:srgbClr>
                  </a:outerShdw>
                </a:effectLst>
                <a:cs typeface="Times New Roman" panose="02020603050405020304" pitchFamily="18" charset="0"/>
              </a:rPr>
              <a:t>」雙驅動</a:t>
            </a:r>
            <a:r>
              <a:rPr lang="en-US" altLang="zh-TW" sz="2200" b="1" dirty="0" smtClean="0">
                <a:solidFill>
                  <a:srgbClr val="002060"/>
                </a:solidFill>
                <a:effectLst>
                  <a:outerShdw blurRad="38100" dist="38100" dir="2700000" algn="tl">
                    <a:srgbClr val="000000">
                      <a:alpha val="43137"/>
                    </a:srgbClr>
                  </a:outerShdw>
                </a:effectLst>
                <a:cs typeface="Times New Roman" panose="02020603050405020304" pitchFamily="18" charset="0"/>
              </a:rPr>
              <a:t>(2/2</a:t>
            </a:r>
            <a:r>
              <a:rPr lang="en-US" altLang="zh-TW" sz="2200" b="1" dirty="0">
                <a:solidFill>
                  <a:srgbClr val="002060"/>
                </a:solidFill>
                <a:effectLst>
                  <a:outerShdw blurRad="38100" dist="38100" dir="2700000" algn="tl">
                    <a:srgbClr val="000000">
                      <a:alpha val="43137"/>
                    </a:srgbClr>
                  </a:outerShdw>
                </a:effectLst>
                <a:cs typeface="Times New Roman" panose="02020603050405020304" pitchFamily="18" charset="0"/>
              </a:rPr>
              <a:t>)</a:t>
            </a:r>
            <a:endParaRPr lang="zh-TW" altLang="en-US" sz="2200" b="1" dirty="0">
              <a:solidFill>
                <a:srgbClr val="002060"/>
              </a:solidFill>
              <a:effectLst>
                <a:outerShdw blurRad="38100" dist="38100" dir="2700000" algn="tl">
                  <a:srgbClr val="000000">
                    <a:alpha val="43137"/>
                  </a:srgbClr>
                </a:outerShdw>
              </a:effectLst>
              <a:cs typeface="Times New Roman" panose="02020603050405020304" pitchFamily="18" charset="0"/>
            </a:endParaRPr>
          </a:p>
        </p:txBody>
      </p:sp>
      <p:sp>
        <p:nvSpPr>
          <p:cNvPr id="21" name="投影片編號版面配置區 3"/>
          <p:cNvSpPr txBox="1">
            <a:spLocks/>
          </p:cNvSpPr>
          <p:nvPr/>
        </p:nvSpPr>
        <p:spPr>
          <a:xfrm>
            <a:off x="6905848" y="6492875"/>
            <a:ext cx="2133600" cy="365125"/>
          </a:xfrm>
          <a:prstGeom prst="rect">
            <a:avLst/>
          </a:prstGeom>
        </p:spPr>
        <p:txBody>
          <a:bodyPr vert="horz" lIns="91440" tIns="45720" rIns="91440" bIns="45720" rtlCol="0" anchor="ctr"/>
          <a:lstStyle>
            <a:defPPr>
              <a:defRPr lang="zh-TW"/>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8646B01-4085-4DDD-822B-F552DEC86DD7}" type="slidenum">
              <a:rPr lang="zh-TW" altLang="en-US" sz="1600" smtClean="0">
                <a:solidFill>
                  <a:prstClr val="black">
                    <a:tint val="75000"/>
                  </a:prstClr>
                </a:solidFill>
                <a:ea typeface="文鼎圓體M"/>
              </a:rPr>
              <a:pPr/>
              <a:t>19</a:t>
            </a:fld>
            <a:endParaRPr lang="zh-TW" altLang="en-US" sz="1600" dirty="0">
              <a:solidFill>
                <a:prstClr val="black">
                  <a:tint val="75000"/>
                </a:prstClr>
              </a:solidFill>
              <a:ea typeface="文鼎圓體M"/>
            </a:endParaRPr>
          </a:p>
        </p:txBody>
      </p:sp>
      <p:sp>
        <p:nvSpPr>
          <p:cNvPr id="13" name="圓角矩形 12"/>
          <p:cNvSpPr/>
          <p:nvPr/>
        </p:nvSpPr>
        <p:spPr>
          <a:xfrm>
            <a:off x="2101684" y="4091829"/>
            <a:ext cx="6804000" cy="2293809"/>
          </a:xfrm>
          <a:prstGeom prst="roundRect">
            <a:avLst/>
          </a:prstGeom>
          <a:solidFill>
            <a:srgbClr val="FFFFEF"/>
          </a:solidFill>
          <a:ln>
            <a:solidFill>
              <a:schemeClr val="accent6">
                <a:lumMod val="75000"/>
              </a:schemeClr>
            </a:solidFill>
          </a:ln>
          <a:effectLst>
            <a:outerShdw blurRad="107950" dist="12700" dir="5400000" algn="ctr">
              <a:srgbClr val="000000"/>
            </a:outerShdw>
          </a:effectLst>
        </p:spPr>
        <p:style>
          <a:lnRef idx="2">
            <a:schemeClr val="accent6"/>
          </a:lnRef>
          <a:fillRef idx="1">
            <a:schemeClr val="lt1"/>
          </a:fillRef>
          <a:effectRef idx="0">
            <a:schemeClr val="accent6"/>
          </a:effectRef>
          <a:fontRef idx="minor">
            <a:schemeClr val="dk1"/>
          </a:fontRef>
        </p:style>
        <p:txBody>
          <a:bodyPr wrap="square" tIns="36000" bIns="36000">
            <a:spAutoFit/>
          </a:bodyPr>
          <a:lstStyle/>
          <a:p>
            <a:pPr marL="285750" indent="-285750" algn="just">
              <a:lnSpc>
                <a:spcPts val="2600"/>
              </a:lnSpc>
              <a:buBlip>
                <a:blip r:embed="rId3"/>
              </a:buBlip>
            </a:pPr>
            <a:r>
              <a:rPr lang="zh-TW" altLang="en-US" sz="2000" b="1" dirty="0">
                <a:solidFill>
                  <a:srgbClr val="FF0000"/>
                </a:solidFill>
                <a:latin typeface="微軟正黑體" pitchFamily="34" charset="-120"/>
                <a:ea typeface="微軟正黑體" pitchFamily="34" charset="-120"/>
              </a:rPr>
              <a:t>促進電商</a:t>
            </a:r>
            <a:r>
              <a:rPr lang="zh-TW" altLang="en-US" sz="2000" b="1" dirty="0" smtClean="0">
                <a:solidFill>
                  <a:srgbClr val="FF0000"/>
                </a:solidFill>
                <a:latin typeface="微軟正黑體" pitchFamily="34" charset="-120"/>
                <a:ea typeface="微軟正黑體" pitchFamily="34" charset="-120"/>
              </a:rPr>
              <a:t>平臺全球化</a:t>
            </a:r>
            <a:r>
              <a:rPr lang="zh-TW" altLang="en-US" sz="2000" b="1" dirty="0">
                <a:solidFill>
                  <a:srgbClr val="1F497D"/>
                </a:solidFill>
                <a:latin typeface="微軟正黑體" pitchFamily="34" charset="-120"/>
                <a:ea typeface="微軟正黑體" pitchFamily="34" charset="-120"/>
              </a:rPr>
              <a:t>，鼓勵國內電商布局東協等新興市場；結盟</a:t>
            </a:r>
            <a:r>
              <a:rPr lang="zh-TW" altLang="en-US" sz="2000" b="1" dirty="0">
                <a:solidFill>
                  <a:schemeClr val="accent1">
                    <a:lumMod val="50000"/>
                  </a:schemeClr>
                </a:solidFill>
                <a:latin typeface="微軟正黑體" pitchFamily="34" charset="-120"/>
                <a:ea typeface="微軟正黑體" pitchFamily="34" charset="-120"/>
              </a:rPr>
              <a:t>跨國境電商</a:t>
            </a:r>
            <a:r>
              <a:rPr lang="zh-TW" altLang="en-US" sz="2000" b="1" dirty="0">
                <a:solidFill>
                  <a:srgbClr val="1F497D"/>
                </a:solidFill>
                <a:latin typeface="微軟正黑體" pitchFamily="34" charset="-120"/>
                <a:ea typeface="微軟正黑體" pitchFamily="34" charset="-120"/>
              </a:rPr>
              <a:t>，擴大支援</a:t>
            </a:r>
            <a:r>
              <a:rPr lang="zh-TW" altLang="en-US" sz="2000" b="1" dirty="0" smtClean="0">
                <a:solidFill>
                  <a:srgbClr val="1F497D"/>
                </a:solidFill>
                <a:latin typeface="微軟正黑體" pitchFamily="34" charset="-120"/>
                <a:ea typeface="微軟正黑體" pitchFamily="34" charset="-120"/>
              </a:rPr>
              <a:t>中小、中堅企業建構線上購物城</a:t>
            </a:r>
            <a:endParaRPr lang="en-US" altLang="zh-TW" sz="2000" b="1" dirty="0" smtClean="0">
              <a:solidFill>
                <a:srgbClr val="1F497D"/>
              </a:solidFill>
              <a:latin typeface="微軟正黑體" pitchFamily="34" charset="-120"/>
              <a:ea typeface="微軟正黑體" pitchFamily="34" charset="-120"/>
            </a:endParaRPr>
          </a:p>
          <a:p>
            <a:pPr marL="285750" indent="-285750" algn="just">
              <a:lnSpc>
                <a:spcPts val="2600"/>
              </a:lnSpc>
              <a:buBlip>
                <a:blip r:embed="rId3"/>
              </a:buBlip>
            </a:pPr>
            <a:r>
              <a:rPr lang="zh-TW" altLang="zh-TW" sz="2000" b="1" dirty="0" smtClean="0">
                <a:solidFill>
                  <a:srgbClr val="FF0000"/>
                </a:solidFill>
                <a:latin typeface="微軟正黑體" pitchFamily="34" charset="-120"/>
                <a:ea typeface="微軟正黑體" pitchFamily="34" charset="-120"/>
              </a:rPr>
              <a:t>輸</a:t>
            </a:r>
            <a:r>
              <a:rPr lang="zh-TW" altLang="zh-TW" sz="2000" b="1" dirty="0">
                <a:solidFill>
                  <a:srgbClr val="FF0000"/>
                </a:solidFill>
                <a:latin typeface="微軟正黑體" pitchFamily="34" charset="-120"/>
                <a:ea typeface="微軟正黑體" pitchFamily="34" charset="-120"/>
              </a:rPr>
              <a:t>銀</a:t>
            </a:r>
            <a:r>
              <a:rPr lang="en-US" altLang="zh-TW" sz="2000" b="1" dirty="0">
                <a:solidFill>
                  <a:srgbClr val="FF0000"/>
                </a:solidFill>
                <a:latin typeface="微軟正黑體" pitchFamily="34" charset="-120"/>
                <a:ea typeface="微軟正黑體" pitchFamily="34" charset="-120"/>
              </a:rPr>
              <a:t>3</a:t>
            </a:r>
            <a:r>
              <a:rPr lang="zh-TW" altLang="zh-TW" sz="2000" b="1" dirty="0">
                <a:solidFill>
                  <a:srgbClr val="FF0000"/>
                </a:solidFill>
                <a:latin typeface="微軟正黑體" pitchFamily="34" charset="-120"/>
                <a:ea typeface="微軟正黑體" pitchFamily="34" charset="-120"/>
              </a:rPr>
              <a:t>年增資新臺幣</a:t>
            </a:r>
            <a:r>
              <a:rPr lang="en-US" altLang="zh-TW" sz="2000" b="1" dirty="0">
                <a:solidFill>
                  <a:srgbClr val="FF0000"/>
                </a:solidFill>
                <a:latin typeface="微軟正黑體" pitchFamily="34" charset="-120"/>
                <a:ea typeface="微軟正黑體" pitchFamily="34" charset="-120"/>
              </a:rPr>
              <a:t>200</a:t>
            </a:r>
            <a:r>
              <a:rPr lang="zh-TW" altLang="zh-TW" sz="2000" b="1" dirty="0">
                <a:solidFill>
                  <a:srgbClr val="FF0000"/>
                </a:solidFill>
                <a:latin typeface="微軟正黑體" pitchFamily="34" charset="-120"/>
                <a:ea typeface="微軟正黑體" pitchFamily="34" charset="-120"/>
              </a:rPr>
              <a:t>億元</a:t>
            </a:r>
            <a:r>
              <a:rPr lang="zh-TW" altLang="zh-TW" sz="2000" b="1" dirty="0">
                <a:solidFill>
                  <a:srgbClr val="1F497D"/>
                </a:solidFill>
                <a:latin typeface="微軟正黑體" pitchFamily="34" charset="-120"/>
                <a:ea typeface="微軟正黑體" pitchFamily="34" charset="-120"/>
              </a:rPr>
              <a:t>，</a:t>
            </a:r>
            <a:r>
              <a:rPr lang="zh-TW" altLang="zh-TW" sz="2000" b="1" dirty="0" smtClean="0">
                <a:solidFill>
                  <a:srgbClr val="1F497D"/>
                </a:solidFill>
                <a:latin typeface="微軟正黑體" pitchFamily="34" charset="-120"/>
                <a:ea typeface="微軟正黑體" pitchFamily="34" charset="-120"/>
              </a:rPr>
              <a:t>並</a:t>
            </a:r>
            <a:r>
              <a:rPr lang="zh-TW" altLang="en-US" sz="2000" b="1" dirty="0" smtClean="0">
                <a:solidFill>
                  <a:srgbClr val="1F497D"/>
                </a:solidFill>
                <a:latin typeface="微軟正黑體" pitchFamily="34" charset="-120"/>
                <a:ea typeface="微軟正黑體" pitchFamily="34" charset="-120"/>
              </a:rPr>
              <a:t>建立聯貸平臺</a:t>
            </a:r>
            <a:r>
              <a:rPr lang="zh-TW" altLang="zh-TW" sz="2000" b="1" dirty="0" smtClean="0">
                <a:solidFill>
                  <a:srgbClr val="1F497D"/>
                </a:solidFill>
                <a:latin typeface="微軟正黑體" pitchFamily="34" charset="-120"/>
                <a:ea typeface="微軟正黑體" pitchFamily="34" charset="-120"/>
              </a:rPr>
              <a:t>，</a:t>
            </a:r>
            <a:r>
              <a:rPr lang="zh-TW" altLang="en-US" sz="2000" b="1" dirty="0" smtClean="0">
                <a:solidFill>
                  <a:srgbClr val="1F497D"/>
                </a:solidFill>
                <a:latin typeface="微軟正黑體" pitchFamily="34" charset="-120"/>
                <a:ea typeface="微軟正黑體" pitchFamily="34" charset="-120"/>
              </a:rPr>
              <a:t>由輸銀主政</a:t>
            </a:r>
            <a:r>
              <a:rPr lang="zh-TW" altLang="zh-TW" sz="2000" b="1" dirty="0" smtClean="0">
                <a:solidFill>
                  <a:srgbClr val="1F497D"/>
                </a:solidFill>
                <a:latin typeface="微軟正黑體" pitchFamily="34" charset="-120"/>
                <a:ea typeface="微軟正黑體" pitchFamily="34" charset="-120"/>
              </a:rPr>
              <a:t>，結合</a:t>
            </a:r>
            <a:r>
              <a:rPr lang="zh-TW" altLang="zh-TW" sz="2000" b="1" dirty="0">
                <a:solidFill>
                  <a:srgbClr val="1F497D"/>
                </a:solidFill>
                <a:latin typeface="微軟正黑體" pitchFamily="34" charset="-120"/>
                <a:ea typeface="微軟正黑體" pitchFamily="34" charset="-120"/>
              </a:rPr>
              <a:t>商業銀行採專案融資方式，</a:t>
            </a:r>
            <a:r>
              <a:rPr lang="zh-TW" altLang="zh-TW" sz="2000" b="1" dirty="0" smtClean="0">
                <a:solidFill>
                  <a:srgbClr val="1F497D"/>
                </a:solidFill>
                <a:latin typeface="微軟正黑體" pitchFamily="34" charset="-120"/>
                <a:ea typeface="微軟正黑體" pitchFamily="34" charset="-120"/>
              </a:rPr>
              <a:t>擴大輸出</a:t>
            </a:r>
            <a:r>
              <a:rPr lang="zh-TW" altLang="zh-TW" sz="2000" b="1" dirty="0">
                <a:solidFill>
                  <a:srgbClr val="1F497D"/>
                </a:solidFill>
                <a:latin typeface="微軟正黑體" pitchFamily="34" charset="-120"/>
                <a:ea typeface="微軟正黑體" pitchFamily="34" charset="-120"/>
              </a:rPr>
              <a:t>融資、保險與信用保</a:t>
            </a:r>
            <a:r>
              <a:rPr lang="zh-TW" altLang="en-US" sz="2000" b="1" dirty="0">
                <a:solidFill>
                  <a:srgbClr val="1F497D"/>
                </a:solidFill>
                <a:latin typeface="微軟正黑體" pitchFamily="34" charset="-120"/>
                <a:ea typeface="微軟正黑體" pitchFamily="34" charset="-120"/>
              </a:rPr>
              <a:t>證</a:t>
            </a:r>
            <a:r>
              <a:rPr lang="zh-TW" altLang="zh-TW" sz="2000" b="1" dirty="0">
                <a:solidFill>
                  <a:srgbClr val="1F497D"/>
                </a:solidFill>
                <a:latin typeface="微軟正黑體" pitchFamily="34" charset="-120"/>
                <a:ea typeface="微軟正黑體" pitchFamily="34" charset="-120"/>
              </a:rPr>
              <a:t>之</a:t>
            </a:r>
            <a:r>
              <a:rPr lang="zh-TW" altLang="zh-TW" sz="2000" b="1" dirty="0" smtClean="0">
                <a:solidFill>
                  <a:srgbClr val="1F497D"/>
                </a:solidFill>
                <a:latin typeface="微軟正黑體" pitchFamily="34" charset="-120"/>
                <a:ea typeface="微軟正黑體" pitchFamily="34" charset="-120"/>
              </a:rPr>
              <a:t>能量</a:t>
            </a:r>
            <a:r>
              <a:rPr lang="zh-TW" altLang="en-US" sz="1600" b="1" dirty="0" smtClean="0">
                <a:solidFill>
                  <a:srgbClr val="1F497D"/>
                </a:solidFill>
                <a:latin typeface="微軟正黑體" pitchFamily="34" charset="-120"/>
                <a:ea typeface="微軟正黑體" pitchFamily="34" charset="-120"/>
              </a:rPr>
              <a:t></a:t>
            </a:r>
            <a:endParaRPr lang="zh-TW" altLang="zh-TW" sz="1600" b="1" kern="0" spc="-70" dirty="0">
              <a:solidFill>
                <a:srgbClr val="1F497D"/>
              </a:solidFill>
              <a:latin typeface="微軟正黑體" pitchFamily="34" charset="-120"/>
              <a:ea typeface="微軟正黑體" pitchFamily="34" charset="-120"/>
            </a:endParaRPr>
          </a:p>
        </p:txBody>
      </p:sp>
      <p:sp>
        <p:nvSpPr>
          <p:cNvPr id="14" name="圓角矩形 13"/>
          <p:cNvSpPr/>
          <p:nvPr/>
        </p:nvSpPr>
        <p:spPr>
          <a:xfrm>
            <a:off x="2065684" y="1092797"/>
            <a:ext cx="6840000" cy="2582267"/>
          </a:xfrm>
          <a:prstGeom prst="roundRect">
            <a:avLst/>
          </a:prstGeom>
          <a:solidFill>
            <a:srgbClr val="FFFFEF"/>
          </a:solidFill>
          <a:ln>
            <a:solidFill>
              <a:schemeClr val="accent6">
                <a:lumMod val="75000"/>
              </a:schemeClr>
            </a:solidFill>
          </a:ln>
          <a:effectLst>
            <a:outerShdw blurRad="107950" dist="12700" dir="5400000" algn="ctr">
              <a:srgbClr val="000000"/>
            </a:outerShdw>
          </a:effectLst>
        </p:spPr>
        <p:style>
          <a:lnRef idx="2">
            <a:schemeClr val="accent6"/>
          </a:lnRef>
          <a:fillRef idx="1">
            <a:schemeClr val="lt1"/>
          </a:fillRef>
          <a:effectRef idx="0">
            <a:schemeClr val="accent6"/>
          </a:effectRef>
          <a:fontRef idx="minor">
            <a:schemeClr val="dk1"/>
          </a:fontRef>
        </p:style>
        <p:txBody>
          <a:bodyPr wrap="square" tIns="0" bIns="0">
            <a:spAutoFit/>
          </a:bodyPr>
          <a:lstStyle/>
          <a:p>
            <a:pPr marL="285750" indent="-285750" algn="just">
              <a:lnSpc>
                <a:spcPts val="2600"/>
              </a:lnSpc>
              <a:buBlip>
                <a:blip r:embed="rId3"/>
              </a:buBlip>
            </a:pPr>
            <a:r>
              <a:rPr lang="zh-TW" altLang="en-US" sz="2000" b="1" dirty="0" smtClean="0">
                <a:solidFill>
                  <a:srgbClr val="FF0000"/>
                </a:solidFill>
                <a:latin typeface="微軟正黑體" pitchFamily="34" charset="-120"/>
                <a:ea typeface="微軟正黑體" pitchFamily="34" charset="-120"/>
              </a:rPr>
              <a:t>拓展新興</a:t>
            </a:r>
            <a:r>
              <a:rPr lang="zh-TW" altLang="en-US" sz="2000" b="1" dirty="0">
                <a:solidFill>
                  <a:srgbClr val="FF0000"/>
                </a:solidFill>
                <a:latin typeface="微軟正黑體" pitchFamily="34" charset="-120"/>
                <a:ea typeface="微軟正黑體" pitchFamily="34" charset="-120"/>
              </a:rPr>
              <a:t>市場內需商</a:t>
            </a:r>
            <a:r>
              <a:rPr lang="zh-TW" altLang="en-US" sz="2000" b="1" dirty="0" smtClean="0">
                <a:solidFill>
                  <a:srgbClr val="FF0000"/>
                </a:solidFill>
                <a:latin typeface="微軟正黑體" pitchFamily="34" charset="-120"/>
                <a:ea typeface="微軟正黑體" pitchFamily="34" charset="-120"/>
              </a:rPr>
              <a:t>機</a:t>
            </a:r>
            <a:r>
              <a:rPr lang="zh-TW" altLang="en-US" sz="2000" b="1" dirty="0" smtClean="0">
                <a:solidFill>
                  <a:srgbClr val="1F497D"/>
                </a:solidFill>
                <a:latin typeface="微軟正黑體" pitchFamily="34" charset="-120"/>
                <a:ea typeface="微軟正黑體" pitchFamily="34" charset="-120"/>
              </a:rPr>
              <a:t>，</a:t>
            </a:r>
            <a:r>
              <a:rPr lang="zh-TW" altLang="en-US" sz="2000" b="1" dirty="0">
                <a:solidFill>
                  <a:srgbClr val="1F497D"/>
                </a:solidFill>
                <a:latin typeface="微軟正黑體" pitchFamily="34" charset="-120"/>
                <a:ea typeface="微軟正黑體" pitchFamily="34" charset="-120"/>
              </a:rPr>
              <a:t>評估選擇潛在合作</a:t>
            </a:r>
            <a:r>
              <a:rPr lang="zh-TW" altLang="en-US" sz="2000" b="1" dirty="0" smtClean="0">
                <a:solidFill>
                  <a:srgbClr val="1F497D"/>
                </a:solidFill>
                <a:latin typeface="微軟正黑體" pitchFamily="34" charset="-120"/>
                <a:ea typeface="微軟正黑體" pitchFamily="34" charset="-120"/>
              </a:rPr>
              <a:t>對象，</a:t>
            </a:r>
            <a:r>
              <a:rPr lang="zh-TW" altLang="en-US" sz="2000" b="1" dirty="0">
                <a:solidFill>
                  <a:srgbClr val="1F497D"/>
                </a:solidFill>
                <a:latin typeface="微軟正黑體" pitchFamily="34" charset="-120"/>
                <a:ea typeface="微軟正黑體" pitchFamily="34" charset="-120"/>
              </a:rPr>
              <a:t>運用我國生產及研發技術優勢，結合在地國通路、品牌業者，經營內需</a:t>
            </a:r>
            <a:r>
              <a:rPr lang="zh-TW" altLang="en-US" sz="2000" b="1" dirty="0" smtClean="0">
                <a:solidFill>
                  <a:srgbClr val="1F497D"/>
                </a:solidFill>
                <a:latin typeface="微軟正黑體" pitchFamily="34" charset="-120"/>
                <a:ea typeface="微軟正黑體" pitchFamily="34" charset="-120"/>
              </a:rPr>
              <a:t>市場</a:t>
            </a:r>
            <a:endParaRPr lang="en-US" altLang="zh-TW" sz="2000" b="1" dirty="0">
              <a:solidFill>
                <a:srgbClr val="1F497D"/>
              </a:solidFill>
              <a:latin typeface="微軟正黑體" pitchFamily="34" charset="-120"/>
              <a:ea typeface="微軟正黑體" pitchFamily="34" charset="-120"/>
            </a:endParaRPr>
          </a:p>
          <a:p>
            <a:pPr marL="285750" indent="-285750" algn="just">
              <a:lnSpc>
                <a:spcPts val="2600"/>
              </a:lnSpc>
              <a:buBlip>
                <a:blip r:embed="rId3"/>
              </a:buBlip>
            </a:pPr>
            <a:r>
              <a:rPr lang="zh-TW" altLang="en-US" sz="2000" b="1" dirty="0" smtClean="0">
                <a:solidFill>
                  <a:srgbClr val="FF0000"/>
                </a:solidFill>
                <a:latin typeface="微軟正黑體" pitchFamily="34" charset="-120"/>
                <a:ea typeface="微軟正黑體" pitchFamily="34" charset="-120"/>
              </a:rPr>
              <a:t>重新布局歐美市場</a:t>
            </a:r>
            <a:r>
              <a:rPr lang="zh-TW" altLang="en-US" sz="2000" b="1" dirty="0" smtClean="0">
                <a:solidFill>
                  <a:srgbClr val="1F497D"/>
                </a:solidFill>
                <a:latin typeface="微軟正黑體" pitchFamily="34" charset="-120"/>
                <a:ea typeface="微軟正黑體" pitchFamily="34" charset="-120"/>
              </a:rPr>
              <a:t>，</a:t>
            </a:r>
            <a:r>
              <a:rPr lang="zh-TW" altLang="en-US" sz="2000" b="1" dirty="0">
                <a:solidFill>
                  <a:srgbClr val="1F497D"/>
                </a:solidFill>
                <a:latin typeface="微軟正黑體" pitchFamily="34" charset="-120"/>
                <a:ea typeface="微軟正黑體" pitchFamily="34" charset="-120"/>
              </a:rPr>
              <a:t>增列美國、德國</a:t>
            </a:r>
            <a:r>
              <a:rPr lang="zh-TW" altLang="en-US" sz="2000" b="1" dirty="0" smtClean="0">
                <a:solidFill>
                  <a:srgbClr val="1F497D"/>
                </a:solidFill>
                <a:latin typeface="微軟正黑體" pitchFamily="34" charset="-120"/>
                <a:ea typeface="微軟正黑體" pitchFamily="34" charset="-120"/>
              </a:rPr>
              <a:t>、伊朗為</a:t>
            </a:r>
            <a:r>
              <a:rPr lang="zh-TW" altLang="en-US" sz="2000" b="1" dirty="0">
                <a:solidFill>
                  <a:srgbClr val="1F497D"/>
                </a:solidFill>
                <a:latin typeface="微軟正黑體" pitchFamily="34" charset="-120"/>
                <a:ea typeface="微軟正黑體" pitchFamily="34" charset="-120"/>
              </a:rPr>
              <a:t>加強拓展重點市場，爭取歐美景氣</a:t>
            </a:r>
            <a:r>
              <a:rPr lang="zh-TW" altLang="en-US" sz="2000" b="1" dirty="0" smtClean="0">
                <a:solidFill>
                  <a:srgbClr val="1F497D"/>
                </a:solidFill>
                <a:latin typeface="微軟正黑體" pitchFamily="34" charset="-120"/>
                <a:ea typeface="微軟正黑體" pitchFamily="34" charset="-120"/>
              </a:rPr>
              <a:t>復甦及伊朗市場開放商</a:t>
            </a:r>
            <a:r>
              <a:rPr lang="zh-TW" altLang="en-US" sz="2000" b="1" dirty="0">
                <a:solidFill>
                  <a:srgbClr val="1F497D"/>
                </a:solidFill>
                <a:latin typeface="微軟正黑體" pitchFamily="34" charset="-120"/>
                <a:ea typeface="微軟正黑體" pitchFamily="34" charset="-120"/>
              </a:rPr>
              <a:t>機，尤其是善用「企業歐洲網路」</a:t>
            </a:r>
            <a:r>
              <a:rPr lang="en-US" altLang="zh-TW" sz="2000" b="1" dirty="0">
                <a:solidFill>
                  <a:srgbClr val="1F497D"/>
                </a:solidFill>
                <a:latin typeface="微軟正黑體" pitchFamily="34" charset="-120"/>
                <a:ea typeface="微軟正黑體" pitchFamily="34" charset="-120"/>
              </a:rPr>
              <a:t>(EEN)</a:t>
            </a:r>
            <a:r>
              <a:rPr lang="zh-TW" altLang="en-US" sz="2000" b="1" dirty="0" smtClean="0">
                <a:solidFill>
                  <a:srgbClr val="1F497D"/>
                </a:solidFill>
                <a:latin typeface="微軟正黑體" pitchFamily="34" charset="-120"/>
                <a:ea typeface="微軟正黑體" pitchFamily="34" charset="-120"/>
              </a:rPr>
              <a:t>平臺，</a:t>
            </a:r>
            <a:r>
              <a:rPr lang="zh-TW" altLang="en-US" sz="2000" b="1" dirty="0">
                <a:solidFill>
                  <a:srgbClr val="1F497D"/>
                </a:solidFill>
                <a:latin typeface="微軟正黑體" pitchFamily="34" charset="-120"/>
                <a:ea typeface="微軟正黑體" pitchFamily="34" charset="-120"/>
              </a:rPr>
              <a:t>加速與歐盟企業合作</a:t>
            </a:r>
            <a:endParaRPr lang="en-US" altLang="zh-TW" sz="2000" b="1" dirty="0">
              <a:solidFill>
                <a:srgbClr val="1F497D"/>
              </a:solidFill>
              <a:latin typeface="微軟正黑體" pitchFamily="34" charset="-120"/>
              <a:ea typeface="微軟正黑體" pitchFamily="34" charset="-120"/>
            </a:endParaRPr>
          </a:p>
        </p:txBody>
      </p:sp>
    </p:spTree>
    <p:extLst>
      <p:ext uri="{BB962C8B-B14F-4D97-AF65-F5344CB8AC3E}">
        <p14:creationId xmlns:p14="http://schemas.microsoft.com/office/powerpoint/2010/main" val="40070681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idx="4294967295"/>
          </p:nvPr>
        </p:nvSpPr>
        <p:spPr>
          <a:xfrm>
            <a:off x="658545" y="382771"/>
            <a:ext cx="7807155" cy="931691"/>
          </a:xfrm>
        </p:spPr>
        <p:txBody>
          <a:bodyPr>
            <a:normAutofit/>
          </a:bodyPr>
          <a:lstStyle/>
          <a:p>
            <a:r>
              <a:rPr lang="zh-TW" altLang="en-US" b="1" dirty="0">
                <a:solidFill>
                  <a:schemeClr val="accent1">
                    <a:lumMod val="50000"/>
                  </a:schemeClr>
                </a:solidFill>
                <a:cs typeface="Arial" charset="0"/>
              </a:rPr>
              <a:t>簡報大綱</a:t>
            </a:r>
          </a:p>
        </p:txBody>
      </p:sp>
      <p:sp>
        <p:nvSpPr>
          <p:cNvPr id="16" name="Rounded Rectangle 15"/>
          <p:cNvSpPr/>
          <p:nvPr/>
        </p:nvSpPr>
        <p:spPr>
          <a:xfrm>
            <a:off x="892744" y="2268214"/>
            <a:ext cx="7878722" cy="720000"/>
          </a:xfrm>
          <a:prstGeom prst="roundRect">
            <a:avLst/>
          </a:prstGeom>
          <a:ln/>
        </p:spPr>
        <p:style>
          <a:lnRef idx="2">
            <a:schemeClr val="accent5"/>
          </a:lnRef>
          <a:fillRef idx="1">
            <a:schemeClr val="lt1"/>
          </a:fillRef>
          <a:effectRef idx="0">
            <a:schemeClr val="accent5"/>
          </a:effectRef>
          <a:fontRef idx="minor">
            <a:schemeClr val="dk1"/>
          </a:fontRef>
        </p:style>
        <p:txBody>
          <a:bodyPr lIns="72000" rIns="0" anchor="ctr"/>
          <a:lstStyle/>
          <a:p>
            <a:pPr marL="180000">
              <a:lnSpc>
                <a:spcPct val="110000"/>
              </a:lnSpc>
              <a:spcBef>
                <a:spcPts val="0"/>
              </a:spcBef>
              <a:defRPr/>
            </a:pPr>
            <a:r>
              <a:rPr lang="zh-TW" altLang="en-US" sz="3600" b="1" dirty="0">
                <a:solidFill>
                  <a:schemeClr val="accent1">
                    <a:lumMod val="50000"/>
                  </a:schemeClr>
                </a:solidFill>
                <a:latin typeface="微軟正黑體" pitchFamily="34" charset="-120"/>
                <a:ea typeface="微軟正黑體" pitchFamily="34" charset="-120"/>
                <a:cs typeface="Arial" charset="0"/>
              </a:rPr>
              <a:t>貳</a:t>
            </a:r>
            <a:r>
              <a:rPr lang="zh-TW" altLang="en-US" sz="3600" b="1" dirty="0" smtClean="0">
                <a:solidFill>
                  <a:schemeClr val="accent1">
                    <a:lumMod val="50000"/>
                  </a:schemeClr>
                </a:solidFill>
                <a:latin typeface="微軟正黑體" pitchFamily="34" charset="-120"/>
                <a:ea typeface="微軟正黑體" pitchFamily="34" charset="-120"/>
                <a:cs typeface="Arial" charset="0"/>
              </a:rPr>
              <a:t>、面臨課題</a:t>
            </a:r>
            <a:endParaRPr lang="zh-TW" altLang="en-US" sz="3600" b="1" dirty="0">
              <a:solidFill>
                <a:schemeClr val="accent1">
                  <a:lumMod val="50000"/>
                </a:schemeClr>
              </a:solidFill>
              <a:latin typeface="微軟正黑體" pitchFamily="34" charset="-120"/>
              <a:ea typeface="微軟正黑體" pitchFamily="34" charset="-120"/>
              <a:cs typeface="Arial" charset="0"/>
            </a:endParaRPr>
          </a:p>
        </p:txBody>
      </p:sp>
      <p:sp>
        <p:nvSpPr>
          <p:cNvPr id="17" name="Rounded Rectangle 16"/>
          <p:cNvSpPr/>
          <p:nvPr/>
        </p:nvSpPr>
        <p:spPr>
          <a:xfrm>
            <a:off x="892744" y="3088154"/>
            <a:ext cx="7878722" cy="720000"/>
          </a:xfrm>
          <a:prstGeom prst="roundRect">
            <a:avLst/>
          </a:prstGeom>
          <a:ln/>
        </p:spPr>
        <p:style>
          <a:lnRef idx="2">
            <a:schemeClr val="accent5"/>
          </a:lnRef>
          <a:fillRef idx="1">
            <a:schemeClr val="lt1"/>
          </a:fillRef>
          <a:effectRef idx="0">
            <a:schemeClr val="accent5"/>
          </a:effectRef>
          <a:fontRef idx="minor">
            <a:schemeClr val="dk1"/>
          </a:fontRef>
        </p:style>
        <p:txBody>
          <a:bodyPr lIns="72000" rIns="0" anchor="ctr"/>
          <a:lstStyle/>
          <a:p>
            <a:pPr marL="180000">
              <a:lnSpc>
                <a:spcPct val="110000"/>
              </a:lnSpc>
              <a:spcBef>
                <a:spcPts val="1200"/>
              </a:spcBef>
              <a:defRPr/>
            </a:pPr>
            <a:r>
              <a:rPr lang="zh-TW" altLang="en-US" sz="3600" b="1" dirty="0">
                <a:solidFill>
                  <a:schemeClr val="accent1">
                    <a:lumMod val="50000"/>
                  </a:schemeClr>
                </a:solidFill>
                <a:latin typeface="微軟正黑體" pitchFamily="34" charset="-120"/>
                <a:ea typeface="微軟正黑體" pitchFamily="34" charset="-120"/>
                <a:cs typeface="Arial" charset="0"/>
              </a:rPr>
              <a:t>叁</a:t>
            </a:r>
            <a:r>
              <a:rPr lang="zh-TW" altLang="en-US" sz="3600" b="1" dirty="0" smtClean="0">
                <a:solidFill>
                  <a:schemeClr val="accent1">
                    <a:lumMod val="50000"/>
                  </a:schemeClr>
                </a:solidFill>
                <a:latin typeface="微軟正黑體" pitchFamily="34" charset="-120"/>
                <a:ea typeface="微軟正黑體" pitchFamily="34" charset="-120"/>
                <a:cs typeface="Arial" charset="0"/>
              </a:rPr>
              <a:t>、政策檢討</a:t>
            </a:r>
            <a:endParaRPr lang="zh-TW" altLang="en-US" sz="3600" b="1" dirty="0">
              <a:solidFill>
                <a:schemeClr val="accent1">
                  <a:lumMod val="50000"/>
                </a:schemeClr>
              </a:solidFill>
              <a:latin typeface="微軟正黑體" pitchFamily="34" charset="-120"/>
              <a:ea typeface="微軟正黑體" pitchFamily="34" charset="-120"/>
              <a:cs typeface="Arial" charset="0"/>
            </a:endParaRPr>
          </a:p>
        </p:txBody>
      </p:sp>
      <p:sp>
        <p:nvSpPr>
          <p:cNvPr id="6" name="Rounded Rectangle 15"/>
          <p:cNvSpPr/>
          <p:nvPr/>
        </p:nvSpPr>
        <p:spPr>
          <a:xfrm>
            <a:off x="892743" y="1429802"/>
            <a:ext cx="7878723" cy="720000"/>
          </a:xfrm>
          <a:prstGeom prst="roundRect">
            <a:avLst/>
          </a:prstGeom>
          <a:ln/>
        </p:spPr>
        <p:style>
          <a:lnRef idx="2">
            <a:schemeClr val="accent5"/>
          </a:lnRef>
          <a:fillRef idx="1">
            <a:schemeClr val="lt1"/>
          </a:fillRef>
          <a:effectRef idx="0">
            <a:schemeClr val="accent5"/>
          </a:effectRef>
          <a:fontRef idx="minor">
            <a:schemeClr val="dk1"/>
          </a:fontRef>
        </p:style>
        <p:txBody>
          <a:bodyPr lIns="72000" rIns="0" anchor="ctr"/>
          <a:lstStyle/>
          <a:p>
            <a:pPr marL="180000">
              <a:lnSpc>
                <a:spcPct val="110000"/>
              </a:lnSpc>
              <a:spcBef>
                <a:spcPts val="0"/>
              </a:spcBef>
              <a:defRPr/>
            </a:pPr>
            <a:r>
              <a:rPr lang="zh-TW" altLang="en-US" sz="3600" b="1" dirty="0">
                <a:solidFill>
                  <a:schemeClr val="accent1">
                    <a:lumMod val="50000"/>
                  </a:schemeClr>
                </a:solidFill>
                <a:latin typeface="微軟正黑體" pitchFamily="34" charset="-120"/>
                <a:ea typeface="微軟正黑體" pitchFamily="34" charset="-120"/>
                <a:cs typeface="Arial" charset="0"/>
              </a:rPr>
              <a:t>壹</a:t>
            </a:r>
            <a:r>
              <a:rPr lang="zh-TW" altLang="en-US" sz="3600" b="1" dirty="0" smtClean="0">
                <a:solidFill>
                  <a:schemeClr val="accent1">
                    <a:lumMod val="50000"/>
                  </a:schemeClr>
                </a:solidFill>
                <a:latin typeface="微軟正黑體" pitchFamily="34" charset="-120"/>
                <a:ea typeface="微軟正黑體" pitchFamily="34" charset="-120"/>
                <a:cs typeface="Arial" charset="0"/>
              </a:rPr>
              <a:t>、規劃緣起</a:t>
            </a:r>
            <a:endParaRPr lang="zh-TW" altLang="en-US" sz="3600" b="1" dirty="0">
              <a:solidFill>
                <a:schemeClr val="accent1">
                  <a:lumMod val="50000"/>
                </a:schemeClr>
              </a:solidFill>
              <a:latin typeface="微軟正黑體" pitchFamily="34" charset="-120"/>
              <a:ea typeface="微軟正黑體" pitchFamily="34" charset="-120"/>
              <a:cs typeface="Arial" charset="0"/>
            </a:endParaRPr>
          </a:p>
        </p:txBody>
      </p:sp>
      <p:sp>
        <p:nvSpPr>
          <p:cNvPr id="7" name="Rounded Rectangle 16"/>
          <p:cNvSpPr/>
          <p:nvPr/>
        </p:nvSpPr>
        <p:spPr>
          <a:xfrm>
            <a:off x="892744" y="3927676"/>
            <a:ext cx="7878722" cy="720000"/>
          </a:xfrm>
          <a:prstGeom prst="roundRect">
            <a:avLst/>
          </a:prstGeom>
          <a:ln/>
        </p:spPr>
        <p:style>
          <a:lnRef idx="2">
            <a:schemeClr val="accent5"/>
          </a:lnRef>
          <a:fillRef idx="1">
            <a:schemeClr val="lt1"/>
          </a:fillRef>
          <a:effectRef idx="0">
            <a:schemeClr val="accent5"/>
          </a:effectRef>
          <a:fontRef idx="minor">
            <a:schemeClr val="dk1"/>
          </a:fontRef>
        </p:style>
        <p:txBody>
          <a:bodyPr lIns="72000" rIns="0" anchor="ctr"/>
          <a:lstStyle/>
          <a:p>
            <a:pPr marL="180000">
              <a:lnSpc>
                <a:spcPct val="110000"/>
              </a:lnSpc>
              <a:spcBef>
                <a:spcPts val="1200"/>
              </a:spcBef>
              <a:defRPr/>
            </a:pPr>
            <a:r>
              <a:rPr lang="zh-TW" altLang="en-US" sz="3600" b="1" dirty="0" smtClean="0">
                <a:solidFill>
                  <a:schemeClr val="accent1">
                    <a:lumMod val="50000"/>
                  </a:schemeClr>
                </a:solidFill>
                <a:latin typeface="微軟正黑體" pitchFamily="34" charset="-120"/>
                <a:ea typeface="微軟正黑體" pitchFamily="34" charset="-120"/>
                <a:cs typeface="Arial" charset="0"/>
              </a:rPr>
              <a:t>肆、強化措施</a:t>
            </a:r>
            <a:endParaRPr lang="zh-TW" altLang="en-US" sz="3600" b="1" dirty="0">
              <a:solidFill>
                <a:schemeClr val="accent1">
                  <a:lumMod val="50000"/>
                </a:schemeClr>
              </a:solidFill>
              <a:latin typeface="微軟正黑體" pitchFamily="34" charset="-120"/>
              <a:ea typeface="微軟正黑體" pitchFamily="34" charset="-120"/>
              <a:cs typeface="Arial" charset="0"/>
            </a:endParaRPr>
          </a:p>
        </p:txBody>
      </p:sp>
      <p:sp>
        <p:nvSpPr>
          <p:cNvPr id="9" name="投影片編號版面配置區 3"/>
          <p:cNvSpPr txBox="1">
            <a:spLocks/>
          </p:cNvSpPr>
          <p:nvPr/>
        </p:nvSpPr>
        <p:spPr>
          <a:xfrm>
            <a:off x="6905848" y="6492875"/>
            <a:ext cx="2133600" cy="365125"/>
          </a:xfrm>
          <a:prstGeom prst="rect">
            <a:avLst/>
          </a:prstGeom>
        </p:spPr>
        <p:txBody>
          <a:bodyPr vert="horz" lIns="91440" tIns="45720" rIns="91440" bIns="45720" rtlCol="0" anchor="ctr"/>
          <a:lstStyle>
            <a:defPPr>
              <a:defRPr lang="zh-TW"/>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8646B01-4085-4DDD-822B-F552DEC86DD7}" type="slidenum">
              <a:rPr lang="zh-TW" altLang="en-US" sz="1600" smtClean="0">
                <a:solidFill>
                  <a:prstClr val="black">
                    <a:tint val="75000"/>
                  </a:prstClr>
                </a:solidFill>
                <a:ea typeface="文鼎圓體M"/>
              </a:rPr>
              <a:pPr/>
              <a:t>2</a:t>
            </a:fld>
            <a:endParaRPr lang="zh-TW" altLang="en-US" sz="1600" dirty="0">
              <a:solidFill>
                <a:prstClr val="black">
                  <a:tint val="75000"/>
                </a:prstClr>
              </a:solidFill>
              <a:ea typeface="文鼎圓體M"/>
            </a:endParaRPr>
          </a:p>
        </p:txBody>
      </p:sp>
      <p:sp>
        <p:nvSpPr>
          <p:cNvPr id="8" name="Rounded Rectangle 16"/>
          <p:cNvSpPr/>
          <p:nvPr/>
        </p:nvSpPr>
        <p:spPr>
          <a:xfrm>
            <a:off x="892743" y="4758273"/>
            <a:ext cx="7878722" cy="720000"/>
          </a:xfrm>
          <a:prstGeom prst="roundRect">
            <a:avLst/>
          </a:prstGeom>
          <a:ln/>
        </p:spPr>
        <p:style>
          <a:lnRef idx="2">
            <a:schemeClr val="accent5"/>
          </a:lnRef>
          <a:fillRef idx="1">
            <a:schemeClr val="lt1"/>
          </a:fillRef>
          <a:effectRef idx="0">
            <a:schemeClr val="accent5"/>
          </a:effectRef>
          <a:fontRef idx="minor">
            <a:schemeClr val="dk1"/>
          </a:fontRef>
        </p:style>
        <p:txBody>
          <a:bodyPr lIns="72000" rIns="0" anchor="ctr"/>
          <a:lstStyle/>
          <a:p>
            <a:pPr marL="180000">
              <a:lnSpc>
                <a:spcPct val="110000"/>
              </a:lnSpc>
              <a:spcBef>
                <a:spcPts val="1200"/>
              </a:spcBef>
              <a:defRPr/>
            </a:pPr>
            <a:r>
              <a:rPr lang="zh-TW" altLang="en-US" sz="3600" b="1" dirty="0" smtClean="0">
                <a:solidFill>
                  <a:schemeClr val="accent1">
                    <a:lumMod val="50000"/>
                  </a:schemeClr>
                </a:solidFill>
                <a:latin typeface="微軟正黑體" pitchFamily="34" charset="-120"/>
                <a:ea typeface="微軟正黑體" pitchFamily="34" charset="-120"/>
                <a:cs typeface="Arial" charset="0"/>
              </a:rPr>
              <a:t>伍、推動機制</a:t>
            </a:r>
            <a:endParaRPr lang="zh-TW" altLang="en-US" sz="3600" b="1" dirty="0">
              <a:solidFill>
                <a:schemeClr val="accent1">
                  <a:lumMod val="50000"/>
                </a:schemeClr>
              </a:solidFill>
              <a:latin typeface="微軟正黑體" pitchFamily="34" charset="-120"/>
              <a:ea typeface="微軟正黑體" pitchFamily="34" charset="-120"/>
              <a:cs typeface="Arial" charset="0"/>
            </a:endParaRPr>
          </a:p>
        </p:txBody>
      </p:sp>
      <p:sp>
        <p:nvSpPr>
          <p:cNvPr id="3" name="文字方塊 2"/>
          <p:cNvSpPr txBox="1"/>
          <p:nvPr/>
        </p:nvSpPr>
        <p:spPr>
          <a:xfrm>
            <a:off x="847023" y="5614540"/>
            <a:ext cx="7756801" cy="1005147"/>
          </a:xfrm>
          <a:prstGeom prst="rect">
            <a:avLst/>
          </a:prstGeom>
          <a:noFill/>
        </p:spPr>
        <p:txBody>
          <a:bodyPr wrap="square" rtlCol="0">
            <a:spAutoFit/>
          </a:bodyPr>
          <a:lstStyle/>
          <a:p>
            <a:pPr>
              <a:lnSpc>
                <a:spcPts val="3700"/>
              </a:lnSpc>
            </a:pPr>
            <a:r>
              <a:rPr lang="zh-TW" altLang="en-US" sz="2800" b="1" dirty="0" smtClean="0">
                <a:solidFill>
                  <a:schemeClr val="accent1">
                    <a:lumMod val="50000"/>
                  </a:schemeClr>
                </a:solidFill>
                <a:latin typeface="微軟正黑體" panose="020B0604030504040204" pitchFamily="34" charset="-120"/>
                <a:ea typeface="微軟正黑體" panose="020B0604030504040204" pitchFamily="34" charset="-120"/>
              </a:rPr>
              <a:t>附件</a:t>
            </a:r>
            <a:r>
              <a:rPr lang="en-US" altLang="zh-TW" sz="2800" b="1" dirty="0" smtClean="0">
                <a:solidFill>
                  <a:schemeClr val="accent1">
                    <a:lumMod val="50000"/>
                  </a:schemeClr>
                </a:solidFill>
                <a:latin typeface="微軟正黑體" panose="020B0604030504040204" pitchFamily="34" charset="-120"/>
                <a:ea typeface="微軟正黑體" panose="020B0604030504040204" pitchFamily="34" charset="-120"/>
              </a:rPr>
              <a:t>1</a:t>
            </a:r>
            <a:r>
              <a:rPr lang="zh-TW" altLang="en-US" sz="2800" b="1" dirty="0" smtClean="0">
                <a:solidFill>
                  <a:schemeClr val="accent1">
                    <a:lumMod val="50000"/>
                  </a:schemeClr>
                </a:solidFill>
                <a:latin typeface="微軟正黑體" panose="020B0604030504040204" pitchFamily="34" charset="-120"/>
                <a:ea typeface="微軟正黑體" panose="020B0604030504040204" pitchFamily="34" charset="-120"/>
              </a:rPr>
              <a:t>「經濟</a:t>
            </a:r>
            <a:r>
              <a:rPr lang="zh-TW" altLang="en-US" sz="2800" b="1" dirty="0">
                <a:solidFill>
                  <a:schemeClr val="accent1">
                    <a:lumMod val="50000"/>
                  </a:schemeClr>
                </a:solidFill>
                <a:latin typeface="微軟正黑體" panose="020B0604030504040204" pitchFamily="34" charset="-120"/>
                <a:ea typeface="微軟正黑體" panose="020B0604030504040204" pitchFamily="34" charset="-120"/>
              </a:rPr>
              <a:t>體質強化措施」</a:t>
            </a:r>
            <a:r>
              <a:rPr lang="en-US" altLang="zh-TW" sz="2800" b="1" dirty="0">
                <a:solidFill>
                  <a:schemeClr val="accent1">
                    <a:lumMod val="50000"/>
                  </a:schemeClr>
                </a:solidFill>
                <a:latin typeface="微軟正黑體" panose="020B0604030504040204" pitchFamily="34" charset="-120"/>
                <a:ea typeface="微軟正黑體" panose="020B0604030504040204" pitchFamily="34" charset="-120"/>
              </a:rPr>
              <a:t>(</a:t>
            </a:r>
            <a:r>
              <a:rPr lang="zh-TW" altLang="en-US" sz="2800" b="1" dirty="0">
                <a:solidFill>
                  <a:schemeClr val="accent1">
                    <a:lumMod val="50000"/>
                  </a:schemeClr>
                </a:solidFill>
                <a:latin typeface="微軟正黑體" panose="020B0604030504040204" pitchFamily="34" charset="-120"/>
                <a:ea typeface="微軟正黑體" panose="020B0604030504040204" pitchFamily="34" charset="-120"/>
              </a:rPr>
              <a:t>三年期程</a:t>
            </a:r>
            <a:r>
              <a:rPr lang="en-US" altLang="zh-TW" sz="2800" b="1" dirty="0" smtClean="0">
                <a:solidFill>
                  <a:schemeClr val="accent1">
                    <a:lumMod val="50000"/>
                  </a:schemeClr>
                </a:solidFill>
                <a:latin typeface="微軟正黑體" panose="020B0604030504040204" pitchFamily="34" charset="-120"/>
                <a:ea typeface="微軟正黑體" panose="020B0604030504040204" pitchFamily="34" charset="-120"/>
              </a:rPr>
              <a:t>)</a:t>
            </a:r>
          </a:p>
          <a:p>
            <a:pPr>
              <a:lnSpc>
                <a:spcPts val="3700"/>
              </a:lnSpc>
            </a:pPr>
            <a:r>
              <a:rPr lang="zh-TW" altLang="en-US" sz="2800" b="1" dirty="0" smtClean="0">
                <a:solidFill>
                  <a:schemeClr val="accent1">
                    <a:lumMod val="50000"/>
                  </a:schemeClr>
                </a:solidFill>
                <a:latin typeface="微軟正黑體" panose="020B0604030504040204" pitchFamily="34" charset="-120"/>
                <a:ea typeface="微軟正黑體" panose="020B0604030504040204" pitchFamily="34" charset="-120"/>
              </a:rPr>
              <a:t>附件</a:t>
            </a:r>
            <a:r>
              <a:rPr lang="en-US" altLang="zh-TW" sz="2800" b="1" dirty="0" smtClean="0">
                <a:solidFill>
                  <a:schemeClr val="accent1">
                    <a:lumMod val="50000"/>
                  </a:schemeClr>
                </a:solidFill>
                <a:latin typeface="微軟正黑體" panose="020B0604030504040204" pitchFamily="34" charset="-120"/>
                <a:ea typeface="微軟正黑體" panose="020B0604030504040204" pitchFamily="34" charset="-120"/>
              </a:rPr>
              <a:t>2</a:t>
            </a:r>
            <a:r>
              <a:rPr lang="zh-TW" altLang="en-US" sz="2800" b="1" dirty="0">
                <a:solidFill>
                  <a:schemeClr val="accent1">
                    <a:lumMod val="50000"/>
                  </a:schemeClr>
                </a:solidFill>
                <a:latin typeface="微軟正黑體" panose="020B0604030504040204" pitchFamily="34" charset="-120"/>
                <a:ea typeface="微軟正黑體" panose="020B0604030504040204" pitchFamily="34" charset="-120"/>
              </a:rPr>
              <a:t> 「經濟體質強化措施」</a:t>
            </a:r>
            <a:r>
              <a:rPr lang="zh-TW" altLang="zh-TW" sz="2800" b="1" dirty="0" smtClean="0">
                <a:solidFill>
                  <a:schemeClr val="accent1">
                    <a:lumMod val="50000"/>
                  </a:schemeClr>
                </a:solidFill>
                <a:latin typeface="微軟正黑體" panose="020B0604030504040204" pitchFamily="34" charset="-120"/>
                <a:ea typeface="微軟正黑體" panose="020B0604030504040204" pitchFamily="34" charset="-120"/>
              </a:rPr>
              <a:t>未來</a:t>
            </a:r>
            <a:r>
              <a:rPr lang="zh-TW" altLang="zh-TW" sz="2800" b="1" dirty="0">
                <a:solidFill>
                  <a:schemeClr val="accent1">
                    <a:lumMod val="50000"/>
                  </a:schemeClr>
                </a:solidFill>
                <a:latin typeface="微軟正黑體" panose="020B0604030504040204" pitchFamily="34" charset="-120"/>
                <a:ea typeface="微軟正黑體" panose="020B0604030504040204" pitchFamily="34" charset="-120"/>
              </a:rPr>
              <a:t>一年重點措施</a:t>
            </a:r>
            <a:endParaRPr lang="zh-TW" altLang="en-US" sz="2800" b="1" dirty="0">
              <a:solidFill>
                <a:schemeClr val="accent1">
                  <a:lumMod val="50000"/>
                </a:schemeClr>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4859535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摺角紙張 28"/>
          <p:cNvSpPr/>
          <p:nvPr/>
        </p:nvSpPr>
        <p:spPr>
          <a:xfrm>
            <a:off x="384041" y="4870777"/>
            <a:ext cx="1332000" cy="972000"/>
          </a:xfrm>
          <a:prstGeom prst="foldedCorner">
            <a:avLst/>
          </a:prstGeom>
          <a:ln>
            <a:noFill/>
          </a:ln>
          <a:effectLst>
            <a:outerShdw blurRad="76200" dir="13500000" sy="23000" kx="1200000" algn="br" rotWithShape="0">
              <a:prstClr val="black">
                <a:alpha val="20000"/>
              </a:prstClr>
            </a:outerShdw>
          </a:effectLst>
        </p:spPr>
        <p:style>
          <a:lnRef idx="1">
            <a:schemeClr val="accent6"/>
          </a:lnRef>
          <a:fillRef idx="2">
            <a:schemeClr val="accent6"/>
          </a:fillRef>
          <a:effectRef idx="1">
            <a:schemeClr val="accent6"/>
          </a:effectRef>
          <a:fontRef idx="minor">
            <a:schemeClr val="dk1"/>
          </a:fontRef>
        </p:style>
        <p:txBody>
          <a:bodyPr wrap="square">
            <a:noAutofit/>
          </a:bodyPr>
          <a:lstStyle/>
          <a:p>
            <a:pPr algn="ctr">
              <a:spcBef>
                <a:spcPct val="50000"/>
              </a:spcBef>
            </a:pPr>
            <a:endParaRPr lang="zh-TW" altLang="en-US" sz="2000" dirty="0">
              <a:solidFill>
                <a:srgbClr val="8064A2">
                  <a:lumMod val="50000"/>
                </a:srgbClr>
              </a:solidFill>
              <a:latin typeface="標楷體" panose="03000509000000000000" pitchFamily="65" charset="-120"/>
              <a:ea typeface="標楷體" panose="03000509000000000000" pitchFamily="65" charset="-120"/>
            </a:endParaRPr>
          </a:p>
        </p:txBody>
      </p:sp>
      <p:sp>
        <p:nvSpPr>
          <p:cNvPr id="21" name="投影片編號版面配置區 3"/>
          <p:cNvSpPr txBox="1">
            <a:spLocks/>
          </p:cNvSpPr>
          <p:nvPr/>
        </p:nvSpPr>
        <p:spPr>
          <a:xfrm>
            <a:off x="6905848" y="6492875"/>
            <a:ext cx="2133600" cy="365125"/>
          </a:xfrm>
          <a:prstGeom prst="rect">
            <a:avLst/>
          </a:prstGeom>
        </p:spPr>
        <p:txBody>
          <a:bodyPr vert="horz" lIns="91440" tIns="45720" rIns="91440" bIns="45720" rtlCol="0" anchor="ctr"/>
          <a:lstStyle>
            <a:defPPr>
              <a:defRPr lang="zh-TW"/>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8646B01-4085-4DDD-822B-F552DEC86DD7}" type="slidenum">
              <a:rPr lang="zh-TW" altLang="en-US" sz="1600" smtClean="0">
                <a:solidFill>
                  <a:prstClr val="black">
                    <a:tint val="75000"/>
                  </a:prstClr>
                </a:solidFill>
                <a:ea typeface="文鼎圓體M"/>
              </a:rPr>
              <a:pPr/>
              <a:t>20</a:t>
            </a:fld>
            <a:endParaRPr lang="zh-TW" altLang="en-US" sz="1600" dirty="0">
              <a:solidFill>
                <a:prstClr val="black">
                  <a:tint val="75000"/>
                </a:prstClr>
              </a:solidFill>
              <a:ea typeface="文鼎圓體M"/>
            </a:endParaRPr>
          </a:p>
        </p:txBody>
      </p:sp>
      <p:sp>
        <p:nvSpPr>
          <p:cNvPr id="19" name="摺角紙張 18"/>
          <p:cNvSpPr/>
          <p:nvPr/>
        </p:nvSpPr>
        <p:spPr>
          <a:xfrm>
            <a:off x="384041" y="2117651"/>
            <a:ext cx="1323407" cy="975614"/>
          </a:xfrm>
          <a:prstGeom prst="foldedCorner">
            <a:avLst/>
          </a:prstGeom>
          <a:ln>
            <a:noFill/>
          </a:ln>
          <a:effectLst>
            <a:outerShdw blurRad="76200" dir="13500000" sy="23000" kx="1200000" algn="br" rotWithShape="0">
              <a:prstClr val="black">
                <a:alpha val="20000"/>
              </a:prstClr>
            </a:outerShdw>
          </a:effectLst>
        </p:spPr>
        <p:style>
          <a:lnRef idx="1">
            <a:schemeClr val="accent6"/>
          </a:lnRef>
          <a:fillRef idx="2">
            <a:schemeClr val="accent6"/>
          </a:fillRef>
          <a:effectRef idx="1">
            <a:schemeClr val="accent6"/>
          </a:effectRef>
          <a:fontRef idx="minor">
            <a:schemeClr val="dk1"/>
          </a:fontRef>
        </p:style>
        <p:txBody>
          <a:bodyPr wrap="square">
            <a:noAutofit/>
          </a:bodyPr>
          <a:lstStyle/>
          <a:p>
            <a:pPr algn="ctr">
              <a:spcBef>
                <a:spcPct val="50000"/>
              </a:spcBef>
            </a:pPr>
            <a:endParaRPr lang="zh-TW" altLang="en-US" sz="2000" dirty="0">
              <a:solidFill>
                <a:srgbClr val="8064A2">
                  <a:lumMod val="50000"/>
                </a:srgbClr>
              </a:solidFill>
              <a:latin typeface="標楷體" panose="03000509000000000000" pitchFamily="65" charset="-120"/>
              <a:ea typeface="標楷體" panose="03000509000000000000" pitchFamily="65" charset="-120"/>
            </a:endParaRPr>
          </a:p>
        </p:txBody>
      </p:sp>
      <p:sp>
        <p:nvSpPr>
          <p:cNvPr id="20" name="矩形 19"/>
          <p:cNvSpPr/>
          <p:nvPr/>
        </p:nvSpPr>
        <p:spPr>
          <a:xfrm>
            <a:off x="410477" y="2257189"/>
            <a:ext cx="1201431" cy="707886"/>
          </a:xfrm>
          <a:prstGeom prst="rect">
            <a:avLst/>
          </a:prstGeom>
        </p:spPr>
        <p:txBody>
          <a:bodyPr wrap="square" anchor="ctr">
            <a:spAutoFit/>
          </a:bodyPr>
          <a:lstStyle/>
          <a:p>
            <a:pPr algn="ctr"/>
            <a:r>
              <a:rPr lang="zh-TW" altLang="en-US" sz="2000" b="1" dirty="0">
                <a:solidFill>
                  <a:srgbClr val="1F497D"/>
                </a:solidFill>
                <a:latin typeface="微軟正黑體" pitchFamily="34" charset="-120"/>
                <a:ea typeface="微軟正黑體" pitchFamily="34" charset="-120"/>
              </a:rPr>
              <a:t>擴大</a:t>
            </a:r>
            <a:endParaRPr lang="en-US" altLang="zh-TW" sz="2000" b="1" dirty="0">
              <a:solidFill>
                <a:srgbClr val="1F497D"/>
              </a:solidFill>
              <a:latin typeface="微軟正黑體" pitchFamily="34" charset="-120"/>
              <a:ea typeface="微軟正黑體" pitchFamily="34" charset="-120"/>
            </a:endParaRPr>
          </a:p>
          <a:p>
            <a:pPr algn="ctr"/>
            <a:r>
              <a:rPr lang="zh-TW" altLang="en-US" sz="2000" b="1" dirty="0">
                <a:solidFill>
                  <a:srgbClr val="1F497D"/>
                </a:solidFill>
                <a:latin typeface="微軟正黑體" pitchFamily="34" charset="-120"/>
                <a:ea typeface="微軟正黑體" pitchFamily="34" charset="-120"/>
              </a:rPr>
              <a:t>公共投資</a:t>
            </a:r>
          </a:p>
        </p:txBody>
      </p:sp>
      <p:sp>
        <p:nvSpPr>
          <p:cNvPr id="28" name="矩形 27"/>
          <p:cNvSpPr/>
          <p:nvPr/>
        </p:nvSpPr>
        <p:spPr>
          <a:xfrm>
            <a:off x="430306" y="5002834"/>
            <a:ext cx="1239469" cy="707886"/>
          </a:xfrm>
          <a:prstGeom prst="rect">
            <a:avLst/>
          </a:prstGeom>
        </p:spPr>
        <p:txBody>
          <a:bodyPr wrap="square" anchor="ctr">
            <a:spAutoFit/>
          </a:bodyPr>
          <a:lstStyle/>
          <a:p>
            <a:pPr algn="ctr"/>
            <a:r>
              <a:rPr lang="zh-TW" altLang="en-US" sz="2000" b="1" dirty="0">
                <a:solidFill>
                  <a:srgbClr val="1F497D"/>
                </a:solidFill>
                <a:latin typeface="微軟正黑體" pitchFamily="34" charset="-120"/>
                <a:ea typeface="微軟正黑體" pitchFamily="34" charset="-120"/>
              </a:rPr>
              <a:t>吸引</a:t>
            </a:r>
            <a:endParaRPr lang="en-US" altLang="zh-TW" sz="2000" b="1" dirty="0">
              <a:solidFill>
                <a:srgbClr val="1F497D"/>
              </a:solidFill>
              <a:latin typeface="微軟正黑體" pitchFamily="34" charset="-120"/>
              <a:ea typeface="微軟正黑體" pitchFamily="34" charset="-120"/>
            </a:endParaRPr>
          </a:p>
          <a:p>
            <a:pPr algn="ctr"/>
            <a:r>
              <a:rPr lang="zh-TW" altLang="en-US" sz="2000" b="1" dirty="0">
                <a:solidFill>
                  <a:srgbClr val="1F497D"/>
                </a:solidFill>
                <a:latin typeface="微軟正黑體" pitchFamily="34" charset="-120"/>
                <a:ea typeface="微軟正黑體" pitchFamily="34" charset="-120"/>
              </a:rPr>
              <a:t>民間投資</a:t>
            </a:r>
          </a:p>
        </p:txBody>
      </p:sp>
      <p:sp>
        <p:nvSpPr>
          <p:cNvPr id="10" name="標題 1"/>
          <p:cNvSpPr txBox="1">
            <a:spLocks/>
          </p:cNvSpPr>
          <p:nvPr/>
        </p:nvSpPr>
        <p:spPr>
          <a:xfrm>
            <a:off x="129304" y="62334"/>
            <a:ext cx="8910143" cy="962102"/>
          </a:xfrm>
          <a:prstGeom prst="rect">
            <a:avLst/>
          </a:prstGeom>
        </p:spPr>
        <p:txBody>
          <a:bodyPr vert="horz" lIns="91440" tIns="45720" rIns="91440" bIns="45720" rtlCol="0" anchor="ctr">
            <a:normAutofit fontScale="92500" lnSpcReduction="10000"/>
          </a:bodyPr>
          <a:lstStyle>
            <a:lvl1pPr algn="ctr" defTabSz="914400" rtl="0" eaLnBrk="1" latinLnBrk="0" hangingPunct="1">
              <a:lnSpc>
                <a:spcPct val="90000"/>
              </a:lnSpc>
              <a:spcBef>
                <a:spcPct val="0"/>
              </a:spcBef>
              <a:buNone/>
              <a:defRPr sz="4400" kern="12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1pPr>
          </a:lstStyle>
          <a:p>
            <a:pPr marL="720725" indent="-720725">
              <a:lnSpc>
                <a:spcPct val="100000"/>
              </a:lnSpc>
              <a:spcBef>
                <a:spcPts val="0"/>
              </a:spcBef>
              <a:defRPr/>
            </a:pPr>
            <a:r>
              <a:rPr lang="zh-TW" altLang="en-US" sz="3200" b="1" dirty="0" smtClean="0">
                <a:solidFill>
                  <a:srgbClr val="002060"/>
                </a:solidFill>
                <a:effectLst>
                  <a:outerShdw blurRad="38100" dist="38100" dir="2700000" algn="tl">
                    <a:srgbClr val="000000">
                      <a:alpha val="43137"/>
                    </a:srgbClr>
                  </a:outerShdw>
                </a:effectLst>
                <a:cs typeface="Times New Roman" panose="02020603050405020304" pitchFamily="18" charset="0"/>
              </a:rPr>
              <a:t>三</a:t>
            </a:r>
            <a:r>
              <a:rPr lang="zh-TW" altLang="en-US" sz="3200" b="1" dirty="0">
                <a:solidFill>
                  <a:srgbClr val="002060"/>
                </a:solidFill>
                <a:effectLst>
                  <a:outerShdw blurRad="38100" dist="38100" dir="2700000" algn="tl">
                    <a:srgbClr val="000000">
                      <a:alpha val="43137"/>
                    </a:srgbClr>
                  </a:outerShdw>
                </a:effectLst>
                <a:cs typeface="Times New Roman" panose="02020603050405020304" pitchFamily="18" charset="0"/>
              </a:rPr>
              <a:t>、投資促進：引導「國內外民間資金」</a:t>
            </a:r>
            <a:r>
              <a:rPr lang="zh-TW" altLang="en-US" sz="3200" b="1" dirty="0" smtClean="0">
                <a:solidFill>
                  <a:srgbClr val="002060"/>
                </a:solidFill>
                <a:effectLst>
                  <a:outerShdw blurRad="38100" dist="38100" dir="2700000" algn="tl">
                    <a:srgbClr val="000000">
                      <a:alpha val="43137"/>
                    </a:srgbClr>
                  </a:outerShdw>
                </a:effectLst>
                <a:cs typeface="Times New Roman" panose="02020603050405020304" pitchFamily="18" charset="0"/>
              </a:rPr>
              <a:t>及「政府</a:t>
            </a:r>
            <a:r>
              <a:rPr lang="zh-TW" altLang="en-US" sz="3200" b="1" dirty="0">
                <a:solidFill>
                  <a:srgbClr val="002060"/>
                </a:solidFill>
                <a:effectLst>
                  <a:outerShdw blurRad="38100" dist="38100" dir="2700000" algn="tl">
                    <a:srgbClr val="000000">
                      <a:alpha val="43137"/>
                    </a:srgbClr>
                  </a:outerShdw>
                </a:effectLst>
                <a:cs typeface="Times New Roman" panose="02020603050405020304" pitchFamily="18" charset="0"/>
              </a:rPr>
              <a:t>資源」</a:t>
            </a:r>
            <a:r>
              <a:rPr lang="zh-TW" altLang="en-US" sz="3200" b="1" dirty="0" smtClean="0">
                <a:solidFill>
                  <a:srgbClr val="002060"/>
                </a:solidFill>
                <a:effectLst>
                  <a:outerShdw blurRad="38100" dist="38100" dir="2700000" algn="tl">
                    <a:srgbClr val="000000">
                      <a:alpha val="43137"/>
                    </a:srgbClr>
                  </a:outerShdw>
                </a:effectLst>
                <a:cs typeface="Times New Roman" panose="02020603050405020304" pitchFamily="18" charset="0"/>
              </a:rPr>
              <a:t>投入</a:t>
            </a:r>
            <a:r>
              <a:rPr lang="en-US" altLang="zh-TW" sz="2400" b="1" dirty="0" smtClean="0">
                <a:solidFill>
                  <a:srgbClr val="002060"/>
                </a:solidFill>
                <a:effectLst>
                  <a:outerShdw blurRad="38100" dist="38100" dir="2700000" algn="tl">
                    <a:srgbClr val="000000">
                      <a:alpha val="43137"/>
                    </a:srgbClr>
                  </a:outerShdw>
                </a:effectLst>
                <a:cs typeface="Times New Roman" panose="02020603050405020304" pitchFamily="18" charset="0"/>
              </a:rPr>
              <a:t>(1/2)</a:t>
            </a:r>
            <a:endParaRPr lang="zh-TW" altLang="en-US" sz="2400" b="1" dirty="0">
              <a:solidFill>
                <a:srgbClr val="002060"/>
              </a:solidFill>
              <a:effectLst>
                <a:outerShdw blurRad="38100" dist="38100" dir="2700000" algn="tl">
                  <a:srgbClr val="000000">
                    <a:alpha val="43137"/>
                  </a:srgbClr>
                </a:outerShdw>
              </a:effectLst>
              <a:cs typeface="Times New Roman" panose="02020603050405020304" pitchFamily="18" charset="0"/>
            </a:endParaRPr>
          </a:p>
        </p:txBody>
      </p:sp>
      <p:sp>
        <p:nvSpPr>
          <p:cNvPr id="11" name="圓角矩形 10"/>
          <p:cNvSpPr/>
          <p:nvPr/>
        </p:nvSpPr>
        <p:spPr>
          <a:xfrm>
            <a:off x="1890140" y="1063060"/>
            <a:ext cx="6984000" cy="3096144"/>
          </a:xfrm>
          <a:prstGeom prst="roundRect">
            <a:avLst/>
          </a:prstGeom>
          <a:solidFill>
            <a:srgbClr val="FFFFEF"/>
          </a:solidFill>
          <a:ln>
            <a:solidFill>
              <a:schemeClr val="accent6">
                <a:lumMod val="75000"/>
              </a:schemeClr>
            </a:solidFill>
          </a:ln>
          <a:effectLst>
            <a:outerShdw blurRad="107950" dist="12700" dir="5400000" algn="ctr">
              <a:srgbClr val="000000"/>
            </a:outerShdw>
          </a:effectLst>
        </p:spPr>
        <p:style>
          <a:lnRef idx="2">
            <a:schemeClr val="accent6"/>
          </a:lnRef>
          <a:fillRef idx="1">
            <a:schemeClr val="lt1"/>
          </a:fillRef>
          <a:effectRef idx="0">
            <a:schemeClr val="accent6"/>
          </a:effectRef>
          <a:fontRef idx="minor">
            <a:schemeClr val="dk1"/>
          </a:fontRef>
        </p:style>
        <p:txBody>
          <a:bodyPr wrap="square" tIns="0">
            <a:noAutofit/>
          </a:bodyPr>
          <a:lstStyle/>
          <a:p>
            <a:pPr marL="285750" indent="-285750" algn="just">
              <a:lnSpc>
                <a:spcPts val="2600"/>
              </a:lnSpc>
              <a:spcBef>
                <a:spcPts val="600"/>
              </a:spcBef>
              <a:spcAft>
                <a:spcPts val="600"/>
              </a:spcAft>
              <a:buBlip>
                <a:blip r:embed="rId3"/>
              </a:buBlip>
            </a:pPr>
            <a:r>
              <a:rPr lang="zh-TW" altLang="zh-TW" sz="1900" b="1" dirty="0" smtClean="0">
                <a:solidFill>
                  <a:srgbClr val="1F497D"/>
                </a:solidFill>
                <a:latin typeface="微軟正黑體" pitchFamily="34" charset="-120"/>
                <a:ea typeface="微軟正黑體" pitchFamily="34" charset="-120"/>
              </a:rPr>
              <a:t>健全</a:t>
            </a:r>
            <a:r>
              <a:rPr lang="zh-TW" altLang="zh-TW" sz="1900" b="1" dirty="0">
                <a:solidFill>
                  <a:srgbClr val="1F497D"/>
                </a:solidFill>
                <a:latin typeface="微軟正黑體" pitchFamily="34" charset="-120"/>
                <a:ea typeface="微軟正黑體" pitchFamily="34" charset="-120"/>
              </a:rPr>
              <a:t>促參法制</a:t>
            </a:r>
            <a:r>
              <a:rPr lang="zh-TW" altLang="en-US" sz="1900" b="1" dirty="0">
                <a:solidFill>
                  <a:srgbClr val="1F497D"/>
                </a:solidFill>
                <a:latin typeface="微軟正黑體" pitchFamily="34" charset="-120"/>
                <a:ea typeface="微軟正黑體" pitchFamily="34" charset="-120"/>
              </a:rPr>
              <a:t>，提高民間參與公共建設誘因，如</a:t>
            </a:r>
            <a:r>
              <a:rPr lang="zh-TW" altLang="en-US" sz="1900" b="1" dirty="0">
                <a:solidFill>
                  <a:srgbClr val="FF0000"/>
                </a:solidFill>
                <a:latin typeface="微軟正黑體" pitchFamily="34" charset="-120"/>
                <a:ea typeface="微軟正黑體" pitchFamily="34" charset="-120"/>
              </a:rPr>
              <a:t>鼓勵民間參與綠色能源及水資源產業</a:t>
            </a:r>
            <a:r>
              <a:rPr lang="zh-TW" altLang="en-US" sz="1900" b="1" dirty="0">
                <a:solidFill>
                  <a:srgbClr val="1F497D"/>
                </a:solidFill>
                <a:latin typeface="微軟正黑體" pitchFamily="34" charset="-120"/>
                <a:ea typeface="微軟正黑體" pitchFamily="34" charset="-120"/>
              </a:rPr>
              <a:t>；加速保險法修正條文立法進程，引導保險業資金投資公共建設</a:t>
            </a:r>
            <a:r>
              <a:rPr lang="zh-TW" altLang="en-US" sz="1900" b="1" dirty="0" smtClean="0">
                <a:solidFill>
                  <a:srgbClr val="1F497D"/>
                </a:solidFill>
                <a:latin typeface="微軟正黑體" pitchFamily="34" charset="-120"/>
                <a:ea typeface="微軟正黑體" pitchFamily="34" charset="-120"/>
              </a:rPr>
              <a:t>等</a:t>
            </a:r>
            <a:endParaRPr lang="en-US" altLang="zh-TW" sz="1900" b="1" dirty="0" smtClean="0">
              <a:solidFill>
                <a:srgbClr val="1F497D"/>
              </a:solidFill>
              <a:latin typeface="微軟正黑體" pitchFamily="34" charset="-120"/>
              <a:ea typeface="微軟正黑體" pitchFamily="34" charset="-120"/>
            </a:endParaRPr>
          </a:p>
          <a:p>
            <a:pPr marL="285750" indent="-285750" algn="just">
              <a:lnSpc>
                <a:spcPts val="2600"/>
              </a:lnSpc>
              <a:spcBef>
                <a:spcPts val="600"/>
              </a:spcBef>
              <a:spcAft>
                <a:spcPts val="600"/>
              </a:spcAft>
              <a:buBlip>
                <a:blip r:embed="rId3"/>
              </a:buBlip>
            </a:pPr>
            <a:r>
              <a:rPr lang="zh-TW" altLang="en-US" sz="1900" b="1" dirty="0" smtClean="0">
                <a:solidFill>
                  <a:srgbClr val="1F497D"/>
                </a:solidFill>
                <a:latin typeface="微軟正黑體" pitchFamily="34" charset="-120"/>
                <a:ea typeface="微軟正黑體" pitchFamily="34" charset="-120"/>
              </a:rPr>
              <a:t>提升既有</a:t>
            </a:r>
            <a:r>
              <a:rPr lang="zh-TW" altLang="en-US" sz="1900" b="1" dirty="0">
                <a:solidFill>
                  <a:srgbClr val="1F497D"/>
                </a:solidFill>
                <a:latin typeface="微軟正黑體" pitchFamily="34" charset="-120"/>
                <a:ea typeface="微軟正黑體" pitchFamily="34" charset="-120"/>
              </a:rPr>
              <a:t>公共建設計畫、</a:t>
            </a:r>
            <a:r>
              <a:rPr lang="zh-TW" altLang="en-US" sz="1900" b="1" dirty="0" smtClean="0">
                <a:solidFill>
                  <a:srgbClr val="1F497D"/>
                </a:solidFill>
                <a:latin typeface="微軟正黑體" pitchFamily="34" charset="-120"/>
                <a:ea typeface="微軟正黑體" pitchFamily="34" charset="-120"/>
              </a:rPr>
              <a:t>公營事業投資</a:t>
            </a:r>
            <a:r>
              <a:rPr lang="zh-TW" altLang="en-US" sz="1900" b="1" dirty="0">
                <a:solidFill>
                  <a:srgbClr val="1F497D"/>
                </a:solidFill>
                <a:latin typeface="微軟正黑體" pitchFamily="34" charset="-120"/>
                <a:ea typeface="微軟正黑體" pitchFamily="34" charset="-120"/>
              </a:rPr>
              <a:t>預算之執行率</a:t>
            </a:r>
            <a:r>
              <a:rPr lang="zh-TW" altLang="zh-TW" sz="1900" b="1" dirty="0">
                <a:solidFill>
                  <a:srgbClr val="1F497D"/>
                </a:solidFill>
                <a:latin typeface="微軟正黑體" pitchFamily="34" charset="-120"/>
                <a:ea typeface="微軟正黑體" pitchFamily="34" charset="-120"/>
              </a:rPr>
              <a:t>。如：</a:t>
            </a:r>
            <a:r>
              <a:rPr lang="zh-TW" altLang="en-US" sz="1900" b="1" dirty="0">
                <a:solidFill>
                  <a:srgbClr val="1F497D"/>
                </a:solidFill>
                <a:latin typeface="微軟正黑體" pitchFamily="34" charset="-120"/>
                <a:ea typeface="微軟正黑體" pitchFamily="34" charset="-120"/>
              </a:rPr>
              <a:t>提前執行台 </a:t>
            </a:r>
            <a:r>
              <a:rPr lang="en-US" altLang="zh-TW" sz="1900" b="1" dirty="0">
                <a:solidFill>
                  <a:srgbClr val="1F497D"/>
                </a:solidFill>
                <a:latin typeface="微軟正黑體" pitchFamily="34" charset="-120"/>
                <a:ea typeface="微軟正黑體" pitchFamily="34" charset="-120"/>
              </a:rPr>
              <a:t>20</a:t>
            </a:r>
            <a:r>
              <a:rPr lang="zh-TW" altLang="en-US" sz="1900" b="1" dirty="0">
                <a:solidFill>
                  <a:srgbClr val="1F497D"/>
                </a:solidFill>
                <a:latin typeface="微軟正黑體" pitchFamily="34" charset="-120"/>
                <a:ea typeface="微軟正黑體" pitchFamily="34" charset="-120"/>
              </a:rPr>
              <a:t> 線公路</a:t>
            </a:r>
            <a:r>
              <a:rPr lang="zh-TW" altLang="en-US" sz="1900" b="1" dirty="0" smtClean="0">
                <a:solidFill>
                  <a:srgbClr val="1F497D"/>
                </a:solidFill>
                <a:latin typeface="微軟正黑體" pitchFamily="34" charset="-120"/>
                <a:ea typeface="微軟正黑體" pitchFamily="34" charset="-120"/>
              </a:rPr>
              <a:t>等</a:t>
            </a:r>
            <a:r>
              <a:rPr lang="zh-TW" altLang="zh-TW" sz="1900" b="1" dirty="0" smtClean="0">
                <a:solidFill>
                  <a:srgbClr val="1F497D"/>
                </a:solidFill>
                <a:latin typeface="微軟正黑體" pitchFamily="34" charset="-120"/>
                <a:ea typeface="微軟正黑體" pitchFamily="34" charset="-120"/>
              </a:rPr>
              <a:t>公共設施</a:t>
            </a:r>
            <a:r>
              <a:rPr lang="zh-TW" altLang="zh-TW" sz="1900" b="1" dirty="0">
                <a:solidFill>
                  <a:srgbClr val="1F497D"/>
                </a:solidFill>
                <a:latin typeface="微軟正黑體" pitchFamily="34" charset="-120"/>
                <a:ea typeface="微軟正黑體" pitchFamily="34" charset="-120"/>
              </a:rPr>
              <a:t>興建計畫，以提升公共投資</a:t>
            </a:r>
            <a:r>
              <a:rPr lang="zh-TW" altLang="zh-TW" sz="1900" b="1" dirty="0" smtClean="0">
                <a:solidFill>
                  <a:srgbClr val="1F497D"/>
                </a:solidFill>
                <a:latin typeface="微軟正黑體" pitchFamily="34" charset="-120"/>
                <a:ea typeface="微軟正黑體" pitchFamily="34" charset="-120"/>
              </a:rPr>
              <a:t>成效</a:t>
            </a:r>
            <a:endParaRPr lang="en-US" altLang="zh-TW" sz="1900" b="1" dirty="0" smtClean="0">
              <a:solidFill>
                <a:srgbClr val="1F497D"/>
              </a:solidFill>
              <a:latin typeface="微軟正黑體" pitchFamily="34" charset="-120"/>
              <a:ea typeface="微軟正黑體" pitchFamily="34" charset="-120"/>
            </a:endParaRPr>
          </a:p>
          <a:p>
            <a:pPr marL="285750" indent="-285750" algn="just">
              <a:lnSpc>
                <a:spcPts val="2600"/>
              </a:lnSpc>
              <a:spcBef>
                <a:spcPts val="600"/>
              </a:spcBef>
              <a:spcAft>
                <a:spcPts val="600"/>
              </a:spcAft>
              <a:buBlip>
                <a:blip r:embed="rId3"/>
              </a:buBlip>
            </a:pPr>
            <a:r>
              <a:rPr lang="en-US" altLang="zh-TW" sz="1900" b="1" dirty="0">
                <a:solidFill>
                  <a:srgbClr val="1F497D"/>
                </a:solidFill>
                <a:latin typeface="微軟正黑體" pitchFamily="34" charset="-120"/>
                <a:ea typeface="微軟正黑體" pitchFamily="34" charset="-120"/>
              </a:rPr>
              <a:t>105</a:t>
            </a:r>
            <a:r>
              <a:rPr lang="zh-TW" altLang="en-US" sz="1900" b="1" dirty="0">
                <a:solidFill>
                  <a:srgbClr val="1F497D"/>
                </a:solidFill>
                <a:latin typeface="微軟正黑體" pitchFamily="34" charset="-120"/>
                <a:ea typeface="微軟正黑體" pitchFamily="34" charset="-120"/>
              </a:rPr>
              <a:t>年</a:t>
            </a:r>
            <a:r>
              <a:rPr lang="zh-TW" altLang="en-US" sz="1900" b="1" dirty="0">
                <a:solidFill>
                  <a:srgbClr val="FF0000"/>
                </a:solidFill>
                <a:latin typeface="微軟正黑體" pitchFamily="34" charset="-120"/>
                <a:ea typeface="微軟正黑體" pitchFamily="34" charset="-120"/>
              </a:rPr>
              <a:t>優先編列有助於改善投資環境之公共建設預算</a:t>
            </a:r>
            <a:r>
              <a:rPr lang="zh-TW" altLang="en-US" sz="1900" b="1" dirty="0">
                <a:solidFill>
                  <a:srgbClr val="1F497D"/>
                </a:solidFill>
                <a:latin typeface="微軟正黑體" pitchFamily="34" charset="-120"/>
                <a:ea typeface="微軟正黑體" pitchFamily="34" charset="-120"/>
              </a:rPr>
              <a:t>；</a:t>
            </a:r>
            <a:r>
              <a:rPr lang="zh-TW" altLang="en-US" sz="1900" b="1" dirty="0">
                <a:solidFill>
                  <a:srgbClr val="FF0000"/>
                </a:solidFill>
                <a:latin typeface="微軟正黑體" pitchFamily="34" charset="-120"/>
                <a:ea typeface="微軟正黑體" pitchFamily="34" charset="-120"/>
              </a:rPr>
              <a:t>擴編</a:t>
            </a:r>
            <a:r>
              <a:rPr lang="zh-TW" altLang="en-US" sz="1900" b="1" dirty="0" smtClean="0">
                <a:solidFill>
                  <a:srgbClr val="FF0000"/>
                </a:solidFill>
                <a:latin typeface="微軟正黑體" pitchFamily="34" charset="-120"/>
                <a:ea typeface="微軟正黑體" pitchFamily="34" charset="-120"/>
              </a:rPr>
              <a:t>科技發展預算</a:t>
            </a:r>
            <a:r>
              <a:rPr lang="zh-TW" altLang="en-US" sz="1900" b="1" dirty="0">
                <a:solidFill>
                  <a:srgbClr val="1F497D"/>
                </a:solidFill>
                <a:latin typeface="微軟正黑體" pitchFamily="34" charset="-120"/>
                <a:ea typeface="微軟正黑體" pitchFamily="34" charset="-120"/>
              </a:rPr>
              <a:t>，全力推動產業數位化與智慧化</a:t>
            </a:r>
            <a:endParaRPr lang="en-US" altLang="zh-TW" sz="1900" b="1" dirty="0">
              <a:solidFill>
                <a:srgbClr val="1F497D"/>
              </a:solidFill>
              <a:latin typeface="微軟正黑體" pitchFamily="34" charset="-120"/>
              <a:ea typeface="微軟正黑體" pitchFamily="34" charset="-120"/>
            </a:endParaRPr>
          </a:p>
          <a:p>
            <a:pPr marL="285750" indent="-285750" algn="just">
              <a:lnSpc>
                <a:spcPts val="2600"/>
              </a:lnSpc>
              <a:spcBef>
                <a:spcPts val="600"/>
              </a:spcBef>
              <a:spcAft>
                <a:spcPts val="600"/>
              </a:spcAft>
              <a:buBlip>
                <a:blip r:embed="rId3"/>
              </a:buBlip>
            </a:pPr>
            <a:endParaRPr lang="en-US" altLang="zh-TW" sz="2000" b="1" dirty="0">
              <a:solidFill>
                <a:srgbClr val="1F497D"/>
              </a:solidFill>
              <a:latin typeface="微軟正黑體" pitchFamily="34" charset="-120"/>
              <a:ea typeface="微軟正黑體" pitchFamily="34" charset="-120"/>
            </a:endParaRPr>
          </a:p>
        </p:txBody>
      </p:sp>
      <p:sp>
        <p:nvSpPr>
          <p:cNvPr id="13" name="圓角矩形 12"/>
          <p:cNvSpPr/>
          <p:nvPr/>
        </p:nvSpPr>
        <p:spPr>
          <a:xfrm>
            <a:off x="1890141" y="4344768"/>
            <a:ext cx="7020000" cy="2273870"/>
          </a:xfrm>
          <a:prstGeom prst="roundRect">
            <a:avLst/>
          </a:prstGeom>
          <a:solidFill>
            <a:srgbClr val="FFFFEF"/>
          </a:solidFill>
          <a:ln>
            <a:solidFill>
              <a:schemeClr val="accent6">
                <a:lumMod val="75000"/>
              </a:schemeClr>
            </a:solidFill>
          </a:ln>
          <a:effectLst>
            <a:outerShdw blurRad="107950" dist="12700" dir="5400000" algn="ctr">
              <a:srgbClr val="000000"/>
            </a:outerShdw>
          </a:effectLst>
        </p:spPr>
        <p:style>
          <a:lnRef idx="2">
            <a:schemeClr val="accent6"/>
          </a:lnRef>
          <a:fillRef idx="1">
            <a:schemeClr val="lt1"/>
          </a:fillRef>
          <a:effectRef idx="0">
            <a:schemeClr val="accent6"/>
          </a:effectRef>
          <a:fontRef idx="minor">
            <a:schemeClr val="dk1"/>
          </a:fontRef>
        </p:style>
        <p:txBody>
          <a:bodyPr wrap="square" tIns="0" anchor="ctr" anchorCtr="0">
            <a:noAutofit/>
          </a:bodyPr>
          <a:lstStyle/>
          <a:p>
            <a:pPr marL="285750" indent="-285750" algn="just">
              <a:lnSpc>
                <a:spcPts val="2600"/>
              </a:lnSpc>
              <a:spcBef>
                <a:spcPts val="600"/>
              </a:spcBef>
              <a:spcAft>
                <a:spcPts val="600"/>
              </a:spcAft>
              <a:buBlip>
                <a:blip r:embed="rId3"/>
              </a:buBlip>
            </a:pPr>
            <a:r>
              <a:rPr lang="zh-TW" altLang="zh-TW" sz="1900" b="1" dirty="0">
                <a:solidFill>
                  <a:srgbClr val="1F497D"/>
                </a:solidFill>
                <a:latin typeface="微軟正黑體" pitchFamily="34" charset="-120"/>
                <a:ea typeface="微軟正黑體" pitchFamily="34" charset="-120"/>
              </a:rPr>
              <a:t>鎖定具投資</a:t>
            </a:r>
            <a:r>
              <a:rPr lang="zh-TW" altLang="zh-TW" sz="1900" b="1" dirty="0" smtClean="0">
                <a:solidFill>
                  <a:srgbClr val="1F497D"/>
                </a:solidFill>
                <a:latin typeface="微軟正黑體" pitchFamily="34" charset="-120"/>
                <a:ea typeface="微軟正黑體" pitchFamily="34" charset="-120"/>
              </a:rPr>
              <a:t>潛力</a:t>
            </a:r>
            <a:r>
              <a:rPr lang="zh-TW" altLang="en-US" sz="1900" b="1" dirty="0" smtClean="0">
                <a:solidFill>
                  <a:srgbClr val="1F497D"/>
                </a:solidFill>
                <a:latin typeface="微軟正黑體" pitchFamily="34" charset="-120"/>
                <a:ea typeface="微軟正黑體" pitchFamily="34" charset="-120"/>
              </a:rPr>
              <a:t>標的</a:t>
            </a:r>
            <a:r>
              <a:rPr lang="zh-TW" altLang="zh-TW" sz="1900" b="1" dirty="0" smtClean="0">
                <a:solidFill>
                  <a:srgbClr val="1F497D"/>
                </a:solidFill>
                <a:latin typeface="微軟正黑體" pitchFamily="34" charset="-120"/>
                <a:ea typeface="微軟正黑體" pitchFamily="34" charset="-120"/>
              </a:rPr>
              <a:t>，如</a:t>
            </a:r>
            <a:r>
              <a:rPr lang="zh-TW" altLang="zh-TW" sz="1900" b="1" dirty="0">
                <a:solidFill>
                  <a:srgbClr val="FF0000"/>
                </a:solidFill>
                <a:latin typeface="微軟正黑體" pitchFamily="34" charset="-120"/>
                <a:ea typeface="微軟正黑體" pitchFamily="34" charset="-120"/>
              </a:rPr>
              <a:t>生技</a:t>
            </a:r>
            <a:r>
              <a:rPr lang="zh-TW" altLang="en-US" sz="1900" b="1" dirty="0">
                <a:solidFill>
                  <a:srgbClr val="FF0000"/>
                </a:solidFill>
                <a:latin typeface="微軟正黑體" pitchFamily="34" charset="-120"/>
                <a:ea typeface="微軟正黑體" pitchFamily="34" charset="-120"/>
              </a:rPr>
              <a:t>醫療</a:t>
            </a:r>
            <a:r>
              <a:rPr lang="zh-TW" altLang="zh-TW" sz="1900" b="1" dirty="0">
                <a:solidFill>
                  <a:srgbClr val="FF0000"/>
                </a:solidFill>
                <a:latin typeface="微軟正黑體" pitchFamily="34" charset="-120"/>
                <a:ea typeface="微軟正黑體" pitchFamily="34" charset="-120"/>
              </a:rPr>
              <a:t>、綠能</a:t>
            </a:r>
            <a:r>
              <a:rPr lang="zh-TW" altLang="zh-TW" sz="1900" b="1" dirty="0" smtClean="0">
                <a:solidFill>
                  <a:srgbClr val="FF0000"/>
                </a:solidFill>
                <a:latin typeface="微軟正黑體" pitchFamily="34" charset="-120"/>
                <a:ea typeface="微軟正黑體" pitchFamily="34" charset="-120"/>
              </a:rPr>
              <a:t>、智慧</a:t>
            </a:r>
            <a:r>
              <a:rPr lang="zh-TW" altLang="zh-TW" sz="1900" b="1" dirty="0">
                <a:solidFill>
                  <a:srgbClr val="FF0000"/>
                </a:solidFill>
                <a:latin typeface="微軟正黑體" pitchFamily="34" charset="-120"/>
                <a:ea typeface="微軟正黑體" pitchFamily="34" charset="-120"/>
              </a:rPr>
              <a:t>城市及大型公共建設</a:t>
            </a:r>
            <a:r>
              <a:rPr lang="zh-TW" altLang="zh-TW" sz="1900" b="1" dirty="0">
                <a:solidFill>
                  <a:srgbClr val="1F497D"/>
                </a:solidFill>
                <a:latin typeface="微軟正黑體" pitchFamily="34" charset="-120"/>
                <a:ea typeface="微軟正黑體" pitchFamily="34" charset="-120"/>
              </a:rPr>
              <a:t>，運用政府政策</a:t>
            </a:r>
            <a:r>
              <a:rPr lang="zh-TW" altLang="en-US" sz="1900" b="1" dirty="0">
                <a:solidFill>
                  <a:srgbClr val="1F497D"/>
                </a:solidFill>
                <a:latin typeface="微軟正黑體" pitchFamily="34" charset="-120"/>
                <a:ea typeface="微軟正黑體" pitchFamily="34" charset="-120"/>
              </a:rPr>
              <a:t>工具</a:t>
            </a:r>
            <a:r>
              <a:rPr lang="zh-TW" altLang="zh-TW" sz="1900" b="1" dirty="0">
                <a:solidFill>
                  <a:srgbClr val="1F497D"/>
                </a:solidFill>
                <a:latin typeface="微軟正黑體" pitchFamily="34" charset="-120"/>
                <a:ea typeface="微軟正黑體" pitchFamily="34" charset="-120"/>
              </a:rPr>
              <a:t>，誘發商機，</a:t>
            </a:r>
            <a:r>
              <a:rPr lang="zh-TW" altLang="en-US" sz="1900" b="1" dirty="0">
                <a:solidFill>
                  <a:srgbClr val="1F497D"/>
                </a:solidFill>
                <a:latin typeface="微軟正黑體" pitchFamily="34" charset="-120"/>
                <a:ea typeface="微軟正黑體" pitchFamily="34" charset="-120"/>
              </a:rPr>
              <a:t>提高擁有關鍵技術外商來臺意願，吸引</a:t>
            </a:r>
            <a:r>
              <a:rPr lang="zh-TW" altLang="en-US" sz="1900" b="1" dirty="0" smtClean="0">
                <a:solidFill>
                  <a:srgbClr val="1F497D"/>
                </a:solidFill>
                <a:latin typeface="微軟正黑體" pitchFamily="34" charset="-120"/>
                <a:ea typeface="微軟正黑體" pitchFamily="34" charset="-120"/>
              </a:rPr>
              <a:t>國內外投資</a:t>
            </a:r>
            <a:endParaRPr lang="en-US" altLang="zh-TW" sz="1900" b="1" dirty="0" smtClean="0">
              <a:solidFill>
                <a:srgbClr val="1F497D"/>
              </a:solidFill>
              <a:latin typeface="微軟正黑體" pitchFamily="34" charset="-120"/>
              <a:ea typeface="微軟正黑體" pitchFamily="34" charset="-120"/>
            </a:endParaRPr>
          </a:p>
          <a:p>
            <a:pPr marL="285750" indent="-285750" algn="just">
              <a:lnSpc>
                <a:spcPts val="2600"/>
              </a:lnSpc>
              <a:spcBef>
                <a:spcPts val="600"/>
              </a:spcBef>
              <a:spcAft>
                <a:spcPts val="600"/>
              </a:spcAft>
              <a:buBlip>
                <a:blip r:embed="rId3"/>
              </a:buBlip>
            </a:pPr>
            <a:r>
              <a:rPr lang="zh-TW" altLang="en-US" sz="1900" b="1" dirty="0" smtClean="0">
                <a:solidFill>
                  <a:srgbClr val="1F497D"/>
                </a:solidFill>
                <a:latin typeface="微軟正黑體" pitchFamily="34" charset="-120"/>
                <a:ea typeface="微軟正黑體" pitchFamily="34" charset="-120"/>
              </a:rPr>
              <a:t>研</a:t>
            </a:r>
            <a:r>
              <a:rPr lang="zh-TW" altLang="en-US" sz="1900" b="1" dirty="0">
                <a:solidFill>
                  <a:srgbClr val="1F497D"/>
                </a:solidFill>
                <a:latin typeface="微軟正黑體" pitchFamily="34" charset="-120"/>
                <a:ea typeface="微軟正黑體" pitchFamily="34" charset="-120"/>
              </a:rPr>
              <a:t>議調整保險業投資用不動產年化收益率</a:t>
            </a:r>
            <a:r>
              <a:rPr lang="en-US" altLang="zh-TW" sz="1900" b="1" dirty="0">
                <a:solidFill>
                  <a:srgbClr val="1F497D"/>
                </a:solidFill>
                <a:latin typeface="微軟正黑體" pitchFamily="34" charset="-120"/>
                <a:ea typeface="微軟正黑體" pitchFamily="34" charset="-120"/>
              </a:rPr>
              <a:t>2.875</a:t>
            </a:r>
            <a:r>
              <a:rPr lang="zh-TW" altLang="en-US" sz="1900" b="1">
                <a:solidFill>
                  <a:srgbClr val="1F497D"/>
                </a:solidFill>
                <a:latin typeface="微軟正黑體" pitchFamily="34" charset="-120"/>
                <a:ea typeface="微軟正黑體" pitchFamily="34" charset="-120"/>
              </a:rPr>
              <a:t>％限制可行性</a:t>
            </a:r>
            <a:r>
              <a:rPr lang="zh-TW" altLang="zh-TW" sz="1900" b="1" dirty="0" smtClean="0">
                <a:solidFill>
                  <a:srgbClr val="1F497D"/>
                </a:solidFill>
                <a:latin typeface="微軟正黑體" pitchFamily="34" charset="-120"/>
                <a:ea typeface="微軟正黑體" pitchFamily="34" charset="-120"/>
              </a:rPr>
              <a:t>；</a:t>
            </a:r>
            <a:r>
              <a:rPr lang="zh-TW" altLang="zh-TW" sz="1900" b="1" dirty="0">
                <a:solidFill>
                  <a:srgbClr val="1F497D"/>
                </a:solidFill>
                <a:latin typeface="微軟正黑體" pitchFamily="34" charset="-120"/>
                <a:ea typeface="微軟正黑體" pitchFamily="34" charset="-120"/>
              </a:rPr>
              <a:t>研議放寬保險業者投資銀髮照顧相關產業</a:t>
            </a:r>
            <a:endParaRPr lang="en-US" altLang="zh-TW" sz="1900" b="1" dirty="0">
              <a:solidFill>
                <a:srgbClr val="1F497D"/>
              </a:solidFill>
              <a:latin typeface="微軟正黑體" pitchFamily="34" charset="-120"/>
              <a:ea typeface="微軟正黑體" pitchFamily="34" charset="-120"/>
            </a:endParaRPr>
          </a:p>
        </p:txBody>
      </p:sp>
    </p:spTree>
    <p:extLst>
      <p:ext uri="{BB962C8B-B14F-4D97-AF65-F5344CB8AC3E}">
        <p14:creationId xmlns:p14="http://schemas.microsoft.com/office/powerpoint/2010/main" val="22215979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摺角紙張 17"/>
          <p:cNvSpPr/>
          <p:nvPr/>
        </p:nvSpPr>
        <p:spPr>
          <a:xfrm>
            <a:off x="91407" y="1978007"/>
            <a:ext cx="1554513" cy="1171419"/>
          </a:xfrm>
          <a:prstGeom prst="foldedCorner">
            <a:avLst/>
          </a:prstGeom>
          <a:ln>
            <a:noFill/>
          </a:ln>
          <a:effectLst>
            <a:outerShdw blurRad="76200" dir="13500000" sy="23000" kx="1200000" algn="br" rotWithShape="0">
              <a:prstClr val="black">
                <a:alpha val="20000"/>
              </a:prstClr>
            </a:outerShdw>
          </a:effectLst>
        </p:spPr>
        <p:style>
          <a:lnRef idx="1">
            <a:schemeClr val="accent6"/>
          </a:lnRef>
          <a:fillRef idx="2">
            <a:schemeClr val="accent6"/>
          </a:fillRef>
          <a:effectRef idx="1">
            <a:schemeClr val="accent6"/>
          </a:effectRef>
          <a:fontRef idx="minor">
            <a:schemeClr val="dk1"/>
          </a:fontRef>
        </p:style>
        <p:txBody>
          <a:bodyPr wrap="square">
            <a:noAutofit/>
          </a:bodyPr>
          <a:lstStyle/>
          <a:p>
            <a:pPr algn="ctr">
              <a:spcBef>
                <a:spcPct val="50000"/>
              </a:spcBef>
            </a:pPr>
            <a:endParaRPr lang="zh-TW" altLang="en-US" sz="2000" dirty="0">
              <a:solidFill>
                <a:srgbClr val="8064A2">
                  <a:lumMod val="50000"/>
                </a:srgbClr>
              </a:solidFill>
              <a:latin typeface="標楷體" panose="03000509000000000000" pitchFamily="65" charset="-120"/>
              <a:ea typeface="標楷體" panose="03000509000000000000" pitchFamily="65" charset="-120"/>
            </a:endParaRPr>
          </a:p>
        </p:txBody>
      </p:sp>
      <p:sp>
        <p:nvSpPr>
          <p:cNvPr id="21" name="投影片編號版面配置區 3"/>
          <p:cNvSpPr txBox="1">
            <a:spLocks/>
          </p:cNvSpPr>
          <p:nvPr/>
        </p:nvSpPr>
        <p:spPr>
          <a:xfrm>
            <a:off x="6905848" y="6492875"/>
            <a:ext cx="2133600" cy="365125"/>
          </a:xfrm>
          <a:prstGeom prst="rect">
            <a:avLst/>
          </a:prstGeom>
        </p:spPr>
        <p:txBody>
          <a:bodyPr vert="horz" lIns="91440" tIns="45720" rIns="91440" bIns="45720" rtlCol="0" anchor="ctr"/>
          <a:lstStyle>
            <a:defPPr>
              <a:defRPr lang="zh-TW"/>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8646B01-4085-4DDD-822B-F552DEC86DD7}" type="slidenum">
              <a:rPr lang="zh-TW" altLang="en-US" sz="1600" smtClean="0">
                <a:solidFill>
                  <a:prstClr val="black">
                    <a:tint val="75000"/>
                  </a:prstClr>
                </a:solidFill>
                <a:ea typeface="文鼎圓體M"/>
              </a:rPr>
              <a:pPr/>
              <a:t>21</a:t>
            </a:fld>
            <a:endParaRPr lang="zh-TW" altLang="en-US" sz="1600" dirty="0">
              <a:solidFill>
                <a:prstClr val="black">
                  <a:tint val="75000"/>
                </a:prstClr>
              </a:solidFill>
              <a:ea typeface="文鼎圓體M"/>
            </a:endParaRPr>
          </a:p>
        </p:txBody>
      </p:sp>
      <p:sp>
        <p:nvSpPr>
          <p:cNvPr id="10" name="標題 1"/>
          <p:cNvSpPr txBox="1">
            <a:spLocks/>
          </p:cNvSpPr>
          <p:nvPr/>
        </p:nvSpPr>
        <p:spPr>
          <a:xfrm>
            <a:off x="130392" y="123296"/>
            <a:ext cx="8913839" cy="962102"/>
          </a:xfrm>
          <a:prstGeom prst="rect">
            <a:avLst/>
          </a:prstGeom>
        </p:spPr>
        <p:txBody>
          <a:bodyPr vert="horz" lIns="91440" tIns="45720" rIns="91440" bIns="45720" rtlCol="0" anchor="ctr">
            <a:normAutofit fontScale="92500" lnSpcReduction="10000"/>
          </a:bodyPr>
          <a:lstStyle>
            <a:lvl1pPr algn="ctr" defTabSz="914400" rtl="0" eaLnBrk="1" latinLnBrk="0" hangingPunct="1">
              <a:lnSpc>
                <a:spcPct val="90000"/>
              </a:lnSpc>
              <a:spcBef>
                <a:spcPct val="0"/>
              </a:spcBef>
              <a:buNone/>
              <a:defRPr sz="4400" kern="1200">
                <a:solidFill>
                  <a:schemeClr val="tx1"/>
                </a:solidFill>
                <a:latin typeface="微軟正黑體" panose="020B0604030504040204" pitchFamily="34" charset="-120"/>
                <a:ea typeface="微軟正黑體" panose="020B0604030504040204" pitchFamily="34" charset="-120"/>
                <a:cs typeface="Arial" panose="020B0604020202020204" pitchFamily="34" charset="0"/>
              </a:defRPr>
            </a:lvl1pPr>
          </a:lstStyle>
          <a:p>
            <a:pPr marL="720725" indent="-720725">
              <a:lnSpc>
                <a:spcPct val="100000"/>
              </a:lnSpc>
              <a:spcBef>
                <a:spcPts val="0"/>
              </a:spcBef>
              <a:defRPr/>
            </a:pPr>
            <a:r>
              <a:rPr lang="zh-TW" altLang="en-US" sz="3200" b="1" dirty="0" smtClean="0">
                <a:solidFill>
                  <a:srgbClr val="002060"/>
                </a:solidFill>
                <a:effectLst>
                  <a:outerShdw blurRad="38100" dist="38100" dir="2700000" algn="tl">
                    <a:srgbClr val="000000">
                      <a:alpha val="43137"/>
                    </a:srgbClr>
                  </a:outerShdw>
                </a:effectLst>
                <a:cs typeface="Times New Roman" panose="02020603050405020304" pitchFamily="18" charset="0"/>
              </a:rPr>
              <a:t>三</a:t>
            </a:r>
            <a:r>
              <a:rPr lang="zh-TW" altLang="en-US" sz="3200" b="1" dirty="0">
                <a:solidFill>
                  <a:srgbClr val="002060"/>
                </a:solidFill>
                <a:effectLst>
                  <a:outerShdw blurRad="38100" dist="38100" dir="2700000" algn="tl">
                    <a:srgbClr val="000000">
                      <a:alpha val="43137"/>
                    </a:srgbClr>
                  </a:outerShdw>
                </a:effectLst>
                <a:cs typeface="Times New Roman" panose="02020603050405020304" pitchFamily="18" charset="0"/>
              </a:rPr>
              <a:t>、投資促進：引導「國內外民間資金」</a:t>
            </a:r>
            <a:r>
              <a:rPr lang="zh-TW" altLang="en-US" sz="3200" b="1" dirty="0" smtClean="0">
                <a:solidFill>
                  <a:srgbClr val="002060"/>
                </a:solidFill>
                <a:effectLst>
                  <a:outerShdw blurRad="38100" dist="38100" dir="2700000" algn="tl">
                    <a:srgbClr val="000000">
                      <a:alpha val="43137"/>
                    </a:srgbClr>
                  </a:outerShdw>
                </a:effectLst>
                <a:cs typeface="Times New Roman" panose="02020603050405020304" pitchFamily="18" charset="0"/>
              </a:rPr>
              <a:t>及「政府</a:t>
            </a:r>
            <a:r>
              <a:rPr lang="zh-TW" altLang="en-US" sz="3200" b="1" dirty="0">
                <a:solidFill>
                  <a:srgbClr val="002060"/>
                </a:solidFill>
                <a:effectLst>
                  <a:outerShdw blurRad="38100" dist="38100" dir="2700000" algn="tl">
                    <a:srgbClr val="000000">
                      <a:alpha val="43137"/>
                    </a:srgbClr>
                  </a:outerShdw>
                </a:effectLst>
                <a:cs typeface="Times New Roman" panose="02020603050405020304" pitchFamily="18" charset="0"/>
              </a:rPr>
              <a:t>資源」</a:t>
            </a:r>
            <a:r>
              <a:rPr lang="zh-TW" altLang="en-US" sz="3200" b="1" dirty="0" smtClean="0">
                <a:solidFill>
                  <a:srgbClr val="002060"/>
                </a:solidFill>
                <a:effectLst>
                  <a:outerShdw blurRad="38100" dist="38100" dir="2700000" algn="tl">
                    <a:srgbClr val="000000">
                      <a:alpha val="43137"/>
                    </a:srgbClr>
                  </a:outerShdw>
                </a:effectLst>
                <a:cs typeface="Times New Roman" panose="02020603050405020304" pitchFamily="18" charset="0"/>
              </a:rPr>
              <a:t>投入</a:t>
            </a:r>
            <a:r>
              <a:rPr lang="en-US" altLang="zh-TW" sz="2400" b="1" dirty="0" smtClean="0">
                <a:solidFill>
                  <a:srgbClr val="002060"/>
                </a:solidFill>
                <a:effectLst>
                  <a:outerShdw blurRad="38100" dist="38100" dir="2700000" algn="tl">
                    <a:srgbClr val="000000">
                      <a:alpha val="43137"/>
                    </a:srgbClr>
                  </a:outerShdw>
                </a:effectLst>
                <a:cs typeface="Times New Roman" panose="02020603050405020304" pitchFamily="18" charset="0"/>
              </a:rPr>
              <a:t>(2/2)</a:t>
            </a:r>
            <a:endParaRPr lang="zh-TW" altLang="en-US" sz="2400" b="1" dirty="0">
              <a:solidFill>
                <a:srgbClr val="002060"/>
              </a:solidFill>
              <a:effectLst>
                <a:outerShdw blurRad="38100" dist="38100" dir="2700000" algn="tl">
                  <a:srgbClr val="000000">
                    <a:alpha val="43137"/>
                  </a:srgbClr>
                </a:outerShdw>
              </a:effectLst>
              <a:cs typeface="Times New Roman" panose="02020603050405020304" pitchFamily="18" charset="0"/>
            </a:endParaRPr>
          </a:p>
        </p:txBody>
      </p:sp>
      <p:sp>
        <p:nvSpPr>
          <p:cNvPr id="12" name="摺角紙張 11"/>
          <p:cNvSpPr/>
          <p:nvPr/>
        </p:nvSpPr>
        <p:spPr>
          <a:xfrm>
            <a:off x="114238" y="4328968"/>
            <a:ext cx="1476000" cy="1116000"/>
          </a:xfrm>
          <a:prstGeom prst="foldedCorner">
            <a:avLst/>
          </a:prstGeom>
          <a:ln>
            <a:noFill/>
          </a:ln>
          <a:effectLst>
            <a:outerShdw blurRad="76200" dir="13500000" sy="23000" kx="1200000" algn="br" rotWithShape="0">
              <a:prstClr val="black">
                <a:alpha val="20000"/>
              </a:prstClr>
            </a:outerShdw>
          </a:effectLst>
        </p:spPr>
        <p:style>
          <a:lnRef idx="1">
            <a:schemeClr val="accent6"/>
          </a:lnRef>
          <a:fillRef idx="2">
            <a:schemeClr val="accent6"/>
          </a:fillRef>
          <a:effectRef idx="1">
            <a:schemeClr val="accent6"/>
          </a:effectRef>
          <a:fontRef idx="minor">
            <a:schemeClr val="dk1"/>
          </a:fontRef>
        </p:style>
        <p:txBody>
          <a:bodyPr wrap="square">
            <a:noAutofit/>
          </a:bodyPr>
          <a:lstStyle/>
          <a:p>
            <a:pPr algn="ctr">
              <a:spcBef>
                <a:spcPct val="50000"/>
              </a:spcBef>
            </a:pPr>
            <a:endParaRPr lang="zh-TW" altLang="en-US" sz="2000" dirty="0">
              <a:solidFill>
                <a:srgbClr val="8064A2">
                  <a:lumMod val="50000"/>
                </a:srgbClr>
              </a:solidFill>
              <a:latin typeface="標楷體" panose="03000509000000000000" pitchFamily="65" charset="-120"/>
              <a:ea typeface="標楷體" panose="03000509000000000000" pitchFamily="65" charset="-120"/>
            </a:endParaRPr>
          </a:p>
        </p:txBody>
      </p:sp>
      <p:sp>
        <p:nvSpPr>
          <p:cNvPr id="14" name="矩形 13"/>
          <p:cNvSpPr/>
          <p:nvPr/>
        </p:nvSpPr>
        <p:spPr>
          <a:xfrm>
            <a:off x="130392" y="4500418"/>
            <a:ext cx="1378368" cy="707886"/>
          </a:xfrm>
          <a:prstGeom prst="rect">
            <a:avLst/>
          </a:prstGeom>
        </p:spPr>
        <p:txBody>
          <a:bodyPr wrap="square" anchor="ctr">
            <a:spAutoFit/>
          </a:bodyPr>
          <a:lstStyle/>
          <a:p>
            <a:pPr algn="ctr"/>
            <a:r>
              <a:rPr lang="zh-TW" altLang="en-US" sz="2000" b="1" dirty="0">
                <a:solidFill>
                  <a:srgbClr val="1F497D"/>
                </a:solidFill>
                <a:latin typeface="微軟正黑體" pitchFamily="34" charset="-120"/>
                <a:ea typeface="微軟正黑體" pitchFamily="34" charset="-120"/>
              </a:rPr>
              <a:t>研議成立</a:t>
            </a:r>
            <a:endParaRPr lang="en-US" altLang="zh-TW" sz="2000" b="1" dirty="0">
              <a:solidFill>
                <a:srgbClr val="1F497D"/>
              </a:solidFill>
              <a:latin typeface="微軟正黑體" pitchFamily="34" charset="-120"/>
              <a:ea typeface="微軟正黑體" pitchFamily="34" charset="-120"/>
            </a:endParaRPr>
          </a:p>
          <a:p>
            <a:pPr algn="ctr"/>
            <a:r>
              <a:rPr lang="zh-TW" altLang="en-US" sz="2000" b="1" dirty="0">
                <a:solidFill>
                  <a:srgbClr val="1F497D"/>
                </a:solidFill>
                <a:latin typeface="微軟正黑體" pitchFamily="34" charset="-120"/>
                <a:ea typeface="微軟正黑體" pitchFamily="34" charset="-120"/>
              </a:rPr>
              <a:t>主權基金</a:t>
            </a:r>
          </a:p>
        </p:txBody>
      </p:sp>
      <p:sp>
        <p:nvSpPr>
          <p:cNvPr id="15" name="矩形 14"/>
          <p:cNvSpPr/>
          <p:nvPr/>
        </p:nvSpPr>
        <p:spPr>
          <a:xfrm>
            <a:off x="114658" y="2055884"/>
            <a:ext cx="1546502" cy="1015663"/>
          </a:xfrm>
          <a:prstGeom prst="rect">
            <a:avLst/>
          </a:prstGeom>
        </p:spPr>
        <p:txBody>
          <a:bodyPr wrap="square" anchor="ctr">
            <a:spAutoFit/>
          </a:bodyPr>
          <a:lstStyle/>
          <a:p>
            <a:pPr algn="ctr"/>
            <a:r>
              <a:rPr lang="zh-TW" altLang="en-US" sz="2000" b="1" dirty="0" smtClean="0">
                <a:solidFill>
                  <a:srgbClr val="1F497D"/>
                </a:solidFill>
                <a:latin typeface="微軟正黑體" pitchFamily="34" charset="-120"/>
                <a:ea typeface="微軟正黑體" pitchFamily="34" charset="-120"/>
              </a:rPr>
              <a:t>協助企業</a:t>
            </a:r>
            <a:endParaRPr lang="en-US" altLang="zh-TW" sz="2000" b="1" dirty="0" smtClean="0">
              <a:solidFill>
                <a:srgbClr val="1F497D"/>
              </a:solidFill>
              <a:latin typeface="微軟正黑體" pitchFamily="34" charset="-120"/>
              <a:ea typeface="微軟正黑體" pitchFamily="34" charset="-120"/>
            </a:endParaRPr>
          </a:p>
          <a:p>
            <a:pPr algn="ctr"/>
            <a:r>
              <a:rPr lang="zh-TW" altLang="en-US" sz="2000" b="1" dirty="0" smtClean="0">
                <a:solidFill>
                  <a:srgbClr val="1F497D"/>
                </a:solidFill>
                <a:latin typeface="微軟正黑體" pitchFamily="34" charset="-120"/>
                <a:ea typeface="微軟正黑體" pitchFamily="34" charset="-120"/>
              </a:rPr>
              <a:t>取得投資</a:t>
            </a:r>
            <a:endParaRPr lang="en-US" altLang="zh-TW" sz="2000" b="1" dirty="0" smtClean="0">
              <a:solidFill>
                <a:srgbClr val="1F497D"/>
              </a:solidFill>
              <a:latin typeface="微軟正黑體" pitchFamily="34" charset="-120"/>
              <a:ea typeface="微軟正黑體" pitchFamily="34" charset="-120"/>
            </a:endParaRPr>
          </a:p>
          <a:p>
            <a:pPr algn="ctr"/>
            <a:r>
              <a:rPr lang="zh-TW" altLang="en-US" sz="2000" b="1" dirty="0" smtClean="0">
                <a:solidFill>
                  <a:srgbClr val="1F497D"/>
                </a:solidFill>
                <a:latin typeface="微軟正黑體" pitchFamily="34" charset="-120"/>
                <a:ea typeface="微軟正黑體" pitchFamily="34" charset="-120"/>
              </a:rPr>
              <a:t>及併購資</a:t>
            </a:r>
            <a:r>
              <a:rPr lang="zh-TW" altLang="en-US" b="1" dirty="0" smtClean="0">
                <a:solidFill>
                  <a:srgbClr val="1F497D"/>
                </a:solidFill>
                <a:latin typeface="微軟正黑體" pitchFamily="34" charset="-120"/>
                <a:ea typeface="微軟正黑體" pitchFamily="34" charset="-120"/>
              </a:rPr>
              <a:t>金</a:t>
            </a:r>
            <a:endParaRPr lang="zh-TW" altLang="en-US" b="1" dirty="0">
              <a:solidFill>
                <a:srgbClr val="1F497D"/>
              </a:solidFill>
              <a:latin typeface="微軟正黑體" pitchFamily="34" charset="-120"/>
              <a:ea typeface="微軟正黑體" pitchFamily="34" charset="-120"/>
            </a:endParaRPr>
          </a:p>
        </p:txBody>
      </p:sp>
      <p:sp>
        <p:nvSpPr>
          <p:cNvPr id="16" name="圓角矩形 15"/>
          <p:cNvSpPr/>
          <p:nvPr/>
        </p:nvSpPr>
        <p:spPr>
          <a:xfrm>
            <a:off x="1821839" y="1564739"/>
            <a:ext cx="7092000" cy="2160000"/>
          </a:xfrm>
          <a:prstGeom prst="roundRect">
            <a:avLst/>
          </a:prstGeom>
          <a:solidFill>
            <a:srgbClr val="FFFFEF"/>
          </a:solidFill>
          <a:ln>
            <a:solidFill>
              <a:schemeClr val="accent6">
                <a:lumMod val="75000"/>
              </a:schemeClr>
            </a:solidFill>
          </a:ln>
          <a:effectLst>
            <a:outerShdw blurRad="107950" dist="12700" dir="5400000" algn="ctr">
              <a:srgbClr val="000000"/>
            </a:outerShdw>
          </a:effectLst>
        </p:spPr>
        <p:style>
          <a:lnRef idx="2">
            <a:schemeClr val="accent6"/>
          </a:lnRef>
          <a:fillRef idx="1">
            <a:schemeClr val="lt1"/>
          </a:fillRef>
          <a:effectRef idx="0">
            <a:schemeClr val="accent6"/>
          </a:effectRef>
          <a:fontRef idx="minor">
            <a:schemeClr val="dk1"/>
          </a:fontRef>
        </p:style>
        <p:txBody>
          <a:bodyPr wrap="square" tIns="0" bIns="0">
            <a:spAutoFit/>
          </a:bodyPr>
          <a:lstStyle/>
          <a:p>
            <a:pPr marL="285750" indent="-285750" algn="just" defTabSz="720000">
              <a:lnSpc>
                <a:spcPts val="2300"/>
              </a:lnSpc>
              <a:spcBef>
                <a:spcPts val="600"/>
              </a:spcBef>
              <a:buSzPct val="100000"/>
              <a:buBlip>
                <a:blip r:embed="rId3"/>
              </a:buBlip>
            </a:pPr>
            <a:r>
              <a:rPr lang="zh-TW" altLang="en-US" sz="2000" b="1" kern="0" spc="-30" dirty="0" smtClean="0">
                <a:solidFill>
                  <a:srgbClr val="1F497D"/>
                </a:solidFill>
                <a:latin typeface="微軟正黑體" pitchFamily="34" charset="-120"/>
                <a:ea typeface="微軟正黑體" pitchFamily="34" charset="-120"/>
              </a:rPr>
              <a:t>提供</a:t>
            </a:r>
            <a:r>
              <a:rPr lang="zh-TW" altLang="en-US" sz="2000" b="1" kern="0" spc="-30" dirty="0" smtClean="0">
                <a:solidFill>
                  <a:srgbClr val="FF0000"/>
                </a:solidFill>
                <a:latin typeface="微軟正黑體" pitchFamily="34" charset="-120"/>
                <a:ea typeface="微軟正黑體" pitchFamily="34" charset="-120"/>
              </a:rPr>
              <a:t>新臺幣 </a:t>
            </a:r>
            <a:r>
              <a:rPr lang="en-US" altLang="zh-TW" sz="2000" b="1" kern="0" spc="-30" dirty="0" smtClean="0">
                <a:solidFill>
                  <a:srgbClr val="FF0000"/>
                </a:solidFill>
                <a:latin typeface="微軟正黑體" pitchFamily="34" charset="-120"/>
                <a:ea typeface="微軟正黑體" pitchFamily="34" charset="-120"/>
              </a:rPr>
              <a:t>5,000 </a:t>
            </a:r>
            <a:r>
              <a:rPr lang="zh-TW" altLang="en-US" sz="2000" b="1" kern="0" spc="-30" dirty="0" smtClean="0">
                <a:solidFill>
                  <a:srgbClr val="FF0000"/>
                </a:solidFill>
                <a:latin typeface="微軟正黑體" pitchFamily="34" charset="-120"/>
                <a:ea typeface="微軟正黑體" pitchFamily="34" charset="-120"/>
              </a:rPr>
              <a:t>億</a:t>
            </a:r>
            <a:r>
              <a:rPr lang="zh-TW" altLang="en-US" sz="2000" b="1" kern="0" spc="-30" dirty="0">
                <a:solidFill>
                  <a:srgbClr val="FF0000"/>
                </a:solidFill>
                <a:latin typeface="微軟正黑體" pitchFamily="34" charset="-120"/>
                <a:ea typeface="微軟正黑體" pitchFamily="34" charset="-120"/>
              </a:rPr>
              <a:t>元的貸款總額</a:t>
            </a:r>
            <a:r>
              <a:rPr lang="zh-TW" altLang="en-US" sz="2000" b="1" kern="0" spc="-30" dirty="0" smtClean="0">
                <a:solidFill>
                  <a:srgbClr val="FF0000"/>
                </a:solidFill>
                <a:latin typeface="微軟正黑體" pitchFamily="34" charset="-120"/>
                <a:ea typeface="微軟正黑體" pitchFamily="34" charset="-120"/>
              </a:rPr>
              <a:t>度，協助非中小企業取得營運資金</a:t>
            </a:r>
            <a:r>
              <a:rPr lang="zh-TW" altLang="en-US" sz="2000" b="1" kern="0" spc="-30" dirty="0" smtClean="0">
                <a:solidFill>
                  <a:srgbClr val="1F497D"/>
                </a:solidFill>
                <a:latin typeface="微軟正黑體" pitchFamily="34" charset="-120"/>
                <a:ea typeface="微軟正黑體" pitchFamily="34" charset="-120"/>
              </a:rPr>
              <a:t>，擴大投資</a:t>
            </a:r>
            <a:endParaRPr lang="zh-TW" altLang="zh-TW" sz="2000" b="1" kern="0" spc="-30" dirty="0">
              <a:solidFill>
                <a:srgbClr val="1F497D"/>
              </a:solidFill>
              <a:latin typeface="微軟正黑體" pitchFamily="34" charset="-120"/>
              <a:ea typeface="微軟正黑體" pitchFamily="34" charset="-120"/>
            </a:endParaRPr>
          </a:p>
          <a:p>
            <a:pPr marL="285750" indent="-285750" algn="just" defTabSz="720000">
              <a:lnSpc>
                <a:spcPts val="2300"/>
              </a:lnSpc>
              <a:spcBef>
                <a:spcPts val="600"/>
              </a:spcBef>
              <a:buSzPct val="100000"/>
              <a:buBlip>
                <a:blip r:embed="rId3"/>
              </a:buBlip>
            </a:pPr>
            <a:r>
              <a:rPr lang="zh-TW" altLang="zh-TW" sz="2000" b="1" kern="0" spc="-30" dirty="0" smtClean="0">
                <a:solidFill>
                  <a:srgbClr val="FF0000"/>
                </a:solidFill>
                <a:latin typeface="微軟正黑體" pitchFamily="34" charset="-120"/>
                <a:ea typeface="微軟正黑體" pitchFamily="34" charset="-120"/>
              </a:rPr>
              <a:t>增加</a:t>
            </a:r>
            <a:r>
              <a:rPr lang="zh-TW" altLang="en-US" sz="2000" b="1" kern="0" spc="-30" dirty="0" smtClean="0">
                <a:solidFill>
                  <a:srgbClr val="FF0000"/>
                </a:solidFill>
                <a:latin typeface="微軟正黑體" pitchFamily="34" charset="-120"/>
                <a:ea typeface="微軟正黑體" pitchFamily="34" charset="-120"/>
              </a:rPr>
              <a:t>中小企業</a:t>
            </a:r>
            <a:r>
              <a:rPr lang="zh-TW" altLang="zh-TW" sz="2000" b="1" kern="0" spc="-30" dirty="0" smtClean="0">
                <a:solidFill>
                  <a:srgbClr val="FF0000"/>
                </a:solidFill>
                <a:latin typeface="微軟正黑體" pitchFamily="34" charset="-120"/>
                <a:ea typeface="微軟正黑體" pitchFamily="34" charset="-120"/>
              </a:rPr>
              <a:t>放款餘額</a:t>
            </a:r>
            <a:r>
              <a:rPr lang="en-US" altLang="zh-TW" sz="2000" b="1" kern="0" spc="-30" dirty="0" smtClean="0">
                <a:solidFill>
                  <a:srgbClr val="FF0000"/>
                </a:solidFill>
                <a:latin typeface="微軟正黑體" pitchFamily="34" charset="-120"/>
                <a:ea typeface="微軟正黑體" pitchFamily="34" charset="-120"/>
              </a:rPr>
              <a:t> 5,400 </a:t>
            </a:r>
            <a:r>
              <a:rPr lang="zh-TW" altLang="zh-TW" sz="2000" b="1" kern="0" spc="-30" dirty="0" smtClean="0">
                <a:solidFill>
                  <a:srgbClr val="FF0000"/>
                </a:solidFill>
                <a:latin typeface="微軟正黑體" pitchFamily="34" charset="-120"/>
                <a:ea typeface="微軟正黑體" pitchFamily="34" charset="-120"/>
              </a:rPr>
              <a:t>億元</a:t>
            </a:r>
            <a:r>
              <a:rPr lang="zh-TW" altLang="en-US" sz="2000" b="1" kern="0" spc="-30" dirty="0" smtClean="0">
                <a:solidFill>
                  <a:srgbClr val="1F497D"/>
                </a:solidFill>
                <a:latin typeface="微軟正黑體" pitchFamily="34" charset="-120"/>
                <a:ea typeface="微軟正黑體" pitchFamily="34" charset="-120"/>
              </a:rPr>
              <a:t>（</a:t>
            </a:r>
            <a:r>
              <a:rPr lang="en-US" altLang="zh-TW" sz="2000" b="1" kern="0" spc="-30" dirty="0" smtClean="0">
                <a:solidFill>
                  <a:srgbClr val="1F497D"/>
                </a:solidFill>
                <a:latin typeface="微軟正黑體" pitchFamily="34" charset="-120"/>
                <a:ea typeface="微軟正黑體" pitchFamily="34" charset="-120"/>
              </a:rPr>
              <a:t>18</a:t>
            </a:r>
            <a:r>
              <a:rPr lang="zh-TW" altLang="en-US" sz="2000" b="1" kern="0" spc="-30" dirty="0" smtClean="0">
                <a:solidFill>
                  <a:srgbClr val="1F497D"/>
                </a:solidFill>
                <a:latin typeface="微軟正黑體" pitchFamily="34" charset="-120"/>
                <a:ea typeface="微軟正黑體" pitchFamily="34" charset="-120"/>
              </a:rPr>
              <a:t>個月），協助取得融資</a:t>
            </a:r>
            <a:endParaRPr lang="en-US" altLang="zh-TW" sz="2000" b="1" kern="0" spc="-30" dirty="0" smtClean="0">
              <a:solidFill>
                <a:srgbClr val="1F497D"/>
              </a:solidFill>
              <a:latin typeface="微軟正黑體" pitchFamily="34" charset="-120"/>
              <a:ea typeface="微軟正黑體" pitchFamily="34" charset="-120"/>
            </a:endParaRPr>
          </a:p>
          <a:p>
            <a:pPr marL="285750" indent="-285750" algn="just" defTabSz="720000">
              <a:lnSpc>
                <a:spcPts val="2300"/>
              </a:lnSpc>
              <a:spcBef>
                <a:spcPts val="600"/>
              </a:spcBef>
              <a:buSzPct val="100000"/>
              <a:buBlip>
                <a:blip r:embed="rId3"/>
              </a:buBlip>
            </a:pPr>
            <a:r>
              <a:rPr lang="zh-TW" altLang="en-US" sz="2000" b="1" kern="0" spc="-30" dirty="0" smtClean="0">
                <a:solidFill>
                  <a:srgbClr val="FF0000"/>
                </a:solidFill>
                <a:latin typeface="微軟正黑體" pitchFamily="34" charset="-120"/>
                <a:ea typeface="微軟正黑體" pitchFamily="34" charset="-120"/>
              </a:rPr>
              <a:t>國</a:t>
            </a:r>
            <a:r>
              <a:rPr lang="zh-TW" altLang="en-US" sz="2000" b="1" kern="0" spc="-30" dirty="0">
                <a:solidFill>
                  <a:srgbClr val="FF0000"/>
                </a:solidFill>
                <a:latin typeface="微軟正黑體" pitchFamily="34" charset="-120"/>
                <a:ea typeface="微軟正黑體" pitchFamily="34" charset="-120"/>
              </a:rPr>
              <a:t>發基金</a:t>
            </a:r>
            <a:r>
              <a:rPr lang="zh-TW" altLang="en-US" sz="2000" b="1" kern="0" spc="-30" dirty="0" smtClean="0">
                <a:solidFill>
                  <a:srgbClr val="FF0000"/>
                </a:solidFill>
                <a:latin typeface="微軟正黑體" pitchFamily="34" charset="-120"/>
                <a:ea typeface="微軟正黑體" pitchFamily="34" charset="-120"/>
              </a:rPr>
              <a:t>與民間合組併購基金</a:t>
            </a:r>
            <a:r>
              <a:rPr lang="zh-TW" altLang="en-US" sz="2000" b="1" kern="0" spc="-30" dirty="0" smtClean="0">
                <a:solidFill>
                  <a:srgbClr val="1F497D"/>
                </a:solidFill>
                <a:latin typeface="微軟正黑體" pitchFamily="34" charset="-120"/>
                <a:ea typeface="微軟正黑體" pitchFamily="34" charset="-120"/>
              </a:rPr>
              <a:t>，並放寬企業併購融資條件，協助企業取得併購資金</a:t>
            </a:r>
            <a:endParaRPr lang="zh-TW" altLang="en-US" sz="2000" b="1" kern="0" spc="-30" dirty="0">
              <a:solidFill>
                <a:srgbClr val="1F497D"/>
              </a:solidFill>
              <a:latin typeface="微軟正黑體" pitchFamily="34" charset="-120"/>
              <a:ea typeface="微軟正黑體" pitchFamily="34" charset="-120"/>
            </a:endParaRPr>
          </a:p>
        </p:txBody>
      </p:sp>
      <p:sp>
        <p:nvSpPr>
          <p:cNvPr id="17" name="圓角矩形 16"/>
          <p:cNvSpPr/>
          <p:nvPr/>
        </p:nvSpPr>
        <p:spPr>
          <a:xfrm>
            <a:off x="1821839" y="4120801"/>
            <a:ext cx="7092000" cy="1532334"/>
          </a:xfrm>
          <a:prstGeom prst="roundRect">
            <a:avLst/>
          </a:prstGeom>
          <a:solidFill>
            <a:srgbClr val="FFFFEF"/>
          </a:solidFill>
          <a:ln>
            <a:solidFill>
              <a:schemeClr val="accent6">
                <a:lumMod val="75000"/>
              </a:schemeClr>
            </a:solidFill>
          </a:ln>
          <a:effectLst>
            <a:outerShdw blurRad="107950" dist="12700" dir="5400000" algn="ctr">
              <a:srgbClr val="000000"/>
            </a:outerShdw>
          </a:effectLst>
        </p:spPr>
        <p:style>
          <a:lnRef idx="2">
            <a:schemeClr val="accent6"/>
          </a:lnRef>
          <a:fillRef idx="1">
            <a:schemeClr val="lt1"/>
          </a:fillRef>
          <a:effectRef idx="0">
            <a:schemeClr val="accent6"/>
          </a:effectRef>
          <a:fontRef idx="minor">
            <a:schemeClr val="dk1"/>
          </a:fontRef>
        </p:style>
        <p:txBody>
          <a:bodyPr wrap="square" tIns="0" bIns="0">
            <a:spAutoFit/>
          </a:bodyPr>
          <a:lstStyle/>
          <a:p>
            <a:pPr marL="285750" indent="-285750" algn="just" defTabSz="720000">
              <a:lnSpc>
                <a:spcPts val="2400"/>
              </a:lnSpc>
              <a:spcBef>
                <a:spcPts val="600"/>
              </a:spcBef>
              <a:spcAft>
                <a:spcPts val="600"/>
              </a:spcAft>
              <a:buFontTx/>
              <a:buBlip>
                <a:blip r:embed="rId3"/>
              </a:buBlip>
            </a:pPr>
            <a:r>
              <a:rPr lang="zh-TW" altLang="en-US" b="1" kern="0" spc="-30" dirty="0" smtClean="0">
                <a:solidFill>
                  <a:srgbClr val="1F497D"/>
                </a:solidFill>
                <a:latin typeface="微軟正黑體" pitchFamily="34" charset="-120"/>
                <a:ea typeface="微軟正黑體" pitchFamily="34" charset="-120"/>
              </a:rPr>
              <a:t></a:t>
            </a:r>
            <a:r>
              <a:rPr lang="zh-TW" altLang="en-US" sz="2000" b="1" kern="0" spc="-30" dirty="0" smtClean="0">
                <a:solidFill>
                  <a:srgbClr val="FF0000"/>
                </a:solidFill>
                <a:latin typeface="微軟正黑體" pitchFamily="34" charset="-120"/>
                <a:ea typeface="微軟正黑體" pitchFamily="34" charset="-120"/>
              </a:rPr>
              <a:t>加強</a:t>
            </a:r>
            <a:r>
              <a:rPr lang="zh-TW" altLang="en-US" sz="2000" b="1" kern="0" spc="-30" dirty="0">
                <a:solidFill>
                  <a:srgbClr val="FF0000"/>
                </a:solidFill>
                <a:latin typeface="微軟正黑體" pitchFamily="34" charset="-120"/>
                <a:ea typeface="微軟正黑體" pitchFamily="34" charset="-120"/>
              </a:rPr>
              <a:t>政府退休及保險基金運用之橫向聯繫合作，提升基金營運效率與長期投資</a:t>
            </a:r>
            <a:r>
              <a:rPr lang="zh-TW" altLang="en-US" sz="2000" b="1" kern="0" spc="-30" dirty="0" smtClean="0">
                <a:solidFill>
                  <a:srgbClr val="FF0000"/>
                </a:solidFill>
                <a:latin typeface="微軟正黑體" pitchFamily="34" charset="-120"/>
                <a:ea typeface="微軟正黑體" pitchFamily="34" charset="-120"/>
              </a:rPr>
              <a:t>績效</a:t>
            </a:r>
            <a:endParaRPr lang="en-US" altLang="zh-TW" sz="2000" b="1" kern="0" spc="-30" dirty="0" smtClean="0">
              <a:solidFill>
                <a:srgbClr val="FF0000"/>
              </a:solidFill>
              <a:latin typeface="微軟正黑體" pitchFamily="34" charset="-120"/>
              <a:ea typeface="微軟正黑體" pitchFamily="34" charset="-120"/>
            </a:endParaRPr>
          </a:p>
          <a:p>
            <a:pPr marL="285750" indent="-285750" algn="just" defTabSz="720000">
              <a:lnSpc>
                <a:spcPts val="2400"/>
              </a:lnSpc>
              <a:spcBef>
                <a:spcPts val="600"/>
              </a:spcBef>
              <a:spcAft>
                <a:spcPts val="600"/>
              </a:spcAft>
              <a:buFontTx/>
              <a:buBlip>
                <a:blip r:embed="rId3"/>
              </a:buBlip>
            </a:pPr>
            <a:r>
              <a:rPr lang="zh-TW" altLang="en-US" sz="2000" b="1" kern="0" spc="-30" dirty="0" smtClean="0">
                <a:solidFill>
                  <a:srgbClr val="FF0000"/>
                </a:solidFill>
                <a:latin typeface="微軟正黑體" pitchFamily="34" charset="-120"/>
                <a:ea typeface="微軟正黑體" pitchFamily="34" charset="-120"/>
              </a:rPr>
              <a:t>研</a:t>
            </a:r>
            <a:r>
              <a:rPr lang="zh-TW" altLang="en-US" sz="2000" b="1" kern="0" spc="-30" dirty="0">
                <a:solidFill>
                  <a:srgbClr val="FF0000"/>
                </a:solidFill>
                <a:latin typeface="微軟正黑體" pitchFamily="34" charset="-120"/>
                <a:ea typeface="微軟正黑體" pitchFamily="34" charset="-120"/>
              </a:rPr>
              <a:t>議成立主權基金</a:t>
            </a:r>
            <a:r>
              <a:rPr lang="zh-TW" altLang="en-US" sz="2000" b="1" kern="0" spc="-30" dirty="0" smtClean="0">
                <a:solidFill>
                  <a:srgbClr val="1F497D"/>
                </a:solidFill>
                <a:latin typeface="微軟正黑體" pitchFamily="34" charset="-120"/>
                <a:ea typeface="微軟正黑體" pitchFamily="34" charset="-120"/>
              </a:rPr>
              <a:t>，就組織法制、資金籌措、人事制度、薪資結構等層面進行研析</a:t>
            </a:r>
            <a:endParaRPr lang="en-US" altLang="zh-TW" sz="2000" b="1" kern="0" spc="-30" dirty="0" smtClean="0">
              <a:solidFill>
                <a:srgbClr val="1F497D"/>
              </a:solidFill>
              <a:latin typeface="微軟正黑體" pitchFamily="34" charset="-120"/>
              <a:ea typeface="微軟正黑體" pitchFamily="34" charset="-120"/>
            </a:endParaRPr>
          </a:p>
        </p:txBody>
      </p:sp>
    </p:spTree>
    <p:extLst>
      <p:ext uri="{BB962C8B-B14F-4D97-AF65-F5344CB8AC3E}">
        <p14:creationId xmlns:p14="http://schemas.microsoft.com/office/powerpoint/2010/main" val="30694485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1"/>
          <p:cNvSpPr>
            <a:spLocks noGrp="1"/>
          </p:cNvSpPr>
          <p:nvPr>
            <p:ph type="title"/>
          </p:nvPr>
        </p:nvSpPr>
        <p:spPr>
          <a:xfrm>
            <a:off x="0" y="302608"/>
            <a:ext cx="9168712" cy="641984"/>
          </a:xfrm>
        </p:spPr>
        <p:txBody>
          <a:bodyPr lIns="0" rIns="0">
            <a:normAutofit fontScale="90000"/>
          </a:bodyPr>
          <a:lstStyle/>
          <a:p>
            <a:pPr eaLnBrk="0" fontAlgn="base" hangingPunct="0">
              <a:lnSpc>
                <a:spcPct val="100000"/>
              </a:lnSpc>
              <a:spcAft>
                <a:spcPct val="0"/>
              </a:spcAft>
              <a:defRPr/>
            </a:pPr>
            <a:r>
              <a:rPr lang="zh-TW" altLang="en-US" b="1" dirty="0">
                <a:solidFill>
                  <a:srgbClr val="002060"/>
                </a:solidFill>
                <a:effectLst>
                  <a:outerShdw blurRad="38100" dist="38100" dir="2700000" algn="tl">
                    <a:srgbClr val="000000">
                      <a:alpha val="43137"/>
                    </a:srgbClr>
                  </a:outerShdw>
                </a:effectLst>
                <a:cs typeface="Times New Roman" panose="02020603050405020304" pitchFamily="18" charset="0"/>
              </a:rPr>
              <a:t>四、</a:t>
            </a:r>
            <a:r>
              <a:rPr lang="zh-TW" altLang="en-US" b="1" dirty="0" smtClean="0">
                <a:solidFill>
                  <a:srgbClr val="002060"/>
                </a:solidFill>
                <a:effectLst>
                  <a:outerShdw blurRad="38100" dist="38100" dir="2700000" algn="tl">
                    <a:srgbClr val="000000">
                      <a:alpha val="43137"/>
                    </a:srgbClr>
                  </a:outerShdw>
                </a:effectLst>
                <a:cs typeface="Times New Roman" panose="02020603050405020304" pitchFamily="18" charset="0"/>
              </a:rPr>
              <a:t>未來一年重點措施</a:t>
            </a:r>
            <a:r>
              <a:rPr lang="en-US" altLang="zh-TW" sz="3100" b="1" dirty="0" smtClean="0">
                <a:solidFill>
                  <a:srgbClr val="002060"/>
                </a:solidFill>
                <a:effectLst>
                  <a:outerShdw blurRad="38100" dist="38100" dir="2700000" algn="tl">
                    <a:srgbClr val="000000">
                      <a:alpha val="43137"/>
                    </a:srgbClr>
                  </a:outerShdw>
                </a:effectLst>
                <a:cs typeface="Times New Roman" panose="02020603050405020304" pitchFamily="18" charset="0"/>
              </a:rPr>
              <a:t>(1/9)</a:t>
            </a:r>
            <a:endParaRPr lang="zh-TW" altLang="en-US" sz="3100" b="1" dirty="0">
              <a:solidFill>
                <a:srgbClr val="002060"/>
              </a:solidFill>
              <a:effectLst>
                <a:outerShdw blurRad="38100" dist="38100" dir="2700000" algn="tl">
                  <a:srgbClr val="000000">
                    <a:alpha val="43137"/>
                  </a:srgbClr>
                </a:outerShdw>
              </a:effectLst>
              <a:cs typeface="Times New Roman" panose="02020603050405020304" pitchFamily="18" charset="0"/>
            </a:endParaRPr>
          </a:p>
        </p:txBody>
      </p:sp>
      <p:sp>
        <p:nvSpPr>
          <p:cNvPr id="7" name="投影片編號版面配置區 3"/>
          <p:cNvSpPr txBox="1">
            <a:spLocks/>
          </p:cNvSpPr>
          <p:nvPr/>
        </p:nvSpPr>
        <p:spPr>
          <a:xfrm>
            <a:off x="6905848" y="6492875"/>
            <a:ext cx="2133600" cy="365125"/>
          </a:xfrm>
          <a:prstGeom prst="rect">
            <a:avLst/>
          </a:prstGeom>
        </p:spPr>
        <p:txBody>
          <a:bodyPr vert="horz" lIns="91440" tIns="45720" rIns="91440" bIns="45720" rtlCol="0" anchor="ctr"/>
          <a:lstStyle>
            <a:defPPr>
              <a:defRPr lang="zh-TW"/>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8646B01-4085-4DDD-822B-F552DEC86DD7}" type="slidenum">
              <a:rPr lang="zh-TW" altLang="en-US" sz="1600" smtClean="0">
                <a:solidFill>
                  <a:prstClr val="black">
                    <a:tint val="75000"/>
                  </a:prstClr>
                </a:solidFill>
                <a:ea typeface="文鼎圓體M"/>
              </a:rPr>
              <a:pPr/>
              <a:t>22</a:t>
            </a:fld>
            <a:endParaRPr lang="zh-TW" altLang="en-US" sz="1600" dirty="0">
              <a:solidFill>
                <a:prstClr val="black">
                  <a:tint val="75000"/>
                </a:prstClr>
              </a:solidFill>
              <a:ea typeface="文鼎圓體M"/>
            </a:endParaRPr>
          </a:p>
        </p:txBody>
      </p:sp>
      <p:graphicFrame>
        <p:nvGraphicFramePr>
          <p:cNvPr id="2" name="表格 1"/>
          <p:cNvGraphicFramePr>
            <a:graphicFrameLocks noGrp="1"/>
          </p:cNvGraphicFramePr>
          <p:nvPr>
            <p:extLst>
              <p:ext uri="{D42A27DB-BD31-4B8C-83A1-F6EECF244321}">
                <p14:modId xmlns:p14="http://schemas.microsoft.com/office/powerpoint/2010/main" val="3582339552"/>
              </p:ext>
            </p:extLst>
          </p:nvPr>
        </p:nvGraphicFramePr>
        <p:xfrm>
          <a:off x="123987" y="1183852"/>
          <a:ext cx="8911525" cy="4997967"/>
        </p:xfrm>
        <a:graphic>
          <a:graphicData uri="http://schemas.openxmlformats.org/drawingml/2006/table">
            <a:tbl>
              <a:tblPr firstRow="1" firstCol="1" bandRow="1">
                <a:effectLst/>
                <a:tableStyleId>{5C22544A-7EE6-4342-B048-85BDC9FD1C3A}</a:tableStyleId>
              </a:tblPr>
              <a:tblGrid>
                <a:gridCol w="1689315"/>
                <a:gridCol w="7222210"/>
              </a:tblGrid>
              <a:tr h="413538">
                <a:tc>
                  <a:txBody>
                    <a:bodyPr/>
                    <a:lstStyle/>
                    <a:p>
                      <a:pPr algn="ctr">
                        <a:spcAft>
                          <a:spcPts val="0"/>
                        </a:spcAft>
                      </a:pPr>
                      <a:r>
                        <a:rPr lang="zh-TW" altLang="en-US" sz="2000" b="1" kern="0" spc="-30" dirty="0" smtClean="0">
                          <a:solidFill>
                            <a:schemeClr val="tx1"/>
                          </a:solidFill>
                          <a:latin typeface="微軟正黑體" pitchFamily="34" charset="-120"/>
                          <a:ea typeface="微軟正黑體" pitchFamily="34" charset="-120"/>
                          <a:cs typeface="+mn-cs"/>
                        </a:rPr>
                        <a:t>推動措施</a:t>
                      </a:r>
                      <a:endParaRPr lang="zh-TW" sz="2000" b="1" kern="0" spc="-30" dirty="0">
                        <a:solidFill>
                          <a:schemeClr val="tx1"/>
                        </a:solidFill>
                        <a:latin typeface="微軟正黑體" pitchFamily="34" charset="-120"/>
                        <a:ea typeface="微軟正黑體" pitchFamily="34" charset="-120"/>
                        <a:cs typeface="+mn-cs"/>
                      </a:endParaRPr>
                    </a:p>
                  </a:txBody>
                  <a:tcPr marL="60779" marR="60779"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spcAft>
                          <a:spcPts val="0"/>
                        </a:spcAft>
                      </a:pPr>
                      <a:r>
                        <a:rPr lang="zh-TW" altLang="en-US" sz="2000" b="1" kern="0" spc="-30" dirty="0" smtClean="0">
                          <a:solidFill>
                            <a:schemeClr val="tx1"/>
                          </a:solidFill>
                          <a:latin typeface="微軟正黑體" pitchFamily="34" charset="-120"/>
                          <a:ea typeface="微軟正黑體" pitchFamily="34" charset="-120"/>
                          <a:cs typeface="+mn-cs"/>
                        </a:rPr>
                        <a:t>具體作法</a:t>
                      </a:r>
                      <a:endParaRPr lang="zh-TW" sz="2000" b="1" kern="0" spc="-30" dirty="0">
                        <a:solidFill>
                          <a:schemeClr val="tx1"/>
                        </a:solidFill>
                        <a:latin typeface="微軟正黑體" pitchFamily="34" charset="-120"/>
                        <a:ea typeface="微軟正黑體" pitchFamily="34" charset="-120"/>
                        <a:cs typeface="+mn-cs"/>
                      </a:endParaRPr>
                    </a:p>
                  </a:txBody>
                  <a:tcPr marL="60779" marR="60779"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tx2">
                        <a:lumMod val="40000"/>
                        <a:lumOff val="60000"/>
                      </a:schemeClr>
                    </a:solidFill>
                  </a:tcPr>
                </a:tc>
              </a:tr>
              <a:tr h="393429">
                <a:tc gridSpan="2">
                  <a:txBody>
                    <a:bodyPr/>
                    <a:lstStyle/>
                    <a:p>
                      <a:pPr algn="ctr">
                        <a:spcAft>
                          <a:spcPts val="0"/>
                        </a:spcAft>
                      </a:pPr>
                      <a:r>
                        <a:rPr lang="zh-TW" altLang="en-US" sz="2000" b="1" kern="0" spc="-30" dirty="0" smtClean="0">
                          <a:solidFill>
                            <a:schemeClr val="bg1"/>
                          </a:solidFill>
                          <a:latin typeface="微軟正黑體" pitchFamily="34" charset="-120"/>
                          <a:ea typeface="微軟正黑體" pitchFamily="34" charset="-120"/>
                          <a:cs typeface="+mn-cs"/>
                        </a:rPr>
                        <a:t>產業升級</a:t>
                      </a:r>
                      <a:endParaRPr lang="zh-TW" sz="2000" b="1" kern="0" spc="-30" dirty="0">
                        <a:solidFill>
                          <a:schemeClr val="bg1"/>
                        </a:solidFill>
                        <a:latin typeface="微軟正黑體" pitchFamily="34" charset="-120"/>
                        <a:ea typeface="微軟正黑體" pitchFamily="34" charset="-120"/>
                        <a:cs typeface="+mn-cs"/>
                      </a:endParaRP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hMerge="1">
                  <a:txBody>
                    <a:bodyPr/>
                    <a:lstStyle/>
                    <a:p>
                      <a:endParaRPr lang="zh-TW" altLang="en-US"/>
                    </a:p>
                  </a:txBody>
                  <a:tcPr/>
                </a:tc>
              </a:tr>
              <a:tr h="4131004">
                <a:tc>
                  <a:txBody>
                    <a:bodyPr/>
                    <a:lstStyle/>
                    <a:p>
                      <a:pPr marL="361950" marR="0" indent="-361950" algn="l" defTabSz="914400" rtl="0" eaLnBrk="1" fontAlgn="auto" latinLnBrk="0" hangingPunct="1">
                        <a:lnSpc>
                          <a:spcPct val="100000"/>
                        </a:lnSpc>
                        <a:spcBef>
                          <a:spcPts val="300"/>
                        </a:spcBef>
                        <a:spcAft>
                          <a:spcPts val="0"/>
                        </a:spcAft>
                        <a:buClrTx/>
                        <a:buSzTx/>
                        <a:buFontTx/>
                        <a:buNone/>
                        <a:tabLst/>
                        <a:defRPr/>
                      </a:pPr>
                      <a:r>
                        <a:rPr lang="zh-TW" altLang="zh-TW" sz="1600" b="0" kern="0" spc="-30" dirty="0" smtClean="0">
                          <a:solidFill>
                            <a:schemeClr val="tx1"/>
                          </a:solidFill>
                          <a:latin typeface="微軟正黑體" pitchFamily="34" charset="-120"/>
                          <a:ea typeface="微軟正黑體" pitchFamily="34" charset="-120"/>
                          <a:cs typeface="+mn-cs"/>
                        </a:rPr>
                        <a:t>一、</a:t>
                      </a:r>
                      <a:r>
                        <a:rPr lang="zh-TW" altLang="en-US" sz="1500" b="0" kern="0" spc="-30" dirty="0" smtClean="0">
                          <a:solidFill>
                            <a:schemeClr val="tx1"/>
                          </a:solidFill>
                          <a:latin typeface="微軟正黑體" pitchFamily="34" charset="-120"/>
                          <a:ea typeface="微軟正黑體" pitchFamily="34" charset="-120"/>
                          <a:cs typeface="+mn-cs"/>
                        </a:rPr>
                        <a:t>打造創新創業   生態體系</a:t>
                      </a:r>
                    </a:p>
                    <a:p>
                      <a:pPr marL="361950" indent="-361950">
                        <a:lnSpc>
                          <a:spcPct val="100000"/>
                        </a:lnSpc>
                        <a:spcBef>
                          <a:spcPts val="300"/>
                        </a:spcBef>
                        <a:spcAft>
                          <a:spcPts val="0"/>
                        </a:spcAft>
                      </a:pPr>
                      <a:endParaRPr lang="zh-TW" sz="1500" b="0" kern="0" spc="-30" dirty="0">
                        <a:solidFill>
                          <a:schemeClr val="tx1"/>
                        </a:solidFill>
                        <a:latin typeface="微軟正黑體" pitchFamily="34" charset="-120"/>
                        <a:ea typeface="微軟正黑體" pitchFamily="34" charset="-120"/>
                        <a:cs typeface="+mn-cs"/>
                      </a:endParaRPr>
                    </a:p>
                  </a:txBody>
                  <a:tcPr marL="68580" marR="68580" marT="0" marB="0">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marL="85725" marR="0" lvl="0" indent="0" algn="just" defTabSz="914400" rtl="0" eaLnBrk="1" fontAlgn="auto" latinLnBrk="0" hangingPunct="1">
                        <a:lnSpc>
                          <a:spcPts val="2400"/>
                        </a:lnSpc>
                        <a:spcBef>
                          <a:spcPts val="300"/>
                        </a:spcBef>
                        <a:spcAft>
                          <a:spcPts val="300"/>
                        </a:spcAft>
                        <a:buClrTx/>
                        <a:buSzPts val="1200"/>
                        <a:buFont typeface="Wingdings" panose="05000000000000000000" pitchFamily="2" charset="2"/>
                        <a:buNone/>
                        <a:tabLst/>
                        <a:defRPr/>
                      </a:pPr>
                      <a:r>
                        <a:rPr lang="zh-TW" altLang="en-US" sz="1500" b="0" u="none" kern="0" spc="-70" baseline="0" dirty="0" smtClean="0">
                          <a:solidFill>
                            <a:srgbClr val="1F497D"/>
                          </a:solidFill>
                          <a:latin typeface="微軟正黑體" pitchFamily="34" charset="-120"/>
                          <a:ea typeface="微軟正黑體" pitchFamily="34" charset="-120"/>
                          <a:cs typeface="+mn-cs"/>
                        </a:rPr>
                        <a:t>提高留才</a:t>
                      </a:r>
                      <a:r>
                        <a:rPr lang="zh-TW" altLang="en-US" sz="1500" b="0" u="none" kern="0" spc="-70" baseline="0" dirty="0" smtClean="0">
                          <a:solidFill>
                            <a:srgbClr val="1F497D"/>
                          </a:solidFill>
                          <a:latin typeface="微軟正黑體"/>
                          <a:ea typeface="微軟正黑體"/>
                          <a:cs typeface="+mn-cs"/>
                        </a:rPr>
                        <a:t>、攬才誘因</a:t>
                      </a:r>
                      <a:r>
                        <a:rPr lang="zh-TW" altLang="en-US" sz="1500" b="0" u="none" kern="0" spc="-70" baseline="0" dirty="0" smtClean="0">
                          <a:solidFill>
                            <a:srgbClr val="1F497D"/>
                          </a:solidFill>
                          <a:latin typeface="微軟正黑體" pitchFamily="34" charset="-120"/>
                          <a:ea typeface="微軟正黑體" pitchFamily="34" charset="-120"/>
                          <a:cs typeface="+mn-cs"/>
                        </a:rPr>
                        <a:t>，引進國外新創</a:t>
                      </a:r>
                      <a:r>
                        <a:rPr lang="zh-TW" altLang="en-US" sz="1500" b="0" kern="0" spc="-70" baseline="0" dirty="0" smtClean="0">
                          <a:solidFill>
                            <a:srgbClr val="1F497D"/>
                          </a:solidFill>
                          <a:latin typeface="微軟正黑體" pitchFamily="34" charset="-120"/>
                          <a:ea typeface="微軟正黑體" pitchFamily="34" charset="-120"/>
                          <a:cs typeface="+mn-cs"/>
                        </a:rPr>
                        <a:t>資金與技術</a:t>
                      </a:r>
                    </a:p>
                    <a:p>
                      <a:pPr marL="371475" marR="0" lvl="0" indent="-285750" algn="just" defTabSz="914400" rtl="0" eaLnBrk="1" fontAlgn="auto" latinLnBrk="0" hangingPunct="1">
                        <a:lnSpc>
                          <a:spcPts val="2400"/>
                        </a:lnSpc>
                        <a:spcBef>
                          <a:spcPts val="300"/>
                        </a:spcBef>
                        <a:spcAft>
                          <a:spcPts val="300"/>
                        </a:spcAft>
                        <a:buClrTx/>
                        <a:buSzPts val="1200"/>
                        <a:buFont typeface="Wingdings" panose="05000000000000000000" pitchFamily="2" charset="2"/>
                        <a:buChar char="l"/>
                        <a:tabLst/>
                        <a:defRPr/>
                      </a:pPr>
                      <a:r>
                        <a:rPr lang="zh-TW" altLang="en-US" sz="1500" b="0" kern="0" spc="-70" baseline="0" dirty="0" smtClean="0">
                          <a:solidFill>
                            <a:srgbClr val="1F497D"/>
                          </a:solidFill>
                          <a:latin typeface="微軟正黑體" pitchFamily="34" charset="-120"/>
                          <a:ea typeface="微軟正黑體" pitchFamily="34" charset="-120"/>
                          <a:cs typeface="+mn-cs"/>
                        </a:rPr>
                        <a:t>放寬員工獎酬相關規定，如單一員工取得員工認股權憑證與限制員工權利新股之合計數不受限制</a:t>
                      </a:r>
                      <a:endParaRPr lang="en-US" altLang="zh-TW" sz="1500" b="0" kern="0" spc="-70" baseline="0" dirty="0" smtClean="0">
                        <a:solidFill>
                          <a:srgbClr val="1F497D"/>
                        </a:solidFill>
                        <a:latin typeface="微軟正黑體" pitchFamily="34" charset="-120"/>
                        <a:ea typeface="微軟正黑體" pitchFamily="34" charset="-120"/>
                        <a:cs typeface="+mn-cs"/>
                      </a:endParaRPr>
                    </a:p>
                    <a:p>
                      <a:pPr marL="371475" marR="0" lvl="0" indent="-285750" algn="just" defTabSz="914400" rtl="0" eaLnBrk="1" fontAlgn="auto" latinLnBrk="0" hangingPunct="1">
                        <a:lnSpc>
                          <a:spcPts val="2400"/>
                        </a:lnSpc>
                        <a:spcBef>
                          <a:spcPts val="300"/>
                        </a:spcBef>
                        <a:spcAft>
                          <a:spcPts val="300"/>
                        </a:spcAft>
                        <a:buClrTx/>
                        <a:buSzPts val="1200"/>
                        <a:buFont typeface="Wingdings" panose="05000000000000000000" pitchFamily="2" charset="2"/>
                        <a:buChar char="l"/>
                        <a:tabLst/>
                        <a:defRPr/>
                      </a:pPr>
                      <a:r>
                        <a:rPr lang="zh-TW" altLang="en-US" sz="1500" b="0" kern="0" spc="-70" baseline="0" dirty="0" smtClean="0">
                          <a:solidFill>
                            <a:srgbClr val="1F497D"/>
                          </a:solidFill>
                          <a:latin typeface="微軟正黑體" pitchFamily="34" charset="-120"/>
                          <a:ea typeface="微軟正黑體" pitchFamily="34" charset="-120"/>
                          <a:cs typeface="+mn-cs"/>
                        </a:rPr>
                        <a:t>配合「創業家簽證」之推動，提供國際創業家來臺生活各面向服務，延攬國外優秀人才</a:t>
                      </a:r>
                      <a:endParaRPr lang="en-US" altLang="zh-TW" sz="1500" b="0" kern="0" spc="-70" baseline="0" dirty="0" smtClean="0">
                        <a:solidFill>
                          <a:srgbClr val="1F497D"/>
                        </a:solidFill>
                        <a:latin typeface="微軟正黑體" pitchFamily="34" charset="-120"/>
                        <a:ea typeface="微軟正黑體" pitchFamily="34" charset="-120"/>
                        <a:cs typeface="+mn-cs"/>
                      </a:endParaRPr>
                    </a:p>
                    <a:p>
                      <a:pPr marL="371475" marR="0" lvl="0" indent="-285750" algn="just" defTabSz="914400" rtl="0" eaLnBrk="1" fontAlgn="auto" latinLnBrk="0" hangingPunct="1">
                        <a:lnSpc>
                          <a:spcPts val="2400"/>
                        </a:lnSpc>
                        <a:spcBef>
                          <a:spcPts val="300"/>
                        </a:spcBef>
                        <a:spcAft>
                          <a:spcPts val="300"/>
                        </a:spcAft>
                        <a:buClrTx/>
                        <a:buSzPts val="1200"/>
                        <a:buFont typeface="Wingdings" panose="05000000000000000000" pitchFamily="2" charset="2"/>
                        <a:buChar char="l"/>
                        <a:tabLst/>
                        <a:defRPr/>
                      </a:pPr>
                      <a:r>
                        <a:rPr lang="zh-TW" altLang="en-US" sz="1500" b="0" kern="0" spc="-70" baseline="0" dirty="0" smtClean="0">
                          <a:solidFill>
                            <a:srgbClr val="1F497D"/>
                          </a:solidFill>
                          <a:latin typeface="微軟正黑體" pitchFamily="34" charset="-120"/>
                          <a:ea typeface="微軟正黑體" pitchFamily="34" charset="-120"/>
                          <a:cs typeface="+mn-cs"/>
                        </a:rPr>
                        <a:t>成立臺灣及矽谷的鏈結平台，</a:t>
                      </a:r>
                      <a:r>
                        <a:rPr lang="zh-TW" altLang="zh-TW" sz="1500" b="0" kern="0" spc="-70" baseline="0" dirty="0" smtClean="0">
                          <a:solidFill>
                            <a:srgbClr val="1F497D"/>
                          </a:solidFill>
                          <a:latin typeface="微軟正黑體" pitchFamily="34" charset="-120"/>
                          <a:ea typeface="微軟正黑體" pitchFamily="34" charset="-120"/>
                          <a:cs typeface="+mn-cs"/>
                        </a:rPr>
                        <a:t>積極吸引國際新創人才來台</a:t>
                      </a:r>
                      <a:endParaRPr lang="en-US" altLang="zh-TW" sz="1500" b="0" kern="0" spc="-70" baseline="0" dirty="0" smtClean="0">
                        <a:solidFill>
                          <a:srgbClr val="1F497D"/>
                        </a:solidFill>
                        <a:latin typeface="微軟正黑體" pitchFamily="34" charset="-120"/>
                        <a:ea typeface="微軟正黑體" pitchFamily="34" charset="-120"/>
                        <a:cs typeface="+mn-cs"/>
                      </a:endParaRPr>
                    </a:p>
                    <a:p>
                      <a:pPr marL="371475" marR="0" lvl="0" indent="-285750" algn="just" defTabSz="914400" rtl="0" eaLnBrk="1" fontAlgn="auto" latinLnBrk="0" hangingPunct="1">
                        <a:lnSpc>
                          <a:spcPts val="2400"/>
                        </a:lnSpc>
                        <a:spcBef>
                          <a:spcPts val="300"/>
                        </a:spcBef>
                        <a:spcAft>
                          <a:spcPts val="300"/>
                        </a:spcAft>
                        <a:buClrTx/>
                        <a:buSzPts val="1200"/>
                        <a:buFont typeface="Wingdings" panose="05000000000000000000" pitchFamily="2" charset="2"/>
                        <a:buChar char="l"/>
                        <a:tabLst/>
                        <a:defRPr/>
                      </a:pPr>
                      <a:r>
                        <a:rPr lang="zh-TW" altLang="en-US" sz="1500" b="0" kern="0" spc="-70" baseline="0" dirty="0" smtClean="0">
                          <a:solidFill>
                            <a:srgbClr val="1F497D"/>
                          </a:solidFill>
                          <a:latin typeface="微軟正黑體" pitchFamily="34" charset="-120"/>
                          <a:ea typeface="微軟正黑體" pitchFamily="34" charset="-120"/>
                          <a:cs typeface="+mn-cs"/>
                        </a:rPr>
                        <a:t>積極推動「創業拔萃投資計畫」</a:t>
                      </a:r>
                      <a:endParaRPr lang="en-US" altLang="zh-TW" sz="1500" b="0" kern="0" spc="-70" baseline="0" dirty="0" smtClean="0">
                        <a:solidFill>
                          <a:srgbClr val="1F497D"/>
                        </a:solidFill>
                        <a:latin typeface="微軟正黑體" pitchFamily="34" charset="-120"/>
                        <a:ea typeface="微軟正黑體" pitchFamily="34" charset="-120"/>
                        <a:cs typeface="+mn-cs"/>
                      </a:endParaRPr>
                    </a:p>
                    <a:p>
                      <a:pPr marL="371475" marR="0" lvl="0" indent="-285750" algn="just" defTabSz="914400" rtl="0" eaLnBrk="1" fontAlgn="auto" latinLnBrk="0" hangingPunct="1">
                        <a:lnSpc>
                          <a:spcPts val="2400"/>
                        </a:lnSpc>
                        <a:spcBef>
                          <a:spcPts val="300"/>
                        </a:spcBef>
                        <a:spcAft>
                          <a:spcPts val="300"/>
                        </a:spcAft>
                        <a:buClrTx/>
                        <a:buSzPts val="1200"/>
                        <a:buFont typeface="Wingdings" panose="05000000000000000000" pitchFamily="2" charset="2"/>
                        <a:buChar char="l"/>
                        <a:tabLst/>
                        <a:defRPr/>
                      </a:pPr>
                      <a:r>
                        <a:rPr lang="zh-TW" altLang="zh-TW" sz="1500" b="0" kern="0" spc="-70" baseline="0" dirty="0" smtClean="0">
                          <a:solidFill>
                            <a:srgbClr val="1F497D"/>
                          </a:solidFill>
                          <a:latin typeface="微軟正黑體" pitchFamily="34" charset="-120"/>
                          <a:ea typeface="微軟正黑體" pitchFamily="34" charset="-120"/>
                          <a:cs typeface="+mn-cs"/>
                        </a:rPr>
                        <a:t>國發基金與科發基金共匡列</a:t>
                      </a:r>
                      <a:r>
                        <a:rPr lang="en-US" altLang="zh-TW" sz="1500" b="0" kern="0" spc="-70" baseline="0" dirty="0" smtClean="0">
                          <a:solidFill>
                            <a:srgbClr val="1F497D"/>
                          </a:solidFill>
                          <a:latin typeface="微軟正黑體" pitchFamily="34" charset="-120"/>
                          <a:ea typeface="微軟正黑體" pitchFamily="34" charset="-120"/>
                          <a:cs typeface="+mn-cs"/>
                        </a:rPr>
                        <a:t>36</a:t>
                      </a:r>
                      <a:r>
                        <a:rPr lang="zh-TW" altLang="zh-TW" sz="1500" b="0" kern="0" spc="-70" baseline="0" dirty="0" smtClean="0">
                          <a:solidFill>
                            <a:srgbClr val="1F497D"/>
                          </a:solidFill>
                          <a:latin typeface="微軟正黑體" pitchFamily="34" charset="-120"/>
                          <a:ea typeface="微軟正黑體" pitchFamily="34" charset="-120"/>
                          <a:cs typeface="+mn-cs"/>
                        </a:rPr>
                        <a:t>億元，積極推動「台灣矽谷科技基金投資計畫」</a:t>
                      </a:r>
                      <a:endParaRPr lang="en-US" altLang="zh-TW" sz="1500" b="0" kern="0" spc="-70" baseline="0" dirty="0" smtClean="0">
                        <a:solidFill>
                          <a:srgbClr val="1F497D"/>
                        </a:solidFill>
                        <a:latin typeface="微軟正黑體" pitchFamily="34" charset="-120"/>
                        <a:ea typeface="微軟正黑體" pitchFamily="34" charset="-120"/>
                        <a:cs typeface="+mn-cs"/>
                      </a:endParaRPr>
                    </a:p>
                    <a:p>
                      <a:pPr marL="371475" marR="0" lvl="0" indent="-285750" algn="just" defTabSz="914400" rtl="0" eaLnBrk="1" fontAlgn="auto" latinLnBrk="0" hangingPunct="1">
                        <a:lnSpc>
                          <a:spcPts val="2400"/>
                        </a:lnSpc>
                        <a:spcBef>
                          <a:spcPts val="300"/>
                        </a:spcBef>
                        <a:spcAft>
                          <a:spcPts val="300"/>
                        </a:spcAft>
                        <a:buClrTx/>
                        <a:buSzPts val="1200"/>
                        <a:buFont typeface="Wingdings" panose="05000000000000000000" pitchFamily="2" charset="2"/>
                        <a:buChar char="l"/>
                        <a:tabLst/>
                        <a:defRPr/>
                      </a:pPr>
                      <a:r>
                        <a:rPr lang="zh-TW" altLang="en-US" sz="1500" b="0" kern="0" spc="-70" baseline="0" dirty="0" smtClean="0">
                          <a:solidFill>
                            <a:srgbClr val="1F497D"/>
                          </a:solidFill>
                          <a:latin typeface="微軟正黑體" pitchFamily="34" charset="-120"/>
                          <a:ea typeface="微軟正黑體" pitchFamily="34" charset="-120"/>
                          <a:cs typeface="+mn-cs"/>
                        </a:rPr>
                        <a:t>推動「虛擬世界法規調適 </a:t>
                      </a:r>
                      <a:r>
                        <a:rPr lang="en-US" altLang="zh-TW" sz="1500" b="0" kern="0" spc="-70" baseline="0" dirty="0" smtClean="0">
                          <a:solidFill>
                            <a:srgbClr val="1F497D"/>
                          </a:solidFill>
                          <a:latin typeface="微軟正黑體" pitchFamily="34" charset="-120"/>
                          <a:ea typeface="微軟正黑體" pitchFamily="34" charset="-120"/>
                          <a:cs typeface="+mn-cs"/>
                        </a:rPr>
                        <a:t>2.0</a:t>
                      </a:r>
                      <a:r>
                        <a:rPr lang="zh-TW" altLang="en-US" sz="1500" b="0" kern="0" spc="-70" baseline="0" dirty="0" smtClean="0">
                          <a:solidFill>
                            <a:srgbClr val="1F497D"/>
                          </a:solidFill>
                          <a:latin typeface="微軟正黑體" pitchFamily="34" charset="-120"/>
                          <a:ea typeface="微軟正黑體" pitchFamily="34" charset="-120"/>
                          <a:cs typeface="+mn-cs"/>
                        </a:rPr>
                        <a:t>」，因應虛實整合及共享經濟之發展趨勢，促進新型態商業模式發展</a:t>
                      </a:r>
                      <a:endParaRPr lang="en-US" altLang="zh-TW" sz="1500" b="0" kern="0" spc="-70" baseline="0" dirty="0" smtClean="0">
                        <a:solidFill>
                          <a:srgbClr val="1F497D"/>
                        </a:solidFill>
                        <a:latin typeface="微軟正黑體" pitchFamily="34" charset="-120"/>
                        <a:ea typeface="微軟正黑體" pitchFamily="34" charset="-120"/>
                        <a:cs typeface="+mn-cs"/>
                      </a:endParaRPr>
                    </a:p>
                    <a:p>
                      <a:pPr marL="371475" marR="0" lvl="0" indent="-285750" algn="just" defTabSz="914400" rtl="0" eaLnBrk="1" fontAlgn="auto" latinLnBrk="0" hangingPunct="1">
                        <a:lnSpc>
                          <a:spcPts val="2400"/>
                        </a:lnSpc>
                        <a:spcBef>
                          <a:spcPts val="300"/>
                        </a:spcBef>
                        <a:spcAft>
                          <a:spcPts val="300"/>
                        </a:spcAft>
                        <a:buClrTx/>
                        <a:buSzPts val="1200"/>
                        <a:buFont typeface="Wingdings" panose="05000000000000000000" pitchFamily="2" charset="2"/>
                        <a:buChar char="l"/>
                        <a:tabLst/>
                        <a:defRPr/>
                      </a:pPr>
                      <a:r>
                        <a:rPr lang="zh-TW" altLang="zh-TW" sz="1500" b="0" kern="0" spc="-70" baseline="0" dirty="0" smtClean="0">
                          <a:solidFill>
                            <a:srgbClr val="1F497D"/>
                          </a:solidFill>
                          <a:latin typeface="微軟正黑體" pitchFamily="34" charset="-120"/>
                          <a:ea typeface="微軟正黑體" pitchFamily="34" charset="-120"/>
                          <a:cs typeface="+mn-cs"/>
                        </a:rPr>
                        <a:t>儘速完成閉鎖性公司相關配套措施，以吸引原規劃赴海外掛牌的</a:t>
                      </a:r>
                      <a:r>
                        <a:rPr lang="zh-TW" altLang="zh-TW" sz="1500" b="0" kern="0" spc="-70" baseline="0" smtClean="0">
                          <a:solidFill>
                            <a:srgbClr val="1F497D"/>
                          </a:solidFill>
                          <a:latin typeface="微軟正黑體" pitchFamily="34" charset="-120"/>
                          <a:ea typeface="微軟正黑體" pitchFamily="34" charset="-120"/>
                          <a:cs typeface="+mn-cs"/>
                        </a:rPr>
                        <a:t>新創公司</a:t>
                      </a:r>
                      <a:r>
                        <a:rPr lang="zh-TW" altLang="en-US" sz="1500" b="0" kern="0" spc="-70" baseline="0" smtClean="0">
                          <a:solidFill>
                            <a:srgbClr val="1F497D"/>
                          </a:solidFill>
                          <a:latin typeface="微軟正黑體" pitchFamily="34" charset="-120"/>
                          <a:ea typeface="微軟正黑體" pitchFamily="34" charset="-120"/>
                          <a:cs typeface="+mn-cs"/>
                        </a:rPr>
                        <a:t>於</a:t>
                      </a:r>
                      <a:r>
                        <a:rPr lang="zh-TW" altLang="en-US" sz="1500" b="0" kern="0" spc="-70" baseline="0" dirty="0" smtClean="0">
                          <a:solidFill>
                            <a:srgbClr val="1F497D"/>
                          </a:solidFill>
                          <a:latin typeface="微軟正黑體" pitchFamily="34" charset="-120"/>
                          <a:ea typeface="微軟正黑體" pitchFamily="34" charset="-120"/>
                          <a:cs typeface="+mn-cs"/>
                        </a:rPr>
                        <a:t>臺</a:t>
                      </a:r>
                      <a:r>
                        <a:rPr lang="zh-TW" altLang="zh-TW" sz="1500" b="0" kern="0" spc="-70" baseline="0" dirty="0" smtClean="0">
                          <a:solidFill>
                            <a:srgbClr val="1F497D"/>
                          </a:solidFill>
                          <a:latin typeface="微軟正黑體" pitchFamily="34" charset="-120"/>
                          <a:ea typeface="微軟正黑體" pitchFamily="34" charset="-120"/>
                          <a:cs typeface="+mn-cs"/>
                        </a:rPr>
                        <a:t>灣掛牌</a:t>
                      </a:r>
                      <a:endParaRPr lang="zh-TW" altLang="en-US" sz="1500" b="0" kern="0" spc="-70" baseline="0" dirty="0" smtClean="0">
                        <a:solidFill>
                          <a:srgbClr val="1F497D"/>
                        </a:solidFill>
                        <a:latin typeface="微軟正黑體" pitchFamily="34" charset="-120"/>
                        <a:ea typeface="微軟正黑體" pitchFamily="34" charset="-120"/>
                        <a:cs typeface="+mn-cs"/>
                      </a:endParaRPr>
                    </a:p>
                  </a:txBody>
                  <a:tcPr marL="68580" marR="68580" marT="0" marB="0">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38705776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1"/>
          <p:cNvSpPr>
            <a:spLocks noGrp="1"/>
          </p:cNvSpPr>
          <p:nvPr>
            <p:ph type="title"/>
          </p:nvPr>
        </p:nvSpPr>
        <p:spPr>
          <a:xfrm>
            <a:off x="0" y="-23149"/>
            <a:ext cx="9168712" cy="641984"/>
          </a:xfrm>
        </p:spPr>
        <p:txBody>
          <a:bodyPr lIns="0" rIns="0">
            <a:normAutofit fontScale="90000"/>
          </a:bodyPr>
          <a:lstStyle/>
          <a:p>
            <a:pPr eaLnBrk="0" fontAlgn="base" hangingPunct="0">
              <a:lnSpc>
                <a:spcPct val="100000"/>
              </a:lnSpc>
              <a:spcAft>
                <a:spcPct val="0"/>
              </a:spcAft>
              <a:defRPr/>
            </a:pPr>
            <a:r>
              <a:rPr lang="zh-TW" altLang="en-US" b="1" dirty="0">
                <a:solidFill>
                  <a:srgbClr val="002060"/>
                </a:solidFill>
                <a:effectLst>
                  <a:outerShdw blurRad="38100" dist="38100" dir="2700000" algn="tl">
                    <a:srgbClr val="000000">
                      <a:alpha val="43137"/>
                    </a:srgbClr>
                  </a:outerShdw>
                </a:effectLst>
                <a:cs typeface="Times New Roman" panose="02020603050405020304" pitchFamily="18" charset="0"/>
              </a:rPr>
              <a:t>四、未來</a:t>
            </a:r>
            <a:r>
              <a:rPr lang="zh-TW" altLang="en-US" b="1" dirty="0" smtClean="0">
                <a:solidFill>
                  <a:srgbClr val="002060"/>
                </a:solidFill>
                <a:effectLst>
                  <a:outerShdw blurRad="38100" dist="38100" dir="2700000" algn="tl">
                    <a:srgbClr val="000000">
                      <a:alpha val="43137"/>
                    </a:srgbClr>
                  </a:outerShdw>
                </a:effectLst>
                <a:cs typeface="Times New Roman" panose="02020603050405020304" pitchFamily="18" charset="0"/>
              </a:rPr>
              <a:t>一年重點措施</a:t>
            </a:r>
            <a:r>
              <a:rPr lang="en-US" altLang="zh-TW" sz="3100" b="1" dirty="0" smtClean="0">
                <a:solidFill>
                  <a:srgbClr val="002060"/>
                </a:solidFill>
                <a:effectLst>
                  <a:outerShdw blurRad="38100" dist="38100" dir="2700000" algn="tl">
                    <a:srgbClr val="000000">
                      <a:alpha val="43137"/>
                    </a:srgbClr>
                  </a:outerShdw>
                </a:effectLst>
                <a:cs typeface="Times New Roman" panose="02020603050405020304" pitchFamily="18" charset="0"/>
              </a:rPr>
              <a:t>(2/9)</a:t>
            </a:r>
            <a:endParaRPr lang="zh-TW" altLang="en-US" sz="3100" b="1" dirty="0">
              <a:solidFill>
                <a:srgbClr val="002060"/>
              </a:solidFill>
              <a:effectLst>
                <a:outerShdw blurRad="38100" dist="38100" dir="2700000" algn="tl">
                  <a:srgbClr val="000000">
                    <a:alpha val="43137"/>
                  </a:srgbClr>
                </a:outerShdw>
              </a:effectLst>
              <a:cs typeface="Times New Roman" panose="02020603050405020304" pitchFamily="18" charset="0"/>
            </a:endParaRPr>
          </a:p>
        </p:txBody>
      </p:sp>
      <p:sp>
        <p:nvSpPr>
          <p:cNvPr id="7" name="投影片編號版面配置區 3"/>
          <p:cNvSpPr txBox="1">
            <a:spLocks/>
          </p:cNvSpPr>
          <p:nvPr/>
        </p:nvSpPr>
        <p:spPr>
          <a:xfrm>
            <a:off x="6905848" y="6492875"/>
            <a:ext cx="2133600" cy="365125"/>
          </a:xfrm>
          <a:prstGeom prst="rect">
            <a:avLst/>
          </a:prstGeom>
        </p:spPr>
        <p:txBody>
          <a:bodyPr vert="horz" lIns="91440" tIns="45720" rIns="91440" bIns="45720" rtlCol="0" anchor="ctr"/>
          <a:lstStyle>
            <a:defPPr>
              <a:defRPr lang="zh-TW"/>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8646B01-4085-4DDD-822B-F552DEC86DD7}" type="slidenum">
              <a:rPr lang="zh-TW" altLang="en-US" sz="1600" smtClean="0">
                <a:solidFill>
                  <a:prstClr val="black">
                    <a:tint val="75000"/>
                  </a:prstClr>
                </a:solidFill>
                <a:ea typeface="文鼎圓體M"/>
              </a:rPr>
              <a:pPr/>
              <a:t>23</a:t>
            </a:fld>
            <a:endParaRPr lang="zh-TW" altLang="en-US" sz="1600" dirty="0">
              <a:solidFill>
                <a:prstClr val="black">
                  <a:tint val="75000"/>
                </a:prstClr>
              </a:solidFill>
              <a:ea typeface="文鼎圓體M"/>
            </a:endParaRPr>
          </a:p>
        </p:txBody>
      </p:sp>
      <p:graphicFrame>
        <p:nvGraphicFramePr>
          <p:cNvPr id="2" name="表格 1"/>
          <p:cNvGraphicFramePr>
            <a:graphicFrameLocks noGrp="1"/>
          </p:cNvGraphicFramePr>
          <p:nvPr>
            <p:extLst>
              <p:ext uri="{D42A27DB-BD31-4B8C-83A1-F6EECF244321}">
                <p14:modId xmlns:p14="http://schemas.microsoft.com/office/powerpoint/2010/main" val="600218351"/>
              </p:ext>
            </p:extLst>
          </p:nvPr>
        </p:nvGraphicFramePr>
        <p:xfrm>
          <a:off x="127923" y="638902"/>
          <a:ext cx="8911525" cy="5929862"/>
        </p:xfrm>
        <a:graphic>
          <a:graphicData uri="http://schemas.openxmlformats.org/drawingml/2006/table">
            <a:tbl>
              <a:tblPr firstRow="1" firstCol="1" bandRow="1">
                <a:effectLst/>
                <a:tableStyleId>{5C22544A-7EE6-4342-B048-85BDC9FD1C3A}</a:tableStyleId>
              </a:tblPr>
              <a:tblGrid>
                <a:gridCol w="1689315"/>
                <a:gridCol w="7222210"/>
              </a:tblGrid>
              <a:tr h="474459">
                <a:tc>
                  <a:txBody>
                    <a:bodyPr/>
                    <a:lstStyle/>
                    <a:p>
                      <a:pPr algn="ctr">
                        <a:spcAft>
                          <a:spcPts val="0"/>
                        </a:spcAft>
                      </a:pPr>
                      <a:r>
                        <a:rPr lang="zh-TW" altLang="en-US" sz="2000" b="1" kern="0" spc="-30" dirty="0" smtClean="0">
                          <a:solidFill>
                            <a:schemeClr val="tx1"/>
                          </a:solidFill>
                          <a:latin typeface="微軟正黑體" pitchFamily="34" charset="-120"/>
                          <a:ea typeface="微軟正黑體" pitchFamily="34" charset="-120"/>
                          <a:cs typeface="+mn-cs"/>
                        </a:rPr>
                        <a:t>推動措施</a:t>
                      </a:r>
                      <a:endParaRPr lang="zh-TW" sz="2000" b="1" kern="0" spc="-30" dirty="0">
                        <a:solidFill>
                          <a:schemeClr val="tx1"/>
                        </a:solidFill>
                        <a:latin typeface="微軟正黑體" pitchFamily="34" charset="-120"/>
                        <a:ea typeface="微軟正黑體" pitchFamily="34" charset="-120"/>
                        <a:cs typeface="+mn-cs"/>
                      </a:endParaRPr>
                    </a:p>
                  </a:txBody>
                  <a:tcPr marL="60779" marR="60779"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spcAft>
                          <a:spcPts val="0"/>
                        </a:spcAft>
                      </a:pPr>
                      <a:r>
                        <a:rPr lang="zh-TW" altLang="en-US" sz="2000" b="1" kern="0" spc="-30" dirty="0" smtClean="0">
                          <a:solidFill>
                            <a:schemeClr val="tx1"/>
                          </a:solidFill>
                          <a:latin typeface="微軟正黑體" pitchFamily="34" charset="-120"/>
                          <a:ea typeface="微軟正黑體" pitchFamily="34" charset="-120"/>
                          <a:cs typeface="+mn-cs"/>
                        </a:rPr>
                        <a:t>具體作法</a:t>
                      </a:r>
                      <a:endParaRPr lang="zh-TW" altLang="zh-TW" sz="2000" b="1" kern="0" spc="-30" dirty="0">
                        <a:solidFill>
                          <a:schemeClr val="tx1"/>
                        </a:solidFill>
                        <a:latin typeface="微軟正黑體" pitchFamily="34" charset="-120"/>
                        <a:ea typeface="微軟正黑體" pitchFamily="34" charset="-120"/>
                        <a:cs typeface="+mn-cs"/>
                      </a:endParaRPr>
                    </a:p>
                  </a:txBody>
                  <a:tcPr marL="60779" marR="60779"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tx2">
                        <a:lumMod val="40000"/>
                        <a:lumOff val="60000"/>
                      </a:schemeClr>
                    </a:solidFill>
                  </a:tcPr>
                </a:tc>
              </a:tr>
              <a:tr h="449451">
                <a:tc gridSpan="2">
                  <a:txBody>
                    <a:bodyPr/>
                    <a:lstStyle/>
                    <a:p>
                      <a:pPr algn="ctr">
                        <a:spcAft>
                          <a:spcPts val="0"/>
                        </a:spcAft>
                      </a:pPr>
                      <a:r>
                        <a:rPr lang="zh-TW" altLang="en-US" sz="2000" b="1" kern="0" spc="-30" dirty="0" smtClean="0">
                          <a:solidFill>
                            <a:schemeClr val="bg1"/>
                          </a:solidFill>
                          <a:latin typeface="微軟正黑體" pitchFamily="34" charset="-120"/>
                          <a:ea typeface="微軟正黑體" pitchFamily="34" charset="-120"/>
                          <a:cs typeface="+mn-cs"/>
                        </a:rPr>
                        <a:t>產業升級</a:t>
                      </a:r>
                      <a:endParaRPr lang="zh-TW" sz="2000" b="1" kern="0" spc="-30" dirty="0">
                        <a:solidFill>
                          <a:schemeClr val="bg1"/>
                        </a:solidFill>
                        <a:latin typeface="微軟正黑體" pitchFamily="34" charset="-120"/>
                        <a:ea typeface="微軟正黑體" pitchFamily="34" charset="-120"/>
                        <a:cs typeface="+mn-cs"/>
                      </a:endParaRP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hMerge="1">
                  <a:txBody>
                    <a:bodyPr/>
                    <a:lstStyle/>
                    <a:p>
                      <a:endParaRPr lang="zh-TW" altLang="en-US"/>
                    </a:p>
                  </a:txBody>
                  <a:tcPr/>
                </a:tc>
              </a:tr>
              <a:tr h="5005952">
                <a:tc>
                  <a:txBody>
                    <a:bodyPr/>
                    <a:lstStyle/>
                    <a:p>
                      <a:pPr marL="361950" indent="-361950">
                        <a:lnSpc>
                          <a:spcPct val="100000"/>
                        </a:lnSpc>
                        <a:spcBef>
                          <a:spcPts val="300"/>
                        </a:spcBef>
                        <a:spcAft>
                          <a:spcPts val="0"/>
                        </a:spcAft>
                      </a:pPr>
                      <a:r>
                        <a:rPr lang="zh-TW" altLang="en-US" sz="1500" b="0" kern="0" spc="-30" dirty="0" smtClean="0">
                          <a:solidFill>
                            <a:schemeClr val="tx1"/>
                          </a:solidFill>
                          <a:latin typeface="微軟正黑體" pitchFamily="34" charset="-120"/>
                          <a:ea typeface="微軟正黑體" pitchFamily="34" charset="-120"/>
                          <a:cs typeface="+mn-cs"/>
                        </a:rPr>
                        <a:t>二</a:t>
                      </a:r>
                      <a:r>
                        <a:rPr lang="zh-TW" sz="1500" b="0" kern="0" spc="-30" dirty="0" smtClean="0">
                          <a:solidFill>
                            <a:schemeClr val="tx1"/>
                          </a:solidFill>
                          <a:latin typeface="微軟正黑體" pitchFamily="34" charset="-120"/>
                          <a:ea typeface="微軟正黑體" pitchFamily="34" charset="-120"/>
                          <a:cs typeface="+mn-cs"/>
                        </a:rPr>
                        <a:t>、</a:t>
                      </a:r>
                      <a:r>
                        <a:rPr lang="zh-TW" altLang="en-US" sz="1500" b="0" kern="0" spc="-30" dirty="0" smtClean="0">
                          <a:solidFill>
                            <a:schemeClr val="tx1"/>
                          </a:solidFill>
                          <a:latin typeface="微軟正黑體" pitchFamily="34" charset="-120"/>
                          <a:ea typeface="微軟正黑體" pitchFamily="34" charset="-120"/>
                          <a:cs typeface="+mn-cs"/>
                        </a:rPr>
                        <a:t>推動產業鏈智慧化（生產力</a:t>
                      </a:r>
                      <a:r>
                        <a:rPr lang="en-US" altLang="zh-TW" sz="1500" b="0" kern="0" spc="-30" dirty="0" smtClean="0">
                          <a:solidFill>
                            <a:schemeClr val="tx1"/>
                          </a:solidFill>
                          <a:latin typeface="微軟正黑體" pitchFamily="34" charset="-120"/>
                          <a:ea typeface="微軟正黑體" pitchFamily="34" charset="-120"/>
                          <a:cs typeface="+mn-cs"/>
                        </a:rPr>
                        <a:t>4.0</a:t>
                      </a:r>
                      <a:r>
                        <a:rPr lang="zh-TW" altLang="en-US" sz="1500" b="0" kern="0" spc="-30" dirty="0" smtClean="0">
                          <a:solidFill>
                            <a:schemeClr val="tx1"/>
                          </a:solidFill>
                          <a:latin typeface="微軟正黑體" pitchFamily="34" charset="-120"/>
                          <a:ea typeface="微軟正黑體" pitchFamily="34" charset="-120"/>
                          <a:cs typeface="+mn-cs"/>
                        </a:rPr>
                        <a:t>）</a:t>
                      </a:r>
                    </a:p>
                    <a:p>
                      <a:pPr marL="361950" indent="-361950">
                        <a:lnSpc>
                          <a:spcPct val="100000"/>
                        </a:lnSpc>
                        <a:spcBef>
                          <a:spcPts val="300"/>
                        </a:spcBef>
                        <a:spcAft>
                          <a:spcPts val="0"/>
                        </a:spcAft>
                      </a:pPr>
                      <a:endParaRPr lang="zh-TW" sz="1500" b="0" kern="0" spc="-30" dirty="0">
                        <a:solidFill>
                          <a:schemeClr val="tx1"/>
                        </a:solidFill>
                        <a:latin typeface="微軟正黑體" pitchFamily="34" charset="-120"/>
                        <a:ea typeface="微軟正黑體" pitchFamily="34" charset="-120"/>
                        <a:cs typeface="+mn-cs"/>
                      </a:endParaRPr>
                    </a:p>
                  </a:txBody>
                  <a:tcPr marL="68580" marR="68580" marT="0" marB="0">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marL="0" indent="0" algn="just">
                        <a:lnSpc>
                          <a:spcPct val="120000"/>
                        </a:lnSpc>
                        <a:spcBef>
                          <a:spcPts val="0"/>
                        </a:spcBef>
                        <a:spcAft>
                          <a:spcPts val="0"/>
                        </a:spcAft>
                        <a:buNone/>
                      </a:pPr>
                      <a:r>
                        <a:rPr lang="zh-TW" altLang="en-US" sz="1500" b="0" u="none" kern="0" spc="-70" baseline="0" dirty="0" smtClean="0">
                          <a:solidFill>
                            <a:srgbClr val="1F497D"/>
                          </a:solidFill>
                          <a:latin typeface="微軟正黑體"/>
                          <a:ea typeface="微軟正黑體"/>
                          <a:cs typeface="+mn-cs"/>
                        </a:rPr>
                        <a:t>推動生產力 </a:t>
                      </a:r>
                      <a:r>
                        <a:rPr lang="en-US" altLang="zh-TW" sz="1500" b="0" u="none" kern="0" spc="-70" baseline="0" dirty="0" smtClean="0">
                          <a:solidFill>
                            <a:srgbClr val="1F497D"/>
                          </a:solidFill>
                          <a:latin typeface="微軟正黑體"/>
                          <a:ea typeface="微軟正黑體"/>
                          <a:cs typeface="+mn-cs"/>
                        </a:rPr>
                        <a:t>4.0</a:t>
                      </a:r>
                      <a:r>
                        <a:rPr lang="zh-TW" altLang="en-US" sz="1500" b="0" u="none" kern="0" spc="-70" baseline="0" dirty="0" smtClean="0">
                          <a:solidFill>
                            <a:srgbClr val="1F497D"/>
                          </a:solidFill>
                          <a:latin typeface="微軟正黑體"/>
                          <a:ea typeface="微軟正黑體"/>
                          <a:cs typeface="+mn-cs"/>
                        </a:rPr>
                        <a:t> 之領航產業</a:t>
                      </a:r>
                      <a:endParaRPr lang="en-US" altLang="zh-TW" sz="1500" b="0" u="none" kern="0" spc="-70" baseline="0" dirty="0" smtClean="0">
                        <a:solidFill>
                          <a:srgbClr val="1F497D"/>
                        </a:solidFill>
                        <a:latin typeface="微軟正黑體"/>
                        <a:ea typeface="微軟正黑體"/>
                        <a:cs typeface="+mn-cs"/>
                      </a:endParaRPr>
                    </a:p>
                    <a:p>
                      <a:pPr marL="371475" marR="0" lvl="0" indent="-285750" algn="just" defTabSz="914400" rtl="0" eaLnBrk="1" fontAlgn="auto" latinLnBrk="0" hangingPunct="1">
                        <a:lnSpc>
                          <a:spcPct val="120000"/>
                        </a:lnSpc>
                        <a:spcBef>
                          <a:spcPts val="0"/>
                        </a:spcBef>
                        <a:spcAft>
                          <a:spcPts val="0"/>
                        </a:spcAft>
                        <a:buClrTx/>
                        <a:buSzPts val="1200"/>
                        <a:buFont typeface="Wingdings" panose="05000000000000000000" pitchFamily="2" charset="2"/>
                        <a:buChar char="l"/>
                        <a:tabLst/>
                        <a:defRPr/>
                      </a:pPr>
                      <a:r>
                        <a:rPr lang="zh-TW" altLang="en-US" sz="1500" b="0" u="none" kern="0" spc="-70" baseline="0" dirty="0" smtClean="0">
                          <a:solidFill>
                            <a:srgbClr val="1F497D"/>
                          </a:solidFill>
                          <a:latin typeface="微軟正黑體" pitchFamily="34" charset="-120"/>
                          <a:ea typeface="微軟正黑體" pitchFamily="34" charset="-120"/>
                          <a:cs typeface="+mn-cs"/>
                        </a:rPr>
                        <a:t>製造業（電子資訊、金屬運具、精密機械、食品、紡織）</a:t>
                      </a:r>
                      <a:endParaRPr lang="en-US" altLang="zh-TW" sz="1500" b="0" u="none" kern="0" spc="-70" baseline="0" dirty="0" smtClean="0">
                        <a:solidFill>
                          <a:srgbClr val="1F497D"/>
                        </a:solidFill>
                        <a:latin typeface="微軟正黑體" pitchFamily="34" charset="-120"/>
                        <a:ea typeface="微軟正黑體" pitchFamily="34" charset="-120"/>
                        <a:cs typeface="+mn-cs"/>
                      </a:endParaRPr>
                    </a:p>
                    <a:p>
                      <a:pPr marL="542925" marR="0" lvl="0" indent="-285750" algn="just" defTabSz="914400" rtl="0" eaLnBrk="1" fontAlgn="auto" latinLnBrk="0" hangingPunct="1">
                        <a:lnSpc>
                          <a:spcPct val="120000"/>
                        </a:lnSpc>
                        <a:spcBef>
                          <a:spcPts val="0"/>
                        </a:spcBef>
                        <a:spcAft>
                          <a:spcPts val="0"/>
                        </a:spcAft>
                        <a:buClrTx/>
                        <a:buSzPts val="1200"/>
                        <a:buFont typeface="Wingdings" panose="05000000000000000000" pitchFamily="2" charset="2"/>
                        <a:buChar char="ü"/>
                        <a:tabLst/>
                        <a:defRPr/>
                      </a:pPr>
                      <a:r>
                        <a:rPr lang="zh-TW" altLang="en-US" sz="1500" b="0" u="none" kern="0" spc="-70" baseline="0" dirty="0" smtClean="0">
                          <a:solidFill>
                            <a:srgbClr val="1F497D"/>
                          </a:solidFill>
                          <a:latin typeface="微軟正黑體" pitchFamily="34" charset="-120"/>
                          <a:ea typeface="微軟正黑體" pitchFamily="34" charset="-120"/>
                          <a:cs typeface="+mn-cs"/>
                        </a:rPr>
                        <a:t>成立產業跨域服務團，輔導企業導入生產力</a:t>
                      </a:r>
                      <a:r>
                        <a:rPr lang="en-US" altLang="zh-TW" sz="1500" b="0" u="none" kern="0" spc="-70" baseline="0" dirty="0" smtClean="0">
                          <a:solidFill>
                            <a:srgbClr val="1F497D"/>
                          </a:solidFill>
                          <a:latin typeface="微軟正黑體" pitchFamily="34" charset="-120"/>
                          <a:ea typeface="微軟正黑體" pitchFamily="34" charset="-120"/>
                          <a:cs typeface="+mn-cs"/>
                        </a:rPr>
                        <a:t>4.0</a:t>
                      </a:r>
                    </a:p>
                    <a:p>
                      <a:pPr marL="542925" marR="0" lvl="0" indent="-285750" algn="just" defTabSz="914400" rtl="0" eaLnBrk="1" fontAlgn="auto" latinLnBrk="0" hangingPunct="1">
                        <a:lnSpc>
                          <a:spcPct val="120000"/>
                        </a:lnSpc>
                        <a:spcBef>
                          <a:spcPts val="0"/>
                        </a:spcBef>
                        <a:spcAft>
                          <a:spcPts val="0"/>
                        </a:spcAft>
                        <a:buClrTx/>
                        <a:buSzPts val="1200"/>
                        <a:buFont typeface="Wingdings" panose="05000000000000000000" pitchFamily="2" charset="2"/>
                        <a:buChar char="ü"/>
                        <a:tabLst/>
                        <a:defRPr/>
                      </a:pPr>
                      <a:r>
                        <a:rPr lang="zh-TW" altLang="zh-TW" sz="1500" b="0" u="none" kern="0" spc="-70" baseline="0" dirty="0" smtClean="0">
                          <a:solidFill>
                            <a:srgbClr val="1F497D"/>
                          </a:solidFill>
                          <a:latin typeface="微軟正黑體" pitchFamily="34" charset="-120"/>
                          <a:ea typeface="微軟正黑體" pitchFamily="34" charset="-120"/>
                          <a:cs typeface="+mn-cs"/>
                        </a:rPr>
                        <a:t>運用產業升級創新平台計畫，帶動產業投資</a:t>
                      </a:r>
                      <a:endParaRPr lang="en-US" altLang="zh-TW" sz="1500" b="0" u="none" kern="0" spc="-70" baseline="0" dirty="0" smtClean="0">
                        <a:solidFill>
                          <a:srgbClr val="1F497D"/>
                        </a:solidFill>
                        <a:latin typeface="微軟正黑體" pitchFamily="34" charset="-120"/>
                        <a:ea typeface="微軟正黑體" pitchFamily="34" charset="-120"/>
                        <a:cs typeface="+mn-cs"/>
                      </a:endParaRPr>
                    </a:p>
                    <a:p>
                      <a:pPr marL="542925" marR="0" lvl="0" indent="-285750" algn="just" defTabSz="914400" rtl="0" eaLnBrk="1" fontAlgn="auto" latinLnBrk="0" hangingPunct="1">
                        <a:lnSpc>
                          <a:spcPct val="120000"/>
                        </a:lnSpc>
                        <a:spcBef>
                          <a:spcPts val="0"/>
                        </a:spcBef>
                        <a:spcAft>
                          <a:spcPts val="0"/>
                        </a:spcAft>
                        <a:buClrTx/>
                        <a:buSzPts val="1200"/>
                        <a:buFont typeface="Wingdings" panose="05000000000000000000" pitchFamily="2" charset="2"/>
                        <a:buChar char="ü"/>
                        <a:tabLst/>
                        <a:defRPr/>
                      </a:pPr>
                      <a:r>
                        <a:rPr lang="zh-TW" altLang="zh-TW" sz="1500" b="0" u="none" kern="0" spc="-70" baseline="0" dirty="0" smtClean="0">
                          <a:solidFill>
                            <a:srgbClr val="1F497D"/>
                          </a:solidFill>
                          <a:latin typeface="微軟正黑體" pitchFamily="34" charset="-120"/>
                          <a:ea typeface="微軟正黑體" pitchFamily="34" charset="-120"/>
                          <a:cs typeface="+mn-cs"/>
                        </a:rPr>
                        <a:t>運用研發投資抵減措施，促進領航製造業升級轉型</a:t>
                      </a:r>
                      <a:endParaRPr lang="zh-TW" altLang="en-US" sz="1500" b="0" u="none" kern="0" spc="-70" baseline="0" dirty="0" smtClean="0">
                        <a:solidFill>
                          <a:srgbClr val="1F497D"/>
                        </a:solidFill>
                        <a:latin typeface="微軟正黑體" pitchFamily="34" charset="-120"/>
                        <a:ea typeface="微軟正黑體" pitchFamily="34" charset="-120"/>
                        <a:cs typeface="+mn-cs"/>
                      </a:endParaRPr>
                    </a:p>
                    <a:p>
                      <a:pPr marL="371475" marR="0" lvl="0" indent="-285750" algn="just" defTabSz="914400" rtl="0" eaLnBrk="1" fontAlgn="auto" latinLnBrk="0" hangingPunct="1">
                        <a:lnSpc>
                          <a:spcPct val="120000"/>
                        </a:lnSpc>
                        <a:spcBef>
                          <a:spcPts val="0"/>
                        </a:spcBef>
                        <a:spcAft>
                          <a:spcPts val="0"/>
                        </a:spcAft>
                        <a:buClrTx/>
                        <a:buSzPts val="1200"/>
                        <a:buFont typeface="Wingdings" panose="05000000000000000000" pitchFamily="2" charset="2"/>
                        <a:buChar char="l"/>
                        <a:tabLst/>
                        <a:defRPr/>
                      </a:pPr>
                      <a:r>
                        <a:rPr lang="zh-TW" altLang="en-US" sz="1500" b="0" u="none" kern="0" spc="-70" baseline="0" dirty="0" smtClean="0">
                          <a:solidFill>
                            <a:srgbClr val="1F497D"/>
                          </a:solidFill>
                          <a:latin typeface="微軟正黑體" pitchFamily="34" charset="-120"/>
                          <a:ea typeface="微軟正黑體" pitchFamily="34" charset="-120"/>
                          <a:cs typeface="+mn-cs"/>
                        </a:rPr>
                        <a:t>商業服務業（零售及物流）</a:t>
                      </a:r>
                    </a:p>
                    <a:p>
                      <a:pPr marL="542925" marR="0" lvl="0" indent="-285750" algn="just" defTabSz="914400" rtl="0" eaLnBrk="1" fontAlgn="auto" latinLnBrk="0" hangingPunct="1">
                        <a:lnSpc>
                          <a:spcPct val="120000"/>
                        </a:lnSpc>
                        <a:spcBef>
                          <a:spcPts val="0"/>
                        </a:spcBef>
                        <a:spcAft>
                          <a:spcPts val="0"/>
                        </a:spcAft>
                        <a:buClrTx/>
                        <a:buSzPts val="1200"/>
                        <a:buFont typeface="Wingdings" panose="05000000000000000000" pitchFamily="2" charset="2"/>
                        <a:buChar char="ü"/>
                        <a:tabLst/>
                        <a:defRPr/>
                      </a:pPr>
                      <a:r>
                        <a:rPr lang="zh-TW" altLang="en-US" sz="1500" b="0" u="none" kern="0" spc="-70" baseline="0" dirty="0" smtClean="0">
                          <a:solidFill>
                            <a:srgbClr val="1F497D"/>
                          </a:solidFill>
                          <a:latin typeface="微軟正黑體" pitchFamily="34" charset="-120"/>
                          <a:ea typeface="微軟正黑體" pitchFamily="34" charset="-120"/>
                          <a:cs typeface="+mn-cs"/>
                        </a:rPr>
                        <a:t>推動商業顧問服務團，並鏈結公協會與學研能量，建立結合生產力</a:t>
                      </a:r>
                      <a:r>
                        <a:rPr lang="en-US" altLang="zh-TW" sz="1500" b="0" u="none" kern="0" spc="-70" baseline="0" dirty="0" smtClean="0">
                          <a:solidFill>
                            <a:srgbClr val="1F497D"/>
                          </a:solidFill>
                          <a:latin typeface="微軟正黑體" pitchFamily="34" charset="-120"/>
                          <a:ea typeface="微軟正黑體" pitchFamily="34" charset="-120"/>
                          <a:cs typeface="+mn-cs"/>
                        </a:rPr>
                        <a:t>4.0</a:t>
                      </a:r>
                      <a:r>
                        <a:rPr lang="zh-TW" altLang="en-US" sz="1500" b="0" u="none" kern="0" spc="-70" baseline="0" dirty="0" smtClean="0">
                          <a:solidFill>
                            <a:srgbClr val="1F497D"/>
                          </a:solidFill>
                          <a:latin typeface="微軟正黑體" pitchFamily="34" charset="-120"/>
                          <a:ea typeface="微軟正黑體" pitchFamily="34" charset="-120"/>
                          <a:cs typeface="+mn-cs"/>
                        </a:rPr>
                        <a:t>與商業服務領域知識之整體解決方案</a:t>
                      </a:r>
                      <a:endParaRPr lang="en-US" altLang="zh-TW" sz="1500" b="0" u="none" kern="0" spc="-70" baseline="0" dirty="0" smtClean="0">
                        <a:solidFill>
                          <a:srgbClr val="1F497D"/>
                        </a:solidFill>
                        <a:latin typeface="微軟正黑體" pitchFamily="34" charset="-120"/>
                        <a:ea typeface="微軟正黑體" pitchFamily="34" charset="-120"/>
                        <a:cs typeface="+mn-cs"/>
                      </a:endParaRPr>
                    </a:p>
                    <a:p>
                      <a:pPr marL="542925" marR="0" lvl="0" indent="-285750" algn="just" defTabSz="914400" rtl="0" eaLnBrk="1" fontAlgn="auto" latinLnBrk="0" hangingPunct="1">
                        <a:lnSpc>
                          <a:spcPct val="120000"/>
                        </a:lnSpc>
                        <a:spcBef>
                          <a:spcPts val="0"/>
                        </a:spcBef>
                        <a:spcAft>
                          <a:spcPts val="0"/>
                        </a:spcAft>
                        <a:buClrTx/>
                        <a:buSzPts val="1200"/>
                        <a:buFont typeface="Wingdings" panose="05000000000000000000" pitchFamily="2" charset="2"/>
                        <a:buChar char="ü"/>
                        <a:tabLst/>
                        <a:defRPr/>
                      </a:pPr>
                      <a:r>
                        <a:rPr lang="zh-TW" altLang="en-US" sz="1500" b="0" u="none" kern="0" spc="-70" baseline="0" dirty="0" smtClean="0">
                          <a:solidFill>
                            <a:srgbClr val="1F497D"/>
                          </a:solidFill>
                          <a:latin typeface="微軟正黑體" pitchFamily="34" charset="-120"/>
                          <a:ea typeface="微軟正黑體" pitchFamily="34" charset="-120"/>
                          <a:cs typeface="+mn-cs"/>
                        </a:rPr>
                        <a:t>以智慧零售</a:t>
                      </a:r>
                      <a:r>
                        <a:rPr lang="en-US" altLang="zh-TW" sz="1500" b="0" u="none" kern="0" spc="-70" baseline="0" dirty="0" smtClean="0">
                          <a:solidFill>
                            <a:srgbClr val="1F497D"/>
                          </a:solidFill>
                          <a:latin typeface="微軟正黑體" pitchFamily="34" charset="-120"/>
                          <a:ea typeface="微軟正黑體" pitchFamily="34" charset="-120"/>
                          <a:cs typeface="+mn-cs"/>
                        </a:rPr>
                        <a:t>(</a:t>
                      </a:r>
                      <a:r>
                        <a:rPr lang="zh-TW" altLang="en-US" sz="1500" b="0" u="none" kern="0" spc="-70" baseline="0" dirty="0" smtClean="0">
                          <a:solidFill>
                            <a:srgbClr val="1F497D"/>
                          </a:solidFill>
                          <a:latin typeface="微軟正黑體" pitchFamily="34" charset="-120"/>
                          <a:ea typeface="微軟正黑體" pitchFamily="34" charset="-120"/>
                          <a:cs typeface="+mn-cs"/>
                        </a:rPr>
                        <a:t>量販店、超市、品牌連鎖等</a:t>
                      </a:r>
                      <a:r>
                        <a:rPr lang="en-US" altLang="zh-TW" sz="1500" b="0" u="none" kern="0" spc="-70" baseline="0" dirty="0" smtClean="0">
                          <a:solidFill>
                            <a:srgbClr val="1F497D"/>
                          </a:solidFill>
                          <a:latin typeface="微軟正黑體" pitchFamily="34" charset="-120"/>
                          <a:ea typeface="微軟正黑體" pitchFamily="34" charset="-120"/>
                          <a:cs typeface="+mn-cs"/>
                        </a:rPr>
                        <a:t>)</a:t>
                      </a:r>
                      <a:r>
                        <a:rPr lang="zh-TW" altLang="en-US" sz="1500" b="0" u="none" kern="0" spc="-70" baseline="0" dirty="0" smtClean="0">
                          <a:solidFill>
                            <a:srgbClr val="1F497D"/>
                          </a:solidFill>
                          <a:latin typeface="微軟正黑體" pitchFamily="34" charset="-120"/>
                          <a:ea typeface="微軟正黑體" pitchFamily="34" charset="-120"/>
                          <a:cs typeface="+mn-cs"/>
                        </a:rPr>
                        <a:t>為核心，智慧物流為支援服務體系，建構商業服務實證場域，並創造服務輸出機會</a:t>
                      </a:r>
                      <a:endParaRPr lang="en-US" altLang="zh-TW" sz="1500" b="0" u="none" kern="0" spc="-70" baseline="0" dirty="0" smtClean="0">
                        <a:solidFill>
                          <a:srgbClr val="1F497D"/>
                        </a:solidFill>
                        <a:latin typeface="微軟正黑體" pitchFamily="34" charset="-120"/>
                        <a:ea typeface="微軟正黑體" pitchFamily="34" charset="-120"/>
                        <a:cs typeface="+mn-cs"/>
                      </a:endParaRPr>
                    </a:p>
                    <a:p>
                      <a:pPr marL="542925" marR="0" lvl="0" indent="-285750" algn="just" defTabSz="914400" rtl="0" eaLnBrk="1" fontAlgn="auto" latinLnBrk="0" hangingPunct="1">
                        <a:lnSpc>
                          <a:spcPct val="120000"/>
                        </a:lnSpc>
                        <a:spcBef>
                          <a:spcPts val="0"/>
                        </a:spcBef>
                        <a:spcAft>
                          <a:spcPts val="0"/>
                        </a:spcAft>
                        <a:buClrTx/>
                        <a:buSzPts val="1200"/>
                        <a:buFont typeface="Wingdings" panose="05000000000000000000" pitchFamily="2" charset="2"/>
                        <a:buChar char="ü"/>
                        <a:tabLst/>
                        <a:defRPr/>
                      </a:pPr>
                      <a:r>
                        <a:rPr lang="zh-TW" altLang="zh-TW" sz="1500" b="0" u="none" kern="0" spc="-70" baseline="0" dirty="0" smtClean="0">
                          <a:solidFill>
                            <a:srgbClr val="1F497D"/>
                          </a:solidFill>
                          <a:latin typeface="微軟正黑體" pitchFamily="34" charset="-120"/>
                          <a:ea typeface="微軟正黑體" pitchFamily="34" charset="-120"/>
                          <a:cs typeface="+mn-cs"/>
                        </a:rPr>
                        <a:t>結合巨量資料分析、第三方與行動支付，發展共通技術整合平台與應用機制，協助中小企業建置從產品開發、行銷、銷售、取貨與付款等智慧化服務能力</a:t>
                      </a:r>
                      <a:endParaRPr lang="en-US" altLang="zh-TW" sz="1500" b="0" u="none" kern="0" spc="-70" baseline="0" dirty="0" smtClean="0">
                        <a:solidFill>
                          <a:srgbClr val="1F497D"/>
                        </a:solidFill>
                        <a:latin typeface="微軟正黑體" pitchFamily="34" charset="-120"/>
                        <a:ea typeface="微軟正黑體" pitchFamily="34" charset="-120"/>
                        <a:cs typeface="+mn-cs"/>
                      </a:endParaRPr>
                    </a:p>
                    <a:p>
                      <a:pPr marL="371475" marR="0" lvl="0" indent="-285750" algn="just" defTabSz="914400" rtl="0" eaLnBrk="1" fontAlgn="auto" latinLnBrk="0" hangingPunct="1">
                        <a:lnSpc>
                          <a:spcPct val="120000"/>
                        </a:lnSpc>
                        <a:spcBef>
                          <a:spcPts val="0"/>
                        </a:spcBef>
                        <a:spcAft>
                          <a:spcPts val="0"/>
                        </a:spcAft>
                        <a:buClrTx/>
                        <a:buSzPts val="1200"/>
                        <a:buFont typeface="Wingdings" panose="05000000000000000000" pitchFamily="2" charset="2"/>
                        <a:buChar char="l"/>
                        <a:tabLst/>
                        <a:defRPr/>
                      </a:pPr>
                      <a:r>
                        <a:rPr lang="zh-TW" altLang="en-US" sz="1500" b="0" u="none" kern="0" spc="-70" baseline="0" dirty="0" smtClean="0">
                          <a:solidFill>
                            <a:srgbClr val="1F497D"/>
                          </a:solidFill>
                          <a:latin typeface="微軟正黑體" pitchFamily="34" charset="-120"/>
                          <a:ea typeface="微軟正黑體" pitchFamily="34" charset="-120"/>
                          <a:cs typeface="+mn-cs"/>
                        </a:rPr>
                        <a:t>農業（蝴蝶蘭、種苗、菇類、稻作、農業設施、養殖漁業、家禽</a:t>
                      </a:r>
                      <a:r>
                        <a:rPr lang="en-US" altLang="zh-TW" sz="1500" b="0" u="none" kern="0" spc="-70" baseline="0" dirty="0" smtClean="0">
                          <a:solidFill>
                            <a:srgbClr val="1F497D"/>
                          </a:solidFill>
                          <a:latin typeface="微軟正黑體" pitchFamily="34" charset="-120"/>
                          <a:ea typeface="微軟正黑體" pitchFamily="34" charset="-120"/>
                          <a:cs typeface="+mn-cs"/>
                        </a:rPr>
                        <a:t>/</a:t>
                      </a:r>
                      <a:r>
                        <a:rPr lang="zh-TW" altLang="en-US" sz="1500" b="0" u="none" kern="0" spc="-70" baseline="0" dirty="0" smtClean="0">
                          <a:solidFill>
                            <a:srgbClr val="1F497D"/>
                          </a:solidFill>
                          <a:latin typeface="微軟正黑體" pitchFamily="34" charset="-120"/>
                          <a:ea typeface="微軟正黑體" pitchFamily="34" charset="-120"/>
                          <a:cs typeface="+mn-cs"/>
                        </a:rPr>
                        <a:t>水禽、溯源農產品、生乳、海洋漁業）</a:t>
                      </a:r>
                      <a:endParaRPr lang="en-US" altLang="zh-TW" sz="1500" b="0" u="none" kern="0" spc="-70" baseline="0" dirty="0" smtClean="0">
                        <a:solidFill>
                          <a:srgbClr val="1F497D"/>
                        </a:solidFill>
                        <a:latin typeface="微軟正黑體" pitchFamily="34" charset="-120"/>
                        <a:ea typeface="微軟正黑體" pitchFamily="34" charset="-120"/>
                        <a:cs typeface="+mn-cs"/>
                      </a:endParaRPr>
                    </a:p>
                    <a:p>
                      <a:pPr marL="542925" marR="0" lvl="0" indent="-285750" algn="just" defTabSz="914400" rtl="0" eaLnBrk="1" fontAlgn="auto" latinLnBrk="0" hangingPunct="1">
                        <a:lnSpc>
                          <a:spcPct val="120000"/>
                        </a:lnSpc>
                        <a:spcBef>
                          <a:spcPts val="0"/>
                        </a:spcBef>
                        <a:spcAft>
                          <a:spcPts val="0"/>
                        </a:spcAft>
                        <a:buClrTx/>
                        <a:buSzPts val="1200"/>
                        <a:buFont typeface="Wingdings" panose="05000000000000000000" pitchFamily="2" charset="2"/>
                        <a:buChar char="ü"/>
                        <a:tabLst/>
                        <a:defRPr/>
                      </a:pPr>
                      <a:r>
                        <a:rPr lang="zh-TW" altLang="en-US" sz="1500" b="0" u="none" kern="0" spc="-70" baseline="0" dirty="0" smtClean="0">
                          <a:solidFill>
                            <a:srgbClr val="1F497D"/>
                          </a:solidFill>
                          <a:latin typeface="微軟正黑體" pitchFamily="34" charset="-120"/>
                          <a:ea typeface="微軟正黑體" pitchFamily="34" charset="-120"/>
                          <a:cs typeface="+mn-cs"/>
                        </a:rPr>
                        <a:t>推動跨域創新智農聯盟，包括促進蔬果小面積集約生產，升級為集團栽培及全程智慧管理；整合漁況及海況探測資料；強化屠宰加工流程及物流品管</a:t>
                      </a:r>
                      <a:endParaRPr lang="en-US" altLang="zh-TW" sz="1500" b="0" u="none" kern="0" spc="-70" baseline="0" dirty="0" smtClean="0">
                        <a:solidFill>
                          <a:srgbClr val="1F497D"/>
                        </a:solidFill>
                        <a:latin typeface="微軟正黑體" pitchFamily="34" charset="-120"/>
                        <a:ea typeface="微軟正黑體" pitchFamily="34" charset="-120"/>
                        <a:cs typeface="+mn-cs"/>
                      </a:endParaRPr>
                    </a:p>
                    <a:p>
                      <a:pPr marL="542925" marR="0" lvl="0" indent="-285750" algn="just" defTabSz="914400" rtl="0" eaLnBrk="1" fontAlgn="auto" latinLnBrk="0" hangingPunct="1">
                        <a:lnSpc>
                          <a:spcPct val="120000"/>
                        </a:lnSpc>
                        <a:spcBef>
                          <a:spcPts val="0"/>
                        </a:spcBef>
                        <a:spcAft>
                          <a:spcPts val="0"/>
                        </a:spcAft>
                        <a:buClrTx/>
                        <a:buSzPts val="1200"/>
                        <a:buFont typeface="Wingdings" panose="05000000000000000000" pitchFamily="2" charset="2"/>
                        <a:buChar char="ü"/>
                        <a:tabLst/>
                        <a:defRPr/>
                      </a:pPr>
                      <a:r>
                        <a:rPr lang="zh-TW" altLang="en-US" sz="1500" b="0" u="none" kern="0" spc="-70" baseline="0" dirty="0" smtClean="0">
                          <a:solidFill>
                            <a:srgbClr val="1F497D"/>
                          </a:solidFill>
                          <a:latin typeface="微軟正黑體" pitchFamily="34" charset="-120"/>
                          <a:ea typeface="微軟正黑體" pitchFamily="34" charset="-120"/>
                          <a:cs typeface="+mn-cs"/>
                        </a:rPr>
                        <a:t>藉由感測技術、智能機器裝置、物聯網、巨量資料分析等前瞻技術，建構智慧農業生產與數位服務體系，發展生技農產業、精緻農產業、精準農產業智慧化</a:t>
                      </a:r>
                      <a:endParaRPr lang="en-US" altLang="zh-TW" sz="1500" b="0" u="none" kern="0" spc="-70" baseline="0" dirty="0" smtClean="0">
                        <a:solidFill>
                          <a:srgbClr val="1F497D"/>
                        </a:solidFill>
                        <a:latin typeface="微軟正黑體" pitchFamily="34" charset="-120"/>
                        <a:ea typeface="微軟正黑體" pitchFamily="34" charset="-120"/>
                        <a:cs typeface="+mn-cs"/>
                      </a:endParaRPr>
                    </a:p>
                  </a:txBody>
                  <a:tcPr marL="68580" marR="68580" marT="0" marB="0">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182575155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1"/>
          <p:cNvSpPr>
            <a:spLocks noGrp="1"/>
          </p:cNvSpPr>
          <p:nvPr>
            <p:ph type="title"/>
          </p:nvPr>
        </p:nvSpPr>
        <p:spPr>
          <a:xfrm>
            <a:off x="0" y="116632"/>
            <a:ext cx="9168712" cy="641984"/>
          </a:xfrm>
        </p:spPr>
        <p:txBody>
          <a:bodyPr lIns="0" rIns="0">
            <a:normAutofit fontScale="90000"/>
          </a:bodyPr>
          <a:lstStyle/>
          <a:p>
            <a:pPr eaLnBrk="0" fontAlgn="base" hangingPunct="0">
              <a:lnSpc>
                <a:spcPct val="100000"/>
              </a:lnSpc>
              <a:spcAft>
                <a:spcPct val="0"/>
              </a:spcAft>
              <a:defRPr/>
            </a:pPr>
            <a:r>
              <a:rPr lang="zh-TW" altLang="en-US" b="1" dirty="0">
                <a:solidFill>
                  <a:srgbClr val="002060"/>
                </a:solidFill>
                <a:effectLst>
                  <a:outerShdw blurRad="38100" dist="38100" dir="2700000" algn="tl">
                    <a:srgbClr val="000000">
                      <a:alpha val="43137"/>
                    </a:srgbClr>
                  </a:outerShdw>
                </a:effectLst>
                <a:cs typeface="Times New Roman" panose="02020603050405020304" pitchFamily="18" charset="0"/>
              </a:rPr>
              <a:t>四、未來</a:t>
            </a:r>
            <a:r>
              <a:rPr lang="zh-TW" altLang="en-US" b="1" dirty="0" smtClean="0">
                <a:solidFill>
                  <a:srgbClr val="002060"/>
                </a:solidFill>
                <a:effectLst>
                  <a:outerShdw blurRad="38100" dist="38100" dir="2700000" algn="tl">
                    <a:srgbClr val="000000">
                      <a:alpha val="43137"/>
                    </a:srgbClr>
                  </a:outerShdw>
                </a:effectLst>
                <a:cs typeface="Times New Roman" panose="02020603050405020304" pitchFamily="18" charset="0"/>
              </a:rPr>
              <a:t>一年重點措施</a:t>
            </a:r>
            <a:r>
              <a:rPr lang="en-US" altLang="zh-TW" sz="3100" b="1" dirty="0" smtClean="0">
                <a:solidFill>
                  <a:srgbClr val="002060"/>
                </a:solidFill>
                <a:effectLst>
                  <a:outerShdw blurRad="38100" dist="38100" dir="2700000" algn="tl">
                    <a:srgbClr val="000000">
                      <a:alpha val="43137"/>
                    </a:srgbClr>
                  </a:outerShdw>
                </a:effectLst>
                <a:cs typeface="Times New Roman" panose="02020603050405020304" pitchFamily="18" charset="0"/>
              </a:rPr>
              <a:t>(3/9)</a:t>
            </a:r>
            <a:endParaRPr lang="zh-TW" altLang="en-US" sz="3100" b="1" dirty="0">
              <a:solidFill>
                <a:srgbClr val="002060"/>
              </a:solidFill>
              <a:effectLst>
                <a:outerShdw blurRad="38100" dist="38100" dir="2700000" algn="tl">
                  <a:srgbClr val="000000">
                    <a:alpha val="43137"/>
                  </a:srgbClr>
                </a:outerShdw>
              </a:effectLst>
              <a:cs typeface="Times New Roman" panose="02020603050405020304" pitchFamily="18" charset="0"/>
            </a:endParaRPr>
          </a:p>
        </p:txBody>
      </p:sp>
      <p:sp>
        <p:nvSpPr>
          <p:cNvPr id="7" name="投影片編號版面配置區 3"/>
          <p:cNvSpPr txBox="1">
            <a:spLocks/>
          </p:cNvSpPr>
          <p:nvPr/>
        </p:nvSpPr>
        <p:spPr>
          <a:xfrm>
            <a:off x="6905848" y="6492875"/>
            <a:ext cx="2133600" cy="365125"/>
          </a:xfrm>
          <a:prstGeom prst="rect">
            <a:avLst/>
          </a:prstGeom>
        </p:spPr>
        <p:txBody>
          <a:bodyPr vert="horz" lIns="91440" tIns="45720" rIns="91440" bIns="45720" rtlCol="0" anchor="ctr"/>
          <a:lstStyle>
            <a:defPPr>
              <a:defRPr lang="zh-TW"/>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8646B01-4085-4DDD-822B-F552DEC86DD7}" type="slidenum">
              <a:rPr lang="zh-TW" altLang="en-US" sz="1600" smtClean="0">
                <a:solidFill>
                  <a:prstClr val="black">
                    <a:tint val="75000"/>
                  </a:prstClr>
                </a:solidFill>
                <a:ea typeface="文鼎圓體M"/>
              </a:rPr>
              <a:pPr/>
              <a:t>24</a:t>
            </a:fld>
            <a:endParaRPr lang="zh-TW" altLang="en-US" sz="1600" dirty="0">
              <a:solidFill>
                <a:prstClr val="black">
                  <a:tint val="75000"/>
                </a:prstClr>
              </a:solidFill>
              <a:ea typeface="文鼎圓體M"/>
            </a:endParaRPr>
          </a:p>
        </p:txBody>
      </p:sp>
      <p:graphicFrame>
        <p:nvGraphicFramePr>
          <p:cNvPr id="2" name="表格 1"/>
          <p:cNvGraphicFramePr>
            <a:graphicFrameLocks noGrp="1"/>
          </p:cNvGraphicFramePr>
          <p:nvPr>
            <p:extLst>
              <p:ext uri="{D42A27DB-BD31-4B8C-83A1-F6EECF244321}">
                <p14:modId xmlns:p14="http://schemas.microsoft.com/office/powerpoint/2010/main" val="2757127432"/>
              </p:ext>
            </p:extLst>
          </p:nvPr>
        </p:nvGraphicFramePr>
        <p:xfrm>
          <a:off x="266218" y="873890"/>
          <a:ext cx="8657863" cy="4392592"/>
        </p:xfrm>
        <a:graphic>
          <a:graphicData uri="http://schemas.openxmlformats.org/drawingml/2006/table">
            <a:tbl>
              <a:tblPr firstRow="1" firstCol="1" bandRow="1">
                <a:effectLst/>
                <a:tableStyleId>{5C22544A-7EE6-4342-B048-85BDC9FD1C3A}</a:tableStyleId>
              </a:tblPr>
              <a:tblGrid>
                <a:gridCol w="1666754"/>
                <a:gridCol w="6991109"/>
              </a:tblGrid>
              <a:tr h="417460">
                <a:tc>
                  <a:txBody>
                    <a:bodyPr/>
                    <a:lstStyle/>
                    <a:p>
                      <a:pPr algn="ctr">
                        <a:spcAft>
                          <a:spcPts val="0"/>
                        </a:spcAft>
                      </a:pPr>
                      <a:r>
                        <a:rPr lang="zh-TW" altLang="en-US" sz="2000" b="1" kern="0" spc="-30" dirty="0" smtClean="0">
                          <a:solidFill>
                            <a:schemeClr val="tx1"/>
                          </a:solidFill>
                          <a:latin typeface="微軟正黑體" pitchFamily="34" charset="-120"/>
                          <a:ea typeface="微軟正黑體" pitchFamily="34" charset="-120"/>
                          <a:cs typeface="+mn-cs"/>
                        </a:rPr>
                        <a:t>推動措施</a:t>
                      </a:r>
                      <a:endParaRPr lang="zh-TW" altLang="zh-TW" sz="2000" b="1" kern="0" spc="-30" dirty="0">
                        <a:solidFill>
                          <a:schemeClr val="tx1"/>
                        </a:solidFill>
                        <a:latin typeface="微軟正黑體" pitchFamily="34" charset="-120"/>
                        <a:ea typeface="微軟正黑體" pitchFamily="34" charset="-120"/>
                        <a:cs typeface="+mn-cs"/>
                      </a:endParaRPr>
                    </a:p>
                  </a:txBody>
                  <a:tcPr marL="60779" marR="60779"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spcAft>
                          <a:spcPts val="0"/>
                        </a:spcAft>
                      </a:pPr>
                      <a:r>
                        <a:rPr lang="zh-TW" altLang="en-US" sz="2000" b="1" kern="0" spc="-30" dirty="0" smtClean="0">
                          <a:solidFill>
                            <a:schemeClr val="tx1"/>
                          </a:solidFill>
                          <a:latin typeface="微軟正黑體" pitchFamily="34" charset="-120"/>
                          <a:ea typeface="微軟正黑體" pitchFamily="34" charset="-120"/>
                          <a:cs typeface="+mn-cs"/>
                        </a:rPr>
                        <a:t>具體作法</a:t>
                      </a:r>
                      <a:endParaRPr lang="zh-TW" altLang="zh-TW" sz="2000" b="1" kern="0" spc="-30" dirty="0">
                        <a:solidFill>
                          <a:schemeClr val="tx1"/>
                        </a:solidFill>
                        <a:latin typeface="微軟正黑體" pitchFamily="34" charset="-120"/>
                        <a:ea typeface="微軟正黑體" pitchFamily="34" charset="-120"/>
                        <a:cs typeface="+mn-cs"/>
                      </a:endParaRPr>
                    </a:p>
                  </a:txBody>
                  <a:tcPr marL="60779" marR="60779"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tx2">
                        <a:lumMod val="40000"/>
                        <a:lumOff val="60000"/>
                      </a:schemeClr>
                    </a:solidFill>
                  </a:tcPr>
                </a:tc>
              </a:tr>
              <a:tr h="435887">
                <a:tc gridSpan="2">
                  <a:txBody>
                    <a:bodyPr/>
                    <a:lstStyle/>
                    <a:p>
                      <a:pPr algn="ctr">
                        <a:spcAft>
                          <a:spcPts val="0"/>
                        </a:spcAft>
                      </a:pPr>
                      <a:r>
                        <a:rPr lang="zh-TW" altLang="en-US" sz="2000" b="1" kern="0" spc="-30" dirty="0" smtClean="0">
                          <a:solidFill>
                            <a:schemeClr val="bg1"/>
                          </a:solidFill>
                          <a:latin typeface="微軟正黑體" pitchFamily="34" charset="-120"/>
                          <a:ea typeface="微軟正黑體" pitchFamily="34" charset="-120"/>
                          <a:cs typeface="+mn-cs"/>
                        </a:rPr>
                        <a:t>產業升級</a:t>
                      </a:r>
                      <a:endParaRPr lang="zh-TW" sz="2000" b="1" kern="0" spc="-30" dirty="0">
                        <a:solidFill>
                          <a:schemeClr val="bg1"/>
                        </a:solidFill>
                        <a:latin typeface="微軟正黑體" pitchFamily="34" charset="-120"/>
                        <a:ea typeface="微軟正黑體" pitchFamily="34" charset="-120"/>
                        <a:cs typeface="+mn-cs"/>
                      </a:endParaRP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hMerge="1">
                  <a:txBody>
                    <a:bodyPr/>
                    <a:lstStyle/>
                    <a:p>
                      <a:endParaRPr lang="zh-TW" altLang="en-US"/>
                    </a:p>
                  </a:txBody>
                  <a:tcPr/>
                </a:tc>
              </a:tr>
              <a:tr h="3539245">
                <a:tc>
                  <a:txBody>
                    <a:bodyPr/>
                    <a:lstStyle/>
                    <a:p>
                      <a:pPr marL="361950" indent="-361950" algn="l" defTabSz="914400" rtl="0" eaLnBrk="1" latinLnBrk="0" hangingPunct="1">
                        <a:lnSpc>
                          <a:spcPct val="100000"/>
                        </a:lnSpc>
                        <a:spcBef>
                          <a:spcPts val="300"/>
                        </a:spcBef>
                        <a:spcAft>
                          <a:spcPts val="0"/>
                        </a:spcAft>
                      </a:pPr>
                      <a:r>
                        <a:rPr lang="zh-TW" altLang="en-US" sz="1500" b="0" kern="0" spc="-30" dirty="0" smtClean="0">
                          <a:solidFill>
                            <a:schemeClr val="tx1"/>
                          </a:solidFill>
                          <a:latin typeface="微軟正黑體" pitchFamily="34" charset="-120"/>
                          <a:ea typeface="微軟正黑體" pitchFamily="34" charset="-120"/>
                          <a:cs typeface="+mn-cs"/>
                        </a:rPr>
                        <a:t>三</a:t>
                      </a:r>
                      <a:r>
                        <a:rPr lang="zh-TW" altLang="en-US" sz="1500" b="0" kern="0" spc="-30" smtClean="0">
                          <a:solidFill>
                            <a:schemeClr val="tx1"/>
                          </a:solidFill>
                          <a:latin typeface="微軟正黑體" pitchFamily="34" charset="-120"/>
                          <a:ea typeface="微軟正黑體" pitchFamily="34" charset="-120"/>
                          <a:cs typeface="+mn-cs"/>
                        </a:rPr>
                        <a:t>、推動中小企業邁向中堅企業</a:t>
                      </a:r>
                      <a:endParaRPr lang="zh-TW" altLang="en-US" sz="1500" b="0" kern="0" spc="-30" dirty="0" smtClean="0">
                        <a:solidFill>
                          <a:schemeClr val="tx1"/>
                        </a:solidFill>
                        <a:latin typeface="微軟正黑體" pitchFamily="34" charset="-120"/>
                        <a:ea typeface="微軟正黑體" pitchFamily="34" charset="-120"/>
                        <a:cs typeface="+mn-cs"/>
                      </a:endParaRPr>
                    </a:p>
                  </a:txBody>
                  <a:tcPr marL="68580" marR="68580" marT="0" marB="0">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marL="85725" lvl="0" indent="0" algn="l" defTabSz="914400" rtl="0" eaLnBrk="1" latinLnBrk="0" hangingPunct="1">
                        <a:lnSpc>
                          <a:spcPts val="2400"/>
                        </a:lnSpc>
                        <a:spcBef>
                          <a:spcPts val="300"/>
                        </a:spcBef>
                        <a:spcAft>
                          <a:spcPts val="300"/>
                        </a:spcAft>
                        <a:buSzPts val="1200"/>
                        <a:buFont typeface="Wingdings"/>
                        <a:buNone/>
                      </a:pPr>
                      <a:r>
                        <a:rPr lang="zh-TW" altLang="en-US" sz="1500" b="0" kern="0" spc="-70" baseline="0" dirty="0" smtClean="0">
                          <a:solidFill>
                            <a:srgbClr val="1F497D"/>
                          </a:solidFill>
                          <a:latin typeface="微軟正黑體" pitchFamily="34" charset="-120"/>
                          <a:ea typeface="微軟正黑體" pitchFamily="34" charset="-120"/>
                          <a:cs typeface="+mn-cs"/>
                        </a:rPr>
                        <a:t>扶植中堅企業每年</a:t>
                      </a:r>
                      <a:r>
                        <a:rPr lang="en-US" altLang="zh-TW" sz="1500" b="0" kern="0" spc="-70" baseline="0" dirty="0" smtClean="0">
                          <a:solidFill>
                            <a:srgbClr val="1F497D"/>
                          </a:solidFill>
                          <a:latin typeface="微軟正黑體" pitchFamily="34" charset="-120"/>
                          <a:ea typeface="微軟正黑體" pitchFamily="34" charset="-120"/>
                          <a:cs typeface="+mn-cs"/>
                        </a:rPr>
                        <a:t>50</a:t>
                      </a:r>
                      <a:r>
                        <a:rPr lang="zh-TW" altLang="en-US" sz="1500" b="0" kern="0" spc="-70" baseline="0" dirty="0" smtClean="0">
                          <a:solidFill>
                            <a:srgbClr val="1F497D"/>
                          </a:solidFill>
                          <a:latin typeface="微軟正黑體" pitchFamily="34" charset="-120"/>
                          <a:ea typeface="微軟正黑體" pitchFamily="34" charset="-120"/>
                          <a:cs typeface="+mn-cs"/>
                        </a:rPr>
                        <a:t>家</a:t>
                      </a:r>
                      <a:endParaRPr lang="en-US" altLang="zh-TW" sz="1500" b="0" kern="0" spc="-70" baseline="0" dirty="0" smtClean="0">
                        <a:solidFill>
                          <a:srgbClr val="1F497D"/>
                        </a:solidFill>
                        <a:latin typeface="微軟正黑體" pitchFamily="34" charset="-120"/>
                        <a:ea typeface="微軟正黑體" pitchFamily="34" charset="-120"/>
                        <a:cs typeface="+mn-cs"/>
                      </a:endParaRPr>
                    </a:p>
                    <a:p>
                      <a:pPr marL="371475" marR="0" lvl="0" indent="-285750" algn="just" defTabSz="914400" rtl="0" eaLnBrk="1" fontAlgn="auto" latinLnBrk="0" hangingPunct="1">
                        <a:lnSpc>
                          <a:spcPts val="2400"/>
                        </a:lnSpc>
                        <a:spcBef>
                          <a:spcPts val="600"/>
                        </a:spcBef>
                        <a:spcAft>
                          <a:spcPts val="600"/>
                        </a:spcAft>
                        <a:buClrTx/>
                        <a:buSzPts val="1200"/>
                        <a:buFont typeface="Wingdings" panose="05000000000000000000" pitchFamily="2" charset="2"/>
                        <a:buChar char="l"/>
                        <a:tabLst/>
                        <a:defRPr/>
                      </a:pPr>
                      <a:r>
                        <a:rPr lang="zh-TW" altLang="zh-TW" sz="1500" b="0" kern="0" spc="-70" baseline="0" dirty="0" smtClean="0">
                          <a:solidFill>
                            <a:srgbClr val="1F497D"/>
                          </a:solidFill>
                          <a:latin typeface="微軟正黑體" pitchFamily="34" charset="-120"/>
                          <a:ea typeface="微軟正黑體" pitchFamily="34" charset="-120"/>
                          <a:cs typeface="+mn-cs"/>
                        </a:rPr>
                        <a:t>每年扶植至少</a:t>
                      </a:r>
                      <a:r>
                        <a:rPr lang="en-US" altLang="zh-TW" sz="1500" b="0" kern="0" spc="-70" baseline="0" dirty="0" smtClean="0">
                          <a:solidFill>
                            <a:srgbClr val="1F497D"/>
                          </a:solidFill>
                          <a:latin typeface="微軟正黑體" pitchFamily="34" charset="-120"/>
                          <a:ea typeface="微軟正黑體" pitchFamily="34" charset="-120"/>
                          <a:cs typeface="+mn-cs"/>
                        </a:rPr>
                        <a:t>50</a:t>
                      </a:r>
                      <a:r>
                        <a:rPr lang="zh-TW" altLang="zh-TW" sz="1500" b="0" kern="0" spc="-70" baseline="0" dirty="0" smtClean="0">
                          <a:solidFill>
                            <a:srgbClr val="1F497D"/>
                          </a:solidFill>
                          <a:latin typeface="微軟正黑體" pitchFamily="34" charset="-120"/>
                          <a:ea typeface="微軟正黑體" pitchFamily="34" charset="-120"/>
                          <a:cs typeface="+mn-cs"/>
                        </a:rPr>
                        <a:t>家潛力中堅企業，運用各部會之人才、技術、智財及品牌行銷等資源，協助其提升國際競爭力</a:t>
                      </a:r>
                      <a:endParaRPr lang="en-US" altLang="zh-TW" sz="1500" b="0" kern="0" spc="-70" baseline="0" dirty="0" smtClean="0">
                        <a:solidFill>
                          <a:srgbClr val="1F497D"/>
                        </a:solidFill>
                        <a:latin typeface="微軟正黑體" pitchFamily="34" charset="-120"/>
                        <a:ea typeface="微軟正黑體" pitchFamily="34" charset="-120"/>
                        <a:cs typeface="+mn-cs"/>
                      </a:endParaRPr>
                    </a:p>
                    <a:p>
                      <a:pPr marL="371475" marR="0" lvl="0" indent="-285750" algn="just" defTabSz="914400" rtl="0" eaLnBrk="1" fontAlgn="auto" latinLnBrk="0" hangingPunct="1">
                        <a:lnSpc>
                          <a:spcPts val="2400"/>
                        </a:lnSpc>
                        <a:spcBef>
                          <a:spcPts val="600"/>
                        </a:spcBef>
                        <a:spcAft>
                          <a:spcPts val="600"/>
                        </a:spcAft>
                        <a:buClrTx/>
                        <a:buSzPts val="1200"/>
                        <a:buFont typeface="Wingdings" panose="05000000000000000000" pitchFamily="2" charset="2"/>
                        <a:buChar char="l"/>
                        <a:tabLst/>
                        <a:defRPr/>
                      </a:pPr>
                      <a:r>
                        <a:rPr lang="zh-TW" altLang="zh-TW" sz="1500" b="0" kern="0" spc="-70" baseline="0" dirty="0" smtClean="0">
                          <a:solidFill>
                            <a:srgbClr val="1F497D"/>
                          </a:solidFill>
                          <a:latin typeface="微軟正黑體" pitchFamily="34" charset="-120"/>
                          <a:ea typeface="微軟正黑體" pitchFamily="34" charset="-120"/>
                          <a:cs typeface="+mn-cs"/>
                        </a:rPr>
                        <a:t>舉辦中堅企業創新營運模式工作坊，輔導中堅企業學習並導入創新營運模式</a:t>
                      </a:r>
                      <a:endParaRPr lang="en-US" altLang="zh-TW" sz="1500" b="0" kern="0" spc="-70" baseline="0" dirty="0" smtClean="0">
                        <a:solidFill>
                          <a:srgbClr val="1F497D"/>
                        </a:solidFill>
                        <a:latin typeface="微軟正黑體" pitchFamily="34" charset="-120"/>
                        <a:ea typeface="微軟正黑體" pitchFamily="34" charset="-120"/>
                        <a:cs typeface="+mn-cs"/>
                      </a:endParaRPr>
                    </a:p>
                    <a:p>
                      <a:pPr marL="371475" marR="0" lvl="0" indent="-285750" algn="just" defTabSz="914400" rtl="0" eaLnBrk="1" fontAlgn="auto" latinLnBrk="0" hangingPunct="1">
                        <a:lnSpc>
                          <a:spcPts val="2400"/>
                        </a:lnSpc>
                        <a:spcBef>
                          <a:spcPts val="600"/>
                        </a:spcBef>
                        <a:spcAft>
                          <a:spcPts val="600"/>
                        </a:spcAft>
                        <a:buClrTx/>
                        <a:buSzPts val="1200"/>
                        <a:buFont typeface="Wingdings" panose="05000000000000000000" pitchFamily="2" charset="2"/>
                        <a:buChar char="l"/>
                        <a:tabLst/>
                        <a:defRPr/>
                      </a:pPr>
                      <a:r>
                        <a:rPr lang="zh-TW" altLang="zh-TW" sz="1500" b="0" kern="0" spc="-70" baseline="0" dirty="0" smtClean="0">
                          <a:solidFill>
                            <a:srgbClr val="1F497D"/>
                          </a:solidFill>
                          <a:latin typeface="微軟正黑體" pitchFamily="34" charset="-120"/>
                          <a:ea typeface="微軟正黑體" pitchFamily="34" charset="-120"/>
                          <a:cs typeface="+mn-cs"/>
                        </a:rPr>
                        <a:t>強化中堅企業創新供應鏈示範輔導，引導中堅企業，掌握市場需求、尋找利基市場、定位顧客價值等，完成新營運模式規劃；並協助其相關衛星廠導入新營運模式及供應鏈體系運作</a:t>
                      </a:r>
                      <a:endParaRPr lang="en-US" altLang="zh-TW" sz="1500" b="0" kern="0" spc="-70" baseline="0" dirty="0" smtClean="0">
                        <a:solidFill>
                          <a:srgbClr val="1F497D"/>
                        </a:solidFill>
                        <a:latin typeface="微軟正黑體" pitchFamily="34" charset="-120"/>
                        <a:ea typeface="微軟正黑體" pitchFamily="34" charset="-120"/>
                        <a:cs typeface="+mn-cs"/>
                      </a:endParaRPr>
                    </a:p>
                    <a:p>
                      <a:pPr marL="371475" marR="0" lvl="0" indent="-285750" algn="just" defTabSz="914400" rtl="0" eaLnBrk="1" fontAlgn="auto" latinLnBrk="0" hangingPunct="1">
                        <a:lnSpc>
                          <a:spcPts val="2400"/>
                        </a:lnSpc>
                        <a:spcBef>
                          <a:spcPts val="600"/>
                        </a:spcBef>
                        <a:spcAft>
                          <a:spcPts val="600"/>
                        </a:spcAft>
                        <a:buClrTx/>
                        <a:buSzPts val="1200"/>
                        <a:buFont typeface="Wingdings" panose="05000000000000000000" pitchFamily="2" charset="2"/>
                        <a:buChar char="l"/>
                        <a:tabLst/>
                        <a:defRPr/>
                      </a:pPr>
                      <a:r>
                        <a:rPr lang="zh-TW" altLang="zh-TW" sz="1500" b="0" kern="0" spc="-70" baseline="0" dirty="0" smtClean="0">
                          <a:solidFill>
                            <a:srgbClr val="1F497D"/>
                          </a:solidFill>
                          <a:latin typeface="微軟正黑體" pitchFamily="34" charset="-120"/>
                          <a:ea typeface="微軟正黑體" pitchFamily="34" charset="-120"/>
                          <a:cs typeface="+mn-cs"/>
                        </a:rPr>
                        <a:t>完成訂定外籍技術人力引進人數、資格條件、完成勞動法規修正及建立配額評點制度</a:t>
                      </a:r>
                      <a:endParaRPr lang="en-US" altLang="zh-TW" sz="1500" b="0" kern="0" spc="-70" baseline="0" dirty="0" smtClean="0">
                        <a:solidFill>
                          <a:srgbClr val="1F497D"/>
                        </a:solidFill>
                        <a:latin typeface="微軟正黑體" pitchFamily="34" charset="-120"/>
                        <a:ea typeface="微軟正黑體" pitchFamily="34" charset="-120"/>
                        <a:cs typeface="+mn-cs"/>
                      </a:endParaRPr>
                    </a:p>
                  </a:txBody>
                  <a:tcPr marL="68580" marR="68580" marT="0" marB="0">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11648496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1"/>
          <p:cNvSpPr>
            <a:spLocks noGrp="1"/>
          </p:cNvSpPr>
          <p:nvPr>
            <p:ph type="title"/>
          </p:nvPr>
        </p:nvSpPr>
        <p:spPr>
          <a:xfrm>
            <a:off x="0" y="116632"/>
            <a:ext cx="9168712" cy="641984"/>
          </a:xfrm>
        </p:spPr>
        <p:txBody>
          <a:bodyPr lIns="0" rIns="0">
            <a:normAutofit fontScale="90000"/>
          </a:bodyPr>
          <a:lstStyle/>
          <a:p>
            <a:pPr eaLnBrk="0" fontAlgn="base" hangingPunct="0">
              <a:lnSpc>
                <a:spcPct val="100000"/>
              </a:lnSpc>
              <a:spcAft>
                <a:spcPct val="0"/>
              </a:spcAft>
              <a:defRPr/>
            </a:pPr>
            <a:r>
              <a:rPr lang="zh-TW" altLang="en-US" b="1" dirty="0">
                <a:solidFill>
                  <a:srgbClr val="002060"/>
                </a:solidFill>
                <a:effectLst>
                  <a:outerShdw blurRad="38100" dist="38100" dir="2700000" algn="tl">
                    <a:srgbClr val="000000">
                      <a:alpha val="43137"/>
                    </a:srgbClr>
                  </a:outerShdw>
                </a:effectLst>
                <a:cs typeface="Times New Roman" panose="02020603050405020304" pitchFamily="18" charset="0"/>
              </a:rPr>
              <a:t>四、未來</a:t>
            </a:r>
            <a:r>
              <a:rPr lang="zh-TW" altLang="en-US" b="1" dirty="0" smtClean="0">
                <a:solidFill>
                  <a:srgbClr val="002060"/>
                </a:solidFill>
                <a:effectLst>
                  <a:outerShdw blurRad="38100" dist="38100" dir="2700000" algn="tl">
                    <a:srgbClr val="000000">
                      <a:alpha val="43137"/>
                    </a:srgbClr>
                  </a:outerShdw>
                </a:effectLst>
                <a:cs typeface="Times New Roman" panose="02020603050405020304" pitchFamily="18" charset="0"/>
              </a:rPr>
              <a:t>一年重點措施</a:t>
            </a:r>
            <a:r>
              <a:rPr lang="en-US" altLang="zh-TW" sz="3100" b="1" dirty="0" smtClean="0">
                <a:solidFill>
                  <a:srgbClr val="002060"/>
                </a:solidFill>
                <a:effectLst>
                  <a:outerShdw blurRad="38100" dist="38100" dir="2700000" algn="tl">
                    <a:srgbClr val="000000">
                      <a:alpha val="43137"/>
                    </a:srgbClr>
                  </a:outerShdw>
                </a:effectLst>
                <a:cs typeface="Times New Roman" panose="02020603050405020304" pitchFamily="18" charset="0"/>
              </a:rPr>
              <a:t>(4/9)</a:t>
            </a:r>
            <a:endParaRPr lang="zh-TW" altLang="en-US" sz="3100" b="1" dirty="0">
              <a:solidFill>
                <a:srgbClr val="002060"/>
              </a:solidFill>
              <a:effectLst>
                <a:outerShdw blurRad="38100" dist="38100" dir="2700000" algn="tl">
                  <a:srgbClr val="000000">
                    <a:alpha val="43137"/>
                  </a:srgbClr>
                </a:outerShdw>
              </a:effectLst>
              <a:cs typeface="Times New Roman" panose="02020603050405020304" pitchFamily="18" charset="0"/>
            </a:endParaRPr>
          </a:p>
        </p:txBody>
      </p:sp>
      <p:sp>
        <p:nvSpPr>
          <p:cNvPr id="7" name="投影片編號版面配置區 3"/>
          <p:cNvSpPr txBox="1">
            <a:spLocks/>
          </p:cNvSpPr>
          <p:nvPr/>
        </p:nvSpPr>
        <p:spPr>
          <a:xfrm>
            <a:off x="6905848" y="6492875"/>
            <a:ext cx="2133600" cy="365125"/>
          </a:xfrm>
          <a:prstGeom prst="rect">
            <a:avLst/>
          </a:prstGeom>
        </p:spPr>
        <p:txBody>
          <a:bodyPr vert="horz" lIns="91440" tIns="45720" rIns="91440" bIns="45720" rtlCol="0" anchor="ctr"/>
          <a:lstStyle>
            <a:defPPr>
              <a:defRPr lang="zh-TW"/>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8646B01-4085-4DDD-822B-F552DEC86DD7}" type="slidenum">
              <a:rPr lang="zh-TW" altLang="en-US" sz="1600" smtClean="0">
                <a:solidFill>
                  <a:prstClr val="black">
                    <a:tint val="75000"/>
                  </a:prstClr>
                </a:solidFill>
                <a:ea typeface="文鼎圓體M"/>
              </a:rPr>
              <a:pPr/>
              <a:t>25</a:t>
            </a:fld>
            <a:endParaRPr lang="zh-TW" altLang="en-US" sz="1600" dirty="0">
              <a:solidFill>
                <a:prstClr val="black">
                  <a:tint val="75000"/>
                </a:prstClr>
              </a:solidFill>
              <a:ea typeface="文鼎圓體M"/>
            </a:endParaRPr>
          </a:p>
        </p:txBody>
      </p:sp>
      <p:graphicFrame>
        <p:nvGraphicFramePr>
          <p:cNvPr id="2" name="表格 1"/>
          <p:cNvGraphicFramePr>
            <a:graphicFrameLocks noGrp="1"/>
          </p:cNvGraphicFramePr>
          <p:nvPr>
            <p:extLst>
              <p:ext uri="{D42A27DB-BD31-4B8C-83A1-F6EECF244321}">
                <p14:modId xmlns:p14="http://schemas.microsoft.com/office/powerpoint/2010/main" val="1830132465"/>
              </p:ext>
            </p:extLst>
          </p:nvPr>
        </p:nvGraphicFramePr>
        <p:xfrm>
          <a:off x="342108" y="805628"/>
          <a:ext cx="8443076" cy="5869809"/>
        </p:xfrm>
        <a:graphic>
          <a:graphicData uri="http://schemas.openxmlformats.org/drawingml/2006/table">
            <a:tbl>
              <a:tblPr firstRow="1" firstCol="1" bandRow="1">
                <a:effectLst/>
                <a:tableStyleId>{5C22544A-7EE6-4342-B048-85BDC9FD1C3A}</a:tableStyleId>
              </a:tblPr>
              <a:tblGrid>
                <a:gridCol w="1558244"/>
                <a:gridCol w="6884832"/>
              </a:tblGrid>
              <a:tr h="428698">
                <a:tc>
                  <a:txBody>
                    <a:bodyPr/>
                    <a:lstStyle/>
                    <a:p>
                      <a:pPr algn="ctr">
                        <a:spcAft>
                          <a:spcPts val="0"/>
                        </a:spcAft>
                      </a:pPr>
                      <a:r>
                        <a:rPr lang="zh-TW" altLang="en-US" sz="2000" b="1" kern="0" spc="-30" dirty="0" smtClean="0">
                          <a:solidFill>
                            <a:schemeClr val="tx1"/>
                          </a:solidFill>
                          <a:latin typeface="微軟正黑體" pitchFamily="34" charset="-120"/>
                          <a:ea typeface="微軟正黑體" pitchFamily="34" charset="-120"/>
                          <a:cs typeface="+mn-cs"/>
                        </a:rPr>
                        <a:t>推動措施</a:t>
                      </a:r>
                      <a:endParaRPr lang="zh-TW" altLang="zh-TW" sz="2000" b="1" kern="0" spc="-30" dirty="0">
                        <a:solidFill>
                          <a:schemeClr val="tx1"/>
                        </a:solidFill>
                        <a:latin typeface="微軟正黑體" pitchFamily="34" charset="-120"/>
                        <a:ea typeface="微軟正黑體" pitchFamily="34" charset="-120"/>
                        <a:cs typeface="+mn-cs"/>
                      </a:endParaRPr>
                    </a:p>
                  </a:txBody>
                  <a:tcPr marL="60779" marR="60779"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spcAft>
                          <a:spcPts val="0"/>
                        </a:spcAft>
                      </a:pPr>
                      <a:r>
                        <a:rPr lang="zh-TW" altLang="en-US" sz="2000" b="1" kern="0" spc="-30" dirty="0" smtClean="0">
                          <a:solidFill>
                            <a:schemeClr val="tx1"/>
                          </a:solidFill>
                          <a:latin typeface="微軟正黑體" pitchFamily="34" charset="-120"/>
                          <a:ea typeface="微軟正黑體" pitchFamily="34" charset="-120"/>
                          <a:cs typeface="+mn-cs"/>
                        </a:rPr>
                        <a:t>具體作法</a:t>
                      </a:r>
                      <a:endParaRPr lang="zh-TW" altLang="zh-TW" sz="2000" b="1" kern="0" spc="-30" dirty="0">
                        <a:solidFill>
                          <a:schemeClr val="tx1"/>
                        </a:solidFill>
                        <a:latin typeface="微軟正黑體" pitchFamily="34" charset="-120"/>
                        <a:ea typeface="微軟正黑體" pitchFamily="34" charset="-120"/>
                        <a:cs typeface="+mn-cs"/>
                      </a:endParaRPr>
                    </a:p>
                  </a:txBody>
                  <a:tcPr marL="60779" marR="60779"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tx2">
                        <a:lumMod val="40000"/>
                        <a:lumOff val="60000"/>
                      </a:schemeClr>
                    </a:solidFill>
                  </a:tcPr>
                </a:tc>
              </a:tr>
              <a:tr h="442638">
                <a:tc gridSpan="2">
                  <a:txBody>
                    <a:bodyPr/>
                    <a:lstStyle/>
                    <a:p>
                      <a:pPr algn="ctr">
                        <a:spcAft>
                          <a:spcPts val="0"/>
                        </a:spcAft>
                      </a:pPr>
                      <a:r>
                        <a:rPr lang="zh-TW" altLang="en-US" sz="2000" b="1" kern="0" spc="-30" dirty="0" smtClean="0">
                          <a:solidFill>
                            <a:schemeClr val="bg1"/>
                          </a:solidFill>
                          <a:latin typeface="微軟正黑體" pitchFamily="34" charset="-120"/>
                          <a:ea typeface="微軟正黑體" pitchFamily="34" charset="-120"/>
                          <a:cs typeface="+mn-cs"/>
                        </a:rPr>
                        <a:t>產業升級</a:t>
                      </a:r>
                      <a:endParaRPr lang="zh-TW" sz="2000" b="1" kern="0" spc="-30" dirty="0">
                        <a:solidFill>
                          <a:schemeClr val="bg1"/>
                        </a:solidFill>
                        <a:latin typeface="微軟正黑體" pitchFamily="34" charset="-120"/>
                        <a:ea typeface="微軟正黑體" pitchFamily="34" charset="-120"/>
                        <a:cs typeface="+mn-cs"/>
                      </a:endParaRP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hMerge="1">
                  <a:txBody>
                    <a:bodyPr/>
                    <a:lstStyle/>
                    <a:p>
                      <a:endParaRPr lang="zh-TW" altLang="en-US"/>
                    </a:p>
                  </a:txBody>
                  <a:tcPr/>
                </a:tc>
              </a:tr>
              <a:tr h="4998473">
                <a:tc>
                  <a:txBody>
                    <a:bodyPr/>
                    <a:lstStyle/>
                    <a:p>
                      <a:pPr marL="361950" indent="-361950">
                        <a:lnSpc>
                          <a:spcPct val="100000"/>
                        </a:lnSpc>
                        <a:spcBef>
                          <a:spcPts val="300"/>
                        </a:spcBef>
                        <a:spcAft>
                          <a:spcPts val="0"/>
                        </a:spcAft>
                      </a:pPr>
                      <a:r>
                        <a:rPr lang="zh-TW" altLang="en-US" sz="1500" b="0" kern="0" spc="-30" dirty="0" smtClean="0">
                          <a:solidFill>
                            <a:schemeClr val="tx1"/>
                          </a:solidFill>
                          <a:latin typeface="微軟正黑體" pitchFamily="34" charset="-120"/>
                          <a:ea typeface="微軟正黑體" pitchFamily="34" charset="-120"/>
                          <a:cs typeface="+mn-cs"/>
                        </a:rPr>
                        <a:t>四</a:t>
                      </a:r>
                      <a:r>
                        <a:rPr lang="zh-TW" sz="1500" b="0" kern="0" spc="-30" dirty="0" smtClean="0">
                          <a:solidFill>
                            <a:schemeClr val="tx1"/>
                          </a:solidFill>
                          <a:latin typeface="微軟正黑體" pitchFamily="34" charset="-120"/>
                          <a:ea typeface="微軟正黑體" pitchFamily="34" charset="-120"/>
                          <a:cs typeface="+mn-cs"/>
                        </a:rPr>
                        <a:t>、</a:t>
                      </a:r>
                      <a:r>
                        <a:rPr lang="zh-TW" altLang="en-US" sz="1500" b="0" kern="0" spc="-30" dirty="0" smtClean="0">
                          <a:solidFill>
                            <a:schemeClr val="tx1"/>
                          </a:solidFill>
                          <a:latin typeface="微軟正黑體" pitchFamily="34" charset="-120"/>
                          <a:ea typeface="微軟正黑體" pitchFamily="34" charset="-120"/>
                          <a:cs typeface="+mn-cs"/>
                        </a:rPr>
                        <a:t>鞏固五大主力產業</a:t>
                      </a:r>
                      <a:r>
                        <a:rPr lang="zh-TW" altLang="en-US" sz="1500" b="0" u="none" kern="0" spc="-30" dirty="0" smtClean="0">
                          <a:solidFill>
                            <a:schemeClr val="tx1"/>
                          </a:solidFill>
                          <a:latin typeface="微軟正黑體" pitchFamily="34" charset="-120"/>
                          <a:ea typeface="微軟正黑體" pitchFamily="34" charset="-120"/>
                          <a:cs typeface="+mn-cs"/>
                        </a:rPr>
                        <a:t>競爭</a:t>
                      </a:r>
                      <a:r>
                        <a:rPr lang="zh-TW" altLang="en-US" sz="1500" b="0" kern="0" spc="-30" dirty="0" smtClean="0">
                          <a:solidFill>
                            <a:schemeClr val="tx1"/>
                          </a:solidFill>
                          <a:latin typeface="微軟正黑體" pitchFamily="34" charset="-120"/>
                          <a:ea typeface="微軟正黑體" pitchFamily="34" charset="-120"/>
                          <a:cs typeface="+mn-cs"/>
                        </a:rPr>
                        <a:t>優勢</a:t>
                      </a:r>
                      <a:endParaRPr lang="zh-TW" sz="1500" b="0" kern="0" spc="-30" dirty="0">
                        <a:solidFill>
                          <a:schemeClr val="tx1"/>
                        </a:solidFill>
                        <a:latin typeface="微軟正黑體" pitchFamily="34" charset="-120"/>
                        <a:ea typeface="微軟正黑體" pitchFamily="34" charset="-120"/>
                        <a:cs typeface="+mn-cs"/>
                      </a:endParaRPr>
                    </a:p>
                  </a:txBody>
                  <a:tcPr marL="68580" marR="68580" marT="0" marB="0">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marL="85725" lvl="0" indent="0" algn="l" defTabSz="914400" rtl="0" eaLnBrk="1" latinLnBrk="0" hangingPunct="1">
                        <a:lnSpc>
                          <a:spcPts val="1700"/>
                        </a:lnSpc>
                        <a:spcBef>
                          <a:spcPts val="0"/>
                        </a:spcBef>
                        <a:spcAft>
                          <a:spcPts val="0"/>
                        </a:spcAft>
                        <a:buSzPts val="1200"/>
                        <a:buFont typeface="Wingdings"/>
                        <a:buNone/>
                      </a:pPr>
                      <a:r>
                        <a:rPr lang="zh-TW" altLang="en-US" sz="1500" b="0" kern="0" spc="-70" baseline="0" dirty="0" smtClean="0">
                          <a:solidFill>
                            <a:srgbClr val="1F497D"/>
                          </a:solidFill>
                          <a:latin typeface="微軟正黑體" pitchFamily="34" charset="-120"/>
                          <a:ea typeface="微軟正黑體" pitchFamily="34" charset="-120"/>
                          <a:cs typeface="+mn-cs"/>
                        </a:rPr>
                        <a:t>全力輔導具國際競爭力及受大陸自主供應鏈威脅之主力產業</a:t>
                      </a:r>
                      <a:endParaRPr lang="en-US" altLang="zh-TW" sz="1500" b="0" kern="0" spc="-70" baseline="0" dirty="0" smtClean="0">
                        <a:solidFill>
                          <a:srgbClr val="1F497D"/>
                        </a:solidFill>
                        <a:latin typeface="微軟正黑體" pitchFamily="34" charset="-120"/>
                        <a:ea typeface="微軟正黑體" pitchFamily="34" charset="-120"/>
                        <a:cs typeface="+mn-cs"/>
                      </a:endParaRPr>
                    </a:p>
                    <a:p>
                      <a:pPr marL="371475" lvl="0" indent="-285750" algn="just" defTabSz="914400" rtl="0" eaLnBrk="1" latinLnBrk="0" hangingPunct="1">
                        <a:lnSpc>
                          <a:spcPts val="1700"/>
                        </a:lnSpc>
                        <a:spcBef>
                          <a:spcPts val="0"/>
                        </a:spcBef>
                        <a:spcAft>
                          <a:spcPts val="0"/>
                        </a:spcAft>
                        <a:buSzPts val="1200"/>
                        <a:buFont typeface="Wingdings" panose="05000000000000000000" pitchFamily="2" charset="2"/>
                        <a:buChar char="l"/>
                      </a:pPr>
                      <a:r>
                        <a:rPr lang="zh-TW" altLang="en-US" sz="1500" b="0" kern="0" spc="-70" baseline="0" dirty="0" smtClean="0">
                          <a:solidFill>
                            <a:srgbClr val="1F497D"/>
                          </a:solidFill>
                          <a:latin typeface="微軟正黑體" pitchFamily="34" charset="-120"/>
                          <a:ea typeface="微軟正黑體" pitchFamily="34" charset="-120"/>
                          <a:cs typeface="+mn-cs"/>
                        </a:rPr>
                        <a:t>半導體</a:t>
                      </a:r>
                      <a:endParaRPr lang="en-US" altLang="zh-TW" sz="1500" b="0" kern="0" spc="-70" baseline="0" dirty="0" smtClean="0">
                        <a:solidFill>
                          <a:srgbClr val="1F497D"/>
                        </a:solidFill>
                        <a:latin typeface="微軟正黑體" pitchFamily="34" charset="-120"/>
                        <a:ea typeface="微軟正黑體" pitchFamily="34" charset="-120"/>
                        <a:cs typeface="+mn-cs"/>
                      </a:endParaRPr>
                    </a:p>
                    <a:p>
                      <a:pPr marL="542925" lvl="0" indent="-285750" algn="just" defTabSz="914400" rtl="0" eaLnBrk="1" latinLnBrk="0" hangingPunct="1">
                        <a:lnSpc>
                          <a:spcPts val="1700"/>
                        </a:lnSpc>
                        <a:spcBef>
                          <a:spcPts val="0"/>
                        </a:spcBef>
                        <a:spcAft>
                          <a:spcPts val="0"/>
                        </a:spcAft>
                        <a:buSzPts val="1200"/>
                        <a:buFont typeface="Wingdings" panose="05000000000000000000" pitchFamily="2" charset="2"/>
                        <a:buChar char="ü"/>
                      </a:pPr>
                      <a:r>
                        <a:rPr lang="zh-TW" altLang="zh-TW" sz="1500" b="0" kern="0" spc="-70" baseline="0" dirty="0" smtClean="0">
                          <a:solidFill>
                            <a:srgbClr val="1F497D"/>
                          </a:solidFill>
                          <a:latin typeface="微軟正黑體" pitchFamily="34" charset="-120"/>
                          <a:ea typeface="微軟正黑體" pitchFamily="34" charset="-120"/>
                          <a:cs typeface="+mn-cs"/>
                        </a:rPr>
                        <a:t>強化與國際品牌於研發階段之連結與合作；延攬國際大廠至台設立試煉場域</a:t>
                      </a:r>
                      <a:endParaRPr lang="en-US" altLang="zh-TW" sz="1500" b="0" kern="0" spc="-70" baseline="0" dirty="0" smtClean="0">
                        <a:solidFill>
                          <a:srgbClr val="1F497D"/>
                        </a:solidFill>
                        <a:latin typeface="微軟正黑體" pitchFamily="34" charset="-120"/>
                        <a:ea typeface="微軟正黑體" pitchFamily="34" charset="-120"/>
                        <a:cs typeface="+mn-cs"/>
                      </a:endParaRPr>
                    </a:p>
                    <a:p>
                      <a:pPr marL="542925" lvl="0" indent="-285750" algn="just" defTabSz="914400" rtl="0" eaLnBrk="1" latinLnBrk="0" hangingPunct="1">
                        <a:lnSpc>
                          <a:spcPts val="1700"/>
                        </a:lnSpc>
                        <a:spcBef>
                          <a:spcPts val="0"/>
                        </a:spcBef>
                        <a:spcAft>
                          <a:spcPts val="0"/>
                        </a:spcAft>
                        <a:buSzPts val="1200"/>
                        <a:buFont typeface="Wingdings" panose="05000000000000000000" pitchFamily="2" charset="2"/>
                        <a:buChar char="ü"/>
                      </a:pPr>
                      <a:r>
                        <a:rPr lang="zh-TW" altLang="zh-TW" sz="1500" b="0" kern="0" spc="-70" baseline="0" dirty="0" smtClean="0">
                          <a:solidFill>
                            <a:srgbClr val="1F497D"/>
                          </a:solidFill>
                          <a:latin typeface="微軟正黑體" pitchFamily="34" charset="-120"/>
                          <a:ea typeface="微軟正黑體" pitchFamily="34" charset="-120"/>
                          <a:cs typeface="+mn-cs"/>
                        </a:rPr>
                        <a:t>舉辦技術與標準對接活動；建置創新應用</a:t>
                      </a:r>
                      <a:r>
                        <a:rPr lang="en-US" altLang="zh-TW" sz="1500" b="0" kern="0" spc="-70" baseline="0" dirty="0" smtClean="0">
                          <a:solidFill>
                            <a:srgbClr val="1F497D"/>
                          </a:solidFill>
                          <a:latin typeface="微軟正黑體" pitchFamily="34" charset="-120"/>
                          <a:ea typeface="微軟正黑體" pitchFamily="34" charset="-120"/>
                          <a:cs typeface="+mn-cs"/>
                        </a:rPr>
                        <a:t>IC</a:t>
                      </a:r>
                      <a:r>
                        <a:rPr lang="zh-TW" altLang="zh-TW" sz="1500" b="0" kern="0" spc="-70" baseline="0" dirty="0" smtClean="0">
                          <a:solidFill>
                            <a:srgbClr val="1F497D"/>
                          </a:solidFill>
                          <a:latin typeface="微軟正黑體" pitchFamily="34" charset="-120"/>
                          <a:ea typeface="微軟正黑體" pitchFamily="34" charset="-120"/>
                          <a:cs typeface="+mn-cs"/>
                        </a:rPr>
                        <a:t>開發平台；協助創新業者介接國際標準，搶入國際市場</a:t>
                      </a:r>
                      <a:endParaRPr lang="en-US" altLang="zh-TW" sz="1500" b="0" kern="0" spc="-70" baseline="0" dirty="0" smtClean="0">
                        <a:solidFill>
                          <a:srgbClr val="1F497D"/>
                        </a:solidFill>
                        <a:latin typeface="微軟正黑體" pitchFamily="34" charset="-120"/>
                        <a:ea typeface="微軟正黑體" pitchFamily="34" charset="-120"/>
                        <a:cs typeface="+mn-cs"/>
                      </a:endParaRPr>
                    </a:p>
                    <a:p>
                      <a:pPr marL="371475" lvl="0" indent="-285750" algn="just" defTabSz="914400" rtl="0" eaLnBrk="1" latinLnBrk="0" hangingPunct="1">
                        <a:lnSpc>
                          <a:spcPts val="1700"/>
                        </a:lnSpc>
                        <a:spcBef>
                          <a:spcPts val="0"/>
                        </a:spcBef>
                        <a:spcAft>
                          <a:spcPts val="0"/>
                        </a:spcAft>
                        <a:buSzPts val="1200"/>
                        <a:buFont typeface="Wingdings" panose="05000000000000000000" pitchFamily="2" charset="2"/>
                        <a:buChar char="l"/>
                      </a:pPr>
                      <a:r>
                        <a:rPr lang="zh-TW" altLang="en-US" sz="1500" b="0" kern="0" spc="-70" baseline="0" dirty="0" smtClean="0">
                          <a:solidFill>
                            <a:srgbClr val="1F497D"/>
                          </a:solidFill>
                          <a:latin typeface="微軟正黑體" pitchFamily="34" charset="-120"/>
                          <a:ea typeface="微軟正黑體" pitchFamily="34" charset="-120"/>
                          <a:cs typeface="+mn-cs"/>
                        </a:rPr>
                        <a:t>面板</a:t>
                      </a:r>
                      <a:endParaRPr lang="en-US" altLang="zh-TW" sz="1500" b="0" kern="0" spc="-70" baseline="0" dirty="0" smtClean="0">
                        <a:solidFill>
                          <a:srgbClr val="1F497D"/>
                        </a:solidFill>
                        <a:latin typeface="微軟正黑體" pitchFamily="34" charset="-120"/>
                        <a:ea typeface="微軟正黑體" pitchFamily="34" charset="-120"/>
                        <a:cs typeface="+mn-cs"/>
                      </a:endParaRPr>
                    </a:p>
                    <a:p>
                      <a:pPr marL="542925" lvl="0" indent="-285750" algn="just" defTabSz="914400" rtl="0" eaLnBrk="1" latinLnBrk="0" hangingPunct="1">
                        <a:lnSpc>
                          <a:spcPts val="1700"/>
                        </a:lnSpc>
                        <a:spcBef>
                          <a:spcPts val="0"/>
                        </a:spcBef>
                        <a:spcAft>
                          <a:spcPts val="0"/>
                        </a:spcAft>
                        <a:buSzPts val="1200"/>
                        <a:buFont typeface="Wingdings" panose="05000000000000000000" pitchFamily="2" charset="2"/>
                        <a:buChar char="ü"/>
                      </a:pPr>
                      <a:r>
                        <a:rPr lang="zh-TW" altLang="zh-TW" sz="1500" b="0" kern="0" spc="-70" baseline="0" dirty="0" smtClean="0">
                          <a:solidFill>
                            <a:srgbClr val="1F497D"/>
                          </a:solidFill>
                          <a:latin typeface="微軟正黑體" pitchFamily="34" charset="-120"/>
                          <a:ea typeface="微軟正黑體" pitchFamily="34" charset="-120"/>
                          <a:cs typeface="+mn-cs"/>
                        </a:rPr>
                        <a:t>協助產業以質優價平面板產品，打入新興市場品牌供應鏈；建立國際新興品牌對臺標準化採購模式，吸引國際品牌對臺採購</a:t>
                      </a:r>
                      <a:endParaRPr lang="en-US" altLang="zh-TW" sz="1500" b="0" kern="0" spc="-70" baseline="0" dirty="0" smtClean="0">
                        <a:solidFill>
                          <a:srgbClr val="1F497D"/>
                        </a:solidFill>
                        <a:latin typeface="微軟正黑體" pitchFamily="34" charset="-120"/>
                        <a:ea typeface="微軟正黑體" pitchFamily="34" charset="-120"/>
                        <a:cs typeface="+mn-cs"/>
                      </a:endParaRPr>
                    </a:p>
                    <a:p>
                      <a:pPr marL="542925" lvl="0" indent="-285750" algn="just" defTabSz="914400" rtl="0" eaLnBrk="1" latinLnBrk="0" hangingPunct="1">
                        <a:lnSpc>
                          <a:spcPts val="1700"/>
                        </a:lnSpc>
                        <a:spcBef>
                          <a:spcPts val="0"/>
                        </a:spcBef>
                        <a:spcAft>
                          <a:spcPts val="0"/>
                        </a:spcAft>
                        <a:buSzPts val="1200"/>
                        <a:buFont typeface="Wingdings" panose="05000000000000000000" pitchFamily="2" charset="2"/>
                        <a:buChar char="ü"/>
                      </a:pPr>
                      <a:r>
                        <a:rPr lang="zh-TW" altLang="zh-TW" sz="1500" b="0" kern="0" spc="-70" baseline="0" dirty="0" smtClean="0">
                          <a:solidFill>
                            <a:srgbClr val="1F497D"/>
                          </a:solidFill>
                          <a:latin typeface="微軟正黑體" pitchFamily="34" charset="-120"/>
                          <a:ea typeface="微軟正黑體" pitchFamily="34" charset="-120"/>
                          <a:cs typeface="+mn-cs"/>
                        </a:rPr>
                        <a:t>強化宣傳臺灣創新研發能力，以吸引國際系統廠、品牌廠進行與臺灣面板供應鏈合作開發；推動國內外系統品牌廠與臺灣面板產業鏈合作，共同開發先進面板應用產品</a:t>
                      </a:r>
                      <a:endParaRPr lang="en-US" altLang="zh-TW" sz="1500" b="0" kern="0" spc="-70" baseline="0" dirty="0" smtClean="0">
                        <a:solidFill>
                          <a:srgbClr val="1F497D"/>
                        </a:solidFill>
                        <a:latin typeface="微軟正黑體" pitchFamily="34" charset="-120"/>
                        <a:ea typeface="微軟正黑體" pitchFamily="34" charset="-120"/>
                        <a:cs typeface="+mn-cs"/>
                      </a:endParaRPr>
                    </a:p>
                    <a:p>
                      <a:pPr marL="371475" marR="0" lvl="0" indent="-285750" algn="just" defTabSz="914400" rtl="0" eaLnBrk="1" fontAlgn="auto" latinLnBrk="0" hangingPunct="1">
                        <a:lnSpc>
                          <a:spcPts val="1700"/>
                        </a:lnSpc>
                        <a:spcBef>
                          <a:spcPts val="0"/>
                        </a:spcBef>
                        <a:spcAft>
                          <a:spcPts val="0"/>
                        </a:spcAft>
                        <a:buClrTx/>
                        <a:buSzPts val="1200"/>
                        <a:buFont typeface="Wingdings" panose="05000000000000000000" pitchFamily="2" charset="2"/>
                        <a:buChar char="l"/>
                        <a:tabLst/>
                        <a:defRPr/>
                      </a:pPr>
                      <a:r>
                        <a:rPr lang="zh-TW" altLang="en-US" sz="1500" b="0" kern="0" spc="-70" baseline="0" dirty="0" smtClean="0">
                          <a:solidFill>
                            <a:srgbClr val="1F497D"/>
                          </a:solidFill>
                          <a:latin typeface="微軟正黑體" pitchFamily="34" charset="-120"/>
                          <a:ea typeface="微軟正黑體" pitchFamily="34" charset="-120"/>
                          <a:cs typeface="+mn-cs"/>
                        </a:rPr>
                        <a:t>車輛</a:t>
                      </a:r>
                      <a:endParaRPr lang="en-US" altLang="zh-TW" sz="1500" b="0" kern="0" spc="-70" baseline="0" dirty="0" smtClean="0">
                        <a:solidFill>
                          <a:srgbClr val="1F497D"/>
                        </a:solidFill>
                        <a:latin typeface="微軟正黑體" pitchFamily="34" charset="-120"/>
                        <a:ea typeface="微軟正黑體" pitchFamily="34" charset="-120"/>
                        <a:cs typeface="+mn-cs"/>
                      </a:endParaRPr>
                    </a:p>
                    <a:p>
                      <a:pPr marL="542925" marR="0" lvl="0" indent="-285750" algn="just" defTabSz="914400" rtl="0" eaLnBrk="1" fontAlgn="auto" latinLnBrk="0" hangingPunct="1">
                        <a:lnSpc>
                          <a:spcPts val="1700"/>
                        </a:lnSpc>
                        <a:spcBef>
                          <a:spcPts val="0"/>
                        </a:spcBef>
                        <a:spcAft>
                          <a:spcPts val="0"/>
                        </a:spcAft>
                        <a:buClrTx/>
                        <a:buSzPts val="1200"/>
                        <a:buFont typeface="Wingdings" panose="05000000000000000000" pitchFamily="2" charset="2"/>
                        <a:buChar char="ü"/>
                        <a:tabLst/>
                        <a:defRPr/>
                      </a:pPr>
                      <a:r>
                        <a:rPr lang="zh-TW" altLang="zh-TW" sz="1500" b="0" kern="0" spc="-70" baseline="0" dirty="0" smtClean="0">
                          <a:solidFill>
                            <a:srgbClr val="1F497D"/>
                          </a:solidFill>
                          <a:latin typeface="微軟正黑體" pitchFamily="34" charset="-120"/>
                          <a:ea typeface="微軟正黑體" pitchFamily="34" charset="-120"/>
                          <a:cs typeface="+mn-cs"/>
                        </a:rPr>
                        <a:t>協助整車廠建構</a:t>
                      </a:r>
                      <a:r>
                        <a:rPr lang="en-US" altLang="zh-TW" sz="1500" b="0" kern="0" spc="-70" baseline="0" dirty="0" smtClean="0">
                          <a:solidFill>
                            <a:srgbClr val="1F497D"/>
                          </a:solidFill>
                          <a:latin typeface="微軟正黑體" pitchFamily="34" charset="-120"/>
                          <a:ea typeface="微軟正黑體" pitchFamily="34" charset="-120"/>
                          <a:cs typeface="+mn-cs"/>
                        </a:rPr>
                        <a:t>8</a:t>
                      </a:r>
                      <a:r>
                        <a:rPr lang="zh-TW" altLang="zh-TW" sz="1500" b="0" kern="0" spc="-70" baseline="0" dirty="0" smtClean="0">
                          <a:solidFill>
                            <a:srgbClr val="1F497D"/>
                          </a:solidFill>
                          <a:latin typeface="微軟正黑體" pitchFamily="34" charset="-120"/>
                          <a:ea typeface="微軟正黑體" pitchFamily="34" charset="-120"/>
                          <a:cs typeface="+mn-cs"/>
                        </a:rPr>
                        <a:t>大總成</a:t>
                      </a:r>
                      <a:r>
                        <a:rPr lang="en-US" altLang="zh-TW" sz="1500" b="0" kern="0" spc="-70" baseline="0" dirty="0" smtClean="0">
                          <a:solidFill>
                            <a:srgbClr val="1F497D"/>
                          </a:solidFill>
                          <a:latin typeface="微軟正黑體" pitchFamily="34" charset="-120"/>
                          <a:ea typeface="微軟正黑體" pitchFamily="34" charset="-120"/>
                          <a:cs typeface="+mn-cs"/>
                        </a:rPr>
                        <a:t>(</a:t>
                      </a:r>
                      <a:r>
                        <a:rPr lang="zh-TW" altLang="zh-TW" sz="1500" b="0" kern="0" spc="-70" baseline="0" dirty="0" smtClean="0">
                          <a:solidFill>
                            <a:srgbClr val="1F497D"/>
                          </a:solidFill>
                          <a:latin typeface="微軟正黑體" pitchFamily="34" charset="-120"/>
                          <a:ea typeface="微軟正黑體" pitchFamily="34" charset="-120"/>
                          <a:cs typeface="+mn-cs"/>
                        </a:rPr>
                        <a:t>車身、驅動軸、非驅動軸、車架、轉向、煞車、引擎、變速箱</a:t>
                      </a:r>
                      <a:r>
                        <a:rPr lang="en-US" altLang="zh-TW" sz="1500" b="0" kern="0" spc="-70" baseline="0" dirty="0" smtClean="0">
                          <a:solidFill>
                            <a:srgbClr val="1F497D"/>
                          </a:solidFill>
                          <a:latin typeface="微軟正黑體" pitchFamily="34" charset="-120"/>
                          <a:ea typeface="微軟正黑體" pitchFamily="34" charset="-120"/>
                          <a:cs typeface="+mn-cs"/>
                        </a:rPr>
                        <a:t>)</a:t>
                      </a:r>
                      <a:r>
                        <a:rPr lang="zh-TW" altLang="zh-TW" sz="1500" b="0" kern="0" spc="-70" baseline="0" dirty="0" smtClean="0">
                          <a:solidFill>
                            <a:srgbClr val="1F497D"/>
                          </a:solidFill>
                          <a:latin typeface="微軟正黑體" pitchFamily="34" charset="-120"/>
                          <a:ea typeface="微軟正黑體" pitchFamily="34" charset="-120"/>
                          <a:cs typeface="+mn-cs"/>
                        </a:rPr>
                        <a:t>關鍵零組件國內供應鏈在地化生產</a:t>
                      </a:r>
                      <a:endParaRPr lang="en-US" altLang="zh-TW" sz="1500" b="0" kern="0" spc="-70" baseline="0" dirty="0" smtClean="0">
                        <a:solidFill>
                          <a:srgbClr val="1F497D"/>
                        </a:solidFill>
                        <a:latin typeface="微軟正黑體" pitchFamily="34" charset="-120"/>
                        <a:ea typeface="微軟正黑體" pitchFamily="34" charset="-120"/>
                        <a:cs typeface="+mn-cs"/>
                      </a:endParaRPr>
                    </a:p>
                    <a:p>
                      <a:pPr marL="542925" marR="0" lvl="0" indent="-285750" algn="just" defTabSz="914400" rtl="0" eaLnBrk="1" fontAlgn="auto" latinLnBrk="0" hangingPunct="1">
                        <a:lnSpc>
                          <a:spcPts val="1700"/>
                        </a:lnSpc>
                        <a:spcBef>
                          <a:spcPts val="0"/>
                        </a:spcBef>
                        <a:spcAft>
                          <a:spcPts val="0"/>
                        </a:spcAft>
                        <a:buClrTx/>
                        <a:buSzPts val="1200"/>
                        <a:buFont typeface="Wingdings" panose="05000000000000000000" pitchFamily="2" charset="2"/>
                        <a:buChar char="ü"/>
                        <a:tabLst/>
                        <a:defRPr/>
                      </a:pPr>
                      <a:r>
                        <a:rPr lang="zh-TW" altLang="zh-TW" sz="1500" b="0" kern="0" spc="-70" baseline="0" dirty="0" smtClean="0">
                          <a:solidFill>
                            <a:srgbClr val="1F497D"/>
                          </a:solidFill>
                          <a:latin typeface="微軟正黑體" pitchFamily="34" charset="-120"/>
                          <a:ea typeface="微軟正黑體" pitchFamily="34" charset="-120"/>
                          <a:cs typeface="+mn-cs"/>
                        </a:rPr>
                        <a:t>提升整車產量，帶動關鍵零組件提升產值，並加強國際鏈結</a:t>
                      </a:r>
                      <a:endParaRPr lang="en-US" altLang="zh-TW" sz="1500" b="0" kern="0" spc="-70" baseline="0" dirty="0" smtClean="0">
                        <a:solidFill>
                          <a:srgbClr val="1F497D"/>
                        </a:solidFill>
                        <a:latin typeface="微軟正黑體" pitchFamily="34" charset="-120"/>
                        <a:ea typeface="微軟正黑體" pitchFamily="34" charset="-120"/>
                        <a:cs typeface="+mn-cs"/>
                      </a:endParaRPr>
                    </a:p>
                    <a:p>
                      <a:pPr marL="371475" marR="0" lvl="0" indent="-285750" algn="just" defTabSz="914400" rtl="0" eaLnBrk="1" fontAlgn="auto" latinLnBrk="0" hangingPunct="1">
                        <a:lnSpc>
                          <a:spcPts val="1700"/>
                        </a:lnSpc>
                        <a:spcBef>
                          <a:spcPts val="0"/>
                        </a:spcBef>
                        <a:spcAft>
                          <a:spcPts val="0"/>
                        </a:spcAft>
                        <a:buClrTx/>
                        <a:buSzPts val="1200"/>
                        <a:buFont typeface="Wingdings" panose="05000000000000000000" pitchFamily="2" charset="2"/>
                        <a:buChar char="l"/>
                        <a:tabLst/>
                        <a:defRPr/>
                      </a:pPr>
                      <a:r>
                        <a:rPr lang="zh-TW" altLang="en-US" sz="1500" b="0" kern="0" spc="-70" baseline="0" dirty="0" smtClean="0">
                          <a:solidFill>
                            <a:srgbClr val="1F497D"/>
                          </a:solidFill>
                          <a:latin typeface="微軟正黑體" pitchFamily="34" charset="-120"/>
                          <a:ea typeface="微軟正黑體" pitchFamily="34" charset="-120"/>
                          <a:cs typeface="+mn-cs"/>
                        </a:rPr>
                        <a:t>機械</a:t>
                      </a:r>
                      <a:endParaRPr lang="en-US" altLang="zh-TW" sz="1500" b="0" kern="0" spc="-70" baseline="0" dirty="0" smtClean="0">
                        <a:solidFill>
                          <a:srgbClr val="1F497D"/>
                        </a:solidFill>
                        <a:latin typeface="微軟正黑體" pitchFamily="34" charset="-120"/>
                        <a:ea typeface="微軟正黑體" pitchFamily="34" charset="-120"/>
                        <a:cs typeface="+mn-cs"/>
                      </a:endParaRPr>
                    </a:p>
                    <a:p>
                      <a:pPr marL="542925" marR="0" lvl="0" indent="-285750" algn="just" defTabSz="914400" rtl="0" eaLnBrk="1" fontAlgn="auto" latinLnBrk="0" hangingPunct="1">
                        <a:lnSpc>
                          <a:spcPts val="1700"/>
                        </a:lnSpc>
                        <a:spcBef>
                          <a:spcPts val="0"/>
                        </a:spcBef>
                        <a:spcAft>
                          <a:spcPts val="0"/>
                        </a:spcAft>
                        <a:buClrTx/>
                        <a:buSzPts val="1200"/>
                        <a:buFont typeface="Wingdings" panose="05000000000000000000" pitchFamily="2" charset="2"/>
                        <a:buChar char="ü"/>
                        <a:tabLst/>
                        <a:defRPr/>
                      </a:pPr>
                      <a:r>
                        <a:rPr lang="zh-TW" altLang="zh-TW" sz="1500" b="0" kern="0" spc="-70" baseline="0" dirty="0" smtClean="0">
                          <a:solidFill>
                            <a:srgbClr val="1F497D"/>
                          </a:solidFill>
                          <a:latin typeface="微軟正黑體" pitchFamily="34" charset="-120"/>
                          <a:ea typeface="微軟正黑體" pitchFamily="34" charset="-120"/>
                          <a:cs typeface="+mn-cs"/>
                        </a:rPr>
                        <a:t>鼓勵自主研發，並建構國際精密機械供需媒合平台，辦理高階終端市場</a:t>
                      </a:r>
                      <a:r>
                        <a:rPr lang="en-US" altLang="zh-TW" sz="1500" b="0" kern="0" spc="-70" baseline="0" dirty="0" smtClean="0">
                          <a:solidFill>
                            <a:srgbClr val="1F497D"/>
                          </a:solidFill>
                          <a:latin typeface="微軟正黑體" pitchFamily="34" charset="-120"/>
                          <a:ea typeface="微軟正黑體" pitchFamily="34" charset="-120"/>
                          <a:cs typeface="+mn-cs"/>
                        </a:rPr>
                        <a:t>(</a:t>
                      </a:r>
                      <a:r>
                        <a:rPr lang="zh-TW" altLang="zh-TW" sz="1500" b="0" kern="0" spc="-70" baseline="0" dirty="0" smtClean="0">
                          <a:solidFill>
                            <a:srgbClr val="1F497D"/>
                          </a:solidFill>
                          <a:latin typeface="微軟正黑體" pitchFamily="34" charset="-120"/>
                          <a:ea typeface="微軟正黑體" pitchFamily="34" charset="-120"/>
                          <a:cs typeface="+mn-cs"/>
                        </a:rPr>
                        <a:t>如：航太、醫療、能源、</a:t>
                      </a:r>
                      <a:r>
                        <a:rPr lang="en-US" altLang="zh-TW" sz="1500" b="0" kern="0" spc="-70" baseline="0" dirty="0" smtClean="0">
                          <a:solidFill>
                            <a:srgbClr val="1F497D"/>
                          </a:solidFill>
                          <a:latin typeface="微軟正黑體" pitchFamily="34" charset="-120"/>
                          <a:ea typeface="微軟正黑體" pitchFamily="34" charset="-120"/>
                          <a:cs typeface="+mn-cs"/>
                        </a:rPr>
                        <a:t>IT</a:t>
                      </a:r>
                      <a:r>
                        <a:rPr lang="zh-TW" altLang="zh-TW" sz="1500" b="0" kern="0" spc="-70" baseline="0" dirty="0" smtClean="0">
                          <a:solidFill>
                            <a:srgbClr val="1F497D"/>
                          </a:solidFill>
                          <a:latin typeface="微軟正黑體" pitchFamily="34" charset="-120"/>
                          <a:ea typeface="微軟正黑體" pitchFamily="34" charset="-120"/>
                          <a:cs typeface="+mn-cs"/>
                        </a:rPr>
                        <a:t>等</a:t>
                      </a:r>
                      <a:r>
                        <a:rPr lang="en-US" altLang="zh-TW" sz="1500" b="0" kern="0" spc="-70" baseline="0" dirty="0" smtClean="0">
                          <a:solidFill>
                            <a:srgbClr val="1F497D"/>
                          </a:solidFill>
                          <a:latin typeface="微軟正黑體" pitchFamily="34" charset="-120"/>
                          <a:ea typeface="微軟正黑體" pitchFamily="34" charset="-120"/>
                          <a:cs typeface="+mn-cs"/>
                        </a:rPr>
                        <a:t>)</a:t>
                      </a:r>
                      <a:r>
                        <a:rPr lang="zh-TW" altLang="zh-TW" sz="1500" b="0" kern="0" spc="-70" baseline="0" dirty="0" smtClean="0">
                          <a:solidFill>
                            <a:srgbClr val="1F497D"/>
                          </a:solidFill>
                          <a:latin typeface="微軟正黑體" pitchFamily="34" charset="-120"/>
                          <a:ea typeface="微軟正黑體" pitchFamily="34" charset="-120"/>
                          <a:cs typeface="+mn-cs"/>
                        </a:rPr>
                        <a:t>國際搭橋活動</a:t>
                      </a:r>
                      <a:endParaRPr lang="en-US" altLang="zh-TW" sz="1500" b="0" kern="0" spc="-70" baseline="0" dirty="0" smtClean="0">
                        <a:solidFill>
                          <a:srgbClr val="1F497D"/>
                        </a:solidFill>
                        <a:latin typeface="微軟正黑體" pitchFamily="34" charset="-120"/>
                        <a:ea typeface="微軟正黑體" pitchFamily="34" charset="-120"/>
                        <a:cs typeface="+mn-cs"/>
                      </a:endParaRPr>
                    </a:p>
                    <a:p>
                      <a:pPr marL="542925" marR="0" lvl="0" indent="-285750" algn="just" defTabSz="914400" rtl="0" eaLnBrk="1" fontAlgn="auto" latinLnBrk="0" hangingPunct="1">
                        <a:lnSpc>
                          <a:spcPts val="1700"/>
                        </a:lnSpc>
                        <a:spcBef>
                          <a:spcPts val="0"/>
                        </a:spcBef>
                        <a:spcAft>
                          <a:spcPts val="0"/>
                        </a:spcAft>
                        <a:buClrTx/>
                        <a:buSzPts val="1200"/>
                        <a:buFont typeface="Wingdings" panose="05000000000000000000" pitchFamily="2" charset="2"/>
                        <a:buChar char="ü"/>
                        <a:tabLst/>
                        <a:defRPr/>
                      </a:pPr>
                      <a:r>
                        <a:rPr lang="zh-TW" altLang="zh-TW" sz="1500" b="0" kern="0" spc="-70" baseline="0" dirty="0" smtClean="0">
                          <a:solidFill>
                            <a:srgbClr val="1F497D"/>
                          </a:solidFill>
                          <a:latin typeface="微軟正黑體" pitchFamily="34" charset="-120"/>
                          <a:ea typeface="微軟正黑體" pitchFamily="34" charset="-120"/>
                          <a:cs typeface="+mn-cs"/>
                        </a:rPr>
                        <a:t>舉辦「機械設備智慧製造」技術行銷展示會，提供業者智慧化加值服務並強化國際市場拓銷</a:t>
                      </a:r>
                      <a:endParaRPr lang="en-US" altLang="zh-TW" sz="1500" b="0" kern="0" spc="-70" baseline="0" dirty="0" smtClean="0">
                        <a:solidFill>
                          <a:srgbClr val="1F497D"/>
                        </a:solidFill>
                        <a:latin typeface="微軟正黑體" pitchFamily="34" charset="-120"/>
                        <a:ea typeface="微軟正黑體" pitchFamily="34" charset="-120"/>
                        <a:cs typeface="+mn-cs"/>
                      </a:endParaRPr>
                    </a:p>
                    <a:p>
                      <a:pPr marL="371475" marR="0" lvl="0" indent="-285750" algn="just" defTabSz="914400" rtl="0" eaLnBrk="1" fontAlgn="auto" latinLnBrk="0" hangingPunct="1">
                        <a:lnSpc>
                          <a:spcPts val="1700"/>
                        </a:lnSpc>
                        <a:spcBef>
                          <a:spcPts val="0"/>
                        </a:spcBef>
                        <a:spcAft>
                          <a:spcPts val="0"/>
                        </a:spcAft>
                        <a:buClrTx/>
                        <a:buSzPts val="1200"/>
                        <a:buFont typeface="Wingdings" panose="05000000000000000000" pitchFamily="2" charset="2"/>
                        <a:buChar char="l"/>
                        <a:tabLst/>
                        <a:defRPr/>
                      </a:pPr>
                      <a:r>
                        <a:rPr lang="zh-TW" altLang="en-US" sz="1500" b="0" kern="0" spc="-70" baseline="0" dirty="0" smtClean="0">
                          <a:solidFill>
                            <a:srgbClr val="1F497D"/>
                          </a:solidFill>
                          <a:latin typeface="微軟正黑體" pitchFamily="34" charset="-120"/>
                          <a:ea typeface="微軟正黑體" pitchFamily="34" charset="-120"/>
                          <a:cs typeface="+mn-cs"/>
                        </a:rPr>
                        <a:t>紡織</a:t>
                      </a:r>
                      <a:endParaRPr lang="en-US" altLang="zh-TW" sz="1500" b="0" kern="0" spc="-70" baseline="0" dirty="0" smtClean="0">
                        <a:solidFill>
                          <a:srgbClr val="1F497D"/>
                        </a:solidFill>
                        <a:latin typeface="微軟正黑體" pitchFamily="34" charset="-120"/>
                        <a:ea typeface="微軟正黑體" pitchFamily="34" charset="-120"/>
                        <a:cs typeface="+mn-cs"/>
                      </a:endParaRPr>
                    </a:p>
                    <a:p>
                      <a:pPr marL="542925" marR="0" lvl="0" indent="-285750" algn="just" defTabSz="914400" rtl="0" eaLnBrk="1" fontAlgn="auto" latinLnBrk="0" hangingPunct="1">
                        <a:lnSpc>
                          <a:spcPts val="1700"/>
                        </a:lnSpc>
                        <a:spcBef>
                          <a:spcPts val="0"/>
                        </a:spcBef>
                        <a:spcAft>
                          <a:spcPts val="0"/>
                        </a:spcAft>
                        <a:buClrTx/>
                        <a:buSzPts val="1200"/>
                        <a:buFont typeface="Wingdings" panose="05000000000000000000" pitchFamily="2" charset="2"/>
                        <a:buChar char="ü"/>
                        <a:tabLst/>
                        <a:defRPr/>
                      </a:pPr>
                      <a:r>
                        <a:rPr lang="zh-TW" altLang="zh-TW" sz="1500" b="0" kern="0" spc="-70" baseline="0" dirty="0" smtClean="0">
                          <a:solidFill>
                            <a:srgbClr val="1F497D"/>
                          </a:solidFill>
                          <a:latin typeface="微軟正黑體" pitchFamily="34" charset="-120"/>
                          <a:ea typeface="微軟正黑體" pitchFamily="34" charset="-120"/>
                          <a:cs typeface="+mn-cs"/>
                        </a:rPr>
                        <a:t>強化機能性布料搭配時尚設計，建立自有品牌；與資通訊技術整合，發展運動及居家休閒個人保健領域新應用商機</a:t>
                      </a:r>
                      <a:endParaRPr lang="zh-TW" sz="1500" b="0" kern="0" spc="-70" baseline="0" dirty="0">
                        <a:solidFill>
                          <a:srgbClr val="1F497D"/>
                        </a:solidFill>
                        <a:latin typeface="微軟正黑體" pitchFamily="34" charset="-120"/>
                        <a:ea typeface="微軟正黑體" pitchFamily="34" charset="-120"/>
                        <a:cs typeface="+mn-cs"/>
                      </a:endParaRPr>
                    </a:p>
                  </a:txBody>
                  <a:tcPr marL="68580" marR="68580" marT="0" marB="0">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307913390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1"/>
          <p:cNvSpPr>
            <a:spLocks noGrp="1"/>
          </p:cNvSpPr>
          <p:nvPr>
            <p:ph type="title"/>
          </p:nvPr>
        </p:nvSpPr>
        <p:spPr>
          <a:xfrm>
            <a:off x="0" y="-331"/>
            <a:ext cx="9168712" cy="641984"/>
          </a:xfrm>
        </p:spPr>
        <p:txBody>
          <a:bodyPr lIns="0" rIns="0">
            <a:normAutofit fontScale="90000"/>
          </a:bodyPr>
          <a:lstStyle/>
          <a:p>
            <a:pPr eaLnBrk="0" fontAlgn="base" hangingPunct="0">
              <a:lnSpc>
                <a:spcPct val="100000"/>
              </a:lnSpc>
              <a:spcAft>
                <a:spcPct val="0"/>
              </a:spcAft>
              <a:defRPr/>
            </a:pPr>
            <a:r>
              <a:rPr lang="zh-TW" altLang="en-US" b="1" dirty="0">
                <a:solidFill>
                  <a:srgbClr val="002060"/>
                </a:solidFill>
                <a:effectLst>
                  <a:outerShdw blurRad="38100" dist="38100" dir="2700000" algn="tl">
                    <a:srgbClr val="000000">
                      <a:alpha val="43137"/>
                    </a:srgbClr>
                  </a:outerShdw>
                </a:effectLst>
                <a:cs typeface="Times New Roman" panose="02020603050405020304" pitchFamily="18" charset="0"/>
              </a:rPr>
              <a:t>四、未來</a:t>
            </a:r>
            <a:r>
              <a:rPr lang="zh-TW" altLang="en-US" b="1" dirty="0" smtClean="0">
                <a:solidFill>
                  <a:srgbClr val="002060"/>
                </a:solidFill>
                <a:effectLst>
                  <a:outerShdw blurRad="38100" dist="38100" dir="2700000" algn="tl">
                    <a:srgbClr val="000000">
                      <a:alpha val="43137"/>
                    </a:srgbClr>
                  </a:outerShdw>
                </a:effectLst>
                <a:cs typeface="Times New Roman" panose="02020603050405020304" pitchFamily="18" charset="0"/>
              </a:rPr>
              <a:t>一年重點措施</a:t>
            </a:r>
            <a:r>
              <a:rPr lang="en-US" altLang="zh-TW" sz="3100" b="1" dirty="0" smtClean="0">
                <a:solidFill>
                  <a:srgbClr val="002060"/>
                </a:solidFill>
                <a:effectLst>
                  <a:outerShdw blurRad="38100" dist="38100" dir="2700000" algn="tl">
                    <a:srgbClr val="000000">
                      <a:alpha val="43137"/>
                    </a:srgbClr>
                  </a:outerShdw>
                </a:effectLst>
                <a:cs typeface="Times New Roman" panose="02020603050405020304" pitchFamily="18" charset="0"/>
              </a:rPr>
              <a:t>(5/9)</a:t>
            </a:r>
            <a:endParaRPr lang="zh-TW" altLang="en-US" sz="3100" b="1" dirty="0">
              <a:solidFill>
                <a:srgbClr val="002060"/>
              </a:solidFill>
              <a:effectLst>
                <a:outerShdw blurRad="38100" dist="38100" dir="2700000" algn="tl">
                  <a:srgbClr val="000000">
                    <a:alpha val="43137"/>
                  </a:srgbClr>
                </a:outerShdw>
              </a:effectLst>
              <a:cs typeface="Times New Roman" panose="02020603050405020304" pitchFamily="18" charset="0"/>
            </a:endParaRPr>
          </a:p>
        </p:txBody>
      </p:sp>
      <p:sp>
        <p:nvSpPr>
          <p:cNvPr id="7" name="投影片編號版面配置區 3"/>
          <p:cNvSpPr txBox="1">
            <a:spLocks/>
          </p:cNvSpPr>
          <p:nvPr/>
        </p:nvSpPr>
        <p:spPr>
          <a:xfrm>
            <a:off x="6905848" y="6492875"/>
            <a:ext cx="2133600" cy="365125"/>
          </a:xfrm>
          <a:prstGeom prst="rect">
            <a:avLst/>
          </a:prstGeom>
        </p:spPr>
        <p:txBody>
          <a:bodyPr vert="horz" lIns="91440" tIns="45720" rIns="91440" bIns="45720" rtlCol="0" anchor="ctr"/>
          <a:lstStyle>
            <a:defPPr>
              <a:defRPr lang="zh-TW"/>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8646B01-4085-4DDD-822B-F552DEC86DD7}" type="slidenum">
              <a:rPr lang="zh-TW" altLang="en-US" sz="1600" smtClean="0">
                <a:solidFill>
                  <a:prstClr val="black">
                    <a:tint val="75000"/>
                  </a:prstClr>
                </a:solidFill>
                <a:ea typeface="文鼎圓體M"/>
              </a:rPr>
              <a:pPr/>
              <a:t>26</a:t>
            </a:fld>
            <a:endParaRPr lang="zh-TW" altLang="en-US" sz="1600" dirty="0">
              <a:solidFill>
                <a:prstClr val="black">
                  <a:tint val="75000"/>
                </a:prstClr>
              </a:solidFill>
              <a:ea typeface="文鼎圓體M"/>
            </a:endParaRPr>
          </a:p>
        </p:txBody>
      </p:sp>
      <p:graphicFrame>
        <p:nvGraphicFramePr>
          <p:cNvPr id="2" name="表格 1"/>
          <p:cNvGraphicFramePr>
            <a:graphicFrameLocks noGrp="1"/>
          </p:cNvGraphicFramePr>
          <p:nvPr>
            <p:extLst>
              <p:ext uri="{D42A27DB-BD31-4B8C-83A1-F6EECF244321}">
                <p14:modId xmlns:p14="http://schemas.microsoft.com/office/powerpoint/2010/main" val="3348509639"/>
              </p:ext>
            </p:extLst>
          </p:nvPr>
        </p:nvGraphicFramePr>
        <p:xfrm>
          <a:off x="113438" y="585775"/>
          <a:ext cx="8845367" cy="6179627"/>
        </p:xfrm>
        <a:graphic>
          <a:graphicData uri="http://schemas.openxmlformats.org/drawingml/2006/table">
            <a:tbl>
              <a:tblPr firstRow="1" firstCol="1" bandRow="1">
                <a:effectLst/>
                <a:tableStyleId>{5C22544A-7EE6-4342-B048-85BDC9FD1C3A}</a:tableStyleId>
              </a:tblPr>
              <a:tblGrid>
                <a:gridCol w="1660970"/>
                <a:gridCol w="7184397"/>
              </a:tblGrid>
              <a:tr h="369377">
                <a:tc>
                  <a:txBody>
                    <a:bodyPr/>
                    <a:lstStyle/>
                    <a:p>
                      <a:pPr algn="ctr">
                        <a:spcAft>
                          <a:spcPts val="0"/>
                        </a:spcAft>
                      </a:pPr>
                      <a:r>
                        <a:rPr lang="zh-TW" altLang="en-US" sz="2000" b="1" kern="0" spc="-30" dirty="0" smtClean="0">
                          <a:solidFill>
                            <a:schemeClr val="tx1"/>
                          </a:solidFill>
                          <a:latin typeface="微軟正黑體" pitchFamily="34" charset="-120"/>
                          <a:ea typeface="微軟正黑體" pitchFamily="34" charset="-120"/>
                          <a:cs typeface="+mn-cs"/>
                        </a:rPr>
                        <a:t>推動措施</a:t>
                      </a:r>
                      <a:endParaRPr lang="zh-TW" altLang="zh-TW" sz="2000" b="1" kern="0" spc="-30" dirty="0">
                        <a:solidFill>
                          <a:schemeClr val="tx1"/>
                        </a:solidFill>
                        <a:latin typeface="微軟正黑體" pitchFamily="34" charset="-120"/>
                        <a:ea typeface="微軟正黑體" pitchFamily="34" charset="-120"/>
                        <a:cs typeface="+mn-cs"/>
                      </a:endParaRPr>
                    </a:p>
                  </a:txBody>
                  <a:tcPr marL="60779" marR="60779"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spcAft>
                          <a:spcPts val="0"/>
                        </a:spcAft>
                      </a:pPr>
                      <a:r>
                        <a:rPr lang="zh-TW" altLang="en-US" sz="2000" b="1" kern="0" spc="-30" dirty="0" smtClean="0">
                          <a:solidFill>
                            <a:schemeClr val="tx1"/>
                          </a:solidFill>
                          <a:latin typeface="微軟正黑體" pitchFamily="34" charset="-120"/>
                          <a:ea typeface="微軟正黑體" pitchFamily="34" charset="-120"/>
                          <a:cs typeface="+mn-cs"/>
                        </a:rPr>
                        <a:t>具體作法</a:t>
                      </a:r>
                      <a:endParaRPr lang="zh-TW" altLang="zh-TW" sz="2000" b="1" kern="0" spc="-30" dirty="0">
                        <a:solidFill>
                          <a:schemeClr val="tx1"/>
                        </a:solidFill>
                        <a:latin typeface="微軟正黑體" pitchFamily="34" charset="-120"/>
                        <a:ea typeface="微軟正黑體" pitchFamily="34" charset="-120"/>
                        <a:cs typeface="+mn-cs"/>
                      </a:endParaRPr>
                    </a:p>
                  </a:txBody>
                  <a:tcPr marL="60779" marR="60779"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tx2">
                        <a:lumMod val="40000"/>
                        <a:lumOff val="60000"/>
                      </a:schemeClr>
                    </a:solidFill>
                  </a:tcPr>
                </a:tc>
              </a:tr>
              <a:tr h="367595">
                <a:tc gridSpan="2">
                  <a:txBody>
                    <a:bodyPr/>
                    <a:lstStyle/>
                    <a:p>
                      <a:pPr algn="ctr">
                        <a:spcAft>
                          <a:spcPts val="0"/>
                        </a:spcAft>
                      </a:pPr>
                      <a:r>
                        <a:rPr lang="zh-TW" altLang="en-US" sz="2000" b="1" kern="0" spc="-30" dirty="0" smtClean="0">
                          <a:solidFill>
                            <a:schemeClr val="bg1"/>
                          </a:solidFill>
                          <a:latin typeface="微軟正黑體" pitchFamily="34" charset="-120"/>
                          <a:ea typeface="微軟正黑體" pitchFamily="34" charset="-120"/>
                          <a:cs typeface="+mn-cs"/>
                        </a:rPr>
                        <a:t>出口拓展</a:t>
                      </a:r>
                      <a:endParaRPr lang="zh-TW" sz="2000" b="1" kern="0" spc="-30" dirty="0">
                        <a:solidFill>
                          <a:schemeClr val="bg1"/>
                        </a:solidFill>
                        <a:latin typeface="微軟正黑體" pitchFamily="34" charset="-120"/>
                        <a:ea typeface="微軟正黑體" pitchFamily="34" charset="-120"/>
                        <a:cs typeface="+mn-cs"/>
                      </a:endParaRPr>
                    </a:p>
                  </a:txBody>
                  <a:tcPr marL="68580" marR="68580"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hMerge="1">
                  <a:txBody>
                    <a:bodyPr/>
                    <a:lstStyle/>
                    <a:p>
                      <a:endParaRPr lang="zh-TW" altLang="en-US"/>
                    </a:p>
                  </a:txBody>
                  <a:tcPr/>
                </a:tc>
              </a:tr>
              <a:tr h="1289755">
                <a:tc>
                  <a:txBody>
                    <a:bodyPr/>
                    <a:lstStyle/>
                    <a:p>
                      <a:pPr marL="361950" indent="-361950">
                        <a:lnSpc>
                          <a:spcPct val="120000"/>
                        </a:lnSpc>
                        <a:spcBef>
                          <a:spcPts val="600"/>
                        </a:spcBef>
                        <a:spcAft>
                          <a:spcPts val="0"/>
                        </a:spcAft>
                      </a:pPr>
                      <a:r>
                        <a:rPr lang="zh-TW" sz="1500" b="0" kern="0" spc="-30" dirty="0">
                          <a:solidFill>
                            <a:schemeClr val="tx1"/>
                          </a:solidFill>
                          <a:latin typeface="微軟正黑體" pitchFamily="34" charset="-120"/>
                          <a:ea typeface="微軟正黑體" pitchFamily="34" charset="-120"/>
                          <a:cs typeface="+mn-cs"/>
                        </a:rPr>
                        <a:t>一</a:t>
                      </a:r>
                      <a:r>
                        <a:rPr lang="zh-TW" sz="1500" b="0" kern="0" spc="-30" dirty="0" smtClean="0">
                          <a:solidFill>
                            <a:schemeClr val="tx1"/>
                          </a:solidFill>
                          <a:latin typeface="微軟正黑體" pitchFamily="34" charset="-120"/>
                          <a:ea typeface="微軟正黑體" pitchFamily="34" charset="-120"/>
                          <a:cs typeface="+mn-cs"/>
                        </a:rPr>
                        <a:t>、</a:t>
                      </a:r>
                      <a:r>
                        <a:rPr lang="zh-TW" altLang="zh-TW" sz="1500" b="0" kern="0" spc="-30" dirty="0" smtClean="0">
                          <a:solidFill>
                            <a:schemeClr val="tx1"/>
                          </a:solidFill>
                          <a:latin typeface="微軟正黑體" pitchFamily="34" charset="-120"/>
                          <a:ea typeface="微軟正黑體" pitchFamily="34" charset="-120"/>
                          <a:cs typeface="+mn-cs"/>
                        </a:rPr>
                        <a:t>服務業走出去拓展全球市場</a:t>
                      </a:r>
                      <a:endParaRPr lang="zh-TW" altLang="en-US" sz="1500" b="0" kern="0" spc="-30" dirty="0" smtClean="0">
                        <a:solidFill>
                          <a:schemeClr val="tx1"/>
                        </a:solidFill>
                        <a:latin typeface="微軟正黑體" pitchFamily="34" charset="-120"/>
                        <a:ea typeface="微軟正黑體" pitchFamily="34" charset="-120"/>
                        <a:cs typeface="+mn-cs"/>
                      </a:endParaRPr>
                    </a:p>
                  </a:txBody>
                  <a:tcPr marL="68580" marR="68580" marT="0" marB="0">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marL="85725" marR="0" lvl="0" indent="0" algn="l" defTabSz="914400" rtl="0" eaLnBrk="1" fontAlgn="auto" latinLnBrk="0" hangingPunct="1">
                        <a:lnSpc>
                          <a:spcPts val="1800"/>
                        </a:lnSpc>
                        <a:spcBef>
                          <a:spcPts val="0"/>
                        </a:spcBef>
                        <a:spcAft>
                          <a:spcPts val="300"/>
                        </a:spcAft>
                        <a:buClrTx/>
                        <a:buSzPts val="1200"/>
                        <a:buFont typeface="Wingdings"/>
                        <a:buNone/>
                        <a:tabLst/>
                        <a:defRPr/>
                      </a:pPr>
                      <a:r>
                        <a:rPr lang="zh-TW" altLang="en-US" sz="1500" b="0" kern="0" spc="-70" baseline="0" dirty="0" smtClean="0">
                          <a:solidFill>
                            <a:srgbClr val="1F497D"/>
                          </a:solidFill>
                          <a:latin typeface="微軟正黑體" pitchFamily="34" charset="-120"/>
                          <a:ea typeface="微軟正黑體" pitchFamily="34" charset="-120"/>
                          <a:cs typeface="+mn-cs"/>
                        </a:rPr>
                        <a:t>打造</a:t>
                      </a:r>
                      <a:r>
                        <a:rPr lang="en-US" altLang="zh-TW" sz="1500" b="0" kern="0" spc="-70" baseline="0" dirty="0" smtClean="0">
                          <a:solidFill>
                            <a:srgbClr val="1F497D"/>
                          </a:solidFill>
                          <a:latin typeface="微軟正黑體" pitchFamily="34" charset="-120"/>
                          <a:ea typeface="微軟正黑體" pitchFamily="34" charset="-120"/>
                          <a:cs typeface="+mn-cs"/>
                        </a:rPr>
                        <a:t>10</a:t>
                      </a:r>
                      <a:r>
                        <a:rPr lang="zh-TW" altLang="en-US" sz="1500" b="0" kern="0" spc="-70" baseline="0" dirty="0" smtClean="0">
                          <a:solidFill>
                            <a:srgbClr val="1F497D"/>
                          </a:solidFill>
                          <a:latin typeface="微軟正黑體" pitchFamily="34" charset="-120"/>
                          <a:ea typeface="微軟正黑體" pitchFamily="34" charset="-120"/>
                          <a:cs typeface="+mn-cs"/>
                        </a:rPr>
                        <a:t> </a:t>
                      </a:r>
                      <a:r>
                        <a:rPr lang="zh-TW" altLang="zh-TW" sz="1500" b="0" kern="0" spc="-70" baseline="0" dirty="0" smtClean="0">
                          <a:solidFill>
                            <a:srgbClr val="1F497D"/>
                          </a:solidFill>
                          <a:latin typeface="微軟正黑體" pitchFamily="34" charset="-120"/>
                          <a:ea typeface="微軟正黑體" pitchFamily="34" charset="-120"/>
                          <a:cs typeface="+mn-cs"/>
                        </a:rPr>
                        <a:t>個整廠</a:t>
                      </a:r>
                      <a:r>
                        <a:rPr lang="en-US" altLang="zh-TW" sz="1500" b="0" kern="0" spc="-70" baseline="0" dirty="0" smtClean="0">
                          <a:solidFill>
                            <a:srgbClr val="1F497D"/>
                          </a:solidFill>
                          <a:latin typeface="微軟正黑體" pitchFamily="34" charset="-120"/>
                          <a:ea typeface="微軟正黑體" pitchFamily="34" charset="-120"/>
                          <a:cs typeface="+mn-cs"/>
                        </a:rPr>
                        <a:t>(</a:t>
                      </a:r>
                      <a:r>
                        <a:rPr lang="zh-TW" altLang="zh-TW" sz="1500" b="0" kern="0" spc="-70" baseline="0" dirty="0" smtClean="0">
                          <a:solidFill>
                            <a:srgbClr val="1F497D"/>
                          </a:solidFill>
                          <a:latin typeface="微軟正黑體" pitchFamily="34" charset="-120"/>
                          <a:ea typeface="微軟正黑體" pitchFamily="34" charset="-120"/>
                          <a:cs typeface="+mn-cs"/>
                        </a:rPr>
                        <a:t>案</a:t>
                      </a:r>
                      <a:r>
                        <a:rPr lang="en-US" altLang="zh-TW" sz="1500" b="0" kern="0" spc="-70" baseline="0" dirty="0" smtClean="0">
                          <a:solidFill>
                            <a:srgbClr val="1F497D"/>
                          </a:solidFill>
                          <a:latin typeface="微軟正黑體" pitchFamily="34" charset="-120"/>
                          <a:ea typeface="微軟正黑體" pitchFamily="34" charset="-120"/>
                          <a:cs typeface="+mn-cs"/>
                        </a:rPr>
                        <a:t>) </a:t>
                      </a:r>
                      <a:r>
                        <a:rPr lang="zh-TW" altLang="zh-TW" sz="1500" b="0" kern="0" spc="-70" baseline="0" dirty="0" smtClean="0">
                          <a:solidFill>
                            <a:srgbClr val="1F497D"/>
                          </a:solidFill>
                          <a:latin typeface="微軟正黑體" pitchFamily="34" charset="-120"/>
                          <a:ea typeface="微軟正黑體" pitchFamily="34" charset="-120"/>
                          <a:cs typeface="+mn-cs"/>
                        </a:rPr>
                        <a:t>輸出</a:t>
                      </a:r>
                      <a:r>
                        <a:rPr lang="en-US" altLang="zh-TW" sz="1500" b="0" kern="0" spc="-70" baseline="0" dirty="0" smtClean="0">
                          <a:solidFill>
                            <a:srgbClr val="1F497D"/>
                          </a:solidFill>
                          <a:latin typeface="微軟正黑體" pitchFamily="34" charset="-120"/>
                          <a:ea typeface="微軟正黑體" pitchFamily="34" charset="-120"/>
                          <a:cs typeface="+mn-cs"/>
                        </a:rPr>
                        <a:t>/</a:t>
                      </a:r>
                      <a:r>
                        <a:rPr lang="zh-TW" altLang="zh-TW" sz="1500" b="0" kern="0" spc="-70" baseline="0" dirty="0" smtClean="0">
                          <a:solidFill>
                            <a:srgbClr val="1F497D"/>
                          </a:solidFill>
                          <a:latin typeface="微軟正黑體" pitchFamily="34" charset="-120"/>
                          <a:ea typeface="微軟正黑體" pitchFamily="34" charset="-120"/>
                          <a:cs typeface="+mn-cs"/>
                        </a:rPr>
                        <a:t>系統整合</a:t>
                      </a:r>
                      <a:r>
                        <a:rPr lang="zh-TW" altLang="en-US" sz="1500" b="0" kern="0" spc="-70" baseline="0" dirty="0" smtClean="0">
                          <a:solidFill>
                            <a:srgbClr val="1F497D"/>
                          </a:solidFill>
                          <a:latin typeface="微軟正黑體" pitchFamily="34" charset="-120"/>
                          <a:ea typeface="微軟正黑體" pitchFamily="34" charset="-120"/>
                          <a:cs typeface="+mn-cs"/>
                        </a:rPr>
                        <a:t>出口旗艦</a:t>
                      </a:r>
                      <a:endParaRPr lang="en-US" altLang="zh-TW" sz="1500" b="0" kern="0" spc="-70" baseline="0" dirty="0" smtClean="0">
                        <a:solidFill>
                          <a:srgbClr val="1F497D"/>
                        </a:solidFill>
                        <a:latin typeface="微軟正黑體" pitchFamily="34" charset="-120"/>
                        <a:ea typeface="微軟正黑體" pitchFamily="34" charset="-120"/>
                        <a:cs typeface="+mn-cs"/>
                      </a:endParaRPr>
                    </a:p>
                    <a:p>
                      <a:pPr marL="266700" marR="0" lvl="0" indent="-180975" algn="l" defTabSz="914400" rtl="0" eaLnBrk="1" fontAlgn="auto" latinLnBrk="0" hangingPunct="1">
                        <a:lnSpc>
                          <a:spcPts val="1800"/>
                        </a:lnSpc>
                        <a:spcBef>
                          <a:spcPts val="0"/>
                        </a:spcBef>
                        <a:spcAft>
                          <a:spcPts val="300"/>
                        </a:spcAft>
                        <a:buClrTx/>
                        <a:buSzPts val="1200"/>
                        <a:buFont typeface="Wingdings"/>
                        <a:buChar char=""/>
                        <a:tabLst/>
                        <a:defRPr/>
                      </a:pPr>
                      <a:r>
                        <a:rPr lang="zh-TW" altLang="zh-TW" sz="1500" b="0" kern="0" spc="-70" baseline="0" dirty="0" smtClean="0">
                          <a:solidFill>
                            <a:srgbClr val="1F497D"/>
                          </a:solidFill>
                          <a:latin typeface="微軟正黑體" pitchFamily="34" charset="-120"/>
                          <a:ea typeface="微軟正黑體" pitchFamily="34" charset="-120"/>
                          <a:cs typeface="+mn-cs"/>
                        </a:rPr>
                        <a:t>推動</a:t>
                      </a:r>
                      <a:r>
                        <a:rPr lang="en-US" altLang="zh-TW" sz="1500" b="0" kern="0" spc="-70" baseline="0" dirty="0" smtClean="0">
                          <a:solidFill>
                            <a:srgbClr val="1F497D"/>
                          </a:solidFill>
                          <a:latin typeface="微軟正黑體" pitchFamily="34" charset="-120"/>
                          <a:ea typeface="微軟正黑體" pitchFamily="34" charset="-120"/>
                          <a:cs typeface="+mn-cs"/>
                        </a:rPr>
                        <a:t>10</a:t>
                      </a:r>
                      <a:r>
                        <a:rPr lang="zh-TW" altLang="zh-TW" sz="1500" b="0" kern="0" spc="-70" baseline="0" dirty="0" smtClean="0">
                          <a:solidFill>
                            <a:srgbClr val="1F497D"/>
                          </a:solidFill>
                          <a:latin typeface="微軟正黑體" pitchFamily="34" charset="-120"/>
                          <a:ea typeface="微軟正黑體" pitchFamily="34" charset="-120"/>
                          <a:cs typeface="+mn-cs"/>
                        </a:rPr>
                        <a:t>個系統整合</a:t>
                      </a:r>
                      <a:r>
                        <a:rPr lang="en-US" altLang="zh-TW" sz="1500" b="0" kern="0" spc="-70" baseline="0" dirty="0" smtClean="0">
                          <a:solidFill>
                            <a:srgbClr val="1F497D"/>
                          </a:solidFill>
                          <a:latin typeface="微軟正黑體" pitchFamily="34" charset="-120"/>
                          <a:ea typeface="微軟正黑體" pitchFamily="34" charset="-120"/>
                          <a:cs typeface="+mn-cs"/>
                        </a:rPr>
                        <a:t>/</a:t>
                      </a:r>
                      <a:r>
                        <a:rPr lang="zh-TW" altLang="zh-TW" sz="1500" b="0" kern="0" spc="-70" baseline="0" dirty="0" smtClean="0">
                          <a:solidFill>
                            <a:srgbClr val="1F497D"/>
                          </a:solidFill>
                          <a:latin typeface="微軟正黑體" pitchFamily="34" charset="-120"/>
                          <a:ea typeface="微軟正黑體" pitchFamily="34" charset="-120"/>
                          <a:cs typeface="+mn-cs"/>
                        </a:rPr>
                        <a:t>整廠</a:t>
                      </a:r>
                      <a:r>
                        <a:rPr lang="en-US" altLang="zh-TW" sz="1500" b="0" kern="0" spc="-70" baseline="0" dirty="0" smtClean="0">
                          <a:solidFill>
                            <a:srgbClr val="1F497D"/>
                          </a:solidFill>
                          <a:latin typeface="微軟正黑體" pitchFamily="34" charset="-120"/>
                          <a:ea typeface="微軟正黑體" pitchFamily="34" charset="-120"/>
                          <a:cs typeface="+mn-cs"/>
                        </a:rPr>
                        <a:t>(</a:t>
                      </a:r>
                      <a:r>
                        <a:rPr lang="zh-TW" altLang="zh-TW" sz="1500" b="0" kern="0" spc="-70" baseline="0" dirty="0" smtClean="0">
                          <a:solidFill>
                            <a:srgbClr val="1F497D"/>
                          </a:solidFill>
                          <a:latin typeface="微軟正黑體" pitchFamily="34" charset="-120"/>
                          <a:ea typeface="微軟正黑體" pitchFamily="34" charset="-120"/>
                          <a:cs typeface="+mn-cs"/>
                        </a:rPr>
                        <a:t>案</a:t>
                      </a:r>
                      <a:r>
                        <a:rPr lang="en-US" altLang="zh-TW" sz="1500" b="0" kern="0" spc="-70" baseline="0" dirty="0" smtClean="0">
                          <a:solidFill>
                            <a:srgbClr val="1F497D"/>
                          </a:solidFill>
                          <a:latin typeface="微軟正黑體" pitchFamily="34" charset="-120"/>
                          <a:ea typeface="微軟正黑體" pitchFamily="34" charset="-120"/>
                          <a:cs typeface="+mn-cs"/>
                        </a:rPr>
                        <a:t>) </a:t>
                      </a:r>
                      <a:r>
                        <a:rPr lang="zh-TW" altLang="zh-TW" sz="1500" b="0" kern="0" spc="-70" baseline="0" dirty="0" smtClean="0">
                          <a:solidFill>
                            <a:srgbClr val="1F497D"/>
                          </a:solidFill>
                          <a:latin typeface="微軟正黑體" pitchFamily="34" charset="-120"/>
                          <a:ea typeface="微軟正黑體" pitchFamily="34" charset="-120"/>
                          <a:cs typeface="+mn-cs"/>
                        </a:rPr>
                        <a:t>輸出</a:t>
                      </a:r>
                      <a:r>
                        <a:rPr lang="en-US" altLang="zh-TW" sz="1500" b="0" kern="0" spc="-70" baseline="0" dirty="0" smtClean="0">
                          <a:solidFill>
                            <a:srgbClr val="1F497D"/>
                          </a:solidFill>
                          <a:latin typeface="微軟正黑體" pitchFamily="34" charset="-120"/>
                          <a:ea typeface="微軟正黑體" pitchFamily="34" charset="-120"/>
                          <a:cs typeface="+mn-cs"/>
                        </a:rPr>
                        <a:t>:</a:t>
                      </a:r>
                      <a:r>
                        <a:rPr lang="zh-TW" altLang="zh-TW" sz="1500" b="0" kern="0" spc="-70" baseline="0" dirty="0" smtClean="0">
                          <a:solidFill>
                            <a:srgbClr val="1F497D"/>
                          </a:solidFill>
                          <a:latin typeface="微軟正黑體" pitchFamily="34" charset="-120"/>
                          <a:ea typeface="微軟正黑體" pitchFamily="34" charset="-120"/>
                          <a:cs typeface="+mn-cs"/>
                        </a:rPr>
                        <a:t>如電子收費、綠色運輸、智慧物流、智慧健康、智慧校園、電子化政府、</a:t>
                      </a:r>
                      <a:r>
                        <a:rPr lang="en-US" altLang="zh-TW" sz="1500" b="0" kern="0" spc="-70" baseline="0" dirty="0" smtClean="0">
                          <a:solidFill>
                            <a:srgbClr val="1F497D"/>
                          </a:solidFill>
                          <a:latin typeface="微軟正黑體" pitchFamily="34" charset="-120"/>
                          <a:ea typeface="微軟正黑體" pitchFamily="34" charset="-120"/>
                          <a:cs typeface="+mn-cs"/>
                        </a:rPr>
                        <a:t>LED</a:t>
                      </a:r>
                      <a:r>
                        <a:rPr lang="zh-TW" altLang="zh-TW" sz="1500" b="0" kern="0" spc="-70" baseline="0" dirty="0" smtClean="0">
                          <a:solidFill>
                            <a:srgbClr val="1F497D"/>
                          </a:solidFill>
                          <a:latin typeface="微軟正黑體" pitchFamily="34" charset="-120"/>
                          <a:ea typeface="微軟正黑體" pitchFamily="34" charset="-120"/>
                          <a:cs typeface="+mn-cs"/>
                        </a:rPr>
                        <a:t>照明、雲端系統、石化、太陽能廠</a:t>
                      </a:r>
                      <a:endParaRPr lang="en-US" altLang="zh-TW" sz="1500" b="0" kern="0" spc="-70" baseline="0" dirty="0" smtClean="0">
                        <a:solidFill>
                          <a:srgbClr val="1F497D"/>
                        </a:solidFill>
                        <a:latin typeface="微軟正黑體" pitchFamily="34" charset="-120"/>
                        <a:ea typeface="微軟正黑體" pitchFamily="34" charset="-120"/>
                        <a:cs typeface="+mn-cs"/>
                      </a:endParaRPr>
                    </a:p>
                    <a:p>
                      <a:pPr marL="266700" marR="0" lvl="0" indent="-180975" algn="l" defTabSz="914400" rtl="0" eaLnBrk="1" fontAlgn="auto" latinLnBrk="0" hangingPunct="1">
                        <a:lnSpc>
                          <a:spcPts val="1800"/>
                        </a:lnSpc>
                        <a:spcBef>
                          <a:spcPts val="0"/>
                        </a:spcBef>
                        <a:spcAft>
                          <a:spcPts val="300"/>
                        </a:spcAft>
                        <a:buClrTx/>
                        <a:buSzPts val="1200"/>
                        <a:buFont typeface="Wingdings"/>
                        <a:buChar char=""/>
                        <a:tabLst/>
                        <a:defRPr/>
                      </a:pPr>
                      <a:r>
                        <a:rPr lang="zh-TW" altLang="zh-TW" sz="1500" b="0" kern="0" spc="-70" baseline="0" dirty="0" smtClean="0">
                          <a:solidFill>
                            <a:srgbClr val="1F497D"/>
                          </a:solidFill>
                          <a:latin typeface="微軟正黑體" pitchFamily="34" charset="-120"/>
                          <a:ea typeface="微軟正黑體" pitchFamily="34" charset="-120"/>
                          <a:cs typeface="+mn-cs"/>
                        </a:rPr>
                        <a:t>成立系統整合推動平台，製作套裝式推廣案例，連結駐外單位協助媒合相關系統業者輸出，並建立海外投融資協助平台，形成機制以有效針對個案解決問題</a:t>
                      </a:r>
                      <a:endParaRPr lang="zh-TW" sz="1500" b="0" kern="0" spc="-70" baseline="0" dirty="0">
                        <a:solidFill>
                          <a:srgbClr val="1F497D"/>
                        </a:solidFill>
                        <a:latin typeface="微軟正黑體" pitchFamily="34" charset="-120"/>
                        <a:ea typeface="微軟正黑體" pitchFamily="34" charset="-120"/>
                        <a:cs typeface="+mn-cs"/>
                      </a:endParaRPr>
                    </a:p>
                  </a:txBody>
                  <a:tcPr marL="68580" marR="68580" marT="0" marB="0">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3946872">
                <a:tc>
                  <a:txBody>
                    <a:bodyPr/>
                    <a:lstStyle/>
                    <a:p>
                      <a:pPr marL="361950" marR="0" indent="-361950" algn="l" defTabSz="914400" rtl="0" eaLnBrk="1" fontAlgn="auto" latinLnBrk="0" hangingPunct="1">
                        <a:lnSpc>
                          <a:spcPct val="120000"/>
                        </a:lnSpc>
                        <a:spcBef>
                          <a:spcPts val="600"/>
                        </a:spcBef>
                        <a:spcAft>
                          <a:spcPts val="0"/>
                        </a:spcAft>
                        <a:buClrTx/>
                        <a:buSzTx/>
                        <a:buFontTx/>
                        <a:buNone/>
                        <a:tabLst/>
                        <a:defRPr/>
                      </a:pPr>
                      <a:r>
                        <a:rPr lang="zh-TW" altLang="zh-TW" sz="1500" b="0" kern="0" spc="-30" dirty="0" smtClean="0">
                          <a:solidFill>
                            <a:schemeClr val="tx1"/>
                          </a:solidFill>
                          <a:latin typeface="微軟正黑體" pitchFamily="34" charset="-120"/>
                          <a:ea typeface="微軟正黑體" pitchFamily="34" charset="-120"/>
                          <a:cs typeface="+mn-cs"/>
                        </a:rPr>
                        <a:t>二、服務業引進來擴大產業規模</a:t>
                      </a:r>
                      <a:endParaRPr lang="zh-TW" altLang="en-US" sz="1500" b="0" kern="0" spc="-30" dirty="0" smtClean="0">
                        <a:solidFill>
                          <a:schemeClr val="tx1"/>
                        </a:solidFill>
                        <a:latin typeface="微軟正黑體" pitchFamily="34" charset="-120"/>
                        <a:ea typeface="微軟正黑體" pitchFamily="34" charset="-120"/>
                        <a:cs typeface="+mn-cs"/>
                      </a:endParaRPr>
                    </a:p>
                  </a:txBody>
                  <a:tcPr marL="68580" marR="68580" marT="0" marB="0">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marL="85725" marR="0" lvl="0" indent="0" algn="l" defTabSz="914400" rtl="0" eaLnBrk="1" fontAlgn="auto" latinLnBrk="0" hangingPunct="1">
                        <a:lnSpc>
                          <a:spcPts val="1800"/>
                        </a:lnSpc>
                        <a:spcBef>
                          <a:spcPts val="0"/>
                        </a:spcBef>
                        <a:spcAft>
                          <a:spcPts val="300"/>
                        </a:spcAft>
                        <a:buClrTx/>
                        <a:buSzPts val="1200"/>
                        <a:buFont typeface="Wingdings"/>
                        <a:buNone/>
                        <a:tabLst/>
                        <a:defRPr/>
                      </a:pPr>
                      <a:r>
                        <a:rPr lang="zh-TW" altLang="en-US" sz="1500" b="0" kern="0" spc="-70" baseline="0" dirty="0" smtClean="0">
                          <a:solidFill>
                            <a:srgbClr val="1F497D"/>
                          </a:solidFill>
                          <a:latin typeface="微軟正黑體" pitchFamily="34" charset="-120"/>
                          <a:ea typeface="微軟正黑體" pitchFamily="34" charset="-120"/>
                          <a:cs typeface="+mn-cs"/>
                        </a:rPr>
                        <a:t>擴大觀光服務輸出</a:t>
                      </a:r>
                      <a:endParaRPr lang="en-US" altLang="zh-TW" sz="1500" b="0" kern="0" spc="-70" baseline="0" dirty="0" smtClean="0">
                        <a:solidFill>
                          <a:srgbClr val="1F497D"/>
                        </a:solidFill>
                        <a:latin typeface="微軟正黑體" pitchFamily="34" charset="-120"/>
                        <a:ea typeface="微軟正黑體" pitchFamily="34" charset="-120"/>
                        <a:cs typeface="+mn-cs"/>
                      </a:endParaRPr>
                    </a:p>
                    <a:p>
                      <a:pPr marL="266700" marR="0" lvl="0" indent="-180975" algn="l" defTabSz="914400" rtl="0" eaLnBrk="1" fontAlgn="auto" latinLnBrk="0" hangingPunct="1">
                        <a:lnSpc>
                          <a:spcPts val="1800"/>
                        </a:lnSpc>
                        <a:spcBef>
                          <a:spcPts val="300"/>
                        </a:spcBef>
                        <a:spcAft>
                          <a:spcPts val="0"/>
                        </a:spcAft>
                        <a:buClrTx/>
                        <a:buSzPts val="1200"/>
                        <a:buFont typeface="Wingdings"/>
                        <a:buChar char=""/>
                        <a:tabLst/>
                        <a:defRPr/>
                      </a:pPr>
                      <a:r>
                        <a:rPr lang="zh-TW" altLang="zh-TW" sz="1500" b="0" kern="0" spc="-70" baseline="0" dirty="0" smtClean="0">
                          <a:solidFill>
                            <a:srgbClr val="1F497D"/>
                          </a:solidFill>
                          <a:latin typeface="微軟正黑體" pitchFamily="34" charset="-120"/>
                          <a:ea typeface="微軟正黑體" pitchFamily="34" charset="-120"/>
                          <a:cs typeface="+mn-cs"/>
                        </a:rPr>
                        <a:t>實施東南亞優質團觀光簽證便捷措施</a:t>
                      </a:r>
                      <a:r>
                        <a:rPr lang="zh-TW" altLang="en-US" sz="1500" b="0" kern="0" spc="-70" baseline="0" dirty="0" smtClean="0">
                          <a:solidFill>
                            <a:srgbClr val="1F497D"/>
                          </a:solidFill>
                          <a:latin typeface="微軟正黑體" pitchFamily="34" charset="-120"/>
                          <a:ea typeface="微軟正黑體" pitchFamily="34" charset="-120"/>
                          <a:cs typeface="+mn-cs"/>
                        </a:rPr>
                        <a:t>，</a:t>
                      </a:r>
                      <a:r>
                        <a:rPr lang="zh-TW" altLang="zh-TW" sz="1500" b="0" kern="0" spc="-70" baseline="0" dirty="0" smtClean="0">
                          <a:solidFill>
                            <a:srgbClr val="1F497D"/>
                          </a:solidFill>
                          <a:latin typeface="微軟正黑體" pitchFamily="34" charset="-120"/>
                          <a:ea typeface="微軟正黑體" pitchFamily="34" charset="-120"/>
                          <a:cs typeface="+mn-cs"/>
                        </a:rPr>
                        <a:t>並免收簽證費</a:t>
                      </a:r>
                      <a:endParaRPr lang="zh-TW" altLang="en-US" sz="1500" b="0" kern="0" spc="-70" baseline="0" dirty="0" smtClean="0">
                        <a:solidFill>
                          <a:srgbClr val="1F497D"/>
                        </a:solidFill>
                        <a:latin typeface="微軟正黑體" pitchFamily="34" charset="-120"/>
                        <a:ea typeface="微軟正黑體" pitchFamily="34" charset="-120"/>
                        <a:cs typeface="+mn-cs"/>
                      </a:endParaRPr>
                    </a:p>
                    <a:p>
                      <a:pPr marL="266700" marR="0" lvl="0" indent="-180975" algn="l" defTabSz="914400" rtl="0" eaLnBrk="1" fontAlgn="auto" latinLnBrk="0" hangingPunct="1">
                        <a:lnSpc>
                          <a:spcPts val="1800"/>
                        </a:lnSpc>
                        <a:spcBef>
                          <a:spcPts val="300"/>
                        </a:spcBef>
                        <a:spcAft>
                          <a:spcPts val="0"/>
                        </a:spcAft>
                        <a:buClrTx/>
                        <a:buSzPts val="1200"/>
                        <a:buFont typeface="Wingdings"/>
                        <a:buChar char=""/>
                        <a:tabLst/>
                        <a:defRPr/>
                      </a:pPr>
                      <a:r>
                        <a:rPr lang="zh-TW" altLang="en-US" sz="1500" b="0" kern="0" spc="-70" baseline="0" dirty="0" smtClean="0">
                          <a:solidFill>
                            <a:srgbClr val="1F497D"/>
                          </a:solidFill>
                          <a:latin typeface="微軟正黑體" pitchFamily="34" charset="-120"/>
                          <a:ea typeface="微軟正黑體" pitchFamily="34" charset="-120"/>
                          <a:cs typeface="+mn-cs"/>
                        </a:rPr>
                        <a:t>積極爭取海外臺商來台獎勵旅遊</a:t>
                      </a:r>
                      <a:endParaRPr lang="en-US" altLang="zh-TW" sz="1500" b="0" kern="0" spc="-70" baseline="0" dirty="0" smtClean="0">
                        <a:solidFill>
                          <a:srgbClr val="1F497D"/>
                        </a:solidFill>
                        <a:latin typeface="微軟正黑體" pitchFamily="34" charset="-120"/>
                        <a:ea typeface="微軟正黑體" pitchFamily="34" charset="-120"/>
                        <a:cs typeface="+mn-cs"/>
                      </a:endParaRPr>
                    </a:p>
                    <a:p>
                      <a:pPr marL="449263" marR="0" lvl="0" indent="-285750" algn="just" defTabSz="914400" rtl="0" eaLnBrk="1" fontAlgn="auto" latinLnBrk="0" hangingPunct="1">
                        <a:lnSpc>
                          <a:spcPts val="1800"/>
                        </a:lnSpc>
                        <a:spcBef>
                          <a:spcPts val="300"/>
                        </a:spcBef>
                        <a:spcAft>
                          <a:spcPts val="0"/>
                        </a:spcAft>
                        <a:buClrTx/>
                        <a:buSzPts val="1200"/>
                        <a:buFont typeface="Wingdings" panose="05000000000000000000" pitchFamily="2" charset="2"/>
                        <a:buChar char="ü"/>
                        <a:tabLst/>
                        <a:defRPr/>
                      </a:pPr>
                      <a:r>
                        <a:rPr lang="zh-TW" altLang="zh-TW" sz="1500" b="0" kern="0" spc="-70" baseline="0" dirty="0" smtClean="0">
                          <a:solidFill>
                            <a:srgbClr val="1F497D"/>
                          </a:solidFill>
                          <a:latin typeface="微軟正黑體" pitchFamily="34" charset="-120"/>
                          <a:ea typeface="微軟正黑體" pitchFamily="34" charset="-120"/>
                          <a:cs typeface="+mn-cs"/>
                        </a:rPr>
                        <a:t>鼓勵海外臺商組織來台召開理監事會議或教育訓練等，並於會後辦理旅遊</a:t>
                      </a:r>
                      <a:endParaRPr lang="zh-TW" altLang="en-US" sz="1500" b="0" kern="0" spc="-70" baseline="0" dirty="0" smtClean="0">
                        <a:solidFill>
                          <a:srgbClr val="1F497D"/>
                        </a:solidFill>
                        <a:latin typeface="微軟正黑體" pitchFamily="34" charset="-120"/>
                        <a:ea typeface="微軟正黑體" pitchFamily="34" charset="-120"/>
                        <a:cs typeface="+mn-cs"/>
                      </a:endParaRPr>
                    </a:p>
                    <a:p>
                      <a:pPr marL="449263" marR="0" lvl="0" indent="-285750" algn="just" defTabSz="914400" rtl="0" eaLnBrk="1" fontAlgn="auto" latinLnBrk="0" hangingPunct="1">
                        <a:lnSpc>
                          <a:spcPts val="1800"/>
                        </a:lnSpc>
                        <a:spcBef>
                          <a:spcPts val="300"/>
                        </a:spcBef>
                        <a:spcAft>
                          <a:spcPts val="0"/>
                        </a:spcAft>
                        <a:buClrTx/>
                        <a:buSzPts val="1200"/>
                        <a:buFont typeface="Wingdings" panose="05000000000000000000" pitchFamily="2" charset="2"/>
                        <a:buChar char="ü"/>
                        <a:tabLst/>
                        <a:defRPr/>
                      </a:pPr>
                      <a:r>
                        <a:rPr lang="zh-TW" altLang="zh-TW" sz="1500" b="0" kern="0" spc="-70" baseline="0" dirty="0" smtClean="0">
                          <a:solidFill>
                            <a:srgbClr val="1F497D"/>
                          </a:solidFill>
                          <a:latin typeface="微軟正黑體" pitchFamily="34" charset="-120"/>
                          <a:ea typeface="微軟正黑體" pitchFamily="34" charset="-120"/>
                          <a:cs typeface="+mn-cs"/>
                        </a:rPr>
                        <a:t>請國內各縣市工商發展投資策進會提供旅遊資訊及獎助措施</a:t>
                      </a:r>
                      <a:endParaRPr lang="en-US" altLang="zh-TW" sz="1500" b="0" kern="0" spc="-70" baseline="0" dirty="0" smtClean="0">
                        <a:solidFill>
                          <a:srgbClr val="1F497D"/>
                        </a:solidFill>
                        <a:latin typeface="微軟正黑體" pitchFamily="34" charset="-120"/>
                        <a:ea typeface="微軟正黑體" pitchFamily="34" charset="-120"/>
                        <a:cs typeface="+mn-cs"/>
                      </a:endParaRPr>
                    </a:p>
                    <a:p>
                      <a:pPr marL="449263" marR="0" lvl="0" indent="-285750" algn="just" defTabSz="914400" rtl="0" eaLnBrk="1" fontAlgn="auto" latinLnBrk="0" hangingPunct="1">
                        <a:lnSpc>
                          <a:spcPts val="1800"/>
                        </a:lnSpc>
                        <a:spcBef>
                          <a:spcPts val="300"/>
                        </a:spcBef>
                        <a:spcAft>
                          <a:spcPts val="0"/>
                        </a:spcAft>
                        <a:buClrTx/>
                        <a:buSzPts val="1200"/>
                        <a:buFont typeface="Wingdings" panose="05000000000000000000" pitchFamily="2" charset="2"/>
                        <a:buChar char="ü"/>
                        <a:tabLst/>
                        <a:defRPr/>
                      </a:pPr>
                      <a:r>
                        <a:rPr lang="zh-TW" altLang="zh-TW" sz="1500" b="0" kern="0" spc="-70" baseline="0" dirty="0" smtClean="0">
                          <a:solidFill>
                            <a:srgbClr val="1F497D"/>
                          </a:solidFill>
                          <a:latin typeface="微軟正黑體" pitchFamily="34" charset="-120"/>
                          <a:ea typeface="微軟正黑體" pitchFamily="34" charset="-120"/>
                          <a:cs typeface="+mn-cs"/>
                        </a:rPr>
                        <a:t>積極爭取海外臺商來臺辦理企業會議</a:t>
                      </a:r>
                      <a:endParaRPr lang="en-US" altLang="zh-TW" sz="1500" b="0" kern="0" spc="-70" baseline="0" dirty="0" smtClean="0">
                        <a:solidFill>
                          <a:srgbClr val="1F497D"/>
                        </a:solidFill>
                        <a:latin typeface="微軟正黑體" pitchFamily="34" charset="-120"/>
                        <a:ea typeface="微軟正黑體" pitchFamily="34" charset="-120"/>
                        <a:cs typeface="+mn-cs"/>
                      </a:endParaRPr>
                    </a:p>
                    <a:p>
                      <a:pPr marL="266700" marR="0" lvl="0" indent="-180975" algn="l" defTabSz="914400" rtl="0" eaLnBrk="1" fontAlgn="auto" latinLnBrk="0" hangingPunct="1">
                        <a:lnSpc>
                          <a:spcPts val="1800"/>
                        </a:lnSpc>
                        <a:spcBef>
                          <a:spcPts val="300"/>
                        </a:spcBef>
                        <a:spcAft>
                          <a:spcPts val="0"/>
                        </a:spcAft>
                        <a:buClrTx/>
                        <a:buSzPts val="1200"/>
                        <a:buFont typeface="Wingdings"/>
                        <a:buChar char=""/>
                        <a:tabLst/>
                        <a:defRPr/>
                      </a:pPr>
                      <a:r>
                        <a:rPr lang="zh-TW" altLang="zh-TW" sz="1500" b="0" kern="0" spc="-70" baseline="0" dirty="0" smtClean="0">
                          <a:solidFill>
                            <a:srgbClr val="1F497D"/>
                          </a:solidFill>
                          <a:latin typeface="微軟正黑體" pitchFamily="34" charset="-120"/>
                          <a:ea typeface="微軟正黑體" pitchFamily="34" charset="-120"/>
                          <a:cs typeface="+mn-cs"/>
                        </a:rPr>
                        <a:t>調降退稅門檻，將外籍旅客購買得退稅銷售額，由原來</a:t>
                      </a:r>
                      <a:r>
                        <a:rPr lang="en-US" altLang="zh-TW" sz="1500" b="0" kern="0" spc="-70" baseline="0" dirty="0" smtClean="0">
                          <a:solidFill>
                            <a:srgbClr val="1F497D"/>
                          </a:solidFill>
                          <a:latin typeface="微軟正黑體" pitchFamily="34" charset="-120"/>
                          <a:ea typeface="微軟正黑體" pitchFamily="34" charset="-120"/>
                          <a:cs typeface="+mn-cs"/>
                        </a:rPr>
                        <a:t>3,000</a:t>
                      </a:r>
                      <a:r>
                        <a:rPr lang="zh-TW" altLang="zh-TW" sz="1500" b="0" kern="0" spc="-70" baseline="0" dirty="0" smtClean="0">
                          <a:solidFill>
                            <a:srgbClr val="1F497D"/>
                          </a:solidFill>
                          <a:latin typeface="微軟正黑體" pitchFamily="34" charset="-120"/>
                          <a:ea typeface="微軟正黑體" pitchFamily="34" charset="-120"/>
                          <a:cs typeface="+mn-cs"/>
                        </a:rPr>
                        <a:t>元調降至</a:t>
                      </a:r>
                      <a:r>
                        <a:rPr lang="en-US" altLang="zh-TW" sz="1500" b="0" kern="0" spc="-70" baseline="0" dirty="0" smtClean="0">
                          <a:solidFill>
                            <a:srgbClr val="1F497D"/>
                          </a:solidFill>
                          <a:latin typeface="微軟正黑體" pitchFamily="34" charset="-120"/>
                          <a:ea typeface="微軟正黑體" pitchFamily="34" charset="-120"/>
                          <a:cs typeface="+mn-cs"/>
                        </a:rPr>
                        <a:t>2,000</a:t>
                      </a:r>
                      <a:r>
                        <a:rPr lang="zh-TW" altLang="zh-TW" sz="1500" b="0" kern="0" spc="-70" baseline="0" dirty="0" smtClean="0">
                          <a:solidFill>
                            <a:srgbClr val="1F497D"/>
                          </a:solidFill>
                          <a:latin typeface="微軟正黑體" pitchFamily="34" charset="-120"/>
                          <a:ea typeface="微軟正黑體" pitchFamily="34" charset="-120"/>
                          <a:cs typeface="+mn-cs"/>
                        </a:rPr>
                        <a:t>元，並建立退稅</a:t>
                      </a:r>
                      <a:r>
                        <a:rPr lang="en-US" altLang="zh-TW" sz="1500" b="0" kern="0" spc="-70" baseline="0" dirty="0" smtClean="0">
                          <a:solidFill>
                            <a:srgbClr val="1F497D"/>
                          </a:solidFill>
                          <a:latin typeface="微軟正黑體" pitchFamily="34" charset="-120"/>
                          <a:ea typeface="微軟正黑體" pitchFamily="34" charset="-120"/>
                          <a:cs typeface="+mn-cs"/>
                        </a:rPr>
                        <a:t>e</a:t>
                      </a:r>
                      <a:r>
                        <a:rPr lang="zh-TW" altLang="zh-TW" sz="1500" b="0" kern="0" spc="-70" baseline="0" dirty="0" smtClean="0">
                          <a:solidFill>
                            <a:srgbClr val="1F497D"/>
                          </a:solidFill>
                          <a:latin typeface="微軟正黑體" pitchFamily="34" charset="-120"/>
                          <a:ea typeface="微軟正黑體" pitchFamily="34" charset="-120"/>
                          <a:cs typeface="+mn-cs"/>
                        </a:rPr>
                        <a:t>化委外服務措施，簡化退稅手續</a:t>
                      </a:r>
                      <a:endParaRPr lang="en-US" altLang="zh-TW" sz="1500" b="0" kern="0" spc="-70" baseline="0" dirty="0" smtClean="0">
                        <a:solidFill>
                          <a:srgbClr val="1F497D"/>
                        </a:solidFill>
                        <a:latin typeface="微軟正黑體" pitchFamily="34" charset="-120"/>
                        <a:ea typeface="微軟正黑體" pitchFamily="34" charset="-120"/>
                        <a:cs typeface="+mn-cs"/>
                      </a:endParaRPr>
                    </a:p>
                    <a:p>
                      <a:pPr marL="266700" marR="0" lvl="0" indent="-180975" algn="l" defTabSz="914400" rtl="0" eaLnBrk="1" fontAlgn="auto" latinLnBrk="0" hangingPunct="1">
                        <a:lnSpc>
                          <a:spcPts val="1800"/>
                        </a:lnSpc>
                        <a:spcBef>
                          <a:spcPts val="300"/>
                        </a:spcBef>
                        <a:spcAft>
                          <a:spcPts val="0"/>
                        </a:spcAft>
                        <a:buClrTx/>
                        <a:buSzPts val="1200"/>
                        <a:buFont typeface="Wingdings"/>
                        <a:buChar char=""/>
                        <a:tabLst/>
                        <a:defRPr/>
                      </a:pPr>
                      <a:r>
                        <a:rPr lang="zh-TW" altLang="zh-TW" sz="1500" b="0" kern="0" spc="-70" baseline="0" dirty="0" smtClean="0">
                          <a:solidFill>
                            <a:srgbClr val="1F497D"/>
                          </a:solidFill>
                          <a:latin typeface="微軟正黑體" pitchFamily="34" charset="-120"/>
                          <a:ea typeface="微軟正黑體" pitchFamily="34" charset="-120"/>
                          <a:cs typeface="+mn-cs"/>
                        </a:rPr>
                        <a:t>放寬大陸人士來臺自由行配額及放寬離島專案配額</a:t>
                      </a:r>
                      <a:endParaRPr lang="zh-TW" altLang="en-US" sz="1500" b="0" kern="0" spc="-70" baseline="0" dirty="0" smtClean="0">
                        <a:solidFill>
                          <a:srgbClr val="1F497D"/>
                        </a:solidFill>
                        <a:latin typeface="微軟正黑體" pitchFamily="34" charset="-120"/>
                        <a:ea typeface="微軟正黑體" pitchFamily="34" charset="-120"/>
                        <a:cs typeface="+mn-cs"/>
                      </a:endParaRPr>
                    </a:p>
                    <a:p>
                      <a:pPr marL="449263" marR="0" lvl="0" indent="-285750" algn="just" defTabSz="914400" rtl="0" eaLnBrk="1" fontAlgn="auto" latinLnBrk="0" hangingPunct="1">
                        <a:lnSpc>
                          <a:spcPts val="1800"/>
                        </a:lnSpc>
                        <a:spcBef>
                          <a:spcPts val="300"/>
                        </a:spcBef>
                        <a:spcAft>
                          <a:spcPts val="0"/>
                        </a:spcAft>
                        <a:buClrTx/>
                        <a:buSzPts val="1200"/>
                        <a:buFont typeface="Wingdings" panose="05000000000000000000" pitchFamily="2" charset="2"/>
                        <a:buChar char="ü"/>
                        <a:tabLst/>
                        <a:defRPr/>
                      </a:pPr>
                      <a:r>
                        <a:rPr lang="zh-TW" altLang="zh-TW" sz="1500" b="0" kern="0" spc="-70" baseline="0" dirty="0" smtClean="0">
                          <a:solidFill>
                            <a:srgbClr val="1F497D"/>
                          </a:solidFill>
                          <a:latin typeface="微軟正黑體" pitchFamily="34" charset="-120"/>
                          <a:ea typeface="微軟正黑體" pitchFamily="34" charset="-120"/>
                          <a:cs typeface="+mn-cs"/>
                        </a:rPr>
                        <a:t>大陸人士來臺自由行配額由每天</a:t>
                      </a:r>
                      <a:r>
                        <a:rPr lang="en-US" altLang="zh-TW" sz="1500" b="0" kern="0" spc="-70" baseline="0" dirty="0" smtClean="0">
                          <a:solidFill>
                            <a:srgbClr val="1F497D"/>
                          </a:solidFill>
                          <a:latin typeface="微軟正黑體" pitchFamily="34" charset="-120"/>
                          <a:ea typeface="微軟正黑體" pitchFamily="34" charset="-120"/>
                          <a:cs typeface="+mn-cs"/>
                        </a:rPr>
                        <a:t>4,000</a:t>
                      </a:r>
                      <a:r>
                        <a:rPr lang="zh-TW" altLang="zh-TW" sz="1500" b="0" kern="0" spc="-70" baseline="0" dirty="0" smtClean="0">
                          <a:solidFill>
                            <a:srgbClr val="1F497D"/>
                          </a:solidFill>
                          <a:latin typeface="微軟正黑體" pitchFamily="34" charset="-120"/>
                          <a:ea typeface="微軟正黑體" pitchFamily="34" charset="-120"/>
                          <a:cs typeface="+mn-cs"/>
                        </a:rPr>
                        <a:t>人上調為</a:t>
                      </a:r>
                      <a:r>
                        <a:rPr lang="en-US" altLang="zh-TW" sz="1500" b="0" kern="0" spc="-70" baseline="0" dirty="0" smtClean="0">
                          <a:solidFill>
                            <a:srgbClr val="1F497D"/>
                          </a:solidFill>
                          <a:latin typeface="微軟正黑體" pitchFamily="34" charset="-120"/>
                          <a:ea typeface="微軟正黑體" pitchFamily="34" charset="-120"/>
                          <a:cs typeface="+mn-cs"/>
                        </a:rPr>
                        <a:t>5,000</a:t>
                      </a:r>
                      <a:r>
                        <a:rPr lang="zh-TW" altLang="zh-TW" sz="1500" b="0" kern="0" spc="-70" baseline="0" dirty="0" smtClean="0">
                          <a:solidFill>
                            <a:srgbClr val="1F497D"/>
                          </a:solidFill>
                          <a:latin typeface="微軟正黑體" pitchFamily="34" charset="-120"/>
                          <a:ea typeface="微軟正黑體" pitchFamily="34" charset="-120"/>
                          <a:cs typeface="+mn-cs"/>
                        </a:rPr>
                        <a:t>人</a:t>
                      </a:r>
                      <a:endParaRPr lang="en-US" altLang="zh-TW" sz="1500" b="0" kern="0" spc="-70" baseline="0" dirty="0" smtClean="0">
                        <a:solidFill>
                          <a:srgbClr val="1F497D"/>
                        </a:solidFill>
                        <a:latin typeface="微軟正黑體" pitchFamily="34" charset="-120"/>
                        <a:ea typeface="微軟正黑體" pitchFamily="34" charset="-120"/>
                        <a:cs typeface="+mn-cs"/>
                      </a:endParaRPr>
                    </a:p>
                    <a:p>
                      <a:pPr marL="449263" marR="0" lvl="0" indent="-285750" algn="just" defTabSz="914400" rtl="0" eaLnBrk="1" fontAlgn="auto" latinLnBrk="0" hangingPunct="1">
                        <a:lnSpc>
                          <a:spcPts val="1800"/>
                        </a:lnSpc>
                        <a:spcBef>
                          <a:spcPts val="300"/>
                        </a:spcBef>
                        <a:spcAft>
                          <a:spcPts val="0"/>
                        </a:spcAft>
                        <a:buClrTx/>
                        <a:buSzPts val="1200"/>
                        <a:buFont typeface="Wingdings" panose="05000000000000000000" pitchFamily="2" charset="2"/>
                        <a:buChar char="ü"/>
                        <a:tabLst/>
                        <a:defRPr/>
                      </a:pPr>
                      <a:r>
                        <a:rPr lang="zh-TW" altLang="zh-TW" sz="1500" b="0" kern="0" spc="-70" baseline="0" dirty="0" smtClean="0">
                          <a:solidFill>
                            <a:srgbClr val="1F497D"/>
                          </a:solidFill>
                          <a:latin typeface="微軟正黑體" pitchFamily="34" charset="-120"/>
                          <a:ea typeface="微軟正黑體" pitchFamily="34" charset="-120"/>
                          <a:cs typeface="+mn-cs"/>
                        </a:rPr>
                        <a:t>離島專案配額由每天</a:t>
                      </a:r>
                      <a:r>
                        <a:rPr lang="en-US" altLang="zh-TW" sz="1500" b="0" kern="0" spc="-70" baseline="0" dirty="0" smtClean="0">
                          <a:solidFill>
                            <a:srgbClr val="1F497D"/>
                          </a:solidFill>
                          <a:latin typeface="微軟正黑體" pitchFamily="34" charset="-120"/>
                          <a:ea typeface="微軟正黑體" pitchFamily="34" charset="-120"/>
                          <a:cs typeface="+mn-cs"/>
                        </a:rPr>
                        <a:t>500</a:t>
                      </a:r>
                      <a:r>
                        <a:rPr lang="zh-TW" altLang="zh-TW" sz="1500" b="0" kern="0" spc="-70" baseline="0" dirty="0" smtClean="0">
                          <a:solidFill>
                            <a:srgbClr val="1F497D"/>
                          </a:solidFill>
                          <a:latin typeface="微軟正黑體" pitchFamily="34" charset="-120"/>
                          <a:ea typeface="微軟正黑體" pitchFamily="34" charset="-120"/>
                          <a:cs typeface="+mn-cs"/>
                        </a:rPr>
                        <a:t>人上調為</a:t>
                      </a:r>
                      <a:r>
                        <a:rPr lang="en-US" altLang="zh-TW" sz="1500" b="0" kern="0" spc="-70" baseline="0" dirty="0" smtClean="0">
                          <a:solidFill>
                            <a:srgbClr val="1F497D"/>
                          </a:solidFill>
                          <a:latin typeface="微軟正黑體" pitchFamily="34" charset="-120"/>
                          <a:ea typeface="微軟正黑體" pitchFamily="34" charset="-120"/>
                          <a:cs typeface="+mn-cs"/>
                        </a:rPr>
                        <a:t>1,000</a:t>
                      </a:r>
                      <a:r>
                        <a:rPr lang="zh-TW" altLang="zh-TW" sz="1500" b="0" kern="0" spc="-70" baseline="0" dirty="0" smtClean="0">
                          <a:solidFill>
                            <a:srgbClr val="1F497D"/>
                          </a:solidFill>
                          <a:latin typeface="微軟正黑體" pitchFamily="34" charset="-120"/>
                          <a:ea typeface="微軟正黑體" pitchFamily="34" charset="-120"/>
                          <a:cs typeface="+mn-cs"/>
                        </a:rPr>
                        <a:t>人</a:t>
                      </a:r>
                      <a:endParaRPr lang="en-US" altLang="zh-TW" sz="1500" b="0" kern="0" spc="-70" baseline="0" dirty="0" smtClean="0">
                        <a:solidFill>
                          <a:srgbClr val="1F497D"/>
                        </a:solidFill>
                        <a:latin typeface="微軟正黑體" pitchFamily="34" charset="-120"/>
                        <a:ea typeface="微軟正黑體" pitchFamily="34" charset="-120"/>
                        <a:cs typeface="+mn-cs"/>
                      </a:endParaRPr>
                    </a:p>
                    <a:p>
                      <a:pPr marL="85725" marR="0" lvl="0" indent="0" algn="l" defTabSz="914400" rtl="0" eaLnBrk="1" fontAlgn="auto" latinLnBrk="0" hangingPunct="1">
                        <a:lnSpc>
                          <a:spcPts val="1800"/>
                        </a:lnSpc>
                        <a:spcBef>
                          <a:spcPts val="300"/>
                        </a:spcBef>
                        <a:spcAft>
                          <a:spcPts val="0"/>
                        </a:spcAft>
                        <a:buClrTx/>
                        <a:buSzPts val="1200"/>
                        <a:buFont typeface="Wingdings"/>
                        <a:buNone/>
                        <a:tabLst/>
                        <a:defRPr/>
                      </a:pPr>
                      <a:r>
                        <a:rPr lang="zh-TW" altLang="zh-TW" sz="1500" b="0" kern="0" spc="-70" baseline="0" dirty="0" smtClean="0">
                          <a:solidFill>
                            <a:srgbClr val="1F497D"/>
                          </a:solidFill>
                          <a:latin typeface="微軟正黑體" pitchFamily="34" charset="-120"/>
                          <a:ea typeface="微軟正黑體" pitchFamily="34" charset="-120"/>
                          <a:cs typeface="+mn-cs"/>
                        </a:rPr>
                        <a:t>鼓勵發展銀髮養生產業</a:t>
                      </a:r>
                      <a:endParaRPr lang="en-US" altLang="zh-TW" sz="1500" b="0" kern="0" spc="-70" baseline="0" dirty="0" smtClean="0">
                        <a:solidFill>
                          <a:srgbClr val="1F497D"/>
                        </a:solidFill>
                        <a:latin typeface="微軟正黑體" pitchFamily="34" charset="-120"/>
                        <a:ea typeface="微軟正黑體" pitchFamily="34" charset="-120"/>
                        <a:cs typeface="+mn-cs"/>
                      </a:endParaRPr>
                    </a:p>
                    <a:p>
                      <a:pPr marL="266700" marR="0" lvl="0" indent="-180975" algn="l" defTabSz="914400" rtl="0" eaLnBrk="1" fontAlgn="auto" latinLnBrk="0" hangingPunct="1">
                        <a:lnSpc>
                          <a:spcPts val="1800"/>
                        </a:lnSpc>
                        <a:spcBef>
                          <a:spcPts val="300"/>
                        </a:spcBef>
                        <a:spcAft>
                          <a:spcPts val="0"/>
                        </a:spcAft>
                        <a:buClrTx/>
                        <a:buSzPts val="1200"/>
                        <a:buFont typeface="Wingdings"/>
                        <a:buChar char=""/>
                        <a:tabLst/>
                        <a:defRPr/>
                      </a:pPr>
                      <a:r>
                        <a:rPr lang="zh-TW" altLang="zh-TW" sz="1500" b="0" kern="0" spc="-70" baseline="0" dirty="0" smtClean="0">
                          <a:solidFill>
                            <a:srgbClr val="1F497D"/>
                          </a:solidFill>
                          <a:latin typeface="微軟正黑體" pitchFamily="34" charset="-120"/>
                          <a:ea typeface="微軟正黑體" pitchFamily="34" charset="-120"/>
                          <a:cs typeface="+mn-cs"/>
                        </a:rPr>
                        <a:t>鼓勵銀髮育樂設施及設備業者投入產業</a:t>
                      </a:r>
                      <a:r>
                        <a:rPr lang="zh-TW" altLang="zh-TW" sz="1500" b="0" kern="0" spc="-70" baseline="0" smtClean="0">
                          <a:solidFill>
                            <a:srgbClr val="1F497D"/>
                          </a:solidFill>
                          <a:latin typeface="微軟正黑體" pitchFamily="34" charset="-120"/>
                          <a:ea typeface="微軟正黑體" pitchFamily="34" charset="-120"/>
                          <a:cs typeface="+mn-cs"/>
                        </a:rPr>
                        <a:t>發展；促進</a:t>
                      </a:r>
                      <a:r>
                        <a:rPr lang="zh-TW" altLang="zh-TW" sz="1500" b="0" kern="0" spc="-70" baseline="0" dirty="0" smtClean="0">
                          <a:solidFill>
                            <a:srgbClr val="1F497D"/>
                          </a:solidFill>
                          <a:latin typeface="微軟正黑體" pitchFamily="34" charset="-120"/>
                          <a:ea typeface="微軟正黑體" pitchFamily="34" charset="-120"/>
                          <a:cs typeface="+mn-cs"/>
                        </a:rPr>
                        <a:t>跨業合作提供整體解決方案，鼓勵健康管理、餐飲住宿、電子商務、行動輔具等業者，共同合作</a:t>
                      </a:r>
                      <a:r>
                        <a:rPr lang="zh-TW" altLang="en-US" sz="1500" b="0" kern="0" spc="-70" baseline="0" dirty="0" smtClean="0">
                          <a:solidFill>
                            <a:srgbClr val="1F497D"/>
                          </a:solidFill>
                          <a:latin typeface="微軟正黑體" pitchFamily="34" charset="-120"/>
                          <a:ea typeface="微軟正黑體" pitchFamily="34" charset="-120"/>
                          <a:cs typeface="+mn-cs"/>
                        </a:rPr>
                        <a:t>。</a:t>
                      </a:r>
                      <a:endParaRPr lang="en-US" altLang="zh-TW" sz="1500" b="0" kern="0" spc="-70" baseline="0" dirty="0" smtClean="0">
                        <a:solidFill>
                          <a:srgbClr val="1F497D"/>
                        </a:solidFill>
                        <a:latin typeface="微軟正黑體" pitchFamily="34" charset="-120"/>
                        <a:ea typeface="微軟正黑體" pitchFamily="34" charset="-120"/>
                        <a:cs typeface="+mn-cs"/>
                      </a:endParaRPr>
                    </a:p>
                    <a:p>
                      <a:pPr marL="266700" marR="0" lvl="0" indent="-180975" algn="l" defTabSz="914400" rtl="0" eaLnBrk="1" fontAlgn="auto" latinLnBrk="0" hangingPunct="1">
                        <a:lnSpc>
                          <a:spcPts val="1800"/>
                        </a:lnSpc>
                        <a:spcBef>
                          <a:spcPts val="300"/>
                        </a:spcBef>
                        <a:spcAft>
                          <a:spcPts val="0"/>
                        </a:spcAft>
                        <a:buClrTx/>
                        <a:buSzPts val="1200"/>
                        <a:buFont typeface="Wingdings"/>
                        <a:buChar char=""/>
                        <a:tabLst/>
                        <a:defRPr/>
                      </a:pPr>
                      <a:r>
                        <a:rPr lang="zh-TW" altLang="zh-TW" sz="1500" b="0" kern="0" spc="-70" baseline="0" dirty="0" smtClean="0">
                          <a:solidFill>
                            <a:srgbClr val="1F497D"/>
                          </a:solidFill>
                          <a:latin typeface="微軟正黑體" pitchFamily="34" charset="-120"/>
                          <a:ea typeface="微軟正黑體" pitchFamily="34" charset="-120"/>
                          <a:cs typeface="+mn-cs"/>
                        </a:rPr>
                        <a:t>提供養生觀光與</a:t>
                      </a:r>
                      <a:r>
                        <a:rPr lang="en-US" altLang="zh-TW" sz="1500" b="0" kern="0" spc="-70" baseline="0" dirty="0" smtClean="0">
                          <a:solidFill>
                            <a:srgbClr val="1F497D"/>
                          </a:solidFill>
                          <a:latin typeface="微軟正黑體" pitchFamily="34" charset="-120"/>
                          <a:ea typeface="微軟正黑體" pitchFamily="34" charset="-120"/>
                          <a:cs typeface="+mn-cs"/>
                        </a:rPr>
                        <a:t>long stay</a:t>
                      </a:r>
                      <a:r>
                        <a:rPr lang="zh-TW" altLang="zh-TW" sz="1500" b="0" kern="0" spc="-70" baseline="0" dirty="0" smtClean="0">
                          <a:solidFill>
                            <a:srgbClr val="1F497D"/>
                          </a:solidFill>
                          <a:latin typeface="微軟正黑體" pitchFamily="34" charset="-120"/>
                          <a:ea typeface="微軟正黑體" pitchFamily="34" charset="-120"/>
                          <a:cs typeface="+mn-cs"/>
                        </a:rPr>
                        <a:t>方案，滿足銀髮族需求，並結合國外資源：如日本</a:t>
                      </a:r>
                      <a:r>
                        <a:rPr lang="en-US" altLang="zh-TW" sz="1500" b="0" kern="0" spc="-70" baseline="0" dirty="0" err="1" smtClean="0">
                          <a:solidFill>
                            <a:srgbClr val="1F497D"/>
                          </a:solidFill>
                          <a:latin typeface="微軟正黑體" pitchFamily="34" charset="-120"/>
                          <a:ea typeface="微軟正黑體" pitchFamily="34" charset="-120"/>
                          <a:cs typeface="+mn-cs"/>
                        </a:rPr>
                        <a:t>LongStay</a:t>
                      </a:r>
                      <a:r>
                        <a:rPr lang="zh-TW" altLang="zh-TW" sz="1500" b="0" kern="0" spc="-70" baseline="0" dirty="0" smtClean="0">
                          <a:solidFill>
                            <a:srgbClr val="1F497D"/>
                          </a:solidFill>
                          <a:latin typeface="微軟正黑體" pitchFamily="34" charset="-120"/>
                          <a:ea typeface="微軟正黑體" pitchFamily="34" charset="-120"/>
                          <a:cs typeface="+mn-cs"/>
                        </a:rPr>
                        <a:t>協會，創造服務出口之商機</a:t>
                      </a:r>
                      <a:endParaRPr lang="zh-TW" sz="1500" b="0" kern="0" spc="-70" baseline="0" dirty="0">
                        <a:solidFill>
                          <a:srgbClr val="1F497D"/>
                        </a:solidFill>
                        <a:latin typeface="微軟正黑體" pitchFamily="34" charset="-120"/>
                        <a:ea typeface="微軟正黑體" pitchFamily="34" charset="-120"/>
                        <a:cs typeface="+mn-cs"/>
                      </a:endParaRPr>
                    </a:p>
                  </a:txBody>
                  <a:tcPr marL="68580" marR="68580" marT="0" marB="0">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287450260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1"/>
          <p:cNvSpPr>
            <a:spLocks noGrp="1"/>
          </p:cNvSpPr>
          <p:nvPr>
            <p:ph type="title"/>
          </p:nvPr>
        </p:nvSpPr>
        <p:spPr>
          <a:xfrm>
            <a:off x="0" y="116632"/>
            <a:ext cx="9168712" cy="641984"/>
          </a:xfrm>
        </p:spPr>
        <p:txBody>
          <a:bodyPr lIns="0" rIns="0">
            <a:normAutofit fontScale="90000"/>
          </a:bodyPr>
          <a:lstStyle/>
          <a:p>
            <a:pPr eaLnBrk="0" fontAlgn="base" hangingPunct="0">
              <a:lnSpc>
                <a:spcPct val="100000"/>
              </a:lnSpc>
              <a:spcAft>
                <a:spcPct val="0"/>
              </a:spcAft>
              <a:defRPr/>
            </a:pPr>
            <a:r>
              <a:rPr lang="zh-TW" altLang="en-US" b="1" dirty="0">
                <a:solidFill>
                  <a:srgbClr val="002060"/>
                </a:solidFill>
                <a:effectLst>
                  <a:outerShdw blurRad="38100" dist="38100" dir="2700000" algn="tl">
                    <a:srgbClr val="000000">
                      <a:alpha val="43137"/>
                    </a:srgbClr>
                  </a:outerShdw>
                </a:effectLst>
                <a:cs typeface="Times New Roman" panose="02020603050405020304" pitchFamily="18" charset="0"/>
              </a:rPr>
              <a:t>四、未來</a:t>
            </a:r>
            <a:r>
              <a:rPr lang="zh-TW" altLang="en-US" b="1" dirty="0" smtClean="0">
                <a:solidFill>
                  <a:srgbClr val="002060"/>
                </a:solidFill>
                <a:effectLst>
                  <a:outerShdw blurRad="38100" dist="38100" dir="2700000" algn="tl">
                    <a:srgbClr val="000000">
                      <a:alpha val="43137"/>
                    </a:srgbClr>
                  </a:outerShdw>
                </a:effectLst>
                <a:cs typeface="Times New Roman" panose="02020603050405020304" pitchFamily="18" charset="0"/>
              </a:rPr>
              <a:t>一年重點措施</a:t>
            </a:r>
            <a:r>
              <a:rPr lang="en-US" altLang="zh-TW" sz="3100" b="1" dirty="0" smtClean="0">
                <a:solidFill>
                  <a:srgbClr val="002060"/>
                </a:solidFill>
                <a:effectLst>
                  <a:outerShdw blurRad="38100" dist="38100" dir="2700000" algn="tl">
                    <a:srgbClr val="000000">
                      <a:alpha val="43137"/>
                    </a:srgbClr>
                  </a:outerShdw>
                </a:effectLst>
                <a:cs typeface="Times New Roman" panose="02020603050405020304" pitchFamily="18" charset="0"/>
              </a:rPr>
              <a:t>(6/9)</a:t>
            </a:r>
            <a:endParaRPr lang="zh-TW" altLang="en-US" sz="3100" b="1" dirty="0">
              <a:solidFill>
                <a:srgbClr val="002060"/>
              </a:solidFill>
              <a:effectLst>
                <a:outerShdw blurRad="38100" dist="38100" dir="2700000" algn="tl">
                  <a:srgbClr val="000000">
                    <a:alpha val="43137"/>
                  </a:srgbClr>
                </a:outerShdw>
              </a:effectLst>
              <a:cs typeface="Times New Roman" panose="02020603050405020304" pitchFamily="18" charset="0"/>
            </a:endParaRPr>
          </a:p>
        </p:txBody>
      </p:sp>
      <p:sp>
        <p:nvSpPr>
          <p:cNvPr id="7" name="投影片編號版面配置區 3"/>
          <p:cNvSpPr txBox="1">
            <a:spLocks/>
          </p:cNvSpPr>
          <p:nvPr/>
        </p:nvSpPr>
        <p:spPr>
          <a:xfrm>
            <a:off x="6905848" y="6492875"/>
            <a:ext cx="2133600" cy="365125"/>
          </a:xfrm>
          <a:prstGeom prst="rect">
            <a:avLst/>
          </a:prstGeom>
        </p:spPr>
        <p:txBody>
          <a:bodyPr vert="horz" lIns="91440" tIns="45720" rIns="91440" bIns="45720" rtlCol="0" anchor="ctr"/>
          <a:lstStyle>
            <a:defPPr>
              <a:defRPr lang="zh-TW"/>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8646B01-4085-4DDD-822B-F552DEC86DD7}" type="slidenum">
              <a:rPr lang="zh-TW" altLang="en-US" sz="1600" smtClean="0">
                <a:solidFill>
                  <a:prstClr val="black">
                    <a:tint val="75000"/>
                  </a:prstClr>
                </a:solidFill>
                <a:ea typeface="文鼎圓體M"/>
              </a:rPr>
              <a:pPr/>
              <a:t>27</a:t>
            </a:fld>
            <a:endParaRPr lang="zh-TW" altLang="en-US" sz="1600" dirty="0">
              <a:solidFill>
                <a:prstClr val="black">
                  <a:tint val="75000"/>
                </a:prstClr>
              </a:solidFill>
              <a:ea typeface="文鼎圓體M"/>
            </a:endParaRPr>
          </a:p>
        </p:txBody>
      </p:sp>
      <p:graphicFrame>
        <p:nvGraphicFramePr>
          <p:cNvPr id="2" name="表格 1"/>
          <p:cNvGraphicFramePr>
            <a:graphicFrameLocks noGrp="1"/>
          </p:cNvGraphicFramePr>
          <p:nvPr>
            <p:extLst>
              <p:ext uri="{D42A27DB-BD31-4B8C-83A1-F6EECF244321}">
                <p14:modId xmlns:p14="http://schemas.microsoft.com/office/powerpoint/2010/main" val="3398660469"/>
              </p:ext>
            </p:extLst>
          </p:nvPr>
        </p:nvGraphicFramePr>
        <p:xfrm>
          <a:off x="337951" y="746695"/>
          <a:ext cx="8620854" cy="6012919"/>
        </p:xfrm>
        <a:graphic>
          <a:graphicData uri="http://schemas.openxmlformats.org/drawingml/2006/table">
            <a:tbl>
              <a:tblPr firstRow="1" firstCol="1" bandRow="1">
                <a:effectLst/>
                <a:tableStyleId>{5C22544A-7EE6-4342-B048-85BDC9FD1C3A}</a:tableStyleId>
              </a:tblPr>
              <a:tblGrid>
                <a:gridCol w="1803365"/>
                <a:gridCol w="6817489"/>
              </a:tblGrid>
              <a:tr h="448130">
                <a:tc>
                  <a:txBody>
                    <a:bodyPr/>
                    <a:lstStyle/>
                    <a:p>
                      <a:pPr algn="ctr">
                        <a:spcAft>
                          <a:spcPts val="0"/>
                        </a:spcAft>
                      </a:pPr>
                      <a:r>
                        <a:rPr lang="zh-TW" altLang="en-US" sz="2000" b="1" kern="0" spc="-30" dirty="0" smtClean="0">
                          <a:solidFill>
                            <a:schemeClr val="tx1"/>
                          </a:solidFill>
                          <a:latin typeface="微軟正黑體" pitchFamily="34" charset="-120"/>
                          <a:ea typeface="微軟正黑體" pitchFamily="34" charset="-120"/>
                          <a:cs typeface="+mn-cs"/>
                        </a:rPr>
                        <a:t>推動措施</a:t>
                      </a:r>
                      <a:endParaRPr lang="zh-TW" altLang="zh-TW" sz="2000" b="1" kern="0" spc="-30" dirty="0">
                        <a:solidFill>
                          <a:schemeClr val="tx1"/>
                        </a:solidFill>
                        <a:latin typeface="微軟正黑體" pitchFamily="34" charset="-120"/>
                        <a:ea typeface="微軟正黑體" pitchFamily="34" charset="-120"/>
                        <a:cs typeface="+mn-cs"/>
                      </a:endParaRPr>
                    </a:p>
                  </a:txBody>
                  <a:tcPr marL="60779" marR="60779"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spcAft>
                          <a:spcPts val="0"/>
                        </a:spcAft>
                      </a:pPr>
                      <a:r>
                        <a:rPr lang="zh-TW" altLang="en-US" sz="2000" b="1" kern="0" spc="-30" dirty="0" smtClean="0">
                          <a:solidFill>
                            <a:schemeClr val="tx1"/>
                          </a:solidFill>
                          <a:latin typeface="微軟正黑體" pitchFamily="34" charset="-120"/>
                          <a:ea typeface="微軟正黑體" pitchFamily="34" charset="-120"/>
                          <a:cs typeface="+mn-cs"/>
                        </a:rPr>
                        <a:t>具體作法</a:t>
                      </a:r>
                      <a:endParaRPr lang="zh-TW" altLang="zh-TW" sz="2000" b="1" kern="0" spc="-30" dirty="0">
                        <a:solidFill>
                          <a:schemeClr val="tx1"/>
                        </a:solidFill>
                        <a:latin typeface="微軟正黑體" pitchFamily="34" charset="-120"/>
                        <a:ea typeface="微軟正黑體" pitchFamily="34" charset="-120"/>
                        <a:cs typeface="+mn-cs"/>
                      </a:endParaRPr>
                    </a:p>
                  </a:txBody>
                  <a:tcPr marL="60779" marR="60779"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tx2">
                        <a:lumMod val="40000"/>
                        <a:lumOff val="60000"/>
                      </a:schemeClr>
                    </a:solidFill>
                  </a:tcPr>
                </a:tc>
              </a:tr>
              <a:tr h="371771">
                <a:tc gridSpan="2">
                  <a:txBody>
                    <a:bodyPr/>
                    <a:lstStyle/>
                    <a:p>
                      <a:pPr algn="ctr">
                        <a:spcAft>
                          <a:spcPts val="0"/>
                        </a:spcAft>
                      </a:pPr>
                      <a:r>
                        <a:rPr lang="zh-TW" altLang="en-US" sz="2000" b="1" kern="0" spc="-30" dirty="0" smtClean="0">
                          <a:solidFill>
                            <a:schemeClr val="bg1"/>
                          </a:solidFill>
                          <a:latin typeface="微軟正黑體" pitchFamily="34" charset="-120"/>
                          <a:ea typeface="微軟正黑體" pitchFamily="34" charset="-120"/>
                          <a:cs typeface="+mn-cs"/>
                        </a:rPr>
                        <a:t>出口拓展</a:t>
                      </a:r>
                      <a:endParaRPr lang="zh-TW" sz="2000" b="1" kern="0" spc="-30" dirty="0">
                        <a:solidFill>
                          <a:schemeClr val="bg1"/>
                        </a:solidFill>
                        <a:latin typeface="微軟正黑體" pitchFamily="34" charset="-120"/>
                        <a:ea typeface="微軟正黑體" pitchFamily="34" charset="-120"/>
                        <a:cs typeface="+mn-cs"/>
                      </a:endParaRPr>
                    </a:p>
                  </a:txBody>
                  <a:tcPr marL="68580" marR="68580" marT="0" marB="0">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hMerge="1">
                  <a:txBody>
                    <a:bodyPr/>
                    <a:lstStyle/>
                    <a:p>
                      <a:endParaRPr lang="zh-TW" altLang="en-US"/>
                    </a:p>
                  </a:txBody>
                  <a:tcPr/>
                </a:tc>
              </a:tr>
              <a:tr h="1185604">
                <a:tc>
                  <a:txBody>
                    <a:bodyPr/>
                    <a:lstStyle/>
                    <a:p>
                      <a:pPr marL="360363" indent="-360363">
                        <a:lnSpc>
                          <a:spcPct val="100000"/>
                        </a:lnSpc>
                        <a:spcBef>
                          <a:spcPts val="600"/>
                        </a:spcBef>
                        <a:spcAft>
                          <a:spcPts val="0"/>
                        </a:spcAft>
                      </a:pPr>
                      <a:r>
                        <a:rPr lang="zh-TW" altLang="en-US" sz="1500" b="0" kern="0" spc="-30" dirty="0" smtClean="0">
                          <a:solidFill>
                            <a:schemeClr val="tx1"/>
                          </a:solidFill>
                          <a:latin typeface="微軟正黑體" pitchFamily="34" charset="-120"/>
                          <a:ea typeface="微軟正黑體" pitchFamily="34" charset="-120"/>
                          <a:cs typeface="+mn-cs"/>
                        </a:rPr>
                        <a:t>三</a:t>
                      </a:r>
                      <a:r>
                        <a:rPr lang="zh-TW" sz="1500" b="0" kern="0" spc="-30" dirty="0" smtClean="0">
                          <a:solidFill>
                            <a:schemeClr val="tx1"/>
                          </a:solidFill>
                          <a:latin typeface="微軟正黑體" pitchFamily="34" charset="-120"/>
                          <a:ea typeface="微軟正黑體" pitchFamily="34" charset="-120"/>
                          <a:cs typeface="+mn-cs"/>
                        </a:rPr>
                        <a:t>、</a:t>
                      </a:r>
                      <a:r>
                        <a:rPr lang="zh-TW" altLang="en-US" sz="1500" b="0" kern="0" spc="-30" dirty="0" smtClean="0">
                          <a:solidFill>
                            <a:schemeClr val="tx1"/>
                          </a:solidFill>
                          <a:latin typeface="微軟正黑體" pitchFamily="34" charset="-120"/>
                          <a:ea typeface="微軟正黑體" pitchFamily="34" charset="-120"/>
                          <a:cs typeface="+mn-cs"/>
                        </a:rPr>
                        <a:t>掌握全球新興市場商機</a:t>
                      </a:r>
                      <a:endParaRPr lang="zh-TW" sz="1500" b="0" u="none" kern="0" spc="-30" dirty="0">
                        <a:solidFill>
                          <a:schemeClr val="tx1"/>
                        </a:solidFill>
                        <a:latin typeface="微軟正黑體" pitchFamily="34" charset="-120"/>
                        <a:ea typeface="微軟正黑體" pitchFamily="34" charset="-120"/>
                        <a:cs typeface="+mn-cs"/>
                      </a:endParaRPr>
                    </a:p>
                  </a:txBody>
                  <a:tcPr marL="68580" marR="68580" marT="0" marB="0">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marL="85725" marR="0" lvl="0" indent="0" algn="l" defTabSz="914400" rtl="0" eaLnBrk="1" fontAlgn="auto" latinLnBrk="0" hangingPunct="1">
                        <a:lnSpc>
                          <a:spcPct val="100000"/>
                        </a:lnSpc>
                        <a:spcBef>
                          <a:spcPts val="600"/>
                        </a:spcBef>
                        <a:spcAft>
                          <a:spcPts val="0"/>
                        </a:spcAft>
                        <a:buClrTx/>
                        <a:buSzPts val="1200"/>
                        <a:buFont typeface="Wingdings"/>
                        <a:buNone/>
                        <a:tabLst/>
                        <a:defRPr/>
                      </a:pPr>
                      <a:r>
                        <a:rPr lang="zh-TW" altLang="zh-TW" sz="1500" b="0" kern="0" spc="-70" baseline="0" dirty="0" smtClean="0">
                          <a:solidFill>
                            <a:srgbClr val="1F497D"/>
                          </a:solidFill>
                          <a:latin typeface="微軟正黑體" pitchFamily="34" charset="-120"/>
                          <a:ea typeface="微軟正黑體" pitchFamily="34" charset="-120"/>
                          <a:cs typeface="+mn-cs"/>
                        </a:rPr>
                        <a:t>協助台商於</a:t>
                      </a:r>
                      <a:r>
                        <a:rPr lang="zh-TW" altLang="en-US" sz="1500" b="0" kern="0" spc="-70" baseline="0" dirty="0" smtClean="0">
                          <a:solidFill>
                            <a:srgbClr val="1F497D"/>
                          </a:solidFill>
                          <a:latin typeface="微軟正黑體" pitchFamily="34" charset="-120"/>
                          <a:ea typeface="微軟正黑體" pitchFamily="34" charset="-120"/>
                          <a:cs typeface="+mn-cs"/>
                        </a:rPr>
                        <a:t>具潛力國家拓展商機</a:t>
                      </a:r>
                      <a:endParaRPr lang="zh-TW" altLang="zh-TW" sz="1500" b="0" kern="0" spc="-70" baseline="0" dirty="0" smtClean="0">
                        <a:solidFill>
                          <a:srgbClr val="FF0000"/>
                        </a:solidFill>
                        <a:latin typeface="微軟正黑體" pitchFamily="34" charset="-120"/>
                        <a:ea typeface="微軟正黑體" pitchFamily="34" charset="-120"/>
                        <a:cs typeface="+mn-cs"/>
                      </a:endParaRPr>
                    </a:p>
                    <a:p>
                      <a:pPr marL="266700" lvl="0" indent="-180975" algn="l" defTabSz="914400" rtl="0" eaLnBrk="1" latinLnBrk="0" hangingPunct="1">
                        <a:lnSpc>
                          <a:spcPct val="100000"/>
                        </a:lnSpc>
                        <a:spcBef>
                          <a:spcPts val="600"/>
                        </a:spcBef>
                        <a:spcAft>
                          <a:spcPts val="0"/>
                        </a:spcAft>
                        <a:buSzPts val="1200"/>
                        <a:buFont typeface="Wingdings"/>
                        <a:buChar char=""/>
                      </a:pPr>
                      <a:r>
                        <a:rPr lang="zh-TW" altLang="zh-TW" sz="1500" b="0" kern="0" spc="-70" baseline="0" dirty="0" smtClean="0">
                          <a:solidFill>
                            <a:srgbClr val="1F497D"/>
                          </a:solidFill>
                          <a:latin typeface="微軟正黑體" pitchFamily="34" charset="-120"/>
                          <a:ea typeface="微軟正黑體" pitchFamily="34" charset="-120"/>
                          <a:cs typeface="+mn-cs"/>
                        </a:rPr>
                        <a:t>推行新</a:t>
                      </a:r>
                      <a:r>
                        <a:rPr lang="en-US" altLang="zh-TW" sz="1500" b="0" kern="0" spc="-70" baseline="0" dirty="0" smtClean="0">
                          <a:solidFill>
                            <a:srgbClr val="1F497D"/>
                          </a:solidFill>
                          <a:latin typeface="微軟正黑體" pitchFamily="34" charset="-120"/>
                          <a:ea typeface="微軟正黑體" pitchFamily="34" charset="-120"/>
                          <a:cs typeface="+mn-cs"/>
                        </a:rPr>
                        <a:t>OBM</a:t>
                      </a:r>
                      <a:r>
                        <a:rPr lang="zh-TW" altLang="zh-TW" sz="1500" b="0" kern="0" spc="-70" baseline="0" dirty="0" smtClean="0">
                          <a:solidFill>
                            <a:srgbClr val="1F497D"/>
                          </a:solidFill>
                          <a:latin typeface="微軟正黑體" pitchFamily="34" charset="-120"/>
                          <a:ea typeface="微軟正黑體" pitchFamily="34" charset="-120"/>
                          <a:cs typeface="+mn-cs"/>
                        </a:rPr>
                        <a:t>模式，運用我國生產及研發技術優勢，結合當地國通路、品牌業者，經營其內需市場</a:t>
                      </a:r>
                      <a:endParaRPr lang="en-US" altLang="zh-TW" sz="1500" b="0" kern="0" spc="-70" baseline="0" dirty="0" smtClean="0">
                        <a:solidFill>
                          <a:srgbClr val="1F497D"/>
                        </a:solidFill>
                        <a:latin typeface="微軟正黑體" pitchFamily="34" charset="-120"/>
                        <a:ea typeface="微軟正黑體" pitchFamily="34" charset="-120"/>
                        <a:cs typeface="+mn-cs"/>
                      </a:endParaRPr>
                    </a:p>
                    <a:p>
                      <a:pPr marL="266700" lvl="0" indent="-180975" algn="l" defTabSz="914400" rtl="0" eaLnBrk="1" latinLnBrk="0" hangingPunct="1">
                        <a:lnSpc>
                          <a:spcPct val="100000"/>
                        </a:lnSpc>
                        <a:spcBef>
                          <a:spcPts val="600"/>
                        </a:spcBef>
                        <a:spcAft>
                          <a:spcPts val="0"/>
                        </a:spcAft>
                        <a:buSzPts val="1200"/>
                        <a:buFont typeface="Wingdings"/>
                        <a:buChar char=""/>
                      </a:pPr>
                      <a:r>
                        <a:rPr lang="zh-TW" altLang="zh-TW" sz="1500" b="0" kern="0" spc="-70" baseline="0" dirty="0" smtClean="0">
                          <a:solidFill>
                            <a:srgbClr val="1F497D"/>
                          </a:solidFill>
                          <a:latin typeface="微軟正黑體" pitchFamily="34" charset="-120"/>
                          <a:ea typeface="微軟正黑體" pitchFamily="34" charset="-120"/>
                          <a:cs typeface="+mn-cs"/>
                        </a:rPr>
                        <a:t>在當地國建立臺商專區，以協助建立生產聚落</a:t>
                      </a:r>
                      <a:endParaRPr lang="en-US" altLang="zh-TW" sz="1500" b="0" kern="0" spc="-70" baseline="0" dirty="0" smtClean="0">
                        <a:solidFill>
                          <a:srgbClr val="1F497D"/>
                        </a:solidFill>
                        <a:latin typeface="微軟正黑體" pitchFamily="34" charset="-120"/>
                        <a:ea typeface="微軟正黑體" pitchFamily="34" charset="-120"/>
                        <a:cs typeface="+mn-cs"/>
                      </a:endParaRPr>
                    </a:p>
                  </a:txBody>
                  <a:tcPr marL="68580" marR="68580" marT="0" marB="0">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r>
              <a:tr h="4007414">
                <a:tc>
                  <a:txBody>
                    <a:bodyPr/>
                    <a:lstStyle/>
                    <a:p>
                      <a:pPr marL="361950" indent="-361950">
                        <a:lnSpc>
                          <a:spcPct val="120000"/>
                        </a:lnSpc>
                        <a:spcBef>
                          <a:spcPts val="600"/>
                        </a:spcBef>
                        <a:spcAft>
                          <a:spcPts val="0"/>
                        </a:spcAft>
                      </a:pPr>
                      <a:r>
                        <a:rPr lang="zh-TW" altLang="en-US" sz="1500" b="0" kern="0" spc="-30" dirty="0" smtClean="0">
                          <a:solidFill>
                            <a:schemeClr val="tx1"/>
                          </a:solidFill>
                          <a:latin typeface="微軟正黑體" pitchFamily="34" charset="-120"/>
                          <a:ea typeface="微軟正黑體" pitchFamily="34" charset="-120"/>
                          <a:cs typeface="+mn-cs"/>
                        </a:rPr>
                        <a:t>四</a:t>
                      </a:r>
                      <a:r>
                        <a:rPr lang="zh-TW" sz="1500" b="0" kern="0" spc="-30" dirty="0" smtClean="0">
                          <a:solidFill>
                            <a:schemeClr val="tx1"/>
                          </a:solidFill>
                          <a:latin typeface="微軟正黑體" pitchFamily="34" charset="-120"/>
                          <a:ea typeface="微軟正黑體" pitchFamily="34" charset="-120"/>
                          <a:cs typeface="+mn-cs"/>
                        </a:rPr>
                        <a:t>、</a:t>
                      </a:r>
                      <a:r>
                        <a:rPr lang="zh-TW" altLang="en-US" sz="1500" b="0" kern="0" spc="-30" dirty="0" smtClean="0">
                          <a:solidFill>
                            <a:schemeClr val="tx1"/>
                          </a:solidFill>
                          <a:latin typeface="微軟正黑體" pitchFamily="34" charset="-120"/>
                          <a:ea typeface="微軟正黑體" pitchFamily="34" charset="-120"/>
                          <a:cs typeface="+mn-cs"/>
                        </a:rPr>
                        <a:t>虛實併進</a:t>
                      </a:r>
                      <a:r>
                        <a:rPr lang="zh-TW" altLang="zh-TW" sz="1500" b="0" kern="0" spc="-30" dirty="0" smtClean="0">
                          <a:solidFill>
                            <a:schemeClr val="tx1"/>
                          </a:solidFill>
                          <a:latin typeface="微軟正黑體" pitchFamily="34" charset="-120"/>
                          <a:ea typeface="微軟正黑體" pitchFamily="34" charset="-120"/>
                          <a:cs typeface="+mn-cs"/>
                        </a:rPr>
                        <a:t>金融支援</a:t>
                      </a:r>
                      <a:endParaRPr lang="zh-TW" sz="1500" b="0" kern="0" spc="-30" dirty="0">
                        <a:solidFill>
                          <a:schemeClr val="tx1"/>
                        </a:solidFill>
                        <a:latin typeface="微軟正黑體" pitchFamily="34" charset="-120"/>
                        <a:ea typeface="微軟正黑體" pitchFamily="34" charset="-120"/>
                        <a:cs typeface="+mn-cs"/>
                      </a:endParaRPr>
                    </a:p>
                  </a:txBody>
                  <a:tcPr marL="68580" marR="68580" marT="0" marB="0">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marL="85725" marR="0" lvl="0" indent="0" algn="l" defTabSz="914400" rtl="0" eaLnBrk="1" fontAlgn="auto" latinLnBrk="0" hangingPunct="1">
                        <a:lnSpc>
                          <a:spcPts val="1900"/>
                        </a:lnSpc>
                        <a:spcBef>
                          <a:spcPts val="300"/>
                        </a:spcBef>
                        <a:spcAft>
                          <a:spcPts val="0"/>
                        </a:spcAft>
                        <a:buClrTx/>
                        <a:buSzPts val="1200"/>
                        <a:buFont typeface="Wingdings"/>
                        <a:buNone/>
                        <a:tabLst/>
                        <a:defRPr/>
                      </a:pPr>
                      <a:r>
                        <a:rPr lang="zh-TW" altLang="zh-TW" sz="1500" b="0" kern="0" spc="-70" baseline="0" dirty="0" smtClean="0">
                          <a:solidFill>
                            <a:srgbClr val="1F497D"/>
                          </a:solidFill>
                          <a:latin typeface="微軟正黑體" pitchFamily="34" charset="-120"/>
                          <a:ea typeface="微軟正黑體" pitchFamily="34" charset="-120"/>
                          <a:cs typeface="+mn-cs"/>
                        </a:rPr>
                        <a:t>促進電商平台全球化</a:t>
                      </a:r>
                      <a:endParaRPr lang="en-US" altLang="zh-TW" sz="1500" b="0" kern="0" spc="-70" baseline="0" dirty="0" smtClean="0">
                        <a:solidFill>
                          <a:srgbClr val="1F497D"/>
                        </a:solidFill>
                        <a:latin typeface="微軟正黑體" pitchFamily="34" charset="-120"/>
                        <a:ea typeface="微軟正黑體" pitchFamily="34" charset="-120"/>
                        <a:cs typeface="+mn-cs"/>
                      </a:endParaRPr>
                    </a:p>
                    <a:p>
                      <a:pPr marL="266400" marR="0" lvl="0" indent="-180000" algn="l" defTabSz="914400" rtl="0" eaLnBrk="1" fontAlgn="auto" latinLnBrk="0" hangingPunct="1">
                        <a:lnSpc>
                          <a:spcPts val="1900"/>
                        </a:lnSpc>
                        <a:spcBef>
                          <a:spcPts val="600"/>
                        </a:spcBef>
                        <a:spcAft>
                          <a:spcPts val="0"/>
                        </a:spcAft>
                        <a:buClrTx/>
                        <a:buSzPts val="1200"/>
                        <a:buFont typeface="Wingdings" panose="05000000000000000000" pitchFamily="2" charset="2"/>
                        <a:buChar char="l"/>
                        <a:tabLst/>
                        <a:defRPr/>
                      </a:pPr>
                      <a:r>
                        <a:rPr lang="zh-TW" altLang="zh-TW" sz="1500" b="0" kern="0" spc="-70" baseline="0" dirty="0" smtClean="0">
                          <a:solidFill>
                            <a:srgbClr val="1F497D"/>
                          </a:solidFill>
                          <a:latin typeface="微軟正黑體" pitchFamily="34" charset="-120"/>
                          <a:ea typeface="微軟正黑體" pitchFamily="34" charset="-120"/>
                          <a:cs typeface="+mn-cs"/>
                        </a:rPr>
                        <a:t>透過「輔導電商建立東協跨境營運生態體系計畫」輔導我國平台業者在東協電商市場發展成功的跨境營運模式，並結合當地夥伴及臺灣品牌業者共創共榮生態體系</a:t>
                      </a:r>
                      <a:endParaRPr lang="en-US" altLang="zh-TW" sz="1500" b="0" kern="0" spc="-70" baseline="0" dirty="0" smtClean="0">
                        <a:solidFill>
                          <a:srgbClr val="1F497D"/>
                        </a:solidFill>
                        <a:latin typeface="微軟正黑體" pitchFamily="34" charset="-120"/>
                        <a:ea typeface="微軟正黑體" pitchFamily="34" charset="-120"/>
                        <a:cs typeface="+mn-cs"/>
                      </a:endParaRPr>
                    </a:p>
                    <a:p>
                      <a:pPr marL="85725" marR="0" lvl="0" indent="0" algn="l" defTabSz="914400" rtl="0" eaLnBrk="1" fontAlgn="auto" latinLnBrk="0" hangingPunct="1">
                        <a:lnSpc>
                          <a:spcPts val="1900"/>
                        </a:lnSpc>
                        <a:spcBef>
                          <a:spcPts val="300"/>
                        </a:spcBef>
                        <a:spcAft>
                          <a:spcPts val="0"/>
                        </a:spcAft>
                        <a:buClrTx/>
                        <a:buSzPts val="1200"/>
                        <a:buFont typeface="Wingdings"/>
                        <a:buNone/>
                        <a:tabLst/>
                        <a:defRPr/>
                      </a:pPr>
                      <a:r>
                        <a:rPr lang="zh-TW" altLang="en-US" sz="1500" b="0" kern="0" spc="-70" baseline="0" dirty="0" smtClean="0">
                          <a:solidFill>
                            <a:srgbClr val="1F497D"/>
                          </a:solidFill>
                          <a:latin typeface="微軟正黑體" pitchFamily="34" charset="-120"/>
                          <a:ea typeface="微軟正黑體" pitchFamily="34" charset="-120"/>
                          <a:cs typeface="+mn-cs"/>
                        </a:rPr>
                        <a:t>擴大出口融資及保證能量</a:t>
                      </a:r>
                      <a:endParaRPr lang="en-US" altLang="zh-TW" sz="1500" b="0" kern="0" spc="-70" baseline="0" dirty="0" smtClean="0">
                        <a:solidFill>
                          <a:srgbClr val="1F497D"/>
                        </a:solidFill>
                        <a:latin typeface="微軟正黑體" pitchFamily="34" charset="-120"/>
                        <a:ea typeface="微軟正黑體" pitchFamily="34" charset="-120"/>
                        <a:cs typeface="+mn-cs"/>
                      </a:endParaRPr>
                    </a:p>
                    <a:p>
                      <a:pPr marL="266700" marR="0" lvl="0" indent="-180975" algn="l" defTabSz="914400" rtl="0" eaLnBrk="1" fontAlgn="auto" latinLnBrk="0" hangingPunct="1">
                        <a:lnSpc>
                          <a:spcPts val="1900"/>
                        </a:lnSpc>
                        <a:spcBef>
                          <a:spcPts val="300"/>
                        </a:spcBef>
                        <a:spcAft>
                          <a:spcPts val="0"/>
                        </a:spcAft>
                        <a:buClrTx/>
                        <a:buSzPts val="1200"/>
                        <a:buFont typeface="Wingdings"/>
                        <a:buChar char=""/>
                        <a:tabLst/>
                        <a:defRPr/>
                      </a:pPr>
                      <a:r>
                        <a:rPr lang="zh-TW" altLang="en-US" sz="1500" b="0" kern="0" spc="-70" baseline="0" dirty="0" smtClean="0">
                          <a:solidFill>
                            <a:srgbClr val="1F497D"/>
                          </a:solidFill>
                          <a:latin typeface="微軟正黑體" pitchFamily="34" charset="-120"/>
                          <a:ea typeface="微軟正黑體" pitchFamily="34" charset="-120"/>
                          <a:cs typeface="+mn-cs"/>
                        </a:rPr>
                        <a:t>聯貸機制</a:t>
                      </a:r>
                      <a:endParaRPr lang="en-US" altLang="zh-TW" sz="1500" b="0" kern="0" spc="-70" baseline="0" dirty="0" smtClean="0">
                        <a:solidFill>
                          <a:srgbClr val="1F497D"/>
                        </a:solidFill>
                        <a:latin typeface="微軟正黑體" pitchFamily="34" charset="-120"/>
                        <a:ea typeface="微軟正黑體" pitchFamily="34" charset="-120"/>
                        <a:cs typeface="+mn-cs"/>
                      </a:endParaRPr>
                    </a:p>
                    <a:p>
                      <a:pPr marL="449263" marR="0" lvl="0" indent="-285750" algn="just" defTabSz="914400" rtl="0" eaLnBrk="1" fontAlgn="auto" latinLnBrk="0" hangingPunct="1">
                        <a:lnSpc>
                          <a:spcPts val="1900"/>
                        </a:lnSpc>
                        <a:spcBef>
                          <a:spcPts val="300"/>
                        </a:spcBef>
                        <a:spcAft>
                          <a:spcPts val="0"/>
                        </a:spcAft>
                        <a:buClrTx/>
                        <a:buSzPts val="1200"/>
                        <a:buFont typeface="Wingdings" panose="05000000000000000000" pitchFamily="2" charset="2"/>
                        <a:buChar char="ü"/>
                        <a:tabLst/>
                        <a:defRPr/>
                      </a:pPr>
                      <a:r>
                        <a:rPr lang="zh-TW" altLang="zh-TW" sz="1500" b="0" kern="0" spc="-70" baseline="0" dirty="0" smtClean="0">
                          <a:solidFill>
                            <a:srgbClr val="1F497D"/>
                          </a:solidFill>
                          <a:latin typeface="微軟正黑體" pitchFamily="34" charset="-120"/>
                          <a:ea typeface="微軟正黑體" pitchFamily="34" charset="-120"/>
                          <a:cs typeface="+mn-cs"/>
                        </a:rPr>
                        <a:t>建立聯貸平台</a:t>
                      </a:r>
                      <a:r>
                        <a:rPr lang="zh-TW" altLang="en-US" sz="1500" b="0" kern="0" spc="-70" baseline="0" dirty="0" smtClean="0">
                          <a:solidFill>
                            <a:srgbClr val="1F497D"/>
                          </a:solidFill>
                          <a:latin typeface="微軟正黑體" pitchFamily="34" charset="-120"/>
                          <a:ea typeface="微軟正黑體" pitchFamily="34" charset="-120"/>
                          <a:cs typeface="+mn-cs"/>
                        </a:rPr>
                        <a:t>：透過</a:t>
                      </a:r>
                      <a:r>
                        <a:rPr lang="zh-TW" altLang="zh-TW" sz="1500" b="0" kern="0" spc="-70" baseline="0" dirty="0" smtClean="0">
                          <a:solidFill>
                            <a:srgbClr val="1F497D"/>
                          </a:solidFill>
                          <a:latin typeface="微軟正黑體" pitchFamily="34" charset="-120"/>
                          <a:ea typeface="微軟正黑體" pitchFamily="34" charset="-120"/>
                          <a:cs typeface="+mn-cs"/>
                        </a:rPr>
                        <a:t>轉介機制</a:t>
                      </a:r>
                      <a:r>
                        <a:rPr lang="zh-TW" altLang="en-US" sz="1500" b="0" kern="0" spc="-70" baseline="0" dirty="0" smtClean="0">
                          <a:solidFill>
                            <a:srgbClr val="1F497D"/>
                          </a:solidFill>
                          <a:latin typeface="微軟正黑體" pitchFamily="34" charset="-120"/>
                          <a:ea typeface="微軟正黑體" pitchFamily="34" charset="-120"/>
                          <a:cs typeface="+mn-cs"/>
                        </a:rPr>
                        <a:t>及</a:t>
                      </a:r>
                      <a:r>
                        <a:rPr lang="zh-TW" altLang="zh-TW" sz="1500" b="0" kern="0" spc="-70" baseline="0" dirty="0" smtClean="0">
                          <a:solidFill>
                            <a:srgbClr val="1F497D"/>
                          </a:solidFill>
                          <a:latin typeface="微軟正黑體" pitchFamily="34" charset="-120"/>
                          <a:ea typeface="微軟正黑體" pitchFamily="34" charset="-120"/>
                          <a:cs typeface="+mn-cs"/>
                        </a:rPr>
                        <a:t>掌握案源，協商授信條件</a:t>
                      </a:r>
                      <a:r>
                        <a:rPr lang="zh-TW" altLang="en-US" sz="1500" b="0" kern="0" spc="-70" baseline="0" dirty="0" smtClean="0">
                          <a:solidFill>
                            <a:srgbClr val="1F497D"/>
                          </a:solidFill>
                          <a:latin typeface="微軟正黑體" pitchFamily="34" charset="-120"/>
                          <a:ea typeface="微軟正黑體" pitchFamily="34" charset="-120"/>
                          <a:cs typeface="+mn-cs"/>
                        </a:rPr>
                        <a:t>並</a:t>
                      </a:r>
                      <a:r>
                        <a:rPr lang="zh-TW" altLang="zh-TW" sz="1500" b="0" kern="0" spc="-70" baseline="0" dirty="0" smtClean="0">
                          <a:solidFill>
                            <a:srgbClr val="1F497D"/>
                          </a:solidFill>
                          <a:latin typeface="微軟正黑體" pitchFamily="34" charset="-120"/>
                          <a:ea typeface="微軟正黑體" pitchFamily="34" charset="-120"/>
                          <a:cs typeface="+mn-cs"/>
                        </a:rPr>
                        <a:t>籌組聯貸案說明會</a:t>
                      </a:r>
                      <a:r>
                        <a:rPr lang="zh-TW" altLang="en-US" sz="1500" b="0" kern="0" spc="-70" baseline="0" dirty="0" smtClean="0">
                          <a:solidFill>
                            <a:srgbClr val="1F497D"/>
                          </a:solidFill>
                          <a:latin typeface="微軟正黑體" pitchFamily="34" charset="-120"/>
                          <a:ea typeface="微軟正黑體" pitchFamily="34" charset="-120"/>
                          <a:cs typeface="+mn-cs"/>
                        </a:rPr>
                        <a:t>，</a:t>
                      </a:r>
                      <a:r>
                        <a:rPr lang="zh-TW" altLang="zh-TW" sz="1500" b="0" kern="0" spc="-70" baseline="0" dirty="0" smtClean="0">
                          <a:solidFill>
                            <a:srgbClr val="1F497D"/>
                          </a:solidFill>
                          <a:latin typeface="微軟正黑體" pitchFamily="34" charset="-120"/>
                          <a:ea typeface="微軟正黑體" pitchFamily="34" charset="-120"/>
                          <a:cs typeface="+mn-cs"/>
                        </a:rPr>
                        <a:t>對系統及整廠輸出等大型出口融資案件，</a:t>
                      </a:r>
                      <a:r>
                        <a:rPr lang="zh-TW" altLang="en-US" sz="1500" b="0" kern="0" spc="-70" baseline="0" dirty="0" smtClean="0">
                          <a:solidFill>
                            <a:srgbClr val="1F497D"/>
                          </a:solidFill>
                          <a:latin typeface="微軟正黑體" pitchFamily="34" charset="-120"/>
                          <a:ea typeface="微軟正黑體" pitchFamily="34" charset="-120"/>
                          <a:cs typeface="+mn-cs"/>
                        </a:rPr>
                        <a:t>以輸銀主政</a:t>
                      </a:r>
                      <a:r>
                        <a:rPr lang="zh-TW" altLang="zh-TW" sz="1500" b="0" kern="0" spc="-70" baseline="0" dirty="0" smtClean="0">
                          <a:solidFill>
                            <a:srgbClr val="1F497D"/>
                          </a:solidFill>
                          <a:latin typeface="微軟正黑體" pitchFamily="34" charset="-120"/>
                          <a:ea typeface="微軟正黑體" pitchFamily="34" charset="-120"/>
                          <a:cs typeface="+mn-cs"/>
                        </a:rPr>
                        <a:t>結合商業銀行籌組聯貸案，擴大金融支援</a:t>
                      </a:r>
                      <a:endParaRPr lang="en-US" altLang="zh-TW" sz="1500" b="0" kern="0" spc="-70" baseline="0" dirty="0" smtClean="0">
                        <a:solidFill>
                          <a:srgbClr val="1F497D"/>
                        </a:solidFill>
                        <a:latin typeface="微軟正黑體" pitchFamily="34" charset="-120"/>
                        <a:ea typeface="微軟正黑體" pitchFamily="34" charset="-120"/>
                        <a:cs typeface="+mn-cs"/>
                      </a:endParaRPr>
                    </a:p>
                    <a:p>
                      <a:pPr marL="449263" marR="0" lvl="0" indent="-285750" algn="just" defTabSz="914400" rtl="0" eaLnBrk="1" fontAlgn="auto" latinLnBrk="0" hangingPunct="1">
                        <a:lnSpc>
                          <a:spcPts val="1900"/>
                        </a:lnSpc>
                        <a:spcBef>
                          <a:spcPts val="300"/>
                        </a:spcBef>
                        <a:spcAft>
                          <a:spcPts val="0"/>
                        </a:spcAft>
                        <a:buClrTx/>
                        <a:buSzPts val="1200"/>
                        <a:buFont typeface="Wingdings" panose="05000000000000000000" pitchFamily="2" charset="2"/>
                        <a:buChar char="ü"/>
                        <a:tabLst/>
                        <a:defRPr/>
                      </a:pPr>
                      <a:r>
                        <a:rPr lang="zh-TW" altLang="en-US" sz="1500" b="0" kern="0" spc="-70" baseline="0" dirty="0" smtClean="0">
                          <a:solidFill>
                            <a:srgbClr val="1F497D"/>
                          </a:solidFill>
                          <a:latin typeface="微軟正黑體" pitchFamily="34" charset="-120"/>
                          <a:ea typeface="微軟正黑體" pitchFamily="34" charset="-120"/>
                          <a:cs typeface="+mn-cs"/>
                        </a:rPr>
                        <a:t>輸銀逐年增資：</a:t>
                      </a:r>
                      <a:r>
                        <a:rPr lang="zh-TW" altLang="zh-TW" sz="1500" b="0" kern="0" spc="-70" baseline="0" dirty="0" smtClean="0">
                          <a:solidFill>
                            <a:srgbClr val="1F497D"/>
                          </a:solidFill>
                          <a:latin typeface="微軟正黑體" pitchFamily="34" charset="-120"/>
                          <a:ea typeface="微軟正黑體" pitchFamily="34" charset="-120"/>
                          <a:cs typeface="+mn-cs"/>
                        </a:rPr>
                        <a:t>輸銀</a:t>
                      </a:r>
                      <a:r>
                        <a:rPr lang="zh-TW" altLang="en-US" sz="1500" b="0" kern="0" spc="-70" baseline="0" dirty="0" smtClean="0">
                          <a:solidFill>
                            <a:srgbClr val="1F497D"/>
                          </a:solidFill>
                          <a:latin typeface="微軟正黑體" pitchFamily="34" charset="-120"/>
                          <a:ea typeface="微軟正黑體" pitchFamily="34" charset="-120"/>
                          <a:cs typeface="+mn-cs"/>
                        </a:rPr>
                        <a:t> </a:t>
                      </a:r>
                      <a:r>
                        <a:rPr lang="en-US" altLang="zh-TW" sz="1500" b="0" kern="0" spc="-70" baseline="0" dirty="0" smtClean="0">
                          <a:solidFill>
                            <a:srgbClr val="1F497D"/>
                          </a:solidFill>
                          <a:latin typeface="微軟正黑體" pitchFamily="34" charset="-120"/>
                          <a:ea typeface="微軟正黑體" pitchFamily="34" charset="-120"/>
                          <a:cs typeface="+mn-cs"/>
                        </a:rPr>
                        <a:t>3</a:t>
                      </a:r>
                      <a:r>
                        <a:rPr lang="zh-TW" altLang="en-US" sz="1500" b="0" kern="0" spc="-70" baseline="0" dirty="0" smtClean="0">
                          <a:solidFill>
                            <a:srgbClr val="1F497D"/>
                          </a:solidFill>
                          <a:latin typeface="微軟正黑體" pitchFamily="34" charset="-120"/>
                          <a:ea typeface="微軟正黑體" pitchFamily="34" charset="-120"/>
                          <a:cs typeface="+mn-cs"/>
                        </a:rPr>
                        <a:t> </a:t>
                      </a:r>
                      <a:r>
                        <a:rPr lang="zh-TW" altLang="zh-TW" sz="1500" b="0" kern="0" spc="-70" baseline="0" dirty="0" smtClean="0">
                          <a:solidFill>
                            <a:srgbClr val="1F497D"/>
                          </a:solidFill>
                          <a:latin typeface="微軟正黑體" pitchFamily="34" charset="-120"/>
                          <a:ea typeface="微軟正黑體" pitchFamily="34" charset="-120"/>
                          <a:cs typeface="+mn-cs"/>
                        </a:rPr>
                        <a:t>年增資新臺幣</a:t>
                      </a:r>
                      <a:r>
                        <a:rPr lang="zh-TW" altLang="en-US" sz="1500" b="0" kern="0" spc="-70" baseline="0" dirty="0" smtClean="0">
                          <a:solidFill>
                            <a:srgbClr val="1F497D"/>
                          </a:solidFill>
                          <a:latin typeface="微軟正黑體" pitchFamily="34" charset="-120"/>
                          <a:ea typeface="微軟正黑體" pitchFamily="34" charset="-120"/>
                          <a:cs typeface="+mn-cs"/>
                        </a:rPr>
                        <a:t> </a:t>
                      </a:r>
                      <a:r>
                        <a:rPr lang="en-US" altLang="zh-TW" sz="1500" b="0" kern="0" spc="-70" baseline="0" dirty="0" smtClean="0">
                          <a:solidFill>
                            <a:srgbClr val="1F497D"/>
                          </a:solidFill>
                          <a:latin typeface="微軟正黑體" pitchFamily="34" charset="-120"/>
                          <a:ea typeface="微軟正黑體" pitchFamily="34" charset="-120"/>
                          <a:cs typeface="+mn-cs"/>
                        </a:rPr>
                        <a:t>200</a:t>
                      </a:r>
                      <a:r>
                        <a:rPr lang="zh-TW" altLang="en-US" sz="1500" b="0" kern="0" spc="-70" baseline="0" dirty="0" smtClean="0">
                          <a:solidFill>
                            <a:srgbClr val="1F497D"/>
                          </a:solidFill>
                          <a:latin typeface="微軟正黑體" pitchFamily="34" charset="-120"/>
                          <a:ea typeface="微軟正黑體" pitchFamily="34" charset="-120"/>
                          <a:cs typeface="+mn-cs"/>
                        </a:rPr>
                        <a:t> </a:t>
                      </a:r>
                      <a:r>
                        <a:rPr lang="zh-TW" altLang="zh-TW" sz="1500" b="0" kern="0" spc="-70" baseline="0" dirty="0" smtClean="0">
                          <a:solidFill>
                            <a:srgbClr val="1F497D"/>
                          </a:solidFill>
                          <a:latin typeface="微軟正黑體" pitchFamily="34" charset="-120"/>
                          <a:ea typeface="微軟正黑體" pitchFamily="34" charset="-120"/>
                          <a:cs typeface="+mn-cs"/>
                        </a:rPr>
                        <a:t>億元，增資完成後，對單一客戶之無擔保授信金額將由目前</a:t>
                      </a:r>
                      <a:r>
                        <a:rPr lang="zh-TW" altLang="en-US" sz="1500" b="0" kern="0" spc="-70" baseline="0" dirty="0" smtClean="0">
                          <a:solidFill>
                            <a:srgbClr val="1F497D"/>
                          </a:solidFill>
                          <a:latin typeface="微軟正黑體" pitchFamily="34" charset="-120"/>
                          <a:ea typeface="微軟正黑體" pitchFamily="34" charset="-120"/>
                          <a:cs typeface="+mn-cs"/>
                        </a:rPr>
                        <a:t> </a:t>
                      </a:r>
                      <a:r>
                        <a:rPr lang="en-US" altLang="zh-TW" sz="1500" b="0" kern="0" spc="-70" baseline="0" dirty="0" smtClean="0">
                          <a:solidFill>
                            <a:srgbClr val="1F497D"/>
                          </a:solidFill>
                          <a:latin typeface="微軟正黑體" pitchFamily="34" charset="-120"/>
                          <a:ea typeface="微軟正黑體" pitchFamily="34" charset="-120"/>
                          <a:cs typeface="+mn-cs"/>
                        </a:rPr>
                        <a:t>9</a:t>
                      </a:r>
                      <a:r>
                        <a:rPr lang="zh-TW" altLang="en-US" sz="1500" b="0" kern="0" spc="-70" baseline="0" dirty="0" smtClean="0">
                          <a:solidFill>
                            <a:srgbClr val="1F497D"/>
                          </a:solidFill>
                          <a:latin typeface="微軟正黑體" pitchFamily="34" charset="-120"/>
                          <a:ea typeface="微軟正黑體" pitchFamily="34" charset="-120"/>
                          <a:cs typeface="+mn-cs"/>
                        </a:rPr>
                        <a:t> </a:t>
                      </a:r>
                      <a:r>
                        <a:rPr lang="zh-TW" altLang="zh-TW" sz="1500" b="0" kern="0" spc="-70" baseline="0" dirty="0" smtClean="0">
                          <a:solidFill>
                            <a:srgbClr val="1F497D"/>
                          </a:solidFill>
                          <a:latin typeface="微軟正黑體" pitchFamily="34" charset="-120"/>
                          <a:ea typeface="微軟正黑體" pitchFamily="34" charset="-120"/>
                          <a:cs typeface="+mn-cs"/>
                        </a:rPr>
                        <a:t>億元提高至</a:t>
                      </a:r>
                      <a:r>
                        <a:rPr lang="zh-TW" altLang="en-US" sz="1500" b="0" kern="0" spc="-70" baseline="0" dirty="0" smtClean="0">
                          <a:solidFill>
                            <a:srgbClr val="1F497D"/>
                          </a:solidFill>
                          <a:latin typeface="微軟正黑體" pitchFamily="34" charset="-120"/>
                          <a:ea typeface="微軟正黑體" pitchFamily="34" charset="-120"/>
                          <a:cs typeface="+mn-cs"/>
                        </a:rPr>
                        <a:t> </a:t>
                      </a:r>
                      <a:r>
                        <a:rPr lang="en-US" altLang="zh-TW" sz="1500" b="0" kern="0" spc="-70" baseline="0" dirty="0" smtClean="0">
                          <a:solidFill>
                            <a:srgbClr val="1F497D"/>
                          </a:solidFill>
                          <a:latin typeface="微軟正黑體" pitchFamily="34" charset="-120"/>
                          <a:ea typeface="微軟正黑體" pitchFamily="34" charset="-120"/>
                          <a:cs typeface="+mn-cs"/>
                        </a:rPr>
                        <a:t>16</a:t>
                      </a:r>
                      <a:r>
                        <a:rPr lang="zh-TW" altLang="en-US" sz="1500" b="0" kern="0" spc="-70" baseline="0" dirty="0" smtClean="0">
                          <a:solidFill>
                            <a:srgbClr val="1F497D"/>
                          </a:solidFill>
                          <a:latin typeface="微軟正黑體" pitchFamily="34" charset="-120"/>
                          <a:ea typeface="微軟正黑體" pitchFamily="34" charset="-120"/>
                          <a:cs typeface="+mn-cs"/>
                        </a:rPr>
                        <a:t> </a:t>
                      </a:r>
                      <a:r>
                        <a:rPr lang="zh-TW" altLang="zh-TW" sz="1500" b="0" kern="0" spc="-70" baseline="0" dirty="0" smtClean="0">
                          <a:solidFill>
                            <a:srgbClr val="1F497D"/>
                          </a:solidFill>
                          <a:latin typeface="微軟正黑體" pitchFamily="34" charset="-120"/>
                          <a:ea typeface="微軟正黑體" pitchFamily="34" charset="-120"/>
                          <a:cs typeface="+mn-cs"/>
                        </a:rPr>
                        <a:t>億元</a:t>
                      </a:r>
                      <a:endParaRPr lang="en-US" altLang="zh-TW" sz="1500" b="0" kern="0" spc="-70" baseline="0" dirty="0" smtClean="0">
                        <a:solidFill>
                          <a:srgbClr val="1F497D"/>
                        </a:solidFill>
                        <a:latin typeface="微軟正黑體" pitchFamily="34" charset="-120"/>
                        <a:ea typeface="微軟正黑體" pitchFamily="34" charset="-120"/>
                        <a:cs typeface="+mn-cs"/>
                      </a:endParaRPr>
                    </a:p>
                    <a:p>
                      <a:pPr marL="266700" marR="0" lvl="0" indent="-180975" algn="l" defTabSz="914400" rtl="0" eaLnBrk="1" fontAlgn="auto" latinLnBrk="0" hangingPunct="1">
                        <a:lnSpc>
                          <a:spcPts val="1900"/>
                        </a:lnSpc>
                        <a:spcBef>
                          <a:spcPts val="300"/>
                        </a:spcBef>
                        <a:spcAft>
                          <a:spcPts val="0"/>
                        </a:spcAft>
                        <a:buClrTx/>
                        <a:buSzPts val="1200"/>
                        <a:buFont typeface="Wingdings"/>
                        <a:buChar char=""/>
                        <a:tabLst/>
                        <a:defRPr/>
                      </a:pPr>
                      <a:r>
                        <a:rPr lang="zh-TW" altLang="en-US" sz="1500" b="0" kern="0" spc="-70" baseline="0" dirty="0" smtClean="0">
                          <a:solidFill>
                            <a:srgbClr val="1F497D"/>
                          </a:solidFill>
                          <a:latin typeface="微軟正黑體" pitchFamily="34" charset="-120"/>
                          <a:ea typeface="微軟正黑體" pitchFamily="34" charset="-120"/>
                          <a:cs typeface="+mn-cs"/>
                        </a:rPr>
                        <a:t>聯貸案源</a:t>
                      </a:r>
                      <a:endParaRPr lang="en-US" altLang="zh-TW" sz="1500" b="0" kern="0" spc="-70" baseline="0" dirty="0" smtClean="0">
                        <a:solidFill>
                          <a:srgbClr val="1F497D"/>
                        </a:solidFill>
                        <a:latin typeface="微軟正黑體" pitchFamily="34" charset="-120"/>
                        <a:ea typeface="微軟正黑體" pitchFamily="34" charset="-120"/>
                        <a:cs typeface="+mn-cs"/>
                      </a:endParaRPr>
                    </a:p>
                    <a:p>
                      <a:pPr marL="449263" marR="0" lvl="0" indent="-285750" algn="just" defTabSz="914400" rtl="0" eaLnBrk="1" fontAlgn="auto" latinLnBrk="0" hangingPunct="1">
                        <a:lnSpc>
                          <a:spcPts val="1900"/>
                        </a:lnSpc>
                        <a:spcBef>
                          <a:spcPts val="300"/>
                        </a:spcBef>
                        <a:spcAft>
                          <a:spcPts val="0"/>
                        </a:spcAft>
                        <a:buClrTx/>
                        <a:buSzPts val="1200"/>
                        <a:buFont typeface="Wingdings" panose="05000000000000000000" pitchFamily="2" charset="2"/>
                        <a:buChar char="ü"/>
                        <a:tabLst/>
                        <a:defRPr/>
                      </a:pPr>
                      <a:r>
                        <a:rPr lang="zh-TW" altLang="en-US" sz="1500" b="0" kern="0" spc="-70" baseline="0" dirty="0" smtClean="0">
                          <a:solidFill>
                            <a:srgbClr val="1F497D"/>
                          </a:solidFill>
                          <a:latin typeface="微軟正黑體" pitchFamily="34" charset="-120"/>
                          <a:ea typeface="微軟正黑體" pitchFamily="34" charset="-120"/>
                          <a:cs typeface="+mn-cs"/>
                        </a:rPr>
                        <a:t>國貿局、內政部營建署、各產業公協會等相關單位，轉介有需求之輸出廠商</a:t>
                      </a:r>
                      <a:endParaRPr lang="en-US" altLang="zh-TW" sz="1500" b="0" kern="0" spc="-70" baseline="0" dirty="0" smtClean="0">
                        <a:solidFill>
                          <a:srgbClr val="1F497D"/>
                        </a:solidFill>
                        <a:latin typeface="微軟正黑體" pitchFamily="34" charset="-120"/>
                        <a:ea typeface="微軟正黑體" pitchFamily="34" charset="-120"/>
                        <a:cs typeface="+mn-cs"/>
                      </a:endParaRPr>
                    </a:p>
                    <a:p>
                      <a:pPr marL="266700" marR="0" lvl="0" indent="-180975" algn="l" defTabSz="914400" rtl="0" eaLnBrk="1" fontAlgn="auto" latinLnBrk="0" hangingPunct="1">
                        <a:lnSpc>
                          <a:spcPts val="1900"/>
                        </a:lnSpc>
                        <a:spcBef>
                          <a:spcPts val="300"/>
                        </a:spcBef>
                        <a:spcAft>
                          <a:spcPts val="0"/>
                        </a:spcAft>
                        <a:buClrTx/>
                        <a:buSzPts val="1200"/>
                        <a:buFont typeface="Wingdings"/>
                        <a:buChar char=""/>
                        <a:tabLst/>
                        <a:defRPr/>
                      </a:pPr>
                      <a:r>
                        <a:rPr lang="zh-TW" altLang="en-US" sz="1500" b="0" kern="0" spc="-70" baseline="0" dirty="0" smtClean="0">
                          <a:solidFill>
                            <a:srgbClr val="1F497D"/>
                          </a:solidFill>
                          <a:latin typeface="微軟正黑體" pitchFamily="34" charset="-120"/>
                          <a:ea typeface="微軟正黑體" pitchFamily="34" charset="-120"/>
                          <a:cs typeface="+mn-cs"/>
                        </a:rPr>
                        <a:t>貿易推廣基金提撥</a:t>
                      </a:r>
                      <a:r>
                        <a:rPr lang="en-US" altLang="zh-TW" sz="1500" b="0" kern="0" spc="-70" baseline="0" dirty="0" smtClean="0">
                          <a:solidFill>
                            <a:srgbClr val="1F497D"/>
                          </a:solidFill>
                          <a:latin typeface="微軟正黑體" pitchFamily="34" charset="-120"/>
                          <a:ea typeface="微軟正黑體" pitchFamily="34" charset="-120"/>
                          <a:cs typeface="+mn-cs"/>
                        </a:rPr>
                        <a:t>60</a:t>
                      </a:r>
                      <a:r>
                        <a:rPr lang="zh-TW" altLang="en-US" sz="1500" b="0" kern="0" spc="-70" baseline="0" dirty="0" smtClean="0">
                          <a:solidFill>
                            <a:srgbClr val="1F497D"/>
                          </a:solidFill>
                          <a:latin typeface="微軟正黑體" pitchFamily="34" charset="-120"/>
                          <a:ea typeface="微軟正黑體" pitchFamily="34" charset="-120"/>
                          <a:cs typeface="+mn-cs"/>
                        </a:rPr>
                        <a:t>億元，輸銀配合自行提撥</a:t>
                      </a:r>
                      <a:r>
                        <a:rPr lang="en-US" altLang="zh-TW" sz="1500" b="0" kern="0" spc="-70" baseline="0" dirty="0" smtClean="0">
                          <a:solidFill>
                            <a:srgbClr val="1F497D"/>
                          </a:solidFill>
                          <a:latin typeface="微軟正黑體" pitchFamily="34" charset="-120"/>
                          <a:ea typeface="微軟正黑體" pitchFamily="34" charset="-120"/>
                          <a:cs typeface="+mn-cs"/>
                        </a:rPr>
                        <a:t>60</a:t>
                      </a:r>
                      <a:r>
                        <a:rPr lang="zh-TW" altLang="en-US" sz="1500" b="0" kern="0" spc="-70" baseline="0" dirty="0" smtClean="0">
                          <a:solidFill>
                            <a:srgbClr val="1F497D"/>
                          </a:solidFill>
                          <a:latin typeface="微軟正黑體" pitchFamily="34" charset="-120"/>
                          <a:ea typeface="微軟正黑體" pitchFamily="34" charset="-120"/>
                          <a:cs typeface="+mn-cs"/>
                        </a:rPr>
                        <a:t>億元，挹注輸銀辦理「強化貿易金融貸款方案」</a:t>
                      </a:r>
                      <a:endParaRPr lang="zh-TW" altLang="zh-TW" sz="1500" b="0" kern="0" spc="-70" baseline="0" dirty="0" smtClean="0">
                        <a:solidFill>
                          <a:srgbClr val="1F497D"/>
                        </a:solidFill>
                        <a:latin typeface="微軟正黑體" pitchFamily="34" charset="-120"/>
                        <a:ea typeface="微軟正黑體" pitchFamily="34" charset="-120"/>
                        <a:cs typeface="+mn-cs"/>
                      </a:endParaRPr>
                    </a:p>
                  </a:txBody>
                  <a:tcPr marL="60779" marR="60779" marT="0" marB="0">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17482273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1"/>
          <p:cNvSpPr>
            <a:spLocks noGrp="1"/>
          </p:cNvSpPr>
          <p:nvPr>
            <p:ph type="title"/>
          </p:nvPr>
        </p:nvSpPr>
        <p:spPr>
          <a:xfrm>
            <a:off x="0" y="116632"/>
            <a:ext cx="9168712" cy="641984"/>
          </a:xfrm>
        </p:spPr>
        <p:txBody>
          <a:bodyPr lIns="0" rIns="0">
            <a:normAutofit fontScale="90000"/>
          </a:bodyPr>
          <a:lstStyle/>
          <a:p>
            <a:pPr eaLnBrk="0" fontAlgn="base" hangingPunct="0">
              <a:lnSpc>
                <a:spcPct val="100000"/>
              </a:lnSpc>
              <a:spcAft>
                <a:spcPct val="0"/>
              </a:spcAft>
              <a:defRPr/>
            </a:pPr>
            <a:r>
              <a:rPr lang="zh-TW" altLang="en-US" b="1" dirty="0">
                <a:solidFill>
                  <a:srgbClr val="002060"/>
                </a:solidFill>
                <a:effectLst>
                  <a:outerShdw blurRad="38100" dist="38100" dir="2700000" algn="tl">
                    <a:srgbClr val="000000">
                      <a:alpha val="43137"/>
                    </a:srgbClr>
                  </a:outerShdw>
                </a:effectLst>
                <a:cs typeface="Times New Roman" panose="02020603050405020304" pitchFamily="18" charset="0"/>
              </a:rPr>
              <a:t>四、未來</a:t>
            </a:r>
            <a:r>
              <a:rPr lang="zh-TW" altLang="en-US" b="1" dirty="0" smtClean="0">
                <a:solidFill>
                  <a:srgbClr val="002060"/>
                </a:solidFill>
                <a:effectLst>
                  <a:outerShdw blurRad="38100" dist="38100" dir="2700000" algn="tl">
                    <a:srgbClr val="000000">
                      <a:alpha val="43137"/>
                    </a:srgbClr>
                  </a:outerShdw>
                </a:effectLst>
                <a:cs typeface="Times New Roman" panose="02020603050405020304" pitchFamily="18" charset="0"/>
              </a:rPr>
              <a:t>一年重點措施</a:t>
            </a:r>
            <a:r>
              <a:rPr lang="en-US" altLang="zh-TW" sz="3100" b="1" dirty="0" smtClean="0">
                <a:solidFill>
                  <a:srgbClr val="002060"/>
                </a:solidFill>
                <a:effectLst>
                  <a:outerShdw blurRad="38100" dist="38100" dir="2700000" algn="tl">
                    <a:srgbClr val="000000">
                      <a:alpha val="43137"/>
                    </a:srgbClr>
                  </a:outerShdw>
                </a:effectLst>
                <a:cs typeface="Times New Roman" panose="02020603050405020304" pitchFamily="18" charset="0"/>
              </a:rPr>
              <a:t>(7/9)</a:t>
            </a:r>
            <a:endParaRPr lang="zh-TW" altLang="en-US" sz="3100" b="1" dirty="0">
              <a:solidFill>
                <a:srgbClr val="002060"/>
              </a:solidFill>
              <a:effectLst>
                <a:outerShdw blurRad="38100" dist="38100" dir="2700000" algn="tl">
                  <a:srgbClr val="000000">
                    <a:alpha val="43137"/>
                  </a:srgbClr>
                </a:outerShdw>
              </a:effectLst>
              <a:cs typeface="Times New Roman" panose="02020603050405020304" pitchFamily="18" charset="0"/>
            </a:endParaRPr>
          </a:p>
        </p:txBody>
      </p:sp>
      <p:sp>
        <p:nvSpPr>
          <p:cNvPr id="7" name="投影片編號版面配置區 3"/>
          <p:cNvSpPr txBox="1">
            <a:spLocks/>
          </p:cNvSpPr>
          <p:nvPr/>
        </p:nvSpPr>
        <p:spPr>
          <a:xfrm>
            <a:off x="6905848" y="6492875"/>
            <a:ext cx="2133600" cy="365125"/>
          </a:xfrm>
          <a:prstGeom prst="rect">
            <a:avLst/>
          </a:prstGeom>
        </p:spPr>
        <p:txBody>
          <a:bodyPr vert="horz" lIns="91440" tIns="45720" rIns="91440" bIns="45720" rtlCol="0" anchor="ctr"/>
          <a:lstStyle>
            <a:defPPr>
              <a:defRPr lang="zh-TW"/>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8646B01-4085-4DDD-822B-F552DEC86DD7}" type="slidenum">
              <a:rPr lang="zh-TW" altLang="en-US" sz="1600" smtClean="0">
                <a:solidFill>
                  <a:prstClr val="black">
                    <a:tint val="75000"/>
                  </a:prstClr>
                </a:solidFill>
                <a:ea typeface="文鼎圓體M"/>
              </a:rPr>
              <a:pPr/>
              <a:t>28</a:t>
            </a:fld>
            <a:endParaRPr lang="zh-TW" altLang="en-US" sz="1600" dirty="0">
              <a:solidFill>
                <a:prstClr val="black">
                  <a:tint val="75000"/>
                </a:prstClr>
              </a:solidFill>
              <a:ea typeface="文鼎圓體M"/>
            </a:endParaRPr>
          </a:p>
        </p:txBody>
      </p:sp>
      <p:graphicFrame>
        <p:nvGraphicFramePr>
          <p:cNvPr id="2" name="表格 1"/>
          <p:cNvGraphicFramePr>
            <a:graphicFrameLocks noGrp="1"/>
          </p:cNvGraphicFramePr>
          <p:nvPr>
            <p:extLst>
              <p:ext uri="{D42A27DB-BD31-4B8C-83A1-F6EECF244321}">
                <p14:modId xmlns:p14="http://schemas.microsoft.com/office/powerpoint/2010/main" val="881315281"/>
              </p:ext>
            </p:extLst>
          </p:nvPr>
        </p:nvGraphicFramePr>
        <p:xfrm>
          <a:off x="396896" y="990993"/>
          <a:ext cx="8514409" cy="5117899"/>
        </p:xfrm>
        <a:graphic>
          <a:graphicData uri="http://schemas.openxmlformats.org/drawingml/2006/table">
            <a:tbl>
              <a:tblPr firstRow="1" firstCol="1" bandRow="1">
                <a:effectLst/>
                <a:tableStyleId>{5C22544A-7EE6-4342-B048-85BDC9FD1C3A}</a:tableStyleId>
              </a:tblPr>
              <a:tblGrid>
                <a:gridCol w="2160876"/>
                <a:gridCol w="6353533"/>
              </a:tblGrid>
              <a:tr h="464963">
                <a:tc>
                  <a:txBody>
                    <a:bodyPr/>
                    <a:lstStyle/>
                    <a:p>
                      <a:pPr algn="ctr">
                        <a:spcAft>
                          <a:spcPts val="0"/>
                        </a:spcAft>
                      </a:pPr>
                      <a:r>
                        <a:rPr lang="zh-TW" altLang="en-US" sz="2000" b="1" kern="0" spc="-30" dirty="0" smtClean="0">
                          <a:solidFill>
                            <a:schemeClr val="tx1"/>
                          </a:solidFill>
                          <a:latin typeface="微軟正黑體" pitchFamily="34" charset="-120"/>
                          <a:ea typeface="微軟正黑體" pitchFamily="34" charset="-120"/>
                          <a:cs typeface="+mn-cs"/>
                        </a:rPr>
                        <a:t>推動措施</a:t>
                      </a:r>
                      <a:endParaRPr lang="zh-TW" altLang="zh-TW" sz="2000" b="1" kern="0" spc="-30" dirty="0">
                        <a:solidFill>
                          <a:schemeClr val="tx1"/>
                        </a:solidFill>
                        <a:latin typeface="微軟正黑體" pitchFamily="34" charset="-120"/>
                        <a:ea typeface="微軟正黑體" pitchFamily="34" charset="-120"/>
                        <a:cs typeface="+mn-cs"/>
                      </a:endParaRPr>
                    </a:p>
                  </a:txBody>
                  <a:tcPr marL="60779" marR="60779"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spcAft>
                          <a:spcPts val="0"/>
                        </a:spcAft>
                      </a:pPr>
                      <a:r>
                        <a:rPr lang="zh-TW" altLang="en-US" sz="2000" b="1" kern="0" spc="-30" dirty="0" smtClean="0">
                          <a:solidFill>
                            <a:schemeClr val="tx1"/>
                          </a:solidFill>
                          <a:latin typeface="微軟正黑體" pitchFamily="34" charset="-120"/>
                          <a:ea typeface="微軟正黑體" pitchFamily="34" charset="-120"/>
                          <a:cs typeface="+mn-cs"/>
                        </a:rPr>
                        <a:t>具體作法</a:t>
                      </a:r>
                      <a:endParaRPr lang="zh-TW" altLang="zh-TW" sz="2000" b="1" kern="0" spc="-30" dirty="0">
                        <a:solidFill>
                          <a:schemeClr val="tx1"/>
                        </a:solidFill>
                        <a:latin typeface="微軟正黑體" pitchFamily="34" charset="-120"/>
                        <a:ea typeface="微軟正黑體" pitchFamily="34" charset="-120"/>
                        <a:cs typeface="+mn-cs"/>
                      </a:endParaRPr>
                    </a:p>
                  </a:txBody>
                  <a:tcPr marL="60779" marR="60779"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tx2">
                        <a:lumMod val="40000"/>
                        <a:lumOff val="60000"/>
                      </a:schemeClr>
                    </a:solidFill>
                  </a:tcPr>
                </a:tc>
              </a:tr>
              <a:tr h="385736">
                <a:tc gridSpan="2">
                  <a:txBody>
                    <a:bodyPr/>
                    <a:lstStyle/>
                    <a:p>
                      <a:pPr algn="ctr">
                        <a:spcAft>
                          <a:spcPts val="0"/>
                        </a:spcAft>
                      </a:pPr>
                      <a:r>
                        <a:rPr lang="zh-TW" altLang="en-US" sz="2000" b="1" kern="0" spc="-30" dirty="0" smtClean="0">
                          <a:solidFill>
                            <a:schemeClr val="bg1"/>
                          </a:solidFill>
                          <a:latin typeface="微軟正黑體" pitchFamily="34" charset="-120"/>
                          <a:ea typeface="微軟正黑體" pitchFamily="34" charset="-120"/>
                          <a:cs typeface="+mn-cs"/>
                        </a:rPr>
                        <a:t>投資促進</a:t>
                      </a:r>
                      <a:endParaRPr lang="zh-TW" sz="2000" b="1" kern="0" spc="-30" dirty="0">
                        <a:solidFill>
                          <a:schemeClr val="bg1"/>
                        </a:solidFill>
                        <a:latin typeface="微軟正黑體" pitchFamily="34" charset="-120"/>
                        <a:ea typeface="微軟正黑體" pitchFamily="34" charset="-120"/>
                        <a:cs typeface="+mn-cs"/>
                      </a:endParaRPr>
                    </a:p>
                  </a:txBody>
                  <a:tcPr marL="68580" marR="68580" marT="0" marB="0">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hMerge="1">
                  <a:txBody>
                    <a:bodyPr/>
                    <a:lstStyle/>
                    <a:p>
                      <a:pPr marL="266700" lvl="0" indent="-180975" algn="l" defTabSz="914400" rtl="0" eaLnBrk="1" latinLnBrk="0" hangingPunct="1">
                        <a:lnSpc>
                          <a:spcPts val="1800"/>
                        </a:lnSpc>
                        <a:spcBef>
                          <a:spcPts val="300"/>
                        </a:spcBef>
                        <a:spcAft>
                          <a:spcPts val="300"/>
                        </a:spcAft>
                        <a:buSzPts val="1200"/>
                        <a:buFont typeface="Wingdings"/>
                        <a:buChar char=""/>
                      </a:pPr>
                      <a:endParaRPr lang="zh-TW" sz="1500" b="0" kern="0" spc="-30" dirty="0">
                        <a:solidFill>
                          <a:srgbClr val="1F497D"/>
                        </a:solidFill>
                        <a:latin typeface="微軟正黑體" pitchFamily="34" charset="-120"/>
                        <a:ea typeface="微軟正黑體" pitchFamily="34" charset="-120"/>
                        <a:cs typeface="+mn-cs"/>
                      </a:endParaRPr>
                    </a:p>
                  </a:txBody>
                  <a:tcPr marL="68580" marR="68580" marT="0" marB="0">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r>
              <a:tr h="1162629">
                <a:tc>
                  <a:txBody>
                    <a:bodyPr/>
                    <a:lstStyle/>
                    <a:p>
                      <a:pPr>
                        <a:lnSpc>
                          <a:spcPct val="120000"/>
                        </a:lnSpc>
                        <a:spcBef>
                          <a:spcPts val="600"/>
                        </a:spcBef>
                        <a:spcAft>
                          <a:spcPts val="0"/>
                        </a:spcAft>
                      </a:pPr>
                      <a:r>
                        <a:rPr lang="zh-TW" altLang="en-US" sz="1500" b="0" kern="0" spc="-30" dirty="0">
                          <a:solidFill>
                            <a:schemeClr val="tx1"/>
                          </a:solidFill>
                          <a:latin typeface="微軟正黑體" pitchFamily="34" charset="-120"/>
                          <a:ea typeface="微軟正黑體" pitchFamily="34" charset="-120"/>
                          <a:cs typeface="+mn-cs"/>
                        </a:rPr>
                        <a:t>一</a:t>
                      </a:r>
                      <a:r>
                        <a:rPr lang="zh-TW" sz="1500" b="0" kern="0" spc="-30" dirty="0" smtClean="0">
                          <a:solidFill>
                            <a:schemeClr val="tx1"/>
                          </a:solidFill>
                          <a:latin typeface="微軟正黑體" pitchFamily="34" charset="-120"/>
                          <a:ea typeface="微軟正黑體" pitchFamily="34" charset="-120"/>
                          <a:cs typeface="+mn-cs"/>
                        </a:rPr>
                        <a:t>、擴大公共投資</a:t>
                      </a:r>
                      <a:endParaRPr lang="zh-TW" sz="1500" b="0" kern="0" spc="-30" dirty="0">
                        <a:solidFill>
                          <a:schemeClr val="tx1"/>
                        </a:solidFill>
                        <a:latin typeface="微軟正黑體" pitchFamily="34" charset="-120"/>
                        <a:ea typeface="微軟正黑體" pitchFamily="34" charset="-120"/>
                        <a:cs typeface="+mn-cs"/>
                      </a:endParaRPr>
                    </a:p>
                  </a:txBody>
                  <a:tcPr marL="68580" marR="68580" marT="0" marB="0">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marL="85725" lvl="0" indent="0" algn="l" defTabSz="914400" rtl="0" eaLnBrk="1" latinLnBrk="0" hangingPunct="1">
                        <a:lnSpc>
                          <a:spcPts val="2400"/>
                        </a:lnSpc>
                        <a:spcBef>
                          <a:spcPts val="600"/>
                        </a:spcBef>
                        <a:spcAft>
                          <a:spcPts val="0"/>
                        </a:spcAft>
                        <a:buSzPts val="1200"/>
                        <a:buFont typeface="Wingdings"/>
                        <a:buNone/>
                      </a:pPr>
                      <a:r>
                        <a:rPr lang="zh-TW" altLang="en-US" sz="1500" b="0" kern="0" spc="-70" baseline="0" dirty="0" smtClean="0">
                          <a:solidFill>
                            <a:srgbClr val="1F497D"/>
                          </a:solidFill>
                          <a:latin typeface="微軟正黑體" pitchFamily="34" charset="-120"/>
                          <a:ea typeface="微軟正黑體" pitchFamily="34" charset="-120"/>
                          <a:cs typeface="+mn-cs"/>
                        </a:rPr>
                        <a:t>擴增公共投資及科技發展預算</a:t>
                      </a:r>
                      <a:endParaRPr lang="en-US" altLang="zh-TW" sz="1500" b="0" kern="0" spc="-70" baseline="0" dirty="0" smtClean="0">
                        <a:solidFill>
                          <a:srgbClr val="1F497D"/>
                        </a:solidFill>
                        <a:latin typeface="微軟正黑體" pitchFamily="34" charset="-120"/>
                        <a:ea typeface="微軟正黑體" pitchFamily="34" charset="-120"/>
                        <a:cs typeface="+mn-cs"/>
                      </a:endParaRPr>
                    </a:p>
                    <a:p>
                      <a:pPr marL="266700" lvl="0" indent="-180975" algn="l" defTabSz="914400" rtl="0" eaLnBrk="1" latinLnBrk="0" hangingPunct="1">
                        <a:lnSpc>
                          <a:spcPts val="2400"/>
                        </a:lnSpc>
                        <a:spcBef>
                          <a:spcPts val="600"/>
                        </a:spcBef>
                        <a:spcAft>
                          <a:spcPts val="0"/>
                        </a:spcAft>
                        <a:buSzPts val="1200"/>
                        <a:buFont typeface="Wingdings"/>
                        <a:buChar char=""/>
                      </a:pPr>
                      <a:r>
                        <a:rPr lang="zh-TW" altLang="en-US" sz="1500" b="0" kern="0" spc="-70" baseline="0" dirty="0" smtClean="0">
                          <a:solidFill>
                            <a:srgbClr val="1F497D"/>
                          </a:solidFill>
                          <a:latin typeface="微軟正黑體" pitchFamily="34" charset="-120"/>
                          <a:ea typeface="微軟正黑體" pitchFamily="34" charset="-120"/>
                          <a:cs typeface="+mn-cs"/>
                        </a:rPr>
                        <a:t>加速推動 </a:t>
                      </a:r>
                      <a:r>
                        <a:rPr lang="en-US" altLang="zh-TW" sz="1500" b="0" kern="0" spc="-70" baseline="0" dirty="0" smtClean="0">
                          <a:solidFill>
                            <a:srgbClr val="1F497D"/>
                          </a:solidFill>
                          <a:latin typeface="微軟正黑體" pitchFamily="34" charset="-120"/>
                          <a:ea typeface="微軟正黑體" pitchFamily="34" charset="-120"/>
                          <a:cs typeface="+mn-cs"/>
                        </a:rPr>
                        <a:t>104</a:t>
                      </a:r>
                      <a:r>
                        <a:rPr lang="zh-TW" altLang="en-US" sz="1500" b="0" kern="0" spc="-70" baseline="0" dirty="0" smtClean="0">
                          <a:solidFill>
                            <a:srgbClr val="1F497D"/>
                          </a:solidFill>
                          <a:latin typeface="微軟正黑體" pitchFamily="34" charset="-120"/>
                          <a:ea typeface="微軟正黑體" pitchFamily="34" charset="-120"/>
                          <a:cs typeface="+mn-cs"/>
                        </a:rPr>
                        <a:t> 年公共建設</a:t>
                      </a:r>
                      <a:endParaRPr lang="en-US" altLang="zh-TW" sz="1500" b="0" kern="0" spc="-70" baseline="0" dirty="0" smtClean="0">
                        <a:solidFill>
                          <a:srgbClr val="1F497D"/>
                        </a:solidFill>
                        <a:latin typeface="微軟正黑體" pitchFamily="34" charset="-120"/>
                        <a:ea typeface="微軟正黑體" pitchFamily="34" charset="-120"/>
                        <a:cs typeface="+mn-cs"/>
                      </a:endParaRPr>
                    </a:p>
                    <a:p>
                      <a:pPr marL="449263" marR="0" lvl="0" indent="-285750" algn="just" defTabSz="914400" rtl="0" eaLnBrk="1" fontAlgn="auto" latinLnBrk="0" hangingPunct="1">
                        <a:lnSpc>
                          <a:spcPts val="2400"/>
                        </a:lnSpc>
                        <a:spcBef>
                          <a:spcPts val="300"/>
                        </a:spcBef>
                        <a:spcAft>
                          <a:spcPts val="0"/>
                        </a:spcAft>
                        <a:buClrTx/>
                        <a:buSzPts val="1200"/>
                        <a:buFont typeface="Wingdings" panose="05000000000000000000" pitchFamily="2" charset="2"/>
                        <a:buChar char="ü"/>
                        <a:tabLst/>
                        <a:defRPr/>
                      </a:pPr>
                      <a:r>
                        <a:rPr lang="zh-TW" altLang="en-US" sz="1500" b="0" kern="0" spc="-70" baseline="0" dirty="0" smtClean="0">
                          <a:solidFill>
                            <a:srgbClr val="1F497D"/>
                          </a:solidFill>
                          <a:latin typeface="微軟正黑體" pitchFamily="34" charset="-120"/>
                          <a:ea typeface="微軟正黑體" pitchFamily="34" charset="-120"/>
                          <a:cs typeface="+mn-cs"/>
                        </a:rPr>
                        <a:t>加速推動 </a:t>
                      </a:r>
                      <a:r>
                        <a:rPr lang="en-US" altLang="zh-TW" sz="1500" b="0" kern="0" spc="-70" baseline="0" dirty="0" smtClean="0">
                          <a:solidFill>
                            <a:srgbClr val="1F497D"/>
                          </a:solidFill>
                          <a:latin typeface="微軟正黑體" pitchFamily="34" charset="-120"/>
                          <a:ea typeface="微軟正黑體" pitchFamily="34" charset="-120"/>
                          <a:cs typeface="+mn-cs"/>
                        </a:rPr>
                        <a:t>104</a:t>
                      </a:r>
                      <a:r>
                        <a:rPr lang="zh-TW" altLang="en-US" sz="1500" b="0" kern="0" spc="-70" baseline="0" dirty="0" smtClean="0">
                          <a:solidFill>
                            <a:srgbClr val="1F497D"/>
                          </a:solidFill>
                          <a:latin typeface="微軟正黑體" pitchFamily="34" charset="-120"/>
                          <a:ea typeface="微軟正黑體" pitchFamily="34" charset="-120"/>
                          <a:cs typeface="+mn-cs"/>
                        </a:rPr>
                        <a:t> 年公共建設：提前執行台 </a:t>
                      </a:r>
                      <a:r>
                        <a:rPr lang="en-US" altLang="zh-TW" sz="1500" b="0" kern="0" spc="-70" baseline="0" dirty="0" smtClean="0">
                          <a:solidFill>
                            <a:srgbClr val="1F497D"/>
                          </a:solidFill>
                          <a:latin typeface="微軟正黑體" pitchFamily="34" charset="-120"/>
                          <a:ea typeface="微軟正黑體" pitchFamily="34" charset="-120"/>
                          <a:cs typeface="+mn-cs"/>
                        </a:rPr>
                        <a:t>20</a:t>
                      </a:r>
                      <a:r>
                        <a:rPr lang="zh-TW" altLang="en-US" sz="1500" b="0" kern="0" spc="-70" baseline="0" dirty="0" smtClean="0">
                          <a:solidFill>
                            <a:srgbClr val="1F497D"/>
                          </a:solidFill>
                          <a:latin typeface="微軟正黑體" pitchFamily="34" charset="-120"/>
                          <a:ea typeface="微軟正黑體" pitchFamily="34" charset="-120"/>
                          <a:cs typeface="+mn-cs"/>
                        </a:rPr>
                        <a:t> 線公路等建設，預計增加執行經費 </a:t>
                      </a:r>
                      <a:r>
                        <a:rPr lang="en-US" altLang="zh-TW" sz="1500" b="0" kern="0" spc="-70" baseline="0" dirty="0" smtClean="0">
                          <a:solidFill>
                            <a:srgbClr val="1F497D"/>
                          </a:solidFill>
                          <a:latin typeface="微軟正黑體" pitchFamily="34" charset="-120"/>
                          <a:ea typeface="微軟正黑體" pitchFamily="34" charset="-120"/>
                          <a:cs typeface="+mn-cs"/>
                        </a:rPr>
                        <a:t>6.3</a:t>
                      </a:r>
                      <a:r>
                        <a:rPr lang="zh-TW" altLang="en-US" sz="1500" b="0" kern="0" spc="-70" baseline="0" dirty="0" smtClean="0">
                          <a:solidFill>
                            <a:srgbClr val="1F497D"/>
                          </a:solidFill>
                          <a:latin typeface="微軟正黑體" pitchFamily="34" charset="-120"/>
                          <a:ea typeface="微軟正黑體" pitchFamily="34" charset="-120"/>
                          <a:cs typeface="+mn-cs"/>
                        </a:rPr>
                        <a:t> 億元；檢討 </a:t>
                      </a:r>
                      <a:r>
                        <a:rPr lang="en-US" altLang="zh-TW" sz="1500" b="0" kern="0" spc="-70" baseline="0" dirty="0" smtClean="0">
                          <a:solidFill>
                            <a:srgbClr val="1F497D"/>
                          </a:solidFill>
                          <a:latin typeface="微軟正黑體" pitchFamily="34" charset="-120"/>
                          <a:ea typeface="微軟正黑體" pitchFamily="34" charset="-120"/>
                          <a:cs typeface="+mn-cs"/>
                        </a:rPr>
                        <a:t>105</a:t>
                      </a:r>
                      <a:r>
                        <a:rPr lang="zh-TW" altLang="en-US" sz="1500" b="0" kern="0" spc="-70" baseline="0" dirty="0" smtClean="0">
                          <a:solidFill>
                            <a:srgbClr val="1F497D"/>
                          </a:solidFill>
                          <a:latin typeface="微軟正黑體" pitchFamily="34" charset="-120"/>
                          <a:ea typeface="微軟正黑體" pitchFamily="34" charset="-120"/>
                          <a:cs typeface="+mn-cs"/>
                        </a:rPr>
                        <a:t> 年營業及非營業特種基金公共建設計畫，加速推動可提前動支之部分</a:t>
                      </a:r>
                      <a:endParaRPr lang="en-US" altLang="zh-TW" sz="1500" b="0" kern="0" spc="-70" baseline="0" dirty="0" smtClean="0">
                        <a:solidFill>
                          <a:srgbClr val="1F497D"/>
                        </a:solidFill>
                        <a:latin typeface="微軟正黑體" pitchFamily="34" charset="-120"/>
                        <a:ea typeface="微軟正黑體" pitchFamily="34" charset="-120"/>
                        <a:cs typeface="+mn-cs"/>
                      </a:endParaRPr>
                    </a:p>
                    <a:p>
                      <a:pPr marL="449263" marR="0" lvl="0" indent="-285750" algn="just" defTabSz="914400" rtl="0" eaLnBrk="1" fontAlgn="auto" latinLnBrk="0" hangingPunct="1">
                        <a:lnSpc>
                          <a:spcPts val="2400"/>
                        </a:lnSpc>
                        <a:spcBef>
                          <a:spcPts val="300"/>
                        </a:spcBef>
                        <a:spcAft>
                          <a:spcPts val="0"/>
                        </a:spcAft>
                        <a:buClrTx/>
                        <a:buSzPts val="1200"/>
                        <a:buFont typeface="Wingdings" panose="05000000000000000000" pitchFamily="2" charset="2"/>
                        <a:buChar char="ü"/>
                        <a:tabLst/>
                        <a:defRPr/>
                      </a:pPr>
                      <a:r>
                        <a:rPr lang="zh-TW" altLang="en-US" sz="1500" b="0" kern="0" spc="-70" baseline="0" dirty="0" smtClean="0">
                          <a:solidFill>
                            <a:srgbClr val="1F497D"/>
                          </a:solidFill>
                          <a:latin typeface="微軟正黑體" pitchFamily="34" charset="-120"/>
                          <a:ea typeface="微軟正黑體" pitchFamily="34" charset="-120"/>
                          <a:cs typeface="+mn-cs"/>
                        </a:rPr>
                        <a:t>新增科發基金需求：推動生產力 </a:t>
                      </a:r>
                      <a:r>
                        <a:rPr lang="en-US" altLang="zh-TW" sz="1500" b="0" kern="0" spc="-70" baseline="0" dirty="0" smtClean="0">
                          <a:solidFill>
                            <a:srgbClr val="1F497D"/>
                          </a:solidFill>
                          <a:latin typeface="微軟正黑體" pitchFamily="34" charset="-120"/>
                          <a:ea typeface="微軟正黑體" pitchFamily="34" charset="-120"/>
                          <a:cs typeface="+mn-cs"/>
                        </a:rPr>
                        <a:t>4.0</a:t>
                      </a:r>
                      <a:r>
                        <a:rPr lang="zh-TW" altLang="en-US" sz="1500" b="0" kern="0" spc="-70" baseline="0" dirty="0" smtClean="0">
                          <a:solidFill>
                            <a:srgbClr val="1F497D"/>
                          </a:solidFill>
                          <a:latin typeface="微軟正黑體" pitchFamily="34" charset="-120"/>
                          <a:ea typeface="微軟正黑體" pitchFamily="34" charset="-120"/>
                          <a:cs typeface="+mn-cs"/>
                        </a:rPr>
                        <a:t> 發展方案</a:t>
                      </a:r>
                      <a:endParaRPr lang="en-US" altLang="zh-TW" sz="1500" b="0" kern="0" spc="-70" baseline="0" dirty="0" smtClean="0">
                        <a:solidFill>
                          <a:srgbClr val="1F497D"/>
                        </a:solidFill>
                        <a:latin typeface="微軟正黑體" pitchFamily="34" charset="-120"/>
                        <a:ea typeface="微軟正黑體" pitchFamily="34" charset="-120"/>
                        <a:cs typeface="+mn-cs"/>
                      </a:endParaRPr>
                    </a:p>
                    <a:p>
                      <a:pPr marL="266700" lvl="0" indent="-180975" algn="l" defTabSz="914400" rtl="0" eaLnBrk="1" latinLnBrk="0" hangingPunct="1">
                        <a:lnSpc>
                          <a:spcPts val="2400"/>
                        </a:lnSpc>
                        <a:spcBef>
                          <a:spcPts val="600"/>
                        </a:spcBef>
                        <a:spcAft>
                          <a:spcPts val="0"/>
                        </a:spcAft>
                        <a:buSzPts val="1200"/>
                        <a:buFont typeface="Wingdings"/>
                        <a:buChar char=""/>
                      </a:pPr>
                      <a:r>
                        <a:rPr lang="zh-TW" sz="1500" b="0" kern="0" spc="-70" baseline="0" dirty="0" smtClean="0">
                          <a:solidFill>
                            <a:srgbClr val="1F497D"/>
                          </a:solidFill>
                          <a:latin typeface="微軟正黑體" pitchFamily="34" charset="-120"/>
                          <a:ea typeface="微軟正黑體" pitchFamily="34" charset="-120"/>
                          <a:cs typeface="+mn-cs"/>
                        </a:rPr>
                        <a:t>擴編</a:t>
                      </a:r>
                      <a:r>
                        <a:rPr lang="zh-TW" altLang="en-US" sz="1500" b="0" kern="0" spc="-70" baseline="0" dirty="0" smtClean="0">
                          <a:solidFill>
                            <a:srgbClr val="1F497D"/>
                          </a:solidFill>
                          <a:latin typeface="微軟正黑體" pitchFamily="34" charset="-120"/>
                          <a:ea typeface="微軟正黑體" pitchFamily="34" charset="-120"/>
                          <a:cs typeface="+mn-cs"/>
                        </a:rPr>
                        <a:t> </a:t>
                      </a:r>
                      <a:r>
                        <a:rPr lang="en-US" altLang="zh-TW" sz="1500" b="0" kern="0" spc="-70" baseline="0" dirty="0" smtClean="0">
                          <a:solidFill>
                            <a:srgbClr val="1F497D"/>
                          </a:solidFill>
                          <a:latin typeface="微軟正黑體" pitchFamily="34" charset="-120"/>
                          <a:ea typeface="微軟正黑體" pitchFamily="34" charset="-120"/>
                          <a:cs typeface="+mn-cs"/>
                        </a:rPr>
                        <a:t>105</a:t>
                      </a:r>
                      <a:r>
                        <a:rPr lang="zh-TW" altLang="en-US" sz="1500" b="0" kern="0" spc="-70" baseline="0" dirty="0" smtClean="0">
                          <a:solidFill>
                            <a:srgbClr val="1F497D"/>
                          </a:solidFill>
                          <a:latin typeface="微軟正黑體" pitchFamily="34" charset="-120"/>
                          <a:ea typeface="微軟正黑體" pitchFamily="34" charset="-120"/>
                          <a:cs typeface="+mn-cs"/>
                        </a:rPr>
                        <a:t> </a:t>
                      </a:r>
                      <a:r>
                        <a:rPr lang="en-US" altLang="zh-TW" sz="1500" b="0" kern="0" spc="-70" baseline="0" dirty="0" smtClean="0">
                          <a:solidFill>
                            <a:srgbClr val="1F497D"/>
                          </a:solidFill>
                          <a:latin typeface="微軟正黑體" pitchFamily="34" charset="-120"/>
                          <a:ea typeface="微軟正黑體" pitchFamily="34" charset="-120"/>
                          <a:cs typeface="+mn-cs"/>
                        </a:rPr>
                        <a:t> </a:t>
                      </a:r>
                      <a:r>
                        <a:rPr lang="zh-TW" altLang="en-US" sz="1500" b="0" kern="0" spc="-70" baseline="0" dirty="0" smtClean="0">
                          <a:solidFill>
                            <a:srgbClr val="1F497D"/>
                          </a:solidFill>
                          <a:latin typeface="微軟正黑體" pitchFamily="34" charset="-120"/>
                          <a:ea typeface="微軟正黑體" pitchFamily="34" charset="-120"/>
                          <a:cs typeface="+mn-cs"/>
                        </a:rPr>
                        <a:t>年公共投資</a:t>
                      </a:r>
                      <a:endParaRPr lang="en-US" altLang="zh-TW" sz="1500" b="0" kern="0" spc="-70" baseline="0" dirty="0" smtClean="0">
                        <a:solidFill>
                          <a:srgbClr val="1F497D"/>
                        </a:solidFill>
                        <a:latin typeface="微軟正黑體" pitchFamily="34" charset="-120"/>
                        <a:ea typeface="微軟正黑體" pitchFamily="34" charset="-120"/>
                        <a:cs typeface="+mn-cs"/>
                      </a:endParaRPr>
                    </a:p>
                    <a:p>
                      <a:pPr marL="449263" marR="0" lvl="0" indent="-285750" algn="just" defTabSz="914400" rtl="0" eaLnBrk="1" fontAlgn="auto" latinLnBrk="0" hangingPunct="1">
                        <a:lnSpc>
                          <a:spcPts val="2400"/>
                        </a:lnSpc>
                        <a:spcBef>
                          <a:spcPts val="300"/>
                        </a:spcBef>
                        <a:spcAft>
                          <a:spcPts val="0"/>
                        </a:spcAft>
                        <a:buClrTx/>
                        <a:buSzPts val="1200"/>
                        <a:buFont typeface="Wingdings" panose="05000000000000000000" pitchFamily="2" charset="2"/>
                        <a:buChar char="ü"/>
                        <a:tabLst/>
                        <a:defRPr/>
                      </a:pPr>
                      <a:r>
                        <a:rPr lang="zh-TW" altLang="en-US" sz="1500" b="0" kern="0" spc="-70" baseline="0" dirty="0" smtClean="0">
                          <a:solidFill>
                            <a:srgbClr val="1F497D"/>
                          </a:solidFill>
                          <a:latin typeface="微軟正黑體" pitchFamily="34" charset="-120"/>
                          <a:ea typeface="微軟正黑體" pitchFamily="34" charset="-120"/>
                          <a:cs typeface="+mn-cs"/>
                        </a:rPr>
                        <a:t>擴大</a:t>
                      </a:r>
                      <a:r>
                        <a:rPr lang="en-US" altLang="zh-TW" sz="1500" b="0" kern="0" spc="-70" baseline="0" dirty="0" smtClean="0">
                          <a:solidFill>
                            <a:srgbClr val="1F497D"/>
                          </a:solidFill>
                          <a:latin typeface="微軟正黑體" pitchFamily="34" charset="-120"/>
                          <a:ea typeface="微軟正黑體" pitchFamily="34" charset="-120"/>
                          <a:cs typeface="+mn-cs"/>
                        </a:rPr>
                        <a:t>105</a:t>
                      </a:r>
                      <a:r>
                        <a:rPr lang="zh-TW" altLang="en-US" sz="1500" b="0" kern="0" spc="-70" baseline="0" dirty="0" smtClean="0">
                          <a:solidFill>
                            <a:srgbClr val="1F497D"/>
                          </a:solidFill>
                          <a:latin typeface="微軟正黑體" pitchFamily="34" charset="-120"/>
                          <a:ea typeface="微軟正黑體" pitchFamily="34" charset="-120"/>
                          <a:cs typeface="+mn-cs"/>
                        </a:rPr>
                        <a:t> 年公共建設預算額度， </a:t>
                      </a:r>
                      <a:r>
                        <a:rPr lang="en-US" altLang="zh-TW" sz="1500" b="0" kern="0" spc="-70" baseline="0" dirty="0" smtClean="0">
                          <a:solidFill>
                            <a:srgbClr val="1F497D"/>
                          </a:solidFill>
                          <a:latin typeface="微軟正黑體" pitchFamily="34" charset="-120"/>
                          <a:ea typeface="微軟正黑體" pitchFamily="34" charset="-120"/>
                          <a:cs typeface="+mn-cs"/>
                        </a:rPr>
                        <a:t>105 </a:t>
                      </a:r>
                      <a:r>
                        <a:rPr lang="zh-TW" altLang="en-US" sz="1500" b="0" kern="0" spc="-70" baseline="0" dirty="0" smtClean="0">
                          <a:solidFill>
                            <a:srgbClr val="1F497D"/>
                          </a:solidFill>
                          <a:latin typeface="微軟正黑體" pitchFamily="34" charset="-120"/>
                          <a:ea typeface="微軟正黑體" pitchFamily="34" charset="-120"/>
                          <a:cs typeface="+mn-cs"/>
                        </a:rPr>
                        <a:t>年度整體公共建設計畫規模預計達</a:t>
                      </a:r>
                      <a:r>
                        <a:rPr lang="en-US" altLang="zh-TW" sz="1500" b="0" kern="0" spc="-70" baseline="0" dirty="0" smtClean="0">
                          <a:solidFill>
                            <a:srgbClr val="1F497D"/>
                          </a:solidFill>
                          <a:latin typeface="微軟正黑體" pitchFamily="34" charset="-120"/>
                          <a:ea typeface="微軟正黑體" pitchFamily="34" charset="-120"/>
                          <a:cs typeface="+mn-cs"/>
                        </a:rPr>
                        <a:t>3,596</a:t>
                      </a:r>
                      <a:r>
                        <a:rPr lang="zh-TW" altLang="en-US" sz="1500" b="0" kern="0" spc="-70" baseline="0" dirty="0" smtClean="0">
                          <a:solidFill>
                            <a:srgbClr val="1F497D"/>
                          </a:solidFill>
                          <a:latin typeface="微軟正黑體" pitchFamily="34" charset="-120"/>
                          <a:ea typeface="微軟正黑體" pitchFamily="34" charset="-120"/>
                          <a:cs typeface="+mn-cs"/>
                        </a:rPr>
                        <a:t> 億元，較 </a:t>
                      </a:r>
                      <a:r>
                        <a:rPr lang="en-US" altLang="zh-TW" sz="1500" b="0" kern="0" spc="-70" baseline="0" dirty="0" smtClean="0">
                          <a:solidFill>
                            <a:srgbClr val="1F497D"/>
                          </a:solidFill>
                          <a:latin typeface="微軟正黑體" pitchFamily="34" charset="-120"/>
                          <a:ea typeface="微軟正黑體" pitchFamily="34" charset="-120"/>
                          <a:cs typeface="+mn-cs"/>
                        </a:rPr>
                        <a:t>104</a:t>
                      </a:r>
                      <a:r>
                        <a:rPr lang="zh-TW" altLang="en-US" sz="1500" b="0" kern="0" spc="-70" baseline="0" dirty="0" smtClean="0">
                          <a:solidFill>
                            <a:srgbClr val="1F497D"/>
                          </a:solidFill>
                          <a:latin typeface="微軟正黑體" pitchFamily="34" charset="-120"/>
                          <a:ea typeface="微軟正黑體" pitchFamily="34" charset="-120"/>
                          <a:cs typeface="+mn-cs"/>
                        </a:rPr>
                        <a:t> 年度 </a:t>
                      </a:r>
                      <a:r>
                        <a:rPr lang="en-US" altLang="zh-TW" sz="1500" b="0" kern="0" spc="-70" baseline="0" dirty="0" smtClean="0">
                          <a:solidFill>
                            <a:srgbClr val="1F497D"/>
                          </a:solidFill>
                          <a:latin typeface="微軟正黑體" pitchFamily="34" charset="-120"/>
                          <a:ea typeface="微軟正黑體" pitchFamily="34" charset="-120"/>
                          <a:cs typeface="+mn-cs"/>
                        </a:rPr>
                        <a:t>3,179</a:t>
                      </a:r>
                      <a:r>
                        <a:rPr lang="zh-TW" altLang="en-US" sz="1500" b="0" kern="0" spc="-70" baseline="0" dirty="0" smtClean="0">
                          <a:solidFill>
                            <a:srgbClr val="1F497D"/>
                          </a:solidFill>
                          <a:latin typeface="微軟正黑體" pitchFamily="34" charset="-120"/>
                          <a:ea typeface="微軟正黑體" pitchFamily="34" charset="-120"/>
                          <a:cs typeface="+mn-cs"/>
                        </a:rPr>
                        <a:t> 億元增加 </a:t>
                      </a:r>
                      <a:r>
                        <a:rPr lang="en-US" altLang="zh-TW" sz="1500" b="0" kern="0" spc="-70" baseline="0" dirty="0" smtClean="0">
                          <a:solidFill>
                            <a:srgbClr val="1F497D"/>
                          </a:solidFill>
                          <a:latin typeface="微軟正黑體" pitchFamily="34" charset="-120"/>
                          <a:ea typeface="微軟正黑體" pitchFamily="34" charset="-120"/>
                          <a:cs typeface="+mn-cs"/>
                        </a:rPr>
                        <a:t>417</a:t>
                      </a:r>
                      <a:r>
                        <a:rPr lang="zh-TW" altLang="en-US" sz="1500" b="0" kern="0" spc="-70" baseline="0" dirty="0" smtClean="0">
                          <a:solidFill>
                            <a:srgbClr val="1F497D"/>
                          </a:solidFill>
                          <a:latin typeface="微軟正黑體" pitchFamily="34" charset="-120"/>
                          <a:ea typeface="微軟正黑體" pitchFamily="34" charset="-120"/>
                          <a:cs typeface="+mn-cs"/>
                        </a:rPr>
                        <a:t> 億元，約增 </a:t>
                      </a:r>
                      <a:r>
                        <a:rPr lang="en-US" altLang="zh-TW" sz="1500" b="0" kern="0" spc="-70" baseline="0" dirty="0" smtClean="0">
                          <a:solidFill>
                            <a:srgbClr val="1F497D"/>
                          </a:solidFill>
                          <a:latin typeface="微軟正黑體" pitchFamily="34" charset="-120"/>
                          <a:ea typeface="微軟正黑體" pitchFamily="34" charset="-120"/>
                          <a:cs typeface="+mn-cs"/>
                        </a:rPr>
                        <a:t>13.1</a:t>
                      </a:r>
                      <a:r>
                        <a:rPr lang="zh-TW" altLang="en-US" sz="1500" b="0" kern="0" spc="-70" baseline="0" dirty="0" smtClean="0">
                          <a:solidFill>
                            <a:srgbClr val="1F497D"/>
                          </a:solidFill>
                          <a:latin typeface="微軟正黑體" pitchFamily="34" charset="-120"/>
                          <a:ea typeface="微軟正黑體" pitchFamily="34" charset="-120"/>
                          <a:cs typeface="+mn-cs"/>
                        </a:rPr>
                        <a:t> </a:t>
                      </a:r>
                      <a:r>
                        <a:rPr lang="en-US" altLang="zh-TW" sz="1500" b="0" kern="0" spc="-70" baseline="0" dirty="0" smtClean="0">
                          <a:solidFill>
                            <a:srgbClr val="1F497D"/>
                          </a:solidFill>
                          <a:latin typeface="微軟正黑體" pitchFamily="34" charset="-120"/>
                          <a:ea typeface="微軟正黑體" pitchFamily="34" charset="-120"/>
                          <a:cs typeface="+mn-cs"/>
                        </a:rPr>
                        <a:t>%</a:t>
                      </a:r>
                      <a:r>
                        <a:rPr lang="zh-TW" altLang="en-US" sz="1500" b="0" kern="0" spc="-70" baseline="0" dirty="0" smtClean="0">
                          <a:solidFill>
                            <a:srgbClr val="1F497D"/>
                          </a:solidFill>
                          <a:latin typeface="微軟正黑體" pitchFamily="34" charset="-120"/>
                          <a:ea typeface="微軟正黑體" pitchFamily="34" charset="-120"/>
                          <a:cs typeface="+mn-cs"/>
                        </a:rPr>
                        <a:t>；主要包括</a:t>
                      </a:r>
                      <a:r>
                        <a:rPr lang="zh-TW" altLang="zh-TW" sz="1500" b="0" kern="0" spc="-70" baseline="0" dirty="0" smtClean="0">
                          <a:solidFill>
                            <a:srgbClr val="1F497D"/>
                          </a:solidFill>
                          <a:latin typeface="微軟正黑體" pitchFamily="34" charset="-120"/>
                          <a:ea typeface="微軟正黑體" pitchFamily="34" charset="-120"/>
                          <a:cs typeface="+mn-cs"/>
                        </a:rPr>
                        <a:t>臺中捷運烏日文心北屯線</a:t>
                      </a:r>
                      <a:r>
                        <a:rPr lang="zh-TW" altLang="en-US" sz="1500" b="0" kern="0" spc="-70" baseline="0" dirty="0" smtClean="0">
                          <a:solidFill>
                            <a:srgbClr val="1F497D"/>
                          </a:solidFill>
                          <a:latin typeface="微軟正黑體" pitchFamily="34" charset="-120"/>
                          <a:ea typeface="微軟正黑體" pitchFamily="34" charset="-120"/>
                          <a:cs typeface="+mn-cs"/>
                        </a:rPr>
                        <a:t>、臺北都會捷運、高雄市區鐵路地下化等重大建設</a:t>
                      </a:r>
                      <a:endParaRPr lang="en-US" altLang="zh-TW" sz="1500" b="0" kern="0" spc="-70" baseline="0" dirty="0" smtClean="0">
                        <a:solidFill>
                          <a:srgbClr val="1F497D"/>
                        </a:solidFill>
                        <a:latin typeface="微軟正黑體" pitchFamily="34" charset="-120"/>
                        <a:ea typeface="微軟正黑體" pitchFamily="34" charset="-120"/>
                        <a:cs typeface="+mn-cs"/>
                      </a:endParaRPr>
                    </a:p>
                    <a:p>
                      <a:pPr marL="449263" marR="0" lvl="0" indent="-285750" algn="just" defTabSz="914400" rtl="0" eaLnBrk="1" fontAlgn="auto" latinLnBrk="0" hangingPunct="1">
                        <a:lnSpc>
                          <a:spcPts val="2400"/>
                        </a:lnSpc>
                        <a:spcBef>
                          <a:spcPts val="300"/>
                        </a:spcBef>
                        <a:spcAft>
                          <a:spcPts val="0"/>
                        </a:spcAft>
                        <a:buClrTx/>
                        <a:buSzPts val="1200"/>
                        <a:buFont typeface="Wingdings" panose="05000000000000000000" pitchFamily="2" charset="2"/>
                        <a:buChar char="ü"/>
                        <a:tabLst/>
                        <a:defRPr/>
                      </a:pPr>
                      <a:r>
                        <a:rPr lang="zh-TW" altLang="en-US" sz="1500" b="0" kern="0" spc="-70" baseline="0" dirty="0" smtClean="0">
                          <a:solidFill>
                            <a:srgbClr val="1F497D"/>
                          </a:solidFill>
                          <a:latin typeface="微軟正黑體" pitchFamily="34" charset="-120"/>
                          <a:ea typeface="微軟正黑體" pitchFamily="34" charset="-120"/>
                          <a:cs typeface="+mn-cs"/>
                        </a:rPr>
                        <a:t>擴編</a:t>
                      </a:r>
                      <a:r>
                        <a:rPr lang="en-US" altLang="zh-TW" sz="1500" b="0" kern="0" spc="-70" baseline="0" dirty="0" smtClean="0">
                          <a:solidFill>
                            <a:srgbClr val="1F497D"/>
                          </a:solidFill>
                          <a:latin typeface="微軟正黑體" pitchFamily="34" charset="-120"/>
                          <a:ea typeface="微軟正黑體" pitchFamily="34" charset="-120"/>
                          <a:cs typeface="+mn-cs"/>
                        </a:rPr>
                        <a:t>105</a:t>
                      </a:r>
                      <a:r>
                        <a:rPr lang="zh-TW" altLang="en-US" sz="1500" b="0" kern="0" spc="-70" baseline="0" dirty="0" smtClean="0">
                          <a:solidFill>
                            <a:srgbClr val="1F497D"/>
                          </a:solidFill>
                          <a:latin typeface="微軟正黑體" pitchFamily="34" charset="-120"/>
                          <a:ea typeface="微軟正黑體" pitchFamily="34" charset="-120"/>
                          <a:cs typeface="+mn-cs"/>
                        </a:rPr>
                        <a:t> 年科技發展預算，預計投入 </a:t>
                      </a:r>
                      <a:r>
                        <a:rPr lang="en-US" altLang="zh-TW" sz="1500" b="0" kern="0" spc="-70" baseline="0" dirty="0" smtClean="0">
                          <a:solidFill>
                            <a:srgbClr val="1F497D"/>
                          </a:solidFill>
                          <a:latin typeface="微軟正黑體" pitchFamily="34" charset="-120"/>
                          <a:ea typeface="微軟正黑體" pitchFamily="34" charset="-120"/>
                          <a:cs typeface="+mn-cs"/>
                        </a:rPr>
                        <a:t>1,033</a:t>
                      </a:r>
                      <a:r>
                        <a:rPr lang="zh-TW" altLang="en-US" sz="1500" b="0" kern="0" spc="-70" baseline="0" dirty="0" smtClean="0">
                          <a:solidFill>
                            <a:srgbClr val="1F497D"/>
                          </a:solidFill>
                          <a:latin typeface="微軟正黑體" pitchFamily="34" charset="-120"/>
                          <a:ea typeface="微軟正黑體" pitchFamily="34" charset="-120"/>
                          <a:cs typeface="+mn-cs"/>
                        </a:rPr>
                        <a:t> 億元，將全力支援推動生產力 </a:t>
                      </a:r>
                      <a:r>
                        <a:rPr lang="en-US" altLang="zh-TW" sz="1500" b="0" kern="0" spc="-70" baseline="0" dirty="0" smtClean="0">
                          <a:solidFill>
                            <a:srgbClr val="1F497D"/>
                          </a:solidFill>
                          <a:latin typeface="微軟正黑體" pitchFamily="34" charset="-120"/>
                          <a:ea typeface="微軟正黑體" pitchFamily="34" charset="-120"/>
                          <a:cs typeface="+mn-cs"/>
                        </a:rPr>
                        <a:t>4.0</a:t>
                      </a:r>
                      <a:r>
                        <a:rPr lang="zh-TW" altLang="en-US" sz="1500" b="0" kern="0" spc="-70" baseline="0" dirty="0" smtClean="0">
                          <a:solidFill>
                            <a:srgbClr val="1F497D"/>
                          </a:solidFill>
                          <a:latin typeface="微軟正黑體" pitchFamily="34" charset="-120"/>
                          <a:ea typeface="微軟正黑體" pitchFamily="34" charset="-120"/>
                          <a:cs typeface="+mn-cs"/>
                        </a:rPr>
                        <a:t> 、大數據、雲端等計畫</a:t>
                      </a:r>
                      <a:endParaRPr lang="zh-TW" sz="1500" b="0" kern="0" spc="-70" baseline="0" dirty="0">
                        <a:solidFill>
                          <a:srgbClr val="1F497D"/>
                        </a:solidFill>
                        <a:latin typeface="微軟正黑體" pitchFamily="34" charset="-120"/>
                        <a:ea typeface="微軟正黑體" pitchFamily="34" charset="-120"/>
                        <a:cs typeface="+mn-cs"/>
                      </a:endParaRPr>
                    </a:p>
                  </a:txBody>
                  <a:tcPr marL="68580" marR="68580" marT="0" marB="0">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3395684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1"/>
          <p:cNvSpPr>
            <a:spLocks noGrp="1"/>
          </p:cNvSpPr>
          <p:nvPr>
            <p:ph type="title"/>
          </p:nvPr>
        </p:nvSpPr>
        <p:spPr>
          <a:xfrm>
            <a:off x="0" y="116632"/>
            <a:ext cx="9168712" cy="641984"/>
          </a:xfrm>
        </p:spPr>
        <p:txBody>
          <a:bodyPr lIns="0" rIns="0">
            <a:normAutofit fontScale="90000"/>
          </a:bodyPr>
          <a:lstStyle/>
          <a:p>
            <a:pPr eaLnBrk="0" fontAlgn="base" hangingPunct="0">
              <a:lnSpc>
                <a:spcPct val="100000"/>
              </a:lnSpc>
              <a:spcAft>
                <a:spcPct val="0"/>
              </a:spcAft>
              <a:defRPr/>
            </a:pPr>
            <a:r>
              <a:rPr lang="zh-TW" altLang="en-US" b="1" dirty="0">
                <a:solidFill>
                  <a:srgbClr val="002060"/>
                </a:solidFill>
                <a:effectLst>
                  <a:outerShdw blurRad="38100" dist="38100" dir="2700000" algn="tl">
                    <a:srgbClr val="000000">
                      <a:alpha val="43137"/>
                    </a:srgbClr>
                  </a:outerShdw>
                </a:effectLst>
                <a:cs typeface="Times New Roman" panose="02020603050405020304" pitchFamily="18" charset="0"/>
              </a:rPr>
              <a:t>四、未來</a:t>
            </a:r>
            <a:r>
              <a:rPr lang="zh-TW" altLang="en-US" b="1" dirty="0" smtClean="0">
                <a:solidFill>
                  <a:srgbClr val="002060"/>
                </a:solidFill>
                <a:effectLst>
                  <a:outerShdw blurRad="38100" dist="38100" dir="2700000" algn="tl">
                    <a:srgbClr val="000000">
                      <a:alpha val="43137"/>
                    </a:srgbClr>
                  </a:outerShdw>
                </a:effectLst>
                <a:cs typeface="Times New Roman" panose="02020603050405020304" pitchFamily="18" charset="0"/>
              </a:rPr>
              <a:t>一年重點措施</a:t>
            </a:r>
            <a:r>
              <a:rPr lang="en-US" altLang="zh-TW" sz="3100" b="1" dirty="0" smtClean="0">
                <a:solidFill>
                  <a:srgbClr val="002060"/>
                </a:solidFill>
                <a:effectLst>
                  <a:outerShdw blurRad="38100" dist="38100" dir="2700000" algn="tl">
                    <a:srgbClr val="000000">
                      <a:alpha val="43137"/>
                    </a:srgbClr>
                  </a:outerShdw>
                </a:effectLst>
                <a:cs typeface="Times New Roman" panose="02020603050405020304" pitchFamily="18" charset="0"/>
              </a:rPr>
              <a:t>(8/9)</a:t>
            </a:r>
            <a:endParaRPr lang="zh-TW" altLang="en-US" sz="3100" b="1" dirty="0">
              <a:solidFill>
                <a:srgbClr val="002060"/>
              </a:solidFill>
              <a:effectLst>
                <a:outerShdw blurRad="38100" dist="38100" dir="2700000" algn="tl">
                  <a:srgbClr val="000000">
                    <a:alpha val="43137"/>
                  </a:srgbClr>
                </a:outerShdw>
              </a:effectLst>
              <a:cs typeface="Times New Roman" panose="02020603050405020304" pitchFamily="18" charset="0"/>
            </a:endParaRPr>
          </a:p>
        </p:txBody>
      </p:sp>
      <p:sp>
        <p:nvSpPr>
          <p:cNvPr id="7" name="投影片編號版面配置區 3"/>
          <p:cNvSpPr txBox="1">
            <a:spLocks/>
          </p:cNvSpPr>
          <p:nvPr/>
        </p:nvSpPr>
        <p:spPr>
          <a:xfrm>
            <a:off x="6905848" y="6492875"/>
            <a:ext cx="2133600" cy="365125"/>
          </a:xfrm>
          <a:prstGeom prst="rect">
            <a:avLst/>
          </a:prstGeom>
        </p:spPr>
        <p:txBody>
          <a:bodyPr vert="horz" lIns="91440" tIns="45720" rIns="91440" bIns="45720" rtlCol="0" anchor="ctr"/>
          <a:lstStyle>
            <a:defPPr>
              <a:defRPr lang="zh-TW"/>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8646B01-4085-4DDD-822B-F552DEC86DD7}" type="slidenum">
              <a:rPr lang="zh-TW" altLang="en-US" sz="1600" smtClean="0">
                <a:solidFill>
                  <a:prstClr val="black">
                    <a:tint val="75000"/>
                  </a:prstClr>
                </a:solidFill>
                <a:ea typeface="文鼎圓體M"/>
              </a:rPr>
              <a:pPr/>
              <a:t>29</a:t>
            </a:fld>
            <a:endParaRPr lang="zh-TW" altLang="en-US" sz="1600" dirty="0">
              <a:solidFill>
                <a:prstClr val="black">
                  <a:tint val="75000"/>
                </a:prstClr>
              </a:solidFill>
              <a:ea typeface="文鼎圓體M"/>
            </a:endParaRPr>
          </a:p>
        </p:txBody>
      </p:sp>
      <p:graphicFrame>
        <p:nvGraphicFramePr>
          <p:cNvPr id="2" name="表格 1"/>
          <p:cNvGraphicFramePr>
            <a:graphicFrameLocks noGrp="1"/>
          </p:cNvGraphicFramePr>
          <p:nvPr>
            <p:extLst>
              <p:ext uri="{D42A27DB-BD31-4B8C-83A1-F6EECF244321}">
                <p14:modId xmlns:p14="http://schemas.microsoft.com/office/powerpoint/2010/main" val="3665030360"/>
              </p:ext>
            </p:extLst>
          </p:nvPr>
        </p:nvGraphicFramePr>
        <p:xfrm>
          <a:off x="385321" y="1014624"/>
          <a:ext cx="8514409" cy="5259820"/>
        </p:xfrm>
        <a:graphic>
          <a:graphicData uri="http://schemas.openxmlformats.org/drawingml/2006/table">
            <a:tbl>
              <a:tblPr firstRow="1" firstCol="1" bandRow="1">
                <a:effectLst/>
                <a:tableStyleId>{5C22544A-7EE6-4342-B048-85BDC9FD1C3A}</a:tableStyleId>
              </a:tblPr>
              <a:tblGrid>
                <a:gridCol w="1817148"/>
                <a:gridCol w="6697261"/>
              </a:tblGrid>
              <a:tr h="375939">
                <a:tc>
                  <a:txBody>
                    <a:bodyPr/>
                    <a:lstStyle/>
                    <a:p>
                      <a:pPr algn="ctr">
                        <a:spcAft>
                          <a:spcPts val="0"/>
                        </a:spcAft>
                      </a:pPr>
                      <a:r>
                        <a:rPr lang="zh-TW" altLang="en-US" sz="2000" b="1" kern="0" spc="-30" dirty="0" smtClean="0">
                          <a:solidFill>
                            <a:schemeClr val="tx1"/>
                          </a:solidFill>
                          <a:latin typeface="微軟正黑體" pitchFamily="34" charset="-120"/>
                          <a:ea typeface="微軟正黑體" pitchFamily="34" charset="-120"/>
                          <a:cs typeface="+mn-cs"/>
                        </a:rPr>
                        <a:t>推動措施</a:t>
                      </a:r>
                      <a:endParaRPr lang="zh-TW" altLang="zh-TW" sz="2000" b="1" kern="0" spc="-30" dirty="0">
                        <a:solidFill>
                          <a:schemeClr val="tx1"/>
                        </a:solidFill>
                        <a:latin typeface="微軟正黑體" pitchFamily="34" charset="-120"/>
                        <a:ea typeface="微軟正黑體" pitchFamily="34" charset="-120"/>
                        <a:cs typeface="+mn-cs"/>
                      </a:endParaRPr>
                    </a:p>
                  </a:txBody>
                  <a:tcPr marL="60779" marR="60779"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spcAft>
                          <a:spcPts val="0"/>
                        </a:spcAft>
                      </a:pPr>
                      <a:r>
                        <a:rPr lang="zh-TW" altLang="en-US" sz="2000" b="1" kern="0" spc="-30" dirty="0" smtClean="0">
                          <a:solidFill>
                            <a:schemeClr val="tx1"/>
                          </a:solidFill>
                          <a:latin typeface="微軟正黑體" pitchFamily="34" charset="-120"/>
                          <a:ea typeface="微軟正黑體" pitchFamily="34" charset="-120"/>
                          <a:cs typeface="+mn-cs"/>
                        </a:rPr>
                        <a:t>具體作法</a:t>
                      </a:r>
                      <a:endParaRPr lang="zh-TW" altLang="zh-TW" sz="2000" b="1" kern="0" spc="-30" dirty="0">
                        <a:solidFill>
                          <a:schemeClr val="tx1"/>
                        </a:solidFill>
                        <a:latin typeface="微軟正黑體" pitchFamily="34" charset="-120"/>
                        <a:ea typeface="微軟正黑體" pitchFamily="34" charset="-120"/>
                        <a:cs typeface="+mn-cs"/>
                      </a:endParaRPr>
                    </a:p>
                  </a:txBody>
                  <a:tcPr marL="60779" marR="60779"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tx2">
                        <a:lumMod val="40000"/>
                        <a:lumOff val="60000"/>
                      </a:schemeClr>
                    </a:solidFill>
                  </a:tcPr>
                </a:tc>
              </a:tr>
              <a:tr h="311881">
                <a:tc gridSpan="2">
                  <a:txBody>
                    <a:bodyPr/>
                    <a:lstStyle/>
                    <a:p>
                      <a:pPr algn="ctr">
                        <a:spcAft>
                          <a:spcPts val="0"/>
                        </a:spcAft>
                      </a:pPr>
                      <a:r>
                        <a:rPr lang="zh-TW" altLang="en-US" sz="2000" b="1" kern="0" spc="-30" dirty="0" smtClean="0">
                          <a:solidFill>
                            <a:schemeClr val="bg1"/>
                          </a:solidFill>
                          <a:latin typeface="微軟正黑體" pitchFamily="34" charset="-120"/>
                          <a:ea typeface="微軟正黑體" pitchFamily="34" charset="-120"/>
                          <a:cs typeface="+mn-cs"/>
                        </a:rPr>
                        <a:t>投資促進</a:t>
                      </a:r>
                      <a:endParaRPr lang="zh-TW" sz="2000" b="1" kern="0" spc="-30" dirty="0">
                        <a:solidFill>
                          <a:schemeClr val="bg1"/>
                        </a:solidFill>
                        <a:latin typeface="微軟正黑體" pitchFamily="34" charset="-120"/>
                        <a:ea typeface="微軟正黑體" pitchFamily="34" charset="-120"/>
                        <a:cs typeface="+mn-cs"/>
                      </a:endParaRPr>
                    </a:p>
                  </a:txBody>
                  <a:tcPr marL="68580" marR="68580" marT="0" marB="0">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hMerge="1">
                  <a:txBody>
                    <a:bodyPr/>
                    <a:lstStyle/>
                    <a:p>
                      <a:endParaRPr lang="zh-TW" altLang="en-US"/>
                    </a:p>
                  </a:txBody>
                  <a:tcPr/>
                </a:tc>
              </a:tr>
              <a:tr h="3992300">
                <a:tc>
                  <a:txBody>
                    <a:bodyPr/>
                    <a:lstStyle/>
                    <a:p>
                      <a:pPr marL="0" indent="-361950" algn="l" defTabSz="914400" rtl="0" eaLnBrk="1" latinLnBrk="0" hangingPunct="1">
                        <a:lnSpc>
                          <a:spcPct val="120000"/>
                        </a:lnSpc>
                        <a:spcBef>
                          <a:spcPts val="600"/>
                        </a:spcBef>
                        <a:spcAft>
                          <a:spcPts val="0"/>
                        </a:spcAft>
                      </a:pPr>
                      <a:r>
                        <a:rPr lang="zh-TW" altLang="en-US" sz="1500" b="0" kern="0" spc="-30" dirty="0">
                          <a:solidFill>
                            <a:schemeClr val="tx1"/>
                          </a:solidFill>
                          <a:latin typeface="微軟正黑體" pitchFamily="34" charset="-120"/>
                          <a:ea typeface="微軟正黑體" pitchFamily="34" charset="-120"/>
                          <a:cs typeface="+mn-cs"/>
                        </a:rPr>
                        <a:t>二</a:t>
                      </a:r>
                      <a:r>
                        <a:rPr lang="zh-TW" sz="1500" b="0" kern="0" spc="-30" dirty="0" smtClean="0">
                          <a:solidFill>
                            <a:schemeClr val="tx1"/>
                          </a:solidFill>
                          <a:latin typeface="微軟正黑體" pitchFamily="34" charset="-120"/>
                          <a:ea typeface="微軟正黑體" pitchFamily="34" charset="-120"/>
                          <a:cs typeface="+mn-cs"/>
                        </a:rPr>
                        <a:t>、</a:t>
                      </a:r>
                      <a:r>
                        <a:rPr lang="zh-TW" altLang="en-US" sz="1500" b="0" kern="0" spc="-30" dirty="0" smtClean="0">
                          <a:solidFill>
                            <a:schemeClr val="tx1"/>
                          </a:solidFill>
                          <a:latin typeface="微軟正黑體" pitchFamily="34" charset="-120"/>
                          <a:ea typeface="微軟正黑體" pitchFamily="34" charset="-120"/>
                          <a:cs typeface="+mn-cs"/>
                        </a:rPr>
                        <a:t>吸引民間投資</a:t>
                      </a:r>
                      <a:endParaRPr lang="zh-TW" sz="1500" b="0" kern="0" spc="-30" dirty="0">
                        <a:solidFill>
                          <a:schemeClr val="tx1"/>
                        </a:solidFill>
                        <a:latin typeface="微軟正黑體" pitchFamily="34" charset="-120"/>
                        <a:ea typeface="微軟正黑體" pitchFamily="34" charset="-120"/>
                        <a:cs typeface="+mn-cs"/>
                      </a:endParaRPr>
                    </a:p>
                  </a:txBody>
                  <a:tcPr marL="68580" marR="68580" marT="0" marB="0">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marL="85725" marR="0" lvl="0" indent="0" algn="l" defTabSz="914400" rtl="0" eaLnBrk="1" fontAlgn="auto" latinLnBrk="0" hangingPunct="1">
                        <a:lnSpc>
                          <a:spcPts val="2400"/>
                        </a:lnSpc>
                        <a:spcBef>
                          <a:spcPts val="300"/>
                        </a:spcBef>
                        <a:spcAft>
                          <a:spcPts val="300"/>
                        </a:spcAft>
                        <a:buClrTx/>
                        <a:buSzPts val="1200"/>
                        <a:buFont typeface="Wingdings"/>
                        <a:buNone/>
                        <a:tabLst/>
                        <a:defRPr/>
                      </a:pPr>
                      <a:r>
                        <a:rPr lang="zh-TW" altLang="en-US" sz="1500" b="0" kern="0" spc="-70" baseline="0" dirty="0" smtClean="0">
                          <a:solidFill>
                            <a:srgbClr val="1F497D"/>
                          </a:solidFill>
                          <a:latin typeface="微軟正黑體" pitchFamily="34" charset="-120"/>
                          <a:ea typeface="微軟正黑體" pitchFamily="34" charset="-120"/>
                          <a:cs typeface="+mn-cs"/>
                        </a:rPr>
                        <a:t>誘發</a:t>
                      </a:r>
                      <a:r>
                        <a:rPr lang="zh-TW" altLang="zh-TW" sz="1500" b="0" kern="0" spc="-70" baseline="0" dirty="0" smtClean="0">
                          <a:solidFill>
                            <a:srgbClr val="1F497D"/>
                          </a:solidFill>
                          <a:latin typeface="微軟正黑體" pitchFamily="34" charset="-120"/>
                          <a:ea typeface="微軟正黑體" pitchFamily="34" charset="-120"/>
                          <a:cs typeface="+mn-cs"/>
                        </a:rPr>
                        <a:t>生技</a:t>
                      </a:r>
                      <a:r>
                        <a:rPr lang="zh-TW" altLang="en-US" sz="1500" b="0" kern="0" spc="-70" baseline="0" dirty="0" smtClean="0">
                          <a:solidFill>
                            <a:srgbClr val="1F497D"/>
                          </a:solidFill>
                          <a:latin typeface="微軟正黑體" pitchFamily="34" charset="-120"/>
                          <a:ea typeface="微軟正黑體" pitchFamily="34" charset="-120"/>
                          <a:cs typeface="+mn-cs"/>
                        </a:rPr>
                        <a:t>醫療</a:t>
                      </a:r>
                      <a:r>
                        <a:rPr lang="zh-TW" altLang="zh-TW" sz="1500" b="0" kern="0" spc="-70" baseline="0" dirty="0" smtClean="0">
                          <a:solidFill>
                            <a:srgbClr val="1F497D"/>
                          </a:solidFill>
                          <a:latin typeface="微軟正黑體" pitchFamily="34" charset="-120"/>
                          <a:ea typeface="微軟正黑體" pitchFamily="34" charset="-120"/>
                          <a:cs typeface="+mn-cs"/>
                        </a:rPr>
                        <a:t>、綠能、智慧城市</a:t>
                      </a:r>
                      <a:r>
                        <a:rPr lang="zh-TW" altLang="en-US" sz="1500" b="0" kern="0" spc="-70" baseline="0" dirty="0" smtClean="0">
                          <a:solidFill>
                            <a:srgbClr val="1F497D"/>
                          </a:solidFill>
                          <a:latin typeface="微軟正黑體" pitchFamily="34" charset="-120"/>
                          <a:ea typeface="微軟正黑體" pitchFamily="34" charset="-120"/>
                          <a:cs typeface="+mn-cs"/>
                        </a:rPr>
                        <a:t>等具投資潛力產業商機，吸引國內外民間投資</a:t>
                      </a:r>
                      <a:endParaRPr lang="en-US" altLang="zh-TW" sz="1500" b="0" kern="0" spc="-70" baseline="0" dirty="0" smtClean="0">
                        <a:solidFill>
                          <a:srgbClr val="1F497D"/>
                        </a:solidFill>
                        <a:latin typeface="微軟正黑體" pitchFamily="34" charset="-120"/>
                        <a:ea typeface="微軟正黑體" pitchFamily="34" charset="-120"/>
                        <a:cs typeface="+mn-cs"/>
                      </a:endParaRPr>
                    </a:p>
                    <a:p>
                      <a:pPr marL="466725" marR="0" lvl="1" indent="-285750" algn="l" defTabSz="914400" rtl="0" eaLnBrk="1" fontAlgn="auto" latinLnBrk="0" hangingPunct="1">
                        <a:lnSpc>
                          <a:spcPts val="2400"/>
                        </a:lnSpc>
                        <a:spcBef>
                          <a:spcPts val="600"/>
                        </a:spcBef>
                        <a:spcAft>
                          <a:spcPts val="300"/>
                        </a:spcAft>
                        <a:buClrTx/>
                        <a:buSzPts val="1200"/>
                        <a:buFont typeface="Wingdings" panose="05000000000000000000" pitchFamily="2" charset="2"/>
                        <a:buChar char="l"/>
                        <a:tabLst/>
                        <a:defRPr/>
                      </a:pPr>
                      <a:r>
                        <a:rPr lang="zh-TW" altLang="en-US" sz="1500" b="0" kern="0" spc="-70" baseline="0" dirty="0" smtClean="0">
                          <a:solidFill>
                            <a:srgbClr val="1F497D"/>
                          </a:solidFill>
                          <a:latin typeface="微軟正黑體" pitchFamily="34" charset="-120"/>
                          <a:ea typeface="微軟正黑體" pitchFamily="34" charset="-120"/>
                          <a:cs typeface="+mn-cs"/>
                        </a:rPr>
                        <a:t>誘發具投資潛力商機</a:t>
                      </a:r>
                      <a:endParaRPr lang="en-US" altLang="zh-TW" sz="1500" b="0" kern="0" spc="-70" baseline="0" dirty="0" smtClean="0">
                        <a:solidFill>
                          <a:srgbClr val="1F497D"/>
                        </a:solidFill>
                        <a:latin typeface="微軟正黑體" pitchFamily="34" charset="-120"/>
                        <a:ea typeface="微軟正黑體" pitchFamily="34" charset="-120"/>
                        <a:cs typeface="+mn-cs"/>
                      </a:endParaRPr>
                    </a:p>
                    <a:p>
                      <a:pPr marL="541338" marR="0" lvl="0" indent="-285750" algn="just" defTabSz="914400" rtl="0" eaLnBrk="1" fontAlgn="auto" latinLnBrk="0" hangingPunct="1">
                        <a:lnSpc>
                          <a:spcPts val="2400"/>
                        </a:lnSpc>
                        <a:spcBef>
                          <a:spcPts val="300"/>
                        </a:spcBef>
                        <a:spcAft>
                          <a:spcPts val="300"/>
                        </a:spcAft>
                        <a:buClrTx/>
                        <a:buSzPts val="1200"/>
                        <a:buFont typeface="Wingdings" panose="05000000000000000000" pitchFamily="2" charset="2"/>
                        <a:buChar char="ü"/>
                        <a:tabLst/>
                        <a:defRPr/>
                      </a:pPr>
                      <a:r>
                        <a:rPr lang="zh-TW" altLang="zh-TW" sz="1500" b="0" kern="0" spc="-70" baseline="0" dirty="0" smtClean="0">
                          <a:solidFill>
                            <a:srgbClr val="1F497D"/>
                          </a:solidFill>
                          <a:latin typeface="微軟正黑體" pitchFamily="34" charset="-120"/>
                          <a:ea typeface="微軟正黑體" pitchFamily="34" charset="-120"/>
                          <a:cs typeface="+mn-cs"/>
                        </a:rPr>
                        <a:t>生技醫療：推動「生物經濟產業發展方案」，促成生技製藥、醫材、醫療照護、食品與農業整體發展</a:t>
                      </a:r>
                      <a:endParaRPr lang="en-US" altLang="zh-TW" sz="1500" b="0" kern="0" spc="-70" baseline="0" dirty="0" smtClean="0">
                        <a:solidFill>
                          <a:srgbClr val="1F497D"/>
                        </a:solidFill>
                        <a:latin typeface="微軟正黑體" pitchFamily="34" charset="-120"/>
                        <a:ea typeface="微軟正黑體" pitchFamily="34" charset="-120"/>
                        <a:cs typeface="+mn-cs"/>
                      </a:endParaRPr>
                    </a:p>
                    <a:p>
                      <a:pPr marL="541338" marR="0" lvl="0" indent="-285750" algn="just" defTabSz="914400" rtl="0" eaLnBrk="1" fontAlgn="auto" latinLnBrk="0" hangingPunct="1">
                        <a:lnSpc>
                          <a:spcPts val="2400"/>
                        </a:lnSpc>
                        <a:spcBef>
                          <a:spcPts val="300"/>
                        </a:spcBef>
                        <a:spcAft>
                          <a:spcPts val="300"/>
                        </a:spcAft>
                        <a:buClrTx/>
                        <a:buSzPts val="1200"/>
                        <a:buFont typeface="Wingdings" panose="05000000000000000000" pitchFamily="2" charset="2"/>
                        <a:buChar char="ü"/>
                        <a:tabLst/>
                        <a:defRPr/>
                      </a:pPr>
                      <a:r>
                        <a:rPr lang="zh-TW" altLang="zh-TW" sz="1500" b="0" kern="0" spc="-70" baseline="0" dirty="0" smtClean="0">
                          <a:solidFill>
                            <a:srgbClr val="1F497D"/>
                          </a:solidFill>
                          <a:latin typeface="微軟正黑體" pitchFamily="34" charset="-120"/>
                          <a:ea typeface="微軟正黑體" pitchFamily="34" charset="-120"/>
                          <a:cs typeface="+mn-cs"/>
                        </a:rPr>
                        <a:t>綠能：利用電動機車、電動大巴、離岸風電、太陽能發電等重大經建投資計畫所衍生之商機，提供場域試煉</a:t>
                      </a:r>
                      <a:endParaRPr lang="en-US" altLang="zh-TW" sz="1500" b="0" kern="0" spc="-70" baseline="0" dirty="0" smtClean="0">
                        <a:solidFill>
                          <a:srgbClr val="1F497D"/>
                        </a:solidFill>
                        <a:latin typeface="微軟正黑體" pitchFamily="34" charset="-120"/>
                        <a:ea typeface="微軟正黑體" pitchFamily="34" charset="-120"/>
                        <a:cs typeface="+mn-cs"/>
                        <a:sym typeface="Wingdings"/>
                      </a:endParaRPr>
                    </a:p>
                    <a:p>
                      <a:pPr marL="541338" marR="0" lvl="0" indent="-285750" algn="just" defTabSz="914400" rtl="0" eaLnBrk="1" fontAlgn="auto" latinLnBrk="0" hangingPunct="1">
                        <a:lnSpc>
                          <a:spcPts val="2400"/>
                        </a:lnSpc>
                        <a:spcBef>
                          <a:spcPts val="300"/>
                        </a:spcBef>
                        <a:spcAft>
                          <a:spcPts val="300"/>
                        </a:spcAft>
                        <a:buClrTx/>
                        <a:buSzPts val="1200"/>
                        <a:buFont typeface="Wingdings" panose="05000000000000000000" pitchFamily="2" charset="2"/>
                        <a:buChar char="ü"/>
                        <a:tabLst/>
                        <a:defRPr/>
                      </a:pPr>
                      <a:r>
                        <a:rPr lang="zh-TW" altLang="zh-TW" sz="1500" b="0" kern="0" spc="-70" baseline="0" dirty="0" smtClean="0">
                          <a:solidFill>
                            <a:srgbClr val="1F497D"/>
                          </a:solidFill>
                          <a:latin typeface="微軟正黑體" pitchFamily="34" charset="-120"/>
                          <a:ea typeface="微軟正黑體" pitchFamily="34" charset="-120"/>
                          <a:cs typeface="+mn-cs"/>
                        </a:rPr>
                        <a:t>智慧城市：運用</a:t>
                      </a:r>
                      <a:r>
                        <a:rPr lang="en-US" altLang="zh-TW" sz="1500" b="0" kern="0" spc="-70" baseline="0" dirty="0" smtClean="0">
                          <a:solidFill>
                            <a:srgbClr val="1F497D"/>
                          </a:solidFill>
                          <a:latin typeface="微軟正黑體" pitchFamily="34" charset="-120"/>
                          <a:ea typeface="微軟正黑體" pitchFamily="34" charset="-120"/>
                          <a:cs typeface="+mn-cs"/>
                        </a:rPr>
                        <a:t>4G</a:t>
                      </a:r>
                      <a:r>
                        <a:rPr lang="zh-TW" altLang="zh-TW" sz="1500" b="0" kern="0" spc="-70" baseline="0" dirty="0" smtClean="0">
                          <a:solidFill>
                            <a:srgbClr val="1F497D"/>
                          </a:solidFill>
                          <a:latin typeface="微軟正黑體" pitchFamily="34" charset="-120"/>
                          <a:ea typeface="微軟正黑體" pitchFamily="34" charset="-120"/>
                          <a:cs typeface="+mn-cs"/>
                        </a:rPr>
                        <a:t>行動寬頻計畫衍生之商機，激勵國內外資金投入智慧交通、智慧醫療、智慧教育、智慧生產、智慧節能、智慧物流等產業</a:t>
                      </a:r>
                      <a:endParaRPr lang="en-US" altLang="zh-TW" sz="1500" b="0" kern="0" spc="-70" baseline="0" dirty="0" smtClean="0">
                        <a:solidFill>
                          <a:srgbClr val="1F497D"/>
                        </a:solidFill>
                        <a:latin typeface="微軟正黑體" pitchFamily="34" charset="-120"/>
                        <a:ea typeface="微軟正黑體" pitchFamily="34" charset="-120"/>
                        <a:cs typeface="+mn-cs"/>
                      </a:endParaRPr>
                    </a:p>
                    <a:p>
                      <a:pPr marL="466725" marR="0" lvl="1" indent="-285750" algn="l" defTabSz="914400" rtl="0" eaLnBrk="1" fontAlgn="auto" latinLnBrk="0" hangingPunct="1">
                        <a:lnSpc>
                          <a:spcPts val="2400"/>
                        </a:lnSpc>
                        <a:spcBef>
                          <a:spcPts val="600"/>
                        </a:spcBef>
                        <a:spcAft>
                          <a:spcPts val="300"/>
                        </a:spcAft>
                        <a:buClrTx/>
                        <a:buSzPts val="1200"/>
                        <a:buFont typeface="Wingdings" panose="05000000000000000000" pitchFamily="2" charset="2"/>
                        <a:buChar char="l"/>
                        <a:tabLst/>
                        <a:defRPr/>
                      </a:pPr>
                      <a:r>
                        <a:rPr lang="zh-TW" altLang="en-US" sz="1500" b="0" kern="0" spc="-70" baseline="0" dirty="0" smtClean="0">
                          <a:solidFill>
                            <a:srgbClr val="1F497D"/>
                          </a:solidFill>
                          <a:latin typeface="微軟正黑體" pitchFamily="34" charset="-120"/>
                          <a:ea typeface="微軟正黑體" pitchFamily="34" charset="-120"/>
                          <a:cs typeface="+mn-cs"/>
                        </a:rPr>
                        <a:t>誘導民間資金投入建設</a:t>
                      </a:r>
                      <a:endParaRPr lang="en-US" altLang="zh-TW" sz="1500" b="0" kern="0" spc="-70" baseline="0" dirty="0" smtClean="0">
                        <a:solidFill>
                          <a:srgbClr val="1F497D"/>
                        </a:solidFill>
                        <a:latin typeface="微軟正黑體" pitchFamily="34" charset="-120"/>
                        <a:ea typeface="微軟正黑體" pitchFamily="34" charset="-120"/>
                        <a:cs typeface="+mn-cs"/>
                      </a:endParaRPr>
                    </a:p>
                    <a:p>
                      <a:pPr marL="541338" marR="0" lvl="0" indent="-285750" algn="just" defTabSz="914400" rtl="0" eaLnBrk="1" fontAlgn="auto" latinLnBrk="0" hangingPunct="1">
                        <a:lnSpc>
                          <a:spcPts val="2400"/>
                        </a:lnSpc>
                        <a:spcBef>
                          <a:spcPts val="300"/>
                        </a:spcBef>
                        <a:spcAft>
                          <a:spcPts val="300"/>
                        </a:spcAft>
                        <a:buClrTx/>
                        <a:buSzPts val="1200"/>
                        <a:buFont typeface="Wingdings" panose="05000000000000000000" pitchFamily="2" charset="2"/>
                        <a:buChar char="ü"/>
                        <a:tabLst/>
                        <a:defRPr/>
                      </a:pPr>
                      <a:r>
                        <a:rPr lang="zh-TW" altLang="en-US" sz="1500" b="0" kern="0" spc="-70" baseline="0" dirty="0" smtClean="0">
                          <a:solidFill>
                            <a:srgbClr val="1F497D"/>
                          </a:solidFill>
                          <a:latin typeface="微軟正黑體" pitchFamily="34" charset="-120"/>
                          <a:ea typeface="微軟正黑體" pitchFamily="34" charset="-120"/>
                          <a:cs typeface="+mn-cs"/>
                        </a:rPr>
                        <a:t>推動促參：推動民間參與公共建設， </a:t>
                      </a:r>
                      <a:r>
                        <a:rPr lang="en-US" altLang="zh-TW" sz="1500" b="0" kern="0" spc="-70" baseline="0" dirty="0" smtClean="0">
                          <a:solidFill>
                            <a:srgbClr val="1F497D"/>
                          </a:solidFill>
                          <a:latin typeface="微軟正黑體" pitchFamily="34" charset="-120"/>
                          <a:ea typeface="微軟正黑體" pitchFamily="34" charset="-120"/>
                          <a:cs typeface="+mn-cs"/>
                        </a:rPr>
                        <a:t>105</a:t>
                      </a:r>
                      <a:r>
                        <a:rPr lang="zh-TW" altLang="en-US" sz="1500" b="0" kern="0" spc="-70" baseline="0" dirty="0" smtClean="0">
                          <a:solidFill>
                            <a:srgbClr val="1F497D"/>
                          </a:solidFill>
                          <a:latin typeface="微軟正黑體" pitchFamily="34" charset="-120"/>
                          <a:ea typeface="微軟正黑體" pitchFamily="34" charset="-120"/>
                          <a:cs typeface="+mn-cs"/>
                        </a:rPr>
                        <a:t> 年促參案件年度簽約金額目標新臺幣 </a:t>
                      </a:r>
                      <a:r>
                        <a:rPr lang="en-US" altLang="zh-TW" sz="1500" b="0" kern="0" spc="-70" baseline="0" dirty="0" smtClean="0">
                          <a:solidFill>
                            <a:srgbClr val="1F497D"/>
                          </a:solidFill>
                          <a:latin typeface="微軟正黑體" pitchFamily="34" charset="-120"/>
                          <a:ea typeface="微軟正黑體" pitchFamily="34" charset="-120"/>
                          <a:cs typeface="+mn-cs"/>
                        </a:rPr>
                        <a:t>800</a:t>
                      </a:r>
                      <a:r>
                        <a:rPr lang="zh-TW" altLang="en-US" sz="1500" b="0" kern="0" spc="-70" baseline="0" dirty="0" smtClean="0">
                          <a:solidFill>
                            <a:srgbClr val="1F497D"/>
                          </a:solidFill>
                          <a:latin typeface="微軟正黑體" pitchFamily="34" charset="-120"/>
                          <a:ea typeface="微軟正黑體" pitchFamily="34" charset="-120"/>
                          <a:cs typeface="+mn-cs"/>
                        </a:rPr>
                        <a:t> 億元</a:t>
                      </a:r>
                      <a:endParaRPr lang="en-US" altLang="zh-TW" sz="1500" b="0" kern="0" spc="-70" baseline="0" dirty="0" smtClean="0">
                        <a:solidFill>
                          <a:srgbClr val="1F497D"/>
                        </a:solidFill>
                        <a:latin typeface="微軟正黑體" pitchFamily="34" charset="-120"/>
                        <a:ea typeface="微軟正黑體" pitchFamily="34" charset="-120"/>
                        <a:cs typeface="+mn-cs"/>
                      </a:endParaRPr>
                    </a:p>
                    <a:p>
                      <a:pPr marL="541338" marR="0" lvl="0" indent="-285750" algn="just" defTabSz="914400" rtl="0" eaLnBrk="1" fontAlgn="auto" latinLnBrk="0" hangingPunct="1">
                        <a:lnSpc>
                          <a:spcPts val="2400"/>
                        </a:lnSpc>
                        <a:spcBef>
                          <a:spcPts val="300"/>
                        </a:spcBef>
                        <a:spcAft>
                          <a:spcPts val="300"/>
                        </a:spcAft>
                        <a:buClrTx/>
                        <a:buSzPts val="1200"/>
                        <a:buFont typeface="Wingdings" panose="05000000000000000000" pitchFamily="2" charset="2"/>
                        <a:buChar char="ü"/>
                        <a:tabLst/>
                        <a:defRPr/>
                      </a:pPr>
                      <a:r>
                        <a:rPr lang="zh-TW" altLang="en-US" sz="1500" b="0" kern="0" spc="-70" baseline="0" dirty="0" smtClean="0">
                          <a:solidFill>
                            <a:srgbClr val="1F497D"/>
                          </a:solidFill>
                          <a:latin typeface="微軟正黑體" pitchFamily="34" charset="-120"/>
                          <a:ea typeface="微軟正黑體" pitchFamily="34" charset="-120"/>
                          <a:cs typeface="+mn-cs"/>
                        </a:rPr>
                        <a:t>民間投資：</a:t>
                      </a:r>
                      <a:r>
                        <a:rPr lang="zh-TW" altLang="zh-TW" sz="1500" b="0" kern="0" spc="-70" baseline="0" dirty="0" smtClean="0">
                          <a:solidFill>
                            <a:srgbClr val="1F497D"/>
                          </a:solidFill>
                          <a:latin typeface="微軟正黑體" pitchFamily="34" charset="-120"/>
                          <a:ea typeface="微軟正黑體" pitchFamily="34" charset="-120"/>
                          <a:cs typeface="+mn-cs"/>
                        </a:rPr>
                        <a:t>研議調整保險業投資用不動產年化收益率</a:t>
                      </a:r>
                      <a:r>
                        <a:rPr lang="en-US" altLang="zh-TW" sz="1500" b="0" kern="0" spc="-70" baseline="0" dirty="0" smtClean="0">
                          <a:solidFill>
                            <a:srgbClr val="1F497D"/>
                          </a:solidFill>
                          <a:latin typeface="微軟正黑體" pitchFamily="34" charset="-120"/>
                          <a:ea typeface="微軟正黑體" pitchFamily="34" charset="-120"/>
                          <a:cs typeface="+mn-cs"/>
                        </a:rPr>
                        <a:t>2.875</a:t>
                      </a:r>
                      <a:r>
                        <a:rPr lang="zh-TW" altLang="zh-TW" sz="1500" b="0" kern="0" spc="-70" baseline="0" dirty="0" smtClean="0">
                          <a:solidFill>
                            <a:srgbClr val="1F497D"/>
                          </a:solidFill>
                          <a:latin typeface="微軟正黑體" pitchFamily="34" charset="-120"/>
                          <a:ea typeface="微軟正黑體" pitchFamily="34" charset="-120"/>
                          <a:cs typeface="+mn-cs"/>
                        </a:rPr>
                        <a:t>％</a:t>
                      </a:r>
                      <a:r>
                        <a:rPr lang="zh-TW" altLang="en-US" sz="1500" b="0" kern="0" spc="-70" baseline="0" dirty="0" smtClean="0">
                          <a:solidFill>
                            <a:srgbClr val="1F497D"/>
                          </a:solidFill>
                          <a:latin typeface="微軟正黑體" pitchFamily="34" charset="-120"/>
                          <a:ea typeface="微軟正黑體" pitchFamily="34" charset="-120"/>
                          <a:cs typeface="+mn-cs"/>
                        </a:rPr>
                        <a:t>限制可行性；</a:t>
                      </a:r>
                      <a:r>
                        <a:rPr lang="zh-TW" altLang="zh-TW" sz="1500" b="0" kern="0" spc="-70" baseline="0" dirty="0" smtClean="0">
                          <a:solidFill>
                            <a:srgbClr val="1F497D"/>
                          </a:solidFill>
                          <a:latin typeface="微軟正黑體" pitchFamily="34" charset="-120"/>
                          <a:ea typeface="微軟正黑體" pitchFamily="34" charset="-120"/>
                          <a:cs typeface="+mn-cs"/>
                        </a:rPr>
                        <a:t>研議放寬保險業者投資銀髮照顧相關產業</a:t>
                      </a:r>
                      <a:endParaRPr lang="en-US" altLang="zh-TW" sz="1500" b="0" kern="0" spc="-70" baseline="0" dirty="0" smtClean="0">
                        <a:solidFill>
                          <a:srgbClr val="1F497D"/>
                        </a:solidFill>
                        <a:latin typeface="微軟正黑體" pitchFamily="34" charset="-120"/>
                        <a:ea typeface="微軟正黑體" pitchFamily="34" charset="-120"/>
                        <a:cs typeface="+mn-cs"/>
                      </a:endParaRPr>
                    </a:p>
                  </a:txBody>
                  <a:tcPr marL="60779" marR="60779" marT="0" marB="0">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7492217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46569" y="1158864"/>
            <a:ext cx="8039968" cy="5581015"/>
          </a:xfrm>
          <a:prstGeom prst="rect">
            <a:avLst/>
          </a:prstGeom>
        </p:spPr>
        <p:txBody>
          <a:bodyPr wrap="square">
            <a:spAutoFit/>
          </a:bodyPr>
          <a:lstStyle/>
          <a:p>
            <a:pPr marL="914400" lvl="1" indent="-457200" algn="just" hangingPunct="0">
              <a:lnSpc>
                <a:spcPts val="3200"/>
              </a:lnSpc>
              <a:spcBef>
                <a:spcPts val="1200"/>
              </a:spcBef>
              <a:buFont typeface="Wingdings" panose="05000000000000000000" pitchFamily="2" charset="2"/>
              <a:buChar char="Ø"/>
            </a:pPr>
            <a:r>
              <a:rPr lang="zh-TW" altLang="en-US" sz="2400" kern="100" dirty="0">
                <a:solidFill>
                  <a:srgbClr val="002060"/>
                </a:solidFill>
                <a:latin typeface="微軟正黑體" panose="020B0604030504040204" pitchFamily="34" charset="-120"/>
                <a:ea typeface="微軟正黑體" panose="020B0604030504040204" pitchFamily="34" charset="-120"/>
                <a:cs typeface="Times New Roman" panose="02020603050405020304" pitchFamily="18" charset="0"/>
              </a:rPr>
              <a:t>今（</a:t>
            </a:r>
            <a:r>
              <a:rPr lang="en-US" altLang="zh-TW" sz="2400" kern="100" dirty="0">
                <a:solidFill>
                  <a:srgbClr val="002060"/>
                </a:solidFill>
                <a:latin typeface="微軟正黑體" panose="020B0604030504040204" pitchFamily="34" charset="-120"/>
                <a:ea typeface="微軟正黑體" panose="020B0604030504040204" pitchFamily="34" charset="-120"/>
                <a:cs typeface="Times New Roman" panose="02020603050405020304" pitchFamily="18" charset="0"/>
              </a:rPr>
              <a:t>104</a:t>
            </a:r>
            <a:r>
              <a:rPr lang="zh-TW" altLang="en-US" sz="2400" kern="100" dirty="0">
                <a:solidFill>
                  <a:srgbClr val="002060"/>
                </a:solidFill>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2400" kern="100" dirty="0" smtClean="0">
                <a:solidFill>
                  <a:srgbClr val="002060"/>
                </a:solidFill>
                <a:latin typeface="微軟正黑體" panose="020B0604030504040204" pitchFamily="34" charset="-120"/>
                <a:ea typeface="微軟正黑體" panose="020B0604030504040204" pitchFamily="34" charset="-120"/>
                <a:cs typeface="Times New Roman" panose="02020603050405020304" pitchFamily="18" charset="0"/>
              </a:rPr>
              <a:t>年全球經濟成長不如預期，導致我國上半年出口衰退，衝擊整體經濟表現。院長爰於 </a:t>
            </a:r>
            <a:r>
              <a:rPr lang="en-US" altLang="zh-TW" sz="2400" kern="100" dirty="0" smtClean="0">
                <a:solidFill>
                  <a:srgbClr val="002060"/>
                </a:solidFill>
                <a:latin typeface="微軟正黑體" panose="020B0604030504040204" pitchFamily="34" charset="-120"/>
                <a:ea typeface="微軟正黑體" panose="020B0604030504040204" pitchFamily="34" charset="-120"/>
                <a:cs typeface="Times New Roman" panose="02020603050405020304" pitchFamily="18" charset="0"/>
              </a:rPr>
              <a:t>7</a:t>
            </a:r>
            <a:r>
              <a:rPr lang="zh-TW" altLang="en-US" sz="2400" kern="100" dirty="0" smtClean="0">
                <a:solidFill>
                  <a:srgbClr val="002060"/>
                </a:solidFill>
                <a:latin typeface="微軟正黑體" panose="020B0604030504040204" pitchFamily="34" charset="-120"/>
                <a:ea typeface="微軟正黑體" panose="020B0604030504040204" pitchFamily="34" charset="-120"/>
                <a:cs typeface="Times New Roman" panose="02020603050405020304" pitchFamily="18" charset="0"/>
              </a:rPr>
              <a:t> 月 </a:t>
            </a:r>
            <a:r>
              <a:rPr lang="en-US" altLang="zh-TW" sz="2400" kern="100" dirty="0" smtClean="0">
                <a:solidFill>
                  <a:srgbClr val="002060"/>
                </a:solidFill>
                <a:latin typeface="微軟正黑體" panose="020B0604030504040204" pitchFamily="34" charset="-120"/>
                <a:ea typeface="微軟正黑體" panose="020B0604030504040204" pitchFamily="34" charset="-120"/>
                <a:cs typeface="Times New Roman" panose="02020603050405020304" pitchFamily="18" charset="0"/>
              </a:rPr>
              <a:t>12</a:t>
            </a:r>
            <a:r>
              <a:rPr lang="zh-TW" altLang="en-US" sz="2400" kern="100" dirty="0" smtClean="0">
                <a:solidFill>
                  <a:srgbClr val="002060"/>
                </a:solidFill>
                <a:latin typeface="微軟正黑體" panose="020B0604030504040204" pitchFamily="34" charset="-120"/>
                <a:ea typeface="微軟正黑體" panose="020B0604030504040204" pitchFamily="34" charset="-120"/>
                <a:cs typeface="Times New Roman" panose="02020603050405020304" pitchFamily="18" charset="0"/>
              </a:rPr>
              <a:t> 日指示國發會，</a:t>
            </a:r>
            <a:r>
              <a:rPr lang="zh-TW" altLang="en-US" sz="2400" b="1" kern="1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研提短期作法與長期扎根對策，以因應外在衝擊，加速產業升級，加強投資力道，提升出口競爭力，以強化國內經濟體質，確保經濟穩健成長</a:t>
            </a:r>
            <a:endParaRPr lang="en-US" altLang="zh-TW" sz="2400" b="1" kern="100" dirty="0" smtClean="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endParaRPr>
          </a:p>
          <a:p>
            <a:pPr marL="914400" lvl="1" indent="-457200" algn="just" hangingPunct="0">
              <a:lnSpc>
                <a:spcPts val="3200"/>
              </a:lnSpc>
              <a:spcBef>
                <a:spcPts val="1200"/>
              </a:spcBef>
              <a:buFont typeface="Wingdings" panose="05000000000000000000" pitchFamily="2" charset="2"/>
              <a:buChar char="Ø"/>
            </a:pPr>
            <a:r>
              <a:rPr lang="zh-TW" altLang="en-US" sz="2400" kern="100" dirty="0">
                <a:solidFill>
                  <a:srgbClr val="002060"/>
                </a:solidFill>
                <a:latin typeface="微軟正黑體" panose="020B0604030504040204" pitchFamily="34" charset="-120"/>
                <a:ea typeface="微軟正黑體" panose="020B0604030504040204" pitchFamily="34" charset="-120"/>
                <a:cs typeface="Times New Roman" panose="02020603050405020304" pitchFamily="18" charset="0"/>
              </a:rPr>
              <a:t>考量近年來為強化經濟活力，政府已賡續推動多項方案。惟經濟結構調整為</a:t>
            </a:r>
            <a:r>
              <a:rPr lang="zh-TW" altLang="en-US" sz="2400" kern="100" dirty="0" smtClean="0">
                <a:solidFill>
                  <a:srgbClr val="002060"/>
                </a:solidFill>
                <a:latin typeface="微軟正黑體" panose="020B0604030504040204" pitchFamily="34" charset="-120"/>
                <a:ea typeface="微軟正黑體" panose="020B0604030504040204" pitchFamily="34" charset="-120"/>
                <a:cs typeface="Times New Roman" panose="02020603050405020304" pitchFamily="18" charset="0"/>
              </a:rPr>
              <a:t>長期扎根的變革工程</a:t>
            </a:r>
            <a:r>
              <a:rPr lang="zh-TW" altLang="en-US" sz="2400" kern="100" dirty="0">
                <a:solidFill>
                  <a:srgbClr val="002060"/>
                </a:solidFill>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2400" b="1" kern="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本案爰定位為現行方案的期中檢討與補強</a:t>
            </a:r>
            <a:r>
              <a:rPr lang="zh-TW" altLang="en-US" sz="2400" kern="100" dirty="0">
                <a:solidFill>
                  <a:srgbClr val="002060"/>
                </a:solidFill>
                <a:latin typeface="微軟正黑體" panose="020B0604030504040204" pitchFamily="34" charset="-120"/>
                <a:ea typeface="微軟正黑體" panose="020B0604030504040204" pitchFamily="34" charset="-120"/>
                <a:cs typeface="Times New Roman" panose="02020603050405020304" pitchFamily="18" charset="0"/>
              </a:rPr>
              <a:t>，首先分析當前經濟情勢及所面對挑戰，並檢討攸關經濟發展之出口、投資、產業等相關政策，</a:t>
            </a:r>
            <a:r>
              <a:rPr lang="zh-TW" altLang="en-US" sz="2400" b="1" kern="100" dirty="0">
                <a:solidFill>
                  <a:srgbClr val="FF0000"/>
                </a:solidFill>
                <a:latin typeface="微軟正黑體" panose="020B0604030504040204" pitchFamily="34" charset="-120"/>
                <a:ea typeface="微軟正黑體" panose="020B0604030504040204" pitchFamily="34" charset="-120"/>
                <a:cs typeface="Times New Roman" panose="02020603050405020304" pitchFamily="18" charset="0"/>
              </a:rPr>
              <a:t>據以提出短期強化的具體作法，及長期改善體質之策略</a:t>
            </a:r>
            <a:r>
              <a:rPr lang="zh-TW" altLang="en-US" sz="2400" kern="100" dirty="0">
                <a:solidFill>
                  <a:srgbClr val="002060"/>
                </a:solidFill>
                <a:latin typeface="微軟正黑體" panose="020B0604030504040204" pitchFamily="34" charset="-120"/>
                <a:ea typeface="微軟正黑體" panose="020B0604030504040204" pitchFamily="34" charset="-120"/>
                <a:cs typeface="Times New Roman" panose="02020603050405020304" pitchFamily="18" charset="0"/>
              </a:rPr>
              <a:t>，藉以提升因應景氣變動之能力</a:t>
            </a:r>
          </a:p>
        </p:txBody>
      </p:sp>
      <p:sp>
        <p:nvSpPr>
          <p:cNvPr id="4" name="投影片編號版面配置區 3"/>
          <p:cNvSpPr txBox="1">
            <a:spLocks/>
          </p:cNvSpPr>
          <p:nvPr/>
        </p:nvSpPr>
        <p:spPr>
          <a:xfrm>
            <a:off x="6905848" y="6492875"/>
            <a:ext cx="2133600" cy="365125"/>
          </a:xfrm>
          <a:prstGeom prst="rect">
            <a:avLst/>
          </a:prstGeom>
        </p:spPr>
        <p:txBody>
          <a:bodyPr vert="horz" lIns="91440" tIns="45720" rIns="91440" bIns="45720" rtlCol="0" anchor="ctr"/>
          <a:lstStyle>
            <a:defPPr>
              <a:defRPr lang="zh-TW"/>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8646B01-4085-4DDD-822B-F552DEC86DD7}" type="slidenum">
              <a:rPr lang="zh-TW" altLang="en-US" sz="1600" smtClean="0">
                <a:solidFill>
                  <a:prstClr val="black">
                    <a:tint val="75000"/>
                  </a:prstClr>
                </a:solidFill>
                <a:ea typeface="文鼎圓體M"/>
              </a:rPr>
              <a:pPr/>
              <a:t>3</a:t>
            </a:fld>
            <a:endParaRPr lang="zh-TW" altLang="en-US" sz="1600" dirty="0">
              <a:solidFill>
                <a:prstClr val="black">
                  <a:tint val="75000"/>
                </a:prstClr>
              </a:solidFill>
              <a:ea typeface="文鼎圓體M"/>
            </a:endParaRPr>
          </a:p>
        </p:txBody>
      </p:sp>
      <p:sp>
        <p:nvSpPr>
          <p:cNvPr id="5" name="標題 1"/>
          <p:cNvSpPr>
            <a:spLocks noGrp="1"/>
          </p:cNvSpPr>
          <p:nvPr>
            <p:ph type="title" idx="4294967295"/>
          </p:nvPr>
        </p:nvSpPr>
        <p:spPr>
          <a:xfrm>
            <a:off x="0" y="0"/>
            <a:ext cx="9144000" cy="1339702"/>
          </a:xfrm>
        </p:spPr>
        <p:txBody>
          <a:bodyPr>
            <a:normAutofit/>
          </a:bodyPr>
          <a:lstStyle/>
          <a:p>
            <a:r>
              <a:rPr lang="zh-TW" altLang="en-US" b="1" dirty="0">
                <a:solidFill>
                  <a:schemeClr val="accent1">
                    <a:lumMod val="50000"/>
                  </a:schemeClr>
                </a:solidFill>
              </a:rPr>
              <a:t>壹、規劃</a:t>
            </a:r>
            <a:r>
              <a:rPr lang="zh-TW" altLang="en-US" b="1" dirty="0" smtClean="0">
                <a:solidFill>
                  <a:schemeClr val="accent1">
                    <a:lumMod val="50000"/>
                  </a:schemeClr>
                </a:solidFill>
              </a:rPr>
              <a:t>緣起</a:t>
            </a:r>
            <a:endParaRPr lang="zh-TW" altLang="en-US" b="1" dirty="0">
              <a:solidFill>
                <a:schemeClr val="accent1">
                  <a:lumMod val="50000"/>
                </a:schemeClr>
              </a:solidFill>
            </a:endParaRPr>
          </a:p>
        </p:txBody>
      </p:sp>
    </p:spTree>
    <p:extLst>
      <p:ext uri="{BB962C8B-B14F-4D97-AF65-F5344CB8AC3E}">
        <p14:creationId xmlns:p14="http://schemas.microsoft.com/office/powerpoint/2010/main" val="216865866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1"/>
          <p:cNvSpPr>
            <a:spLocks noGrp="1"/>
          </p:cNvSpPr>
          <p:nvPr>
            <p:ph type="title"/>
          </p:nvPr>
        </p:nvSpPr>
        <p:spPr>
          <a:xfrm>
            <a:off x="0" y="116632"/>
            <a:ext cx="9168712" cy="641984"/>
          </a:xfrm>
        </p:spPr>
        <p:txBody>
          <a:bodyPr lIns="0" rIns="0">
            <a:normAutofit fontScale="90000"/>
          </a:bodyPr>
          <a:lstStyle/>
          <a:p>
            <a:pPr eaLnBrk="0" fontAlgn="base" hangingPunct="0">
              <a:lnSpc>
                <a:spcPct val="100000"/>
              </a:lnSpc>
              <a:spcAft>
                <a:spcPct val="0"/>
              </a:spcAft>
              <a:defRPr/>
            </a:pPr>
            <a:r>
              <a:rPr lang="zh-TW" altLang="en-US" b="1" dirty="0">
                <a:solidFill>
                  <a:srgbClr val="002060"/>
                </a:solidFill>
                <a:effectLst>
                  <a:outerShdw blurRad="38100" dist="38100" dir="2700000" algn="tl">
                    <a:srgbClr val="000000">
                      <a:alpha val="43137"/>
                    </a:srgbClr>
                  </a:outerShdw>
                </a:effectLst>
                <a:cs typeface="Times New Roman" panose="02020603050405020304" pitchFamily="18" charset="0"/>
              </a:rPr>
              <a:t>四、未來</a:t>
            </a:r>
            <a:r>
              <a:rPr lang="zh-TW" altLang="en-US" b="1" dirty="0" smtClean="0">
                <a:solidFill>
                  <a:srgbClr val="002060"/>
                </a:solidFill>
                <a:effectLst>
                  <a:outerShdw blurRad="38100" dist="38100" dir="2700000" algn="tl">
                    <a:srgbClr val="000000">
                      <a:alpha val="43137"/>
                    </a:srgbClr>
                  </a:outerShdw>
                </a:effectLst>
                <a:cs typeface="Times New Roman" panose="02020603050405020304" pitchFamily="18" charset="0"/>
              </a:rPr>
              <a:t>一年重點措施</a:t>
            </a:r>
            <a:r>
              <a:rPr lang="en-US" altLang="zh-TW" sz="3100" b="1" dirty="0" smtClean="0">
                <a:solidFill>
                  <a:srgbClr val="002060"/>
                </a:solidFill>
                <a:effectLst>
                  <a:outerShdw blurRad="38100" dist="38100" dir="2700000" algn="tl">
                    <a:srgbClr val="000000">
                      <a:alpha val="43137"/>
                    </a:srgbClr>
                  </a:outerShdw>
                </a:effectLst>
                <a:cs typeface="Times New Roman" panose="02020603050405020304" pitchFamily="18" charset="0"/>
              </a:rPr>
              <a:t>(9/9)</a:t>
            </a:r>
            <a:endParaRPr lang="zh-TW" altLang="en-US" sz="3100" b="1" dirty="0">
              <a:solidFill>
                <a:srgbClr val="002060"/>
              </a:solidFill>
              <a:effectLst>
                <a:outerShdw blurRad="38100" dist="38100" dir="2700000" algn="tl">
                  <a:srgbClr val="000000">
                    <a:alpha val="43137"/>
                  </a:srgbClr>
                </a:outerShdw>
              </a:effectLst>
              <a:cs typeface="Times New Roman" panose="02020603050405020304" pitchFamily="18" charset="0"/>
            </a:endParaRPr>
          </a:p>
        </p:txBody>
      </p:sp>
      <p:sp>
        <p:nvSpPr>
          <p:cNvPr id="7" name="投影片編號版面配置區 3"/>
          <p:cNvSpPr txBox="1">
            <a:spLocks/>
          </p:cNvSpPr>
          <p:nvPr/>
        </p:nvSpPr>
        <p:spPr>
          <a:xfrm>
            <a:off x="6905848" y="6492875"/>
            <a:ext cx="2133600" cy="365125"/>
          </a:xfrm>
          <a:prstGeom prst="rect">
            <a:avLst/>
          </a:prstGeom>
        </p:spPr>
        <p:txBody>
          <a:bodyPr vert="horz" lIns="91440" tIns="45720" rIns="91440" bIns="45720" rtlCol="0" anchor="ctr"/>
          <a:lstStyle>
            <a:defPPr>
              <a:defRPr lang="zh-TW"/>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8646B01-4085-4DDD-822B-F552DEC86DD7}" type="slidenum">
              <a:rPr lang="zh-TW" altLang="en-US" sz="1600" smtClean="0">
                <a:solidFill>
                  <a:prstClr val="black">
                    <a:tint val="75000"/>
                  </a:prstClr>
                </a:solidFill>
                <a:ea typeface="文鼎圓體M"/>
              </a:rPr>
              <a:pPr/>
              <a:t>30</a:t>
            </a:fld>
            <a:endParaRPr lang="zh-TW" altLang="en-US" sz="1600" dirty="0">
              <a:solidFill>
                <a:prstClr val="black">
                  <a:tint val="75000"/>
                </a:prstClr>
              </a:solidFill>
              <a:ea typeface="文鼎圓體M"/>
            </a:endParaRPr>
          </a:p>
        </p:txBody>
      </p:sp>
      <p:graphicFrame>
        <p:nvGraphicFramePr>
          <p:cNvPr id="2" name="表格 1"/>
          <p:cNvGraphicFramePr>
            <a:graphicFrameLocks noGrp="1"/>
          </p:cNvGraphicFramePr>
          <p:nvPr>
            <p:extLst>
              <p:ext uri="{D42A27DB-BD31-4B8C-83A1-F6EECF244321}">
                <p14:modId xmlns:p14="http://schemas.microsoft.com/office/powerpoint/2010/main" val="2570948824"/>
              </p:ext>
            </p:extLst>
          </p:nvPr>
        </p:nvGraphicFramePr>
        <p:xfrm>
          <a:off x="337951" y="980727"/>
          <a:ext cx="8573136" cy="4171599"/>
        </p:xfrm>
        <a:graphic>
          <a:graphicData uri="http://schemas.openxmlformats.org/drawingml/2006/table">
            <a:tbl>
              <a:tblPr firstRow="1" firstCol="1" bandRow="1">
                <a:effectLst/>
                <a:tableStyleId>{5C22544A-7EE6-4342-B048-85BDC9FD1C3A}</a:tableStyleId>
              </a:tblPr>
              <a:tblGrid>
                <a:gridCol w="2175780"/>
                <a:gridCol w="6397356"/>
              </a:tblGrid>
              <a:tr h="447527">
                <a:tc>
                  <a:txBody>
                    <a:bodyPr/>
                    <a:lstStyle/>
                    <a:p>
                      <a:pPr algn="ctr">
                        <a:spcAft>
                          <a:spcPts val="0"/>
                        </a:spcAft>
                      </a:pPr>
                      <a:r>
                        <a:rPr lang="zh-TW" altLang="en-US" sz="2000" b="1" kern="0" spc="-30" dirty="0" smtClean="0">
                          <a:solidFill>
                            <a:schemeClr val="tx1"/>
                          </a:solidFill>
                          <a:latin typeface="微軟正黑體" pitchFamily="34" charset="-120"/>
                          <a:ea typeface="微軟正黑體" pitchFamily="34" charset="-120"/>
                          <a:cs typeface="+mn-cs"/>
                        </a:rPr>
                        <a:t>推動措施</a:t>
                      </a:r>
                      <a:endParaRPr lang="zh-TW" altLang="zh-TW" sz="2000" b="1" kern="0" spc="-30" dirty="0">
                        <a:solidFill>
                          <a:schemeClr val="tx1"/>
                        </a:solidFill>
                        <a:latin typeface="微軟正黑體" pitchFamily="34" charset="-120"/>
                        <a:ea typeface="微軟正黑體" pitchFamily="34" charset="-120"/>
                        <a:cs typeface="+mn-cs"/>
                      </a:endParaRPr>
                    </a:p>
                  </a:txBody>
                  <a:tcPr marL="60779" marR="60779"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spcAft>
                          <a:spcPts val="0"/>
                        </a:spcAft>
                      </a:pPr>
                      <a:r>
                        <a:rPr lang="zh-TW" altLang="en-US" sz="2000" b="1" kern="0" spc="-30" dirty="0" smtClean="0">
                          <a:solidFill>
                            <a:schemeClr val="tx1"/>
                          </a:solidFill>
                          <a:latin typeface="微軟正黑體" pitchFamily="34" charset="-120"/>
                          <a:ea typeface="微軟正黑體" pitchFamily="34" charset="-120"/>
                          <a:cs typeface="+mn-cs"/>
                        </a:rPr>
                        <a:t>具體作法</a:t>
                      </a:r>
                      <a:endParaRPr lang="zh-TW" altLang="zh-TW" sz="2000" b="1" kern="0" spc="-30" dirty="0">
                        <a:solidFill>
                          <a:schemeClr val="tx1"/>
                        </a:solidFill>
                        <a:latin typeface="微軟正黑體" pitchFamily="34" charset="-120"/>
                        <a:ea typeface="微軟正黑體" pitchFamily="34" charset="-120"/>
                        <a:cs typeface="+mn-cs"/>
                      </a:endParaRPr>
                    </a:p>
                  </a:txBody>
                  <a:tcPr marL="60779" marR="60779" marT="0"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tx2">
                        <a:lumMod val="40000"/>
                        <a:lumOff val="60000"/>
                      </a:schemeClr>
                    </a:solidFill>
                  </a:tcPr>
                </a:tc>
              </a:tr>
              <a:tr h="371272">
                <a:tc gridSpan="2">
                  <a:txBody>
                    <a:bodyPr/>
                    <a:lstStyle/>
                    <a:p>
                      <a:pPr algn="ctr">
                        <a:spcAft>
                          <a:spcPts val="0"/>
                        </a:spcAft>
                      </a:pPr>
                      <a:r>
                        <a:rPr lang="zh-TW" altLang="en-US" sz="2000" b="1" kern="0" spc="-30" dirty="0" smtClean="0">
                          <a:solidFill>
                            <a:schemeClr val="bg1"/>
                          </a:solidFill>
                          <a:latin typeface="微軟正黑體" pitchFamily="34" charset="-120"/>
                          <a:ea typeface="微軟正黑體" pitchFamily="34" charset="-120"/>
                          <a:cs typeface="+mn-cs"/>
                        </a:rPr>
                        <a:t>投資促進</a:t>
                      </a:r>
                      <a:endParaRPr lang="zh-TW" sz="2000" b="1" kern="0" spc="-30" dirty="0">
                        <a:solidFill>
                          <a:schemeClr val="bg1"/>
                        </a:solidFill>
                        <a:latin typeface="微軟正黑體" pitchFamily="34" charset="-120"/>
                        <a:ea typeface="微軟正黑體" pitchFamily="34" charset="-120"/>
                        <a:cs typeface="+mn-cs"/>
                      </a:endParaRPr>
                    </a:p>
                  </a:txBody>
                  <a:tcPr marL="68580" marR="68580" marT="0" marB="0">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c hMerge="1">
                  <a:txBody>
                    <a:bodyPr/>
                    <a:lstStyle/>
                    <a:p>
                      <a:pPr marL="266700" lvl="0" indent="-180975" algn="l" defTabSz="914400" rtl="0" eaLnBrk="1" latinLnBrk="0" hangingPunct="1">
                        <a:lnSpc>
                          <a:spcPts val="1800"/>
                        </a:lnSpc>
                        <a:spcBef>
                          <a:spcPts val="300"/>
                        </a:spcBef>
                        <a:spcAft>
                          <a:spcPts val="300"/>
                        </a:spcAft>
                        <a:buSzPts val="1200"/>
                        <a:buFont typeface="Wingdings"/>
                        <a:buChar char=""/>
                      </a:pPr>
                      <a:endParaRPr lang="zh-TW" sz="1500" b="0" kern="0" spc="-30" dirty="0">
                        <a:solidFill>
                          <a:srgbClr val="1F497D"/>
                        </a:solidFill>
                        <a:latin typeface="微軟正黑體" pitchFamily="34" charset="-120"/>
                        <a:ea typeface="微軟正黑體" pitchFamily="34" charset="-120"/>
                        <a:cs typeface="+mn-cs"/>
                      </a:endParaRPr>
                    </a:p>
                  </a:txBody>
                  <a:tcPr marL="68580" marR="68580" marT="0" marB="0">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2"/>
                    </a:solidFill>
                  </a:tcPr>
                </a:tc>
              </a:tr>
              <a:tr h="3046794">
                <a:tc>
                  <a:txBody>
                    <a:bodyPr/>
                    <a:lstStyle/>
                    <a:p>
                      <a:pPr marL="361950" indent="-361950">
                        <a:lnSpc>
                          <a:spcPct val="120000"/>
                        </a:lnSpc>
                        <a:spcBef>
                          <a:spcPts val="600"/>
                        </a:spcBef>
                        <a:spcAft>
                          <a:spcPts val="0"/>
                        </a:spcAft>
                      </a:pPr>
                      <a:r>
                        <a:rPr lang="zh-TW" altLang="en-US" sz="1500" b="0" kern="0" spc="-30" dirty="0">
                          <a:solidFill>
                            <a:schemeClr val="tx1"/>
                          </a:solidFill>
                          <a:latin typeface="微軟正黑體" pitchFamily="34" charset="-120"/>
                          <a:ea typeface="微軟正黑體" pitchFamily="34" charset="-120"/>
                          <a:cs typeface="+mn-cs"/>
                        </a:rPr>
                        <a:t>三</a:t>
                      </a:r>
                      <a:r>
                        <a:rPr lang="zh-TW" sz="1500" b="0" kern="0" spc="-30" dirty="0" smtClean="0">
                          <a:solidFill>
                            <a:schemeClr val="tx1"/>
                          </a:solidFill>
                          <a:latin typeface="微軟正黑體" pitchFamily="34" charset="-120"/>
                          <a:ea typeface="微軟正黑體" pitchFamily="34" charset="-120"/>
                          <a:cs typeface="+mn-cs"/>
                        </a:rPr>
                        <a:t>、協助</a:t>
                      </a:r>
                      <a:r>
                        <a:rPr lang="zh-TW" sz="1500" b="0" kern="0" spc="-30" dirty="0">
                          <a:solidFill>
                            <a:schemeClr val="tx1"/>
                          </a:solidFill>
                          <a:latin typeface="微軟正黑體" pitchFamily="34" charset="-120"/>
                          <a:ea typeface="微軟正黑體" pitchFamily="34" charset="-120"/>
                          <a:cs typeface="+mn-cs"/>
                        </a:rPr>
                        <a:t>企業</a:t>
                      </a:r>
                      <a:r>
                        <a:rPr lang="zh-TW" sz="1500" b="0" kern="0" spc="-30" dirty="0" smtClean="0">
                          <a:solidFill>
                            <a:schemeClr val="tx1"/>
                          </a:solidFill>
                          <a:latin typeface="微軟正黑體" pitchFamily="34" charset="-120"/>
                          <a:ea typeface="微軟正黑體" pitchFamily="34" charset="-120"/>
                          <a:cs typeface="+mn-cs"/>
                        </a:rPr>
                        <a:t>取得投資及</a:t>
                      </a:r>
                      <a:r>
                        <a:rPr lang="zh-TW" altLang="en-US" sz="1500" b="0" kern="0" spc="-30" dirty="0" smtClean="0">
                          <a:solidFill>
                            <a:schemeClr val="tx1"/>
                          </a:solidFill>
                          <a:latin typeface="微軟正黑體" pitchFamily="34" charset="-120"/>
                          <a:ea typeface="微軟正黑體" pitchFamily="34" charset="-120"/>
                          <a:cs typeface="+mn-cs"/>
                        </a:rPr>
                        <a:t>併購</a:t>
                      </a:r>
                      <a:r>
                        <a:rPr lang="zh-TW" sz="1500" b="0" kern="0" spc="-30" dirty="0" smtClean="0">
                          <a:solidFill>
                            <a:schemeClr val="tx1"/>
                          </a:solidFill>
                          <a:latin typeface="微軟正黑體" pitchFamily="34" charset="-120"/>
                          <a:ea typeface="微軟正黑體" pitchFamily="34" charset="-120"/>
                          <a:cs typeface="+mn-cs"/>
                        </a:rPr>
                        <a:t>資金</a:t>
                      </a:r>
                      <a:endParaRPr lang="zh-TW" sz="1500" b="0" kern="0" spc="-30" dirty="0">
                        <a:solidFill>
                          <a:schemeClr val="tx1"/>
                        </a:solidFill>
                        <a:latin typeface="微軟正黑體" pitchFamily="34" charset="-120"/>
                        <a:ea typeface="微軟正黑體" pitchFamily="34" charset="-120"/>
                        <a:cs typeface="+mn-cs"/>
                      </a:endParaRPr>
                    </a:p>
                  </a:txBody>
                  <a:tcPr marL="68580" marR="68580" marT="0" marB="0">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marL="85725" lvl="0" indent="0" algn="l" defTabSz="914400" rtl="0" eaLnBrk="1" latinLnBrk="0" hangingPunct="1">
                        <a:lnSpc>
                          <a:spcPts val="2400"/>
                        </a:lnSpc>
                        <a:spcBef>
                          <a:spcPts val="600"/>
                        </a:spcBef>
                        <a:spcAft>
                          <a:spcPts val="600"/>
                        </a:spcAft>
                        <a:buSzPts val="1200"/>
                        <a:buFont typeface="Wingdings"/>
                        <a:buNone/>
                      </a:pPr>
                      <a:r>
                        <a:rPr lang="zh-TW" altLang="en-US" sz="1500" b="0" kern="0" spc="-70" baseline="0" dirty="0" smtClean="0">
                          <a:solidFill>
                            <a:srgbClr val="1F497D"/>
                          </a:solidFill>
                          <a:latin typeface="微軟正黑體" pitchFamily="34" charset="-120"/>
                          <a:ea typeface="微軟正黑體" pitchFamily="34" charset="-120"/>
                          <a:cs typeface="+mn-cs"/>
                        </a:rPr>
                        <a:t>拓增企業</a:t>
                      </a:r>
                      <a:r>
                        <a:rPr lang="zh-TW" altLang="en-US" sz="1500" b="0" u="none" kern="0" spc="-70" baseline="0" dirty="0" smtClean="0">
                          <a:solidFill>
                            <a:srgbClr val="1F497D"/>
                          </a:solidFill>
                          <a:latin typeface="微軟正黑體" pitchFamily="34" charset="-120"/>
                          <a:ea typeface="微軟正黑體" pitchFamily="34" charset="-120"/>
                          <a:cs typeface="+mn-cs"/>
                        </a:rPr>
                        <a:t>投資與</a:t>
                      </a:r>
                      <a:r>
                        <a:rPr lang="zh-TW" altLang="en-US" sz="1500" b="0" kern="0" spc="-70" baseline="0" dirty="0" smtClean="0">
                          <a:solidFill>
                            <a:srgbClr val="1F497D"/>
                          </a:solidFill>
                          <a:latin typeface="微軟正黑體" pitchFamily="34" charset="-120"/>
                          <a:ea typeface="微軟正黑體" pitchFamily="34" charset="-120"/>
                          <a:cs typeface="+mn-cs"/>
                        </a:rPr>
                        <a:t>併購資金來源</a:t>
                      </a:r>
                      <a:endParaRPr lang="en-US" altLang="zh-TW" sz="1500" b="0" kern="0" spc="-70" baseline="0" dirty="0" smtClean="0">
                        <a:solidFill>
                          <a:srgbClr val="1F497D"/>
                        </a:solidFill>
                        <a:latin typeface="微軟正黑體" pitchFamily="34" charset="-120"/>
                        <a:ea typeface="微軟正黑體" pitchFamily="34" charset="-120"/>
                        <a:cs typeface="+mn-cs"/>
                      </a:endParaRPr>
                    </a:p>
                    <a:p>
                      <a:pPr marL="371475" lvl="0" indent="-285750" algn="l" defTabSz="914400" rtl="0" eaLnBrk="1" latinLnBrk="0" hangingPunct="1">
                        <a:lnSpc>
                          <a:spcPts val="2400"/>
                        </a:lnSpc>
                        <a:spcBef>
                          <a:spcPts val="600"/>
                        </a:spcBef>
                        <a:spcAft>
                          <a:spcPts val="0"/>
                        </a:spcAft>
                        <a:buSzPts val="1200"/>
                        <a:buFont typeface="Wingdings" panose="05000000000000000000" pitchFamily="2" charset="2"/>
                        <a:buChar char="l"/>
                      </a:pPr>
                      <a:r>
                        <a:rPr lang="zh-TW" altLang="en-US" sz="1500" b="0" kern="0" spc="-70" baseline="0" dirty="0" smtClean="0">
                          <a:solidFill>
                            <a:srgbClr val="1F497D"/>
                          </a:solidFill>
                          <a:latin typeface="微軟正黑體" pitchFamily="34" charset="-120"/>
                          <a:ea typeface="微軟正黑體" pitchFamily="34" charset="-120"/>
                          <a:cs typeface="+mn-cs"/>
                        </a:rPr>
                        <a:t>訂定「金融機構辦理振興經濟非中小企業專案貸款暨信用保證要點」</a:t>
                      </a:r>
                      <a:endParaRPr lang="en-US" altLang="zh-TW" sz="1500" b="0" kern="0" spc="-70" baseline="0" dirty="0" smtClean="0">
                        <a:solidFill>
                          <a:srgbClr val="1F497D"/>
                        </a:solidFill>
                        <a:latin typeface="微軟正黑體" pitchFamily="34" charset="-120"/>
                        <a:ea typeface="微軟正黑體" pitchFamily="34" charset="-120"/>
                        <a:cs typeface="+mn-cs"/>
                      </a:endParaRPr>
                    </a:p>
                    <a:p>
                      <a:pPr marL="449263" marR="0" lvl="0" indent="-285750" algn="just" defTabSz="914400" rtl="0" eaLnBrk="1" fontAlgn="auto" latinLnBrk="0" hangingPunct="1">
                        <a:lnSpc>
                          <a:spcPts val="2400"/>
                        </a:lnSpc>
                        <a:spcBef>
                          <a:spcPts val="300"/>
                        </a:spcBef>
                        <a:spcAft>
                          <a:spcPts val="600"/>
                        </a:spcAft>
                        <a:buClrTx/>
                        <a:buSzPts val="1200"/>
                        <a:buFont typeface="Wingdings" panose="05000000000000000000" pitchFamily="2" charset="2"/>
                        <a:buChar char="ü"/>
                        <a:tabLst/>
                        <a:defRPr/>
                      </a:pPr>
                      <a:r>
                        <a:rPr lang="zh-TW" altLang="en-US" sz="1500" b="0" kern="0" spc="-70" baseline="0" dirty="0" smtClean="0">
                          <a:solidFill>
                            <a:srgbClr val="1F497D"/>
                          </a:solidFill>
                          <a:latin typeface="微軟正黑體" pitchFamily="34" charset="-120"/>
                          <a:ea typeface="微軟正黑體" pitchFamily="34" charset="-120"/>
                          <a:cs typeface="+mn-cs"/>
                        </a:rPr>
                        <a:t>提供 </a:t>
                      </a:r>
                      <a:r>
                        <a:rPr lang="en-US" altLang="zh-TW" sz="1500" b="0" kern="0" spc="-70" baseline="0" dirty="0" smtClean="0">
                          <a:solidFill>
                            <a:srgbClr val="1F497D"/>
                          </a:solidFill>
                          <a:latin typeface="微軟正黑體" pitchFamily="34" charset="-120"/>
                          <a:ea typeface="微軟正黑體" pitchFamily="34" charset="-120"/>
                          <a:cs typeface="+mn-cs"/>
                        </a:rPr>
                        <a:t>5,000</a:t>
                      </a:r>
                      <a:r>
                        <a:rPr lang="zh-TW" altLang="en-US" sz="1500" b="0" kern="0" spc="-70" baseline="0" dirty="0" smtClean="0">
                          <a:solidFill>
                            <a:srgbClr val="1F497D"/>
                          </a:solidFill>
                          <a:latin typeface="微軟正黑體" pitchFamily="34" charset="-120"/>
                          <a:ea typeface="微軟正黑體" pitchFamily="34" charset="-120"/>
                          <a:cs typeface="+mn-cs"/>
                        </a:rPr>
                        <a:t> 億元協助非中小企業取得營運資金</a:t>
                      </a:r>
                      <a:endParaRPr lang="en-US" altLang="zh-TW" sz="1500" b="0" kern="0" spc="-70" baseline="0" dirty="0" smtClean="0">
                        <a:solidFill>
                          <a:srgbClr val="1F497D"/>
                        </a:solidFill>
                        <a:latin typeface="微軟正黑體" pitchFamily="34" charset="-120"/>
                        <a:ea typeface="微軟正黑體" pitchFamily="34" charset="-120"/>
                        <a:cs typeface="+mn-cs"/>
                      </a:endParaRPr>
                    </a:p>
                    <a:p>
                      <a:pPr marL="371475" lvl="0" indent="-285750" algn="l" defTabSz="914400" rtl="0" eaLnBrk="1" latinLnBrk="0" hangingPunct="1">
                        <a:lnSpc>
                          <a:spcPts val="2400"/>
                        </a:lnSpc>
                        <a:spcBef>
                          <a:spcPts val="600"/>
                        </a:spcBef>
                        <a:spcAft>
                          <a:spcPts val="0"/>
                        </a:spcAft>
                        <a:buSzPts val="1200"/>
                        <a:buFont typeface="Wingdings" panose="05000000000000000000" pitchFamily="2" charset="2"/>
                        <a:buChar char="l"/>
                      </a:pPr>
                      <a:r>
                        <a:rPr lang="zh-TW" altLang="en-US" sz="1500" b="0" kern="0" spc="-70" baseline="0" dirty="0" smtClean="0">
                          <a:solidFill>
                            <a:srgbClr val="1F497D"/>
                          </a:solidFill>
                          <a:latin typeface="微軟正黑體" pitchFamily="34" charset="-120"/>
                          <a:ea typeface="微軟正黑體" pitchFamily="34" charset="-120"/>
                          <a:cs typeface="+mn-cs"/>
                        </a:rPr>
                        <a:t>推動「本國銀行加強辦理中小企業放款方案」</a:t>
                      </a:r>
                      <a:endParaRPr lang="en-US" altLang="zh-TW" sz="1500" b="0" kern="0" spc="-70" baseline="0" dirty="0" smtClean="0">
                        <a:solidFill>
                          <a:srgbClr val="1F497D"/>
                        </a:solidFill>
                        <a:latin typeface="微軟正黑體" pitchFamily="34" charset="-120"/>
                        <a:ea typeface="微軟正黑體" pitchFamily="34" charset="-120"/>
                        <a:cs typeface="+mn-cs"/>
                      </a:endParaRPr>
                    </a:p>
                    <a:p>
                      <a:pPr marL="449263" marR="0" lvl="0" indent="-285750" algn="just" defTabSz="914400" rtl="0" eaLnBrk="1" fontAlgn="auto" latinLnBrk="0" hangingPunct="1">
                        <a:lnSpc>
                          <a:spcPts val="2400"/>
                        </a:lnSpc>
                        <a:spcBef>
                          <a:spcPts val="300"/>
                        </a:spcBef>
                        <a:spcAft>
                          <a:spcPts val="600"/>
                        </a:spcAft>
                        <a:buClrTx/>
                        <a:buSzPts val="1200"/>
                        <a:buFont typeface="Wingdings" panose="05000000000000000000" pitchFamily="2" charset="2"/>
                        <a:buChar char="ü"/>
                        <a:tabLst/>
                        <a:defRPr/>
                      </a:pPr>
                      <a:r>
                        <a:rPr lang="zh-TW" altLang="en-US" sz="1500" b="0" kern="0" spc="-70" baseline="0" dirty="0" smtClean="0">
                          <a:solidFill>
                            <a:srgbClr val="1F497D"/>
                          </a:solidFill>
                          <a:latin typeface="微軟正黑體" pitchFamily="34" charset="-120"/>
                          <a:ea typeface="微軟正黑體" pitchFamily="34" charset="-120"/>
                          <a:cs typeface="+mn-cs"/>
                        </a:rPr>
                        <a:t>增加中小企業放款餘額 </a:t>
                      </a:r>
                      <a:r>
                        <a:rPr lang="en-US" altLang="zh-TW" sz="1500" b="0" kern="0" spc="-70" baseline="0" dirty="0" smtClean="0">
                          <a:solidFill>
                            <a:srgbClr val="1F497D"/>
                          </a:solidFill>
                          <a:latin typeface="微軟正黑體" pitchFamily="34" charset="-120"/>
                          <a:ea typeface="微軟正黑體" pitchFamily="34" charset="-120"/>
                          <a:cs typeface="+mn-cs"/>
                        </a:rPr>
                        <a:t>5,400 </a:t>
                      </a:r>
                      <a:r>
                        <a:rPr lang="zh-TW" altLang="en-US" sz="1500" b="0" kern="0" spc="-70" baseline="0" dirty="0" smtClean="0">
                          <a:solidFill>
                            <a:srgbClr val="1F497D"/>
                          </a:solidFill>
                          <a:latin typeface="微軟正黑體" pitchFamily="34" charset="-120"/>
                          <a:ea typeface="微軟正黑體" pitchFamily="34" charset="-120"/>
                          <a:cs typeface="+mn-cs"/>
                        </a:rPr>
                        <a:t> 億元（</a:t>
                      </a:r>
                      <a:r>
                        <a:rPr lang="en-US" altLang="zh-TW" sz="1500" b="0" kern="0" spc="-70" baseline="0" dirty="0" smtClean="0">
                          <a:solidFill>
                            <a:srgbClr val="1F497D"/>
                          </a:solidFill>
                          <a:latin typeface="微軟正黑體" pitchFamily="34" charset="-120"/>
                          <a:ea typeface="微軟正黑體" pitchFamily="34" charset="-120"/>
                          <a:cs typeface="+mn-cs"/>
                        </a:rPr>
                        <a:t>18</a:t>
                      </a:r>
                      <a:r>
                        <a:rPr lang="zh-TW" altLang="en-US" sz="1500" b="0" kern="0" spc="-70" baseline="0" dirty="0" smtClean="0">
                          <a:solidFill>
                            <a:srgbClr val="1F497D"/>
                          </a:solidFill>
                          <a:latin typeface="微軟正黑體" pitchFamily="34" charset="-120"/>
                          <a:ea typeface="微軟正黑體" pitchFamily="34" charset="-120"/>
                          <a:cs typeface="+mn-cs"/>
                        </a:rPr>
                        <a:t> 個月），協助取得融資</a:t>
                      </a:r>
                      <a:endParaRPr lang="en-US" altLang="zh-TW" sz="1500" b="0" kern="0" spc="-70" baseline="0" dirty="0" smtClean="0">
                        <a:solidFill>
                          <a:srgbClr val="1F497D"/>
                        </a:solidFill>
                        <a:latin typeface="微軟正黑體" pitchFamily="34" charset="-120"/>
                        <a:ea typeface="微軟正黑體" pitchFamily="34" charset="-120"/>
                        <a:cs typeface="+mn-cs"/>
                      </a:endParaRPr>
                    </a:p>
                    <a:p>
                      <a:pPr marL="371475" lvl="0" indent="-285750" algn="l" defTabSz="914400" rtl="0" eaLnBrk="1" latinLnBrk="0" hangingPunct="1">
                        <a:lnSpc>
                          <a:spcPts val="2400"/>
                        </a:lnSpc>
                        <a:spcBef>
                          <a:spcPts val="600"/>
                        </a:spcBef>
                        <a:spcAft>
                          <a:spcPts val="0"/>
                        </a:spcAft>
                        <a:buSzPts val="1200"/>
                        <a:buFont typeface="Wingdings" panose="05000000000000000000" pitchFamily="2" charset="2"/>
                        <a:buChar char="l"/>
                      </a:pPr>
                      <a:r>
                        <a:rPr lang="zh-TW" altLang="en-US" sz="1500" b="0" kern="0" spc="-70" baseline="0" dirty="0" smtClean="0">
                          <a:solidFill>
                            <a:srgbClr val="1F497D"/>
                          </a:solidFill>
                          <a:latin typeface="微軟正黑體" pitchFamily="34" charset="-120"/>
                          <a:ea typeface="微軟正黑體" pitchFamily="34" charset="-120"/>
                          <a:cs typeface="+mn-cs"/>
                        </a:rPr>
                        <a:t>增訂併購投資基金作業要點；規劃放寬協助企業專案融資要點</a:t>
                      </a:r>
                      <a:endParaRPr lang="en-US" altLang="zh-TW" sz="1500" b="0" kern="0" spc="-70" baseline="0" dirty="0" smtClean="0">
                        <a:solidFill>
                          <a:srgbClr val="1F497D"/>
                        </a:solidFill>
                        <a:latin typeface="微軟正黑體" pitchFamily="34" charset="-120"/>
                        <a:ea typeface="微軟正黑體" pitchFamily="34" charset="-120"/>
                        <a:cs typeface="+mn-cs"/>
                      </a:endParaRPr>
                    </a:p>
                    <a:p>
                      <a:pPr marL="449263" marR="0" lvl="0" indent="-285750" algn="just" defTabSz="914400" rtl="0" eaLnBrk="1" fontAlgn="auto" latinLnBrk="0" hangingPunct="1">
                        <a:lnSpc>
                          <a:spcPts val="2400"/>
                        </a:lnSpc>
                        <a:spcBef>
                          <a:spcPts val="300"/>
                        </a:spcBef>
                        <a:spcAft>
                          <a:spcPts val="0"/>
                        </a:spcAft>
                        <a:buClrTx/>
                        <a:buSzPts val="1200"/>
                        <a:buFont typeface="Wingdings" panose="05000000000000000000" pitchFamily="2" charset="2"/>
                        <a:buChar char="ü"/>
                        <a:tabLst/>
                        <a:defRPr/>
                      </a:pPr>
                      <a:r>
                        <a:rPr lang="zh-TW" altLang="en-US" sz="1500" b="0" kern="0" spc="-70" baseline="0" dirty="0" smtClean="0">
                          <a:solidFill>
                            <a:srgbClr val="1F497D"/>
                          </a:solidFill>
                          <a:latin typeface="微軟正黑體" pitchFamily="34" charset="-120"/>
                          <a:ea typeface="微軟正黑體" pitchFamily="34" charset="-120"/>
                          <a:cs typeface="+mn-cs"/>
                        </a:rPr>
                        <a:t>國發基金匡列 </a:t>
                      </a:r>
                      <a:r>
                        <a:rPr lang="en-US" altLang="zh-TW" sz="1500" b="0" kern="0" spc="-70" baseline="0" dirty="0" smtClean="0">
                          <a:solidFill>
                            <a:srgbClr val="1F497D"/>
                          </a:solidFill>
                          <a:latin typeface="微軟正黑體" pitchFamily="34" charset="-120"/>
                          <a:ea typeface="微軟正黑體" pitchFamily="34" charset="-120"/>
                          <a:cs typeface="+mn-cs"/>
                        </a:rPr>
                        <a:t>200</a:t>
                      </a:r>
                      <a:r>
                        <a:rPr lang="zh-TW" altLang="en-US" sz="1500" b="0" kern="0" spc="-70" baseline="0" dirty="0" smtClean="0">
                          <a:solidFill>
                            <a:srgbClr val="1F497D"/>
                          </a:solidFill>
                          <a:latin typeface="微軟正黑體" pitchFamily="34" charset="-120"/>
                          <a:ea typeface="微軟正黑體" pitchFamily="34" charset="-120"/>
                          <a:cs typeface="+mn-cs"/>
                        </a:rPr>
                        <a:t> 億元，接受民間投資業者申請、參與成立併購投資基金，預估可帶動 </a:t>
                      </a:r>
                      <a:r>
                        <a:rPr lang="en-US" altLang="zh-TW" sz="1500" b="0" kern="0" spc="-70" baseline="0" dirty="0" smtClean="0">
                          <a:solidFill>
                            <a:srgbClr val="1F497D"/>
                          </a:solidFill>
                          <a:latin typeface="微軟正黑體" pitchFamily="34" charset="-120"/>
                          <a:ea typeface="微軟正黑體" pitchFamily="34" charset="-120"/>
                          <a:cs typeface="+mn-cs"/>
                        </a:rPr>
                        <a:t>1,500</a:t>
                      </a:r>
                      <a:r>
                        <a:rPr lang="zh-TW" altLang="en-US" sz="1500" b="0" kern="0" spc="-70" baseline="0" dirty="0" smtClean="0">
                          <a:solidFill>
                            <a:srgbClr val="1F497D"/>
                          </a:solidFill>
                          <a:latin typeface="微軟正黑體" pitchFamily="34" charset="-120"/>
                          <a:ea typeface="微軟正黑體" pitchFamily="34" charset="-120"/>
                          <a:cs typeface="+mn-cs"/>
                        </a:rPr>
                        <a:t> 億元至</a:t>
                      </a:r>
                      <a:r>
                        <a:rPr lang="en-US" altLang="zh-TW" sz="1500" b="0" kern="0" spc="-70" baseline="0" dirty="0" smtClean="0">
                          <a:solidFill>
                            <a:srgbClr val="1F497D"/>
                          </a:solidFill>
                          <a:latin typeface="微軟正黑體" pitchFamily="34" charset="-120"/>
                          <a:ea typeface="微軟正黑體" pitchFamily="34" charset="-120"/>
                          <a:cs typeface="+mn-cs"/>
                        </a:rPr>
                        <a:t>2,000</a:t>
                      </a:r>
                      <a:r>
                        <a:rPr lang="zh-TW" altLang="en-US" sz="1500" b="0" kern="0" spc="-70" baseline="0" smtClean="0">
                          <a:solidFill>
                            <a:srgbClr val="1F497D"/>
                          </a:solidFill>
                          <a:latin typeface="微軟正黑體" pitchFamily="34" charset="-120"/>
                          <a:ea typeface="微軟正黑體" pitchFamily="34" charset="-120"/>
                          <a:cs typeface="+mn-cs"/>
                        </a:rPr>
                        <a:t> 億元資金</a:t>
                      </a:r>
                      <a:r>
                        <a:rPr lang="zh-TW" altLang="en-US" sz="1500" b="0" kern="0" spc="-70" baseline="0" dirty="0" smtClean="0">
                          <a:solidFill>
                            <a:srgbClr val="1F497D"/>
                          </a:solidFill>
                          <a:latin typeface="微軟正黑體" pitchFamily="34" charset="-120"/>
                          <a:ea typeface="微軟正黑體" pitchFamily="34" charset="-120"/>
                          <a:cs typeface="+mn-cs"/>
                        </a:rPr>
                        <a:t>投入</a:t>
                      </a:r>
                      <a:endParaRPr lang="en-US" altLang="zh-TW" sz="1500" b="0" kern="0" spc="-70" baseline="0" dirty="0" smtClean="0">
                        <a:solidFill>
                          <a:srgbClr val="1F497D"/>
                        </a:solidFill>
                        <a:latin typeface="微軟正黑體" pitchFamily="34" charset="-120"/>
                        <a:ea typeface="微軟正黑體" pitchFamily="34" charset="-120"/>
                        <a:cs typeface="+mn-cs"/>
                      </a:endParaRPr>
                    </a:p>
                    <a:p>
                      <a:pPr marL="449263" marR="0" lvl="0" indent="-285750" algn="just" defTabSz="914400" rtl="0" eaLnBrk="1" fontAlgn="auto" latinLnBrk="0" hangingPunct="1">
                        <a:lnSpc>
                          <a:spcPts val="2400"/>
                        </a:lnSpc>
                        <a:spcBef>
                          <a:spcPts val="300"/>
                        </a:spcBef>
                        <a:spcAft>
                          <a:spcPts val="600"/>
                        </a:spcAft>
                        <a:buClrTx/>
                        <a:buSzPts val="1200"/>
                        <a:buFont typeface="Wingdings" panose="05000000000000000000" pitchFamily="2" charset="2"/>
                        <a:buChar char="ü"/>
                        <a:tabLst/>
                        <a:defRPr/>
                      </a:pPr>
                      <a:r>
                        <a:rPr lang="zh-TW" altLang="en-US" sz="1500" b="0" kern="0" spc="-70" baseline="0" dirty="0" smtClean="0">
                          <a:solidFill>
                            <a:srgbClr val="1F497D"/>
                          </a:solidFill>
                          <a:latin typeface="微軟正黑體" pitchFamily="34" charset="-120"/>
                          <a:ea typeface="微軟正黑體" pitchFamily="34" charset="-120"/>
                          <a:cs typeface="+mn-cs"/>
                        </a:rPr>
                        <a:t>放寬企業併購融資條件，協助取得資金</a:t>
                      </a:r>
                      <a:endParaRPr lang="en-US" altLang="zh-TW" sz="1500" b="0" kern="0" spc="-70" baseline="0" dirty="0" smtClean="0">
                        <a:solidFill>
                          <a:srgbClr val="1F497D"/>
                        </a:solidFill>
                        <a:latin typeface="微軟正黑體" pitchFamily="34" charset="-120"/>
                        <a:ea typeface="微軟正黑體" pitchFamily="34" charset="-120"/>
                        <a:cs typeface="+mn-cs"/>
                      </a:endParaRPr>
                    </a:p>
                  </a:txBody>
                  <a:tcPr marL="68580" marR="68580" marT="0" marB="0">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6575286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3"/>
          <p:cNvSpPr>
            <a:spLocks noChangeArrowheads="1"/>
          </p:cNvSpPr>
          <p:nvPr/>
        </p:nvSpPr>
        <p:spPr bwMode="auto">
          <a:xfrm>
            <a:off x="452673" y="1140737"/>
            <a:ext cx="8168664" cy="4816443"/>
          </a:xfrm>
          <a:prstGeom prst="roundRect">
            <a:avLst>
              <a:gd name="adj" fmla="val 12500"/>
            </a:avLst>
          </a:prstGeom>
          <a:gradFill flip="none" rotWithShape="1">
            <a:gsLst>
              <a:gs pos="0">
                <a:srgbClr val="FFFF99"/>
              </a:gs>
              <a:gs pos="49200">
                <a:schemeClr val="bg1"/>
              </a:gs>
              <a:gs pos="100000">
                <a:srgbClr val="FFFF99"/>
              </a:gs>
            </a:gsLst>
            <a:path path="circle">
              <a:fillToRect l="100000" t="100000"/>
            </a:path>
            <a:tileRect r="-100000" b="-100000"/>
          </a:gradFill>
          <a:ln>
            <a:noFill/>
            <a:headEnd/>
            <a:tailEnd/>
          </a:ln>
          <a:scene3d>
            <a:camera prst="orthographicFront"/>
            <a:lightRig rig="threePt" dir="t"/>
          </a:scene3d>
          <a:sp3d>
            <a:bevelT prst="angle"/>
          </a:sp3d>
          <a:extLst/>
        </p:spPr>
        <p:style>
          <a:lnRef idx="1">
            <a:schemeClr val="accent3"/>
          </a:lnRef>
          <a:fillRef idx="2">
            <a:schemeClr val="accent3"/>
          </a:fillRef>
          <a:effectRef idx="1">
            <a:schemeClr val="accent3"/>
          </a:effectRef>
          <a:fontRef idx="minor">
            <a:schemeClr val="dk1"/>
          </a:fontRef>
        </p:style>
        <p:txBody>
          <a:bodyPr anchor="ctr"/>
          <a:lstStyle/>
          <a:p>
            <a:pPr marL="342900" indent="-342900" algn="just" hangingPunct="0">
              <a:lnSpc>
                <a:spcPct val="110000"/>
              </a:lnSpc>
              <a:spcBef>
                <a:spcPts val="1200"/>
              </a:spcBef>
              <a:spcAft>
                <a:spcPts val="0"/>
              </a:spcAft>
              <a:buFont typeface="Wingdings" pitchFamily="2" charset="2"/>
              <a:buChar char="l"/>
            </a:pPr>
            <a:r>
              <a:rPr lang="zh-TW" altLang="en-US" sz="3000" dirty="0" smtClean="0">
                <a:solidFill>
                  <a:schemeClr val="accent1">
                    <a:lumMod val="50000"/>
                  </a:schemeClr>
                </a:solidFill>
                <a:latin typeface="微軟正黑體" pitchFamily="34" charset="-120"/>
                <a:ea typeface="微軟正黑體" pitchFamily="34" charset="-120"/>
                <a:cs typeface="Arial" pitchFamily="34" charset="0"/>
              </a:rPr>
              <a:t>推動期程：</a:t>
            </a:r>
            <a:r>
              <a:rPr lang="zh-TW" altLang="en-US" sz="3000" dirty="0">
                <a:solidFill>
                  <a:schemeClr val="accent1">
                    <a:lumMod val="50000"/>
                  </a:schemeClr>
                </a:solidFill>
                <a:latin typeface="微軟正黑體" pitchFamily="34" charset="-120"/>
                <a:ea typeface="微軟正黑體" pitchFamily="34" charset="-120"/>
                <a:cs typeface="Arial" pitchFamily="34" charset="0"/>
              </a:rPr>
              <a:t>本案以</a:t>
            </a:r>
            <a:r>
              <a:rPr lang="en-US" altLang="zh-TW" sz="3000" dirty="0">
                <a:solidFill>
                  <a:schemeClr val="accent1">
                    <a:lumMod val="50000"/>
                  </a:schemeClr>
                </a:solidFill>
                <a:latin typeface="微軟正黑體" pitchFamily="34" charset="-120"/>
                <a:ea typeface="微軟正黑體" pitchFamily="34" charset="-120"/>
                <a:cs typeface="Arial" pitchFamily="34" charset="0"/>
              </a:rPr>
              <a:t>3</a:t>
            </a:r>
            <a:r>
              <a:rPr lang="zh-TW" altLang="en-US" sz="3000" dirty="0">
                <a:solidFill>
                  <a:schemeClr val="accent1">
                    <a:lumMod val="50000"/>
                  </a:schemeClr>
                </a:solidFill>
                <a:latin typeface="微軟正黑體" pitchFamily="34" charset="-120"/>
                <a:ea typeface="微軟正黑體" pitchFamily="34" charset="-120"/>
                <a:cs typeface="Arial" pitchFamily="34" charset="0"/>
              </a:rPr>
              <a:t>年</a:t>
            </a:r>
            <a:r>
              <a:rPr lang="zh-TW" altLang="en-US" sz="3000" dirty="0" smtClean="0">
                <a:solidFill>
                  <a:schemeClr val="accent1">
                    <a:lumMod val="50000"/>
                  </a:schemeClr>
                </a:solidFill>
                <a:latin typeface="微軟正黑體" pitchFamily="34" charset="-120"/>
                <a:ea typeface="微軟正黑體" pitchFamily="34" charset="-120"/>
                <a:cs typeface="Arial" pitchFamily="34" charset="0"/>
              </a:rPr>
              <a:t>為期</a:t>
            </a:r>
            <a:endParaRPr lang="en-US" altLang="zh-TW" sz="3000" dirty="0" smtClean="0">
              <a:solidFill>
                <a:schemeClr val="accent1">
                  <a:lumMod val="50000"/>
                </a:schemeClr>
              </a:solidFill>
              <a:latin typeface="微軟正黑體" pitchFamily="34" charset="-120"/>
              <a:ea typeface="微軟正黑體" pitchFamily="34" charset="-120"/>
              <a:cs typeface="Arial" pitchFamily="34" charset="0"/>
            </a:endParaRPr>
          </a:p>
          <a:p>
            <a:pPr marL="342900" indent="-342900" algn="just" hangingPunct="0">
              <a:lnSpc>
                <a:spcPct val="110000"/>
              </a:lnSpc>
              <a:spcBef>
                <a:spcPts val="1200"/>
              </a:spcBef>
              <a:spcAft>
                <a:spcPts val="0"/>
              </a:spcAft>
              <a:buFont typeface="Wingdings" pitchFamily="2" charset="2"/>
              <a:buChar char="l"/>
            </a:pPr>
            <a:r>
              <a:rPr lang="zh-TW" altLang="en-US" sz="3000" dirty="0">
                <a:solidFill>
                  <a:schemeClr val="accent1">
                    <a:lumMod val="50000"/>
                  </a:schemeClr>
                </a:solidFill>
                <a:latin typeface="微軟正黑體" pitchFamily="34" charset="-120"/>
                <a:ea typeface="微軟正黑體" pitchFamily="34" charset="-120"/>
                <a:cs typeface="Arial" pitchFamily="34" charset="0"/>
              </a:rPr>
              <a:t>管考方式：</a:t>
            </a:r>
            <a:r>
              <a:rPr lang="zh-TW" altLang="en-US" sz="3000" dirty="0" smtClean="0">
                <a:solidFill>
                  <a:schemeClr val="accent1">
                    <a:lumMod val="50000"/>
                  </a:schemeClr>
                </a:solidFill>
                <a:latin typeface="微軟正黑體" pitchFamily="34" charset="-120"/>
                <a:ea typeface="微軟正黑體" pitchFamily="34" charset="-120"/>
                <a:cs typeface="Arial" pitchFamily="34" charset="0"/>
              </a:rPr>
              <a:t>為</a:t>
            </a:r>
            <a:r>
              <a:rPr lang="zh-TW" altLang="en-US" sz="3000" dirty="0">
                <a:solidFill>
                  <a:schemeClr val="accent1">
                    <a:lumMod val="50000"/>
                  </a:schemeClr>
                </a:solidFill>
                <a:latin typeface="微軟正黑體" pitchFamily="34" charset="-120"/>
                <a:ea typeface="微軟正黑體" pitchFamily="34" charset="-120"/>
                <a:cs typeface="Arial" pitchFamily="34" charset="0"/>
              </a:rPr>
              <a:t>落實本案如期如質完成，由各措施主辦機關邀集協辦機關，落實推動</a:t>
            </a:r>
            <a:r>
              <a:rPr lang="zh-TW" altLang="en-US" sz="3000" dirty="0" smtClean="0">
                <a:solidFill>
                  <a:schemeClr val="accent1">
                    <a:lumMod val="50000"/>
                  </a:schemeClr>
                </a:solidFill>
                <a:latin typeface="微軟正黑體" pitchFamily="34" charset="-120"/>
                <a:ea typeface="微軟正黑體" pitchFamily="34" charset="-120"/>
                <a:cs typeface="Arial" pitchFamily="34" charset="0"/>
              </a:rPr>
              <a:t>。第</a:t>
            </a:r>
            <a:r>
              <a:rPr lang="en-US" altLang="zh-TW" sz="3000" dirty="0">
                <a:solidFill>
                  <a:schemeClr val="accent1">
                    <a:lumMod val="50000"/>
                  </a:schemeClr>
                </a:solidFill>
                <a:latin typeface="微軟正黑體" pitchFamily="34" charset="-120"/>
                <a:ea typeface="微軟正黑體" pitchFamily="34" charset="-120"/>
                <a:cs typeface="Arial" pitchFamily="34" charset="0"/>
              </a:rPr>
              <a:t>1</a:t>
            </a:r>
            <a:r>
              <a:rPr lang="zh-TW" altLang="en-US" sz="3000" dirty="0">
                <a:solidFill>
                  <a:schemeClr val="accent1">
                    <a:lumMod val="50000"/>
                  </a:schemeClr>
                </a:solidFill>
                <a:latin typeface="微軟正黑體" pitchFamily="34" charset="-120"/>
                <a:ea typeface="微軟正黑體" pitchFamily="34" charset="-120"/>
                <a:cs typeface="Arial" pitchFamily="34" charset="0"/>
              </a:rPr>
              <a:t>年由本會按季統籌管</a:t>
            </a:r>
            <a:r>
              <a:rPr lang="zh-TW" altLang="en-US" sz="3000" dirty="0" smtClean="0">
                <a:solidFill>
                  <a:schemeClr val="accent1">
                    <a:lumMod val="50000"/>
                  </a:schemeClr>
                </a:solidFill>
                <a:latin typeface="微軟正黑體" pitchFamily="34" charset="-120"/>
                <a:ea typeface="微軟正黑體" pitchFamily="34" charset="-120"/>
                <a:cs typeface="Arial" pitchFamily="34" charset="0"/>
              </a:rPr>
              <a:t>考，並陳報行政院，其後改為每半年管考</a:t>
            </a:r>
            <a:endParaRPr lang="zh-TW" altLang="en-US" sz="3000" dirty="0">
              <a:solidFill>
                <a:schemeClr val="accent1">
                  <a:lumMod val="50000"/>
                </a:schemeClr>
              </a:solidFill>
              <a:latin typeface="微軟正黑體" pitchFamily="34" charset="-120"/>
              <a:ea typeface="微軟正黑體" pitchFamily="34" charset="-120"/>
              <a:cs typeface="Arial" pitchFamily="34" charset="0"/>
            </a:endParaRPr>
          </a:p>
        </p:txBody>
      </p:sp>
      <p:sp>
        <p:nvSpPr>
          <p:cNvPr id="5" name="標題 1"/>
          <p:cNvSpPr>
            <a:spLocks noGrp="1"/>
          </p:cNvSpPr>
          <p:nvPr>
            <p:ph type="title"/>
          </p:nvPr>
        </p:nvSpPr>
        <p:spPr>
          <a:xfrm>
            <a:off x="-48360" y="91441"/>
            <a:ext cx="9168712" cy="1368152"/>
          </a:xfrm>
        </p:spPr>
        <p:txBody>
          <a:bodyPr lIns="0" rIns="0"/>
          <a:lstStyle/>
          <a:p>
            <a:pPr marL="0" marR="0" indent="0" algn="ctr" defTabSz="914400" rtl="0" eaLnBrk="0" fontAlgn="base" latinLnBrk="0" hangingPunct="0">
              <a:lnSpc>
                <a:spcPct val="100000"/>
              </a:lnSpc>
              <a:spcBef>
                <a:spcPct val="0"/>
              </a:spcBef>
              <a:spcAft>
                <a:spcPct val="0"/>
              </a:spcAft>
              <a:buClrTx/>
              <a:buSzTx/>
              <a:buFontTx/>
              <a:buNone/>
              <a:tabLst/>
              <a:defRPr/>
            </a:pPr>
            <a:r>
              <a:rPr lang="zh-TW" altLang="en-US" b="1" dirty="0" smtClean="0"/>
              <a:t>伍、推動</a:t>
            </a:r>
            <a:r>
              <a:rPr lang="zh-TW" altLang="en-US" b="1" dirty="0"/>
              <a:t>機制</a:t>
            </a:r>
          </a:p>
        </p:txBody>
      </p:sp>
      <p:sp>
        <p:nvSpPr>
          <p:cNvPr id="7" name="投影片編號版面配置區 3"/>
          <p:cNvSpPr txBox="1">
            <a:spLocks/>
          </p:cNvSpPr>
          <p:nvPr/>
        </p:nvSpPr>
        <p:spPr>
          <a:xfrm>
            <a:off x="6905848" y="6492875"/>
            <a:ext cx="2133600" cy="365125"/>
          </a:xfrm>
          <a:prstGeom prst="rect">
            <a:avLst/>
          </a:prstGeom>
        </p:spPr>
        <p:txBody>
          <a:bodyPr vert="horz" lIns="91440" tIns="45720" rIns="91440" bIns="45720" rtlCol="0" anchor="ctr"/>
          <a:lstStyle>
            <a:defPPr>
              <a:defRPr lang="zh-TW"/>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8646B01-4085-4DDD-822B-F552DEC86DD7}" type="slidenum">
              <a:rPr lang="zh-TW" altLang="en-US" sz="1600" smtClean="0">
                <a:solidFill>
                  <a:prstClr val="black">
                    <a:tint val="75000"/>
                  </a:prstClr>
                </a:solidFill>
                <a:ea typeface="文鼎圓體M"/>
              </a:rPr>
              <a:pPr/>
              <a:t>31</a:t>
            </a:fld>
            <a:endParaRPr lang="zh-TW" altLang="en-US" sz="1600" dirty="0">
              <a:solidFill>
                <a:prstClr val="black">
                  <a:tint val="75000"/>
                </a:prstClr>
              </a:solidFill>
              <a:ea typeface="文鼎圓體M"/>
            </a:endParaRPr>
          </a:p>
        </p:txBody>
      </p:sp>
    </p:spTree>
    <p:extLst>
      <p:ext uri="{BB962C8B-B14F-4D97-AF65-F5344CB8AC3E}">
        <p14:creationId xmlns:p14="http://schemas.microsoft.com/office/powerpoint/2010/main" val="37804053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idx="4294967295"/>
          </p:nvPr>
        </p:nvSpPr>
        <p:spPr>
          <a:xfrm>
            <a:off x="1" y="2431989"/>
            <a:ext cx="9144000" cy="1462677"/>
          </a:xfrm>
        </p:spPr>
        <p:txBody>
          <a:bodyPr>
            <a:normAutofit/>
          </a:bodyPr>
          <a:lstStyle/>
          <a:p>
            <a:r>
              <a:rPr lang="zh-TW" altLang="en-US" b="1" dirty="0" smtClean="0">
                <a:solidFill>
                  <a:schemeClr val="accent1">
                    <a:lumMod val="50000"/>
                  </a:schemeClr>
                </a:solidFill>
                <a:latin typeface="微軟正黑體" panose="020B0604030504040204" pitchFamily="34" charset="-120"/>
                <a:ea typeface="微軟正黑體" panose="020B0604030504040204" pitchFamily="34" charset="-120"/>
              </a:rPr>
              <a:t>貳、</a:t>
            </a:r>
            <a:r>
              <a:rPr lang="zh-TW" altLang="en-US" b="1" dirty="0" smtClean="0">
                <a:solidFill>
                  <a:schemeClr val="accent1">
                    <a:lumMod val="50000"/>
                  </a:schemeClr>
                </a:solidFill>
              </a:rPr>
              <a:t>面臨</a:t>
            </a:r>
            <a:r>
              <a:rPr lang="zh-TW" altLang="en-US" b="1" dirty="0">
                <a:solidFill>
                  <a:schemeClr val="accent1">
                    <a:lumMod val="50000"/>
                  </a:schemeClr>
                </a:solidFill>
              </a:rPr>
              <a:t>課題</a:t>
            </a:r>
          </a:p>
        </p:txBody>
      </p:sp>
      <p:sp>
        <p:nvSpPr>
          <p:cNvPr id="4" name="投影片編號版面配置區 3"/>
          <p:cNvSpPr txBox="1">
            <a:spLocks/>
          </p:cNvSpPr>
          <p:nvPr/>
        </p:nvSpPr>
        <p:spPr>
          <a:xfrm>
            <a:off x="6905848" y="6492875"/>
            <a:ext cx="2133600" cy="365125"/>
          </a:xfrm>
          <a:prstGeom prst="rect">
            <a:avLst/>
          </a:prstGeom>
        </p:spPr>
        <p:txBody>
          <a:bodyPr vert="horz" lIns="91440" tIns="45720" rIns="91440" bIns="45720" rtlCol="0" anchor="ctr"/>
          <a:lstStyle>
            <a:defPPr>
              <a:defRPr lang="zh-TW"/>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8646B01-4085-4DDD-822B-F552DEC86DD7}" type="slidenum">
              <a:rPr lang="zh-TW" altLang="en-US" sz="1600" smtClean="0">
                <a:solidFill>
                  <a:prstClr val="black">
                    <a:tint val="75000"/>
                  </a:prstClr>
                </a:solidFill>
                <a:ea typeface="文鼎圓體M"/>
              </a:rPr>
              <a:pPr/>
              <a:t>4</a:t>
            </a:fld>
            <a:endParaRPr lang="zh-TW" altLang="en-US" sz="1600" dirty="0">
              <a:solidFill>
                <a:prstClr val="black">
                  <a:tint val="75000"/>
                </a:prstClr>
              </a:solidFill>
              <a:ea typeface="文鼎圓體M"/>
            </a:endParaRPr>
          </a:p>
        </p:txBody>
      </p:sp>
    </p:spTree>
    <p:extLst>
      <p:ext uri="{BB962C8B-B14F-4D97-AF65-F5344CB8AC3E}">
        <p14:creationId xmlns:p14="http://schemas.microsoft.com/office/powerpoint/2010/main" val="34589158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矩形 17"/>
          <p:cNvSpPr/>
          <p:nvPr/>
        </p:nvSpPr>
        <p:spPr>
          <a:xfrm>
            <a:off x="4391245" y="2646644"/>
            <a:ext cx="2115879" cy="568842"/>
          </a:xfrm>
          <a:prstGeom prst="rect">
            <a:avLst/>
          </a:prstGeom>
          <a:no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 name="向下箭號 2"/>
          <p:cNvSpPr/>
          <p:nvPr/>
        </p:nvSpPr>
        <p:spPr>
          <a:xfrm rot="16200000">
            <a:off x="210971" y="1234038"/>
            <a:ext cx="2175937" cy="1195090"/>
          </a:xfrm>
          <a:prstGeom prst="downArrow">
            <a:avLst>
              <a:gd name="adj1" fmla="val 73762"/>
              <a:gd name="adj2" fmla="val 30810"/>
            </a:avLst>
          </a:prstGeom>
        </p:spPr>
        <p:style>
          <a:lnRef idx="1">
            <a:schemeClr val="accent2"/>
          </a:lnRef>
          <a:fillRef idx="2">
            <a:schemeClr val="accent2"/>
          </a:fillRef>
          <a:effectRef idx="1">
            <a:schemeClr val="accent2"/>
          </a:effectRef>
          <a:fontRef idx="minor">
            <a:schemeClr val="dk1"/>
          </a:fontRef>
        </p:style>
        <p:txBody>
          <a:bodyPr vert="eaVert" anchor="ctr"/>
          <a:lstStyle/>
          <a:p>
            <a:pPr algn="r" fontAlgn="auto">
              <a:spcBef>
                <a:spcPts val="0"/>
              </a:spcBef>
              <a:spcAft>
                <a:spcPts val="0"/>
              </a:spcAft>
              <a:defRPr/>
            </a:pPr>
            <a:r>
              <a:rPr lang="zh-TW" altLang="en-US" sz="2800" b="1" dirty="0" smtClean="0">
                <a:solidFill>
                  <a:srgbClr val="002060"/>
                </a:solidFill>
                <a:latin typeface="微軟正黑體" panose="020B0604030504040204" pitchFamily="34" charset="-120"/>
                <a:ea typeface="微軟正黑體" panose="020B0604030504040204" pitchFamily="34" charset="-120"/>
                <a:cs typeface="Times New Roman" panose="02020603050405020304" pitchFamily="18" charset="0"/>
              </a:rPr>
              <a:t>課題</a:t>
            </a:r>
            <a:endParaRPr lang="zh-TW" altLang="en-US" sz="2800" b="1" dirty="0">
              <a:solidFill>
                <a:srgbClr val="002060"/>
              </a:solidFill>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4" name="向下箭號 3"/>
          <p:cNvSpPr/>
          <p:nvPr/>
        </p:nvSpPr>
        <p:spPr>
          <a:xfrm rot="16200000">
            <a:off x="153838" y="4492238"/>
            <a:ext cx="2271531" cy="1176418"/>
          </a:xfrm>
          <a:prstGeom prst="downArrow">
            <a:avLst>
              <a:gd name="adj1" fmla="val 73762"/>
              <a:gd name="adj2" fmla="val 30810"/>
            </a:avLst>
          </a:prstGeom>
        </p:spPr>
        <p:style>
          <a:lnRef idx="1">
            <a:schemeClr val="accent3"/>
          </a:lnRef>
          <a:fillRef idx="2">
            <a:schemeClr val="accent3"/>
          </a:fillRef>
          <a:effectRef idx="1">
            <a:schemeClr val="accent3"/>
          </a:effectRef>
          <a:fontRef idx="minor">
            <a:schemeClr val="dk1"/>
          </a:fontRef>
        </p:style>
        <p:txBody>
          <a:bodyPr vert="eaVert" anchor="ctr"/>
          <a:lstStyle/>
          <a:p>
            <a:pPr algn="r">
              <a:defRPr/>
            </a:pPr>
            <a:r>
              <a:rPr lang="zh-TW" altLang="en-US" sz="2800" b="1" dirty="0" smtClean="0">
                <a:solidFill>
                  <a:srgbClr val="002060"/>
                </a:solidFill>
                <a:latin typeface="微軟正黑體" panose="020B0604030504040204" pitchFamily="34" charset="-120"/>
                <a:ea typeface="微軟正黑體" panose="020B0604030504040204" pitchFamily="34" charset="-120"/>
                <a:cs typeface="Times New Roman" panose="02020603050405020304" pitchFamily="18" charset="0"/>
              </a:rPr>
              <a:t>原因分析</a:t>
            </a:r>
            <a:endParaRPr lang="zh-TW" altLang="en-US" sz="2800" b="1" dirty="0">
              <a:solidFill>
                <a:srgbClr val="002060"/>
              </a:solidFill>
              <a:latin typeface="微軟正黑體" panose="020B0604030504040204" pitchFamily="34" charset="-120"/>
              <a:ea typeface="微軟正黑體" panose="020B0604030504040204" pitchFamily="34" charset="-120"/>
              <a:cs typeface="Times New Roman" panose="02020603050405020304" pitchFamily="18" charset="0"/>
            </a:endParaRPr>
          </a:p>
        </p:txBody>
      </p:sp>
      <p:graphicFrame>
        <p:nvGraphicFramePr>
          <p:cNvPr id="5" name="表格 4"/>
          <p:cNvGraphicFramePr>
            <a:graphicFrameLocks noGrp="1"/>
          </p:cNvGraphicFramePr>
          <p:nvPr>
            <p:extLst>
              <p:ext uri="{D42A27DB-BD31-4B8C-83A1-F6EECF244321}">
                <p14:modId xmlns:p14="http://schemas.microsoft.com/office/powerpoint/2010/main" val="2948482511"/>
              </p:ext>
            </p:extLst>
          </p:nvPr>
        </p:nvGraphicFramePr>
        <p:xfrm>
          <a:off x="3031029" y="633944"/>
          <a:ext cx="4888453" cy="2247207"/>
        </p:xfrm>
        <a:graphic>
          <a:graphicData uri="http://schemas.openxmlformats.org/drawingml/2006/table">
            <a:tbl>
              <a:tblPr firstRow="1" bandRow="1">
                <a:tableStyleId>{5C22544A-7EE6-4342-B048-85BDC9FD1C3A}</a:tableStyleId>
              </a:tblPr>
              <a:tblGrid>
                <a:gridCol w="2418858"/>
                <a:gridCol w="2469595"/>
              </a:tblGrid>
              <a:tr h="512563">
                <a:tc gridSpan="2">
                  <a:txBody>
                    <a:bodyPr/>
                    <a:lstStyle/>
                    <a:p>
                      <a:pPr algn="ctr"/>
                      <a:r>
                        <a:rPr lang="zh-TW" altLang="en-US" sz="2400" dirty="0" smtClean="0">
                          <a:latin typeface="微軟正黑體" panose="020B0604030504040204" pitchFamily="34" charset="-120"/>
                          <a:ea typeface="微軟正黑體" panose="020B0604030504040204" pitchFamily="34" charset="-120"/>
                        </a:rPr>
                        <a:t>國內經濟成長動能趨緩</a:t>
                      </a:r>
                      <a:endParaRPr lang="zh-TW" altLang="en-US" sz="2400" dirty="0">
                        <a:latin typeface="微軟正黑體" panose="020B0604030504040204" pitchFamily="34" charset="-120"/>
                        <a:ea typeface="微軟正黑體" panose="020B0604030504040204" pitchFamily="34" charset="-120"/>
                      </a:endParaRPr>
                    </a:p>
                  </a:txBody>
                  <a:tcPr anchor="ctr"/>
                </a:tc>
                <a:tc hMerge="1">
                  <a:txBody>
                    <a:bodyPr/>
                    <a:lstStyle/>
                    <a:p>
                      <a:endParaRPr lang="zh-TW" altLang="en-US" dirty="0"/>
                    </a:p>
                  </a:txBody>
                  <a:tcPr/>
                </a:tc>
              </a:tr>
              <a:tr h="1734644">
                <a:tc>
                  <a:txBody>
                    <a:bodyPr/>
                    <a:lstStyle/>
                    <a:p>
                      <a:pPr marL="0" algn="ctr" defTabSz="914400" rtl="0" eaLnBrk="1" latinLnBrk="0" hangingPunct="1">
                        <a:lnSpc>
                          <a:spcPct val="150000"/>
                        </a:lnSpc>
                        <a:spcBef>
                          <a:spcPts val="1200"/>
                        </a:spcBef>
                      </a:pPr>
                      <a:r>
                        <a:rPr lang="zh-TW" altLang="en-US" sz="2400" u="none" kern="1200" dirty="0" smtClean="0">
                          <a:solidFill>
                            <a:srgbClr val="FF0000"/>
                          </a:solidFill>
                          <a:latin typeface="Arial Unicode MS" panose="020B0604020202020204" pitchFamily="34" charset="-120"/>
                          <a:ea typeface="微軟正黑體" panose="020B0604030504040204" pitchFamily="34" charset="-120"/>
                          <a:cs typeface="+mn-cs"/>
                        </a:rPr>
                        <a:t>商品出口衰退</a:t>
                      </a:r>
                      <a:endParaRPr lang="en-US" altLang="zh-TW" sz="2400" u="none" kern="1200" dirty="0" smtClean="0">
                        <a:solidFill>
                          <a:srgbClr val="FF0000"/>
                        </a:solidFill>
                        <a:latin typeface="Arial Unicode MS" panose="020B0604020202020204" pitchFamily="34" charset="-120"/>
                        <a:ea typeface="微軟正黑體" panose="020B0604030504040204" pitchFamily="34" charset="-120"/>
                        <a:cs typeface="+mn-cs"/>
                      </a:endParaRPr>
                    </a:p>
                    <a:p>
                      <a:pPr marL="441325" indent="-258763" algn="l" defTabSz="914400" rtl="0" eaLnBrk="1" latinLnBrk="0" hangingPunct="1">
                        <a:lnSpc>
                          <a:spcPts val="2600"/>
                        </a:lnSpc>
                        <a:spcBef>
                          <a:spcPts val="600"/>
                        </a:spcBef>
                        <a:buFont typeface="Wingdings" panose="05000000000000000000" pitchFamily="2" charset="2"/>
                        <a:buChar char="Ø"/>
                        <a:tabLst>
                          <a:tab pos="533400" algn="l"/>
                        </a:tabLst>
                      </a:pPr>
                      <a:r>
                        <a:rPr lang="zh-TW" altLang="en-US" sz="2000" kern="1200" dirty="0" smtClean="0">
                          <a:solidFill>
                            <a:srgbClr val="D6ECFF">
                              <a:lumMod val="25000"/>
                            </a:srgbClr>
                          </a:solidFill>
                          <a:latin typeface="Arial Unicode MS" panose="020B0604020202020204" pitchFamily="34" charset="-120"/>
                          <a:ea typeface="微軟正黑體" panose="020B0604030504040204" pitchFamily="34" charset="-120"/>
                          <a:cs typeface="+mn-cs"/>
                        </a:rPr>
                        <a:t>今年 </a:t>
                      </a:r>
                      <a:r>
                        <a:rPr lang="en-US" altLang="zh-TW" sz="2000" kern="1200" dirty="0" smtClean="0">
                          <a:solidFill>
                            <a:srgbClr val="D6ECFF">
                              <a:lumMod val="25000"/>
                            </a:srgbClr>
                          </a:solidFill>
                          <a:latin typeface="Arial Unicode MS" panose="020B0604020202020204" pitchFamily="34" charset="-120"/>
                          <a:ea typeface="微軟正黑體" panose="020B0604030504040204" pitchFamily="34" charset="-120"/>
                          <a:cs typeface="+mn-cs"/>
                        </a:rPr>
                        <a:t>1-7 </a:t>
                      </a:r>
                      <a:r>
                        <a:rPr lang="zh-TW" altLang="en-US" sz="2000" kern="1200" dirty="0" smtClean="0">
                          <a:solidFill>
                            <a:srgbClr val="D6ECFF">
                              <a:lumMod val="25000"/>
                            </a:srgbClr>
                          </a:solidFill>
                          <a:latin typeface="Arial Unicode MS" panose="020B0604020202020204" pitchFamily="34" charset="-120"/>
                          <a:ea typeface="微軟正黑體" panose="020B0604030504040204" pitchFamily="34" charset="-120"/>
                          <a:cs typeface="+mn-cs"/>
                        </a:rPr>
                        <a:t>月</a:t>
                      </a:r>
                      <a:r>
                        <a:rPr lang="en-US" altLang="zh-TW" sz="2000" kern="1200" dirty="0" smtClean="0">
                          <a:solidFill>
                            <a:srgbClr val="D6ECFF">
                              <a:lumMod val="25000"/>
                            </a:srgbClr>
                          </a:solidFill>
                          <a:latin typeface="Arial Unicode MS" panose="020B0604020202020204" pitchFamily="34" charset="-120"/>
                          <a:ea typeface="微軟正黑體" panose="020B0604030504040204" pitchFamily="34" charset="-120"/>
                          <a:cs typeface="+mn-cs"/>
                        </a:rPr>
                        <a:t/>
                      </a:r>
                      <a:br>
                        <a:rPr lang="en-US" altLang="zh-TW" sz="2000" kern="1200" dirty="0" smtClean="0">
                          <a:solidFill>
                            <a:srgbClr val="D6ECFF">
                              <a:lumMod val="25000"/>
                            </a:srgbClr>
                          </a:solidFill>
                          <a:latin typeface="Arial Unicode MS" panose="020B0604020202020204" pitchFamily="34" charset="-120"/>
                          <a:ea typeface="微軟正黑體" panose="020B0604030504040204" pitchFamily="34" charset="-120"/>
                          <a:cs typeface="+mn-cs"/>
                        </a:rPr>
                      </a:br>
                      <a:r>
                        <a:rPr lang="zh-TW" altLang="en-US" sz="2000" kern="1200" dirty="0" smtClean="0">
                          <a:solidFill>
                            <a:srgbClr val="D6ECFF">
                              <a:lumMod val="25000"/>
                            </a:srgbClr>
                          </a:solidFill>
                          <a:latin typeface="Arial Unicode MS" panose="020B0604020202020204" pitchFamily="34" charset="-120"/>
                          <a:ea typeface="微軟正黑體" panose="020B0604030504040204" pitchFamily="34" charset="-120"/>
                          <a:cs typeface="+mn-cs"/>
                        </a:rPr>
                        <a:t>商品出口衰退</a:t>
                      </a:r>
                      <a:r>
                        <a:rPr lang="en-US" altLang="zh-TW" sz="2000" kern="1200" dirty="0" smtClean="0">
                          <a:solidFill>
                            <a:srgbClr val="D6ECFF">
                              <a:lumMod val="25000"/>
                            </a:srgbClr>
                          </a:solidFill>
                          <a:latin typeface="Arial Unicode MS" panose="020B0604020202020204" pitchFamily="34" charset="-120"/>
                          <a:ea typeface="微軟正黑體" panose="020B0604030504040204" pitchFamily="34" charset="-120"/>
                          <a:cs typeface="+mn-cs"/>
                        </a:rPr>
                        <a:t>7.8%</a:t>
                      </a:r>
                    </a:p>
                  </a:txBody>
                  <a:tcPr/>
                </a:tc>
                <a:tc>
                  <a:txBody>
                    <a:bodyPr/>
                    <a:lstStyle/>
                    <a:p>
                      <a:pPr marL="0" algn="ctr" defTabSz="914400" rtl="0" eaLnBrk="1" latinLnBrk="0" hangingPunct="1">
                        <a:lnSpc>
                          <a:spcPct val="150000"/>
                        </a:lnSpc>
                        <a:spcBef>
                          <a:spcPts val="1200"/>
                        </a:spcBef>
                      </a:pPr>
                      <a:r>
                        <a:rPr lang="zh-TW" altLang="en-US" sz="2400" u="none" kern="1200" dirty="0" smtClean="0">
                          <a:solidFill>
                            <a:srgbClr val="FF0000"/>
                          </a:solidFill>
                          <a:latin typeface="Arial Unicode MS" panose="020B0604020202020204" pitchFamily="34" charset="-120"/>
                          <a:ea typeface="微軟正黑體" panose="020B0604030504040204" pitchFamily="34" charset="-120"/>
                          <a:cs typeface="+mn-cs"/>
                        </a:rPr>
                        <a:t>投資動能待提振</a:t>
                      </a:r>
                      <a:endParaRPr lang="en-US" altLang="zh-TW" sz="2400" u="none" kern="1200" dirty="0" smtClean="0">
                        <a:solidFill>
                          <a:srgbClr val="FF0000"/>
                        </a:solidFill>
                        <a:latin typeface="Arial Unicode MS" panose="020B0604020202020204" pitchFamily="34" charset="-120"/>
                        <a:ea typeface="微軟正黑體" panose="020B0604030504040204" pitchFamily="34" charset="-120"/>
                        <a:cs typeface="+mn-cs"/>
                      </a:endParaRPr>
                    </a:p>
                    <a:p>
                      <a:pPr marL="441325" indent="-258763" algn="l" defTabSz="914400" rtl="0" eaLnBrk="1" latinLnBrk="0" hangingPunct="1">
                        <a:lnSpc>
                          <a:spcPts val="2600"/>
                        </a:lnSpc>
                        <a:spcBef>
                          <a:spcPts val="600"/>
                        </a:spcBef>
                        <a:buFont typeface="Wingdings" panose="05000000000000000000" pitchFamily="2" charset="2"/>
                        <a:buChar char="Ø"/>
                        <a:tabLst>
                          <a:tab pos="533400" algn="l"/>
                        </a:tabLst>
                      </a:pPr>
                      <a:r>
                        <a:rPr lang="zh-TW" altLang="en-US" sz="2000" kern="1200" dirty="0" smtClean="0">
                          <a:solidFill>
                            <a:srgbClr val="D6ECFF">
                              <a:lumMod val="25000"/>
                            </a:srgbClr>
                          </a:solidFill>
                          <a:latin typeface="Arial Unicode MS" panose="020B0604020202020204" pitchFamily="34" charset="-120"/>
                          <a:ea typeface="微軟正黑體" panose="020B0604030504040204" pitchFamily="34" charset="-120"/>
                          <a:cs typeface="+mn-cs"/>
                        </a:rPr>
                        <a:t>今年上半年民間投資微幅成長 </a:t>
                      </a:r>
                      <a:r>
                        <a:rPr lang="en-US" altLang="zh-TW" sz="2000" kern="1200" dirty="0" smtClean="0">
                          <a:solidFill>
                            <a:srgbClr val="D6ECFF">
                              <a:lumMod val="25000"/>
                            </a:srgbClr>
                          </a:solidFill>
                          <a:latin typeface="Arial Unicode MS" panose="020B0604020202020204" pitchFamily="34" charset="-120"/>
                          <a:ea typeface="微軟正黑體" panose="020B0604030504040204" pitchFamily="34" charset="-120"/>
                          <a:cs typeface="+mn-cs"/>
                        </a:rPr>
                        <a:t>1.06%</a:t>
                      </a:r>
                    </a:p>
                  </a:txBody>
                  <a:tcPr/>
                </a:tc>
              </a:tr>
            </a:tbl>
          </a:graphicData>
        </a:graphic>
      </p:graphicFrame>
      <p:graphicFrame>
        <p:nvGraphicFramePr>
          <p:cNvPr id="8" name="表格 7"/>
          <p:cNvGraphicFramePr>
            <a:graphicFrameLocks noGrp="1"/>
          </p:cNvGraphicFramePr>
          <p:nvPr>
            <p:extLst>
              <p:ext uri="{D42A27DB-BD31-4B8C-83A1-F6EECF244321}">
                <p14:modId xmlns:p14="http://schemas.microsoft.com/office/powerpoint/2010/main" val="3625608693"/>
              </p:ext>
            </p:extLst>
          </p:nvPr>
        </p:nvGraphicFramePr>
        <p:xfrm>
          <a:off x="2215135" y="3649133"/>
          <a:ext cx="6471664" cy="2654808"/>
        </p:xfrm>
        <a:graphic>
          <a:graphicData uri="http://schemas.openxmlformats.org/drawingml/2006/table">
            <a:tbl>
              <a:tblPr firstRow="1" bandRow="1">
                <a:tableStyleId>{5C22544A-7EE6-4342-B048-85BDC9FD1C3A}</a:tableStyleId>
              </a:tblPr>
              <a:tblGrid>
                <a:gridCol w="3235832"/>
                <a:gridCol w="3235832"/>
              </a:tblGrid>
              <a:tr h="601134">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lang="zh-TW" altLang="en-US" sz="2400" b="1" kern="1200" dirty="0" smtClean="0">
                          <a:solidFill>
                            <a:schemeClr val="lt1"/>
                          </a:solidFill>
                          <a:latin typeface="微軟正黑體" panose="020B0604030504040204" pitchFamily="34" charset="-120"/>
                          <a:ea typeface="微軟正黑體" panose="020B0604030504040204" pitchFamily="34" charset="-120"/>
                          <a:cs typeface="+mn-cs"/>
                        </a:rPr>
                        <a:t>短期外在衝擊因素</a:t>
                      </a:r>
                      <a:endParaRPr lang="zh-TW" altLang="en-US" sz="2400" b="1" kern="1200" dirty="0">
                        <a:solidFill>
                          <a:schemeClr val="lt1"/>
                        </a:solidFill>
                        <a:latin typeface="微軟正黑體" panose="020B0604030504040204" pitchFamily="34" charset="-120"/>
                        <a:ea typeface="微軟正黑體" panose="020B0604030504040204" pitchFamily="34" charset="-120"/>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2400" b="1" kern="1200" dirty="0" smtClean="0">
                          <a:solidFill>
                            <a:schemeClr val="lt1"/>
                          </a:solidFill>
                          <a:latin typeface="微軟正黑體" panose="020B0604030504040204" pitchFamily="34" charset="-120"/>
                          <a:ea typeface="微軟正黑體" panose="020B0604030504040204" pitchFamily="34" charset="-120"/>
                          <a:cs typeface="+mn-cs"/>
                        </a:rPr>
                        <a:t>中長期結構性課題</a:t>
                      </a:r>
                      <a:endParaRPr lang="zh-TW" altLang="en-US" sz="2400" b="1" kern="1200" dirty="0">
                        <a:solidFill>
                          <a:schemeClr val="lt1"/>
                        </a:solidFill>
                        <a:latin typeface="微軟正黑體" panose="020B0604030504040204" pitchFamily="34" charset="-120"/>
                        <a:ea typeface="微軟正黑體" panose="020B0604030504040204" pitchFamily="34" charset="-120"/>
                        <a:cs typeface="+mn-cs"/>
                      </a:endParaRPr>
                    </a:p>
                  </a:txBody>
                  <a:tcPr anchor="ctr"/>
                </a:tc>
              </a:tr>
              <a:tr h="2053674">
                <a:tc>
                  <a:txBody>
                    <a:bodyPr/>
                    <a:lstStyle/>
                    <a:p>
                      <a:pPr marL="539750" lvl="0" indent="-361950">
                        <a:lnSpc>
                          <a:spcPts val="2800"/>
                        </a:lnSpc>
                        <a:spcBef>
                          <a:spcPts val="600"/>
                        </a:spcBef>
                        <a:spcAft>
                          <a:spcPts val="600"/>
                        </a:spcAft>
                        <a:buFont typeface="Wingdings" panose="05000000000000000000" pitchFamily="2" charset="2"/>
                        <a:buChar char="ü"/>
                      </a:pPr>
                      <a:r>
                        <a:rPr lang="zh-TW" altLang="en-US" sz="2400" dirty="0" smtClean="0">
                          <a:solidFill>
                            <a:srgbClr val="D6ECFF">
                              <a:lumMod val="25000"/>
                            </a:srgbClr>
                          </a:solidFill>
                          <a:latin typeface="Arial Unicode MS" panose="020B0604020202020204" pitchFamily="34" charset="-120"/>
                          <a:ea typeface="微軟正黑體" panose="020B0604030504040204" pitchFamily="34" charset="-120"/>
                        </a:rPr>
                        <a:t>全球經濟成長不如預期</a:t>
                      </a:r>
                    </a:p>
                    <a:p>
                      <a:pPr marL="539750" lvl="0" indent="-361950" algn="l" defTabSz="914400" rtl="0" eaLnBrk="1" latinLnBrk="0" hangingPunct="1">
                        <a:lnSpc>
                          <a:spcPts val="2800"/>
                        </a:lnSpc>
                        <a:spcBef>
                          <a:spcPts val="600"/>
                        </a:spcBef>
                        <a:spcAft>
                          <a:spcPts val="600"/>
                        </a:spcAft>
                        <a:buFont typeface="Wingdings" panose="05000000000000000000" pitchFamily="2" charset="2"/>
                        <a:buChar char="ü"/>
                      </a:pPr>
                      <a:r>
                        <a:rPr lang="zh-TW" altLang="en-US" sz="2400" kern="1200" dirty="0" smtClean="0">
                          <a:solidFill>
                            <a:srgbClr val="D6ECFF">
                              <a:lumMod val="25000"/>
                            </a:srgbClr>
                          </a:solidFill>
                          <a:latin typeface="Arial Unicode MS" panose="020B0604020202020204" pitchFamily="34" charset="-120"/>
                          <a:ea typeface="微軟正黑體" panose="020B0604030504040204" pitchFamily="34" charset="-120"/>
                          <a:cs typeface="+mn-cs"/>
                        </a:rPr>
                        <a:t>國際原油價格持續</a:t>
                      </a:r>
                      <a:r>
                        <a:rPr lang="zh-TW" altLang="en-US" sz="2400" u="none" kern="1200" dirty="0" smtClean="0">
                          <a:solidFill>
                            <a:srgbClr val="D6ECFF">
                              <a:lumMod val="25000"/>
                            </a:srgbClr>
                          </a:solidFill>
                          <a:latin typeface="Arial Unicode MS" panose="020B0604020202020204" pitchFamily="34" charset="-120"/>
                          <a:ea typeface="微軟正黑體" panose="020B0604030504040204" pitchFamily="34" charset="-120"/>
                          <a:cs typeface="+mn-cs"/>
                        </a:rPr>
                        <a:t>走低</a:t>
                      </a:r>
                      <a:endParaRPr lang="zh-TW" altLang="en-US" sz="2000" u="none" dirty="0"/>
                    </a:p>
                  </a:txBody>
                  <a:tcPr marT="180000"/>
                </a:tc>
                <a:tc>
                  <a:txBody>
                    <a:bodyPr/>
                    <a:lstStyle/>
                    <a:p>
                      <a:pPr marL="631825" lvl="0" indent="-361950" algn="l" defTabSz="914400" rtl="0" eaLnBrk="1" latinLnBrk="0" hangingPunct="1">
                        <a:lnSpc>
                          <a:spcPts val="2600"/>
                        </a:lnSpc>
                        <a:spcBef>
                          <a:spcPts val="600"/>
                        </a:spcBef>
                        <a:spcAft>
                          <a:spcPts val="600"/>
                        </a:spcAft>
                        <a:buFont typeface="Wingdings" panose="05000000000000000000" pitchFamily="2" charset="2"/>
                        <a:buChar char="ü"/>
                      </a:pPr>
                      <a:r>
                        <a:rPr lang="zh-TW" altLang="en-US" sz="2400" kern="1200" dirty="0" smtClean="0">
                          <a:solidFill>
                            <a:srgbClr val="D6ECFF">
                              <a:lumMod val="25000"/>
                            </a:srgbClr>
                          </a:solidFill>
                          <a:latin typeface="Arial Unicode MS" panose="020B0604020202020204" pitchFamily="34" charset="-120"/>
                          <a:ea typeface="微軟正黑體" panose="020B0604030504040204" pitchFamily="34" charset="-120"/>
                          <a:cs typeface="+mn-cs"/>
                        </a:rPr>
                        <a:t>產業升級緩慢</a:t>
                      </a:r>
                    </a:p>
                    <a:p>
                      <a:pPr marL="631825" lvl="0" indent="-361950" algn="l" defTabSz="914400" rtl="0" eaLnBrk="1" latinLnBrk="0" hangingPunct="1">
                        <a:lnSpc>
                          <a:spcPts val="2600"/>
                        </a:lnSpc>
                        <a:spcBef>
                          <a:spcPts val="600"/>
                        </a:spcBef>
                        <a:spcAft>
                          <a:spcPts val="600"/>
                        </a:spcAft>
                        <a:buFont typeface="Wingdings" panose="05000000000000000000" pitchFamily="2" charset="2"/>
                        <a:buChar char="ü"/>
                      </a:pPr>
                      <a:r>
                        <a:rPr lang="zh-TW" altLang="en-US" sz="2400" kern="1200" dirty="0" smtClean="0">
                          <a:solidFill>
                            <a:srgbClr val="D6ECFF">
                              <a:lumMod val="25000"/>
                            </a:srgbClr>
                          </a:solidFill>
                          <a:latin typeface="Arial Unicode MS" panose="020B0604020202020204" pitchFamily="34" charset="-120"/>
                          <a:ea typeface="微軟正黑體" panose="020B0604030504040204" pitchFamily="34" charset="-120"/>
                          <a:cs typeface="+mn-cs"/>
                        </a:rPr>
                        <a:t>投資力道不足</a:t>
                      </a:r>
                    </a:p>
                    <a:p>
                      <a:pPr marL="631825" lvl="0" indent="-361950" algn="l" defTabSz="914400" rtl="0" eaLnBrk="1" latinLnBrk="0" hangingPunct="1">
                        <a:lnSpc>
                          <a:spcPts val="2600"/>
                        </a:lnSpc>
                        <a:spcBef>
                          <a:spcPts val="600"/>
                        </a:spcBef>
                        <a:spcAft>
                          <a:spcPts val="600"/>
                        </a:spcAft>
                        <a:buFont typeface="Wingdings" panose="05000000000000000000" pitchFamily="2" charset="2"/>
                        <a:buChar char="ü"/>
                      </a:pPr>
                      <a:r>
                        <a:rPr lang="zh-TW" altLang="en-US" sz="2400" kern="1200" dirty="0" smtClean="0">
                          <a:solidFill>
                            <a:srgbClr val="D6ECFF">
                              <a:lumMod val="25000"/>
                            </a:srgbClr>
                          </a:solidFill>
                          <a:latin typeface="Arial Unicode MS" panose="020B0604020202020204" pitchFamily="34" charset="-120"/>
                          <a:ea typeface="微軟正黑體" panose="020B0604030504040204" pitchFamily="34" charset="-120"/>
                          <a:cs typeface="+mn-cs"/>
                        </a:rPr>
                        <a:t>出口過度集中</a:t>
                      </a:r>
                      <a:endParaRPr lang="zh-TW" altLang="en-US" sz="2400" kern="1200" dirty="0">
                        <a:solidFill>
                          <a:srgbClr val="D6ECFF">
                            <a:lumMod val="25000"/>
                          </a:srgbClr>
                        </a:solidFill>
                        <a:latin typeface="Arial Unicode MS" panose="020B0604020202020204" pitchFamily="34" charset="-120"/>
                        <a:ea typeface="微軟正黑體" panose="020B0604030504040204" pitchFamily="34" charset="-120"/>
                        <a:cs typeface="+mn-cs"/>
                      </a:endParaRPr>
                    </a:p>
                  </a:txBody>
                  <a:tcPr marT="180000"/>
                </a:tc>
              </a:tr>
            </a:tbl>
          </a:graphicData>
        </a:graphic>
      </p:graphicFrame>
      <p:sp>
        <p:nvSpPr>
          <p:cNvPr id="7" name="投影片編號版面配置區 3"/>
          <p:cNvSpPr txBox="1">
            <a:spLocks/>
          </p:cNvSpPr>
          <p:nvPr/>
        </p:nvSpPr>
        <p:spPr>
          <a:xfrm>
            <a:off x="6905848" y="6492875"/>
            <a:ext cx="2133600" cy="365125"/>
          </a:xfrm>
          <a:prstGeom prst="rect">
            <a:avLst/>
          </a:prstGeom>
        </p:spPr>
        <p:txBody>
          <a:bodyPr vert="horz" lIns="91440" tIns="45720" rIns="91440" bIns="45720" rtlCol="0" anchor="ctr"/>
          <a:lstStyle>
            <a:defPPr>
              <a:defRPr lang="zh-TW"/>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8646B01-4085-4DDD-822B-F552DEC86DD7}" type="slidenum">
              <a:rPr lang="zh-TW" altLang="en-US" sz="1600" smtClean="0">
                <a:solidFill>
                  <a:prstClr val="black">
                    <a:tint val="75000"/>
                  </a:prstClr>
                </a:solidFill>
                <a:ea typeface="文鼎圓體M"/>
              </a:rPr>
              <a:pPr/>
              <a:t>5</a:t>
            </a:fld>
            <a:endParaRPr lang="zh-TW" altLang="en-US" sz="1600" dirty="0">
              <a:solidFill>
                <a:prstClr val="black">
                  <a:tint val="75000"/>
                </a:prstClr>
              </a:solidFill>
              <a:ea typeface="文鼎圓體M"/>
            </a:endParaRPr>
          </a:p>
        </p:txBody>
      </p:sp>
      <p:cxnSp>
        <p:nvCxnSpPr>
          <p:cNvPr id="11" name="直線單箭頭接點 10"/>
          <p:cNvCxnSpPr/>
          <p:nvPr/>
        </p:nvCxnSpPr>
        <p:spPr>
          <a:xfrm>
            <a:off x="5449184" y="3215486"/>
            <a:ext cx="0" cy="416263"/>
          </a:xfrm>
          <a:prstGeom prst="straightConnector1">
            <a:avLst/>
          </a:prstGeom>
          <a:ln w="25400">
            <a:tailEnd type="stealth"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7704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2532" y="27709"/>
            <a:ext cx="8721250" cy="864000"/>
          </a:xfrm>
        </p:spPr>
        <p:txBody>
          <a:bodyPr>
            <a:normAutofit/>
          </a:bodyPr>
          <a:lstStyle/>
          <a:p>
            <a:pPr marL="720725" indent="-720725">
              <a:lnSpc>
                <a:spcPts val="3000"/>
              </a:lnSpc>
            </a:pPr>
            <a:r>
              <a:rPr lang="zh-TW" altLang="en-US" sz="3600" b="1" dirty="0" smtClean="0">
                <a:solidFill>
                  <a:srgbClr val="002060"/>
                </a:solidFill>
                <a:effectLst>
                  <a:outerShdw blurRad="38100" dist="38100" dir="2700000" algn="tl">
                    <a:srgbClr val="000000">
                      <a:alpha val="43137"/>
                    </a:srgbClr>
                  </a:outerShdw>
                </a:effectLst>
                <a:cs typeface="Times New Roman" panose="02020603050405020304" pitchFamily="18" charset="0"/>
              </a:rPr>
              <a:t>一、短期外在衝擊因素</a:t>
            </a:r>
            <a:endParaRPr kumimoji="1" lang="zh-TW" altLang="en-US" sz="3600" b="1" dirty="0">
              <a:solidFill>
                <a:srgbClr val="002060"/>
              </a:solidFill>
              <a:effectLst>
                <a:outerShdw blurRad="38100" dist="38100" dir="2700000" algn="tl">
                  <a:srgbClr val="000000">
                    <a:alpha val="43137"/>
                  </a:srgbClr>
                </a:outerShdw>
              </a:effectLst>
            </a:endParaRPr>
          </a:p>
        </p:txBody>
      </p:sp>
      <p:sp>
        <p:nvSpPr>
          <p:cNvPr id="11" name="文字方塊 10"/>
          <p:cNvSpPr txBox="1"/>
          <p:nvPr/>
        </p:nvSpPr>
        <p:spPr>
          <a:xfrm>
            <a:off x="560707" y="2889811"/>
            <a:ext cx="3612838" cy="323165"/>
          </a:xfrm>
          <a:prstGeom prst="rect">
            <a:avLst/>
          </a:prstGeom>
          <a:noFill/>
        </p:spPr>
        <p:txBody>
          <a:bodyPr wrap="square" rtlCol="0">
            <a:spAutoFit/>
          </a:bodyPr>
          <a:lstStyle/>
          <a:p>
            <a:pPr algn="ctr"/>
            <a:r>
              <a:rPr lang="en-US" altLang="zh-TW" sz="1500" b="1" dirty="0" smtClean="0">
                <a:latin typeface="微軟正黑體" panose="020B0604030504040204" pitchFamily="34" charset="-120"/>
                <a:ea typeface="微軟正黑體" panose="020B0604030504040204" pitchFamily="34" charset="-120"/>
              </a:rPr>
              <a:t>2015 </a:t>
            </a:r>
            <a:r>
              <a:rPr lang="zh-TW" altLang="en-US" sz="1500" b="1" dirty="0" smtClean="0">
                <a:latin typeface="微軟正黑體" panose="020B0604030504040204" pitchFamily="34" charset="-120"/>
                <a:ea typeface="微軟正黑體" panose="020B0604030504040204" pitchFamily="34" charset="-120"/>
              </a:rPr>
              <a:t>年商品出口變動 </a:t>
            </a:r>
            <a:endParaRPr lang="zh-TW" altLang="en-US" sz="1500" b="1" dirty="0">
              <a:latin typeface="微軟正黑體" panose="020B0604030504040204" pitchFamily="34" charset="-120"/>
              <a:ea typeface="微軟正黑體" panose="020B0604030504040204" pitchFamily="34" charset="-120"/>
            </a:endParaRPr>
          </a:p>
        </p:txBody>
      </p:sp>
      <p:sp>
        <p:nvSpPr>
          <p:cNvPr id="12" name="文字方塊 11"/>
          <p:cNvSpPr txBox="1"/>
          <p:nvPr/>
        </p:nvSpPr>
        <p:spPr>
          <a:xfrm>
            <a:off x="737390" y="6553628"/>
            <a:ext cx="1903228" cy="276999"/>
          </a:xfrm>
          <a:prstGeom prst="rect">
            <a:avLst/>
          </a:prstGeom>
          <a:noFill/>
        </p:spPr>
        <p:txBody>
          <a:bodyPr wrap="square" rtlCol="0">
            <a:spAutoFit/>
          </a:bodyPr>
          <a:lstStyle/>
          <a:p>
            <a:r>
              <a:rPr lang="zh-TW" altLang="en-US" sz="1200" dirty="0" smtClean="0">
                <a:latin typeface="微軟正黑體" panose="020B0604030504040204" pitchFamily="34" charset="-120"/>
                <a:ea typeface="微軟正黑體" panose="020B0604030504040204" pitchFamily="34" charset="-120"/>
              </a:rPr>
              <a:t>資料來源：財政部</a:t>
            </a:r>
            <a:endParaRPr lang="zh-TW" altLang="en-US" sz="1200" dirty="0">
              <a:latin typeface="微軟正黑體" panose="020B0604030504040204" pitchFamily="34" charset="-120"/>
              <a:ea typeface="微軟正黑體" panose="020B0604030504040204" pitchFamily="34" charset="-120"/>
            </a:endParaRPr>
          </a:p>
        </p:txBody>
      </p:sp>
      <p:sp>
        <p:nvSpPr>
          <p:cNvPr id="9" name="Rectangle 4"/>
          <p:cNvSpPr txBox="1">
            <a:spLocks noChangeArrowheads="1"/>
          </p:cNvSpPr>
          <p:nvPr/>
        </p:nvSpPr>
        <p:spPr bwMode="auto">
          <a:xfrm>
            <a:off x="424872" y="796994"/>
            <a:ext cx="8358909" cy="20618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rtlCol="0" anchor="t" anchorCtr="0" compatLnSpc="1">
            <a:prstTxWarp prst="textNoShape">
              <a:avLst/>
            </a:prstTxWarp>
            <a:noAutofit/>
          </a:bodyPr>
          <a:lstStyle>
            <a:lvl1pPr marL="342900" indent="-342900" algn="l" rtl="0" eaLnBrk="0" fontAlgn="base" hangingPunct="0">
              <a:lnSpc>
                <a:spcPct val="110000"/>
              </a:lnSpc>
              <a:spcBef>
                <a:spcPts val="300"/>
              </a:spcBef>
              <a:spcAft>
                <a:spcPts val="600"/>
              </a:spcAft>
              <a:buFont typeface="Wingdings" pitchFamily="2" charset="2"/>
              <a:buChar char="l"/>
              <a:defRPr sz="3600" kern="1200" baseline="0">
                <a:solidFill>
                  <a:schemeClr val="accent1">
                    <a:lumMod val="50000"/>
                  </a:schemeClr>
                </a:solidFill>
                <a:latin typeface="微軟正黑體" pitchFamily="34" charset="-120"/>
                <a:ea typeface="微軟正黑體" pitchFamily="34" charset="-120"/>
                <a:cs typeface="Arial" pitchFamily="34" charset="0"/>
              </a:defRPr>
            </a:lvl1pPr>
            <a:lvl2pPr marL="806450" indent="-349250" algn="l" rtl="0" eaLnBrk="0" fontAlgn="base" hangingPunct="0">
              <a:lnSpc>
                <a:spcPct val="110000"/>
              </a:lnSpc>
              <a:spcBef>
                <a:spcPts val="300"/>
              </a:spcBef>
              <a:spcAft>
                <a:spcPts val="600"/>
              </a:spcAft>
              <a:buFont typeface="Wingdings" pitchFamily="2" charset="2"/>
              <a:buChar char="Ø"/>
              <a:defRPr sz="3200" kern="1200">
                <a:solidFill>
                  <a:schemeClr val="accent1">
                    <a:lumMod val="50000"/>
                  </a:schemeClr>
                </a:solidFill>
                <a:latin typeface="微軟正黑體" pitchFamily="34" charset="-120"/>
                <a:ea typeface="微軟正黑體" pitchFamily="34" charset="-120"/>
                <a:cs typeface="Arial" pitchFamily="34" charset="0"/>
              </a:defRPr>
            </a:lvl2pPr>
            <a:lvl3pPr marL="1143000" indent="-228600" algn="l" rtl="0" eaLnBrk="0" fontAlgn="base" hangingPunct="0">
              <a:lnSpc>
                <a:spcPct val="110000"/>
              </a:lnSpc>
              <a:spcBef>
                <a:spcPts val="300"/>
              </a:spcBef>
              <a:spcAft>
                <a:spcPts val="600"/>
              </a:spcAft>
              <a:buFont typeface="Wingdings" pitchFamily="2" charset="2"/>
              <a:buChar char="ü"/>
              <a:defRPr sz="2800" kern="1200">
                <a:solidFill>
                  <a:schemeClr val="accent1">
                    <a:lumMod val="50000"/>
                  </a:schemeClr>
                </a:solidFill>
                <a:latin typeface="微軟正黑體" pitchFamily="34" charset="-120"/>
                <a:ea typeface="微軟正黑體" pitchFamily="34" charset="-120"/>
                <a:cs typeface="Arial" pitchFamily="34" charset="0"/>
              </a:defRPr>
            </a:lvl3pPr>
            <a:lvl4pPr marL="1600200" indent="-228600" algn="l" rtl="0" eaLnBrk="0" fontAlgn="base" hangingPunct="0">
              <a:lnSpc>
                <a:spcPct val="110000"/>
              </a:lnSpc>
              <a:spcBef>
                <a:spcPts val="300"/>
              </a:spcBef>
              <a:spcAft>
                <a:spcPts val="600"/>
              </a:spcAft>
              <a:buFont typeface="Arial" charset="0"/>
              <a:buChar char="–"/>
              <a:defRPr sz="2400" kern="1200">
                <a:solidFill>
                  <a:schemeClr val="accent1">
                    <a:lumMod val="50000"/>
                  </a:schemeClr>
                </a:solidFill>
                <a:latin typeface="微軟正黑體" pitchFamily="34" charset="-120"/>
                <a:ea typeface="微軟正黑體" pitchFamily="34" charset="-120"/>
                <a:cs typeface="Arial" pitchFamily="34" charset="0"/>
              </a:defRPr>
            </a:lvl4pPr>
            <a:lvl5pPr marL="2057400" indent="-228600" algn="l" rtl="0" eaLnBrk="0" fontAlgn="base" hangingPunct="0">
              <a:lnSpc>
                <a:spcPct val="110000"/>
              </a:lnSpc>
              <a:spcBef>
                <a:spcPts val="300"/>
              </a:spcBef>
              <a:spcAft>
                <a:spcPts val="600"/>
              </a:spcAft>
              <a:buFont typeface="Arial" charset="0"/>
              <a:buChar char="»"/>
              <a:defRPr sz="2400" kern="1200">
                <a:solidFill>
                  <a:schemeClr val="accent1">
                    <a:lumMod val="50000"/>
                  </a:schemeClr>
                </a:solidFill>
                <a:latin typeface="微軟正黑體" pitchFamily="34" charset="-120"/>
                <a:ea typeface="微軟正黑體" pitchFamily="34" charset="-12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eaLnBrk="1">
              <a:lnSpc>
                <a:spcPct val="100000"/>
              </a:lnSpc>
              <a:spcBef>
                <a:spcPts val="0"/>
              </a:spcBef>
              <a:spcAft>
                <a:spcPts val="0"/>
              </a:spcAft>
              <a:buNone/>
            </a:pPr>
            <a:r>
              <a:rPr lang="zh-TW" altLang="en-US" sz="1800" dirty="0">
                <a:solidFill>
                  <a:srgbClr val="D6ECFF">
                    <a:lumMod val="25000"/>
                  </a:srgbClr>
                </a:solidFill>
              </a:rPr>
              <a:t>今年 </a:t>
            </a:r>
            <a:r>
              <a:rPr lang="en-US" altLang="zh-TW" sz="1800" dirty="0" smtClean="0">
                <a:solidFill>
                  <a:srgbClr val="D6ECFF">
                    <a:lumMod val="25000"/>
                  </a:srgbClr>
                </a:solidFill>
              </a:rPr>
              <a:t>1-7 </a:t>
            </a:r>
            <a:r>
              <a:rPr lang="zh-TW" altLang="en-US" sz="1800" dirty="0">
                <a:solidFill>
                  <a:srgbClr val="D6ECFF">
                    <a:lumMod val="25000"/>
                  </a:srgbClr>
                </a:solidFill>
              </a:rPr>
              <a:t>月商品出口較上年同期減少 </a:t>
            </a:r>
            <a:r>
              <a:rPr lang="en-US" altLang="zh-TW" sz="1800" dirty="0" smtClean="0">
                <a:solidFill>
                  <a:srgbClr val="D6ECFF">
                    <a:lumMod val="25000"/>
                  </a:srgbClr>
                </a:solidFill>
              </a:rPr>
              <a:t>7.8%</a:t>
            </a:r>
            <a:endParaRPr lang="en-US" altLang="zh-TW" sz="1800" dirty="0">
              <a:solidFill>
                <a:srgbClr val="D6ECFF">
                  <a:lumMod val="25000"/>
                </a:srgbClr>
              </a:solidFill>
            </a:endParaRPr>
          </a:p>
          <a:p>
            <a:pPr marL="268288" indent="-268288" algn="just" eaLnBrk="1">
              <a:lnSpc>
                <a:spcPct val="100000"/>
              </a:lnSpc>
              <a:spcBef>
                <a:spcPts val="0"/>
              </a:spcBef>
              <a:spcAft>
                <a:spcPts val="0"/>
              </a:spcAft>
            </a:pPr>
            <a:r>
              <a:rPr lang="zh-TW" altLang="en-US" sz="1800" dirty="0" smtClean="0">
                <a:solidFill>
                  <a:srgbClr val="FF0000"/>
                </a:solidFill>
              </a:rPr>
              <a:t>國際油價下跌</a:t>
            </a:r>
            <a:r>
              <a:rPr lang="zh-TW" altLang="en-US" sz="1800" dirty="0" smtClean="0">
                <a:solidFill>
                  <a:srgbClr val="FF0000"/>
                </a:solidFill>
                <a:latin typeface="標楷體"/>
                <a:ea typeface="標楷體"/>
              </a:rPr>
              <a:t>：</a:t>
            </a:r>
            <a:r>
              <a:rPr lang="en-US" altLang="zh-TW" sz="1800" dirty="0" smtClean="0">
                <a:solidFill>
                  <a:srgbClr val="D6ECFF">
                    <a:lumMod val="25000"/>
                  </a:srgbClr>
                </a:solidFill>
              </a:rPr>
              <a:t>1-7</a:t>
            </a:r>
            <a:r>
              <a:rPr lang="zh-TW" altLang="en-US" sz="1800" dirty="0" smtClean="0">
                <a:solidFill>
                  <a:srgbClr val="D6ECFF">
                    <a:lumMod val="25000"/>
                  </a:srgbClr>
                </a:solidFill>
              </a:rPr>
              <a:t> 月我國出口總額縮減 </a:t>
            </a:r>
            <a:r>
              <a:rPr lang="en-US" altLang="zh-TW" sz="1800" dirty="0" smtClean="0">
                <a:solidFill>
                  <a:srgbClr val="D6ECFF">
                    <a:lumMod val="25000"/>
                  </a:srgbClr>
                </a:solidFill>
              </a:rPr>
              <a:t>141.1</a:t>
            </a:r>
            <a:r>
              <a:rPr lang="zh-TW" altLang="en-US" sz="1800" dirty="0" smtClean="0">
                <a:solidFill>
                  <a:srgbClr val="D6ECFF">
                    <a:lumMod val="25000"/>
                  </a:srgbClr>
                </a:solidFill>
              </a:rPr>
              <a:t> </a:t>
            </a:r>
            <a:r>
              <a:rPr lang="zh-TW" altLang="en-US" sz="1800" dirty="0">
                <a:solidFill>
                  <a:srgbClr val="D6ECFF">
                    <a:lumMod val="25000"/>
                  </a:srgbClr>
                </a:solidFill>
              </a:rPr>
              <a:t>億美元</a:t>
            </a:r>
            <a:r>
              <a:rPr lang="zh-TW" altLang="en-US" sz="1800" dirty="0" smtClean="0">
                <a:solidFill>
                  <a:srgbClr val="D6ECFF">
                    <a:lumMod val="25000"/>
                  </a:srgbClr>
                </a:solidFill>
              </a:rPr>
              <a:t>，</a:t>
            </a:r>
            <a:r>
              <a:rPr lang="en-US" altLang="zh-TW" sz="1800" dirty="0" smtClean="0">
                <a:solidFill>
                  <a:srgbClr val="D6ECFF">
                    <a:lumMod val="25000"/>
                  </a:srgbClr>
                </a:solidFill>
              </a:rPr>
              <a:t>6</a:t>
            </a:r>
            <a:r>
              <a:rPr lang="zh-TW" altLang="en-US" sz="1800" dirty="0" smtClean="0">
                <a:solidFill>
                  <a:srgbClr val="D6ECFF">
                    <a:lumMod val="25000"/>
                  </a:srgbClr>
                </a:solidFill>
              </a:rPr>
              <a:t> </a:t>
            </a:r>
            <a:r>
              <a:rPr lang="zh-TW" altLang="en-US" sz="1800" dirty="0">
                <a:solidFill>
                  <a:srgbClr val="D6ECFF">
                    <a:lumMod val="25000"/>
                  </a:srgbClr>
                </a:solidFill>
              </a:rPr>
              <a:t>成</a:t>
            </a:r>
            <a:r>
              <a:rPr lang="zh-TW" altLang="en-US" sz="1800" dirty="0" smtClean="0">
                <a:solidFill>
                  <a:srgbClr val="D6ECFF">
                    <a:lumMod val="25000"/>
                  </a:srgbClr>
                </a:solidFill>
              </a:rPr>
              <a:t>以上源自石油</a:t>
            </a:r>
            <a:r>
              <a:rPr lang="zh-TW" altLang="en-US" sz="1800" dirty="0">
                <a:solidFill>
                  <a:srgbClr val="D6ECFF">
                    <a:lumMod val="25000"/>
                  </a:srgbClr>
                </a:solidFill>
              </a:rPr>
              <a:t>相關</a:t>
            </a:r>
            <a:r>
              <a:rPr lang="zh-TW" altLang="en-US" sz="1800" dirty="0" smtClean="0">
                <a:solidFill>
                  <a:srgbClr val="D6ECFF">
                    <a:lumMod val="25000"/>
                  </a:srgbClr>
                </a:solidFill>
              </a:rPr>
              <a:t>產品出口的減少</a:t>
            </a:r>
            <a:endParaRPr lang="en-US" altLang="zh-TW" sz="1800" dirty="0">
              <a:solidFill>
                <a:srgbClr val="D6ECFF">
                  <a:lumMod val="25000"/>
                </a:srgbClr>
              </a:solidFill>
            </a:endParaRPr>
          </a:p>
          <a:p>
            <a:pPr marL="268288" indent="-268288" algn="just" eaLnBrk="1">
              <a:lnSpc>
                <a:spcPct val="100000"/>
              </a:lnSpc>
              <a:spcBef>
                <a:spcPts val="600"/>
              </a:spcBef>
              <a:spcAft>
                <a:spcPts val="0"/>
              </a:spcAft>
            </a:pPr>
            <a:r>
              <a:rPr lang="zh-TW" altLang="en-US" sz="1800" dirty="0" smtClean="0">
                <a:solidFill>
                  <a:srgbClr val="FF0000"/>
                </a:solidFill>
              </a:rPr>
              <a:t>全球經濟走緩</a:t>
            </a:r>
            <a:endParaRPr lang="en-US" altLang="zh-TW" sz="1800" dirty="0" smtClean="0">
              <a:solidFill>
                <a:srgbClr val="FF0000"/>
              </a:solidFill>
              <a:latin typeface="標楷體"/>
              <a:ea typeface="標楷體"/>
            </a:endParaRPr>
          </a:p>
          <a:p>
            <a:pPr marL="504000" algn="just" eaLnBrk="1">
              <a:lnSpc>
                <a:spcPct val="100000"/>
              </a:lnSpc>
              <a:spcBef>
                <a:spcPts val="0"/>
              </a:spcBef>
              <a:spcAft>
                <a:spcPts val="0"/>
              </a:spcAft>
              <a:buFont typeface="Wingdings" panose="05000000000000000000" pitchFamily="2" charset="2"/>
              <a:buChar char="ü"/>
            </a:pPr>
            <a:r>
              <a:rPr lang="en-US" altLang="zh-TW" sz="1800" dirty="0" smtClean="0">
                <a:solidFill>
                  <a:srgbClr val="D6ECFF">
                    <a:lumMod val="25000"/>
                  </a:srgbClr>
                </a:solidFill>
              </a:rPr>
              <a:t>IMF </a:t>
            </a:r>
            <a:r>
              <a:rPr lang="zh-TW" altLang="en-US" sz="1800" dirty="0" smtClean="0">
                <a:solidFill>
                  <a:srgbClr val="D6ECFF">
                    <a:lumMod val="25000"/>
                  </a:srgbClr>
                </a:solidFill>
              </a:rPr>
              <a:t>數</a:t>
            </a:r>
            <a:r>
              <a:rPr lang="zh-TW" altLang="en-US" sz="1800" dirty="0">
                <a:solidFill>
                  <a:srgbClr val="D6ECFF">
                    <a:lumMod val="25000"/>
                  </a:srgbClr>
                </a:solidFill>
              </a:rPr>
              <a:t>度調降</a:t>
            </a:r>
            <a:r>
              <a:rPr lang="zh-TW" altLang="en-US" sz="1800" dirty="0" smtClean="0">
                <a:solidFill>
                  <a:srgbClr val="D6ECFF">
                    <a:lumMod val="25000"/>
                  </a:srgbClr>
                </a:solidFill>
              </a:rPr>
              <a:t>今年全球經濟成長</a:t>
            </a:r>
            <a:r>
              <a:rPr lang="zh-TW" altLang="en-US" sz="1800" dirty="0">
                <a:solidFill>
                  <a:srgbClr val="D6ECFF">
                    <a:lumMod val="25000"/>
                  </a:srgbClr>
                </a:solidFill>
              </a:rPr>
              <a:t>預測</a:t>
            </a:r>
            <a:r>
              <a:rPr lang="zh-TW" altLang="en-US" sz="1800" dirty="0" smtClean="0">
                <a:solidFill>
                  <a:srgbClr val="D6ECFF">
                    <a:lumMod val="25000"/>
                  </a:srgbClr>
                </a:solidFill>
              </a:rPr>
              <a:t>值至 </a:t>
            </a:r>
            <a:r>
              <a:rPr lang="en-US" altLang="zh-TW" sz="1800" dirty="0" smtClean="0">
                <a:solidFill>
                  <a:srgbClr val="D6ECFF">
                    <a:lumMod val="25000"/>
                  </a:srgbClr>
                </a:solidFill>
              </a:rPr>
              <a:t>3.3%</a:t>
            </a:r>
            <a:r>
              <a:rPr lang="zh-TW" altLang="en-US" sz="1800" dirty="0" smtClean="0">
                <a:solidFill>
                  <a:srgbClr val="D6ECFF">
                    <a:lumMod val="25000"/>
                  </a:srgbClr>
                </a:solidFill>
              </a:rPr>
              <a:t>，為 </a:t>
            </a:r>
            <a:r>
              <a:rPr lang="en-US" altLang="zh-TW" sz="1800" dirty="0" smtClean="0">
                <a:solidFill>
                  <a:srgbClr val="D6ECFF">
                    <a:lumMod val="25000"/>
                  </a:srgbClr>
                </a:solidFill>
              </a:rPr>
              <a:t>2009</a:t>
            </a:r>
            <a:r>
              <a:rPr lang="zh-TW" altLang="en-US" sz="1800" dirty="0" smtClean="0">
                <a:solidFill>
                  <a:srgbClr val="D6ECFF">
                    <a:lumMod val="25000"/>
                  </a:srgbClr>
                </a:solidFill>
              </a:rPr>
              <a:t> 年金融危機以來成長最疲弱的一年。其中，中國大陸經濟成長率由去年  </a:t>
            </a:r>
            <a:r>
              <a:rPr lang="en-US" altLang="zh-TW" sz="1800" dirty="0" smtClean="0">
                <a:solidFill>
                  <a:srgbClr val="D6ECFF">
                    <a:lumMod val="25000"/>
                  </a:srgbClr>
                </a:solidFill>
              </a:rPr>
              <a:t>7.4% </a:t>
            </a:r>
            <a:r>
              <a:rPr lang="zh-TW" altLang="en-US" sz="1800" dirty="0" smtClean="0">
                <a:solidFill>
                  <a:srgbClr val="D6ECFF">
                    <a:lumMod val="25000"/>
                  </a:srgbClr>
                </a:solidFill>
              </a:rPr>
              <a:t>降至 </a:t>
            </a:r>
            <a:r>
              <a:rPr lang="en-US" altLang="zh-TW" sz="1800" dirty="0" smtClean="0">
                <a:solidFill>
                  <a:srgbClr val="D6ECFF">
                    <a:lumMod val="25000"/>
                  </a:srgbClr>
                </a:solidFill>
              </a:rPr>
              <a:t>6.8%</a:t>
            </a:r>
          </a:p>
          <a:p>
            <a:pPr marL="504000" algn="just" eaLnBrk="1">
              <a:lnSpc>
                <a:spcPct val="100000"/>
              </a:lnSpc>
              <a:spcBef>
                <a:spcPts val="0"/>
              </a:spcBef>
              <a:spcAft>
                <a:spcPts val="0"/>
              </a:spcAft>
              <a:buFont typeface="Wingdings" panose="05000000000000000000" pitchFamily="2" charset="2"/>
              <a:buChar char="ü"/>
            </a:pPr>
            <a:r>
              <a:rPr lang="en-US" altLang="zh-TW" sz="1800" dirty="0" smtClean="0">
                <a:solidFill>
                  <a:srgbClr val="D6ECFF">
                    <a:lumMod val="25000"/>
                  </a:srgbClr>
                </a:solidFill>
              </a:rPr>
              <a:t>1-7</a:t>
            </a:r>
            <a:r>
              <a:rPr lang="zh-TW" altLang="en-US" sz="1800" dirty="0" smtClean="0">
                <a:solidFill>
                  <a:srgbClr val="D6ECFF">
                    <a:lumMod val="25000"/>
                  </a:srgbClr>
                </a:solidFill>
              </a:rPr>
              <a:t>月我國對</a:t>
            </a:r>
            <a:r>
              <a:rPr lang="zh-TW" altLang="en-US" sz="1800" dirty="0">
                <a:solidFill>
                  <a:srgbClr val="D6ECFF">
                    <a:lumMod val="25000"/>
                  </a:srgbClr>
                </a:solidFill>
              </a:rPr>
              <a:t>大陸出口衰退對總出口的影響近</a:t>
            </a:r>
            <a:r>
              <a:rPr lang="en-US" altLang="zh-TW" sz="1800" dirty="0">
                <a:solidFill>
                  <a:srgbClr val="D6ECFF">
                    <a:lumMod val="25000"/>
                  </a:srgbClr>
                </a:solidFill>
              </a:rPr>
              <a:t>5</a:t>
            </a:r>
            <a:r>
              <a:rPr lang="zh-TW" altLang="en-US" sz="1800" dirty="0" smtClean="0">
                <a:solidFill>
                  <a:srgbClr val="D6ECFF">
                    <a:lumMod val="25000"/>
                  </a:srgbClr>
                </a:solidFill>
              </a:rPr>
              <a:t>成，東協６國占近３成</a:t>
            </a:r>
            <a:endParaRPr lang="zh-TW" altLang="en-US" sz="1800" dirty="0">
              <a:solidFill>
                <a:srgbClr val="D6ECFF">
                  <a:lumMod val="25000"/>
                </a:srgbClr>
              </a:solidFill>
            </a:endParaRPr>
          </a:p>
        </p:txBody>
      </p:sp>
      <p:sp>
        <p:nvSpPr>
          <p:cNvPr id="14" name="投影片編號版面配置區 3"/>
          <p:cNvSpPr txBox="1">
            <a:spLocks/>
          </p:cNvSpPr>
          <p:nvPr/>
        </p:nvSpPr>
        <p:spPr>
          <a:xfrm>
            <a:off x="6905848" y="6492875"/>
            <a:ext cx="2133600" cy="365125"/>
          </a:xfrm>
          <a:prstGeom prst="rect">
            <a:avLst/>
          </a:prstGeom>
        </p:spPr>
        <p:txBody>
          <a:bodyPr vert="horz" lIns="91440" tIns="45720" rIns="91440" bIns="45720" rtlCol="0" anchor="ctr"/>
          <a:lstStyle>
            <a:defPPr>
              <a:defRPr lang="zh-TW"/>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8646B01-4085-4DDD-822B-F552DEC86DD7}" type="slidenum">
              <a:rPr lang="zh-TW" altLang="en-US" sz="1600" smtClean="0">
                <a:solidFill>
                  <a:prstClr val="black">
                    <a:tint val="75000"/>
                  </a:prstClr>
                </a:solidFill>
                <a:ea typeface="文鼎圓體M"/>
              </a:rPr>
              <a:pPr/>
              <a:t>6</a:t>
            </a:fld>
            <a:endParaRPr lang="zh-TW" altLang="en-US" sz="1600" dirty="0">
              <a:solidFill>
                <a:prstClr val="black">
                  <a:tint val="75000"/>
                </a:prstClr>
              </a:solidFill>
              <a:ea typeface="文鼎圓體M"/>
            </a:endParaRPr>
          </a:p>
        </p:txBody>
      </p:sp>
      <p:graphicFrame>
        <p:nvGraphicFramePr>
          <p:cNvPr id="13" name="表格 12"/>
          <p:cNvGraphicFramePr>
            <a:graphicFrameLocks noGrp="1"/>
          </p:cNvGraphicFramePr>
          <p:nvPr>
            <p:extLst>
              <p:ext uri="{D42A27DB-BD31-4B8C-83A1-F6EECF244321}">
                <p14:modId xmlns:p14="http://schemas.microsoft.com/office/powerpoint/2010/main" val="503444647"/>
              </p:ext>
            </p:extLst>
          </p:nvPr>
        </p:nvGraphicFramePr>
        <p:xfrm>
          <a:off x="560706" y="3321481"/>
          <a:ext cx="3757254" cy="3261360"/>
        </p:xfrm>
        <a:graphic>
          <a:graphicData uri="http://schemas.openxmlformats.org/drawingml/2006/table">
            <a:tbl>
              <a:tblPr firstRow="1" firstCol="1" bandRow="1">
                <a:tableStyleId>{5C22544A-7EE6-4342-B048-85BDC9FD1C3A}</a:tableStyleId>
              </a:tblPr>
              <a:tblGrid>
                <a:gridCol w="1896167"/>
                <a:gridCol w="925087"/>
                <a:gridCol w="936000"/>
              </a:tblGrid>
              <a:tr h="230577">
                <a:tc rowSpan="2">
                  <a:txBody>
                    <a:bodyPr/>
                    <a:lstStyle/>
                    <a:p>
                      <a:pPr marL="304800">
                        <a:lnSpc>
                          <a:spcPts val="2400"/>
                        </a:lnSpc>
                        <a:spcAft>
                          <a:spcPts val="0"/>
                        </a:spcAft>
                      </a:pPr>
                      <a:r>
                        <a:rPr lang="en-US" sz="1400" kern="100" dirty="0">
                          <a:effectLst/>
                          <a:latin typeface="微軟正黑體" panose="020B0604030504040204" pitchFamily="34" charset="-120"/>
                          <a:ea typeface="微軟正黑體" panose="020B0604030504040204" pitchFamily="34" charset="-120"/>
                        </a:rPr>
                        <a:t> </a:t>
                      </a:r>
                      <a:endParaRPr lang="zh-TW" sz="1400" kern="100" dirty="0">
                        <a:effectLst/>
                        <a:latin typeface="微軟正黑體" panose="020B0604030504040204" pitchFamily="34" charset="-120"/>
                        <a:ea typeface="微軟正黑體" panose="020B0604030504040204" pitchFamily="34" charset="-120"/>
                        <a:cs typeface="Times New Roman"/>
                      </a:endParaRPr>
                    </a:p>
                    <a:p>
                      <a:pPr marL="304800">
                        <a:lnSpc>
                          <a:spcPts val="2400"/>
                        </a:lnSpc>
                        <a:spcAft>
                          <a:spcPts val="0"/>
                        </a:spcAft>
                      </a:pPr>
                      <a:r>
                        <a:rPr lang="en-US" sz="1400" kern="100" dirty="0">
                          <a:effectLst/>
                          <a:latin typeface="微軟正黑體" panose="020B0604030504040204" pitchFamily="34" charset="-120"/>
                          <a:ea typeface="微軟正黑體" panose="020B0604030504040204" pitchFamily="34" charset="-120"/>
                        </a:rPr>
                        <a:t> </a:t>
                      </a:r>
                      <a:endParaRPr lang="zh-TW" sz="1400" kern="100" dirty="0">
                        <a:effectLst/>
                        <a:latin typeface="微軟正黑體" panose="020B0604030504040204" pitchFamily="34" charset="-120"/>
                        <a:ea typeface="微軟正黑體" panose="020B0604030504040204" pitchFamily="34" charset="-120"/>
                        <a:cs typeface="Times New Roman"/>
                      </a:endParaRPr>
                    </a:p>
                  </a:txBody>
                  <a:tcPr marL="53597" marR="53597"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n-US" altLang="zh-TW" sz="1400" dirty="0" smtClean="0">
                          <a:latin typeface="微軟正黑體" panose="020B0604030504040204" pitchFamily="34" charset="-120"/>
                          <a:ea typeface="微軟正黑體" panose="020B0604030504040204" pitchFamily="34" charset="-120"/>
                        </a:rPr>
                        <a:t>1 </a:t>
                      </a:r>
                      <a:r>
                        <a:rPr lang="zh-TW" altLang="en-US" sz="1400" dirty="0" smtClean="0">
                          <a:latin typeface="微軟正黑體" panose="020B0604030504040204" pitchFamily="34" charset="-120"/>
                          <a:ea typeface="微軟正黑體" panose="020B0604030504040204" pitchFamily="34" charset="-120"/>
                        </a:rPr>
                        <a:t>至 </a:t>
                      </a:r>
                      <a:r>
                        <a:rPr lang="en-US" altLang="zh-TW" sz="1400" dirty="0" smtClean="0">
                          <a:latin typeface="微軟正黑體" panose="020B0604030504040204" pitchFamily="34" charset="-120"/>
                          <a:ea typeface="微軟正黑體" panose="020B0604030504040204" pitchFamily="34" charset="-120"/>
                        </a:rPr>
                        <a:t>7 </a:t>
                      </a:r>
                      <a:r>
                        <a:rPr lang="zh-TW" altLang="en-US" sz="1400" dirty="0" smtClean="0">
                          <a:latin typeface="微軟正黑體" panose="020B0604030504040204" pitchFamily="34" charset="-120"/>
                          <a:ea typeface="微軟正黑體" panose="020B0604030504040204" pitchFamily="34" charset="-120"/>
                        </a:rPr>
                        <a:t>月累計</a:t>
                      </a:r>
                      <a:endParaRPr lang="zh-TW" altLang="en-US" sz="1400" dirty="0">
                        <a:latin typeface="微軟正黑體" panose="020B0604030504040204" pitchFamily="34" charset="-120"/>
                        <a:ea typeface="微軟正黑體" panose="020B0604030504040204" pitchFamily="34" charset="-120"/>
                      </a:endParaRPr>
                    </a:p>
                  </a:txBody>
                  <a:tcPr marL="53597" marR="53597"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TW" altLang="en-US"/>
                    </a:p>
                  </a:txBody>
                  <a:tcPr/>
                </a:tc>
              </a:tr>
              <a:tr h="338453">
                <a:tc vMerge="1">
                  <a:txBody>
                    <a:bodyPr/>
                    <a:lstStyle/>
                    <a:p>
                      <a:endParaRPr lang="zh-TW" altLang="en-US"/>
                    </a:p>
                  </a:txBody>
                  <a:tcPr/>
                </a:tc>
                <a:tc>
                  <a:txBody>
                    <a:bodyPr/>
                    <a:lstStyle/>
                    <a:p>
                      <a:pPr algn="ctr"/>
                      <a:r>
                        <a:rPr lang="zh-TW" altLang="en-US" sz="1200" kern="1200" dirty="0" smtClean="0">
                          <a:solidFill>
                            <a:schemeClr val="dk1"/>
                          </a:solidFill>
                          <a:latin typeface="微軟正黑體" panose="020B0604030504040204" pitchFamily="34" charset="-120"/>
                          <a:ea typeface="微軟正黑體" panose="020B0604030504040204" pitchFamily="34" charset="-120"/>
                          <a:cs typeface="+mn-cs"/>
                        </a:rPr>
                        <a:t>增減金額</a:t>
                      </a:r>
                      <a:r>
                        <a:rPr lang="en-US" altLang="zh-TW" sz="1200" kern="1200" dirty="0" smtClean="0">
                          <a:solidFill>
                            <a:schemeClr val="dk1"/>
                          </a:solidFill>
                          <a:latin typeface="微軟正黑體" panose="020B0604030504040204" pitchFamily="34" charset="-120"/>
                          <a:ea typeface="微軟正黑體" panose="020B0604030504040204" pitchFamily="34" charset="-120"/>
                          <a:cs typeface="+mn-cs"/>
                        </a:rPr>
                        <a:t/>
                      </a:r>
                      <a:br>
                        <a:rPr lang="en-US" altLang="zh-TW" sz="1200" kern="1200" dirty="0" smtClean="0">
                          <a:solidFill>
                            <a:schemeClr val="dk1"/>
                          </a:solidFill>
                          <a:latin typeface="微軟正黑體" panose="020B0604030504040204" pitchFamily="34" charset="-120"/>
                          <a:ea typeface="微軟正黑體" panose="020B0604030504040204" pitchFamily="34" charset="-120"/>
                          <a:cs typeface="+mn-cs"/>
                        </a:rPr>
                      </a:br>
                      <a:r>
                        <a:rPr lang="en-US" altLang="zh-TW" sz="1200" kern="1200" dirty="0" smtClean="0">
                          <a:solidFill>
                            <a:schemeClr val="dk1"/>
                          </a:solidFill>
                          <a:latin typeface="微軟正黑體" panose="020B0604030504040204" pitchFamily="34" charset="-120"/>
                          <a:ea typeface="微軟正黑體" panose="020B0604030504040204" pitchFamily="34" charset="-120"/>
                          <a:cs typeface="+mn-cs"/>
                        </a:rPr>
                        <a:t>(</a:t>
                      </a:r>
                      <a:r>
                        <a:rPr lang="zh-TW" altLang="en-US" sz="1200" kern="1200" dirty="0" smtClean="0">
                          <a:solidFill>
                            <a:schemeClr val="dk1"/>
                          </a:solidFill>
                          <a:latin typeface="微軟正黑體" panose="020B0604030504040204" pitchFamily="34" charset="-120"/>
                          <a:ea typeface="微軟正黑體" panose="020B0604030504040204" pitchFamily="34" charset="-120"/>
                          <a:cs typeface="+mn-cs"/>
                        </a:rPr>
                        <a:t>億美元</a:t>
                      </a:r>
                      <a:r>
                        <a:rPr lang="en-US" altLang="zh-TW" sz="1200" kern="1200" dirty="0" smtClean="0">
                          <a:solidFill>
                            <a:schemeClr val="dk1"/>
                          </a:solidFill>
                          <a:latin typeface="微軟正黑體" panose="020B0604030504040204" pitchFamily="34" charset="-120"/>
                          <a:ea typeface="微軟正黑體" panose="020B0604030504040204" pitchFamily="34" charset="-120"/>
                          <a:cs typeface="+mn-cs"/>
                        </a:rPr>
                        <a:t>)</a:t>
                      </a:r>
                      <a:endParaRPr lang="zh-TW" altLang="en-US" sz="1200" kern="1200" dirty="0">
                        <a:solidFill>
                          <a:schemeClr val="dk1"/>
                        </a:solidFill>
                        <a:latin typeface="微軟正黑體" panose="020B0604030504040204" pitchFamily="34" charset="-120"/>
                        <a:ea typeface="微軟正黑體" panose="020B0604030504040204" pitchFamily="34" charset="-120"/>
                        <a:cs typeface="+mn-cs"/>
                      </a:endParaRPr>
                    </a:p>
                  </a:txBody>
                  <a:tcPr marL="53597" marR="535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0D8E8"/>
                    </a:solidFill>
                  </a:tcPr>
                </a:tc>
                <a:tc>
                  <a:txBody>
                    <a:bodyPr/>
                    <a:lstStyle/>
                    <a:p>
                      <a:pPr algn="ctr"/>
                      <a:r>
                        <a:rPr lang="zh-TW" altLang="en-US" sz="1200" kern="1200" dirty="0" smtClean="0">
                          <a:solidFill>
                            <a:schemeClr val="dk1"/>
                          </a:solidFill>
                          <a:latin typeface="微軟正黑體" panose="020B0604030504040204" pitchFamily="34" charset="-120"/>
                          <a:ea typeface="微軟正黑體" panose="020B0604030504040204" pitchFamily="34" charset="-120"/>
                          <a:cs typeface="+mn-cs"/>
                        </a:rPr>
                        <a:t>增減率</a:t>
                      </a:r>
                      <a:r>
                        <a:rPr lang="en-US" altLang="zh-TW" sz="1200" kern="1200" dirty="0" smtClean="0">
                          <a:solidFill>
                            <a:schemeClr val="dk1"/>
                          </a:solidFill>
                          <a:latin typeface="微軟正黑體" panose="020B0604030504040204" pitchFamily="34" charset="-120"/>
                          <a:ea typeface="微軟正黑體" panose="020B0604030504040204" pitchFamily="34" charset="-120"/>
                          <a:cs typeface="+mn-cs"/>
                        </a:rPr>
                        <a:t/>
                      </a:r>
                      <a:br>
                        <a:rPr lang="en-US" altLang="zh-TW" sz="1200" kern="1200" dirty="0" smtClean="0">
                          <a:solidFill>
                            <a:schemeClr val="dk1"/>
                          </a:solidFill>
                          <a:latin typeface="微軟正黑體" panose="020B0604030504040204" pitchFamily="34" charset="-120"/>
                          <a:ea typeface="微軟正黑體" panose="020B0604030504040204" pitchFamily="34" charset="-120"/>
                          <a:cs typeface="+mn-cs"/>
                        </a:rPr>
                      </a:br>
                      <a:r>
                        <a:rPr lang="en-US" altLang="zh-TW" sz="1200" kern="1200" dirty="0" smtClean="0">
                          <a:solidFill>
                            <a:schemeClr val="dk1"/>
                          </a:solidFill>
                          <a:latin typeface="微軟正黑體" panose="020B0604030504040204" pitchFamily="34" charset="-120"/>
                          <a:ea typeface="微軟正黑體" panose="020B0604030504040204" pitchFamily="34" charset="-120"/>
                          <a:cs typeface="+mn-cs"/>
                        </a:rPr>
                        <a:t>(%)</a:t>
                      </a:r>
                      <a:endParaRPr lang="zh-TW" altLang="en-US" sz="1200" kern="1200" dirty="0">
                        <a:solidFill>
                          <a:schemeClr val="dk1"/>
                        </a:solidFill>
                        <a:latin typeface="微軟正黑體" panose="020B0604030504040204" pitchFamily="34" charset="-120"/>
                        <a:ea typeface="微軟正黑體" panose="020B0604030504040204" pitchFamily="34" charset="-120"/>
                        <a:cs typeface="+mn-cs"/>
                      </a:endParaRPr>
                    </a:p>
                  </a:txBody>
                  <a:tcPr marL="53597" marR="535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0D8E8"/>
                    </a:solidFill>
                  </a:tcPr>
                </a:tc>
              </a:tr>
              <a:tr h="204482">
                <a:tc>
                  <a:txBody>
                    <a:bodyPr/>
                    <a:lstStyle/>
                    <a:p>
                      <a:pPr algn="l" fontAlgn="b"/>
                      <a:r>
                        <a:rPr lang="zh-TW" altLang="en-US" sz="1400" b="1" kern="100" dirty="0" smtClean="0">
                          <a:solidFill>
                            <a:schemeClr val="lt1"/>
                          </a:solidFill>
                          <a:effectLst/>
                          <a:latin typeface="微軟正黑體" panose="020B0604030504040204" pitchFamily="34" charset="-120"/>
                          <a:ea typeface="微軟正黑體" panose="020B0604030504040204" pitchFamily="34" charset="-120"/>
                          <a:cs typeface="+mn-cs"/>
                        </a:rPr>
                        <a:t>出口總額</a:t>
                      </a:r>
                      <a:endParaRPr lang="zh-TW" altLang="en-US" sz="1400" b="1" kern="100" dirty="0">
                        <a:solidFill>
                          <a:schemeClr val="lt1"/>
                        </a:solidFill>
                        <a:effectLst/>
                        <a:latin typeface="微軟正黑體" panose="020B0604030504040204" pitchFamily="34" charset="-120"/>
                        <a:ea typeface="微軟正黑體" panose="020B0604030504040204" pitchFamily="34" charset="-120"/>
                        <a:cs typeface="+mn-cs"/>
                      </a:endParaRPr>
                    </a:p>
                  </a:txBody>
                  <a:tcPr marL="7620" marR="7620" marT="762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fontAlgn="b"/>
                      <a:r>
                        <a:rPr lang="en-US" altLang="zh-TW" sz="1300" kern="100" dirty="0" smtClean="0">
                          <a:solidFill>
                            <a:schemeClr val="dk1"/>
                          </a:solidFill>
                          <a:effectLst/>
                          <a:latin typeface="微軟正黑體" panose="020B0604030504040204" pitchFamily="34" charset="-120"/>
                          <a:ea typeface="微軟正黑體" panose="020B0604030504040204" pitchFamily="34" charset="-120"/>
                          <a:cs typeface="+mn-cs"/>
                        </a:rPr>
                        <a:t>-141.1</a:t>
                      </a:r>
                      <a:endParaRPr lang="en-US" altLang="zh-TW" sz="1300" kern="100" dirty="0">
                        <a:solidFill>
                          <a:schemeClr val="dk1"/>
                        </a:solidFill>
                        <a:effectLst/>
                        <a:latin typeface="微軟正黑體" panose="020B0604030504040204" pitchFamily="34" charset="-120"/>
                        <a:ea typeface="微軟正黑體" panose="020B0604030504040204" pitchFamily="34" charset="-120"/>
                        <a:cs typeface="+mn-cs"/>
                      </a:endParaRPr>
                    </a:p>
                  </a:txBody>
                  <a:tcPr marL="7620" marR="288000" marT="762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r" fontAlgn="b"/>
                      <a:r>
                        <a:rPr lang="en-US" altLang="zh-TW" sz="1300" kern="100" dirty="0" smtClean="0">
                          <a:solidFill>
                            <a:schemeClr val="dk1"/>
                          </a:solidFill>
                          <a:effectLst/>
                          <a:latin typeface="微軟正黑體" panose="020B0604030504040204" pitchFamily="34" charset="-120"/>
                          <a:ea typeface="微軟正黑體" panose="020B0604030504040204" pitchFamily="34" charset="-120"/>
                          <a:cs typeface="+mn-cs"/>
                        </a:rPr>
                        <a:t>-7.8</a:t>
                      </a:r>
                      <a:endParaRPr lang="en-US" altLang="zh-TW" sz="1300" kern="100" dirty="0">
                        <a:solidFill>
                          <a:schemeClr val="dk1"/>
                        </a:solidFill>
                        <a:effectLst/>
                        <a:latin typeface="微軟正黑體" panose="020B0604030504040204" pitchFamily="34" charset="-120"/>
                        <a:ea typeface="微軟正黑體" panose="020B0604030504040204" pitchFamily="34" charset="-120"/>
                        <a:cs typeface="+mn-cs"/>
                      </a:endParaRPr>
                    </a:p>
                  </a:txBody>
                  <a:tcPr marL="7620" marR="288000" marT="762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204482">
                <a:tc>
                  <a:txBody>
                    <a:bodyPr/>
                    <a:lstStyle/>
                    <a:p>
                      <a:pPr algn="l" fontAlgn="b"/>
                      <a:r>
                        <a:rPr lang="zh-TW" altLang="en-US" sz="1400" b="1" kern="100" dirty="0">
                          <a:solidFill>
                            <a:schemeClr val="lt1"/>
                          </a:solidFill>
                          <a:effectLst/>
                          <a:latin typeface="微軟正黑體" panose="020B0604030504040204" pitchFamily="34" charset="-120"/>
                          <a:ea typeface="微軟正黑體" panose="020B0604030504040204" pitchFamily="34" charset="-120"/>
                          <a:cs typeface="+mn-cs"/>
                        </a:rPr>
                        <a:t>礦產品</a:t>
                      </a:r>
                    </a:p>
                  </a:txBody>
                  <a:tcPr marL="180000" marR="7620" marT="7620" marB="0" anchor="ctr">
                    <a:lnR w="12700" cap="flat" cmpd="sng" algn="ctr">
                      <a:solidFill>
                        <a:schemeClr val="tx1"/>
                      </a:solidFill>
                      <a:prstDash val="solid"/>
                      <a:round/>
                      <a:headEnd type="none" w="med" len="med"/>
                      <a:tailEnd type="none" w="med" len="med"/>
                    </a:lnR>
                  </a:tcPr>
                </a:tc>
                <a:tc>
                  <a:txBody>
                    <a:bodyPr/>
                    <a:lstStyle/>
                    <a:p>
                      <a:pPr algn="r" fontAlgn="b"/>
                      <a:r>
                        <a:rPr lang="en-US" altLang="zh-TW" sz="1300" b="1" kern="100" dirty="0" smtClean="0">
                          <a:solidFill>
                            <a:srgbClr val="FF0000"/>
                          </a:solidFill>
                          <a:effectLst/>
                          <a:latin typeface="微軟正黑體" panose="020B0604030504040204" pitchFamily="34" charset="-120"/>
                          <a:ea typeface="微軟正黑體" panose="020B0604030504040204" pitchFamily="34" charset="-120"/>
                          <a:cs typeface="+mn-cs"/>
                        </a:rPr>
                        <a:t>-51.9</a:t>
                      </a:r>
                      <a:endParaRPr lang="en-US" altLang="zh-TW" sz="1300" b="1" kern="100" dirty="0">
                        <a:solidFill>
                          <a:srgbClr val="FF0000"/>
                        </a:solidFill>
                        <a:effectLst/>
                        <a:latin typeface="微軟正黑體" panose="020B0604030504040204" pitchFamily="34" charset="-120"/>
                        <a:ea typeface="微軟正黑體" panose="020B0604030504040204" pitchFamily="34" charset="-120"/>
                        <a:cs typeface="+mn-cs"/>
                      </a:endParaRPr>
                    </a:p>
                  </a:txBody>
                  <a:tcPr marL="7620" marR="288000" marT="7620" marB="0" anchor="ctr">
                    <a:lnL w="12700" cap="flat" cmpd="sng" algn="ctr">
                      <a:solidFill>
                        <a:schemeClr val="tx1"/>
                      </a:solidFill>
                      <a:prstDash val="solid"/>
                      <a:round/>
                      <a:headEnd type="none" w="med" len="med"/>
                      <a:tailEnd type="none" w="med" len="med"/>
                    </a:lnL>
                  </a:tcPr>
                </a:tc>
                <a:tc>
                  <a:txBody>
                    <a:bodyPr/>
                    <a:lstStyle/>
                    <a:p>
                      <a:pPr algn="r" fontAlgn="b"/>
                      <a:r>
                        <a:rPr lang="en-US" altLang="zh-TW" sz="1300" b="1" kern="100" dirty="0" smtClean="0">
                          <a:solidFill>
                            <a:srgbClr val="FF0000"/>
                          </a:solidFill>
                          <a:effectLst/>
                          <a:latin typeface="微軟正黑體" panose="020B0604030504040204" pitchFamily="34" charset="-120"/>
                          <a:ea typeface="微軟正黑體" panose="020B0604030504040204" pitchFamily="34" charset="-120"/>
                          <a:cs typeface="+mn-cs"/>
                        </a:rPr>
                        <a:t>-41.6</a:t>
                      </a:r>
                      <a:endParaRPr lang="en-US" altLang="zh-TW" sz="1300" b="1" kern="100" dirty="0">
                        <a:solidFill>
                          <a:srgbClr val="FF0000"/>
                        </a:solidFill>
                        <a:effectLst/>
                        <a:latin typeface="微軟正黑體" panose="020B0604030504040204" pitchFamily="34" charset="-120"/>
                        <a:ea typeface="微軟正黑體" panose="020B0604030504040204" pitchFamily="34" charset="-120"/>
                        <a:cs typeface="+mn-cs"/>
                      </a:endParaRPr>
                    </a:p>
                  </a:txBody>
                  <a:tcPr marL="7620" marR="288000" marT="7620" marB="0" anchor="ctr">
                    <a:lnR w="12700" cap="flat" cmpd="sng" algn="ctr">
                      <a:solidFill>
                        <a:schemeClr val="tx1"/>
                      </a:solidFill>
                      <a:prstDash val="solid"/>
                      <a:round/>
                      <a:headEnd type="none" w="med" len="med"/>
                      <a:tailEnd type="none" w="med" len="med"/>
                    </a:lnR>
                  </a:tcPr>
                </a:tc>
              </a:tr>
              <a:tr h="204482">
                <a:tc>
                  <a:txBody>
                    <a:bodyPr/>
                    <a:lstStyle/>
                    <a:p>
                      <a:pPr algn="l" fontAlgn="b"/>
                      <a:r>
                        <a:rPr lang="zh-TW" altLang="en-US" sz="1400" b="1" kern="100" dirty="0">
                          <a:solidFill>
                            <a:schemeClr val="lt1"/>
                          </a:solidFill>
                          <a:effectLst/>
                          <a:latin typeface="微軟正黑體" panose="020B0604030504040204" pitchFamily="34" charset="-120"/>
                          <a:ea typeface="微軟正黑體" panose="020B0604030504040204" pitchFamily="34" charset="-120"/>
                          <a:cs typeface="+mn-cs"/>
                        </a:rPr>
                        <a:t>化學品</a:t>
                      </a:r>
                    </a:p>
                  </a:txBody>
                  <a:tcPr marL="180000" marR="7620" marT="7620" marB="0" anchor="ctr">
                    <a:lnR w="12700" cap="flat" cmpd="sng" algn="ctr">
                      <a:solidFill>
                        <a:schemeClr val="tx1"/>
                      </a:solidFill>
                      <a:prstDash val="solid"/>
                      <a:round/>
                      <a:headEnd type="none" w="med" len="med"/>
                      <a:tailEnd type="none" w="med" len="med"/>
                    </a:lnR>
                  </a:tcPr>
                </a:tc>
                <a:tc>
                  <a:txBody>
                    <a:bodyPr/>
                    <a:lstStyle/>
                    <a:p>
                      <a:pPr algn="r" fontAlgn="b"/>
                      <a:r>
                        <a:rPr lang="en-US" altLang="zh-TW" sz="1300" b="1" kern="100" dirty="0" smtClean="0">
                          <a:solidFill>
                            <a:srgbClr val="FF0000"/>
                          </a:solidFill>
                          <a:effectLst/>
                          <a:latin typeface="微軟正黑體" panose="020B0604030504040204" pitchFamily="34" charset="-120"/>
                          <a:ea typeface="微軟正黑體" panose="020B0604030504040204" pitchFamily="34" charset="-120"/>
                          <a:cs typeface="+mn-cs"/>
                        </a:rPr>
                        <a:t>-20.8</a:t>
                      </a:r>
                      <a:endParaRPr lang="en-US" altLang="zh-TW" sz="1300" b="1" kern="100" dirty="0">
                        <a:solidFill>
                          <a:srgbClr val="FF0000"/>
                        </a:solidFill>
                        <a:effectLst/>
                        <a:latin typeface="微軟正黑體" panose="020B0604030504040204" pitchFamily="34" charset="-120"/>
                        <a:ea typeface="微軟正黑體" panose="020B0604030504040204" pitchFamily="34" charset="-120"/>
                        <a:cs typeface="+mn-cs"/>
                      </a:endParaRPr>
                    </a:p>
                  </a:txBody>
                  <a:tcPr marL="7620" marR="288000" marT="7620" marB="0" anchor="ctr">
                    <a:lnL w="12700" cap="flat" cmpd="sng" algn="ctr">
                      <a:solidFill>
                        <a:schemeClr val="tx1"/>
                      </a:solidFill>
                      <a:prstDash val="solid"/>
                      <a:round/>
                      <a:headEnd type="none" w="med" len="med"/>
                      <a:tailEnd type="none" w="med" len="med"/>
                    </a:lnL>
                  </a:tcPr>
                </a:tc>
                <a:tc>
                  <a:txBody>
                    <a:bodyPr/>
                    <a:lstStyle/>
                    <a:p>
                      <a:pPr algn="r" fontAlgn="b"/>
                      <a:r>
                        <a:rPr lang="en-US" altLang="zh-TW" sz="1300" b="1" kern="100" dirty="0" smtClean="0">
                          <a:solidFill>
                            <a:srgbClr val="FF0000"/>
                          </a:solidFill>
                          <a:effectLst/>
                          <a:latin typeface="微軟正黑體" panose="020B0604030504040204" pitchFamily="34" charset="-120"/>
                          <a:ea typeface="微軟正黑體" panose="020B0604030504040204" pitchFamily="34" charset="-120"/>
                          <a:cs typeface="+mn-cs"/>
                        </a:rPr>
                        <a:t>-15.9</a:t>
                      </a:r>
                      <a:endParaRPr lang="en-US" altLang="zh-TW" sz="1300" b="1" kern="100" dirty="0">
                        <a:solidFill>
                          <a:srgbClr val="FF0000"/>
                        </a:solidFill>
                        <a:effectLst/>
                        <a:latin typeface="微軟正黑體" panose="020B0604030504040204" pitchFamily="34" charset="-120"/>
                        <a:ea typeface="微軟正黑體" panose="020B0604030504040204" pitchFamily="34" charset="-120"/>
                        <a:cs typeface="+mn-cs"/>
                      </a:endParaRPr>
                    </a:p>
                  </a:txBody>
                  <a:tcPr marL="7620" marR="288000" marT="7620" marB="0" anchor="ctr">
                    <a:lnR w="12700" cap="flat" cmpd="sng" algn="ctr">
                      <a:solidFill>
                        <a:schemeClr val="tx1"/>
                      </a:solidFill>
                      <a:prstDash val="solid"/>
                      <a:round/>
                      <a:headEnd type="none" w="med" len="med"/>
                      <a:tailEnd type="none" w="med" len="med"/>
                    </a:lnR>
                  </a:tcPr>
                </a:tc>
              </a:tr>
              <a:tr h="204482">
                <a:tc>
                  <a:txBody>
                    <a:bodyPr/>
                    <a:lstStyle/>
                    <a:p>
                      <a:pPr algn="l" fontAlgn="b"/>
                      <a:r>
                        <a:rPr lang="zh-TW" altLang="en-US" sz="1400" b="1" kern="100" dirty="0">
                          <a:solidFill>
                            <a:schemeClr val="lt1"/>
                          </a:solidFill>
                          <a:effectLst/>
                          <a:latin typeface="微軟正黑體" panose="020B0604030504040204" pitchFamily="34" charset="-120"/>
                          <a:ea typeface="微軟正黑體" panose="020B0604030504040204" pitchFamily="34" charset="-120"/>
                          <a:cs typeface="+mn-cs"/>
                        </a:rPr>
                        <a:t>塑膠、橡膠及其製品</a:t>
                      </a:r>
                    </a:p>
                  </a:txBody>
                  <a:tcPr marL="180000" marR="7620" marT="7620" marB="0" anchor="ctr">
                    <a:lnR w="12700" cap="flat" cmpd="sng" algn="ctr">
                      <a:solidFill>
                        <a:schemeClr val="tx1"/>
                      </a:solidFill>
                      <a:prstDash val="solid"/>
                      <a:round/>
                      <a:headEnd type="none" w="med" len="med"/>
                      <a:tailEnd type="none" w="med" len="med"/>
                    </a:lnR>
                  </a:tcPr>
                </a:tc>
                <a:tc>
                  <a:txBody>
                    <a:bodyPr/>
                    <a:lstStyle/>
                    <a:p>
                      <a:pPr algn="r" fontAlgn="b"/>
                      <a:r>
                        <a:rPr lang="en-US" altLang="zh-TW" sz="1300" b="1" kern="100" dirty="0" smtClean="0">
                          <a:solidFill>
                            <a:srgbClr val="FF0000"/>
                          </a:solidFill>
                          <a:effectLst/>
                          <a:latin typeface="微軟正黑體" panose="020B0604030504040204" pitchFamily="34" charset="-120"/>
                          <a:ea typeface="微軟正黑體" panose="020B0604030504040204" pitchFamily="34" charset="-120"/>
                          <a:cs typeface="+mn-cs"/>
                        </a:rPr>
                        <a:t>-17.6</a:t>
                      </a:r>
                      <a:endParaRPr lang="en-US" altLang="zh-TW" sz="1300" b="1" kern="100" dirty="0">
                        <a:solidFill>
                          <a:srgbClr val="FF0000"/>
                        </a:solidFill>
                        <a:effectLst/>
                        <a:latin typeface="微軟正黑體" panose="020B0604030504040204" pitchFamily="34" charset="-120"/>
                        <a:ea typeface="微軟正黑體" panose="020B0604030504040204" pitchFamily="34" charset="-120"/>
                        <a:cs typeface="+mn-cs"/>
                      </a:endParaRPr>
                    </a:p>
                  </a:txBody>
                  <a:tcPr marL="7620" marR="288000" marT="7620" marB="0" anchor="ctr">
                    <a:lnL w="12700" cap="flat" cmpd="sng" algn="ctr">
                      <a:solidFill>
                        <a:schemeClr val="tx1"/>
                      </a:solidFill>
                      <a:prstDash val="solid"/>
                      <a:round/>
                      <a:headEnd type="none" w="med" len="med"/>
                      <a:tailEnd type="none" w="med" len="med"/>
                    </a:lnL>
                  </a:tcPr>
                </a:tc>
                <a:tc>
                  <a:txBody>
                    <a:bodyPr/>
                    <a:lstStyle/>
                    <a:p>
                      <a:pPr algn="r" fontAlgn="b"/>
                      <a:r>
                        <a:rPr lang="en-US" altLang="zh-TW" sz="1300" b="1" kern="100" dirty="0" smtClean="0">
                          <a:solidFill>
                            <a:srgbClr val="FF0000"/>
                          </a:solidFill>
                          <a:effectLst/>
                          <a:latin typeface="微軟正黑體" panose="020B0604030504040204" pitchFamily="34" charset="-120"/>
                          <a:ea typeface="微軟正黑體" panose="020B0604030504040204" pitchFamily="34" charset="-120"/>
                          <a:cs typeface="+mn-cs"/>
                        </a:rPr>
                        <a:t>-12.3</a:t>
                      </a:r>
                      <a:endParaRPr lang="en-US" altLang="zh-TW" sz="1300" b="1" kern="100" dirty="0">
                        <a:solidFill>
                          <a:srgbClr val="FF0000"/>
                        </a:solidFill>
                        <a:effectLst/>
                        <a:latin typeface="微軟正黑體" panose="020B0604030504040204" pitchFamily="34" charset="-120"/>
                        <a:ea typeface="微軟正黑體" panose="020B0604030504040204" pitchFamily="34" charset="-120"/>
                        <a:cs typeface="+mn-cs"/>
                      </a:endParaRPr>
                    </a:p>
                  </a:txBody>
                  <a:tcPr marL="7620" marR="288000" marT="7620" marB="0" anchor="ctr">
                    <a:lnR w="12700" cap="flat" cmpd="sng" algn="ctr">
                      <a:solidFill>
                        <a:schemeClr val="tx1"/>
                      </a:solidFill>
                      <a:prstDash val="solid"/>
                      <a:round/>
                      <a:headEnd type="none" w="med" len="med"/>
                      <a:tailEnd type="none" w="med" len="med"/>
                    </a:lnR>
                  </a:tcPr>
                </a:tc>
              </a:tr>
              <a:tr h="204482">
                <a:tc>
                  <a:txBody>
                    <a:bodyPr/>
                    <a:lstStyle/>
                    <a:p>
                      <a:pPr algn="l" fontAlgn="b"/>
                      <a:r>
                        <a:rPr lang="zh-TW" altLang="en-US" sz="1400" b="1" kern="100" dirty="0">
                          <a:solidFill>
                            <a:schemeClr val="lt1"/>
                          </a:solidFill>
                          <a:effectLst/>
                          <a:latin typeface="微軟正黑體" panose="020B0604030504040204" pitchFamily="34" charset="-120"/>
                          <a:ea typeface="微軟正黑體" panose="020B0604030504040204" pitchFamily="34" charset="-120"/>
                          <a:cs typeface="+mn-cs"/>
                        </a:rPr>
                        <a:t>基本金屬及其製品</a:t>
                      </a:r>
                    </a:p>
                  </a:txBody>
                  <a:tcPr marL="180000" marR="7620" marT="7620" marB="0" anchor="ctr">
                    <a:lnR w="12700" cap="flat" cmpd="sng" algn="ctr">
                      <a:solidFill>
                        <a:schemeClr val="tx1"/>
                      </a:solidFill>
                      <a:prstDash val="solid"/>
                      <a:round/>
                      <a:headEnd type="none" w="med" len="med"/>
                      <a:tailEnd type="none" w="med" len="med"/>
                    </a:lnR>
                  </a:tcPr>
                </a:tc>
                <a:tc>
                  <a:txBody>
                    <a:bodyPr/>
                    <a:lstStyle/>
                    <a:p>
                      <a:pPr algn="r" fontAlgn="b"/>
                      <a:r>
                        <a:rPr lang="en-US" altLang="zh-TW" sz="1300" kern="100" dirty="0" smtClean="0">
                          <a:solidFill>
                            <a:schemeClr val="dk1"/>
                          </a:solidFill>
                          <a:effectLst/>
                          <a:latin typeface="微軟正黑體" panose="020B0604030504040204" pitchFamily="34" charset="-120"/>
                          <a:ea typeface="微軟正黑體" panose="020B0604030504040204" pitchFamily="34" charset="-120"/>
                          <a:cs typeface="+mn-cs"/>
                        </a:rPr>
                        <a:t>-15.5</a:t>
                      </a:r>
                      <a:endParaRPr lang="en-US" altLang="zh-TW" sz="1300" kern="100" dirty="0">
                        <a:solidFill>
                          <a:schemeClr val="dk1"/>
                        </a:solidFill>
                        <a:effectLst/>
                        <a:latin typeface="微軟正黑體" panose="020B0604030504040204" pitchFamily="34" charset="-120"/>
                        <a:ea typeface="微軟正黑體" panose="020B0604030504040204" pitchFamily="34" charset="-120"/>
                        <a:cs typeface="+mn-cs"/>
                      </a:endParaRPr>
                    </a:p>
                  </a:txBody>
                  <a:tcPr marL="7620" marR="288000" marT="7620" marB="0" anchor="ctr">
                    <a:lnL w="12700" cap="flat" cmpd="sng" algn="ctr">
                      <a:solidFill>
                        <a:schemeClr val="tx1"/>
                      </a:solidFill>
                      <a:prstDash val="solid"/>
                      <a:round/>
                      <a:headEnd type="none" w="med" len="med"/>
                      <a:tailEnd type="none" w="med" len="med"/>
                    </a:lnL>
                  </a:tcPr>
                </a:tc>
                <a:tc>
                  <a:txBody>
                    <a:bodyPr/>
                    <a:lstStyle/>
                    <a:p>
                      <a:pPr algn="r" fontAlgn="b"/>
                      <a:r>
                        <a:rPr lang="en-US" altLang="zh-TW" sz="1300" kern="100" dirty="0" smtClean="0">
                          <a:solidFill>
                            <a:schemeClr val="dk1"/>
                          </a:solidFill>
                          <a:effectLst/>
                          <a:latin typeface="微軟正黑體" panose="020B0604030504040204" pitchFamily="34" charset="-120"/>
                          <a:ea typeface="微軟正黑體" panose="020B0604030504040204" pitchFamily="34" charset="-120"/>
                          <a:cs typeface="+mn-cs"/>
                        </a:rPr>
                        <a:t>-9.2</a:t>
                      </a:r>
                      <a:endParaRPr lang="en-US" altLang="zh-TW" sz="1300" kern="100" dirty="0">
                        <a:solidFill>
                          <a:schemeClr val="dk1"/>
                        </a:solidFill>
                        <a:effectLst/>
                        <a:latin typeface="微軟正黑體" panose="020B0604030504040204" pitchFamily="34" charset="-120"/>
                        <a:ea typeface="微軟正黑體" panose="020B0604030504040204" pitchFamily="34" charset="-120"/>
                        <a:cs typeface="+mn-cs"/>
                      </a:endParaRPr>
                    </a:p>
                  </a:txBody>
                  <a:tcPr marL="7620" marR="288000" marT="7620" marB="0" anchor="ctr">
                    <a:lnR w="12700" cap="flat" cmpd="sng" algn="ctr">
                      <a:solidFill>
                        <a:schemeClr val="tx1"/>
                      </a:solidFill>
                      <a:prstDash val="solid"/>
                      <a:round/>
                      <a:headEnd type="none" w="med" len="med"/>
                      <a:tailEnd type="none" w="med" len="med"/>
                    </a:lnR>
                  </a:tcPr>
                </a:tc>
              </a:tr>
              <a:tr h="204482">
                <a:tc>
                  <a:txBody>
                    <a:bodyPr/>
                    <a:lstStyle/>
                    <a:p>
                      <a:pPr algn="l" fontAlgn="b"/>
                      <a:r>
                        <a:rPr lang="zh-TW" altLang="en-US" sz="1400" b="1" kern="100" dirty="0">
                          <a:solidFill>
                            <a:schemeClr val="lt1"/>
                          </a:solidFill>
                          <a:effectLst/>
                          <a:latin typeface="微軟正黑體" panose="020B0604030504040204" pitchFamily="34" charset="-120"/>
                          <a:ea typeface="微軟正黑體" panose="020B0604030504040204" pitchFamily="34" charset="-120"/>
                          <a:cs typeface="+mn-cs"/>
                        </a:rPr>
                        <a:t>電子產品</a:t>
                      </a:r>
                    </a:p>
                  </a:txBody>
                  <a:tcPr marL="180000" marR="7620" marT="7620" marB="0" anchor="ctr">
                    <a:lnR w="12700" cap="flat" cmpd="sng" algn="ctr">
                      <a:solidFill>
                        <a:schemeClr val="tx1"/>
                      </a:solidFill>
                      <a:prstDash val="solid"/>
                      <a:round/>
                      <a:headEnd type="none" w="med" len="med"/>
                      <a:tailEnd type="none" w="med" len="med"/>
                    </a:lnR>
                  </a:tcPr>
                </a:tc>
                <a:tc>
                  <a:txBody>
                    <a:bodyPr/>
                    <a:lstStyle/>
                    <a:p>
                      <a:pPr marL="0" algn="r" defTabSz="914400" rtl="0" eaLnBrk="1" fontAlgn="b" latinLnBrk="0" hangingPunct="1"/>
                      <a:r>
                        <a:rPr lang="en-US" altLang="zh-TW" sz="1300" kern="100" dirty="0" smtClean="0">
                          <a:solidFill>
                            <a:schemeClr val="dk1"/>
                          </a:solidFill>
                          <a:effectLst/>
                          <a:latin typeface="微軟正黑體" panose="020B0604030504040204" pitchFamily="34" charset="-120"/>
                          <a:ea typeface="微軟正黑體" panose="020B0604030504040204" pitchFamily="34" charset="-120"/>
                          <a:cs typeface="+mn-cs"/>
                        </a:rPr>
                        <a:t>-4.8</a:t>
                      </a:r>
                      <a:endParaRPr lang="en-US" altLang="zh-TW" sz="1300" kern="100" dirty="0">
                        <a:solidFill>
                          <a:schemeClr val="dk1"/>
                        </a:solidFill>
                        <a:effectLst/>
                        <a:latin typeface="微軟正黑體" panose="020B0604030504040204" pitchFamily="34" charset="-120"/>
                        <a:ea typeface="微軟正黑體" panose="020B0604030504040204" pitchFamily="34" charset="-120"/>
                        <a:cs typeface="+mn-cs"/>
                      </a:endParaRPr>
                    </a:p>
                  </a:txBody>
                  <a:tcPr marL="7620" marR="288000" marT="7620" marB="0" anchor="ctr">
                    <a:lnL w="12700" cap="flat" cmpd="sng" algn="ctr">
                      <a:solidFill>
                        <a:schemeClr val="tx1"/>
                      </a:solidFill>
                      <a:prstDash val="solid"/>
                      <a:round/>
                      <a:headEnd type="none" w="med" len="med"/>
                      <a:tailEnd type="none" w="med" len="med"/>
                    </a:lnL>
                  </a:tcPr>
                </a:tc>
                <a:tc>
                  <a:txBody>
                    <a:bodyPr/>
                    <a:lstStyle/>
                    <a:p>
                      <a:pPr marL="0" algn="r" defTabSz="914400" rtl="0" eaLnBrk="1" fontAlgn="b" latinLnBrk="0" hangingPunct="1"/>
                      <a:r>
                        <a:rPr lang="en-US" altLang="zh-TW" sz="1300" kern="100" dirty="0" smtClean="0">
                          <a:solidFill>
                            <a:schemeClr val="dk1"/>
                          </a:solidFill>
                          <a:effectLst/>
                          <a:latin typeface="微軟正黑體" panose="020B0604030504040204" pitchFamily="34" charset="-120"/>
                          <a:ea typeface="微軟正黑體" panose="020B0604030504040204" pitchFamily="34" charset="-120"/>
                          <a:cs typeface="+mn-cs"/>
                        </a:rPr>
                        <a:t>-0.9</a:t>
                      </a:r>
                      <a:endParaRPr lang="en-US" altLang="zh-TW" sz="1300" kern="100" dirty="0">
                        <a:solidFill>
                          <a:schemeClr val="dk1"/>
                        </a:solidFill>
                        <a:effectLst/>
                        <a:latin typeface="微軟正黑體" panose="020B0604030504040204" pitchFamily="34" charset="-120"/>
                        <a:ea typeface="微軟正黑體" panose="020B0604030504040204" pitchFamily="34" charset="-120"/>
                        <a:cs typeface="+mn-cs"/>
                      </a:endParaRPr>
                    </a:p>
                  </a:txBody>
                  <a:tcPr marL="7620" marR="288000" marT="7620" marB="0" anchor="ctr">
                    <a:lnR w="12700" cap="flat" cmpd="sng" algn="ctr">
                      <a:solidFill>
                        <a:schemeClr val="tx1"/>
                      </a:solidFill>
                      <a:prstDash val="solid"/>
                      <a:round/>
                      <a:headEnd type="none" w="med" len="med"/>
                      <a:tailEnd type="none" w="med" len="med"/>
                    </a:lnR>
                  </a:tcPr>
                </a:tc>
              </a:tr>
              <a:tr h="204482">
                <a:tc>
                  <a:txBody>
                    <a:bodyPr/>
                    <a:lstStyle/>
                    <a:p>
                      <a:pPr algn="l" fontAlgn="b"/>
                      <a:r>
                        <a:rPr lang="zh-TW" altLang="en-US" sz="1400" b="1" kern="100" dirty="0">
                          <a:solidFill>
                            <a:schemeClr val="lt1"/>
                          </a:solidFill>
                          <a:effectLst/>
                          <a:latin typeface="微軟正黑體" panose="020B0604030504040204" pitchFamily="34" charset="-120"/>
                          <a:ea typeface="微軟正黑體" panose="020B0604030504040204" pitchFamily="34" charset="-120"/>
                          <a:cs typeface="+mn-cs"/>
                        </a:rPr>
                        <a:t>機械</a:t>
                      </a:r>
                    </a:p>
                  </a:txBody>
                  <a:tcPr marL="180000" marR="7620" marT="7620" marB="0" anchor="ctr">
                    <a:lnR w="12700" cap="flat" cmpd="sng" algn="ctr">
                      <a:solidFill>
                        <a:schemeClr val="tx1"/>
                      </a:solidFill>
                      <a:prstDash val="solid"/>
                      <a:round/>
                      <a:headEnd type="none" w="med" len="med"/>
                      <a:tailEnd type="none" w="med" len="med"/>
                    </a:lnR>
                  </a:tcPr>
                </a:tc>
                <a:tc>
                  <a:txBody>
                    <a:bodyPr/>
                    <a:lstStyle/>
                    <a:p>
                      <a:pPr algn="r" fontAlgn="b"/>
                      <a:r>
                        <a:rPr lang="en-US" altLang="zh-TW" sz="1300" kern="100" dirty="0" smtClean="0">
                          <a:solidFill>
                            <a:schemeClr val="dk1"/>
                          </a:solidFill>
                          <a:effectLst/>
                          <a:latin typeface="微軟正黑體" panose="020B0604030504040204" pitchFamily="34" charset="-120"/>
                          <a:ea typeface="微軟正黑體" panose="020B0604030504040204" pitchFamily="34" charset="-120"/>
                          <a:cs typeface="+mn-cs"/>
                        </a:rPr>
                        <a:t>-2.3</a:t>
                      </a:r>
                      <a:endParaRPr lang="en-US" altLang="zh-TW" sz="1300" kern="100" dirty="0">
                        <a:solidFill>
                          <a:schemeClr val="dk1"/>
                        </a:solidFill>
                        <a:effectLst/>
                        <a:latin typeface="微軟正黑體" panose="020B0604030504040204" pitchFamily="34" charset="-120"/>
                        <a:ea typeface="微軟正黑體" panose="020B0604030504040204" pitchFamily="34" charset="-120"/>
                        <a:cs typeface="+mn-cs"/>
                      </a:endParaRPr>
                    </a:p>
                  </a:txBody>
                  <a:tcPr marL="7620" marR="288000" marT="7620" marB="0" anchor="ctr">
                    <a:lnL w="12700" cap="flat" cmpd="sng" algn="ctr">
                      <a:solidFill>
                        <a:schemeClr val="tx1"/>
                      </a:solidFill>
                      <a:prstDash val="solid"/>
                      <a:round/>
                      <a:headEnd type="none" w="med" len="med"/>
                      <a:tailEnd type="none" w="med" len="med"/>
                    </a:lnL>
                  </a:tcPr>
                </a:tc>
                <a:tc>
                  <a:txBody>
                    <a:bodyPr/>
                    <a:lstStyle/>
                    <a:p>
                      <a:pPr algn="r" fontAlgn="b"/>
                      <a:r>
                        <a:rPr lang="en-US" altLang="zh-TW" sz="1300" kern="100" dirty="0" smtClean="0">
                          <a:solidFill>
                            <a:schemeClr val="dk1"/>
                          </a:solidFill>
                          <a:effectLst/>
                          <a:latin typeface="微軟正黑體" panose="020B0604030504040204" pitchFamily="34" charset="-120"/>
                          <a:ea typeface="微軟正黑體" panose="020B0604030504040204" pitchFamily="34" charset="-120"/>
                          <a:cs typeface="+mn-cs"/>
                        </a:rPr>
                        <a:t>-1.9</a:t>
                      </a:r>
                      <a:endParaRPr lang="en-US" altLang="zh-TW" sz="1300" kern="100" dirty="0">
                        <a:solidFill>
                          <a:schemeClr val="dk1"/>
                        </a:solidFill>
                        <a:effectLst/>
                        <a:latin typeface="微軟正黑體" panose="020B0604030504040204" pitchFamily="34" charset="-120"/>
                        <a:ea typeface="微軟正黑體" panose="020B0604030504040204" pitchFamily="34" charset="-120"/>
                        <a:cs typeface="+mn-cs"/>
                      </a:endParaRPr>
                    </a:p>
                  </a:txBody>
                  <a:tcPr marL="7620" marR="288000" marT="7620" marB="0" anchor="ctr">
                    <a:lnR w="12700" cap="flat" cmpd="sng" algn="ctr">
                      <a:solidFill>
                        <a:schemeClr val="tx1"/>
                      </a:solidFill>
                      <a:prstDash val="solid"/>
                      <a:round/>
                      <a:headEnd type="none" w="med" len="med"/>
                      <a:tailEnd type="none" w="med" len="med"/>
                    </a:lnR>
                  </a:tcPr>
                </a:tc>
              </a:tr>
              <a:tr h="204482">
                <a:tc>
                  <a:txBody>
                    <a:bodyPr/>
                    <a:lstStyle/>
                    <a:p>
                      <a:pPr algn="l" fontAlgn="b"/>
                      <a:r>
                        <a:rPr lang="zh-TW" altLang="en-US" sz="1400" b="1" kern="100" dirty="0">
                          <a:solidFill>
                            <a:schemeClr val="lt1"/>
                          </a:solidFill>
                          <a:effectLst/>
                          <a:latin typeface="微軟正黑體" panose="020B0604030504040204" pitchFamily="34" charset="-120"/>
                          <a:ea typeface="微軟正黑體" panose="020B0604030504040204" pitchFamily="34" charset="-120"/>
                          <a:cs typeface="+mn-cs"/>
                        </a:rPr>
                        <a:t>電機產品</a:t>
                      </a:r>
                    </a:p>
                  </a:txBody>
                  <a:tcPr marL="180000" marR="7620" marT="7620" marB="0" anchor="ctr">
                    <a:lnR w="12700" cap="flat" cmpd="sng" algn="ctr">
                      <a:solidFill>
                        <a:schemeClr val="tx1"/>
                      </a:solidFill>
                      <a:prstDash val="solid"/>
                      <a:round/>
                      <a:headEnd type="none" w="med" len="med"/>
                      <a:tailEnd type="none" w="med" len="med"/>
                    </a:lnR>
                  </a:tcPr>
                </a:tc>
                <a:tc>
                  <a:txBody>
                    <a:bodyPr/>
                    <a:lstStyle/>
                    <a:p>
                      <a:pPr algn="r" fontAlgn="b"/>
                      <a:r>
                        <a:rPr lang="en-US" altLang="zh-TW" sz="1300" kern="100" dirty="0" smtClean="0">
                          <a:solidFill>
                            <a:schemeClr val="dk1"/>
                          </a:solidFill>
                          <a:effectLst/>
                          <a:latin typeface="微軟正黑體" panose="020B0604030504040204" pitchFamily="34" charset="-120"/>
                          <a:ea typeface="微軟正黑體" panose="020B0604030504040204" pitchFamily="34" charset="-120"/>
                          <a:cs typeface="+mn-cs"/>
                        </a:rPr>
                        <a:t>-4.2</a:t>
                      </a:r>
                      <a:endParaRPr lang="en-US" altLang="zh-TW" sz="1300" kern="100" dirty="0">
                        <a:solidFill>
                          <a:schemeClr val="dk1"/>
                        </a:solidFill>
                        <a:effectLst/>
                        <a:latin typeface="微軟正黑體" panose="020B0604030504040204" pitchFamily="34" charset="-120"/>
                        <a:ea typeface="微軟正黑體" panose="020B0604030504040204" pitchFamily="34" charset="-120"/>
                        <a:cs typeface="+mn-cs"/>
                      </a:endParaRPr>
                    </a:p>
                  </a:txBody>
                  <a:tcPr marL="7620" marR="288000" marT="7620" marB="0" anchor="ctr">
                    <a:lnL w="12700" cap="flat" cmpd="sng" algn="ctr">
                      <a:solidFill>
                        <a:schemeClr val="tx1"/>
                      </a:solidFill>
                      <a:prstDash val="solid"/>
                      <a:round/>
                      <a:headEnd type="none" w="med" len="med"/>
                      <a:tailEnd type="none" w="med" len="med"/>
                    </a:lnL>
                  </a:tcPr>
                </a:tc>
                <a:tc>
                  <a:txBody>
                    <a:bodyPr/>
                    <a:lstStyle/>
                    <a:p>
                      <a:pPr algn="r" fontAlgn="b"/>
                      <a:r>
                        <a:rPr lang="en-US" altLang="zh-TW" sz="1300" kern="100" dirty="0" smtClean="0">
                          <a:solidFill>
                            <a:schemeClr val="dk1"/>
                          </a:solidFill>
                          <a:effectLst/>
                          <a:latin typeface="微軟正黑體" panose="020B0604030504040204" pitchFamily="34" charset="-120"/>
                          <a:ea typeface="微軟正黑體" panose="020B0604030504040204" pitchFamily="34" charset="-120"/>
                          <a:cs typeface="+mn-cs"/>
                        </a:rPr>
                        <a:t>-7.4</a:t>
                      </a:r>
                      <a:endParaRPr lang="en-US" altLang="zh-TW" sz="1300" kern="100" dirty="0">
                        <a:solidFill>
                          <a:schemeClr val="dk1"/>
                        </a:solidFill>
                        <a:effectLst/>
                        <a:latin typeface="微軟正黑體" panose="020B0604030504040204" pitchFamily="34" charset="-120"/>
                        <a:ea typeface="微軟正黑體" panose="020B0604030504040204" pitchFamily="34" charset="-120"/>
                        <a:cs typeface="+mn-cs"/>
                      </a:endParaRPr>
                    </a:p>
                  </a:txBody>
                  <a:tcPr marL="7620" marR="288000" marT="7620" marB="0" anchor="ctr">
                    <a:lnR w="12700" cap="flat" cmpd="sng" algn="ctr">
                      <a:solidFill>
                        <a:schemeClr val="tx1"/>
                      </a:solidFill>
                      <a:prstDash val="solid"/>
                      <a:round/>
                      <a:headEnd type="none" w="med" len="med"/>
                      <a:tailEnd type="none" w="med" len="med"/>
                    </a:lnR>
                  </a:tcPr>
                </a:tc>
              </a:tr>
              <a:tr h="204482">
                <a:tc>
                  <a:txBody>
                    <a:bodyPr/>
                    <a:lstStyle/>
                    <a:p>
                      <a:pPr algn="l" fontAlgn="b"/>
                      <a:r>
                        <a:rPr lang="zh-TW" altLang="en-US" sz="1400" b="1" kern="100" dirty="0">
                          <a:solidFill>
                            <a:schemeClr val="lt1"/>
                          </a:solidFill>
                          <a:effectLst/>
                          <a:latin typeface="微軟正黑體" panose="020B0604030504040204" pitchFamily="34" charset="-120"/>
                          <a:ea typeface="微軟正黑體" panose="020B0604030504040204" pitchFamily="34" charset="-120"/>
                          <a:cs typeface="+mn-cs"/>
                        </a:rPr>
                        <a:t>資訊與通信產品</a:t>
                      </a:r>
                    </a:p>
                  </a:txBody>
                  <a:tcPr marL="180000" marR="7620" marT="7620" marB="0" anchor="ctr">
                    <a:lnR w="12700" cap="flat" cmpd="sng" algn="ctr">
                      <a:solidFill>
                        <a:schemeClr val="tx1"/>
                      </a:solidFill>
                      <a:prstDash val="solid"/>
                      <a:round/>
                      <a:headEnd type="none" w="med" len="med"/>
                      <a:tailEnd type="none" w="med" len="med"/>
                    </a:lnR>
                  </a:tcPr>
                </a:tc>
                <a:tc>
                  <a:txBody>
                    <a:bodyPr/>
                    <a:lstStyle/>
                    <a:p>
                      <a:pPr algn="r" fontAlgn="b"/>
                      <a:r>
                        <a:rPr lang="en-US" altLang="zh-TW" sz="1300" b="1" kern="100" dirty="0" smtClean="0">
                          <a:solidFill>
                            <a:srgbClr val="FF0000"/>
                          </a:solidFill>
                          <a:effectLst/>
                          <a:latin typeface="微軟正黑體" panose="020B0604030504040204" pitchFamily="34" charset="-120"/>
                          <a:ea typeface="微軟正黑體" panose="020B0604030504040204" pitchFamily="34" charset="-120"/>
                          <a:cs typeface="+mn-cs"/>
                        </a:rPr>
                        <a:t>-8.8</a:t>
                      </a:r>
                      <a:endParaRPr lang="en-US" altLang="zh-TW" sz="1300" b="1" kern="100" dirty="0">
                        <a:solidFill>
                          <a:srgbClr val="FF0000"/>
                        </a:solidFill>
                        <a:effectLst/>
                        <a:latin typeface="微軟正黑體" panose="020B0604030504040204" pitchFamily="34" charset="-120"/>
                        <a:ea typeface="微軟正黑體" panose="020B0604030504040204" pitchFamily="34" charset="-120"/>
                        <a:cs typeface="+mn-cs"/>
                      </a:endParaRPr>
                    </a:p>
                  </a:txBody>
                  <a:tcPr marL="7620" marR="288000" marT="7620" marB="0" anchor="ctr">
                    <a:lnL w="12700" cap="flat" cmpd="sng" algn="ctr">
                      <a:solidFill>
                        <a:schemeClr val="tx1"/>
                      </a:solidFill>
                      <a:prstDash val="solid"/>
                      <a:round/>
                      <a:headEnd type="none" w="med" len="med"/>
                      <a:tailEnd type="none" w="med" len="med"/>
                    </a:lnL>
                  </a:tcPr>
                </a:tc>
                <a:tc>
                  <a:txBody>
                    <a:bodyPr/>
                    <a:lstStyle/>
                    <a:p>
                      <a:pPr algn="r" fontAlgn="b"/>
                      <a:r>
                        <a:rPr lang="en-US" altLang="zh-TW" sz="1300" b="1" kern="100" dirty="0" smtClean="0">
                          <a:solidFill>
                            <a:srgbClr val="FF0000"/>
                          </a:solidFill>
                          <a:effectLst/>
                          <a:latin typeface="微軟正黑體" panose="020B0604030504040204" pitchFamily="34" charset="-120"/>
                          <a:ea typeface="微軟正黑體" panose="020B0604030504040204" pitchFamily="34" charset="-120"/>
                          <a:cs typeface="+mn-cs"/>
                        </a:rPr>
                        <a:t>-12.0</a:t>
                      </a:r>
                      <a:endParaRPr lang="en-US" altLang="zh-TW" sz="1300" b="1" kern="100" dirty="0">
                        <a:solidFill>
                          <a:srgbClr val="FF0000"/>
                        </a:solidFill>
                        <a:effectLst/>
                        <a:latin typeface="微軟正黑體" panose="020B0604030504040204" pitchFamily="34" charset="-120"/>
                        <a:ea typeface="微軟正黑體" panose="020B0604030504040204" pitchFamily="34" charset="-120"/>
                        <a:cs typeface="+mn-cs"/>
                      </a:endParaRPr>
                    </a:p>
                  </a:txBody>
                  <a:tcPr marL="7620" marR="288000" marT="7620" marB="0" anchor="ctr">
                    <a:lnR w="12700" cap="flat" cmpd="sng" algn="ctr">
                      <a:solidFill>
                        <a:schemeClr val="tx1"/>
                      </a:solidFill>
                      <a:prstDash val="solid"/>
                      <a:round/>
                      <a:headEnd type="none" w="med" len="med"/>
                      <a:tailEnd type="none" w="med" len="med"/>
                    </a:lnR>
                  </a:tcPr>
                </a:tc>
              </a:tr>
              <a:tr h="204482">
                <a:tc>
                  <a:txBody>
                    <a:bodyPr/>
                    <a:lstStyle/>
                    <a:p>
                      <a:pPr algn="l" fontAlgn="b"/>
                      <a:r>
                        <a:rPr lang="zh-TW" altLang="en-US" sz="1400" b="1" kern="100" dirty="0">
                          <a:solidFill>
                            <a:schemeClr val="lt1"/>
                          </a:solidFill>
                          <a:effectLst/>
                          <a:latin typeface="微軟正黑體" panose="020B0604030504040204" pitchFamily="34" charset="-120"/>
                          <a:ea typeface="微軟正黑體" panose="020B0604030504040204" pitchFamily="34" charset="-120"/>
                          <a:cs typeface="+mn-cs"/>
                        </a:rPr>
                        <a:t>光學器材</a:t>
                      </a:r>
                    </a:p>
                  </a:txBody>
                  <a:tcPr marL="180000" marR="7620" marT="7620" marB="0" anchor="ctr">
                    <a:lnR w="12700" cap="flat" cmpd="sng" algn="ctr">
                      <a:solidFill>
                        <a:schemeClr val="tx1"/>
                      </a:solidFill>
                      <a:prstDash val="solid"/>
                      <a:round/>
                      <a:headEnd type="none" w="med" len="med"/>
                      <a:tailEnd type="none" w="med" len="med"/>
                    </a:lnR>
                  </a:tcPr>
                </a:tc>
                <a:tc>
                  <a:txBody>
                    <a:bodyPr/>
                    <a:lstStyle/>
                    <a:p>
                      <a:pPr algn="r" fontAlgn="b"/>
                      <a:r>
                        <a:rPr lang="en-US" altLang="zh-TW" sz="1300" kern="100" dirty="0" smtClean="0">
                          <a:solidFill>
                            <a:schemeClr val="dk1"/>
                          </a:solidFill>
                          <a:effectLst/>
                          <a:latin typeface="微軟正黑體" panose="020B0604030504040204" pitchFamily="34" charset="-120"/>
                          <a:ea typeface="微軟正黑體" panose="020B0604030504040204" pitchFamily="34" charset="-120"/>
                          <a:cs typeface="+mn-cs"/>
                        </a:rPr>
                        <a:t>-5.9</a:t>
                      </a:r>
                      <a:endParaRPr lang="en-US" altLang="zh-TW" sz="1300" kern="100" dirty="0">
                        <a:solidFill>
                          <a:schemeClr val="dk1"/>
                        </a:solidFill>
                        <a:effectLst/>
                        <a:latin typeface="微軟正黑體" panose="020B0604030504040204" pitchFamily="34" charset="-120"/>
                        <a:ea typeface="微軟正黑體" panose="020B0604030504040204" pitchFamily="34" charset="-120"/>
                        <a:cs typeface="+mn-cs"/>
                      </a:endParaRPr>
                    </a:p>
                  </a:txBody>
                  <a:tcPr marL="7620" marR="288000" marT="7620" marB="0" anchor="ctr">
                    <a:lnL w="12700" cap="flat" cmpd="sng" algn="ctr">
                      <a:solidFill>
                        <a:schemeClr val="tx1"/>
                      </a:solidFill>
                      <a:prstDash val="solid"/>
                      <a:round/>
                      <a:headEnd type="none" w="med" len="med"/>
                      <a:tailEnd type="none" w="med" len="med"/>
                    </a:lnL>
                  </a:tcPr>
                </a:tc>
                <a:tc>
                  <a:txBody>
                    <a:bodyPr/>
                    <a:lstStyle/>
                    <a:p>
                      <a:pPr algn="r" fontAlgn="b"/>
                      <a:r>
                        <a:rPr lang="en-US" altLang="zh-TW" sz="1300" kern="100" dirty="0" smtClean="0">
                          <a:solidFill>
                            <a:schemeClr val="dk1"/>
                          </a:solidFill>
                          <a:effectLst/>
                          <a:latin typeface="微軟正黑體" panose="020B0604030504040204" pitchFamily="34" charset="-120"/>
                          <a:ea typeface="微軟正黑體" panose="020B0604030504040204" pitchFamily="34" charset="-120"/>
                          <a:cs typeface="+mn-cs"/>
                        </a:rPr>
                        <a:t>-5.5</a:t>
                      </a:r>
                      <a:endParaRPr lang="en-US" altLang="zh-TW" sz="1300" kern="100" dirty="0">
                        <a:solidFill>
                          <a:schemeClr val="dk1"/>
                        </a:solidFill>
                        <a:effectLst/>
                        <a:latin typeface="微軟正黑體" panose="020B0604030504040204" pitchFamily="34" charset="-120"/>
                        <a:ea typeface="微軟正黑體" panose="020B0604030504040204" pitchFamily="34" charset="-120"/>
                        <a:cs typeface="+mn-cs"/>
                      </a:endParaRPr>
                    </a:p>
                  </a:txBody>
                  <a:tcPr marL="7620" marR="288000" marT="7620" marB="0" anchor="ctr">
                    <a:lnR w="12700" cap="flat" cmpd="sng" algn="ctr">
                      <a:solidFill>
                        <a:schemeClr val="tx1"/>
                      </a:solidFill>
                      <a:prstDash val="solid"/>
                      <a:round/>
                      <a:headEnd type="none" w="med" len="med"/>
                      <a:tailEnd type="none" w="med" len="med"/>
                    </a:lnR>
                  </a:tcPr>
                </a:tc>
              </a:tr>
              <a:tr h="204482">
                <a:tc>
                  <a:txBody>
                    <a:bodyPr/>
                    <a:lstStyle/>
                    <a:p>
                      <a:pPr algn="l" fontAlgn="b"/>
                      <a:r>
                        <a:rPr lang="zh-TW" altLang="en-US" sz="1400" b="1" kern="100" dirty="0">
                          <a:solidFill>
                            <a:schemeClr val="lt1"/>
                          </a:solidFill>
                          <a:effectLst/>
                          <a:latin typeface="微軟正黑體" panose="020B0604030504040204" pitchFamily="34" charset="-120"/>
                          <a:ea typeface="微軟正黑體" panose="020B0604030504040204" pitchFamily="34" charset="-120"/>
                          <a:cs typeface="+mn-cs"/>
                        </a:rPr>
                        <a:t>紡織品</a:t>
                      </a:r>
                    </a:p>
                  </a:txBody>
                  <a:tcPr marL="180000" marR="7620" marT="7620" marB="0" anchor="ctr">
                    <a:lnR w="12700" cap="flat" cmpd="sng" algn="ctr">
                      <a:solidFill>
                        <a:schemeClr val="tx1"/>
                      </a:solidFill>
                      <a:prstDash val="solid"/>
                      <a:round/>
                      <a:headEnd type="none" w="med" len="med"/>
                      <a:tailEnd type="none" w="med" len="med"/>
                    </a:lnR>
                  </a:tcPr>
                </a:tc>
                <a:tc>
                  <a:txBody>
                    <a:bodyPr/>
                    <a:lstStyle/>
                    <a:p>
                      <a:pPr algn="r" fontAlgn="b"/>
                      <a:r>
                        <a:rPr lang="en-US" altLang="zh-TW" sz="1300" kern="100" dirty="0" smtClean="0">
                          <a:solidFill>
                            <a:schemeClr val="dk1"/>
                          </a:solidFill>
                          <a:effectLst/>
                          <a:latin typeface="微軟正黑體" panose="020B0604030504040204" pitchFamily="34" charset="-120"/>
                          <a:ea typeface="微軟正黑體" panose="020B0604030504040204" pitchFamily="34" charset="-120"/>
                          <a:cs typeface="+mn-cs"/>
                        </a:rPr>
                        <a:t>-2.8</a:t>
                      </a:r>
                      <a:endParaRPr lang="en-US" altLang="zh-TW" sz="1300" kern="100" dirty="0">
                        <a:solidFill>
                          <a:schemeClr val="dk1"/>
                        </a:solidFill>
                        <a:effectLst/>
                        <a:latin typeface="微軟正黑體" panose="020B0604030504040204" pitchFamily="34" charset="-120"/>
                        <a:ea typeface="微軟正黑體" panose="020B0604030504040204" pitchFamily="34" charset="-120"/>
                        <a:cs typeface="+mn-cs"/>
                      </a:endParaRPr>
                    </a:p>
                  </a:txBody>
                  <a:tcPr marL="7620" marR="288000" marT="7620" marB="0" anchor="ctr">
                    <a:lnL w="12700" cap="flat" cmpd="sng" algn="ctr">
                      <a:solidFill>
                        <a:schemeClr val="tx1"/>
                      </a:solidFill>
                      <a:prstDash val="solid"/>
                      <a:round/>
                      <a:headEnd type="none" w="med" len="med"/>
                      <a:tailEnd type="none" w="med" len="med"/>
                    </a:lnL>
                  </a:tcPr>
                </a:tc>
                <a:tc>
                  <a:txBody>
                    <a:bodyPr/>
                    <a:lstStyle/>
                    <a:p>
                      <a:pPr algn="r" fontAlgn="b"/>
                      <a:r>
                        <a:rPr lang="en-US" altLang="zh-TW" sz="1300" kern="100" dirty="0" smtClean="0">
                          <a:solidFill>
                            <a:schemeClr val="dk1"/>
                          </a:solidFill>
                          <a:effectLst/>
                          <a:latin typeface="微軟正黑體" panose="020B0604030504040204" pitchFamily="34" charset="-120"/>
                          <a:ea typeface="微軟正黑體" panose="020B0604030504040204" pitchFamily="34" charset="-120"/>
                          <a:cs typeface="+mn-cs"/>
                        </a:rPr>
                        <a:t>-4.2</a:t>
                      </a:r>
                      <a:endParaRPr lang="en-US" altLang="zh-TW" sz="1300" kern="100" dirty="0">
                        <a:solidFill>
                          <a:schemeClr val="dk1"/>
                        </a:solidFill>
                        <a:effectLst/>
                        <a:latin typeface="微軟正黑體" panose="020B0604030504040204" pitchFamily="34" charset="-120"/>
                        <a:ea typeface="微軟正黑體" panose="020B0604030504040204" pitchFamily="34" charset="-120"/>
                        <a:cs typeface="+mn-cs"/>
                      </a:endParaRPr>
                    </a:p>
                  </a:txBody>
                  <a:tcPr marL="7620" marR="288000" marT="7620" marB="0" anchor="ctr">
                    <a:lnR w="12700" cap="flat" cmpd="sng" algn="ctr">
                      <a:solidFill>
                        <a:schemeClr val="tx1"/>
                      </a:solidFill>
                      <a:prstDash val="solid"/>
                      <a:round/>
                      <a:headEnd type="none" w="med" len="med"/>
                      <a:tailEnd type="none" w="med" len="med"/>
                    </a:lnR>
                  </a:tcPr>
                </a:tc>
              </a:tr>
              <a:tr h="204482">
                <a:tc>
                  <a:txBody>
                    <a:bodyPr/>
                    <a:lstStyle/>
                    <a:p>
                      <a:pPr algn="l" fontAlgn="b"/>
                      <a:r>
                        <a:rPr lang="zh-TW" altLang="en-US" sz="1400" b="1" kern="100" dirty="0">
                          <a:solidFill>
                            <a:schemeClr val="lt1"/>
                          </a:solidFill>
                          <a:effectLst/>
                          <a:latin typeface="微軟正黑體" panose="020B0604030504040204" pitchFamily="34" charset="-120"/>
                          <a:ea typeface="微軟正黑體" panose="020B0604030504040204" pitchFamily="34" charset="-120"/>
                          <a:cs typeface="+mn-cs"/>
                        </a:rPr>
                        <a:t>交通運輸設備</a:t>
                      </a:r>
                    </a:p>
                  </a:txBody>
                  <a:tcPr marL="180000" marR="7620" marT="762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fontAlgn="b"/>
                      <a:r>
                        <a:rPr lang="en-US" altLang="zh-TW" sz="1300" kern="100" dirty="0" smtClean="0">
                          <a:solidFill>
                            <a:schemeClr val="dk1"/>
                          </a:solidFill>
                          <a:effectLst/>
                          <a:latin typeface="微軟正黑體" panose="020B0604030504040204" pitchFamily="34" charset="-120"/>
                          <a:ea typeface="微軟正黑體" panose="020B0604030504040204" pitchFamily="34" charset="-120"/>
                          <a:cs typeface="+mn-cs"/>
                        </a:rPr>
                        <a:t>0.9</a:t>
                      </a:r>
                      <a:endParaRPr lang="en-US" altLang="zh-TW" sz="1300" kern="100" dirty="0">
                        <a:solidFill>
                          <a:schemeClr val="dk1"/>
                        </a:solidFill>
                        <a:effectLst/>
                        <a:latin typeface="微軟正黑體" panose="020B0604030504040204" pitchFamily="34" charset="-120"/>
                        <a:ea typeface="微軟正黑體" panose="020B0604030504040204" pitchFamily="34" charset="-120"/>
                        <a:cs typeface="+mn-cs"/>
                      </a:endParaRPr>
                    </a:p>
                  </a:txBody>
                  <a:tcPr marL="7620" marR="288000" marT="762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r" fontAlgn="b"/>
                      <a:r>
                        <a:rPr lang="en-US" altLang="zh-TW" sz="1300" kern="100" dirty="0" smtClean="0">
                          <a:solidFill>
                            <a:schemeClr val="dk1"/>
                          </a:solidFill>
                          <a:effectLst/>
                          <a:latin typeface="微軟正黑體" panose="020B0604030504040204" pitchFamily="34" charset="-120"/>
                          <a:ea typeface="微軟正黑體" panose="020B0604030504040204" pitchFamily="34" charset="-120"/>
                          <a:cs typeface="+mn-cs"/>
                        </a:rPr>
                        <a:t>1.4</a:t>
                      </a:r>
                      <a:endParaRPr lang="en-US" altLang="zh-TW" sz="1300" kern="100" dirty="0">
                        <a:solidFill>
                          <a:schemeClr val="dk1"/>
                        </a:solidFill>
                        <a:effectLst/>
                        <a:latin typeface="微軟正黑體" panose="020B0604030504040204" pitchFamily="34" charset="-120"/>
                        <a:ea typeface="微軟正黑體" panose="020B0604030504040204" pitchFamily="34" charset="-120"/>
                        <a:cs typeface="+mn-cs"/>
                      </a:endParaRPr>
                    </a:p>
                  </a:txBody>
                  <a:tcPr marL="7620" marR="288000" marT="762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4" name="圓角矩形 3"/>
          <p:cNvSpPr/>
          <p:nvPr/>
        </p:nvSpPr>
        <p:spPr>
          <a:xfrm>
            <a:off x="2457023" y="4146042"/>
            <a:ext cx="1872000" cy="648000"/>
          </a:xfrm>
          <a:prstGeom prst="roundRect">
            <a:avLst/>
          </a:prstGeom>
          <a:noFill/>
          <a:ln w="15875">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7" name="文字方塊 16"/>
          <p:cNvSpPr txBox="1"/>
          <p:nvPr/>
        </p:nvSpPr>
        <p:spPr>
          <a:xfrm>
            <a:off x="4713287" y="6555043"/>
            <a:ext cx="2955058" cy="276999"/>
          </a:xfrm>
          <a:prstGeom prst="rect">
            <a:avLst/>
          </a:prstGeom>
          <a:noFill/>
        </p:spPr>
        <p:txBody>
          <a:bodyPr wrap="square" rtlCol="0">
            <a:spAutoFit/>
          </a:bodyPr>
          <a:lstStyle/>
          <a:p>
            <a:r>
              <a:rPr lang="zh-TW" altLang="en-US" sz="1200" dirty="0">
                <a:latin typeface="微軟正黑體" panose="020B0604030504040204" pitchFamily="34" charset="-120"/>
                <a:ea typeface="微軟正黑體" panose="020B0604030504040204" pitchFamily="34" charset="-120"/>
              </a:rPr>
              <a:t>資料來源</a:t>
            </a:r>
            <a:r>
              <a:rPr lang="zh-TW" altLang="en-US" sz="1200" dirty="0" smtClean="0">
                <a:latin typeface="微軟正黑體" panose="020B0604030504040204" pitchFamily="34" charset="-120"/>
                <a:ea typeface="微軟正黑體" panose="020B0604030504040204" pitchFamily="34" charset="-120"/>
              </a:rPr>
              <a:t>：財政部、本會計算</a:t>
            </a:r>
            <a:endParaRPr lang="zh-TW" altLang="en-US" sz="1200" dirty="0">
              <a:latin typeface="微軟正黑體" panose="020B0604030504040204" pitchFamily="34" charset="-120"/>
              <a:ea typeface="微軟正黑體" panose="020B0604030504040204" pitchFamily="34" charset="-120"/>
            </a:endParaRPr>
          </a:p>
        </p:txBody>
      </p:sp>
      <p:graphicFrame>
        <p:nvGraphicFramePr>
          <p:cNvPr id="19" name="表格 18"/>
          <p:cNvGraphicFramePr>
            <a:graphicFrameLocks noGrp="1"/>
          </p:cNvGraphicFramePr>
          <p:nvPr>
            <p:extLst>
              <p:ext uri="{D42A27DB-BD31-4B8C-83A1-F6EECF244321}">
                <p14:modId xmlns:p14="http://schemas.microsoft.com/office/powerpoint/2010/main" val="3917391905"/>
              </p:ext>
            </p:extLst>
          </p:nvPr>
        </p:nvGraphicFramePr>
        <p:xfrm>
          <a:off x="4663425" y="3268287"/>
          <a:ext cx="4101023" cy="3285341"/>
        </p:xfrm>
        <a:graphic>
          <a:graphicData uri="http://schemas.openxmlformats.org/drawingml/2006/table">
            <a:tbl>
              <a:tblPr firstRow="1" bandRow="1">
                <a:tableStyleId>{5C22544A-7EE6-4342-B048-85BDC9FD1C3A}</a:tableStyleId>
              </a:tblPr>
              <a:tblGrid>
                <a:gridCol w="1692000"/>
                <a:gridCol w="753023"/>
                <a:gridCol w="828000"/>
                <a:gridCol w="828000"/>
              </a:tblGrid>
              <a:tr h="622485">
                <a:tc>
                  <a:txBody>
                    <a:bodyPr/>
                    <a:lstStyle/>
                    <a:p>
                      <a:pPr algn="ctr"/>
                      <a:r>
                        <a:rPr lang="zh-TW" altLang="en-US" sz="1600" dirty="0" smtClean="0">
                          <a:latin typeface="微軟正黑體" panose="020B0604030504040204" pitchFamily="34" charset="-120"/>
                          <a:ea typeface="微軟正黑體" panose="020B0604030504040204" pitchFamily="34" charset="-120"/>
                          <a:cs typeface="Times New Roman" panose="02020603050405020304" pitchFamily="18" charset="0"/>
                        </a:rPr>
                        <a:t>主要出口市場</a:t>
                      </a:r>
                      <a:endParaRPr lang="zh-TW" altLang="en-US" sz="1600" dirty="0">
                        <a:latin typeface="微軟正黑體" panose="020B0604030504040204" pitchFamily="34" charset="-120"/>
                        <a:ea typeface="微軟正黑體" panose="020B0604030504040204" pitchFamily="34" charset="-120"/>
                        <a:cs typeface="Times New Roman" panose="02020603050405020304" pitchFamily="18" charset="0"/>
                      </a:endParaRPr>
                    </a:p>
                  </a:txBody>
                  <a:tcPr/>
                </a:tc>
                <a:tc>
                  <a:txBody>
                    <a:bodyPr/>
                    <a:lstStyle/>
                    <a:p>
                      <a:pPr algn="ctr"/>
                      <a:r>
                        <a:rPr lang="zh-TW" altLang="en-US" sz="1600" dirty="0" smtClean="0">
                          <a:latin typeface="微軟正黑體" panose="020B0604030504040204" pitchFamily="34" charset="-120"/>
                          <a:ea typeface="微軟正黑體" panose="020B0604030504040204" pitchFamily="34" charset="-120"/>
                          <a:cs typeface="Times New Roman" panose="02020603050405020304" pitchFamily="18" charset="0"/>
                        </a:rPr>
                        <a:t>比重</a:t>
                      </a:r>
                      <a:endParaRPr lang="en-US" altLang="zh-TW" sz="1600" dirty="0" smtClean="0">
                        <a:latin typeface="微軟正黑體" panose="020B0604030504040204" pitchFamily="34" charset="-120"/>
                        <a:ea typeface="微軟正黑體" panose="020B0604030504040204" pitchFamily="34" charset="-120"/>
                        <a:cs typeface="Times New Roman" panose="02020603050405020304" pitchFamily="18" charset="0"/>
                      </a:endParaRPr>
                    </a:p>
                    <a:p>
                      <a:pPr algn="ctr"/>
                      <a:r>
                        <a:rPr lang="en-US" altLang="zh-TW" sz="140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140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en-US" altLang="zh-TW" sz="1400" dirty="0" smtClean="0">
                          <a:latin typeface="微軟正黑體" panose="020B0604030504040204" pitchFamily="34" charset="-120"/>
                          <a:ea typeface="微軟正黑體" panose="020B0604030504040204" pitchFamily="34" charset="-120"/>
                          <a:cs typeface="Times New Roman" panose="02020603050405020304" pitchFamily="18" charset="0"/>
                        </a:rPr>
                        <a:t>)</a:t>
                      </a:r>
                      <a:endParaRPr lang="zh-TW" altLang="en-US" sz="1400" dirty="0">
                        <a:latin typeface="微軟正黑體" panose="020B0604030504040204" pitchFamily="34" charset="-120"/>
                        <a:ea typeface="微軟正黑體" panose="020B0604030504040204" pitchFamily="34" charset="-120"/>
                        <a:cs typeface="Times New Roman" panose="02020603050405020304" pitchFamily="18" charset="0"/>
                      </a:endParaRPr>
                    </a:p>
                  </a:txBody>
                  <a:tcPr/>
                </a:tc>
                <a:tc>
                  <a:txBody>
                    <a:bodyPr/>
                    <a:lstStyle/>
                    <a:p>
                      <a:pPr algn="ctr"/>
                      <a:r>
                        <a:rPr lang="zh-TW" altLang="en-US" sz="1600" dirty="0" smtClean="0">
                          <a:latin typeface="微軟正黑體" panose="020B0604030504040204" pitchFamily="34" charset="-120"/>
                          <a:ea typeface="微軟正黑體" panose="020B0604030504040204" pitchFamily="34" charset="-120"/>
                          <a:cs typeface="Times New Roman" panose="02020603050405020304" pitchFamily="18" charset="0"/>
                        </a:rPr>
                        <a:t>年增率</a:t>
                      </a:r>
                      <a:endParaRPr lang="en-US" altLang="zh-TW" sz="1600" dirty="0" smtClean="0">
                        <a:latin typeface="微軟正黑體" panose="020B0604030504040204" pitchFamily="34" charset="-120"/>
                        <a:ea typeface="微軟正黑體" panose="020B0604030504040204" pitchFamily="34" charset="-120"/>
                        <a:cs typeface="Times New Roman" panose="02020603050405020304" pitchFamily="18" charset="0"/>
                      </a:endParaRPr>
                    </a:p>
                    <a:p>
                      <a:pPr algn="ctr"/>
                      <a:r>
                        <a:rPr lang="en-US" altLang="zh-TW" sz="1400" dirty="0" smtClean="0">
                          <a:latin typeface="微軟正黑體" panose="020B0604030504040204" pitchFamily="34" charset="-120"/>
                          <a:ea typeface="微軟正黑體" panose="020B0604030504040204" pitchFamily="34" charset="-120"/>
                          <a:cs typeface="Times New Roman" panose="02020603050405020304" pitchFamily="18" charset="0"/>
                        </a:rPr>
                        <a:t>(%)</a:t>
                      </a:r>
                      <a:endParaRPr lang="zh-TW" altLang="en-US" sz="1400" dirty="0">
                        <a:latin typeface="微軟正黑體" panose="020B0604030504040204" pitchFamily="34" charset="-120"/>
                        <a:ea typeface="微軟正黑體" panose="020B0604030504040204" pitchFamily="34" charset="-120"/>
                        <a:cs typeface="Times New Roman" panose="02020603050405020304" pitchFamily="18" charset="0"/>
                      </a:endParaRPr>
                    </a:p>
                  </a:txBody>
                  <a:tcPr/>
                </a:tc>
                <a:tc>
                  <a:txBody>
                    <a:bodyPr/>
                    <a:lstStyle/>
                    <a:p>
                      <a:pPr algn="ctr"/>
                      <a:r>
                        <a:rPr lang="zh-TW" altLang="en-US" sz="1600" dirty="0" smtClean="0">
                          <a:latin typeface="微軟正黑體" panose="020B0604030504040204" pitchFamily="34" charset="-120"/>
                          <a:ea typeface="微軟正黑體" panose="020B0604030504040204" pitchFamily="34" charset="-120"/>
                          <a:cs typeface="Times New Roman" panose="02020603050405020304" pitchFamily="18" charset="0"/>
                        </a:rPr>
                        <a:t>貢獻度</a:t>
                      </a:r>
                      <a:endParaRPr lang="en-US" altLang="zh-TW" sz="1600" dirty="0" smtClean="0">
                        <a:latin typeface="微軟正黑體" panose="020B0604030504040204" pitchFamily="34" charset="-120"/>
                        <a:ea typeface="微軟正黑體" panose="020B0604030504040204" pitchFamily="34" charset="-120"/>
                        <a:cs typeface="Times New Roman" panose="02020603050405020304" pitchFamily="18" charset="0"/>
                      </a:endParaRPr>
                    </a:p>
                    <a:p>
                      <a:pPr algn="ctr"/>
                      <a:r>
                        <a:rPr lang="en-US" altLang="zh-TW" sz="140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1400" dirty="0" smtClean="0">
                          <a:latin typeface="微軟正黑體" panose="020B0604030504040204" pitchFamily="34" charset="-120"/>
                          <a:ea typeface="微軟正黑體" panose="020B0604030504040204" pitchFamily="34" charset="-120"/>
                          <a:cs typeface="Times New Roman" panose="02020603050405020304" pitchFamily="18" charset="0"/>
                        </a:rPr>
                        <a:t>百分點</a:t>
                      </a:r>
                      <a:r>
                        <a:rPr lang="en-US" altLang="zh-TW" sz="1400" dirty="0" smtClean="0">
                          <a:latin typeface="微軟正黑體" panose="020B0604030504040204" pitchFamily="34" charset="-120"/>
                          <a:ea typeface="微軟正黑體" panose="020B0604030504040204" pitchFamily="34" charset="-120"/>
                          <a:cs typeface="Times New Roman" panose="02020603050405020304" pitchFamily="18" charset="0"/>
                        </a:rPr>
                        <a:t>)</a:t>
                      </a:r>
                      <a:endParaRPr lang="zh-TW" altLang="en-US" sz="1400" dirty="0">
                        <a:latin typeface="微軟正黑體" panose="020B0604030504040204" pitchFamily="34" charset="-120"/>
                        <a:ea typeface="微軟正黑體" panose="020B0604030504040204" pitchFamily="34" charset="-120"/>
                        <a:cs typeface="Times New Roman" panose="02020603050405020304" pitchFamily="18" charset="0"/>
                      </a:endParaRPr>
                    </a:p>
                  </a:txBody>
                  <a:tcPr/>
                </a:tc>
              </a:tr>
              <a:tr h="380408">
                <a:tc>
                  <a:txBody>
                    <a:bodyPr/>
                    <a:lstStyle/>
                    <a:p>
                      <a:r>
                        <a:rPr lang="zh-TW" altLang="en-US" sz="1600" dirty="0" smtClean="0">
                          <a:latin typeface="微軟正黑體" panose="020B0604030504040204" pitchFamily="34" charset="-120"/>
                          <a:ea typeface="微軟正黑體" panose="020B0604030504040204" pitchFamily="34" charset="-120"/>
                          <a:cs typeface="Times New Roman" panose="02020603050405020304" pitchFamily="18" charset="0"/>
                        </a:rPr>
                        <a:t>總出口</a:t>
                      </a:r>
                      <a:endParaRPr lang="zh-TW" altLang="en-US" sz="1600" dirty="0">
                        <a:latin typeface="微軟正黑體" panose="020B0604030504040204" pitchFamily="34" charset="-120"/>
                        <a:ea typeface="微軟正黑體" panose="020B0604030504040204" pitchFamily="34" charset="-120"/>
                        <a:cs typeface="Times New Roman" panose="02020603050405020304" pitchFamily="18" charset="0"/>
                      </a:endParaRPr>
                    </a:p>
                  </a:txBody>
                  <a:tcPr anchor="ctr"/>
                </a:tc>
                <a:tc>
                  <a:txBody>
                    <a:bodyPr/>
                    <a:lstStyle/>
                    <a:p>
                      <a:pPr algn="r" fontAlgn="b"/>
                      <a:r>
                        <a:rPr lang="en-US" altLang="zh-TW" sz="1600" b="0" i="0" u="none" strike="noStrike" dirty="0" smtClean="0">
                          <a:effectLst/>
                          <a:latin typeface="微軟正黑體" panose="020B0604030504040204" pitchFamily="34" charset="-120"/>
                          <a:ea typeface="微軟正黑體" panose="020B0604030504040204" pitchFamily="34" charset="-120"/>
                          <a:cs typeface="Times New Roman" panose="02020603050405020304" pitchFamily="18" charset="0"/>
                        </a:rPr>
                        <a:t>100.0</a:t>
                      </a:r>
                      <a:endParaRPr lang="en-US" altLang="zh-TW" sz="1600" b="0" i="0" u="none" strike="noStrike"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36000" marT="9525" marB="0" anchor="ctr"/>
                </a:tc>
                <a:tc>
                  <a:txBody>
                    <a:bodyPr/>
                    <a:lstStyle/>
                    <a:p>
                      <a:pPr algn="r" fontAlgn="b"/>
                      <a:r>
                        <a:rPr lang="en-US" altLang="zh-TW" sz="1600" b="0" i="0" u="none" strike="noStrike" dirty="0" smtClean="0">
                          <a:effectLst/>
                          <a:latin typeface="微軟正黑體" panose="020B0604030504040204" pitchFamily="34" charset="-120"/>
                          <a:ea typeface="微軟正黑體" panose="020B0604030504040204" pitchFamily="34" charset="-120"/>
                          <a:cs typeface="Times New Roman" panose="02020603050405020304" pitchFamily="18" charset="0"/>
                        </a:rPr>
                        <a:t>-7.8</a:t>
                      </a:r>
                      <a:endParaRPr lang="en-US" altLang="zh-TW" sz="1600" b="0" i="0" u="none" strike="noStrike"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36000" marT="9525" marB="0" anchor="ctr"/>
                </a:tc>
                <a:tc>
                  <a:txBody>
                    <a:bodyPr/>
                    <a:lstStyle/>
                    <a:p>
                      <a:pPr algn="r" fontAlgn="b"/>
                      <a:r>
                        <a:rPr lang="en-US" altLang="zh-TW" sz="1600" b="0" i="0" u="none" strike="noStrike" dirty="0" smtClean="0">
                          <a:effectLst/>
                          <a:latin typeface="微軟正黑體" panose="020B0604030504040204" pitchFamily="34" charset="-120"/>
                          <a:ea typeface="微軟正黑體" panose="020B0604030504040204" pitchFamily="34" charset="-120"/>
                          <a:cs typeface="Times New Roman" panose="02020603050405020304" pitchFamily="18" charset="0"/>
                        </a:rPr>
                        <a:t>-7.8</a:t>
                      </a:r>
                      <a:endParaRPr lang="en-US" altLang="zh-TW" sz="1600" b="0" i="0" u="none" strike="noStrike"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36000" marT="9525" marB="0" anchor="ctr"/>
                </a:tc>
              </a:tr>
              <a:tr h="380408">
                <a:tc>
                  <a:txBody>
                    <a:bodyPr/>
                    <a:lstStyle/>
                    <a:p>
                      <a:r>
                        <a:rPr lang="zh-TW" altLang="en-US" sz="1600" dirty="0" smtClean="0">
                          <a:latin typeface="微軟正黑體" panose="020B0604030504040204" pitchFamily="34" charset="-120"/>
                          <a:ea typeface="微軟正黑體" panose="020B0604030504040204" pitchFamily="34" charset="-120"/>
                          <a:cs typeface="Times New Roman" panose="02020603050405020304" pitchFamily="18" charset="0"/>
                        </a:rPr>
                        <a:t>中國大陸</a:t>
                      </a:r>
                      <a:r>
                        <a:rPr lang="en-US" altLang="zh-TW" sz="1600" dirty="0" smtClean="0">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1600" dirty="0" smtClean="0">
                          <a:latin typeface="微軟正黑體" panose="020B0604030504040204" pitchFamily="34" charset="-120"/>
                          <a:ea typeface="微軟正黑體" panose="020B0604030504040204" pitchFamily="34" charset="-120"/>
                          <a:cs typeface="Times New Roman" panose="02020603050405020304" pitchFamily="18" charset="0"/>
                        </a:rPr>
                        <a:t>含香港</a:t>
                      </a:r>
                      <a:r>
                        <a:rPr lang="en-US" altLang="zh-TW" sz="1600" dirty="0" smtClean="0">
                          <a:latin typeface="微軟正黑體" panose="020B0604030504040204" pitchFamily="34" charset="-120"/>
                          <a:ea typeface="微軟正黑體" panose="020B0604030504040204" pitchFamily="34" charset="-120"/>
                          <a:cs typeface="Times New Roman" panose="02020603050405020304" pitchFamily="18" charset="0"/>
                        </a:rPr>
                        <a:t>)</a:t>
                      </a:r>
                      <a:endParaRPr lang="zh-TW" altLang="en-US" sz="1600" dirty="0">
                        <a:latin typeface="微軟正黑體" panose="020B0604030504040204" pitchFamily="34" charset="-120"/>
                        <a:ea typeface="微軟正黑體" panose="020B0604030504040204" pitchFamily="34" charset="-120"/>
                        <a:cs typeface="Times New Roman" panose="02020603050405020304" pitchFamily="18" charset="0"/>
                      </a:endParaRPr>
                    </a:p>
                  </a:txBody>
                  <a:tcPr anchor="ctr"/>
                </a:tc>
                <a:tc>
                  <a:txBody>
                    <a:bodyPr/>
                    <a:lstStyle/>
                    <a:p>
                      <a:pPr marL="0" algn="r" defTabSz="914400" rtl="0" eaLnBrk="1" fontAlgn="b" latinLnBrk="0" hangingPunct="1"/>
                      <a:r>
                        <a:rPr lang="en-US" altLang="zh-TW" sz="1600" b="0" i="0" u="none" strike="noStrike" kern="1200" dirty="0" smtClean="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38.9</a:t>
                      </a:r>
                      <a:endParaRPr lang="en-US" altLang="zh-TW" sz="1600" b="0" i="0" u="none" strike="noStrike" kern="12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36000" marT="9525" marB="0" anchor="ctr"/>
                </a:tc>
                <a:tc>
                  <a:txBody>
                    <a:bodyPr/>
                    <a:lstStyle/>
                    <a:p>
                      <a:pPr marL="0" algn="r" defTabSz="914400" rtl="0" eaLnBrk="1" fontAlgn="b" latinLnBrk="0" hangingPunct="1"/>
                      <a:r>
                        <a:rPr lang="en-US" altLang="zh-TW" sz="1600" b="0" i="0" u="none" strike="noStrike" kern="1200" dirty="0" smtClean="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-9.4</a:t>
                      </a:r>
                      <a:endParaRPr lang="en-US" altLang="zh-TW" sz="1600" b="0" i="0" u="none" strike="noStrike" kern="12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36000" marT="9525" marB="0" anchor="ctr"/>
                </a:tc>
                <a:tc>
                  <a:txBody>
                    <a:bodyPr/>
                    <a:lstStyle/>
                    <a:p>
                      <a:pPr marL="0" algn="r" defTabSz="914400" rtl="0" eaLnBrk="1" fontAlgn="b" latinLnBrk="0" hangingPunct="1"/>
                      <a:r>
                        <a:rPr lang="en-US" altLang="zh-TW" sz="1600" b="0" i="0" u="none" strike="noStrike" kern="12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lang="en-US" altLang="zh-TW" sz="1600" b="0" i="0" u="none" strike="noStrike" kern="1200" dirty="0" smtClean="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3.7</a:t>
                      </a:r>
                      <a:endParaRPr lang="en-US" altLang="zh-TW" sz="1600" b="0" i="0" u="none" strike="noStrike" kern="12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36000" marT="9525" marB="0" anchor="ctr"/>
                </a:tc>
              </a:tr>
              <a:tr h="380408">
                <a:tc>
                  <a:txBody>
                    <a:bodyPr/>
                    <a:lstStyle/>
                    <a:p>
                      <a:r>
                        <a:rPr lang="zh-TW" altLang="en-US" sz="1600" dirty="0" smtClean="0">
                          <a:latin typeface="微軟正黑體" panose="020B0604030504040204" pitchFamily="34" charset="-120"/>
                          <a:ea typeface="微軟正黑體" panose="020B0604030504040204" pitchFamily="34" charset="-120"/>
                          <a:cs typeface="Times New Roman" panose="02020603050405020304" pitchFamily="18" charset="0"/>
                        </a:rPr>
                        <a:t>東協</a:t>
                      </a:r>
                      <a:r>
                        <a:rPr lang="en-US" altLang="zh-TW" sz="1600" dirty="0" smtClean="0">
                          <a:latin typeface="微軟正黑體" panose="020B0604030504040204" pitchFamily="34" charset="-120"/>
                          <a:ea typeface="微軟正黑體" panose="020B0604030504040204" pitchFamily="34" charset="-120"/>
                          <a:cs typeface="Times New Roman" panose="02020603050405020304" pitchFamily="18" charset="0"/>
                        </a:rPr>
                        <a:t>6</a:t>
                      </a:r>
                      <a:r>
                        <a:rPr lang="zh-TW" altLang="en-US" sz="1600" dirty="0" smtClean="0">
                          <a:latin typeface="微軟正黑體" panose="020B0604030504040204" pitchFamily="34" charset="-120"/>
                          <a:ea typeface="微軟正黑體" panose="020B0604030504040204" pitchFamily="34" charset="-120"/>
                          <a:cs typeface="Times New Roman" panose="02020603050405020304" pitchFamily="18" charset="0"/>
                        </a:rPr>
                        <a:t>國</a:t>
                      </a:r>
                      <a:endParaRPr lang="zh-TW" altLang="en-US" sz="1600" dirty="0">
                        <a:latin typeface="微軟正黑體" panose="020B0604030504040204" pitchFamily="34" charset="-120"/>
                        <a:ea typeface="微軟正黑體" panose="020B0604030504040204" pitchFamily="34" charset="-120"/>
                        <a:cs typeface="Times New Roman" panose="02020603050405020304" pitchFamily="18" charset="0"/>
                      </a:endParaRPr>
                    </a:p>
                  </a:txBody>
                  <a:tcPr anchor="ctr"/>
                </a:tc>
                <a:tc>
                  <a:txBody>
                    <a:bodyPr/>
                    <a:lstStyle/>
                    <a:p>
                      <a:pPr marL="0" algn="r" defTabSz="914400" rtl="0" eaLnBrk="1" fontAlgn="b" latinLnBrk="0" hangingPunct="1"/>
                      <a:r>
                        <a:rPr lang="en-US" altLang="zh-TW" sz="1600" b="0" i="0" u="none" strike="noStrike" kern="1200" dirty="0" smtClean="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18.0</a:t>
                      </a:r>
                      <a:endParaRPr lang="en-US" altLang="zh-TW" sz="1600" b="0" i="0" u="none" strike="noStrike" kern="12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36000" marT="9525" marB="0" anchor="ctr"/>
                </a:tc>
                <a:tc>
                  <a:txBody>
                    <a:bodyPr/>
                    <a:lstStyle/>
                    <a:p>
                      <a:pPr marL="0" algn="r" defTabSz="914400" rtl="0" eaLnBrk="1" fontAlgn="b" latinLnBrk="0" hangingPunct="1"/>
                      <a:r>
                        <a:rPr lang="en-US" altLang="zh-TW" sz="1600" b="0" i="0" u="none" strike="noStrike" kern="1200" dirty="0" smtClean="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-11.7</a:t>
                      </a:r>
                      <a:endParaRPr lang="en-US" altLang="zh-TW" sz="1600" b="0" i="0" u="none" strike="noStrike" kern="12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36000" marT="9525" marB="0" anchor="ctr"/>
                </a:tc>
                <a:tc>
                  <a:txBody>
                    <a:bodyPr/>
                    <a:lstStyle/>
                    <a:p>
                      <a:pPr marL="0" algn="r" defTabSz="914400" rtl="0" eaLnBrk="1" fontAlgn="b" latinLnBrk="0" hangingPunct="1"/>
                      <a:r>
                        <a:rPr lang="en-US" altLang="zh-TW" sz="1600" b="0" i="0" u="none" strike="noStrike" kern="12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a:t>
                      </a:r>
                      <a:r>
                        <a:rPr lang="en-US" altLang="zh-TW" sz="1600" b="0" i="0" u="none" strike="noStrike" kern="1200" dirty="0" smtClean="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rPr>
                        <a:t>2.2</a:t>
                      </a:r>
                      <a:endParaRPr lang="en-US" altLang="zh-TW" sz="1600" b="0" i="0" u="none" strike="noStrike" kern="1200" dirty="0">
                        <a:solidFill>
                          <a:srgbClr val="FF0000"/>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36000" marT="9525" marB="0" anchor="ctr"/>
                </a:tc>
              </a:tr>
              <a:tr h="380408">
                <a:tc>
                  <a:txBody>
                    <a:bodyPr/>
                    <a:lstStyle/>
                    <a:p>
                      <a:r>
                        <a:rPr lang="zh-TW" altLang="en-US" sz="1600" dirty="0" smtClean="0">
                          <a:latin typeface="微軟正黑體" panose="020B0604030504040204" pitchFamily="34" charset="-120"/>
                          <a:ea typeface="微軟正黑體" panose="020B0604030504040204" pitchFamily="34" charset="-120"/>
                          <a:cs typeface="Times New Roman" panose="02020603050405020304" pitchFamily="18" charset="0"/>
                        </a:rPr>
                        <a:t>美國</a:t>
                      </a:r>
                      <a:endParaRPr lang="zh-TW" altLang="en-US" sz="1600" dirty="0">
                        <a:latin typeface="微軟正黑體" panose="020B0604030504040204" pitchFamily="34" charset="-120"/>
                        <a:ea typeface="微軟正黑體" panose="020B0604030504040204" pitchFamily="34" charset="-120"/>
                        <a:cs typeface="Times New Roman" panose="02020603050405020304" pitchFamily="18" charset="0"/>
                      </a:endParaRPr>
                    </a:p>
                  </a:txBody>
                  <a:tcPr anchor="ctr"/>
                </a:tc>
                <a:tc>
                  <a:txBody>
                    <a:bodyPr/>
                    <a:lstStyle/>
                    <a:p>
                      <a:pPr marL="0" algn="r" defTabSz="914400" rtl="0" eaLnBrk="1" fontAlgn="b" latinLnBrk="0" hangingPunct="1"/>
                      <a:r>
                        <a:rPr lang="en-US" altLang="zh-TW" sz="1600" b="0" i="0" u="none" strike="noStrike" kern="1200" dirty="0" smtClean="0">
                          <a:solidFill>
                            <a:schemeClr val="dk1"/>
                          </a:solidFill>
                          <a:effectLst/>
                          <a:latin typeface="微軟正黑體" panose="020B0604030504040204" pitchFamily="34" charset="-120"/>
                          <a:ea typeface="微軟正黑體" panose="020B0604030504040204" pitchFamily="34" charset="-120"/>
                          <a:cs typeface="Times New Roman" panose="02020603050405020304" pitchFamily="18" charset="0"/>
                        </a:rPr>
                        <a:t>12.2</a:t>
                      </a:r>
                      <a:endParaRPr lang="en-US" altLang="zh-TW" sz="1600" b="0" i="0" u="none" strike="noStrike" kern="1200" dirty="0">
                        <a:solidFill>
                          <a:schemeClr val="dk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36000" marT="9525" marB="0" anchor="ctr"/>
                </a:tc>
                <a:tc>
                  <a:txBody>
                    <a:bodyPr/>
                    <a:lstStyle/>
                    <a:p>
                      <a:pPr marL="0" algn="r" defTabSz="914400" rtl="0" eaLnBrk="1" fontAlgn="b" latinLnBrk="0" hangingPunct="1"/>
                      <a:r>
                        <a:rPr lang="en-US" altLang="zh-TW" sz="1600" b="0" i="0" u="none" strike="noStrike" kern="1200" dirty="0" smtClean="0">
                          <a:solidFill>
                            <a:schemeClr val="dk1"/>
                          </a:solidFill>
                          <a:effectLst/>
                          <a:latin typeface="微軟正黑體" panose="020B0604030504040204" pitchFamily="34" charset="-120"/>
                          <a:ea typeface="微軟正黑體" panose="020B0604030504040204" pitchFamily="34" charset="-120"/>
                          <a:cs typeface="Times New Roman" panose="02020603050405020304" pitchFamily="18" charset="0"/>
                        </a:rPr>
                        <a:t>2.1</a:t>
                      </a:r>
                      <a:endParaRPr lang="en-US" altLang="zh-TW" sz="1600" b="0" i="0" u="none" strike="noStrike" kern="1200" dirty="0">
                        <a:solidFill>
                          <a:schemeClr val="dk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36000" marT="9525" marB="0" anchor="ctr"/>
                </a:tc>
                <a:tc>
                  <a:txBody>
                    <a:bodyPr/>
                    <a:lstStyle/>
                    <a:p>
                      <a:pPr marL="0" algn="r" defTabSz="914400" rtl="0" eaLnBrk="1" fontAlgn="b" latinLnBrk="0" hangingPunct="1"/>
                      <a:r>
                        <a:rPr lang="en-US" altLang="zh-TW" sz="1600" b="0" i="0" u="none" strike="noStrike" kern="1200" dirty="0" smtClean="0">
                          <a:solidFill>
                            <a:schemeClr val="dk1"/>
                          </a:solidFill>
                          <a:effectLst/>
                          <a:latin typeface="微軟正黑體" panose="020B0604030504040204" pitchFamily="34" charset="-120"/>
                          <a:ea typeface="微軟正黑體" panose="020B0604030504040204" pitchFamily="34" charset="-120"/>
                          <a:cs typeface="Times New Roman" panose="02020603050405020304" pitchFamily="18" charset="0"/>
                        </a:rPr>
                        <a:t>0.2</a:t>
                      </a:r>
                      <a:endParaRPr lang="en-US" altLang="zh-TW" sz="1600" b="0" i="0" u="none" strike="noStrike" kern="1200" dirty="0">
                        <a:solidFill>
                          <a:schemeClr val="dk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36000" marT="9525" marB="0" anchor="ctr"/>
                </a:tc>
              </a:tr>
              <a:tr h="380408">
                <a:tc>
                  <a:txBody>
                    <a:bodyPr/>
                    <a:lstStyle/>
                    <a:p>
                      <a:r>
                        <a:rPr lang="zh-TW" altLang="en-US" sz="1600" dirty="0" smtClean="0">
                          <a:latin typeface="微軟正黑體" panose="020B0604030504040204" pitchFamily="34" charset="-120"/>
                          <a:ea typeface="微軟正黑體" panose="020B0604030504040204" pitchFamily="34" charset="-120"/>
                          <a:cs typeface="Times New Roman" panose="02020603050405020304" pitchFamily="18" charset="0"/>
                        </a:rPr>
                        <a:t>歐洲</a:t>
                      </a:r>
                      <a:endParaRPr lang="zh-TW" altLang="en-US" sz="1600" dirty="0">
                        <a:latin typeface="微軟正黑體" panose="020B0604030504040204" pitchFamily="34" charset="-120"/>
                        <a:ea typeface="微軟正黑體" panose="020B0604030504040204" pitchFamily="34" charset="-120"/>
                        <a:cs typeface="Times New Roman" panose="02020603050405020304" pitchFamily="18" charset="0"/>
                      </a:endParaRPr>
                    </a:p>
                  </a:txBody>
                  <a:tcPr anchor="ctr"/>
                </a:tc>
                <a:tc>
                  <a:txBody>
                    <a:bodyPr/>
                    <a:lstStyle/>
                    <a:p>
                      <a:pPr marL="0" algn="r" defTabSz="914400" rtl="0" eaLnBrk="1" fontAlgn="b" latinLnBrk="0" hangingPunct="1"/>
                      <a:r>
                        <a:rPr lang="en-US" altLang="zh-TW" sz="1600" b="0" i="0" u="none" strike="noStrike" kern="1200" dirty="0">
                          <a:solidFill>
                            <a:schemeClr val="dk1"/>
                          </a:solidFill>
                          <a:effectLst/>
                          <a:latin typeface="微軟正黑體" panose="020B0604030504040204" pitchFamily="34" charset="-120"/>
                          <a:ea typeface="微軟正黑體" panose="020B0604030504040204" pitchFamily="34" charset="-120"/>
                          <a:cs typeface="Times New Roman" panose="02020603050405020304" pitchFamily="18" charset="0"/>
                        </a:rPr>
                        <a:t>8.9</a:t>
                      </a:r>
                    </a:p>
                  </a:txBody>
                  <a:tcPr marL="9525" marR="36000" marT="9525" marB="0" anchor="ctr"/>
                </a:tc>
                <a:tc>
                  <a:txBody>
                    <a:bodyPr/>
                    <a:lstStyle/>
                    <a:p>
                      <a:pPr marL="0" algn="r" defTabSz="914400" rtl="0" eaLnBrk="1" fontAlgn="b" latinLnBrk="0" hangingPunct="1"/>
                      <a:r>
                        <a:rPr lang="en-US" altLang="zh-TW" sz="1600" b="0" i="0" u="none" strike="noStrike" kern="1200" dirty="0" smtClean="0">
                          <a:solidFill>
                            <a:schemeClr val="dk1"/>
                          </a:solidFill>
                          <a:effectLst/>
                          <a:latin typeface="微軟正黑體" panose="020B0604030504040204" pitchFamily="34" charset="-120"/>
                          <a:ea typeface="微軟正黑體" panose="020B0604030504040204" pitchFamily="34" charset="-120"/>
                          <a:cs typeface="Times New Roman" panose="02020603050405020304" pitchFamily="18" charset="0"/>
                        </a:rPr>
                        <a:t>-12.3</a:t>
                      </a:r>
                      <a:endParaRPr lang="en-US" altLang="zh-TW" sz="1600" b="0" i="0" u="none" strike="noStrike" kern="1200" dirty="0">
                        <a:solidFill>
                          <a:schemeClr val="dk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36000" marT="9525" marB="0" anchor="ctr"/>
                </a:tc>
                <a:tc>
                  <a:txBody>
                    <a:bodyPr/>
                    <a:lstStyle/>
                    <a:p>
                      <a:pPr marL="0" algn="r" defTabSz="914400" rtl="0" eaLnBrk="1" fontAlgn="b" latinLnBrk="0" hangingPunct="1"/>
                      <a:r>
                        <a:rPr lang="en-US" altLang="zh-TW" sz="1600" b="0" i="0" u="none" strike="noStrike" kern="1200" dirty="0">
                          <a:solidFill>
                            <a:schemeClr val="dk1"/>
                          </a:solidFill>
                          <a:effectLst/>
                          <a:latin typeface="微軟正黑體" panose="020B0604030504040204" pitchFamily="34" charset="-120"/>
                          <a:ea typeface="微軟正黑體" panose="020B0604030504040204" pitchFamily="34" charset="-120"/>
                          <a:cs typeface="Times New Roman" panose="02020603050405020304" pitchFamily="18" charset="0"/>
                        </a:rPr>
                        <a:t>-1.1</a:t>
                      </a:r>
                    </a:p>
                  </a:txBody>
                  <a:tcPr marL="9525" marR="36000" marT="9525" marB="0" anchor="ctr"/>
                </a:tc>
              </a:tr>
              <a:tr h="380408">
                <a:tc>
                  <a:txBody>
                    <a:bodyPr/>
                    <a:lstStyle/>
                    <a:p>
                      <a:r>
                        <a:rPr lang="zh-TW" altLang="en-US" sz="1600" dirty="0" smtClean="0">
                          <a:latin typeface="微軟正黑體" panose="020B0604030504040204" pitchFamily="34" charset="-120"/>
                          <a:ea typeface="微軟正黑體" panose="020B0604030504040204" pitchFamily="34" charset="-120"/>
                          <a:cs typeface="Times New Roman" panose="02020603050405020304" pitchFamily="18" charset="0"/>
                        </a:rPr>
                        <a:t>日本</a:t>
                      </a:r>
                      <a:endParaRPr lang="zh-TW" altLang="en-US" sz="1600" dirty="0">
                        <a:latin typeface="微軟正黑體" panose="020B0604030504040204" pitchFamily="34" charset="-120"/>
                        <a:ea typeface="微軟正黑體" panose="020B0604030504040204" pitchFamily="34" charset="-120"/>
                        <a:cs typeface="Times New Roman" panose="02020603050405020304" pitchFamily="18" charset="0"/>
                      </a:endParaRPr>
                    </a:p>
                  </a:txBody>
                  <a:tcPr anchor="ctr"/>
                </a:tc>
                <a:tc>
                  <a:txBody>
                    <a:bodyPr/>
                    <a:lstStyle/>
                    <a:p>
                      <a:pPr marL="0" algn="r" defTabSz="914400" rtl="0" eaLnBrk="1" fontAlgn="b" latinLnBrk="0" hangingPunct="1"/>
                      <a:r>
                        <a:rPr lang="en-US" altLang="zh-TW" sz="1600" b="0" i="0" u="none" strike="noStrike" kern="1200" dirty="0">
                          <a:solidFill>
                            <a:schemeClr val="dk1"/>
                          </a:solidFill>
                          <a:effectLst/>
                          <a:latin typeface="微軟正黑體" panose="020B0604030504040204" pitchFamily="34" charset="-120"/>
                          <a:ea typeface="微軟正黑體" panose="020B0604030504040204" pitchFamily="34" charset="-120"/>
                          <a:cs typeface="Times New Roman" panose="02020603050405020304" pitchFamily="18" charset="0"/>
                        </a:rPr>
                        <a:t>6.8</a:t>
                      </a:r>
                    </a:p>
                  </a:txBody>
                  <a:tcPr marL="9525" marR="36000" marT="9525" marB="0" anchor="ctr"/>
                </a:tc>
                <a:tc>
                  <a:txBody>
                    <a:bodyPr/>
                    <a:lstStyle/>
                    <a:p>
                      <a:pPr marL="0" algn="r" defTabSz="914400" rtl="0" eaLnBrk="1" fontAlgn="b" latinLnBrk="0" hangingPunct="1"/>
                      <a:r>
                        <a:rPr lang="en-US" altLang="zh-TW" sz="1600" b="0" i="0" u="none" strike="noStrike" kern="1200" dirty="0" smtClean="0">
                          <a:solidFill>
                            <a:schemeClr val="dk1"/>
                          </a:solidFill>
                          <a:effectLst/>
                          <a:latin typeface="微軟正黑體" panose="020B0604030504040204" pitchFamily="34" charset="-120"/>
                          <a:ea typeface="微軟正黑體" panose="020B0604030504040204" pitchFamily="34" charset="-120"/>
                          <a:cs typeface="Times New Roman" panose="02020603050405020304" pitchFamily="18" charset="0"/>
                        </a:rPr>
                        <a:t>0.6</a:t>
                      </a:r>
                      <a:endParaRPr lang="en-US" altLang="zh-TW" sz="1600" b="0" i="0" u="none" strike="noStrike" kern="1200" dirty="0">
                        <a:solidFill>
                          <a:schemeClr val="dk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36000" marT="9525" marB="0" anchor="ctr"/>
                </a:tc>
                <a:tc>
                  <a:txBody>
                    <a:bodyPr/>
                    <a:lstStyle/>
                    <a:p>
                      <a:pPr marL="0" algn="r" defTabSz="914400" rtl="0" eaLnBrk="1" fontAlgn="b" latinLnBrk="0" hangingPunct="1"/>
                      <a:r>
                        <a:rPr lang="en-US" altLang="zh-TW" sz="1600" b="0" i="0" u="none" strike="noStrike" kern="1200" dirty="0" smtClean="0">
                          <a:solidFill>
                            <a:schemeClr val="dk1"/>
                          </a:solidFill>
                          <a:effectLst/>
                          <a:latin typeface="微軟正黑體" panose="020B0604030504040204" pitchFamily="34" charset="-120"/>
                          <a:ea typeface="微軟正黑體" panose="020B0604030504040204" pitchFamily="34" charset="-120"/>
                          <a:cs typeface="Times New Roman" panose="02020603050405020304" pitchFamily="18" charset="0"/>
                        </a:rPr>
                        <a:t>0.04</a:t>
                      </a:r>
                      <a:endParaRPr lang="en-US" altLang="zh-TW" sz="1600" b="0" i="0" u="none" strike="noStrike" kern="1200" dirty="0">
                        <a:solidFill>
                          <a:schemeClr val="dk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36000" marT="9525" marB="0" anchor="ctr"/>
                </a:tc>
              </a:tr>
              <a:tr h="380408">
                <a:tc>
                  <a:txBody>
                    <a:bodyPr/>
                    <a:lstStyle/>
                    <a:p>
                      <a:r>
                        <a:rPr lang="zh-TW" altLang="en-US" sz="1600" dirty="0" smtClean="0">
                          <a:latin typeface="微軟正黑體" panose="020B0604030504040204" pitchFamily="34" charset="-120"/>
                          <a:ea typeface="微軟正黑體" panose="020B0604030504040204" pitchFamily="34" charset="-120"/>
                          <a:cs typeface="Times New Roman" panose="02020603050405020304" pitchFamily="18" charset="0"/>
                        </a:rPr>
                        <a:t>其他</a:t>
                      </a:r>
                      <a:endParaRPr lang="zh-TW" altLang="en-US" sz="1600" dirty="0">
                        <a:latin typeface="微軟正黑體" panose="020B0604030504040204" pitchFamily="34" charset="-120"/>
                        <a:ea typeface="微軟正黑體" panose="020B0604030504040204" pitchFamily="34" charset="-120"/>
                        <a:cs typeface="Times New Roman" panose="02020603050405020304" pitchFamily="18" charset="0"/>
                      </a:endParaRPr>
                    </a:p>
                  </a:txBody>
                  <a:tcPr anchor="ctr"/>
                </a:tc>
                <a:tc>
                  <a:txBody>
                    <a:bodyPr/>
                    <a:lstStyle/>
                    <a:p>
                      <a:pPr marL="0" algn="r" defTabSz="914400" rtl="0" eaLnBrk="1" fontAlgn="b" latinLnBrk="0" hangingPunct="1"/>
                      <a:r>
                        <a:rPr lang="en-US" altLang="zh-TW" sz="1600" b="0" i="0" u="none" strike="noStrike" kern="1200" dirty="0">
                          <a:solidFill>
                            <a:schemeClr val="dk1"/>
                          </a:solidFill>
                          <a:effectLst/>
                          <a:latin typeface="微軟正黑體" panose="020B0604030504040204" pitchFamily="34" charset="-120"/>
                          <a:ea typeface="微軟正黑體" panose="020B0604030504040204" pitchFamily="34" charset="-120"/>
                          <a:cs typeface="Times New Roman" panose="02020603050405020304" pitchFamily="18" charset="0"/>
                        </a:rPr>
                        <a:t>15.2</a:t>
                      </a:r>
                    </a:p>
                  </a:txBody>
                  <a:tcPr marL="9525" marR="36000" marT="9525" marB="0" anchor="ctr"/>
                </a:tc>
                <a:tc>
                  <a:txBody>
                    <a:bodyPr/>
                    <a:lstStyle/>
                    <a:p>
                      <a:pPr marL="0" algn="r" defTabSz="914400" rtl="0" eaLnBrk="1" fontAlgn="b" latinLnBrk="0" hangingPunct="1"/>
                      <a:r>
                        <a:rPr lang="en-US" altLang="zh-TW" sz="1600" b="0" i="0" u="none" strike="noStrike" kern="1200" dirty="0" smtClean="0">
                          <a:solidFill>
                            <a:schemeClr val="dk1"/>
                          </a:solidFill>
                          <a:effectLst/>
                          <a:latin typeface="微軟正黑體" panose="020B0604030504040204" pitchFamily="34" charset="-120"/>
                          <a:ea typeface="微軟正黑體" panose="020B0604030504040204" pitchFamily="34" charset="-120"/>
                          <a:cs typeface="Times New Roman" panose="02020603050405020304" pitchFamily="18" charset="0"/>
                        </a:rPr>
                        <a:t>-6.8</a:t>
                      </a:r>
                      <a:endParaRPr lang="en-US" altLang="zh-TW" sz="1600" b="0" i="0" u="none" strike="noStrike" kern="1200" dirty="0">
                        <a:solidFill>
                          <a:schemeClr val="dk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36000" marT="9525" marB="0" anchor="ctr"/>
                </a:tc>
                <a:tc>
                  <a:txBody>
                    <a:bodyPr/>
                    <a:lstStyle/>
                    <a:p>
                      <a:pPr marL="0" algn="r" defTabSz="914400" rtl="0" eaLnBrk="1" fontAlgn="b" latinLnBrk="0" hangingPunct="1"/>
                      <a:r>
                        <a:rPr lang="en-US" altLang="zh-TW" sz="1600" b="0" i="0" u="none" strike="noStrike" kern="1200" dirty="0" smtClean="0">
                          <a:solidFill>
                            <a:schemeClr val="dk1"/>
                          </a:solidFill>
                          <a:effectLst/>
                          <a:latin typeface="微軟正黑體" panose="020B0604030504040204" pitchFamily="34" charset="-120"/>
                          <a:ea typeface="微軟正黑體" panose="020B0604030504040204" pitchFamily="34" charset="-120"/>
                          <a:cs typeface="Times New Roman" panose="02020603050405020304" pitchFamily="18" charset="0"/>
                        </a:rPr>
                        <a:t>-1.0</a:t>
                      </a:r>
                      <a:endParaRPr lang="en-US" altLang="zh-TW" sz="1600" b="0" i="0" u="none" strike="noStrike" kern="1200" dirty="0">
                        <a:solidFill>
                          <a:schemeClr val="dk1"/>
                        </a:solidFill>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9525" marR="36000" marT="9525" marB="0" anchor="ctr"/>
                </a:tc>
              </a:tr>
            </a:tbl>
          </a:graphicData>
        </a:graphic>
      </p:graphicFrame>
      <p:sp>
        <p:nvSpPr>
          <p:cNvPr id="20" name="文字方塊 19"/>
          <p:cNvSpPr txBox="1"/>
          <p:nvPr/>
        </p:nvSpPr>
        <p:spPr>
          <a:xfrm>
            <a:off x="4371262" y="2858851"/>
            <a:ext cx="4593226" cy="323165"/>
          </a:xfrm>
          <a:prstGeom prst="rect">
            <a:avLst/>
          </a:prstGeom>
          <a:noFill/>
        </p:spPr>
        <p:txBody>
          <a:bodyPr wrap="square" rtlCol="0">
            <a:spAutoFit/>
          </a:bodyPr>
          <a:lstStyle/>
          <a:p>
            <a:pPr algn="ctr"/>
            <a:r>
              <a:rPr lang="en-US" altLang="zh-TW" sz="1500" b="1" dirty="0" smtClean="0">
                <a:latin typeface="微軟正黑體" panose="020B0604030504040204" pitchFamily="34" charset="-120"/>
                <a:ea typeface="微軟正黑體" panose="020B0604030504040204" pitchFamily="34" charset="-120"/>
              </a:rPr>
              <a:t>2015 </a:t>
            </a:r>
            <a:r>
              <a:rPr lang="zh-TW" altLang="en-US" sz="1500" b="1" dirty="0" smtClean="0">
                <a:latin typeface="微軟正黑體" panose="020B0604030504040204" pitchFamily="34" charset="-120"/>
                <a:ea typeface="微軟正黑體" panose="020B0604030504040204" pitchFamily="34" charset="-120"/>
              </a:rPr>
              <a:t>年上半年主要市場對臺灣出口成長的貢獻度</a:t>
            </a:r>
            <a:endParaRPr lang="zh-TW" altLang="en-US" sz="1500" b="1" dirty="0">
              <a:latin typeface="微軟正黑體" panose="020B0604030504040204" pitchFamily="34" charset="-120"/>
              <a:ea typeface="微軟正黑體" panose="020B0604030504040204" pitchFamily="34" charset="-120"/>
            </a:endParaRPr>
          </a:p>
        </p:txBody>
      </p:sp>
      <p:sp>
        <p:nvSpPr>
          <p:cNvPr id="15" name="圓角矩形 14"/>
          <p:cNvSpPr/>
          <p:nvPr/>
        </p:nvSpPr>
        <p:spPr>
          <a:xfrm>
            <a:off x="2457023" y="5663082"/>
            <a:ext cx="1872000" cy="286198"/>
          </a:xfrm>
          <a:prstGeom prst="roundRect">
            <a:avLst/>
          </a:prstGeom>
          <a:noFill/>
          <a:ln w="15875">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6" name="圓角矩形 15"/>
          <p:cNvSpPr/>
          <p:nvPr/>
        </p:nvSpPr>
        <p:spPr>
          <a:xfrm>
            <a:off x="6358270" y="4295553"/>
            <a:ext cx="2425511" cy="702211"/>
          </a:xfrm>
          <a:prstGeom prst="roundRect">
            <a:avLst/>
          </a:prstGeom>
          <a:noFill/>
          <a:ln w="15875">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19048472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9" name="直線單箭頭接點 38"/>
          <p:cNvCxnSpPr/>
          <p:nvPr/>
        </p:nvCxnSpPr>
        <p:spPr>
          <a:xfrm>
            <a:off x="1931207" y="2686941"/>
            <a:ext cx="0" cy="116958"/>
          </a:xfrm>
          <a:prstGeom prst="straightConnector1">
            <a:avLst/>
          </a:prstGeom>
          <a:ln w="25400">
            <a:tailEnd type="none"/>
          </a:ln>
        </p:spPr>
        <p:style>
          <a:lnRef idx="1">
            <a:schemeClr val="accent1"/>
          </a:lnRef>
          <a:fillRef idx="0">
            <a:schemeClr val="accent1"/>
          </a:fillRef>
          <a:effectRef idx="0">
            <a:schemeClr val="accent1"/>
          </a:effectRef>
          <a:fontRef idx="minor">
            <a:schemeClr val="tx1"/>
          </a:fontRef>
        </p:style>
      </p:cxnSp>
      <p:cxnSp>
        <p:nvCxnSpPr>
          <p:cNvPr id="42" name="直線單箭頭接點 41"/>
          <p:cNvCxnSpPr/>
          <p:nvPr/>
        </p:nvCxnSpPr>
        <p:spPr>
          <a:xfrm>
            <a:off x="6940955" y="2685448"/>
            <a:ext cx="0" cy="180000"/>
          </a:xfrm>
          <a:prstGeom prst="straightConnector1">
            <a:avLst/>
          </a:prstGeom>
          <a:ln w="25400">
            <a:tailEnd type="none"/>
          </a:ln>
        </p:spPr>
        <p:style>
          <a:lnRef idx="1">
            <a:schemeClr val="accent1"/>
          </a:lnRef>
          <a:fillRef idx="0">
            <a:schemeClr val="accent1"/>
          </a:fillRef>
          <a:effectRef idx="0">
            <a:schemeClr val="accent1"/>
          </a:effectRef>
          <a:fontRef idx="minor">
            <a:schemeClr val="tx1"/>
          </a:fontRef>
        </p:style>
      </p:cxnSp>
      <p:grpSp>
        <p:nvGrpSpPr>
          <p:cNvPr id="3" name="群組 35"/>
          <p:cNvGrpSpPr/>
          <p:nvPr/>
        </p:nvGrpSpPr>
        <p:grpSpPr>
          <a:xfrm>
            <a:off x="4390941" y="2824998"/>
            <a:ext cx="4567758" cy="3850439"/>
            <a:chOff x="203309" y="1672451"/>
            <a:chExt cx="2639120" cy="4092337"/>
          </a:xfrm>
        </p:grpSpPr>
        <p:sp>
          <p:nvSpPr>
            <p:cNvPr id="37" name="手繪多邊形 36"/>
            <p:cNvSpPr/>
            <p:nvPr/>
          </p:nvSpPr>
          <p:spPr>
            <a:xfrm>
              <a:off x="203309" y="1672451"/>
              <a:ext cx="2639120" cy="504983"/>
            </a:xfrm>
            <a:custGeom>
              <a:avLst/>
              <a:gdLst>
                <a:gd name="connsiteX0" fmla="*/ 0 w 2692202"/>
                <a:gd name="connsiteY0" fmla="*/ 0 h 619552"/>
                <a:gd name="connsiteX1" fmla="*/ 2692202 w 2692202"/>
                <a:gd name="connsiteY1" fmla="*/ 0 h 619552"/>
                <a:gd name="connsiteX2" fmla="*/ 2692202 w 2692202"/>
                <a:gd name="connsiteY2" fmla="*/ 619552 h 619552"/>
                <a:gd name="connsiteX3" fmla="*/ 0 w 2692202"/>
                <a:gd name="connsiteY3" fmla="*/ 619552 h 619552"/>
                <a:gd name="connsiteX4" fmla="*/ 0 w 2692202"/>
                <a:gd name="connsiteY4" fmla="*/ 0 h 6195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92202" h="619552">
                  <a:moveTo>
                    <a:pt x="0" y="0"/>
                  </a:moveTo>
                  <a:lnTo>
                    <a:pt x="2692202" y="0"/>
                  </a:lnTo>
                  <a:lnTo>
                    <a:pt x="2692202" y="619552"/>
                  </a:lnTo>
                  <a:lnTo>
                    <a:pt x="0" y="619552"/>
                  </a:lnTo>
                  <a:lnTo>
                    <a:pt x="0" y="0"/>
                  </a:lnTo>
                  <a:close/>
                </a:path>
              </a:pathLst>
            </a:custGeom>
            <a:solidFill>
              <a:schemeClr val="accent4">
                <a:lumMod val="75000"/>
              </a:schemeClr>
            </a:solidFill>
            <a:ln cmpd="sng">
              <a:noFill/>
            </a:ln>
            <a:effectLst/>
          </p:spPr>
          <p:style>
            <a:lnRef idx="2">
              <a:schemeClr val="accent2">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156464" tIns="89408" rIns="156464" bIns="89408" numCol="1" spcCol="1270" anchor="ctr" anchorCtr="1">
              <a:noAutofit/>
            </a:bodyPr>
            <a:lstStyle/>
            <a:p>
              <a:pPr algn="ctr" defTabSz="977900">
                <a:lnSpc>
                  <a:spcPct val="90000"/>
                </a:lnSpc>
                <a:spcBef>
                  <a:spcPct val="0"/>
                </a:spcBef>
                <a:spcAft>
                  <a:spcPct val="35000"/>
                </a:spcAft>
              </a:pPr>
              <a:r>
                <a:rPr lang="zh-TW" altLang="en-US" sz="2800" b="1" dirty="0" smtClean="0">
                  <a:solidFill>
                    <a:schemeClr val="bg1"/>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投資力道不足</a:t>
              </a:r>
              <a:endParaRPr lang="zh-TW" altLang="en-US" sz="2800" b="1" dirty="0">
                <a:solidFill>
                  <a:schemeClr val="bg1"/>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endParaRPr>
            </a:p>
          </p:txBody>
        </p:sp>
        <p:sp>
          <p:nvSpPr>
            <p:cNvPr id="38" name="手繪多邊形 37"/>
            <p:cNvSpPr/>
            <p:nvPr/>
          </p:nvSpPr>
          <p:spPr>
            <a:xfrm>
              <a:off x="203309" y="2177434"/>
              <a:ext cx="2639120" cy="3587354"/>
            </a:xfrm>
            <a:custGeom>
              <a:avLst/>
              <a:gdLst>
                <a:gd name="connsiteX0" fmla="*/ 0 w 2692202"/>
                <a:gd name="connsiteY0" fmla="*/ 0 h 3613620"/>
                <a:gd name="connsiteX1" fmla="*/ 2692202 w 2692202"/>
                <a:gd name="connsiteY1" fmla="*/ 0 h 3613620"/>
                <a:gd name="connsiteX2" fmla="*/ 2692202 w 2692202"/>
                <a:gd name="connsiteY2" fmla="*/ 3613620 h 3613620"/>
                <a:gd name="connsiteX3" fmla="*/ 0 w 2692202"/>
                <a:gd name="connsiteY3" fmla="*/ 3613620 h 3613620"/>
                <a:gd name="connsiteX4" fmla="*/ 0 w 2692202"/>
                <a:gd name="connsiteY4" fmla="*/ 0 h 36136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92202" h="3613620">
                  <a:moveTo>
                    <a:pt x="0" y="0"/>
                  </a:moveTo>
                  <a:lnTo>
                    <a:pt x="2692202" y="0"/>
                  </a:lnTo>
                  <a:lnTo>
                    <a:pt x="2692202" y="3613620"/>
                  </a:lnTo>
                  <a:lnTo>
                    <a:pt x="0" y="3613620"/>
                  </a:lnTo>
                  <a:lnTo>
                    <a:pt x="0" y="0"/>
                  </a:lnTo>
                  <a:close/>
                </a:path>
              </a:pathLst>
            </a:custGeom>
            <a:solidFill>
              <a:schemeClr val="accent4">
                <a:lumMod val="20000"/>
                <a:lumOff val="80000"/>
                <a:alpha val="90000"/>
              </a:schemeClr>
            </a:solidFill>
            <a:ln cmpd="sng">
              <a:noFill/>
            </a:ln>
            <a:effectLst/>
          </p:spPr>
          <p:style>
            <a:lnRef idx="2">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0">
              <a:schemeClr val="accent2">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72000" tIns="72000" rIns="72000" bIns="72000" numCol="1" spcCol="1270" anchor="t" anchorCtr="0">
              <a:noAutofit/>
            </a:bodyPr>
            <a:lstStyle/>
            <a:p>
              <a:pPr marL="531813" lvl="1" indent="-342900" defTabSz="933450">
                <a:lnSpc>
                  <a:spcPct val="90000"/>
                </a:lnSpc>
                <a:spcBef>
                  <a:spcPct val="0"/>
                </a:spcBef>
                <a:buSzPct val="80000"/>
                <a:buFont typeface="Wingdings" panose="05000000000000000000" pitchFamily="2" charset="2"/>
                <a:buChar char="l"/>
              </a:pPr>
              <a:r>
                <a:rPr kumimoji="0" lang="zh-TW" altLang="en-US" sz="2200" b="1" dirty="0" smtClean="0">
                  <a:solidFill>
                    <a:srgbClr val="D6ECFF">
                      <a:lumMod val="25000"/>
                    </a:srgbClr>
                  </a:solidFill>
                  <a:latin typeface="Calibri" panose="020F0502020204030204" pitchFamily="34" charset="0"/>
                  <a:ea typeface="微軟正黑體" panose="020B0604030504040204" pitchFamily="34" charset="-120"/>
                </a:rPr>
                <a:t>國內投資</a:t>
              </a:r>
              <a:endParaRPr kumimoji="0" lang="en-US" altLang="zh-TW" sz="2200" b="1" dirty="0" smtClean="0">
                <a:solidFill>
                  <a:srgbClr val="D6ECFF">
                    <a:lumMod val="25000"/>
                  </a:srgbClr>
                </a:solidFill>
                <a:latin typeface="Calibri" panose="020F0502020204030204" pitchFamily="34" charset="0"/>
                <a:ea typeface="微軟正黑體" panose="020B0604030504040204" pitchFamily="34" charset="-120"/>
              </a:endParaRPr>
            </a:p>
            <a:p>
              <a:pPr marL="533400" lvl="1" indent="-258763" algn="just" defTabSz="933450">
                <a:lnSpc>
                  <a:spcPts val="2200"/>
                </a:lnSpc>
                <a:buSzPct val="80000"/>
                <a:buFont typeface="Wingdings" panose="05000000000000000000" pitchFamily="2" charset="2"/>
                <a:buChar char="ü"/>
              </a:pPr>
              <a:r>
                <a:rPr lang="zh-TW" altLang="en-US" sz="1600" b="1" dirty="0">
                  <a:solidFill>
                    <a:srgbClr val="D6ECFF">
                      <a:lumMod val="25000"/>
                    </a:srgbClr>
                  </a:solidFill>
                  <a:latin typeface="Calibri" panose="020F0502020204030204" pitchFamily="34" charset="0"/>
                  <a:ea typeface="微軟正黑體" panose="020B0604030504040204" pitchFamily="34" charset="-120"/>
                </a:rPr>
                <a:t>我國投資率持續下滑，</a:t>
              </a:r>
              <a:r>
                <a:rPr lang="zh-TW" altLang="en-US" sz="1600" b="1" dirty="0" smtClean="0">
                  <a:solidFill>
                    <a:srgbClr val="D6ECFF">
                      <a:lumMod val="25000"/>
                    </a:srgbClr>
                  </a:solidFill>
                  <a:latin typeface="Calibri" panose="020F0502020204030204" pitchFamily="34" charset="0"/>
                  <a:ea typeface="微軟正黑體" panose="020B0604030504040204" pitchFamily="34" charset="-120"/>
                </a:rPr>
                <a:t>由 </a:t>
              </a:r>
              <a:r>
                <a:rPr lang="en-US" altLang="zh-TW" sz="1600" b="1" dirty="0" smtClean="0">
                  <a:solidFill>
                    <a:srgbClr val="D6ECFF">
                      <a:lumMod val="25000"/>
                    </a:srgbClr>
                  </a:solidFill>
                  <a:latin typeface="Calibri" panose="020F0502020204030204" pitchFamily="34" charset="0"/>
                  <a:ea typeface="微軟正黑體" panose="020B0604030504040204" pitchFamily="34" charset="-120"/>
                </a:rPr>
                <a:t>1991-2000 </a:t>
              </a:r>
              <a:r>
                <a:rPr lang="zh-TW" altLang="en-US" sz="1600" b="1" dirty="0" smtClean="0">
                  <a:solidFill>
                    <a:srgbClr val="D6ECFF">
                      <a:lumMod val="25000"/>
                    </a:srgbClr>
                  </a:solidFill>
                  <a:latin typeface="Calibri" panose="020F0502020204030204" pitchFamily="34" charset="0"/>
                  <a:ea typeface="微軟正黑體" panose="020B0604030504040204" pitchFamily="34" charset="-120"/>
                </a:rPr>
                <a:t>年</a:t>
              </a:r>
              <a:r>
                <a:rPr lang="zh-TW" altLang="en-US" sz="1600" b="1" dirty="0">
                  <a:solidFill>
                    <a:srgbClr val="D6ECFF">
                      <a:lumMod val="25000"/>
                    </a:srgbClr>
                  </a:solidFill>
                  <a:latin typeface="Calibri" panose="020F0502020204030204" pitchFamily="34" charset="0"/>
                  <a:ea typeface="微軟正黑體" panose="020B0604030504040204" pitchFamily="34" charset="-120"/>
                </a:rPr>
                <a:t>平均</a:t>
              </a:r>
              <a:r>
                <a:rPr lang="en-US" altLang="zh-TW" sz="1600" b="1" dirty="0">
                  <a:solidFill>
                    <a:srgbClr val="D6ECFF">
                      <a:lumMod val="25000"/>
                    </a:srgbClr>
                  </a:solidFill>
                  <a:latin typeface="Calibri" panose="020F0502020204030204" pitchFamily="34" charset="0"/>
                  <a:ea typeface="微軟正黑體" panose="020B0604030504040204" pitchFamily="34" charset="-120"/>
                </a:rPr>
                <a:t>26.78</a:t>
              </a:r>
              <a:r>
                <a:rPr lang="en-US" altLang="zh-TW" sz="1600" b="1" dirty="0" smtClean="0">
                  <a:solidFill>
                    <a:srgbClr val="D6ECFF">
                      <a:lumMod val="25000"/>
                    </a:srgbClr>
                  </a:solidFill>
                  <a:latin typeface="Calibri" panose="020F0502020204030204" pitchFamily="34" charset="0"/>
                  <a:ea typeface="微軟正黑體" panose="020B0604030504040204" pitchFamily="34" charset="-120"/>
                </a:rPr>
                <a:t>% </a:t>
              </a:r>
              <a:r>
                <a:rPr lang="zh-TW" altLang="en-US" sz="1600" b="1" dirty="0" smtClean="0">
                  <a:solidFill>
                    <a:srgbClr val="D6ECFF">
                      <a:lumMod val="25000"/>
                    </a:srgbClr>
                  </a:solidFill>
                  <a:latin typeface="Calibri" panose="020F0502020204030204" pitchFamily="34" charset="0"/>
                  <a:ea typeface="微軟正黑體" panose="020B0604030504040204" pitchFamily="34" charset="-120"/>
                </a:rPr>
                <a:t>降至 </a:t>
              </a:r>
              <a:r>
                <a:rPr lang="en-US" altLang="zh-TW" sz="1600" b="1" dirty="0" smtClean="0">
                  <a:solidFill>
                    <a:srgbClr val="D6ECFF">
                      <a:lumMod val="25000"/>
                    </a:srgbClr>
                  </a:solidFill>
                  <a:latin typeface="Calibri" panose="020F0502020204030204" pitchFamily="34" charset="0"/>
                  <a:ea typeface="微軟正黑體" panose="020B0604030504040204" pitchFamily="34" charset="-120"/>
                </a:rPr>
                <a:t>2014</a:t>
              </a:r>
              <a:r>
                <a:rPr lang="zh-TW" altLang="en-US" sz="1600" b="1" dirty="0" smtClean="0">
                  <a:solidFill>
                    <a:srgbClr val="D6ECFF">
                      <a:lumMod val="25000"/>
                    </a:srgbClr>
                  </a:solidFill>
                  <a:latin typeface="Calibri" panose="020F0502020204030204" pitchFamily="34" charset="0"/>
                  <a:ea typeface="微軟正黑體" panose="020B0604030504040204" pitchFamily="34" charset="-120"/>
                </a:rPr>
                <a:t> 年 </a:t>
              </a:r>
              <a:r>
                <a:rPr lang="en-US" altLang="zh-TW" sz="1600" b="1" dirty="0" smtClean="0">
                  <a:solidFill>
                    <a:srgbClr val="D6ECFF">
                      <a:lumMod val="25000"/>
                    </a:srgbClr>
                  </a:solidFill>
                  <a:latin typeface="Calibri" panose="020F0502020204030204" pitchFamily="34" charset="0"/>
                  <a:ea typeface="微軟正黑體" panose="020B0604030504040204" pitchFamily="34" charset="-120"/>
                </a:rPr>
                <a:t>21.30</a:t>
              </a:r>
              <a:r>
                <a:rPr lang="en-US" altLang="zh-TW" sz="1600" b="1" dirty="0">
                  <a:solidFill>
                    <a:srgbClr val="D6ECFF">
                      <a:lumMod val="25000"/>
                    </a:srgbClr>
                  </a:solidFill>
                  <a:latin typeface="Calibri" panose="020F0502020204030204" pitchFamily="34" charset="0"/>
                  <a:ea typeface="微軟正黑體" panose="020B0604030504040204" pitchFamily="34" charset="-120"/>
                </a:rPr>
                <a:t>%</a:t>
              </a:r>
              <a:r>
                <a:rPr lang="zh-TW" altLang="en-US" sz="1600" b="1" dirty="0">
                  <a:solidFill>
                    <a:srgbClr val="D6ECFF">
                      <a:lumMod val="25000"/>
                    </a:srgbClr>
                  </a:solidFill>
                  <a:latin typeface="Calibri" panose="020F0502020204030204" pitchFamily="34" charset="0"/>
                  <a:ea typeface="微軟正黑體" panose="020B0604030504040204" pitchFamily="34" charset="-120"/>
                </a:rPr>
                <a:t>，低於香港、新加坡及韓國等</a:t>
              </a:r>
              <a:endParaRPr lang="en-US" altLang="zh-TW" sz="1600" b="1" dirty="0">
                <a:solidFill>
                  <a:srgbClr val="D6ECFF">
                    <a:lumMod val="25000"/>
                  </a:srgbClr>
                </a:solidFill>
                <a:latin typeface="Calibri" panose="020F0502020204030204" pitchFamily="34" charset="0"/>
                <a:ea typeface="微軟正黑體" panose="020B0604030504040204" pitchFamily="34" charset="-120"/>
              </a:endParaRPr>
            </a:p>
            <a:p>
              <a:pPr marL="533400" lvl="1" indent="-258763" algn="just" defTabSz="933450">
                <a:lnSpc>
                  <a:spcPts val="2200"/>
                </a:lnSpc>
                <a:buSzPct val="80000"/>
                <a:buFont typeface="Wingdings" panose="05000000000000000000" pitchFamily="2" charset="2"/>
                <a:buChar char="ü"/>
              </a:pPr>
              <a:r>
                <a:rPr lang="zh-TW" altLang="en-US" sz="1600" b="1" dirty="0">
                  <a:solidFill>
                    <a:srgbClr val="D6ECFF">
                      <a:lumMod val="25000"/>
                    </a:srgbClr>
                  </a:solidFill>
                  <a:latin typeface="Calibri" panose="020F0502020204030204" pitchFamily="34" charset="0"/>
                  <a:ea typeface="微軟正黑體" panose="020B0604030504040204" pitchFamily="34" charset="-120"/>
                </a:rPr>
                <a:t>民間投資集中於 </a:t>
              </a:r>
              <a:r>
                <a:rPr lang="en-US" altLang="zh-TW" sz="1600" b="1" dirty="0" smtClean="0">
                  <a:solidFill>
                    <a:srgbClr val="D6ECFF">
                      <a:lumMod val="25000"/>
                    </a:srgbClr>
                  </a:solidFill>
                  <a:latin typeface="Calibri" panose="020F0502020204030204" pitchFamily="34" charset="0"/>
                  <a:ea typeface="微軟正黑體" panose="020B0604030504040204" pitchFamily="34" charset="-120"/>
                </a:rPr>
                <a:t>ICT</a:t>
              </a:r>
              <a:r>
                <a:rPr lang="zh-TW" altLang="en-US" sz="1600" b="1" dirty="0" smtClean="0">
                  <a:solidFill>
                    <a:srgbClr val="D6ECFF">
                      <a:lumMod val="25000"/>
                    </a:srgbClr>
                  </a:solidFill>
                  <a:latin typeface="Calibri" panose="020F0502020204030204" pitchFamily="34" charset="0"/>
                  <a:ea typeface="微軟正黑體" panose="020B0604030504040204" pitchFamily="34" charset="-120"/>
                </a:rPr>
                <a:t> 產業</a:t>
              </a:r>
              <a:r>
                <a:rPr lang="zh-TW" altLang="en-US" sz="1600" b="1" dirty="0">
                  <a:solidFill>
                    <a:srgbClr val="D6ECFF">
                      <a:lumMod val="25000"/>
                    </a:srgbClr>
                  </a:solidFill>
                  <a:latin typeface="Calibri" panose="020F0502020204030204" pitchFamily="34" charset="0"/>
                  <a:ea typeface="微軟正黑體" panose="020B0604030504040204" pitchFamily="34" charset="-120"/>
                </a:rPr>
                <a:t>，</a:t>
              </a:r>
              <a:r>
                <a:rPr lang="en-US" altLang="zh-TW" sz="1600" b="1" dirty="0">
                  <a:solidFill>
                    <a:srgbClr val="D6ECFF">
                      <a:lumMod val="25000"/>
                    </a:srgbClr>
                  </a:solidFill>
                  <a:latin typeface="Calibri" panose="020F0502020204030204" pitchFamily="34" charset="0"/>
                  <a:ea typeface="微軟正黑體" panose="020B0604030504040204" pitchFamily="34" charset="-120"/>
                </a:rPr>
                <a:t> 2013 </a:t>
              </a:r>
              <a:r>
                <a:rPr lang="zh-TW" altLang="en-US" sz="1600" b="1" dirty="0">
                  <a:solidFill>
                    <a:srgbClr val="D6ECFF">
                      <a:lumMod val="25000"/>
                    </a:srgbClr>
                  </a:solidFill>
                  <a:latin typeface="Calibri" panose="020F0502020204030204" pitchFamily="34" charset="0"/>
                  <a:ea typeface="微軟正黑體" panose="020B0604030504040204" pitchFamily="34" charset="-120"/>
                </a:rPr>
                <a:t>年占比已</a:t>
              </a:r>
              <a:r>
                <a:rPr lang="zh-TW" altLang="en-US" sz="1600" b="1" dirty="0" smtClean="0">
                  <a:solidFill>
                    <a:srgbClr val="D6ECFF">
                      <a:lumMod val="25000"/>
                    </a:srgbClr>
                  </a:solidFill>
                  <a:latin typeface="Calibri" panose="020F0502020204030204" pitchFamily="34" charset="0"/>
                  <a:ea typeface="微軟正黑體" panose="020B0604030504040204" pitchFamily="34" charset="-120"/>
                </a:rPr>
                <a:t>高達 </a:t>
              </a:r>
              <a:r>
                <a:rPr lang="en-US" altLang="zh-TW" sz="1600" b="1" dirty="0" smtClean="0">
                  <a:solidFill>
                    <a:srgbClr val="D6ECFF">
                      <a:lumMod val="25000"/>
                    </a:srgbClr>
                  </a:solidFill>
                  <a:latin typeface="Calibri" panose="020F0502020204030204" pitchFamily="34" charset="0"/>
                  <a:ea typeface="微軟正黑體" panose="020B0604030504040204" pitchFamily="34" charset="-120"/>
                </a:rPr>
                <a:t>32.54</a:t>
              </a:r>
              <a:r>
                <a:rPr lang="en-US" altLang="zh-TW" sz="1600" b="1" dirty="0">
                  <a:solidFill>
                    <a:srgbClr val="D6ECFF">
                      <a:lumMod val="25000"/>
                    </a:srgbClr>
                  </a:solidFill>
                  <a:latin typeface="Calibri" panose="020F0502020204030204" pitchFamily="34" charset="0"/>
                  <a:ea typeface="微軟正黑體" panose="020B0604030504040204" pitchFamily="34" charset="-120"/>
                </a:rPr>
                <a:t>%</a:t>
              </a:r>
            </a:p>
            <a:p>
              <a:pPr marL="533400" lvl="1" indent="-258763" algn="just" defTabSz="933450">
                <a:lnSpc>
                  <a:spcPts val="2200"/>
                </a:lnSpc>
                <a:buSzPct val="80000"/>
                <a:buFont typeface="Wingdings" panose="05000000000000000000" pitchFamily="2" charset="2"/>
                <a:buChar char="ü"/>
              </a:pPr>
              <a:r>
                <a:rPr lang="zh-TW" altLang="en-US" sz="1600" b="1" dirty="0">
                  <a:solidFill>
                    <a:srgbClr val="D6ECFF">
                      <a:lumMod val="25000"/>
                    </a:srgbClr>
                  </a:solidFill>
                  <a:latin typeface="Calibri" panose="020F0502020204030204" pitchFamily="34" charset="0"/>
                  <a:ea typeface="微軟正黑體" panose="020B0604030504040204" pitchFamily="34" charset="-120"/>
                </a:rPr>
                <a:t>政府投資近年均呈負成長；公營事業投資亦多呈衰退</a:t>
              </a:r>
              <a:endParaRPr lang="en-US" altLang="zh-TW" sz="1600" b="1" dirty="0">
                <a:solidFill>
                  <a:srgbClr val="D6ECFF">
                    <a:lumMod val="25000"/>
                  </a:srgbClr>
                </a:solidFill>
                <a:latin typeface="Calibri" panose="020F0502020204030204" pitchFamily="34" charset="0"/>
                <a:ea typeface="微軟正黑體" panose="020B0604030504040204" pitchFamily="34" charset="-120"/>
              </a:endParaRPr>
            </a:p>
            <a:p>
              <a:pPr marL="531813" lvl="1" indent="-342900" algn="just" defTabSz="933450">
                <a:spcBef>
                  <a:spcPts val="300"/>
                </a:spcBef>
                <a:buSzPct val="80000"/>
                <a:buFont typeface="Wingdings" panose="05000000000000000000" pitchFamily="2" charset="2"/>
                <a:buChar char="l"/>
              </a:pPr>
              <a:r>
                <a:rPr kumimoji="0" lang="zh-TW" altLang="en-US" sz="2200" b="1" dirty="0" smtClean="0">
                  <a:solidFill>
                    <a:srgbClr val="D6ECFF">
                      <a:lumMod val="25000"/>
                    </a:srgbClr>
                  </a:solidFill>
                  <a:latin typeface="Calibri" panose="020F0502020204030204" pitchFamily="34" charset="0"/>
                  <a:ea typeface="微軟正黑體" panose="020B0604030504040204" pitchFamily="34" charset="-120"/>
                </a:rPr>
                <a:t>外人直接投資（</a:t>
              </a:r>
              <a:r>
                <a:rPr kumimoji="0" lang="en-US" altLang="zh-TW" sz="2200" b="1" dirty="0" smtClean="0">
                  <a:solidFill>
                    <a:srgbClr val="D6ECFF">
                      <a:lumMod val="25000"/>
                    </a:srgbClr>
                  </a:solidFill>
                  <a:latin typeface="Calibri" panose="020F0502020204030204" pitchFamily="34" charset="0"/>
                  <a:ea typeface="微軟正黑體" panose="020B0604030504040204" pitchFamily="34" charset="-120"/>
                </a:rPr>
                <a:t>FDI</a:t>
              </a:r>
              <a:r>
                <a:rPr kumimoji="0" lang="zh-TW" altLang="en-US" sz="2200" b="1" dirty="0" smtClean="0">
                  <a:solidFill>
                    <a:srgbClr val="D6ECFF">
                      <a:lumMod val="25000"/>
                    </a:srgbClr>
                  </a:solidFill>
                  <a:latin typeface="Calibri" panose="020F0502020204030204" pitchFamily="34" charset="0"/>
                  <a:ea typeface="微軟正黑體" panose="020B0604030504040204" pitchFamily="34" charset="-120"/>
                </a:rPr>
                <a:t>）</a:t>
              </a:r>
              <a:endParaRPr kumimoji="0" lang="en-US" altLang="zh-TW" sz="2200" b="1" dirty="0" smtClean="0">
                <a:solidFill>
                  <a:srgbClr val="D6ECFF">
                    <a:lumMod val="25000"/>
                  </a:srgbClr>
                </a:solidFill>
                <a:latin typeface="Calibri" panose="020F0502020204030204" pitchFamily="34" charset="0"/>
                <a:ea typeface="微軟正黑體" panose="020B0604030504040204" pitchFamily="34" charset="-120"/>
              </a:endParaRPr>
            </a:p>
            <a:p>
              <a:pPr marL="533400" lvl="1" indent="-258763" algn="just" defTabSz="933450">
                <a:lnSpc>
                  <a:spcPts val="2200"/>
                </a:lnSpc>
                <a:buSzPct val="80000"/>
                <a:buFont typeface="Wingdings" panose="05000000000000000000" pitchFamily="2" charset="2"/>
                <a:buChar char="ü"/>
              </a:pPr>
              <a:r>
                <a:rPr lang="en-US" altLang="zh-TW" sz="1600" b="1" dirty="0" smtClean="0">
                  <a:solidFill>
                    <a:srgbClr val="D6ECFF">
                      <a:lumMod val="25000"/>
                    </a:srgbClr>
                  </a:solidFill>
                  <a:latin typeface="Calibri" panose="020F0502020204030204" pitchFamily="34" charset="0"/>
                  <a:ea typeface="微軟正黑體" panose="020B0604030504040204" pitchFamily="34" charset="-120"/>
                </a:rPr>
                <a:t>2011</a:t>
              </a:r>
              <a:r>
                <a:rPr lang="zh-TW" altLang="en-US" sz="1600" b="1" dirty="0" smtClean="0">
                  <a:solidFill>
                    <a:srgbClr val="D6ECFF">
                      <a:lumMod val="25000"/>
                    </a:srgbClr>
                  </a:solidFill>
                  <a:latin typeface="Calibri" panose="020F0502020204030204" pitchFamily="34" charset="0"/>
                  <a:ea typeface="微軟正黑體" panose="020B0604030504040204" pitchFamily="34" charset="-120"/>
                </a:rPr>
                <a:t> 年</a:t>
              </a:r>
              <a:r>
                <a:rPr lang="zh-TW" altLang="en-US" sz="1600" b="1" dirty="0">
                  <a:solidFill>
                    <a:srgbClr val="D6ECFF">
                      <a:lumMod val="25000"/>
                    </a:srgbClr>
                  </a:solidFill>
                  <a:latin typeface="Calibri" panose="020F0502020204030204" pitchFamily="34" charset="0"/>
                  <a:ea typeface="微軟正黑體" panose="020B0604030504040204" pitchFamily="34" charset="-120"/>
                </a:rPr>
                <a:t>以來我國 </a:t>
              </a:r>
              <a:r>
                <a:rPr lang="en-US" altLang="zh-TW" sz="1600" b="1" dirty="0">
                  <a:solidFill>
                    <a:srgbClr val="D6ECFF">
                      <a:lumMod val="25000"/>
                    </a:srgbClr>
                  </a:solidFill>
                  <a:latin typeface="Calibri" panose="020F0502020204030204" pitchFamily="34" charset="0"/>
                  <a:ea typeface="微軟正黑體" panose="020B0604030504040204" pitchFamily="34" charset="-120"/>
                </a:rPr>
                <a:t>FDI </a:t>
              </a:r>
              <a:r>
                <a:rPr lang="zh-TW" altLang="en-US" sz="1600" b="1" dirty="0" smtClean="0">
                  <a:solidFill>
                    <a:srgbClr val="D6ECFF">
                      <a:lumMod val="25000"/>
                    </a:srgbClr>
                  </a:solidFill>
                  <a:latin typeface="Calibri" panose="020F0502020204030204" pitchFamily="34" charset="0"/>
                  <a:ea typeface="微軟正黑體" panose="020B0604030504040204" pitchFamily="34" charset="-120"/>
                </a:rPr>
                <a:t>存量</a:t>
              </a:r>
              <a:r>
                <a:rPr lang="zh-TW" altLang="en-US" sz="1600" b="1" dirty="0">
                  <a:solidFill>
                    <a:srgbClr val="D6ECFF">
                      <a:lumMod val="25000"/>
                    </a:srgbClr>
                  </a:solidFill>
                  <a:latin typeface="Calibri" panose="020F0502020204030204" pitchFamily="34" charset="0"/>
                  <a:ea typeface="微軟正黑體" panose="020B0604030504040204" pitchFamily="34" charset="-120"/>
                </a:rPr>
                <a:t>占 </a:t>
              </a:r>
              <a:r>
                <a:rPr lang="en-US" altLang="zh-TW" sz="1600" b="1" dirty="0">
                  <a:solidFill>
                    <a:srgbClr val="D6ECFF">
                      <a:lumMod val="25000"/>
                    </a:srgbClr>
                  </a:solidFill>
                  <a:latin typeface="Calibri" panose="020F0502020204030204" pitchFamily="34" charset="0"/>
                  <a:ea typeface="微軟正黑體" panose="020B0604030504040204" pitchFamily="34" charset="-120"/>
                </a:rPr>
                <a:t>GDP </a:t>
              </a:r>
              <a:r>
                <a:rPr lang="zh-TW" altLang="en-US" sz="1600" b="1" dirty="0">
                  <a:solidFill>
                    <a:srgbClr val="D6ECFF">
                      <a:lumMod val="25000"/>
                    </a:srgbClr>
                  </a:solidFill>
                  <a:latin typeface="Calibri" panose="020F0502020204030204" pitchFamily="34" charset="0"/>
                  <a:ea typeface="微軟正黑體" panose="020B0604030504040204" pitchFamily="34" charset="-120"/>
                </a:rPr>
                <a:t>比重約介於 </a:t>
              </a:r>
              <a:r>
                <a:rPr lang="en-US" altLang="zh-TW" sz="1600" b="1" dirty="0">
                  <a:solidFill>
                    <a:srgbClr val="D6ECFF">
                      <a:lumMod val="25000"/>
                    </a:srgbClr>
                  </a:solidFill>
                  <a:latin typeface="Calibri" panose="020F0502020204030204" pitchFamily="34" charset="0"/>
                  <a:ea typeface="微軟正黑體" panose="020B0604030504040204" pitchFamily="34" charset="-120"/>
                </a:rPr>
                <a:t>11%-13%</a:t>
              </a:r>
              <a:r>
                <a:rPr lang="zh-TW" altLang="en-US" sz="1600" b="1" dirty="0" smtClean="0">
                  <a:solidFill>
                    <a:srgbClr val="D6ECFF">
                      <a:lumMod val="25000"/>
                    </a:srgbClr>
                  </a:solidFill>
                  <a:latin typeface="Calibri" panose="020F0502020204030204" pitchFamily="34" charset="0"/>
                  <a:ea typeface="微軟正黑體" panose="020B0604030504040204" pitchFamily="34" charset="-120"/>
                </a:rPr>
                <a:t>，低於</a:t>
              </a:r>
              <a:r>
                <a:rPr lang="zh-TW" altLang="en-US" sz="1600" b="1" dirty="0">
                  <a:solidFill>
                    <a:srgbClr val="D6ECFF">
                      <a:lumMod val="25000"/>
                    </a:srgbClr>
                  </a:solidFill>
                  <a:latin typeface="Calibri" panose="020F0502020204030204" pitchFamily="34" charset="0"/>
                  <a:ea typeface="微軟正黑體" panose="020B0604030504040204" pitchFamily="34" charset="-120"/>
                </a:rPr>
                <a:t>世界各國平均水準</a:t>
              </a:r>
            </a:p>
          </p:txBody>
        </p:sp>
      </p:grpSp>
      <p:grpSp>
        <p:nvGrpSpPr>
          <p:cNvPr id="4" name="群組 38"/>
          <p:cNvGrpSpPr/>
          <p:nvPr/>
        </p:nvGrpSpPr>
        <p:grpSpPr>
          <a:xfrm>
            <a:off x="243115" y="2824849"/>
            <a:ext cx="4075598" cy="3850588"/>
            <a:chOff x="203308" y="1672452"/>
            <a:chExt cx="2639121" cy="3680409"/>
          </a:xfrm>
          <a:effectLst/>
        </p:grpSpPr>
        <p:sp>
          <p:nvSpPr>
            <p:cNvPr id="40" name="手繪多邊形 39"/>
            <p:cNvSpPr/>
            <p:nvPr/>
          </p:nvSpPr>
          <p:spPr>
            <a:xfrm>
              <a:off x="203309" y="1672452"/>
              <a:ext cx="2639120" cy="441448"/>
            </a:xfrm>
            <a:custGeom>
              <a:avLst/>
              <a:gdLst>
                <a:gd name="connsiteX0" fmla="*/ 0 w 2692202"/>
                <a:gd name="connsiteY0" fmla="*/ 0 h 619552"/>
                <a:gd name="connsiteX1" fmla="*/ 2692202 w 2692202"/>
                <a:gd name="connsiteY1" fmla="*/ 0 h 619552"/>
                <a:gd name="connsiteX2" fmla="*/ 2692202 w 2692202"/>
                <a:gd name="connsiteY2" fmla="*/ 619552 h 619552"/>
                <a:gd name="connsiteX3" fmla="*/ 0 w 2692202"/>
                <a:gd name="connsiteY3" fmla="*/ 619552 h 619552"/>
                <a:gd name="connsiteX4" fmla="*/ 0 w 2692202"/>
                <a:gd name="connsiteY4" fmla="*/ 0 h 6195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92202" h="619552">
                  <a:moveTo>
                    <a:pt x="0" y="0"/>
                  </a:moveTo>
                  <a:lnTo>
                    <a:pt x="2692202" y="0"/>
                  </a:lnTo>
                  <a:lnTo>
                    <a:pt x="2692202" y="619552"/>
                  </a:lnTo>
                  <a:lnTo>
                    <a:pt x="0" y="619552"/>
                  </a:lnTo>
                  <a:lnTo>
                    <a:pt x="0" y="0"/>
                  </a:lnTo>
                  <a:close/>
                </a:path>
              </a:pathLst>
            </a:custGeom>
            <a:solidFill>
              <a:schemeClr val="accent3">
                <a:lumMod val="75000"/>
              </a:schemeClr>
            </a:solidFill>
            <a:ln cmpd="sng">
              <a:noFill/>
            </a:ln>
            <a:effectLst/>
          </p:spPr>
          <p:style>
            <a:lnRef idx="2">
              <a:schemeClr val="accent2">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156464" tIns="89408" rIns="156464" bIns="89408" numCol="1" spcCol="1270" anchor="ctr" anchorCtr="1">
              <a:noAutofit/>
            </a:bodyPr>
            <a:lstStyle/>
            <a:p>
              <a:pPr lvl="0" algn="ctr" defTabSz="977900">
                <a:lnSpc>
                  <a:spcPct val="90000"/>
                </a:lnSpc>
                <a:spcBef>
                  <a:spcPct val="0"/>
                </a:spcBef>
                <a:spcAft>
                  <a:spcPct val="35000"/>
                </a:spcAft>
              </a:pPr>
              <a:r>
                <a:rPr lang="zh-TW" altLang="en-US" sz="2800" b="1" dirty="0" smtClean="0">
                  <a:solidFill>
                    <a:schemeClr val="bg1"/>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出口過度</a:t>
              </a:r>
              <a:r>
                <a:rPr lang="zh-TW" altLang="en-US" sz="2800" b="1" dirty="0">
                  <a:solidFill>
                    <a:schemeClr val="bg1"/>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集中</a:t>
              </a:r>
            </a:p>
          </p:txBody>
        </p:sp>
        <p:sp>
          <p:nvSpPr>
            <p:cNvPr id="41" name="手繪多邊形 40"/>
            <p:cNvSpPr/>
            <p:nvPr/>
          </p:nvSpPr>
          <p:spPr>
            <a:xfrm>
              <a:off x="203308" y="2113900"/>
              <a:ext cx="2639120" cy="3238961"/>
            </a:xfrm>
            <a:custGeom>
              <a:avLst/>
              <a:gdLst>
                <a:gd name="connsiteX0" fmla="*/ 0 w 2692202"/>
                <a:gd name="connsiteY0" fmla="*/ 0 h 3613620"/>
                <a:gd name="connsiteX1" fmla="*/ 2692202 w 2692202"/>
                <a:gd name="connsiteY1" fmla="*/ 0 h 3613620"/>
                <a:gd name="connsiteX2" fmla="*/ 2692202 w 2692202"/>
                <a:gd name="connsiteY2" fmla="*/ 3613620 h 3613620"/>
                <a:gd name="connsiteX3" fmla="*/ 0 w 2692202"/>
                <a:gd name="connsiteY3" fmla="*/ 3613620 h 3613620"/>
                <a:gd name="connsiteX4" fmla="*/ 0 w 2692202"/>
                <a:gd name="connsiteY4" fmla="*/ 0 h 36136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92202" h="3613620">
                  <a:moveTo>
                    <a:pt x="0" y="0"/>
                  </a:moveTo>
                  <a:lnTo>
                    <a:pt x="2692202" y="0"/>
                  </a:lnTo>
                  <a:lnTo>
                    <a:pt x="2692202" y="3613620"/>
                  </a:lnTo>
                  <a:lnTo>
                    <a:pt x="0" y="3613620"/>
                  </a:lnTo>
                  <a:lnTo>
                    <a:pt x="0" y="0"/>
                  </a:lnTo>
                  <a:close/>
                </a:path>
              </a:pathLst>
            </a:custGeom>
            <a:solidFill>
              <a:schemeClr val="accent3">
                <a:lumMod val="20000"/>
                <a:lumOff val="80000"/>
                <a:alpha val="90000"/>
              </a:schemeClr>
            </a:solidFill>
            <a:ln cmpd="sng">
              <a:noFill/>
            </a:ln>
            <a:effectLst/>
          </p:spPr>
          <p:style>
            <a:lnRef idx="2">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0">
              <a:schemeClr val="accent2">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72000" tIns="72000" rIns="72000" bIns="72000" numCol="1" spcCol="1270" anchor="t" anchorCtr="0">
              <a:noAutofit/>
            </a:bodyPr>
            <a:lstStyle/>
            <a:p>
              <a:pPr marL="531813" lvl="1" indent="-342900" defTabSz="933450">
                <a:lnSpc>
                  <a:spcPct val="90000"/>
                </a:lnSpc>
                <a:spcBef>
                  <a:spcPct val="0"/>
                </a:spcBef>
                <a:spcAft>
                  <a:spcPct val="15000"/>
                </a:spcAft>
                <a:buSzPct val="80000"/>
                <a:buFont typeface="Wingdings" panose="05000000000000000000" pitchFamily="2" charset="2"/>
                <a:buChar char="l"/>
              </a:pPr>
              <a:r>
                <a:rPr lang="zh-TW" altLang="en-US" sz="2200" b="1" dirty="0">
                  <a:solidFill>
                    <a:srgbClr val="D6ECFF">
                      <a:lumMod val="25000"/>
                    </a:srgbClr>
                  </a:solidFill>
                  <a:latin typeface="Calibri" panose="020F0502020204030204" pitchFamily="34" charset="0"/>
                  <a:ea typeface="微軟正黑體" panose="020B0604030504040204" pitchFamily="34" charset="-120"/>
                </a:rPr>
                <a:t>出口</a:t>
              </a:r>
              <a:r>
                <a:rPr lang="zh-TW" altLang="en-US" sz="2200" b="1" dirty="0" smtClean="0">
                  <a:solidFill>
                    <a:srgbClr val="D6ECFF">
                      <a:lumMod val="25000"/>
                    </a:srgbClr>
                  </a:solidFill>
                  <a:latin typeface="Calibri" panose="020F0502020204030204" pitchFamily="34" charset="0"/>
                  <a:ea typeface="微軟正黑體" panose="020B0604030504040204" pitchFamily="34" charset="-120"/>
                </a:rPr>
                <a:t>產品</a:t>
              </a:r>
              <a:endParaRPr lang="en-US" altLang="zh-TW" sz="2200" b="1" dirty="0" smtClean="0">
                <a:solidFill>
                  <a:srgbClr val="D6ECFF">
                    <a:lumMod val="25000"/>
                  </a:srgbClr>
                </a:solidFill>
                <a:latin typeface="Calibri" panose="020F0502020204030204" pitchFamily="34" charset="0"/>
                <a:ea typeface="微軟正黑體" panose="020B0604030504040204" pitchFamily="34" charset="-120"/>
              </a:endParaRPr>
            </a:p>
            <a:p>
              <a:pPr marL="533400" lvl="1" indent="-258763" algn="just" defTabSz="933450" hangingPunct="0">
                <a:lnSpc>
                  <a:spcPts val="2200"/>
                </a:lnSpc>
                <a:buSzPct val="80000"/>
                <a:buFont typeface="Wingdings" panose="05000000000000000000" pitchFamily="2" charset="2"/>
                <a:buChar char="ü"/>
              </a:pPr>
              <a:r>
                <a:rPr lang="zh-TW" altLang="en-US" sz="1600" b="1" dirty="0" smtClean="0">
                  <a:solidFill>
                    <a:srgbClr val="D6ECFF">
                      <a:lumMod val="25000"/>
                    </a:srgbClr>
                  </a:solidFill>
                  <a:latin typeface="Calibri" panose="020F0502020204030204" pitchFamily="34" charset="0"/>
                  <a:ea typeface="微軟正黑體" panose="020B0604030504040204" pitchFamily="34" charset="-120"/>
                </a:rPr>
                <a:t>出口前</a:t>
              </a:r>
              <a:r>
                <a:rPr lang="en-US" altLang="zh-TW" sz="1600" b="1" dirty="0" smtClean="0">
                  <a:solidFill>
                    <a:srgbClr val="D6ECFF">
                      <a:lumMod val="25000"/>
                    </a:srgbClr>
                  </a:solidFill>
                  <a:latin typeface="Calibri" panose="020F0502020204030204" pitchFamily="34" charset="0"/>
                  <a:ea typeface="微軟正黑體" panose="020B0604030504040204" pitchFamily="34" charset="-120"/>
                </a:rPr>
                <a:t>5</a:t>
              </a:r>
              <a:r>
                <a:rPr lang="zh-TW" altLang="en-US" sz="1600" b="1" dirty="0" smtClean="0">
                  <a:solidFill>
                    <a:srgbClr val="D6ECFF">
                      <a:lumMod val="25000"/>
                    </a:srgbClr>
                  </a:solidFill>
                  <a:latin typeface="Calibri" panose="020F0502020204030204" pitchFamily="34" charset="0"/>
                  <a:ea typeface="微軟正黑體" panose="020B0604030504040204" pitchFamily="34" charset="-120"/>
                </a:rPr>
                <a:t>大產品占總出口比重達 </a:t>
              </a:r>
              <a:r>
                <a:rPr lang="en-US" altLang="zh-TW" sz="1600" b="1" dirty="0" smtClean="0">
                  <a:solidFill>
                    <a:srgbClr val="D6ECFF">
                      <a:lumMod val="25000"/>
                    </a:srgbClr>
                  </a:solidFill>
                  <a:latin typeface="Calibri" panose="020F0502020204030204" pitchFamily="34" charset="0"/>
                  <a:ea typeface="微軟正黑體" panose="020B0604030504040204" pitchFamily="34" charset="-120"/>
                </a:rPr>
                <a:t>37.7</a:t>
              </a:r>
              <a:r>
                <a:rPr lang="en-US" altLang="zh-TW" sz="1600" b="1" dirty="0">
                  <a:solidFill>
                    <a:srgbClr val="D6ECFF">
                      <a:lumMod val="25000"/>
                    </a:srgbClr>
                  </a:solidFill>
                  <a:latin typeface="Calibri" panose="020F0502020204030204" pitchFamily="34" charset="0"/>
                  <a:ea typeface="微軟正黑體" panose="020B0604030504040204" pitchFamily="34" charset="-120"/>
                </a:rPr>
                <a:t>% </a:t>
              </a:r>
              <a:r>
                <a:rPr lang="en-US" altLang="zh-TW" sz="1600" b="1" dirty="0" smtClean="0">
                  <a:solidFill>
                    <a:srgbClr val="D6ECFF">
                      <a:lumMod val="25000"/>
                    </a:srgbClr>
                  </a:solidFill>
                  <a:latin typeface="Calibri" panose="020F0502020204030204" pitchFamily="34" charset="0"/>
                  <a:ea typeface="微軟正黑體" panose="020B0604030504040204" pitchFamily="34" charset="-120"/>
                </a:rPr>
                <a:t>(2015</a:t>
              </a:r>
              <a:r>
                <a:rPr lang="zh-TW" altLang="en-US" sz="1600" b="1" dirty="0" smtClean="0">
                  <a:solidFill>
                    <a:srgbClr val="D6ECFF">
                      <a:lumMod val="25000"/>
                    </a:srgbClr>
                  </a:solidFill>
                  <a:latin typeface="Calibri" panose="020F0502020204030204" pitchFamily="34" charset="0"/>
                  <a:ea typeface="微軟正黑體" panose="020B0604030504040204" pitchFamily="34" charset="-120"/>
                </a:rPr>
                <a:t> 年上半年</a:t>
              </a:r>
              <a:r>
                <a:rPr lang="en-US" altLang="zh-TW" sz="1600" b="1" dirty="0" smtClean="0">
                  <a:solidFill>
                    <a:srgbClr val="D6ECFF">
                      <a:lumMod val="25000"/>
                    </a:srgbClr>
                  </a:solidFill>
                  <a:latin typeface="Calibri" panose="020F0502020204030204" pitchFamily="34" charset="0"/>
                  <a:ea typeface="微軟正黑體" panose="020B0604030504040204" pitchFamily="34" charset="-120"/>
                </a:rPr>
                <a:t>)</a:t>
              </a:r>
              <a:r>
                <a:rPr lang="zh-TW" altLang="en-US" sz="1600" b="1" dirty="0" smtClean="0">
                  <a:solidFill>
                    <a:srgbClr val="D6ECFF">
                      <a:lumMod val="25000"/>
                    </a:srgbClr>
                  </a:solidFill>
                  <a:latin typeface="Calibri" panose="020F0502020204030204" pitchFamily="34" charset="0"/>
                  <a:ea typeface="微軟正黑體" panose="020B0604030504040204" pitchFamily="34" charset="-120"/>
                </a:rPr>
                <a:t>，其中 </a:t>
              </a:r>
              <a:r>
                <a:rPr lang="en-US" altLang="zh-TW" sz="1600" b="1" dirty="0" smtClean="0">
                  <a:solidFill>
                    <a:srgbClr val="D6ECFF">
                      <a:lumMod val="25000"/>
                    </a:srgbClr>
                  </a:solidFill>
                  <a:latin typeface="Calibri" panose="020F0502020204030204" pitchFamily="34" charset="0"/>
                  <a:ea typeface="微軟正黑體" panose="020B0604030504040204" pitchFamily="34" charset="-120"/>
                </a:rPr>
                <a:t>4</a:t>
              </a:r>
              <a:r>
                <a:rPr lang="zh-TW" altLang="en-US" sz="1600" b="1" dirty="0" smtClean="0">
                  <a:solidFill>
                    <a:srgbClr val="D6ECFF">
                      <a:lumMod val="25000"/>
                    </a:srgbClr>
                  </a:solidFill>
                  <a:latin typeface="Calibri" panose="020F0502020204030204" pitchFamily="34" charset="0"/>
                  <a:ea typeface="微軟正黑體" panose="020B0604030504040204" pitchFamily="34" charset="-120"/>
                </a:rPr>
                <a:t> 項屬  </a:t>
              </a:r>
              <a:r>
                <a:rPr lang="en-US" altLang="zh-TW" sz="1600" b="1" dirty="0" smtClean="0">
                  <a:solidFill>
                    <a:srgbClr val="D6ECFF">
                      <a:lumMod val="25000"/>
                    </a:srgbClr>
                  </a:solidFill>
                  <a:latin typeface="Calibri" panose="020F0502020204030204" pitchFamily="34" charset="0"/>
                  <a:ea typeface="微軟正黑體" panose="020B0604030504040204" pitchFamily="34" charset="-120"/>
                </a:rPr>
                <a:t>ICT </a:t>
              </a:r>
              <a:r>
                <a:rPr lang="zh-TW" altLang="en-US" sz="1600" b="1" dirty="0">
                  <a:solidFill>
                    <a:srgbClr val="D6ECFF">
                      <a:lumMod val="25000"/>
                    </a:srgbClr>
                  </a:solidFill>
                  <a:latin typeface="Calibri" panose="020F0502020204030204" pitchFamily="34" charset="0"/>
                  <a:ea typeface="微軟正黑體" panose="020B0604030504040204" pitchFamily="34" charset="-120"/>
                </a:rPr>
                <a:t>產品 </a:t>
              </a:r>
              <a:r>
                <a:rPr lang="en-US" altLang="zh-TW" sz="1600" b="1" dirty="0">
                  <a:solidFill>
                    <a:srgbClr val="D6ECFF">
                      <a:lumMod val="25000"/>
                    </a:srgbClr>
                  </a:solidFill>
                  <a:latin typeface="Calibri" panose="020F0502020204030204" pitchFamily="34" charset="0"/>
                  <a:ea typeface="微軟正黑體" panose="020B0604030504040204" pitchFamily="34" charset="-120"/>
                </a:rPr>
                <a:t>(</a:t>
              </a:r>
              <a:r>
                <a:rPr lang="zh-TW" altLang="en-US" sz="1600" b="1" dirty="0">
                  <a:solidFill>
                    <a:srgbClr val="D6ECFF">
                      <a:lumMod val="25000"/>
                    </a:srgbClr>
                  </a:solidFill>
                  <a:latin typeface="Calibri" panose="020F0502020204030204" pitchFamily="34" charset="0"/>
                  <a:ea typeface="微軟正黑體" panose="020B0604030504040204" pitchFamily="34" charset="-120"/>
                </a:rPr>
                <a:t>合計</a:t>
              </a:r>
              <a:r>
                <a:rPr lang="zh-TW" altLang="en-US" sz="1600" b="1" dirty="0" smtClean="0">
                  <a:solidFill>
                    <a:srgbClr val="D6ECFF">
                      <a:lumMod val="25000"/>
                    </a:srgbClr>
                  </a:solidFill>
                  <a:latin typeface="Calibri" panose="020F0502020204030204" pitchFamily="34" charset="0"/>
                  <a:ea typeface="微軟正黑體" panose="020B0604030504040204" pitchFamily="34" charset="-120"/>
                </a:rPr>
                <a:t>占 </a:t>
              </a:r>
              <a:r>
                <a:rPr lang="en-US" altLang="zh-TW" sz="1600" b="1" dirty="0" smtClean="0">
                  <a:solidFill>
                    <a:srgbClr val="D6ECFF">
                      <a:lumMod val="25000"/>
                    </a:srgbClr>
                  </a:solidFill>
                  <a:latin typeface="Calibri" panose="020F0502020204030204" pitchFamily="34" charset="0"/>
                  <a:ea typeface="微軟正黑體" panose="020B0604030504040204" pitchFamily="34" charset="-120"/>
                </a:rPr>
                <a:t>33.5%)</a:t>
              </a:r>
              <a:r>
                <a:rPr lang="zh-TW" altLang="en-US" sz="1600" b="1" dirty="0" smtClean="0">
                  <a:solidFill>
                    <a:srgbClr val="D6ECFF">
                      <a:lumMod val="25000"/>
                    </a:srgbClr>
                  </a:solidFill>
                  <a:latin typeface="Calibri" panose="020F0502020204030204" pitchFamily="34" charset="0"/>
                  <a:ea typeface="微軟正黑體" panose="020B0604030504040204" pitchFamily="34" charset="-120"/>
                </a:rPr>
                <a:t>，出口產品過度集中，易受 </a:t>
              </a:r>
              <a:r>
                <a:rPr lang="en-US" altLang="zh-TW" sz="1600" b="1" dirty="0" smtClean="0">
                  <a:solidFill>
                    <a:srgbClr val="D6ECFF">
                      <a:lumMod val="25000"/>
                    </a:srgbClr>
                  </a:solidFill>
                  <a:latin typeface="Calibri" panose="020F0502020204030204" pitchFamily="34" charset="0"/>
                  <a:ea typeface="微軟正黑體" panose="020B0604030504040204" pitchFamily="34" charset="-120"/>
                </a:rPr>
                <a:t>ICT </a:t>
              </a:r>
              <a:r>
                <a:rPr lang="zh-TW" altLang="en-US" sz="1600" b="1" dirty="0" smtClean="0">
                  <a:solidFill>
                    <a:srgbClr val="D6ECFF">
                      <a:lumMod val="25000"/>
                    </a:srgbClr>
                  </a:solidFill>
                  <a:latin typeface="Calibri" panose="020F0502020204030204" pitchFamily="34" charset="0"/>
                  <a:ea typeface="微軟正黑體" panose="020B0604030504040204" pitchFamily="34" charset="-120"/>
                </a:rPr>
                <a:t>景氣波動影響</a:t>
              </a:r>
              <a:endParaRPr lang="en-US" altLang="zh-TW" sz="1600" b="1" dirty="0" smtClean="0">
                <a:solidFill>
                  <a:srgbClr val="D6ECFF">
                    <a:lumMod val="25000"/>
                  </a:srgbClr>
                </a:solidFill>
                <a:latin typeface="Calibri" panose="020F0502020204030204" pitchFamily="34" charset="0"/>
                <a:ea typeface="微軟正黑體" panose="020B0604030504040204" pitchFamily="34" charset="-120"/>
              </a:endParaRPr>
            </a:p>
            <a:p>
              <a:pPr marL="531813" lvl="1" indent="-342900" defTabSz="933450">
                <a:spcBef>
                  <a:spcPts val="1200"/>
                </a:spcBef>
                <a:buSzPct val="80000"/>
                <a:buFont typeface="Wingdings" panose="05000000000000000000" pitchFamily="2" charset="2"/>
                <a:buChar char="l"/>
              </a:pPr>
              <a:r>
                <a:rPr lang="zh-TW" altLang="en-US" sz="2200" b="1" dirty="0" smtClean="0">
                  <a:solidFill>
                    <a:srgbClr val="D6ECFF">
                      <a:lumMod val="25000"/>
                    </a:srgbClr>
                  </a:solidFill>
                  <a:latin typeface="Calibri" panose="020F0502020204030204" pitchFamily="34" charset="0"/>
                  <a:ea typeface="微軟正黑體" panose="020B0604030504040204" pitchFamily="34" charset="-120"/>
                </a:rPr>
                <a:t>出口市場</a:t>
              </a:r>
              <a:endParaRPr lang="en-US" altLang="zh-TW" sz="2200" b="1" dirty="0" smtClean="0">
                <a:solidFill>
                  <a:srgbClr val="D6ECFF">
                    <a:lumMod val="25000"/>
                  </a:srgbClr>
                </a:solidFill>
                <a:latin typeface="Calibri" panose="020F0502020204030204" pitchFamily="34" charset="0"/>
                <a:ea typeface="微軟正黑體" panose="020B0604030504040204" pitchFamily="34" charset="-120"/>
              </a:endParaRPr>
            </a:p>
            <a:p>
              <a:pPr marL="533400" lvl="1" indent="-258763" algn="just" defTabSz="933450">
                <a:lnSpc>
                  <a:spcPts val="2200"/>
                </a:lnSpc>
                <a:buSzPct val="80000"/>
                <a:buFont typeface="Wingdings" panose="05000000000000000000" pitchFamily="2" charset="2"/>
                <a:buChar char="ü"/>
              </a:pPr>
              <a:r>
                <a:rPr lang="zh-TW" altLang="en-US" sz="1600" b="1" dirty="0">
                  <a:solidFill>
                    <a:srgbClr val="D6ECFF">
                      <a:lumMod val="25000"/>
                    </a:srgbClr>
                  </a:solidFill>
                  <a:latin typeface="Calibri" panose="020F0502020204030204" pitchFamily="34" charset="0"/>
                  <a:ea typeface="微軟正黑體" panose="020B0604030504040204" pitchFamily="34" charset="-120"/>
                </a:rPr>
                <a:t>我對中國大陸出口占比高居 </a:t>
              </a:r>
              <a:r>
                <a:rPr lang="en-US" altLang="zh-TW" sz="1600" b="1" dirty="0">
                  <a:solidFill>
                    <a:srgbClr val="D6ECFF">
                      <a:lumMod val="25000"/>
                    </a:srgbClr>
                  </a:solidFill>
                  <a:latin typeface="Calibri" panose="020F0502020204030204" pitchFamily="34" charset="0"/>
                  <a:ea typeface="微軟正黑體" panose="020B0604030504040204" pitchFamily="34" charset="-120"/>
                </a:rPr>
                <a:t>4</a:t>
              </a:r>
              <a:r>
                <a:rPr lang="zh-TW" altLang="en-US" sz="1600" b="1" dirty="0">
                  <a:solidFill>
                    <a:srgbClr val="D6ECFF">
                      <a:lumMod val="25000"/>
                    </a:srgbClr>
                  </a:solidFill>
                  <a:latin typeface="Calibri" panose="020F0502020204030204" pitchFamily="34" charset="0"/>
                  <a:ea typeface="微軟正黑體" panose="020B0604030504040204" pitchFamily="34" charset="-120"/>
                </a:rPr>
                <a:t> 成，除易受</a:t>
              </a:r>
              <a:r>
                <a:rPr lang="zh-TW" altLang="en-US" sz="1600" b="1" dirty="0" smtClean="0">
                  <a:solidFill>
                    <a:srgbClr val="D6ECFF">
                      <a:lumMod val="25000"/>
                    </a:srgbClr>
                  </a:solidFill>
                  <a:latin typeface="Calibri" panose="020F0502020204030204" pitchFamily="34" charset="0"/>
                  <a:ea typeface="微軟正黑體" panose="020B0604030504040204" pitchFamily="34" charset="-120"/>
                </a:rPr>
                <a:t>中國大陸景氣變動影響</a:t>
              </a:r>
              <a:r>
                <a:rPr lang="zh-TW" altLang="en-US" sz="1600" b="1" dirty="0">
                  <a:solidFill>
                    <a:srgbClr val="D6ECFF">
                      <a:lumMod val="25000"/>
                    </a:srgbClr>
                  </a:solidFill>
                  <a:latin typeface="Calibri" panose="020F0502020204030204" pitchFamily="34" charset="0"/>
                  <a:ea typeface="微軟正黑體" panose="020B0604030504040204" pitchFamily="34" charset="-120"/>
                </a:rPr>
                <a:t>外，</a:t>
              </a:r>
              <a:r>
                <a:rPr lang="zh-TW" altLang="en-US" sz="1600" b="1" dirty="0" smtClean="0">
                  <a:solidFill>
                    <a:srgbClr val="D6ECFF">
                      <a:lumMod val="25000"/>
                    </a:srgbClr>
                  </a:solidFill>
                  <a:latin typeface="Calibri" panose="020F0502020204030204" pitchFamily="34" charset="0"/>
                  <a:ea typeface="微軟正黑體" panose="020B0604030504040204" pitchFamily="34" charset="-120"/>
                </a:rPr>
                <a:t>中國大陸</a:t>
              </a:r>
              <a:r>
                <a:rPr lang="zh-TW" altLang="en-US" sz="1600" b="1" dirty="0">
                  <a:solidFill>
                    <a:srgbClr val="D6ECFF">
                      <a:lumMod val="25000"/>
                    </a:srgbClr>
                  </a:solidFill>
                  <a:latin typeface="Calibri" panose="020F0502020204030204" pitchFamily="34" charset="0"/>
                  <a:ea typeface="微軟正黑體" panose="020B0604030504040204" pitchFamily="34" charset="-120"/>
                </a:rPr>
                <a:t>全</a:t>
              </a:r>
              <a:r>
                <a:rPr lang="zh-TW" altLang="en-US" sz="1600" b="1" dirty="0" smtClean="0">
                  <a:solidFill>
                    <a:srgbClr val="D6ECFF">
                      <a:lumMod val="25000"/>
                    </a:srgbClr>
                  </a:solidFill>
                  <a:latin typeface="Calibri" panose="020F0502020204030204" pitchFamily="34" charset="0"/>
                  <a:ea typeface="微軟正黑體" panose="020B0604030504040204" pitchFamily="34" charset="-120"/>
                </a:rPr>
                <a:t>力扶植</a:t>
              </a:r>
              <a:r>
                <a:rPr lang="zh-TW" altLang="en-US" sz="1600" b="1" dirty="0">
                  <a:solidFill>
                    <a:srgbClr val="D6ECFF">
                      <a:lumMod val="25000"/>
                    </a:srgbClr>
                  </a:solidFill>
                  <a:latin typeface="Calibri" panose="020F0502020204030204" pitchFamily="34" charset="0"/>
                  <a:ea typeface="微軟正黑體" panose="020B0604030504040204" pitchFamily="34" charset="-120"/>
                </a:rPr>
                <a:t>自有產業供應鏈，亦會衝擊我出口動能</a:t>
              </a:r>
              <a:endParaRPr lang="en-US" altLang="zh-TW" sz="1600" b="1" dirty="0">
                <a:solidFill>
                  <a:srgbClr val="D6ECFF">
                    <a:lumMod val="25000"/>
                  </a:srgbClr>
                </a:solidFill>
                <a:latin typeface="Calibri" panose="020F0502020204030204" pitchFamily="34" charset="0"/>
                <a:ea typeface="微軟正黑體" panose="020B0604030504040204" pitchFamily="34" charset="-120"/>
              </a:endParaRPr>
            </a:p>
            <a:p>
              <a:pPr marL="630238" lvl="1" indent="-265113" defTabSz="933450">
                <a:lnSpc>
                  <a:spcPts val="2200"/>
                </a:lnSpc>
                <a:spcBef>
                  <a:spcPts val="600"/>
                </a:spcBef>
                <a:buSzPct val="80000"/>
                <a:buFont typeface="Wingdings" panose="05000000000000000000" pitchFamily="2" charset="2"/>
                <a:buChar char="ü"/>
              </a:pPr>
              <a:endParaRPr lang="en-US" altLang="zh-TW" sz="1600" b="1" dirty="0">
                <a:solidFill>
                  <a:srgbClr val="D6ECFF">
                    <a:lumMod val="25000"/>
                  </a:srgbClr>
                </a:solidFill>
                <a:latin typeface="Calibri" panose="020F0502020204030204" pitchFamily="34" charset="0"/>
                <a:ea typeface="微軟正黑體" panose="020B0604030504040204" pitchFamily="34" charset="-120"/>
              </a:endParaRPr>
            </a:p>
            <a:p>
              <a:pPr marL="0" lvl="1" defTabSz="933450">
                <a:lnSpc>
                  <a:spcPct val="90000"/>
                </a:lnSpc>
                <a:spcBef>
                  <a:spcPct val="0"/>
                </a:spcBef>
                <a:spcAft>
                  <a:spcPct val="15000"/>
                </a:spcAft>
              </a:pPr>
              <a:endParaRPr kumimoji="0" lang="en-US" altLang="zh-TW" sz="2400" b="1" dirty="0" smtClean="0">
                <a:solidFill>
                  <a:srgbClr val="D6ECFF">
                    <a:lumMod val="25000"/>
                  </a:srgbClr>
                </a:solidFill>
                <a:latin typeface="Calibri" panose="020F0502020204030204" pitchFamily="34" charset="0"/>
                <a:ea typeface="微軟正黑體" panose="020B0604030504040204" pitchFamily="34" charset="-120"/>
              </a:endParaRPr>
            </a:p>
            <a:p>
              <a:pPr marL="0" lvl="1" defTabSz="933450">
                <a:lnSpc>
                  <a:spcPct val="90000"/>
                </a:lnSpc>
                <a:spcBef>
                  <a:spcPct val="0"/>
                </a:spcBef>
                <a:spcAft>
                  <a:spcPct val="15000"/>
                </a:spcAft>
              </a:pPr>
              <a:endParaRPr kumimoji="0" lang="en-US" altLang="zh-TW" sz="2400" b="1" dirty="0">
                <a:solidFill>
                  <a:srgbClr val="D6ECFF">
                    <a:lumMod val="25000"/>
                  </a:srgbClr>
                </a:solidFill>
                <a:latin typeface="Calibri" panose="020F0502020204030204" pitchFamily="34" charset="0"/>
                <a:ea typeface="微軟正黑體" panose="020B0604030504040204" pitchFamily="34" charset="-120"/>
              </a:endParaRPr>
            </a:p>
          </p:txBody>
        </p:sp>
      </p:grpSp>
      <p:sp>
        <p:nvSpPr>
          <p:cNvPr id="16" name="手繪多邊形 15"/>
          <p:cNvSpPr/>
          <p:nvPr/>
        </p:nvSpPr>
        <p:spPr>
          <a:xfrm>
            <a:off x="1531087" y="815792"/>
            <a:ext cx="6040637" cy="468553"/>
          </a:xfrm>
          <a:custGeom>
            <a:avLst/>
            <a:gdLst>
              <a:gd name="connsiteX0" fmla="*/ 0 w 2692202"/>
              <a:gd name="connsiteY0" fmla="*/ 0 h 619552"/>
              <a:gd name="connsiteX1" fmla="*/ 2692202 w 2692202"/>
              <a:gd name="connsiteY1" fmla="*/ 0 h 619552"/>
              <a:gd name="connsiteX2" fmla="*/ 2692202 w 2692202"/>
              <a:gd name="connsiteY2" fmla="*/ 619552 h 619552"/>
              <a:gd name="connsiteX3" fmla="*/ 0 w 2692202"/>
              <a:gd name="connsiteY3" fmla="*/ 619552 h 619552"/>
              <a:gd name="connsiteX4" fmla="*/ 0 w 2692202"/>
              <a:gd name="connsiteY4" fmla="*/ 0 h 6195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92202" h="619552">
                <a:moveTo>
                  <a:pt x="0" y="0"/>
                </a:moveTo>
                <a:lnTo>
                  <a:pt x="2692202" y="0"/>
                </a:lnTo>
                <a:lnTo>
                  <a:pt x="2692202" y="619552"/>
                </a:lnTo>
                <a:lnTo>
                  <a:pt x="0" y="619552"/>
                </a:lnTo>
                <a:lnTo>
                  <a:pt x="0" y="0"/>
                </a:lnTo>
                <a:close/>
              </a:path>
            </a:pathLst>
          </a:custGeom>
          <a:ln cmpd="sng">
            <a:noFill/>
          </a:ln>
          <a:effectLst/>
        </p:spPr>
        <p:style>
          <a:lnRef idx="2">
            <a:schemeClr val="accent2">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156464" tIns="89408" rIns="156464" bIns="89408" numCol="1" spcCol="1270" anchor="ctr" anchorCtr="1">
            <a:noAutofit/>
          </a:bodyPr>
          <a:lstStyle/>
          <a:p>
            <a:pPr lvl="0" algn="ctr" defTabSz="977900">
              <a:lnSpc>
                <a:spcPct val="90000"/>
              </a:lnSpc>
              <a:spcBef>
                <a:spcPct val="0"/>
              </a:spcBef>
              <a:spcAft>
                <a:spcPct val="35000"/>
              </a:spcAft>
            </a:pPr>
            <a:r>
              <a:rPr lang="zh-TW" altLang="en-US" sz="2800" b="1" dirty="0">
                <a:solidFill>
                  <a:schemeClr val="bg1"/>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產業升級</a:t>
            </a:r>
            <a:r>
              <a:rPr lang="zh-TW" altLang="en-US" sz="2800" b="1" dirty="0" smtClean="0">
                <a:solidFill>
                  <a:schemeClr val="bg1"/>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緩慢</a:t>
            </a:r>
            <a:endParaRPr lang="zh-TW" altLang="en-US" sz="2800" b="1" dirty="0">
              <a:solidFill>
                <a:schemeClr val="bg1"/>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endParaRPr>
          </a:p>
        </p:txBody>
      </p:sp>
      <p:sp>
        <p:nvSpPr>
          <p:cNvPr id="17" name="手繪多邊形 16"/>
          <p:cNvSpPr/>
          <p:nvPr/>
        </p:nvSpPr>
        <p:spPr>
          <a:xfrm>
            <a:off x="1531088" y="1268759"/>
            <a:ext cx="6040636" cy="1274395"/>
          </a:xfrm>
          <a:custGeom>
            <a:avLst/>
            <a:gdLst>
              <a:gd name="connsiteX0" fmla="*/ 0 w 2692202"/>
              <a:gd name="connsiteY0" fmla="*/ 0 h 3613620"/>
              <a:gd name="connsiteX1" fmla="*/ 2692202 w 2692202"/>
              <a:gd name="connsiteY1" fmla="*/ 0 h 3613620"/>
              <a:gd name="connsiteX2" fmla="*/ 2692202 w 2692202"/>
              <a:gd name="connsiteY2" fmla="*/ 3613620 h 3613620"/>
              <a:gd name="connsiteX3" fmla="*/ 0 w 2692202"/>
              <a:gd name="connsiteY3" fmla="*/ 3613620 h 3613620"/>
              <a:gd name="connsiteX4" fmla="*/ 0 w 2692202"/>
              <a:gd name="connsiteY4" fmla="*/ 0 h 36136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92202" h="3613620">
                <a:moveTo>
                  <a:pt x="0" y="0"/>
                </a:moveTo>
                <a:lnTo>
                  <a:pt x="2692202" y="0"/>
                </a:lnTo>
                <a:lnTo>
                  <a:pt x="2692202" y="3613620"/>
                </a:lnTo>
                <a:lnTo>
                  <a:pt x="0" y="3613620"/>
                </a:lnTo>
                <a:lnTo>
                  <a:pt x="0" y="0"/>
                </a:lnTo>
                <a:close/>
              </a:path>
            </a:pathLst>
          </a:custGeom>
          <a:ln cmpd="sng">
            <a:noFill/>
          </a:ln>
          <a:effectLst/>
        </p:spPr>
        <p:style>
          <a:lnRef idx="2">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0">
            <a:schemeClr val="accent2">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112014" tIns="112014" rIns="149352" bIns="168021" numCol="1" spcCol="1270" anchor="ctr" anchorCtr="0">
            <a:noAutofit/>
          </a:bodyPr>
          <a:lstStyle/>
          <a:p>
            <a:pPr marL="531813" lvl="1" indent="-342900" defTabSz="933450">
              <a:lnSpc>
                <a:spcPct val="90000"/>
              </a:lnSpc>
              <a:spcBef>
                <a:spcPct val="0"/>
              </a:spcBef>
              <a:spcAft>
                <a:spcPct val="15000"/>
              </a:spcAft>
              <a:buSzPct val="80000"/>
              <a:buFont typeface="Wingdings" panose="05000000000000000000" pitchFamily="2" charset="2"/>
              <a:buChar char="l"/>
            </a:pPr>
            <a:endParaRPr lang="en-US" altLang="zh-TW" sz="2400" b="1" dirty="0" smtClean="0">
              <a:solidFill>
                <a:srgbClr val="D6ECFF">
                  <a:lumMod val="25000"/>
                </a:srgbClr>
              </a:solidFill>
              <a:latin typeface="Calibri" panose="020F0502020204030204" pitchFamily="34" charset="0"/>
              <a:ea typeface="微軟正黑體" panose="020B0604030504040204" pitchFamily="34" charset="-120"/>
            </a:endParaRPr>
          </a:p>
          <a:p>
            <a:pPr marL="1433513" lvl="1" indent="-285750" algn="just" defTabSz="933450">
              <a:spcBef>
                <a:spcPts val="600"/>
              </a:spcBef>
              <a:spcAft>
                <a:spcPts val="200"/>
              </a:spcAft>
              <a:buSzPct val="80000"/>
              <a:buFont typeface="Wingdings" panose="05000000000000000000" pitchFamily="2" charset="2"/>
              <a:buChar char="l"/>
            </a:pPr>
            <a:r>
              <a:rPr lang="zh-TW" altLang="en-US" sz="1600" b="1" dirty="0" smtClean="0">
                <a:solidFill>
                  <a:srgbClr val="D6ECFF">
                    <a:lumMod val="25000"/>
                  </a:srgbClr>
                </a:solidFill>
                <a:latin typeface="Calibri" panose="020F0502020204030204" pitchFamily="34" charset="0"/>
                <a:ea typeface="微軟正黑體" panose="020B0604030504040204" pitchFamily="34" charset="-120"/>
              </a:rPr>
              <a:t>近</a:t>
            </a:r>
            <a:r>
              <a:rPr lang="en-US" altLang="zh-TW" sz="1600" b="1" dirty="0" smtClean="0">
                <a:solidFill>
                  <a:srgbClr val="D6ECFF">
                    <a:lumMod val="25000"/>
                  </a:srgbClr>
                </a:solidFill>
                <a:latin typeface="Calibri" panose="020F0502020204030204" pitchFamily="34" charset="0"/>
                <a:ea typeface="微軟正黑體" panose="020B0604030504040204" pitchFamily="34" charset="-120"/>
              </a:rPr>
              <a:t>5</a:t>
            </a:r>
            <a:r>
              <a:rPr lang="zh-TW" altLang="en-US" sz="1600" b="1" dirty="0" smtClean="0">
                <a:solidFill>
                  <a:srgbClr val="D6ECFF">
                    <a:lumMod val="25000"/>
                  </a:srgbClr>
                </a:solidFill>
                <a:latin typeface="Calibri" panose="020F0502020204030204" pitchFamily="34" charset="0"/>
                <a:ea typeface="微軟正黑體" panose="020B0604030504040204" pitchFamily="34" charset="-120"/>
              </a:rPr>
              <a:t>年來我國</a:t>
            </a:r>
            <a:r>
              <a:rPr lang="zh-TW" altLang="en-US" sz="1600" b="1" dirty="0">
                <a:solidFill>
                  <a:srgbClr val="D6ECFF">
                    <a:lumMod val="25000"/>
                  </a:srgbClr>
                </a:solidFill>
                <a:latin typeface="Calibri" panose="020F0502020204030204" pitchFamily="34" charset="0"/>
                <a:ea typeface="微軟正黑體" panose="020B0604030504040204" pitchFamily="34" charset="-120"/>
              </a:rPr>
              <a:t>製造業附加價值</a:t>
            </a:r>
            <a:r>
              <a:rPr lang="zh-TW" altLang="en-US" sz="1600" b="1" dirty="0" smtClean="0">
                <a:solidFill>
                  <a:srgbClr val="D6ECFF">
                    <a:lumMod val="25000"/>
                  </a:srgbClr>
                </a:solidFill>
                <a:latin typeface="Calibri" panose="020F0502020204030204" pitchFamily="34" charset="0"/>
                <a:ea typeface="微軟正黑體" panose="020B0604030504040204" pitchFamily="34" charset="-120"/>
              </a:rPr>
              <a:t>率約在 </a:t>
            </a:r>
            <a:r>
              <a:rPr lang="en-US" altLang="zh-TW" sz="1600" b="1" dirty="0" smtClean="0">
                <a:solidFill>
                  <a:srgbClr val="D6ECFF">
                    <a:lumMod val="25000"/>
                  </a:srgbClr>
                </a:solidFill>
                <a:latin typeface="Calibri" panose="020F0502020204030204" pitchFamily="34" charset="0"/>
                <a:ea typeface="微軟正黑體" panose="020B0604030504040204" pitchFamily="34" charset="-120"/>
              </a:rPr>
              <a:t>21.9%</a:t>
            </a:r>
            <a:r>
              <a:rPr lang="zh-TW" altLang="en-US" sz="1600" b="1" dirty="0" smtClean="0">
                <a:solidFill>
                  <a:srgbClr val="D6ECFF">
                    <a:lumMod val="25000"/>
                  </a:srgbClr>
                </a:solidFill>
                <a:latin typeface="Calibri" panose="020F0502020204030204" pitchFamily="34" charset="0"/>
                <a:ea typeface="微軟正黑體" panose="020B0604030504040204" pitchFamily="34" charset="-120"/>
              </a:rPr>
              <a:t> 至 </a:t>
            </a:r>
            <a:r>
              <a:rPr lang="en-US" altLang="zh-TW" sz="1600" b="1" dirty="0" smtClean="0">
                <a:solidFill>
                  <a:srgbClr val="D6ECFF">
                    <a:lumMod val="25000"/>
                  </a:srgbClr>
                </a:solidFill>
                <a:latin typeface="Calibri" panose="020F0502020204030204" pitchFamily="34" charset="0"/>
                <a:ea typeface="微軟正黑體" panose="020B0604030504040204" pitchFamily="34" charset="-120"/>
              </a:rPr>
              <a:t>25%</a:t>
            </a:r>
            <a:r>
              <a:rPr lang="zh-TW" altLang="en-US" sz="1600" b="1" dirty="0" smtClean="0">
                <a:solidFill>
                  <a:srgbClr val="D6ECFF">
                    <a:lumMod val="25000"/>
                  </a:srgbClr>
                </a:solidFill>
                <a:latin typeface="Calibri" panose="020F0502020204030204" pitchFamily="34" charset="0"/>
                <a:ea typeface="微軟正黑體" panose="020B0604030504040204" pitchFamily="34" charset="-120"/>
              </a:rPr>
              <a:t> 間，與韓國相當，但較日本</a:t>
            </a:r>
            <a:r>
              <a:rPr lang="zh-TW" altLang="en-US" sz="1600" b="1" smtClean="0">
                <a:solidFill>
                  <a:srgbClr val="D6ECFF">
                    <a:lumMod val="25000"/>
                  </a:srgbClr>
                </a:solidFill>
                <a:latin typeface="Calibri" panose="020F0502020204030204" pitchFamily="34" charset="0"/>
                <a:ea typeface="微軟正黑體" panose="020B0604030504040204" pitchFamily="34" charset="-120"/>
              </a:rPr>
              <a:t>、美國減少 </a:t>
            </a:r>
            <a:r>
              <a:rPr lang="en-US" altLang="zh-TW" sz="1600" b="1" dirty="0" smtClean="0">
                <a:solidFill>
                  <a:srgbClr val="D6ECFF">
                    <a:lumMod val="25000"/>
                  </a:srgbClr>
                </a:solidFill>
                <a:latin typeface="Calibri" panose="020F0502020204030204" pitchFamily="34" charset="0"/>
                <a:ea typeface="微軟正黑體" panose="020B0604030504040204" pitchFamily="34" charset="-120"/>
              </a:rPr>
              <a:t>6 </a:t>
            </a:r>
            <a:r>
              <a:rPr lang="zh-TW" altLang="en-US" sz="1600" b="1" dirty="0" smtClean="0">
                <a:solidFill>
                  <a:srgbClr val="D6ECFF">
                    <a:lumMod val="25000"/>
                  </a:srgbClr>
                </a:solidFill>
                <a:latin typeface="Calibri" panose="020F0502020204030204" pitchFamily="34" charset="0"/>
                <a:ea typeface="微軟正黑體" panose="020B0604030504040204" pitchFamily="34" charset="-120"/>
              </a:rPr>
              <a:t>至</a:t>
            </a:r>
            <a:r>
              <a:rPr lang="en-US" altLang="zh-TW" sz="1600" b="1" dirty="0" smtClean="0">
                <a:solidFill>
                  <a:srgbClr val="D6ECFF">
                    <a:lumMod val="25000"/>
                  </a:srgbClr>
                </a:solidFill>
                <a:latin typeface="Calibri" panose="020F0502020204030204" pitchFamily="34" charset="0"/>
                <a:ea typeface="微軟正黑體" panose="020B0604030504040204" pitchFamily="34" charset="-120"/>
              </a:rPr>
              <a:t>10</a:t>
            </a:r>
            <a:r>
              <a:rPr lang="zh-TW" altLang="en-US" sz="1600" b="1" dirty="0" smtClean="0">
                <a:solidFill>
                  <a:srgbClr val="D6ECFF">
                    <a:lumMod val="25000"/>
                  </a:srgbClr>
                </a:solidFill>
                <a:latin typeface="Calibri" panose="020F0502020204030204" pitchFamily="34" charset="0"/>
                <a:ea typeface="微軟正黑體" panose="020B0604030504040204" pitchFamily="34" charset="-120"/>
              </a:rPr>
              <a:t> 個</a:t>
            </a:r>
            <a:r>
              <a:rPr lang="zh-TW" altLang="en-US" sz="1600" b="1" dirty="0">
                <a:solidFill>
                  <a:srgbClr val="D6ECFF">
                    <a:lumMod val="25000"/>
                  </a:srgbClr>
                </a:solidFill>
                <a:latin typeface="Calibri" panose="020F0502020204030204" pitchFamily="34" charset="0"/>
                <a:ea typeface="微軟正黑體" panose="020B0604030504040204" pitchFamily="34" charset="-120"/>
              </a:rPr>
              <a:t>百分點</a:t>
            </a:r>
            <a:endParaRPr lang="en-US" altLang="zh-TW" sz="1600" b="1" dirty="0">
              <a:solidFill>
                <a:srgbClr val="D6ECFF">
                  <a:lumMod val="25000"/>
                </a:srgbClr>
              </a:solidFill>
              <a:latin typeface="Calibri" panose="020F0502020204030204" pitchFamily="34" charset="0"/>
              <a:ea typeface="微軟正黑體" panose="020B0604030504040204" pitchFamily="34" charset="-120"/>
            </a:endParaRPr>
          </a:p>
          <a:p>
            <a:pPr marL="1433513" lvl="1" indent="-285750" algn="just" defTabSz="933450">
              <a:spcBef>
                <a:spcPts val="600"/>
              </a:spcBef>
              <a:spcAft>
                <a:spcPts val="200"/>
              </a:spcAft>
              <a:buSzPct val="80000"/>
              <a:buFont typeface="Wingdings" panose="05000000000000000000" pitchFamily="2" charset="2"/>
              <a:buChar char="l"/>
            </a:pPr>
            <a:r>
              <a:rPr lang="en-US" altLang="zh-TW" sz="1600" b="1" dirty="0" smtClean="0">
                <a:solidFill>
                  <a:srgbClr val="D6ECFF">
                    <a:lumMod val="25000"/>
                  </a:srgbClr>
                </a:solidFill>
                <a:latin typeface="Calibri" panose="020F0502020204030204" pitchFamily="34" charset="0"/>
                <a:ea typeface="微軟正黑體" panose="020B0604030504040204" pitchFamily="34" charset="-120"/>
              </a:rPr>
              <a:t>2010</a:t>
            </a:r>
            <a:r>
              <a:rPr lang="zh-TW" altLang="en-US" sz="1600" b="1" dirty="0" smtClean="0">
                <a:solidFill>
                  <a:srgbClr val="D6ECFF">
                    <a:lumMod val="25000"/>
                  </a:srgbClr>
                </a:solidFill>
                <a:latin typeface="Calibri" panose="020F0502020204030204" pitchFamily="34" charset="0"/>
                <a:ea typeface="微軟正黑體" panose="020B0604030504040204" pitchFamily="34" charset="-120"/>
              </a:rPr>
              <a:t>年至</a:t>
            </a:r>
            <a:r>
              <a:rPr lang="en-US" altLang="zh-TW" sz="1600" b="1" dirty="0" smtClean="0">
                <a:solidFill>
                  <a:srgbClr val="D6ECFF">
                    <a:lumMod val="25000"/>
                  </a:srgbClr>
                </a:solidFill>
                <a:latin typeface="Calibri" panose="020F0502020204030204" pitchFamily="34" charset="0"/>
                <a:ea typeface="微軟正黑體" panose="020B0604030504040204" pitchFamily="34" charset="-120"/>
              </a:rPr>
              <a:t>2013</a:t>
            </a:r>
            <a:r>
              <a:rPr lang="zh-TW" altLang="en-US" sz="1600" b="1" dirty="0" smtClean="0">
                <a:solidFill>
                  <a:srgbClr val="D6ECFF">
                    <a:lumMod val="25000"/>
                  </a:srgbClr>
                </a:solidFill>
                <a:latin typeface="Calibri" panose="020F0502020204030204" pitchFamily="34" charset="0"/>
                <a:ea typeface="微軟正黑體" panose="020B0604030504040204" pitchFamily="34" charset="-120"/>
              </a:rPr>
              <a:t>年我國服務業生產總值平均成長率僅約 </a:t>
            </a:r>
            <a:r>
              <a:rPr lang="en-US" altLang="zh-TW" sz="1600" b="1" dirty="0" smtClean="0">
                <a:solidFill>
                  <a:srgbClr val="D6ECFF">
                    <a:lumMod val="25000"/>
                  </a:srgbClr>
                </a:solidFill>
                <a:latin typeface="Calibri" panose="020F0502020204030204" pitchFamily="34" charset="0"/>
                <a:ea typeface="微軟正黑體" panose="020B0604030504040204" pitchFamily="34" charset="-120"/>
              </a:rPr>
              <a:t>3.95%</a:t>
            </a:r>
            <a:r>
              <a:rPr lang="zh-TW" altLang="en-US" sz="1600" b="1" dirty="0" smtClean="0">
                <a:solidFill>
                  <a:srgbClr val="D6ECFF">
                    <a:lumMod val="25000"/>
                  </a:srgbClr>
                </a:solidFill>
                <a:latin typeface="Calibri" panose="020F0502020204030204" pitchFamily="34" charset="0"/>
                <a:ea typeface="微軟正黑體" panose="020B0604030504040204" pitchFamily="34" charset="-120"/>
              </a:rPr>
              <a:t>，低於製造業平均成長率 </a:t>
            </a:r>
            <a:r>
              <a:rPr lang="en-US" altLang="zh-TW" sz="1600" b="1" dirty="0" smtClean="0">
                <a:solidFill>
                  <a:srgbClr val="D6ECFF">
                    <a:lumMod val="25000"/>
                  </a:srgbClr>
                </a:solidFill>
                <a:latin typeface="Calibri" panose="020F0502020204030204" pitchFamily="34" charset="0"/>
                <a:ea typeface="微軟正黑體" panose="020B0604030504040204" pitchFamily="34" charset="-120"/>
              </a:rPr>
              <a:t>7.0%</a:t>
            </a:r>
            <a:endParaRPr lang="en-US" altLang="zh-TW" sz="2400" b="1" dirty="0">
              <a:solidFill>
                <a:srgbClr val="D6ECFF">
                  <a:lumMod val="25000"/>
                </a:srgbClr>
              </a:solidFill>
              <a:latin typeface="Calibri" panose="020F0502020204030204" pitchFamily="34" charset="0"/>
              <a:ea typeface="微軟正黑體" panose="020B0604030504040204" pitchFamily="34" charset="-120"/>
            </a:endParaRPr>
          </a:p>
          <a:p>
            <a:pPr marL="985838" lvl="1" indent="-342900" defTabSz="933450">
              <a:lnSpc>
                <a:spcPct val="90000"/>
              </a:lnSpc>
              <a:spcBef>
                <a:spcPct val="0"/>
              </a:spcBef>
              <a:spcAft>
                <a:spcPct val="15000"/>
              </a:spcAft>
              <a:buFont typeface="Wingdings" panose="05000000000000000000" pitchFamily="2" charset="2"/>
              <a:buChar char="ü"/>
            </a:pPr>
            <a:endParaRPr lang="zh-TW" altLang="en-US" sz="2400" kern="1200" dirty="0"/>
          </a:p>
        </p:txBody>
      </p:sp>
      <p:sp>
        <p:nvSpPr>
          <p:cNvPr id="18" name="標題 1"/>
          <p:cNvSpPr>
            <a:spLocks noGrp="1"/>
          </p:cNvSpPr>
          <p:nvPr>
            <p:ph type="title"/>
          </p:nvPr>
        </p:nvSpPr>
        <p:spPr>
          <a:xfrm>
            <a:off x="237449" y="0"/>
            <a:ext cx="8721250" cy="864000"/>
          </a:xfrm>
        </p:spPr>
        <p:txBody>
          <a:bodyPr>
            <a:normAutofit/>
          </a:bodyPr>
          <a:lstStyle/>
          <a:p>
            <a:pPr marL="720725" indent="-720725">
              <a:lnSpc>
                <a:spcPts val="3000"/>
              </a:lnSpc>
            </a:pPr>
            <a:r>
              <a:rPr lang="zh-TW" altLang="en-US" sz="3600" b="1" dirty="0" smtClean="0">
                <a:solidFill>
                  <a:srgbClr val="002060"/>
                </a:solidFill>
                <a:effectLst>
                  <a:outerShdw blurRad="38100" dist="38100" dir="2700000" algn="tl">
                    <a:srgbClr val="000000">
                      <a:alpha val="43137"/>
                    </a:srgbClr>
                  </a:outerShdw>
                </a:effectLst>
                <a:cs typeface="Times New Roman" panose="02020603050405020304" pitchFamily="18" charset="0"/>
              </a:rPr>
              <a:t>二、中長期結構性課題</a:t>
            </a:r>
            <a:endParaRPr kumimoji="1" lang="zh-TW" altLang="en-US" sz="3600" b="1" dirty="0">
              <a:solidFill>
                <a:srgbClr val="002060"/>
              </a:solidFill>
              <a:effectLst>
                <a:outerShdw blurRad="38100" dist="38100" dir="2700000" algn="tl">
                  <a:srgbClr val="000000">
                    <a:alpha val="43137"/>
                  </a:srgbClr>
                </a:outerShdw>
              </a:effectLst>
            </a:endParaRPr>
          </a:p>
        </p:txBody>
      </p:sp>
      <p:cxnSp>
        <p:nvCxnSpPr>
          <p:cNvPr id="19" name="直線單箭頭接點 18"/>
          <p:cNvCxnSpPr/>
          <p:nvPr/>
        </p:nvCxnSpPr>
        <p:spPr>
          <a:xfrm>
            <a:off x="4351371" y="2543155"/>
            <a:ext cx="0" cy="138119"/>
          </a:xfrm>
          <a:prstGeom prst="straightConnector1">
            <a:avLst/>
          </a:prstGeom>
          <a:ln w="25400">
            <a:tailEnd type="none"/>
          </a:ln>
        </p:spPr>
        <p:style>
          <a:lnRef idx="1">
            <a:schemeClr val="accent1"/>
          </a:lnRef>
          <a:fillRef idx="0">
            <a:schemeClr val="accent1"/>
          </a:fillRef>
          <a:effectRef idx="0">
            <a:schemeClr val="accent1"/>
          </a:effectRef>
          <a:fontRef idx="minor">
            <a:schemeClr val="tx1"/>
          </a:fontRef>
        </p:style>
      </p:cxnSp>
      <p:cxnSp>
        <p:nvCxnSpPr>
          <p:cNvPr id="43" name="直線單箭頭接點 42"/>
          <p:cNvCxnSpPr/>
          <p:nvPr/>
        </p:nvCxnSpPr>
        <p:spPr>
          <a:xfrm>
            <a:off x="1914429" y="2675608"/>
            <a:ext cx="5033835" cy="11333"/>
          </a:xfrm>
          <a:prstGeom prst="straightConnector1">
            <a:avLst/>
          </a:prstGeom>
          <a:ln w="25400">
            <a:tailEnd type="none"/>
          </a:ln>
        </p:spPr>
        <p:style>
          <a:lnRef idx="1">
            <a:schemeClr val="accent1"/>
          </a:lnRef>
          <a:fillRef idx="0">
            <a:schemeClr val="accent1"/>
          </a:fillRef>
          <a:effectRef idx="0">
            <a:schemeClr val="accent1"/>
          </a:effectRef>
          <a:fontRef idx="minor">
            <a:schemeClr val="tx1"/>
          </a:fontRef>
        </p:style>
      </p:cxnSp>
      <p:sp>
        <p:nvSpPr>
          <p:cNvPr id="15" name="投影片編號版面配置區 3"/>
          <p:cNvSpPr txBox="1">
            <a:spLocks/>
          </p:cNvSpPr>
          <p:nvPr/>
        </p:nvSpPr>
        <p:spPr>
          <a:xfrm>
            <a:off x="6960278" y="6492875"/>
            <a:ext cx="2133600" cy="365125"/>
          </a:xfrm>
          <a:prstGeom prst="rect">
            <a:avLst/>
          </a:prstGeom>
        </p:spPr>
        <p:txBody>
          <a:bodyPr vert="horz" lIns="91440" tIns="45720" rIns="91440" bIns="45720" rtlCol="0" anchor="ctr"/>
          <a:lstStyle>
            <a:defPPr>
              <a:defRPr lang="zh-TW"/>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8646B01-4085-4DDD-822B-F552DEC86DD7}" type="slidenum">
              <a:rPr lang="zh-TW" altLang="en-US" sz="1600" smtClean="0">
                <a:solidFill>
                  <a:prstClr val="black">
                    <a:tint val="75000"/>
                  </a:prstClr>
                </a:solidFill>
                <a:ea typeface="文鼎圓體M"/>
              </a:rPr>
              <a:pPr/>
              <a:t>7</a:t>
            </a:fld>
            <a:endParaRPr lang="zh-TW" altLang="en-US" sz="1600" dirty="0">
              <a:solidFill>
                <a:prstClr val="black">
                  <a:tint val="75000"/>
                </a:prstClr>
              </a:solidFill>
              <a:ea typeface="文鼎圓體M"/>
            </a:endParaRPr>
          </a:p>
        </p:txBody>
      </p:sp>
      <p:sp>
        <p:nvSpPr>
          <p:cNvPr id="2" name="五邊形 1"/>
          <p:cNvSpPr/>
          <p:nvPr/>
        </p:nvSpPr>
        <p:spPr>
          <a:xfrm>
            <a:off x="1754378" y="1363596"/>
            <a:ext cx="956930" cy="493666"/>
          </a:xfrm>
          <a:prstGeom prst="homePlate">
            <a:avLst>
              <a:gd name="adj" fmla="val 28462"/>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b="1" dirty="0" smtClean="0">
                <a:solidFill>
                  <a:schemeClr val="tx2"/>
                </a:solidFill>
                <a:latin typeface="微軟正黑體" panose="020B0604030504040204" pitchFamily="34" charset="-120"/>
                <a:ea typeface="微軟正黑體" panose="020B0604030504040204" pitchFamily="34" charset="-120"/>
              </a:rPr>
              <a:t>製造業</a:t>
            </a:r>
            <a:endParaRPr lang="zh-TW" altLang="en-US" b="1" dirty="0">
              <a:solidFill>
                <a:schemeClr val="tx2"/>
              </a:solidFill>
              <a:latin typeface="微軟正黑體" panose="020B0604030504040204" pitchFamily="34" charset="-120"/>
              <a:ea typeface="微軟正黑體" panose="020B0604030504040204" pitchFamily="34" charset="-120"/>
            </a:endParaRPr>
          </a:p>
        </p:txBody>
      </p:sp>
      <p:sp>
        <p:nvSpPr>
          <p:cNvPr id="20" name="五邊形 19"/>
          <p:cNvSpPr/>
          <p:nvPr/>
        </p:nvSpPr>
        <p:spPr>
          <a:xfrm>
            <a:off x="1765011" y="1944358"/>
            <a:ext cx="956930" cy="493666"/>
          </a:xfrm>
          <a:prstGeom prst="homePlate">
            <a:avLst>
              <a:gd name="adj" fmla="val 28462"/>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b="1" dirty="0" smtClean="0">
                <a:solidFill>
                  <a:schemeClr val="tx2"/>
                </a:solidFill>
                <a:latin typeface="微軟正黑體" panose="020B0604030504040204" pitchFamily="34" charset="-120"/>
                <a:ea typeface="微軟正黑體" panose="020B0604030504040204" pitchFamily="34" charset="-120"/>
              </a:rPr>
              <a:t>服務業</a:t>
            </a:r>
            <a:endParaRPr lang="zh-TW" altLang="en-US" b="1" dirty="0">
              <a:solidFill>
                <a:schemeClr val="tx2"/>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0372916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idx="4294967295"/>
          </p:nvPr>
        </p:nvSpPr>
        <p:spPr>
          <a:xfrm>
            <a:off x="187325" y="2431990"/>
            <a:ext cx="8956675" cy="1143000"/>
          </a:xfrm>
        </p:spPr>
        <p:txBody>
          <a:bodyPr/>
          <a:lstStyle/>
          <a:p>
            <a:r>
              <a:rPr lang="zh-TW" altLang="en-US" b="1" dirty="0">
                <a:solidFill>
                  <a:schemeClr val="accent1">
                    <a:lumMod val="50000"/>
                  </a:schemeClr>
                </a:solidFill>
              </a:rPr>
              <a:t>叁</a:t>
            </a:r>
            <a:r>
              <a:rPr lang="zh-TW" altLang="en-US" b="1" dirty="0" smtClean="0">
                <a:solidFill>
                  <a:schemeClr val="accent1">
                    <a:lumMod val="50000"/>
                  </a:schemeClr>
                </a:solidFill>
              </a:rPr>
              <a:t>、政策檢討</a:t>
            </a:r>
            <a:endParaRPr lang="zh-TW" altLang="en-US" b="1" dirty="0">
              <a:solidFill>
                <a:schemeClr val="accent1">
                  <a:lumMod val="50000"/>
                </a:schemeClr>
              </a:solidFill>
            </a:endParaRPr>
          </a:p>
        </p:txBody>
      </p:sp>
      <p:sp>
        <p:nvSpPr>
          <p:cNvPr id="4" name="投影片編號版面配置區 3"/>
          <p:cNvSpPr txBox="1">
            <a:spLocks/>
          </p:cNvSpPr>
          <p:nvPr/>
        </p:nvSpPr>
        <p:spPr>
          <a:xfrm>
            <a:off x="6905848" y="6492875"/>
            <a:ext cx="2133600" cy="365125"/>
          </a:xfrm>
          <a:prstGeom prst="rect">
            <a:avLst/>
          </a:prstGeom>
        </p:spPr>
        <p:txBody>
          <a:bodyPr vert="horz" lIns="91440" tIns="45720" rIns="91440" bIns="45720" rtlCol="0" anchor="ctr"/>
          <a:lstStyle>
            <a:defPPr>
              <a:defRPr lang="zh-TW"/>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8646B01-4085-4DDD-822B-F552DEC86DD7}" type="slidenum">
              <a:rPr lang="zh-TW" altLang="en-US" sz="1600" smtClean="0">
                <a:solidFill>
                  <a:prstClr val="black">
                    <a:tint val="75000"/>
                  </a:prstClr>
                </a:solidFill>
                <a:ea typeface="文鼎圓體M"/>
              </a:rPr>
              <a:pPr/>
              <a:t>8</a:t>
            </a:fld>
            <a:endParaRPr lang="zh-TW" altLang="en-US" sz="1600" dirty="0">
              <a:solidFill>
                <a:prstClr val="black">
                  <a:tint val="75000"/>
                </a:prstClr>
              </a:solidFill>
              <a:ea typeface="文鼎圓體M"/>
            </a:endParaRPr>
          </a:p>
        </p:txBody>
      </p:sp>
    </p:spTree>
    <p:extLst>
      <p:ext uri="{BB962C8B-B14F-4D97-AF65-F5344CB8AC3E}">
        <p14:creationId xmlns:p14="http://schemas.microsoft.com/office/powerpoint/2010/main" val="12894506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idx="4294967295"/>
          </p:nvPr>
        </p:nvSpPr>
        <p:spPr>
          <a:xfrm>
            <a:off x="-38443" y="322561"/>
            <a:ext cx="8943453" cy="843760"/>
          </a:xfrm>
        </p:spPr>
        <p:txBody>
          <a:bodyPr>
            <a:normAutofit/>
          </a:bodyPr>
          <a:lstStyle/>
          <a:p>
            <a:pPr marL="1701800" indent="-1701800"/>
            <a:r>
              <a:rPr lang="zh-TW" altLang="en-US" sz="4000" b="1" dirty="0">
                <a:solidFill>
                  <a:srgbClr val="002060"/>
                </a:solidFill>
                <a:effectLst>
                  <a:outerShdw blurRad="38100" dist="38100" dir="2700000" algn="tl">
                    <a:srgbClr val="000000">
                      <a:alpha val="43137"/>
                    </a:srgbClr>
                  </a:outerShdw>
                </a:effectLst>
                <a:cs typeface="Times New Roman" panose="02020603050405020304" pitchFamily="18" charset="0"/>
              </a:rPr>
              <a:t>政策盤點</a:t>
            </a:r>
          </a:p>
        </p:txBody>
      </p:sp>
      <p:sp>
        <p:nvSpPr>
          <p:cNvPr id="13" name="投影片編號版面配置區 3"/>
          <p:cNvSpPr txBox="1">
            <a:spLocks/>
          </p:cNvSpPr>
          <p:nvPr/>
        </p:nvSpPr>
        <p:spPr>
          <a:xfrm>
            <a:off x="6905848" y="6492875"/>
            <a:ext cx="2133600" cy="365125"/>
          </a:xfrm>
          <a:prstGeom prst="rect">
            <a:avLst/>
          </a:prstGeom>
        </p:spPr>
        <p:txBody>
          <a:bodyPr vert="horz" lIns="91440" tIns="45720" rIns="91440" bIns="45720" rtlCol="0" anchor="ctr"/>
          <a:lstStyle>
            <a:defPPr>
              <a:defRPr lang="zh-TW"/>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8646B01-4085-4DDD-822B-F552DEC86DD7}" type="slidenum">
              <a:rPr lang="zh-TW" altLang="en-US" sz="1600" smtClean="0">
                <a:solidFill>
                  <a:prstClr val="black">
                    <a:tint val="75000"/>
                  </a:prstClr>
                </a:solidFill>
                <a:ea typeface="文鼎圓體M"/>
              </a:rPr>
              <a:pPr/>
              <a:t>9</a:t>
            </a:fld>
            <a:endParaRPr lang="zh-TW" altLang="en-US" sz="1600" dirty="0">
              <a:solidFill>
                <a:prstClr val="black">
                  <a:tint val="75000"/>
                </a:prstClr>
              </a:solidFill>
              <a:ea typeface="文鼎圓體M"/>
            </a:endParaRPr>
          </a:p>
        </p:txBody>
      </p:sp>
      <p:sp>
        <p:nvSpPr>
          <p:cNvPr id="7" name="向右箭號 6"/>
          <p:cNvSpPr/>
          <p:nvPr/>
        </p:nvSpPr>
        <p:spPr>
          <a:xfrm>
            <a:off x="348726" y="1274988"/>
            <a:ext cx="8468463" cy="772542"/>
          </a:xfrm>
          <a:prstGeom prst="rightArrow">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zh-TW" altLang="en-US" dirty="0" smtClean="0"/>
              <a:t>                 </a:t>
            </a:r>
            <a:endParaRPr lang="zh-TW" altLang="en-US" dirty="0"/>
          </a:p>
        </p:txBody>
      </p:sp>
      <p:sp>
        <p:nvSpPr>
          <p:cNvPr id="9" name="文字方塊 8"/>
          <p:cNvSpPr txBox="1"/>
          <p:nvPr/>
        </p:nvSpPr>
        <p:spPr>
          <a:xfrm>
            <a:off x="1339702" y="1525227"/>
            <a:ext cx="6178698" cy="338554"/>
          </a:xfrm>
          <a:prstGeom prst="rect">
            <a:avLst/>
          </a:prstGeom>
          <a:noFill/>
        </p:spPr>
        <p:txBody>
          <a:bodyPr wrap="square" rtlCol="0">
            <a:spAutoFit/>
          </a:bodyPr>
          <a:lstStyle/>
          <a:p>
            <a:pPr algn="ctr"/>
            <a:r>
              <a:rPr lang="en-US" altLang="zh-TW" sz="1600" dirty="0" smtClean="0">
                <a:latin typeface="Arial Unicode MS" panose="020B0604020202020204" pitchFamily="34" charset="-120"/>
                <a:ea typeface="Arial Unicode MS" panose="020B0604020202020204" pitchFamily="34" charset="-120"/>
                <a:cs typeface="Arial Unicode MS" panose="020B0604020202020204" pitchFamily="34" charset="-120"/>
              </a:rPr>
              <a:t>2008 –</a:t>
            </a:r>
            <a:r>
              <a:rPr lang="zh-TW" altLang="en-US" sz="1600" dirty="0" smtClean="0">
                <a:latin typeface="Arial Unicode MS" panose="020B0604020202020204" pitchFamily="34" charset="-120"/>
                <a:ea typeface="Arial Unicode MS" panose="020B0604020202020204" pitchFamily="34" charset="-120"/>
                <a:cs typeface="Arial Unicode MS" panose="020B0604020202020204" pitchFamily="34" charset="-120"/>
              </a:rPr>
              <a:t> </a:t>
            </a:r>
            <a:r>
              <a:rPr lang="en-US" altLang="zh-TW" sz="1600" dirty="0" smtClean="0">
                <a:latin typeface="Arial Unicode MS" panose="020B0604020202020204" pitchFamily="34" charset="-120"/>
                <a:ea typeface="Arial Unicode MS" panose="020B0604020202020204" pitchFamily="34" charset="-120"/>
                <a:cs typeface="Arial Unicode MS" panose="020B0604020202020204" pitchFamily="34" charset="-120"/>
              </a:rPr>
              <a:t>2014</a:t>
            </a:r>
            <a:r>
              <a:rPr lang="zh-TW" altLang="en-US" sz="1600" dirty="0" smtClean="0">
                <a:latin typeface="微軟正黑體" panose="020B0604030504040204" pitchFamily="34" charset="-120"/>
                <a:ea typeface="微軟正黑體" panose="020B0604030504040204" pitchFamily="34" charset="-120"/>
                <a:cs typeface="Arial Unicode MS" panose="020B0604020202020204" pitchFamily="34" charset="-120"/>
              </a:rPr>
              <a:t>年</a:t>
            </a:r>
            <a:endParaRPr lang="zh-TW" altLang="en-US" sz="1600" dirty="0">
              <a:latin typeface="微軟正黑體" panose="020B0604030504040204" pitchFamily="34" charset="-120"/>
              <a:ea typeface="微軟正黑體" panose="020B0604030504040204" pitchFamily="34" charset="-120"/>
              <a:cs typeface="Arial Unicode MS" panose="020B0604020202020204" pitchFamily="34" charset="-120"/>
            </a:endParaRPr>
          </a:p>
        </p:txBody>
      </p:sp>
      <p:sp>
        <p:nvSpPr>
          <p:cNvPr id="39" name="圓角矩形 38"/>
          <p:cNvSpPr/>
          <p:nvPr/>
        </p:nvSpPr>
        <p:spPr>
          <a:xfrm>
            <a:off x="348726" y="3484049"/>
            <a:ext cx="504000" cy="972000"/>
          </a:xfrm>
          <a:prstGeom prst="roundRect">
            <a:avLst>
              <a:gd name="adj" fmla="val 287"/>
            </a:avLst>
          </a:prstGeom>
          <a:ln>
            <a:prstDash val="solid"/>
          </a:ln>
        </p:spPr>
        <p:style>
          <a:lnRef idx="1">
            <a:schemeClr val="accent5"/>
          </a:lnRef>
          <a:fillRef idx="2">
            <a:schemeClr val="accent5"/>
          </a:fillRef>
          <a:effectRef idx="1">
            <a:schemeClr val="accent5"/>
          </a:effectRef>
          <a:fontRef idx="minor">
            <a:schemeClr val="dk1"/>
          </a:fontRef>
        </p:style>
        <p:txBody>
          <a:bodyPr rtlCol="0" anchor="ctr"/>
          <a:lstStyle/>
          <a:p>
            <a:pPr algn="ctr"/>
            <a:r>
              <a:rPr lang="zh-TW" altLang="en-US" sz="2800" b="1" dirty="0" smtClean="0">
                <a:latin typeface="微軟正黑體" panose="020B0604030504040204" pitchFamily="34" charset="-120"/>
                <a:ea typeface="微軟正黑體" panose="020B0604030504040204" pitchFamily="34" charset="-120"/>
              </a:rPr>
              <a:t>出口</a:t>
            </a:r>
            <a:endParaRPr lang="zh-TW" altLang="en-US" sz="2800" b="1" dirty="0">
              <a:latin typeface="微軟正黑體" panose="020B0604030504040204" pitchFamily="34" charset="-120"/>
              <a:ea typeface="微軟正黑體" panose="020B0604030504040204" pitchFamily="34" charset="-120"/>
            </a:endParaRPr>
          </a:p>
        </p:txBody>
      </p:sp>
      <p:sp>
        <p:nvSpPr>
          <p:cNvPr id="18" name="矩形 17"/>
          <p:cNvSpPr/>
          <p:nvPr/>
        </p:nvSpPr>
        <p:spPr>
          <a:xfrm>
            <a:off x="348726" y="2121349"/>
            <a:ext cx="504000" cy="972000"/>
          </a:xfrm>
          <a:prstGeom prst="rect">
            <a:avLst/>
          </a:prstGeom>
          <a:ln>
            <a:prstDash val="solid"/>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ltLang="zh-TW" sz="2800" b="1" dirty="0" smtClean="0">
              <a:latin typeface="微軟正黑體" panose="020B0604030504040204" pitchFamily="34" charset="-120"/>
              <a:ea typeface="微軟正黑體" panose="020B0604030504040204" pitchFamily="34" charset="-120"/>
            </a:endParaRPr>
          </a:p>
          <a:p>
            <a:pPr algn="ctr"/>
            <a:r>
              <a:rPr lang="zh-TW" altLang="en-US" sz="2800" b="1" dirty="0" smtClean="0">
                <a:latin typeface="微軟正黑體" panose="020B0604030504040204" pitchFamily="34" charset="-120"/>
                <a:ea typeface="微軟正黑體" panose="020B0604030504040204" pitchFamily="34" charset="-120"/>
              </a:rPr>
              <a:t>產業</a:t>
            </a:r>
            <a:endParaRPr lang="zh-TW" altLang="en-US" sz="2800" b="1" dirty="0">
              <a:latin typeface="微軟正黑體" panose="020B0604030504040204" pitchFamily="34" charset="-120"/>
              <a:ea typeface="微軟正黑體" panose="020B0604030504040204" pitchFamily="34" charset="-120"/>
            </a:endParaRPr>
          </a:p>
          <a:p>
            <a:pPr algn="ctr"/>
            <a:endParaRPr lang="zh-TW" altLang="en-US" sz="2800" b="1" dirty="0">
              <a:latin typeface="微軟正黑體" panose="020B0604030504040204" pitchFamily="34" charset="-120"/>
              <a:ea typeface="微軟正黑體" panose="020B0604030504040204" pitchFamily="34" charset="-120"/>
            </a:endParaRPr>
          </a:p>
        </p:txBody>
      </p:sp>
      <p:sp>
        <p:nvSpPr>
          <p:cNvPr id="73" name="文字方塊 72"/>
          <p:cNvSpPr txBox="1"/>
          <p:nvPr/>
        </p:nvSpPr>
        <p:spPr>
          <a:xfrm>
            <a:off x="138224" y="6057767"/>
            <a:ext cx="8766786" cy="646331"/>
          </a:xfrm>
          <a:prstGeom prst="rect">
            <a:avLst/>
          </a:prstGeom>
          <a:noFill/>
        </p:spPr>
        <p:txBody>
          <a:bodyPr wrap="square" rtlCol="0">
            <a:spAutoFit/>
          </a:bodyPr>
          <a:lstStyle/>
          <a:p>
            <a:pPr marL="298450" indent="-298450" algn="just"/>
            <a:r>
              <a:rPr lang="zh-TW" altLang="en-US" sz="1200" dirty="0" smtClean="0"/>
              <a:t>註：六大</a:t>
            </a:r>
            <a:r>
              <a:rPr lang="zh-TW" altLang="en-US" sz="1200" dirty="0"/>
              <a:t>新興</a:t>
            </a:r>
            <a:r>
              <a:rPr lang="zh-TW" altLang="en-US" sz="1200" dirty="0" smtClean="0"/>
              <a:t>產業包括生物科技</a:t>
            </a:r>
            <a:r>
              <a:rPr lang="zh-TW" altLang="en-US" sz="1200" dirty="0"/>
              <a:t>、綠色能源、精緻農業、觀光旅遊、醫療照護及文化</a:t>
            </a:r>
            <a:r>
              <a:rPr lang="zh-TW" altLang="en-US" sz="1200" dirty="0" smtClean="0"/>
              <a:t>創意；四大智慧型</a:t>
            </a:r>
            <a:r>
              <a:rPr lang="zh-TW" altLang="en-US" sz="1200" dirty="0"/>
              <a:t>產業包括雲端</a:t>
            </a:r>
            <a:r>
              <a:rPr lang="zh-TW" altLang="en-US" sz="1200" dirty="0" smtClean="0"/>
              <a:t>、運算</a:t>
            </a:r>
            <a:r>
              <a:rPr lang="zh-TW" altLang="en-US" sz="1200" dirty="0"/>
              <a:t>產業、智慧電動車</a:t>
            </a:r>
            <a:r>
              <a:rPr lang="zh-TW" altLang="en-US" sz="1200" dirty="0" smtClean="0"/>
              <a:t>、 智慧</a:t>
            </a:r>
            <a:r>
              <a:rPr lang="zh-TW" altLang="en-US" sz="1200" dirty="0"/>
              <a:t>綠建築及發明專利產業</a:t>
            </a:r>
            <a:r>
              <a:rPr lang="zh-TW" altLang="en-US" sz="1200" dirty="0" smtClean="0"/>
              <a:t>化；</a:t>
            </a:r>
            <a:r>
              <a:rPr lang="en-US" altLang="zh-TW" sz="1200" dirty="0" smtClean="0"/>
              <a:t>   </a:t>
            </a:r>
            <a:r>
              <a:rPr lang="zh-TW" altLang="en-US" sz="1200" dirty="0" smtClean="0"/>
              <a:t>十大</a:t>
            </a:r>
            <a:r>
              <a:rPr lang="zh-TW" altLang="en-US" sz="1200" dirty="0"/>
              <a:t>重點服務業包括國際醫療、國際物流、音樂及</a:t>
            </a:r>
            <a:r>
              <a:rPr lang="zh-TW" altLang="en-US" sz="1200" dirty="0" smtClean="0"/>
              <a:t>數位內容</a:t>
            </a:r>
            <a:r>
              <a:rPr lang="zh-TW" altLang="en-US" sz="1200" dirty="0"/>
              <a:t>、會展、美食國際化、都市更新</a:t>
            </a:r>
            <a:r>
              <a:rPr lang="zh-TW" altLang="en-US" sz="1200" dirty="0" smtClean="0"/>
              <a:t>、寬頻網路、華文</a:t>
            </a:r>
            <a:r>
              <a:rPr lang="zh-TW" altLang="en-US" sz="1200" dirty="0"/>
              <a:t>電子商務、教育</a:t>
            </a:r>
            <a:r>
              <a:rPr lang="zh-TW" altLang="en-US" sz="1200" dirty="0" smtClean="0"/>
              <a:t>、金融服務</a:t>
            </a:r>
            <a:endParaRPr lang="en-US" altLang="zh-TW" sz="1200" dirty="0"/>
          </a:p>
        </p:txBody>
      </p:sp>
      <p:sp>
        <p:nvSpPr>
          <p:cNvPr id="79" name="矩形 78"/>
          <p:cNvSpPr/>
          <p:nvPr/>
        </p:nvSpPr>
        <p:spPr>
          <a:xfrm>
            <a:off x="348726" y="4852696"/>
            <a:ext cx="504000" cy="972000"/>
          </a:xfrm>
          <a:prstGeom prst="rect">
            <a:avLst/>
          </a:prstGeom>
          <a:ln/>
        </p:spPr>
        <p:style>
          <a:lnRef idx="1">
            <a:schemeClr val="accent3"/>
          </a:lnRef>
          <a:fillRef idx="2">
            <a:schemeClr val="accent3"/>
          </a:fillRef>
          <a:effectRef idx="1">
            <a:schemeClr val="accent3"/>
          </a:effectRef>
          <a:fontRef idx="minor">
            <a:schemeClr val="dk1"/>
          </a:fontRef>
        </p:style>
        <p:txBody>
          <a:bodyPr vert="eaVert" rtlCol="0" anchor="ctr"/>
          <a:lstStyle/>
          <a:p>
            <a:pPr algn="ctr"/>
            <a:r>
              <a:rPr lang="zh-TW" altLang="en-US" sz="2800" b="1" dirty="0">
                <a:latin typeface="微軟正黑體" panose="020B0604030504040204" pitchFamily="34" charset="-120"/>
                <a:ea typeface="微軟正黑體" panose="020B0604030504040204" pitchFamily="34" charset="-120"/>
              </a:rPr>
              <a:t>投資</a:t>
            </a:r>
          </a:p>
        </p:txBody>
      </p:sp>
      <p:sp>
        <p:nvSpPr>
          <p:cNvPr id="34" name="文字方塊 33"/>
          <p:cNvSpPr txBox="1"/>
          <p:nvPr/>
        </p:nvSpPr>
        <p:spPr>
          <a:xfrm>
            <a:off x="7404100" y="1525227"/>
            <a:ext cx="1500909" cy="338554"/>
          </a:xfrm>
          <a:prstGeom prst="rect">
            <a:avLst/>
          </a:prstGeom>
          <a:noFill/>
        </p:spPr>
        <p:txBody>
          <a:bodyPr wrap="square" rtlCol="0">
            <a:spAutoFit/>
          </a:bodyPr>
          <a:lstStyle/>
          <a:p>
            <a:pPr algn="ctr"/>
            <a:r>
              <a:rPr lang="en-US" altLang="zh-TW" sz="1600" dirty="0" smtClean="0">
                <a:latin typeface="Arial Unicode MS" panose="020B0604020202020204" pitchFamily="34" charset="-120"/>
                <a:ea typeface="Arial Unicode MS" panose="020B0604020202020204" pitchFamily="34" charset="-120"/>
                <a:cs typeface="Arial Unicode MS" panose="020B0604020202020204" pitchFamily="34" charset="-120"/>
              </a:rPr>
              <a:t>2015</a:t>
            </a:r>
            <a:r>
              <a:rPr lang="zh-TW" altLang="en-US" sz="1600" dirty="0" smtClean="0">
                <a:latin typeface="Arial Unicode MS" panose="020B0604020202020204" pitchFamily="34" charset="-120"/>
                <a:ea typeface="Arial Unicode MS" panose="020B0604020202020204" pitchFamily="34" charset="-120"/>
                <a:cs typeface="Arial Unicode MS" panose="020B0604020202020204" pitchFamily="34" charset="-120"/>
              </a:rPr>
              <a:t>年</a:t>
            </a:r>
            <a:endParaRPr lang="zh-TW" altLang="en-US" sz="1600" dirty="0">
              <a:latin typeface="Arial Unicode MS" panose="020B0604020202020204" pitchFamily="34" charset="-120"/>
              <a:ea typeface="Arial Unicode MS" panose="020B0604020202020204" pitchFamily="34" charset="-120"/>
              <a:cs typeface="Arial Unicode MS" panose="020B0604020202020204" pitchFamily="34" charset="-120"/>
            </a:endParaRPr>
          </a:p>
        </p:txBody>
      </p:sp>
      <p:grpSp>
        <p:nvGrpSpPr>
          <p:cNvPr id="3" name="群組 2"/>
          <p:cNvGrpSpPr/>
          <p:nvPr/>
        </p:nvGrpSpPr>
        <p:grpSpPr>
          <a:xfrm>
            <a:off x="901699" y="3487022"/>
            <a:ext cx="6768000" cy="972000"/>
            <a:chOff x="1554269" y="3751609"/>
            <a:chExt cx="6160314" cy="900000"/>
          </a:xfrm>
        </p:grpSpPr>
        <p:sp>
          <p:nvSpPr>
            <p:cNvPr id="16" name="矩形 15"/>
            <p:cNvSpPr/>
            <p:nvPr/>
          </p:nvSpPr>
          <p:spPr>
            <a:xfrm>
              <a:off x="1554269" y="3751609"/>
              <a:ext cx="1383601" cy="900000"/>
            </a:xfrm>
            <a:prstGeom prst="rect">
              <a:avLst/>
            </a:prstGeom>
          </p:spPr>
          <p:style>
            <a:lnRef idx="1">
              <a:schemeClr val="accent5"/>
            </a:lnRef>
            <a:fillRef idx="2">
              <a:schemeClr val="accent5"/>
            </a:fillRef>
            <a:effectRef idx="1">
              <a:schemeClr val="accent5"/>
            </a:effectRef>
            <a:fontRef idx="minor">
              <a:schemeClr val="dk1"/>
            </a:fontRef>
          </p:style>
          <p:txBody>
            <a:bodyPr lIns="0" rIns="0" rtlCol="0" anchor="ctr"/>
            <a:lstStyle/>
            <a:p>
              <a:pPr algn="ctr"/>
              <a:r>
                <a:rPr lang="zh-TW" altLang="en-US" sz="1600" dirty="0">
                  <a:latin typeface="微軟正黑體" panose="020B0604030504040204" pitchFamily="34" charset="-120"/>
                  <a:ea typeface="微軟正黑體" panose="020B0604030504040204" pitchFamily="34" charset="-120"/>
                </a:rPr>
                <a:t>新鄭和</a:t>
              </a:r>
              <a:endParaRPr lang="en-US" altLang="zh-TW" sz="1600" dirty="0">
                <a:latin typeface="微軟正黑體" panose="020B0604030504040204" pitchFamily="34" charset="-120"/>
                <a:ea typeface="微軟正黑體" panose="020B0604030504040204" pitchFamily="34" charset="-120"/>
              </a:endParaRPr>
            </a:p>
            <a:p>
              <a:pPr algn="ctr"/>
              <a:r>
                <a:rPr lang="zh-TW" altLang="en-US" sz="1600" dirty="0" smtClean="0">
                  <a:latin typeface="微軟正黑體" panose="020B0604030504040204" pitchFamily="34" charset="-120"/>
                  <a:ea typeface="微軟正黑體" panose="020B0604030504040204" pitchFamily="34" charset="-120"/>
                </a:rPr>
                <a:t>計畫</a:t>
              </a:r>
              <a:endParaRPr lang="en-US" altLang="zh-TW" sz="1600" dirty="0" smtClean="0">
                <a:latin typeface="微軟正黑體" panose="020B0604030504040204" pitchFamily="34" charset="-120"/>
                <a:ea typeface="微軟正黑體" panose="020B0604030504040204" pitchFamily="34" charset="-120"/>
              </a:endParaRPr>
            </a:p>
            <a:p>
              <a:pPr algn="ctr"/>
              <a:r>
                <a:rPr lang="zh-TW" altLang="en-US" sz="1000" dirty="0">
                  <a:latin typeface="微軟正黑體" panose="020B0604030504040204" pitchFamily="34" charset="-120"/>
                  <a:ea typeface="微軟正黑體" panose="020B0604030504040204" pitchFamily="34" charset="-120"/>
                </a:rPr>
                <a:t>（</a:t>
              </a:r>
              <a:r>
                <a:rPr lang="en-US" altLang="zh-TW" sz="1000" dirty="0">
                  <a:latin typeface="微軟正黑體" panose="020B0604030504040204" pitchFamily="34" charset="-120"/>
                  <a:ea typeface="微軟正黑體" panose="020B0604030504040204" pitchFamily="34" charset="-120"/>
                </a:rPr>
                <a:t>2008-2012</a:t>
              </a:r>
              <a:r>
                <a:rPr lang="zh-TW" altLang="en-US" sz="1000" dirty="0" smtClean="0">
                  <a:latin typeface="微軟正黑體" panose="020B0604030504040204" pitchFamily="34" charset="-120"/>
                  <a:ea typeface="微軟正黑體" panose="020B0604030504040204" pitchFamily="34" charset="-120"/>
                </a:rPr>
                <a:t>）</a:t>
              </a:r>
              <a:endParaRPr lang="zh-TW" altLang="en-US" sz="1000" dirty="0">
                <a:latin typeface="微軟正黑體" panose="020B0604030504040204" pitchFamily="34" charset="-120"/>
                <a:ea typeface="微軟正黑體" panose="020B0604030504040204" pitchFamily="34" charset="-120"/>
              </a:endParaRPr>
            </a:p>
          </p:txBody>
        </p:sp>
        <p:sp>
          <p:nvSpPr>
            <p:cNvPr id="36" name="矩形 35"/>
            <p:cNvSpPr/>
            <p:nvPr/>
          </p:nvSpPr>
          <p:spPr>
            <a:xfrm>
              <a:off x="2937871" y="3751609"/>
              <a:ext cx="1432036" cy="900000"/>
            </a:xfrm>
            <a:prstGeom prst="rect">
              <a:avLst/>
            </a:prstGeom>
          </p:spPr>
          <p:style>
            <a:lnRef idx="1">
              <a:schemeClr val="accent5"/>
            </a:lnRef>
            <a:fillRef idx="2">
              <a:schemeClr val="accent5"/>
            </a:fillRef>
            <a:effectRef idx="1">
              <a:schemeClr val="accent5"/>
            </a:effectRef>
            <a:fontRef idx="minor">
              <a:schemeClr val="dk1"/>
            </a:fontRef>
          </p:style>
          <p:txBody>
            <a:bodyPr lIns="0" rIns="0" rtlCol="0" anchor="ctr"/>
            <a:lstStyle/>
            <a:p>
              <a:pPr algn="ctr"/>
              <a:r>
                <a:rPr lang="zh-TW" altLang="en-US" sz="1600" dirty="0">
                  <a:latin typeface="微軟正黑體" panose="020B0604030504040204" pitchFamily="34" charset="-120"/>
                  <a:ea typeface="微軟正黑體" panose="020B0604030504040204" pitchFamily="34" charset="-120"/>
                </a:rPr>
                <a:t>優質</a:t>
              </a:r>
              <a:r>
                <a:rPr lang="zh-TW" altLang="en-US" sz="1600" dirty="0" smtClean="0">
                  <a:latin typeface="微軟正黑體" panose="020B0604030504040204" pitchFamily="34" charset="-120"/>
                  <a:ea typeface="微軟正黑體" panose="020B0604030504040204" pitchFamily="34" charset="-120"/>
                </a:rPr>
                <a:t>平價</a:t>
              </a:r>
              <a:endParaRPr lang="en-US" altLang="zh-TW" sz="1600" dirty="0" smtClean="0">
                <a:latin typeface="微軟正黑體" panose="020B0604030504040204" pitchFamily="34" charset="-120"/>
                <a:ea typeface="微軟正黑體" panose="020B0604030504040204" pitchFamily="34" charset="-120"/>
              </a:endParaRPr>
            </a:p>
            <a:p>
              <a:pPr algn="ctr"/>
              <a:r>
                <a:rPr lang="zh-TW" altLang="en-US" sz="1600" dirty="0" smtClean="0">
                  <a:latin typeface="微軟正黑體" panose="020B0604030504040204" pitchFamily="34" charset="-120"/>
                  <a:ea typeface="微軟正黑體" panose="020B0604030504040204" pitchFamily="34" charset="-120"/>
                </a:rPr>
                <a:t>新興市場方案</a:t>
              </a:r>
              <a:endParaRPr lang="en-US" altLang="zh-TW" sz="1600" dirty="0" smtClean="0">
                <a:latin typeface="微軟正黑體" panose="020B0604030504040204" pitchFamily="34" charset="-120"/>
                <a:ea typeface="微軟正黑體" panose="020B0604030504040204" pitchFamily="34" charset="-120"/>
              </a:endParaRPr>
            </a:p>
            <a:p>
              <a:pPr algn="ctr"/>
              <a:r>
                <a:rPr lang="zh-TW" altLang="en-US" sz="1000" dirty="0" smtClean="0">
                  <a:latin typeface="微軟正黑體" panose="020B0604030504040204" pitchFamily="34" charset="-120"/>
                  <a:ea typeface="微軟正黑體" panose="020B0604030504040204" pitchFamily="34" charset="-120"/>
                </a:rPr>
                <a:t>（</a:t>
              </a:r>
              <a:r>
                <a:rPr lang="en-US" altLang="zh-TW" sz="1000" dirty="0">
                  <a:latin typeface="微軟正黑體" panose="020B0604030504040204" pitchFamily="34" charset="-120"/>
                  <a:ea typeface="微軟正黑體" panose="020B0604030504040204" pitchFamily="34" charset="-120"/>
                </a:rPr>
                <a:t>2010-2012</a:t>
              </a:r>
              <a:r>
                <a:rPr lang="zh-TW" altLang="en-US" sz="1000" dirty="0" smtClean="0">
                  <a:latin typeface="微軟正黑體" panose="020B0604030504040204" pitchFamily="34" charset="-120"/>
                  <a:ea typeface="微軟正黑體" panose="020B0604030504040204" pitchFamily="34" charset="-120"/>
                </a:rPr>
                <a:t>、</a:t>
              </a:r>
              <a:endParaRPr lang="en-US" altLang="zh-TW" sz="1000" dirty="0" smtClean="0">
                <a:latin typeface="微軟正黑體" panose="020B0604030504040204" pitchFamily="34" charset="-120"/>
                <a:ea typeface="微軟正黑體" panose="020B0604030504040204" pitchFamily="34" charset="-120"/>
              </a:endParaRPr>
            </a:p>
            <a:p>
              <a:pPr algn="ctr"/>
              <a:r>
                <a:rPr lang="en-US" altLang="zh-TW" sz="1000" dirty="0" smtClean="0">
                  <a:latin typeface="微軟正黑體" panose="020B0604030504040204" pitchFamily="34" charset="-120"/>
                  <a:ea typeface="微軟正黑體" panose="020B0604030504040204" pitchFamily="34" charset="-120"/>
                </a:rPr>
                <a:t>2013-2015</a:t>
              </a:r>
              <a:r>
                <a:rPr lang="zh-TW" altLang="en-US" sz="1000" dirty="0" smtClean="0">
                  <a:latin typeface="微軟正黑體" panose="020B0604030504040204" pitchFamily="34" charset="-120"/>
                  <a:ea typeface="微軟正黑體" panose="020B0604030504040204" pitchFamily="34" charset="-120"/>
                </a:rPr>
                <a:t>）</a:t>
              </a:r>
              <a:endParaRPr lang="zh-TW" altLang="en-US" sz="1000" dirty="0">
                <a:latin typeface="微軟正黑體" panose="020B0604030504040204" pitchFamily="34" charset="-120"/>
                <a:ea typeface="微軟正黑體" panose="020B0604030504040204" pitchFamily="34" charset="-120"/>
              </a:endParaRPr>
            </a:p>
          </p:txBody>
        </p:sp>
        <p:sp>
          <p:nvSpPr>
            <p:cNvPr id="37" name="矩形 36"/>
            <p:cNvSpPr/>
            <p:nvPr/>
          </p:nvSpPr>
          <p:spPr>
            <a:xfrm>
              <a:off x="4369907" y="3751609"/>
              <a:ext cx="1643636" cy="895413"/>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zh-TW" altLang="en-US" sz="1600" dirty="0">
                  <a:latin typeface="微軟正黑體" panose="020B0604030504040204" pitchFamily="34" charset="-120"/>
                  <a:ea typeface="微軟正黑體" panose="020B0604030504040204" pitchFamily="34" charset="-120"/>
                </a:rPr>
                <a:t>品牌台灣</a:t>
              </a:r>
              <a:r>
                <a:rPr lang="zh-TW" altLang="en-US" sz="1600" dirty="0" smtClean="0">
                  <a:latin typeface="微軟正黑體" panose="020B0604030504040204" pitchFamily="34" charset="-120"/>
                  <a:ea typeface="微軟正黑體" panose="020B0604030504040204" pitchFamily="34" charset="-120"/>
                </a:rPr>
                <a:t>發展</a:t>
              </a:r>
              <a:endParaRPr lang="en-US" altLang="zh-TW" sz="1600" dirty="0" smtClean="0">
                <a:latin typeface="微軟正黑體" panose="020B0604030504040204" pitchFamily="34" charset="-120"/>
                <a:ea typeface="微軟正黑體" panose="020B0604030504040204" pitchFamily="34" charset="-120"/>
              </a:endParaRPr>
            </a:p>
            <a:p>
              <a:pPr algn="ctr"/>
              <a:r>
                <a:rPr lang="zh-TW" altLang="en-US" sz="1600" dirty="0" smtClean="0">
                  <a:latin typeface="微軟正黑體" panose="020B0604030504040204" pitchFamily="34" charset="-120"/>
                  <a:ea typeface="微軟正黑體" panose="020B0604030504040204" pitchFamily="34" charset="-120"/>
                </a:rPr>
                <a:t>計畫</a:t>
              </a:r>
              <a:r>
                <a:rPr lang="zh-TW" altLang="en-US" sz="1600" dirty="0">
                  <a:latin typeface="微軟正黑體" panose="020B0604030504040204" pitchFamily="34" charset="-120"/>
                  <a:ea typeface="微軟正黑體" panose="020B0604030504040204" pitchFamily="34" charset="-120"/>
                </a:rPr>
                <a:t>第二</a:t>
              </a:r>
              <a:r>
                <a:rPr lang="zh-TW" altLang="en-US" sz="1600" dirty="0" smtClean="0">
                  <a:latin typeface="微軟正黑體" panose="020B0604030504040204" pitchFamily="34" charset="-120"/>
                  <a:ea typeface="微軟正黑體" panose="020B0604030504040204" pitchFamily="34" charset="-120"/>
                </a:rPr>
                <a:t>期</a:t>
              </a:r>
              <a:endParaRPr lang="en-US" altLang="zh-TW" sz="1600" dirty="0" smtClean="0">
                <a:latin typeface="微軟正黑體" panose="020B0604030504040204" pitchFamily="34" charset="-120"/>
                <a:ea typeface="微軟正黑體" panose="020B0604030504040204" pitchFamily="34" charset="-120"/>
              </a:endParaRPr>
            </a:p>
            <a:p>
              <a:pPr algn="ctr"/>
              <a:r>
                <a:rPr lang="zh-TW" altLang="en-US" sz="1100" dirty="0">
                  <a:latin typeface="微軟正黑體" panose="020B0604030504040204" pitchFamily="34" charset="-120"/>
                  <a:ea typeface="微軟正黑體" panose="020B0604030504040204" pitchFamily="34" charset="-120"/>
                </a:rPr>
                <a:t>（</a:t>
              </a:r>
              <a:r>
                <a:rPr lang="en-US" altLang="zh-TW" sz="1100" dirty="0">
                  <a:latin typeface="微軟正黑體" panose="020B0604030504040204" pitchFamily="34" charset="-120"/>
                  <a:ea typeface="微軟正黑體" panose="020B0604030504040204" pitchFamily="34" charset="-120"/>
                </a:rPr>
                <a:t>2014-2015</a:t>
              </a:r>
              <a:r>
                <a:rPr lang="zh-TW" altLang="en-US" sz="1100" dirty="0">
                  <a:latin typeface="微軟正黑體" panose="020B0604030504040204" pitchFamily="34" charset="-120"/>
                  <a:ea typeface="微軟正黑體" panose="020B0604030504040204" pitchFamily="34" charset="-120"/>
                </a:rPr>
                <a:t>）</a:t>
              </a:r>
            </a:p>
          </p:txBody>
        </p:sp>
        <p:sp>
          <p:nvSpPr>
            <p:cNvPr id="38" name="矩形 37"/>
            <p:cNvSpPr/>
            <p:nvPr/>
          </p:nvSpPr>
          <p:spPr>
            <a:xfrm>
              <a:off x="6013545" y="3751609"/>
              <a:ext cx="1701038" cy="9000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zh-TW" altLang="en-US" sz="1600" dirty="0" smtClean="0">
                  <a:latin typeface="微軟正黑體" panose="020B0604030504040204" pitchFamily="34" charset="-120"/>
                  <a:ea typeface="微軟正黑體" panose="020B0604030504040204" pitchFamily="34" charset="-120"/>
                </a:rPr>
                <a:t>商品出口轉型</a:t>
              </a:r>
              <a:endParaRPr lang="en-US" altLang="zh-TW" sz="1600" dirty="0" smtClean="0">
                <a:latin typeface="微軟正黑體" panose="020B0604030504040204" pitchFamily="34" charset="-120"/>
                <a:ea typeface="微軟正黑體" panose="020B0604030504040204" pitchFamily="34" charset="-120"/>
              </a:endParaRPr>
            </a:p>
            <a:p>
              <a:pPr algn="ctr"/>
              <a:r>
                <a:rPr lang="zh-TW" altLang="en-US" sz="1600" dirty="0" smtClean="0">
                  <a:latin typeface="微軟正黑體" panose="020B0604030504040204" pitchFamily="34" charset="-120"/>
                  <a:ea typeface="微軟正黑體" panose="020B0604030504040204" pitchFamily="34" charset="-120"/>
                </a:rPr>
                <a:t>行動方案</a:t>
              </a:r>
              <a:endParaRPr lang="en-US" altLang="zh-TW" sz="1600" dirty="0" smtClean="0">
                <a:latin typeface="微軟正黑體" panose="020B0604030504040204" pitchFamily="34" charset="-120"/>
                <a:ea typeface="微軟正黑體" panose="020B0604030504040204" pitchFamily="34" charset="-120"/>
              </a:endParaRPr>
            </a:p>
            <a:p>
              <a:pPr algn="ctr"/>
              <a:r>
                <a:rPr lang="zh-TW" altLang="en-US" sz="1100" dirty="0" smtClean="0">
                  <a:latin typeface="微軟正黑體" panose="020B0604030504040204" pitchFamily="34" charset="-120"/>
                  <a:ea typeface="微軟正黑體" panose="020B0604030504040204" pitchFamily="34" charset="-120"/>
                </a:rPr>
                <a:t>（</a:t>
              </a:r>
              <a:r>
                <a:rPr lang="en-US" altLang="zh-TW" sz="1100" dirty="0">
                  <a:latin typeface="微軟正黑體" panose="020B0604030504040204" pitchFamily="34" charset="-120"/>
                  <a:ea typeface="微軟正黑體" panose="020B0604030504040204" pitchFamily="34" charset="-120"/>
                </a:rPr>
                <a:t>2014-2016</a:t>
              </a:r>
              <a:r>
                <a:rPr lang="zh-TW" altLang="en-US" sz="1100" dirty="0" smtClean="0">
                  <a:latin typeface="微軟正黑體" panose="020B0604030504040204" pitchFamily="34" charset="-120"/>
                  <a:ea typeface="微軟正黑體" panose="020B0604030504040204" pitchFamily="34" charset="-120"/>
                </a:rPr>
                <a:t>）</a:t>
              </a:r>
              <a:endParaRPr lang="zh-TW" altLang="en-US" sz="1100" dirty="0">
                <a:latin typeface="微軟正黑體" panose="020B0604030504040204" pitchFamily="34" charset="-120"/>
                <a:ea typeface="微軟正黑體" panose="020B0604030504040204" pitchFamily="34" charset="-120"/>
              </a:endParaRPr>
            </a:p>
          </p:txBody>
        </p:sp>
      </p:grpSp>
      <p:grpSp>
        <p:nvGrpSpPr>
          <p:cNvPr id="5" name="群組 4"/>
          <p:cNvGrpSpPr/>
          <p:nvPr/>
        </p:nvGrpSpPr>
        <p:grpSpPr>
          <a:xfrm>
            <a:off x="901699" y="4852696"/>
            <a:ext cx="6768000" cy="972000"/>
            <a:chOff x="1545304" y="2355275"/>
            <a:chExt cx="6169279" cy="900000"/>
          </a:xfrm>
        </p:grpSpPr>
        <p:sp>
          <p:nvSpPr>
            <p:cNvPr id="40" name="矩形 39"/>
            <p:cNvSpPr/>
            <p:nvPr/>
          </p:nvSpPr>
          <p:spPr>
            <a:xfrm>
              <a:off x="1545304" y="2355275"/>
              <a:ext cx="2767202" cy="900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zh-TW" altLang="en-US" dirty="0">
                  <a:latin typeface="微軟正黑體" panose="020B0604030504040204" pitchFamily="34" charset="-120"/>
                  <a:ea typeface="微軟正黑體" panose="020B0604030504040204" pitchFamily="34" charset="-120"/>
                </a:rPr>
                <a:t>加強台商回台投資</a:t>
              </a:r>
              <a:r>
                <a:rPr lang="zh-TW" altLang="en-US" dirty="0" smtClean="0">
                  <a:latin typeface="微軟正黑體" panose="020B0604030504040204" pitchFamily="34" charset="-120"/>
                  <a:ea typeface="微軟正黑體" panose="020B0604030504040204" pitchFamily="34" charset="-120"/>
                </a:rPr>
                <a:t>方案</a:t>
              </a:r>
              <a:r>
                <a:rPr lang="zh-TW" altLang="en-US" sz="1200" dirty="0">
                  <a:latin typeface="微軟正黑體" panose="020B0604030504040204" pitchFamily="34" charset="-120"/>
                  <a:ea typeface="微軟正黑體" panose="020B0604030504040204" pitchFamily="34" charset="-120"/>
                </a:rPr>
                <a:t>（</a:t>
              </a:r>
              <a:r>
                <a:rPr lang="en-US" altLang="zh-TW" sz="1200" dirty="0">
                  <a:latin typeface="微軟正黑體" panose="020B0604030504040204" pitchFamily="34" charset="-120"/>
                  <a:ea typeface="微軟正黑體" panose="020B0604030504040204" pitchFamily="34" charset="-120"/>
                </a:rPr>
                <a:t>2012-2014</a:t>
              </a:r>
              <a:r>
                <a:rPr lang="zh-TW" altLang="en-US" sz="1200" dirty="0">
                  <a:latin typeface="微軟正黑體" panose="020B0604030504040204" pitchFamily="34" charset="-120"/>
                  <a:ea typeface="微軟正黑體" panose="020B0604030504040204" pitchFamily="34" charset="-120"/>
                </a:rPr>
                <a:t>）</a:t>
              </a:r>
            </a:p>
          </p:txBody>
        </p:sp>
        <p:sp>
          <p:nvSpPr>
            <p:cNvPr id="41" name="矩形 40"/>
            <p:cNvSpPr/>
            <p:nvPr/>
          </p:nvSpPr>
          <p:spPr>
            <a:xfrm>
              <a:off x="4312506" y="2355275"/>
              <a:ext cx="3402077" cy="900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zh-TW" altLang="en-US" dirty="0">
                  <a:latin typeface="微軟正黑體" panose="020B0604030504040204" pitchFamily="34" charset="-120"/>
                  <a:ea typeface="微軟正黑體" panose="020B0604030504040204" pitchFamily="34" charset="-120"/>
                </a:rPr>
                <a:t>加強投資策略性服務業實施</a:t>
              </a:r>
              <a:r>
                <a:rPr lang="zh-TW" altLang="en-US" dirty="0" smtClean="0">
                  <a:latin typeface="微軟正黑體" panose="020B0604030504040204" pitchFamily="34" charset="-120"/>
                  <a:ea typeface="微軟正黑體" panose="020B0604030504040204" pitchFamily="34" charset="-120"/>
                </a:rPr>
                <a:t>方案</a:t>
              </a:r>
              <a:endParaRPr lang="en-US" altLang="zh-TW" dirty="0" smtClean="0">
                <a:latin typeface="微軟正黑體" panose="020B0604030504040204" pitchFamily="34" charset="-120"/>
                <a:ea typeface="微軟正黑體" panose="020B0604030504040204" pitchFamily="34" charset="-120"/>
              </a:endParaRPr>
            </a:p>
            <a:p>
              <a:pPr algn="ctr"/>
              <a:r>
                <a:rPr lang="zh-TW" altLang="en-US" sz="1200" dirty="0">
                  <a:latin typeface="微軟正黑體" panose="020B0604030504040204" pitchFamily="34" charset="-120"/>
                  <a:ea typeface="微軟正黑體" panose="020B0604030504040204" pitchFamily="34" charset="-120"/>
                </a:rPr>
                <a:t>（</a:t>
              </a:r>
              <a:r>
                <a:rPr lang="en-US" altLang="zh-TW" sz="1200" dirty="0">
                  <a:latin typeface="微軟正黑體" panose="020B0604030504040204" pitchFamily="34" charset="-120"/>
                  <a:ea typeface="微軟正黑體" panose="020B0604030504040204" pitchFamily="34" charset="-120"/>
                </a:rPr>
                <a:t>2013-2023</a:t>
              </a:r>
              <a:r>
                <a:rPr lang="zh-TW" altLang="en-US" sz="1200" dirty="0">
                  <a:latin typeface="微軟正黑體" panose="020B0604030504040204" pitchFamily="34" charset="-120"/>
                  <a:ea typeface="微軟正黑體" panose="020B0604030504040204" pitchFamily="34" charset="-120"/>
                </a:rPr>
                <a:t>）</a:t>
              </a:r>
            </a:p>
          </p:txBody>
        </p:sp>
      </p:grpSp>
      <p:grpSp>
        <p:nvGrpSpPr>
          <p:cNvPr id="4" name="群組 3"/>
          <p:cNvGrpSpPr/>
          <p:nvPr/>
        </p:nvGrpSpPr>
        <p:grpSpPr>
          <a:xfrm>
            <a:off x="901699" y="2121349"/>
            <a:ext cx="6768000" cy="972000"/>
            <a:chOff x="1548400" y="5086622"/>
            <a:chExt cx="6166183" cy="900000"/>
          </a:xfrm>
        </p:grpSpPr>
        <p:sp>
          <p:nvSpPr>
            <p:cNvPr id="42" name="矩形 41"/>
            <p:cNvSpPr/>
            <p:nvPr/>
          </p:nvSpPr>
          <p:spPr>
            <a:xfrm>
              <a:off x="1548400" y="5086622"/>
              <a:ext cx="1093199" cy="900000"/>
            </a:xfrm>
            <a:prstGeom prst="rect">
              <a:avLst/>
            </a:prstGeom>
          </p:spPr>
          <p:style>
            <a:lnRef idx="1">
              <a:schemeClr val="accent2"/>
            </a:lnRef>
            <a:fillRef idx="2">
              <a:schemeClr val="accent2"/>
            </a:fillRef>
            <a:effectRef idx="1">
              <a:schemeClr val="accent2"/>
            </a:effectRef>
            <a:fontRef idx="minor">
              <a:schemeClr val="dk1"/>
            </a:fontRef>
          </p:style>
          <p:txBody>
            <a:bodyPr lIns="0" rIns="0" rtlCol="0" anchor="ctr"/>
            <a:lstStyle/>
            <a:p>
              <a:pPr algn="ctr"/>
              <a:r>
                <a:rPr lang="zh-TW" altLang="en-US" sz="1400" dirty="0">
                  <a:latin typeface="微軟正黑體" panose="020B0604030504040204" pitchFamily="34" charset="-120"/>
                  <a:ea typeface="微軟正黑體" panose="020B0604030504040204" pitchFamily="34" charset="-120"/>
                </a:rPr>
                <a:t>六大興新</a:t>
              </a:r>
              <a:r>
                <a:rPr lang="zh-TW" altLang="en-US" sz="1400" dirty="0" smtClean="0">
                  <a:latin typeface="微軟正黑體" panose="020B0604030504040204" pitchFamily="34" charset="-120"/>
                  <a:ea typeface="微軟正黑體" panose="020B0604030504040204" pitchFamily="34" charset="-120"/>
                </a:rPr>
                <a:t>產業</a:t>
              </a:r>
              <a:endParaRPr lang="en-US" altLang="zh-TW" sz="1400" dirty="0" smtClean="0">
                <a:latin typeface="微軟正黑體" panose="020B0604030504040204" pitchFamily="34" charset="-120"/>
                <a:ea typeface="微軟正黑體" panose="020B0604030504040204" pitchFamily="34" charset="-120"/>
              </a:endParaRPr>
            </a:p>
            <a:p>
              <a:pPr algn="ctr">
                <a:spcBef>
                  <a:spcPts val="300"/>
                </a:spcBef>
              </a:pPr>
              <a:r>
                <a:rPr lang="zh-TW" altLang="en-US" sz="1000" dirty="0" smtClean="0">
                  <a:latin typeface="微軟正黑體" panose="020B0604030504040204" pitchFamily="34" charset="-120"/>
                  <a:ea typeface="微軟正黑體" panose="020B0604030504040204" pitchFamily="34" charset="-120"/>
                </a:rPr>
                <a:t>（</a:t>
              </a:r>
              <a:r>
                <a:rPr lang="en-US" altLang="zh-TW" sz="1000" dirty="0" smtClean="0">
                  <a:latin typeface="微軟正黑體" panose="020B0604030504040204" pitchFamily="34" charset="-120"/>
                  <a:ea typeface="微軟正黑體" panose="020B0604030504040204" pitchFamily="34" charset="-120"/>
                </a:rPr>
                <a:t>2009</a:t>
              </a:r>
              <a:r>
                <a:rPr lang="zh-TW" altLang="en-US" sz="1000" dirty="0" smtClean="0">
                  <a:latin typeface="微軟正黑體" panose="020B0604030504040204" pitchFamily="34" charset="-120"/>
                  <a:ea typeface="微軟正黑體" panose="020B0604030504040204" pitchFamily="34" charset="-120"/>
                </a:rPr>
                <a:t>起推動）</a:t>
              </a:r>
              <a:endParaRPr lang="zh-TW" altLang="en-US" sz="1000" dirty="0">
                <a:latin typeface="微軟正黑體" panose="020B0604030504040204" pitchFamily="34" charset="-120"/>
                <a:ea typeface="微軟正黑體" panose="020B0604030504040204" pitchFamily="34" charset="-120"/>
              </a:endParaRPr>
            </a:p>
          </p:txBody>
        </p:sp>
        <p:sp>
          <p:nvSpPr>
            <p:cNvPr id="43" name="矩形 42"/>
            <p:cNvSpPr/>
            <p:nvPr/>
          </p:nvSpPr>
          <p:spPr>
            <a:xfrm>
              <a:off x="2641600" y="5086622"/>
              <a:ext cx="1052737" cy="900000"/>
            </a:xfrm>
            <a:prstGeom prst="rect">
              <a:avLst/>
            </a:prstGeom>
          </p:spPr>
          <p:style>
            <a:lnRef idx="1">
              <a:schemeClr val="accent2"/>
            </a:lnRef>
            <a:fillRef idx="2">
              <a:schemeClr val="accent2"/>
            </a:fillRef>
            <a:effectRef idx="1">
              <a:schemeClr val="accent2"/>
            </a:effectRef>
            <a:fontRef idx="minor">
              <a:schemeClr val="dk1"/>
            </a:fontRef>
          </p:style>
          <p:txBody>
            <a:bodyPr lIns="0" rIns="0" rtlCol="0" anchor="ctr"/>
            <a:lstStyle/>
            <a:p>
              <a:pPr algn="ctr"/>
              <a:r>
                <a:rPr lang="zh-TW" altLang="en-US" sz="1400" dirty="0">
                  <a:latin typeface="微軟正黑體" panose="020B0604030504040204" pitchFamily="34" charset="-120"/>
                  <a:ea typeface="微軟正黑體" panose="020B0604030504040204" pitchFamily="34" charset="-120"/>
                </a:rPr>
                <a:t>四大</a:t>
              </a:r>
              <a:r>
                <a:rPr lang="zh-TW" altLang="en-US" sz="1400" dirty="0" smtClean="0">
                  <a:latin typeface="微軟正黑體" panose="020B0604030504040204" pitchFamily="34" charset="-120"/>
                  <a:ea typeface="微軟正黑體" panose="020B0604030504040204" pitchFamily="34" charset="-120"/>
                </a:rPr>
                <a:t>智慧型</a:t>
              </a:r>
              <a:r>
                <a:rPr lang="en-US" altLang="zh-TW" sz="1400" dirty="0" smtClean="0">
                  <a:latin typeface="微軟正黑體" panose="020B0604030504040204" pitchFamily="34" charset="-120"/>
                  <a:ea typeface="微軟正黑體" panose="020B0604030504040204" pitchFamily="34" charset="-120"/>
                </a:rPr>
                <a:t/>
              </a:r>
              <a:br>
                <a:rPr lang="en-US" altLang="zh-TW" sz="1400" dirty="0" smtClean="0">
                  <a:latin typeface="微軟正黑體" panose="020B0604030504040204" pitchFamily="34" charset="-120"/>
                  <a:ea typeface="微軟正黑體" panose="020B0604030504040204" pitchFamily="34" charset="-120"/>
                </a:rPr>
              </a:br>
              <a:r>
                <a:rPr lang="zh-TW" altLang="en-US" sz="1400" dirty="0" smtClean="0">
                  <a:latin typeface="微軟正黑體" panose="020B0604030504040204" pitchFamily="34" charset="-120"/>
                  <a:ea typeface="微軟正黑體" panose="020B0604030504040204" pitchFamily="34" charset="-120"/>
                </a:rPr>
                <a:t>產業</a:t>
              </a:r>
              <a:endParaRPr lang="en-US" altLang="zh-TW" sz="1400" dirty="0" smtClean="0">
                <a:latin typeface="微軟正黑體" panose="020B0604030504040204" pitchFamily="34" charset="-120"/>
                <a:ea typeface="微軟正黑體" panose="020B0604030504040204" pitchFamily="34" charset="-120"/>
              </a:endParaRPr>
            </a:p>
            <a:p>
              <a:pPr algn="ctr">
                <a:spcBef>
                  <a:spcPts val="300"/>
                </a:spcBef>
              </a:pPr>
              <a:r>
                <a:rPr lang="zh-TW" altLang="en-US" sz="1000" dirty="0" smtClean="0">
                  <a:latin typeface="微軟正黑體" panose="020B0604030504040204" pitchFamily="34" charset="-120"/>
                  <a:ea typeface="微軟正黑體" panose="020B0604030504040204" pitchFamily="34" charset="-120"/>
                </a:rPr>
                <a:t>（ </a:t>
              </a:r>
              <a:r>
                <a:rPr lang="en-US" altLang="zh-TW" sz="1000" dirty="0" smtClean="0">
                  <a:latin typeface="微軟正黑體" panose="020B0604030504040204" pitchFamily="34" charset="-120"/>
                  <a:ea typeface="微軟正黑體" panose="020B0604030504040204" pitchFamily="34" charset="-120"/>
                </a:rPr>
                <a:t>2010</a:t>
              </a:r>
              <a:r>
                <a:rPr lang="zh-TW" altLang="en-US" sz="1000" dirty="0" smtClean="0">
                  <a:latin typeface="微軟正黑體" panose="020B0604030504040204" pitchFamily="34" charset="-120"/>
                  <a:ea typeface="微軟正黑體" panose="020B0604030504040204" pitchFamily="34" charset="-120"/>
                </a:rPr>
                <a:t>起</a:t>
              </a:r>
              <a:r>
                <a:rPr lang="zh-TW" altLang="en-US" sz="1000" dirty="0">
                  <a:latin typeface="微軟正黑體" panose="020B0604030504040204" pitchFamily="34" charset="-120"/>
                  <a:ea typeface="微軟正黑體" panose="020B0604030504040204" pitchFamily="34" charset="-120"/>
                </a:rPr>
                <a:t>推動</a:t>
              </a:r>
              <a:r>
                <a:rPr lang="zh-TW" altLang="en-US" sz="1000" dirty="0" smtClean="0">
                  <a:latin typeface="微軟正黑體" panose="020B0604030504040204" pitchFamily="34" charset="-120"/>
                  <a:ea typeface="微軟正黑體" panose="020B0604030504040204" pitchFamily="34" charset="-120"/>
                </a:rPr>
                <a:t>）</a:t>
              </a:r>
              <a:endParaRPr lang="zh-TW" altLang="en-US" sz="1000" dirty="0">
                <a:latin typeface="微軟正黑體" panose="020B0604030504040204" pitchFamily="34" charset="-120"/>
                <a:ea typeface="微軟正黑體" panose="020B0604030504040204" pitchFamily="34" charset="-120"/>
              </a:endParaRPr>
            </a:p>
          </p:txBody>
        </p:sp>
        <p:sp>
          <p:nvSpPr>
            <p:cNvPr id="47" name="矩形 46"/>
            <p:cNvSpPr/>
            <p:nvPr/>
          </p:nvSpPr>
          <p:spPr>
            <a:xfrm>
              <a:off x="3694338" y="5086622"/>
              <a:ext cx="1261859" cy="900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zh-TW" altLang="en-US" sz="1400" dirty="0">
                  <a:latin typeface="微軟正黑體" panose="020B0604030504040204" pitchFamily="34" charset="-120"/>
                  <a:ea typeface="微軟正黑體" panose="020B0604030504040204" pitchFamily="34" charset="-120"/>
                </a:rPr>
                <a:t>十大</a:t>
              </a:r>
              <a:r>
                <a:rPr lang="zh-TW" altLang="en-US" sz="1400" dirty="0" smtClean="0">
                  <a:latin typeface="微軟正黑體" panose="020B0604030504040204" pitchFamily="34" charset="-120"/>
                  <a:ea typeface="微軟正黑體" panose="020B0604030504040204" pitchFamily="34" charset="-120"/>
                </a:rPr>
                <a:t>重點</a:t>
              </a:r>
              <a:r>
                <a:rPr lang="en-US" altLang="zh-TW" sz="1400" dirty="0" smtClean="0">
                  <a:latin typeface="微軟正黑體" panose="020B0604030504040204" pitchFamily="34" charset="-120"/>
                  <a:ea typeface="微軟正黑體" panose="020B0604030504040204" pitchFamily="34" charset="-120"/>
                </a:rPr>
                <a:t/>
              </a:r>
              <a:br>
                <a:rPr lang="en-US" altLang="zh-TW" sz="1400" dirty="0" smtClean="0">
                  <a:latin typeface="微軟正黑體" panose="020B0604030504040204" pitchFamily="34" charset="-120"/>
                  <a:ea typeface="微軟正黑體" panose="020B0604030504040204" pitchFamily="34" charset="-120"/>
                </a:rPr>
              </a:br>
              <a:r>
                <a:rPr lang="zh-TW" altLang="en-US" sz="1400" dirty="0" smtClean="0">
                  <a:latin typeface="微軟正黑體" panose="020B0604030504040204" pitchFamily="34" charset="-120"/>
                  <a:ea typeface="微軟正黑體" panose="020B0604030504040204" pitchFamily="34" charset="-120"/>
                </a:rPr>
                <a:t>服務業</a:t>
              </a:r>
              <a:endParaRPr lang="en-US" altLang="zh-TW" sz="1400" dirty="0" smtClean="0">
                <a:latin typeface="微軟正黑體" panose="020B0604030504040204" pitchFamily="34" charset="-120"/>
                <a:ea typeface="微軟正黑體" panose="020B0604030504040204" pitchFamily="34" charset="-120"/>
              </a:endParaRPr>
            </a:p>
            <a:p>
              <a:pPr algn="ctr">
                <a:spcBef>
                  <a:spcPts val="300"/>
                </a:spcBef>
              </a:pPr>
              <a:r>
                <a:rPr lang="zh-TW" altLang="en-US" sz="1000" dirty="0">
                  <a:latin typeface="微軟正黑體" panose="020B0604030504040204" pitchFamily="34" charset="-120"/>
                  <a:ea typeface="微軟正黑體" panose="020B0604030504040204" pitchFamily="34" charset="-120"/>
                </a:rPr>
                <a:t>（ </a:t>
              </a:r>
              <a:r>
                <a:rPr lang="en-US" altLang="zh-TW" sz="1000" dirty="0">
                  <a:latin typeface="微軟正黑體" panose="020B0604030504040204" pitchFamily="34" charset="-120"/>
                  <a:ea typeface="微軟正黑體" panose="020B0604030504040204" pitchFamily="34" charset="-120"/>
                </a:rPr>
                <a:t>2010</a:t>
              </a:r>
              <a:r>
                <a:rPr lang="zh-TW" altLang="en-US" sz="1000" dirty="0">
                  <a:latin typeface="微軟正黑體" panose="020B0604030504040204" pitchFamily="34" charset="-120"/>
                  <a:ea typeface="微軟正黑體" panose="020B0604030504040204" pitchFamily="34" charset="-120"/>
                </a:rPr>
                <a:t>起推動</a:t>
              </a:r>
              <a:r>
                <a:rPr lang="zh-TW" altLang="en-US" sz="1000" dirty="0" smtClean="0">
                  <a:latin typeface="微軟正黑體" panose="020B0604030504040204" pitchFamily="34" charset="-120"/>
                  <a:ea typeface="微軟正黑體" panose="020B0604030504040204" pitchFamily="34" charset="-120"/>
                </a:rPr>
                <a:t>）</a:t>
              </a:r>
              <a:endParaRPr lang="zh-TW" altLang="en-US" sz="1000" dirty="0">
                <a:latin typeface="微軟正黑體" panose="020B0604030504040204" pitchFamily="34" charset="-120"/>
                <a:ea typeface="微軟正黑體" panose="020B0604030504040204" pitchFamily="34" charset="-120"/>
              </a:endParaRPr>
            </a:p>
          </p:txBody>
        </p:sp>
        <p:sp>
          <p:nvSpPr>
            <p:cNvPr id="48" name="矩形 47"/>
            <p:cNvSpPr/>
            <p:nvPr/>
          </p:nvSpPr>
          <p:spPr>
            <a:xfrm>
              <a:off x="4956197" y="5086622"/>
              <a:ext cx="1343003" cy="900000"/>
            </a:xfrm>
            <a:prstGeom prst="rect">
              <a:avLst/>
            </a:prstGeom>
          </p:spPr>
          <p:style>
            <a:lnRef idx="1">
              <a:schemeClr val="accent2"/>
            </a:lnRef>
            <a:fillRef idx="2">
              <a:schemeClr val="accent2"/>
            </a:fillRef>
            <a:effectRef idx="1">
              <a:schemeClr val="accent2"/>
            </a:effectRef>
            <a:fontRef idx="minor">
              <a:schemeClr val="dk1"/>
            </a:fontRef>
          </p:style>
          <p:txBody>
            <a:bodyPr lIns="36000" rIns="36000" rtlCol="0" anchor="ctr"/>
            <a:lstStyle/>
            <a:p>
              <a:pPr algn="ctr"/>
              <a:r>
                <a:rPr lang="zh-TW" altLang="en-US" sz="1600" dirty="0">
                  <a:latin typeface="微軟正黑體" panose="020B0604030504040204" pitchFamily="34" charset="-120"/>
                  <a:ea typeface="微軟正黑體" panose="020B0604030504040204" pitchFamily="34" charset="-120"/>
                </a:rPr>
                <a:t>傳統產業維新推動</a:t>
              </a:r>
              <a:r>
                <a:rPr lang="zh-TW" altLang="en-US" sz="1600" dirty="0" smtClean="0">
                  <a:latin typeface="微軟正黑體" panose="020B0604030504040204" pitchFamily="34" charset="-120"/>
                  <a:ea typeface="微軟正黑體" panose="020B0604030504040204" pitchFamily="34" charset="-120"/>
                </a:rPr>
                <a:t>方案</a:t>
              </a:r>
              <a:endParaRPr lang="en-US" altLang="zh-TW" sz="1600" dirty="0" smtClean="0">
                <a:latin typeface="微軟正黑體" panose="020B0604030504040204" pitchFamily="34" charset="-120"/>
                <a:ea typeface="微軟正黑體" panose="020B0604030504040204" pitchFamily="34" charset="-120"/>
              </a:endParaRPr>
            </a:p>
            <a:p>
              <a:pPr algn="ctr"/>
              <a:r>
                <a:rPr lang="zh-TW" altLang="en-US" sz="1000" dirty="0" smtClean="0">
                  <a:latin typeface="微軟正黑體" panose="020B0604030504040204" pitchFamily="34" charset="-120"/>
                  <a:ea typeface="微軟正黑體" panose="020B0604030504040204" pitchFamily="34" charset="-120"/>
                </a:rPr>
                <a:t>（</a:t>
              </a:r>
              <a:r>
                <a:rPr lang="en-US" altLang="zh-TW" sz="1000" dirty="0">
                  <a:latin typeface="微軟正黑體" panose="020B0604030504040204" pitchFamily="34" charset="-120"/>
                  <a:ea typeface="微軟正黑體" panose="020B0604030504040204" pitchFamily="34" charset="-120"/>
                </a:rPr>
                <a:t>2012-2014</a:t>
              </a:r>
              <a:r>
                <a:rPr lang="zh-TW" altLang="en-US" sz="1000" dirty="0" smtClean="0">
                  <a:latin typeface="微軟正黑體" panose="020B0604030504040204" pitchFamily="34" charset="-120"/>
                  <a:ea typeface="微軟正黑體" panose="020B0604030504040204" pitchFamily="34" charset="-120"/>
                </a:rPr>
                <a:t>、</a:t>
              </a:r>
              <a:endParaRPr lang="en-US" altLang="zh-TW" sz="1000" dirty="0" smtClean="0">
                <a:latin typeface="微軟正黑體" panose="020B0604030504040204" pitchFamily="34" charset="-120"/>
                <a:ea typeface="微軟正黑體" panose="020B0604030504040204" pitchFamily="34" charset="-120"/>
              </a:endParaRPr>
            </a:p>
            <a:p>
              <a:pPr algn="ctr"/>
              <a:r>
                <a:rPr lang="en-US" altLang="zh-TW" sz="1000" dirty="0" smtClean="0">
                  <a:latin typeface="微軟正黑體" panose="020B0604030504040204" pitchFamily="34" charset="-120"/>
                  <a:ea typeface="微軟正黑體" panose="020B0604030504040204" pitchFamily="34" charset="-120"/>
                </a:rPr>
                <a:t>2014-2015</a:t>
              </a:r>
              <a:r>
                <a:rPr lang="zh-TW" altLang="en-US" sz="1000" dirty="0" smtClean="0">
                  <a:latin typeface="微軟正黑體" panose="020B0604030504040204" pitchFamily="34" charset="-120"/>
                  <a:ea typeface="微軟正黑體" panose="020B0604030504040204" pitchFamily="34" charset="-120"/>
                </a:rPr>
                <a:t>）</a:t>
              </a:r>
              <a:endParaRPr lang="zh-TW" altLang="en-US" sz="1000" dirty="0">
                <a:latin typeface="微軟正黑體" panose="020B0604030504040204" pitchFamily="34" charset="-120"/>
                <a:ea typeface="微軟正黑體" panose="020B0604030504040204" pitchFamily="34" charset="-120"/>
              </a:endParaRPr>
            </a:p>
          </p:txBody>
        </p:sp>
        <p:sp>
          <p:nvSpPr>
            <p:cNvPr id="49" name="矩形 48"/>
            <p:cNvSpPr/>
            <p:nvPr/>
          </p:nvSpPr>
          <p:spPr>
            <a:xfrm>
              <a:off x="6299200" y="5086622"/>
              <a:ext cx="1415383" cy="900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spcBef>
                  <a:spcPts val="300"/>
                </a:spcBef>
              </a:pPr>
              <a:r>
                <a:rPr lang="zh-TW" altLang="en-US" sz="1600" dirty="0">
                  <a:latin typeface="微軟正黑體" panose="020B0604030504040204" pitchFamily="34" charset="-120"/>
                  <a:ea typeface="微軟正黑體" panose="020B0604030504040204" pitchFamily="34" charset="-120"/>
                </a:rPr>
                <a:t>產業升級轉型行動</a:t>
              </a:r>
              <a:r>
                <a:rPr lang="zh-TW" altLang="en-US" sz="1600" dirty="0" smtClean="0">
                  <a:latin typeface="微軟正黑體" panose="020B0604030504040204" pitchFamily="34" charset="-120"/>
                  <a:ea typeface="微軟正黑體" panose="020B0604030504040204" pitchFamily="34" charset="-120"/>
                </a:rPr>
                <a:t>方案</a:t>
              </a:r>
              <a:endParaRPr lang="en-US" altLang="zh-TW" sz="1600" dirty="0" smtClean="0">
                <a:latin typeface="微軟正黑體" panose="020B0604030504040204" pitchFamily="34" charset="-120"/>
                <a:ea typeface="微軟正黑體" panose="020B0604030504040204" pitchFamily="34" charset="-120"/>
              </a:endParaRPr>
            </a:p>
            <a:p>
              <a:pPr algn="ctr">
                <a:spcBef>
                  <a:spcPts val="300"/>
                </a:spcBef>
              </a:pPr>
              <a:r>
                <a:rPr lang="zh-TW" altLang="en-US" sz="1100" dirty="0" smtClean="0">
                  <a:latin typeface="微軟正黑體" panose="020B0604030504040204" pitchFamily="34" charset="-120"/>
                  <a:ea typeface="微軟正黑體" panose="020B0604030504040204" pitchFamily="34" charset="-120"/>
                </a:rPr>
                <a:t>（</a:t>
              </a:r>
              <a:r>
                <a:rPr lang="en-US" altLang="zh-TW" sz="1100" dirty="0">
                  <a:latin typeface="微軟正黑體" panose="020B0604030504040204" pitchFamily="34" charset="-120"/>
                  <a:ea typeface="微軟正黑體" panose="020B0604030504040204" pitchFamily="34" charset="-120"/>
                </a:rPr>
                <a:t>2014-2024</a:t>
              </a:r>
              <a:r>
                <a:rPr lang="zh-TW" altLang="en-US" sz="1100" dirty="0" smtClean="0">
                  <a:latin typeface="微軟正黑體" panose="020B0604030504040204" pitchFamily="34" charset="-120"/>
                  <a:ea typeface="微軟正黑體" panose="020B0604030504040204" pitchFamily="34" charset="-120"/>
                </a:rPr>
                <a:t>）</a:t>
              </a:r>
              <a:endParaRPr lang="zh-TW" altLang="en-US" sz="1100" dirty="0">
                <a:latin typeface="微軟正黑體" panose="020B0604030504040204" pitchFamily="34" charset="-120"/>
                <a:ea typeface="微軟正黑體" panose="020B0604030504040204" pitchFamily="34" charset="-120"/>
              </a:endParaRPr>
            </a:p>
          </p:txBody>
        </p:sp>
      </p:grpSp>
      <p:sp>
        <p:nvSpPr>
          <p:cNvPr id="19" name="矩形 18"/>
          <p:cNvSpPr/>
          <p:nvPr/>
        </p:nvSpPr>
        <p:spPr>
          <a:xfrm>
            <a:off x="7676483" y="2121349"/>
            <a:ext cx="1149415" cy="3703347"/>
          </a:xfrm>
          <a:prstGeom prst="rect">
            <a:avLst/>
          </a:prstGeom>
        </p:spPr>
        <p:style>
          <a:lnRef idx="1">
            <a:schemeClr val="accent6"/>
          </a:lnRef>
          <a:fillRef idx="2">
            <a:schemeClr val="accent6"/>
          </a:fillRef>
          <a:effectRef idx="1">
            <a:schemeClr val="accent6"/>
          </a:effectRef>
          <a:fontRef idx="minor">
            <a:schemeClr val="dk1"/>
          </a:fontRef>
        </p:style>
        <p:txBody>
          <a:bodyPr lIns="0" rIns="0" rtlCol="0" anchor="ctr"/>
          <a:lstStyle/>
          <a:p>
            <a:pPr marL="179388" indent="-144000" algn="ctr">
              <a:lnSpc>
                <a:spcPts val="2300"/>
              </a:lnSpc>
              <a:buFont typeface="Arial" panose="020B0604020202020204" pitchFamily="34" charset="0"/>
              <a:buChar char="•"/>
            </a:pPr>
            <a:r>
              <a:rPr lang="zh-TW" altLang="en-US" b="1" dirty="0" smtClean="0">
                <a:latin typeface="微軟正黑體" panose="020B0604030504040204" pitchFamily="34" charset="-120"/>
                <a:ea typeface="微軟正黑體" panose="020B0604030504040204" pitchFamily="34" charset="-120"/>
              </a:rPr>
              <a:t>創新創業相關政策</a:t>
            </a:r>
            <a:endParaRPr lang="en-US" altLang="zh-TW" b="1" dirty="0" smtClean="0">
              <a:latin typeface="微軟正黑體" panose="020B0604030504040204" pitchFamily="34" charset="-120"/>
              <a:ea typeface="微軟正黑體" panose="020B0604030504040204" pitchFamily="34" charset="-120"/>
            </a:endParaRPr>
          </a:p>
          <a:p>
            <a:pPr marL="179388" indent="-179388" algn="ctr">
              <a:lnSpc>
                <a:spcPts val="2300"/>
              </a:lnSpc>
              <a:buFont typeface="Arial" panose="020B0604020202020204" pitchFamily="34" charset="0"/>
              <a:buChar char="•"/>
            </a:pPr>
            <a:endParaRPr lang="en-US" altLang="zh-TW" b="1" dirty="0">
              <a:latin typeface="微軟正黑體" panose="020B0604030504040204" pitchFamily="34" charset="-120"/>
              <a:ea typeface="微軟正黑體" panose="020B0604030504040204" pitchFamily="34" charset="-120"/>
            </a:endParaRPr>
          </a:p>
          <a:p>
            <a:pPr marL="179388" indent="-144000" algn="ctr">
              <a:lnSpc>
                <a:spcPts val="2300"/>
              </a:lnSpc>
              <a:buFont typeface="Arial" panose="020B0604020202020204" pitchFamily="34" charset="0"/>
              <a:buChar char="•"/>
            </a:pPr>
            <a:r>
              <a:rPr lang="zh-TW" altLang="en-US" b="1" dirty="0" smtClean="0">
                <a:latin typeface="微軟正黑體" panose="020B0604030504040204" pitchFamily="34" charset="-120"/>
                <a:ea typeface="微軟正黑體" panose="020B0604030504040204" pitchFamily="34" charset="-120"/>
              </a:rPr>
              <a:t>創意</a:t>
            </a:r>
            <a:r>
              <a:rPr lang="zh-TW" altLang="en-US" b="1" dirty="0">
                <a:latin typeface="微軟正黑體" panose="020B0604030504040204" pitchFamily="34" charset="-120"/>
                <a:ea typeface="微軟正黑體" panose="020B0604030504040204" pitchFamily="34" charset="-120"/>
              </a:rPr>
              <a:t>臺灣</a:t>
            </a:r>
            <a:r>
              <a:rPr lang="en-US" altLang="zh-TW" b="1" dirty="0" smtClean="0">
                <a:latin typeface="微軟正黑體" panose="020B0604030504040204" pitchFamily="34" charset="-120"/>
                <a:ea typeface="微軟正黑體" panose="020B0604030504040204" pitchFamily="34" charset="-120"/>
              </a:rPr>
              <a:t>2020</a:t>
            </a:r>
            <a:endParaRPr lang="en-US" altLang="zh-TW" sz="1200" b="1" dirty="0" smtClean="0">
              <a:latin typeface="微軟正黑體" panose="020B0604030504040204" pitchFamily="34" charset="-120"/>
              <a:ea typeface="微軟正黑體" panose="020B0604030504040204" pitchFamily="34" charset="-120"/>
            </a:endParaRPr>
          </a:p>
          <a:p>
            <a:pPr marL="179388" indent="-177800" algn="ctr">
              <a:lnSpc>
                <a:spcPts val="1600"/>
              </a:lnSpc>
            </a:pPr>
            <a:r>
              <a:rPr lang="zh-TW" altLang="en-US" sz="1400" b="1" dirty="0" smtClean="0">
                <a:latin typeface="微軟正黑體" panose="020B0604030504040204" pitchFamily="34" charset="-120"/>
                <a:ea typeface="微軟正黑體" panose="020B0604030504040204" pitchFamily="34" charset="-120"/>
              </a:rPr>
              <a:t>（網路智慧</a:t>
            </a:r>
            <a:endParaRPr lang="en-US" altLang="zh-TW" sz="1400" b="1" dirty="0" smtClean="0">
              <a:latin typeface="微軟正黑體" panose="020B0604030504040204" pitchFamily="34" charset="-120"/>
              <a:ea typeface="微軟正黑體" panose="020B0604030504040204" pitchFamily="34" charset="-120"/>
            </a:endParaRPr>
          </a:p>
          <a:p>
            <a:pPr marL="179388" indent="-177800" algn="ctr">
              <a:lnSpc>
                <a:spcPts val="1600"/>
              </a:lnSpc>
            </a:pPr>
            <a:r>
              <a:rPr lang="zh-TW" altLang="en-US" sz="1400" b="1" dirty="0" smtClean="0">
                <a:latin typeface="微軟正黑體" panose="020B0604030504040204" pitchFamily="34" charset="-120"/>
                <a:ea typeface="微軟正黑體" panose="020B0604030504040204" pitchFamily="34" charset="-120"/>
              </a:rPr>
              <a:t>       白皮書）</a:t>
            </a:r>
            <a:endParaRPr lang="en-US" altLang="zh-TW" sz="1400" b="1" dirty="0" smtClean="0">
              <a:latin typeface="微軟正黑體" panose="020B0604030504040204" pitchFamily="34" charset="-120"/>
              <a:ea typeface="微軟正黑體" panose="020B0604030504040204" pitchFamily="34" charset="-120"/>
            </a:endParaRPr>
          </a:p>
          <a:p>
            <a:pPr marL="179388" indent="-177800" algn="ctr">
              <a:lnSpc>
                <a:spcPts val="2300"/>
              </a:lnSpc>
              <a:spcAft>
                <a:spcPts val="600"/>
              </a:spcAft>
              <a:buFont typeface="Arial" panose="020B0604020202020204" pitchFamily="34" charset="0"/>
              <a:buChar char="•"/>
            </a:pPr>
            <a:endParaRPr lang="en-US" altLang="zh-TW" b="1" dirty="0" smtClean="0">
              <a:latin typeface="微軟正黑體" panose="020B0604030504040204" pitchFamily="34" charset="-120"/>
              <a:ea typeface="微軟正黑體" panose="020B0604030504040204" pitchFamily="34" charset="-120"/>
            </a:endParaRPr>
          </a:p>
          <a:p>
            <a:pPr marL="179388" indent="-177800" algn="ctr">
              <a:lnSpc>
                <a:spcPts val="2300"/>
              </a:lnSpc>
              <a:spcAft>
                <a:spcPts val="600"/>
              </a:spcAft>
              <a:buFont typeface="Arial" panose="020B0604020202020204" pitchFamily="34" charset="0"/>
              <a:buChar char="•"/>
            </a:pPr>
            <a:r>
              <a:rPr lang="zh-TW" altLang="en-US" b="1" dirty="0" smtClean="0">
                <a:latin typeface="微軟正黑體" panose="020B0604030504040204" pitchFamily="34" charset="-120"/>
                <a:ea typeface="微軟正黑體" panose="020B0604030504040204" pitchFamily="34" charset="-120"/>
              </a:rPr>
              <a:t>生產力</a:t>
            </a:r>
            <a:r>
              <a:rPr lang="en-US" altLang="zh-TW" b="1" dirty="0">
                <a:latin typeface="微軟正黑體" panose="020B0604030504040204" pitchFamily="34" charset="-120"/>
                <a:ea typeface="微軟正黑體" panose="020B0604030504040204" pitchFamily="34" charset="-120"/>
              </a:rPr>
              <a:t>4.0</a:t>
            </a:r>
            <a:r>
              <a:rPr lang="zh-TW" altLang="en-US" b="1" dirty="0">
                <a:latin typeface="微軟正黑體" panose="020B0604030504040204" pitchFamily="34" charset="-120"/>
                <a:ea typeface="微軟正黑體" panose="020B0604030504040204" pitchFamily="34" charset="-120"/>
              </a:rPr>
              <a:t>發展方案</a:t>
            </a:r>
          </a:p>
        </p:txBody>
      </p:sp>
      <p:cxnSp>
        <p:nvCxnSpPr>
          <p:cNvPr id="8" name="直線單箭頭接點 7"/>
          <p:cNvCxnSpPr/>
          <p:nvPr/>
        </p:nvCxnSpPr>
        <p:spPr>
          <a:xfrm flipV="1">
            <a:off x="7674514" y="1480627"/>
            <a:ext cx="0" cy="4320000"/>
          </a:xfrm>
          <a:prstGeom prst="straightConnector1">
            <a:avLst/>
          </a:prstGeom>
          <a:ln w="19050" cap="rnd">
            <a:prstDash val="sysDot"/>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36046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佈景主題">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佈景主題">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佈景主題">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佈景主題">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佈景主題">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佈景主題">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15550</TotalTime>
  <Words>5492</Words>
  <Application>Microsoft Office PowerPoint</Application>
  <PresentationFormat>如螢幕大小 (4:3)</PresentationFormat>
  <Paragraphs>478</Paragraphs>
  <Slides>31</Slides>
  <Notes>28</Notes>
  <HiddenSlides>0</HiddenSlides>
  <MMClips>0</MMClips>
  <ScaleCrop>false</ScaleCrop>
  <HeadingPairs>
    <vt:vector size="4" baseType="variant">
      <vt:variant>
        <vt:lpstr>佈景主題</vt:lpstr>
      </vt:variant>
      <vt:variant>
        <vt:i4>3</vt:i4>
      </vt:variant>
      <vt:variant>
        <vt:lpstr>投影片標題</vt:lpstr>
      </vt:variant>
      <vt:variant>
        <vt:i4>31</vt:i4>
      </vt:variant>
    </vt:vector>
  </HeadingPairs>
  <TitlesOfParts>
    <vt:vector size="34" baseType="lpstr">
      <vt:lpstr>Office 佈景主題</vt:lpstr>
      <vt:lpstr>1_Office 佈景主題</vt:lpstr>
      <vt:lpstr>3_Office 佈景主題</vt:lpstr>
      <vt:lpstr>經濟體質強化措施 ─ 產業升級、出口拓展、投資促進</vt:lpstr>
      <vt:lpstr>簡報大綱</vt:lpstr>
      <vt:lpstr>壹、規劃緣起</vt:lpstr>
      <vt:lpstr>貳、面臨課題</vt:lpstr>
      <vt:lpstr>PowerPoint 簡報</vt:lpstr>
      <vt:lpstr>一、短期外在衝擊因素</vt:lpstr>
      <vt:lpstr>二、中長期結構性課題</vt:lpstr>
      <vt:lpstr>叁、政策檢討</vt:lpstr>
      <vt:lpstr>政策盤點</vt:lpstr>
      <vt:lpstr>PowerPoint 簡報</vt:lpstr>
      <vt:lpstr>PowerPoint 簡報</vt:lpstr>
      <vt:lpstr>PowerPoint 簡報</vt:lpstr>
      <vt:lpstr>肆、強化措施</vt:lpstr>
      <vt:lpstr>PowerPoint 簡報</vt:lpstr>
      <vt:lpstr>PowerPoint 簡報</vt:lpstr>
      <vt:lpstr>PowerPoint 簡報</vt:lpstr>
      <vt:lpstr>PowerPoint 簡報</vt:lpstr>
      <vt:lpstr>PowerPoint 簡報</vt:lpstr>
      <vt:lpstr>PowerPoint 簡報</vt:lpstr>
      <vt:lpstr>PowerPoint 簡報</vt:lpstr>
      <vt:lpstr>PowerPoint 簡報</vt:lpstr>
      <vt:lpstr>四、未來一年重點措施(1/9)</vt:lpstr>
      <vt:lpstr>四、未來一年重點措施(2/9)</vt:lpstr>
      <vt:lpstr>四、未來一年重點措施(3/9)</vt:lpstr>
      <vt:lpstr>四、未來一年重點措施(4/9)</vt:lpstr>
      <vt:lpstr>四、未來一年重點措施(5/9)</vt:lpstr>
      <vt:lpstr>四、未來一年重點措施(6/9)</vt:lpstr>
      <vt:lpstr>四、未來一年重點措施(7/9)</vt:lpstr>
      <vt:lpstr>四、未來一年重點措施(8/9)</vt:lpstr>
      <vt:lpstr>四、未來一年重點措施(9/9)</vt:lpstr>
      <vt:lpstr>伍、推動機制</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Yiting Yeh</dc:creator>
  <cp:lastModifiedBy>user</cp:lastModifiedBy>
  <cp:revision>2106</cp:revision>
  <cp:lastPrinted>2015-09-11T03:22:19Z</cp:lastPrinted>
  <dcterms:created xsi:type="dcterms:W3CDTF">2013-09-03T05:44:19Z</dcterms:created>
  <dcterms:modified xsi:type="dcterms:W3CDTF">2015-09-30T09:01:50Z</dcterms:modified>
</cp:coreProperties>
</file>