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73"/>
  </p:notesMasterIdLst>
  <p:sldIdLst>
    <p:sldId id="256" r:id="rId2"/>
    <p:sldId id="284" r:id="rId3"/>
    <p:sldId id="300" r:id="rId4"/>
    <p:sldId id="319" r:id="rId5"/>
    <p:sldId id="328" r:id="rId6"/>
    <p:sldId id="301" r:id="rId7"/>
    <p:sldId id="257" r:id="rId8"/>
    <p:sldId id="258" r:id="rId9"/>
    <p:sldId id="259" r:id="rId10"/>
    <p:sldId id="315" r:id="rId11"/>
    <p:sldId id="286" r:id="rId12"/>
    <p:sldId id="260" r:id="rId13"/>
    <p:sldId id="268" r:id="rId14"/>
    <p:sldId id="267" r:id="rId15"/>
    <p:sldId id="269" r:id="rId16"/>
    <p:sldId id="316" r:id="rId17"/>
    <p:sldId id="265" r:id="rId18"/>
    <p:sldId id="266" r:id="rId19"/>
    <p:sldId id="270" r:id="rId20"/>
    <p:sldId id="287" r:id="rId21"/>
    <p:sldId id="288" r:id="rId22"/>
    <p:sldId id="289" r:id="rId23"/>
    <p:sldId id="261" r:id="rId24"/>
    <p:sldId id="262" r:id="rId25"/>
    <p:sldId id="263" r:id="rId26"/>
    <p:sldId id="264" r:id="rId27"/>
    <p:sldId id="291" r:id="rId28"/>
    <p:sldId id="292" r:id="rId29"/>
    <p:sldId id="290" r:id="rId30"/>
    <p:sldId id="271" r:id="rId31"/>
    <p:sldId id="317" r:id="rId32"/>
    <p:sldId id="318" r:id="rId33"/>
    <p:sldId id="272" r:id="rId34"/>
    <p:sldId id="273" r:id="rId35"/>
    <p:sldId id="274" r:id="rId36"/>
    <p:sldId id="275" r:id="rId37"/>
    <p:sldId id="276" r:id="rId38"/>
    <p:sldId id="277" r:id="rId39"/>
    <p:sldId id="278" r:id="rId40"/>
    <p:sldId id="279" r:id="rId41"/>
    <p:sldId id="280" r:id="rId42"/>
    <p:sldId id="281" r:id="rId43"/>
    <p:sldId id="282" r:id="rId44"/>
    <p:sldId id="297" r:id="rId45"/>
    <p:sldId id="298" r:id="rId46"/>
    <p:sldId id="299" r:id="rId47"/>
    <p:sldId id="320" r:id="rId48"/>
    <p:sldId id="321" r:id="rId49"/>
    <p:sldId id="322" r:id="rId50"/>
    <p:sldId id="323" r:id="rId51"/>
    <p:sldId id="324" r:id="rId52"/>
    <p:sldId id="326" r:id="rId53"/>
    <p:sldId id="327" r:id="rId54"/>
    <p:sldId id="293" r:id="rId55"/>
    <p:sldId id="294" r:id="rId56"/>
    <p:sldId id="295" r:id="rId57"/>
    <p:sldId id="296" r:id="rId58"/>
    <p:sldId id="303" r:id="rId59"/>
    <p:sldId id="304" r:id="rId60"/>
    <p:sldId id="305" r:id="rId61"/>
    <p:sldId id="306" r:id="rId62"/>
    <p:sldId id="307" r:id="rId63"/>
    <p:sldId id="308" r:id="rId64"/>
    <p:sldId id="309" r:id="rId65"/>
    <p:sldId id="310" r:id="rId66"/>
    <p:sldId id="311" r:id="rId67"/>
    <p:sldId id="312" r:id="rId68"/>
    <p:sldId id="313" r:id="rId69"/>
    <p:sldId id="314" r:id="rId70"/>
    <p:sldId id="283" r:id="rId71"/>
    <p:sldId id="285" r:id="rId72"/>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86380" autoAdjust="0"/>
  </p:normalViewPr>
  <p:slideViewPr>
    <p:cSldViewPr>
      <p:cViewPr varScale="1">
        <p:scale>
          <a:sx n="99" d="100"/>
          <a:sy n="99" d="100"/>
        </p:scale>
        <p:origin x="-1974" y="-96"/>
      </p:cViewPr>
      <p:guideLst>
        <p:guide orient="horz" pos="2160"/>
        <p:guide pos="2880"/>
      </p:guideLst>
    </p:cSldViewPr>
  </p:slideViewPr>
  <p:outlineViewPr>
    <p:cViewPr>
      <p:scale>
        <a:sx n="33" d="100"/>
        <a:sy n="33" d="100"/>
      </p:scale>
      <p:origin x="204"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kumimoji="0" sz="1200" smtClean="0">
                <a:latin typeface="+mn-lt"/>
                <a:ea typeface="+mn-ea"/>
              </a:defRPr>
            </a:lvl1pPr>
          </a:lstStyle>
          <a:p>
            <a:pPr>
              <a:defRPr/>
            </a:pPr>
            <a:fld id="{ABD9902E-A333-4E20-B5D7-704B2E755335}" type="datetimeFigureOut">
              <a:rPr lang="zh-TW" altLang="en-US"/>
              <a:pPr>
                <a:defRPr/>
              </a:pPr>
              <a:t>2018/7/30</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en-US" noProof="0"/>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kumimoji="0" sz="1200" smtClean="0">
                <a:latin typeface="+mn-lt"/>
                <a:ea typeface="+mn-ea"/>
              </a:defRPr>
            </a:lvl1pPr>
          </a:lstStyle>
          <a:p>
            <a:pPr>
              <a:defRPr/>
            </a:pPr>
            <a:fld id="{DE19B12D-D6D9-4B2A-9D20-099697A20730}" type="slidenum">
              <a:rPr lang="zh-TW" altLang="en-US"/>
              <a:pPr>
                <a:defRPr/>
              </a:pPr>
              <a:t>‹#›</a:t>
            </a:fld>
            <a:endParaRPr lang="zh-TW" altLang="en-US"/>
          </a:p>
        </p:txBody>
      </p:sp>
    </p:spTree>
    <p:extLst>
      <p:ext uri="{BB962C8B-B14F-4D97-AF65-F5344CB8AC3E}">
        <p14:creationId xmlns:p14="http://schemas.microsoft.com/office/powerpoint/2010/main" val="184288654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DE19B12D-D6D9-4B2A-9D20-099697A20730}" type="slidenum">
              <a:rPr lang="zh-TW" altLang="en-US" smtClean="0"/>
              <a:pPr>
                <a:defRPr/>
              </a:pPr>
              <a:t>2</a:t>
            </a:fld>
            <a:endParaRPr lang="zh-TW" altLang="en-US"/>
          </a:p>
        </p:txBody>
      </p:sp>
    </p:spTree>
    <p:extLst>
      <p:ext uri="{BB962C8B-B14F-4D97-AF65-F5344CB8AC3E}">
        <p14:creationId xmlns:p14="http://schemas.microsoft.com/office/powerpoint/2010/main" val="3652188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投影片圖像版面配置區 1"/>
          <p:cNvSpPr>
            <a:spLocks noGrp="1" noRot="1" noChangeAspect="1"/>
          </p:cNvSpPr>
          <p:nvPr>
            <p:ph type="sldImg"/>
          </p:nvPr>
        </p:nvSpPr>
        <p:spPr bwMode="auto">
          <a:noFill/>
          <a:ln>
            <a:solidFill>
              <a:srgbClr val="000000"/>
            </a:solidFill>
            <a:miter lim="800000"/>
            <a:headEnd/>
            <a:tailEnd/>
          </a:ln>
        </p:spPr>
      </p:sp>
      <p:sp>
        <p:nvSpPr>
          <p:cNvPr id="27650"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2765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C6A4B3-BBD2-4604-9F39-40B673D72A0E}" type="slidenum">
              <a:rPr lang="zh-TW" altLang="en-US"/>
              <a:pPr fontAlgn="base">
                <a:spcBef>
                  <a:spcPct val="0"/>
                </a:spcBef>
                <a:spcAft>
                  <a:spcPct val="0"/>
                </a:spcAft>
              </a:pPr>
              <a:t>23</a:t>
            </a:fld>
            <a:endParaRPr lang="en-US" altLang="zh-TW"/>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DE19B12D-D6D9-4B2A-9D20-099697A20730}" type="slidenum">
              <a:rPr lang="zh-TW" altLang="en-US" smtClean="0"/>
              <a:pPr>
                <a:defRPr/>
              </a:pPr>
              <a:t>59</a:t>
            </a:fld>
            <a:endParaRPr lang="zh-TW" altLang="en-US"/>
          </a:p>
        </p:txBody>
      </p:sp>
    </p:spTree>
    <p:extLst>
      <p:ext uri="{BB962C8B-B14F-4D97-AF65-F5344CB8AC3E}">
        <p14:creationId xmlns:p14="http://schemas.microsoft.com/office/powerpoint/2010/main" val="3678723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橢圓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kumimoji="0" lang="en-US"/>
          </a:p>
        </p:txBody>
      </p:sp>
      <p:sp>
        <p:nvSpPr>
          <p:cNvPr id="5" name="橢圓 8"/>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kumimoji="0" lang="en-US"/>
          </a:p>
        </p:txBody>
      </p:sp>
      <p:sp>
        <p:nvSpPr>
          <p:cNvPr id="14" name="標題 13"/>
          <p:cNvSpPr>
            <a:spLocks noGrp="1"/>
          </p:cNvSpPr>
          <p:nvPr>
            <p:ph type="ctrTitle"/>
          </p:nvPr>
        </p:nvSpPr>
        <p:spPr>
          <a:xfrm>
            <a:off x="1432560" y="359898"/>
            <a:ext cx="7406640" cy="1472184"/>
          </a:xfrm>
        </p:spPr>
        <p:txBody>
          <a:bodyPr anchor="b"/>
          <a:lstStyle>
            <a:lvl1pPr algn="l">
              <a:defRPr/>
            </a:lvl1pPr>
            <a:extLst/>
          </a:lstStyle>
          <a:p>
            <a:r>
              <a:rPr lang="zh-TW" altLang="en-US" smtClean="0"/>
              <a:t>按一下以編輯母片標題樣式</a:t>
            </a:r>
            <a:endParaRPr lang="en-US"/>
          </a:p>
        </p:txBody>
      </p:sp>
      <p:sp>
        <p:nvSpPr>
          <p:cNvPr id="22" name="副標題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zh-TW" altLang="en-US" smtClean="0"/>
              <a:t>按一下以編輯母片副標題樣式</a:t>
            </a:r>
            <a:endParaRPr lang="en-US"/>
          </a:p>
        </p:txBody>
      </p:sp>
      <p:sp>
        <p:nvSpPr>
          <p:cNvPr id="6" name="日期版面配置區 6"/>
          <p:cNvSpPr>
            <a:spLocks noGrp="1"/>
          </p:cNvSpPr>
          <p:nvPr>
            <p:ph type="dt" sz="half" idx="10"/>
          </p:nvPr>
        </p:nvSpPr>
        <p:spPr/>
        <p:txBody>
          <a:bodyPr/>
          <a:lstStyle>
            <a:lvl1pPr>
              <a:defRPr/>
            </a:lvl1pPr>
            <a:extLst/>
          </a:lstStyle>
          <a:p>
            <a:pPr>
              <a:defRPr/>
            </a:pPr>
            <a:fld id="{5193864A-69C9-49BB-867C-A9EF3B99B751}" type="datetime1">
              <a:rPr lang="zh-TW" altLang="en-US"/>
              <a:pPr>
                <a:defRPr/>
              </a:pPr>
              <a:t>2018/7/30</a:t>
            </a:fld>
            <a:endParaRPr lang="zh-TW" altLang="en-US"/>
          </a:p>
        </p:txBody>
      </p:sp>
      <p:sp>
        <p:nvSpPr>
          <p:cNvPr id="7" name="頁尾版面配置區 19"/>
          <p:cNvSpPr>
            <a:spLocks noGrp="1"/>
          </p:cNvSpPr>
          <p:nvPr>
            <p:ph type="ftr" sz="quarter" idx="11"/>
          </p:nvPr>
        </p:nvSpPr>
        <p:spPr/>
        <p:txBody>
          <a:bodyPr/>
          <a:lstStyle>
            <a:lvl1pPr>
              <a:defRPr/>
            </a:lvl1pPr>
            <a:extLst/>
          </a:lstStyle>
          <a:p>
            <a:pPr>
              <a:defRPr/>
            </a:pPr>
            <a:endParaRPr lang="zh-TW" altLang="en-US"/>
          </a:p>
        </p:txBody>
      </p:sp>
      <p:sp>
        <p:nvSpPr>
          <p:cNvPr id="8" name="投影片編號版面配置區 9"/>
          <p:cNvSpPr>
            <a:spLocks noGrp="1"/>
          </p:cNvSpPr>
          <p:nvPr>
            <p:ph type="sldNum" sz="quarter" idx="12"/>
          </p:nvPr>
        </p:nvSpPr>
        <p:spPr/>
        <p:txBody>
          <a:bodyPr/>
          <a:lstStyle>
            <a:lvl1pPr>
              <a:defRPr/>
            </a:lvl1pPr>
            <a:extLst/>
          </a:lstStyle>
          <a:p>
            <a:pPr>
              <a:defRPr/>
            </a:pPr>
            <a:fld id="{EB13EADB-D88E-4671-B957-320A4856D6B4}" type="slidenum">
              <a:rPr lang="zh-TW" altLang="en-US"/>
              <a:pPr>
                <a:defRPr/>
              </a:pPr>
              <a:t>‹#›</a:t>
            </a:fld>
            <a:endParaRPr lang="zh-TW"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23"/>
          <p:cNvSpPr>
            <a:spLocks noGrp="1"/>
          </p:cNvSpPr>
          <p:nvPr>
            <p:ph type="dt" sz="half" idx="10"/>
          </p:nvPr>
        </p:nvSpPr>
        <p:spPr/>
        <p:txBody>
          <a:bodyPr/>
          <a:lstStyle>
            <a:lvl1pPr>
              <a:defRPr/>
            </a:lvl1pPr>
          </a:lstStyle>
          <a:p>
            <a:pPr>
              <a:defRPr/>
            </a:pPr>
            <a:fld id="{45515905-9CC7-42F3-8DFB-D590207F4FBE}" type="datetime1">
              <a:rPr lang="zh-TW" altLang="en-US"/>
              <a:pPr>
                <a:defRPr/>
              </a:pPr>
              <a:t>2018/7/30</a:t>
            </a:fld>
            <a:endParaRPr lang="zh-TW" altLang="en-US"/>
          </a:p>
        </p:txBody>
      </p:sp>
      <p:sp>
        <p:nvSpPr>
          <p:cNvPr id="5" name="頁尾版面配置區 9"/>
          <p:cNvSpPr>
            <a:spLocks noGrp="1"/>
          </p:cNvSpPr>
          <p:nvPr>
            <p:ph type="ftr" sz="quarter" idx="11"/>
          </p:nvPr>
        </p:nvSpPr>
        <p:spPr/>
        <p:txBody>
          <a:bodyPr/>
          <a:lstStyle>
            <a:lvl1pPr>
              <a:defRPr/>
            </a:lvl1pPr>
          </a:lstStyle>
          <a:p>
            <a:pPr>
              <a:defRPr/>
            </a:pPr>
            <a:endParaRPr lang="zh-TW" altLang="en-US"/>
          </a:p>
        </p:txBody>
      </p:sp>
      <p:sp>
        <p:nvSpPr>
          <p:cNvPr id="6" name="投影片編號版面配置區 21"/>
          <p:cNvSpPr>
            <a:spLocks noGrp="1"/>
          </p:cNvSpPr>
          <p:nvPr>
            <p:ph type="sldNum" sz="quarter" idx="12"/>
          </p:nvPr>
        </p:nvSpPr>
        <p:spPr/>
        <p:txBody>
          <a:bodyPr/>
          <a:lstStyle>
            <a:lvl1pPr>
              <a:defRPr/>
            </a:lvl1pPr>
          </a:lstStyle>
          <a:p>
            <a:pPr>
              <a:defRPr/>
            </a:pPr>
            <a:fld id="{2DD5241E-81F5-4DC5-B722-39D2B1D11FAD}" type="slidenum">
              <a:rPr lang="zh-TW" altLang="en-US"/>
              <a:pPr>
                <a:defRPr/>
              </a:pPr>
              <a:t>‹#›</a:t>
            </a:fld>
            <a:endParaRPr lang="zh-TW"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58000" y="274639"/>
            <a:ext cx="1828800" cy="5851525"/>
          </a:xfrm>
        </p:spPr>
        <p:txBody>
          <a:bodyPr vert="eaVert"/>
          <a:lstStyle>
            <a:extLs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1143000" y="274640"/>
            <a:ext cx="5562600" cy="5851525"/>
          </a:xfrm>
        </p:spPr>
        <p:txBody>
          <a:bodyPr vert="eaVert"/>
          <a:lstStyle>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23"/>
          <p:cNvSpPr>
            <a:spLocks noGrp="1"/>
          </p:cNvSpPr>
          <p:nvPr>
            <p:ph type="dt" sz="half" idx="10"/>
          </p:nvPr>
        </p:nvSpPr>
        <p:spPr/>
        <p:txBody>
          <a:bodyPr/>
          <a:lstStyle>
            <a:lvl1pPr>
              <a:defRPr/>
            </a:lvl1pPr>
          </a:lstStyle>
          <a:p>
            <a:pPr>
              <a:defRPr/>
            </a:pPr>
            <a:fld id="{0BA94A91-A136-421C-B6EA-43A31308DADC}" type="datetime1">
              <a:rPr lang="zh-TW" altLang="en-US"/>
              <a:pPr>
                <a:defRPr/>
              </a:pPr>
              <a:t>2018/7/30</a:t>
            </a:fld>
            <a:endParaRPr lang="zh-TW" altLang="en-US"/>
          </a:p>
        </p:txBody>
      </p:sp>
      <p:sp>
        <p:nvSpPr>
          <p:cNvPr id="5" name="頁尾版面配置區 9"/>
          <p:cNvSpPr>
            <a:spLocks noGrp="1"/>
          </p:cNvSpPr>
          <p:nvPr>
            <p:ph type="ftr" sz="quarter" idx="11"/>
          </p:nvPr>
        </p:nvSpPr>
        <p:spPr/>
        <p:txBody>
          <a:bodyPr/>
          <a:lstStyle>
            <a:lvl1pPr>
              <a:defRPr/>
            </a:lvl1pPr>
          </a:lstStyle>
          <a:p>
            <a:pPr>
              <a:defRPr/>
            </a:pPr>
            <a:endParaRPr lang="zh-TW" altLang="en-US"/>
          </a:p>
        </p:txBody>
      </p:sp>
      <p:sp>
        <p:nvSpPr>
          <p:cNvPr id="6" name="投影片編號版面配置區 21"/>
          <p:cNvSpPr>
            <a:spLocks noGrp="1"/>
          </p:cNvSpPr>
          <p:nvPr>
            <p:ph type="sldNum" sz="quarter" idx="12"/>
          </p:nvPr>
        </p:nvSpPr>
        <p:spPr/>
        <p:txBody>
          <a:bodyPr/>
          <a:lstStyle>
            <a:lvl1pPr>
              <a:defRPr/>
            </a:lvl1pPr>
          </a:lstStyle>
          <a:p>
            <a:pPr>
              <a:defRPr/>
            </a:pPr>
            <a:fld id="{C74C2CCE-A778-42E3-8828-F9A75EC9075E}" type="slidenum">
              <a:rPr lang="zh-TW" altLang="en-US"/>
              <a:pPr>
                <a:defRPr/>
              </a:pPr>
              <a:t>‹#›</a:t>
            </a:fld>
            <a:endParaRPr lang="zh-TW"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lang="zh-TW" altLang="en-US" smtClean="0"/>
              <a:t>按一下以編輯母片標題樣式</a:t>
            </a:r>
            <a:endParaRPr lang="en-US"/>
          </a:p>
        </p:txBody>
      </p:sp>
      <p:sp>
        <p:nvSpPr>
          <p:cNvPr id="3" name="內容版面配置區 2"/>
          <p:cNvSpPr>
            <a:spLocks noGrp="1"/>
          </p:cNvSpPr>
          <p:nvPr>
            <p:ph idx="1"/>
          </p:nvPr>
        </p:nvSpPr>
        <p:spPr/>
        <p:txBody>
          <a:bodyPr/>
          <a:lstStyle>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23"/>
          <p:cNvSpPr>
            <a:spLocks noGrp="1"/>
          </p:cNvSpPr>
          <p:nvPr>
            <p:ph type="dt" sz="half" idx="10"/>
          </p:nvPr>
        </p:nvSpPr>
        <p:spPr/>
        <p:txBody>
          <a:bodyPr/>
          <a:lstStyle>
            <a:lvl1pPr>
              <a:defRPr/>
            </a:lvl1pPr>
          </a:lstStyle>
          <a:p>
            <a:pPr>
              <a:defRPr/>
            </a:pPr>
            <a:fld id="{8A89202A-532D-42E3-941B-C7031722714F}" type="datetime1">
              <a:rPr lang="zh-TW" altLang="en-US"/>
              <a:pPr>
                <a:defRPr/>
              </a:pPr>
              <a:t>2018/7/30</a:t>
            </a:fld>
            <a:endParaRPr lang="zh-TW" altLang="en-US"/>
          </a:p>
        </p:txBody>
      </p:sp>
      <p:sp>
        <p:nvSpPr>
          <p:cNvPr id="5" name="頁尾版面配置區 9"/>
          <p:cNvSpPr>
            <a:spLocks noGrp="1"/>
          </p:cNvSpPr>
          <p:nvPr>
            <p:ph type="ftr" sz="quarter" idx="11"/>
          </p:nvPr>
        </p:nvSpPr>
        <p:spPr/>
        <p:txBody>
          <a:bodyPr/>
          <a:lstStyle>
            <a:lvl1pPr>
              <a:defRPr/>
            </a:lvl1pPr>
          </a:lstStyle>
          <a:p>
            <a:pPr>
              <a:defRPr/>
            </a:pPr>
            <a:endParaRPr lang="zh-TW" altLang="en-US"/>
          </a:p>
        </p:txBody>
      </p:sp>
      <p:sp>
        <p:nvSpPr>
          <p:cNvPr id="6" name="投影片編號版面配置區 21"/>
          <p:cNvSpPr>
            <a:spLocks noGrp="1"/>
          </p:cNvSpPr>
          <p:nvPr>
            <p:ph type="sldNum" sz="quarter" idx="12"/>
          </p:nvPr>
        </p:nvSpPr>
        <p:spPr/>
        <p:txBody>
          <a:bodyPr/>
          <a:lstStyle>
            <a:lvl1pPr>
              <a:defRPr/>
            </a:lvl1pPr>
          </a:lstStyle>
          <a:p>
            <a:pPr>
              <a:defRPr/>
            </a:pPr>
            <a:fld id="{A7D3221F-D95E-4290-9075-76D118C3C5CE}" type="slidenum">
              <a:rPr lang="zh-TW" altLang="en-US"/>
              <a:pPr>
                <a:defRPr/>
              </a:pPr>
              <a:t>‹#›</a:t>
            </a:fld>
            <a:endParaRPr lang="zh-TW"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spTree>
      <p:nvGrpSpPr>
        <p:cNvPr id="1" name=""/>
        <p:cNvGrpSpPr/>
        <p:nvPr/>
      </p:nvGrpSpPr>
      <p:grpSpPr>
        <a:xfrm>
          <a:off x="0" y="0"/>
          <a:ext cx="0" cy="0"/>
          <a:chOff x="0" y="0"/>
          <a:chExt cx="0" cy="0"/>
        </a:xfrm>
      </p:grpSpPr>
      <p:sp>
        <p:nvSpPr>
          <p:cNvPr id="4" name="矩形 6"/>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kumimoji="0" lang="en-US"/>
          </a:p>
        </p:txBody>
      </p:sp>
      <p:sp>
        <p:nvSpPr>
          <p:cNvPr id="5" name="矩形 9"/>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kumimoji="0" lang="en-US"/>
          </a:p>
        </p:txBody>
      </p:sp>
      <p:sp>
        <p:nvSpPr>
          <p:cNvPr id="6" name="橢圓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kumimoji="0" lang="en-US"/>
          </a:p>
        </p:txBody>
      </p:sp>
      <p:sp>
        <p:nvSpPr>
          <p:cNvPr id="7" name="橢圓 8"/>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kumimoji="0" lang="en-US"/>
          </a:p>
        </p:txBody>
      </p:sp>
      <p:sp>
        <p:nvSpPr>
          <p:cNvPr id="2" name="標題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zh-TW" altLang="en-US" smtClean="0"/>
              <a:t>按一下以編輯母片標題樣式</a:t>
            </a:r>
            <a:endParaRPr lang="en-US"/>
          </a:p>
        </p:txBody>
      </p:sp>
      <p:sp>
        <p:nvSpPr>
          <p:cNvPr id="3" name="文字版面配置區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zh-TW" altLang="en-US" smtClean="0"/>
              <a:t>按一下以編輯母片文字樣式</a:t>
            </a:r>
          </a:p>
        </p:txBody>
      </p:sp>
      <p:sp>
        <p:nvSpPr>
          <p:cNvPr id="8" name="日期版面配置區 3"/>
          <p:cNvSpPr>
            <a:spLocks noGrp="1"/>
          </p:cNvSpPr>
          <p:nvPr>
            <p:ph type="dt" sz="half" idx="10"/>
          </p:nvPr>
        </p:nvSpPr>
        <p:spPr/>
        <p:txBody>
          <a:bodyPr/>
          <a:lstStyle>
            <a:lvl1pPr>
              <a:defRPr/>
            </a:lvl1pPr>
            <a:extLst/>
          </a:lstStyle>
          <a:p>
            <a:pPr>
              <a:defRPr/>
            </a:pPr>
            <a:fld id="{D02D98AE-6E9B-419A-AFD8-72ABD67C9AE4}" type="datetime1">
              <a:rPr lang="zh-TW" altLang="en-US"/>
              <a:pPr>
                <a:defRPr/>
              </a:pPr>
              <a:t>2018/7/30</a:t>
            </a:fld>
            <a:endParaRPr lang="zh-TW" altLang="en-US"/>
          </a:p>
        </p:txBody>
      </p:sp>
      <p:sp>
        <p:nvSpPr>
          <p:cNvPr id="9" name="頁尾版面配置區 4"/>
          <p:cNvSpPr>
            <a:spLocks noGrp="1"/>
          </p:cNvSpPr>
          <p:nvPr>
            <p:ph type="ftr" sz="quarter" idx="11"/>
          </p:nvPr>
        </p:nvSpPr>
        <p:spPr/>
        <p:txBody>
          <a:bodyPr/>
          <a:lstStyle>
            <a:lvl1pPr>
              <a:defRPr/>
            </a:lvl1pPr>
            <a:extLst/>
          </a:lstStyle>
          <a:p>
            <a:pPr>
              <a:defRPr/>
            </a:pPr>
            <a:endParaRPr lang="zh-TW" altLang="en-US"/>
          </a:p>
        </p:txBody>
      </p:sp>
      <p:sp>
        <p:nvSpPr>
          <p:cNvPr id="10" name="投影片編號版面配置區 5"/>
          <p:cNvSpPr>
            <a:spLocks noGrp="1"/>
          </p:cNvSpPr>
          <p:nvPr>
            <p:ph type="sldNum" sz="quarter" idx="12"/>
          </p:nvPr>
        </p:nvSpPr>
        <p:spPr/>
        <p:txBody>
          <a:bodyPr/>
          <a:lstStyle>
            <a:lvl1pPr>
              <a:defRPr/>
            </a:lvl1pPr>
            <a:extLst/>
          </a:lstStyle>
          <a:p>
            <a:pPr>
              <a:defRPr/>
            </a:pPr>
            <a:fld id="{A5488112-2E47-4E0C-80DF-FAE8FE12565A}" type="slidenum">
              <a:rPr lang="zh-TW" altLang="en-US"/>
              <a:pPr>
                <a:defRPr/>
              </a:pPr>
              <a:t>‹#›</a:t>
            </a:fld>
            <a:endParaRPr lang="zh-TW"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320"/>
            <a:ext cx="7498080" cy="1143000"/>
          </a:xfrm>
        </p:spPr>
        <p:txBody>
          <a:bodyPr/>
          <a:lstStyle>
            <a:extLst/>
          </a:lstStyle>
          <a:p>
            <a:r>
              <a:rPr lang="zh-TW" altLang="en-US" smtClean="0"/>
              <a:t>按一下以編輯母片標題樣式</a:t>
            </a:r>
            <a:endParaRPr lang="en-US"/>
          </a:p>
        </p:txBody>
      </p:sp>
      <p:sp>
        <p:nvSpPr>
          <p:cNvPr id="3" name="內容版面配置區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內容版面配置區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23"/>
          <p:cNvSpPr>
            <a:spLocks noGrp="1"/>
          </p:cNvSpPr>
          <p:nvPr>
            <p:ph type="dt" sz="half" idx="10"/>
          </p:nvPr>
        </p:nvSpPr>
        <p:spPr/>
        <p:txBody>
          <a:bodyPr/>
          <a:lstStyle>
            <a:lvl1pPr>
              <a:defRPr/>
            </a:lvl1pPr>
          </a:lstStyle>
          <a:p>
            <a:pPr>
              <a:defRPr/>
            </a:pPr>
            <a:fld id="{B567FB36-4AC5-4F1E-BD7F-8F17CC574D48}" type="datetime1">
              <a:rPr lang="zh-TW" altLang="en-US"/>
              <a:pPr>
                <a:defRPr/>
              </a:pPr>
              <a:t>2018/7/30</a:t>
            </a:fld>
            <a:endParaRPr lang="zh-TW" altLang="en-US"/>
          </a:p>
        </p:txBody>
      </p:sp>
      <p:sp>
        <p:nvSpPr>
          <p:cNvPr id="6" name="頁尾版面配置區 9"/>
          <p:cNvSpPr>
            <a:spLocks noGrp="1"/>
          </p:cNvSpPr>
          <p:nvPr>
            <p:ph type="ftr" sz="quarter" idx="11"/>
          </p:nvPr>
        </p:nvSpPr>
        <p:spPr/>
        <p:txBody>
          <a:bodyPr/>
          <a:lstStyle>
            <a:lvl1pPr>
              <a:defRPr/>
            </a:lvl1pPr>
          </a:lstStyle>
          <a:p>
            <a:pPr>
              <a:defRPr/>
            </a:pPr>
            <a:endParaRPr lang="zh-TW" altLang="en-US"/>
          </a:p>
        </p:txBody>
      </p:sp>
      <p:sp>
        <p:nvSpPr>
          <p:cNvPr id="7" name="投影片編號版面配置區 21"/>
          <p:cNvSpPr>
            <a:spLocks noGrp="1"/>
          </p:cNvSpPr>
          <p:nvPr>
            <p:ph type="sldNum" sz="quarter" idx="12"/>
          </p:nvPr>
        </p:nvSpPr>
        <p:spPr/>
        <p:txBody>
          <a:bodyPr/>
          <a:lstStyle>
            <a:lvl1pPr>
              <a:defRPr/>
            </a:lvl1pPr>
          </a:lstStyle>
          <a:p>
            <a:pPr>
              <a:defRPr/>
            </a:pPr>
            <a:fld id="{7B12A84A-5697-474A-975E-8954F31F533B}" type="slidenum">
              <a:rPr lang="zh-TW" altLang="en-US"/>
              <a:pPr>
                <a:defRPr/>
              </a:pPr>
              <a:t>‹#›</a:t>
            </a:fld>
            <a:endParaRPr lang="zh-TW"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5160336"/>
            <a:ext cx="8229600" cy="1143000"/>
          </a:xfrm>
        </p:spPr>
        <p:txBody>
          <a:bodyPr/>
          <a:lstStyle>
            <a:lvl1pPr algn="ctr">
              <a:defRPr sz="4500" b="1" cap="none" baseline="0"/>
            </a:lvl1pPr>
            <a:extLst/>
          </a:lstStyle>
          <a:p>
            <a:r>
              <a:rPr lang="zh-TW" altLang="en-US" smtClean="0"/>
              <a:t>按一下以編輯母片標題樣式</a:t>
            </a:r>
            <a:endParaRPr lang="en-US"/>
          </a:p>
        </p:txBody>
      </p:sp>
      <p:sp>
        <p:nvSpPr>
          <p:cNvPr id="3" name="文字版面配置區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zh-TW" altLang="en-US" smtClean="0"/>
              <a:t>按一下以編輯母片文字樣式</a:t>
            </a:r>
          </a:p>
        </p:txBody>
      </p:sp>
      <p:sp>
        <p:nvSpPr>
          <p:cNvPr id="4" name="文字版面配置區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zh-TW" altLang="en-US" smtClean="0"/>
              <a:t>按一下以編輯母片文字樣式</a:t>
            </a:r>
          </a:p>
        </p:txBody>
      </p:sp>
      <p:sp>
        <p:nvSpPr>
          <p:cNvPr id="5" name="內容版面配置區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6" name="內容版面配置區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日期版面配置區 6"/>
          <p:cNvSpPr>
            <a:spLocks noGrp="1"/>
          </p:cNvSpPr>
          <p:nvPr>
            <p:ph type="dt" sz="half" idx="10"/>
          </p:nvPr>
        </p:nvSpPr>
        <p:spPr/>
        <p:txBody>
          <a:bodyPr/>
          <a:lstStyle>
            <a:lvl1pPr>
              <a:defRPr/>
            </a:lvl1pPr>
            <a:extLst/>
          </a:lstStyle>
          <a:p>
            <a:pPr>
              <a:defRPr/>
            </a:pPr>
            <a:fld id="{900724A2-D4EF-4FEC-9041-AB9704E6B732}" type="datetime1">
              <a:rPr lang="zh-TW" altLang="en-US"/>
              <a:pPr>
                <a:defRPr/>
              </a:pPr>
              <a:t>2018/7/30</a:t>
            </a:fld>
            <a:endParaRPr lang="zh-TW" altLang="en-US"/>
          </a:p>
        </p:txBody>
      </p:sp>
      <p:sp>
        <p:nvSpPr>
          <p:cNvPr id="8" name="頁尾版面配置區 7"/>
          <p:cNvSpPr>
            <a:spLocks noGrp="1"/>
          </p:cNvSpPr>
          <p:nvPr>
            <p:ph type="ftr" sz="quarter" idx="11"/>
          </p:nvPr>
        </p:nvSpPr>
        <p:spPr/>
        <p:txBody>
          <a:bodyPr/>
          <a:lstStyle>
            <a:lvl1pPr>
              <a:defRPr/>
            </a:lvl1pPr>
            <a:extLst/>
          </a:lstStyle>
          <a:p>
            <a:pPr>
              <a:defRPr/>
            </a:pPr>
            <a:endParaRPr lang="zh-TW" altLang="en-US"/>
          </a:p>
        </p:txBody>
      </p:sp>
      <p:sp>
        <p:nvSpPr>
          <p:cNvPr id="9" name="投影片編號版面配置區 8"/>
          <p:cNvSpPr>
            <a:spLocks noGrp="1"/>
          </p:cNvSpPr>
          <p:nvPr>
            <p:ph type="sldNum" sz="quarter" idx="12"/>
          </p:nvPr>
        </p:nvSpPr>
        <p:spPr/>
        <p:txBody>
          <a:bodyPr/>
          <a:lstStyle>
            <a:lvl1pPr>
              <a:defRPr/>
            </a:lvl1pPr>
            <a:extLst/>
          </a:lstStyle>
          <a:p>
            <a:pPr>
              <a:defRPr/>
            </a:pPr>
            <a:fld id="{F5814875-0C4C-4B81-BD54-B9AB62A5FF9C}" type="slidenum">
              <a:rPr lang="zh-TW" altLang="en-US"/>
              <a:pPr>
                <a:defRPr/>
              </a:pPr>
              <a:t>‹#›</a:t>
            </a:fld>
            <a:endParaRPr lang="zh-TW"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320"/>
            <a:ext cx="7498080" cy="1143000"/>
          </a:xfrm>
        </p:spPr>
        <p:txBody>
          <a:bodyPr/>
          <a:lstStyle>
            <a:extLst/>
          </a:lstStyle>
          <a:p>
            <a:r>
              <a:rPr lang="zh-TW" altLang="en-US" smtClean="0"/>
              <a:t>按一下以編輯母片標題樣式</a:t>
            </a:r>
            <a:endParaRPr lang="en-US"/>
          </a:p>
        </p:txBody>
      </p:sp>
      <p:sp>
        <p:nvSpPr>
          <p:cNvPr id="3" name="日期版面配置區 23"/>
          <p:cNvSpPr>
            <a:spLocks noGrp="1"/>
          </p:cNvSpPr>
          <p:nvPr>
            <p:ph type="dt" sz="half" idx="10"/>
          </p:nvPr>
        </p:nvSpPr>
        <p:spPr/>
        <p:txBody>
          <a:bodyPr/>
          <a:lstStyle>
            <a:lvl1pPr>
              <a:defRPr/>
            </a:lvl1pPr>
          </a:lstStyle>
          <a:p>
            <a:pPr>
              <a:defRPr/>
            </a:pPr>
            <a:fld id="{A451FDC5-E94E-472F-B9C1-71507B5A66F6}" type="datetime1">
              <a:rPr lang="zh-TW" altLang="en-US"/>
              <a:pPr>
                <a:defRPr/>
              </a:pPr>
              <a:t>2018/7/30</a:t>
            </a:fld>
            <a:endParaRPr lang="zh-TW" altLang="en-US"/>
          </a:p>
        </p:txBody>
      </p:sp>
      <p:sp>
        <p:nvSpPr>
          <p:cNvPr id="4" name="頁尾版面配置區 9"/>
          <p:cNvSpPr>
            <a:spLocks noGrp="1"/>
          </p:cNvSpPr>
          <p:nvPr>
            <p:ph type="ftr" sz="quarter" idx="11"/>
          </p:nvPr>
        </p:nvSpPr>
        <p:spPr/>
        <p:txBody>
          <a:bodyPr/>
          <a:lstStyle>
            <a:lvl1pPr>
              <a:defRPr/>
            </a:lvl1pPr>
          </a:lstStyle>
          <a:p>
            <a:pPr>
              <a:defRPr/>
            </a:pPr>
            <a:endParaRPr lang="zh-TW" altLang="en-US"/>
          </a:p>
        </p:txBody>
      </p:sp>
      <p:sp>
        <p:nvSpPr>
          <p:cNvPr id="5" name="投影片編號版面配置區 21"/>
          <p:cNvSpPr>
            <a:spLocks noGrp="1"/>
          </p:cNvSpPr>
          <p:nvPr>
            <p:ph type="sldNum" sz="quarter" idx="12"/>
          </p:nvPr>
        </p:nvSpPr>
        <p:spPr/>
        <p:txBody>
          <a:bodyPr/>
          <a:lstStyle>
            <a:lvl1pPr>
              <a:defRPr/>
            </a:lvl1pPr>
          </a:lstStyle>
          <a:p>
            <a:pPr>
              <a:defRPr/>
            </a:pPr>
            <a:fld id="{45164933-DD99-4262-A901-319E912A83FE}" type="slidenum">
              <a:rPr lang="zh-TW" altLang="en-US"/>
              <a:pPr>
                <a:defRPr/>
              </a:pPr>
              <a:t>‹#›</a:t>
            </a:fld>
            <a:endParaRPr lang="zh-TW"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矩形 4"/>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kumimoji="0" lang="en-US"/>
          </a:p>
        </p:txBody>
      </p:sp>
      <p:sp>
        <p:nvSpPr>
          <p:cNvPr id="3" name="矩形 5"/>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kumimoji="0" lang="en-US"/>
          </a:p>
        </p:txBody>
      </p:sp>
      <p:sp>
        <p:nvSpPr>
          <p:cNvPr id="4" name="日期版面配置區 1"/>
          <p:cNvSpPr>
            <a:spLocks noGrp="1"/>
          </p:cNvSpPr>
          <p:nvPr>
            <p:ph type="dt" sz="half" idx="10"/>
          </p:nvPr>
        </p:nvSpPr>
        <p:spPr/>
        <p:txBody>
          <a:bodyPr/>
          <a:lstStyle>
            <a:lvl1pPr>
              <a:defRPr/>
            </a:lvl1pPr>
            <a:extLst/>
          </a:lstStyle>
          <a:p>
            <a:pPr>
              <a:defRPr/>
            </a:pPr>
            <a:fld id="{97BC4EF6-62E5-4E1D-A38E-469A94FC177E}" type="datetime1">
              <a:rPr lang="zh-TW" altLang="en-US"/>
              <a:pPr>
                <a:defRPr/>
              </a:pPr>
              <a:t>2018/7/30</a:t>
            </a:fld>
            <a:endParaRPr lang="zh-TW" altLang="en-US"/>
          </a:p>
        </p:txBody>
      </p:sp>
      <p:sp>
        <p:nvSpPr>
          <p:cNvPr id="5" name="頁尾版面配置區 2"/>
          <p:cNvSpPr>
            <a:spLocks noGrp="1"/>
          </p:cNvSpPr>
          <p:nvPr>
            <p:ph type="ftr" sz="quarter" idx="11"/>
          </p:nvPr>
        </p:nvSpPr>
        <p:spPr/>
        <p:txBody>
          <a:bodyPr/>
          <a:lstStyle>
            <a:lvl1pPr>
              <a:defRPr/>
            </a:lvl1pPr>
            <a:extLst/>
          </a:lstStyle>
          <a:p>
            <a:pPr>
              <a:defRPr/>
            </a:pPr>
            <a:endParaRPr lang="zh-TW" altLang="en-US"/>
          </a:p>
        </p:txBody>
      </p:sp>
      <p:sp>
        <p:nvSpPr>
          <p:cNvPr id="6" name="投影片編號版面配置區 3"/>
          <p:cNvSpPr>
            <a:spLocks noGrp="1"/>
          </p:cNvSpPr>
          <p:nvPr>
            <p:ph type="sldNum" sz="quarter" idx="12"/>
          </p:nvPr>
        </p:nvSpPr>
        <p:spPr/>
        <p:txBody>
          <a:bodyPr/>
          <a:lstStyle>
            <a:lvl1pPr>
              <a:defRPr/>
            </a:lvl1pPr>
            <a:extLst/>
          </a:lstStyle>
          <a:p>
            <a:pPr>
              <a:defRPr/>
            </a:pPr>
            <a:fld id="{97C54D94-877E-4AE5-B6B6-B1ACD3C56A23}" type="slidenum">
              <a:rPr lang="zh-TW" altLang="en-US"/>
              <a:pPr>
                <a:defRPr/>
              </a:pPr>
              <a:t>‹#›</a:t>
            </a:fld>
            <a:endParaRPr lang="zh-TW"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zh-TW" altLang="en-US" smtClean="0"/>
              <a:t>按一下以編輯母片標題樣式</a:t>
            </a:r>
            <a:endParaRPr lang="en-US"/>
          </a:p>
        </p:txBody>
      </p:sp>
      <p:sp>
        <p:nvSpPr>
          <p:cNvPr id="3" name="文字版面配置區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zh-TW" altLang="en-US" smtClean="0"/>
              <a:t>按一下以編輯母片文字樣式</a:t>
            </a:r>
          </a:p>
        </p:txBody>
      </p:sp>
      <p:sp>
        <p:nvSpPr>
          <p:cNvPr id="4" name="內容版面配置區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4"/>
          <p:cNvSpPr>
            <a:spLocks noGrp="1"/>
          </p:cNvSpPr>
          <p:nvPr>
            <p:ph type="dt" sz="half" idx="10"/>
          </p:nvPr>
        </p:nvSpPr>
        <p:spPr/>
        <p:txBody>
          <a:bodyPr/>
          <a:lstStyle>
            <a:lvl1pPr>
              <a:defRPr/>
            </a:lvl1pPr>
            <a:extLst/>
          </a:lstStyle>
          <a:p>
            <a:pPr>
              <a:defRPr/>
            </a:pPr>
            <a:fld id="{5C593400-2E45-457B-ACCD-FD521952088E}" type="datetime1">
              <a:rPr lang="zh-TW" altLang="en-US"/>
              <a:pPr>
                <a:defRPr/>
              </a:pPr>
              <a:t>2018/7/30</a:t>
            </a:fld>
            <a:endParaRPr lang="zh-TW" altLang="en-US"/>
          </a:p>
        </p:txBody>
      </p:sp>
      <p:sp>
        <p:nvSpPr>
          <p:cNvPr id="6" name="頁尾版面配置區 5"/>
          <p:cNvSpPr>
            <a:spLocks noGrp="1"/>
          </p:cNvSpPr>
          <p:nvPr>
            <p:ph type="ftr" sz="quarter" idx="11"/>
          </p:nvPr>
        </p:nvSpPr>
        <p:spPr/>
        <p:txBody>
          <a:bodyPr/>
          <a:lstStyle>
            <a:lvl1pPr>
              <a:defRPr/>
            </a:lvl1pPr>
            <a:extLst/>
          </a:lstStyle>
          <a:p>
            <a:pPr>
              <a:defRPr/>
            </a:pPr>
            <a:endParaRPr lang="zh-TW" altLang="en-US"/>
          </a:p>
        </p:txBody>
      </p:sp>
      <p:sp>
        <p:nvSpPr>
          <p:cNvPr id="7" name="投影片編號版面配置區 6"/>
          <p:cNvSpPr>
            <a:spLocks noGrp="1"/>
          </p:cNvSpPr>
          <p:nvPr>
            <p:ph type="sldNum" sz="quarter" idx="12"/>
          </p:nvPr>
        </p:nvSpPr>
        <p:spPr/>
        <p:txBody>
          <a:bodyPr/>
          <a:lstStyle>
            <a:lvl1pPr>
              <a:defRPr/>
            </a:lvl1pPr>
            <a:extLst/>
          </a:lstStyle>
          <a:p>
            <a:pPr>
              <a:defRPr/>
            </a:pPr>
            <a:fld id="{69D56BCC-ADC5-4E72-BC97-D7475A35607A}" type="slidenum">
              <a:rPr lang="zh-TW" altLang="en-US"/>
              <a:pPr>
                <a:defRPr/>
              </a:pPr>
              <a:t>‹#›</a:t>
            </a:fld>
            <a:endParaRPr lang="zh-TW"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5" name="矩形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auto">
              <a:lnSpc>
                <a:spcPts val="3000"/>
              </a:lnSpc>
              <a:spcBef>
                <a:spcPts val="600"/>
              </a:spcBef>
              <a:spcAft>
                <a:spcPts val="0"/>
              </a:spcAft>
              <a:buClr>
                <a:schemeClr val="accent1"/>
              </a:buClr>
              <a:buSzPct val="80000"/>
              <a:buFont typeface="Wingdings 2"/>
              <a:buNone/>
              <a:defRPr/>
            </a:pPr>
            <a:endParaRPr kumimoji="0" lang="en-US" sz="3200">
              <a:latin typeface="+mn-lt"/>
              <a:ea typeface="+mn-ea"/>
            </a:endParaRPr>
          </a:p>
        </p:txBody>
      </p:sp>
      <p:sp>
        <p:nvSpPr>
          <p:cNvPr id="6" name="流程圖: 程序 8"/>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kumimoji="0" lang="en-US"/>
          </a:p>
        </p:txBody>
      </p:sp>
      <p:sp>
        <p:nvSpPr>
          <p:cNvPr id="7" name="流程圖: 程序 9"/>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kumimoji="0" lang="en-US" dirty="0"/>
          </a:p>
        </p:txBody>
      </p:sp>
      <p:sp>
        <p:nvSpPr>
          <p:cNvPr id="2" name="標題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zh-TW" altLang="en-US" smtClean="0"/>
              <a:t>按一下以編輯母片標題樣式</a:t>
            </a:r>
            <a:endParaRPr lang="en-US"/>
          </a:p>
        </p:txBody>
      </p:sp>
      <p:sp>
        <p:nvSpPr>
          <p:cNvPr id="3" name="圖片版面配置區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zh-TW" altLang="en-US" noProof="0" smtClean="0"/>
              <a:t>按一下圖示以新增圖片</a:t>
            </a:r>
            <a:endParaRPr lang="en-US" noProof="0" dirty="0"/>
          </a:p>
        </p:txBody>
      </p:sp>
      <p:sp>
        <p:nvSpPr>
          <p:cNvPr id="4" name="文字版面配置區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zh-TW" altLang="en-US" smtClean="0"/>
              <a:t>按一下以編輯母片文字樣式</a:t>
            </a:r>
          </a:p>
        </p:txBody>
      </p:sp>
      <p:sp>
        <p:nvSpPr>
          <p:cNvPr id="8" name="日期版面配置區 4"/>
          <p:cNvSpPr>
            <a:spLocks noGrp="1"/>
          </p:cNvSpPr>
          <p:nvPr>
            <p:ph type="dt" sz="half" idx="10"/>
          </p:nvPr>
        </p:nvSpPr>
        <p:spPr/>
        <p:txBody>
          <a:bodyPr/>
          <a:lstStyle>
            <a:lvl1pPr>
              <a:defRPr/>
            </a:lvl1pPr>
            <a:extLst/>
          </a:lstStyle>
          <a:p>
            <a:pPr>
              <a:defRPr/>
            </a:pPr>
            <a:fld id="{546FCBC9-AB3A-47D8-BBCA-925DBCBD91E5}" type="datetime1">
              <a:rPr lang="zh-TW" altLang="en-US"/>
              <a:pPr>
                <a:defRPr/>
              </a:pPr>
              <a:t>2018/7/30</a:t>
            </a:fld>
            <a:endParaRPr lang="zh-TW" altLang="en-US"/>
          </a:p>
        </p:txBody>
      </p:sp>
      <p:sp>
        <p:nvSpPr>
          <p:cNvPr id="9" name="頁尾版面配置區 5"/>
          <p:cNvSpPr>
            <a:spLocks noGrp="1"/>
          </p:cNvSpPr>
          <p:nvPr>
            <p:ph type="ftr" sz="quarter" idx="11"/>
          </p:nvPr>
        </p:nvSpPr>
        <p:spPr/>
        <p:txBody>
          <a:bodyPr/>
          <a:lstStyle>
            <a:lvl1pPr>
              <a:defRPr/>
            </a:lvl1pPr>
            <a:extLst/>
          </a:lstStyle>
          <a:p>
            <a:pPr>
              <a:defRPr/>
            </a:pPr>
            <a:endParaRPr lang="zh-TW" altLang="en-US"/>
          </a:p>
        </p:txBody>
      </p:sp>
      <p:sp>
        <p:nvSpPr>
          <p:cNvPr id="10" name="投影片編號版面配置區 6"/>
          <p:cNvSpPr>
            <a:spLocks noGrp="1"/>
          </p:cNvSpPr>
          <p:nvPr>
            <p:ph type="sldNum" sz="quarter" idx="12"/>
          </p:nvPr>
        </p:nvSpPr>
        <p:spPr/>
        <p:txBody>
          <a:bodyPr/>
          <a:lstStyle>
            <a:lvl1pPr>
              <a:defRPr/>
            </a:lvl1pPr>
            <a:extLst/>
          </a:lstStyle>
          <a:p>
            <a:pPr>
              <a:defRPr/>
            </a:pPr>
            <a:fld id="{DD68FA33-2EBA-4D4C-ABD7-C1220965CCA8}" type="slidenum">
              <a:rPr lang="zh-TW" altLang="en-US"/>
              <a:pPr>
                <a:defRPr/>
              </a:pPr>
              <a:t>‹#›</a:t>
            </a:fld>
            <a:endParaRPr lang="zh-TW"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圓形圖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kumimoji="0" lang="en-US"/>
          </a:p>
        </p:txBody>
      </p:sp>
      <p:sp>
        <p:nvSpPr>
          <p:cNvPr id="8" name="橢圓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kumimoji="0" lang="en-US"/>
          </a:p>
        </p:txBody>
      </p:sp>
      <p:sp>
        <p:nvSpPr>
          <p:cNvPr id="11" name="甜甜圈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kumimoji="0" lang="en-US"/>
          </a:p>
        </p:txBody>
      </p:sp>
      <p:sp>
        <p:nvSpPr>
          <p:cNvPr id="12" name="矩形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kumimoji="0" lang="en-US"/>
          </a:p>
        </p:txBody>
      </p:sp>
      <p:sp>
        <p:nvSpPr>
          <p:cNvPr id="5" name="標題版面配置區 4"/>
          <p:cNvSpPr>
            <a:spLocks noGrp="1"/>
          </p:cNvSpPr>
          <p:nvPr>
            <p:ph type="title"/>
          </p:nvPr>
        </p:nvSpPr>
        <p:spPr>
          <a:xfrm>
            <a:off x="1435100" y="274638"/>
            <a:ext cx="7499350" cy="1143000"/>
          </a:xfrm>
          <a:prstGeom prst="rect">
            <a:avLst/>
          </a:prstGeom>
        </p:spPr>
        <p:txBody>
          <a:bodyPr anchor="ctr">
            <a:normAutofit/>
          </a:bodyPr>
          <a:lstStyle>
            <a:extLst/>
          </a:lstStyle>
          <a:p>
            <a:r>
              <a:rPr lang="zh-TW" altLang="en-US" smtClean="0"/>
              <a:t>按一下以編輯母片標題樣式</a:t>
            </a:r>
            <a:endParaRPr lang="en-US"/>
          </a:p>
        </p:txBody>
      </p:sp>
      <p:sp>
        <p:nvSpPr>
          <p:cNvPr id="1033" name="文字版面配置區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smtClean="0"/>
          </a:p>
        </p:txBody>
      </p:sp>
      <p:sp>
        <p:nvSpPr>
          <p:cNvPr id="24" name="日期版面配置區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smtClean="0">
                <a:solidFill>
                  <a:schemeClr val="bg2">
                    <a:shade val="50000"/>
                    <a:satMod val="200000"/>
                  </a:schemeClr>
                </a:solidFill>
                <a:latin typeface="+mn-lt"/>
                <a:ea typeface="+mn-ea"/>
              </a:defRPr>
            </a:lvl1pPr>
            <a:extLst/>
          </a:lstStyle>
          <a:p>
            <a:pPr>
              <a:defRPr/>
            </a:pPr>
            <a:fld id="{E2EB238D-B875-4B67-9AE5-7E1E52851228}" type="datetime1">
              <a:rPr lang="zh-TW" altLang="en-US"/>
              <a:pPr>
                <a:defRPr/>
              </a:pPr>
              <a:t>2018/7/30</a:t>
            </a:fld>
            <a:endParaRPr lang="zh-TW" altLang="en-US"/>
          </a:p>
        </p:txBody>
      </p:sp>
      <p:sp>
        <p:nvSpPr>
          <p:cNvPr id="10" name="頁尾版面配置區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ea typeface="+mn-ea"/>
              </a:defRPr>
            </a:lvl1pPr>
            <a:extLst/>
          </a:lstStyle>
          <a:p>
            <a:pPr>
              <a:defRPr/>
            </a:pPr>
            <a:endParaRPr lang="zh-TW" altLang="en-US"/>
          </a:p>
        </p:txBody>
      </p:sp>
      <p:sp>
        <p:nvSpPr>
          <p:cNvPr id="22" name="投影片編號版面配置區 21"/>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smtClean="0">
                <a:solidFill>
                  <a:schemeClr val="bg2">
                    <a:shade val="50000"/>
                    <a:satMod val="200000"/>
                  </a:schemeClr>
                </a:solidFill>
                <a:effectLst/>
                <a:latin typeface="+mn-lt"/>
                <a:ea typeface="+mn-ea"/>
              </a:defRPr>
            </a:lvl1pPr>
            <a:extLst/>
          </a:lstStyle>
          <a:p>
            <a:pPr>
              <a:defRPr/>
            </a:pPr>
            <a:fld id="{CCFE4299-BC7B-4796-BAED-CA7F78F67033}" type="slidenum">
              <a:rPr lang="zh-TW" altLang="en-US"/>
              <a:pPr>
                <a:defRPr/>
              </a:pPr>
              <a:t>‹#›</a:t>
            </a:fld>
            <a:endParaRPr lang="zh-TW" altLang="en-US"/>
          </a:p>
        </p:txBody>
      </p:sp>
      <p:sp>
        <p:nvSpPr>
          <p:cNvPr id="15" name="矩形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kumimoji="0" lang="en-US"/>
          </a:p>
        </p:txBody>
      </p:sp>
    </p:spTree>
  </p:cSld>
  <p:clrMap bg1="lt1" tx1="dk1" bg2="lt2" tx2="dk2" accent1="accent1" accent2="accent2" accent3="accent3" accent4="accent4" accent5="accent5" accent6="accent6" hlink="hlink" folHlink="folHlink"/>
  <p:sldLayoutIdLst>
    <p:sldLayoutId id="2147483684" r:id="rId1"/>
    <p:sldLayoutId id="2147483683" r:id="rId2"/>
    <p:sldLayoutId id="2147483685" r:id="rId3"/>
    <p:sldLayoutId id="2147483682" r:id="rId4"/>
    <p:sldLayoutId id="2147483686" r:id="rId5"/>
    <p:sldLayoutId id="2147483681" r:id="rId6"/>
    <p:sldLayoutId id="2147483687" r:id="rId7"/>
    <p:sldLayoutId id="2147483688" r:id="rId8"/>
    <p:sldLayoutId id="2147483689" r:id="rId9"/>
    <p:sldLayoutId id="2147483680" r:id="rId10"/>
    <p:sldLayoutId id="2147483679" r:id="rId11"/>
  </p:sldLayoutIdLst>
  <p:transition/>
  <p:hf hdr="0" ftr="0" dt="0"/>
  <p:txStyles>
    <p:titleStyle>
      <a:lvl1pPr algn="l" rtl="0"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sz="4300">
          <a:solidFill>
            <a:srgbClr val="572314"/>
          </a:solidFill>
          <a:latin typeface="Gill Sans MT"/>
          <a:ea typeface="微軟正黑體" pitchFamily="34" charset="-120"/>
        </a:defRPr>
      </a:lvl2pPr>
      <a:lvl3pPr algn="l" rtl="0" fontAlgn="base">
        <a:spcBef>
          <a:spcPct val="0"/>
        </a:spcBef>
        <a:spcAft>
          <a:spcPct val="0"/>
        </a:spcAft>
        <a:defRPr sz="4300">
          <a:solidFill>
            <a:srgbClr val="572314"/>
          </a:solidFill>
          <a:latin typeface="Gill Sans MT"/>
          <a:ea typeface="微軟正黑體" pitchFamily="34" charset="-120"/>
        </a:defRPr>
      </a:lvl3pPr>
      <a:lvl4pPr algn="l" rtl="0" fontAlgn="base">
        <a:spcBef>
          <a:spcPct val="0"/>
        </a:spcBef>
        <a:spcAft>
          <a:spcPct val="0"/>
        </a:spcAft>
        <a:defRPr sz="4300">
          <a:solidFill>
            <a:srgbClr val="572314"/>
          </a:solidFill>
          <a:latin typeface="Gill Sans MT"/>
          <a:ea typeface="微軟正黑體" pitchFamily="34" charset="-120"/>
        </a:defRPr>
      </a:lvl4pPr>
      <a:lvl5pPr algn="l" rtl="0" fontAlgn="base">
        <a:spcBef>
          <a:spcPct val="0"/>
        </a:spcBef>
        <a:spcAft>
          <a:spcPct val="0"/>
        </a:spcAft>
        <a:defRPr sz="4300">
          <a:solidFill>
            <a:srgbClr val="572314"/>
          </a:solidFill>
          <a:latin typeface="Gill Sans MT"/>
          <a:ea typeface="微軟正黑體" pitchFamily="34" charset="-120"/>
        </a:defRPr>
      </a:lvl5pPr>
      <a:lvl6pPr marL="457200" algn="l" rtl="0" fontAlgn="base">
        <a:spcBef>
          <a:spcPct val="0"/>
        </a:spcBef>
        <a:spcAft>
          <a:spcPct val="0"/>
        </a:spcAft>
        <a:defRPr sz="4300">
          <a:solidFill>
            <a:srgbClr val="572314"/>
          </a:solidFill>
          <a:latin typeface="Gill Sans MT"/>
          <a:ea typeface="微軟正黑體" pitchFamily="34" charset="-120"/>
        </a:defRPr>
      </a:lvl6pPr>
      <a:lvl7pPr marL="914400" algn="l" rtl="0" fontAlgn="base">
        <a:spcBef>
          <a:spcPct val="0"/>
        </a:spcBef>
        <a:spcAft>
          <a:spcPct val="0"/>
        </a:spcAft>
        <a:defRPr sz="4300">
          <a:solidFill>
            <a:srgbClr val="572314"/>
          </a:solidFill>
          <a:latin typeface="Gill Sans MT"/>
          <a:ea typeface="微軟正黑體" pitchFamily="34" charset="-120"/>
        </a:defRPr>
      </a:lvl7pPr>
      <a:lvl8pPr marL="1371600" algn="l" rtl="0" fontAlgn="base">
        <a:spcBef>
          <a:spcPct val="0"/>
        </a:spcBef>
        <a:spcAft>
          <a:spcPct val="0"/>
        </a:spcAft>
        <a:defRPr sz="4300">
          <a:solidFill>
            <a:srgbClr val="572314"/>
          </a:solidFill>
          <a:latin typeface="Gill Sans MT"/>
          <a:ea typeface="微軟正黑體" pitchFamily="34" charset="-120"/>
        </a:defRPr>
      </a:lvl8pPr>
      <a:lvl9pPr marL="1828800" algn="l" rtl="0" fontAlgn="base">
        <a:spcBef>
          <a:spcPct val="0"/>
        </a:spcBef>
        <a:spcAft>
          <a:spcPct val="0"/>
        </a:spcAft>
        <a:defRPr sz="4300">
          <a:solidFill>
            <a:srgbClr val="572314"/>
          </a:solidFill>
          <a:latin typeface="Gill Sans MT"/>
          <a:ea typeface="微軟正黑體" pitchFamily="34" charset="-120"/>
        </a:defRPr>
      </a:lvl9pPr>
      <a:extLst/>
    </p:titleStyle>
    <p:bodyStyle>
      <a:lvl1pPr marL="365125" indent="-282575" algn="l" rtl="0" fontAlgn="base">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fontAlgn="base">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fontAlgn="base">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fontAlgn="base">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431925" y="836711"/>
            <a:ext cx="7407275" cy="995263"/>
          </a:xfrm>
        </p:spPr>
        <p:txBody>
          <a:bodyPr/>
          <a:lstStyle/>
          <a:p>
            <a:pPr fontAlgn="auto">
              <a:spcAft>
                <a:spcPts val="0"/>
              </a:spcAft>
              <a:defRPr/>
            </a:pPr>
            <a:r>
              <a:rPr lang="zh-TW" altLang="en-US" sz="4400" b="1" dirty="0" smtClean="0">
                <a:solidFill>
                  <a:schemeClr val="tx2">
                    <a:satMod val="130000"/>
                  </a:schemeClr>
                </a:solidFill>
              </a:rPr>
              <a:t>利益衝突與迴避</a:t>
            </a:r>
            <a:endParaRPr lang="zh-TW" altLang="en-US" dirty="0">
              <a:solidFill>
                <a:schemeClr val="tx2">
                  <a:satMod val="130000"/>
                </a:schemeClr>
              </a:solidFill>
            </a:endParaRPr>
          </a:p>
        </p:txBody>
      </p:sp>
      <p:sp>
        <p:nvSpPr>
          <p:cNvPr id="3" name="副標題 2"/>
          <p:cNvSpPr>
            <a:spLocks noGrp="1"/>
          </p:cNvSpPr>
          <p:nvPr>
            <p:ph type="subTitle" idx="1"/>
          </p:nvPr>
        </p:nvSpPr>
        <p:spPr>
          <a:xfrm>
            <a:off x="1428750" y="4714875"/>
            <a:ext cx="7407275" cy="1752600"/>
          </a:xfrm>
        </p:spPr>
        <p:txBody>
          <a:bodyPr>
            <a:normAutofit/>
          </a:bodyPr>
          <a:lstStyle/>
          <a:p>
            <a:pPr fontAlgn="auto">
              <a:spcAft>
                <a:spcPts val="0"/>
              </a:spcAft>
              <a:buFont typeface="Wingdings 2"/>
              <a:buNone/>
              <a:defRPr/>
            </a:pPr>
            <a:r>
              <a:rPr lang="zh-TW" altLang="en-US" b="1" dirty="0" smtClean="0">
                <a:solidFill>
                  <a:schemeClr val="tx1"/>
                </a:solidFill>
                <a:latin typeface="標楷體" pitchFamily="65" charset="-120"/>
                <a:ea typeface="標楷體" pitchFamily="65" charset="-120"/>
              </a:rPr>
              <a:t>報告人</a:t>
            </a:r>
            <a:r>
              <a:rPr lang="en-US" altLang="zh-TW" b="1" dirty="0" smtClean="0">
                <a:solidFill>
                  <a:schemeClr val="tx1"/>
                </a:solidFill>
                <a:latin typeface="標楷體" pitchFamily="65" charset="-120"/>
                <a:ea typeface="標楷體" pitchFamily="65" charset="-120"/>
              </a:rPr>
              <a:t>:</a:t>
            </a:r>
            <a:r>
              <a:rPr lang="zh-TW" altLang="en-US" b="1" dirty="0" smtClean="0">
                <a:solidFill>
                  <a:schemeClr val="tx1"/>
                </a:solidFill>
                <a:latin typeface="標楷體" pitchFamily="65" charset="-120"/>
                <a:ea typeface="標楷體" pitchFamily="65" charset="-120"/>
              </a:rPr>
              <a:t>國家發展委員會政風室主任 王永福</a:t>
            </a:r>
            <a:endParaRPr lang="en-US" altLang="zh-TW" b="1" dirty="0" smtClean="0">
              <a:solidFill>
                <a:schemeClr val="tx1"/>
              </a:solidFill>
              <a:latin typeface="標楷體" pitchFamily="65" charset="-120"/>
              <a:ea typeface="標楷體" pitchFamily="65" charset="-120"/>
            </a:endParaRPr>
          </a:p>
          <a:p>
            <a:pPr fontAlgn="auto">
              <a:spcAft>
                <a:spcPts val="0"/>
              </a:spcAft>
              <a:defRPr/>
            </a:pPr>
            <a:r>
              <a:rPr lang="zh-TW" altLang="en-US" b="1" dirty="0">
                <a:solidFill>
                  <a:schemeClr val="tx1"/>
                </a:solidFill>
                <a:latin typeface="標楷體" pitchFamily="65" charset="-120"/>
                <a:ea typeface="標楷體" pitchFamily="65" charset="-120"/>
              </a:rPr>
              <a:t>時  間</a:t>
            </a:r>
            <a:r>
              <a:rPr lang="en-US" altLang="zh-TW" b="1" dirty="0">
                <a:solidFill>
                  <a:schemeClr val="tx1"/>
                </a:solidFill>
                <a:latin typeface="標楷體" pitchFamily="65" charset="-120"/>
                <a:ea typeface="標楷體" pitchFamily="65" charset="-120"/>
              </a:rPr>
              <a:t>:107</a:t>
            </a:r>
            <a:r>
              <a:rPr lang="zh-TW" altLang="en-US" b="1" dirty="0">
                <a:solidFill>
                  <a:schemeClr val="tx1"/>
                </a:solidFill>
                <a:latin typeface="標楷體" pitchFamily="65" charset="-120"/>
                <a:ea typeface="標楷體" pitchFamily="65" charset="-120"/>
              </a:rPr>
              <a:t>年</a:t>
            </a:r>
            <a:r>
              <a:rPr lang="en-US" altLang="zh-TW" b="1" dirty="0">
                <a:solidFill>
                  <a:schemeClr val="tx1"/>
                </a:solidFill>
                <a:latin typeface="標楷體" pitchFamily="65" charset="-120"/>
                <a:ea typeface="標楷體" pitchFamily="65" charset="-120"/>
              </a:rPr>
              <a:t>3</a:t>
            </a:r>
            <a:r>
              <a:rPr lang="zh-TW" altLang="en-US" b="1" dirty="0">
                <a:solidFill>
                  <a:schemeClr val="tx1"/>
                </a:solidFill>
                <a:latin typeface="標楷體" pitchFamily="65" charset="-120"/>
                <a:ea typeface="標楷體" pitchFamily="65" charset="-120"/>
              </a:rPr>
              <a:t>月</a:t>
            </a:r>
            <a:r>
              <a:rPr lang="en-US" altLang="zh-TW" b="1" dirty="0">
                <a:solidFill>
                  <a:schemeClr val="tx1"/>
                </a:solidFill>
                <a:latin typeface="標楷體" pitchFamily="65" charset="-120"/>
                <a:ea typeface="標楷體" pitchFamily="65" charset="-120"/>
              </a:rPr>
              <a:t>15</a:t>
            </a:r>
            <a:r>
              <a:rPr lang="zh-TW" altLang="en-US" b="1" dirty="0">
                <a:solidFill>
                  <a:schemeClr val="tx1"/>
                </a:solidFill>
                <a:latin typeface="標楷體" pitchFamily="65" charset="-120"/>
                <a:ea typeface="標楷體" pitchFamily="65" charset="-120"/>
              </a:rPr>
              <a:t>日</a:t>
            </a:r>
            <a:endParaRPr lang="zh-TW" alt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2"/>
          </p:nvPr>
        </p:nvSpPr>
        <p:spPr>
          <a:xfrm>
            <a:off x="395536" y="260648"/>
            <a:ext cx="6912768" cy="698500"/>
          </a:xfrm>
        </p:spPr>
        <p:txBody>
          <a:bodyPr/>
          <a:lstStyle/>
          <a:p>
            <a:r>
              <a:rPr lang="zh-TW" altLang="en-US" sz="2000" b="1" dirty="0" smtClean="0">
                <a:effectLst>
                  <a:outerShdw blurRad="38100" dist="38100" dir="2700000" algn="tl">
                    <a:srgbClr val="000000">
                      <a:alpha val="43137"/>
                    </a:srgbClr>
                  </a:outerShdw>
                </a:effectLst>
              </a:rPr>
              <a:t>法務部</a:t>
            </a:r>
            <a:r>
              <a:rPr lang="en-US" altLang="zh-TW" sz="2000" b="1" dirty="0" smtClean="0">
                <a:effectLst>
                  <a:outerShdw blurRad="38100" dist="38100" dir="2700000" algn="tl">
                    <a:srgbClr val="000000">
                      <a:alpha val="43137"/>
                    </a:srgbClr>
                  </a:outerShdw>
                </a:effectLst>
              </a:rPr>
              <a:t>104</a:t>
            </a:r>
            <a:r>
              <a:rPr lang="zh-TW" altLang="en-US" sz="2000" b="1" dirty="0" smtClean="0">
                <a:effectLst>
                  <a:outerShdw blurRad="38100" dist="38100" dir="2700000" algn="tl">
                    <a:srgbClr val="000000">
                      <a:alpha val="43137"/>
                    </a:srgbClr>
                  </a:outerShdw>
                </a:effectLst>
              </a:rPr>
              <a:t>年</a:t>
            </a:r>
            <a:r>
              <a:rPr lang="en-US" altLang="zh-TW" sz="2000" b="1" dirty="0" smtClean="0">
                <a:effectLst>
                  <a:outerShdw blurRad="38100" dist="38100" dir="2700000" algn="tl">
                    <a:srgbClr val="000000">
                      <a:alpha val="43137"/>
                    </a:srgbClr>
                  </a:outerShdw>
                </a:effectLst>
              </a:rPr>
              <a:t>9</a:t>
            </a:r>
            <a:r>
              <a:rPr lang="zh-TW" altLang="en-US" sz="2000" b="1" dirty="0" smtClean="0">
                <a:effectLst>
                  <a:outerShdw blurRad="38100" dist="38100" dir="2700000" algn="tl">
                    <a:srgbClr val="000000">
                      <a:alpha val="43137"/>
                    </a:srgbClr>
                  </a:outerShdw>
                </a:effectLst>
              </a:rPr>
              <a:t>月</a:t>
            </a:r>
            <a:r>
              <a:rPr lang="en-US" altLang="zh-TW" sz="2000" b="1" dirty="0" smtClean="0">
                <a:effectLst>
                  <a:outerShdw blurRad="38100" dist="38100" dir="2700000" algn="tl">
                    <a:srgbClr val="000000">
                      <a:alpha val="43137"/>
                    </a:srgbClr>
                  </a:outerShdw>
                </a:effectLst>
              </a:rPr>
              <a:t>18</a:t>
            </a:r>
            <a:r>
              <a:rPr lang="zh-TW" altLang="en-US" sz="2000" b="1" dirty="0" smtClean="0">
                <a:effectLst>
                  <a:outerShdw blurRad="38100" dist="38100" dir="2700000" algn="tl">
                    <a:srgbClr val="000000">
                      <a:alpha val="43137"/>
                    </a:srgbClr>
                  </a:outerShdw>
                </a:effectLst>
              </a:rPr>
              <a:t>日法授廉財字第</a:t>
            </a:r>
            <a:r>
              <a:rPr lang="en-US" altLang="zh-TW" sz="2000" b="1" dirty="0" smtClean="0">
                <a:effectLst>
                  <a:outerShdw blurRad="38100" dist="38100" dir="2700000" algn="tl">
                    <a:srgbClr val="000000">
                      <a:alpha val="43137"/>
                    </a:srgbClr>
                  </a:outerShdw>
                </a:effectLst>
              </a:rPr>
              <a:t>10405013360</a:t>
            </a:r>
            <a:r>
              <a:rPr lang="zh-TW" altLang="en-US" sz="2000" b="1" dirty="0" smtClean="0">
                <a:effectLst>
                  <a:outerShdw blurRad="38100" dist="38100" dir="2700000" algn="tl">
                    <a:srgbClr val="000000">
                      <a:alpha val="43137"/>
                    </a:srgbClr>
                  </a:outerShdw>
                </a:effectLst>
              </a:rPr>
              <a:t>號函示</a:t>
            </a:r>
            <a:r>
              <a:rPr lang="en-US" altLang="zh-TW" sz="2000" b="1" dirty="0" smtClean="0">
                <a:effectLst>
                  <a:outerShdw blurRad="38100" dist="38100" dir="2700000" algn="tl">
                    <a:srgbClr val="000000">
                      <a:alpha val="43137"/>
                    </a:srgbClr>
                  </a:outerShdw>
                </a:effectLst>
              </a:rPr>
              <a:t>:</a:t>
            </a:r>
            <a:endParaRPr lang="zh-TW" altLang="en-US" sz="2000" b="1" dirty="0">
              <a:effectLst>
                <a:outerShdw blurRad="38100" dist="38100" dir="2700000" algn="tl">
                  <a:srgbClr val="000000">
                    <a:alpha val="43137"/>
                  </a:srgbClr>
                </a:outerShdw>
              </a:effectLst>
            </a:endParaRPr>
          </a:p>
        </p:txBody>
      </p:sp>
      <p:sp>
        <p:nvSpPr>
          <p:cNvPr id="4" name="內容版面配置區 3"/>
          <p:cNvSpPr>
            <a:spLocks noGrp="1"/>
          </p:cNvSpPr>
          <p:nvPr>
            <p:ph sz="half" idx="1"/>
          </p:nvPr>
        </p:nvSpPr>
        <p:spPr>
          <a:xfrm>
            <a:off x="539552" y="836712"/>
            <a:ext cx="8352928" cy="5832648"/>
          </a:xfrm>
        </p:spPr>
        <p:txBody>
          <a:bodyPr/>
          <a:lstStyle/>
          <a:p>
            <a:r>
              <a:rPr lang="zh-TW" altLang="en-US" sz="2400" dirty="0" smtClean="0"/>
              <a:t>代表政府或公股出任私法人之董事或監察人應申報財產之</a:t>
            </a:r>
            <a:r>
              <a:rPr lang="zh-TW" altLang="en-US" sz="2400" dirty="0" smtClean="0">
                <a:solidFill>
                  <a:srgbClr val="7030A0"/>
                </a:solidFill>
              </a:rPr>
              <a:t>要件有二</a:t>
            </a:r>
            <a:r>
              <a:rPr lang="zh-TW" altLang="en-US" sz="2400" dirty="0" smtClean="0">
                <a:latin typeface="新細明體"/>
                <a:ea typeface="新細明體"/>
              </a:rPr>
              <a:t>，即「</a:t>
            </a:r>
            <a:r>
              <a:rPr lang="zh-TW" altLang="en-US" sz="2400" dirty="0" smtClean="0">
                <a:solidFill>
                  <a:srgbClr val="7030A0"/>
                </a:solidFill>
                <a:latin typeface="新細明體"/>
                <a:ea typeface="新細明體"/>
              </a:rPr>
              <a:t>政府或公營事業機構</a:t>
            </a:r>
            <a:r>
              <a:rPr lang="zh-TW" altLang="en-US" sz="2400" b="1" dirty="0" smtClean="0">
                <a:solidFill>
                  <a:srgbClr val="7030A0"/>
                </a:solidFill>
                <a:latin typeface="新細明體"/>
                <a:ea typeface="新細明體"/>
              </a:rPr>
              <a:t>曾出資或捐助之私法人</a:t>
            </a:r>
            <a:r>
              <a:rPr lang="zh-TW" altLang="en-US" sz="2400" dirty="0" smtClean="0">
                <a:latin typeface="新細明體"/>
                <a:ea typeface="新細明體"/>
              </a:rPr>
              <a:t>」及「</a:t>
            </a:r>
            <a:r>
              <a:rPr lang="zh-TW" altLang="en-US" sz="2400" dirty="0" smtClean="0">
                <a:solidFill>
                  <a:srgbClr val="7030A0"/>
                </a:solidFill>
                <a:latin typeface="新細明體"/>
                <a:ea typeface="新細明體"/>
              </a:rPr>
              <a:t>代表政府或公營事業機構</a:t>
            </a:r>
            <a:r>
              <a:rPr lang="zh-TW" altLang="en-US" sz="2400" b="1" dirty="0" smtClean="0">
                <a:solidFill>
                  <a:srgbClr val="7030A0"/>
                </a:solidFill>
                <a:latin typeface="新細明體"/>
                <a:ea typeface="新細明體"/>
              </a:rPr>
              <a:t>擔任該私法人之董事及監察人者</a:t>
            </a:r>
            <a:r>
              <a:rPr lang="zh-TW" altLang="en-US" sz="2400" dirty="0" smtClean="0">
                <a:latin typeface="新細明體"/>
                <a:ea typeface="新細明體"/>
              </a:rPr>
              <a:t>」始當足之。</a:t>
            </a:r>
            <a:endParaRPr lang="en-US" altLang="zh-TW" sz="2400" dirty="0" smtClean="0">
              <a:latin typeface="新細明體"/>
              <a:ea typeface="新細明體"/>
            </a:endParaRPr>
          </a:p>
          <a:p>
            <a:r>
              <a:rPr lang="zh-TW" altLang="en-US" sz="2400" dirty="0">
                <a:latin typeface="新細明體"/>
                <a:ea typeface="新細明體"/>
              </a:rPr>
              <a:t>具體</a:t>
            </a:r>
            <a:r>
              <a:rPr lang="zh-TW" altLang="en-US" sz="2400" dirty="0" smtClean="0">
                <a:latin typeface="新細明體"/>
                <a:ea typeface="新細明體"/>
              </a:rPr>
              <a:t>個案，是否代表政府或公股出任私法人之董事及監察人，攸關事實之認定，應由各該業務主管機關依其選派董事及監察人 所依據之法規或業務性質，本於職權認定之。</a:t>
            </a:r>
            <a:endParaRPr lang="en-US" altLang="zh-TW" sz="2400" dirty="0" smtClean="0">
              <a:latin typeface="新細明體"/>
              <a:ea typeface="新細明體"/>
            </a:endParaRPr>
          </a:p>
          <a:p>
            <a:pPr>
              <a:buFont typeface="Wingdings" panose="05000000000000000000" pitchFamily="2" charset="2"/>
              <a:buChar char="Ø"/>
            </a:pPr>
            <a:r>
              <a:rPr lang="zh-TW" altLang="en-US" sz="2400" dirty="0" smtClean="0">
                <a:solidFill>
                  <a:srgbClr val="7030A0"/>
                </a:solidFill>
              </a:rPr>
              <a:t>經濟部政風處簽陳部長核准</a:t>
            </a:r>
            <a:r>
              <a:rPr lang="en-US" altLang="zh-TW" sz="2400" dirty="0" smtClean="0"/>
              <a:t>:</a:t>
            </a:r>
            <a:r>
              <a:rPr lang="zh-TW" altLang="en-US" sz="2400" dirty="0"/>
              <a:t>上</a:t>
            </a:r>
            <a:r>
              <a:rPr lang="zh-TW" altLang="en-US" sz="2400" dirty="0" smtClean="0"/>
              <a:t>開函釋所示「</a:t>
            </a:r>
            <a:r>
              <a:rPr lang="zh-TW" altLang="en-US" sz="2400" dirty="0"/>
              <a:t>代表政府或公營事業機構擔任該私法人之董事及監察人者</a:t>
            </a:r>
            <a:r>
              <a:rPr lang="zh-TW" altLang="en-US" sz="2400" dirty="0" smtClean="0"/>
              <a:t>」要件</a:t>
            </a:r>
            <a:r>
              <a:rPr lang="zh-TW" altLang="en-US" sz="2400" dirty="0" smtClean="0">
                <a:latin typeface="新細明體"/>
                <a:ea typeface="新細明體"/>
              </a:rPr>
              <a:t>，</a:t>
            </a:r>
            <a:r>
              <a:rPr lang="zh-TW" altLang="en-US" sz="2400" dirty="0" smtClean="0">
                <a:solidFill>
                  <a:srgbClr val="7030A0"/>
                </a:solidFill>
                <a:latin typeface="新細明體"/>
                <a:ea typeface="新細明體"/>
              </a:rPr>
              <a:t>應予以限縮</a:t>
            </a:r>
            <a:r>
              <a:rPr lang="zh-TW" altLang="en-US" sz="2400" dirty="0">
                <a:solidFill>
                  <a:srgbClr val="7030A0"/>
                </a:solidFill>
                <a:latin typeface="新細明體"/>
                <a:ea typeface="新細明體"/>
              </a:rPr>
              <a:t>解釋為</a:t>
            </a:r>
            <a:r>
              <a:rPr lang="zh-TW" altLang="en-US" sz="2400" dirty="0">
                <a:latin typeface="新細明體"/>
                <a:ea typeface="新細明體"/>
              </a:rPr>
              <a:t>「</a:t>
            </a:r>
            <a:r>
              <a:rPr lang="zh-TW" altLang="en-US" sz="2400" dirty="0">
                <a:solidFill>
                  <a:srgbClr val="7030A0"/>
                </a:solidFill>
                <a:latin typeface="新細明體"/>
                <a:ea typeface="新細明體"/>
              </a:rPr>
              <a:t>代表政府</a:t>
            </a:r>
            <a:r>
              <a:rPr lang="zh-TW" altLang="en-US" sz="2400" dirty="0" smtClean="0">
                <a:solidFill>
                  <a:srgbClr val="7030A0"/>
                </a:solidFill>
                <a:latin typeface="新細明體"/>
                <a:ea typeface="新細明體"/>
              </a:rPr>
              <a:t>或公股</a:t>
            </a:r>
            <a:r>
              <a:rPr lang="zh-TW" altLang="en-US" sz="2400" b="1" dirty="0" smtClean="0">
                <a:solidFill>
                  <a:srgbClr val="7030A0"/>
                </a:solidFill>
                <a:latin typeface="新細明體"/>
                <a:ea typeface="新細明體"/>
              </a:rPr>
              <a:t>利益行使董事</a:t>
            </a:r>
            <a:r>
              <a:rPr lang="zh-TW" altLang="en-US" sz="2400" b="1" dirty="0">
                <a:solidFill>
                  <a:srgbClr val="7030A0"/>
                </a:solidFill>
                <a:latin typeface="新細明體"/>
                <a:ea typeface="新細明體"/>
              </a:rPr>
              <a:t>及</a:t>
            </a:r>
            <a:r>
              <a:rPr lang="zh-TW" altLang="en-US" sz="2400" b="1" dirty="0" smtClean="0">
                <a:solidFill>
                  <a:srgbClr val="7030A0"/>
                </a:solidFill>
                <a:latin typeface="新細明體"/>
                <a:ea typeface="新細明體"/>
              </a:rPr>
              <a:t>監察人職權</a:t>
            </a:r>
            <a:r>
              <a:rPr lang="zh-TW" altLang="en-US" sz="2400" dirty="0" smtClean="0">
                <a:latin typeface="新細明體"/>
                <a:ea typeface="新細明體"/>
              </a:rPr>
              <a:t>」</a:t>
            </a:r>
            <a:r>
              <a:rPr lang="zh-TW" altLang="en-US" sz="2400" dirty="0" smtClean="0">
                <a:solidFill>
                  <a:srgbClr val="7030A0"/>
                </a:solidFill>
                <a:latin typeface="新細明體"/>
                <a:ea typeface="新細明體"/>
              </a:rPr>
              <a:t>者，方為本</a:t>
            </a:r>
            <a:r>
              <a:rPr lang="en-US" altLang="zh-TW" sz="2400" dirty="0" smtClean="0">
                <a:solidFill>
                  <a:srgbClr val="7030A0"/>
                </a:solidFill>
                <a:latin typeface="新細明體"/>
                <a:ea typeface="新細明體"/>
              </a:rPr>
              <a:t>(</a:t>
            </a:r>
            <a:r>
              <a:rPr lang="zh-TW" altLang="en-US" sz="2400" dirty="0" smtClean="0">
                <a:solidFill>
                  <a:srgbClr val="7030A0"/>
                </a:solidFill>
                <a:latin typeface="新細明體"/>
                <a:ea typeface="新細明體"/>
              </a:rPr>
              <a:t>公職人員財產申報</a:t>
            </a:r>
            <a:r>
              <a:rPr lang="en-US" altLang="zh-TW" sz="2400" dirty="0" smtClean="0">
                <a:solidFill>
                  <a:srgbClr val="7030A0"/>
                </a:solidFill>
                <a:latin typeface="新細明體"/>
                <a:ea typeface="新細明體"/>
              </a:rPr>
              <a:t>)</a:t>
            </a:r>
            <a:r>
              <a:rPr lang="zh-TW" altLang="en-US" sz="2400" dirty="0" smtClean="0">
                <a:solidFill>
                  <a:srgbClr val="7030A0"/>
                </a:solidFill>
                <a:latin typeface="新細明體"/>
                <a:ea typeface="新細明體"/>
              </a:rPr>
              <a:t>法所定之申報義務人</a:t>
            </a:r>
            <a:r>
              <a:rPr lang="en-US" altLang="zh-TW" sz="2400" dirty="0" smtClean="0">
                <a:solidFill>
                  <a:srgbClr val="7030A0"/>
                </a:solidFill>
                <a:latin typeface="新細明體"/>
                <a:ea typeface="新細明體"/>
              </a:rPr>
              <a:t>;</a:t>
            </a:r>
            <a:r>
              <a:rPr lang="zh-TW" altLang="en-US" sz="2400" dirty="0" smtClean="0">
                <a:latin typeface="新細明體"/>
                <a:ea typeface="新細明體"/>
              </a:rPr>
              <a:t>如私法</a:t>
            </a:r>
            <a:r>
              <a:rPr lang="zh-TW" altLang="en-US" sz="2400" dirty="0">
                <a:latin typeface="新細明體"/>
                <a:ea typeface="新細明體"/>
              </a:rPr>
              <a:t>人之</a:t>
            </a:r>
            <a:r>
              <a:rPr lang="zh-TW" altLang="en-US" sz="2400" dirty="0" smtClean="0">
                <a:latin typeface="新細明體"/>
                <a:ea typeface="新細明體"/>
              </a:rPr>
              <a:t>董事、監察人雖經政府指派，</a:t>
            </a:r>
            <a:r>
              <a:rPr lang="zh-TW" altLang="en-US" sz="2400" dirty="0">
                <a:latin typeface="新細明體"/>
                <a:ea typeface="新細明體"/>
              </a:rPr>
              <a:t>惟並非代表政府或公股利益行使董事及監察人</a:t>
            </a:r>
            <a:r>
              <a:rPr lang="zh-TW" altLang="en-US" sz="2400" dirty="0" smtClean="0">
                <a:latin typeface="新細明體"/>
                <a:ea typeface="新細明體"/>
              </a:rPr>
              <a:t>職權，而係</a:t>
            </a:r>
            <a:r>
              <a:rPr lang="zh-TW" altLang="en-US" sz="2400" dirty="0" smtClean="0">
                <a:solidFill>
                  <a:srgbClr val="7030A0"/>
                </a:solidFill>
                <a:latin typeface="新細明體"/>
                <a:ea typeface="新細明體"/>
              </a:rPr>
              <a:t>基於自身專業獨立行使職權者，尚非本法所定之申報義務人</a:t>
            </a:r>
            <a:r>
              <a:rPr lang="zh-TW" altLang="en-US" sz="2400" dirty="0" smtClean="0">
                <a:latin typeface="新細明體"/>
                <a:ea typeface="新細明體"/>
              </a:rPr>
              <a:t>。</a:t>
            </a:r>
            <a:endParaRPr lang="zh-TW" altLang="en-US" sz="2400" dirty="0"/>
          </a:p>
        </p:txBody>
      </p:sp>
      <p:sp>
        <p:nvSpPr>
          <p:cNvPr id="5" name="投影片編號版面配置區 4"/>
          <p:cNvSpPr>
            <a:spLocks noGrp="1"/>
          </p:cNvSpPr>
          <p:nvPr>
            <p:ph type="sldNum" sz="quarter" idx="12"/>
          </p:nvPr>
        </p:nvSpPr>
        <p:spPr/>
        <p:txBody>
          <a:bodyPr/>
          <a:lstStyle/>
          <a:p>
            <a:pPr>
              <a:defRPr/>
            </a:pPr>
            <a:fld id="{69D56BCC-ADC5-4E72-BC97-D7475A35607A}" type="slidenum">
              <a:rPr lang="zh-TW" altLang="en-US" smtClean="0"/>
              <a:pPr>
                <a:defRPr/>
              </a:pPr>
              <a:t>10</a:t>
            </a:fld>
            <a:endParaRPr lang="zh-TW" altLang="en-US"/>
          </a:p>
        </p:txBody>
      </p:sp>
    </p:spTree>
    <p:extLst>
      <p:ext uri="{BB962C8B-B14F-4D97-AF65-F5344CB8AC3E}">
        <p14:creationId xmlns:p14="http://schemas.microsoft.com/office/powerpoint/2010/main" val="177957138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sz="half" idx="1"/>
          </p:nvPr>
        </p:nvSpPr>
        <p:spPr>
          <a:xfrm>
            <a:off x="457200" y="404664"/>
            <a:ext cx="8153400" cy="5721499"/>
          </a:xfrm>
        </p:spPr>
        <p:txBody>
          <a:bodyPr/>
          <a:lstStyle/>
          <a:p>
            <a:pPr marL="987425" indent="-544513" fontAlgn="auto">
              <a:spcAft>
                <a:spcPts val="0"/>
              </a:spcAft>
              <a:buNone/>
              <a:defRPr/>
            </a:pPr>
            <a:r>
              <a:rPr lang="en-US" altLang="zh-TW" sz="2400" dirty="0" smtClean="0"/>
              <a:t>(</a:t>
            </a:r>
            <a:r>
              <a:rPr lang="zh-TW" altLang="en-US" sz="2400" dirty="0" smtClean="0"/>
              <a:t>二</a:t>
            </a:r>
            <a:r>
              <a:rPr lang="en-US" altLang="zh-TW" sz="2400" dirty="0" smtClean="0"/>
              <a:t>)</a:t>
            </a:r>
            <a:r>
              <a:rPr lang="zh-TW" altLang="en-US" sz="2400" dirty="0" smtClean="0"/>
              <a:t> </a:t>
            </a:r>
            <a:r>
              <a:rPr lang="zh-TW" altLang="en-US" sz="2400" dirty="0" smtClean="0">
                <a:solidFill>
                  <a:srgbClr val="7030A0"/>
                </a:solidFill>
              </a:rPr>
              <a:t>政風</a:t>
            </a:r>
            <a:r>
              <a:rPr lang="zh-TW" altLang="en-US" sz="2400" dirty="0" smtClean="0"/>
              <a:t>及軍事監察</a:t>
            </a:r>
            <a:r>
              <a:rPr lang="zh-TW" altLang="en-US" sz="2400" dirty="0" smtClean="0">
                <a:solidFill>
                  <a:srgbClr val="7030A0"/>
                </a:solidFill>
              </a:rPr>
              <a:t>主管人員</a:t>
            </a:r>
            <a:r>
              <a:rPr lang="zh-TW" altLang="en-US" sz="2400" dirty="0" smtClean="0"/>
              <a:t>。</a:t>
            </a:r>
            <a:r>
              <a:rPr lang="en-US" altLang="zh-TW" sz="2400" dirty="0" smtClean="0"/>
              <a:t> (</a:t>
            </a:r>
            <a:r>
              <a:rPr lang="zh-TW" altLang="en-US" sz="2400" dirty="0" smtClean="0"/>
              <a:t>第</a:t>
            </a:r>
            <a:r>
              <a:rPr lang="en-US" altLang="zh-TW" sz="2400" dirty="0" smtClean="0"/>
              <a:t>11</a:t>
            </a:r>
            <a:r>
              <a:rPr lang="zh-TW" altLang="en-US" sz="2400" dirty="0" smtClean="0"/>
              <a:t>款</a:t>
            </a:r>
            <a:r>
              <a:rPr lang="en-US" altLang="zh-TW" sz="2400" dirty="0" smtClean="0"/>
              <a:t>)</a:t>
            </a:r>
          </a:p>
          <a:p>
            <a:pPr marL="987425" indent="-544513" fontAlgn="auto">
              <a:spcAft>
                <a:spcPts val="0"/>
              </a:spcAft>
              <a:buNone/>
              <a:defRPr/>
            </a:pPr>
            <a:r>
              <a:rPr lang="en-US" altLang="zh-TW" sz="2400" dirty="0" smtClean="0"/>
              <a:t>(</a:t>
            </a:r>
            <a:r>
              <a:rPr lang="zh-TW" altLang="en-US" sz="2400" dirty="0" smtClean="0"/>
              <a:t>三</a:t>
            </a:r>
            <a:r>
              <a:rPr lang="en-US" altLang="zh-TW" sz="2400" dirty="0" smtClean="0"/>
              <a:t>)</a:t>
            </a:r>
            <a:r>
              <a:rPr lang="zh-TW" altLang="en-US" sz="2400" dirty="0" smtClean="0"/>
              <a:t>司法警察、稅務、關務、地政、</a:t>
            </a:r>
            <a:r>
              <a:rPr lang="zh-TW" altLang="en-US" sz="2400" dirty="0" smtClean="0">
                <a:solidFill>
                  <a:srgbClr val="7030A0"/>
                </a:solidFill>
              </a:rPr>
              <a:t>會計</a:t>
            </a:r>
            <a:r>
              <a:rPr lang="zh-TW" altLang="en-US" sz="2400" dirty="0" smtClean="0"/>
              <a:t>、</a:t>
            </a:r>
            <a:r>
              <a:rPr lang="zh-TW" altLang="en-US" sz="2400" dirty="0" smtClean="0">
                <a:solidFill>
                  <a:srgbClr val="7030A0"/>
                </a:solidFill>
              </a:rPr>
              <a:t>審計</a:t>
            </a:r>
            <a:r>
              <a:rPr lang="zh-TW" altLang="en-US" sz="2400" dirty="0" smtClean="0"/>
              <a:t>、建築管理、工商登記、都市計畫、金融監督暨管理、公產管理、金融授信、</a:t>
            </a:r>
            <a:r>
              <a:rPr lang="zh-TW" altLang="en-US" sz="2400" dirty="0"/>
              <a:t>商品檢驗</a:t>
            </a:r>
            <a:r>
              <a:rPr lang="zh-TW" altLang="en-US" sz="2400" dirty="0" smtClean="0"/>
              <a:t>、</a:t>
            </a:r>
            <a:r>
              <a:rPr lang="zh-TW" altLang="en-US" sz="2400" dirty="0"/>
              <a:t>商標、專利、</a:t>
            </a:r>
            <a:r>
              <a:rPr lang="zh-TW" altLang="en-US" sz="2400" dirty="0" smtClean="0"/>
              <a:t>公路監理、環保稽查、</a:t>
            </a:r>
            <a:r>
              <a:rPr lang="zh-TW" altLang="en-US" sz="2400" dirty="0" smtClean="0">
                <a:solidFill>
                  <a:srgbClr val="7030A0"/>
                </a:solidFill>
              </a:rPr>
              <a:t>採購業務</a:t>
            </a:r>
            <a:r>
              <a:rPr lang="zh-TW" altLang="en-US" sz="2400" dirty="0" smtClean="0"/>
              <a:t>等之</a:t>
            </a:r>
            <a:r>
              <a:rPr lang="zh-TW" altLang="en-US" sz="2400" b="1" dirty="0" smtClean="0">
                <a:solidFill>
                  <a:srgbClr val="7030A0"/>
                </a:solidFill>
              </a:rPr>
              <a:t>主管人員</a:t>
            </a:r>
            <a:r>
              <a:rPr lang="zh-TW" altLang="en-US" sz="2400" dirty="0" smtClean="0"/>
              <a:t>。</a:t>
            </a:r>
            <a:r>
              <a:rPr lang="en-US" altLang="zh-TW" sz="2400" dirty="0" smtClean="0"/>
              <a:t>(</a:t>
            </a:r>
            <a:r>
              <a:rPr lang="zh-TW" altLang="en-US" sz="2400" dirty="0" smtClean="0"/>
              <a:t>第</a:t>
            </a:r>
            <a:r>
              <a:rPr lang="en-US" altLang="zh-TW" sz="2400" dirty="0" smtClean="0"/>
              <a:t>12</a:t>
            </a:r>
            <a:r>
              <a:rPr lang="zh-TW" altLang="en-US" sz="2400" dirty="0" smtClean="0"/>
              <a:t>款</a:t>
            </a:r>
            <a:r>
              <a:rPr lang="en-US" altLang="zh-TW" sz="2400" dirty="0" smtClean="0"/>
              <a:t>)</a:t>
            </a:r>
          </a:p>
          <a:p>
            <a:pPr marL="365760" indent="-283464" fontAlgn="auto">
              <a:spcAft>
                <a:spcPts val="0"/>
              </a:spcAft>
              <a:buFont typeface="Wingdings 2"/>
              <a:buNone/>
              <a:defRPr/>
            </a:pPr>
            <a:r>
              <a:rPr lang="zh-TW" altLang="en-US" sz="2800" dirty="0" smtClean="0"/>
              <a:t>三、公職人員</a:t>
            </a:r>
            <a:r>
              <a:rPr lang="zh-TW" altLang="en-US" sz="2800" b="1" dirty="0" smtClean="0">
                <a:solidFill>
                  <a:srgbClr val="7030A0"/>
                </a:solidFill>
              </a:rPr>
              <a:t>關係人之範圍</a:t>
            </a:r>
            <a:r>
              <a:rPr lang="en-US" altLang="zh-TW" sz="2800" dirty="0" smtClean="0"/>
              <a:t>(</a:t>
            </a:r>
            <a:r>
              <a:rPr lang="zh-TW" altLang="en-US" sz="2800" dirty="0" smtClean="0"/>
              <a:t>第</a:t>
            </a:r>
            <a:r>
              <a:rPr lang="en-US" altLang="zh-TW" sz="2800" dirty="0" smtClean="0"/>
              <a:t>3</a:t>
            </a:r>
            <a:r>
              <a:rPr lang="zh-TW" altLang="en-US" sz="2800" dirty="0" smtClean="0"/>
              <a:t>條</a:t>
            </a:r>
            <a:r>
              <a:rPr lang="en-US" altLang="zh-TW" sz="2800" dirty="0" smtClean="0"/>
              <a:t>)</a:t>
            </a:r>
            <a:r>
              <a:rPr lang="en-US" altLang="zh-TW" sz="2800" b="1" dirty="0" smtClean="0">
                <a:solidFill>
                  <a:srgbClr val="660066"/>
                </a:solidFill>
                <a:latin typeface="標楷體" pitchFamily="65" charset="-120"/>
                <a:ea typeface="標楷體" pitchFamily="65" charset="-120"/>
              </a:rPr>
              <a:t>:</a:t>
            </a:r>
          </a:p>
          <a:p>
            <a:pPr indent="-3175" fontAlgn="auto">
              <a:spcAft>
                <a:spcPts val="0"/>
              </a:spcAft>
              <a:buFont typeface="Wingdings 2"/>
              <a:buNone/>
              <a:defRPr/>
            </a:pPr>
            <a:r>
              <a:rPr lang="zh-TW" altLang="en-US" sz="2400" dirty="0" smtClean="0"/>
              <a:t> </a:t>
            </a:r>
            <a:r>
              <a:rPr lang="en-US" altLang="zh-TW" sz="2400" dirty="0" smtClean="0"/>
              <a:t>(</a:t>
            </a:r>
            <a:r>
              <a:rPr lang="zh-TW" altLang="en-US" sz="2400" dirty="0" smtClean="0"/>
              <a:t>一</a:t>
            </a:r>
            <a:r>
              <a:rPr lang="en-US" altLang="zh-TW" sz="2400" dirty="0" smtClean="0"/>
              <a:t>)</a:t>
            </a:r>
            <a:r>
              <a:rPr lang="zh-TW" altLang="en-US" sz="2400" dirty="0" smtClean="0"/>
              <a:t>公職人員之</a:t>
            </a:r>
            <a:r>
              <a:rPr lang="zh-TW" altLang="en-US" sz="2400" dirty="0" smtClean="0">
                <a:solidFill>
                  <a:srgbClr val="7030A0"/>
                </a:solidFill>
              </a:rPr>
              <a:t>配偶</a:t>
            </a:r>
            <a:r>
              <a:rPr lang="zh-TW" altLang="en-US" sz="2400" dirty="0" smtClean="0"/>
              <a:t>或</a:t>
            </a:r>
            <a:r>
              <a:rPr lang="zh-TW" altLang="en-US" sz="2400" dirty="0" smtClean="0">
                <a:solidFill>
                  <a:srgbClr val="7030A0"/>
                </a:solidFill>
              </a:rPr>
              <a:t>共同生活之家屬</a:t>
            </a:r>
            <a:r>
              <a:rPr lang="zh-TW" altLang="en-US" sz="2400" dirty="0" smtClean="0"/>
              <a:t>。</a:t>
            </a:r>
            <a:endParaRPr lang="en-US" altLang="zh-TW" sz="2400" dirty="0" smtClean="0"/>
          </a:p>
          <a:p>
            <a:pPr indent="-3175" fontAlgn="auto">
              <a:spcAft>
                <a:spcPts val="0"/>
              </a:spcAft>
              <a:buNone/>
              <a:defRPr/>
            </a:pPr>
            <a:r>
              <a:rPr lang="zh-TW" altLang="en-US" sz="2400" dirty="0" smtClean="0"/>
              <a:t> </a:t>
            </a:r>
            <a:r>
              <a:rPr lang="en-US" altLang="zh-TW" sz="2400" dirty="0" smtClean="0"/>
              <a:t>(</a:t>
            </a:r>
            <a:r>
              <a:rPr lang="zh-TW" altLang="en-US" sz="2400" dirty="0" smtClean="0"/>
              <a:t>二</a:t>
            </a:r>
            <a:r>
              <a:rPr lang="en-US" altLang="zh-TW" sz="2400" dirty="0" smtClean="0"/>
              <a:t>)</a:t>
            </a:r>
            <a:r>
              <a:rPr lang="zh-TW" altLang="en-US" sz="2400" dirty="0" smtClean="0"/>
              <a:t>公職人員之</a:t>
            </a:r>
            <a:r>
              <a:rPr lang="zh-TW" altLang="en-US" sz="2400" b="1" dirty="0" smtClean="0">
                <a:solidFill>
                  <a:srgbClr val="7030A0"/>
                </a:solidFill>
              </a:rPr>
              <a:t>二親等以內親屬</a:t>
            </a:r>
            <a:r>
              <a:rPr lang="zh-TW" altLang="en-US" sz="2400" dirty="0" smtClean="0"/>
              <a:t>。</a:t>
            </a:r>
            <a:endParaRPr lang="en-US" altLang="zh-TW" sz="2400" dirty="0" smtClean="0"/>
          </a:p>
          <a:p>
            <a:pPr indent="-3175" fontAlgn="auto">
              <a:spcAft>
                <a:spcPts val="0"/>
              </a:spcAft>
              <a:buNone/>
              <a:defRPr/>
            </a:pPr>
            <a:r>
              <a:rPr lang="zh-TW" altLang="en-US" sz="2400" dirty="0" smtClean="0"/>
              <a:t> </a:t>
            </a:r>
            <a:r>
              <a:rPr lang="en-US" altLang="zh-TW" sz="2400" dirty="0" smtClean="0"/>
              <a:t>(</a:t>
            </a:r>
            <a:r>
              <a:rPr lang="zh-TW" altLang="en-US" sz="2400" dirty="0" smtClean="0"/>
              <a:t>三</a:t>
            </a:r>
            <a:r>
              <a:rPr lang="en-US" altLang="zh-TW" sz="2400" dirty="0" smtClean="0"/>
              <a:t>)</a:t>
            </a:r>
            <a:r>
              <a:rPr lang="zh-TW" altLang="en-US" sz="2400" dirty="0" smtClean="0"/>
              <a:t>公職人員或其配偶</a:t>
            </a:r>
            <a:r>
              <a:rPr lang="zh-TW" altLang="en-US" sz="2400" b="1" dirty="0" smtClean="0">
                <a:solidFill>
                  <a:srgbClr val="7030A0"/>
                </a:solidFill>
              </a:rPr>
              <a:t>信託財產之受託人</a:t>
            </a:r>
            <a:r>
              <a:rPr lang="zh-TW" altLang="en-US" sz="2400" dirty="0" smtClean="0"/>
              <a:t>。</a:t>
            </a:r>
            <a:endParaRPr lang="en-US" altLang="zh-TW" sz="2400" dirty="0" smtClean="0"/>
          </a:p>
          <a:p>
            <a:pPr marL="896938" indent="-534988" fontAlgn="auto">
              <a:spcAft>
                <a:spcPts val="0"/>
              </a:spcAft>
              <a:buNone/>
              <a:defRPr/>
            </a:pPr>
            <a:r>
              <a:rPr lang="zh-TW" altLang="en-US" sz="2400" dirty="0" smtClean="0"/>
              <a:t> </a:t>
            </a:r>
            <a:r>
              <a:rPr lang="en-US" altLang="zh-TW" sz="2400" dirty="0" smtClean="0"/>
              <a:t>(</a:t>
            </a:r>
            <a:r>
              <a:rPr lang="zh-TW" altLang="en-US" sz="2400" dirty="0" smtClean="0"/>
              <a:t>四</a:t>
            </a:r>
            <a:r>
              <a:rPr lang="en-US" altLang="zh-TW" sz="2400" dirty="0" smtClean="0"/>
              <a:t>)</a:t>
            </a:r>
            <a:r>
              <a:rPr lang="zh-TW" altLang="en-US" sz="2400" dirty="0" smtClean="0"/>
              <a:t>公職人員、第一款及第二款所列人員擔任</a:t>
            </a:r>
            <a:r>
              <a:rPr lang="zh-TW" altLang="en-US" sz="2400" dirty="0" smtClean="0">
                <a:solidFill>
                  <a:srgbClr val="7030A0"/>
                </a:solidFill>
              </a:rPr>
              <a:t>負責人、董事、監察人或經理人之</a:t>
            </a:r>
            <a:r>
              <a:rPr lang="zh-TW" altLang="en-US" sz="2400" b="1" u="sng" dirty="0" smtClean="0">
                <a:solidFill>
                  <a:srgbClr val="7030A0"/>
                </a:solidFill>
              </a:rPr>
              <a:t>營利事業</a:t>
            </a:r>
            <a:r>
              <a:rPr lang="zh-TW" altLang="en-US" sz="2400" dirty="0" smtClean="0"/>
              <a:t>。</a:t>
            </a:r>
            <a:endParaRPr lang="en-US" altLang="zh-TW" sz="2400" dirty="0" smtClean="0"/>
          </a:p>
          <a:p>
            <a:pPr marL="442913" indent="0" fontAlgn="auto">
              <a:spcAft>
                <a:spcPts val="0"/>
              </a:spcAft>
              <a:buNone/>
              <a:defRPr/>
            </a:pPr>
            <a:r>
              <a:rPr lang="zh-TW" altLang="en-US" sz="2400" dirty="0" smtClean="0"/>
              <a:t>這裡所謂的「</a:t>
            </a:r>
            <a:r>
              <a:rPr lang="zh-TW" altLang="en-US" sz="2400" b="1" dirty="0" smtClean="0"/>
              <a:t>共同生活之家屬</a:t>
            </a:r>
            <a:r>
              <a:rPr lang="zh-TW" altLang="en-US" sz="2400" dirty="0" smtClean="0"/>
              <a:t>」，是指民法第</a:t>
            </a:r>
            <a:r>
              <a:rPr lang="en-US" altLang="zh-TW" sz="2400" dirty="0" smtClean="0"/>
              <a:t>1123</a:t>
            </a:r>
            <a:r>
              <a:rPr lang="zh-TW" altLang="en-US" sz="2400" dirty="0" smtClean="0"/>
              <a:t>條所規定的</a:t>
            </a:r>
            <a:r>
              <a:rPr lang="zh-TW" altLang="en-US" sz="2400" dirty="0" smtClean="0">
                <a:solidFill>
                  <a:srgbClr val="7030A0"/>
                </a:solidFill>
              </a:rPr>
              <a:t>家長</a:t>
            </a:r>
            <a:r>
              <a:rPr lang="zh-TW" altLang="en-US" sz="2400" dirty="0" smtClean="0"/>
              <a:t>或</a:t>
            </a:r>
            <a:r>
              <a:rPr lang="zh-TW" altLang="en-US" sz="2400" dirty="0" smtClean="0">
                <a:solidFill>
                  <a:srgbClr val="7030A0"/>
                </a:solidFill>
              </a:rPr>
              <a:t>家屬</a:t>
            </a:r>
            <a:r>
              <a:rPr lang="zh-TW" altLang="en-US" sz="2400" dirty="0" smtClean="0"/>
              <a:t>，所以</a:t>
            </a:r>
            <a:r>
              <a:rPr lang="zh-TW" altLang="en-US" sz="2400" b="1" u="sng" dirty="0" smtClean="0">
                <a:solidFill>
                  <a:srgbClr val="7030A0"/>
                </a:solidFill>
              </a:rPr>
              <a:t>即使不是親屬，但是以永久共同生活為目的同居一家者</a:t>
            </a:r>
            <a:r>
              <a:rPr lang="zh-TW" altLang="en-US" sz="2400" b="1" dirty="0" smtClean="0">
                <a:solidFill>
                  <a:srgbClr val="7030A0"/>
                </a:solidFill>
              </a:rPr>
              <a:t>。 </a:t>
            </a:r>
            <a:r>
              <a:rPr lang="en-US" altLang="zh-TW" sz="2400" b="1" dirty="0" smtClean="0">
                <a:solidFill>
                  <a:srgbClr val="7030A0"/>
                </a:solidFill>
              </a:rPr>
              <a:t/>
            </a:r>
            <a:br>
              <a:rPr lang="en-US" altLang="zh-TW" sz="2400" b="1" dirty="0" smtClean="0">
                <a:solidFill>
                  <a:srgbClr val="7030A0"/>
                </a:solidFill>
              </a:rPr>
            </a:br>
            <a:endParaRPr lang="en-US" altLang="zh-TW" sz="2400" b="1" dirty="0" smtClean="0">
              <a:solidFill>
                <a:srgbClr val="7030A0"/>
              </a:solidFill>
            </a:endParaRPr>
          </a:p>
          <a:p>
            <a:endParaRPr lang="zh-TW" altLang="en-US" dirty="0"/>
          </a:p>
        </p:txBody>
      </p:sp>
      <p:sp>
        <p:nvSpPr>
          <p:cNvPr id="5" name="投影片編號版面配置區 4"/>
          <p:cNvSpPr>
            <a:spLocks noGrp="1"/>
          </p:cNvSpPr>
          <p:nvPr>
            <p:ph type="sldNum" sz="quarter" idx="12"/>
          </p:nvPr>
        </p:nvSpPr>
        <p:spPr/>
        <p:txBody>
          <a:bodyPr/>
          <a:lstStyle/>
          <a:p>
            <a:pPr>
              <a:defRPr/>
            </a:pPr>
            <a:fld id="{69D56BCC-ADC5-4E72-BC97-D7475A35607A}" type="slidenum">
              <a:rPr lang="zh-TW" altLang="en-US" smtClean="0"/>
              <a:pPr>
                <a:defRPr/>
              </a:pPr>
              <a:t>11</a:t>
            </a:fld>
            <a:endParaRPr lang="zh-TW" altLang="en-US"/>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17488"/>
            <a:ext cx="3810000" cy="1162050"/>
          </a:xfrm>
        </p:spPr>
        <p:txBody>
          <a:bodyPr/>
          <a:lstStyle/>
          <a:p>
            <a:pPr fontAlgn="auto">
              <a:spcAft>
                <a:spcPts val="0"/>
              </a:spcAft>
              <a:defRPr/>
            </a:pPr>
            <a:endParaRPr lang="zh-TW" altLang="en-US" dirty="0">
              <a:solidFill>
                <a:schemeClr val="tx2">
                  <a:satMod val="130000"/>
                </a:schemeClr>
              </a:solidFill>
            </a:endParaRPr>
          </a:p>
        </p:txBody>
      </p:sp>
      <p:sp>
        <p:nvSpPr>
          <p:cNvPr id="4" name="內容版面配置區 3"/>
          <p:cNvSpPr>
            <a:spLocks noGrp="1"/>
          </p:cNvSpPr>
          <p:nvPr>
            <p:ph sz="half" idx="1"/>
          </p:nvPr>
        </p:nvSpPr>
        <p:spPr>
          <a:xfrm>
            <a:off x="457200" y="1357313"/>
            <a:ext cx="8153400" cy="5072062"/>
          </a:xfrm>
        </p:spPr>
        <p:txBody>
          <a:bodyPr>
            <a:normAutofit/>
          </a:bodyPr>
          <a:lstStyle/>
          <a:p>
            <a:pPr marL="1168400" indent="-1085850" fontAlgn="auto">
              <a:spcAft>
                <a:spcPts val="0"/>
              </a:spcAft>
              <a:buFont typeface="Wingdings 2"/>
              <a:buNone/>
              <a:defRPr/>
            </a:pPr>
            <a:r>
              <a:rPr lang="zh-TW" altLang="en-US" sz="3000" dirty="0" smtClean="0"/>
              <a:t>四、利益之定義</a:t>
            </a:r>
            <a:r>
              <a:rPr lang="en-US" altLang="zh-TW" sz="3000" dirty="0" smtClean="0"/>
              <a:t>(</a:t>
            </a:r>
            <a:r>
              <a:rPr lang="zh-TW" altLang="en-US" sz="3000" dirty="0" smtClean="0"/>
              <a:t>第</a:t>
            </a:r>
            <a:r>
              <a:rPr lang="en-US" altLang="zh-TW" sz="3000" dirty="0" smtClean="0"/>
              <a:t>4</a:t>
            </a:r>
            <a:r>
              <a:rPr lang="zh-TW" altLang="en-US" sz="3000" dirty="0" smtClean="0"/>
              <a:t>條</a:t>
            </a:r>
            <a:r>
              <a:rPr lang="en-US" altLang="zh-TW" sz="3000" dirty="0" smtClean="0"/>
              <a:t>)</a:t>
            </a:r>
            <a:r>
              <a:rPr lang="en-US" altLang="zh-TW" sz="3000" b="1" dirty="0" smtClean="0">
                <a:solidFill>
                  <a:srgbClr val="660066"/>
                </a:solidFill>
                <a:latin typeface="標楷體" pitchFamily="65" charset="-120"/>
                <a:ea typeface="標楷體" pitchFamily="65" charset="-120"/>
              </a:rPr>
              <a:t>:</a:t>
            </a:r>
            <a:endParaRPr lang="en-US" altLang="zh-TW" sz="3000" dirty="0" smtClean="0"/>
          </a:p>
          <a:p>
            <a:pPr fontAlgn="auto">
              <a:spcAft>
                <a:spcPts val="0"/>
              </a:spcAft>
              <a:buFont typeface="Wingdings" pitchFamily="2" charset="2"/>
              <a:buChar char="ü"/>
              <a:defRPr/>
            </a:pPr>
            <a:r>
              <a:rPr lang="zh-TW" altLang="en-US" sz="2400" dirty="0"/>
              <a:t>財產上利益如下</a:t>
            </a:r>
            <a:r>
              <a:rPr lang="en-US" altLang="zh-TW" sz="2400" dirty="0"/>
              <a:t>:</a:t>
            </a:r>
          </a:p>
          <a:p>
            <a:pPr indent="-3175" fontAlgn="auto">
              <a:spcAft>
                <a:spcPts val="0"/>
              </a:spcAft>
              <a:buNone/>
              <a:defRPr/>
            </a:pPr>
            <a:r>
              <a:rPr lang="zh-TW" altLang="en-US" sz="2400" dirty="0" smtClean="0"/>
              <a:t> （一）動產、不動產。</a:t>
            </a:r>
            <a:endParaRPr lang="en-US" altLang="zh-TW" sz="2400" dirty="0" smtClean="0"/>
          </a:p>
          <a:p>
            <a:pPr indent="-3175" fontAlgn="auto">
              <a:spcAft>
                <a:spcPts val="0"/>
              </a:spcAft>
              <a:buNone/>
              <a:defRPr/>
            </a:pPr>
            <a:r>
              <a:rPr lang="zh-TW" altLang="en-US" sz="2400" dirty="0" smtClean="0"/>
              <a:t> （二）現金、存款、外幣、有價證券。</a:t>
            </a:r>
            <a:endParaRPr lang="en-US" altLang="zh-TW" sz="2400" dirty="0" smtClean="0"/>
          </a:p>
          <a:p>
            <a:pPr indent="-3175" fontAlgn="auto">
              <a:spcAft>
                <a:spcPts val="0"/>
              </a:spcAft>
              <a:buNone/>
              <a:defRPr/>
            </a:pPr>
            <a:r>
              <a:rPr lang="zh-TW" altLang="en-US" sz="2400" dirty="0" smtClean="0"/>
              <a:t> （三）債權或其他財產上權利。</a:t>
            </a:r>
            <a:endParaRPr lang="en-US" altLang="zh-TW" sz="2400" dirty="0" smtClean="0"/>
          </a:p>
          <a:p>
            <a:pPr indent="-3175" fontAlgn="auto">
              <a:spcAft>
                <a:spcPts val="0"/>
              </a:spcAft>
              <a:buNone/>
              <a:defRPr/>
            </a:pPr>
            <a:r>
              <a:rPr lang="zh-TW" altLang="en-US" sz="2400" dirty="0" smtClean="0"/>
              <a:t> （四）</a:t>
            </a:r>
            <a:r>
              <a:rPr lang="zh-TW" altLang="en-US" sz="2400" dirty="0" smtClean="0">
                <a:solidFill>
                  <a:srgbClr val="7030A0"/>
                </a:solidFill>
              </a:rPr>
              <a:t>其他</a:t>
            </a:r>
            <a:r>
              <a:rPr lang="zh-TW" altLang="en-US" sz="2400" dirty="0" smtClean="0"/>
              <a:t>具有經濟價值或得以金錢交易取得之利益。</a:t>
            </a:r>
            <a:endParaRPr lang="en-US" altLang="zh-TW" sz="2400" dirty="0" smtClean="0"/>
          </a:p>
          <a:p>
            <a:pPr marL="1168400" indent="-1085850" fontAlgn="auto">
              <a:spcAft>
                <a:spcPts val="0"/>
              </a:spcAft>
              <a:buFont typeface="Wingdings 2"/>
              <a:buNone/>
              <a:defRPr/>
            </a:pPr>
            <a:endParaRPr lang="zh-TW" altLang="en-US" sz="2800" dirty="0" smtClean="0">
              <a:latin typeface="標楷體" pitchFamily="65" charset="-120"/>
              <a:ea typeface="標楷體" pitchFamily="65" charset="-120"/>
            </a:endParaRPr>
          </a:p>
        </p:txBody>
      </p:sp>
      <p:sp>
        <p:nvSpPr>
          <p:cNvPr id="5" name="投影片編號版面配置區 4"/>
          <p:cNvSpPr>
            <a:spLocks noGrp="1"/>
          </p:cNvSpPr>
          <p:nvPr>
            <p:ph type="sldNum" sz="quarter" idx="12"/>
          </p:nvPr>
        </p:nvSpPr>
        <p:spPr/>
        <p:txBody>
          <a:bodyPr/>
          <a:lstStyle/>
          <a:p>
            <a:pPr>
              <a:defRPr/>
            </a:pPr>
            <a:fld id="{A3B79213-BE28-49F0-A15F-AD6369EE36FF}" type="slidenum">
              <a:rPr lang="zh-TW" altLang="en-US"/>
              <a:pPr>
                <a:defRPr/>
              </a:pPr>
              <a:t>12</a:t>
            </a:fld>
            <a:endParaRPr lang="zh-TW" alt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17488"/>
            <a:ext cx="8258175" cy="1162050"/>
          </a:xfrm>
        </p:spPr>
        <p:txBody>
          <a:bodyPr/>
          <a:lstStyle/>
          <a:p>
            <a:pPr marL="896938" indent="-896938" fontAlgn="auto">
              <a:lnSpc>
                <a:spcPct val="100000"/>
              </a:lnSpc>
              <a:spcAft>
                <a:spcPts val="0"/>
              </a:spcAft>
              <a:defRPr/>
            </a:pPr>
            <a:r>
              <a:rPr lang="zh-TW" altLang="en-US" sz="2400" dirty="0" smtClean="0">
                <a:solidFill>
                  <a:schemeClr val="tx2">
                    <a:satMod val="130000"/>
                  </a:schemeClr>
                </a:solidFill>
              </a:rPr>
              <a:t>問一：某甲因子女就學學籍問題，入籍公職人員戶籍，是否屬利衝法第</a:t>
            </a:r>
            <a:r>
              <a:rPr lang="en-US" altLang="zh-TW" sz="2400" dirty="0" smtClean="0">
                <a:solidFill>
                  <a:schemeClr val="tx2">
                    <a:satMod val="130000"/>
                  </a:schemeClr>
                </a:solidFill>
              </a:rPr>
              <a:t>3</a:t>
            </a:r>
            <a:r>
              <a:rPr lang="zh-TW" altLang="en-US" sz="2400" dirty="0" smtClean="0">
                <a:solidFill>
                  <a:schemeClr val="tx2">
                    <a:satMod val="130000"/>
                  </a:schemeClr>
                </a:solidFill>
              </a:rPr>
              <a:t>條所稱「共同生活之家屬」？</a:t>
            </a:r>
            <a:endParaRPr lang="zh-TW" altLang="en-US" sz="2400" dirty="0">
              <a:solidFill>
                <a:schemeClr val="tx2">
                  <a:satMod val="130000"/>
                </a:schemeClr>
              </a:solidFill>
            </a:endParaRPr>
          </a:p>
        </p:txBody>
      </p:sp>
      <p:sp>
        <p:nvSpPr>
          <p:cNvPr id="3" name="文字版面配置區 2"/>
          <p:cNvSpPr>
            <a:spLocks noGrp="1"/>
          </p:cNvSpPr>
          <p:nvPr>
            <p:ph type="body" idx="2"/>
          </p:nvPr>
        </p:nvSpPr>
        <p:spPr>
          <a:xfrm>
            <a:off x="457200" y="1406525"/>
            <a:ext cx="7758113" cy="698500"/>
          </a:xfrm>
        </p:spPr>
        <p:txBody>
          <a:bodyPr>
            <a:normAutofit/>
          </a:bodyPr>
          <a:lstStyle/>
          <a:p>
            <a:pPr fontAlgn="auto">
              <a:spcAft>
                <a:spcPts val="0"/>
              </a:spcAft>
              <a:buFont typeface="Wingdings 2"/>
              <a:buNone/>
              <a:defRPr/>
            </a:pPr>
            <a:r>
              <a:rPr lang="zh-TW" altLang="en-US" sz="2800" b="1" dirty="0" smtClean="0">
                <a:solidFill>
                  <a:srgbClr val="0070C0"/>
                </a:solidFill>
                <a:effectLst>
                  <a:outerShdw blurRad="38100" dist="38100" dir="2700000" algn="tl">
                    <a:srgbClr val="000000">
                      <a:alpha val="43137"/>
                    </a:srgbClr>
                  </a:outerShdw>
                </a:effectLst>
              </a:rPr>
              <a:t>答：</a:t>
            </a:r>
            <a:endParaRPr lang="zh-TW" altLang="en-US" sz="2800" b="1" dirty="0">
              <a:solidFill>
                <a:srgbClr val="0070C0"/>
              </a:solidFill>
              <a:effectLst>
                <a:outerShdw blurRad="38100" dist="38100" dir="2700000" algn="tl">
                  <a:srgbClr val="000000">
                    <a:alpha val="43137"/>
                  </a:srgbClr>
                </a:outerShdw>
              </a:effectLst>
            </a:endParaRPr>
          </a:p>
        </p:txBody>
      </p:sp>
      <p:sp>
        <p:nvSpPr>
          <p:cNvPr id="4" name="內容版面配置區 3"/>
          <p:cNvSpPr>
            <a:spLocks noGrp="1"/>
          </p:cNvSpPr>
          <p:nvPr>
            <p:ph sz="half" idx="1"/>
          </p:nvPr>
        </p:nvSpPr>
        <p:spPr/>
        <p:txBody>
          <a:bodyPr>
            <a:normAutofit/>
          </a:bodyPr>
          <a:lstStyle/>
          <a:p>
            <a:pPr marL="365760" indent="-283464" fontAlgn="auto">
              <a:spcAft>
                <a:spcPts val="0"/>
              </a:spcAft>
              <a:buFont typeface="Wingdings" pitchFamily="2" charset="2"/>
              <a:buChar char="Ø"/>
              <a:defRPr/>
            </a:pPr>
            <a:r>
              <a:rPr lang="zh-TW" altLang="en-US" sz="2400" dirty="0" smtClean="0"/>
              <a:t>法務部認為，依民法第</a:t>
            </a:r>
            <a:r>
              <a:rPr lang="en-US" altLang="zh-TW" sz="2400" dirty="0" smtClean="0"/>
              <a:t>123</a:t>
            </a:r>
            <a:r>
              <a:rPr lang="zh-TW" altLang="en-US" sz="2400" dirty="0" smtClean="0"/>
              <a:t>條第</a:t>
            </a:r>
            <a:r>
              <a:rPr lang="en-US" altLang="zh-TW" sz="2400" dirty="0" smtClean="0"/>
              <a:t>3</a:t>
            </a:r>
            <a:r>
              <a:rPr lang="zh-TW" altLang="en-US" sz="2400" dirty="0" smtClean="0"/>
              <a:t>項規定，限於永久共同生活為目的而同居者</a:t>
            </a:r>
            <a:r>
              <a:rPr lang="en-US" altLang="zh-TW" sz="2400" dirty="0" smtClean="0"/>
              <a:t>,</a:t>
            </a:r>
            <a:r>
              <a:rPr lang="zh-TW" altLang="en-US" sz="2400" b="1" dirty="0" smtClean="0">
                <a:solidFill>
                  <a:srgbClr val="7030A0"/>
                </a:solidFill>
              </a:rPr>
              <a:t>僅與公職人員登記於同一戶籍內，而無共同生活不屬之</a:t>
            </a:r>
            <a:r>
              <a:rPr lang="zh-TW" altLang="en-US" sz="2400" dirty="0" smtClean="0"/>
              <a:t>。</a:t>
            </a:r>
            <a:endParaRPr lang="en-US" altLang="zh-TW" sz="2400" dirty="0" smtClean="0"/>
          </a:p>
          <a:p>
            <a:pPr marL="365760" indent="-283464" fontAlgn="auto">
              <a:spcAft>
                <a:spcPts val="0"/>
              </a:spcAft>
              <a:buFont typeface="Wingdings" pitchFamily="2" charset="2"/>
              <a:buChar char="Ø"/>
              <a:defRPr/>
            </a:pPr>
            <a:r>
              <a:rPr lang="zh-TW" altLang="en-US" sz="2400" dirty="0" smtClean="0"/>
              <a:t>公職人員如進用同戶籍者後，始發生二親等姻親關係，因進用之際 ，後者尚非其關係人，公職人員自無違反利利法第</a:t>
            </a:r>
            <a:r>
              <a:rPr lang="en-US" altLang="zh-TW" sz="2400" dirty="0" smtClean="0"/>
              <a:t>6</a:t>
            </a:r>
            <a:r>
              <a:rPr lang="zh-TW" altLang="en-US" sz="2400" dirty="0" smtClean="0"/>
              <a:t>條、第</a:t>
            </a:r>
            <a:r>
              <a:rPr lang="en-US" altLang="zh-TW" sz="2400" dirty="0" smtClean="0"/>
              <a:t>10</a:t>
            </a:r>
            <a:r>
              <a:rPr lang="zh-TW" altLang="en-US" sz="2400" dirty="0" smtClean="0"/>
              <a:t>條可言。</a:t>
            </a:r>
            <a:endParaRPr lang="en-US" altLang="zh-TW" sz="2400" dirty="0" smtClean="0"/>
          </a:p>
          <a:p>
            <a:pPr marL="365760" indent="-283464" fontAlgn="auto">
              <a:spcAft>
                <a:spcPts val="0"/>
              </a:spcAft>
              <a:buFont typeface="Wingdings" pitchFamily="2" charset="2"/>
              <a:buChar char="Ø"/>
              <a:defRPr/>
            </a:pPr>
            <a:r>
              <a:rPr lang="zh-TW" altLang="en-US" sz="2400" dirty="0" smtClean="0"/>
              <a:t>反之，</a:t>
            </a:r>
            <a:r>
              <a:rPr lang="zh-TW" altLang="en-US" sz="2400" dirty="0" smtClean="0">
                <a:solidFill>
                  <a:srgbClr val="7030A0"/>
                </a:solidFill>
              </a:rPr>
              <a:t>如與公職人員或其子女結婚或已訂婚約，而與公職人員同居，嗣後結婚成為配偶或二親等姻親者，則先同居時起，可視為公職人員家屬</a:t>
            </a:r>
            <a:r>
              <a:rPr lang="zh-TW" altLang="en-US" sz="2400" dirty="0" smtClean="0"/>
              <a:t>。</a:t>
            </a:r>
            <a:r>
              <a:rPr lang="zh-TW" altLang="en-US" sz="2000" b="1" dirty="0" smtClean="0">
                <a:solidFill>
                  <a:srgbClr val="0070C0"/>
                </a:solidFill>
                <a:effectLst>
                  <a:outerShdw blurRad="38100" dist="38100" dir="2700000" algn="tl">
                    <a:srgbClr val="000000">
                      <a:alpha val="43137"/>
                    </a:srgbClr>
                  </a:outerShdw>
                </a:effectLst>
              </a:rPr>
              <a:t>（法務部</a:t>
            </a:r>
            <a:r>
              <a:rPr lang="en-US" altLang="zh-TW" sz="2000" b="1" dirty="0" smtClean="0">
                <a:solidFill>
                  <a:srgbClr val="0070C0"/>
                </a:solidFill>
                <a:effectLst>
                  <a:outerShdw blurRad="38100" dist="38100" dir="2700000" algn="tl">
                    <a:srgbClr val="000000">
                      <a:alpha val="43137"/>
                    </a:srgbClr>
                  </a:outerShdw>
                </a:effectLst>
              </a:rPr>
              <a:t>95</a:t>
            </a:r>
            <a:r>
              <a:rPr lang="zh-TW" altLang="en-US" sz="2000" b="1" dirty="0" smtClean="0">
                <a:solidFill>
                  <a:srgbClr val="0070C0"/>
                </a:solidFill>
                <a:effectLst>
                  <a:outerShdw blurRad="38100" dist="38100" dir="2700000" algn="tl">
                    <a:srgbClr val="000000">
                      <a:alpha val="43137"/>
                    </a:srgbClr>
                  </a:outerShdw>
                </a:effectLst>
              </a:rPr>
              <a:t>年</a:t>
            </a:r>
            <a:r>
              <a:rPr lang="en-US" altLang="zh-TW" sz="2000" b="1" dirty="0" smtClean="0">
                <a:solidFill>
                  <a:srgbClr val="0070C0"/>
                </a:solidFill>
                <a:effectLst>
                  <a:outerShdw blurRad="38100" dist="38100" dir="2700000" algn="tl">
                    <a:srgbClr val="000000">
                      <a:alpha val="43137"/>
                    </a:srgbClr>
                  </a:outerShdw>
                </a:effectLst>
              </a:rPr>
              <a:t>6</a:t>
            </a:r>
            <a:r>
              <a:rPr lang="zh-TW" altLang="en-US" sz="2000" b="1" dirty="0" smtClean="0">
                <a:solidFill>
                  <a:srgbClr val="0070C0"/>
                </a:solidFill>
                <a:effectLst>
                  <a:outerShdw blurRad="38100" dist="38100" dir="2700000" algn="tl">
                    <a:srgbClr val="000000">
                      <a:alpha val="43137"/>
                    </a:srgbClr>
                  </a:outerShdw>
                </a:effectLst>
              </a:rPr>
              <a:t>月</a:t>
            </a:r>
            <a:r>
              <a:rPr lang="en-US" altLang="zh-TW" sz="2000" b="1" dirty="0" smtClean="0">
                <a:solidFill>
                  <a:srgbClr val="0070C0"/>
                </a:solidFill>
                <a:effectLst>
                  <a:outerShdw blurRad="38100" dist="38100" dir="2700000" algn="tl">
                    <a:srgbClr val="000000">
                      <a:alpha val="43137"/>
                    </a:srgbClr>
                  </a:outerShdw>
                </a:effectLst>
              </a:rPr>
              <a:t>26</a:t>
            </a:r>
            <a:r>
              <a:rPr lang="zh-TW" altLang="en-US" sz="2000" b="1" dirty="0" smtClean="0">
                <a:solidFill>
                  <a:srgbClr val="0070C0"/>
                </a:solidFill>
                <a:effectLst>
                  <a:outerShdw blurRad="38100" dist="38100" dir="2700000" algn="tl">
                    <a:srgbClr val="000000">
                      <a:alpha val="43137"/>
                    </a:srgbClr>
                  </a:outerShdw>
                </a:effectLst>
              </a:rPr>
              <a:t>日法政決字第</a:t>
            </a:r>
            <a:r>
              <a:rPr lang="en-US" altLang="zh-TW" sz="2000" b="1" dirty="0" smtClean="0">
                <a:solidFill>
                  <a:srgbClr val="0070C0"/>
                </a:solidFill>
                <a:effectLst>
                  <a:outerShdw blurRad="38100" dist="38100" dir="2700000" algn="tl">
                    <a:srgbClr val="000000">
                      <a:alpha val="43137"/>
                    </a:srgbClr>
                  </a:outerShdw>
                </a:effectLst>
              </a:rPr>
              <a:t>0950019778</a:t>
            </a:r>
            <a:r>
              <a:rPr lang="zh-TW" altLang="en-US" sz="2000" b="1" dirty="0" smtClean="0">
                <a:solidFill>
                  <a:srgbClr val="0070C0"/>
                </a:solidFill>
                <a:effectLst>
                  <a:outerShdw blurRad="38100" dist="38100" dir="2700000" algn="tl">
                    <a:srgbClr val="000000">
                      <a:alpha val="43137"/>
                    </a:srgbClr>
                  </a:outerShdw>
                </a:effectLst>
              </a:rPr>
              <a:t>號函參照）</a:t>
            </a:r>
          </a:p>
          <a:p>
            <a:pPr marL="365760" indent="-283464" fontAlgn="auto">
              <a:spcAft>
                <a:spcPts val="0"/>
              </a:spcAft>
              <a:buFont typeface="Wingdings" pitchFamily="2" charset="2"/>
              <a:buChar char="Ø"/>
              <a:defRPr/>
            </a:pPr>
            <a:endParaRPr lang="en-US" altLang="zh-TW" sz="2400" dirty="0" smtClean="0"/>
          </a:p>
          <a:p>
            <a:pPr marL="365760" indent="-283464" fontAlgn="auto">
              <a:spcAft>
                <a:spcPts val="0"/>
              </a:spcAft>
              <a:buFont typeface="Wingdings" pitchFamily="2" charset="2"/>
              <a:buChar char="Ø"/>
              <a:defRPr/>
            </a:pPr>
            <a:endParaRPr lang="zh-TW" altLang="en-US" sz="2400" dirty="0"/>
          </a:p>
        </p:txBody>
      </p:sp>
      <p:sp>
        <p:nvSpPr>
          <p:cNvPr id="5" name="投影片編號版面配置區 4"/>
          <p:cNvSpPr>
            <a:spLocks noGrp="1"/>
          </p:cNvSpPr>
          <p:nvPr>
            <p:ph type="sldNum" sz="quarter" idx="12"/>
          </p:nvPr>
        </p:nvSpPr>
        <p:spPr/>
        <p:txBody>
          <a:bodyPr/>
          <a:lstStyle/>
          <a:p>
            <a:pPr>
              <a:defRPr/>
            </a:pPr>
            <a:fld id="{38AA47F5-B817-4582-BA2D-40FE47E22421}" type="slidenum">
              <a:rPr lang="zh-TW" altLang="en-US"/>
              <a:pPr>
                <a:defRPr/>
              </a:pPr>
              <a:t>13</a:t>
            </a:fld>
            <a:endParaRPr lang="zh-TW"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blinds(horizontal)">
                                      <p:cBhvr>
                                        <p:cTn id="13" dur="500"/>
                                        <p:tgtEl>
                                          <p:spTgt spid="4">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diamond(in)">
                                      <p:cBhvr>
                                        <p:cTn id="18"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pPr>
              <a:defRPr/>
            </a:pPr>
            <a:fld id="{3E0E1C06-3F70-4E89-BF25-D83ED38C5768}" type="slidenum">
              <a:rPr lang="zh-TW" altLang="en-US"/>
              <a:pPr>
                <a:defRPr/>
              </a:pPr>
              <a:t>14</a:t>
            </a:fld>
            <a:endParaRPr lang="zh-TW" altLang="en-US"/>
          </a:p>
        </p:txBody>
      </p:sp>
      <p:pic>
        <p:nvPicPr>
          <p:cNvPr id="21506" name="Picture 4"/>
          <p:cNvPicPr>
            <a:picLocks noChangeAspect="1" noChangeArrowheads="1"/>
          </p:cNvPicPr>
          <p:nvPr/>
        </p:nvPicPr>
        <p:blipFill>
          <a:blip r:embed="rId2" cstate="print"/>
          <a:srcRect/>
          <a:stretch>
            <a:fillRect/>
          </a:stretch>
        </p:blipFill>
        <p:spPr bwMode="auto">
          <a:xfrm>
            <a:off x="1214438" y="620688"/>
            <a:ext cx="7929562" cy="5754688"/>
          </a:xfrm>
          <a:prstGeom prst="rect">
            <a:avLst/>
          </a:prstGeom>
          <a:noFill/>
          <a:ln w="9525">
            <a:noFill/>
            <a:miter lim="800000"/>
            <a:headEnd/>
            <a:tailEnd/>
          </a:ln>
        </p:spPr>
      </p:pic>
      <p:sp>
        <p:nvSpPr>
          <p:cNvPr id="9" name="AutoShape 5"/>
          <p:cNvSpPr txBox="1">
            <a:spLocks noGrp="1" noChangeArrowheads="1"/>
          </p:cNvSpPr>
          <p:nvPr>
            <p:ph type="title"/>
          </p:nvPr>
        </p:nvSpPr>
        <p:spPr>
          <a:xfrm>
            <a:off x="457200" y="217488"/>
            <a:ext cx="3810000" cy="1162050"/>
          </a:xfrm>
          <a:prstGeom prst="roundRect">
            <a:avLst>
              <a:gd name="adj" fmla="val 21667"/>
            </a:avLst>
          </a:prstGeom>
        </p:spPr>
        <p:txBody>
          <a:bodyPr/>
          <a:lstStyle/>
          <a:p>
            <a:pPr eaLnBrk="0" fontAlgn="auto" hangingPunct="0">
              <a:spcAft>
                <a:spcPts val="0"/>
              </a:spcAft>
              <a:defRPr/>
            </a:pPr>
            <a:r>
              <a:rPr lang="zh-TW" altLang="en-US" sz="4400" kern="0" dirty="0">
                <a:solidFill>
                  <a:schemeClr val="tx2"/>
                </a:solidFill>
                <a:ea typeface="標楷體" pitchFamily="65" charset="-120"/>
              </a:rPr>
              <a:t>親等圖</a:t>
            </a:r>
          </a:p>
        </p:txBody>
      </p:sp>
      <p:sp>
        <p:nvSpPr>
          <p:cNvPr id="10" name="矩形 9"/>
          <p:cNvSpPr/>
          <p:nvPr/>
        </p:nvSpPr>
        <p:spPr>
          <a:xfrm>
            <a:off x="755576" y="2708920"/>
            <a:ext cx="928687"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dirty="0">
                <a:solidFill>
                  <a:srgbClr val="000000"/>
                </a:solidFill>
                <a:latin typeface="標楷體" pitchFamily="65" charset="-120"/>
                <a:ea typeface="標楷體" pitchFamily="65" charset="-120"/>
              </a:rPr>
              <a:t>岳父母</a:t>
            </a:r>
          </a:p>
        </p:txBody>
      </p:sp>
      <p:cxnSp>
        <p:nvCxnSpPr>
          <p:cNvPr id="11" name="直線接點 10"/>
          <p:cNvCxnSpPr/>
          <p:nvPr/>
        </p:nvCxnSpPr>
        <p:spPr>
          <a:xfrm rot="16200000" flipH="1">
            <a:off x="1116757" y="3427859"/>
            <a:ext cx="28575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3" name="直線接點 12"/>
          <p:cNvCxnSpPr/>
          <p:nvPr/>
        </p:nvCxnSpPr>
        <p:spPr>
          <a:xfrm>
            <a:off x="683568" y="3573016"/>
            <a:ext cx="1071563" cy="1588"/>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a:off x="1763688" y="3573016"/>
            <a:ext cx="0" cy="288032"/>
          </a:xfrm>
          <a:prstGeom prst="line">
            <a:avLst/>
          </a:prstGeom>
          <a:ln w="28575"/>
        </p:spPr>
        <p:style>
          <a:lnRef idx="1">
            <a:schemeClr val="accent4"/>
          </a:lnRef>
          <a:fillRef idx="0">
            <a:schemeClr val="accent4"/>
          </a:fillRef>
          <a:effectRef idx="0">
            <a:schemeClr val="accent4"/>
          </a:effectRef>
          <a:fontRef idx="minor">
            <a:schemeClr val="tx1"/>
          </a:fontRef>
        </p:style>
      </p:cxnSp>
      <p:cxnSp>
        <p:nvCxnSpPr>
          <p:cNvPr id="16" name="直線接點 15"/>
          <p:cNvCxnSpPr/>
          <p:nvPr/>
        </p:nvCxnSpPr>
        <p:spPr>
          <a:xfrm rot="16200000" flipH="1">
            <a:off x="582762" y="3673823"/>
            <a:ext cx="204788" cy="3175"/>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17" name="矩形 16"/>
          <p:cNvSpPr/>
          <p:nvPr/>
        </p:nvSpPr>
        <p:spPr>
          <a:xfrm>
            <a:off x="323528" y="3789040"/>
            <a:ext cx="857250" cy="5715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dirty="0" smtClean="0">
                <a:solidFill>
                  <a:srgbClr val="000000"/>
                </a:solidFill>
                <a:latin typeface="標楷體" pitchFamily="65" charset="-120"/>
                <a:ea typeface="標楷體" pitchFamily="65" charset="-120"/>
              </a:rPr>
              <a:t>兄弟姊妹</a:t>
            </a:r>
            <a:endParaRPr kumimoji="0" lang="zh-TW" altLang="en-US" dirty="0">
              <a:solidFill>
                <a:srgbClr val="000000"/>
              </a:solidFill>
              <a:latin typeface="標楷體" pitchFamily="65" charset="-120"/>
              <a:ea typeface="標楷體" pitchFamily="65" charset="-120"/>
            </a:endParaRPr>
          </a:p>
        </p:txBody>
      </p:sp>
      <p:sp>
        <p:nvSpPr>
          <p:cNvPr id="18" name="圓角矩形 17"/>
          <p:cNvSpPr/>
          <p:nvPr/>
        </p:nvSpPr>
        <p:spPr>
          <a:xfrm flipH="1">
            <a:off x="179512" y="2708920"/>
            <a:ext cx="500063" cy="5715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zh-TW" sz="2000" b="1" dirty="0">
                <a:solidFill>
                  <a:srgbClr val="9933FF"/>
                </a:solidFill>
                <a:latin typeface="標楷體" pitchFamily="65" charset="-120"/>
                <a:ea typeface="標楷體" pitchFamily="65" charset="-120"/>
              </a:rPr>
              <a:t>1</a:t>
            </a:r>
            <a:endParaRPr kumimoji="0" lang="zh-TW" altLang="en-US" sz="2000" b="1" dirty="0">
              <a:solidFill>
                <a:srgbClr val="9933FF"/>
              </a:solidFill>
              <a:latin typeface="標楷體" pitchFamily="65" charset="-120"/>
              <a:ea typeface="標楷體" pitchFamily="65" charset="-120"/>
            </a:endParaRPr>
          </a:p>
        </p:txBody>
      </p:sp>
      <p:sp>
        <p:nvSpPr>
          <p:cNvPr id="19" name="圓角矩形 18"/>
          <p:cNvSpPr/>
          <p:nvPr/>
        </p:nvSpPr>
        <p:spPr>
          <a:xfrm flipH="1">
            <a:off x="-108520" y="3789040"/>
            <a:ext cx="500066" cy="57150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zh-TW"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標楷體" pitchFamily="65" charset="-120"/>
                <a:ea typeface="標楷體" pitchFamily="65" charset="-120"/>
              </a:rPr>
              <a:t>2</a:t>
            </a:r>
            <a:endParaRPr kumimoji="0" lang="zh-TW" alt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標楷體" pitchFamily="65" charset="-120"/>
              <a:ea typeface="標楷體" pitchFamily="65" charset="-120"/>
            </a:endParaRPr>
          </a:p>
        </p:txBody>
      </p:sp>
      <p:sp>
        <p:nvSpPr>
          <p:cNvPr id="20" name="綵帶 (弧形向上) 19"/>
          <p:cNvSpPr/>
          <p:nvPr/>
        </p:nvSpPr>
        <p:spPr>
          <a:xfrm>
            <a:off x="1835696" y="3212976"/>
            <a:ext cx="1216152" cy="576064"/>
          </a:xfrm>
          <a:prstGeom prst="ellipseRibbon2">
            <a:avLst/>
          </a:prstGeom>
          <a:gradFill>
            <a:gsLst>
              <a:gs pos="26000">
                <a:schemeClr val="accent3">
                  <a:lumMod val="40000"/>
                  <a:lumOff val="60000"/>
                </a:schemeClr>
              </a:gs>
              <a:gs pos="17999">
                <a:srgbClr val="99CCFF"/>
              </a:gs>
              <a:gs pos="36000">
                <a:srgbClr val="9966FF"/>
              </a:gs>
              <a:gs pos="61000">
                <a:srgbClr val="CC99FF"/>
              </a:gs>
              <a:gs pos="82001">
                <a:srgbClr val="99CCFF"/>
              </a:gs>
              <a:gs pos="100000">
                <a:srgbClr val="CCCC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rgbClr val="7030A0"/>
                </a:solidFill>
              </a:rPr>
              <a:t>姻親</a:t>
            </a:r>
            <a:endParaRPr lang="zh-TW" altLang="en-US" b="1" dirty="0">
              <a:solidFill>
                <a:srgbClr val="7030A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ox(i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ox(in)">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ppt_x"/>
                                          </p:val>
                                        </p:tav>
                                        <p:tav tm="100000">
                                          <p:val>
                                            <p:strVal val="#ppt_x"/>
                                          </p:val>
                                        </p:tav>
                                      </p:tavLst>
                                    </p:anim>
                                    <p:anim calcmode="lin" valueType="num">
                                      <p:cBhvr additive="base">
                                        <p:cTn id="3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8"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8625" y="214313"/>
            <a:ext cx="8186738" cy="1162050"/>
          </a:xfrm>
        </p:spPr>
        <p:txBody>
          <a:bodyPr>
            <a:noAutofit/>
          </a:bodyPr>
          <a:lstStyle/>
          <a:p>
            <a:pPr marL="896938" indent="-896938" fontAlgn="auto">
              <a:lnSpc>
                <a:spcPct val="100000"/>
              </a:lnSpc>
              <a:spcAft>
                <a:spcPts val="0"/>
              </a:spcAft>
              <a:defRPr/>
            </a:pPr>
            <a:r>
              <a:rPr lang="zh-TW" altLang="en-US" sz="2400" dirty="0" smtClean="0">
                <a:solidFill>
                  <a:schemeClr val="tx2">
                    <a:satMod val="130000"/>
                  </a:schemeClr>
                </a:solidFill>
              </a:rPr>
              <a:t>問二：公職人員以人頭經營營利事業，名義上不是該公司負責人，是否可以承攬公職人員所任職機關之採購案件？</a:t>
            </a:r>
            <a:endParaRPr lang="zh-TW" altLang="en-US" sz="2400" dirty="0">
              <a:solidFill>
                <a:schemeClr val="tx2">
                  <a:satMod val="130000"/>
                </a:schemeClr>
              </a:solidFill>
            </a:endParaRPr>
          </a:p>
        </p:txBody>
      </p:sp>
      <p:sp>
        <p:nvSpPr>
          <p:cNvPr id="3" name="文字版面配置區 2"/>
          <p:cNvSpPr>
            <a:spLocks noGrp="1"/>
          </p:cNvSpPr>
          <p:nvPr>
            <p:ph type="body" idx="2"/>
          </p:nvPr>
        </p:nvSpPr>
        <p:spPr>
          <a:xfrm>
            <a:off x="457200" y="1406525"/>
            <a:ext cx="3810000" cy="698500"/>
          </a:xfrm>
        </p:spPr>
        <p:txBody>
          <a:bodyPr>
            <a:normAutofit/>
          </a:bodyPr>
          <a:lstStyle/>
          <a:p>
            <a:pPr fontAlgn="auto">
              <a:spcAft>
                <a:spcPts val="0"/>
              </a:spcAft>
              <a:buFont typeface="Wingdings 2"/>
              <a:buNone/>
              <a:defRPr/>
            </a:pPr>
            <a:r>
              <a:rPr lang="zh-TW" altLang="en-US" sz="2800" b="1" dirty="0" smtClean="0">
                <a:solidFill>
                  <a:srgbClr val="0070C0"/>
                </a:solidFill>
                <a:effectLst>
                  <a:outerShdw blurRad="38100" dist="38100" dir="2700000" algn="tl">
                    <a:srgbClr val="000000">
                      <a:alpha val="43137"/>
                    </a:srgbClr>
                  </a:outerShdw>
                </a:effectLst>
              </a:rPr>
              <a:t>答：</a:t>
            </a:r>
          </a:p>
          <a:p>
            <a:pPr fontAlgn="auto">
              <a:spcAft>
                <a:spcPts val="0"/>
              </a:spcAft>
              <a:buFont typeface="Wingdings 2"/>
              <a:buNone/>
              <a:defRPr/>
            </a:pPr>
            <a:endParaRPr lang="zh-TW" altLang="en-US" dirty="0"/>
          </a:p>
        </p:txBody>
      </p:sp>
      <p:sp>
        <p:nvSpPr>
          <p:cNvPr id="4" name="內容版面配置區 3"/>
          <p:cNvSpPr>
            <a:spLocks noGrp="1"/>
          </p:cNvSpPr>
          <p:nvPr>
            <p:ph sz="half" idx="1"/>
          </p:nvPr>
        </p:nvSpPr>
        <p:spPr/>
        <p:txBody>
          <a:bodyPr>
            <a:normAutofit/>
          </a:bodyPr>
          <a:lstStyle/>
          <a:p>
            <a:pPr marL="365760" indent="-283464" fontAlgn="auto">
              <a:spcAft>
                <a:spcPts val="0"/>
              </a:spcAft>
              <a:buFont typeface="Wingdings" pitchFamily="2" charset="2"/>
              <a:buChar char="Ø"/>
              <a:defRPr/>
            </a:pPr>
            <a:r>
              <a:rPr lang="zh-TW" altLang="en-US" sz="2400" dirty="0" smtClean="0"/>
              <a:t>利衝法第</a:t>
            </a:r>
            <a:r>
              <a:rPr lang="en-US" altLang="zh-TW" sz="2400" dirty="0" smtClean="0"/>
              <a:t>3</a:t>
            </a:r>
            <a:r>
              <a:rPr lang="zh-TW" altLang="en-US" sz="2400" dirty="0" smtClean="0"/>
              <a:t>條所稱</a:t>
            </a:r>
            <a:r>
              <a:rPr lang="zh-TW" altLang="en-US" sz="2400" dirty="0" smtClean="0">
                <a:solidFill>
                  <a:srgbClr val="7030A0"/>
                </a:solidFill>
              </a:rPr>
              <a:t>負責人，並不以登記名義負責人為限</a:t>
            </a:r>
            <a:r>
              <a:rPr lang="zh-TW" altLang="en-US" sz="2400" dirty="0" smtClean="0"/>
              <a:t>，亦包括實際經營業務或掌管人事、財務之實際負責人。是以，即使</a:t>
            </a:r>
            <a:r>
              <a:rPr lang="zh-TW" altLang="en-US" sz="2400" dirty="0" smtClean="0">
                <a:solidFill>
                  <a:srgbClr val="7030A0"/>
                </a:solidFill>
              </a:rPr>
              <a:t>公職人員以人頭經營營利事業，如經調查證實其為實際負責人，則該事業仍屬該公職人員之關係人</a:t>
            </a:r>
            <a:r>
              <a:rPr lang="zh-TW" altLang="en-US" sz="2400" dirty="0" smtClean="0"/>
              <a:t>。</a:t>
            </a:r>
            <a:r>
              <a:rPr lang="zh-TW" altLang="en-US" sz="2400" b="1" dirty="0" smtClean="0">
                <a:solidFill>
                  <a:srgbClr val="0070C0"/>
                </a:solidFill>
                <a:effectLst>
                  <a:outerShdw blurRad="38100" dist="38100" dir="2700000" algn="tl">
                    <a:srgbClr val="000000">
                      <a:alpha val="43137"/>
                    </a:srgbClr>
                  </a:outerShdw>
                </a:effectLst>
              </a:rPr>
              <a:t> （法務部</a:t>
            </a:r>
            <a:r>
              <a:rPr lang="en-US" altLang="zh-TW" sz="2400" b="1" dirty="0" smtClean="0">
                <a:solidFill>
                  <a:srgbClr val="0070C0"/>
                </a:solidFill>
                <a:effectLst>
                  <a:outerShdw blurRad="38100" dist="38100" dir="2700000" algn="tl">
                    <a:srgbClr val="000000">
                      <a:alpha val="43137"/>
                    </a:srgbClr>
                  </a:outerShdw>
                </a:effectLst>
              </a:rPr>
              <a:t>100</a:t>
            </a:r>
            <a:r>
              <a:rPr lang="zh-TW" altLang="en-US" sz="2400" b="1" dirty="0" smtClean="0">
                <a:solidFill>
                  <a:srgbClr val="0070C0"/>
                </a:solidFill>
                <a:effectLst>
                  <a:outerShdw blurRad="38100" dist="38100" dir="2700000" algn="tl">
                    <a:srgbClr val="000000">
                      <a:alpha val="43137"/>
                    </a:srgbClr>
                  </a:outerShdw>
                </a:effectLst>
              </a:rPr>
              <a:t>年</a:t>
            </a:r>
            <a:r>
              <a:rPr lang="en-US" altLang="zh-TW" sz="2400" b="1" dirty="0" smtClean="0">
                <a:solidFill>
                  <a:srgbClr val="0070C0"/>
                </a:solidFill>
                <a:effectLst>
                  <a:outerShdw blurRad="38100" dist="38100" dir="2700000" algn="tl">
                    <a:srgbClr val="000000">
                      <a:alpha val="43137"/>
                    </a:srgbClr>
                  </a:outerShdw>
                </a:effectLst>
              </a:rPr>
              <a:t>6</a:t>
            </a:r>
            <a:r>
              <a:rPr lang="zh-TW" altLang="en-US" sz="2400" b="1" dirty="0" smtClean="0">
                <a:solidFill>
                  <a:srgbClr val="0070C0"/>
                </a:solidFill>
                <a:effectLst>
                  <a:outerShdw blurRad="38100" dist="38100" dir="2700000" algn="tl">
                    <a:srgbClr val="000000">
                      <a:alpha val="43137"/>
                    </a:srgbClr>
                  </a:outerShdw>
                </a:effectLst>
              </a:rPr>
              <a:t>月</a:t>
            </a:r>
            <a:r>
              <a:rPr lang="en-US" altLang="zh-TW" sz="2400" b="1" dirty="0" smtClean="0">
                <a:solidFill>
                  <a:srgbClr val="0070C0"/>
                </a:solidFill>
                <a:effectLst>
                  <a:outerShdw blurRad="38100" dist="38100" dir="2700000" algn="tl">
                    <a:srgbClr val="000000">
                      <a:alpha val="43137"/>
                    </a:srgbClr>
                  </a:outerShdw>
                </a:effectLst>
              </a:rPr>
              <a:t>13</a:t>
            </a:r>
            <a:r>
              <a:rPr lang="zh-TW" altLang="en-US" sz="2400" b="1" dirty="0" smtClean="0">
                <a:solidFill>
                  <a:srgbClr val="0070C0"/>
                </a:solidFill>
                <a:effectLst>
                  <a:outerShdw blurRad="38100" dist="38100" dir="2700000" algn="tl">
                    <a:srgbClr val="000000">
                      <a:alpha val="43137"/>
                    </a:srgbClr>
                  </a:outerShdw>
                </a:effectLst>
              </a:rPr>
              <a:t>日法益罰字第</a:t>
            </a:r>
            <a:r>
              <a:rPr lang="en-US" altLang="zh-TW" sz="2400" b="1" dirty="0" smtClean="0">
                <a:solidFill>
                  <a:srgbClr val="0070C0"/>
                </a:solidFill>
                <a:effectLst>
                  <a:outerShdw blurRad="38100" dist="38100" dir="2700000" algn="tl">
                    <a:srgbClr val="000000">
                      <a:alpha val="43137"/>
                    </a:srgbClr>
                  </a:outerShdw>
                </a:effectLst>
              </a:rPr>
              <a:t>1001106607</a:t>
            </a:r>
            <a:r>
              <a:rPr lang="zh-TW" altLang="en-US" sz="2400" b="1" dirty="0" smtClean="0">
                <a:solidFill>
                  <a:srgbClr val="0070C0"/>
                </a:solidFill>
                <a:effectLst>
                  <a:outerShdw blurRad="38100" dist="38100" dir="2700000" algn="tl">
                    <a:srgbClr val="000000">
                      <a:alpha val="43137"/>
                    </a:srgbClr>
                  </a:outerShdw>
                </a:effectLst>
              </a:rPr>
              <a:t>號處分書參照）</a:t>
            </a:r>
            <a:endParaRPr lang="zh-TW" altLang="en-US" sz="2400" dirty="0"/>
          </a:p>
        </p:txBody>
      </p:sp>
      <p:sp>
        <p:nvSpPr>
          <p:cNvPr id="5" name="投影片編號版面配置區 4"/>
          <p:cNvSpPr>
            <a:spLocks noGrp="1"/>
          </p:cNvSpPr>
          <p:nvPr>
            <p:ph type="sldNum" sz="quarter" idx="12"/>
          </p:nvPr>
        </p:nvSpPr>
        <p:spPr/>
        <p:txBody>
          <a:bodyPr/>
          <a:lstStyle/>
          <a:p>
            <a:pPr>
              <a:defRPr/>
            </a:pPr>
            <a:fld id="{5FE52F6F-59BE-43A2-86D3-8A3CB117B368}" type="slidenum">
              <a:rPr lang="zh-TW" altLang="en-US"/>
              <a:pPr>
                <a:defRPr/>
              </a:pPr>
              <a:t>15</a:t>
            </a:fld>
            <a:endParaRPr lang="zh-TW"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260648"/>
            <a:ext cx="8363272" cy="686132"/>
          </a:xfrm>
        </p:spPr>
        <p:txBody>
          <a:bodyPr/>
          <a:lstStyle/>
          <a:p>
            <a:r>
              <a:rPr lang="zh-TW" altLang="en-US" dirty="0"/>
              <a:t>公職</a:t>
            </a:r>
            <a:r>
              <a:rPr lang="zh-TW" altLang="en-US" dirty="0" smtClean="0"/>
              <a:t>人員兼任營利事業董事，是否應依公職人員利益衝突迴避法規定自行迴避？</a:t>
            </a:r>
            <a:endParaRPr lang="zh-TW" altLang="en-US" dirty="0"/>
          </a:p>
        </p:txBody>
      </p:sp>
      <p:sp>
        <p:nvSpPr>
          <p:cNvPr id="3" name="文字版面配置區 2"/>
          <p:cNvSpPr>
            <a:spLocks noGrp="1"/>
          </p:cNvSpPr>
          <p:nvPr>
            <p:ph type="body" idx="2"/>
          </p:nvPr>
        </p:nvSpPr>
        <p:spPr>
          <a:xfrm>
            <a:off x="323528" y="980728"/>
            <a:ext cx="8496944" cy="1368152"/>
          </a:xfrm>
        </p:spPr>
        <p:txBody>
          <a:bodyPr/>
          <a:lstStyle/>
          <a:p>
            <a:r>
              <a:rPr lang="zh-TW" altLang="en-US" sz="2000" dirty="0" smtClean="0"/>
              <a:t>一</a:t>
            </a:r>
            <a:r>
              <a:rPr lang="zh-TW" altLang="en-US" sz="2000" dirty="0" smtClean="0">
                <a:latin typeface="新細明體"/>
                <a:ea typeface="新細明體"/>
              </a:rPr>
              <a:t>、法令規定：</a:t>
            </a:r>
            <a:endParaRPr lang="en-US" altLang="zh-TW" sz="2000" dirty="0" smtClean="0">
              <a:latin typeface="新細明體"/>
              <a:ea typeface="新細明體"/>
            </a:endParaRPr>
          </a:p>
          <a:p>
            <a:r>
              <a:rPr lang="en-US" altLang="zh-TW" sz="2000" dirty="0" smtClean="0">
                <a:latin typeface="新細明體"/>
                <a:ea typeface="新細明體"/>
              </a:rPr>
              <a:t>(</a:t>
            </a:r>
            <a:r>
              <a:rPr lang="zh-TW" altLang="en-US" sz="2000" dirty="0" smtClean="0">
                <a:latin typeface="新細明體"/>
                <a:ea typeface="新細明體"/>
              </a:rPr>
              <a:t>一</a:t>
            </a:r>
            <a:r>
              <a:rPr lang="en-US" altLang="zh-TW" sz="2000" dirty="0" smtClean="0">
                <a:latin typeface="新細明體"/>
                <a:ea typeface="新細明體"/>
              </a:rPr>
              <a:t>)</a:t>
            </a:r>
            <a:r>
              <a:rPr lang="zh-TW" altLang="en-US" sz="2000" dirty="0" smtClean="0">
                <a:latin typeface="新細明體"/>
                <a:ea typeface="新細明體"/>
              </a:rPr>
              <a:t> 本法所稱利益衝突，指公職人員執行職務時，得因其作為或不作為，直接或間接使本人或其關係人獲得利益。</a:t>
            </a:r>
            <a:r>
              <a:rPr lang="en-US" altLang="zh-TW" sz="2000" dirty="0" smtClean="0">
                <a:latin typeface="新細明體"/>
                <a:ea typeface="新細明體"/>
              </a:rPr>
              <a:t>(</a:t>
            </a:r>
            <a:r>
              <a:rPr lang="zh-TW" altLang="en-US" sz="2000" dirty="0" smtClean="0">
                <a:latin typeface="新細明體"/>
                <a:ea typeface="新細明體"/>
              </a:rPr>
              <a:t>第</a:t>
            </a:r>
            <a:r>
              <a:rPr lang="en-US" altLang="zh-TW" sz="2000" dirty="0">
                <a:latin typeface="新細明體"/>
                <a:ea typeface="新細明體"/>
              </a:rPr>
              <a:t>5</a:t>
            </a:r>
            <a:r>
              <a:rPr lang="zh-TW" altLang="en-US" sz="2000" dirty="0">
                <a:latin typeface="新細明體"/>
                <a:ea typeface="新細明體"/>
              </a:rPr>
              <a:t>條</a:t>
            </a:r>
            <a:r>
              <a:rPr lang="zh-TW" altLang="en-US" sz="2000" dirty="0" smtClean="0">
                <a:latin typeface="新細明體"/>
                <a:ea typeface="新細明體"/>
              </a:rPr>
              <a:t>規定</a:t>
            </a:r>
            <a:r>
              <a:rPr lang="en-US" altLang="zh-TW" sz="2000" dirty="0" smtClean="0">
                <a:latin typeface="新細明體"/>
                <a:ea typeface="新細明體"/>
              </a:rPr>
              <a:t>)</a:t>
            </a:r>
          </a:p>
          <a:p>
            <a:r>
              <a:rPr lang="en-US" altLang="zh-TW" sz="2000" dirty="0" smtClean="0">
                <a:latin typeface="新細明體"/>
                <a:ea typeface="新細明體"/>
              </a:rPr>
              <a:t>(</a:t>
            </a:r>
            <a:r>
              <a:rPr lang="zh-TW" altLang="en-US" sz="2000" dirty="0" smtClean="0">
                <a:latin typeface="新細明體"/>
                <a:ea typeface="新細明體"/>
              </a:rPr>
              <a:t>二</a:t>
            </a:r>
            <a:r>
              <a:rPr lang="en-US" altLang="zh-TW" sz="2000" dirty="0" smtClean="0">
                <a:latin typeface="新細明體"/>
                <a:ea typeface="新細明體"/>
              </a:rPr>
              <a:t>)</a:t>
            </a:r>
            <a:r>
              <a:rPr lang="zh-TW" altLang="en-US" sz="2000" dirty="0" smtClean="0">
                <a:latin typeface="新細明體"/>
                <a:ea typeface="新細明體"/>
              </a:rPr>
              <a:t>公職人員知有利益衝突者，應即自行迴避。</a:t>
            </a:r>
            <a:r>
              <a:rPr lang="en-US" altLang="zh-TW" sz="2000" dirty="0">
                <a:latin typeface="新細明體"/>
                <a:ea typeface="新細明體"/>
              </a:rPr>
              <a:t>(</a:t>
            </a:r>
            <a:r>
              <a:rPr lang="zh-TW" altLang="en-US" sz="2000" dirty="0" smtClean="0">
                <a:latin typeface="新細明體"/>
                <a:ea typeface="新細明體"/>
              </a:rPr>
              <a:t>第</a:t>
            </a:r>
            <a:r>
              <a:rPr lang="en-US" altLang="zh-TW" sz="2000" dirty="0" smtClean="0">
                <a:latin typeface="新細明體"/>
                <a:ea typeface="新細明體"/>
              </a:rPr>
              <a:t>6</a:t>
            </a:r>
            <a:r>
              <a:rPr lang="zh-TW" altLang="en-US" sz="2000" dirty="0" smtClean="0">
                <a:latin typeface="新細明體"/>
                <a:ea typeface="新細明體"/>
              </a:rPr>
              <a:t>條</a:t>
            </a:r>
            <a:r>
              <a:rPr lang="zh-TW" altLang="en-US" sz="2000" dirty="0">
                <a:latin typeface="新細明體"/>
                <a:ea typeface="新細明體"/>
              </a:rPr>
              <a:t>規定</a:t>
            </a:r>
            <a:r>
              <a:rPr lang="en-US" altLang="zh-TW" sz="2000" dirty="0">
                <a:latin typeface="新細明體"/>
                <a:ea typeface="新細明體"/>
              </a:rPr>
              <a:t>)</a:t>
            </a:r>
          </a:p>
          <a:p>
            <a:endParaRPr lang="zh-TW" altLang="en-US" sz="2000" dirty="0"/>
          </a:p>
        </p:txBody>
      </p:sp>
      <p:sp>
        <p:nvSpPr>
          <p:cNvPr id="4" name="內容版面配置區 3"/>
          <p:cNvSpPr>
            <a:spLocks noGrp="1"/>
          </p:cNvSpPr>
          <p:nvPr>
            <p:ph sz="half" idx="1"/>
          </p:nvPr>
        </p:nvSpPr>
        <p:spPr>
          <a:xfrm>
            <a:off x="323528" y="2348880"/>
            <a:ext cx="8496944" cy="3849291"/>
          </a:xfrm>
        </p:spPr>
        <p:txBody>
          <a:bodyPr/>
          <a:lstStyle/>
          <a:p>
            <a:pPr marL="45720" indent="0">
              <a:spcBef>
                <a:spcPts val="0"/>
              </a:spcBef>
              <a:buNone/>
            </a:pPr>
            <a:r>
              <a:rPr lang="zh-TW" altLang="en-US" sz="2000" dirty="0" smtClean="0"/>
              <a:t>二</a:t>
            </a:r>
            <a:r>
              <a:rPr lang="zh-TW" altLang="en-US" sz="2000" dirty="0" smtClean="0">
                <a:latin typeface="新細明體"/>
                <a:ea typeface="新細明體"/>
              </a:rPr>
              <a:t>、案情概述</a:t>
            </a:r>
            <a:r>
              <a:rPr lang="en-US" altLang="zh-TW" sz="2000" dirty="0" smtClean="0">
                <a:latin typeface="新細明體"/>
                <a:ea typeface="新細明體"/>
              </a:rPr>
              <a:t>:</a:t>
            </a:r>
          </a:p>
          <a:p>
            <a:pPr marL="45720" indent="0">
              <a:spcBef>
                <a:spcPts val="0"/>
              </a:spcBef>
              <a:buNone/>
            </a:pPr>
            <a:r>
              <a:rPr lang="zh-TW" altLang="en-US" sz="2000" dirty="0" smtClean="0">
                <a:latin typeface="新細明體"/>
                <a:ea typeface="新細明體"/>
              </a:rPr>
              <a:t>經濟部政風處接獲檢舉函略</a:t>
            </a:r>
            <a:r>
              <a:rPr lang="zh-TW" altLang="en-US" sz="2000" dirty="0">
                <a:latin typeface="新細明體"/>
                <a:ea typeface="新細明體"/>
              </a:rPr>
              <a:t>以</a:t>
            </a:r>
            <a:r>
              <a:rPr lang="en-US" altLang="zh-TW" sz="2000" dirty="0" smtClean="0">
                <a:latin typeface="新細明體"/>
                <a:ea typeface="新細明體"/>
              </a:rPr>
              <a:t>:</a:t>
            </a:r>
            <a:r>
              <a:rPr lang="zh-TW" altLang="en-US" sz="2000" dirty="0">
                <a:latin typeface="新細明體"/>
                <a:ea typeface="新細明體"/>
              </a:rPr>
              <a:t>經濟部</a:t>
            </a:r>
            <a:r>
              <a:rPr lang="en-US" altLang="zh-TW" sz="2000" dirty="0">
                <a:latin typeface="新細明體"/>
                <a:ea typeface="新細明體"/>
              </a:rPr>
              <a:t>OO</a:t>
            </a:r>
            <a:r>
              <a:rPr lang="zh-TW" altLang="en-US" sz="2000" dirty="0" smtClean="0">
                <a:latin typeface="新細明體"/>
                <a:ea typeface="新細明體"/>
              </a:rPr>
              <a:t>局劉局長身兼中</a:t>
            </a:r>
            <a:r>
              <a:rPr lang="en-US" altLang="zh-TW" sz="2000" dirty="0" smtClean="0">
                <a:latin typeface="新細明體"/>
                <a:ea typeface="新細明體"/>
              </a:rPr>
              <a:t>O</a:t>
            </a:r>
            <a:r>
              <a:rPr lang="zh-TW" altLang="en-US" sz="2000" dirty="0" smtClean="0">
                <a:latin typeface="新細明體"/>
                <a:ea typeface="新細明體"/>
              </a:rPr>
              <a:t>公司董事，卻擬制定有利中</a:t>
            </a:r>
            <a:r>
              <a:rPr lang="en-US" altLang="zh-TW" sz="2000" dirty="0" smtClean="0">
                <a:latin typeface="新細明體"/>
                <a:ea typeface="新細明體"/>
              </a:rPr>
              <a:t>O</a:t>
            </a:r>
            <a:r>
              <a:rPr lang="zh-TW" altLang="en-US" sz="2000" dirty="0" smtClean="0">
                <a:latin typeface="新細明體"/>
                <a:ea typeface="新細明體"/>
              </a:rPr>
              <a:t>公司之鋼品強制檢驗制度，該制度將造成國內下游製造商進口鋼品障礙，</a:t>
            </a:r>
            <a:r>
              <a:rPr lang="en-US" altLang="zh-TW" sz="2000" dirty="0" smtClean="0">
                <a:latin typeface="新細明體"/>
                <a:ea typeface="新細明體"/>
              </a:rPr>
              <a:t>…</a:t>
            </a:r>
            <a:r>
              <a:rPr lang="zh-TW" altLang="en-US" sz="2000" dirty="0" smtClean="0">
                <a:latin typeface="新細明體"/>
                <a:ea typeface="新細明體"/>
              </a:rPr>
              <a:t>劉局長似有涉嫌利用職務之便圖利中</a:t>
            </a:r>
            <a:r>
              <a:rPr lang="en-US" altLang="zh-TW" sz="2000" dirty="0" smtClean="0">
                <a:latin typeface="新細明體"/>
                <a:ea typeface="新細明體"/>
              </a:rPr>
              <a:t>O</a:t>
            </a:r>
            <a:r>
              <a:rPr lang="zh-TW" altLang="en-US" sz="2000" dirty="0" smtClean="0">
                <a:latin typeface="新細明體"/>
                <a:ea typeface="新細明體"/>
              </a:rPr>
              <a:t>公司之情事。</a:t>
            </a:r>
            <a:endParaRPr lang="en-US" altLang="zh-TW" sz="2000" dirty="0"/>
          </a:p>
          <a:p>
            <a:pPr>
              <a:buFont typeface="Wingdings" panose="05000000000000000000" pitchFamily="2" charset="2"/>
              <a:buChar char="Ø"/>
            </a:pPr>
            <a:r>
              <a:rPr lang="zh-TW" altLang="en-US" sz="2400" dirty="0" smtClean="0"/>
              <a:t>經濟部</a:t>
            </a:r>
            <a:r>
              <a:rPr lang="en-US" altLang="zh-TW" sz="2400" dirty="0" smtClean="0"/>
              <a:t>OO</a:t>
            </a:r>
            <a:r>
              <a:rPr lang="zh-TW" altLang="en-US" sz="2400" dirty="0" smtClean="0"/>
              <a:t>局局長為本</a:t>
            </a:r>
            <a:r>
              <a:rPr lang="en-US" altLang="zh-TW" sz="2400" dirty="0" smtClean="0"/>
              <a:t>(</a:t>
            </a:r>
            <a:r>
              <a:rPr lang="zh-TW" altLang="en-US" sz="2400" dirty="0"/>
              <a:t>公職人員利益衝突</a:t>
            </a:r>
            <a:r>
              <a:rPr lang="zh-TW" altLang="en-US" sz="2400" dirty="0" smtClean="0"/>
              <a:t>迴避</a:t>
            </a:r>
            <a:r>
              <a:rPr lang="en-US" altLang="zh-TW" sz="2400" dirty="0" smtClean="0"/>
              <a:t>)</a:t>
            </a:r>
            <a:r>
              <a:rPr lang="zh-TW" altLang="en-US" sz="2400" dirty="0" smtClean="0"/>
              <a:t>法第</a:t>
            </a:r>
            <a:r>
              <a:rPr lang="en-US" altLang="zh-TW" sz="2400" dirty="0" smtClean="0"/>
              <a:t>2</a:t>
            </a:r>
            <a:r>
              <a:rPr lang="zh-TW" altLang="en-US" sz="2400" dirty="0" smtClean="0"/>
              <a:t>條之公職人員</a:t>
            </a:r>
            <a:r>
              <a:rPr lang="zh-TW" altLang="en-US" sz="2400" dirty="0" smtClean="0">
                <a:latin typeface="新細明體"/>
                <a:ea typeface="新細明體"/>
              </a:rPr>
              <a:t>，並擔任董事之中</a:t>
            </a:r>
            <a:r>
              <a:rPr lang="en-US" altLang="zh-TW" sz="2400" dirty="0" smtClean="0">
                <a:latin typeface="新細明體"/>
                <a:ea typeface="新細明體"/>
              </a:rPr>
              <a:t>O</a:t>
            </a:r>
            <a:r>
              <a:rPr lang="zh-TW" altLang="en-US" sz="2400" dirty="0" smtClean="0">
                <a:latin typeface="新細明體"/>
                <a:ea typeface="新細明體"/>
              </a:rPr>
              <a:t>公司為本法第</a:t>
            </a:r>
            <a:r>
              <a:rPr lang="en-US" altLang="zh-TW" sz="2400" dirty="0" smtClean="0">
                <a:latin typeface="新細明體"/>
                <a:ea typeface="新細明體"/>
              </a:rPr>
              <a:t>3</a:t>
            </a:r>
            <a:r>
              <a:rPr lang="zh-TW" altLang="en-US" sz="2400" dirty="0" smtClean="0">
                <a:latin typeface="新細明體"/>
                <a:ea typeface="新細明體"/>
              </a:rPr>
              <a:t>條第</a:t>
            </a:r>
            <a:r>
              <a:rPr lang="en-US" altLang="zh-TW" sz="2400" dirty="0" smtClean="0">
                <a:latin typeface="新細明體"/>
                <a:ea typeface="新細明體"/>
              </a:rPr>
              <a:t>4</a:t>
            </a:r>
            <a:r>
              <a:rPr lang="zh-TW" altLang="en-US" sz="2400" dirty="0" smtClean="0">
                <a:latin typeface="新細明體"/>
                <a:ea typeface="新細明體"/>
              </a:rPr>
              <a:t>款之關係人，則局長執行職務時知其作為或不作為，直接或間接使中</a:t>
            </a:r>
            <a:r>
              <a:rPr lang="en-US" altLang="zh-TW" sz="2400" dirty="0" smtClean="0">
                <a:latin typeface="新細明體"/>
                <a:ea typeface="新細明體"/>
              </a:rPr>
              <a:t>O</a:t>
            </a:r>
            <a:r>
              <a:rPr lang="zh-TW" altLang="en-US" sz="2400" dirty="0" smtClean="0">
                <a:latin typeface="新細明體"/>
                <a:ea typeface="新細明體"/>
              </a:rPr>
              <a:t>公司獲取利益者，自應依本法第</a:t>
            </a:r>
            <a:r>
              <a:rPr lang="en-US" altLang="zh-TW" sz="2400" dirty="0" smtClean="0">
                <a:latin typeface="新細明體"/>
                <a:ea typeface="新細明體"/>
              </a:rPr>
              <a:t>6</a:t>
            </a:r>
            <a:r>
              <a:rPr lang="zh-TW" altLang="en-US" sz="2400" dirty="0" smtClean="0">
                <a:latin typeface="新細明體"/>
                <a:ea typeface="新細明體"/>
              </a:rPr>
              <a:t>條規定自行迴避；</a:t>
            </a:r>
            <a:endParaRPr lang="en-US" altLang="zh-TW" sz="2400" dirty="0" smtClean="0">
              <a:latin typeface="新細明體"/>
              <a:ea typeface="新細明體"/>
            </a:endParaRPr>
          </a:p>
          <a:p>
            <a:pPr>
              <a:buFont typeface="Wingdings" panose="05000000000000000000" pitchFamily="2" charset="2"/>
              <a:buChar char="Ø"/>
            </a:pPr>
            <a:r>
              <a:rPr lang="zh-TW" altLang="en-US" sz="2400" dirty="0">
                <a:latin typeface="新細明體"/>
                <a:ea typeface="新細明體"/>
              </a:rPr>
              <a:t>惟如但無涉及</a:t>
            </a:r>
            <a:r>
              <a:rPr lang="zh-TW" altLang="en-US" sz="2400" dirty="0" smtClean="0">
                <a:latin typeface="新細明體"/>
                <a:ea typeface="新細明體"/>
              </a:rPr>
              <a:t>抽象鋼品強制檢驗政策之決定，</a:t>
            </a:r>
            <a:r>
              <a:rPr lang="zh-TW" altLang="en-US" sz="2400" smtClean="0">
                <a:latin typeface="新細明體"/>
                <a:ea typeface="新細明體"/>
              </a:rPr>
              <a:t>核難屬本</a:t>
            </a:r>
            <a:r>
              <a:rPr lang="zh-TW" altLang="en-US" sz="2400" dirty="0" smtClean="0">
                <a:latin typeface="新細明體"/>
                <a:ea typeface="新細明體"/>
              </a:rPr>
              <a:t>法第</a:t>
            </a:r>
            <a:r>
              <a:rPr lang="en-US" altLang="zh-TW" sz="2400" dirty="0" smtClean="0">
                <a:latin typeface="新細明體"/>
                <a:ea typeface="新細明體"/>
              </a:rPr>
              <a:t>5</a:t>
            </a:r>
            <a:r>
              <a:rPr lang="zh-TW" altLang="en-US" sz="2400" dirty="0" smtClean="0">
                <a:latin typeface="新細明體"/>
                <a:ea typeface="新細明體"/>
              </a:rPr>
              <a:t>條所稱之利益，</a:t>
            </a:r>
            <a:r>
              <a:rPr lang="zh-TW" altLang="en-US" sz="2400" b="1" dirty="0" smtClean="0">
                <a:solidFill>
                  <a:srgbClr val="7030A0"/>
                </a:solidFill>
                <a:latin typeface="新細明體"/>
                <a:ea typeface="新細明體"/>
              </a:rPr>
              <a:t>較具體個案應視局長執行職務時是否涉及具體明確之中</a:t>
            </a:r>
            <a:r>
              <a:rPr lang="en-US" altLang="zh-TW" sz="2400" b="1" dirty="0" smtClean="0">
                <a:solidFill>
                  <a:srgbClr val="7030A0"/>
                </a:solidFill>
                <a:latin typeface="新細明體"/>
                <a:ea typeface="新細明體"/>
              </a:rPr>
              <a:t>O</a:t>
            </a:r>
            <a:r>
              <a:rPr lang="zh-TW" altLang="en-US" sz="2400" b="1" dirty="0" smtClean="0">
                <a:solidFill>
                  <a:srgbClr val="7030A0"/>
                </a:solidFill>
                <a:latin typeface="新細明體"/>
                <a:ea typeface="新細明體"/>
              </a:rPr>
              <a:t>公司利益或</a:t>
            </a:r>
            <a:r>
              <a:rPr lang="zh-TW" altLang="en-US" sz="2400" b="1" dirty="0">
                <a:solidFill>
                  <a:srgbClr val="7030A0"/>
                </a:solidFill>
                <a:latin typeface="新細明體"/>
                <a:ea typeface="新細明體"/>
              </a:rPr>
              <a:t>係</a:t>
            </a:r>
            <a:r>
              <a:rPr lang="zh-TW" altLang="en-US" sz="2400" b="1" dirty="0" smtClean="0">
                <a:solidFill>
                  <a:srgbClr val="7030A0"/>
                </a:solidFill>
                <a:latin typeface="新細明體"/>
                <a:ea typeface="新細明體"/>
              </a:rPr>
              <a:t>抽象之公共政策而斷</a:t>
            </a:r>
            <a:r>
              <a:rPr lang="zh-TW" altLang="en-US" sz="2400" dirty="0" smtClean="0">
                <a:latin typeface="新細明體"/>
                <a:ea typeface="新細明體"/>
              </a:rPr>
              <a:t>。</a:t>
            </a:r>
            <a:endParaRPr lang="zh-TW" altLang="en-US" sz="2400" dirty="0"/>
          </a:p>
        </p:txBody>
      </p:sp>
      <p:sp>
        <p:nvSpPr>
          <p:cNvPr id="5" name="投影片編號版面配置區 4"/>
          <p:cNvSpPr>
            <a:spLocks noGrp="1"/>
          </p:cNvSpPr>
          <p:nvPr>
            <p:ph type="sldNum" sz="quarter" idx="12"/>
          </p:nvPr>
        </p:nvSpPr>
        <p:spPr/>
        <p:txBody>
          <a:bodyPr/>
          <a:lstStyle/>
          <a:p>
            <a:pPr>
              <a:defRPr/>
            </a:pPr>
            <a:fld id="{69D56BCC-ADC5-4E72-BC97-D7475A35607A}" type="slidenum">
              <a:rPr lang="zh-TW" altLang="en-US" smtClean="0"/>
              <a:pPr>
                <a:defRPr/>
              </a:pPr>
              <a:t>16</a:t>
            </a:fld>
            <a:endParaRPr lang="zh-TW" altLang="en-US"/>
          </a:p>
        </p:txBody>
      </p:sp>
    </p:spTree>
    <p:extLst>
      <p:ext uri="{BB962C8B-B14F-4D97-AF65-F5344CB8AC3E}">
        <p14:creationId xmlns:p14="http://schemas.microsoft.com/office/powerpoint/2010/main" val="17961503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17488"/>
            <a:ext cx="3810000" cy="1162050"/>
          </a:xfrm>
        </p:spPr>
        <p:txBody>
          <a:bodyPr/>
          <a:lstStyle/>
          <a:p>
            <a:pPr fontAlgn="auto">
              <a:spcAft>
                <a:spcPts val="0"/>
              </a:spcAft>
              <a:defRPr/>
            </a:pPr>
            <a:endParaRPr lang="zh-TW" altLang="en-US">
              <a:solidFill>
                <a:schemeClr val="tx2">
                  <a:satMod val="130000"/>
                </a:schemeClr>
              </a:solidFill>
            </a:endParaRPr>
          </a:p>
        </p:txBody>
      </p:sp>
      <p:sp>
        <p:nvSpPr>
          <p:cNvPr id="23554" name="內容版面配置區 3"/>
          <p:cNvSpPr>
            <a:spLocks noGrp="1"/>
          </p:cNvSpPr>
          <p:nvPr>
            <p:ph sz="half" idx="1"/>
          </p:nvPr>
        </p:nvSpPr>
        <p:spPr>
          <a:xfrm>
            <a:off x="457200" y="1357313"/>
            <a:ext cx="8153400" cy="4768850"/>
          </a:xfrm>
        </p:spPr>
        <p:txBody>
          <a:bodyPr/>
          <a:lstStyle/>
          <a:p>
            <a:pPr>
              <a:spcBef>
                <a:spcPct val="20000"/>
              </a:spcBef>
              <a:buFont typeface="Wingdings 2" pitchFamily="18" charset="2"/>
              <a:buNone/>
            </a:pPr>
            <a:r>
              <a:rPr lang="zh-TW" altLang="en-US" sz="2800" u="sng" dirty="0" smtClean="0">
                <a:solidFill>
                  <a:srgbClr val="000099"/>
                </a:solidFill>
                <a:latin typeface="標楷體" pitchFamily="65" charset="-120"/>
                <a:ea typeface="標楷體" pitchFamily="65" charset="-120"/>
              </a:rPr>
              <a:t>公職人員利益衝突迴避法施行細則第</a:t>
            </a:r>
            <a:r>
              <a:rPr lang="en-US" altLang="zh-TW" sz="2800" u="sng" dirty="0" smtClean="0">
                <a:solidFill>
                  <a:srgbClr val="000099"/>
                </a:solidFill>
                <a:latin typeface="標楷體" pitchFamily="65" charset="-120"/>
                <a:ea typeface="標楷體" pitchFamily="65" charset="-120"/>
              </a:rPr>
              <a:t>3</a:t>
            </a:r>
            <a:r>
              <a:rPr lang="zh-TW" altLang="en-US" sz="2800" u="sng" dirty="0" smtClean="0">
                <a:solidFill>
                  <a:srgbClr val="000099"/>
                </a:solidFill>
                <a:latin typeface="標楷體" pitchFamily="65" charset="-120"/>
                <a:ea typeface="標楷體" pitchFamily="65" charset="-120"/>
              </a:rPr>
              <a:t>條</a:t>
            </a:r>
          </a:p>
          <a:p>
            <a:pPr lvl="1">
              <a:lnSpc>
                <a:spcPct val="110000"/>
              </a:lnSpc>
              <a:spcBef>
                <a:spcPct val="20000"/>
              </a:spcBef>
              <a:buFont typeface="Wingdings" pitchFamily="2" charset="2"/>
              <a:buChar char="ü"/>
            </a:pPr>
            <a:r>
              <a:rPr lang="zh-TW" altLang="en-US" dirty="0" smtClean="0">
                <a:solidFill>
                  <a:srgbClr val="000066"/>
                </a:solidFill>
                <a:latin typeface="標楷體" pitchFamily="65" charset="-120"/>
                <a:ea typeface="標楷體" pitchFamily="65" charset="-120"/>
              </a:rPr>
              <a:t>本法第4條第3項第4款所稱</a:t>
            </a:r>
            <a:r>
              <a:rPr lang="zh-TW" altLang="en-US" b="1" u="sng" dirty="0" smtClean="0">
                <a:solidFill>
                  <a:srgbClr val="FF0000"/>
                </a:solidFill>
                <a:latin typeface="標楷體" pitchFamily="65" charset="-120"/>
                <a:ea typeface="標楷體" pitchFamily="65" charset="-120"/>
              </a:rPr>
              <a:t>其他財產上權利</a:t>
            </a:r>
            <a:r>
              <a:rPr lang="zh-TW" altLang="en-US" dirty="0" smtClean="0">
                <a:solidFill>
                  <a:srgbClr val="000066"/>
                </a:solidFill>
                <a:latin typeface="標楷體" pitchFamily="65" charset="-120"/>
                <a:ea typeface="標楷體" pitchFamily="65" charset="-120"/>
              </a:rPr>
              <a:t>，如</a:t>
            </a:r>
            <a:r>
              <a:rPr lang="zh-TW" altLang="en-US" b="1" dirty="0" smtClean="0">
                <a:solidFill>
                  <a:srgbClr val="000066"/>
                </a:solidFill>
                <a:latin typeface="標楷體" pitchFamily="65" charset="-120"/>
                <a:ea typeface="標楷體" pitchFamily="65" charset="-120"/>
              </a:rPr>
              <a:t>礦業權</a:t>
            </a:r>
            <a:r>
              <a:rPr lang="zh-TW" altLang="en-US" dirty="0" smtClean="0">
                <a:solidFill>
                  <a:srgbClr val="000066"/>
                </a:solidFill>
                <a:latin typeface="標楷體" pitchFamily="65" charset="-120"/>
                <a:ea typeface="標楷體" pitchFamily="65" charset="-120"/>
              </a:rPr>
              <a:t>、漁業權、專利權、商標專用權或著作權等權利。</a:t>
            </a:r>
          </a:p>
          <a:p>
            <a:pPr lvl="1">
              <a:lnSpc>
                <a:spcPct val="110000"/>
              </a:lnSpc>
              <a:spcBef>
                <a:spcPct val="20000"/>
              </a:spcBef>
              <a:buFont typeface="Wingdings" pitchFamily="2" charset="2"/>
              <a:buChar char="ü"/>
            </a:pPr>
            <a:r>
              <a:rPr lang="zh-TW" altLang="en-US" dirty="0" smtClean="0">
                <a:solidFill>
                  <a:srgbClr val="000066"/>
                </a:solidFill>
                <a:latin typeface="標楷體" pitchFamily="65" charset="-120"/>
                <a:ea typeface="標楷體" pitchFamily="65" charset="-120"/>
              </a:rPr>
              <a:t>本法第4條第2項第4款所稱</a:t>
            </a:r>
            <a:r>
              <a:rPr lang="zh-TW" altLang="en-US" u="sng" dirty="0" smtClean="0">
                <a:solidFill>
                  <a:srgbClr val="7030A0"/>
                </a:solidFill>
                <a:latin typeface="標楷體" pitchFamily="65" charset="-120"/>
                <a:ea typeface="標楷體" pitchFamily="65" charset="-120"/>
              </a:rPr>
              <a:t>其他具有經濟價值或得以金錢交易取得之利益</a:t>
            </a:r>
            <a:r>
              <a:rPr lang="zh-TW" altLang="en-US" dirty="0" smtClean="0">
                <a:solidFill>
                  <a:srgbClr val="000066"/>
                </a:solidFill>
                <a:latin typeface="標楷體" pitchFamily="65" charset="-120"/>
                <a:ea typeface="標楷體" pitchFamily="65" charset="-120"/>
              </a:rPr>
              <a:t>，如貴賓卡、會員證、球員證、招待券或優待券等利益。</a:t>
            </a:r>
          </a:p>
          <a:p>
            <a:pPr>
              <a:buFont typeface="Wingdings 2" pitchFamily="18" charset="2"/>
              <a:buNone/>
            </a:pPr>
            <a:endParaRPr lang="zh-TW" altLang="en-US" dirty="0" smtClean="0"/>
          </a:p>
        </p:txBody>
      </p:sp>
      <p:sp>
        <p:nvSpPr>
          <p:cNvPr id="5" name="投影片編號版面配置區 4"/>
          <p:cNvSpPr>
            <a:spLocks noGrp="1"/>
          </p:cNvSpPr>
          <p:nvPr>
            <p:ph type="sldNum" sz="quarter" idx="12"/>
          </p:nvPr>
        </p:nvSpPr>
        <p:spPr/>
        <p:txBody>
          <a:bodyPr/>
          <a:lstStyle/>
          <a:p>
            <a:pPr>
              <a:defRPr/>
            </a:pPr>
            <a:fld id="{B81BDE00-F4B9-4C78-959E-7BCDCE05E45A}" type="slidenum">
              <a:rPr lang="zh-TW" altLang="en-US"/>
              <a:pPr>
                <a:defRPr/>
              </a:pPr>
              <a:t>17</a:t>
            </a:fld>
            <a:endParaRPr lang="zh-TW" alt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pPr>
              <a:defRPr/>
            </a:pPr>
            <a:fld id="{08111AAC-97AF-44ED-8B54-A48FCCFCE79C}" type="slidenum">
              <a:rPr lang="zh-TW" altLang="en-US"/>
              <a:pPr>
                <a:defRPr/>
              </a:pPr>
              <a:t>18</a:t>
            </a:fld>
            <a:endParaRPr lang="zh-TW" altLang="en-US"/>
          </a:p>
        </p:txBody>
      </p:sp>
      <p:sp>
        <p:nvSpPr>
          <p:cNvPr id="6" name="標題 1"/>
          <p:cNvSpPr>
            <a:spLocks noGrp="1"/>
          </p:cNvSpPr>
          <p:nvPr>
            <p:ph type="title"/>
          </p:nvPr>
        </p:nvSpPr>
        <p:spPr>
          <a:xfrm>
            <a:off x="467544" y="0"/>
            <a:ext cx="8115300" cy="1162050"/>
          </a:xfrm>
        </p:spPr>
        <p:txBody>
          <a:bodyPr/>
          <a:lstStyle/>
          <a:p>
            <a:pPr algn="ctr" fontAlgn="auto">
              <a:spcAft>
                <a:spcPts val="0"/>
              </a:spcAft>
              <a:defRPr/>
            </a:pPr>
            <a:r>
              <a:rPr lang="zh-TW" altLang="en-US" sz="3600" dirty="0" smtClean="0">
                <a:solidFill>
                  <a:schemeClr val="tx2">
                    <a:satMod val="130000"/>
                  </a:schemeClr>
                </a:solidFill>
              </a:rPr>
              <a:t>用簽結換插股 貪檢井</a:t>
            </a:r>
            <a:r>
              <a:rPr lang="en-US" altLang="zh-TW" sz="3600" dirty="0" smtClean="0">
                <a:solidFill>
                  <a:schemeClr val="tx2">
                    <a:satMod val="130000"/>
                  </a:schemeClr>
                </a:solidFill>
              </a:rPr>
              <a:t>OO</a:t>
            </a:r>
            <a:r>
              <a:rPr lang="zh-TW" altLang="en-US" sz="3600" dirty="0" smtClean="0">
                <a:solidFill>
                  <a:schemeClr val="tx2">
                    <a:satMod val="130000"/>
                  </a:schemeClr>
                </a:solidFill>
              </a:rPr>
              <a:t>判</a:t>
            </a:r>
            <a:r>
              <a:rPr lang="en-US" altLang="zh-TW" sz="3600" dirty="0" smtClean="0">
                <a:solidFill>
                  <a:schemeClr val="tx2">
                    <a:satMod val="130000"/>
                  </a:schemeClr>
                </a:solidFill>
              </a:rPr>
              <a:t>12</a:t>
            </a:r>
            <a:r>
              <a:rPr lang="zh-TW" altLang="en-US" sz="3600" dirty="0" smtClean="0">
                <a:solidFill>
                  <a:schemeClr val="tx2">
                    <a:satMod val="130000"/>
                  </a:schemeClr>
                </a:solidFill>
              </a:rPr>
              <a:t>年</a:t>
            </a:r>
            <a:r>
              <a:rPr lang="en-US" altLang="zh-TW" sz="3600" dirty="0" smtClean="0">
                <a:solidFill>
                  <a:schemeClr val="tx2">
                    <a:satMod val="130000"/>
                  </a:schemeClr>
                </a:solidFill>
              </a:rPr>
              <a:t/>
            </a:r>
            <a:br>
              <a:rPr lang="en-US" altLang="zh-TW" sz="3600" dirty="0" smtClean="0">
                <a:solidFill>
                  <a:schemeClr val="tx2">
                    <a:satMod val="130000"/>
                  </a:schemeClr>
                </a:solidFill>
              </a:rPr>
            </a:br>
            <a:r>
              <a:rPr lang="en-US" altLang="zh-TW" sz="1800" dirty="0" smtClean="0">
                <a:solidFill>
                  <a:schemeClr val="tx2">
                    <a:satMod val="130000"/>
                  </a:schemeClr>
                </a:solidFill>
                <a:latin typeface="+mj-ea"/>
              </a:rPr>
              <a:t>--</a:t>
            </a:r>
            <a:r>
              <a:rPr lang="en-US" altLang="zh-TW" sz="1800" dirty="0" smtClean="0">
                <a:solidFill>
                  <a:schemeClr val="tx2">
                    <a:satMod val="130000"/>
                  </a:schemeClr>
                </a:solidFill>
              </a:rPr>
              <a:t>2013-06-01 02:01 </a:t>
            </a:r>
            <a:r>
              <a:rPr lang="zh-TW" altLang="en-US" sz="1800" dirty="0" smtClean="0">
                <a:solidFill>
                  <a:schemeClr val="tx2">
                    <a:satMod val="130000"/>
                  </a:schemeClr>
                </a:solidFill>
              </a:rPr>
              <a:t>中國時報 </a:t>
            </a:r>
            <a:r>
              <a:rPr lang="en-US" altLang="zh-TW" sz="1800" dirty="0" smtClean="0">
                <a:solidFill>
                  <a:schemeClr val="tx2">
                    <a:satMod val="130000"/>
                  </a:schemeClr>
                </a:solidFill>
              </a:rPr>
              <a:t>【</a:t>
            </a:r>
            <a:r>
              <a:rPr lang="zh-TW" altLang="en-US" sz="1800" dirty="0" smtClean="0">
                <a:solidFill>
                  <a:schemeClr val="tx2">
                    <a:satMod val="130000"/>
                  </a:schemeClr>
                </a:solidFill>
              </a:rPr>
              <a:t>曹明正／高雄報導</a:t>
            </a:r>
            <a:r>
              <a:rPr lang="en-US" altLang="zh-TW" sz="1800" dirty="0" smtClean="0">
                <a:solidFill>
                  <a:schemeClr val="tx2">
                    <a:satMod val="130000"/>
                  </a:schemeClr>
                </a:solidFill>
              </a:rPr>
              <a:t>】</a:t>
            </a:r>
            <a:endParaRPr lang="zh-TW" altLang="en-US" sz="3600" dirty="0">
              <a:solidFill>
                <a:schemeClr val="tx2">
                  <a:satMod val="130000"/>
                </a:schemeClr>
              </a:solidFill>
            </a:endParaRPr>
          </a:p>
        </p:txBody>
      </p:sp>
      <p:sp>
        <p:nvSpPr>
          <p:cNvPr id="25603" name="內容版面配置區 2"/>
          <p:cNvSpPr>
            <a:spLocks noGrp="1"/>
          </p:cNvSpPr>
          <p:nvPr>
            <p:ph sz="half" idx="1"/>
          </p:nvPr>
        </p:nvSpPr>
        <p:spPr>
          <a:xfrm>
            <a:off x="467544" y="1231900"/>
            <a:ext cx="8153400" cy="4768850"/>
          </a:xfrm>
        </p:spPr>
        <p:txBody>
          <a:bodyPr/>
          <a:lstStyle/>
          <a:p>
            <a:pPr>
              <a:buFont typeface="Wingdings" pitchFamily="2" charset="2"/>
              <a:buChar char="ü"/>
            </a:pPr>
            <a:r>
              <a:rPr lang="zh-TW" altLang="en-US" sz="2000" dirty="0" smtClean="0"/>
              <a:t>前高雄地檢署檢察官井</a:t>
            </a:r>
            <a:r>
              <a:rPr lang="en-US" altLang="zh-TW" sz="2000" dirty="0" smtClean="0"/>
              <a:t>OO</a:t>
            </a:r>
            <a:r>
              <a:rPr lang="zh-TW" altLang="en-US" sz="2000" dirty="0" smtClean="0"/>
              <a:t>，</a:t>
            </a:r>
            <a:r>
              <a:rPr lang="en-US" altLang="zh-TW" sz="2000" dirty="0" smtClean="0"/>
              <a:t>4</a:t>
            </a:r>
            <a:r>
              <a:rPr lang="zh-TW" altLang="en-US" sz="2000" dirty="0" smtClean="0"/>
              <a:t>年前偵辦中醫診所違反藥事法案，查出馬來西亞商ＳＵＮ公司的股東兼財務主管孫</a:t>
            </a:r>
            <a:r>
              <a:rPr lang="en-US" altLang="zh-TW" sz="2000" dirty="0" smtClean="0"/>
              <a:t>OO</a:t>
            </a:r>
            <a:r>
              <a:rPr lang="zh-TW" altLang="en-US" sz="2000" dirty="0" smtClean="0"/>
              <a:t>涉嫌將含有禁藥的減肥咖啡輸入台灣，傳喚她到案後，認出她是朋友黃</a:t>
            </a:r>
            <a:r>
              <a:rPr lang="en-US" altLang="zh-TW" sz="2000" dirty="0" smtClean="0"/>
              <a:t>OO</a:t>
            </a:r>
            <a:r>
              <a:rPr lang="zh-TW" altLang="en-US" sz="2000" dirty="0" smtClean="0"/>
              <a:t>介紹賣他幹細胞的人，在黃牽線下，又得知孫夫梁</a:t>
            </a:r>
            <a:r>
              <a:rPr lang="en-US" altLang="zh-TW" sz="2000" dirty="0" smtClean="0"/>
              <a:t>OO</a:t>
            </a:r>
            <a:r>
              <a:rPr lang="zh-TW" altLang="en-US" sz="2000" dirty="0" smtClean="0"/>
              <a:t>在馬國</a:t>
            </a:r>
            <a:r>
              <a:rPr lang="zh-TW" altLang="en-US" sz="2000" b="1" u="sng" dirty="0" smtClean="0">
                <a:solidFill>
                  <a:srgbClr val="FF0000"/>
                </a:solidFill>
              </a:rPr>
              <a:t>投資礦產，就以讓井、黃插股採礦，交換有利的偵查結果</a:t>
            </a:r>
            <a:r>
              <a:rPr lang="zh-TW" altLang="en-US" sz="2000" dirty="0" smtClean="0"/>
              <a:t>。 </a:t>
            </a:r>
            <a:endParaRPr lang="en-US" altLang="zh-TW" sz="2000" dirty="0" smtClean="0"/>
          </a:p>
          <a:p>
            <a:pPr>
              <a:buFont typeface="Wingdings" pitchFamily="2" charset="2"/>
              <a:buChar char="ü"/>
            </a:pPr>
            <a:r>
              <a:rPr lang="zh-TW" altLang="en-US" sz="2000" dirty="0" smtClean="0"/>
              <a:t>孫、梁後來透過黃嫌贈送井</a:t>
            </a:r>
            <a:r>
              <a:rPr lang="en-US" altLang="zh-TW" sz="2000" dirty="0" smtClean="0"/>
              <a:t>OO</a:t>
            </a:r>
            <a:r>
              <a:rPr lang="zh-TW" altLang="en-US" sz="2000" dirty="0" smtClean="0"/>
              <a:t>價值約</a:t>
            </a:r>
            <a:r>
              <a:rPr lang="en-US" altLang="zh-TW" sz="2000" dirty="0" smtClean="0"/>
              <a:t>6,000</a:t>
            </a:r>
            <a:r>
              <a:rPr lang="zh-TW" altLang="en-US" sz="2000" dirty="0" smtClean="0"/>
              <a:t>美金的幹細胞製劑，還接受招待花酒與出國旅遊</a:t>
            </a:r>
            <a:r>
              <a:rPr lang="en-US" altLang="zh-TW" sz="2000" dirty="0" smtClean="0"/>
              <a:t>;</a:t>
            </a:r>
            <a:r>
              <a:rPr lang="zh-TW" altLang="en-US" sz="2000" dirty="0" smtClean="0"/>
              <a:t>並在</a:t>
            </a:r>
            <a:r>
              <a:rPr lang="en-US" altLang="zh-TW" sz="2000" dirty="0" smtClean="0"/>
              <a:t>100</a:t>
            </a:r>
            <a:r>
              <a:rPr lang="zh-TW" altLang="en-US" sz="2000" dirty="0" smtClean="0"/>
              <a:t>年</a:t>
            </a:r>
            <a:r>
              <a:rPr lang="en-US" altLang="zh-TW" sz="2000" dirty="0" smtClean="0"/>
              <a:t>3</a:t>
            </a:r>
            <a:r>
              <a:rPr lang="zh-TW" altLang="en-US" sz="2000" dirty="0" smtClean="0"/>
              <a:t>月，主動調降投資採礦簽約金至</a:t>
            </a:r>
            <a:r>
              <a:rPr lang="en-US" altLang="zh-TW" sz="2000" dirty="0" smtClean="0"/>
              <a:t>1,500</a:t>
            </a:r>
            <a:r>
              <a:rPr lang="zh-TW" altLang="en-US" sz="2000" dirty="0" smtClean="0"/>
              <a:t>百萬元，其中井出資</a:t>
            </a:r>
            <a:r>
              <a:rPr lang="en-US" altLang="zh-TW" sz="2000" dirty="0" smtClean="0"/>
              <a:t>1,200</a:t>
            </a:r>
            <a:r>
              <a:rPr lang="zh-TW" altLang="en-US" sz="2000" dirty="0" smtClean="0"/>
              <a:t>萬元、黃投資</a:t>
            </a:r>
            <a:r>
              <a:rPr lang="en-US" altLang="zh-TW" sz="2000" dirty="0" smtClean="0"/>
              <a:t>300</a:t>
            </a:r>
            <a:r>
              <a:rPr lang="zh-TW" altLang="en-US" sz="2000" dirty="0" smtClean="0"/>
              <a:t>萬元，且保證獲利</a:t>
            </a:r>
            <a:r>
              <a:rPr lang="en-US" altLang="zh-TW" sz="2000" dirty="0" smtClean="0"/>
              <a:t>,</a:t>
            </a:r>
            <a:r>
              <a:rPr lang="zh-TW" altLang="en-US" sz="2000" dirty="0" smtClean="0"/>
              <a:t>不法獲利達上千萬元。井天博遂於同年</a:t>
            </a:r>
            <a:r>
              <a:rPr lang="en-US" altLang="zh-TW" sz="2000" dirty="0" smtClean="0"/>
              <a:t>7</a:t>
            </a:r>
            <a:r>
              <a:rPr lang="zh-TW" altLang="en-US" sz="2000" dirty="0" smtClean="0"/>
              <a:t>月將案件簽結。</a:t>
            </a:r>
          </a:p>
          <a:p>
            <a:pPr>
              <a:buFont typeface="Wingdings" pitchFamily="2" charset="2"/>
              <a:buChar char="ü"/>
            </a:pPr>
            <a:r>
              <a:rPr lang="en-US" altLang="zh-TW" sz="2000" dirty="0" smtClean="0"/>
              <a:t>101</a:t>
            </a:r>
            <a:r>
              <a:rPr lang="zh-TW" altLang="en-US" sz="2000" dirty="0" smtClean="0"/>
              <a:t>年</a:t>
            </a:r>
            <a:r>
              <a:rPr lang="en-US" altLang="zh-TW" sz="2000" dirty="0" smtClean="0"/>
              <a:t>1</a:t>
            </a:r>
            <a:r>
              <a:rPr lang="zh-TW" altLang="en-US" sz="2000" dirty="0" smtClean="0"/>
              <a:t>月，廉政署與高雄檢方搜索約談井</a:t>
            </a:r>
            <a:r>
              <a:rPr lang="en-US" altLang="zh-TW" sz="2000" dirty="0" smtClean="0"/>
              <a:t>OO</a:t>
            </a:r>
            <a:r>
              <a:rPr lang="zh-TW" altLang="en-US" sz="2000" dirty="0" smtClean="0"/>
              <a:t>夫婦共</a:t>
            </a:r>
            <a:r>
              <a:rPr lang="en-US" altLang="zh-TW" sz="2000" dirty="0" smtClean="0"/>
              <a:t>18</a:t>
            </a:r>
            <a:r>
              <a:rPr lang="zh-TW" altLang="en-US" sz="2000" dirty="0" smtClean="0"/>
              <a:t>人</a:t>
            </a:r>
            <a:r>
              <a:rPr lang="en-US" altLang="zh-TW" sz="2000" dirty="0" smtClean="0"/>
              <a:t>,</a:t>
            </a:r>
            <a:r>
              <a:rPr lang="zh-TW" altLang="en-US" sz="2000" dirty="0" smtClean="0"/>
              <a:t>同年</a:t>
            </a:r>
            <a:r>
              <a:rPr lang="en-US" altLang="zh-TW" sz="2000" dirty="0" smtClean="0"/>
              <a:t>4</a:t>
            </a:r>
            <a:r>
              <a:rPr lang="zh-TW" altLang="en-US" sz="2000" dirty="0" smtClean="0"/>
              <a:t>月遭檢方起訴，最高法院</a:t>
            </a:r>
            <a:r>
              <a:rPr lang="en-US" altLang="zh-TW" sz="2000" dirty="0" smtClean="0"/>
              <a:t>104</a:t>
            </a:r>
            <a:r>
              <a:rPr lang="zh-TW" altLang="en-US" sz="2000" dirty="0" smtClean="0"/>
              <a:t>年</a:t>
            </a:r>
            <a:r>
              <a:rPr lang="en-US" altLang="zh-TW" sz="2000" dirty="0" smtClean="0"/>
              <a:t>11</a:t>
            </a:r>
            <a:r>
              <a:rPr lang="zh-TW" altLang="en-US" sz="2000" dirty="0" smtClean="0"/>
              <a:t>月</a:t>
            </a:r>
            <a:r>
              <a:rPr lang="en-US" altLang="zh-TW" sz="2000" dirty="0" smtClean="0"/>
              <a:t>12</a:t>
            </a:r>
            <a:r>
              <a:rPr lang="zh-TW" altLang="en-US" sz="2000" dirty="0" smtClean="0"/>
              <a:t>日</a:t>
            </a:r>
            <a:r>
              <a:rPr lang="zh-TW" altLang="en-US" sz="2000" dirty="0"/>
              <a:t>宣判，最高法院今日依貪汙罪將他判刑</a:t>
            </a:r>
            <a:r>
              <a:rPr lang="en-US" altLang="zh-TW" sz="2000" dirty="0"/>
              <a:t>11</a:t>
            </a:r>
            <a:r>
              <a:rPr lang="zh-TW" altLang="en-US" sz="2000" dirty="0"/>
              <a:t>年</a:t>
            </a:r>
            <a:r>
              <a:rPr lang="en-US" altLang="zh-TW" sz="2000" dirty="0"/>
              <a:t>6</a:t>
            </a:r>
            <a:r>
              <a:rPr lang="zh-TW" altLang="en-US" sz="2000" dirty="0"/>
              <a:t>月確定。井天博</a:t>
            </a:r>
            <a:r>
              <a:rPr lang="en-US" altLang="zh-TW" sz="2000" dirty="0"/>
              <a:t>2</a:t>
            </a:r>
            <a:r>
              <a:rPr lang="zh-TW" altLang="en-US" sz="2000" dirty="0"/>
              <a:t>年前遭司法院職務法庭祭出重懲，判他撤職並停止任用</a:t>
            </a:r>
            <a:r>
              <a:rPr lang="en-US" altLang="zh-TW" sz="2000" dirty="0"/>
              <a:t>5</a:t>
            </a:r>
            <a:r>
              <a:rPr lang="zh-TW" altLang="en-US" sz="2000" dirty="0"/>
              <a:t>年，他也是職務法庭成立後首位淘汰的司法官。</a:t>
            </a:r>
            <a:endParaRPr lang="zh-TW" altLang="en-US" sz="2000" dirty="0" smtClean="0"/>
          </a:p>
        </p:txBody>
      </p:sp>
      <p:pic>
        <p:nvPicPr>
          <p:cNvPr id="8" name="Picture 4" descr="http://static.ettoday.net/images/35/d35821.jpg"/>
          <p:cNvPicPr>
            <a:picLocks noChangeAspect="1" noChangeArrowheads="1"/>
          </p:cNvPicPr>
          <p:nvPr/>
        </p:nvPicPr>
        <p:blipFill>
          <a:blip r:embed="rId2" cstate="print"/>
          <a:srcRect/>
          <a:stretch>
            <a:fillRect/>
          </a:stretch>
        </p:blipFill>
        <p:spPr bwMode="auto">
          <a:xfrm>
            <a:off x="1835695" y="5359015"/>
            <a:ext cx="2021929" cy="1516447"/>
          </a:xfrm>
          <a:prstGeom prst="rect">
            <a:avLst/>
          </a:prstGeom>
          <a:noFill/>
          <a:ln w="9525">
            <a:noFill/>
            <a:miter lim="800000"/>
            <a:headEnd/>
            <a:tailEnd/>
          </a:ln>
        </p:spPr>
      </p:pic>
      <p:pic>
        <p:nvPicPr>
          <p:cNvPr id="9" name="Picture 2" descr="http://static.ettoday.net/images/35/d35820.jpg"/>
          <p:cNvPicPr>
            <a:picLocks noChangeAspect="1" noChangeArrowheads="1"/>
          </p:cNvPicPr>
          <p:nvPr/>
        </p:nvPicPr>
        <p:blipFill>
          <a:blip r:embed="rId3" cstate="print"/>
          <a:srcRect/>
          <a:stretch>
            <a:fillRect/>
          </a:stretch>
        </p:blipFill>
        <p:spPr bwMode="auto">
          <a:xfrm>
            <a:off x="3995936" y="5376477"/>
            <a:ext cx="1974902" cy="1481523"/>
          </a:xfrm>
          <a:prstGeom prst="rect">
            <a:avLst/>
          </a:prstGeom>
          <a:noFill/>
          <a:ln w="9525">
            <a:noFill/>
            <a:miter lim="800000"/>
            <a:headEnd/>
            <a:tailEnd/>
          </a:ln>
        </p:spPr>
      </p:pic>
      <p:pic>
        <p:nvPicPr>
          <p:cNvPr id="10" name="Picture 12" descr="http://www.ctitv.com.tw/Media/VideoImage/2012/06/26/58d605d9-3fb1-4f52-820e-24373d29b3de.jpg"/>
          <p:cNvPicPr>
            <a:picLocks noChangeAspect="1" noChangeArrowheads="1"/>
          </p:cNvPicPr>
          <p:nvPr/>
        </p:nvPicPr>
        <p:blipFill>
          <a:blip r:embed="rId4" cstate="print"/>
          <a:srcRect/>
          <a:stretch>
            <a:fillRect/>
          </a:stretch>
        </p:blipFill>
        <p:spPr bwMode="auto">
          <a:xfrm>
            <a:off x="6300192" y="5376477"/>
            <a:ext cx="2002810" cy="149898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amond(in)">
                                      <p:cBhvr>
                                        <p:cTn id="1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17488"/>
            <a:ext cx="8186738" cy="1162050"/>
          </a:xfrm>
        </p:spPr>
        <p:txBody>
          <a:bodyPr/>
          <a:lstStyle/>
          <a:p>
            <a:pPr marL="896938" indent="-896938" fontAlgn="auto">
              <a:lnSpc>
                <a:spcPct val="100000"/>
              </a:lnSpc>
              <a:spcAft>
                <a:spcPts val="0"/>
              </a:spcAft>
              <a:defRPr/>
            </a:pPr>
            <a:r>
              <a:rPr lang="zh-TW" altLang="en-US" sz="2400" dirty="0" smtClean="0">
                <a:solidFill>
                  <a:schemeClr val="tx2">
                    <a:satMod val="130000"/>
                  </a:schemeClr>
                </a:solidFill>
              </a:rPr>
              <a:t>問三：利衝法第</a:t>
            </a:r>
            <a:r>
              <a:rPr lang="en-US" altLang="zh-TW" sz="2400" dirty="0" smtClean="0">
                <a:solidFill>
                  <a:schemeClr val="tx2">
                    <a:satMod val="130000"/>
                  </a:schemeClr>
                </a:solidFill>
              </a:rPr>
              <a:t>4</a:t>
            </a:r>
            <a:r>
              <a:rPr lang="zh-TW" altLang="en-US" sz="2400" dirty="0" smtClean="0">
                <a:solidFill>
                  <a:schemeClr val="tx2">
                    <a:satMod val="130000"/>
                  </a:schemeClr>
                </a:solidFill>
              </a:rPr>
              <a:t>條所稱「利益」，是否僅以「不法利益」為限 ？考績之評定是否屬「利益」的一種？</a:t>
            </a:r>
            <a:endParaRPr lang="zh-TW" altLang="en-US" sz="2400" dirty="0">
              <a:solidFill>
                <a:schemeClr val="tx2">
                  <a:satMod val="130000"/>
                </a:schemeClr>
              </a:solidFill>
            </a:endParaRPr>
          </a:p>
        </p:txBody>
      </p:sp>
      <p:sp>
        <p:nvSpPr>
          <p:cNvPr id="3" name="文字版面配置區 2"/>
          <p:cNvSpPr>
            <a:spLocks noGrp="1"/>
          </p:cNvSpPr>
          <p:nvPr>
            <p:ph type="body" idx="2"/>
          </p:nvPr>
        </p:nvSpPr>
        <p:spPr>
          <a:xfrm>
            <a:off x="457200" y="1406525"/>
            <a:ext cx="3810000" cy="698500"/>
          </a:xfrm>
        </p:spPr>
        <p:txBody>
          <a:bodyPr>
            <a:normAutofit/>
          </a:bodyPr>
          <a:lstStyle/>
          <a:p>
            <a:pPr fontAlgn="auto">
              <a:spcAft>
                <a:spcPts val="0"/>
              </a:spcAft>
              <a:buFont typeface="Wingdings 2"/>
              <a:buNone/>
              <a:defRPr/>
            </a:pPr>
            <a:r>
              <a:rPr lang="zh-TW" altLang="en-US" sz="2800" b="1" dirty="0" smtClean="0">
                <a:solidFill>
                  <a:srgbClr val="0070C0"/>
                </a:solidFill>
                <a:effectLst>
                  <a:outerShdw blurRad="38100" dist="38100" dir="2700000" algn="tl">
                    <a:srgbClr val="000000">
                      <a:alpha val="43137"/>
                    </a:srgbClr>
                  </a:outerShdw>
                </a:effectLst>
              </a:rPr>
              <a:t>答：</a:t>
            </a:r>
          </a:p>
          <a:p>
            <a:pPr fontAlgn="auto">
              <a:spcAft>
                <a:spcPts val="0"/>
              </a:spcAft>
              <a:buFont typeface="Wingdings 2"/>
              <a:buNone/>
              <a:defRPr/>
            </a:pPr>
            <a:endParaRPr lang="zh-TW" altLang="en-US" dirty="0"/>
          </a:p>
        </p:txBody>
      </p:sp>
      <p:sp>
        <p:nvSpPr>
          <p:cNvPr id="4" name="內容版面配置區 3"/>
          <p:cNvSpPr>
            <a:spLocks noGrp="1"/>
          </p:cNvSpPr>
          <p:nvPr>
            <p:ph sz="half" idx="1"/>
          </p:nvPr>
        </p:nvSpPr>
        <p:spPr/>
        <p:txBody>
          <a:bodyPr/>
          <a:lstStyle/>
          <a:p>
            <a:pPr>
              <a:buFont typeface="Wingdings" pitchFamily="2" charset="2"/>
              <a:buChar char="Ø"/>
            </a:pPr>
            <a:r>
              <a:rPr lang="zh-TW" altLang="en-US" sz="2400" dirty="0" smtClean="0"/>
              <a:t>利衝法旨在避免公職人員於執行職務時，發生可能獲取利益之情況。因此，所謂獲取之「利益」，無專指「私人利益」而言，不含獲取公益之情形，包括財產上利益（即有形利益）及非財產上利益（即無形之利益）</a:t>
            </a:r>
            <a:r>
              <a:rPr lang="en-US" altLang="zh-TW" sz="2400" dirty="0" smtClean="0"/>
              <a:t>2</a:t>
            </a:r>
            <a:r>
              <a:rPr lang="zh-TW" altLang="en-US" sz="2400" dirty="0" smtClean="0"/>
              <a:t>種。</a:t>
            </a:r>
            <a:endParaRPr lang="en-US" altLang="zh-TW" sz="2400" dirty="0" smtClean="0"/>
          </a:p>
          <a:p>
            <a:pPr>
              <a:buFont typeface="Wingdings" pitchFamily="2" charset="2"/>
              <a:buChar char="Ø"/>
            </a:pPr>
            <a:r>
              <a:rPr lang="zh-TW" altLang="en-US" sz="2400" dirty="0" smtClean="0"/>
              <a:t>但必須特別注意，此之「</a:t>
            </a:r>
            <a:r>
              <a:rPr lang="zh-TW" altLang="en-US" sz="2400" b="1" dirty="0">
                <a:solidFill>
                  <a:srgbClr val="7030A0"/>
                </a:solidFill>
              </a:rPr>
              <a:t>利益」不僅以「不法利益」為限，縱係「</a:t>
            </a:r>
            <a:r>
              <a:rPr lang="zh-TW" altLang="en-US" sz="2400" b="1" dirty="0" smtClean="0">
                <a:solidFill>
                  <a:srgbClr val="7030A0"/>
                </a:solidFill>
              </a:rPr>
              <a:t>合法利益」亦在規範之列</a:t>
            </a:r>
            <a:r>
              <a:rPr lang="zh-TW" altLang="en-US" sz="2400" dirty="0" smtClean="0"/>
              <a:t>。</a:t>
            </a:r>
            <a:endParaRPr lang="en-US" altLang="zh-TW" sz="2400" dirty="0" smtClean="0"/>
          </a:p>
          <a:p>
            <a:pPr>
              <a:buFont typeface="Wingdings" pitchFamily="2" charset="2"/>
              <a:buChar char="Ø"/>
            </a:pPr>
            <a:r>
              <a:rPr lang="zh-TW" altLang="en-US" sz="2400" b="1" dirty="0" smtClean="0">
                <a:solidFill>
                  <a:srgbClr val="7030A0"/>
                </a:solidFill>
              </a:rPr>
              <a:t>考績之評定既涉及獎金之發放與職等之陞遷，自屬利衝法第</a:t>
            </a:r>
            <a:r>
              <a:rPr lang="en-US" altLang="zh-TW" sz="2400" b="1" dirty="0" smtClean="0">
                <a:solidFill>
                  <a:srgbClr val="7030A0"/>
                </a:solidFill>
              </a:rPr>
              <a:t>4</a:t>
            </a:r>
            <a:r>
              <a:rPr lang="zh-TW" altLang="en-US" sz="2400" b="1" dirty="0" smtClean="0">
                <a:solidFill>
                  <a:srgbClr val="7030A0"/>
                </a:solidFill>
              </a:rPr>
              <a:t>條所稱之利益</a:t>
            </a:r>
            <a:r>
              <a:rPr lang="zh-TW" altLang="en-US" sz="2400" dirty="0" smtClean="0"/>
              <a:t>。</a:t>
            </a:r>
            <a:endParaRPr lang="en-US" altLang="zh-TW" sz="2400" dirty="0" smtClean="0"/>
          </a:p>
          <a:p>
            <a:pPr>
              <a:buFont typeface="Wingdings" pitchFamily="2" charset="2"/>
              <a:buChar char="Ø"/>
            </a:pPr>
            <a:endParaRPr lang="zh-TW" altLang="en-US" sz="2400" dirty="0" smtClean="0"/>
          </a:p>
        </p:txBody>
      </p:sp>
      <p:sp>
        <p:nvSpPr>
          <p:cNvPr id="5" name="投影片編號版面配置區 4"/>
          <p:cNvSpPr>
            <a:spLocks noGrp="1"/>
          </p:cNvSpPr>
          <p:nvPr>
            <p:ph type="sldNum" sz="quarter" idx="12"/>
          </p:nvPr>
        </p:nvSpPr>
        <p:spPr/>
        <p:txBody>
          <a:bodyPr/>
          <a:lstStyle/>
          <a:p>
            <a:pPr>
              <a:defRPr/>
            </a:pPr>
            <a:fld id="{6B4F1FFD-3AA4-41C1-8652-2D952778D398}" type="slidenum">
              <a:rPr lang="zh-TW" altLang="en-US"/>
              <a:pPr>
                <a:defRPr/>
              </a:pPr>
              <a:t>19</a:t>
            </a:fld>
            <a:endParaRPr lang="zh-TW"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blinds(horizontal)">
                                      <p:cBhvr>
                                        <p:cTn id="13" dur="500"/>
                                        <p:tgtEl>
                                          <p:spTgt spid="4">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checkerboard(across)">
                                      <p:cBhvr>
                                        <p:cTn id="18"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17488"/>
            <a:ext cx="3810000" cy="1162050"/>
          </a:xfrm>
        </p:spPr>
        <p:txBody>
          <a:bodyPr/>
          <a:lstStyle/>
          <a:p>
            <a:pPr fontAlgn="auto">
              <a:spcAft>
                <a:spcPts val="0"/>
              </a:spcAft>
              <a:defRPr/>
            </a:pPr>
            <a:r>
              <a:rPr lang="zh-TW" altLang="en-US" sz="4400" dirty="0" smtClean="0">
                <a:solidFill>
                  <a:schemeClr val="tx2">
                    <a:satMod val="130000"/>
                  </a:schemeClr>
                </a:solidFill>
              </a:rPr>
              <a:t>目錄</a:t>
            </a:r>
          </a:p>
        </p:txBody>
      </p:sp>
      <p:sp>
        <p:nvSpPr>
          <p:cNvPr id="4" name="內容版面配置區 3"/>
          <p:cNvSpPr>
            <a:spLocks noGrp="1"/>
          </p:cNvSpPr>
          <p:nvPr>
            <p:ph sz="half" idx="1"/>
          </p:nvPr>
        </p:nvSpPr>
        <p:spPr>
          <a:xfrm>
            <a:off x="457200" y="1500188"/>
            <a:ext cx="8507288" cy="4625975"/>
          </a:xfrm>
        </p:spPr>
        <p:txBody>
          <a:bodyPr>
            <a:normAutofit/>
          </a:bodyPr>
          <a:lstStyle/>
          <a:p>
            <a:pPr marL="365760" indent="-283464" fontAlgn="auto">
              <a:spcAft>
                <a:spcPts val="0"/>
              </a:spcAft>
              <a:buFont typeface="Wingdings 2"/>
              <a:buNone/>
              <a:defRPr/>
            </a:pPr>
            <a:r>
              <a:rPr lang="zh-TW" altLang="en-US" b="1" dirty="0" smtClean="0">
                <a:solidFill>
                  <a:srgbClr val="002060"/>
                </a:solidFill>
                <a:effectLst>
                  <a:outerShdw blurRad="38100" dist="38100" dir="2700000" algn="tl">
                    <a:srgbClr val="000000">
                      <a:alpha val="43137"/>
                    </a:srgbClr>
                  </a:outerShdw>
                </a:effectLst>
              </a:rPr>
              <a:t>壹、前言</a:t>
            </a:r>
            <a:endParaRPr lang="en-US" altLang="zh-TW" b="1" dirty="0" smtClean="0">
              <a:solidFill>
                <a:srgbClr val="002060"/>
              </a:solidFill>
              <a:effectLst>
                <a:outerShdw blurRad="38100" dist="38100" dir="2700000" algn="tl">
                  <a:srgbClr val="000000">
                    <a:alpha val="43137"/>
                  </a:srgbClr>
                </a:outerShdw>
              </a:effectLst>
            </a:endParaRPr>
          </a:p>
          <a:p>
            <a:pPr marL="365760" indent="-283464" fontAlgn="auto">
              <a:spcAft>
                <a:spcPts val="0"/>
              </a:spcAft>
              <a:buFont typeface="Wingdings 2"/>
              <a:buNone/>
              <a:defRPr/>
            </a:pPr>
            <a:r>
              <a:rPr lang="zh-TW" altLang="en-US" b="1" dirty="0" smtClean="0">
                <a:solidFill>
                  <a:srgbClr val="002060"/>
                </a:solidFill>
                <a:effectLst>
                  <a:outerShdw blurRad="38100" dist="38100" dir="2700000" algn="tl">
                    <a:srgbClr val="000000">
                      <a:alpha val="43137"/>
                    </a:srgbClr>
                  </a:outerShdw>
                </a:effectLst>
              </a:rPr>
              <a:t>貳、公職人員利益衝突迴避法之重要規定</a:t>
            </a:r>
            <a:endParaRPr lang="en-US" altLang="zh-TW" b="1" dirty="0" smtClean="0">
              <a:solidFill>
                <a:srgbClr val="002060"/>
              </a:solidFill>
              <a:effectLst>
                <a:outerShdw blurRad="38100" dist="38100" dir="2700000" algn="tl">
                  <a:srgbClr val="000000">
                    <a:alpha val="43137"/>
                  </a:srgbClr>
                </a:outerShdw>
              </a:effectLst>
            </a:endParaRPr>
          </a:p>
          <a:p>
            <a:pPr marL="365760" indent="-283464" fontAlgn="auto">
              <a:spcAft>
                <a:spcPts val="0"/>
              </a:spcAft>
              <a:buFont typeface="Wingdings 2"/>
              <a:buNone/>
              <a:defRPr/>
            </a:pPr>
            <a:r>
              <a:rPr lang="zh-TW" altLang="en-US" b="1" dirty="0" smtClean="0">
                <a:solidFill>
                  <a:srgbClr val="002060"/>
                </a:solidFill>
                <a:effectLst>
                  <a:outerShdw blurRad="38100" dist="38100" dir="2700000" algn="tl">
                    <a:srgbClr val="000000">
                      <a:alpha val="43137"/>
                    </a:srgbClr>
                  </a:outerShdw>
                </a:effectLst>
              </a:rPr>
              <a:t>參、利益迴避法律效果</a:t>
            </a:r>
            <a:endParaRPr lang="en-US" altLang="zh-TW" b="1" dirty="0" smtClean="0">
              <a:solidFill>
                <a:srgbClr val="002060"/>
              </a:solidFill>
              <a:effectLst>
                <a:outerShdw blurRad="38100" dist="38100" dir="2700000" algn="tl">
                  <a:srgbClr val="000000">
                    <a:alpha val="43137"/>
                  </a:srgbClr>
                </a:outerShdw>
              </a:effectLst>
            </a:endParaRPr>
          </a:p>
          <a:p>
            <a:pPr marL="365760" indent="-283464" fontAlgn="auto">
              <a:spcAft>
                <a:spcPts val="0"/>
              </a:spcAft>
              <a:buFont typeface="Wingdings 2"/>
              <a:buNone/>
              <a:defRPr/>
            </a:pPr>
            <a:r>
              <a:rPr lang="zh-TW" altLang="en-US" b="1" dirty="0" smtClean="0">
                <a:solidFill>
                  <a:srgbClr val="002060"/>
                </a:solidFill>
                <a:effectLst>
                  <a:outerShdw blurRad="38100" dist="38100" dir="2700000" algn="tl">
                    <a:srgbClr val="000000">
                      <a:alpha val="43137"/>
                    </a:srgbClr>
                  </a:outerShdw>
                </a:effectLst>
              </a:rPr>
              <a:t>肆、案例</a:t>
            </a:r>
            <a:endParaRPr lang="en-US" altLang="zh-TW" b="1" dirty="0" smtClean="0">
              <a:solidFill>
                <a:srgbClr val="002060"/>
              </a:solidFill>
              <a:effectLst>
                <a:outerShdw blurRad="38100" dist="38100" dir="2700000" algn="tl">
                  <a:srgbClr val="000000">
                    <a:alpha val="43137"/>
                  </a:srgbClr>
                </a:outerShdw>
              </a:effectLst>
            </a:endParaRPr>
          </a:p>
          <a:p>
            <a:pPr marL="365760" indent="-283464" fontAlgn="auto">
              <a:spcAft>
                <a:spcPts val="0"/>
              </a:spcAft>
              <a:buFont typeface="Wingdings 2"/>
              <a:buNone/>
              <a:defRPr/>
            </a:pPr>
            <a:r>
              <a:rPr lang="zh-TW" altLang="en-US" b="1" dirty="0" smtClean="0">
                <a:solidFill>
                  <a:srgbClr val="002060"/>
                </a:solidFill>
                <a:effectLst>
                  <a:outerShdw blurRad="38100" dist="38100" dir="2700000" algn="tl">
                    <a:srgbClr val="000000">
                      <a:alpha val="43137"/>
                    </a:srgbClr>
                  </a:outerShdw>
                </a:effectLst>
              </a:rPr>
              <a:t>伍</a:t>
            </a:r>
            <a:r>
              <a:rPr lang="zh-TW" altLang="en-US" b="1" dirty="0">
                <a:solidFill>
                  <a:srgbClr val="002060"/>
                </a:solidFill>
                <a:effectLst>
                  <a:outerShdw blurRad="38100" dist="38100" dir="2700000" algn="tl">
                    <a:srgbClr val="000000">
                      <a:alpha val="43137"/>
                    </a:srgbClr>
                  </a:outerShdw>
                </a:effectLst>
              </a:rPr>
              <a:t>、公職人員利益衝突迴避</a:t>
            </a:r>
            <a:r>
              <a:rPr lang="zh-TW" altLang="en-US" b="1" dirty="0" smtClean="0">
                <a:solidFill>
                  <a:srgbClr val="002060"/>
                </a:solidFill>
                <a:effectLst>
                  <a:outerShdw blurRad="38100" dist="38100" dir="2700000" algn="tl">
                    <a:srgbClr val="000000">
                      <a:alpha val="43137"/>
                    </a:srgbClr>
                  </a:outerShdw>
                </a:effectLst>
              </a:rPr>
              <a:t>法</a:t>
            </a:r>
            <a:r>
              <a:rPr lang="zh-TW" altLang="en-US" b="1" dirty="0">
                <a:solidFill>
                  <a:srgbClr val="002060"/>
                </a:solidFill>
                <a:effectLst>
                  <a:outerShdw blurRad="38100" dist="38100" dir="2700000" algn="tl">
                    <a:srgbClr val="000000">
                      <a:alpha val="43137"/>
                    </a:srgbClr>
                  </a:outerShdw>
                </a:effectLst>
              </a:rPr>
              <a:t>修法方向</a:t>
            </a:r>
            <a:endParaRPr lang="en-US" altLang="zh-TW" b="1" dirty="0" smtClean="0">
              <a:solidFill>
                <a:srgbClr val="002060"/>
              </a:solidFill>
              <a:effectLst>
                <a:outerShdw blurRad="38100" dist="38100" dir="2700000" algn="tl">
                  <a:srgbClr val="000000">
                    <a:alpha val="43137"/>
                  </a:srgbClr>
                </a:outerShdw>
              </a:effectLst>
            </a:endParaRPr>
          </a:p>
          <a:p>
            <a:pPr marL="365760" indent="-283464" fontAlgn="auto">
              <a:spcAft>
                <a:spcPts val="0"/>
              </a:spcAft>
              <a:buFont typeface="Wingdings 2"/>
              <a:buNone/>
              <a:defRPr/>
            </a:pPr>
            <a:r>
              <a:rPr lang="zh-TW" altLang="en-US" b="1" dirty="0">
                <a:solidFill>
                  <a:srgbClr val="002060"/>
                </a:solidFill>
                <a:effectLst>
                  <a:outerShdw blurRad="38100" dist="38100" dir="2700000" algn="tl">
                    <a:srgbClr val="000000">
                      <a:alpha val="43137"/>
                    </a:srgbClr>
                  </a:outerShdw>
                </a:effectLst>
              </a:rPr>
              <a:t>陸、其他有關公職人員利益衝突迴避相關</a:t>
            </a:r>
            <a:r>
              <a:rPr lang="zh-TW" altLang="en-US" b="1" dirty="0" smtClean="0">
                <a:solidFill>
                  <a:srgbClr val="002060"/>
                </a:solidFill>
                <a:effectLst>
                  <a:outerShdw blurRad="38100" dist="38100" dir="2700000" algn="tl">
                    <a:srgbClr val="000000">
                      <a:alpha val="43137"/>
                    </a:srgbClr>
                  </a:outerShdw>
                </a:effectLst>
              </a:rPr>
              <a:t>規定</a:t>
            </a:r>
            <a:endParaRPr lang="en-US" altLang="zh-TW" b="1" dirty="0" smtClean="0">
              <a:solidFill>
                <a:srgbClr val="002060"/>
              </a:solidFill>
              <a:effectLst>
                <a:outerShdw blurRad="38100" dist="38100" dir="2700000" algn="tl">
                  <a:srgbClr val="000000">
                    <a:alpha val="43137"/>
                  </a:srgbClr>
                </a:outerShdw>
              </a:effectLst>
            </a:endParaRPr>
          </a:p>
          <a:p>
            <a:pPr marL="365760" indent="-283464" fontAlgn="auto">
              <a:spcAft>
                <a:spcPts val="0"/>
              </a:spcAft>
              <a:buFont typeface="Wingdings 2"/>
              <a:buNone/>
              <a:defRPr/>
            </a:pPr>
            <a:r>
              <a:rPr lang="zh-TW" altLang="en-US" b="1" dirty="0">
                <a:solidFill>
                  <a:srgbClr val="002060"/>
                </a:solidFill>
                <a:effectLst>
                  <a:outerShdw blurRad="38100" dist="38100" dir="2700000" algn="tl">
                    <a:srgbClr val="000000">
                      <a:alpha val="43137"/>
                    </a:srgbClr>
                  </a:outerShdw>
                </a:effectLst>
              </a:rPr>
              <a:t>柒、結語</a:t>
            </a:r>
            <a:endParaRPr lang="en-US" altLang="zh-TW" b="1" dirty="0" smtClean="0">
              <a:solidFill>
                <a:srgbClr val="002060"/>
              </a:solidFill>
              <a:effectLst>
                <a:outerShdw blurRad="38100" dist="38100" dir="2700000" algn="tl">
                  <a:srgbClr val="000000">
                    <a:alpha val="43137"/>
                  </a:srgbClr>
                </a:outerShdw>
              </a:effectLst>
            </a:endParaRPr>
          </a:p>
          <a:p>
            <a:pPr marL="365760" indent="-283464" fontAlgn="auto">
              <a:spcAft>
                <a:spcPts val="0"/>
              </a:spcAft>
              <a:buFont typeface="Wingdings 2"/>
              <a:buNone/>
              <a:defRPr/>
            </a:pPr>
            <a:endParaRPr lang="en-US" altLang="zh-TW" dirty="0" smtClean="0"/>
          </a:p>
          <a:p>
            <a:pPr marL="365760" indent="-283464" fontAlgn="auto">
              <a:spcAft>
                <a:spcPts val="0"/>
              </a:spcAft>
              <a:buFont typeface="Wingdings 2"/>
              <a:buNone/>
              <a:defRPr/>
            </a:pPr>
            <a:endParaRPr lang="zh-TW" altLang="en-US" dirty="0"/>
          </a:p>
        </p:txBody>
      </p:sp>
      <p:sp>
        <p:nvSpPr>
          <p:cNvPr id="5" name="投影片編號版面配置區 4"/>
          <p:cNvSpPr>
            <a:spLocks noGrp="1"/>
          </p:cNvSpPr>
          <p:nvPr>
            <p:ph type="sldNum" sz="quarter" idx="12"/>
          </p:nvPr>
        </p:nvSpPr>
        <p:spPr/>
        <p:txBody>
          <a:bodyPr/>
          <a:lstStyle/>
          <a:p>
            <a:pPr>
              <a:defRPr/>
            </a:pPr>
            <a:fld id="{0D2EEE16-C125-41D8-918F-194D77C09D93}" type="slidenum">
              <a:rPr lang="zh-TW" altLang="en-US"/>
              <a:pPr>
                <a:defRPr/>
              </a:pPr>
              <a:t>2</a:t>
            </a:fld>
            <a:endParaRPr lang="zh-TW" alt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16778"/>
            <a:ext cx="8219256" cy="1162050"/>
          </a:xfrm>
        </p:spPr>
        <p:txBody>
          <a:bodyPr>
            <a:normAutofit/>
          </a:bodyPr>
          <a:lstStyle/>
          <a:p>
            <a:r>
              <a:rPr lang="zh-TW" altLang="zh-TW" dirty="0" smtClean="0"/>
              <a:t>公職人員於年終考績評核各階段未自行迴避之主觀故意判斷基準</a:t>
            </a:r>
            <a:r>
              <a:rPr lang="en-US" altLang="zh-TW" dirty="0" smtClean="0"/>
              <a:t>(</a:t>
            </a:r>
            <a:r>
              <a:rPr lang="zh-TW" altLang="zh-TW" dirty="0" smtClean="0"/>
              <a:t>參照法務部</a:t>
            </a:r>
            <a:r>
              <a:rPr lang="en-US" altLang="zh-TW" dirty="0" smtClean="0"/>
              <a:t>104</a:t>
            </a:r>
            <a:r>
              <a:rPr lang="zh-TW" altLang="zh-TW" dirty="0" smtClean="0"/>
              <a:t>年</a:t>
            </a:r>
            <a:r>
              <a:rPr lang="en-US" altLang="zh-TW" dirty="0" smtClean="0"/>
              <a:t>8</a:t>
            </a:r>
            <a:r>
              <a:rPr lang="zh-TW" altLang="zh-TW" dirty="0" smtClean="0"/>
              <a:t>月</a:t>
            </a:r>
            <a:r>
              <a:rPr lang="en-US" altLang="zh-TW" dirty="0" smtClean="0"/>
              <a:t>5</a:t>
            </a:r>
            <a:r>
              <a:rPr lang="zh-TW" altLang="zh-TW" dirty="0" smtClean="0"/>
              <a:t>日法廉字第</a:t>
            </a:r>
            <a:r>
              <a:rPr lang="en-US" altLang="zh-TW" dirty="0" smtClean="0"/>
              <a:t>10405011230</a:t>
            </a:r>
            <a:r>
              <a:rPr lang="zh-TW" altLang="zh-TW" dirty="0" smtClean="0"/>
              <a:t>號函</a:t>
            </a:r>
            <a:r>
              <a:rPr lang="en-US" altLang="zh-TW" dirty="0" smtClean="0"/>
              <a:t>)</a:t>
            </a:r>
            <a:r>
              <a:rPr lang="zh-TW" altLang="zh-TW" dirty="0" smtClean="0"/>
              <a:t/>
            </a:r>
            <a:br>
              <a:rPr lang="zh-TW" altLang="zh-TW" dirty="0" smtClean="0"/>
            </a:br>
            <a:endParaRPr lang="zh-TW" altLang="en-US" dirty="0"/>
          </a:p>
        </p:txBody>
      </p:sp>
      <p:sp>
        <p:nvSpPr>
          <p:cNvPr id="4" name="內容版面配置區 3"/>
          <p:cNvSpPr>
            <a:spLocks noGrp="1"/>
          </p:cNvSpPr>
          <p:nvPr>
            <p:ph sz="half" idx="1"/>
          </p:nvPr>
        </p:nvSpPr>
        <p:spPr>
          <a:xfrm>
            <a:off x="107504" y="1196752"/>
            <a:ext cx="8784976" cy="5112568"/>
          </a:xfrm>
        </p:spPr>
        <p:txBody>
          <a:bodyPr/>
          <a:lstStyle/>
          <a:p>
            <a:pPr marL="715963" indent="-633413" fontAlgn="auto">
              <a:spcAft>
                <a:spcPts val="0"/>
              </a:spcAft>
              <a:buNone/>
              <a:defRPr/>
            </a:pPr>
            <a:r>
              <a:rPr lang="zh-TW" altLang="zh-TW" sz="2400" dirty="0" smtClean="0"/>
              <a:t>一、按</a:t>
            </a:r>
            <a:r>
              <a:rPr lang="zh-TW" altLang="zh-TW" sz="2400" dirty="0" smtClean="0">
                <a:solidFill>
                  <a:srgbClr val="7030A0"/>
                </a:solidFill>
              </a:rPr>
              <a:t>考績之評定，涉及獎金之發放與職等之陞遷，即屬公職人員利益衝突迴避法第</a:t>
            </a:r>
            <a:r>
              <a:rPr lang="en-US" altLang="zh-TW" sz="2400" dirty="0" smtClean="0">
                <a:solidFill>
                  <a:srgbClr val="7030A0"/>
                </a:solidFill>
              </a:rPr>
              <a:t>4</a:t>
            </a:r>
            <a:r>
              <a:rPr lang="zh-TW" altLang="zh-TW" sz="2400" dirty="0" smtClean="0">
                <a:solidFill>
                  <a:srgbClr val="7030A0"/>
                </a:solidFill>
              </a:rPr>
              <a:t>條所稱之非財產上利益</a:t>
            </a:r>
            <a:r>
              <a:rPr lang="zh-TW" altLang="zh-TW" sz="2400" dirty="0" smtClean="0"/>
              <a:t>；另本法第</a:t>
            </a:r>
            <a:r>
              <a:rPr lang="en-US" altLang="zh-TW" sz="2400" dirty="0" smtClean="0"/>
              <a:t>6</a:t>
            </a:r>
            <a:r>
              <a:rPr lang="zh-TW" altLang="zh-TW" sz="2400" dirty="0" smtClean="0"/>
              <a:t>條規定「公職人員知有利益衝突者，應即自行迴避」中</a:t>
            </a:r>
            <a:r>
              <a:rPr lang="zh-TW" altLang="zh-TW" sz="2400" dirty="0" smtClean="0">
                <a:solidFill>
                  <a:srgbClr val="7030A0"/>
                </a:solidFill>
              </a:rPr>
              <a:t>「知」有利益衝突，係指行為人具有主觀之故意，而不及於過失</a:t>
            </a:r>
            <a:r>
              <a:rPr lang="zh-TW" altLang="zh-TW" sz="2400" dirty="0" smtClean="0"/>
              <a:t>。</a:t>
            </a:r>
          </a:p>
          <a:p>
            <a:pPr marL="715963" indent="-633413" fontAlgn="auto">
              <a:spcAft>
                <a:spcPts val="0"/>
              </a:spcAft>
              <a:buNone/>
              <a:defRPr/>
            </a:pPr>
            <a:r>
              <a:rPr lang="zh-TW" altLang="zh-TW" sz="2400" dirty="0" smtClean="0"/>
              <a:t>二、公務人員之考績評定自主管人員評擬至銓敘部銓敘審定過程，涉及受考人員服務機關、主管機關及銓敘部公職人員之評擬、初核、覆核、核定及審定之流程，公職人員於涉有其本人或關係人年終考績評核之各階段自行迴避義務，是否具有未自行迴避之主觀故意，判斷參考基準如下：</a:t>
            </a:r>
            <a:endParaRPr lang="en-US" altLang="zh-TW" sz="2400" dirty="0" smtClean="0"/>
          </a:p>
          <a:p>
            <a:pPr marL="365760" indent="-283464" fontAlgn="auto">
              <a:spcAft>
                <a:spcPts val="0"/>
              </a:spcAft>
              <a:buNone/>
              <a:defRPr/>
            </a:pPr>
            <a:r>
              <a:rPr lang="zh-TW" altLang="zh-TW" sz="2400" dirty="0" smtClean="0"/>
              <a:t>（一）</a:t>
            </a:r>
            <a:r>
              <a:rPr lang="zh-TW" altLang="zh-TW" sz="2400" b="1" dirty="0" smtClean="0">
                <a:solidFill>
                  <a:srgbClr val="7030A0"/>
                </a:solidFill>
              </a:rPr>
              <a:t>主管人員</a:t>
            </a:r>
            <a:r>
              <a:rPr lang="zh-TW" altLang="zh-TW" sz="2400" dirty="0" smtClean="0"/>
              <a:t>就考績表項目</a:t>
            </a:r>
            <a:r>
              <a:rPr lang="zh-TW" altLang="zh-TW" sz="2400" b="1" dirty="0" smtClean="0">
                <a:solidFill>
                  <a:srgbClr val="7030A0"/>
                </a:solidFill>
              </a:rPr>
              <a:t>評擬</a:t>
            </a:r>
            <a:r>
              <a:rPr lang="zh-TW" altLang="zh-TW" sz="2400" dirty="0" smtClean="0"/>
              <a:t>階段：</a:t>
            </a:r>
          </a:p>
          <a:p>
            <a:pPr marL="987425" indent="0" fontAlgn="auto">
              <a:spcAft>
                <a:spcPts val="0"/>
              </a:spcAft>
              <a:buNone/>
              <a:defRPr/>
            </a:pPr>
            <a:r>
              <a:rPr lang="zh-TW" altLang="zh-TW" sz="2400" dirty="0" smtClean="0"/>
              <a:t>因</a:t>
            </a:r>
            <a:r>
              <a:rPr lang="zh-TW" altLang="zh-TW" sz="2400" dirty="0" smtClean="0">
                <a:solidFill>
                  <a:srgbClr val="7030A0"/>
                </a:solidFill>
              </a:rPr>
              <a:t>主管人員需就受考評者逐一直接考評</a:t>
            </a:r>
            <a:r>
              <a:rPr lang="zh-TW" altLang="zh-TW" sz="2400" dirty="0" smtClean="0"/>
              <a:t>，</a:t>
            </a:r>
            <a:r>
              <a:rPr lang="zh-TW" altLang="zh-TW" sz="2400" dirty="0" smtClean="0">
                <a:solidFill>
                  <a:srgbClr val="7030A0"/>
                </a:solidFill>
              </a:rPr>
              <a:t>公職人員於此階段如未自行迴避，即難主張其不知有利益衝突</a:t>
            </a:r>
            <a:r>
              <a:rPr lang="zh-TW" altLang="zh-TW" sz="2400" dirty="0" smtClean="0"/>
              <a:t>，即可認有違反本法第</a:t>
            </a:r>
            <a:r>
              <a:rPr lang="en-US" altLang="zh-TW" sz="2400" dirty="0" smtClean="0"/>
              <a:t>6</a:t>
            </a:r>
            <a:r>
              <a:rPr lang="zh-TW" altLang="zh-TW" sz="2400" dirty="0" smtClean="0"/>
              <a:t>條及第</a:t>
            </a:r>
            <a:r>
              <a:rPr lang="en-US" altLang="zh-TW" sz="2400" dirty="0" smtClean="0"/>
              <a:t>10</a:t>
            </a:r>
            <a:r>
              <a:rPr lang="zh-TW" altLang="zh-TW" sz="2400" dirty="0" smtClean="0"/>
              <a:t>條自行迴避義務之故意。</a:t>
            </a:r>
          </a:p>
          <a:p>
            <a:pPr marL="715963" indent="-633413" fontAlgn="auto">
              <a:spcAft>
                <a:spcPts val="0"/>
              </a:spcAft>
              <a:buNone/>
              <a:defRPr/>
            </a:pPr>
            <a:r>
              <a:rPr lang="zh-TW" altLang="zh-TW" sz="2400" dirty="0" smtClean="0"/>
              <a:t> </a:t>
            </a:r>
          </a:p>
        </p:txBody>
      </p:sp>
      <p:sp>
        <p:nvSpPr>
          <p:cNvPr id="5" name="投影片編號版面配置區 4"/>
          <p:cNvSpPr>
            <a:spLocks noGrp="1"/>
          </p:cNvSpPr>
          <p:nvPr>
            <p:ph type="sldNum" sz="quarter" idx="12"/>
          </p:nvPr>
        </p:nvSpPr>
        <p:spPr/>
        <p:txBody>
          <a:bodyPr/>
          <a:lstStyle/>
          <a:p>
            <a:pPr>
              <a:defRPr/>
            </a:pPr>
            <a:fld id="{69D56BCC-ADC5-4E72-BC97-D7475A35607A}" type="slidenum">
              <a:rPr lang="zh-TW" altLang="en-US" smtClean="0"/>
              <a:pPr>
                <a:defRPr/>
              </a:pPr>
              <a:t>20</a:t>
            </a:fld>
            <a:endParaRPr lang="zh-TW" altLang="en-US"/>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sz="half" idx="1"/>
          </p:nvPr>
        </p:nvSpPr>
        <p:spPr>
          <a:xfrm>
            <a:off x="179512" y="188640"/>
            <a:ext cx="8640960" cy="5937523"/>
          </a:xfrm>
        </p:spPr>
        <p:txBody>
          <a:bodyPr/>
          <a:lstStyle/>
          <a:p>
            <a:pPr marL="365760" indent="-283464" fontAlgn="auto">
              <a:spcAft>
                <a:spcPts val="0"/>
              </a:spcAft>
              <a:buNone/>
              <a:defRPr/>
            </a:pPr>
            <a:r>
              <a:rPr lang="zh-TW" altLang="zh-TW" sz="2400" dirty="0" smtClean="0"/>
              <a:t>（二）</a:t>
            </a:r>
            <a:r>
              <a:rPr lang="zh-TW" altLang="zh-TW" sz="2400" b="1" dirty="0" smtClean="0">
                <a:solidFill>
                  <a:srgbClr val="7030A0"/>
                </a:solidFill>
              </a:rPr>
              <a:t>考績委員會初核</a:t>
            </a:r>
            <a:r>
              <a:rPr lang="zh-TW" altLang="zh-TW" sz="2400" dirty="0" smtClean="0"/>
              <a:t>階段： </a:t>
            </a:r>
          </a:p>
          <a:p>
            <a:pPr marL="987425" indent="0" fontAlgn="auto">
              <a:spcAft>
                <a:spcPts val="0"/>
              </a:spcAft>
              <a:buNone/>
              <a:defRPr/>
            </a:pPr>
            <a:r>
              <a:rPr lang="zh-TW" altLang="zh-TW" sz="2400" dirty="0" smtClean="0"/>
              <a:t>依考績委員會組織規程第</a:t>
            </a:r>
            <a:r>
              <a:rPr lang="en-US" altLang="zh-TW" sz="2400" dirty="0" smtClean="0"/>
              <a:t>5</a:t>
            </a:r>
            <a:r>
              <a:rPr lang="zh-TW" altLang="zh-TW" sz="2400" dirty="0" smtClean="0"/>
              <a:t>條規定，</a:t>
            </a:r>
            <a:r>
              <a:rPr lang="zh-TW" altLang="zh-TW" sz="2400" dirty="0" smtClean="0">
                <a:solidFill>
                  <a:srgbClr val="7030A0"/>
                </a:solidFill>
              </a:rPr>
              <a:t>考績委員會開會</a:t>
            </a:r>
            <a:r>
              <a:rPr lang="zh-TW" altLang="zh-TW" sz="2400" dirty="0" smtClean="0"/>
              <a:t>初核或復議年終（另予）考績時，</a:t>
            </a:r>
            <a:r>
              <a:rPr lang="zh-TW" altLang="zh-TW" sz="2400" dirty="0" smtClean="0">
                <a:solidFill>
                  <a:srgbClr val="7030A0"/>
                </a:solidFill>
              </a:rPr>
              <a:t>應將考績清冊、考績表及有關資料交各出席委員互相審閱、核議，並提付表決，填入考績表</a:t>
            </a:r>
            <a:r>
              <a:rPr lang="zh-TW" altLang="zh-TW" sz="2400" dirty="0" smtClean="0"/>
              <a:t>。故</a:t>
            </a:r>
            <a:r>
              <a:rPr lang="zh-TW" altLang="zh-TW" sz="2400" u="sng" dirty="0" smtClean="0"/>
              <a:t>公職人員於此階段如未自行迴避，除有考績委員會進行考績評核過程中因故未能使公職人員知有其本人或關係人列名其中之情事外，</a:t>
            </a:r>
            <a:r>
              <a:rPr lang="zh-TW" altLang="zh-TW" sz="2400" u="sng" dirty="0" smtClean="0">
                <a:solidFill>
                  <a:srgbClr val="7030A0"/>
                </a:solidFill>
              </a:rPr>
              <a:t>尚難主張不知有利益衝突</a:t>
            </a:r>
            <a:r>
              <a:rPr lang="zh-TW" altLang="zh-TW" sz="2400" dirty="0" smtClean="0"/>
              <a:t>，</a:t>
            </a:r>
            <a:r>
              <a:rPr lang="zh-TW" altLang="zh-TW" sz="2400" u="sng" dirty="0" smtClean="0"/>
              <a:t>即可認具有違反本法第</a:t>
            </a:r>
            <a:r>
              <a:rPr lang="en-US" altLang="zh-TW" sz="2400" u="sng" dirty="0" smtClean="0"/>
              <a:t>6</a:t>
            </a:r>
            <a:r>
              <a:rPr lang="zh-TW" altLang="zh-TW" sz="2400" u="sng" dirty="0" smtClean="0"/>
              <a:t>條及第</a:t>
            </a:r>
            <a:r>
              <a:rPr lang="en-US" altLang="zh-TW" sz="2400" u="sng" dirty="0" smtClean="0"/>
              <a:t>10</a:t>
            </a:r>
            <a:r>
              <a:rPr lang="zh-TW" altLang="zh-TW" sz="2400" u="sng" dirty="0" smtClean="0"/>
              <a:t>條自行迴避義務之故意</a:t>
            </a:r>
            <a:r>
              <a:rPr lang="zh-TW" altLang="zh-TW" sz="2400" dirty="0" smtClean="0"/>
              <a:t>。</a:t>
            </a:r>
            <a:endParaRPr lang="en-US" altLang="zh-TW" sz="2400" dirty="0" smtClean="0"/>
          </a:p>
          <a:p>
            <a:pPr marL="365760" indent="-283464" fontAlgn="auto">
              <a:spcAft>
                <a:spcPts val="0"/>
              </a:spcAft>
              <a:buNone/>
              <a:defRPr/>
            </a:pPr>
            <a:r>
              <a:rPr lang="zh-TW" altLang="zh-TW" sz="2400" dirty="0" smtClean="0"/>
              <a:t>（三）</a:t>
            </a:r>
            <a:r>
              <a:rPr lang="zh-TW" altLang="zh-TW" sz="2400" b="1" dirty="0" smtClean="0">
                <a:solidFill>
                  <a:srgbClr val="7030A0"/>
                </a:solidFill>
              </a:rPr>
              <a:t>機關長官覆核</a:t>
            </a:r>
            <a:r>
              <a:rPr lang="zh-TW" altLang="zh-TW" sz="2400" dirty="0" smtClean="0"/>
              <a:t>階段： </a:t>
            </a:r>
          </a:p>
          <a:p>
            <a:pPr marL="1439863" indent="-452438" fontAlgn="auto">
              <a:spcAft>
                <a:spcPts val="0"/>
              </a:spcAft>
              <a:buNone/>
              <a:defRPr/>
            </a:pPr>
            <a:r>
              <a:rPr lang="en-US" altLang="zh-TW" sz="2400" dirty="0" smtClean="0"/>
              <a:t>1</a:t>
            </a:r>
            <a:r>
              <a:rPr lang="zh-TW" altLang="zh-TW" sz="2400" dirty="0" smtClean="0"/>
              <a:t>、機關長官於覆核程序，或考績委員會會議紀錄循行政流程簽報機關長官核定時，機關首長及相關公職人員</a:t>
            </a:r>
            <a:r>
              <a:rPr lang="zh-TW" altLang="zh-TW" sz="2400" dirty="0" smtClean="0">
                <a:solidFill>
                  <a:srgbClr val="7030A0"/>
                </a:solidFill>
              </a:rPr>
              <a:t>如</a:t>
            </a:r>
            <a:r>
              <a:rPr lang="zh-TW" altLang="zh-TW" sz="2400" u="sng" dirty="0" smtClean="0">
                <a:solidFill>
                  <a:srgbClr val="7030A0"/>
                </a:solidFill>
              </a:rPr>
              <a:t>尊重原考績委員會決議結果未予更動，且有具體事證可認機關首長就考績委員會已決議之機關人員考績造冊未能逐一知悉涉有其關係人之考績</a:t>
            </a:r>
            <a:r>
              <a:rPr lang="zh-TW" altLang="zh-TW" sz="2400" u="sng" dirty="0" smtClean="0"/>
              <a:t>，即</a:t>
            </a:r>
            <a:r>
              <a:rPr lang="zh-TW" altLang="zh-TW" sz="2400" u="sng" dirty="0" smtClean="0">
                <a:solidFill>
                  <a:srgbClr val="7030A0"/>
                </a:solidFill>
              </a:rPr>
              <a:t>不宜僅因機關首長之核章行為即逕認具有主觀故意</a:t>
            </a:r>
            <a:r>
              <a:rPr lang="zh-TW" altLang="zh-TW" sz="2400" dirty="0" smtClean="0"/>
              <a:t>。</a:t>
            </a:r>
          </a:p>
          <a:p>
            <a:pPr marL="1258888" indent="0" fontAlgn="auto">
              <a:spcAft>
                <a:spcPts val="0"/>
              </a:spcAft>
              <a:buNone/>
              <a:defRPr/>
            </a:pPr>
            <a:endParaRPr lang="zh-TW" altLang="zh-TW" sz="2400" dirty="0" smtClean="0"/>
          </a:p>
        </p:txBody>
      </p:sp>
      <p:sp>
        <p:nvSpPr>
          <p:cNvPr id="5" name="投影片編號版面配置區 4"/>
          <p:cNvSpPr>
            <a:spLocks noGrp="1"/>
          </p:cNvSpPr>
          <p:nvPr>
            <p:ph type="sldNum" sz="quarter" idx="12"/>
          </p:nvPr>
        </p:nvSpPr>
        <p:spPr/>
        <p:txBody>
          <a:bodyPr/>
          <a:lstStyle/>
          <a:p>
            <a:pPr>
              <a:defRPr/>
            </a:pPr>
            <a:fld id="{69D56BCC-ADC5-4E72-BC97-D7475A35607A}" type="slidenum">
              <a:rPr lang="zh-TW" altLang="en-US" smtClean="0"/>
              <a:pPr>
                <a:defRPr/>
              </a:pPr>
              <a:t>21</a:t>
            </a:fld>
            <a:endParaRPr lang="zh-TW" altLang="en-US"/>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sz="half" idx="1"/>
          </p:nvPr>
        </p:nvSpPr>
        <p:spPr>
          <a:xfrm>
            <a:off x="323528" y="188640"/>
            <a:ext cx="8496944" cy="5937523"/>
          </a:xfrm>
        </p:spPr>
        <p:txBody>
          <a:bodyPr/>
          <a:lstStyle/>
          <a:p>
            <a:pPr marL="1439863" indent="-452438" fontAlgn="auto">
              <a:spcAft>
                <a:spcPts val="0"/>
              </a:spcAft>
              <a:buNone/>
              <a:defRPr/>
            </a:pPr>
            <a:r>
              <a:rPr lang="en-US" altLang="zh-TW" sz="2400" dirty="0" smtClean="0"/>
              <a:t>2</a:t>
            </a:r>
            <a:r>
              <a:rPr lang="zh-TW" altLang="zh-TW" sz="2400" dirty="0" smtClean="0"/>
              <a:t>、若機關首長於涉有關係人之考績案件時，對該關係人初核考績有不同意見，交考績委員會復議或對復議結果仍不同意而加註理由後變更之，以及</a:t>
            </a:r>
            <a:r>
              <a:rPr lang="zh-TW" altLang="zh-TW" sz="2400" u="sng" dirty="0" smtClean="0">
                <a:solidFill>
                  <a:srgbClr val="7030A0"/>
                </a:solidFill>
              </a:rPr>
              <a:t>考績委員會會議紀錄循行政流程簽報機關長官核定，簽報流程中相關公職人員遇有關係人之考績案件而為退回重擬或更改之意見時，如未自行迴避</a:t>
            </a:r>
            <a:r>
              <a:rPr lang="zh-TW" altLang="zh-TW" sz="2400" dirty="0" smtClean="0"/>
              <a:t>，即</a:t>
            </a:r>
            <a:r>
              <a:rPr lang="zh-TW" altLang="zh-TW" sz="2400" u="sng" dirty="0" smtClean="0"/>
              <a:t>可認其具有違反本法第</a:t>
            </a:r>
            <a:r>
              <a:rPr lang="en-US" altLang="zh-TW" sz="2400" u="sng" dirty="0" smtClean="0"/>
              <a:t>6</a:t>
            </a:r>
            <a:r>
              <a:rPr lang="zh-TW" altLang="zh-TW" sz="2400" u="sng" dirty="0" smtClean="0"/>
              <a:t>條及第</a:t>
            </a:r>
            <a:r>
              <a:rPr lang="en-US" altLang="zh-TW" sz="2400" u="sng" dirty="0" smtClean="0"/>
              <a:t>10</a:t>
            </a:r>
            <a:r>
              <a:rPr lang="zh-TW" altLang="zh-TW" sz="2400" u="sng" dirty="0" smtClean="0"/>
              <a:t>條之</a:t>
            </a:r>
            <a:r>
              <a:rPr lang="zh-TW" altLang="zh-TW" sz="2400" u="sng" dirty="0" smtClean="0">
                <a:solidFill>
                  <a:srgbClr val="7030A0"/>
                </a:solidFill>
              </a:rPr>
              <a:t>故意</a:t>
            </a:r>
            <a:r>
              <a:rPr lang="zh-TW" altLang="zh-TW" sz="2400" dirty="0" smtClean="0"/>
              <a:t>。</a:t>
            </a:r>
          </a:p>
          <a:p>
            <a:pPr marL="987425" indent="-904875" fontAlgn="auto">
              <a:spcAft>
                <a:spcPts val="0"/>
              </a:spcAft>
              <a:buNone/>
              <a:defRPr/>
            </a:pPr>
            <a:r>
              <a:rPr lang="zh-TW" altLang="zh-TW" sz="2400" dirty="0" smtClean="0"/>
              <a:t>（四）</a:t>
            </a:r>
            <a:r>
              <a:rPr lang="zh-TW" altLang="zh-TW" sz="2400" b="1" dirty="0" smtClean="0">
                <a:solidFill>
                  <a:srgbClr val="7030A0"/>
                </a:solidFill>
              </a:rPr>
              <a:t>主管機關</a:t>
            </a:r>
            <a:r>
              <a:rPr lang="zh-TW" altLang="zh-TW" sz="2400" dirty="0" smtClean="0"/>
              <a:t>或授權之所屬機關核定、送</a:t>
            </a:r>
            <a:r>
              <a:rPr lang="zh-TW" altLang="zh-TW" sz="2400" b="1" dirty="0" smtClean="0">
                <a:solidFill>
                  <a:srgbClr val="7030A0"/>
                </a:solidFill>
              </a:rPr>
              <a:t>銓敘部銓敘審定</a:t>
            </a:r>
            <a:r>
              <a:rPr lang="zh-TW" altLang="zh-TW" sz="2400" dirty="0" smtClean="0"/>
              <a:t>階段：</a:t>
            </a:r>
          </a:p>
          <a:p>
            <a:pPr marL="1439863" indent="-452438" fontAlgn="auto">
              <a:spcAft>
                <a:spcPts val="0"/>
              </a:spcAft>
              <a:buNone/>
              <a:defRPr/>
            </a:pPr>
            <a:r>
              <a:rPr lang="en-US" altLang="zh-TW" sz="2400" dirty="0" smtClean="0"/>
              <a:t>1</a:t>
            </a:r>
            <a:r>
              <a:rPr lang="zh-TW" altLang="zh-TW" sz="2400" dirty="0" smtClean="0"/>
              <a:t>、如僅係尊重原考績機關之考績決定未予更動，且有具體事證可認此階段公職人員就各機關人員考績造冊或未能逐一知悉涉有其關係人之考績，似不宜僅因公職人員之核章行為而逕認具有主觀故意。</a:t>
            </a:r>
          </a:p>
          <a:p>
            <a:pPr marL="1439863" indent="-452438" fontAlgn="auto">
              <a:spcAft>
                <a:spcPts val="0"/>
              </a:spcAft>
              <a:buNone/>
              <a:defRPr/>
            </a:pPr>
            <a:r>
              <a:rPr lang="en-US" altLang="zh-TW" sz="2400" dirty="0" smtClean="0"/>
              <a:t>2</a:t>
            </a:r>
            <a:r>
              <a:rPr lang="zh-TW" altLang="zh-TW" sz="2400" dirty="0" smtClean="0"/>
              <a:t>、如</a:t>
            </a:r>
            <a:r>
              <a:rPr lang="zh-TW" altLang="zh-TW" sz="2400" dirty="0" smtClean="0">
                <a:solidFill>
                  <a:srgbClr val="7030A0"/>
                </a:solidFill>
              </a:rPr>
              <a:t>認有違反考績法規情事而退還原考績機關另為處理過程中，涉有關係人之考績案件如未自行迴避</a:t>
            </a:r>
            <a:r>
              <a:rPr lang="zh-TW" altLang="zh-TW" sz="2400" dirty="0" smtClean="0"/>
              <a:t>，則應具有違反本法第</a:t>
            </a:r>
            <a:r>
              <a:rPr lang="en-US" altLang="zh-TW" sz="2400" dirty="0" smtClean="0"/>
              <a:t>6</a:t>
            </a:r>
            <a:r>
              <a:rPr lang="zh-TW" altLang="zh-TW" sz="2400" dirty="0" smtClean="0"/>
              <a:t>條及第</a:t>
            </a:r>
            <a:r>
              <a:rPr lang="en-US" altLang="zh-TW" sz="2400" dirty="0" smtClean="0"/>
              <a:t>10</a:t>
            </a:r>
            <a:r>
              <a:rPr lang="zh-TW" altLang="zh-TW" sz="2400" dirty="0" smtClean="0"/>
              <a:t>條之</a:t>
            </a:r>
            <a:r>
              <a:rPr lang="zh-TW" altLang="zh-TW" sz="2400" dirty="0" smtClean="0">
                <a:solidFill>
                  <a:srgbClr val="7030A0"/>
                </a:solidFill>
              </a:rPr>
              <a:t>故意</a:t>
            </a:r>
            <a:r>
              <a:rPr lang="zh-TW" altLang="zh-TW" sz="2400" dirty="0" smtClean="0"/>
              <a:t>。</a:t>
            </a:r>
          </a:p>
          <a:p>
            <a:pPr fontAlgn="auto">
              <a:spcAft>
                <a:spcPts val="0"/>
              </a:spcAft>
              <a:defRPr/>
            </a:pPr>
            <a:endParaRPr lang="zh-TW" altLang="en-US" sz="2400" dirty="0" smtClean="0"/>
          </a:p>
        </p:txBody>
      </p:sp>
      <p:sp>
        <p:nvSpPr>
          <p:cNvPr id="5" name="投影片編號版面配置區 4"/>
          <p:cNvSpPr>
            <a:spLocks noGrp="1"/>
          </p:cNvSpPr>
          <p:nvPr>
            <p:ph type="sldNum" sz="quarter" idx="12"/>
          </p:nvPr>
        </p:nvSpPr>
        <p:spPr/>
        <p:txBody>
          <a:bodyPr/>
          <a:lstStyle/>
          <a:p>
            <a:pPr>
              <a:defRPr/>
            </a:pPr>
            <a:fld id="{69D56BCC-ADC5-4E72-BC97-D7475A35607A}" type="slidenum">
              <a:rPr lang="zh-TW" altLang="en-US" smtClean="0"/>
              <a:pPr>
                <a:defRPr/>
              </a:pPr>
              <a:t>22</a:t>
            </a:fld>
            <a:endParaRPr lang="zh-TW" altLang="en-US"/>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sz="half" idx="1"/>
          </p:nvPr>
        </p:nvSpPr>
        <p:spPr>
          <a:xfrm>
            <a:off x="323528" y="714375"/>
            <a:ext cx="8424935" cy="5786438"/>
          </a:xfrm>
        </p:spPr>
        <p:txBody>
          <a:bodyPr>
            <a:noAutofit/>
          </a:bodyPr>
          <a:lstStyle/>
          <a:p>
            <a:pPr fontAlgn="auto">
              <a:spcAft>
                <a:spcPts val="0"/>
              </a:spcAft>
              <a:buFont typeface="Wingdings" pitchFamily="2" charset="2"/>
              <a:buChar char="ü"/>
              <a:defRPr/>
            </a:pPr>
            <a:r>
              <a:rPr lang="zh-TW" altLang="en-US" sz="2400" b="1" dirty="0">
                <a:solidFill>
                  <a:srgbClr val="7030A0"/>
                </a:solidFill>
              </a:rPr>
              <a:t>非財產上利益</a:t>
            </a:r>
            <a:r>
              <a:rPr lang="en-US" altLang="zh-TW" sz="2400" b="1" dirty="0">
                <a:solidFill>
                  <a:srgbClr val="7030A0"/>
                </a:solidFill>
              </a:rPr>
              <a:t>:</a:t>
            </a:r>
            <a:r>
              <a:rPr lang="zh-TW" altLang="en-US" sz="2400" b="1" dirty="0">
                <a:solidFill>
                  <a:srgbClr val="7030A0"/>
                </a:solidFill>
              </a:rPr>
              <a:t>指有利公職人員或其關係人於政府機關、公立學校、公營事業機構</a:t>
            </a:r>
            <a:r>
              <a:rPr lang="en-US" altLang="zh-TW" sz="2400" b="1" dirty="0">
                <a:solidFill>
                  <a:srgbClr val="7030A0"/>
                </a:solidFill>
              </a:rPr>
              <a:t>(</a:t>
            </a:r>
            <a:r>
              <a:rPr lang="zh-TW" altLang="en-US" sz="2400" b="1" dirty="0">
                <a:solidFill>
                  <a:srgbClr val="7030A0"/>
                </a:solidFill>
              </a:rPr>
              <a:t>以下簡稱機關</a:t>
            </a:r>
            <a:r>
              <a:rPr lang="en-US" altLang="zh-TW" sz="2400" b="1" dirty="0">
                <a:solidFill>
                  <a:srgbClr val="7030A0"/>
                </a:solidFill>
              </a:rPr>
              <a:t>)</a:t>
            </a:r>
            <a:r>
              <a:rPr lang="zh-TW" altLang="en-US" sz="2400" b="1" dirty="0">
                <a:solidFill>
                  <a:srgbClr val="7030A0"/>
                </a:solidFill>
              </a:rPr>
              <a:t>之任用、陞遷、調動及其他人事措施</a:t>
            </a:r>
            <a:r>
              <a:rPr lang="zh-TW" altLang="en-US" sz="2400" dirty="0"/>
              <a:t>。</a:t>
            </a:r>
            <a:endParaRPr lang="en-US" altLang="zh-TW" sz="2400" dirty="0"/>
          </a:p>
          <a:p>
            <a:pPr marL="365760" indent="-283464" fontAlgn="auto">
              <a:spcAft>
                <a:spcPts val="0"/>
              </a:spcAft>
              <a:buFont typeface="Wingdings 2"/>
              <a:buNone/>
              <a:defRPr/>
            </a:pPr>
            <a:r>
              <a:rPr lang="zh-TW" altLang="en-US" sz="2400" dirty="0"/>
              <a:t>五、利益衝突之定義</a:t>
            </a:r>
            <a:r>
              <a:rPr lang="en-US" altLang="zh-TW" sz="2400" dirty="0"/>
              <a:t>(</a:t>
            </a:r>
            <a:r>
              <a:rPr lang="zh-TW" altLang="en-US" sz="2400" dirty="0"/>
              <a:t>第</a:t>
            </a:r>
            <a:r>
              <a:rPr lang="en-US" altLang="zh-TW" sz="2400" dirty="0"/>
              <a:t>5</a:t>
            </a:r>
            <a:r>
              <a:rPr lang="zh-TW" altLang="en-US" sz="2400" dirty="0"/>
              <a:t>條</a:t>
            </a:r>
            <a:r>
              <a:rPr lang="en-US" altLang="zh-TW" sz="2400" dirty="0"/>
              <a:t>):</a:t>
            </a:r>
          </a:p>
          <a:p>
            <a:pPr marL="806450" indent="0" fontAlgn="auto">
              <a:spcAft>
                <a:spcPts val="0"/>
              </a:spcAft>
              <a:buFont typeface="Wingdings 2"/>
              <a:buNone/>
              <a:defRPr/>
            </a:pPr>
            <a:r>
              <a:rPr lang="zh-TW" altLang="en-US" sz="2400" dirty="0"/>
              <a:t>指公職人員執行職務時，得因其作為或不作為，直接或間接使本人或其關係人獲取利益者。</a:t>
            </a:r>
            <a:endParaRPr lang="en-US" altLang="zh-TW" sz="2400" dirty="0"/>
          </a:p>
          <a:p>
            <a:pPr marL="365760" indent="-283464" fontAlgn="auto">
              <a:spcAft>
                <a:spcPts val="0"/>
              </a:spcAft>
              <a:buFont typeface="Wingdings 2"/>
              <a:buNone/>
              <a:defRPr/>
            </a:pPr>
            <a:r>
              <a:rPr lang="zh-TW" altLang="en-US" sz="2400" dirty="0"/>
              <a:t>六、不當利益之禁止</a:t>
            </a:r>
            <a:r>
              <a:rPr lang="en-US" altLang="zh-TW" sz="2400" dirty="0"/>
              <a:t>:</a:t>
            </a:r>
          </a:p>
          <a:p>
            <a:pPr marL="987425" indent="-625475" fontAlgn="auto">
              <a:spcAft>
                <a:spcPts val="0"/>
              </a:spcAft>
              <a:buFont typeface="Wingdings 2"/>
              <a:buNone/>
              <a:defRPr/>
            </a:pPr>
            <a:r>
              <a:rPr lang="en-US" altLang="zh-TW" sz="2400" dirty="0"/>
              <a:t>(</a:t>
            </a:r>
            <a:r>
              <a:rPr lang="zh-TW" altLang="en-US" sz="2400" dirty="0"/>
              <a:t>一</a:t>
            </a:r>
            <a:r>
              <a:rPr lang="en-US" altLang="zh-TW" sz="2400" dirty="0"/>
              <a:t>)</a:t>
            </a:r>
            <a:r>
              <a:rPr lang="zh-TW" altLang="en-US" sz="2400" dirty="0"/>
              <a:t>公職人員不得假借職務上之權力、機會或方法，圖其本人或關係人之利益。</a:t>
            </a:r>
            <a:r>
              <a:rPr lang="en-US" altLang="zh-TW" sz="2400" dirty="0"/>
              <a:t>(</a:t>
            </a:r>
            <a:r>
              <a:rPr lang="zh-TW" altLang="en-US" sz="2400" dirty="0"/>
              <a:t>第</a:t>
            </a:r>
            <a:r>
              <a:rPr lang="en-US" altLang="zh-TW" sz="2400" dirty="0"/>
              <a:t>7</a:t>
            </a:r>
            <a:r>
              <a:rPr lang="zh-TW" altLang="en-US" sz="2400" dirty="0"/>
              <a:t>條</a:t>
            </a:r>
            <a:r>
              <a:rPr lang="en-US" altLang="zh-TW" sz="2400" dirty="0"/>
              <a:t>)</a:t>
            </a:r>
          </a:p>
          <a:p>
            <a:pPr marL="987425" indent="-625475" fontAlgn="auto">
              <a:spcAft>
                <a:spcPts val="0"/>
              </a:spcAft>
              <a:buFont typeface="Wingdings 2"/>
              <a:buNone/>
              <a:defRPr/>
            </a:pPr>
            <a:r>
              <a:rPr lang="en-US" altLang="zh-TW" sz="2400" dirty="0"/>
              <a:t>(</a:t>
            </a:r>
            <a:r>
              <a:rPr lang="zh-TW" altLang="en-US" sz="2400" dirty="0"/>
              <a:t>二</a:t>
            </a:r>
            <a:r>
              <a:rPr lang="en-US" altLang="zh-TW" sz="2400" dirty="0"/>
              <a:t>)</a:t>
            </a:r>
            <a:r>
              <a:rPr lang="zh-TW" altLang="en-US" sz="2400" dirty="0"/>
              <a:t>公職人員之關係人不得向機關有關人員關說、請託或以其他不當方法，圖其本人或公職人員之利益。</a:t>
            </a:r>
            <a:r>
              <a:rPr lang="en-US" altLang="zh-TW" sz="2400" dirty="0"/>
              <a:t> (</a:t>
            </a:r>
            <a:r>
              <a:rPr lang="zh-TW" altLang="en-US" sz="2400" dirty="0"/>
              <a:t>第</a:t>
            </a:r>
            <a:r>
              <a:rPr lang="en-US" altLang="zh-TW" sz="2400" dirty="0"/>
              <a:t>8</a:t>
            </a:r>
            <a:r>
              <a:rPr lang="zh-TW" altLang="en-US" sz="2400" dirty="0"/>
              <a:t>條</a:t>
            </a:r>
            <a:r>
              <a:rPr lang="en-US" altLang="zh-TW" sz="2400" dirty="0"/>
              <a:t>)</a:t>
            </a:r>
          </a:p>
          <a:p>
            <a:pPr marL="180975" indent="-180975" fontAlgn="auto">
              <a:spcAft>
                <a:spcPts val="0"/>
              </a:spcAft>
              <a:buFont typeface="Wingdings" pitchFamily="2" charset="2"/>
              <a:buChar char="ü"/>
              <a:defRPr/>
            </a:pPr>
            <a:r>
              <a:rPr lang="zh-TW" altLang="en-US" sz="2400" dirty="0"/>
              <a:t>本法第八條所稱</a:t>
            </a:r>
            <a:r>
              <a:rPr lang="zh-TW" altLang="en-US" sz="2400" dirty="0">
                <a:solidFill>
                  <a:srgbClr val="7030A0"/>
                </a:solidFill>
              </a:rPr>
              <a:t>關說、請託，指其內容涉及機關業務具體事項之決定或執行，且因該事項之決定或執行致有不當影響特定權利義務之虞者</a:t>
            </a:r>
            <a:r>
              <a:rPr lang="zh-TW" altLang="en-US" sz="2400" dirty="0"/>
              <a:t>。（公職人員利益衝突迴避法施行細則第</a:t>
            </a:r>
            <a:r>
              <a:rPr lang="en-US" altLang="zh-TW" sz="2400" dirty="0"/>
              <a:t>4</a:t>
            </a:r>
            <a:r>
              <a:rPr lang="zh-TW" altLang="en-US" sz="2400" dirty="0"/>
              <a:t>條）</a:t>
            </a:r>
          </a:p>
        </p:txBody>
      </p:sp>
      <p:sp>
        <p:nvSpPr>
          <p:cNvPr id="5" name="投影片編號版面配置區 4"/>
          <p:cNvSpPr>
            <a:spLocks noGrp="1"/>
          </p:cNvSpPr>
          <p:nvPr>
            <p:ph type="sldNum" sz="quarter" idx="12"/>
          </p:nvPr>
        </p:nvSpPr>
        <p:spPr/>
        <p:txBody>
          <a:bodyPr/>
          <a:lstStyle/>
          <a:p>
            <a:pPr>
              <a:defRPr/>
            </a:pPr>
            <a:fld id="{315C31CD-77B2-4137-8F3F-660D8181F2BE}" type="slidenum">
              <a:rPr lang="zh-TW" altLang="en-US"/>
              <a:pPr>
                <a:defRPr/>
              </a:pPr>
              <a:t>23</a:t>
            </a:fld>
            <a:endParaRPr lang="zh-TW" alt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17488"/>
            <a:ext cx="3810000" cy="1162050"/>
          </a:xfrm>
        </p:spPr>
        <p:txBody>
          <a:bodyPr/>
          <a:lstStyle/>
          <a:p>
            <a:pPr fontAlgn="auto">
              <a:spcAft>
                <a:spcPts val="0"/>
              </a:spcAft>
              <a:defRPr/>
            </a:pPr>
            <a:endParaRPr lang="zh-TW" altLang="en-US">
              <a:solidFill>
                <a:schemeClr val="tx2">
                  <a:satMod val="130000"/>
                </a:schemeClr>
              </a:solidFill>
            </a:endParaRPr>
          </a:p>
        </p:txBody>
      </p:sp>
      <p:sp>
        <p:nvSpPr>
          <p:cNvPr id="4" name="內容版面配置區 3"/>
          <p:cNvSpPr>
            <a:spLocks noGrp="1"/>
          </p:cNvSpPr>
          <p:nvPr>
            <p:ph sz="half" idx="1"/>
          </p:nvPr>
        </p:nvSpPr>
        <p:spPr>
          <a:xfrm>
            <a:off x="457200" y="1357313"/>
            <a:ext cx="8153400" cy="5500687"/>
          </a:xfrm>
        </p:spPr>
        <p:txBody>
          <a:bodyPr>
            <a:normAutofit lnSpcReduction="10000"/>
          </a:bodyPr>
          <a:lstStyle/>
          <a:p>
            <a:pPr marL="987425" indent="-625475" fontAlgn="auto">
              <a:spcAft>
                <a:spcPts val="0"/>
              </a:spcAft>
              <a:buFont typeface="Wingdings 2"/>
              <a:buNone/>
              <a:defRPr/>
            </a:pPr>
            <a:r>
              <a:rPr lang="en-US" altLang="zh-TW" sz="2400" dirty="0"/>
              <a:t>(</a:t>
            </a:r>
            <a:r>
              <a:rPr lang="zh-TW" altLang="en-US" sz="2400" dirty="0"/>
              <a:t>三</a:t>
            </a:r>
            <a:r>
              <a:rPr lang="en-US" altLang="zh-TW" sz="2400" dirty="0"/>
              <a:t>)</a:t>
            </a:r>
            <a:r>
              <a:rPr lang="zh-TW" altLang="en-US" sz="2400" dirty="0"/>
              <a:t>公職人員或其關係人，不得與公職人員服務之機關或受其監督之機關為買賣、租賃、承攬等交易行為。</a:t>
            </a:r>
            <a:r>
              <a:rPr lang="en-US" altLang="zh-TW" sz="2400" dirty="0"/>
              <a:t>(</a:t>
            </a:r>
            <a:r>
              <a:rPr lang="zh-TW" altLang="en-US" sz="2400" dirty="0"/>
              <a:t>第</a:t>
            </a:r>
            <a:r>
              <a:rPr lang="en-US" altLang="zh-TW" sz="2400" dirty="0"/>
              <a:t>9</a:t>
            </a:r>
            <a:r>
              <a:rPr lang="zh-TW" altLang="en-US" sz="2400" dirty="0"/>
              <a:t>條</a:t>
            </a:r>
            <a:r>
              <a:rPr lang="en-US" altLang="zh-TW" sz="2400" dirty="0"/>
              <a:t>)</a:t>
            </a:r>
          </a:p>
          <a:p>
            <a:pPr marL="1168400" indent="-1085850" fontAlgn="auto">
              <a:lnSpc>
                <a:spcPct val="90000"/>
              </a:lnSpc>
              <a:spcAft>
                <a:spcPts val="0"/>
              </a:spcAft>
              <a:buFont typeface="Wingdings 2"/>
              <a:buNone/>
              <a:defRPr/>
            </a:pPr>
            <a:r>
              <a:rPr lang="zh-TW" altLang="en-US" sz="2800" dirty="0" smtClean="0"/>
              <a:t>七、有</a:t>
            </a:r>
            <a:r>
              <a:rPr lang="zh-TW" altLang="en-US" sz="2800" dirty="0" smtClean="0">
                <a:solidFill>
                  <a:srgbClr val="7030A0"/>
                </a:solidFill>
                <a:effectLst>
                  <a:outerShdw blurRad="38100" dist="38100" dir="2700000" algn="tl">
                    <a:srgbClr val="000000">
                      <a:alpha val="43137"/>
                    </a:srgbClr>
                  </a:outerShdw>
                </a:effectLst>
              </a:rPr>
              <a:t>迴避義務時之處理</a:t>
            </a:r>
            <a:r>
              <a:rPr lang="en-US" altLang="zh-TW" sz="2800" dirty="0" smtClean="0"/>
              <a:t>(</a:t>
            </a:r>
            <a:r>
              <a:rPr lang="zh-TW" altLang="en-US" sz="2800" dirty="0" smtClean="0"/>
              <a:t>第</a:t>
            </a:r>
            <a:r>
              <a:rPr lang="en-US" altLang="zh-TW" sz="2800" dirty="0" smtClean="0"/>
              <a:t>10</a:t>
            </a:r>
            <a:r>
              <a:rPr lang="zh-TW" altLang="en-US" sz="2800" dirty="0" smtClean="0"/>
              <a:t>條</a:t>
            </a:r>
            <a:r>
              <a:rPr lang="en-US" altLang="zh-TW" sz="2800" dirty="0" smtClean="0"/>
              <a:t>):</a:t>
            </a:r>
          </a:p>
          <a:p>
            <a:pPr marL="987425" indent="-625475" fontAlgn="auto">
              <a:spcAft>
                <a:spcPts val="0"/>
              </a:spcAft>
              <a:buNone/>
              <a:tabLst>
                <a:tab pos="987425" algn="l"/>
              </a:tabLst>
              <a:defRPr/>
            </a:pPr>
            <a:r>
              <a:rPr lang="en-US" altLang="zh-TW" sz="2400" dirty="0"/>
              <a:t>(</a:t>
            </a:r>
            <a:r>
              <a:rPr lang="zh-TW" altLang="en-US" sz="2400" dirty="0"/>
              <a:t>一</a:t>
            </a:r>
            <a:r>
              <a:rPr lang="en-US" altLang="zh-TW" sz="2400" dirty="0"/>
              <a:t>)</a:t>
            </a:r>
            <a:r>
              <a:rPr lang="zh-TW" altLang="en-US" sz="2400" dirty="0"/>
              <a:t>民意代表，不得參與個人利益相關議案之審議及表決。</a:t>
            </a:r>
          </a:p>
          <a:p>
            <a:pPr marL="987425" indent="-625475" fontAlgn="auto">
              <a:spcAft>
                <a:spcPts val="0"/>
              </a:spcAft>
              <a:buNone/>
              <a:defRPr/>
            </a:pPr>
            <a:r>
              <a:rPr lang="en-US" altLang="zh-TW" sz="2400" dirty="0"/>
              <a:t>(</a:t>
            </a:r>
            <a:r>
              <a:rPr lang="zh-TW" altLang="en-US" sz="2400" dirty="0"/>
              <a:t>二</a:t>
            </a:r>
            <a:r>
              <a:rPr lang="en-US" altLang="zh-TW" sz="2400" dirty="0"/>
              <a:t>)</a:t>
            </a:r>
            <a:r>
              <a:rPr lang="zh-TW" altLang="en-US" sz="2400" dirty="0"/>
              <a:t>其他公職人員應停止執行該項職務，並由職務代理人執行之。</a:t>
            </a:r>
          </a:p>
          <a:p>
            <a:pPr marL="987425" indent="-625475" fontAlgn="auto">
              <a:spcAft>
                <a:spcPts val="0"/>
              </a:spcAft>
              <a:buNone/>
              <a:defRPr/>
            </a:pPr>
            <a:r>
              <a:rPr lang="en-US" altLang="zh-TW" sz="2400" dirty="0"/>
              <a:t>(</a:t>
            </a:r>
            <a:r>
              <a:rPr lang="zh-TW" altLang="en-US" sz="2400" dirty="0"/>
              <a:t>三</a:t>
            </a:r>
            <a:r>
              <a:rPr lang="en-US" altLang="zh-TW" sz="2400" dirty="0"/>
              <a:t>)</a:t>
            </a:r>
            <a:r>
              <a:rPr lang="zh-TW" altLang="en-US" sz="2400" dirty="0"/>
              <a:t>前項情形，公職人員應以書面分別向公職人員財產申報法第</a:t>
            </a:r>
            <a:r>
              <a:rPr lang="en-US" altLang="zh-TW" sz="2400" dirty="0"/>
              <a:t>4</a:t>
            </a:r>
            <a:r>
              <a:rPr lang="zh-TW" altLang="en-US" sz="2400" dirty="0"/>
              <a:t>條所定機關報備。</a:t>
            </a:r>
            <a:endParaRPr lang="en-US" altLang="zh-TW" sz="2400" dirty="0"/>
          </a:p>
          <a:p>
            <a:pPr marL="987425" indent="-625475" fontAlgn="auto">
              <a:lnSpc>
                <a:spcPct val="110000"/>
              </a:lnSpc>
              <a:spcAft>
                <a:spcPts val="0"/>
              </a:spcAft>
              <a:buNone/>
              <a:defRPr/>
            </a:pPr>
            <a:r>
              <a:rPr lang="en-US" altLang="zh-TW" sz="2400" dirty="0"/>
              <a:t>(</a:t>
            </a:r>
            <a:r>
              <a:rPr lang="zh-TW" altLang="en-US" sz="2400" dirty="0"/>
              <a:t>四</a:t>
            </a:r>
            <a:r>
              <a:rPr lang="en-US" altLang="zh-TW" sz="2400" dirty="0"/>
              <a:t>)</a:t>
            </a:r>
            <a:r>
              <a:rPr lang="zh-TW" altLang="en-US" sz="2400" dirty="0"/>
              <a:t>公職人員之服務機關或上級機關如認該公職人員無須迴避者，得命其繼續執行職務。</a:t>
            </a:r>
            <a:endParaRPr lang="en-US" altLang="zh-TW" sz="2400" dirty="0"/>
          </a:p>
          <a:p>
            <a:pPr marL="987425" indent="-625475" fontAlgn="auto">
              <a:lnSpc>
                <a:spcPct val="120000"/>
              </a:lnSpc>
              <a:spcAft>
                <a:spcPts val="0"/>
              </a:spcAft>
              <a:buNone/>
              <a:defRPr/>
            </a:pPr>
            <a:r>
              <a:rPr lang="en-US" altLang="zh-TW" sz="2400" dirty="0"/>
              <a:t>(</a:t>
            </a:r>
            <a:r>
              <a:rPr lang="zh-TW" altLang="en-US" sz="2400" dirty="0"/>
              <a:t>五</a:t>
            </a:r>
            <a:r>
              <a:rPr lang="en-US" altLang="zh-TW" sz="2400" dirty="0"/>
              <a:t>)</a:t>
            </a:r>
            <a:r>
              <a:rPr lang="zh-TW" altLang="en-US" sz="2400" dirty="0"/>
              <a:t>服務機關或上級機關知有應自行迴避而未迴避情事者，應命該公職人員迴避。</a:t>
            </a:r>
          </a:p>
        </p:txBody>
      </p:sp>
      <p:sp>
        <p:nvSpPr>
          <p:cNvPr id="5" name="投影片編號版面配置區 4"/>
          <p:cNvSpPr>
            <a:spLocks noGrp="1"/>
          </p:cNvSpPr>
          <p:nvPr>
            <p:ph type="sldNum" sz="quarter" idx="12"/>
          </p:nvPr>
        </p:nvSpPr>
        <p:spPr/>
        <p:txBody>
          <a:bodyPr/>
          <a:lstStyle/>
          <a:p>
            <a:pPr>
              <a:defRPr/>
            </a:pPr>
            <a:fld id="{6EF6F83E-A646-46EC-BE67-CFCF2318C4DB}" type="slidenum">
              <a:rPr lang="zh-TW" altLang="en-US"/>
              <a:pPr>
                <a:defRPr/>
              </a:pPr>
              <a:t>24</a:t>
            </a:fld>
            <a:endParaRPr lang="zh-TW" alt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17488"/>
            <a:ext cx="3810000" cy="1162050"/>
          </a:xfrm>
        </p:spPr>
        <p:txBody>
          <a:bodyPr/>
          <a:lstStyle/>
          <a:p>
            <a:pPr fontAlgn="auto">
              <a:spcAft>
                <a:spcPts val="0"/>
              </a:spcAft>
              <a:defRPr/>
            </a:pPr>
            <a:endParaRPr lang="zh-TW" altLang="en-US">
              <a:solidFill>
                <a:schemeClr val="tx2">
                  <a:satMod val="130000"/>
                </a:schemeClr>
              </a:solidFill>
            </a:endParaRPr>
          </a:p>
        </p:txBody>
      </p:sp>
      <p:sp>
        <p:nvSpPr>
          <p:cNvPr id="4" name="內容版面配置區 3"/>
          <p:cNvSpPr>
            <a:spLocks noGrp="1"/>
          </p:cNvSpPr>
          <p:nvPr>
            <p:ph sz="half" idx="1"/>
          </p:nvPr>
        </p:nvSpPr>
        <p:spPr>
          <a:xfrm>
            <a:off x="457200" y="1357313"/>
            <a:ext cx="8153400" cy="4768850"/>
          </a:xfrm>
        </p:spPr>
        <p:txBody>
          <a:bodyPr>
            <a:normAutofit/>
          </a:bodyPr>
          <a:lstStyle/>
          <a:p>
            <a:pPr>
              <a:buFont typeface="Wingdings 2" pitchFamily="18" charset="2"/>
              <a:buNone/>
            </a:pPr>
            <a:r>
              <a:rPr lang="zh-TW" altLang="en-US" sz="2800" dirty="0" smtClean="0"/>
              <a:t>八、</a:t>
            </a:r>
            <a:r>
              <a:rPr lang="zh-TW" altLang="en-US" sz="2800" b="1" dirty="0" smtClean="0">
                <a:solidFill>
                  <a:srgbClr val="7030A0"/>
                </a:solidFill>
                <a:effectLst>
                  <a:outerShdw blurRad="38100" dist="38100" dir="2700000" algn="tl">
                    <a:srgbClr val="C0C0C0"/>
                  </a:outerShdw>
                </a:effectLst>
              </a:rPr>
              <a:t>自行迴避</a:t>
            </a:r>
            <a:r>
              <a:rPr lang="zh-TW" altLang="en-US" sz="2800" dirty="0" smtClean="0"/>
              <a:t>前所生行為之效力</a:t>
            </a:r>
            <a:r>
              <a:rPr lang="en-US" altLang="zh-TW" sz="2800" dirty="0" smtClean="0"/>
              <a:t>(</a:t>
            </a:r>
            <a:r>
              <a:rPr lang="zh-TW" altLang="en-US" sz="2800" dirty="0" smtClean="0"/>
              <a:t>第</a:t>
            </a:r>
            <a:r>
              <a:rPr lang="en-US" altLang="zh-TW" sz="2800" dirty="0" smtClean="0"/>
              <a:t>11</a:t>
            </a:r>
            <a:r>
              <a:rPr lang="zh-TW" altLang="en-US" sz="2800" dirty="0" smtClean="0"/>
              <a:t>條</a:t>
            </a:r>
            <a:r>
              <a:rPr lang="en-US" altLang="zh-TW" sz="2800" dirty="0" smtClean="0"/>
              <a:t>)</a:t>
            </a:r>
            <a:r>
              <a:rPr lang="zh-TW" altLang="en-US" sz="2800" dirty="0" smtClean="0"/>
              <a:t>：</a:t>
            </a:r>
            <a:endParaRPr lang="en-US" altLang="zh-TW" sz="2800" dirty="0" smtClean="0"/>
          </a:p>
          <a:p>
            <a:pPr marL="806450" indent="0">
              <a:buFont typeface="Wingdings 2" pitchFamily="18" charset="2"/>
              <a:buNone/>
            </a:pPr>
            <a:r>
              <a:rPr lang="zh-TW" altLang="en-US" sz="2400" dirty="0"/>
              <a:t>民意代表以外之公職人員於自行迴避前，對該項事務所為之同意、否決、決定、建議、提案、調查等行為均屬無效，應由其職務代理人重新為之。</a:t>
            </a:r>
            <a:endParaRPr lang="en-US" altLang="zh-TW" sz="2400" dirty="0"/>
          </a:p>
          <a:p>
            <a:pPr>
              <a:buFont typeface="Wingdings 2" pitchFamily="18" charset="2"/>
              <a:buNone/>
            </a:pPr>
            <a:r>
              <a:rPr lang="zh-TW" altLang="en-US" sz="2800" dirty="0" smtClean="0"/>
              <a:t>九、</a:t>
            </a:r>
            <a:r>
              <a:rPr lang="zh-TW" altLang="en-US" sz="2800" b="1" dirty="0" smtClean="0">
                <a:solidFill>
                  <a:srgbClr val="7030A0"/>
                </a:solidFill>
                <a:effectLst>
                  <a:outerShdw blurRad="38100" dist="38100" dir="2700000" algn="tl">
                    <a:srgbClr val="C0C0C0"/>
                  </a:outerShdw>
                </a:effectLst>
              </a:rPr>
              <a:t>申請迴避</a:t>
            </a:r>
            <a:r>
              <a:rPr lang="en-US" altLang="zh-TW" sz="2800" dirty="0" smtClean="0"/>
              <a:t>(</a:t>
            </a:r>
            <a:r>
              <a:rPr lang="zh-TW" altLang="en-US" sz="2800" dirty="0" smtClean="0"/>
              <a:t>第</a:t>
            </a:r>
            <a:r>
              <a:rPr lang="en-US" altLang="zh-TW" sz="2800" dirty="0" smtClean="0"/>
              <a:t>12</a:t>
            </a:r>
            <a:r>
              <a:rPr lang="zh-TW" altLang="en-US" sz="2800" dirty="0" smtClean="0"/>
              <a:t>條</a:t>
            </a:r>
            <a:r>
              <a:rPr lang="en-US" altLang="zh-TW" sz="2800" dirty="0" smtClean="0"/>
              <a:t>) </a:t>
            </a:r>
            <a:r>
              <a:rPr lang="zh-TW" altLang="en-US" sz="2800" dirty="0" smtClean="0"/>
              <a:t>：</a:t>
            </a:r>
            <a:endParaRPr lang="en-US" altLang="zh-TW" sz="2800" dirty="0" smtClean="0"/>
          </a:p>
          <a:p>
            <a:pPr marL="806450" indent="0">
              <a:buNone/>
            </a:pPr>
            <a:r>
              <a:rPr lang="zh-TW" altLang="en-US" sz="2400" dirty="0">
                <a:solidFill>
                  <a:srgbClr val="7030A0"/>
                </a:solidFill>
              </a:rPr>
              <a:t>公職人員有應自行迴避之情事而不迴避者，利害關係人得向下列機關申請其迴避</a:t>
            </a:r>
            <a:r>
              <a:rPr lang="zh-TW" altLang="en-US" sz="2400" dirty="0"/>
              <a:t>：</a:t>
            </a:r>
            <a:endParaRPr lang="en-US" altLang="zh-TW" sz="2400" dirty="0"/>
          </a:p>
          <a:p>
            <a:pPr marL="806450" indent="0">
              <a:buNone/>
            </a:pPr>
            <a:r>
              <a:rPr lang="en-US" altLang="zh-TW" sz="2400" dirty="0"/>
              <a:t>(</a:t>
            </a:r>
            <a:r>
              <a:rPr lang="zh-TW" altLang="en-US" sz="2400" dirty="0"/>
              <a:t>一</a:t>
            </a:r>
            <a:r>
              <a:rPr lang="en-US" altLang="zh-TW" sz="2400" dirty="0"/>
              <a:t>)</a:t>
            </a:r>
            <a:r>
              <a:rPr lang="zh-TW" altLang="en-US" sz="2400" dirty="0"/>
              <a:t>應迴避者為民意代表時，向各該民意機關為之</a:t>
            </a:r>
            <a:r>
              <a:rPr lang="zh-TW" altLang="en-US" sz="2400" dirty="0" smtClean="0"/>
              <a:t>。 </a:t>
            </a:r>
            <a:r>
              <a:rPr lang="en-US" altLang="zh-TW" sz="2400" dirty="0"/>
              <a:t>(</a:t>
            </a:r>
            <a:r>
              <a:rPr lang="zh-TW" altLang="en-US" sz="2400" dirty="0"/>
              <a:t>二</a:t>
            </a:r>
            <a:r>
              <a:rPr lang="en-US" altLang="zh-TW" sz="2400" dirty="0"/>
              <a:t>)</a:t>
            </a:r>
            <a:r>
              <a:rPr lang="zh-TW" altLang="en-US" sz="2400" dirty="0"/>
              <a:t>應迴避者為其他公職人員時，向該公職人員服務機關為之；如為機關首長時，向上級機關為之；無上級機關者，向監察院為之</a:t>
            </a:r>
            <a:r>
              <a:rPr lang="zh-TW" altLang="en-US" sz="2400" dirty="0" smtClean="0">
                <a:latin typeface="標楷體" pitchFamily="65" charset="-120"/>
                <a:ea typeface="標楷體" pitchFamily="65" charset="-120"/>
              </a:rPr>
              <a:t>。</a:t>
            </a:r>
          </a:p>
        </p:txBody>
      </p:sp>
      <p:sp>
        <p:nvSpPr>
          <p:cNvPr id="5" name="投影片編號版面配置區 4"/>
          <p:cNvSpPr>
            <a:spLocks noGrp="1"/>
          </p:cNvSpPr>
          <p:nvPr>
            <p:ph type="sldNum" sz="quarter" idx="12"/>
          </p:nvPr>
        </p:nvSpPr>
        <p:spPr/>
        <p:txBody>
          <a:bodyPr/>
          <a:lstStyle/>
          <a:p>
            <a:pPr>
              <a:defRPr/>
            </a:pPr>
            <a:fld id="{5B6937DE-B472-4D35-83BA-86F1C82557EC}" type="slidenum">
              <a:rPr lang="zh-TW" altLang="en-US"/>
              <a:pPr>
                <a:defRPr/>
              </a:pPr>
              <a:t>25</a:t>
            </a:fld>
            <a:endParaRPr lang="zh-TW" alt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17488"/>
            <a:ext cx="3810000" cy="1162050"/>
          </a:xfrm>
        </p:spPr>
        <p:txBody>
          <a:bodyPr/>
          <a:lstStyle/>
          <a:p>
            <a:pPr fontAlgn="auto">
              <a:spcAft>
                <a:spcPts val="0"/>
              </a:spcAft>
              <a:defRPr/>
            </a:pPr>
            <a:endParaRPr lang="zh-TW" altLang="en-US">
              <a:solidFill>
                <a:schemeClr val="tx2">
                  <a:satMod val="130000"/>
                </a:schemeClr>
              </a:solidFill>
            </a:endParaRPr>
          </a:p>
        </p:txBody>
      </p:sp>
      <p:sp>
        <p:nvSpPr>
          <p:cNvPr id="4" name="內容版面配置區 3"/>
          <p:cNvSpPr>
            <a:spLocks noGrp="1"/>
          </p:cNvSpPr>
          <p:nvPr>
            <p:ph sz="half" idx="1"/>
          </p:nvPr>
        </p:nvSpPr>
        <p:spPr>
          <a:xfrm>
            <a:off x="251520" y="1357312"/>
            <a:ext cx="8568952" cy="5384055"/>
          </a:xfrm>
        </p:spPr>
        <p:txBody>
          <a:bodyPr>
            <a:normAutofit lnSpcReduction="10000"/>
          </a:bodyPr>
          <a:lstStyle/>
          <a:p>
            <a:pPr marL="365760" indent="-283464" fontAlgn="auto">
              <a:spcAft>
                <a:spcPts val="0"/>
              </a:spcAft>
              <a:buFont typeface="Wingdings 2"/>
              <a:buNone/>
              <a:defRPr/>
            </a:pPr>
            <a:r>
              <a:rPr lang="zh-TW" altLang="en-US" sz="2800" dirty="0" smtClean="0"/>
              <a:t>十、</a:t>
            </a:r>
            <a:r>
              <a:rPr lang="zh-TW" altLang="en-US" sz="2800" b="1" dirty="0" smtClean="0">
                <a:solidFill>
                  <a:srgbClr val="7030A0"/>
                </a:solidFill>
                <a:effectLst>
                  <a:outerShdw blurRad="38100" dist="38100" dir="2700000" algn="tl">
                    <a:srgbClr val="000000">
                      <a:alpha val="43137"/>
                    </a:srgbClr>
                  </a:outerShdw>
                </a:effectLst>
              </a:rPr>
              <a:t>命令迴避</a:t>
            </a:r>
            <a:r>
              <a:rPr lang="en-US" altLang="zh-TW" sz="2800" dirty="0" smtClean="0"/>
              <a:t>(</a:t>
            </a:r>
            <a:r>
              <a:rPr lang="zh-TW" altLang="en-US" sz="2800" dirty="0" smtClean="0"/>
              <a:t>第</a:t>
            </a:r>
            <a:r>
              <a:rPr lang="en-US" altLang="zh-TW" sz="2800" dirty="0" smtClean="0"/>
              <a:t>13</a:t>
            </a:r>
            <a:r>
              <a:rPr lang="zh-TW" altLang="en-US" sz="2800" dirty="0" smtClean="0"/>
              <a:t>條</a:t>
            </a:r>
            <a:r>
              <a:rPr lang="en-US" altLang="zh-TW" sz="2800" dirty="0" smtClean="0"/>
              <a:t>)</a:t>
            </a:r>
            <a:r>
              <a:rPr lang="zh-TW" altLang="en-US" sz="2800" dirty="0" smtClean="0"/>
              <a:t>：</a:t>
            </a:r>
            <a:endParaRPr lang="en-US" altLang="zh-TW" sz="2800" dirty="0" smtClean="0"/>
          </a:p>
          <a:p>
            <a:pPr marL="806450" indent="0" fontAlgn="auto">
              <a:spcAft>
                <a:spcPts val="0"/>
              </a:spcAft>
              <a:buFont typeface="Wingdings 2"/>
              <a:buNone/>
              <a:defRPr/>
            </a:pPr>
            <a:r>
              <a:rPr lang="zh-TW" altLang="en-US" sz="2400" dirty="0">
                <a:solidFill>
                  <a:srgbClr val="7030A0"/>
                </a:solidFill>
              </a:rPr>
              <a:t>經調查屬實後，應命被申請迴避之公職人員迴避，該公職人員不得拒絕</a:t>
            </a:r>
            <a:r>
              <a:rPr lang="zh-TW" altLang="en-US" sz="2400" dirty="0" smtClean="0">
                <a:latin typeface="標楷體" pitchFamily="65" charset="-120"/>
                <a:ea typeface="標楷體" pitchFamily="65" charset="-120"/>
              </a:rPr>
              <a:t>。</a:t>
            </a:r>
            <a:endParaRPr lang="en-US" altLang="zh-TW" sz="2400" dirty="0" smtClean="0">
              <a:latin typeface="標楷體" pitchFamily="65" charset="-120"/>
              <a:ea typeface="標楷體" pitchFamily="65" charset="-120"/>
            </a:endParaRPr>
          </a:p>
          <a:p>
            <a:pPr marL="365760" indent="-283464" fontAlgn="auto">
              <a:spcAft>
                <a:spcPts val="0"/>
              </a:spcAft>
              <a:buFont typeface="Wingdings 2"/>
              <a:buNone/>
              <a:defRPr/>
            </a:pPr>
            <a:r>
              <a:rPr lang="zh-TW" altLang="en-US" sz="2800" dirty="0" smtClean="0"/>
              <a:t>十一、其他：</a:t>
            </a:r>
            <a:endParaRPr lang="en-US" altLang="zh-TW" sz="2800" dirty="0" smtClean="0"/>
          </a:p>
          <a:p>
            <a:pPr marL="1168400" indent="-1085850" fontAlgn="auto">
              <a:spcAft>
                <a:spcPts val="0"/>
              </a:spcAft>
              <a:buFont typeface="Wingdings 2"/>
              <a:buNone/>
              <a:defRPr/>
            </a:pPr>
            <a:r>
              <a:rPr lang="zh-TW" altLang="en-US" sz="2800" dirty="0" smtClean="0"/>
              <a:t>           </a:t>
            </a:r>
            <a:r>
              <a:rPr lang="zh-TW" altLang="en-US" sz="2400" dirty="0" smtClean="0"/>
              <a:t>本</a:t>
            </a:r>
            <a:r>
              <a:rPr lang="zh-TW" altLang="en-US" sz="2400" dirty="0"/>
              <a:t>法第</a:t>
            </a:r>
            <a:r>
              <a:rPr lang="en-US" altLang="zh-TW" sz="2400" dirty="0"/>
              <a:t>14</a:t>
            </a:r>
            <a:r>
              <a:rPr lang="zh-TW" altLang="en-US" sz="2400" dirty="0"/>
              <a:t>條至</a:t>
            </a:r>
            <a:r>
              <a:rPr lang="en-US" altLang="zh-TW" sz="2400" dirty="0"/>
              <a:t>17</a:t>
            </a:r>
            <a:r>
              <a:rPr lang="zh-TW" altLang="en-US" sz="2400" dirty="0"/>
              <a:t>條規定違反本法各條、款之罰則</a:t>
            </a:r>
            <a:r>
              <a:rPr lang="en-US" altLang="zh-TW" sz="2400" dirty="0"/>
              <a:t>:</a:t>
            </a:r>
          </a:p>
          <a:p>
            <a:pPr marL="987425" indent="-544513" fontAlgn="auto">
              <a:spcAft>
                <a:spcPts val="0"/>
              </a:spcAft>
              <a:buFont typeface="Wingdings 2"/>
              <a:buNone/>
              <a:defRPr/>
            </a:pPr>
            <a:r>
              <a:rPr lang="en-US" altLang="zh-TW" sz="2400" dirty="0"/>
              <a:t> </a:t>
            </a:r>
            <a:r>
              <a:rPr lang="en-US" altLang="zh-TW" sz="2400" dirty="0" smtClean="0"/>
              <a:t>(</a:t>
            </a:r>
            <a:r>
              <a:rPr lang="zh-TW" altLang="en-US" sz="2400" dirty="0"/>
              <a:t>一</a:t>
            </a:r>
            <a:r>
              <a:rPr lang="en-US" altLang="zh-TW" sz="2400" dirty="0"/>
              <a:t>)</a:t>
            </a:r>
            <a:r>
              <a:rPr lang="zh-TW" altLang="en-US" sz="2400" dirty="0"/>
              <a:t>違反第七條或第八條規定者，處新臺幣</a:t>
            </a:r>
            <a:r>
              <a:rPr lang="zh-TW" altLang="en-US" sz="2400" dirty="0">
                <a:solidFill>
                  <a:srgbClr val="7030A0"/>
                </a:solidFill>
              </a:rPr>
              <a:t>一百萬元</a:t>
            </a:r>
            <a:r>
              <a:rPr lang="zh-TW" altLang="en-US" sz="2400" dirty="0" smtClean="0">
                <a:solidFill>
                  <a:srgbClr val="7030A0"/>
                </a:solidFill>
              </a:rPr>
              <a:t>以上  五</a:t>
            </a:r>
            <a:r>
              <a:rPr lang="zh-TW" altLang="en-US" sz="2400" dirty="0">
                <a:solidFill>
                  <a:srgbClr val="7030A0"/>
                </a:solidFill>
              </a:rPr>
              <a:t>百萬元以下罰鍰； 所得財產上利益，應予追繳</a:t>
            </a:r>
            <a:r>
              <a:rPr lang="zh-TW" altLang="en-US" sz="2400" dirty="0"/>
              <a:t>。</a:t>
            </a:r>
            <a:r>
              <a:rPr lang="en-US" altLang="zh-TW" sz="2400" dirty="0"/>
              <a:t>(</a:t>
            </a:r>
            <a:r>
              <a:rPr lang="zh-TW" altLang="en-US" sz="2400" dirty="0"/>
              <a:t>第</a:t>
            </a:r>
            <a:r>
              <a:rPr lang="en-US" altLang="zh-TW" sz="2400" dirty="0"/>
              <a:t>14</a:t>
            </a:r>
            <a:r>
              <a:rPr lang="zh-TW" altLang="en-US" sz="2400" dirty="0"/>
              <a:t>條</a:t>
            </a:r>
            <a:r>
              <a:rPr lang="en-US" altLang="zh-TW" sz="2400" dirty="0"/>
              <a:t>)</a:t>
            </a:r>
          </a:p>
          <a:p>
            <a:pPr marL="987425" indent="-544513" fontAlgn="auto">
              <a:spcAft>
                <a:spcPts val="0"/>
              </a:spcAft>
              <a:buFont typeface="Wingdings 2"/>
              <a:buNone/>
              <a:defRPr/>
            </a:pPr>
            <a:r>
              <a:rPr lang="en-US" altLang="zh-TW" sz="2400" dirty="0" smtClean="0"/>
              <a:t> (</a:t>
            </a:r>
            <a:r>
              <a:rPr lang="zh-TW" altLang="en-US" sz="2400" dirty="0"/>
              <a:t>二</a:t>
            </a:r>
            <a:r>
              <a:rPr lang="en-US" altLang="zh-TW" sz="2400" dirty="0"/>
              <a:t>)</a:t>
            </a:r>
            <a:r>
              <a:rPr lang="zh-TW" altLang="en-US" sz="2400" dirty="0"/>
              <a:t>違反第九條規定者，依下列規定處罰： </a:t>
            </a:r>
            <a:endParaRPr lang="en-US" altLang="zh-TW" sz="2400" dirty="0"/>
          </a:p>
          <a:p>
            <a:pPr marL="1258888" indent="-271463" fontAlgn="auto">
              <a:spcAft>
                <a:spcPts val="0"/>
              </a:spcAft>
              <a:buFont typeface="Wingdings 2"/>
              <a:buNone/>
              <a:defRPr/>
            </a:pPr>
            <a:r>
              <a:rPr lang="en-US" altLang="zh-TW" sz="2400" dirty="0"/>
              <a:t>1.</a:t>
            </a:r>
            <a:r>
              <a:rPr lang="zh-TW" altLang="en-US" sz="2400" dirty="0"/>
              <a:t>交易金額未逾新臺幣十萬元者，處新臺幣一萬元以上五萬元以下罰鍰。</a:t>
            </a:r>
            <a:endParaRPr lang="en-US" altLang="zh-TW" sz="2400" dirty="0"/>
          </a:p>
          <a:p>
            <a:pPr marL="1258888" indent="-271463" fontAlgn="auto">
              <a:spcAft>
                <a:spcPts val="0"/>
              </a:spcAft>
              <a:buFont typeface="Wingdings 2"/>
              <a:buNone/>
              <a:defRPr/>
            </a:pPr>
            <a:r>
              <a:rPr lang="en-US" altLang="zh-TW" sz="2400" dirty="0"/>
              <a:t>2.</a:t>
            </a:r>
            <a:r>
              <a:rPr lang="zh-TW" altLang="en-US" sz="2400" dirty="0"/>
              <a:t>交易金額新臺幣十萬元以上未逾一百萬元者，處新臺幣六萬元以上五 十萬元以下罰鍰。</a:t>
            </a:r>
            <a:endParaRPr lang="en-US" altLang="zh-TW" sz="2400" dirty="0"/>
          </a:p>
        </p:txBody>
      </p:sp>
      <p:sp>
        <p:nvSpPr>
          <p:cNvPr id="5" name="投影片編號版面配置區 4"/>
          <p:cNvSpPr>
            <a:spLocks noGrp="1"/>
          </p:cNvSpPr>
          <p:nvPr>
            <p:ph type="sldNum" sz="quarter" idx="12"/>
          </p:nvPr>
        </p:nvSpPr>
        <p:spPr/>
        <p:txBody>
          <a:bodyPr/>
          <a:lstStyle/>
          <a:p>
            <a:pPr>
              <a:defRPr/>
            </a:pPr>
            <a:fld id="{4B34A23C-CAAC-4B11-9AA7-C5EA8C62B042}" type="slidenum">
              <a:rPr lang="zh-TW" altLang="en-US"/>
              <a:pPr>
                <a:defRPr/>
              </a:pPr>
              <a:t>26</a:t>
            </a:fld>
            <a:endParaRPr lang="zh-TW" altLang="en-U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4" name="內容版面配置區 3"/>
          <p:cNvSpPr>
            <a:spLocks noGrp="1"/>
          </p:cNvSpPr>
          <p:nvPr>
            <p:ph sz="half" idx="1"/>
          </p:nvPr>
        </p:nvSpPr>
        <p:spPr>
          <a:xfrm>
            <a:off x="467544" y="1412776"/>
            <a:ext cx="8153400" cy="3992563"/>
          </a:xfrm>
        </p:spPr>
        <p:txBody>
          <a:bodyPr/>
          <a:lstStyle/>
          <a:p>
            <a:pPr marL="1439863" indent="-361950" fontAlgn="auto">
              <a:spcAft>
                <a:spcPts val="0"/>
              </a:spcAft>
              <a:buNone/>
              <a:defRPr/>
            </a:pPr>
            <a:r>
              <a:rPr lang="en-US" altLang="zh-TW" sz="2400" dirty="0" smtClean="0"/>
              <a:t>  3</a:t>
            </a:r>
            <a:r>
              <a:rPr lang="en-US" altLang="zh-TW" sz="2400" dirty="0"/>
              <a:t>.</a:t>
            </a:r>
            <a:r>
              <a:rPr lang="zh-TW" altLang="en-US" sz="2400" dirty="0"/>
              <a:t>交易金額新臺幣一百萬元以上未逾一千萬元者，處新臺幣六十萬元</a:t>
            </a:r>
            <a:r>
              <a:rPr lang="zh-TW" altLang="en-US" sz="2400" dirty="0" smtClean="0"/>
              <a:t>以上</a:t>
            </a:r>
            <a:r>
              <a:rPr lang="zh-TW" altLang="en-US" sz="2400" dirty="0"/>
              <a:t>五百萬元以下罰鍰。</a:t>
            </a:r>
            <a:endParaRPr lang="en-US" altLang="zh-TW" sz="2400" dirty="0"/>
          </a:p>
          <a:p>
            <a:pPr marL="1439863" indent="-361950" fontAlgn="auto">
              <a:spcAft>
                <a:spcPts val="0"/>
              </a:spcAft>
              <a:buNone/>
              <a:defRPr/>
            </a:pPr>
            <a:r>
              <a:rPr lang="en-US" altLang="zh-TW" sz="2400" dirty="0" smtClean="0"/>
              <a:t>  4</a:t>
            </a:r>
            <a:r>
              <a:rPr lang="en-US" altLang="zh-TW" sz="2400" dirty="0"/>
              <a:t>.</a:t>
            </a:r>
            <a:r>
              <a:rPr lang="zh-TW" altLang="en-US" sz="2400" dirty="0"/>
              <a:t>交易金額新臺幣一千萬元以上者，處新臺幣六百萬元以上該交易金額 一倍以下罰鍰。</a:t>
            </a:r>
            <a:endParaRPr lang="en-US" altLang="zh-TW" sz="2400" dirty="0"/>
          </a:p>
          <a:p>
            <a:pPr marL="1077913" indent="0" fontAlgn="auto">
              <a:spcAft>
                <a:spcPts val="0"/>
              </a:spcAft>
              <a:buFont typeface="Wingdings 2"/>
              <a:buNone/>
              <a:defRPr/>
            </a:pPr>
            <a:r>
              <a:rPr lang="zh-TW" altLang="en-US" sz="2400" dirty="0"/>
              <a:t>前項</a:t>
            </a:r>
            <a:r>
              <a:rPr lang="zh-TW" altLang="en-US" sz="2400" dirty="0">
                <a:solidFill>
                  <a:srgbClr val="7030A0"/>
                </a:solidFill>
              </a:rPr>
              <a:t>交易金額以契約所明定或可得確定之價格定之</a:t>
            </a:r>
            <a:r>
              <a:rPr lang="zh-TW" altLang="en-US" sz="2400" dirty="0"/>
              <a:t>；</a:t>
            </a:r>
            <a:r>
              <a:rPr lang="zh-TW" altLang="en-US" sz="2400" b="1" dirty="0">
                <a:solidFill>
                  <a:srgbClr val="7030A0"/>
                </a:solidFill>
              </a:rPr>
              <a:t>如結算後之金額高於原定金額者，以結算金額定之</a:t>
            </a:r>
            <a:r>
              <a:rPr lang="zh-TW" altLang="en-US" sz="2400" dirty="0"/>
              <a:t>。</a:t>
            </a:r>
            <a:r>
              <a:rPr lang="en-US" altLang="zh-TW" sz="2400" dirty="0"/>
              <a:t>(</a:t>
            </a:r>
            <a:r>
              <a:rPr lang="zh-TW" altLang="en-US" sz="2400" dirty="0"/>
              <a:t>第</a:t>
            </a:r>
            <a:r>
              <a:rPr lang="en-US" altLang="zh-TW" sz="2400" dirty="0"/>
              <a:t>15</a:t>
            </a:r>
            <a:r>
              <a:rPr lang="zh-TW" altLang="en-US" sz="2400" dirty="0"/>
              <a:t>條，</a:t>
            </a:r>
            <a:r>
              <a:rPr lang="en-US" altLang="zh-TW" sz="2400" u="sng" dirty="0">
                <a:solidFill>
                  <a:srgbClr val="C00000"/>
                </a:solidFill>
              </a:rPr>
              <a:t>103</a:t>
            </a:r>
            <a:r>
              <a:rPr lang="zh-TW" altLang="en-US" sz="2400" u="sng" dirty="0">
                <a:solidFill>
                  <a:srgbClr val="C00000"/>
                </a:solidFill>
              </a:rPr>
              <a:t>年</a:t>
            </a:r>
            <a:r>
              <a:rPr lang="en-US" altLang="zh-TW" sz="2400" u="sng" dirty="0">
                <a:solidFill>
                  <a:srgbClr val="C00000"/>
                </a:solidFill>
              </a:rPr>
              <a:t>11</a:t>
            </a:r>
            <a:r>
              <a:rPr lang="zh-TW" altLang="en-US" sz="2400" u="sng" dirty="0">
                <a:solidFill>
                  <a:srgbClr val="C00000"/>
                </a:solidFill>
              </a:rPr>
              <a:t>月</a:t>
            </a:r>
            <a:r>
              <a:rPr lang="en-US" altLang="zh-TW" sz="2400" u="sng" dirty="0">
                <a:solidFill>
                  <a:srgbClr val="C00000"/>
                </a:solidFill>
              </a:rPr>
              <a:t>26</a:t>
            </a:r>
            <a:r>
              <a:rPr lang="zh-TW" altLang="en-US" sz="2400" u="sng" dirty="0">
                <a:solidFill>
                  <a:srgbClr val="C00000"/>
                </a:solidFill>
              </a:rPr>
              <a:t>日修正</a:t>
            </a:r>
            <a:r>
              <a:rPr lang="en-US" altLang="zh-TW" sz="2400" dirty="0"/>
              <a:t>)</a:t>
            </a:r>
          </a:p>
          <a:p>
            <a:pPr marL="1077913" indent="-635000" fontAlgn="auto">
              <a:spcAft>
                <a:spcPts val="0"/>
              </a:spcAft>
              <a:buFont typeface="Wingdings 2"/>
              <a:buNone/>
              <a:tabLst>
                <a:tab pos="715963" algn="l"/>
              </a:tabLst>
              <a:defRPr/>
            </a:pPr>
            <a:r>
              <a:rPr lang="en-US" altLang="zh-TW" sz="2400" dirty="0" smtClean="0"/>
              <a:t>  (</a:t>
            </a:r>
            <a:r>
              <a:rPr lang="zh-TW" altLang="en-US" sz="2400" dirty="0"/>
              <a:t>三</a:t>
            </a:r>
            <a:r>
              <a:rPr lang="en-US" altLang="zh-TW" sz="2400" dirty="0"/>
              <a:t>)</a:t>
            </a:r>
            <a:r>
              <a:rPr lang="zh-TW" altLang="en-US" sz="2400" dirty="0"/>
              <a:t>違反第十條第一項規定者，處新臺幣一百萬元以上五百萬元以下罰鍰。</a:t>
            </a:r>
            <a:r>
              <a:rPr lang="en-US" altLang="zh-TW" sz="2400" dirty="0"/>
              <a:t>(</a:t>
            </a:r>
            <a:r>
              <a:rPr lang="zh-TW" altLang="en-US" sz="2400" dirty="0"/>
              <a:t>第</a:t>
            </a:r>
            <a:r>
              <a:rPr lang="en-US" altLang="zh-TW" sz="2400" dirty="0"/>
              <a:t>16</a:t>
            </a:r>
            <a:r>
              <a:rPr lang="zh-TW" altLang="en-US" sz="2400" dirty="0"/>
              <a:t>條</a:t>
            </a:r>
            <a:r>
              <a:rPr lang="en-US" altLang="zh-TW" sz="2400" dirty="0"/>
              <a:t>)</a:t>
            </a:r>
          </a:p>
          <a:p>
            <a:pPr marL="1077913" indent="-635000" fontAlgn="auto">
              <a:spcAft>
                <a:spcPts val="0"/>
              </a:spcAft>
              <a:buNone/>
              <a:tabLst>
                <a:tab pos="715963" algn="l"/>
              </a:tabLst>
              <a:defRPr/>
            </a:pPr>
            <a:r>
              <a:rPr lang="en-US" altLang="zh-TW" sz="2400" dirty="0" smtClean="0"/>
              <a:t>  (</a:t>
            </a:r>
            <a:r>
              <a:rPr lang="zh-TW" altLang="en-US" sz="2400" dirty="0"/>
              <a:t>四</a:t>
            </a:r>
            <a:r>
              <a:rPr lang="en-US" altLang="zh-TW" sz="2400" dirty="0"/>
              <a:t>)</a:t>
            </a:r>
            <a:r>
              <a:rPr lang="zh-TW" altLang="en-US" sz="2400" dirty="0"/>
              <a:t>公職人員違反第十條第四項或第十三條規定</a:t>
            </a:r>
            <a:r>
              <a:rPr lang="zh-TW" altLang="en-US" sz="2400" dirty="0">
                <a:solidFill>
                  <a:srgbClr val="7030A0"/>
                </a:solidFill>
              </a:rPr>
              <a:t>拒絕迴避者，處新臺幣一百五十萬元以上七百五十萬元以下罰鍰</a:t>
            </a:r>
            <a:r>
              <a:rPr lang="zh-TW" altLang="en-US" sz="2400" dirty="0"/>
              <a:t>。</a:t>
            </a:r>
            <a:r>
              <a:rPr lang="en-US" altLang="zh-TW" sz="2400" dirty="0"/>
              <a:t>(</a:t>
            </a:r>
            <a:r>
              <a:rPr lang="zh-TW" altLang="en-US" sz="2400" dirty="0"/>
              <a:t>第</a:t>
            </a:r>
            <a:r>
              <a:rPr lang="en-US" altLang="zh-TW" sz="2400" dirty="0"/>
              <a:t>17</a:t>
            </a:r>
            <a:r>
              <a:rPr lang="zh-TW" altLang="en-US" sz="2400" dirty="0"/>
              <a:t>條</a:t>
            </a:r>
            <a:r>
              <a:rPr lang="en-US" altLang="zh-TW" sz="2400" dirty="0"/>
              <a:t>)</a:t>
            </a:r>
            <a:endParaRPr lang="zh-TW" altLang="en-US" sz="2400" dirty="0"/>
          </a:p>
          <a:p>
            <a:endParaRPr lang="zh-TW" altLang="en-US" dirty="0"/>
          </a:p>
        </p:txBody>
      </p:sp>
      <p:sp>
        <p:nvSpPr>
          <p:cNvPr id="5" name="投影片編號版面配置區 4"/>
          <p:cNvSpPr>
            <a:spLocks noGrp="1"/>
          </p:cNvSpPr>
          <p:nvPr>
            <p:ph type="sldNum" sz="quarter" idx="12"/>
          </p:nvPr>
        </p:nvSpPr>
        <p:spPr/>
        <p:txBody>
          <a:bodyPr/>
          <a:lstStyle/>
          <a:p>
            <a:pPr>
              <a:defRPr/>
            </a:pPr>
            <a:fld id="{69D56BCC-ADC5-4E72-BC97-D7475A35607A}" type="slidenum">
              <a:rPr lang="zh-TW" altLang="en-US" smtClean="0"/>
              <a:pPr>
                <a:defRPr/>
              </a:pPr>
              <a:t>27</a:t>
            </a:fld>
            <a:endParaRPr lang="zh-TW" altLang="en-US"/>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16632"/>
            <a:ext cx="8219256" cy="1008112"/>
          </a:xfrm>
        </p:spPr>
        <p:txBody>
          <a:bodyPr>
            <a:normAutofit fontScale="90000"/>
          </a:bodyPr>
          <a:lstStyle/>
          <a:p>
            <a:pPr>
              <a:lnSpc>
                <a:spcPct val="150000"/>
              </a:lnSpc>
            </a:pPr>
            <a:r>
              <a:rPr lang="zh-TW" altLang="en-US" sz="2400" dirty="0" smtClean="0"/>
              <a:t>利益衝突迴避法禁公職人員及關係人與有關機關交易，違者罰交易行為金額一至三倍，違憲？ </a:t>
            </a:r>
            <a:r>
              <a:rPr lang="en-US" altLang="zh-TW" sz="2400" dirty="0" smtClean="0"/>
              <a:t>(</a:t>
            </a:r>
            <a:r>
              <a:rPr lang="zh-TW" altLang="en-US" sz="2400" dirty="0" smtClean="0"/>
              <a:t>釋字第</a:t>
            </a:r>
            <a:r>
              <a:rPr lang="en-US" altLang="zh-TW" sz="2400" dirty="0" smtClean="0"/>
              <a:t>716</a:t>
            </a:r>
            <a:r>
              <a:rPr lang="zh-TW" altLang="en-US" sz="2400" dirty="0" smtClean="0"/>
              <a:t>號</a:t>
            </a:r>
            <a:r>
              <a:rPr lang="en-US" altLang="zh-TW" sz="2400" dirty="0" smtClean="0"/>
              <a:t>)</a:t>
            </a:r>
            <a:endParaRPr lang="zh-TW" altLang="en-US" sz="2400" dirty="0"/>
          </a:p>
        </p:txBody>
      </p:sp>
      <p:sp>
        <p:nvSpPr>
          <p:cNvPr id="4" name="內容版面配置區 3"/>
          <p:cNvSpPr>
            <a:spLocks noGrp="1"/>
          </p:cNvSpPr>
          <p:nvPr>
            <p:ph sz="half" idx="1"/>
          </p:nvPr>
        </p:nvSpPr>
        <p:spPr>
          <a:xfrm>
            <a:off x="467544" y="1052736"/>
            <a:ext cx="8352928" cy="5217443"/>
          </a:xfrm>
        </p:spPr>
        <p:txBody>
          <a:bodyPr/>
          <a:lstStyle/>
          <a:p>
            <a:r>
              <a:rPr lang="zh-TW" altLang="en-US" sz="2800" b="1" dirty="0" smtClean="0">
                <a:solidFill>
                  <a:srgbClr val="7030A0"/>
                </a:solidFill>
              </a:rPr>
              <a:t>解 釋 文</a:t>
            </a:r>
            <a:r>
              <a:rPr lang="zh-TW" altLang="en-US" sz="2000" dirty="0" smtClean="0"/>
              <a:t>： </a:t>
            </a:r>
            <a:endParaRPr lang="en-US" altLang="zh-TW" sz="2000" dirty="0" smtClean="0"/>
          </a:p>
          <a:p>
            <a:r>
              <a:rPr lang="zh-TW" altLang="en-US" sz="2000" dirty="0" smtClean="0"/>
              <a:t>公職人員利益衝突迴避法第九條規定：「公職人員或其關係人，不得 與公職人員服務之機關或受其監督之機關為買賣、租賃、承攬等交易行為 。」尚未牴觸憲法第二十三條之比例原則，</a:t>
            </a:r>
            <a:r>
              <a:rPr lang="zh-TW" altLang="en-US" sz="2000" dirty="0" smtClean="0">
                <a:solidFill>
                  <a:srgbClr val="7030A0"/>
                </a:solidFill>
              </a:rPr>
              <a:t>與憲法第十五條、第二十二條保障人民工作權、財產權及契約自由之意旨均無違背</a:t>
            </a:r>
            <a:r>
              <a:rPr lang="zh-TW" altLang="en-US" sz="2000" dirty="0" smtClean="0"/>
              <a:t>。</a:t>
            </a:r>
            <a:endParaRPr lang="en-US" altLang="zh-TW" sz="2000" dirty="0" smtClean="0"/>
          </a:p>
          <a:p>
            <a:r>
              <a:rPr lang="zh-TW" altLang="en-US" sz="2000" dirty="0" smtClean="0"/>
              <a:t>惟於公職人員之</a:t>
            </a:r>
            <a:r>
              <a:rPr lang="zh-TW" altLang="en-US" sz="2000" dirty="0" smtClean="0">
                <a:solidFill>
                  <a:srgbClr val="7030A0"/>
                </a:solidFill>
              </a:rPr>
              <a:t>關係人</a:t>
            </a:r>
            <a:r>
              <a:rPr lang="zh-TW" altLang="en-US" sz="2000" dirty="0" smtClean="0"/>
              <a:t>部分，若因</a:t>
            </a:r>
            <a:r>
              <a:rPr lang="zh-TW" altLang="en-US" sz="2000" dirty="0" smtClean="0">
                <a:solidFill>
                  <a:srgbClr val="7030A0"/>
                </a:solidFill>
              </a:rPr>
              <a:t>禁止其參與交易之競爭</a:t>
            </a:r>
            <a:r>
              <a:rPr lang="zh-TW" altLang="en-US" sz="2000" dirty="0" smtClean="0"/>
              <a:t>，將</a:t>
            </a:r>
            <a:r>
              <a:rPr lang="zh-TW" altLang="en-US" sz="2000" dirty="0" smtClean="0">
                <a:solidFill>
                  <a:srgbClr val="7030A0"/>
                </a:solidFill>
              </a:rPr>
              <a:t>造成其他少數參與交易者之壟斷，反而顯不利於公共利益</a:t>
            </a:r>
            <a:r>
              <a:rPr lang="zh-TW" altLang="en-US" sz="2000" dirty="0" smtClean="0"/>
              <a:t>，於此情形，苟上開機關於交易過程中已行公開公平之程序，而有充分之防弊規制，是否仍有造成不當利益輸送或利益衝突之虞，而有禁止公職人員之關係人交易之必要，</a:t>
            </a:r>
            <a:r>
              <a:rPr lang="zh-TW" altLang="en-US" sz="2000" dirty="0" smtClean="0">
                <a:solidFill>
                  <a:srgbClr val="7030A0"/>
                </a:solidFill>
              </a:rPr>
              <a:t>相關機關應儘速通盤檢討改進</a:t>
            </a:r>
            <a:r>
              <a:rPr lang="zh-TW" altLang="en-US" sz="2000" dirty="0" smtClean="0"/>
              <a:t>。</a:t>
            </a:r>
            <a:endParaRPr lang="en-US" altLang="zh-TW" sz="2000" dirty="0" smtClean="0"/>
          </a:p>
          <a:p>
            <a:r>
              <a:rPr lang="zh-TW" altLang="en-US" sz="2000" dirty="0" smtClean="0"/>
              <a:t>公職人員利益衝突迴避法第十五條規定：「</a:t>
            </a:r>
            <a:r>
              <a:rPr lang="zh-TW" altLang="en-US" sz="2000" dirty="0" smtClean="0">
                <a:solidFill>
                  <a:srgbClr val="7030A0"/>
                </a:solidFill>
              </a:rPr>
              <a:t>違反第九條規定者，處該 交易行為金額一倍至三倍之罰鍰</a:t>
            </a:r>
            <a:r>
              <a:rPr lang="zh-TW" altLang="en-US" sz="2000" dirty="0" smtClean="0"/>
              <a:t>。」</a:t>
            </a:r>
            <a:r>
              <a:rPr lang="zh-TW" altLang="en-US" sz="2000" dirty="0" smtClean="0">
                <a:solidFill>
                  <a:srgbClr val="7030A0"/>
                </a:solidFill>
              </a:rPr>
              <a:t>於可能造成顯然過苛處罰之情形，未設適當之調整機制，其處罰已逾越必要之程度，不符憲法第二十三條之比 例原則，與憲法第十五條保障人民財產權之意旨有違</a:t>
            </a:r>
            <a:r>
              <a:rPr lang="zh-TW" altLang="en-US" sz="2000" dirty="0" smtClean="0"/>
              <a:t>，應自本解釋公布之日起，</a:t>
            </a:r>
            <a:r>
              <a:rPr lang="zh-TW" altLang="en-US" sz="2000" dirty="0" smtClean="0">
                <a:solidFill>
                  <a:srgbClr val="7030A0"/>
                </a:solidFill>
              </a:rPr>
              <a:t>至遲於屆滿一年時失其效力</a:t>
            </a:r>
            <a:r>
              <a:rPr lang="zh-TW" altLang="en-US" sz="2000" dirty="0" smtClean="0"/>
              <a:t>。</a:t>
            </a:r>
            <a:endParaRPr lang="zh-TW" altLang="en-US" sz="2000" dirty="0"/>
          </a:p>
        </p:txBody>
      </p:sp>
      <p:sp>
        <p:nvSpPr>
          <p:cNvPr id="5" name="投影片編號版面配置區 4"/>
          <p:cNvSpPr>
            <a:spLocks noGrp="1"/>
          </p:cNvSpPr>
          <p:nvPr>
            <p:ph type="sldNum" sz="quarter" idx="12"/>
          </p:nvPr>
        </p:nvSpPr>
        <p:spPr/>
        <p:txBody>
          <a:bodyPr/>
          <a:lstStyle/>
          <a:p>
            <a:pPr>
              <a:defRPr/>
            </a:pPr>
            <a:fld id="{69D56BCC-ADC5-4E72-BC97-D7475A35607A}" type="slidenum">
              <a:rPr lang="zh-TW" altLang="en-US" smtClean="0"/>
              <a:pPr>
                <a:defRPr/>
              </a:pPr>
              <a:t>28</a:t>
            </a:fld>
            <a:endParaRPr lang="zh-TW" altLang="en-US"/>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4" name="內容版面配置區 3"/>
          <p:cNvSpPr>
            <a:spLocks noGrp="1"/>
          </p:cNvSpPr>
          <p:nvPr>
            <p:ph sz="half" idx="1"/>
          </p:nvPr>
        </p:nvSpPr>
        <p:spPr>
          <a:xfrm>
            <a:off x="457200" y="1340768"/>
            <a:ext cx="8153400" cy="4785395"/>
          </a:xfrm>
        </p:spPr>
        <p:txBody>
          <a:bodyPr/>
          <a:lstStyle/>
          <a:p>
            <a:pPr>
              <a:buFont typeface="Wingdings" pitchFamily="2" charset="2"/>
              <a:buChar char="ü"/>
            </a:pPr>
            <a:r>
              <a:rPr lang="zh-TW" altLang="en-US" sz="2000" dirty="0"/>
              <a:t>依前二條處罰後再違反者，</a:t>
            </a:r>
            <a:r>
              <a:rPr lang="zh-TW" altLang="en-US" sz="2000" dirty="0">
                <a:solidFill>
                  <a:srgbClr val="7030A0"/>
                </a:solidFill>
              </a:rPr>
              <a:t>連續處罰</a:t>
            </a:r>
            <a:r>
              <a:rPr lang="zh-TW" altLang="en-US" sz="2000" dirty="0"/>
              <a:t>之。</a:t>
            </a:r>
            <a:r>
              <a:rPr lang="en-US" altLang="zh-TW" sz="2000" dirty="0"/>
              <a:t>(</a:t>
            </a:r>
            <a:r>
              <a:rPr lang="zh-TW" altLang="en-US" sz="2000" dirty="0"/>
              <a:t>第</a:t>
            </a:r>
            <a:r>
              <a:rPr lang="en-US" altLang="zh-TW" sz="2000" dirty="0"/>
              <a:t>18</a:t>
            </a:r>
            <a:r>
              <a:rPr lang="zh-TW" altLang="en-US" sz="2000" dirty="0"/>
              <a:t>條</a:t>
            </a:r>
            <a:r>
              <a:rPr lang="en-US" altLang="zh-TW" sz="2000" dirty="0"/>
              <a:t>)</a:t>
            </a:r>
          </a:p>
          <a:p>
            <a:pPr>
              <a:buFont typeface="Wingdings" pitchFamily="2" charset="2"/>
              <a:buChar char="ü"/>
            </a:pPr>
            <a:r>
              <a:rPr lang="zh-TW" altLang="en-US" sz="2000" dirty="0"/>
              <a:t>本法所定之罰鍰，由下列機關為之：</a:t>
            </a:r>
            <a:endParaRPr lang="en-US" altLang="zh-TW" sz="2000" dirty="0"/>
          </a:p>
          <a:p>
            <a:pPr marL="896938" indent="-806450">
              <a:buNone/>
            </a:pPr>
            <a:r>
              <a:rPr lang="zh-TW" altLang="en-US" sz="2000" dirty="0"/>
              <a:t> </a:t>
            </a:r>
            <a:r>
              <a:rPr lang="zh-TW" altLang="en-US" sz="2000" dirty="0" smtClean="0"/>
              <a:t>    一</a:t>
            </a:r>
            <a:r>
              <a:rPr lang="zh-TW" altLang="en-US" sz="2000" dirty="0"/>
              <a:t>、依公職人員財產申報法第二條第一項規定應向監察院申報財產之人員，由監察院為之。</a:t>
            </a:r>
            <a:endParaRPr lang="en-US" altLang="zh-TW" sz="2000" dirty="0"/>
          </a:p>
          <a:p>
            <a:pPr marL="896938" indent="-806450">
              <a:buNone/>
            </a:pPr>
            <a:r>
              <a:rPr lang="zh-TW" altLang="en-US" sz="2000" dirty="0" smtClean="0"/>
              <a:t>     </a:t>
            </a:r>
            <a:r>
              <a:rPr lang="zh-TW" altLang="en-US" sz="2000" dirty="0"/>
              <a:t>二、公職人員之關係人及前款以外之公職人員，由法務部為之。</a:t>
            </a:r>
            <a:r>
              <a:rPr lang="en-US" altLang="zh-TW" sz="2000" dirty="0"/>
              <a:t>(</a:t>
            </a:r>
            <a:r>
              <a:rPr lang="zh-TW" altLang="en-US" sz="2000" dirty="0"/>
              <a:t>第</a:t>
            </a:r>
            <a:r>
              <a:rPr lang="en-US" altLang="zh-TW" sz="2000" dirty="0"/>
              <a:t>19</a:t>
            </a:r>
            <a:r>
              <a:rPr lang="zh-TW" altLang="en-US" sz="2000" dirty="0"/>
              <a:t>條</a:t>
            </a:r>
            <a:r>
              <a:rPr lang="en-US" altLang="zh-TW" sz="2000" dirty="0"/>
              <a:t>)</a:t>
            </a:r>
          </a:p>
          <a:p>
            <a:pPr marL="271463" indent="-180975">
              <a:buFont typeface="Wingdings" pitchFamily="2" charset="2"/>
              <a:buChar char="ü"/>
            </a:pPr>
            <a:r>
              <a:rPr lang="zh-TW" altLang="en-US" sz="2000" dirty="0"/>
              <a:t>依本法所處之罰鍰，經</a:t>
            </a:r>
            <a:r>
              <a:rPr lang="zh-TW" altLang="en-US" sz="2000" dirty="0">
                <a:solidFill>
                  <a:srgbClr val="7030A0"/>
                </a:solidFill>
              </a:rPr>
              <a:t>限期繳納而屆期不繳納者，移送法院強制執行</a:t>
            </a:r>
            <a:r>
              <a:rPr lang="zh-TW" altLang="en-US" sz="2000" dirty="0"/>
              <a:t>。</a:t>
            </a:r>
            <a:r>
              <a:rPr lang="en-US" altLang="zh-TW" sz="2000" dirty="0"/>
              <a:t>(</a:t>
            </a:r>
            <a:r>
              <a:rPr lang="zh-TW" altLang="en-US" sz="2000" dirty="0"/>
              <a:t>第</a:t>
            </a:r>
            <a:r>
              <a:rPr lang="en-US" altLang="zh-TW" sz="2000" dirty="0"/>
              <a:t>20</a:t>
            </a:r>
            <a:r>
              <a:rPr lang="zh-TW" altLang="en-US" sz="2000" dirty="0"/>
              <a:t>條</a:t>
            </a:r>
            <a:r>
              <a:rPr lang="en-US" altLang="zh-TW" sz="2000" dirty="0"/>
              <a:t>)</a:t>
            </a:r>
          </a:p>
          <a:p>
            <a:pPr marL="271463" indent="-180975">
              <a:buFont typeface="Wingdings" pitchFamily="2" charset="2"/>
              <a:buChar char="ü"/>
            </a:pPr>
            <a:r>
              <a:rPr lang="zh-TW" altLang="en-US" sz="2000" dirty="0"/>
              <a:t>違反本法規定而涉及其他法律責任者，依有關法律處理之。  </a:t>
            </a:r>
            <a:r>
              <a:rPr lang="en-US" altLang="zh-TW" sz="2000" dirty="0"/>
              <a:t>(</a:t>
            </a:r>
            <a:r>
              <a:rPr lang="zh-TW" altLang="en-US" sz="2000" dirty="0"/>
              <a:t>第</a:t>
            </a:r>
            <a:r>
              <a:rPr lang="en-US" altLang="zh-TW" sz="2000" dirty="0"/>
              <a:t>21</a:t>
            </a:r>
            <a:r>
              <a:rPr lang="zh-TW" altLang="en-US" sz="2000" dirty="0"/>
              <a:t>條</a:t>
            </a:r>
            <a:r>
              <a:rPr lang="en-US" altLang="zh-TW" sz="2000" dirty="0"/>
              <a:t>)</a:t>
            </a:r>
          </a:p>
          <a:p>
            <a:pPr marL="271463" indent="-180975">
              <a:buFont typeface="Wingdings" pitchFamily="2" charset="2"/>
              <a:buChar char="ü"/>
            </a:pPr>
            <a:r>
              <a:rPr lang="zh-TW" altLang="en-US" sz="2000" dirty="0"/>
              <a:t>依本法罰鍰確定者，由處分機關公開於資訊網路或刊登政府公報或新聞紙。</a:t>
            </a:r>
            <a:r>
              <a:rPr lang="en-US" altLang="zh-TW" sz="2000" dirty="0"/>
              <a:t>(</a:t>
            </a:r>
            <a:r>
              <a:rPr lang="zh-TW" altLang="en-US" sz="2000" dirty="0"/>
              <a:t>第</a:t>
            </a:r>
            <a:r>
              <a:rPr lang="en-US" altLang="zh-TW" sz="2000" dirty="0"/>
              <a:t>22</a:t>
            </a:r>
            <a:r>
              <a:rPr lang="zh-TW" altLang="en-US" sz="2000" dirty="0"/>
              <a:t>條</a:t>
            </a:r>
            <a:r>
              <a:rPr lang="en-US" altLang="zh-TW" sz="2000" dirty="0"/>
              <a:t>)</a:t>
            </a:r>
            <a:endParaRPr lang="zh-TW" altLang="en-US" sz="2000" dirty="0"/>
          </a:p>
        </p:txBody>
      </p:sp>
      <p:sp>
        <p:nvSpPr>
          <p:cNvPr id="5" name="投影片編號版面配置區 4"/>
          <p:cNvSpPr>
            <a:spLocks noGrp="1"/>
          </p:cNvSpPr>
          <p:nvPr>
            <p:ph type="sldNum" sz="quarter" idx="12"/>
          </p:nvPr>
        </p:nvSpPr>
        <p:spPr/>
        <p:txBody>
          <a:bodyPr/>
          <a:lstStyle/>
          <a:p>
            <a:pPr>
              <a:defRPr/>
            </a:pPr>
            <a:fld id="{69D56BCC-ADC5-4E72-BC97-D7475A35607A}" type="slidenum">
              <a:rPr lang="zh-TW" altLang="en-US" smtClean="0"/>
              <a:pPr>
                <a:defRPr/>
              </a:pPr>
              <a:t>29</a:t>
            </a:fld>
            <a:endParaRPr lang="zh-TW" altLang="en-US"/>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200" dirty="0"/>
              <a:t>壹、前言</a:t>
            </a:r>
          </a:p>
        </p:txBody>
      </p:sp>
      <p:sp>
        <p:nvSpPr>
          <p:cNvPr id="4" name="內容版面配置區 3"/>
          <p:cNvSpPr>
            <a:spLocks noGrp="1"/>
          </p:cNvSpPr>
          <p:nvPr>
            <p:ph sz="half" idx="1"/>
          </p:nvPr>
        </p:nvSpPr>
        <p:spPr>
          <a:xfrm>
            <a:off x="395536" y="1412776"/>
            <a:ext cx="8153400" cy="4896544"/>
          </a:xfrm>
        </p:spPr>
        <p:txBody>
          <a:bodyPr/>
          <a:lstStyle/>
          <a:p>
            <a:pPr marL="82550" indent="0">
              <a:buNone/>
            </a:pPr>
            <a:r>
              <a:rPr lang="zh-TW" altLang="en-US" sz="2400" b="1" dirty="0">
                <a:effectLst>
                  <a:outerShdw blurRad="38100" dist="38100" dir="2700000" algn="tl">
                    <a:srgbClr val="000000">
                      <a:alpha val="43137"/>
                    </a:srgbClr>
                  </a:outerShdw>
                </a:effectLst>
              </a:rPr>
              <a:t>為什麼要「利益迴避」？</a:t>
            </a:r>
          </a:p>
          <a:p>
            <a:pPr marL="82550" indent="0">
              <a:buNone/>
            </a:pPr>
            <a:r>
              <a:rPr lang="zh-TW" altLang="en-US" sz="2400" dirty="0" smtClean="0"/>
              <a:t>        美國</a:t>
            </a:r>
            <a:r>
              <a:rPr lang="zh-TW" altLang="en-US" sz="2400" dirty="0"/>
              <a:t>動作巨星阿諾史瓦辛</a:t>
            </a:r>
            <a:r>
              <a:rPr lang="zh-TW" altLang="en-US" sz="2400" dirty="0" smtClean="0"/>
              <a:t>格</a:t>
            </a:r>
            <a:r>
              <a:rPr lang="en-US" altLang="zh-TW" sz="2400" dirty="0"/>
              <a:t>2003</a:t>
            </a:r>
            <a:r>
              <a:rPr lang="zh-TW" altLang="en-US" sz="2400" dirty="0"/>
              <a:t>年</a:t>
            </a:r>
            <a:r>
              <a:rPr lang="en-US" altLang="zh-TW" sz="2400" dirty="0"/>
              <a:t>8</a:t>
            </a:r>
            <a:r>
              <a:rPr lang="zh-TW" altLang="en-US" sz="2400" dirty="0"/>
              <a:t>月</a:t>
            </a:r>
            <a:r>
              <a:rPr lang="en-US" altLang="zh-TW" sz="2400" dirty="0"/>
              <a:t>8</a:t>
            </a:r>
            <a:r>
              <a:rPr lang="zh-TW" altLang="en-US" sz="2400" dirty="0"/>
              <a:t>日宣佈投入加州州長選舉時，幾乎</a:t>
            </a:r>
            <a:r>
              <a:rPr lang="zh-TW" altLang="en-US" sz="2400" dirty="0" smtClean="0"/>
              <a:t>同一</a:t>
            </a:r>
            <a:r>
              <a:rPr lang="zh-TW" altLang="en-US" sz="2400" dirty="0"/>
              <a:t>時間他在國家廣播公司（</a:t>
            </a:r>
            <a:r>
              <a:rPr lang="en-US" altLang="zh-TW" sz="2400" dirty="0"/>
              <a:t>NBC</a:t>
            </a:r>
            <a:r>
              <a:rPr lang="zh-TW" altLang="en-US" sz="2400" dirty="0"/>
              <a:t>）新聞部任職的老婆瑪麗亞．雪瑞</a:t>
            </a:r>
            <a:r>
              <a:rPr lang="zh-TW" altLang="en-US" sz="2400" dirty="0" smtClean="0"/>
              <a:t>佛</a:t>
            </a:r>
            <a:r>
              <a:rPr lang="en-US" altLang="zh-TW" sz="2400" dirty="0" smtClean="0"/>
              <a:t>(</a:t>
            </a:r>
            <a:r>
              <a:rPr lang="zh-TW" altLang="en-US" sz="2400" dirty="0"/>
              <a:t>甘迺迪家族</a:t>
            </a:r>
            <a:r>
              <a:rPr lang="zh-TW" altLang="en-US" sz="2400" dirty="0" smtClean="0"/>
              <a:t>出身</a:t>
            </a:r>
            <a:r>
              <a:rPr lang="en-US" altLang="zh-TW" sz="2400" dirty="0" smtClean="0"/>
              <a:t>)</a:t>
            </a:r>
            <a:r>
              <a:rPr lang="zh-TW" altLang="en-US" sz="2400" dirty="0" smtClean="0"/>
              <a:t>也</a:t>
            </a:r>
            <a:r>
              <a:rPr lang="zh-TW" altLang="en-US" sz="2400" dirty="0"/>
              <a:t>向工作單位請假，瑪麗亞向主管請長假的理由是，希望阿諾</a:t>
            </a:r>
            <a:r>
              <a:rPr lang="zh-TW" altLang="en-US" sz="2400" dirty="0" smtClean="0"/>
              <a:t>競選活動</a:t>
            </a:r>
            <a:r>
              <a:rPr lang="zh-TW" altLang="en-US" sz="2400" dirty="0"/>
              <a:t>開跑時不會面臨</a:t>
            </a:r>
            <a:r>
              <a:rPr lang="zh-TW" altLang="en-US" sz="2400" dirty="0">
                <a:solidFill>
                  <a:srgbClr val="FF0000"/>
                </a:solidFill>
              </a:rPr>
              <a:t>公領域與私領域利益衝突</a:t>
            </a:r>
            <a:r>
              <a:rPr lang="zh-TW" altLang="en-US" sz="2400" dirty="0"/>
              <a:t>的困擾。國家廣播</a:t>
            </a:r>
            <a:r>
              <a:rPr lang="zh-TW" altLang="en-US" sz="2400" dirty="0" smtClean="0"/>
              <a:t>公司</a:t>
            </a:r>
            <a:r>
              <a:rPr lang="zh-TW" altLang="en-US" sz="2400" dirty="0"/>
              <a:t>新聞部發言人馬特納說：「</a:t>
            </a:r>
            <a:r>
              <a:rPr lang="zh-TW" altLang="en-US" sz="2400" dirty="0">
                <a:solidFill>
                  <a:srgbClr val="7030A0"/>
                </a:solidFill>
              </a:rPr>
              <a:t>瑪麗亞此舉是為了迴避利益衝突</a:t>
            </a:r>
            <a:r>
              <a:rPr lang="zh-TW" altLang="en-US" sz="2400" dirty="0"/>
              <a:t>。</a:t>
            </a:r>
            <a:r>
              <a:rPr lang="zh-TW" altLang="en-US" sz="2400" dirty="0" smtClean="0"/>
              <a:t>」</a:t>
            </a:r>
            <a:endParaRPr lang="en-US" altLang="zh-TW" sz="2400" dirty="0" smtClean="0"/>
          </a:p>
          <a:p>
            <a:pPr marL="82550" indent="0">
              <a:buNone/>
            </a:pPr>
            <a:r>
              <a:rPr lang="zh-TW" altLang="en-US" sz="2400" dirty="0" smtClean="0"/>
              <a:t>        另外像美國</a:t>
            </a:r>
            <a:r>
              <a:rPr lang="zh-TW" altLang="en-US" sz="2400" dirty="0"/>
              <a:t>基金也必須要有一個法遵長</a:t>
            </a:r>
            <a:r>
              <a:rPr lang="en-US" altLang="zh-TW" sz="2400" dirty="0"/>
              <a:t>(CCO) </a:t>
            </a:r>
            <a:r>
              <a:rPr lang="zh-TW" altLang="en-US" sz="2400" dirty="0"/>
              <a:t>，</a:t>
            </a:r>
            <a:r>
              <a:rPr lang="zh-TW" altLang="en-US" sz="2400" dirty="0">
                <a:solidFill>
                  <a:srgbClr val="7030A0"/>
                </a:solidFill>
              </a:rPr>
              <a:t>法遵長無法參與實際營運作業，也不能購買基金、提供顧問服務，但必須確保基金運作上是完全合法</a:t>
            </a:r>
            <a:r>
              <a:rPr lang="zh-TW" altLang="en-US" sz="2400" dirty="0"/>
              <a:t>。因此，當基金有任何觸法情形時，法遵長要為基金擔負所有法律責任</a:t>
            </a:r>
            <a:r>
              <a:rPr lang="zh-TW" altLang="en-US" sz="2400" dirty="0" smtClean="0"/>
              <a:t>。 </a:t>
            </a:r>
            <a:endParaRPr lang="zh-TW" altLang="en-US" sz="2400" dirty="0"/>
          </a:p>
          <a:p>
            <a:pPr marL="82550" indent="0">
              <a:buNone/>
            </a:pPr>
            <a:r>
              <a:rPr lang="zh-TW" altLang="en-US" sz="2400" dirty="0"/>
              <a:t>    </a:t>
            </a:r>
          </a:p>
        </p:txBody>
      </p:sp>
      <p:sp>
        <p:nvSpPr>
          <p:cNvPr id="5" name="投影片編號版面配置區 4"/>
          <p:cNvSpPr>
            <a:spLocks noGrp="1"/>
          </p:cNvSpPr>
          <p:nvPr>
            <p:ph type="sldNum" sz="quarter" idx="12"/>
          </p:nvPr>
        </p:nvSpPr>
        <p:spPr/>
        <p:txBody>
          <a:bodyPr/>
          <a:lstStyle/>
          <a:p>
            <a:pPr>
              <a:defRPr/>
            </a:pPr>
            <a:fld id="{69D56BCC-ADC5-4E72-BC97-D7475A35607A}" type="slidenum">
              <a:rPr lang="zh-TW" altLang="en-US" smtClean="0"/>
              <a:pPr>
                <a:defRPr/>
              </a:pPr>
              <a:t>3</a:t>
            </a:fld>
            <a:endParaRPr lang="zh-TW" altLang="en-US"/>
          </a:p>
        </p:txBody>
      </p:sp>
    </p:spTree>
    <p:extLst>
      <p:ext uri="{BB962C8B-B14F-4D97-AF65-F5344CB8AC3E}">
        <p14:creationId xmlns:p14="http://schemas.microsoft.com/office/powerpoint/2010/main" val="136633294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文字版面配置區 2"/>
          <p:cNvSpPr>
            <a:spLocks noGrp="1"/>
          </p:cNvSpPr>
          <p:nvPr>
            <p:ph type="body" idx="2"/>
          </p:nvPr>
        </p:nvSpPr>
        <p:spPr>
          <a:xfrm>
            <a:off x="467544" y="620688"/>
            <a:ext cx="3810000" cy="698500"/>
          </a:xfrm>
        </p:spPr>
        <p:txBody>
          <a:bodyPr/>
          <a:lstStyle/>
          <a:p>
            <a:pPr marL="365125" indent="-282575" algn="just">
              <a:spcBef>
                <a:spcPts val="600"/>
              </a:spcBef>
            </a:pPr>
            <a:r>
              <a:rPr lang="zh-TW" altLang="en-US" sz="3200" b="1" dirty="0"/>
              <a:t>一、民事責任</a:t>
            </a:r>
          </a:p>
        </p:txBody>
      </p:sp>
      <p:sp>
        <p:nvSpPr>
          <p:cNvPr id="5" name="投影片編號版面配置區 4"/>
          <p:cNvSpPr>
            <a:spLocks noGrp="1"/>
          </p:cNvSpPr>
          <p:nvPr>
            <p:ph type="sldNum" sz="quarter" idx="12"/>
          </p:nvPr>
        </p:nvSpPr>
        <p:spPr/>
        <p:txBody>
          <a:bodyPr/>
          <a:lstStyle/>
          <a:p>
            <a:pPr>
              <a:defRPr/>
            </a:pPr>
            <a:fld id="{0754363A-0997-416E-8106-A3C9938D4A60}" type="slidenum">
              <a:rPr lang="zh-TW" altLang="en-US"/>
              <a:pPr>
                <a:defRPr/>
              </a:pPr>
              <a:t>30</a:t>
            </a:fld>
            <a:endParaRPr lang="zh-TW" altLang="en-US"/>
          </a:p>
        </p:txBody>
      </p:sp>
      <p:sp>
        <p:nvSpPr>
          <p:cNvPr id="6" name="Rectangle 3"/>
          <p:cNvSpPr>
            <a:spLocks noGrp="1" noChangeArrowheads="1"/>
          </p:cNvSpPr>
          <p:nvPr>
            <p:ph type="title"/>
          </p:nvPr>
        </p:nvSpPr>
        <p:spPr>
          <a:xfrm>
            <a:off x="457200" y="217488"/>
            <a:ext cx="7329488" cy="388937"/>
          </a:xfrm>
          <a:gradFill rotWithShape="1">
            <a:gsLst>
              <a:gs pos="0">
                <a:schemeClr val="tx1"/>
              </a:gs>
              <a:gs pos="100000">
                <a:srgbClr val="660066"/>
              </a:gs>
            </a:gsLst>
            <a:path path="shape">
              <a:fillToRect l="50000" t="50000" r="50000" b="50000"/>
            </a:path>
          </a:gradFill>
          <a:ln w="28575">
            <a:solidFill>
              <a:schemeClr val="tx1"/>
            </a:solidFill>
          </a:ln>
        </p:spPr>
        <p:txBody>
          <a:bodyPr wrap="square">
            <a:spAutoFit/>
          </a:bodyPr>
          <a:lstStyle/>
          <a:p>
            <a:pPr fontAlgn="auto">
              <a:spcAft>
                <a:spcPts val="0"/>
              </a:spcAft>
              <a:defRPr/>
            </a:pPr>
            <a:r>
              <a:rPr lang="zh-TW" altLang="en-US" sz="3200" dirty="0" smtClean="0">
                <a:solidFill>
                  <a:srgbClr val="FFFF00"/>
                </a:solidFill>
              </a:rPr>
              <a:t>參、利益迴避法律效果</a:t>
            </a:r>
          </a:p>
        </p:txBody>
      </p:sp>
      <p:sp>
        <p:nvSpPr>
          <p:cNvPr id="31748" name="Rectangle 2"/>
          <p:cNvSpPr>
            <a:spLocks noGrp="1" noChangeArrowheads="1"/>
          </p:cNvSpPr>
          <p:nvPr>
            <p:ph sz="half" idx="1"/>
          </p:nvPr>
        </p:nvSpPr>
        <p:spPr>
          <a:xfrm>
            <a:off x="467544" y="1268760"/>
            <a:ext cx="8136904" cy="5328592"/>
          </a:xfrm>
          <a:gradFill rotWithShape="1">
            <a:gsLst>
              <a:gs pos="0">
                <a:srgbClr val="CCCCFF"/>
              </a:gs>
              <a:gs pos="100000">
                <a:schemeClr val="bg1"/>
              </a:gs>
            </a:gsLst>
            <a:path path="rect">
              <a:fillToRect t="100000" r="100000"/>
            </a:path>
          </a:gradFill>
          <a:ln w="50800" cmpd="dbl">
            <a:solidFill>
              <a:srgbClr val="808000"/>
            </a:solidFill>
          </a:ln>
        </p:spPr>
        <p:txBody>
          <a:bodyPr/>
          <a:lstStyle/>
          <a:p>
            <a:pPr algn="just">
              <a:buNone/>
            </a:pPr>
            <a:r>
              <a:rPr lang="en-US" altLang="zh-TW" sz="2600" b="1" dirty="0" smtClean="0"/>
              <a:t>    </a:t>
            </a:r>
            <a:r>
              <a:rPr lang="zh-TW" altLang="en-US" sz="2400" b="1" dirty="0" smtClean="0"/>
              <a:t>終止或解除契約或核減績效管理費或績效獎勵：</a:t>
            </a:r>
            <a:endParaRPr lang="zh-TW" altLang="en-US" sz="2400" b="1" dirty="0"/>
          </a:p>
          <a:p>
            <a:pPr algn="just">
              <a:buFont typeface="Wingdings" panose="05000000000000000000" pitchFamily="2" charset="2"/>
              <a:buChar char="Ø"/>
            </a:pPr>
            <a:r>
              <a:rPr lang="zh-TW" altLang="en-US" sz="2000" dirty="0" smtClean="0"/>
              <a:t>乙方應遵守下列各款有關</a:t>
            </a:r>
            <a:r>
              <a:rPr lang="zh-TW" altLang="en-US" sz="2000" dirty="0" smtClean="0">
                <a:solidFill>
                  <a:srgbClr val="7030A0"/>
                </a:solidFill>
              </a:rPr>
              <a:t>利益迴避</a:t>
            </a:r>
            <a:r>
              <a:rPr lang="zh-TW" altLang="en-US" sz="2000" dirty="0" smtClean="0"/>
              <a:t>之要求。</a:t>
            </a:r>
            <a:endParaRPr lang="en-US" altLang="zh-TW" sz="2000" dirty="0" smtClean="0"/>
          </a:p>
          <a:p>
            <a:pPr>
              <a:buFont typeface="Wingdings" pitchFamily="2" charset="2"/>
              <a:buNone/>
            </a:pPr>
            <a:r>
              <a:rPr lang="en-US" altLang="zh-TW" sz="2000" dirty="0" smtClean="0"/>
              <a:t>(1)</a:t>
            </a:r>
            <a:r>
              <a:rPr lang="zh-TW" altLang="en-US" sz="2000" dirty="0" smtClean="0"/>
              <a:t>乙方辦理採購之人員對於與採購有關之事項</a:t>
            </a:r>
            <a:r>
              <a:rPr lang="zh-TW" altLang="en-US" sz="2000" dirty="0" smtClean="0">
                <a:latin typeface="新細明體"/>
                <a:ea typeface="新細明體"/>
              </a:rPr>
              <a:t>，</a:t>
            </a:r>
            <a:r>
              <a:rPr lang="zh-TW" altLang="en-US" sz="2000" dirty="0" smtClean="0">
                <a:solidFill>
                  <a:srgbClr val="7030A0"/>
                </a:solidFill>
                <a:latin typeface="新細明體"/>
                <a:ea typeface="新細明體"/>
              </a:rPr>
              <a:t>涉及本人、配偶三親等以內血親或姻親，或同財共居親屬之利益時</a:t>
            </a:r>
            <a:r>
              <a:rPr lang="zh-TW" altLang="en-US" sz="2000" dirty="0" smtClean="0">
                <a:latin typeface="新細明體"/>
                <a:ea typeface="新細明體"/>
              </a:rPr>
              <a:t>。</a:t>
            </a:r>
            <a:endParaRPr lang="en-US" altLang="zh-TW" sz="2000" dirty="0" smtClean="0">
              <a:latin typeface="新細明體"/>
              <a:ea typeface="新細明體"/>
            </a:endParaRPr>
          </a:p>
          <a:p>
            <a:pPr>
              <a:buFont typeface="Wingdings" pitchFamily="2" charset="2"/>
              <a:buNone/>
            </a:pPr>
            <a:r>
              <a:rPr lang="zh-TW" altLang="en-US" sz="2000" dirty="0" smtClean="0"/>
              <a:t>（經濟部科技研究發展專案計畫補助契約書第</a:t>
            </a:r>
            <a:r>
              <a:rPr lang="en-US" altLang="zh-TW" sz="2000" dirty="0" smtClean="0"/>
              <a:t>11</a:t>
            </a:r>
            <a:r>
              <a:rPr lang="zh-TW" altLang="en-US" sz="2000" dirty="0" smtClean="0"/>
              <a:t>條第</a:t>
            </a:r>
            <a:r>
              <a:rPr lang="en-US" altLang="zh-TW" sz="2000" dirty="0" smtClean="0"/>
              <a:t>6</a:t>
            </a:r>
            <a:r>
              <a:rPr lang="zh-TW" altLang="en-US" sz="2000" dirty="0" smtClean="0"/>
              <a:t>項第</a:t>
            </a:r>
            <a:r>
              <a:rPr lang="en-US" altLang="zh-TW" sz="2000" dirty="0" smtClean="0"/>
              <a:t>1</a:t>
            </a:r>
            <a:r>
              <a:rPr lang="zh-TW" altLang="en-US" sz="2000" dirty="0" smtClean="0"/>
              <a:t>款）</a:t>
            </a:r>
            <a:endParaRPr lang="zh-TW" altLang="en-US" sz="2000" dirty="0"/>
          </a:p>
          <a:p>
            <a:pPr algn="just">
              <a:buFont typeface="Wingdings" panose="05000000000000000000" pitchFamily="2" charset="2"/>
              <a:buChar char="Ø"/>
            </a:pPr>
            <a:r>
              <a:rPr lang="zh-TW" altLang="en-US" sz="2000" dirty="0"/>
              <a:t>計畫執行不當之</a:t>
            </a:r>
            <a:r>
              <a:rPr lang="zh-TW" altLang="en-US" sz="2000" dirty="0" smtClean="0"/>
              <a:t>處置</a:t>
            </a:r>
            <a:endParaRPr lang="en-US" altLang="zh-TW" sz="2000" dirty="0" smtClean="0"/>
          </a:p>
          <a:p>
            <a:pPr marL="82550" indent="0" algn="just">
              <a:buNone/>
            </a:pPr>
            <a:r>
              <a:rPr lang="en-US" altLang="zh-TW" sz="2000" dirty="0" smtClean="0"/>
              <a:t>1</a:t>
            </a:r>
            <a:r>
              <a:rPr lang="zh-TW" altLang="en-US" sz="2000" dirty="0"/>
              <a:t>、乙執行本計畫有下列情形之一者，甲方得</a:t>
            </a:r>
            <a:r>
              <a:rPr lang="zh-TW" altLang="en-US" sz="2000" dirty="0">
                <a:solidFill>
                  <a:srgbClr val="7030A0"/>
                </a:solidFill>
              </a:rPr>
              <a:t>核減本計畫當年度或以後年度全部底部分之管理費或績效獎勵，並得要求更換計畫主持人</a:t>
            </a:r>
            <a:r>
              <a:rPr lang="zh-TW" altLang="en-US" sz="2000" dirty="0"/>
              <a:t>： </a:t>
            </a:r>
            <a:endParaRPr lang="en-US" altLang="zh-TW" sz="2000" dirty="0"/>
          </a:p>
          <a:p>
            <a:pPr>
              <a:buNone/>
            </a:pPr>
            <a:r>
              <a:rPr lang="en-US" altLang="zh-TW" sz="2000" dirty="0"/>
              <a:t>(5)</a:t>
            </a:r>
            <a:r>
              <a:rPr lang="zh-TW" altLang="en-US" sz="2000" dirty="0"/>
              <a:t>違反本契約相關規定</a:t>
            </a:r>
            <a:endParaRPr lang="en-US" altLang="zh-TW" sz="2000" dirty="0"/>
          </a:p>
          <a:p>
            <a:pPr>
              <a:buNone/>
            </a:pPr>
            <a:r>
              <a:rPr lang="en-US" altLang="zh-TW" sz="2000" dirty="0"/>
              <a:t>8</a:t>
            </a:r>
            <a:r>
              <a:rPr lang="zh-TW" altLang="en-US" sz="2000" dirty="0"/>
              <a:t>、乙方辦理科研採購，如有下列情形之一者，甲</a:t>
            </a:r>
            <a:r>
              <a:rPr lang="zh-TW" altLang="en-US" sz="2000" dirty="0" smtClean="0"/>
              <a:t>方得</a:t>
            </a:r>
            <a:r>
              <a:rPr lang="zh-TW" altLang="en-US" sz="2000" dirty="0" smtClean="0">
                <a:solidFill>
                  <a:srgbClr val="7030A0"/>
                </a:solidFill>
              </a:rPr>
              <a:t>核減</a:t>
            </a:r>
            <a:r>
              <a:rPr lang="zh-TW" altLang="en-US" sz="2000" dirty="0">
                <a:solidFill>
                  <a:srgbClr val="7030A0"/>
                </a:solidFill>
              </a:rPr>
              <a:t>補助金額或停止撥付經費</a:t>
            </a:r>
            <a:r>
              <a:rPr lang="zh-TW" altLang="en-US" sz="2000" dirty="0"/>
              <a:t>；其</a:t>
            </a:r>
            <a:r>
              <a:rPr lang="zh-TW" altLang="en-US" sz="2000" b="1" dirty="0">
                <a:solidFill>
                  <a:srgbClr val="7030A0"/>
                </a:solidFill>
              </a:rPr>
              <a:t>情節重大者</a:t>
            </a:r>
            <a:r>
              <a:rPr lang="zh-TW" altLang="en-US" sz="2000" dirty="0"/>
              <a:t>，甲</a:t>
            </a:r>
            <a:r>
              <a:rPr lang="zh-TW" altLang="en-US" sz="2000" dirty="0" smtClean="0"/>
              <a:t>方得</a:t>
            </a:r>
            <a:r>
              <a:rPr lang="zh-TW" altLang="en-US" sz="2000" b="1" dirty="0" smtClean="0">
                <a:solidFill>
                  <a:srgbClr val="7030A0"/>
                </a:solidFill>
              </a:rPr>
              <a:t>終止</a:t>
            </a:r>
            <a:r>
              <a:rPr lang="zh-TW" altLang="en-US" sz="2000" b="1" dirty="0">
                <a:solidFill>
                  <a:srgbClr val="7030A0"/>
                </a:solidFill>
              </a:rPr>
              <a:t>或解除契約，並追繳撥付之款項</a:t>
            </a:r>
            <a:r>
              <a:rPr lang="en-US" altLang="zh-TW" sz="2000" b="1" dirty="0"/>
              <a:t>:</a:t>
            </a:r>
          </a:p>
          <a:p>
            <a:pPr>
              <a:buNone/>
            </a:pPr>
            <a:r>
              <a:rPr lang="en-US" altLang="zh-TW" sz="2000" dirty="0"/>
              <a:t>(</a:t>
            </a:r>
            <a:r>
              <a:rPr lang="en-US" altLang="zh-TW" sz="2000" dirty="0" smtClean="0"/>
              <a:t>7)</a:t>
            </a:r>
            <a:r>
              <a:rPr lang="zh-TW" altLang="en-US" sz="2000" dirty="0">
                <a:solidFill>
                  <a:srgbClr val="7030A0"/>
                </a:solidFill>
              </a:rPr>
              <a:t>違反第</a:t>
            </a:r>
            <a:r>
              <a:rPr lang="en-US" altLang="zh-TW" sz="2000" dirty="0">
                <a:solidFill>
                  <a:srgbClr val="7030A0"/>
                </a:solidFill>
              </a:rPr>
              <a:t>11</a:t>
            </a:r>
            <a:r>
              <a:rPr lang="zh-TW" altLang="en-US" sz="2000" dirty="0">
                <a:solidFill>
                  <a:srgbClr val="7030A0"/>
                </a:solidFill>
              </a:rPr>
              <a:t>條第</a:t>
            </a:r>
            <a:r>
              <a:rPr lang="en-US" altLang="zh-TW" sz="2000" dirty="0">
                <a:solidFill>
                  <a:srgbClr val="7030A0"/>
                </a:solidFill>
              </a:rPr>
              <a:t>6</a:t>
            </a:r>
            <a:r>
              <a:rPr lang="zh-TW" altLang="en-US" sz="2000" dirty="0" smtClean="0">
                <a:solidFill>
                  <a:srgbClr val="7030A0"/>
                </a:solidFill>
              </a:rPr>
              <a:t>項各款，有應行</a:t>
            </a:r>
            <a:r>
              <a:rPr lang="zh-TW" altLang="en-US" sz="2000" dirty="0">
                <a:solidFill>
                  <a:srgbClr val="7030A0"/>
                </a:solidFill>
              </a:rPr>
              <a:t>迴避之情事而未迴避</a:t>
            </a:r>
            <a:r>
              <a:rPr lang="zh-TW" altLang="en-US" sz="2000" dirty="0" smtClean="0"/>
              <a:t>。</a:t>
            </a:r>
            <a:endParaRPr lang="en-US" altLang="zh-TW" sz="2000" dirty="0" smtClean="0"/>
          </a:p>
          <a:p>
            <a:pPr>
              <a:buNone/>
            </a:pPr>
            <a:r>
              <a:rPr lang="zh-TW" altLang="en-US" sz="2000" dirty="0" smtClean="0"/>
              <a:t>（經濟部科技研究發展專案計畫補助契約書第</a:t>
            </a:r>
            <a:r>
              <a:rPr lang="en-US" altLang="zh-TW" sz="2000" dirty="0" smtClean="0"/>
              <a:t>20</a:t>
            </a:r>
            <a:r>
              <a:rPr lang="zh-TW" altLang="en-US" sz="2000" dirty="0" smtClean="0"/>
              <a:t>條第</a:t>
            </a:r>
            <a:r>
              <a:rPr lang="en-US" altLang="zh-TW" sz="2000" dirty="0" smtClean="0"/>
              <a:t>1</a:t>
            </a:r>
            <a:r>
              <a:rPr lang="zh-TW" altLang="en-US" sz="2000" dirty="0" smtClean="0"/>
              <a:t>項、第</a:t>
            </a:r>
            <a:r>
              <a:rPr lang="en-US" altLang="zh-TW" sz="2000" dirty="0" smtClean="0"/>
              <a:t>8</a:t>
            </a:r>
            <a:r>
              <a:rPr lang="zh-TW" altLang="en-US" sz="2000" dirty="0" smtClean="0"/>
              <a:t>項</a:t>
            </a:r>
            <a:r>
              <a:rPr lang="en-US" altLang="zh-TW" sz="2000" dirty="0" smtClean="0"/>
              <a:t>)</a:t>
            </a:r>
            <a:endParaRPr lang="en-US" altLang="zh-TW" sz="2000" dirty="0"/>
          </a:p>
          <a:p>
            <a:pPr>
              <a:buNone/>
            </a:pPr>
            <a:endParaRPr lang="zh-TW" altLang="en-US" sz="2000"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2"/>
          </p:nvPr>
        </p:nvSpPr>
        <p:spPr>
          <a:xfrm>
            <a:off x="395536" y="260648"/>
            <a:ext cx="8208912" cy="1368152"/>
          </a:xfrm>
        </p:spPr>
        <p:txBody>
          <a:bodyPr/>
          <a:lstStyle/>
          <a:p>
            <a:r>
              <a:rPr lang="zh-TW" altLang="en-US" sz="2000" dirty="0" smtClean="0"/>
              <a:t>案由</a:t>
            </a:r>
            <a:r>
              <a:rPr lang="en-US" altLang="zh-TW" sz="2000" dirty="0" smtClean="0"/>
              <a:t>:</a:t>
            </a:r>
          </a:p>
          <a:p>
            <a:r>
              <a:rPr lang="zh-TW" altLang="en-US" sz="2000" dirty="0" smtClean="0"/>
              <a:t>財團法人金屬工業研究發展中心辦理</a:t>
            </a:r>
            <a:r>
              <a:rPr lang="zh-TW" altLang="en-US" sz="2000" dirty="0" smtClean="0">
                <a:latin typeface="新細明體"/>
                <a:ea typeface="新細明體"/>
              </a:rPr>
              <a:t>「醫用影像設備檢測建置及技術開發計畫」及「</a:t>
            </a:r>
            <a:r>
              <a:rPr lang="en-US" altLang="zh-TW" sz="2000" dirty="0" err="1" smtClean="0">
                <a:latin typeface="新細明體"/>
                <a:ea typeface="新細明體"/>
              </a:rPr>
              <a:t>ClassⅡ</a:t>
            </a:r>
            <a:r>
              <a:rPr lang="zh-TW" altLang="en-US" sz="2000" dirty="0" smtClean="0">
                <a:latin typeface="新細明體"/>
                <a:ea typeface="新細明體"/>
              </a:rPr>
              <a:t>以上醫材快速產製服務計畫」，分項計畫主持人翁敏航博士於其配偶楊善級教授執行學界分包案時，未善盡利益迴避之責</a:t>
            </a:r>
            <a:endParaRPr lang="zh-TW" altLang="en-US" sz="2000" dirty="0"/>
          </a:p>
        </p:txBody>
      </p:sp>
      <p:sp>
        <p:nvSpPr>
          <p:cNvPr id="4" name="內容版面配置區 3"/>
          <p:cNvSpPr>
            <a:spLocks noGrp="1"/>
          </p:cNvSpPr>
          <p:nvPr>
            <p:ph sz="half" idx="1"/>
          </p:nvPr>
        </p:nvSpPr>
        <p:spPr>
          <a:xfrm>
            <a:off x="395536" y="1628800"/>
            <a:ext cx="8215064" cy="4497363"/>
          </a:xfrm>
        </p:spPr>
        <p:txBody>
          <a:bodyPr/>
          <a:lstStyle/>
          <a:p>
            <a:pPr>
              <a:buFont typeface="Wingdings" panose="05000000000000000000" pitchFamily="2" charset="2"/>
              <a:buChar char="Ø"/>
            </a:pPr>
            <a:r>
              <a:rPr lang="zh-TW" altLang="en-US" sz="2400" dirty="0" smtClean="0"/>
              <a:t>經濟部政風處會同技術處辦理科專計畫專案稽查時發現：財團法人</a:t>
            </a:r>
            <a:r>
              <a:rPr lang="zh-TW" altLang="en-US" sz="2400" dirty="0"/>
              <a:t>金屬工業研究發展中心辦理「醫用影像設備檢測建置及技術開發計畫</a:t>
            </a:r>
            <a:r>
              <a:rPr lang="zh-TW" altLang="en-US" sz="2400" dirty="0" smtClean="0"/>
              <a:t>」等</a:t>
            </a:r>
            <a:r>
              <a:rPr lang="en-US" altLang="zh-TW" sz="2400" dirty="0" smtClean="0"/>
              <a:t>2</a:t>
            </a:r>
            <a:r>
              <a:rPr lang="zh-TW" altLang="en-US" sz="2400" dirty="0" smtClean="0"/>
              <a:t>計畫</a:t>
            </a:r>
            <a:r>
              <a:rPr lang="zh-TW" altLang="en-US" sz="2400" dirty="0">
                <a:latin typeface="新細明體"/>
                <a:ea typeface="新細明體"/>
              </a:rPr>
              <a:t>，分項計畫主持人</a:t>
            </a:r>
            <a:r>
              <a:rPr lang="zh-TW" altLang="en-US" sz="2400" dirty="0" smtClean="0">
                <a:latin typeface="新細明體"/>
                <a:ea typeface="新細明體"/>
              </a:rPr>
              <a:t>翁博士</a:t>
            </a:r>
            <a:r>
              <a:rPr lang="zh-TW" altLang="en-US" sz="2400" dirty="0" smtClean="0"/>
              <a:t>有</a:t>
            </a:r>
            <a:r>
              <a:rPr lang="zh-TW" altLang="en-US" sz="2400" dirty="0"/>
              <a:t>違「經濟部科技研究發展專案計畫補助契約</a:t>
            </a:r>
            <a:r>
              <a:rPr lang="zh-TW" altLang="en-US" sz="2400" dirty="0" smtClean="0"/>
              <a:t>書</a:t>
            </a:r>
            <a:r>
              <a:rPr lang="zh-TW" altLang="en-US" sz="2400" dirty="0"/>
              <a:t>」</a:t>
            </a:r>
            <a:r>
              <a:rPr lang="zh-TW" altLang="en-US" sz="2400" dirty="0" smtClean="0"/>
              <a:t>第</a:t>
            </a:r>
            <a:r>
              <a:rPr lang="en-US" altLang="zh-TW" sz="2400" dirty="0" smtClean="0"/>
              <a:t>11</a:t>
            </a:r>
            <a:r>
              <a:rPr lang="zh-TW" altLang="en-US" sz="2400" dirty="0" smtClean="0">
                <a:latin typeface="新細明體"/>
                <a:ea typeface="新細明體"/>
              </a:rPr>
              <a:t>、</a:t>
            </a:r>
            <a:r>
              <a:rPr lang="en-US" altLang="zh-TW" sz="2400" dirty="0" smtClean="0"/>
              <a:t>20</a:t>
            </a:r>
            <a:r>
              <a:rPr lang="zh-TW" altLang="en-US" sz="2400" dirty="0"/>
              <a:t>條第</a:t>
            </a:r>
            <a:r>
              <a:rPr lang="en-US" altLang="zh-TW" sz="2400" dirty="0"/>
              <a:t>1</a:t>
            </a:r>
            <a:r>
              <a:rPr lang="zh-TW" altLang="en-US" sz="2400" dirty="0"/>
              <a:t>項、第</a:t>
            </a:r>
            <a:r>
              <a:rPr lang="en-US" altLang="zh-TW" sz="2400" dirty="0"/>
              <a:t>8</a:t>
            </a:r>
            <a:r>
              <a:rPr lang="zh-TW" altLang="en-US" sz="2400" dirty="0" smtClean="0"/>
              <a:t>項第</a:t>
            </a:r>
            <a:r>
              <a:rPr lang="en-US" altLang="zh-TW" sz="2400" dirty="0"/>
              <a:t>5</a:t>
            </a:r>
            <a:r>
              <a:rPr lang="zh-TW" altLang="en-US" sz="2400" dirty="0" smtClean="0"/>
              <a:t>點等規定</a:t>
            </a:r>
            <a:r>
              <a:rPr lang="zh-TW" altLang="en-US" sz="2400" dirty="0" smtClean="0">
                <a:latin typeface="新細明體"/>
                <a:ea typeface="新細明體"/>
              </a:rPr>
              <a:t>，並要求金工中心收回涉及利益衝突之學界分包款項新台幣</a:t>
            </a:r>
            <a:r>
              <a:rPr lang="en-US" altLang="zh-TW" sz="2400" dirty="0" smtClean="0">
                <a:latin typeface="新細明體"/>
                <a:ea typeface="新細明體"/>
              </a:rPr>
              <a:t>50</a:t>
            </a:r>
            <a:r>
              <a:rPr lang="zh-TW" altLang="en-US" sz="2400" dirty="0" smtClean="0">
                <a:latin typeface="新細明體"/>
                <a:ea typeface="新細明體"/>
              </a:rPr>
              <a:t>萬</a:t>
            </a:r>
            <a:r>
              <a:rPr lang="en-US" altLang="zh-TW" sz="2400" dirty="0" smtClean="0">
                <a:latin typeface="新細明體"/>
                <a:ea typeface="新細明體"/>
              </a:rPr>
              <a:t>5,630</a:t>
            </a:r>
            <a:r>
              <a:rPr lang="zh-TW" altLang="en-US" sz="2400" dirty="0" smtClean="0">
                <a:latin typeface="新細明體"/>
                <a:ea typeface="新細明體"/>
              </a:rPr>
              <a:t>元。</a:t>
            </a:r>
            <a:endParaRPr lang="en-US" altLang="zh-TW" sz="2400" dirty="0" smtClean="0">
              <a:latin typeface="新細明體"/>
              <a:ea typeface="新細明體"/>
            </a:endParaRPr>
          </a:p>
          <a:p>
            <a:pPr marL="82550" indent="0">
              <a:buNone/>
            </a:pPr>
            <a:r>
              <a:rPr lang="zh-TW" altLang="en-US" sz="2400" dirty="0" smtClean="0"/>
              <a:t>    經濟部</a:t>
            </a:r>
            <a:r>
              <a:rPr lang="zh-TW" altLang="en-US" sz="2400" dirty="0"/>
              <a:t>亦於</a:t>
            </a:r>
            <a:r>
              <a:rPr lang="en-US" altLang="zh-TW" sz="2400" dirty="0"/>
              <a:t>105</a:t>
            </a:r>
            <a:r>
              <a:rPr lang="zh-TW" altLang="en-US" sz="2400" dirty="0"/>
              <a:t>年</a:t>
            </a:r>
            <a:r>
              <a:rPr lang="en-US" altLang="zh-TW" sz="2400" dirty="0"/>
              <a:t>7</a:t>
            </a:r>
            <a:r>
              <a:rPr lang="zh-TW" altLang="en-US" sz="2400" dirty="0"/>
              <a:t>月</a:t>
            </a:r>
            <a:r>
              <a:rPr lang="en-US" altLang="zh-TW" sz="2400" dirty="0"/>
              <a:t>13</a:t>
            </a:r>
            <a:r>
              <a:rPr lang="zh-TW" altLang="en-US" sz="2400" dirty="0"/>
              <a:t>日正式去函金工中心略以</a:t>
            </a:r>
            <a:r>
              <a:rPr lang="en-US" altLang="zh-TW" sz="2400" dirty="0"/>
              <a:t>:</a:t>
            </a:r>
          </a:p>
          <a:p>
            <a:pPr>
              <a:buFont typeface="Wingdings" panose="05000000000000000000" pitchFamily="2" charset="2"/>
              <a:buChar char="Ø"/>
            </a:pPr>
            <a:r>
              <a:rPr lang="zh-TW" altLang="en-US" sz="2400" dirty="0" smtClean="0"/>
              <a:t>本</a:t>
            </a:r>
            <a:r>
              <a:rPr lang="zh-TW" altLang="en-US" sz="2400" dirty="0"/>
              <a:t>案查核結果，貴中心確有違失情形，將提列本</a:t>
            </a:r>
            <a:r>
              <a:rPr lang="en-US" altLang="zh-TW" sz="2400" dirty="0"/>
              <a:t>(105)</a:t>
            </a:r>
            <a:r>
              <a:rPr lang="zh-TW" altLang="en-US" sz="2400" dirty="0" smtClean="0"/>
              <a:t>年度法人</a:t>
            </a:r>
            <a:r>
              <a:rPr lang="zh-TW" altLang="en-US" sz="2400" dirty="0"/>
              <a:t>科專管理缺失，爾後請貴中心加強管理本部補助科專計畫之執行。</a:t>
            </a:r>
          </a:p>
        </p:txBody>
      </p:sp>
      <p:sp>
        <p:nvSpPr>
          <p:cNvPr id="5" name="投影片編號版面配置區 4"/>
          <p:cNvSpPr>
            <a:spLocks noGrp="1"/>
          </p:cNvSpPr>
          <p:nvPr>
            <p:ph type="sldNum" sz="quarter" idx="12"/>
          </p:nvPr>
        </p:nvSpPr>
        <p:spPr/>
        <p:txBody>
          <a:bodyPr/>
          <a:lstStyle/>
          <a:p>
            <a:pPr>
              <a:defRPr/>
            </a:pPr>
            <a:fld id="{69D56BCC-ADC5-4E72-BC97-D7475A35607A}" type="slidenum">
              <a:rPr lang="zh-TW" altLang="en-US" smtClean="0"/>
              <a:pPr>
                <a:defRPr/>
              </a:pPr>
              <a:t>31</a:t>
            </a:fld>
            <a:endParaRPr lang="zh-TW" altLang="en-US"/>
          </a:p>
        </p:txBody>
      </p:sp>
    </p:spTree>
    <p:extLst>
      <p:ext uri="{BB962C8B-B14F-4D97-AF65-F5344CB8AC3E}">
        <p14:creationId xmlns:p14="http://schemas.microsoft.com/office/powerpoint/2010/main" val="133677129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2"/>
          </p:nvPr>
        </p:nvSpPr>
        <p:spPr>
          <a:xfrm>
            <a:off x="395536" y="260648"/>
            <a:ext cx="7776864" cy="698500"/>
          </a:xfrm>
        </p:spPr>
        <p:txBody>
          <a:bodyPr/>
          <a:lstStyle/>
          <a:p>
            <a:r>
              <a:rPr lang="zh-TW" altLang="en-US" sz="2400" b="1" dirty="0"/>
              <a:t>國家發展委員會檔案</a:t>
            </a:r>
            <a:r>
              <a:rPr lang="zh-TW" altLang="en-US" sz="2400" b="1" dirty="0" smtClean="0"/>
              <a:t>管理局辦理第 </a:t>
            </a:r>
            <a:r>
              <a:rPr lang="en-US" altLang="zh-TW" sz="2400" b="1" dirty="0"/>
              <a:t>16 </a:t>
            </a:r>
            <a:r>
              <a:rPr lang="zh-TW" altLang="en-US" sz="2400" b="1" dirty="0"/>
              <a:t>屆機關檔案管理金檔獎評獎實施計畫</a:t>
            </a:r>
          </a:p>
        </p:txBody>
      </p:sp>
      <p:sp>
        <p:nvSpPr>
          <p:cNvPr id="4" name="內容版面配置區 3"/>
          <p:cNvSpPr>
            <a:spLocks noGrp="1"/>
          </p:cNvSpPr>
          <p:nvPr>
            <p:ph sz="half" idx="1"/>
          </p:nvPr>
        </p:nvSpPr>
        <p:spPr>
          <a:xfrm>
            <a:off x="467544" y="1484784"/>
            <a:ext cx="8153400" cy="4857403"/>
          </a:xfrm>
        </p:spPr>
        <p:txBody>
          <a:bodyPr/>
          <a:lstStyle/>
          <a:p>
            <a:pPr marL="82550" indent="0">
              <a:buNone/>
            </a:pPr>
            <a:r>
              <a:rPr lang="zh-TW" altLang="en-US" sz="2400" b="1" dirty="0">
                <a:solidFill>
                  <a:srgbClr val="7030A0"/>
                </a:solidFill>
              </a:rPr>
              <a:t>伍、評獎組織</a:t>
            </a:r>
          </a:p>
          <a:p>
            <a:pPr marL="82550" indent="0">
              <a:buNone/>
            </a:pPr>
            <a:r>
              <a:rPr lang="zh-TW" altLang="en-US" sz="2400" b="1" dirty="0">
                <a:solidFill>
                  <a:srgbClr val="7030A0"/>
                </a:solidFill>
              </a:rPr>
              <a:t>一、</a:t>
            </a:r>
            <a:r>
              <a:rPr lang="zh-TW" altLang="en-US" sz="2400" b="1" dirty="0">
                <a:solidFill>
                  <a:srgbClr val="002060"/>
                </a:solidFill>
              </a:rPr>
              <a:t>由國家發展委員會檔案管理局</a:t>
            </a:r>
            <a:r>
              <a:rPr lang="en-US" altLang="zh-TW" sz="2400" b="1" dirty="0">
                <a:solidFill>
                  <a:srgbClr val="002060"/>
                </a:solidFill>
              </a:rPr>
              <a:t>(</a:t>
            </a:r>
            <a:r>
              <a:rPr lang="zh-TW" altLang="en-US" sz="2400" b="1" dirty="0">
                <a:solidFill>
                  <a:srgbClr val="002060"/>
                </a:solidFill>
              </a:rPr>
              <a:t>以下簡稱本局</a:t>
            </a:r>
            <a:r>
              <a:rPr lang="en-US" altLang="zh-TW" sz="2400" b="1" dirty="0">
                <a:solidFill>
                  <a:srgbClr val="002060"/>
                </a:solidFill>
              </a:rPr>
              <a:t>)</a:t>
            </a:r>
            <a:r>
              <a:rPr lang="zh-TW" altLang="en-US" sz="2400" b="1" dirty="0">
                <a:solidFill>
                  <a:srgbClr val="002060"/>
                </a:solidFill>
              </a:rPr>
              <a:t>依績優</a:t>
            </a:r>
            <a:r>
              <a:rPr lang="zh-TW" altLang="en-US" sz="2400" b="1" dirty="0" smtClean="0">
                <a:solidFill>
                  <a:srgbClr val="002060"/>
                </a:solidFill>
              </a:rPr>
              <a:t>機      </a:t>
            </a:r>
            <a:endParaRPr lang="en-US" altLang="zh-TW" sz="2400" b="1" dirty="0" smtClean="0">
              <a:solidFill>
                <a:srgbClr val="002060"/>
              </a:solidFill>
            </a:endParaRPr>
          </a:p>
          <a:p>
            <a:pPr marL="82550" indent="0">
              <a:buNone/>
            </a:pPr>
            <a:r>
              <a:rPr lang="zh-TW" altLang="en-US" sz="2400" b="1" dirty="0">
                <a:solidFill>
                  <a:srgbClr val="002060"/>
                </a:solidFill>
              </a:rPr>
              <a:t> </a:t>
            </a:r>
            <a:r>
              <a:rPr lang="zh-TW" altLang="en-US" sz="2400" b="1" dirty="0" smtClean="0">
                <a:solidFill>
                  <a:srgbClr val="002060"/>
                </a:solidFill>
              </a:rPr>
              <a:t>      關</a:t>
            </a:r>
            <a:r>
              <a:rPr lang="zh-TW" altLang="en-US" sz="2400" b="1" dirty="0">
                <a:solidFill>
                  <a:srgbClr val="002060"/>
                </a:solidFill>
              </a:rPr>
              <a:t>檔案</a:t>
            </a:r>
            <a:r>
              <a:rPr lang="zh-TW" altLang="en-US" sz="2400" b="1" dirty="0" smtClean="0">
                <a:solidFill>
                  <a:srgbClr val="002060"/>
                </a:solidFill>
              </a:rPr>
              <a:t>管理評獎</a:t>
            </a:r>
            <a:r>
              <a:rPr lang="zh-TW" altLang="en-US" sz="2400" b="1" dirty="0">
                <a:solidFill>
                  <a:srgbClr val="002060"/>
                </a:solidFill>
              </a:rPr>
              <a:t>實施要點規定，籌組評獎委員會，</a:t>
            </a:r>
            <a:r>
              <a:rPr lang="zh-TW" altLang="en-US" sz="2400" b="1" dirty="0" smtClean="0">
                <a:solidFill>
                  <a:srgbClr val="002060"/>
                </a:solidFill>
              </a:rPr>
              <a:t>辦</a:t>
            </a:r>
            <a:endParaRPr lang="en-US" altLang="zh-TW" sz="2400" b="1" dirty="0" smtClean="0">
              <a:solidFill>
                <a:srgbClr val="002060"/>
              </a:solidFill>
            </a:endParaRPr>
          </a:p>
          <a:p>
            <a:pPr marL="82550" indent="0">
              <a:buNone/>
            </a:pPr>
            <a:r>
              <a:rPr lang="zh-TW" altLang="en-US" sz="2400" b="1" dirty="0">
                <a:solidFill>
                  <a:srgbClr val="002060"/>
                </a:solidFill>
              </a:rPr>
              <a:t> </a:t>
            </a:r>
            <a:r>
              <a:rPr lang="zh-TW" altLang="en-US" sz="2400" b="1" dirty="0" smtClean="0">
                <a:solidFill>
                  <a:srgbClr val="002060"/>
                </a:solidFill>
              </a:rPr>
              <a:t>      理</a:t>
            </a:r>
            <a:r>
              <a:rPr lang="zh-TW" altLang="en-US" sz="2400" b="1" dirty="0">
                <a:solidFill>
                  <a:srgbClr val="002060"/>
                </a:solidFill>
              </a:rPr>
              <a:t>評獎事宜。</a:t>
            </a:r>
          </a:p>
          <a:p>
            <a:pPr marL="82550" indent="0">
              <a:buNone/>
            </a:pPr>
            <a:r>
              <a:rPr lang="zh-TW" altLang="en-US" sz="2400" b="1" dirty="0">
                <a:solidFill>
                  <a:srgbClr val="7030A0"/>
                </a:solidFill>
              </a:rPr>
              <a:t>二、各評獎委員應遵守公職人員利益衝突迴避法，知</a:t>
            </a:r>
            <a:r>
              <a:rPr lang="zh-TW" altLang="en-US" sz="2400" b="1" dirty="0" smtClean="0">
                <a:solidFill>
                  <a:srgbClr val="7030A0"/>
                </a:solidFill>
              </a:rPr>
              <a:t>有利</a:t>
            </a:r>
            <a:endParaRPr lang="en-US" altLang="zh-TW" sz="2400" b="1" dirty="0" smtClean="0">
              <a:solidFill>
                <a:srgbClr val="7030A0"/>
              </a:solidFill>
            </a:endParaRPr>
          </a:p>
          <a:p>
            <a:pPr marL="82550" indent="0">
              <a:buNone/>
            </a:pPr>
            <a:r>
              <a:rPr lang="zh-TW" altLang="en-US" sz="2400" b="1" dirty="0">
                <a:solidFill>
                  <a:srgbClr val="7030A0"/>
                </a:solidFill>
              </a:rPr>
              <a:t> </a:t>
            </a:r>
            <a:r>
              <a:rPr lang="zh-TW" altLang="en-US" sz="2400" b="1" dirty="0" smtClean="0">
                <a:solidFill>
                  <a:srgbClr val="7030A0"/>
                </a:solidFill>
              </a:rPr>
              <a:t>      益</a:t>
            </a:r>
            <a:r>
              <a:rPr lang="zh-TW" altLang="en-US" sz="2400" b="1" dirty="0">
                <a:solidFill>
                  <a:srgbClr val="7030A0"/>
                </a:solidFill>
              </a:rPr>
              <a:t>衝突者</a:t>
            </a:r>
            <a:r>
              <a:rPr lang="zh-TW" altLang="en-US" sz="2400" b="1" dirty="0" smtClean="0">
                <a:solidFill>
                  <a:srgbClr val="7030A0"/>
                </a:solidFill>
              </a:rPr>
              <a:t>，應主動</a:t>
            </a:r>
            <a:r>
              <a:rPr lang="zh-TW" altLang="en-US" sz="2400" b="1" dirty="0">
                <a:solidFill>
                  <a:srgbClr val="7030A0"/>
                </a:solidFill>
              </a:rPr>
              <a:t>迴避</a:t>
            </a:r>
            <a:r>
              <a:rPr lang="zh-TW" altLang="en-US" sz="2400" b="1" dirty="0" smtClean="0">
                <a:solidFill>
                  <a:srgbClr val="7030A0"/>
                </a:solidFill>
              </a:rPr>
              <a:t>。</a:t>
            </a:r>
            <a:r>
              <a:rPr lang="zh-TW" altLang="en-US" dirty="0" smtClean="0"/>
              <a:t> </a:t>
            </a:r>
            <a:endParaRPr lang="zh-TW" altLang="en-US" dirty="0"/>
          </a:p>
        </p:txBody>
      </p:sp>
      <p:sp>
        <p:nvSpPr>
          <p:cNvPr id="5" name="投影片編號版面配置區 4"/>
          <p:cNvSpPr>
            <a:spLocks noGrp="1"/>
          </p:cNvSpPr>
          <p:nvPr>
            <p:ph type="sldNum" sz="quarter" idx="12"/>
          </p:nvPr>
        </p:nvSpPr>
        <p:spPr/>
        <p:txBody>
          <a:bodyPr/>
          <a:lstStyle/>
          <a:p>
            <a:pPr>
              <a:defRPr/>
            </a:pPr>
            <a:fld id="{69D56BCC-ADC5-4E72-BC97-D7475A35607A}" type="slidenum">
              <a:rPr lang="zh-TW" altLang="en-US" smtClean="0"/>
              <a:pPr>
                <a:defRPr/>
              </a:pPr>
              <a:t>32</a:t>
            </a:fld>
            <a:endParaRPr lang="zh-TW" altLang="en-US"/>
          </a:p>
        </p:txBody>
      </p:sp>
    </p:spTree>
    <p:extLst>
      <p:ext uri="{BB962C8B-B14F-4D97-AF65-F5344CB8AC3E}">
        <p14:creationId xmlns:p14="http://schemas.microsoft.com/office/powerpoint/2010/main" val="269069255"/>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文字版面配置區 2"/>
          <p:cNvSpPr>
            <a:spLocks noGrp="1"/>
          </p:cNvSpPr>
          <p:nvPr>
            <p:ph type="body" idx="2"/>
          </p:nvPr>
        </p:nvSpPr>
        <p:spPr>
          <a:xfrm>
            <a:off x="428625" y="928688"/>
            <a:ext cx="3810000" cy="698500"/>
          </a:xfrm>
        </p:spPr>
        <p:txBody>
          <a:bodyPr/>
          <a:lstStyle/>
          <a:p>
            <a:pPr marL="365125" indent="-282575" algn="just">
              <a:spcBef>
                <a:spcPts val="600"/>
              </a:spcBef>
            </a:pPr>
            <a:r>
              <a:rPr lang="zh-TW" altLang="en-US" sz="3200" b="1" dirty="0"/>
              <a:t>二、刑事責任</a:t>
            </a:r>
          </a:p>
        </p:txBody>
      </p:sp>
      <p:sp>
        <p:nvSpPr>
          <p:cNvPr id="5" name="投影片編號版面配置區 4"/>
          <p:cNvSpPr>
            <a:spLocks noGrp="1"/>
          </p:cNvSpPr>
          <p:nvPr>
            <p:ph type="sldNum" sz="quarter" idx="12"/>
          </p:nvPr>
        </p:nvSpPr>
        <p:spPr/>
        <p:txBody>
          <a:bodyPr/>
          <a:lstStyle/>
          <a:p>
            <a:pPr>
              <a:defRPr/>
            </a:pPr>
            <a:fld id="{642B174A-9C64-4990-9631-396D33919464}" type="slidenum">
              <a:rPr lang="zh-TW" altLang="en-US"/>
              <a:pPr>
                <a:defRPr/>
              </a:pPr>
              <a:t>33</a:t>
            </a:fld>
            <a:endParaRPr lang="zh-TW" altLang="en-US"/>
          </a:p>
        </p:txBody>
      </p:sp>
      <p:sp>
        <p:nvSpPr>
          <p:cNvPr id="6" name="Rectangle 3"/>
          <p:cNvSpPr>
            <a:spLocks noGrp="1" noChangeArrowheads="1"/>
          </p:cNvSpPr>
          <p:nvPr>
            <p:ph type="title"/>
          </p:nvPr>
        </p:nvSpPr>
        <p:spPr>
          <a:xfrm>
            <a:off x="500063" y="388858"/>
            <a:ext cx="6972300" cy="389017"/>
          </a:xfrm>
          <a:gradFill rotWithShape="1">
            <a:gsLst>
              <a:gs pos="0">
                <a:schemeClr val="tx1"/>
              </a:gs>
              <a:gs pos="100000">
                <a:srgbClr val="660066"/>
              </a:gs>
            </a:gsLst>
            <a:path path="shape">
              <a:fillToRect l="50000" t="50000" r="50000" b="50000"/>
            </a:path>
          </a:gradFill>
          <a:ln w="28575">
            <a:solidFill>
              <a:schemeClr val="tx1"/>
            </a:solidFill>
          </a:ln>
        </p:spPr>
        <p:txBody>
          <a:bodyPr wrap="square">
            <a:spAutoFit/>
          </a:bodyPr>
          <a:lstStyle/>
          <a:p>
            <a:pPr fontAlgn="auto">
              <a:spcAft>
                <a:spcPts val="0"/>
              </a:spcAft>
              <a:defRPr/>
            </a:pPr>
            <a:r>
              <a:rPr lang="zh-TW" altLang="en-US" sz="3200" dirty="0" smtClean="0">
                <a:solidFill>
                  <a:srgbClr val="FFFF00"/>
                </a:solidFill>
              </a:rPr>
              <a:t>參、利益迴避法律效果</a:t>
            </a:r>
          </a:p>
        </p:txBody>
      </p:sp>
      <p:sp>
        <p:nvSpPr>
          <p:cNvPr id="32772" name="Rectangle 2"/>
          <p:cNvSpPr>
            <a:spLocks noGrp="1" noChangeArrowheads="1"/>
          </p:cNvSpPr>
          <p:nvPr>
            <p:ph sz="half" idx="1"/>
          </p:nvPr>
        </p:nvSpPr>
        <p:spPr>
          <a:xfrm>
            <a:off x="428625" y="1643063"/>
            <a:ext cx="8153400" cy="3992562"/>
          </a:xfrm>
          <a:gradFill rotWithShape="1">
            <a:gsLst>
              <a:gs pos="0">
                <a:srgbClr val="CCCCFF"/>
              </a:gs>
              <a:gs pos="100000">
                <a:schemeClr val="bg1"/>
              </a:gs>
            </a:gsLst>
            <a:path path="rect">
              <a:fillToRect t="100000" r="100000"/>
            </a:path>
          </a:gradFill>
          <a:ln w="50800" cmpd="dbl">
            <a:solidFill>
              <a:srgbClr val="808000"/>
            </a:solidFill>
          </a:ln>
        </p:spPr>
        <p:txBody>
          <a:bodyPr/>
          <a:lstStyle/>
          <a:p>
            <a:pPr algn="just">
              <a:buNone/>
            </a:pPr>
            <a:r>
              <a:rPr lang="en-US" altLang="zh-TW" sz="2600" b="1" dirty="0" smtClean="0"/>
              <a:t>   </a:t>
            </a:r>
            <a:r>
              <a:rPr lang="zh-TW" altLang="en-US" b="1" dirty="0"/>
              <a:t>圖利罪</a:t>
            </a:r>
          </a:p>
          <a:p>
            <a:pPr algn="just">
              <a:buFont typeface="Wingdings" panose="05000000000000000000" pitchFamily="2" charset="2"/>
              <a:buChar char="Ø"/>
            </a:pPr>
            <a:r>
              <a:rPr lang="zh-TW" altLang="en-US" sz="2400" b="1" dirty="0" smtClean="0"/>
              <a:t>刑法</a:t>
            </a:r>
            <a:r>
              <a:rPr lang="zh-TW" altLang="en-US" sz="2400" b="1" dirty="0"/>
              <a:t>第</a:t>
            </a:r>
            <a:r>
              <a:rPr lang="en-US" altLang="zh-TW" sz="2400" b="1" dirty="0"/>
              <a:t>131</a:t>
            </a:r>
            <a:r>
              <a:rPr lang="zh-TW" altLang="en-US" sz="2400" b="1" dirty="0" smtClean="0"/>
              <a:t>條</a:t>
            </a:r>
            <a:endParaRPr lang="zh-TW" altLang="en-US" sz="2400" b="1" dirty="0"/>
          </a:p>
          <a:p>
            <a:pPr algn="just">
              <a:buNone/>
            </a:pPr>
            <a:r>
              <a:rPr lang="zh-TW" altLang="en-US" sz="2400" b="1" dirty="0"/>
              <a:t>  </a:t>
            </a:r>
            <a:r>
              <a:rPr lang="zh-TW" altLang="en-US" sz="2400" b="1" dirty="0" smtClean="0"/>
              <a:t> 公務員</a:t>
            </a:r>
            <a:r>
              <a:rPr lang="zh-TW" altLang="en-US" sz="2400" b="1" dirty="0"/>
              <a:t>對於主管或監督之事務，</a:t>
            </a:r>
            <a:r>
              <a:rPr lang="zh-TW" altLang="en-US" sz="2400" b="1" dirty="0">
                <a:solidFill>
                  <a:srgbClr val="7030A0"/>
                </a:solidFill>
              </a:rPr>
              <a:t>明知違背法令，直接或間接圖自己或其他私人不法利益，因而獲得利益者</a:t>
            </a:r>
            <a:r>
              <a:rPr lang="zh-TW" altLang="en-US" sz="2400" b="1" dirty="0"/>
              <a:t>，處</a:t>
            </a:r>
            <a:r>
              <a:rPr lang="en-US" altLang="zh-TW" sz="2400" b="1" dirty="0"/>
              <a:t>1</a:t>
            </a:r>
            <a:r>
              <a:rPr lang="zh-TW" altLang="en-US" sz="2400" b="1" dirty="0"/>
              <a:t>年以上</a:t>
            </a:r>
            <a:r>
              <a:rPr lang="en-US" altLang="zh-TW" sz="2400" b="1" dirty="0"/>
              <a:t>7</a:t>
            </a:r>
            <a:r>
              <a:rPr lang="zh-TW" altLang="en-US" sz="2400" b="1" dirty="0"/>
              <a:t>年以下有期徒刑，得併科</a:t>
            </a:r>
            <a:r>
              <a:rPr lang="en-US" altLang="zh-TW" sz="2400" b="1" dirty="0"/>
              <a:t>7</a:t>
            </a:r>
            <a:r>
              <a:rPr lang="zh-TW" altLang="en-US" sz="2400" b="1" dirty="0"/>
              <a:t>萬元以下罰金。</a:t>
            </a:r>
          </a:p>
          <a:p>
            <a:pPr algn="just">
              <a:buFont typeface="Wingdings" panose="05000000000000000000" pitchFamily="2" charset="2"/>
              <a:buChar char="Ø"/>
            </a:pPr>
            <a:r>
              <a:rPr lang="zh-TW" altLang="en-US" sz="2400" b="1" dirty="0" smtClean="0"/>
              <a:t>貪污</a:t>
            </a:r>
            <a:r>
              <a:rPr lang="zh-TW" altLang="en-US" sz="2400" b="1" dirty="0"/>
              <a:t>治罪條例第</a:t>
            </a:r>
            <a:r>
              <a:rPr lang="en-US" altLang="zh-TW" sz="2400" b="1" dirty="0"/>
              <a:t>6</a:t>
            </a:r>
            <a:r>
              <a:rPr lang="zh-TW" altLang="en-US" sz="2400" b="1" dirty="0"/>
              <a:t>條第</a:t>
            </a:r>
            <a:r>
              <a:rPr lang="en-US" altLang="zh-TW" sz="2400" b="1" dirty="0"/>
              <a:t>1</a:t>
            </a:r>
            <a:r>
              <a:rPr lang="zh-TW" altLang="en-US" sz="2400" b="1" dirty="0"/>
              <a:t>項第</a:t>
            </a:r>
            <a:r>
              <a:rPr lang="en-US" altLang="zh-TW" sz="2400" b="1" dirty="0"/>
              <a:t>4</a:t>
            </a:r>
            <a:r>
              <a:rPr lang="zh-TW" altLang="en-US" sz="2400" b="1" dirty="0" smtClean="0"/>
              <a:t>款</a:t>
            </a:r>
            <a:endParaRPr lang="zh-TW" altLang="en-US" sz="2400" b="1" dirty="0"/>
          </a:p>
          <a:p>
            <a:pPr algn="just">
              <a:buNone/>
            </a:pPr>
            <a:r>
              <a:rPr lang="zh-TW" altLang="en-US" sz="2400" b="1" dirty="0"/>
              <a:t>  </a:t>
            </a:r>
            <a:r>
              <a:rPr lang="zh-TW" altLang="en-US" sz="2400" b="1" dirty="0" smtClean="0"/>
              <a:t> </a:t>
            </a:r>
            <a:r>
              <a:rPr lang="zh-TW" altLang="en-US" sz="2400" b="1" dirty="0" smtClean="0">
                <a:solidFill>
                  <a:srgbClr val="7030A0"/>
                </a:solidFill>
              </a:rPr>
              <a:t>處</a:t>
            </a:r>
            <a:r>
              <a:rPr lang="en-US" altLang="zh-TW" sz="2400" b="1" dirty="0">
                <a:solidFill>
                  <a:srgbClr val="7030A0"/>
                </a:solidFill>
              </a:rPr>
              <a:t>5</a:t>
            </a:r>
            <a:r>
              <a:rPr lang="zh-TW" altLang="en-US" sz="2400" b="1" dirty="0">
                <a:solidFill>
                  <a:srgbClr val="7030A0"/>
                </a:solidFill>
              </a:rPr>
              <a:t>年以上有期徒刑</a:t>
            </a:r>
            <a:r>
              <a:rPr lang="zh-TW" altLang="en-US" sz="2400" b="1" dirty="0"/>
              <a:t>，得併科新台幣三千萬元以下罰金。</a:t>
            </a:r>
          </a:p>
          <a:p>
            <a:pPr algn="just">
              <a:lnSpc>
                <a:spcPct val="90000"/>
              </a:lnSpc>
              <a:buFont typeface="Wingdings" pitchFamily="2" charset="2"/>
              <a:buNone/>
            </a:pPr>
            <a:endParaRPr lang="zh-TW" altLang="en-US" sz="2400" dirty="0" smtClean="0">
              <a:latin typeface="標楷體" pitchFamily="65" charset="-120"/>
              <a:ea typeface="標楷體" pitchFamily="65" charset="-120"/>
            </a:endParaRPr>
          </a:p>
          <a:p>
            <a:pPr algn="just">
              <a:lnSpc>
                <a:spcPct val="90000"/>
              </a:lnSpc>
              <a:buFont typeface="Wingdings" pitchFamily="2" charset="2"/>
              <a:buNone/>
            </a:pPr>
            <a:endParaRPr lang="zh-TW" altLang="en-US" sz="2400" b="1" dirty="0" smtClean="0">
              <a:latin typeface="標楷體" pitchFamily="65" charset="-120"/>
              <a:ea typeface="標楷體" pitchFamily="65" charset="-120"/>
            </a:endParaRPr>
          </a:p>
          <a:p>
            <a:pPr algn="just">
              <a:lnSpc>
                <a:spcPct val="90000"/>
              </a:lnSpc>
              <a:buFont typeface="Wingdings" pitchFamily="2" charset="2"/>
              <a:buNone/>
            </a:pPr>
            <a:endParaRPr lang="en-US" altLang="zh-TW" sz="2600" dirty="0" smtClean="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pPr>
              <a:defRPr/>
            </a:pPr>
            <a:fld id="{643D87DB-D3F7-49BC-B0F9-91B9B840066C}" type="slidenum">
              <a:rPr lang="zh-TW" altLang="en-US"/>
              <a:pPr>
                <a:defRPr/>
              </a:pPr>
              <a:t>34</a:t>
            </a:fld>
            <a:endParaRPr lang="zh-TW" altLang="en-US"/>
          </a:p>
        </p:txBody>
      </p:sp>
      <p:sp>
        <p:nvSpPr>
          <p:cNvPr id="6" name="AutoShape 7"/>
          <p:cNvSpPr>
            <a:spLocks noGrp="1" noChangeArrowheads="1"/>
          </p:cNvSpPr>
          <p:nvPr>
            <p:ph type="title"/>
          </p:nvPr>
        </p:nvSpPr>
        <p:spPr bwMode="gray">
          <a:xfrm>
            <a:off x="467544" y="620688"/>
            <a:ext cx="3810000" cy="1018034"/>
          </a:xfrm>
          <a:prstGeom prst="roundRect">
            <a:avLst>
              <a:gd name="adj" fmla="val 50000"/>
            </a:avLst>
          </a:prstGeom>
          <a:gradFill rotWithShape="1">
            <a:gsLst>
              <a:gs pos="0">
                <a:schemeClr val="accent2">
                  <a:gamma/>
                  <a:tint val="63529"/>
                  <a:invGamma/>
                </a:schemeClr>
              </a:gs>
              <a:gs pos="100000">
                <a:schemeClr val="accent2"/>
              </a:gs>
            </a:gsLst>
            <a:lin ang="0" scaled="1"/>
          </a:gradFill>
          <a:ln w="38100">
            <a:solidFill>
              <a:srgbClr val="FFFFFF"/>
            </a:solidFill>
            <a:round/>
            <a:headEnd/>
            <a:tailEnd/>
          </a:ln>
          <a:effectLst>
            <a:outerShdw dist="63500" dir="3187806" algn="ctr" rotWithShape="0">
              <a:schemeClr val="bg2"/>
            </a:outerShdw>
          </a:effectLst>
        </p:spPr>
        <p:txBody>
          <a:bodyPr wrap="none" anchor="ctr">
            <a:normAutofit/>
          </a:bodyPr>
          <a:lstStyle/>
          <a:p>
            <a:pPr algn="ctr" fontAlgn="auto">
              <a:spcAft>
                <a:spcPts val="0"/>
              </a:spcAft>
              <a:defRPr/>
            </a:pPr>
            <a:r>
              <a:rPr lang="zh-TW" altLang="en-US" sz="2800" dirty="0">
                <a:solidFill>
                  <a:schemeClr val="bg1"/>
                </a:solidFill>
              </a:rPr>
              <a:t>案例一</a:t>
            </a:r>
          </a:p>
        </p:txBody>
      </p:sp>
      <p:sp>
        <p:nvSpPr>
          <p:cNvPr id="7" name="內容版面配置區 6"/>
          <p:cNvSpPr>
            <a:spLocks noGrp="1"/>
          </p:cNvSpPr>
          <p:nvPr>
            <p:ph sz="half" idx="1"/>
          </p:nvPr>
        </p:nvSpPr>
        <p:spPr>
          <a:xfrm>
            <a:off x="457200" y="1643063"/>
            <a:ext cx="8153400" cy="5000625"/>
          </a:xfrm>
          <a:solidFill>
            <a:schemeClr val="accent1">
              <a:lumMod val="40000"/>
              <a:lumOff val="60000"/>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90488" indent="-7938" fontAlgn="auto">
              <a:lnSpc>
                <a:spcPct val="80000"/>
              </a:lnSpc>
              <a:spcAft>
                <a:spcPts val="0"/>
              </a:spcAft>
              <a:buFont typeface="Wingdings 2"/>
              <a:buNone/>
              <a:defRPr/>
            </a:pPr>
            <a:r>
              <a:rPr lang="zh-TW" altLang="en-US" sz="2800" dirty="0">
                <a:solidFill>
                  <a:srgbClr val="0000FF"/>
                </a:solidFill>
                <a:latin typeface="標楷體" pitchFamily="65" charset="-120"/>
                <a:ea typeface="標楷體" pitchFamily="65" charset="-120"/>
              </a:rPr>
              <a:t>前基隆市成功國民小學校長違反公職人員利益衝突迴避法：</a:t>
            </a:r>
          </a:p>
          <a:p>
            <a:pPr marL="365760" indent="-283464" fontAlgn="auto">
              <a:lnSpc>
                <a:spcPct val="80000"/>
              </a:lnSpc>
              <a:spcAft>
                <a:spcPts val="0"/>
              </a:spcAft>
              <a:buFont typeface="Wingdings" pitchFamily="2" charset="2"/>
              <a:buNone/>
              <a:defRPr/>
            </a:pPr>
            <a:r>
              <a:rPr lang="zh-TW" altLang="en-US" sz="2400" dirty="0">
                <a:solidFill>
                  <a:srgbClr val="0000FF"/>
                </a:solidFill>
                <a:latin typeface="標楷體" pitchFamily="65" charset="-120"/>
                <a:ea typeface="標楷體" pitchFamily="65" charset="-120"/>
              </a:rPr>
              <a:t>      陳００前於</a:t>
            </a:r>
            <a:r>
              <a:rPr lang="zh-TW" altLang="en-US" sz="2400" dirty="0" smtClean="0">
                <a:solidFill>
                  <a:srgbClr val="0000FF"/>
                </a:solidFill>
                <a:latin typeface="標楷體" pitchFamily="65" charset="-120"/>
                <a:ea typeface="標楷體" pitchFamily="65" charset="-120"/>
              </a:rPr>
              <a:t>擔任基隆市成功國民小學校長時，於</a:t>
            </a:r>
            <a:r>
              <a:rPr lang="en-US" altLang="zh-TW" sz="2400" dirty="0" smtClean="0">
                <a:solidFill>
                  <a:srgbClr val="0000FF"/>
                </a:solidFill>
                <a:latin typeface="標楷體" pitchFamily="65" charset="-120"/>
                <a:ea typeface="標楷體" pitchFamily="65" charset="-120"/>
              </a:rPr>
              <a:t>90</a:t>
            </a:r>
            <a:r>
              <a:rPr lang="zh-TW" altLang="en-US" sz="2400" dirty="0" smtClean="0">
                <a:solidFill>
                  <a:srgbClr val="0000FF"/>
                </a:solidFill>
                <a:latin typeface="標楷體" pitchFamily="65" charset="-120"/>
                <a:ea typeface="標楷體" pitchFamily="65" charset="-120"/>
              </a:rPr>
              <a:t>年</a:t>
            </a:r>
            <a:r>
              <a:rPr lang="en-US" altLang="zh-TW" sz="2400" dirty="0" smtClean="0">
                <a:solidFill>
                  <a:srgbClr val="0000FF"/>
                </a:solidFill>
                <a:latin typeface="標楷體" pitchFamily="65" charset="-120"/>
                <a:ea typeface="標楷體" pitchFamily="65" charset="-120"/>
              </a:rPr>
              <a:t>1</a:t>
            </a:r>
            <a:r>
              <a:rPr lang="zh-TW" altLang="en-US" sz="2400" dirty="0" smtClean="0">
                <a:solidFill>
                  <a:srgbClr val="0000FF"/>
                </a:solidFill>
                <a:latin typeface="標楷體" pitchFamily="65" charset="-120"/>
                <a:ea typeface="標楷體" pitchFamily="65" charset="-120"/>
              </a:rPr>
              <a:t>月</a:t>
            </a:r>
            <a:r>
              <a:rPr lang="en-US" altLang="zh-TW" sz="2400" dirty="0" smtClean="0">
                <a:solidFill>
                  <a:srgbClr val="0000FF"/>
                </a:solidFill>
                <a:latin typeface="標楷體" pitchFamily="65" charset="-120"/>
                <a:ea typeface="標楷體" pitchFamily="65" charset="-120"/>
              </a:rPr>
              <a:t>2</a:t>
            </a:r>
            <a:r>
              <a:rPr lang="zh-TW" altLang="en-US" sz="2400" dirty="0" smtClean="0">
                <a:solidFill>
                  <a:srgbClr val="0000FF"/>
                </a:solidFill>
                <a:latin typeface="標楷體" pitchFamily="65" charset="-120"/>
                <a:ea typeface="標楷體" pitchFamily="65" charset="-120"/>
              </a:rPr>
              <a:t>日起</a:t>
            </a:r>
            <a:r>
              <a:rPr lang="zh-TW" altLang="en-US" sz="2400" u="sng" dirty="0" smtClean="0">
                <a:solidFill>
                  <a:srgbClr val="9933FF"/>
                </a:solidFill>
                <a:latin typeface="標楷體" pitchFamily="65" charset="-120"/>
                <a:ea typeface="標楷體" pitchFamily="65" charset="-120"/>
              </a:rPr>
              <a:t>僱用</a:t>
            </a:r>
            <a:r>
              <a:rPr lang="zh-TW" altLang="en-US" sz="2400" b="1" u="sng" dirty="0" smtClean="0">
                <a:solidFill>
                  <a:srgbClr val="9933FF"/>
                </a:solidFill>
                <a:latin typeface="標楷體" pitchFamily="65" charset="-120"/>
                <a:ea typeface="標楷體" pitchFamily="65" charset="-120"/>
              </a:rPr>
              <a:t>其配偶與前妻所生之子之配偶</a:t>
            </a:r>
            <a:r>
              <a:rPr lang="zh-TW" altLang="en-US" sz="2400" dirty="0">
                <a:solidFill>
                  <a:srgbClr val="9933FF"/>
                </a:solidFill>
                <a:latin typeface="標楷體" pitchFamily="65" charset="-120"/>
                <a:ea typeface="標楷體" pitchFamily="65" charset="-120"/>
              </a:rPr>
              <a:t>尹００</a:t>
            </a:r>
            <a:r>
              <a:rPr lang="en-US" altLang="zh-TW" sz="2400" b="1" u="sng" dirty="0">
                <a:solidFill>
                  <a:srgbClr val="9933FF"/>
                </a:solidFill>
                <a:latin typeface="標楷體" pitchFamily="65" charset="-120"/>
                <a:ea typeface="標楷體" pitchFamily="65" charset="-120"/>
              </a:rPr>
              <a:t>(</a:t>
            </a:r>
            <a:r>
              <a:rPr lang="zh-TW" altLang="en-US" sz="2400" b="1" dirty="0">
                <a:solidFill>
                  <a:srgbClr val="7030A0"/>
                </a:solidFill>
                <a:latin typeface="標楷體" pitchFamily="65" charset="-120"/>
                <a:ea typeface="標楷體" pitchFamily="65" charset="-120"/>
              </a:rPr>
              <a:t>直系姻親</a:t>
            </a:r>
            <a:r>
              <a:rPr lang="en-US" altLang="zh-TW" sz="2400" dirty="0">
                <a:solidFill>
                  <a:srgbClr val="0000FF"/>
                </a:solidFill>
                <a:latin typeface="標楷體" pitchFamily="65" charset="-120"/>
                <a:ea typeface="標楷體" pitchFamily="65" charset="-120"/>
              </a:rPr>
              <a:t>,</a:t>
            </a:r>
            <a:r>
              <a:rPr lang="zh-TW" altLang="en-US" sz="2400" dirty="0">
                <a:solidFill>
                  <a:srgbClr val="0000FF"/>
                </a:solidFill>
                <a:latin typeface="標楷體" pitchFamily="65" charset="-120"/>
                <a:ea typeface="標楷體" pitchFamily="65" charset="-120"/>
              </a:rPr>
              <a:t>屬本法第</a:t>
            </a:r>
            <a:r>
              <a:rPr lang="en-US" altLang="zh-TW" sz="2400" dirty="0">
                <a:solidFill>
                  <a:srgbClr val="0000FF"/>
                </a:solidFill>
                <a:latin typeface="標楷體" pitchFamily="65" charset="-120"/>
                <a:ea typeface="標楷體" pitchFamily="65" charset="-120"/>
              </a:rPr>
              <a:t>3</a:t>
            </a:r>
            <a:r>
              <a:rPr lang="zh-TW" altLang="en-US" sz="2400" dirty="0">
                <a:solidFill>
                  <a:srgbClr val="0000FF"/>
                </a:solidFill>
                <a:latin typeface="標楷體" pitchFamily="65" charset="-120"/>
                <a:ea typeface="標楷體" pitchFamily="65" charset="-120"/>
              </a:rPr>
              <a:t>條第</a:t>
            </a:r>
            <a:r>
              <a:rPr lang="en-US" altLang="zh-TW" sz="2400" dirty="0">
                <a:solidFill>
                  <a:srgbClr val="0000FF"/>
                </a:solidFill>
                <a:latin typeface="標楷體" pitchFamily="65" charset="-120"/>
                <a:ea typeface="標楷體" pitchFamily="65" charset="-120"/>
              </a:rPr>
              <a:t>3</a:t>
            </a:r>
            <a:r>
              <a:rPr lang="zh-TW" altLang="en-US" sz="2400" dirty="0">
                <a:solidFill>
                  <a:srgbClr val="0000FF"/>
                </a:solidFill>
                <a:latin typeface="標楷體" pitchFamily="65" charset="-120"/>
                <a:ea typeface="標楷體" pitchFamily="65" charset="-120"/>
              </a:rPr>
              <a:t>款之</a:t>
            </a:r>
            <a:r>
              <a:rPr lang="zh-TW" altLang="en-US" sz="2400" b="1" dirty="0">
                <a:solidFill>
                  <a:srgbClr val="7030A0"/>
                </a:solidFill>
                <a:latin typeface="標楷體" pitchFamily="65" charset="-120"/>
                <a:ea typeface="標楷體" pitchFamily="65" charset="-120"/>
              </a:rPr>
              <a:t>二親</a:t>
            </a:r>
            <a:r>
              <a:rPr lang="zh-TW" altLang="en-US" sz="2400" b="1" dirty="0" smtClean="0">
                <a:solidFill>
                  <a:srgbClr val="7030A0"/>
                </a:solidFill>
                <a:latin typeface="標楷體" pitchFamily="65" charset="-120"/>
                <a:ea typeface="標楷體" pitchFamily="65" charset="-120"/>
              </a:rPr>
              <a:t>等親屬</a:t>
            </a:r>
            <a:r>
              <a:rPr lang="zh-TW" altLang="en-US" sz="2400" dirty="0">
                <a:solidFill>
                  <a:srgbClr val="0000FF"/>
                </a:solidFill>
                <a:latin typeface="標楷體" pitchFamily="65" charset="-120"/>
                <a:ea typeface="標楷體" pitchFamily="65" charset="-120"/>
              </a:rPr>
              <a:t>範圍</a:t>
            </a:r>
            <a:r>
              <a:rPr lang="en-US" altLang="zh-TW" sz="2400" b="1" u="sng" dirty="0">
                <a:solidFill>
                  <a:srgbClr val="9933FF"/>
                </a:solidFill>
                <a:latin typeface="標楷體" pitchFamily="65" charset="-120"/>
                <a:ea typeface="標楷體" pitchFamily="65" charset="-120"/>
              </a:rPr>
              <a:t>)</a:t>
            </a:r>
            <a:r>
              <a:rPr lang="zh-TW" altLang="en-US" sz="2400" b="1" u="sng" dirty="0">
                <a:solidFill>
                  <a:srgbClr val="9933FF"/>
                </a:solidFill>
                <a:latin typeface="標楷體" pitchFamily="65" charset="-120"/>
                <a:ea typeface="標楷體" pitchFamily="65" charset="-120"/>
              </a:rPr>
              <a:t>為學校工友</a:t>
            </a:r>
            <a:r>
              <a:rPr lang="zh-TW" altLang="en-US" sz="2400" dirty="0">
                <a:solidFill>
                  <a:srgbClr val="0000FF"/>
                </a:solidFill>
                <a:latin typeface="標楷體" pitchFamily="65" charset="-120"/>
                <a:ea typeface="標楷體" pitchFamily="65" charset="-120"/>
              </a:rPr>
              <a:t>，是陳００身為校長，</a:t>
            </a:r>
            <a:r>
              <a:rPr lang="zh-TW" altLang="en-US" sz="2400" dirty="0" smtClean="0">
                <a:solidFill>
                  <a:srgbClr val="0000FF"/>
                </a:solidFill>
                <a:latin typeface="標楷體" pitchFamily="65" charset="-120"/>
                <a:ea typeface="標楷體" pitchFamily="65" charset="-120"/>
              </a:rPr>
              <a:t>對於利益</a:t>
            </a:r>
            <a:r>
              <a:rPr lang="zh-TW" altLang="en-US" sz="2400" dirty="0">
                <a:solidFill>
                  <a:srgbClr val="0000FF"/>
                </a:solidFill>
                <a:latin typeface="標楷體" pitchFamily="65" charset="-120"/>
                <a:ea typeface="標楷體" pitchFamily="65" charset="-120"/>
              </a:rPr>
              <a:t>衝突迴避情事規定，本應自行迴避，不得</a:t>
            </a:r>
            <a:r>
              <a:rPr lang="zh-TW" altLang="en-US" sz="2400" dirty="0" smtClean="0">
                <a:solidFill>
                  <a:srgbClr val="0000FF"/>
                </a:solidFill>
                <a:latin typeface="標楷體" pitchFamily="65" charset="-120"/>
                <a:ea typeface="標楷體" pitchFamily="65" charset="-120"/>
              </a:rPr>
              <a:t>任用</a:t>
            </a:r>
            <a:r>
              <a:rPr lang="zh-TW" altLang="en-US" sz="2400" dirty="0">
                <a:solidFill>
                  <a:srgbClr val="0000FF"/>
                </a:solidFill>
                <a:latin typeface="標楷體" pitchFamily="65" charset="-120"/>
                <a:ea typeface="標楷體" pitchFamily="65" charset="-120"/>
              </a:rPr>
              <a:t>尹００，卻未迴避，仍親予僱用，致使該項</a:t>
            </a:r>
            <a:r>
              <a:rPr lang="zh-TW" altLang="en-US" sz="2400" dirty="0" smtClean="0">
                <a:solidFill>
                  <a:srgbClr val="0000FF"/>
                </a:solidFill>
                <a:latin typeface="標楷體" pitchFamily="65" charset="-120"/>
                <a:ea typeface="標楷體" pitchFamily="65" charset="-120"/>
              </a:rPr>
              <a:t>人事</a:t>
            </a:r>
            <a:r>
              <a:rPr lang="zh-TW" altLang="en-US" sz="2400" dirty="0">
                <a:solidFill>
                  <a:srgbClr val="0000FF"/>
                </a:solidFill>
                <a:latin typeface="標楷體" pitchFamily="65" charset="-120"/>
                <a:ea typeface="標楷體" pitchFamily="65" charset="-120"/>
              </a:rPr>
              <a:t>任用先天上已喪失公平競爭之原則</a:t>
            </a:r>
            <a:r>
              <a:rPr lang="en-US" altLang="zh-TW" sz="2400" dirty="0">
                <a:solidFill>
                  <a:srgbClr val="0000FF"/>
                </a:solidFill>
                <a:latin typeface="標楷體" pitchFamily="65" charset="-120"/>
                <a:ea typeface="標楷體" pitchFamily="65" charset="-120"/>
              </a:rPr>
              <a:t>,</a:t>
            </a:r>
            <a:r>
              <a:rPr lang="zh-TW" altLang="en-US" sz="2400" dirty="0">
                <a:solidFill>
                  <a:srgbClr val="0000FF"/>
                </a:solidFill>
                <a:latin typeface="標楷體" pitchFamily="65" charset="-120"/>
                <a:ea typeface="標楷體" pitchFamily="65" charset="-120"/>
              </a:rPr>
              <a:t> 並報請</a:t>
            </a:r>
            <a:r>
              <a:rPr lang="zh-TW" altLang="en-US" sz="2400" dirty="0" smtClean="0">
                <a:solidFill>
                  <a:srgbClr val="0000FF"/>
                </a:solidFill>
                <a:latin typeface="標楷體" pitchFamily="65" charset="-120"/>
                <a:ea typeface="標楷體" pitchFamily="65" charset="-120"/>
              </a:rPr>
              <a:t>基隆市</a:t>
            </a:r>
            <a:r>
              <a:rPr lang="zh-TW" altLang="en-US" sz="2400" dirty="0">
                <a:solidFill>
                  <a:srgbClr val="0000FF"/>
                </a:solidFill>
                <a:latin typeface="標楷體" pitchFamily="65" charset="-120"/>
                <a:ea typeface="標楷體" pitchFamily="65" charset="-120"/>
              </a:rPr>
              <a:t>政府核備，</a:t>
            </a:r>
            <a:r>
              <a:rPr lang="zh-TW" altLang="en-US" sz="2400" u="sng" dirty="0">
                <a:solidFill>
                  <a:srgbClr val="9933FF"/>
                </a:solidFill>
                <a:latin typeface="標楷體" pitchFamily="65" charset="-120"/>
                <a:ea typeface="標楷體" pitchFamily="65" charset="-120"/>
              </a:rPr>
              <a:t>違反本法之迴避規定</a:t>
            </a:r>
            <a:r>
              <a:rPr lang="zh-TW" altLang="en-US" sz="2400" dirty="0">
                <a:solidFill>
                  <a:srgbClr val="0000FF"/>
                </a:solidFill>
                <a:latin typeface="標楷體" pitchFamily="65" charset="-120"/>
                <a:ea typeface="標楷體" pitchFamily="65" charset="-120"/>
              </a:rPr>
              <a:t>。</a:t>
            </a:r>
            <a:endParaRPr lang="en-US" altLang="zh-TW" sz="2400" dirty="0">
              <a:solidFill>
                <a:srgbClr val="0000FF"/>
              </a:solidFill>
              <a:latin typeface="標楷體" pitchFamily="65" charset="-120"/>
              <a:ea typeface="標楷體" pitchFamily="65" charset="-120"/>
            </a:endParaRPr>
          </a:p>
          <a:p>
            <a:pPr marL="365760" indent="-283464" fontAlgn="auto">
              <a:lnSpc>
                <a:spcPct val="80000"/>
              </a:lnSpc>
              <a:spcAft>
                <a:spcPts val="0"/>
              </a:spcAft>
              <a:buFont typeface="Wingdings" pitchFamily="2" charset="2"/>
              <a:buNone/>
              <a:defRPr/>
            </a:pPr>
            <a:r>
              <a:rPr lang="zh-TW" altLang="en-US" sz="2400" dirty="0">
                <a:solidFill>
                  <a:srgbClr val="0000FF"/>
                </a:solidFill>
                <a:latin typeface="標楷體" pitchFamily="65" charset="-120"/>
                <a:ea typeface="標楷體" pitchFamily="65" charset="-120"/>
              </a:rPr>
              <a:t>      案經法務部於</a:t>
            </a:r>
            <a:r>
              <a:rPr lang="en-US" altLang="zh-TW" sz="2400" dirty="0">
                <a:solidFill>
                  <a:srgbClr val="0000FF"/>
                </a:solidFill>
                <a:latin typeface="標楷體" pitchFamily="65" charset="-120"/>
                <a:ea typeface="標楷體" pitchFamily="65" charset="-120"/>
              </a:rPr>
              <a:t>92</a:t>
            </a:r>
            <a:r>
              <a:rPr lang="zh-TW" altLang="en-US" sz="2400" dirty="0">
                <a:solidFill>
                  <a:srgbClr val="0000FF"/>
                </a:solidFill>
                <a:latin typeface="標楷體" pitchFamily="65" charset="-120"/>
                <a:ea typeface="標楷體" pitchFamily="65" charset="-120"/>
              </a:rPr>
              <a:t>年</a:t>
            </a:r>
            <a:r>
              <a:rPr lang="en-US" altLang="zh-TW" sz="2400" dirty="0">
                <a:solidFill>
                  <a:srgbClr val="0000FF"/>
                </a:solidFill>
                <a:latin typeface="標楷體" pitchFamily="65" charset="-120"/>
                <a:ea typeface="標楷體" pitchFamily="65" charset="-120"/>
              </a:rPr>
              <a:t>5</a:t>
            </a:r>
            <a:r>
              <a:rPr lang="zh-TW" altLang="en-US" sz="2400" dirty="0">
                <a:solidFill>
                  <a:srgbClr val="0000FF"/>
                </a:solidFill>
                <a:latin typeface="標楷體" pitchFamily="65" charset="-120"/>
                <a:ea typeface="標楷體" pitchFamily="65" charset="-120"/>
              </a:rPr>
              <a:t>月間，</a:t>
            </a:r>
            <a:r>
              <a:rPr lang="zh-TW" altLang="en-US" sz="2400" b="1" u="sng" dirty="0">
                <a:solidFill>
                  <a:srgbClr val="9933FF"/>
                </a:solidFill>
                <a:latin typeface="標楷體" pitchFamily="65" charset="-120"/>
                <a:ea typeface="標楷體" pitchFamily="65" charset="-120"/>
              </a:rPr>
              <a:t>依本法第</a:t>
            </a:r>
            <a:r>
              <a:rPr lang="en-US" altLang="zh-TW" sz="2400" b="1" u="sng" dirty="0">
                <a:solidFill>
                  <a:srgbClr val="9933FF"/>
                </a:solidFill>
                <a:latin typeface="標楷體" pitchFamily="65" charset="-120"/>
                <a:ea typeface="標楷體" pitchFamily="65" charset="-120"/>
              </a:rPr>
              <a:t>16</a:t>
            </a:r>
            <a:r>
              <a:rPr lang="zh-TW" altLang="en-US" sz="2400" b="1" u="sng" dirty="0">
                <a:solidFill>
                  <a:srgbClr val="9933FF"/>
                </a:solidFill>
                <a:latin typeface="標楷體" pitchFamily="65" charset="-120"/>
                <a:ea typeface="標楷體" pitchFamily="65" charset="-120"/>
              </a:rPr>
              <a:t>條之</a:t>
            </a:r>
            <a:r>
              <a:rPr lang="zh-TW" altLang="en-US" sz="2400" b="1" u="sng" dirty="0" smtClean="0">
                <a:solidFill>
                  <a:srgbClr val="9933FF"/>
                </a:solidFill>
                <a:latin typeface="標楷體" pitchFamily="65" charset="-120"/>
                <a:ea typeface="標楷體" pitchFamily="65" charset="-120"/>
              </a:rPr>
              <a:t>規定</a:t>
            </a:r>
            <a:r>
              <a:rPr lang="zh-TW" altLang="en-US" sz="2400" b="1" u="sng" dirty="0">
                <a:solidFill>
                  <a:srgbClr val="9933FF"/>
                </a:solidFill>
                <a:latin typeface="標楷體" pitchFamily="65" charset="-120"/>
                <a:ea typeface="標楷體" pitchFamily="65" charset="-120"/>
              </a:rPr>
              <a:t>處以罰鍰新臺幣一百萬元</a:t>
            </a:r>
            <a:r>
              <a:rPr lang="zh-TW" altLang="en-US" sz="2400" dirty="0" smtClean="0">
                <a:solidFill>
                  <a:srgbClr val="0000FF"/>
                </a:solidFill>
                <a:latin typeface="標楷體" pitchFamily="65" charset="-120"/>
                <a:ea typeface="標楷體" pitchFamily="65" charset="-120"/>
              </a:rPr>
              <a:t>。</a:t>
            </a:r>
            <a:endParaRPr lang="zh-TW" altLang="en-US" dirty="0">
              <a:solidFill>
                <a:srgbClr val="0000FF"/>
              </a:solidFill>
            </a:endParaRPr>
          </a:p>
        </p:txBody>
      </p:sp>
      <p:sp>
        <p:nvSpPr>
          <p:cNvPr id="8" name="矩形 7"/>
          <p:cNvSpPr/>
          <p:nvPr/>
        </p:nvSpPr>
        <p:spPr>
          <a:xfrm>
            <a:off x="323528" y="188640"/>
            <a:ext cx="1826141" cy="378886"/>
          </a:xfrm>
          <a:prstGeom prst="rect">
            <a:avLst/>
          </a:prstGeom>
        </p:spPr>
        <p:txBody>
          <a:bodyPr wrap="none">
            <a:spAutoFit/>
          </a:bodyPr>
          <a:lstStyle/>
          <a:p>
            <a:pPr fontAlgn="auto">
              <a:lnSpc>
                <a:spcPts val="2000"/>
              </a:lnSpc>
              <a:spcAft>
                <a:spcPts val="0"/>
              </a:spcAft>
              <a:defRPr/>
            </a:pPr>
            <a:r>
              <a:rPr lang="zh-TW" altLang="en-US" sz="3200" b="1" cap="all"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肆、案例</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pPr>
              <a:defRPr/>
            </a:pPr>
            <a:fld id="{D48D7875-9B51-4385-B074-5058921D3618}" type="slidenum">
              <a:rPr lang="zh-TW" altLang="en-US"/>
              <a:pPr>
                <a:defRPr/>
              </a:pPr>
              <a:t>35</a:t>
            </a:fld>
            <a:endParaRPr lang="zh-TW" altLang="en-US"/>
          </a:p>
        </p:txBody>
      </p:sp>
      <p:sp>
        <p:nvSpPr>
          <p:cNvPr id="6" name="AutoShape 7"/>
          <p:cNvSpPr>
            <a:spLocks noGrp="1" noChangeArrowheads="1"/>
          </p:cNvSpPr>
          <p:nvPr>
            <p:ph type="title"/>
          </p:nvPr>
        </p:nvSpPr>
        <p:spPr bwMode="gray">
          <a:xfrm>
            <a:off x="457200" y="217488"/>
            <a:ext cx="3810000" cy="854075"/>
          </a:xfrm>
          <a:prstGeom prst="roundRect">
            <a:avLst>
              <a:gd name="adj" fmla="val 50000"/>
            </a:avLst>
          </a:prstGeom>
          <a:gradFill rotWithShape="1">
            <a:gsLst>
              <a:gs pos="0">
                <a:schemeClr val="accent2">
                  <a:gamma/>
                  <a:tint val="63529"/>
                  <a:invGamma/>
                </a:schemeClr>
              </a:gs>
              <a:gs pos="100000">
                <a:schemeClr val="accent2"/>
              </a:gs>
            </a:gsLst>
            <a:lin ang="0" scaled="1"/>
          </a:gradFill>
          <a:ln w="38100">
            <a:solidFill>
              <a:srgbClr val="FFFFFF"/>
            </a:solidFill>
            <a:round/>
            <a:headEnd/>
            <a:tailEnd/>
          </a:ln>
          <a:effectLst>
            <a:outerShdw dist="63500" dir="3187806" algn="ctr" rotWithShape="0">
              <a:schemeClr val="bg2"/>
            </a:outerShdw>
          </a:effectLst>
        </p:spPr>
        <p:txBody>
          <a:bodyPr wrap="none" anchor="ctr"/>
          <a:lstStyle/>
          <a:p>
            <a:pPr algn="ctr" fontAlgn="auto">
              <a:spcAft>
                <a:spcPts val="0"/>
              </a:spcAft>
              <a:defRPr/>
            </a:pPr>
            <a:r>
              <a:rPr lang="zh-TW" altLang="en-US" sz="2800" dirty="0">
                <a:solidFill>
                  <a:schemeClr val="bg1"/>
                </a:solidFill>
              </a:rPr>
              <a:t>案例二</a:t>
            </a:r>
          </a:p>
        </p:txBody>
      </p:sp>
      <p:sp>
        <p:nvSpPr>
          <p:cNvPr id="7" name="文字版面配置區 6"/>
          <p:cNvSpPr>
            <a:spLocks noGrp="1"/>
          </p:cNvSpPr>
          <p:nvPr>
            <p:ph type="body" idx="2"/>
          </p:nvPr>
        </p:nvSpPr>
        <p:spPr>
          <a:xfrm>
            <a:off x="457200" y="1071563"/>
            <a:ext cx="7972425" cy="103346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normAutofit fontScale="92500" lnSpcReduction="20000"/>
          </a:bodyPr>
          <a:lstStyle/>
          <a:p>
            <a:pPr fontAlgn="auto">
              <a:spcAft>
                <a:spcPts val="0"/>
              </a:spcAft>
              <a:buFont typeface="Wingdings 2"/>
              <a:buNone/>
              <a:defRPr/>
            </a:pPr>
            <a:r>
              <a:rPr lang="zh-TW" altLang="en-US" sz="2400" dirty="0">
                <a:solidFill>
                  <a:srgbClr val="0000FF"/>
                </a:solidFill>
                <a:ea typeface="標楷體" pitchFamily="65" charset="-120"/>
              </a:rPr>
              <a:t>Ａ為某監理所秘書室主任，為採購業務主管，其配偶之胞姐Ｂ獨資經營甲鮮花店，秘書室承辦人員逕向甲花店採購花卉</a:t>
            </a:r>
            <a:r>
              <a:rPr lang="en-US" altLang="zh-TW" sz="2400" dirty="0">
                <a:solidFill>
                  <a:srgbClr val="0000FF"/>
                </a:solidFill>
                <a:ea typeface="標楷體" pitchFamily="65" charset="-120"/>
              </a:rPr>
              <a:t>18</a:t>
            </a:r>
            <a:r>
              <a:rPr lang="zh-TW" altLang="en-US" sz="2400" dirty="0">
                <a:solidFill>
                  <a:srgbClr val="0000FF"/>
                </a:solidFill>
                <a:ea typeface="標楷體" pitchFamily="65" charset="-120"/>
              </a:rPr>
              <a:t>萬多元，Ａ之行為</a:t>
            </a:r>
            <a:r>
              <a:rPr lang="zh-TW" altLang="en-US" sz="2400" dirty="0">
                <a:solidFill>
                  <a:srgbClr val="0000FF"/>
                </a:solidFill>
                <a:latin typeface="標楷體" pitchFamily="65" charset="-120"/>
                <a:ea typeface="標楷體" pitchFamily="65" charset="-120"/>
              </a:rPr>
              <a:t>是否違反公職人員利益衝突迴避</a:t>
            </a:r>
            <a:r>
              <a:rPr lang="zh-TW" altLang="en-US" sz="2400" dirty="0">
                <a:solidFill>
                  <a:srgbClr val="0000FF"/>
                </a:solidFill>
                <a:ea typeface="標楷體" pitchFamily="65" charset="-120"/>
              </a:rPr>
              <a:t>法？ </a:t>
            </a:r>
          </a:p>
        </p:txBody>
      </p:sp>
      <p:sp>
        <p:nvSpPr>
          <p:cNvPr id="8" name="內容版面配置區 7"/>
          <p:cNvSpPr>
            <a:spLocks noGrp="1"/>
          </p:cNvSpPr>
          <p:nvPr>
            <p:ph sz="half" idx="1"/>
          </p:nvPr>
        </p:nvSpPr>
        <p:spPr>
          <a:solidFill>
            <a:schemeClr val="accent2">
              <a:lumMod val="40000"/>
              <a:lumOff val="60000"/>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365760" indent="-283464" fontAlgn="auto">
              <a:spcAft>
                <a:spcPts val="0"/>
              </a:spcAft>
              <a:buFont typeface="Wingdings" pitchFamily="2" charset="2"/>
              <a:buChar char="Ø"/>
              <a:defRPr/>
            </a:pPr>
            <a:r>
              <a:rPr lang="zh-TW" altLang="en-US" sz="2000" dirty="0">
                <a:solidFill>
                  <a:srgbClr val="0000FF"/>
                </a:solidFill>
                <a:latin typeface="標楷體" pitchFamily="65" charset="-120"/>
                <a:ea typeface="標楷體" pitchFamily="65" charset="-120"/>
              </a:rPr>
              <a:t>按Ａ為本法第</a:t>
            </a:r>
            <a:r>
              <a:rPr lang="en-US" altLang="zh-TW" sz="2000" dirty="0">
                <a:solidFill>
                  <a:srgbClr val="0000FF"/>
                </a:solidFill>
                <a:latin typeface="標楷體" pitchFamily="65" charset="-120"/>
                <a:ea typeface="標楷體" pitchFamily="65" charset="-120"/>
              </a:rPr>
              <a:t>2</a:t>
            </a:r>
            <a:r>
              <a:rPr lang="zh-TW" altLang="en-US" sz="2000" dirty="0">
                <a:solidFill>
                  <a:srgbClr val="0000FF"/>
                </a:solidFill>
                <a:latin typeface="標楷體" pitchFamily="65" charset="-120"/>
                <a:ea typeface="標楷體" pitchFamily="65" charset="-120"/>
              </a:rPr>
              <a:t>條之</a:t>
            </a:r>
            <a:r>
              <a:rPr lang="zh-TW" altLang="en-US" sz="2000" b="1" dirty="0">
                <a:solidFill>
                  <a:srgbClr val="9933FF"/>
                </a:solidFill>
                <a:latin typeface="標楷體" pitchFamily="65" charset="-120"/>
                <a:ea typeface="標楷體" pitchFamily="65" charset="-120"/>
              </a:rPr>
              <a:t>公職人員</a:t>
            </a:r>
            <a:r>
              <a:rPr lang="zh-TW" altLang="en-US" sz="2000" dirty="0">
                <a:solidFill>
                  <a:srgbClr val="0000FF"/>
                </a:solidFill>
                <a:latin typeface="標楷體" pitchFamily="65" charset="-120"/>
                <a:ea typeface="標楷體" pitchFamily="65" charset="-120"/>
              </a:rPr>
              <a:t>，Ｂ為</a:t>
            </a:r>
            <a:r>
              <a:rPr lang="zh-TW" altLang="en-US" sz="2000" b="1" dirty="0">
                <a:solidFill>
                  <a:srgbClr val="9933FF"/>
                </a:solidFill>
                <a:latin typeface="標楷體" pitchFamily="65" charset="-120"/>
                <a:ea typeface="標楷體" pitchFamily="65" charset="-120"/>
              </a:rPr>
              <a:t>二親等姻親</a:t>
            </a:r>
            <a:r>
              <a:rPr lang="zh-TW" altLang="en-US" sz="2000" dirty="0">
                <a:solidFill>
                  <a:srgbClr val="0000FF"/>
                </a:solidFill>
                <a:latin typeface="標楷體" pitchFamily="65" charset="-120"/>
                <a:ea typeface="標楷體" pitchFamily="65" charset="-120"/>
              </a:rPr>
              <a:t>關係且為擔任</a:t>
            </a:r>
            <a:r>
              <a:rPr lang="zh-TW" altLang="en-US" sz="2000" dirty="0" smtClean="0">
                <a:solidFill>
                  <a:srgbClr val="0000FF"/>
                </a:solidFill>
                <a:latin typeface="標楷體" pitchFamily="65" charset="-120"/>
                <a:ea typeface="標楷體" pitchFamily="65" charset="-120"/>
              </a:rPr>
              <a:t>獨資負責人</a:t>
            </a:r>
            <a:r>
              <a:rPr lang="zh-TW" altLang="en-US" sz="2000" dirty="0">
                <a:solidFill>
                  <a:srgbClr val="0000FF"/>
                </a:solidFill>
                <a:latin typeface="標楷體" pitchFamily="65" charset="-120"/>
                <a:ea typeface="標楷體" pitchFamily="65" charset="-120"/>
              </a:rPr>
              <a:t>之營利事業，係屬本法第</a:t>
            </a:r>
            <a:r>
              <a:rPr lang="en-US" altLang="zh-TW" sz="2000" dirty="0">
                <a:solidFill>
                  <a:srgbClr val="0000FF"/>
                </a:solidFill>
                <a:latin typeface="標楷體" pitchFamily="65" charset="-120"/>
                <a:ea typeface="標楷體" pitchFamily="65" charset="-120"/>
              </a:rPr>
              <a:t>3</a:t>
            </a:r>
            <a:r>
              <a:rPr lang="zh-TW" altLang="en-US" sz="2000" dirty="0">
                <a:solidFill>
                  <a:srgbClr val="0000FF"/>
                </a:solidFill>
                <a:latin typeface="標楷體" pitchFamily="65" charset="-120"/>
                <a:ea typeface="標楷體" pitchFamily="65" charset="-120"/>
              </a:rPr>
              <a:t>條第</a:t>
            </a:r>
            <a:r>
              <a:rPr lang="en-US" altLang="zh-TW" sz="2000" dirty="0">
                <a:solidFill>
                  <a:srgbClr val="0000FF"/>
                </a:solidFill>
                <a:latin typeface="標楷體" pitchFamily="65" charset="-120"/>
                <a:ea typeface="標楷體" pitchFamily="65" charset="-120"/>
              </a:rPr>
              <a:t>4</a:t>
            </a:r>
            <a:r>
              <a:rPr lang="zh-TW" altLang="en-US" sz="2000" dirty="0">
                <a:solidFill>
                  <a:srgbClr val="0000FF"/>
                </a:solidFill>
                <a:latin typeface="標楷體" pitchFamily="65" charset="-120"/>
                <a:ea typeface="標楷體" pitchFamily="65" charset="-120"/>
              </a:rPr>
              <a:t>款所規範之公職人員之</a:t>
            </a:r>
            <a:r>
              <a:rPr lang="zh-TW" altLang="en-US" sz="2000" b="1" dirty="0" smtClean="0">
                <a:solidFill>
                  <a:srgbClr val="9933FF"/>
                </a:solidFill>
                <a:latin typeface="標楷體" pitchFamily="65" charset="-120"/>
                <a:ea typeface="標楷體" pitchFamily="65" charset="-120"/>
              </a:rPr>
              <a:t>關係</a:t>
            </a:r>
            <a:r>
              <a:rPr lang="zh-TW" altLang="en-US" sz="2000" b="1" dirty="0">
                <a:solidFill>
                  <a:srgbClr val="9933FF"/>
                </a:solidFill>
                <a:latin typeface="標楷體" pitchFamily="65" charset="-120"/>
                <a:ea typeface="標楷體" pitchFamily="65" charset="-120"/>
              </a:rPr>
              <a:t>人</a:t>
            </a:r>
            <a:r>
              <a:rPr lang="zh-TW" altLang="en-US" sz="2000" dirty="0">
                <a:solidFill>
                  <a:srgbClr val="0000FF"/>
                </a:solidFill>
                <a:latin typeface="標楷體" pitchFamily="65" charset="-120"/>
                <a:ea typeface="標楷體" pitchFamily="65" charset="-120"/>
              </a:rPr>
              <a:t>。  </a:t>
            </a:r>
          </a:p>
          <a:p>
            <a:pPr marL="365760" indent="-283464" fontAlgn="auto">
              <a:spcAft>
                <a:spcPts val="0"/>
              </a:spcAft>
              <a:buFont typeface="Wingdings" pitchFamily="2" charset="2"/>
              <a:buChar char="Ø"/>
              <a:defRPr/>
            </a:pPr>
            <a:r>
              <a:rPr lang="zh-TW" altLang="en-US" sz="2000" dirty="0">
                <a:solidFill>
                  <a:srgbClr val="0000FF"/>
                </a:solidFill>
                <a:latin typeface="標楷體" pitchFamily="65" charset="-120"/>
                <a:ea typeface="標楷體" pitchFamily="65" charset="-120"/>
              </a:rPr>
              <a:t>秘書室為</a:t>
            </a:r>
            <a:r>
              <a:rPr lang="zh-TW" altLang="en-US" sz="2000" b="1" dirty="0">
                <a:solidFill>
                  <a:srgbClr val="9933FF"/>
                </a:solidFill>
                <a:latin typeface="標楷體" pitchFamily="65" charset="-120"/>
                <a:ea typeface="標楷體" pitchFamily="65" charset="-120"/>
              </a:rPr>
              <a:t>採購承辦單位</a:t>
            </a:r>
            <a:r>
              <a:rPr lang="zh-TW" altLang="en-US" sz="2000" dirty="0">
                <a:solidFill>
                  <a:srgbClr val="0000FF"/>
                </a:solidFill>
                <a:latin typeface="標楷體" pitchFamily="65" charset="-120"/>
                <a:ea typeface="標楷體" pitchFamily="65" charset="-120"/>
              </a:rPr>
              <a:t>，Ａ於執行採購職務時，有利益衝突，</a:t>
            </a:r>
            <a:r>
              <a:rPr lang="zh-TW" altLang="en-US" sz="2000" dirty="0" smtClean="0">
                <a:solidFill>
                  <a:srgbClr val="0000FF"/>
                </a:solidFill>
                <a:latin typeface="標楷體" pitchFamily="65" charset="-120"/>
                <a:ea typeface="標楷體" pitchFamily="65" charset="-120"/>
              </a:rPr>
              <a:t>應自行</a:t>
            </a:r>
            <a:r>
              <a:rPr lang="zh-TW" altLang="en-US" sz="2000" dirty="0">
                <a:solidFill>
                  <a:srgbClr val="0000FF"/>
                </a:solidFill>
                <a:latin typeface="標楷體" pitchFamily="65" charset="-120"/>
                <a:ea typeface="標楷體" pitchFamily="65" charset="-120"/>
              </a:rPr>
              <a:t>迴避，</a:t>
            </a:r>
            <a:r>
              <a:rPr lang="zh-TW" altLang="en-US" sz="2000" b="1" u="sng" dirty="0">
                <a:solidFill>
                  <a:srgbClr val="7030A0"/>
                </a:solidFill>
                <a:latin typeface="標楷體" pitchFamily="65" charset="-120"/>
                <a:ea typeface="標楷體" pitchFamily="65" charset="-120"/>
              </a:rPr>
              <a:t>即使無指示採購承辦人員向該花店訂購花卉，但在</a:t>
            </a:r>
            <a:r>
              <a:rPr lang="zh-TW" altLang="en-US" sz="2000" b="1" u="sng" dirty="0" smtClean="0">
                <a:solidFill>
                  <a:srgbClr val="7030A0"/>
                </a:solidFill>
                <a:latin typeface="標楷體" pitchFamily="65" charset="-120"/>
                <a:ea typeface="標楷體" pitchFamily="65" charset="-120"/>
              </a:rPr>
              <a:t>相關</a:t>
            </a:r>
            <a:r>
              <a:rPr lang="zh-TW" altLang="en-US" sz="2000" b="1" u="sng" dirty="0">
                <a:solidFill>
                  <a:srgbClr val="7030A0"/>
                </a:solidFill>
                <a:latin typeface="標楷體" pitchFamily="65" charset="-120"/>
                <a:ea typeface="標楷體" pitchFamily="65" charset="-120"/>
              </a:rPr>
              <a:t>請購單、核銷單上核章，違反本法第</a:t>
            </a:r>
            <a:r>
              <a:rPr lang="en-US" altLang="zh-TW" sz="2000" b="1" u="sng" dirty="0">
                <a:solidFill>
                  <a:srgbClr val="7030A0"/>
                </a:solidFill>
                <a:latin typeface="標楷體" pitchFamily="65" charset="-120"/>
                <a:ea typeface="標楷體" pitchFamily="65" charset="-120"/>
              </a:rPr>
              <a:t>6</a:t>
            </a:r>
            <a:r>
              <a:rPr lang="zh-TW" altLang="en-US" sz="2000" b="1" u="sng" dirty="0">
                <a:solidFill>
                  <a:srgbClr val="7030A0"/>
                </a:solidFill>
                <a:latin typeface="標楷體" pitchFamily="65" charset="-120"/>
                <a:ea typeface="標楷體" pitchFamily="65" charset="-120"/>
              </a:rPr>
              <a:t>條、第</a:t>
            </a:r>
            <a:r>
              <a:rPr lang="en-US" altLang="zh-TW" sz="2000" b="1" u="sng" dirty="0">
                <a:solidFill>
                  <a:srgbClr val="7030A0"/>
                </a:solidFill>
                <a:latin typeface="標楷體" pitchFamily="65" charset="-120"/>
                <a:ea typeface="標楷體" pitchFamily="65" charset="-120"/>
              </a:rPr>
              <a:t>10</a:t>
            </a:r>
            <a:r>
              <a:rPr lang="zh-TW" altLang="en-US" sz="2000" b="1" u="sng" dirty="0">
                <a:solidFill>
                  <a:srgbClr val="7030A0"/>
                </a:solidFill>
                <a:latin typeface="標楷體" pitchFamily="65" charset="-120"/>
                <a:ea typeface="標楷體" pitchFamily="65" charset="-120"/>
              </a:rPr>
              <a:t>條規定</a:t>
            </a:r>
            <a:r>
              <a:rPr lang="zh-TW" altLang="en-US" sz="2000" dirty="0">
                <a:solidFill>
                  <a:srgbClr val="0000FF"/>
                </a:solidFill>
                <a:latin typeface="標楷體" pitchFamily="65" charset="-120"/>
                <a:ea typeface="標楷體" pitchFamily="65" charset="-120"/>
              </a:rPr>
              <a:t>。</a:t>
            </a:r>
            <a:endParaRPr lang="en-US" altLang="zh-TW" sz="2000" dirty="0">
              <a:solidFill>
                <a:srgbClr val="0000FF"/>
              </a:solidFill>
              <a:latin typeface="標楷體" pitchFamily="65" charset="-120"/>
              <a:ea typeface="標楷體" pitchFamily="65" charset="-120"/>
            </a:endParaRPr>
          </a:p>
          <a:p>
            <a:pPr marL="365760" indent="-283464" fontAlgn="auto">
              <a:spcAft>
                <a:spcPts val="0"/>
              </a:spcAft>
              <a:buFont typeface="Wingdings" pitchFamily="2" charset="2"/>
              <a:buChar char="Ø"/>
              <a:defRPr/>
            </a:pPr>
            <a:r>
              <a:rPr lang="zh-TW" altLang="en-US" sz="2000" dirty="0">
                <a:solidFill>
                  <a:srgbClr val="0000FF"/>
                </a:solidFill>
                <a:latin typeface="標楷體" pitchFamily="65" charset="-120"/>
                <a:ea typeface="標楷體" pitchFamily="65" charset="-120"/>
              </a:rPr>
              <a:t>法務部乃依本法第</a:t>
            </a:r>
            <a:r>
              <a:rPr lang="en-US" altLang="zh-TW" sz="2000" dirty="0">
                <a:solidFill>
                  <a:srgbClr val="0000FF"/>
                </a:solidFill>
                <a:latin typeface="標楷體" pitchFamily="65" charset="-120"/>
                <a:ea typeface="標楷體" pitchFamily="65" charset="-120"/>
              </a:rPr>
              <a:t>16</a:t>
            </a:r>
            <a:r>
              <a:rPr lang="zh-TW" altLang="en-US" sz="2000" dirty="0">
                <a:solidFill>
                  <a:srgbClr val="0000FF"/>
                </a:solidFill>
                <a:latin typeface="標楷體" pitchFamily="65" charset="-120"/>
                <a:ea typeface="標楷體" pitchFamily="65" charset="-120"/>
              </a:rPr>
              <a:t>條處Ａ以</a:t>
            </a:r>
            <a:r>
              <a:rPr lang="en-US" altLang="zh-TW" sz="2000" dirty="0">
                <a:solidFill>
                  <a:srgbClr val="0000FF"/>
                </a:solidFill>
                <a:latin typeface="標楷體" pitchFamily="65" charset="-120"/>
                <a:ea typeface="標楷體" pitchFamily="65" charset="-120"/>
              </a:rPr>
              <a:t>100</a:t>
            </a:r>
            <a:r>
              <a:rPr lang="zh-TW" altLang="en-US" sz="2000" dirty="0">
                <a:solidFill>
                  <a:srgbClr val="0000FF"/>
                </a:solidFill>
                <a:latin typeface="標楷體" pitchFamily="65" charset="-120"/>
                <a:ea typeface="標楷體" pitchFamily="65" charset="-120"/>
              </a:rPr>
              <a:t>萬元之罰鍰。</a:t>
            </a:r>
            <a:r>
              <a:rPr lang="zh-TW" altLang="en-US" sz="2000" b="1" dirty="0">
                <a:solidFill>
                  <a:srgbClr val="9933FF"/>
                </a:solidFill>
                <a:latin typeface="標楷體" pitchFamily="65" charset="-120"/>
                <a:ea typeface="標楷體" pitchFamily="65" charset="-120"/>
              </a:rPr>
              <a:t>Ｂ</a:t>
            </a:r>
            <a:r>
              <a:rPr lang="zh-TW" altLang="en-US" sz="2000" dirty="0">
                <a:solidFill>
                  <a:srgbClr val="0000FF"/>
                </a:solidFill>
                <a:latin typeface="標楷體" pitchFamily="65" charset="-120"/>
                <a:ea typeface="標楷體" pitchFamily="65" charset="-120"/>
              </a:rPr>
              <a:t>因違反同法第</a:t>
            </a:r>
            <a:r>
              <a:rPr lang="en-US" altLang="zh-TW" sz="2000" dirty="0">
                <a:solidFill>
                  <a:srgbClr val="0000FF"/>
                </a:solidFill>
                <a:latin typeface="標楷體" pitchFamily="65" charset="-120"/>
                <a:ea typeface="標楷體" pitchFamily="65" charset="-120"/>
              </a:rPr>
              <a:t>9</a:t>
            </a:r>
            <a:r>
              <a:rPr lang="zh-TW" altLang="en-US" sz="2000" dirty="0" smtClean="0">
                <a:solidFill>
                  <a:srgbClr val="0000FF"/>
                </a:solidFill>
                <a:latin typeface="標楷體" pitchFamily="65" charset="-120"/>
                <a:ea typeface="標楷體" pitchFamily="65" charset="-120"/>
              </a:rPr>
              <a:t>條，</a:t>
            </a:r>
            <a:endParaRPr lang="en-US" altLang="zh-TW" sz="2000" dirty="0">
              <a:solidFill>
                <a:srgbClr val="0000FF"/>
              </a:solidFill>
              <a:latin typeface="標楷體" pitchFamily="65" charset="-120"/>
              <a:ea typeface="標楷體" pitchFamily="65" charset="-120"/>
            </a:endParaRPr>
          </a:p>
          <a:p>
            <a:pPr marL="365760" indent="-283464" fontAlgn="auto">
              <a:spcAft>
                <a:spcPts val="0"/>
              </a:spcAft>
              <a:buFont typeface="Wingdings 2"/>
              <a:buNone/>
              <a:defRPr/>
            </a:pPr>
            <a:r>
              <a:rPr lang="zh-TW" altLang="en-US" sz="2000" dirty="0">
                <a:solidFill>
                  <a:srgbClr val="0000FF"/>
                </a:solidFill>
                <a:latin typeface="標楷體" pitchFamily="65" charset="-120"/>
                <a:ea typeface="標楷體" pitchFamily="65" charset="-120"/>
              </a:rPr>
              <a:t>  </a:t>
            </a:r>
            <a:r>
              <a:rPr lang="zh-TW" altLang="en-US" sz="2000" b="1" dirty="0">
                <a:solidFill>
                  <a:srgbClr val="9933FF"/>
                </a:solidFill>
                <a:latin typeface="標楷體" pitchFamily="65" charset="-120"/>
                <a:ea typeface="標楷體" pitchFamily="65" charset="-120"/>
              </a:rPr>
              <a:t>原應</a:t>
            </a:r>
            <a:r>
              <a:rPr lang="zh-TW" altLang="en-US" sz="2000" dirty="0">
                <a:solidFill>
                  <a:srgbClr val="0000FF"/>
                </a:solidFill>
                <a:latin typeface="標楷體" pitchFamily="65" charset="-120"/>
                <a:ea typeface="標楷體" pitchFamily="65" charset="-120"/>
              </a:rPr>
              <a:t>依同法第</a:t>
            </a:r>
            <a:r>
              <a:rPr lang="en-US" altLang="zh-TW" sz="2000" dirty="0">
                <a:solidFill>
                  <a:srgbClr val="0000FF"/>
                </a:solidFill>
                <a:latin typeface="標楷體" pitchFamily="65" charset="-120"/>
                <a:ea typeface="標楷體" pitchFamily="65" charset="-120"/>
              </a:rPr>
              <a:t>15</a:t>
            </a:r>
            <a:r>
              <a:rPr lang="zh-TW" altLang="en-US" sz="2000" dirty="0">
                <a:solidFill>
                  <a:srgbClr val="0000FF"/>
                </a:solidFill>
                <a:latin typeface="標楷體" pitchFamily="65" charset="-120"/>
                <a:ea typeface="標楷體" pitchFamily="65" charset="-120"/>
              </a:rPr>
              <a:t>條</a:t>
            </a:r>
            <a:r>
              <a:rPr lang="zh-TW" altLang="en-US" sz="2000" b="1" dirty="0">
                <a:solidFill>
                  <a:srgbClr val="9933FF"/>
                </a:solidFill>
                <a:latin typeface="標楷體" pitchFamily="65" charset="-120"/>
                <a:ea typeface="標楷體" pitchFamily="65" charset="-120"/>
              </a:rPr>
              <a:t>處該交易金額</a:t>
            </a:r>
            <a:r>
              <a:rPr lang="en-US" altLang="zh-TW" sz="2000" b="1" dirty="0">
                <a:solidFill>
                  <a:srgbClr val="9933FF"/>
                </a:solidFill>
                <a:latin typeface="標楷體" pitchFamily="65" charset="-120"/>
                <a:ea typeface="標楷體" pitchFamily="65" charset="-120"/>
              </a:rPr>
              <a:t>1</a:t>
            </a:r>
            <a:r>
              <a:rPr lang="zh-TW" altLang="en-US" sz="2000" b="1" dirty="0">
                <a:solidFill>
                  <a:srgbClr val="9933FF"/>
                </a:solidFill>
                <a:latin typeface="標楷體" pitchFamily="65" charset="-120"/>
                <a:ea typeface="標楷體" pitchFamily="65" charset="-120"/>
              </a:rPr>
              <a:t>倍罰鍰</a:t>
            </a:r>
            <a:r>
              <a:rPr lang="en-US" altLang="zh-TW" sz="2000" dirty="0">
                <a:solidFill>
                  <a:srgbClr val="0000FF"/>
                </a:solidFill>
                <a:latin typeface="標楷體" pitchFamily="65" charset="-120"/>
                <a:ea typeface="標楷體" pitchFamily="65" charset="-120"/>
              </a:rPr>
              <a:t>,</a:t>
            </a:r>
            <a:r>
              <a:rPr lang="zh-TW" altLang="en-US" sz="2000" dirty="0">
                <a:solidFill>
                  <a:srgbClr val="0000FF"/>
                </a:solidFill>
                <a:latin typeface="標楷體" pitchFamily="65" charset="-120"/>
                <a:ea typeface="標楷體" pitchFamily="65" charset="-120"/>
              </a:rPr>
              <a:t>惟經法務部審酌Ｂ</a:t>
            </a:r>
            <a:r>
              <a:rPr lang="zh-TW" altLang="en-US" sz="2000" dirty="0" smtClean="0">
                <a:solidFill>
                  <a:srgbClr val="0000FF"/>
                </a:solidFill>
                <a:latin typeface="標楷體" pitchFamily="65" charset="-120"/>
                <a:ea typeface="標楷體" pitchFamily="65" charset="-120"/>
              </a:rPr>
              <a:t>違反行政法</a:t>
            </a:r>
            <a:r>
              <a:rPr lang="zh-TW" altLang="en-US" sz="2000" dirty="0">
                <a:solidFill>
                  <a:srgbClr val="0000FF"/>
                </a:solidFill>
                <a:latin typeface="標楷體" pitchFamily="65" charset="-120"/>
                <a:ea typeface="標楷體" pitchFamily="65" charset="-120"/>
              </a:rPr>
              <a:t>上義務行為應受責難程度、所生影響及違反義務所得之</a:t>
            </a:r>
            <a:r>
              <a:rPr lang="zh-TW" altLang="en-US" sz="2000" dirty="0" smtClean="0">
                <a:solidFill>
                  <a:srgbClr val="0000FF"/>
                </a:solidFill>
                <a:latin typeface="標楷體" pitchFamily="65" charset="-120"/>
                <a:ea typeface="標楷體" pitchFamily="65" charset="-120"/>
              </a:rPr>
              <a:t>利益</a:t>
            </a:r>
            <a:r>
              <a:rPr lang="zh-TW" altLang="en-US" sz="2000" dirty="0">
                <a:solidFill>
                  <a:srgbClr val="0000FF"/>
                </a:solidFill>
                <a:latin typeface="標楷體" pitchFamily="65" charset="-120"/>
                <a:ea typeface="標楷體" pitchFamily="65" charset="-120"/>
              </a:rPr>
              <a:t>、並</a:t>
            </a:r>
            <a:r>
              <a:rPr lang="zh-TW" altLang="en-US" sz="2000" b="1" dirty="0">
                <a:solidFill>
                  <a:srgbClr val="9933FF"/>
                </a:solidFill>
                <a:latin typeface="標楷體" pitchFamily="65" charset="-120"/>
                <a:ea typeface="標楷體" pitchFamily="65" charset="-120"/>
              </a:rPr>
              <a:t>考量受處罰者之財力後</a:t>
            </a:r>
            <a:r>
              <a:rPr lang="en-US" altLang="zh-TW" sz="2000" b="1" dirty="0">
                <a:solidFill>
                  <a:srgbClr val="9933FF"/>
                </a:solidFill>
                <a:latin typeface="標楷體" pitchFamily="65" charset="-120"/>
                <a:ea typeface="標楷體" pitchFamily="65" charset="-120"/>
              </a:rPr>
              <a:t>,</a:t>
            </a:r>
            <a:r>
              <a:rPr lang="zh-TW" altLang="en-US" sz="2000" b="1" dirty="0">
                <a:solidFill>
                  <a:srgbClr val="9933FF"/>
                </a:solidFill>
                <a:latin typeface="標楷體" pitchFamily="65" charset="-120"/>
                <a:ea typeface="標楷體" pitchFamily="65" charset="-120"/>
              </a:rPr>
              <a:t>依行政罰法將罰鍰金額減輕為</a:t>
            </a:r>
            <a:r>
              <a:rPr lang="zh-TW" altLang="en-US" sz="2000" b="1" dirty="0" smtClean="0">
                <a:solidFill>
                  <a:srgbClr val="9933FF"/>
                </a:solidFill>
                <a:latin typeface="標楷體" pitchFamily="65" charset="-120"/>
                <a:ea typeface="標楷體" pitchFamily="65" charset="-120"/>
              </a:rPr>
              <a:t>交易金額</a:t>
            </a:r>
            <a:r>
              <a:rPr lang="zh-TW" altLang="en-US" sz="2000" b="1" dirty="0">
                <a:solidFill>
                  <a:srgbClr val="9933FF"/>
                </a:solidFill>
                <a:latin typeface="標楷體" pitchFamily="65" charset="-120"/>
                <a:ea typeface="標楷體" pitchFamily="65" charset="-120"/>
              </a:rPr>
              <a:t>之三分之一</a:t>
            </a:r>
            <a:r>
              <a:rPr lang="zh-TW" altLang="en-US" sz="2000" dirty="0">
                <a:solidFill>
                  <a:srgbClr val="0000FF"/>
                </a:solidFill>
                <a:latin typeface="標楷體" pitchFamily="65" charset="-120"/>
                <a:ea typeface="標楷體" pitchFamily="65" charset="-12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文字版面配置區 2"/>
          <p:cNvSpPr>
            <a:spLocks noGrp="1"/>
          </p:cNvSpPr>
          <p:nvPr>
            <p:ph type="body" idx="2"/>
          </p:nvPr>
        </p:nvSpPr>
        <p:spPr>
          <a:xfrm>
            <a:off x="457200" y="1406525"/>
            <a:ext cx="8115300" cy="698500"/>
          </a:xfrm>
          <a:solidFill>
            <a:srgbClr val="92D050"/>
          </a:solidFill>
          <a:ln>
            <a:solidFill>
              <a:srgbClr val="00B050"/>
            </a:solidFill>
          </a:ln>
        </p:spPr>
        <p:txBody>
          <a:bodyPr/>
          <a:lstStyle/>
          <a:p>
            <a:pPr marL="44450">
              <a:spcBef>
                <a:spcPct val="0"/>
              </a:spcBef>
            </a:pPr>
            <a:r>
              <a:rPr lang="zh-TW" altLang="en-US" sz="2400" smtClean="0"/>
              <a:t>鄉民代表會副主席之女至該會擔任正式組員職務，是否違反公職人員利益衝突迴避法疑義乙案</a:t>
            </a:r>
          </a:p>
        </p:txBody>
      </p:sp>
      <p:sp>
        <p:nvSpPr>
          <p:cNvPr id="35842" name="內容版面配置區 3"/>
          <p:cNvSpPr>
            <a:spLocks noGrp="1"/>
          </p:cNvSpPr>
          <p:nvPr>
            <p:ph sz="half" idx="1"/>
          </p:nvPr>
        </p:nvSpPr>
        <p:spPr>
          <a:ln>
            <a:solidFill>
              <a:srgbClr val="00B050"/>
            </a:solidFill>
          </a:ln>
        </p:spPr>
        <p:txBody>
          <a:bodyPr/>
          <a:lstStyle/>
          <a:p>
            <a:pPr>
              <a:buFont typeface="Wingdings" pitchFamily="2" charset="2"/>
              <a:buChar char="Ø"/>
            </a:pPr>
            <a:r>
              <a:rPr lang="zh-TW" altLang="en-US" sz="2400" dirty="0" smtClean="0"/>
              <a:t>按公職人員知有利益衝突者，應即自行迴避，並應依下列規定辦理：一、民意代表，不得參與個人利益相關議案之審議及表決；二、其他公職人員應停止執行該項職務，並由職務代理人執行之。</a:t>
            </a:r>
            <a:endParaRPr lang="en-US" altLang="zh-TW" sz="2400" dirty="0" smtClean="0"/>
          </a:p>
          <a:p>
            <a:pPr>
              <a:buFont typeface="Wingdings" pitchFamily="2" charset="2"/>
              <a:buChar char="Ø"/>
            </a:pPr>
            <a:r>
              <a:rPr lang="zh-TW" altLang="en-US" sz="2400" dirty="0" smtClean="0"/>
              <a:t>而所謂利益衝突，指公職人員執行職務時，得因其作為或不作為，直接或間接使本人或其關係人獲得利益者，本法第</a:t>
            </a:r>
            <a:r>
              <a:rPr lang="en-US" altLang="zh-TW" sz="2400" dirty="0" smtClean="0"/>
              <a:t>5</a:t>
            </a:r>
            <a:r>
              <a:rPr lang="zh-TW" altLang="en-US" sz="2400" dirty="0" smtClean="0"/>
              <a:t>條、第</a:t>
            </a:r>
            <a:r>
              <a:rPr lang="en-US" altLang="zh-TW" sz="2400" dirty="0" smtClean="0"/>
              <a:t>6</a:t>
            </a:r>
            <a:r>
              <a:rPr lang="zh-TW" altLang="en-US" sz="2400" dirty="0" smtClean="0"/>
              <a:t>條、第</a:t>
            </a:r>
            <a:r>
              <a:rPr lang="en-US" altLang="zh-TW" sz="2400" dirty="0" smtClean="0"/>
              <a:t>10</a:t>
            </a:r>
            <a:r>
              <a:rPr lang="zh-TW" altLang="en-US" sz="2400" dirty="0" smtClean="0"/>
              <a:t>條第</a:t>
            </a:r>
            <a:r>
              <a:rPr lang="en-US" altLang="zh-TW" sz="2400" dirty="0" smtClean="0"/>
              <a:t>1</a:t>
            </a:r>
            <a:r>
              <a:rPr lang="zh-TW" altLang="en-US" sz="2400" dirty="0" smtClean="0"/>
              <a:t>項定有明文。次按公職人員不得假借職務上之權力、機會或方法，圖其本人或關係人之利益，同法第</a:t>
            </a:r>
            <a:r>
              <a:rPr lang="en-US" altLang="zh-TW" sz="2400" dirty="0" smtClean="0"/>
              <a:t>7</a:t>
            </a:r>
            <a:r>
              <a:rPr lang="zh-TW" altLang="en-US" sz="2400" dirty="0" smtClean="0"/>
              <a:t>條亦有明文。</a:t>
            </a:r>
            <a:endParaRPr lang="en-US" altLang="zh-TW" sz="2400" dirty="0" smtClean="0"/>
          </a:p>
          <a:p>
            <a:pPr>
              <a:buFont typeface="Wingdings" pitchFamily="2" charset="2"/>
              <a:buChar char="Ø"/>
            </a:pPr>
            <a:r>
              <a:rPr lang="zh-TW" altLang="en-US" sz="2400" dirty="0" smtClean="0">
                <a:solidFill>
                  <a:srgbClr val="7030A0"/>
                </a:solidFill>
              </a:rPr>
              <a:t>鄉民代表會副主席應依法申報財產</a:t>
            </a:r>
            <a:r>
              <a:rPr lang="zh-TW" altLang="en-US" sz="2400" dirty="0" smtClean="0"/>
              <a:t>，故屬本法第</a:t>
            </a:r>
            <a:r>
              <a:rPr lang="en-US" altLang="zh-TW" sz="2400" dirty="0" smtClean="0"/>
              <a:t>2</a:t>
            </a:r>
            <a:r>
              <a:rPr lang="zh-TW" altLang="en-US" sz="2400" dirty="0" smtClean="0"/>
              <a:t>條所規範之公職人員，其</a:t>
            </a:r>
            <a:r>
              <a:rPr lang="zh-TW" altLang="en-US" sz="2400" dirty="0" smtClean="0">
                <a:solidFill>
                  <a:srgbClr val="7030A0"/>
                </a:solidFill>
              </a:rPr>
              <a:t>女兒</a:t>
            </a:r>
            <a:r>
              <a:rPr lang="zh-TW" altLang="en-US" sz="2400" dirty="0" smtClean="0"/>
              <a:t>即屬同法第</a:t>
            </a:r>
            <a:r>
              <a:rPr lang="en-US" altLang="zh-TW" sz="2400" dirty="0" smtClean="0"/>
              <a:t>3</a:t>
            </a:r>
            <a:r>
              <a:rPr lang="zh-TW" altLang="en-US" sz="2400" dirty="0" smtClean="0"/>
              <a:t>條第</a:t>
            </a:r>
            <a:r>
              <a:rPr lang="en-US" altLang="zh-TW" sz="2400" dirty="0" smtClean="0"/>
              <a:t>2</a:t>
            </a:r>
            <a:r>
              <a:rPr lang="zh-TW" altLang="en-US" sz="2400" dirty="0" smtClean="0"/>
              <a:t>款所稱之</a:t>
            </a:r>
            <a:r>
              <a:rPr lang="zh-TW" altLang="en-US" sz="2400" dirty="0" smtClean="0">
                <a:solidFill>
                  <a:srgbClr val="7030A0"/>
                </a:solidFill>
              </a:rPr>
              <a:t>關係</a:t>
            </a:r>
            <a:r>
              <a:rPr lang="zh-TW" altLang="en-US" sz="2000" dirty="0" smtClean="0"/>
              <a:t/>
            </a:r>
            <a:br>
              <a:rPr lang="zh-TW" altLang="en-US" sz="2000" dirty="0" smtClean="0"/>
            </a:br>
            <a:endParaRPr lang="zh-TW" altLang="en-US" sz="2000" dirty="0" smtClean="0"/>
          </a:p>
        </p:txBody>
      </p:sp>
      <p:sp>
        <p:nvSpPr>
          <p:cNvPr id="5" name="投影片編號版面配置區 4"/>
          <p:cNvSpPr>
            <a:spLocks noGrp="1"/>
          </p:cNvSpPr>
          <p:nvPr>
            <p:ph type="sldNum" sz="quarter" idx="12"/>
          </p:nvPr>
        </p:nvSpPr>
        <p:spPr/>
        <p:txBody>
          <a:bodyPr/>
          <a:lstStyle/>
          <a:p>
            <a:pPr>
              <a:defRPr/>
            </a:pPr>
            <a:fld id="{79C91515-4D0D-482F-9382-1F373BC0F311}" type="slidenum">
              <a:rPr lang="zh-TW" altLang="en-US"/>
              <a:pPr>
                <a:defRPr/>
              </a:pPr>
              <a:t>36</a:t>
            </a:fld>
            <a:endParaRPr lang="zh-TW" altLang="en-US"/>
          </a:p>
        </p:txBody>
      </p:sp>
      <p:sp>
        <p:nvSpPr>
          <p:cNvPr id="6" name="AutoShape 7"/>
          <p:cNvSpPr>
            <a:spLocks noGrp="1" noChangeArrowheads="1"/>
          </p:cNvSpPr>
          <p:nvPr>
            <p:ph type="title"/>
          </p:nvPr>
        </p:nvSpPr>
        <p:spPr bwMode="gray">
          <a:xfrm>
            <a:off x="357188" y="214313"/>
            <a:ext cx="3810000" cy="1162050"/>
          </a:xfrm>
          <a:prstGeom prst="roundRect">
            <a:avLst>
              <a:gd name="adj" fmla="val 50000"/>
            </a:avLst>
          </a:prstGeom>
          <a:gradFill rotWithShape="1">
            <a:gsLst>
              <a:gs pos="0">
                <a:schemeClr val="accent2">
                  <a:gamma/>
                  <a:tint val="63529"/>
                  <a:invGamma/>
                </a:schemeClr>
              </a:gs>
              <a:gs pos="100000">
                <a:schemeClr val="accent2"/>
              </a:gs>
            </a:gsLst>
            <a:lin ang="0" scaled="1"/>
          </a:gradFill>
          <a:ln w="38100">
            <a:solidFill>
              <a:srgbClr val="FFFFFF"/>
            </a:solidFill>
            <a:round/>
            <a:headEnd/>
            <a:tailEnd/>
          </a:ln>
          <a:effectLst>
            <a:outerShdw dist="63500" dir="3187806" algn="ctr" rotWithShape="0">
              <a:schemeClr val="bg2"/>
            </a:outerShdw>
          </a:effectLst>
        </p:spPr>
        <p:txBody>
          <a:bodyPr wrap="none" anchor="ctr"/>
          <a:lstStyle/>
          <a:p>
            <a:pPr algn="ctr" fontAlgn="auto">
              <a:spcAft>
                <a:spcPts val="0"/>
              </a:spcAft>
              <a:defRPr/>
            </a:pPr>
            <a:r>
              <a:rPr lang="zh-TW" altLang="en-US" sz="2800" dirty="0" smtClean="0">
                <a:solidFill>
                  <a:schemeClr val="bg1"/>
                </a:solidFill>
              </a:rPr>
              <a:t>案例三</a:t>
            </a:r>
            <a:endParaRPr lang="zh-TW" altLang="en-US" sz="2800" dirty="0">
              <a:solidFill>
                <a:schemeClr val="bg1"/>
              </a:solidFill>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17488"/>
            <a:ext cx="3810000" cy="1162050"/>
          </a:xfrm>
        </p:spPr>
        <p:txBody>
          <a:bodyPr/>
          <a:lstStyle/>
          <a:p>
            <a:pPr fontAlgn="auto">
              <a:spcAft>
                <a:spcPts val="0"/>
              </a:spcAft>
              <a:defRPr/>
            </a:pPr>
            <a:endParaRPr lang="zh-TW" altLang="en-US" dirty="0">
              <a:solidFill>
                <a:schemeClr val="tx2">
                  <a:satMod val="130000"/>
                </a:schemeClr>
              </a:solidFill>
            </a:endParaRPr>
          </a:p>
        </p:txBody>
      </p:sp>
      <p:sp>
        <p:nvSpPr>
          <p:cNvPr id="4" name="內容版面配置區 3"/>
          <p:cNvSpPr>
            <a:spLocks noGrp="1"/>
          </p:cNvSpPr>
          <p:nvPr>
            <p:ph sz="half" idx="1"/>
          </p:nvPr>
        </p:nvSpPr>
        <p:spPr>
          <a:xfrm>
            <a:off x="428625" y="1571625"/>
            <a:ext cx="8153400" cy="4768850"/>
          </a:xfrm>
        </p:spPr>
        <p:txBody>
          <a:bodyPr>
            <a:normAutofit fontScale="70000" lnSpcReduction="20000"/>
          </a:bodyPr>
          <a:lstStyle/>
          <a:p>
            <a:pPr marL="365760" indent="-283464" fontAlgn="auto">
              <a:spcAft>
                <a:spcPts val="0"/>
              </a:spcAft>
              <a:buFont typeface="Wingdings 2"/>
              <a:buNone/>
              <a:defRPr/>
            </a:pPr>
            <a:r>
              <a:rPr lang="zh-TW" altLang="en-US" dirty="0" smtClean="0"/>
              <a:t>    </a:t>
            </a:r>
            <a:r>
              <a:rPr lang="zh-TW" altLang="en-US" dirty="0" smtClean="0">
                <a:solidFill>
                  <a:srgbClr val="7030A0"/>
                </a:solidFill>
              </a:rPr>
              <a:t>人</a:t>
            </a:r>
            <a:r>
              <a:rPr lang="zh-TW" altLang="en-US" dirty="0" smtClean="0"/>
              <a:t>，而</a:t>
            </a:r>
            <a:r>
              <a:rPr lang="zh-TW" altLang="en-US" dirty="0" smtClean="0">
                <a:solidFill>
                  <a:srgbClr val="7030A0"/>
                </a:solidFill>
              </a:rPr>
              <a:t>鄉民代表會副主席之女欲至該會擔任正式編制之組員</a:t>
            </a:r>
            <a:r>
              <a:rPr lang="zh-TW" altLang="en-US" dirty="0" smtClean="0"/>
              <a:t>，則屬本法第</a:t>
            </a:r>
            <a:r>
              <a:rPr lang="en-US" altLang="zh-TW" dirty="0" smtClean="0"/>
              <a:t>4</a:t>
            </a:r>
            <a:r>
              <a:rPr lang="zh-TW" altLang="en-US" dirty="0" smtClean="0"/>
              <a:t>條所稱</a:t>
            </a:r>
            <a:r>
              <a:rPr lang="zh-TW" altLang="en-US" dirty="0" smtClean="0">
                <a:solidFill>
                  <a:srgbClr val="7030A0"/>
                </a:solidFill>
              </a:rPr>
              <a:t>給予關係人</a:t>
            </a:r>
            <a:r>
              <a:rPr lang="zh-TW" altLang="en-US" u="sng" dirty="0" smtClean="0">
                <a:solidFill>
                  <a:srgbClr val="7030A0"/>
                </a:solidFill>
              </a:rPr>
              <a:t>非財產上利益</a:t>
            </a:r>
            <a:r>
              <a:rPr lang="zh-TW" altLang="en-US" dirty="0" smtClean="0"/>
              <a:t>，合先敘明。</a:t>
            </a:r>
            <a:endParaRPr lang="en-US" altLang="zh-TW" dirty="0" smtClean="0"/>
          </a:p>
          <a:p>
            <a:pPr marL="365760" indent="-283464" fontAlgn="auto">
              <a:spcAft>
                <a:spcPts val="0"/>
              </a:spcAft>
              <a:buFont typeface="Wingdings" pitchFamily="2" charset="2"/>
              <a:buChar char="Ø"/>
              <a:defRPr/>
            </a:pPr>
            <a:r>
              <a:rPr lang="zh-TW" altLang="en-US" dirty="0" smtClean="0"/>
              <a:t>復按鄉民代表會除設有主席、副主席（由鄉民代表互選產生）及鄉民代表外，尚有秘書、組員等編制，而秘書、組員係負責該代表會之行政事務，此有苗栗縣獅潭鄉民代表會行政人員編制表、該代表會組織自治條例各乙份足參。是</a:t>
            </a:r>
            <a:r>
              <a:rPr lang="zh-TW" altLang="en-US" u="sng" dirty="0" smtClean="0"/>
              <a:t>鄉民代表會之副主席，並非僅具有民意代表之身分，亦</a:t>
            </a:r>
            <a:r>
              <a:rPr lang="zh-TW" altLang="en-US" u="sng" dirty="0" smtClean="0">
                <a:solidFill>
                  <a:srgbClr val="7030A0"/>
                </a:solidFill>
              </a:rPr>
              <a:t>須以機關副首長身分處理人事、會計、採購等會務</a:t>
            </a:r>
            <a:r>
              <a:rPr lang="zh-TW" altLang="en-US" dirty="0" smtClean="0">
                <a:solidFill>
                  <a:srgbClr val="7030A0"/>
                </a:solidFill>
              </a:rPr>
              <a:t>，故其執行職務時，如遇關係人之利益衝突時</a:t>
            </a:r>
            <a:r>
              <a:rPr lang="zh-TW" altLang="en-US" dirty="0" smtClean="0"/>
              <a:t>，</a:t>
            </a:r>
            <a:r>
              <a:rPr lang="zh-TW" altLang="en-US" dirty="0" smtClean="0">
                <a:solidFill>
                  <a:srgbClr val="7030A0"/>
                </a:solidFill>
              </a:rPr>
              <a:t>自應</a:t>
            </a:r>
            <a:r>
              <a:rPr lang="zh-TW" altLang="en-US" dirty="0" smtClean="0"/>
              <a:t>依據本法第</a:t>
            </a:r>
            <a:r>
              <a:rPr lang="en-US" altLang="zh-TW" dirty="0" smtClean="0"/>
              <a:t>6</a:t>
            </a:r>
            <a:r>
              <a:rPr lang="zh-TW" altLang="en-US" dirty="0" smtClean="0"/>
              <a:t>條及第</a:t>
            </a:r>
            <a:r>
              <a:rPr lang="en-US" altLang="zh-TW" dirty="0" smtClean="0"/>
              <a:t>10</a:t>
            </a:r>
            <a:r>
              <a:rPr lang="zh-TW" altLang="en-US" dirty="0" smtClean="0"/>
              <a:t>條第</a:t>
            </a:r>
            <a:r>
              <a:rPr lang="en-US" altLang="zh-TW" dirty="0" smtClean="0"/>
              <a:t>1</a:t>
            </a:r>
            <a:r>
              <a:rPr lang="zh-TW" altLang="en-US" dirty="0" smtClean="0"/>
              <a:t>項第</a:t>
            </a:r>
            <a:r>
              <a:rPr lang="en-US" altLang="zh-TW" dirty="0" smtClean="0"/>
              <a:t>2</a:t>
            </a:r>
            <a:r>
              <a:rPr lang="zh-TW" altLang="en-US" dirty="0" smtClean="0"/>
              <a:t>款規定</a:t>
            </a:r>
            <a:r>
              <a:rPr lang="zh-TW" altLang="en-US" dirty="0" smtClean="0">
                <a:solidFill>
                  <a:srgbClr val="7030A0"/>
                </a:solidFill>
              </a:rPr>
              <a:t>自行迴避</a:t>
            </a:r>
            <a:r>
              <a:rPr lang="zh-TW" altLang="en-US" dirty="0" smtClean="0"/>
              <a:t>，而</a:t>
            </a:r>
            <a:r>
              <a:rPr lang="zh-TW" altLang="en-US" u="sng" dirty="0" smtClean="0">
                <a:solidFill>
                  <a:srgbClr val="7030A0"/>
                </a:solidFill>
              </a:rPr>
              <a:t>非</a:t>
            </a:r>
            <a:r>
              <a:rPr lang="zh-TW" altLang="en-US" u="sng" dirty="0" smtClean="0"/>
              <a:t>依據第</a:t>
            </a:r>
            <a:r>
              <a:rPr lang="en-US" altLang="zh-TW" u="sng" dirty="0" smtClean="0"/>
              <a:t>10</a:t>
            </a:r>
            <a:r>
              <a:rPr lang="zh-TW" altLang="en-US" u="sng" dirty="0" smtClean="0"/>
              <a:t>條第</a:t>
            </a:r>
            <a:r>
              <a:rPr lang="en-US" altLang="zh-TW" u="sng" dirty="0" smtClean="0"/>
              <a:t>1</a:t>
            </a:r>
            <a:r>
              <a:rPr lang="zh-TW" altLang="en-US" u="sng" dirty="0" smtClean="0"/>
              <a:t>項第</a:t>
            </a:r>
            <a:r>
              <a:rPr lang="en-US" altLang="zh-TW" u="sng" dirty="0" smtClean="0"/>
              <a:t>1</a:t>
            </a:r>
            <a:r>
              <a:rPr lang="zh-TW" altLang="en-US" u="sng" dirty="0" smtClean="0"/>
              <a:t>款規定，</a:t>
            </a:r>
            <a:r>
              <a:rPr lang="zh-TW" altLang="en-US" u="sng" dirty="0" smtClean="0">
                <a:solidFill>
                  <a:srgbClr val="7030A0"/>
                </a:solidFill>
              </a:rPr>
              <a:t>僅就相關議案之審議及表決加以迴避即足</a:t>
            </a:r>
            <a:r>
              <a:rPr lang="zh-TW" altLang="en-US" dirty="0" smtClean="0"/>
              <a:t>。如其</a:t>
            </a:r>
            <a:r>
              <a:rPr lang="zh-TW" altLang="en-US" dirty="0" smtClean="0">
                <a:solidFill>
                  <a:srgbClr val="7030A0"/>
                </a:solidFill>
              </a:rPr>
              <a:t>就前開關係人之人事任用案未予迴避，則有違本法第</a:t>
            </a:r>
            <a:r>
              <a:rPr lang="en-US" altLang="zh-TW" dirty="0" smtClean="0">
                <a:solidFill>
                  <a:srgbClr val="7030A0"/>
                </a:solidFill>
              </a:rPr>
              <a:t>6</a:t>
            </a:r>
            <a:r>
              <a:rPr lang="zh-TW" altLang="en-US" dirty="0" smtClean="0">
                <a:solidFill>
                  <a:srgbClr val="7030A0"/>
                </a:solidFill>
              </a:rPr>
              <a:t>條、第</a:t>
            </a:r>
            <a:r>
              <a:rPr lang="en-US" altLang="zh-TW" dirty="0" smtClean="0">
                <a:solidFill>
                  <a:srgbClr val="7030A0"/>
                </a:solidFill>
              </a:rPr>
              <a:t>10</a:t>
            </a:r>
            <a:r>
              <a:rPr lang="zh-TW" altLang="en-US" dirty="0" smtClean="0">
                <a:solidFill>
                  <a:srgbClr val="7030A0"/>
                </a:solidFill>
              </a:rPr>
              <a:t>條規定</a:t>
            </a:r>
            <a:r>
              <a:rPr lang="zh-TW" altLang="en-US" dirty="0" smtClean="0"/>
              <a:t>。</a:t>
            </a:r>
            <a:endParaRPr lang="en-US" altLang="zh-TW" dirty="0" smtClean="0"/>
          </a:p>
          <a:p>
            <a:pPr marL="365760" indent="-283464" fontAlgn="auto">
              <a:spcAft>
                <a:spcPts val="0"/>
              </a:spcAft>
              <a:buFont typeface="Wingdings" pitchFamily="2" charset="2"/>
              <a:buChar char="Ø"/>
              <a:defRPr/>
            </a:pPr>
            <a:r>
              <a:rPr lang="zh-TW" altLang="en-US" dirty="0" smtClean="0"/>
              <a:t>該鄉民代表會副主席除應依法迴避上開關係人之人事任用案外，亦不得假借其職務上之權力、機會或方法圖關係人之利益，以避免違反本法第</a:t>
            </a:r>
            <a:r>
              <a:rPr lang="en-US" altLang="zh-TW" dirty="0" smtClean="0"/>
              <a:t>7</a:t>
            </a:r>
            <a:r>
              <a:rPr lang="zh-TW" altLang="en-US" dirty="0" smtClean="0"/>
              <a:t>條規定，併予敘明。</a:t>
            </a:r>
            <a:r>
              <a:rPr lang="zh-TW" altLang="en-US" b="1" dirty="0" smtClean="0">
                <a:solidFill>
                  <a:srgbClr val="0070C0"/>
                </a:solidFill>
                <a:effectLst>
                  <a:outerShdw blurRad="38100" dist="38100" dir="2700000" algn="tl">
                    <a:srgbClr val="000000">
                      <a:alpha val="43137"/>
                    </a:srgbClr>
                  </a:outerShdw>
                </a:effectLst>
              </a:rPr>
              <a:t>（法務部法政決字第</a:t>
            </a:r>
            <a:r>
              <a:rPr lang="en-US" altLang="zh-TW" sz="3100" b="1" dirty="0" smtClean="0">
                <a:solidFill>
                  <a:srgbClr val="0070C0"/>
                </a:solidFill>
                <a:effectLst>
                  <a:outerShdw blurRad="38100" dist="38100" dir="2700000" algn="tl">
                    <a:srgbClr val="000000">
                      <a:alpha val="43137"/>
                    </a:srgbClr>
                  </a:outerShdw>
                </a:effectLst>
              </a:rPr>
              <a:t>0981108495</a:t>
            </a:r>
            <a:r>
              <a:rPr lang="zh-TW" altLang="en-US" sz="3100" b="1" dirty="0" smtClean="0">
                <a:solidFill>
                  <a:srgbClr val="0070C0"/>
                </a:solidFill>
                <a:effectLst>
                  <a:outerShdw blurRad="38100" dist="38100" dir="2700000" algn="tl">
                    <a:srgbClr val="000000">
                      <a:alpha val="43137"/>
                    </a:srgbClr>
                  </a:outerShdw>
                </a:effectLst>
              </a:rPr>
              <a:t>號函參照</a:t>
            </a:r>
            <a:r>
              <a:rPr lang="en-US" altLang="zh-TW" sz="3100" b="1" dirty="0" smtClean="0">
                <a:solidFill>
                  <a:srgbClr val="0070C0"/>
                </a:solidFill>
                <a:effectLst>
                  <a:outerShdw blurRad="38100" dist="38100" dir="2700000" algn="tl">
                    <a:srgbClr val="000000">
                      <a:alpha val="43137"/>
                    </a:srgbClr>
                  </a:outerShdw>
                </a:effectLst>
              </a:rPr>
              <a:t>)</a:t>
            </a:r>
            <a:endParaRPr lang="zh-TW" altLang="en-US" sz="3100" b="1" dirty="0" smtClean="0">
              <a:solidFill>
                <a:srgbClr val="0070C0"/>
              </a:solidFill>
              <a:effectLst>
                <a:outerShdw blurRad="38100" dist="38100" dir="2700000" algn="tl">
                  <a:srgbClr val="000000">
                    <a:alpha val="43137"/>
                  </a:srgbClr>
                </a:outerShdw>
              </a:effectLst>
            </a:endParaRPr>
          </a:p>
        </p:txBody>
      </p:sp>
      <p:sp>
        <p:nvSpPr>
          <p:cNvPr id="5" name="投影片編號版面配置區 4"/>
          <p:cNvSpPr>
            <a:spLocks noGrp="1"/>
          </p:cNvSpPr>
          <p:nvPr>
            <p:ph type="sldNum" sz="quarter" idx="12"/>
          </p:nvPr>
        </p:nvSpPr>
        <p:spPr/>
        <p:txBody>
          <a:bodyPr/>
          <a:lstStyle/>
          <a:p>
            <a:pPr>
              <a:defRPr/>
            </a:pPr>
            <a:fld id="{82EC188A-26D8-4670-A361-ACCF8B1CA8FB}" type="slidenum">
              <a:rPr lang="zh-TW" altLang="en-US"/>
              <a:pPr>
                <a:defRPr/>
              </a:pPr>
              <a:t>37</a:t>
            </a:fld>
            <a:endParaRPr lang="zh-TW" altLang="en-US"/>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2"/>
          </p:nvPr>
        </p:nvSpPr>
        <p:spPr>
          <a:xfrm>
            <a:off x="457200" y="1406525"/>
            <a:ext cx="8186738" cy="1093788"/>
          </a:xfrm>
          <a:solidFill>
            <a:srgbClr val="92D050"/>
          </a:solidFill>
          <a:ln>
            <a:solidFill>
              <a:srgbClr val="92D050"/>
            </a:solidFill>
          </a:ln>
        </p:spPr>
        <p:txBody>
          <a:bodyPr>
            <a:normAutofit fontScale="62500" lnSpcReduction="20000"/>
          </a:bodyPr>
          <a:lstStyle/>
          <a:p>
            <a:pPr fontAlgn="auto">
              <a:spcAft>
                <a:spcPts val="0"/>
              </a:spcAft>
              <a:buFont typeface="Wingdings 2"/>
              <a:buNone/>
              <a:defRPr/>
            </a:pPr>
            <a:r>
              <a:rPr lang="zh-TW" altLang="en-US" sz="3800" dirty="0" smtClean="0"/>
              <a:t>立法委員及監察委員或其關係人與財政部國有財產局暨所屬辦事處、分處間之申請承租（購）、委託經營案件受公職人員利益衝突迴避法第</a:t>
            </a:r>
            <a:r>
              <a:rPr lang="en-US" altLang="zh-TW" sz="3800" dirty="0" smtClean="0"/>
              <a:t>9</a:t>
            </a:r>
            <a:r>
              <a:rPr lang="zh-TW" altLang="en-US" sz="3800" dirty="0" smtClean="0"/>
              <a:t>條之限制疑義乙案</a:t>
            </a:r>
            <a:r>
              <a:rPr lang="en-US" altLang="zh-TW" sz="3800" dirty="0" smtClean="0"/>
              <a:t>(1010500010)</a:t>
            </a:r>
          </a:p>
          <a:p>
            <a:pPr fontAlgn="auto">
              <a:spcAft>
                <a:spcPts val="0"/>
              </a:spcAft>
              <a:buFont typeface="Wingdings 2"/>
              <a:buNone/>
              <a:defRPr/>
            </a:pPr>
            <a:endParaRPr lang="zh-TW" altLang="en-US" dirty="0"/>
          </a:p>
        </p:txBody>
      </p:sp>
      <p:sp>
        <p:nvSpPr>
          <p:cNvPr id="37890" name="內容版面配置區 3"/>
          <p:cNvSpPr>
            <a:spLocks noGrp="1"/>
          </p:cNvSpPr>
          <p:nvPr>
            <p:ph sz="half" idx="1"/>
          </p:nvPr>
        </p:nvSpPr>
        <p:spPr>
          <a:xfrm>
            <a:off x="500063" y="2500313"/>
            <a:ext cx="8110537" cy="3625850"/>
          </a:xfrm>
        </p:spPr>
        <p:txBody>
          <a:bodyPr/>
          <a:lstStyle/>
          <a:p>
            <a:pPr>
              <a:buFont typeface="Wingdings" pitchFamily="2" charset="2"/>
              <a:buChar char="Ø"/>
            </a:pPr>
            <a:r>
              <a:rPr lang="zh-TW" altLang="en-US" sz="2000" dirty="0" smtClean="0"/>
              <a:t>申租（購）、委託經營案件適用本法之時點乙節：按行政主管機關行政法規所為之釋示，係闡明法規之原意，性質上非獨立之行政命令，又本法於民國</a:t>
            </a:r>
            <a:r>
              <a:rPr lang="en-US" altLang="zh-TW" sz="2000" dirty="0" smtClean="0"/>
              <a:t>89</a:t>
            </a:r>
            <a:r>
              <a:rPr lang="zh-TW" altLang="en-US" sz="2000" dirty="0" smtClean="0"/>
              <a:t>年</a:t>
            </a:r>
            <a:r>
              <a:rPr lang="en-US" altLang="zh-TW" sz="2000" dirty="0" smtClean="0"/>
              <a:t>7</a:t>
            </a:r>
            <a:r>
              <a:rPr lang="zh-TW" altLang="en-US" sz="2000" dirty="0" smtClean="0"/>
              <a:t>月</a:t>
            </a:r>
            <a:r>
              <a:rPr lang="en-US" altLang="zh-TW" sz="2000" dirty="0" smtClean="0"/>
              <a:t>12</a:t>
            </a:r>
            <a:r>
              <a:rPr lang="zh-TW" altLang="en-US" sz="2000" dirty="0" smtClean="0"/>
              <a:t>日公布施行，自</a:t>
            </a:r>
            <a:r>
              <a:rPr lang="en-US" altLang="zh-TW" sz="2000" dirty="0" smtClean="0"/>
              <a:t>89</a:t>
            </a:r>
            <a:r>
              <a:rPr lang="zh-TW" altLang="en-US" sz="2000" dirty="0" smtClean="0"/>
              <a:t>年</a:t>
            </a:r>
            <a:r>
              <a:rPr lang="en-US" altLang="zh-TW" sz="2000" dirty="0" smtClean="0"/>
              <a:t>7</a:t>
            </a:r>
            <a:r>
              <a:rPr lang="zh-TW" altLang="en-US" sz="2000" dirty="0" smtClean="0"/>
              <a:t>月</a:t>
            </a:r>
            <a:r>
              <a:rPr lang="en-US" altLang="zh-TW" sz="2000" dirty="0" smtClean="0"/>
              <a:t>14</a:t>
            </a:r>
            <a:r>
              <a:rPr lang="zh-TW" altLang="en-US" sz="2000" dirty="0" smtClean="0"/>
              <a:t>日發生效力，故前開案件應自本法生效之日起有其適用。</a:t>
            </a:r>
            <a:endParaRPr lang="en-US" altLang="zh-TW" sz="2000" dirty="0" smtClean="0"/>
          </a:p>
          <a:p>
            <a:pPr>
              <a:buFont typeface="Wingdings" pitchFamily="2" charset="2"/>
              <a:buChar char="Ø"/>
            </a:pPr>
            <a:r>
              <a:rPr lang="zh-TW" altLang="en-US" sz="2000" dirty="0" smtClean="0"/>
              <a:t>標租、標售、公開招標委託經營案件係以公開市場競標，由最高租金率、標價、權利金者得標，是否仍有本法第</a:t>
            </a:r>
            <a:r>
              <a:rPr lang="en-US" altLang="zh-TW" sz="2000" dirty="0" smtClean="0"/>
              <a:t>9</a:t>
            </a:r>
            <a:r>
              <a:rPr lang="zh-TW" altLang="en-US" sz="2000" dirty="0" smtClean="0"/>
              <a:t>條之適用乙節：</a:t>
            </a:r>
            <a:br>
              <a:rPr lang="zh-TW" altLang="en-US" sz="2000" dirty="0" smtClean="0"/>
            </a:br>
            <a:r>
              <a:rPr lang="en-US" altLang="zh-TW" sz="2000" dirty="0" smtClean="0"/>
              <a:t>(</a:t>
            </a:r>
            <a:r>
              <a:rPr lang="zh-TW" altLang="en-US" sz="2000" dirty="0" smtClean="0"/>
              <a:t>一</a:t>
            </a:r>
            <a:r>
              <a:rPr lang="en-US" altLang="zh-TW" sz="2000" dirty="0" smtClean="0"/>
              <a:t>)</a:t>
            </a:r>
            <a:r>
              <a:rPr lang="zh-TW" altLang="en-US" sz="2000" dirty="0" smtClean="0"/>
              <a:t>按本法第</a:t>
            </a:r>
            <a:r>
              <a:rPr lang="en-US" altLang="zh-TW" sz="2000" dirty="0" smtClean="0"/>
              <a:t>9</a:t>
            </a:r>
            <a:r>
              <a:rPr lang="zh-TW" altLang="en-US" sz="2000" dirty="0" smtClean="0"/>
              <a:t>條禁止公職人員或其關係人，不得與公職人員服務之機關或受其監督之機關為買賣等交易行為，以避免因交易行為而發生利益衝突之虞，然</a:t>
            </a:r>
            <a:r>
              <a:rPr lang="zh-TW" altLang="en-US" sz="2000" dirty="0" smtClean="0">
                <a:solidFill>
                  <a:srgbClr val="7030A0"/>
                </a:solidFill>
              </a:rPr>
              <a:t>若公職人員或其關係人全然無法與受公職人員監督之機關為買賣、租賃、承攬等交易行為，顯失之過苛</a:t>
            </a:r>
            <a:r>
              <a:rPr lang="zh-TW" altLang="en-US" sz="2000" dirty="0" smtClean="0"/>
              <a:t>。是以，參酌本法立法目的與精神，</a:t>
            </a:r>
            <a:r>
              <a:rPr lang="zh-TW" altLang="en-US" sz="2000" dirty="0" smtClean="0">
                <a:solidFill>
                  <a:srgbClr val="7030A0"/>
                </a:solidFill>
              </a:rPr>
              <a:t>若</a:t>
            </a:r>
            <a:r>
              <a:rPr lang="zh-TW" altLang="en-US" sz="2000" u="sng" dirty="0" smtClean="0">
                <a:solidFill>
                  <a:srgbClr val="7030A0"/>
                </a:solidFill>
              </a:rPr>
              <a:t>交易標的係由機關提供、價格具有普遍、一致性（即公定價格），無不當利益輸送疑慮時，則受本法規範之公職人員及其關係人，以公定價格向機關購買前揭產品，</a:t>
            </a:r>
            <a:r>
              <a:rPr lang="zh-TW" altLang="en-US" sz="2000" b="1" u="sng" dirty="0" smtClean="0">
                <a:solidFill>
                  <a:srgbClr val="7030A0"/>
                </a:solidFill>
              </a:rPr>
              <a:t>應無</a:t>
            </a:r>
          </a:p>
        </p:txBody>
      </p:sp>
      <p:sp>
        <p:nvSpPr>
          <p:cNvPr id="5" name="投影片編號版面配置區 4"/>
          <p:cNvSpPr>
            <a:spLocks noGrp="1"/>
          </p:cNvSpPr>
          <p:nvPr>
            <p:ph type="sldNum" sz="quarter" idx="12"/>
          </p:nvPr>
        </p:nvSpPr>
        <p:spPr/>
        <p:txBody>
          <a:bodyPr/>
          <a:lstStyle/>
          <a:p>
            <a:pPr>
              <a:defRPr/>
            </a:pPr>
            <a:fld id="{AAC73C90-7BA6-4262-9E95-B5011B5894A6}" type="slidenum">
              <a:rPr lang="zh-TW" altLang="en-US"/>
              <a:pPr>
                <a:defRPr/>
              </a:pPr>
              <a:t>38</a:t>
            </a:fld>
            <a:endParaRPr lang="zh-TW" altLang="en-US"/>
          </a:p>
        </p:txBody>
      </p:sp>
      <p:sp>
        <p:nvSpPr>
          <p:cNvPr id="6" name="AutoShape 7"/>
          <p:cNvSpPr>
            <a:spLocks noGrp="1" noChangeArrowheads="1"/>
          </p:cNvSpPr>
          <p:nvPr>
            <p:ph type="title"/>
          </p:nvPr>
        </p:nvSpPr>
        <p:spPr bwMode="gray">
          <a:xfrm>
            <a:off x="457200" y="217488"/>
            <a:ext cx="3810000" cy="1162050"/>
          </a:xfrm>
          <a:prstGeom prst="roundRect">
            <a:avLst>
              <a:gd name="adj" fmla="val 50000"/>
            </a:avLst>
          </a:prstGeom>
          <a:gradFill rotWithShape="1">
            <a:gsLst>
              <a:gs pos="0">
                <a:schemeClr val="accent2">
                  <a:gamma/>
                  <a:tint val="63529"/>
                  <a:invGamma/>
                </a:schemeClr>
              </a:gs>
              <a:gs pos="100000">
                <a:schemeClr val="accent2"/>
              </a:gs>
            </a:gsLst>
            <a:lin ang="0" scaled="1"/>
          </a:gradFill>
          <a:ln w="38100">
            <a:solidFill>
              <a:srgbClr val="FFFFFF"/>
            </a:solidFill>
            <a:round/>
            <a:headEnd/>
            <a:tailEnd/>
          </a:ln>
          <a:effectLst>
            <a:outerShdw dist="63500" dir="3187806" algn="ctr" rotWithShape="0">
              <a:schemeClr val="bg2"/>
            </a:outerShdw>
          </a:effectLst>
        </p:spPr>
        <p:txBody>
          <a:bodyPr wrap="none" anchor="ctr"/>
          <a:lstStyle/>
          <a:p>
            <a:pPr algn="ctr" fontAlgn="auto">
              <a:spcAft>
                <a:spcPts val="0"/>
              </a:spcAft>
              <a:defRPr/>
            </a:pPr>
            <a:r>
              <a:rPr lang="zh-TW" altLang="en-US" sz="2800" dirty="0" smtClean="0">
                <a:solidFill>
                  <a:schemeClr val="bg1"/>
                </a:solidFill>
              </a:rPr>
              <a:t>案例四</a:t>
            </a:r>
            <a:endParaRPr lang="zh-TW" altLang="en-US" sz="2800" dirty="0">
              <a:solidFill>
                <a:schemeClr val="bg1"/>
              </a:solidFill>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17488"/>
            <a:ext cx="3810000" cy="1162050"/>
          </a:xfrm>
        </p:spPr>
        <p:txBody>
          <a:bodyPr/>
          <a:lstStyle/>
          <a:p>
            <a:pPr fontAlgn="auto">
              <a:spcAft>
                <a:spcPts val="0"/>
              </a:spcAft>
              <a:defRPr/>
            </a:pPr>
            <a:endParaRPr lang="zh-TW" altLang="en-US">
              <a:solidFill>
                <a:schemeClr val="tx2">
                  <a:satMod val="130000"/>
                </a:schemeClr>
              </a:solidFill>
            </a:endParaRPr>
          </a:p>
        </p:txBody>
      </p:sp>
      <p:sp>
        <p:nvSpPr>
          <p:cNvPr id="38914" name="內容版面配置區 3"/>
          <p:cNvSpPr>
            <a:spLocks noGrp="1"/>
          </p:cNvSpPr>
          <p:nvPr>
            <p:ph sz="half" idx="1"/>
          </p:nvPr>
        </p:nvSpPr>
        <p:spPr>
          <a:xfrm>
            <a:off x="457200" y="1357313"/>
            <a:ext cx="8153400" cy="4768850"/>
          </a:xfrm>
        </p:spPr>
        <p:txBody>
          <a:bodyPr/>
          <a:lstStyle/>
          <a:p>
            <a:pPr>
              <a:buFont typeface="Wingdings 2" pitchFamily="18" charset="2"/>
              <a:buNone/>
            </a:pPr>
            <a:r>
              <a:rPr lang="zh-TW" altLang="en-US" sz="2000" dirty="0" smtClean="0"/>
              <a:t>     </a:t>
            </a:r>
            <a:r>
              <a:rPr lang="zh-TW" altLang="en-US" sz="2000" b="1" u="sng" dirty="0" smtClean="0">
                <a:solidFill>
                  <a:srgbClr val="7030A0"/>
                </a:solidFill>
              </a:rPr>
              <a:t>違反本法規定</a:t>
            </a:r>
            <a:r>
              <a:rPr lang="zh-TW" altLang="en-US" sz="2000" dirty="0" smtClean="0"/>
              <a:t>，本部</a:t>
            </a:r>
            <a:r>
              <a:rPr lang="en-US" altLang="zh-TW" sz="2000" dirty="0" smtClean="0"/>
              <a:t>96</a:t>
            </a:r>
            <a:r>
              <a:rPr lang="zh-TW" altLang="en-US" sz="2000" dirty="0" smtClean="0"/>
              <a:t>年</a:t>
            </a:r>
            <a:r>
              <a:rPr lang="en-US" altLang="zh-TW" sz="2000" dirty="0" smtClean="0"/>
              <a:t>8</a:t>
            </a:r>
            <a:r>
              <a:rPr lang="zh-TW" altLang="en-US" sz="2000" dirty="0" smtClean="0"/>
              <a:t>月</a:t>
            </a:r>
            <a:r>
              <a:rPr lang="en-US" altLang="zh-TW" sz="2000" dirty="0" smtClean="0"/>
              <a:t>13</a:t>
            </a:r>
            <a:r>
              <a:rPr lang="zh-TW" altLang="en-US" sz="2000" dirty="0" smtClean="0"/>
              <a:t>日法政字第</a:t>
            </a:r>
            <a:r>
              <a:rPr lang="en-US" altLang="zh-TW" sz="2000" dirty="0" smtClean="0"/>
              <a:t>0961112201</a:t>
            </a:r>
            <a:r>
              <a:rPr lang="zh-TW" altLang="en-US" sz="2000" dirty="0" smtClean="0"/>
              <a:t>號及同年</a:t>
            </a:r>
            <a:r>
              <a:rPr lang="en-US" altLang="zh-TW" sz="2000" dirty="0" smtClean="0"/>
              <a:t>11</a:t>
            </a:r>
            <a:r>
              <a:rPr lang="zh-TW" altLang="en-US" sz="2000" dirty="0" smtClean="0"/>
              <a:t>月</a:t>
            </a:r>
            <a:r>
              <a:rPr lang="en-US" altLang="zh-TW" sz="2000" dirty="0" smtClean="0"/>
              <a:t>27</a:t>
            </a:r>
            <a:r>
              <a:rPr lang="zh-TW" altLang="en-US" sz="2000" dirty="0" smtClean="0"/>
              <a:t>日法政字第</a:t>
            </a:r>
            <a:r>
              <a:rPr lang="en-US" altLang="zh-TW" sz="2000" dirty="0" smtClean="0"/>
              <a:t>0961117702</a:t>
            </a:r>
            <a:r>
              <a:rPr lang="zh-TW" altLang="en-US" sz="2000" dirty="0" smtClean="0"/>
              <a:t>號函釋可參。</a:t>
            </a:r>
            <a:endParaRPr lang="en-US" altLang="zh-TW" sz="2000" dirty="0" smtClean="0"/>
          </a:p>
          <a:p>
            <a:pPr>
              <a:buFont typeface="Wingdings 2" pitchFamily="18" charset="2"/>
              <a:buNone/>
            </a:pPr>
            <a:r>
              <a:rPr lang="en-US" altLang="zh-TW" sz="2000" dirty="0" smtClean="0"/>
              <a:t>(</a:t>
            </a:r>
            <a:r>
              <a:rPr lang="zh-TW" altLang="en-US" sz="2000" dirty="0" smtClean="0"/>
              <a:t>二</a:t>
            </a:r>
            <a:r>
              <a:rPr lang="en-US" altLang="zh-TW" sz="2000" dirty="0" smtClean="0"/>
              <a:t>)</a:t>
            </a:r>
            <a:r>
              <a:rPr lang="zh-TW" altLang="en-US" sz="2000" dirty="0" smtClean="0"/>
              <a:t>參諸上開函釋意旨，復依國有非公用不動產出租管理辦法第</a:t>
            </a:r>
            <a:r>
              <a:rPr lang="en-US" altLang="zh-TW" sz="2000" dirty="0" smtClean="0"/>
              <a:t>8</a:t>
            </a:r>
            <a:r>
              <a:rPr lang="zh-TW" altLang="en-US" sz="2000" dirty="0" smtClean="0"/>
              <a:t>條、國有非公用不動產標售作業程序第</a:t>
            </a:r>
            <a:r>
              <a:rPr lang="en-US" altLang="zh-TW" sz="2000" dirty="0" smtClean="0"/>
              <a:t>4</a:t>
            </a:r>
            <a:r>
              <a:rPr lang="zh-TW" altLang="en-US" sz="2000" dirty="0" smtClean="0"/>
              <a:t>點第</a:t>
            </a:r>
            <a:r>
              <a:rPr lang="en-US" altLang="zh-TW" sz="2000" dirty="0" smtClean="0"/>
              <a:t>5</a:t>
            </a:r>
            <a:r>
              <a:rPr lang="zh-TW" altLang="en-US" sz="2000" dirty="0" smtClean="0"/>
              <a:t>款、國有非公用財產委託經營實施要點第</a:t>
            </a:r>
            <a:r>
              <a:rPr lang="en-US" altLang="zh-TW" sz="2000" dirty="0" smtClean="0"/>
              <a:t>12</a:t>
            </a:r>
            <a:r>
              <a:rPr lang="zh-TW" altLang="en-US" sz="2000" dirty="0" smtClean="0"/>
              <a:t>點第</a:t>
            </a:r>
            <a:r>
              <a:rPr lang="en-US" altLang="zh-TW" sz="2000" dirty="0" smtClean="0"/>
              <a:t>1</a:t>
            </a:r>
            <a:r>
              <a:rPr lang="zh-TW" altLang="en-US" sz="2000" dirty="0" smtClean="0"/>
              <a:t>項第</a:t>
            </a:r>
            <a:r>
              <a:rPr lang="en-US" altLang="zh-TW" sz="2000" dirty="0" smtClean="0"/>
              <a:t>1</a:t>
            </a:r>
            <a:r>
              <a:rPr lang="zh-TW" altLang="en-US" sz="2000" dirty="0" smtClean="0"/>
              <a:t>款及第</a:t>
            </a:r>
            <a:r>
              <a:rPr lang="en-US" altLang="zh-TW" sz="2000" dirty="0" smtClean="0"/>
              <a:t>13</a:t>
            </a:r>
            <a:r>
              <a:rPr lang="zh-TW" altLang="en-US" sz="2000" dirty="0" smtClean="0"/>
              <a:t>點規定，均有規範底價訂定之相關程序。是以，</a:t>
            </a:r>
            <a:r>
              <a:rPr lang="zh-TW" altLang="en-US" sz="2000" u="sng" dirty="0" smtClean="0">
                <a:solidFill>
                  <a:srgbClr val="7030A0"/>
                </a:solidFill>
              </a:rPr>
              <a:t>如底價之訂定，具有普遍性或一致性，不因人為關係而異，並以公開競標方式決定得標人及價格，交易對象並無特定性，無不當利益輸送之虞時，應可認未違反本法第</a:t>
            </a:r>
            <a:r>
              <a:rPr lang="en-US" altLang="zh-TW" sz="2000" u="sng" dirty="0" smtClean="0">
                <a:solidFill>
                  <a:srgbClr val="7030A0"/>
                </a:solidFill>
              </a:rPr>
              <a:t>9</a:t>
            </a:r>
            <a:r>
              <a:rPr lang="zh-TW" altLang="en-US" sz="2000" u="sng" dirty="0" smtClean="0">
                <a:solidFill>
                  <a:srgbClr val="7030A0"/>
                </a:solidFill>
              </a:rPr>
              <a:t>條之立法目的與精神而排除本法適用</a:t>
            </a:r>
            <a:r>
              <a:rPr lang="zh-TW" altLang="en-US" sz="2000" dirty="0" smtClean="0"/>
              <a:t>。</a:t>
            </a:r>
            <a:r>
              <a:rPr lang="zh-TW" altLang="en-US" sz="2000" b="1" dirty="0" smtClean="0">
                <a:solidFill>
                  <a:srgbClr val="7030A0"/>
                </a:solidFill>
              </a:rPr>
              <a:t>反之，如底價之訂定及招標程序，仍有人為決定之空間</a:t>
            </a:r>
            <a:r>
              <a:rPr lang="zh-TW" altLang="en-US" sz="2000" dirty="0" smtClean="0"/>
              <a:t>，為貫徹本法促進廉能政治、端正政治風氣、有效遏阻貪污腐化暨不當利益輸送之宗旨，</a:t>
            </a:r>
            <a:r>
              <a:rPr lang="zh-TW" altLang="en-US" sz="2000" b="1" dirty="0" smtClean="0">
                <a:solidFill>
                  <a:srgbClr val="7030A0"/>
                </a:solidFill>
              </a:rPr>
              <a:t>仍應認屬本法第</a:t>
            </a:r>
            <a:r>
              <a:rPr lang="en-US" altLang="zh-TW" sz="2000" b="1" dirty="0" smtClean="0">
                <a:solidFill>
                  <a:srgbClr val="7030A0"/>
                </a:solidFill>
              </a:rPr>
              <a:t>9</a:t>
            </a:r>
            <a:r>
              <a:rPr lang="zh-TW" altLang="en-US" sz="2000" b="1" dirty="0" smtClean="0">
                <a:solidFill>
                  <a:srgbClr val="7030A0"/>
                </a:solidFill>
              </a:rPr>
              <a:t>條所規範禁止之交易行為</a:t>
            </a:r>
            <a:r>
              <a:rPr lang="zh-TW" altLang="en-US" sz="2000" dirty="0" smtClean="0"/>
              <a:t>。</a:t>
            </a:r>
            <a:endParaRPr lang="en-US" altLang="zh-TW" sz="2000" dirty="0" smtClean="0"/>
          </a:p>
          <a:p>
            <a:pPr>
              <a:buFont typeface="Wingdings" pitchFamily="2" charset="2"/>
              <a:buChar char="Ø"/>
            </a:pPr>
            <a:r>
              <a:rPr lang="zh-TW" altLang="en-US" sz="2000" dirty="0" smtClean="0"/>
              <a:t>貴局暨所屬辦事處、分處辦理申租（購）、委託經營案件時，倘均涉及本法之適用，得否由申請人自行切結無本法第</a:t>
            </a:r>
            <a:r>
              <a:rPr lang="en-US" altLang="zh-TW" sz="2000" dirty="0" smtClean="0"/>
              <a:t>9</a:t>
            </a:r>
            <a:r>
              <a:rPr lang="zh-TW" altLang="en-US" sz="2000" dirty="0" smtClean="0"/>
              <a:t>條規定不得交易情事後執行之？如於處理後有切結內容虛偽不實者，貴局暨所屬辦事處、分處責任為何乙節：</a:t>
            </a:r>
            <a:br>
              <a:rPr lang="zh-TW" altLang="en-US" sz="2000" dirty="0" smtClean="0"/>
            </a:br>
            <a:endParaRPr lang="zh-TW" altLang="en-US" sz="2000" dirty="0" smtClean="0"/>
          </a:p>
        </p:txBody>
      </p:sp>
      <p:sp>
        <p:nvSpPr>
          <p:cNvPr id="5" name="投影片編號版面配置區 4"/>
          <p:cNvSpPr>
            <a:spLocks noGrp="1"/>
          </p:cNvSpPr>
          <p:nvPr>
            <p:ph type="sldNum" sz="quarter" idx="12"/>
          </p:nvPr>
        </p:nvSpPr>
        <p:spPr/>
        <p:txBody>
          <a:bodyPr/>
          <a:lstStyle/>
          <a:p>
            <a:pPr>
              <a:defRPr/>
            </a:pPr>
            <a:fld id="{B1D6B6EF-0FCF-4223-91E9-BA471F2C4D18}" type="slidenum">
              <a:rPr lang="zh-TW" altLang="en-US"/>
              <a:pPr>
                <a:defRPr/>
              </a:pPr>
              <a:t>39</a:t>
            </a:fld>
            <a:endParaRPr lang="zh-TW" alt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sz="half" idx="1"/>
          </p:nvPr>
        </p:nvSpPr>
        <p:spPr>
          <a:xfrm>
            <a:off x="457200" y="260648"/>
            <a:ext cx="8153400" cy="6264696"/>
          </a:xfrm>
        </p:spPr>
        <p:txBody>
          <a:bodyPr/>
          <a:lstStyle/>
          <a:p>
            <a:r>
              <a:rPr lang="zh-TW" altLang="en-US" sz="2400" b="1" dirty="0">
                <a:solidFill>
                  <a:srgbClr val="7030A0"/>
                </a:solidFill>
              </a:rPr>
              <a:t>庫西納見金融大咖 家族巨款入</a:t>
            </a:r>
            <a:r>
              <a:rPr lang="zh-TW" altLang="en-US" sz="2400" b="1" dirty="0" smtClean="0">
                <a:solidFill>
                  <a:srgbClr val="7030A0"/>
                </a:solidFill>
              </a:rPr>
              <a:t>袋</a:t>
            </a:r>
            <a:endParaRPr lang="en-US" altLang="zh-TW" sz="2400" b="1" dirty="0" smtClean="0">
              <a:solidFill>
                <a:srgbClr val="7030A0"/>
              </a:solidFill>
            </a:endParaRPr>
          </a:p>
          <a:p>
            <a:r>
              <a:rPr lang="zh-TW" altLang="en-US" sz="2000" dirty="0" smtClean="0"/>
              <a:t>美國</a:t>
            </a:r>
            <a:r>
              <a:rPr lang="zh-TW" altLang="en-US" sz="2000" dirty="0"/>
              <a:t>總統川普的女婿兼高級顧問庫西</a:t>
            </a:r>
            <a:r>
              <a:rPr lang="zh-TW" altLang="en-US" sz="2000" dirty="0" smtClean="0"/>
              <a:t>納</a:t>
            </a:r>
            <a:endParaRPr lang="en-US" altLang="zh-TW" sz="2000" dirty="0" smtClean="0"/>
          </a:p>
          <a:p>
            <a:pPr marL="82550" indent="0">
              <a:buNone/>
            </a:pPr>
            <a:r>
              <a:rPr lang="zh-TW" altLang="en-US" sz="2000" dirty="0" smtClean="0"/>
              <a:t>（</a:t>
            </a:r>
            <a:r>
              <a:rPr lang="en-US" altLang="zh-TW" sz="2000" dirty="0"/>
              <a:t>Jared Kushner</a:t>
            </a:r>
            <a:r>
              <a:rPr lang="zh-TW" altLang="en-US" sz="2000" dirty="0"/>
              <a:t>），去年和幾名</a:t>
            </a:r>
            <a:r>
              <a:rPr lang="zh-TW" altLang="en-US" sz="2000" dirty="0" smtClean="0"/>
              <a:t>金融界</a:t>
            </a:r>
            <a:r>
              <a:rPr lang="zh-TW" altLang="en-US" sz="2000" dirty="0"/>
              <a:t>高層</a:t>
            </a:r>
            <a:endParaRPr lang="en-US" altLang="zh-TW" sz="2000" dirty="0" smtClean="0"/>
          </a:p>
          <a:p>
            <a:pPr marL="82550" indent="0">
              <a:buNone/>
            </a:pPr>
            <a:r>
              <a:rPr lang="zh-TW" altLang="en-US" sz="2000" dirty="0" smtClean="0"/>
              <a:t>在</a:t>
            </a:r>
            <a:r>
              <a:rPr lang="zh-TW" altLang="en-US" sz="2000" dirty="0"/>
              <a:t>白宮見面後，其家族企業便獲</a:t>
            </a:r>
            <a:r>
              <a:rPr lang="zh-TW" altLang="en-US" sz="2000" dirty="0" smtClean="0"/>
              <a:t>巨</a:t>
            </a:r>
            <a:r>
              <a:rPr lang="zh-TW" altLang="en-US" sz="2000" dirty="0"/>
              <a:t>額</a:t>
            </a:r>
            <a:r>
              <a:rPr lang="zh-TW" altLang="en-US" sz="2000" dirty="0" smtClean="0"/>
              <a:t>貸款</a:t>
            </a:r>
            <a:r>
              <a:rPr lang="zh-TW" altLang="en-US" sz="2000" dirty="0"/>
              <a:t>，</a:t>
            </a:r>
            <a:endParaRPr lang="en-US" altLang="zh-TW" sz="2000" dirty="0" smtClean="0"/>
          </a:p>
          <a:p>
            <a:pPr marL="82550" indent="0">
              <a:buNone/>
            </a:pPr>
            <a:r>
              <a:rPr lang="zh-TW" altLang="en-US" sz="2000" dirty="0" smtClean="0"/>
              <a:t>遭</a:t>
            </a:r>
            <a:r>
              <a:rPr lang="zh-TW" altLang="en-US" sz="2000" dirty="0"/>
              <a:t>質疑他身兼白宮顧問卻不</a:t>
            </a:r>
            <a:r>
              <a:rPr lang="zh-TW" altLang="en-US" sz="2000" dirty="0" smtClean="0"/>
              <a:t>避</a:t>
            </a:r>
            <a:r>
              <a:rPr lang="zh-TW" altLang="en-US" sz="2000" dirty="0"/>
              <a:t>嫌，以權</a:t>
            </a:r>
            <a:r>
              <a:rPr lang="zh-TW" altLang="en-US" sz="2000" dirty="0" smtClean="0"/>
              <a:t>牟</a:t>
            </a:r>
            <a:r>
              <a:rPr lang="zh-TW" altLang="en-US" sz="2000" dirty="0"/>
              <a:t>私</a:t>
            </a:r>
            <a:endParaRPr lang="en-US" altLang="zh-TW" sz="2000" dirty="0" smtClean="0"/>
          </a:p>
          <a:p>
            <a:pPr marL="82550" indent="0">
              <a:buNone/>
            </a:pPr>
            <a:r>
              <a:rPr lang="zh-TW" altLang="en-US" sz="2000" dirty="0" smtClean="0"/>
              <a:t>利</a:t>
            </a:r>
            <a:r>
              <a:rPr lang="zh-TW" altLang="en-US" sz="2000" dirty="0"/>
              <a:t>。</a:t>
            </a:r>
          </a:p>
          <a:p>
            <a:r>
              <a:rPr lang="zh-TW" altLang="en-US" sz="2000" dirty="0" smtClean="0"/>
              <a:t>獲得</a:t>
            </a:r>
            <a:r>
              <a:rPr lang="zh-TW" altLang="en-US" sz="2000" dirty="0"/>
              <a:t>超額融資</a:t>
            </a:r>
          </a:p>
          <a:p>
            <a:r>
              <a:rPr lang="zh-TW" altLang="en-US" sz="2000" dirty="0"/>
              <a:t>美國</a:t>
            </a:r>
            <a:r>
              <a:rPr lang="en-US" altLang="zh-TW" sz="2000" dirty="0"/>
              <a:t>《</a:t>
            </a:r>
            <a:r>
              <a:rPr lang="zh-TW" altLang="en-US" sz="2000" dirty="0"/>
              <a:t>紐約時報</a:t>
            </a:r>
            <a:r>
              <a:rPr lang="en-US" altLang="zh-TW" sz="2000" dirty="0"/>
              <a:t>》</a:t>
            </a:r>
            <a:r>
              <a:rPr lang="zh-TW" altLang="en-US" sz="2000" dirty="0"/>
              <a:t>前天披露，「</a:t>
            </a:r>
            <a:r>
              <a:rPr lang="zh-TW" altLang="en-US" sz="2000" dirty="0" smtClean="0"/>
              <a:t>阿波羅全球</a:t>
            </a:r>
            <a:r>
              <a:rPr lang="zh-TW" altLang="en-US" sz="2000" dirty="0"/>
              <a:t>管理公司」創辦人哈里斯（</a:t>
            </a:r>
            <a:r>
              <a:rPr lang="en-US" altLang="zh-TW" sz="2000" dirty="0" smtClean="0"/>
              <a:t>Joshua</a:t>
            </a:r>
            <a:r>
              <a:rPr lang="zh-TW" altLang="en-US" sz="2000" dirty="0" smtClean="0"/>
              <a:t> </a:t>
            </a:r>
            <a:r>
              <a:rPr lang="en-US" altLang="zh-TW" sz="2000" dirty="0" smtClean="0"/>
              <a:t>Harris</a:t>
            </a:r>
            <a:r>
              <a:rPr lang="zh-TW" altLang="en-US" sz="2000" dirty="0"/>
              <a:t>），去年就基礎建設政策議題向</a:t>
            </a:r>
            <a:r>
              <a:rPr lang="zh-TW" altLang="en-US" sz="2000" dirty="0" smtClean="0"/>
              <a:t>白宮</a:t>
            </a:r>
            <a:r>
              <a:rPr lang="zh-TW" altLang="en-US" sz="2000" dirty="0"/>
              <a:t>提供諮詢，數度進入白宮見庫西納，庫西納家族在芝加哥的大樓，去年</a:t>
            </a:r>
            <a:r>
              <a:rPr lang="en-US" altLang="zh-TW" sz="2000" dirty="0"/>
              <a:t>11</a:t>
            </a:r>
            <a:r>
              <a:rPr lang="zh-TW" altLang="en-US" sz="2000" dirty="0"/>
              <a:t>月獲得該公司</a:t>
            </a:r>
            <a:r>
              <a:rPr lang="en-US" altLang="zh-TW" sz="2000" dirty="0"/>
              <a:t>1.84</a:t>
            </a:r>
            <a:r>
              <a:rPr lang="zh-TW" altLang="en-US" sz="2000" dirty="0"/>
              <a:t>億美元（約</a:t>
            </a:r>
            <a:r>
              <a:rPr lang="en-US" altLang="zh-TW" sz="2000" dirty="0"/>
              <a:t>54</a:t>
            </a:r>
            <a:r>
              <a:rPr lang="zh-TW" altLang="en-US" sz="2000" dirty="0"/>
              <a:t>億元台幣）融資，這貸款額超出阿波羅公司其他貸款平均金額的</a:t>
            </a:r>
            <a:r>
              <a:rPr lang="en-US" altLang="zh-TW" sz="2000" dirty="0"/>
              <a:t>3</a:t>
            </a:r>
            <a:r>
              <a:rPr lang="zh-TW" altLang="en-US" sz="2000" dirty="0"/>
              <a:t>倍。 </a:t>
            </a:r>
          </a:p>
          <a:p>
            <a:r>
              <a:rPr lang="zh-TW" altLang="en-US" sz="2000" dirty="0"/>
              <a:t>庫西納去年也和花旗集團執行長柯佰特在白宮見面，討論金融和貿易政策。庫西納家族的房產之後獲得花旗</a:t>
            </a:r>
            <a:r>
              <a:rPr lang="en-US" altLang="zh-TW" sz="2000" dirty="0"/>
              <a:t>3.25</a:t>
            </a:r>
            <a:r>
              <a:rPr lang="zh-TW" altLang="en-US" sz="2000" dirty="0"/>
              <a:t>億美元（約</a:t>
            </a:r>
            <a:r>
              <a:rPr lang="en-US" altLang="zh-TW" sz="2000" dirty="0"/>
              <a:t>95.4</a:t>
            </a:r>
            <a:r>
              <a:rPr lang="zh-TW" altLang="en-US" sz="2000" dirty="0"/>
              <a:t>億元台幣）融資。 </a:t>
            </a:r>
          </a:p>
          <a:p>
            <a:r>
              <a:rPr lang="zh-TW" altLang="en-US" sz="2000" dirty="0"/>
              <a:t>曾在歐巴馬政府紀律辦公室任職的律師福斯指出，在他印象中，</a:t>
            </a:r>
            <a:r>
              <a:rPr lang="zh-TW" altLang="en-US" sz="2000" dirty="0">
                <a:solidFill>
                  <a:srgbClr val="FF0000"/>
                </a:solidFill>
              </a:rPr>
              <a:t>從未有白宮高層官員，直接跟可能授與貸款的對象打交道，庫西納有嚴重的利益衝突</a:t>
            </a:r>
            <a:r>
              <a:rPr lang="zh-TW" altLang="en-US" sz="2000" dirty="0"/>
              <a:t>。</a:t>
            </a:r>
          </a:p>
        </p:txBody>
      </p:sp>
      <p:sp>
        <p:nvSpPr>
          <p:cNvPr id="5" name="投影片編號版面配置區 4"/>
          <p:cNvSpPr>
            <a:spLocks noGrp="1"/>
          </p:cNvSpPr>
          <p:nvPr>
            <p:ph type="sldNum" sz="quarter" idx="12"/>
          </p:nvPr>
        </p:nvSpPr>
        <p:spPr/>
        <p:txBody>
          <a:bodyPr/>
          <a:lstStyle/>
          <a:p>
            <a:pPr>
              <a:defRPr/>
            </a:pPr>
            <a:fld id="{69D56BCC-ADC5-4E72-BC97-D7475A35607A}" type="slidenum">
              <a:rPr lang="zh-TW" altLang="en-US" smtClean="0"/>
              <a:pPr>
                <a:defRPr/>
              </a:pPr>
              <a:t>4</a:t>
            </a:fld>
            <a:endParaRPr lang="zh-TW"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260648"/>
            <a:ext cx="3166973" cy="2305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4908679"/>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17488"/>
            <a:ext cx="3810000" cy="1162050"/>
          </a:xfrm>
        </p:spPr>
        <p:txBody>
          <a:bodyPr/>
          <a:lstStyle/>
          <a:p>
            <a:pPr fontAlgn="auto">
              <a:spcAft>
                <a:spcPts val="0"/>
              </a:spcAft>
              <a:defRPr/>
            </a:pPr>
            <a:endParaRPr lang="zh-TW" altLang="en-US">
              <a:solidFill>
                <a:schemeClr val="tx2">
                  <a:satMod val="130000"/>
                </a:schemeClr>
              </a:solidFill>
            </a:endParaRPr>
          </a:p>
        </p:txBody>
      </p:sp>
      <p:sp>
        <p:nvSpPr>
          <p:cNvPr id="4" name="內容版面配置區 3"/>
          <p:cNvSpPr>
            <a:spLocks noGrp="1"/>
          </p:cNvSpPr>
          <p:nvPr>
            <p:ph sz="half" idx="1"/>
          </p:nvPr>
        </p:nvSpPr>
        <p:spPr>
          <a:xfrm>
            <a:off x="457200" y="1357313"/>
            <a:ext cx="8153400" cy="4768850"/>
          </a:xfrm>
        </p:spPr>
        <p:txBody>
          <a:bodyPr>
            <a:noAutofit/>
          </a:bodyPr>
          <a:lstStyle/>
          <a:p>
            <a:pPr marL="715963" indent="-633413" fontAlgn="auto">
              <a:spcAft>
                <a:spcPts val="0"/>
              </a:spcAft>
              <a:buFont typeface="Wingdings 2"/>
              <a:buNone/>
              <a:defRPr/>
            </a:pPr>
            <a:r>
              <a:rPr lang="zh-TW" altLang="en-US" sz="2000" dirty="0" smtClean="0"/>
              <a:t>    </a:t>
            </a:r>
            <a:r>
              <a:rPr lang="en-US" altLang="zh-TW" sz="2000" dirty="0" smtClean="0"/>
              <a:t>(</a:t>
            </a:r>
            <a:r>
              <a:rPr lang="zh-TW" altLang="en-US" sz="2000" dirty="0" smtClean="0"/>
              <a:t>一</a:t>
            </a:r>
            <a:r>
              <a:rPr lang="en-US" altLang="zh-TW" sz="2000" dirty="0" smtClean="0"/>
              <a:t>)</a:t>
            </a:r>
            <a:r>
              <a:rPr lang="zh-TW" altLang="en-US" sz="2000" dirty="0" smtClean="0"/>
              <a:t>依「國有非公用不動產出租管理辦法」、「國有非公用不動產租                                                                                     賃作業程序」、「國有非公用不動產標售作業程序」、「國有非公用財產委託經營實施要點」等規定，有要求申租（購）及委託經營者，需繳交一定證明文件之相關規定，其中並有如所繳交文件內容不實，應負法律責任或貴局得撤銷契約之法律效果，又參酌行政院公共工程委員會為兼顧本法規定及建立採購程序之過濾機制，於</a:t>
            </a:r>
            <a:r>
              <a:rPr lang="en-US" altLang="zh-TW" sz="2000" dirty="0" smtClean="0"/>
              <a:t>98</a:t>
            </a:r>
            <a:r>
              <a:rPr lang="zh-TW" altLang="en-US" sz="2000" dirty="0" smtClean="0"/>
              <a:t>年</a:t>
            </a:r>
            <a:r>
              <a:rPr lang="en-US" altLang="zh-TW" sz="2000" dirty="0" smtClean="0"/>
              <a:t>1</a:t>
            </a:r>
            <a:r>
              <a:rPr lang="zh-TW" altLang="en-US" sz="2000" dirty="0" smtClean="0"/>
              <a:t>月</a:t>
            </a:r>
            <a:r>
              <a:rPr lang="en-US" altLang="zh-TW" sz="2000" dirty="0" smtClean="0"/>
              <a:t>23</a:t>
            </a:r>
            <a:r>
              <a:rPr lang="zh-TW" altLang="en-US" sz="2000" dirty="0" smtClean="0"/>
              <a:t>日以工程企字第</a:t>
            </a:r>
            <a:r>
              <a:rPr lang="en-US" altLang="zh-TW" sz="2000" dirty="0" smtClean="0"/>
              <a:t>09700533210</a:t>
            </a:r>
            <a:r>
              <a:rPr lang="zh-TW" altLang="en-US" sz="2000" dirty="0" smtClean="0"/>
              <a:t>號函通令修正該會頒訂之投標廠商聲明書範本，</a:t>
            </a:r>
            <a:r>
              <a:rPr lang="zh-TW" altLang="en-US" sz="2000" dirty="0" smtClean="0">
                <a:solidFill>
                  <a:srgbClr val="7030A0"/>
                </a:solidFill>
              </a:rPr>
              <a:t>貴局如認將申請人自行切結無本法第</a:t>
            </a:r>
            <a:r>
              <a:rPr lang="en-US" altLang="zh-TW" sz="2000" dirty="0" smtClean="0">
                <a:solidFill>
                  <a:srgbClr val="7030A0"/>
                </a:solidFill>
              </a:rPr>
              <a:t>9</a:t>
            </a:r>
            <a:r>
              <a:rPr lang="zh-TW" altLang="en-US" sz="2000" dirty="0" smtClean="0">
                <a:solidFill>
                  <a:srgbClr val="7030A0"/>
                </a:solidFill>
              </a:rPr>
              <a:t>條不得交易情事列為參與申租（購）、委託經營之必要條件，本部敬表尊重</a:t>
            </a:r>
            <a:r>
              <a:rPr lang="zh-TW" altLang="en-US" sz="2000" dirty="0" smtClean="0"/>
              <a:t>。</a:t>
            </a:r>
            <a:endParaRPr lang="en-US" altLang="zh-TW" sz="2000" dirty="0" smtClean="0"/>
          </a:p>
          <a:p>
            <a:pPr marL="625475" indent="-542925" fontAlgn="auto">
              <a:spcAft>
                <a:spcPts val="0"/>
              </a:spcAft>
              <a:buFont typeface="Wingdings 2"/>
              <a:buNone/>
              <a:defRPr/>
            </a:pPr>
            <a:r>
              <a:rPr lang="zh-TW" altLang="en-US" sz="2000" dirty="0" smtClean="0"/>
              <a:t>   </a:t>
            </a:r>
            <a:r>
              <a:rPr lang="en-US" altLang="zh-TW" sz="2000" dirty="0" smtClean="0"/>
              <a:t>(</a:t>
            </a:r>
            <a:r>
              <a:rPr lang="zh-TW" altLang="en-US" sz="2000" dirty="0" smtClean="0"/>
              <a:t>二</a:t>
            </a:r>
            <a:r>
              <a:rPr lang="en-US" altLang="zh-TW" sz="2000" dirty="0" smtClean="0"/>
              <a:t>)</a:t>
            </a:r>
            <a:r>
              <a:rPr lang="zh-TW" altLang="en-US" sz="2000" dirty="0" smtClean="0"/>
              <a:t>若</a:t>
            </a:r>
            <a:r>
              <a:rPr lang="zh-TW" altLang="en-US" sz="2000" dirty="0" smtClean="0">
                <a:solidFill>
                  <a:srgbClr val="7030A0"/>
                </a:solidFill>
              </a:rPr>
              <a:t>事後發現切結內容虛偽不實</a:t>
            </a:r>
            <a:r>
              <a:rPr lang="zh-TW" altLang="en-US" sz="2000" dirty="0" smtClean="0"/>
              <a:t>，因國有財產法第</a:t>
            </a:r>
            <a:r>
              <a:rPr lang="en-US" altLang="zh-TW" sz="2000" dirty="0" smtClean="0"/>
              <a:t>31</a:t>
            </a:r>
            <a:r>
              <a:rPr lang="zh-TW" altLang="en-US" sz="2000" dirty="0" smtClean="0"/>
              <a:t>條及公務人員服務法等相關法規，均有相關迴避之規定，違反之人員應負何種責任，建請依貴管處理。又</a:t>
            </a:r>
            <a:r>
              <a:rPr lang="zh-TW" altLang="en-US" sz="2000" u="sng" dirty="0" smtClean="0">
                <a:solidFill>
                  <a:srgbClr val="7030A0"/>
                </a:solidFill>
              </a:rPr>
              <a:t>如申請人有依本法不得交易之情形，卻為不實切結，並因而獲准申租（購）或委託經營國有非公用</a:t>
            </a:r>
            <a:r>
              <a:rPr lang="zh-TW" altLang="en-US" sz="2000" dirty="0" smtClean="0"/>
              <a:t/>
            </a:r>
            <a:br>
              <a:rPr lang="zh-TW" altLang="en-US" sz="2000" dirty="0" smtClean="0"/>
            </a:br>
            <a:endParaRPr lang="zh-TW" altLang="en-US" sz="2000" dirty="0"/>
          </a:p>
        </p:txBody>
      </p:sp>
      <p:sp>
        <p:nvSpPr>
          <p:cNvPr id="5" name="投影片編號版面配置區 4"/>
          <p:cNvSpPr>
            <a:spLocks noGrp="1"/>
          </p:cNvSpPr>
          <p:nvPr>
            <p:ph type="sldNum" sz="quarter" idx="12"/>
          </p:nvPr>
        </p:nvSpPr>
        <p:spPr/>
        <p:txBody>
          <a:bodyPr/>
          <a:lstStyle/>
          <a:p>
            <a:pPr>
              <a:defRPr/>
            </a:pPr>
            <a:fld id="{345B00F1-272F-49C8-A868-0342E14779AC}" type="slidenum">
              <a:rPr lang="zh-TW" altLang="en-US"/>
              <a:pPr>
                <a:defRPr/>
              </a:pPr>
              <a:t>40</a:t>
            </a:fld>
            <a:endParaRPr lang="zh-TW" altLang="en-US"/>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17488"/>
            <a:ext cx="3810000" cy="1162050"/>
          </a:xfrm>
        </p:spPr>
        <p:txBody>
          <a:bodyPr/>
          <a:lstStyle/>
          <a:p>
            <a:pPr fontAlgn="auto">
              <a:spcAft>
                <a:spcPts val="0"/>
              </a:spcAft>
              <a:defRPr/>
            </a:pPr>
            <a:endParaRPr lang="zh-TW" altLang="en-US">
              <a:solidFill>
                <a:schemeClr val="tx2">
                  <a:satMod val="130000"/>
                </a:schemeClr>
              </a:solidFill>
            </a:endParaRPr>
          </a:p>
        </p:txBody>
      </p:sp>
      <p:sp>
        <p:nvSpPr>
          <p:cNvPr id="40962" name="內容版面配置區 3"/>
          <p:cNvSpPr>
            <a:spLocks noGrp="1"/>
          </p:cNvSpPr>
          <p:nvPr>
            <p:ph sz="half" idx="1"/>
          </p:nvPr>
        </p:nvSpPr>
        <p:spPr>
          <a:xfrm>
            <a:off x="457200" y="1357313"/>
            <a:ext cx="8153400" cy="4768850"/>
          </a:xfrm>
        </p:spPr>
        <p:txBody>
          <a:bodyPr/>
          <a:lstStyle/>
          <a:p>
            <a:pPr>
              <a:buFont typeface="Wingdings 2" pitchFamily="18" charset="2"/>
              <a:buNone/>
            </a:pPr>
            <a:r>
              <a:rPr lang="zh-TW" altLang="en-US" sz="2000" b="1" dirty="0" smtClean="0">
                <a:solidFill>
                  <a:srgbClr val="7030A0"/>
                </a:solidFill>
              </a:rPr>
              <a:t>     </a:t>
            </a:r>
            <a:r>
              <a:rPr lang="zh-TW" altLang="en-US" sz="2000" b="1" u="sng" dirty="0" smtClean="0">
                <a:solidFill>
                  <a:srgbClr val="7030A0"/>
                </a:solidFill>
              </a:rPr>
              <a:t>財產，該申請人應依本法第</a:t>
            </a:r>
            <a:r>
              <a:rPr lang="en-US" altLang="zh-TW" sz="2000" b="1" u="sng" dirty="0" smtClean="0">
                <a:solidFill>
                  <a:srgbClr val="7030A0"/>
                </a:solidFill>
              </a:rPr>
              <a:t>15</a:t>
            </a:r>
            <a:r>
              <a:rPr lang="zh-TW" altLang="en-US" sz="2000" b="1" u="sng" dirty="0" smtClean="0">
                <a:solidFill>
                  <a:srgbClr val="7030A0"/>
                </a:solidFill>
              </a:rPr>
              <a:t>條規定，處該交易行為金額一倍至三倍之罰鍰</a:t>
            </a:r>
            <a:r>
              <a:rPr lang="zh-TW" altLang="en-US" sz="2000" dirty="0" smtClean="0"/>
              <a:t>，至貴局相關承辦人員如有本法第</a:t>
            </a:r>
            <a:r>
              <a:rPr lang="en-US" altLang="zh-TW" sz="2000" dirty="0" smtClean="0"/>
              <a:t>6</a:t>
            </a:r>
            <a:r>
              <a:rPr lang="zh-TW" altLang="en-US" sz="2000" dirty="0" smtClean="0"/>
              <a:t>條應自行迴避卻未迴避、第</a:t>
            </a:r>
            <a:r>
              <a:rPr lang="en-US" altLang="zh-TW" sz="2000" dirty="0" smtClean="0"/>
              <a:t>7</a:t>
            </a:r>
            <a:r>
              <a:rPr lang="zh-TW" altLang="en-US" sz="2000" dirty="0" smtClean="0"/>
              <a:t>條假借職務上之權利、機會或方法，圖其本人或關係人之利益等情事，亦得依本法第</a:t>
            </a:r>
            <a:r>
              <a:rPr lang="en-US" altLang="zh-TW" sz="2000" dirty="0" smtClean="0"/>
              <a:t>16</a:t>
            </a:r>
            <a:r>
              <a:rPr lang="zh-TW" altLang="en-US" sz="2000" dirty="0" smtClean="0"/>
              <a:t>條、第</a:t>
            </a:r>
            <a:r>
              <a:rPr lang="en-US" altLang="zh-TW" sz="2000" dirty="0" smtClean="0"/>
              <a:t>14</a:t>
            </a:r>
            <a:r>
              <a:rPr lang="zh-TW" altLang="en-US" sz="2000" dirty="0" smtClean="0"/>
              <a:t>條等規定處新台幣</a:t>
            </a:r>
            <a:r>
              <a:rPr lang="en-US" altLang="zh-TW" sz="2000" dirty="0" smtClean="0"/>
              <a:t>100</a:t>
            </a:r>
            <a:r>
              <a:rPr lang="zh-TW" altLang="en-US" sz="2000" dirty="0" smtClean="0"/>
              <a:t>萬元以上</a:t>
            </a:r>
            <a:r>
              <a:rPr lang="en-US" altLang="zh-TW" sz="2000" dirty="0" smtClean="0"/>
              <a:t>500</a:t>
            </a:r>
            <a:r>
              <a:rPr lang="zh-TW" altLang="en-US" sz="2000" dirty="0" smtClean="0"/>
              <a:t>萬元以下罰鍰。</a:t>
            </a:r>
            <a:endParaRPr lang="en-US" altLang="zh-TW" sz="2000" dirty="0" smtClean="0"/>
          </a:p>
          <a:p>
            <a:pPr>
              <a:buFont typeface="Wingdings" pitchFamily="2" charset="2"/>
              <a:buChar char="Ø"/>
            </a:pPr>
            <a:r>
              <a:rPr lang="zh-TW" altLang="en-US" sz="2000" b="1" u="sng" dirty="0" smtClean="0"/>
              <a:t>已出售、出租、委託經營案件，是否因違反本法而無效？</a:t>
            </a:r>
            <a:r>
              <a:rPr lang="zh-TW" altLang="en-US" sz="2000" dirty="0" smtClean="0"/>
              <a:t>若仍有效，貴局得否解除或撤銷買賣契約及終止租賃、委託經營契約乙節：如來函所指案件，</a:t>
            </a:r>
            <a:r>
              <a:rPr lang="zh-TW" altLang="en-US" sz="2000" u="sng" dirty="0" smtClean="0"/>
              <a:t>涉及貴局公職人員應自行迴避而未予</a:t>
            </a:r>
            <a:r>
              <a:rPr lang="zh-TW" altLang="en-US" sz="2000" b="1" u="sng" dirty="0" smtClean="0">
                <a:solidFill>
                  <a:srgbClr val="7030A0"/>
                </a:solidFill>
              </a:rPr>
              <a:t>迴避前所為之同意等相關行為，依本法第</a:t>
            </a:r>
            <a:r>
              <a:rPr lang="en-US" altLang="zh-TW" sz="2000" b="1" u="sng" dirty="0" smtClean="0">
                <a:solidFill>
                  <a:srgbClr val="7030A0"/>
                </a:solidFill>
              </a:rPr>
              <a:t>11</a:t>
            </a:r>
            <a:r>
              <a:rPr lang="zh-TW" altLang="en-US" sz="2000" b="1" u="sng" dirty="0" smtClean="0">
                <a:solidFill>
                  <a:srgbClr val="7030A0"/>
                </a:solidFill>
              </a:rPr>
              <a:t>條規定應屬無效</a:t>
            </a:r>
            <a:r>
              <a:rPr lang="zh-TW" altLang="en-US" sz="2000" dirty="0" smtClean="0"/>
              <a:t>。至</a:t>
            </a:r>
            <a:r>
              <a:rPr lang="zh-TW" altLang="en-US" sz="2000" u="sng" dirty="0" smtClean="0">
                <a:solidFill>
                  <a:srgbClr val="7030A0"/>
                </a:solidFill>
              </a:rPr>
              <a:t>國有非公用財產之買賣、租賃或委託經營契約之效力，應依民法、國有財產法等相關規定及貴局與申請人之契約而定</a:t>
            </a:r>
            <a:r>
              <a:rPr lang="zh-TW" altLang="en-US" sz="2000" dirty="0" smtClean="0"/>
              <a:t>。</a:t>
            </a:r>
          </a:p>
          <a:p>
            <a:pPr>
              <a:buFont typeface="Wingdings" pitchFamily="2" charset="2"/>
              <a:buChar char="Ø"/>
            </a:pPr>
            <a:endParaRPr lang="zh-TW" altLang="en-US" dirty="0" smtClean="0"/>
          </a:p>
        </p:txBody>
      </p:sp>
      <p:sp>
        <p:nvSpPr>
          <p:cNvPr id="5" name="投影片編號版面配置區 4"/>
          <p:cNvSpPr>
            <a:spLocks noGrp="1"/>
          </p:cNvSpPr>
          <p:nvPr>
            <p:ph type="sldNum" sz="quarter" idx="12"/>
          </p:nvPr>
        </p:nvSpPr>
        <p:spPr/>
        <p:txBody>
          <a:bodyPr/>
          <a:lstStyle/>
          <a:p>
            <a:pPr>
              <a:defRPr/>
            </a:pPr>
            <a:fld id="{579332A0-BF5F-4E22-8E7F-73D6CBAEA39B}" type="slidenum">
              <a:rPr lang="zh-TW" altLang="en-US"/>
              <a:pPr>
                <a:defRPr/>
              </a:pPr>
              <a:t>41</a:t>
            </a:fld>
            <a:endParaRPr lang="zh-TW" altLang="en-US"/>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2"/>
          </p:nvPr>
        </p:nvSpPr>
        <p:spPr>
          <a:xfrm>
            <a:off x="457200" y="1406525"/>
            <a:ext cx="8186738" cy="698500"/>
          </a:xfrm>
          <a:solidFill>
            <a:srgbClr val="92D050"/>
          </a:solidFill>
          <a:ln>
            <a:solidFill>
              <a:srgbClr val="92D050"/>
            </a:solidFill>
          </a:ln>
        </p:spPr>
        <p:txBody>
          <a:bodyPr>
            <a:normAutofit fontScale="92500" lnSpcReduction="10000"/>
          </a:bodyPr>
          <a:lstStyle/>
          <a:p>
            <a:pPr fontAlgn="auto">
              <a:spcAft>
                <a:spcPts val="0"/>
              </a:spcAft>
              <a:buFont typeface="Wingdings 2"/>
              <a:buNone/>
              <a:defRPr/>
            </a:pPr>
            <a:r>
              <a:rPr lang="zh-TW" altLang="en-US" sz="2400" dirty="0" smtClean="0"/>
              <a:t>有關財團法人之董監事若係政府機關派任，則該財團法人得否與董監事原服務機關為特定交易行為疑義乙案</a:t>
            </a:r>
            <a:r>
              <a:rPr lang="en-US" altLang="zh-TW" sz="2400" dirty="0" smtClean="0"/>
              <a:t>(0981105667)</a:t>
            </a:r>
          </a:p>
          <a:p>
            <a:pPr fontAlgn="auto">
              <a:spcAft>
                <a:spcPts val="0"/>
              </a:spcAft>
              <a:buFont typeface="Wingdings 2"/>
              <a:buNone/>
              <a:defRPr/>
            </a:pPr>
            <a:endParaRPr lang="zh-TW" altLang="en-US" dirty="0"/>
          </a:p>
        </p:txBody>
      </p:sp>
      <p:sp>
        <p:nvSpPr>
          <p:cNvPr id="4" name="內容版面配置區 3"/>
          <p:cNvSpPr>
            <a:spLocks noGrp="1"/>
          </p:cNvSpPr>
          <p:nvPr>
            <p:ph sz="half" idx="1"/>
          </p:nvPr>
        </p:nvSpPr>
        <p:spPr>
          <a:xfrm>
            <a:off x="457200" y="2133600"/>
            <a:ext cx="8153400" cy="4510088"/>
          </a:xfrm>
        </p:spPr>
        <p:txBody>
          <a:bodyPr>
            <a:normAutofit fontScale="62500" lnSpcReduction="20000"/>
          </a:bodyPr>
          <a:lstStyle/>
          <a:p>
            <a:pPr marL="365760" indent="-283464" fontAlgn="auto">
              <a:spcAft>
                <a:spcPts val="0"/>
              </a:spcAft>
              <a:buFont typeface="Wingdings" pitchFamily="2" charset="2"/>
              <a:buChar char="Ø"/>
              <a:defRPr/>
            </a:pPr>
            <a:r>
              <a:rPr lang="zh-TW" altLang="en-US" dirty="0" smtClean="0"/>
              <a:t>按公職人員或其關係人不得與公職人員服務之機關或受其監督之機關為買賣、租賃、承攬等交易行為，公職人員利益衝突迴避法（下稱本法）第</a:t>
            </a:r>
            <a:r>
              <a:rPr lang="en-US" altLang="zh-TW" dirty="0" smtClean="0"/>
              <a:t>9</a:t>
            </a:r>
            <a:r>
              <a:rPr lang="zh-TW" altLang="en-US" dirty="0" smtClean="0"/>
              <a:t>條定有明文；又所謂關係人，係包括公職人員、其配偶、家屬或二親等以內親屬</a:t>
            </a:r>
            <a:r>
              <a:rPr lang="zh-TW" altLang="en-US" dirty="0" smtClean="0">
                <a:solidFill>
                  <a:srgbClr val="7030A0"/>
                </a:solidFill>
              </a:rPr>
              <a:t>擔任負責人、董事、監察人或經理人之營利事業</a:t>
            </a:r>
            <a:r>
              <a:rPr lang="zh-TW" altLang="en-US" dirty="0" smtClean="0"/>
              <a:t>，而所稱</a:t>
            </a:r>
            <a:r>
              <a:rPr lang="zh-TW" altLang="en-US" b="1" u="sng" dirty="0" smtClean="0">
                <a:solidFill>
                  <a:srgbClr val="7030A0"/>
                </a:solidFill>
              </a:rPr>
              <a:t>營利事業，係指所得稅法第</a:t>
            </a:r>
            <a:r>
              <a:rPr lang="en-US" altLang="zh-TW" b="1" u="sng" dirty="0" smtClean="0">
                <a:solidFill>
                  <a:srgbClr val="7030A0"/>
                </a:solidFill>
              </a:rPr>
              <a:t>11</a:t>
            </a:r>
            <a:r>
              <a:rPr lang="zh-TW" altLang="en-US" b="1" u="sng" dirty="0" smtClean="0">
                <a:solidFill>
                  <a:srgbClr val="7030A0"/>
                </a:solidFill>
              </a:rPr>
              <a:t>條第</a:t>
            </a:r>
            <a:r>
              <a:rPr lang="en-US" altLang="zh-TW" b="1" u="sng" dirty="0" smtClean="0">
                <a:solidFill>
                  <a:srgbClr val="7030A0"/>
                </a:solidFill>
              </a:rPr>
              <a:t>2</a:t>
            </a:r>
            <a:r>
              <a:rPr lang="zh-TW" altLang="en-US" b="1" u="sng" dirty="0" smtClean="0">
                <a:solidFill>
                  <a:srgbClr val="7030A0"/>
                </a:solidFill>
              </a:rPr>
              <a:t>項規定之營利事業</a:t>
            </a:r>
            <a:r>
              <a:rPr lang="zh-TW" altLang="en-US" dirty="0" smtClean="0"/>
              <a:t>，本法第</a:t>
            </a:r>
            <a:r>
              <a:rPr lang="en-US" altLang="zh-TW" dirty="0" smtClean="0"/>
              <a:t>3</a:t>
            </a:r>
            <a:r>
              <a:rPr lang="zh-TW" altLang="en-US" dirty="0" smtClean="0"/>
              <a:t>條第</a:t>
            </a:r>
            <a:r>
              <a:rPr lang="en-US" altLang="zh-TW" dirty="0" smtClean="0"/>
              <a:t>4</a:t>
            </a:r>
            <a:r>
              <a:rPr lang="zh-TW" altLang="en-US" dirty="0" smtClean="0"/>
              <a:t>款及同法施行細則第</a:t>
            </a:r>
            <a:r>
              <a:rPr lang="en-US" altLang="zh-TW" dirty="0" smtClean="0"/>
              <a:t>2</a:t>
            </a:r>
            <a:r>
              <a:rPr lang="zh-TW" altLang="en-US" dirty="0" smtClean="0"/>
              <a:t>條第</a:t>
            </a:r>
            <a:r>
              <a:rPr lang="en-US" altLang="zh-TW" dirty="0" smtClean="0"/>
              <a:t>2</a:t>
            </a:r>
            <a:r>
              <a:rPr lang="zh-TW" altLang="en-US" dirty="0" smtClean="0"/>
              <a:t>項復有明文。</a:t>
            </a:r>
            <a:endParaRPr lang="en-US" altLang="zh-TW" dirty="0" smtClean="0"/>
          </a:p>
          <a:p>
            <a:pPr marL="365760" indent="-283464" fontAlgn="auto">
              <a:spcAft>
                <a:spcPts val="0"/>
              </a:spcAft>
              <a:buFont typeface="Wingdings" pitchFamily="2" charset="2"/>
              <a:buChar char="Ø"/>
              <a:defRPr/>
            </a:pPr>
            <a:r>
              <a:rPr lang="zh-TW" altLang="en-US" dirty="0" smtClean="0"/>
              <a:t>來文所詢</a:t>
            </a:r>
            <a:r>
              <a:rPr lang="zh-TW" altLang="en-US" b="1" u="sng" dirty="0" smtClean="0">
                <a:solidFill>
                  <a:srgbClr val="7030A0"/>
                </a:solidFill>
              </a:rPr>
              <a:t>財團法人之董監事如係政府機關派任，且部分董監事於原服務機關亦具財產申報身分，故屬本法第</a:t>
            </a:r>
            <a:r>
              <a:rPr lang="en-US" altLang="zh-TW" b="1" u="sng" dirty="0" smtClean="0">
                <a:solidFill>
                  <a:srgbClr val="7030A0"/>
                </a:solidFill>
              </a:rPr>
              <a:t>2</a:t>
            </a:r>
            <a:r>
              <a:rPr lang="zh-TW" altLang="en-US" b="1" u="sng" dirty="0" smtClean="0">
                <a:solidFill>
                  <a:srgbClr val="7030A0"/>
                </a:solidFill>
              </a:rPr>
              <a:t>條規範之公職人員</a:t>
            </a:r>
            <a:r>
              <a:rPr lang="zh-TW" altLang="en-US" dirty="0" smtClean="0"/>
              <a:t>，則</a:t>
            </a:r>
            <a:r>
              <a:rPr lang="zh-TW" altLang="en-US" dirty="0" smtClean="0">
                <a:solidFill>
                  <a:srgbClr val="7030A0"/>
                </a:solidFill>
              </a:rPr>
              <a:t>該財團法人得否參與該董監事原服務機關之標案乙節，應視財團法人究否屬本法第</a:t>
            </a:r>
            <a:r>
              <a:rPr lang="en-US" altLang="zh-TW" dirty="0" smtClean="0">
                <a:solidFill>
                  <a:srgbClr val="7030A0"/>
                </a:solidFill>
              </a:rPr>
              <a:t>3</a:t>
            </a:r>
            <a:r>
              <a:rPr lang="zh-TW" altLang="en-US" dirty="0" smtClean="0">
                <a:solidFill>
                  <a:srgbClr val="7030A0"/>
                </a:solidFill>
              </a:rPr>
              <a:t>條第</a:t>
            </a:r>
            <a:r>
              <a:rPr lang="en-US" altLang="zh-TW" dirty="0" smtClean="0">
                <a:solidFill>
                  <a:srgbClr val="7030A0"/>
                </a:solidFill>
              </a:rPr>
              <a:t>4</a:t>
            </a:r>
            <a:r>
              <a:rPr lang="zh-TW" altLang="en-US" dirty="0" smtClean="0">
                <a:solidFill>
                  <a:srgbClr val="7030A0"/>
                </a:solidFill>
              </a:rPr>
              <a:t>款所規範之關係人</a:t>
            </a:r>
            <a:r>
              <a:rPr lang="zh-TW" altLang="en-US" dirty="0" smtClean="0"/>
              <a:t>。依民法學者通說，</a:t>
            </a:r>
            <a:r>
              <a:rPr lang="zh-TW" altLang="en-US" b="1" dirty="0" smtClean="0">
                <a:solidFill>
                  <a:srgbClr val="7030A0"/>
                </a:solidFill>
              </a:rPr>
              <a:t>財團法人係以捐助一定財產為基礎，並以從事於公益為目的而設立之組織</a:t>
            </a:r>
            <a:r>
              <a:rPr lang="zh-TW" altLang="en-US" dirty="0" smtClean="0">
                <a:solidFill>
                  <a:srgbClr val="7030A0"/>
                </a:solidFill>
              </a:rPr>
              <a:t>，準此，財團法人既以公益為設立目的，則與所得稅法第</a:t>
            </a:r>
            <a:r>
              <a:rPr lang="en-US" altLang="zh-TW" dirty="0" smtClean="0">
                <a:solidFill>
                  <a:srgbClr val="7030A0"/>
                </a:solidFill>
              </a:rPr>
              <a:t>11</a:t>
            </a:r>
            <a:r>
              <a:rPr lang="zh-TW" altLang="en-US" dirty="0" smtClean="0">
                <a:solidFill>
                  <a:srgbClr val="7030A0"/>
                </a:solidFill>
              </a:rPr>
              <a:t>條第</a:t>
            </a:r>
            <a:r>
              <a:rPr lang="en-US" altLang="zh-TW" dirty="0" smtClean="0">
                <a:solidFill>
                  <a:srgbClr val="7030A0"/>
                </a:solidFill>
              </a:rPr>
              <a:t>2</a:t>
            </a:r>
            <a:r>
              <a:rPr lang="zh-TW" altLang="en-US" dirty="0" smtClean="0">
                <a:solidFill>
                  <a:srgbClr val="7030A0"/>
                </a:solidFill>
              </a:rPr>
              <a:t>項所定以營利為目的之組織有</a:t>
            </a:r>
            <a:r>
              <a:rPr lang="zh-TW" altLang="en-US" u="sng" dirty="0" smtClean="0">
                <a:solidFill>
                  <a:srgbClr val="7030A0"/>
                </a:solidFill>
              </a:rPr>
              <a:t>別</a:t>
            </a:r>
            <a:r>
              <a:rPr lang="zh-TW" altLang="en-US" u="sng" dirty="0" smtClean="0"/>
              <a:t>，故</a:t>
            </a:r>
            <a:r>
              <a:rPr lang="zh-TW" altLang="en-US" b="1" u="sng" dirty="0" smtClean="0">
                <a:solidFill>
                  <a:srgbClr val="7030A0"/>
                </a:solidFill>
              </a:rPr>
              <a:t>財團法人非屬本法第</a:t>
            </a:r>
            <a:r>
              <a:rPr lang="en-US" altLang="zh-TW" b="1" u="sng" dirty="0" smtClean="0">
                <a:solidFill>
                  <a:srgbClr val="7030A0"/>
                </a:solidFill>
              </a:rPr>
              <a:t>3</a:t>
            </a:r>
            <a:r>
              <a:rPr lang="zh-TW" altLang="en-US" b="1" u="sng" dirty="0" smtClean="0">
                <a:solidFill>
                  <a:srgbClr val="7030A0"/>
                </a:solidFill>
              </a:rPr>
              <a:t>條第</a:t>
            </a:r>
            <a:r>
              <a:rPr lang="en-US" altLang="zh-TW" b="1" u="sng" dirty="0" smtClean="0">
                <a:solidFill>
                  <a:srgbClr val="7030A0"/>
                </a:solidFill>
              </a:rPr>
              <a:t>4</a:t>
            </a:r>
            <a:r>
              <a:rPr lang="zh-TW" altLang="en-US" b="1" u="sng" dirty="0" smtClean="0">
                <a:solidFill>
                  <a:srgbClr val="7030A0"/>
                </a:solidFill>
              </a:rPr>
              <a:t>款公職人員之關係人，自無本法之適用</a:t>
            </a:r>
            <a:r>
              <a:rPr lang="zh-TW" altLang="en-US" u="sng" dirty="0" smtClean="0"/>
              <a:t>。</a:t>
            </a:r>
            <a:r>
              <a:rPr lang="zh-TW" altLang="en-US" dirty="0" smtClean="0"/>
              <a:t>揆諸前開說明，財團法人既非本法所規範之關係人，則</a:t>
            </a:r>
            <a:r>
              <a:rPr lang="zh-TW" altLang="en-US" b="1" u="sng" dirty="0" smtClean="0">
                <a:solidFill>
                  <a:srgbClr val="7030A0"/>
                </a:solidFill>
              </a:rPr>
              <a:t>該財團法人自得與公職人員服務之機關為買賣、租賃、承攬等交易行為，亦不適用本法迴避規定</a:t>
            </a:r>
            <a:r>
              <a:rPr lang="zh-TW" altLang="en-US" dirty="0" smtClean="0"/>
              <a:t>。</a:t>
            </a:r>
            <a:br>
              <a:rPr lang="zh-TW" altLang="en-US" dirty="0" smtClean="0"/>
            </a:br>
            <a:endParaRPr lang="zh-TW" altLang="en-US" dirty="0"/>
          </a:p>
        </p:txBody>
      </p:sp>
      <p:sp>
        <p:nvSpPr>
          <p:cNvPr id="5" name="投影片編號版面配置區 4"/>
          <p:cNvSpPr>
            <a:spLocks noGrp="1"/>
          </p:cNvSpPr>
          <p:nvPr>
            <p:ph type="sldNum" sz="quarter" idx="12"/>
          </p:nvPr>
        </p:nvSpPr>
        <p:spPr/>
        <p:txBody>
          <a:bodyPr/>
          <a:lstStyle/>
          <a:p>
            <a:pPr>
              <a:defRPr/>
            </a:pPr>
            <a:fld id="{C902FBA6-8EB2-4E3F-89E0-2CA7FB672290}" type="slidenum">
              <a:rPr lang="zh-TW" altLang="en-US"/>
              <a:pPr>
                <a:defRPr/>
              </a:pPr>
              <a:t>42</a:t>
            </a:fld>
            <a:endParaRPr lang="zh-TW" altLang="en-US"/>
          </a:p>
        </p:txBody>
      </p:sp>
      <p:sp>
        <p:nvSpPr>
          <p:cNvPr id="6" name="AutoShape 7"/>
          <p:cNvSpPr>
            <a:spLocks noGrp="1" noChangeArrowheads="1"/>
          </p:cNvSpPr>
          <p:nvPr>
            <p:ph type="title"/>
          </p:nvPr>
        </p:nvSpPr>
        <p:spPr bwMode="gray">
          <a:xfrm>
            <a:off x="457200" y="217488"/>
            <a:ext cx="3810000" cy="1162050"/>
          </a:xfrm>
          <a:prstGeom prst="roundRect">
            <a:avLst>
              <a:gd name="adj" fmla="val 50000"/>
            </a:avLst>
          </a:prstGeom>
          <a:gradFill rotWithShape="1">
            <a:gsLst>
              <a:gs pos="0">
                <a:schemeClr val="accent2">
                  <a:gamma/>
                  <a:tint val="63529"/>
                  <a:invGamma/>
                </a:schemeClr>
              </a:gs>
              <a:gs pos="100000">
                <a:schemeClr val="accent2"/>
              </a:gs>
            </a:gsLst>
            <a:lin ang="0" scaled="1"/>
          </a:gradFill>
          <a:ln w="38100">
            <a:solidFill>
              <a:srgbClr val="FFFFFF"/>
            </a:solidFill>
            <a:round/>
            <a:headEnd/>
            <a:tailEnd/>
          </a:ln>
          <a:effectLst>
            <a:outerShdw dist="63500" dir="3187806" algn="ctr" rotWithShape="0">
              <a:schemeClr val="bg2"/>
            </a:outerShdw>
          </a:effectLst>
        </p:spPr>
        <p:txBody>
          <a:bodyPr wrap="none" anchor="ctr"/>
          <a:lstStyle/>
          <a:p>
            <a:pPr algn="ctr" fontAlgn="auto">
              <a:spcAft>
                <a:spcPts val="0"/>
              </a:spcAft>
              <a:defRPr/>
            </a:pPr>
            <a:r>
              <a:rPr lang="zh-TW" altLang="en-US" sz="2800" dirty="0" smtClean="0">
                <a:solidFill>
                  <a:schemeClr val="bg1"/>
                </a:solidFill>
              </a:rPr>
              <a:t>案例五</a:t>
            </a:r>
            <a:endParaRPr lang="zh-TW" altLang="en-US" sz="2800" dirty="0">
              <a:solidFill>
                <a:schemeClr val="bg1"/>
              </a:solidFill>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17488"/>
            <a:ext cx="3810000" cy="1162050"/>
          </a:xfrm>
        </p:spPr>
        <p:txBody>
          <a:bodyPr/>
          <a:lstStyle/>
          <a:p>
            <a:pPr fontAlgn="auto">
              <a:spcAft>
                <a:spcPts val="0"/>
              </a:spcAft>
              <a:defRPr/>
            </a:pPr>
            <a:endParaRPr lang="zh-TW" altLang="en-US" dirty="0">
              <a:solidFill>
                <a:schemeClr val="tx2">
                  <a:satMod val="130000"/>
                </a:schemeClr>
              </a:solidFill>
            </a:endParaRPr>
          </a:p>
        </p:txBody>
      </p:sp>
      <p:sp>
        <p:nvSpPr>
          <p:cNvPr id="43010" name="內容版面配置區 3"/>
          <p:cNvSpPr>
            <a:spLocks noGrp="1"/>
          </p:cNvSpPr>
          <p:nvPr>
            <p:ph sz="half" idx="1"/>
          </p:nvPr>
        </p:nvSpPr>
        <p:spPr>
          <a:xfrm>
            <a:off x="457200" y="1357313"/>
            <a:ext cx="8153400" cy="4768850"/>
          </a:xfrm>
        </p:spPr>
        <p:txBody>
          <a:bodyPr/>
          <a:lstStyle/>
          <a:p>
            <a:pPr>
              <a:buFont typeface="Wingdings" pitchFamily="2" charset="2"/>
              <a:buChar char="Ø"/>
            </a:pPr>
            <a:r>
              <a:rPr lang="zh-TW" altLang="en-US" sz="2000" dirty="0" smtClean="0"/>
              <a:t>次按本法所稱機關，係指政府機關、公立學校及公營事業機構，本法第</a:t>
            </a:r>
            <a:r>
              <a:rPr lang="en-US" altLang="zh-TW" sz="2000" dirty="0" smtClean="0"/>
              <a:t>4</a:t>
            </a:r>
            <a:r>
              <a:rPr lang="zh-TW" altLang="en-US" sz="2000" dirty="0" smtClean="0"/>
              <a:t>條第</a:t>
            </a:r>
            <a:r>
              <a:rPr lang="en-US" altLang="zh-TW" sz="2000" dirty="0" smtClean="0"/>
              <a:t>3</a:t>
            </a:r>
            <a:r>
              <a:rPr lang="zh-TW" altLang="en-US" sz="2000" dirty="0" smtClean="0"/>
              <a:t>項定有明文。來函另詢</a:t>
            </a:r>
            <a:r>
              <a:rPr lang="zh-TW" altLang="en-US" sz="2000" u="sng" dirty="0" smtClean="0">
                <a:solidFill>
                  <a:srgbClr val="7030A0"/>
                </a:solidFill>
              </a:rPr>
              <a:t>財團法人得否與前開董監事二親等以內親屬所任職之公司簽訂經銷或代理合約乙節，因此部分非屬本法第</a:t>
            </a:r>
            <a:r>
              <a:rPr lang="en-US" altLang="zh-TW" sz="2000" u="sng" dirty="0" smtClean="0">
                <a:solidFill>
                  <a:srgbClr val="7030A0"/>
                </a:solidFill>
              </a:rPr>
              <a:t>9</a:t>
            </a:r>
            <a:r>
              <a:rPr lang="zh-TW" altLang="en-US" sz="2000" u="sng" dirty="0" smtClean="0">
                <a:solidFill>
                  <a:srgbClr val="7030A0"/>
                </a:solidFill>
              </a:rPr>
              <a:t>條所謂關係人與公職人員服務之「機關」（不包括財團法人）為特定交易行為之規範範疇，自亦無適用本法之餘地</a:t>
            </a:r>
            <a:r>
              <a:rPr lang="zh-TW" altLang="en-US" sz="2000" dirty="0" smtClean="0"/>
              <a:t>。</a:t>
            </a:r>
            <a:endParaRPr lang="en-US" altLang="zh-TW" sz="2000" dirty="0" smtClean="0"/>
          </a:p>
          <a:p>
            <a:pPr>
              <a:buFont typeface="Wingdings" pitchFamily="2" charset="2"/>
              <a:buChar char="Ø"/>
            </a:pPr>
            <a:r>
              <a:rPr lang="zh-TW" altLang="en-US" sz="2000" dirty="0" smtClean="0"/>
              <a:t>本法迄今已實施逾</a:t>
            </a:r>
            <a:r>
              <a:rPr lang="en-US" altLang="zh-TW" sz="2000" dirty="0" smtClean="0"/>
              <a:t>8</a:t>
            </a:r>
            <a:r>
              <a:rPr lang="zh-TW" altLang="en-US" sz="2000" dirty="0" smtClean="0"/>
              <a:t>年，外界迭有檢討聲浪，故本部業將本法</a:t>
            </a:r>
            <a:r>
              <a:rPr lang="zh-TW" altLang="en-US" sz="2000" dirty="0" smtClean="0">
                <a:solidFill>
                  <a:srgbClr val="7030A0"/>
                </a:solidFill>
              </a:rPr>
              <a:t>修正草案</a:t>
            </a:r>
            <a:r>
              <a:rPr lang="zh-TW" altLang="en-US" sz="2000" dirty="0" smtClean="0"/>
              <a:t>檢送行政院審議，其中有關本法第</a:t>
            </a:r>
            <a:r>
              <a:rPr lang="en-US" altLang="zh-TW" sz="2000" dirty="0" smtClean="0"/>
              <a:t>3</a:t>
            </a:r>
            <a:r>
              <a:rPr lang="zh-TW" altLang="en-US" sz="2000" dirty="0" smtClean="0"/>
              <a:t>條第</a:t>
            </a:r>
            <a:r>
              <a:rPr lang="en-US" altLang="zh-TW" sz="2000" dirty="0" smtClean="0"/>
              <a:t>4</a:t>
            </a:r>
            <a:r>
              <a:rPr lang="zh-TW" altLang="en-US" sz="2000" dirty="0" smtClean="0"/>
              <a:t>款關係人之定義，業已修正為：「公職人員、其配偶、家屬及二親等以內親屬擔任負責人、董事、理事、監察人、監事或經理人之營利事業</a:t>
            </a:r>
            <a:r>
              <a:rPr lang="zh-TW" altLang="en-US" sz="2000" b="1" dirty="0" smtClean="0">
                <a:solidFill>
                  <a:srgbClr val="7030A0"/>
                </a:solidFill>
              </a:rPr>
              <a:t>及非營利之法人、非法人團體，但代表政府或公股出任者不在此限</a:t>
            </a:r>
            <a:r>
              <a:rPr lang="zh-TW" altLang="en-US" sz="2000" dirty="0" smtClean="0"/>
              <a:t>」，如本法修正草案順利修正通過，財團法人將納入本法規範對象，併此敘明。</a:t>
            </a:r>
          </a:p>
        </p:txBody>
      </p:sp>
      <p:sp>
        <p:nvSpPr>
          <p:cNvPr id="5" name="投影片編號版面配置區 4"/>
          <p:cNvSpPr>
            <a:spLocks noGrp="1"/>
          </p:cNvSpPr>
          <p:nvPr>
            <p:ph type="sldNum" sz="quarter" idx="12"/>
          </p:nvPr>
        </p:nvSpPr>
        <p:spPr/>
        <p:txBody>
          <a:bodyPr/>
          <a:lstStyle/>
          <a:p>
            <a:pPr>
              <a:defRPr/>
            </a:pPr>
            <a:fld id="{5BF39E8F-1B56-4E32-BC1D-A83A86F76E05}" type="slidenum">
              <a:rPr lang="zh-TW" altLang="en-US"/>
              <a:pPr>
                <a:defRPr/>
              </a:pPr>
              <a:t>43</a:t>
            </a:fld>
            <a:endParaRPr lang="zh-TW" altLang="en-US"/>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2"/>
          </p:nvPr>
        </p:nvSpPr>
        <p:spPr>
          <a:xfrm>
            <a:off x="467544" y="1484784"/>
            <a:ext cx="5626968" cy="365852"/>
          </a:xfrm>
          <a:solidFill>
            <a:srgbClr val="92D050"/>
          </a:solidFill>
          <a:ln w="9525">
            <a:solidFill>
              <a:srgbClr val="92D050"/>
            </a:solidFill>
            <a:miter lim="800000"/>
            <a:headEnd/>
            <a:tailEnd/>
          </a:ln>
        </p:spPr>
        <p:txBody>
          <a:bodyPr vert="horz" wrap="square" lIns="91440" tIns="45720" rIns="91440" bIns="45720" numCol="1" anchor="t" anchorCtr="0" compatLnSpc="1">
            <a:prstTxWarp prst="textNoShape">
              <a:avLst/>
            </a:prstTxWarp>
            <a:normAutofit lnSpcReduction="10000"/>
          </a:bodyPr>
          <a:lstStyle/>
          <a:p>
            <a:pPr fontAlgn="auto">
              <a:lnSpc>
                <a:spcPct val="90000"/>
              </a:lnSpc>
              <a:spcAft>
                <a:spcPts val="0"/>
              </a:spcAft>
              <a:defRPr/>
            </a:pPr>
            <a:r>
              <a:rPr lang="zh-TW" altLang="en-US" sz="2200" dirty="0" smtClean="0"/>
              <a:t>政務次長「妹婿之公司」參與採購得標案</a:t>
            </a:r>
          </a:p>
        </p:txBody>
      </p:sp>
      <p:sp>
        <p:nvSpPr>
          <p:cNvPr id="4" name="內容版面配置區 3"/>
          <p:cNvSpPr>
            <a:spLocks noGrp="1"/>
          </p:cNvSpPr>
          <p:nvPr>
            <p:ph sz="half" idx="1"/>
          </p:nvPr>
        </p:nvSpPr>
        <p:spPr>
          <a:xfrm>
            <a:off x="395536" y="1916832"/>
            <a:ext cx="8153400" cy="4209331"/>
          </a:xfrm>
        </p:spPr>
        <p:txBody>
          <a:bodyPr/>
          <a:lstStyle/>
          <a:p>
            <a:pPr>
              <a:buFont typeface="Wingdings" pitchFamily="2" charset="2"/>
              <a:buChar char="Ø"/>
            </a:pPr>
            <a:r>
              <a:rPr lang="zh-TW" altLang="en-US" sz="2000" dirty="0" smtClean="0"/>
              <a:t>甲公司</a:t>
            </a:r>
            <a:r>
              <a:rPr lang="zh-TW" altLang="en-US" sz="2000" dirty="0" smtClean="0">
                <a:solidFill>
                  <a:srgbClr val="7030A0"/>
                </a:solidFill>
              </a:rPr>
              <a:t>負責人</a:t>
            </a:r>
            <a:r>
              <a:rPr lang="en-US" altLang="zh-TW" sz="2000" dirty="0" smtClean="0"/>
              <a:t>A</a:t>
            </a:r>
            <a:r>
              <a:rPr lang="zh-TW" altLang="en-US" sz="2000" dirty="0" smtClean="0"/>
              <a:t>、</a:t>
            </a:r>
            <a:r>
              <a:rPr lang="zh-TW" altLang="en-US" sz="2000" dirty="0" smtClean="0">
                <a:solidFill>
                  <a:srgbClr val="7030A0"/>
                </a:solidFill>
              </a:rPr>
              <a:t>董事</a:t>
            </a:r>
            <a:r>
              <a:rPr lang="en-US" altLang="zh-TW" sz="2000" dirty="0" smtClean="0"/>
              <a:t>B</a:t>
            </a:r>
            <a:r>
              <a:rPr lang="zh-TW" altLang="en-US" sz="2000" dirty="0" smtClean="0"/>
              <a:t>及</a:t>
            </a:r>
            <a:r>
              <a:rPr lang="zh-TW" altLang="en-US" sz="2000" dirty="0" smtClean="0">
                <a:solidFill>
                  <a:srgbClr val="7030A0"/>
                </a:solidFill>
              </a:rPr>
              <a:t>監察人</a:t>
            </a:r>
            <a:r>
              <a:rPr lang="en-US" altLang="zh-TW" sz="2000" dirty="0" smtClean="0"/>
              <a:t>C</a:t>
            </a:r>
            <a:r>
              <a:rPr lang="zh-TW" altLang="en-US" sz="2000" dirty="0" smtClean="0"/>
              <a:t>分別為某部政務次長之「</a:t>
            </a:r>
            <a:r>
              <a:rPr lang="zh-TW" altLang="en-US" sz="2000" dirty="0" smtClean="0">
                <a:solidFill>
                  <a:srgbClr val="7030A0"/>
                </a:solidFill>
              </a:rPr>
              <a:t>妹婿</a:t>
            </a:r>
            <a:r>
              <a:rPr lang="zh-TW" altLang="en-US" sz="2000" dirty="0" smtClean="0"/>
              <a:t>」、「</a:t>
            </a:r>
            <a:r>
              <a:rPr lang="zh-TW" altLang="en-US" sz="2000" dirty="0" smtClean="0">
                <a:solidFill>
                  <a:srgbClr val="7030A0"/>
                </a:solidFill>
              </a:rPr>
              <a:t>胞弟</a:t>
            </a:r>
            <a:r>
              <a:rPr lang="zh-TW" altLang="en-US" sz="2000" dirty="0" smtClean="0"/>
              <a:t>」及「</a:t>
            </a:r>
            <a:r>
              <a:rPr lang="zh-TW" altLang="en-US" sz="2000" dirty="0" smtClean="0">
                <a:solidFill>
                  <a:srgbClr val="7030A0"/>
                </a:solidFill>
              </a:rPr>
              <a:t>弟媳</a:t>
            </a:r>
            <a:r>
              <a:rPr lang="zh-TW" altLang="en-US" sz="2000" dirty="0" smtClean="0"/>
              <a:t>」，分別與該政務次長有</a:t>
            </a:r>
            <a:r>
              <a:rPr lang="zh-TW" altLang="en-US" sz="2000" b="1" dirty="0" smtClean="0">
                <a:solidFill>
                  <a:srgbClr val="7030A0"/>
                </a:solidFill>
              </a:rPr>
              <a:t>二親等姻親、血親關係</a:t>
            </a:r>
            <a:r>
              <a:rPr lang="zh-TW" altLang="en-US" sz="2000" dirty="0" smtClean="0"/>
              <a:t>，均係本法第</a:t>
            </a:r>
            <a:r>
              <a:rPr lang="en-US" altLang="zh-TW" sz="2000" dirty="0" smtClean="0"/>
              <a:t>3</a:t>
            </a:r>
            <a:r>
              <a:rPr lang="zh-TW" altLang="en-US" sz="2000" dirty="0" smtClean="0"/>
              <a:t>條第</a:t>
            </a:r>
            <a:r>
              <a:rPr lang="en-US" altLang="zh-TW" sz="2000" dirty="0" smtClean="0"/>
              <a:t>2</a:t>
            </a:r>
            <a:r>
              <a:rPr lang="zh-TW" altLang="en-US" sz="2000" dirty="0" smtClean="0"/>
              <a:t>款所稱之關係人。惟甲公司卻參與投標該部所屬機關辦理之「負壓隔離救護車」</a:t>
            </a:r>
            <a:r>
              <a:rPr lang="en-US" altLang="zh-TW" sz="2000" dirty="0" smtClean="0"/>
              <a:t>58</a:t>
            </a:r>
            <a:r>
              <a:rPr lang="zh-TW" altLang="en-US" sz="2000" dirty="0" smtClean="0"/>
              <a:t>輛採購招標案，並順利得標，該等行為已違反本法第</a:t>
            </a:r>
            <a:r>
              <a:rPr lang="en-US" altLang="zh-TW" sz="2000" dirty="0" smtClean="0"/>
              <a:t>9</a:t>
            </a:r>
            <a:r>
              <a:rPr lang="zh-TW" altLang="en-US" sz="2000" dirty="0" smtClean="0"/>
              <a:t>條規定，法務部乃</a:t>
            </a:r>
            <a:r>
              <a:rPr lang="zh-TW" altLang="en-US" sz="2000" dirty="0" smtClean="0">
                <a:solidFill>
                  <a:srgbClr val="7030A0"/>
                </a:solidFill>
              </a:rPr>
              <a:t>依本法第</a:t>
            </a:r>
            <a:r>
              <a:rPr lang="en-US" altLang="zh-TW" sz="2000" dirty="0" smtClean="0">
                <a:solidFill>
                  <a:srgbClr val="7030A0"/>
                </a:solidFill>
              </a:rPr>
              <a:t>15</a:t>
            </a:r>
            <a:r>
              <a:rPr lang="zh-TW" altLang="en-US" sz="2000" dirty="0" smtClean="0">
                <a:solidFill>
                  <a:srgbClr val="7030A0"/>
                </a:solidFill>
              </a:rPr>
              <a:t>條處以甲公司交易金額</a:t>
            </a:r>
            <a:r>
              <a:rPr lang="en-US" altLang="zh-TW" sz="2000" dirty="0" smtClean="0">
                <a:solidFill>
                  <a:srgbClr val="7030A0"/>
                </a:solidFill>
              </a:rPr>
              <a:t>5,195</a:t>
            </a:r>
            <a:r>
              <a:rPr lang="zh-TW" altLang="en-US" sz="2000" dirty="0" smtClean="0">
                <a:solidFill>
                  <a:srgbClr val="7030A0"/>
                </a:solidFill>
              </a:rPr>
              <a:t>萬元（契約總價金）</a:t>
            </a:r>
            <a:r>
              <a:rPr lang="en-US" altLang="zh-TW" sz="2000" dirty="0" smtClean="0">
                <a:solidFill>
                  <a:srgbClr val="7030A0"/>
                </a:solidFill>
              </a:rPr>
              <a:t>1</a:t>
            </a:r>
            <a:r>
              <a:rPr lang="zh-TW" altLang="en-US" sz="2000" dirty="0" smtClean="0">
                <a:solidFill>
                  <a:srgbClr val="7030A0"/>
                </a:solidFill>
              </a:rPr>
              <a:t>倍之罰鍰</a:t>
            </a:r>
            <a:r>
              <a:rPr lang="zh-TW" altLang="en-US" sz="2000" dirty="0" smtClean="0"/>
              <a:t>。</a:t>
            </a:r>
            <a:r>
              <a:rPr lang="zh-TW" altLang="en-US" dirty="0" smtClean="0"/>
              <a:t/>
            </a:r>
            <a:br>
              <a:rPr lang="zh-TW" altLang="en-US" dirty="0" smtClean="0"/>
            </a:br>
            <a:r>
              <a:rPr lang="zh-TW" altLang="en-US" dirty="0" smtClean="0"/>
              <a:t>解析：</a:t>
            </a:r>
            <a:br>
              <a:rPr lang="zh-TW" altLang="en-US" dirty="0" smtClean="0"/>
            </a:br>
            <a:r>
              <a:rPr lang="zh-TW" altLang="en-US" sz="2000" dirty="0" smtClean="0"/>
              <a:t>公職人員或其關係人與受監督機關為交易行為，依法即應處該交易行為金額</a:t>
            </a:r>
            <a:r>
              <a:rPr lang="en-US" altLang="zh-TW" sz="2000" dirty="0" smtClean="0"/>
              <a:t>1</a:t>
            </a:r>
            <a:r>
              <a:rPr lang="zh-TW" altLang="en-US" sz="2000" dirty="0" smtClean="0"/>
              <a:t>倍至</a:t>
            </a:r>
            <a:r>
              <a:rPr lang="en-US" altLang="zh-TW" sz="2000" dirty="0" smtClean="0"/>
              <a:t>3</a:t>
            </a:r>
            <a:r>
              <a:rPr lang="zh-TW" altLang="en-US" sz="2000" dirty="0" smtClean="0"/>
              <a:t>倍之罰鍰；再者，公職人員或其關係人與該等機關</a:t>
            </a:r>
            <a:r>
              <a:rPr lang="zh-TW" altLang="en-US" sz="2000" b="1" dirty="0" smtClean="0">
                <a:solidFill>
                  <a:srgbClr val="7030A0"/>
                </a:solidFill>
              </a:rPr>
              <a:t>訂立契約，可取得具有財產性質之債權、排除機關與他人訂約之可能，亦屬獲取利益</a:t>
            </a:r>
            <a:r>
              <a:rPr lang="zh-TW" altLang="en-US" sz="2000" dirty="0" smtClean="0"/>
              <a:t>，故本案經法院調查後仍判決認定該交易行為</a:t>
            </a:r>
            <a:r>
              <a:rPr lang="zh-TW" altLang="en-US" sz="2000" dirty="0" smtClean="0">
                <a:solidFill>
                  <a:srgbClr val="7030A0"/>
                </a:solidFill>
              </a:rPr>
              <a:t>違法，維持</a:t>
            </a:r>
            <a:r>
              <a:rPr lang="en-US" altLang="zh-TW" sz="2000" dirty="0" smtClean="0">
                <a:solidFill>
                  <a:srgbClr val="7030A0"/>
                </a:solidFill>
              </a:rPr>
              <a:t>5,195</a:t>
            </a:r>
            <a:r>
              <a:rPr lang="zh-TW" altLang="en-US" sz="2000" dirty="0" smtClean="0">
                <a:solidFill>
                  <a:srgbClr val="7030A0"/>
                </a:solidFill>
              </a:rPr>
              <a:t>萬元之裁罰確定</a:t>
            </a:r>
            <a:r>
              <a:rPr lang="zh-TW" altLang="en-US" sz="2000" dirty="0" smtClean="0"/>
              <a:t>。本案乃</a:t>
            </a:r>
            <a:r>
              <a:rPr lang="zh-TW" altLang="en-US" sz="2000" b="1" dirty="0" smtClean="0">
                <a:solidFill>
                  <a:srgbClr val="7030A0"/>
                </a:solidFill>
              </a:rPr>
              <a:t>實務上裁罰額度最高案例</a:t>
            </a:r>
            <a:r>
              <a:rPr lang="zh-TW" altLang="en-US" sz="2000" dirty="0" smtClean="0"/>
              <a:t>。</a:t>
            </a:r>
          </a:p>
        </p:txBody>
      </p:sp>
      <p:sp>
        <p:nvSpPr>
          <p:cNvPr id="5" name="投影片編號版面配置區 4"/>
          <p:cNvSpPr>
            <a:spLocks noGrp="1"/>
          </p:cNvSpPr>
          <p:nvPr>
            <p:ph type="sldNum" sz="quarter" idx="12"/>
          </p:nvPr>
        </p:nvSpPr>
        <p:spPr/>
        <p:txBody>
          <a:bodyPr/>
          <a:lstStyle/>
          <a:p>
            <a:pPr>
              <a:defRPr/>
            </a:pPr>
            <a:fld id="{69D56BCC-ADC5-4E72-BC97-D7475A35607A}" type="slidenum">
              <a:rPr lang="zh-TW" altLang="en-US" smtClean="0"/>
              <a:pPr>
                <a:defRPr/>
              </a:pPr>
              <a:t>44</a:t>
            </a:fld>
            <a:endParaRPr lang="zh-TW" altLang="en-US"/>
          </a:p>
        </p:txBody>
      </p:sp>
      <p:sp>
        <p:nvSpPr>
          <p:cNvPr id="7" name="AutoShape 7"/>
          <p:cNvSpPr>
            <a:spLocks noGrp="1" noChangeArrowheads="1"/>
          </p:cNvSpPr>
          <p:nvPr>
            <p:ph type="title"/>
          </p:nvPr>
        </p:nvSpPr>
        <p:spPr bwMode="gray">
          <a:prstGeom prst="roundRect">
            <a:avLst>
              <a:gd name="adj" fmla="val 50000"/>
            </a:avLst>
          </a:prstGeom>
          <a:gradFill rotWithShape="1">
            <a:gsLst>
              <a:gs pos="0">
                <a:schemeClr val="accent2">
                  <a:gamma/>
                  <a:tint val="63529"/>
                  <a:invGamma/>
                </a:schemeClr>
              </a:gs>
              <a:gs pos="100000">
                <a:schemeClr val="accent2"/>
              </a:gs>
            </a:gsLst>
            <a:lin ang="0" scaled="1"/>
          </a:gradFill>
          <a:ln w="38100">
            <a:solidFill>
              <a:srgbClr val="FFFFFF"/>
            </a:solidFill>
            <a:round/>
            <a:headEnd/>
            <a:tailEnd/>
          </a:ln>
          <a:effectLst>
            <a:outerShdw dist="63500" dir="3187806" algn="ctr" rotWithShape="0">
              <a:schemeClr val="bg2"/>
            </a:outerShdw>
          </a:effectLst>
        </p:spPr>
        <p:txBody>
          <a:bodyPr wrap="none" anchor="ctr"/>
          <a:lstStyle/>
          <a:p>
            <a:pPr algn="ctr" fontAlgn="auto">
              <a:spcAft>
                <a:spcPts val="0"/>
              </a:spcAft>
              <a:defRPr/>
            </a:pPr>
            <a:r>
              <a:rPr lang="zh-TW" altLang="en-US" sz="2800" dirty="0" smtClean="0">
                <a:solidFill>
                  <a:schemeClr val="bg1"/>
                </a:solidFill>
              </a:rPr>
              <a:t>案例六</a:t>
            </a:r>
            <a:endParaRPr lang="zh-TW" altLang="en-US" sz="2800" dirty="0">
              <a:solidFill>
                <a:schemeClr val="bg1"/>
              </a:solidFill>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pPr>
              <a:defRPr/>
            </a:pPr>
            <a:fld id="{69D56BCC-ADC5-4E72-BC97-D7475A35607A}" type="slidenum">
              <a:rPr lang="zh-TW" altLang="en-US" smtClean="0"/>
              <a:pPr>
                <a:defRPr/>
              </a:pPr>
              <a:t>45</a:t>
            </a:fld>
            <a:endParaRPr lang="zh-TW" altLang="en-US"/>
          </a:p>
        </p:txBody>
      </p:sp>
      <p:sp>
        <p:nvSpPr>
          <p:cNvPr id="7" name="AutoShape 7"/>
          <p:cNvSpPr>
            <a:spLocks noGrp="1" noChangeArrowheads="1"/>
          </p:cNvSpPr>
          <p:nvPr>
            <p:ph type="title"/>
          </p:nvPr>
        </p:nvSpPr>
        <p:spPr bwMode="gray">
          <a:xfrm>
            <a:off x="467544" y="0"/>
            <a:ext cx="3810000" cy="1162050"/>
          </a:xfrm>
          <a:prstGeom prst="roundRect">
            <a:avLst>
              <a:gd name="adj" fmla="val 50000"/>
            </a:avLst>
          </a:prstGeom>
          <a:gradFill rotWithShape="1">
            <a:gsLst>
              <a:gs pos="0">
                <a:schemeClr val="accent2">
                  <a:gamma/>
                  <a:tint val="63529"/>
                  <a:invGamma/>
                </a:schemeClr>
              </a:gs>
              <a:gs pos="100000">
                <a:schemeClr val="accent2"/>
              </a:gs>
            </a:gsLst>
            <a:lin ang="0" scaled="1"/>
          </a:gradFill>
          <a:ln w="38100">
            <a:solidFill>
              <a:srgbClr val="FFFFFF"/>
            </a:solidFill>
            <a:round/>
            <a:headEnd/>
            <a:tailEnd/>
          </a:ln>
          <a:effectLst>
            <a:outerShdw dist="63500" dir="3187806" algn="ctr" rotWithShape="0">
              <a:schemeClr val="bg2"/>
            </a:outerShdw>
          </a:effectLst>
        </p:spPr>
        <p:txBody>
          <a:bodyPr wrap="none" anchor="ctr"/>
          <a:lstStyle/>
          <a:p>
            <a:pPr algn="ctr">
              <a:defRPr/>
            </a:pPr>
            <a:r>
              <a:rPr kumimoji="0" lang="zh-TW" altLang="en-US" sz="2800" dirty="0" smtClean="0">
                <a:solidFill>
                  <a:schemeClr val="bg1"/>
                </a:solidFill>
                <a:latin typeface="Arial" charset="0"/>
              </a:rPr>
              <a:t>案例七</a:t>
            </a:r>
            <a:endParaRPr kumimoji="0" lang="en-US" altLang="zh-TW" sz="2800" dirty="0">
              <a:solidFill>
                <a:schemeClr val="bg1"/>
              </a:solidFill>
              <a:latin typeface="Arial" charset="0"/>
            </a:endParaRPr>
          </a:p>
        </p:txBody>
      </p:sp>
      <p:sp>
        <p:nvSpPr>
          <p:cNvPr id="8" name="文字版面配置區 7"/>
          <p:cNvSpPr>
            <a:spLocks noGrp="1"/>
          </p:cNvSpPr>
          <p:nvPr>
            <p:ph type="body" idx="2"/>
          </p:nvPr>
        </p:nvSpPr>
        <p:spPr>
          <a:xfrm>
            <a:off x="457200" y="1196752"/>
            <a:ext cx="8219256" cy="1368152"/>
          </a:xfrm>
          <a:prstGeom prst="roundRect">
            <a:avLst/>
          </a:prstGeom>
          <a:solidFill>
            <a:srgbClr val="92D050"/>
          </a:solidFill>
          <a:ln w="9525">
            <a:solidFill>
              <a:srgbClr val="92D050"/>
            </a:solidFill>
            <a:miter lim="800000"/>
            <a:headEnd/>
            <a:tailEnd/>
          </a:ln>
        </p:spPr>
        <p:txBody>
          <a:bodyPr vert="horz" wrap="square" lIns="91440" tIns="45720" rIns="91440" bIns="45720" numCol="1" anchor="t" anchorCtr="0" compatLnSpc="1">
            <a:prstTxWarp prst="textNoShape">
              <a:avLst/>
            </a:prstTxWarp>
            <a:normAutofit fontScale="92500"/>
          </a:bodyPr>
          <a:lstStyle/>
          <a:p>
            <a:pPr fontAlgn="auto">
              <a:lnSpc>
                <a:spcPct val="90000"/>
              </a:lnSpc>
              <a:spcAft>
                <a:spcPts val="0"/>
              </a:spcAft>
              <a:defRPr/>
            </a:pPr>
            <a:r>
              <a:rPr lang="zh-TW" altLang="en-US" sz="2200" dirty="0" smtClean="0">
                <a:solidFill>
                  <a:schemeClr val="tx1"/>
                </a:solidFill>
              </a:rPr>
              <a:t>於</a:t>
            </a:r>
            <a:r>
              <a:rPr lang="en-US" altLang="zh-TW" sz="2200" dirty="0" smtClean="0">
                <a:solidFill>
                  <a:schemeClr val="tx1"/>
                </a:solidFill>
              </a:rPr>
              <a:t>A</a:t>
            </a:r>
            <a:r>
              <a:rPr lang="zh-TW" altLang="en-US" sz="2200" dirty="0" smtClean="0">
                <a:solidFill>
                  <a:schemeClr val="tx1"/>
                </a:solidFill>
              </a:rPr>
              <a:t>擔任</a:t>
            </a:r>
            <a:r>
              <a:rPr lang="zh-TW" altLang="en-US" sz="2200" dirty="0">
                <a:solidFill>
                  <a:schemeClr val="tx1"/>
                </a:solidFill>
              </a:rPr>
              <a:t>鄉長時，常利用其「配偶」</a:t>
            </a:r>
            <a:r>
              <a:rPr lang="en-US" altLang="zh-TW" sz="2200" dirty="0">
                <a:solidFill>
                  <a:schemeClr val="tx1"/>
                </a:solidFill>
              </a:rPr>
              <a:t>B</a:t>
            </a:r>
            <a:r>
              <a:rPr lang="zh-TW" altLang="en-US" sz="2200" dirty="0">
                <a:solidFill>
                  <a:schemeClr val="tx1"/>
                </a:solidFill>
              </a:rPr>
              <a:t>開設之海鮮餐廳召開鄉務會議，事後並以鄉公所公費報帳，總金額達</a:t>
            </a:r>
            <a:r>
              <a:rPr lang="en-US" altLang="zh-TW" sz="2200" dirty="0">
                <a:solidFill>
                  <a:schemeClr val="tx1"/>
                </a:solidFill>
              </a:rPr>
              <a:t>39</a:t>
            </a:r>
            <a:r>
              <a:rPr lang="zh-TW" altLang="en-US" sz="2200" dirty="0">
                <a:solidFill>
                  <a:schemeClr val="tx1"/>
                </a:solidFill>
              </a:rPr>
              <a:t>萬</a:t>
            </a:r>
            <a:r>
              <a:rPr lang="en-US" altLang="zh-TW" sz="2200" dirty="0">
                <a:solidFill>
                  <a:schemeClr val="tx1"/>
                </a:solidFill>
              </a:rPr>
              <a:t>4150</a:t>
            </a:r>
            <a:r>
              <a:rPr lang="zh-TW" altLang="en-US" sz="2200" dirty="0">
                <a:solidFill>
                  <a:schemeClr val="tx1"/>
                </a:solidFill>
              </a:rPr>
              <a:t>元。</a:t>
            </a:r>
            <a:r>
              <a:rPr lang="en-US" altLang="zh-TW" sz="2200" dirty="0">
                <a:solidFill>
                  <a:schemeClr val="tx1"/>
                </a:solidFill>
              </a:rPr>
              <a:t>B</a:t>
            </a:r>
            <a:r>
              <a:rPr lang="zh-TW" altLang="en-US" sz="2200" dirty="0">
                <a:solidFill>
                  <a:schemeClr val="tx1"/>
                </a:solidFill>
              </a:rPr>
              <a:t>係</a:t>
            </a:r>
            <a:r>
              <a:rPr lang="en-US" altLang="zh-TW" sz="2200" dirty="0">
                <a:solidFill>
                  <a:schemeClr val="tx1"/>
                </a:solidFill>
              </a:rPr>
              <a:t>A</a:t>
            </a:r>
            <a:r>
              <a:rPr lang="zh-TW" altLang="en-US" sz="2200" dirty="0">
                <a:solidFill>
                  <a:schemeClr val="tx1"/>
                </a:solidFill>
              </a:rPr>
              <a:t>之配偶，為本法所規範之關係人，如與該鄉公所交易，將有利益衝突之虞，但</a:t>
            </a:r>
            <a:r>
              <a:rPr lang="en-US" altLang="zh-TW" sz="2200" dirty="0">
                <a:solidFill>
                  <a:schemeClr val="tx1"/>
                </a:solidFill>
              </a:rPr>
              <a:t>A</a:t>
            </a:r>
            <a:r>
              <a:rPr lang="zh-TW" altLang="en-US" sz="2200" dirty="0">
                <a:solidFill>
                  <a:schemeClr val="tx1"/>
                </a:solidFill>
              </a:rPr>
              <a:t>仍批准到該餐廳消費，違法事證明確，遭監察院處以</a:t>
            </a:r>
            <a:r>
              <a:rPr lang="en-US" altLang="zh-TW" sz="2200" dirty="0">
                <a:solidFill>
                  <a:schemeClr val="tx1"/>
                </a:solidFill>
              </a:rPr>
              <a:t>100</a:t>
            </a:r>
            <a:r>
              <a:rPr lang="zh-TW" altLang="en-US" sz="2200" dirty="0">
                <a:solidFill>
                  <a:schemeClr val="tx1"/>
                </a:solidFill>
              </a:rPr>
              <a:t>萬元之罰鍰。</a:t>
            </a:r>
          </a:p>
        </p:txBody>
      </p:sp>
      <p:sp>
        <p:nvSpPr>
          <p:cNvPr id="9" name="內容版面配置區 8"/>
          <p:cNvSpPr>
            <a:spLocks noGrp="1"/>
          </p:cNvSpPr>
          <p:nvPr>
            <p:ph sz="half" idx="1"/>
          </p:nvPr>
        </p:nvSpPr>
        <p:spPr>
          <a:xfrm>
            <a:off x="457200" y="2636838"/>
            <a:ext cx="8153400" cy="3489325"/>
          </a:xfrm>
          <a:prstGeom prst="rect">
            <a:avLst/>
          </a:prstGeom>
          <a:solidFill>
            <a:schemeClr val="accent1">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71463" indent="-271463">
              <a:buFont typeface="Wingdings" pitchFamily="2" charset="2"/>
              <a:buChar char="Ø"/>
              <a:defRPr/>
            </a:pPr>
            <a:r>
              <a:rPr lang="zh-TW" altLang="en-US" sz="2400" dirty="0">
                <a:solidFill>
                  <a:srgbClr val="002060"/>
                </a:solidFill>
                <a:latin typeface="標楷體" pitchFamily="65" charset="-120"/>
                <a:ea typeface="標楷體" pitchFamily="65" charset="-120"/>
              </a:rPr>
              <a:t>雖</a:t>
            </a:r>
            <a:r>
              <a:rPr lang="en-US" altLang="zh-TW" sz="2400" b="1" u="sng" dirty="0">
                <a:solidFill>
                  <a:srgbClr val="7030A0"/>
                </a:solidFill>
                <a:latin typeface="標楷體" pitchFamily="65" charset="-120"/>
                <a:ea typeface="標楷體" pitchFamily="65" charset="-120"/>
              </a:rPr>
              <a:t>A</a:t>
            </a:r>
            <a:r>
              <a:rPr lang="zh-TW" altLang="en-US" sz="2400" b="1" u="sng" dirty="0">
                <a:solidFill>
                  <a:srgbClr val="7030A0"/>
                </a:solidFill>
                <a:latin typeface="標楷體" pitchFamily="65" charset="-120"/>
                <a:ea typeface="標楷體" pitchFamily="65" charset="-120"/>
              </a:rPr>
              <a:t>曾於調查中表示係因該鄉僅有兩家餐廳，而另家餐廳價錢較高，故由主計單位建議轉往該餐廳消費</a:t>
            </a:r>
            <a:r>
              <a:rPr lang="zh-TW" altLang="en-US" sz="2400" dirty="0">
                <a:solidFill>
                  <a:srgbClr val="002060"/>
                </a:solidFill>
                <a:latin typeface="標楷體" pitchFamily="65" charset="-120"/>
                <a:ea typeface="標楷體" pitchFamily="65" charset="-120"/>
              </a:rPr>
              <a:t>。</a:t>
            </a:r>
            <a:endParaRPr lang="en-US" altLang="zh-TW" sz="2400" dirty="0">
              <a:solidFill>
                <a:srgbClr val="002060"/>
              </a:solidFill>
              <a:latin typeface="標楷體" pitchFamily="65" charset="-120"/>
              <a:ea typeface="標楷體" pitchFamily="65" charset="-120"/>
            </a:endParaRPr>
          </a:p>
          <a:p>
            <a:pPr marL="271463" indent="-271463">
              <a:buFont typeface="Wingdings" pitchFamily="2" charset="2"/>
              <a:buChar char="Ø"/>
              <a:defRPr/>
            </a:pPr>
            <a:r>
              <a:rPr lang="zh-TW" altLang="en-US" sz="2400" dirty="0">
                <a:solidFill>
                  <a:srgbClr val="002060"/>
                </a:solidFill>
                <a:latin typeface="標楷體" pitchFamily="65" charset="-120"/>
                <a:ea typeface="標楷體" pitchFamily="65" charset="-120"/>
              </a:rPr>
              <a:t>惟經監察院調查認為，</a:t>
            </a:r>
            <a:r>
              <a:rPr lang="en-US" altLang="zh-TW" sz="2400" dirty="0">
                <a:solidFill>
                  <a:srgbClr val="002060"/>
                </a:solidFill>
                <a:latin typeface="標楷體" pitchFamily="65" charset="-120"/>
                <a:ea typeface="標楷體" pitchFamily="65" charset="-120"/>
              </a:rPr>
              <a:t>A</a:t>
            </a:r>
            <a:r>
              <a:rPr lang="zh-TW" altLang="en-US" sz="2400" dirty="0">
                <a:solidFill>
                  <a:srgbClr val="002060"/>
                </a:solidFill>
                <a:latin typeface="標楷體" pitchFamily="65" charset="-120"/>
                <a:ea typeface="標楷體" pitchFamily="65" charset="-120"/>
              </a:rPr>
              <a:t>明知妻子為該海鮮餐廳負責人，依法規定公職人員之關係人不得與公職人員服務之機關為買賣等交易行為，故</a:t>
            </a:r>
            <a:r>
              <a:rPr lang="en-US" altLang="zh-TW" sz="2400" dirty="0">
                <a:solidFill>
                  <a:srgbClr val="002060"/>
                </a:solidFill>
                <a:latin typeface="標楷體" pitchFamily="65" charset="-120"/>
                <a:ea typeface="標楷體" pitchFamily="65" charset="-120"/>
              </a:rPr>
              <a:t>A</a:t>
            </a:r>
            <a:r>
              <a:rPr lang="zh-TW" altLang="en-US" sz="2400" dirty="0">
                <a:solidFill>
                  <a:srgbClr val="002060"/>
                </a:solidFill>
                <a:latin typeface="標楷體" pitchFamily="65" charset="-120"/>
                <a:ea typeface="標楷體" pitchFamily="65" charset="-120"/>
              </a:rPr>
              <a:t>本應依法自行迴避，卻未迴避，並使其妻得到財產上之利益。</a:t>
            </a:r>
            <a:endParaRPr lang="en-US" altLang="zh-TW" sz="2400" dirty="0">
              <a:solidFill>
                <a:srgbClr val="002060"/>
              </a:solidFill>
              <a:latin typeface="標楷體" pitchFamily="65" charset="-120"/>
              <a:ea typeface="標楷體" pitchFamily="65" charset="-120"/>
            </a:endParaRPr>
          </a:p>
          <a:p>
            <a:pPr marL="271463" indent="-271463">
              <a:buFont typeface="Wingdings" pitchFamily="2" charset="2"/>
              <a:buChar char="Ø"/>
              <a:defRPr/>
            </a:pPr>
            <a:r>
              <a:rPr lang="zh-TW" altLang="en-US" sz="2400" dirty="0">
                <a:solidFill>
                  <a:srgbClr val="002060"/>
                </a:solidFill>
                <a:latin typeface="標楷體" pitchFamily="65" charset="-120"/>
                <a:ea typeface="標楷體" pitchFamily="65" charset="-120"/>
              </a:rPr>
              <a:t>雖</a:t>
            </a:r>
            <a:r>
              <a:rPr lang="zh-TW" altLang="en-US" sz="2400" b="1" u="sng" dirty="0">
                <a:solidFill>
                  <a:srgbClr val="7030A0"/>
                </a:solidFill>
                <a:latin typeface="標楷體" pitchFamily="65" charset="-120"/>
                <a:ea typeface="標楷體" pitchFamily="65" charset="-120"/>
              </a:rPr>
              <a:t>渠主張該等交易行為非由其主導，經監察院認定仍不影響違法之事實，已符本法所定之處罰要件</a:t>
            </a:r>
            <a:r>
              <a:rPr lang="zh-TW" altLang="en-US" sz="2400" dirty="0">
                <a:solidFill>
                  <a:srgbClr val="002060"/>
                </a:solidFill>
                <a:latin typeface="標楷體" pitchFamily="65" charset="-120"/>
                <a:ea typeface="標楷體" pitchFamily="65" charset="-120"/>
              </a:rPr>
              <a:t>，案經台北高等行政法院判決確定。</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pPr>
              <a:defRPr/>
            </a:pPr>
            <a:fld id="{69D56BCC-ADC5-4E72-BC97-D7475A35607A}" type="slidenum">
              <a:rPr lang="zh-TW" altLang="en-US" smtClean="0"/>
              <a:pPr>
                <a:defRPr/>
              </a:pPr>
              <a:t>46</a:t>
            </a:fld>
            <a:endParaRPr lang="zh-TW" altLang="en-US"/>
          </a:p>
        </p:txBody>
      </p:sp>
      <p:sp>
        <p:nvSpPr>
          <p:cNvPr id="6" name="AutoShape 7"/>
          <p:cNvSpPr>
            <a:spLocks noGrp="1" noChangeArrowheads="1"/>
          </p:cNvSpPr>
          <p:nvPr>
            <p:ph type="title"/>
          </p:nvPr>
        </p:nvSpPr>
        <p:spPr bwMode="gray">
          <a:xfrm>
            <a:off x="539552" y="116632"/>
            <a:ext cx="3810000" cy="1162050"/>
          </a:xfrm>
          <a:prstGeom prst="roundRect">
            <a:avLst>
              <a:gd name="adj" fmla="val 50000"/>
            </a:avLst>
          </a:prstGeom>
          <a:gradFill rotWithShape="1">
            <a:gsLst>
              <a:gs pos="0">
                <a:schemeClr val="accent2">
                  <a:gamma/>
                  <a:tint val="63529"/>
                  <a:invGamma/>
                </a:schemeClr>
              </a:gs>
              <a:gs pos="100000">
                <a:schemeClr val="accent2"/>
              </a:gs>
            </a:gsLst>
            <a:lin ang="0" scaled="1"/>
          </a:gradFill>
          <a:ln w="38100">
            <a:solidFill>
              <a:srgbClr val="FFFFFF"/>
            </a:solidFill>
            <a:round/>
            <a:headEnd/>
            <a:tailEnd/>
          </a:ln>
          <a:effectLst>
            <a:outerShdw dist="63500" dir="3187806" algn="ctr" rotWithShape="0">
              <a:schemeClr val="bg2"/>
            </a:outerShdw>
          </a:effectLst>
        </p:spPr>
        <p:txBody>
          <a:bodyPr wrap="none" anchor="ctr"/>
          <a:lstStyle/>
          <a:p>
            <a:pPr algn="ctr">
              <a:defRPr/>
            </a:pPr>
            <a:r>
              <a:rPr kumimoji="0" lang="zh-TW" altLang="en-US" sz="2800" dirty="0" smtClean="0">
                <a:solidFill>
                  <a:schemeClr val="bg1"/>
                </a:solidFill>
                <a:latin typeface="Arial" charset="0"/>
              </a:rPr>
              <a:t>案例八</a:t>
            </a:r>
            <a:endParaRPr kumimoji="0" lang="en-US" altLang="zh-TW" sz="2800" dirty="0">
              <a:solidFill>
                <a:schemeClr val="bg1"/>
              </a:solidFill>
              <a:latin typeface="Arial" charset="0"/>
            </a:endParaRPr>
          </a:p>
        </p:txBody>
      </p:sp>
      <p:sp>
        <p:nvSpPr>
          <p:cNvPr id="7" name="文字版面配置區 6"/>
          <p:cNvSpPr>
            <a:spLocks noGrp="1"/>
          </p:cNvSpPr>
          <p:nvPr>
            <p:ph type="body" idx="2"/>
          </p:nvPr>
        </p:nvSpPr>
        <p:spPr>
          <a:xfrm>
            <a:off x="467544" y="1340768"/>
            <a:ext cx="8219256" cy="1656184"/>
          </a:xfrm>
          <a:prstGeom prst="roundRect">
            <a:avLst/>
          </a:prstGeom>
          <a:solidFill>
            <a:srgbClr val="92D050"/>
          </a:solidFill>
          <a:ln w="9525">
            <a:solidFill>
              <a:srgbClr val="92D050"/>
            </a:solidFill>
            <a:miter lim="800000"/>
            <a:headEnd/>
            <a:tailEnd/>
          </a:ln>
        </p:spPr>
        <p:txBody>
          <a:bodyPr vert="horz" wrap="square" lIns="91440" tIns="45720" rIns="91440" bIns="45720" numCol="1" anchor="t" anchorCtr="0" compatLnSpc="1">
            <a:prstTxWarp prst="textNoShape">
              <a:avLst/>
            </a:prstTxWarp>
            <a:normAutofit/>
          </a:bodyPr>
          <a:lstStyle/>
          <a:p>
            <a:pPr fontAlgn="auto">
              <a:lnSpc>
                <a:spcPct val="90000"/>
              </a:lnSpc>
              <a:spcAft>
                <a:spcPts val="0"/>
              </a:spcAft>
              <a:defRPr/>
            </a:pPr>
            <a:r>
              <a:rPr lang="zh-TW" altLang="en-US" sz="2000" dirty="0">
                <a:solidFill>
                  <a:schemeClr val="tx1"/>
                </a:solidFill>
              </a:rPr>
              <a:t>某市議員</a:t>
            </a:r>
            <a:r>
              <a:rPr lang="en-US" altLang="zh-TW" sz="2000" dirty="0">
                <a:solidFill>
                  <a:schemeClr val="tx1"/>
                </a:solidFill>
              </a:rPr>
              <a:t>A</a:t>
            </a:r>
            <a:r>
              <a:rPr lang="zh-TW" altLang="en-US" sz="2000" dirty="0">
                <a:solidFill>
                  <a:schemeClr val="tx1"/>
                </a:solidFill>
              </a:rPr>
              <a:t>，對於市政府及所屬官員具有職務監督關係，卻憑恃其議員身份，推薦其兒子（關係人）至市政府任職，其假借職務上之權力、機會或方法，圖其關係人之利益，與本法第</a:t>
            </a:r>
            <a:r>
              <a:rPr lang="en-US" altLang="zh-TW" sz="2000" dirty="0">
                <a:solidFill>
                  <a:schemeClr val="tx1"/>
                </a:solidFill>
              </a:rPr>
              <a:t>7</a:t>
            </a:r>
            <a:r>
              <a:rPr lang="zh-TW" altLang="en-US" sz="2000" dirty="0">
                <a:solidFill>
                  <a:schemeClr val="tx1"/>
                </a:solidFill>
              </a:rPr>
              <a:t>條規定有違；縱本案並未發生關係人受市政府僱用之結果，但對市議員</a:t>
            </a:r>
            <a:r>
              <a:rPr lang="en-US" altLang="zh-TW" sz="2000" dirty="0">
                <a:solidFill>
                  <a:schemeClr val="tx1"/>
                </a:solidFill>
              </a:rPr>
              <a:t>A</a:t>
            </a:r>
            <a:r>
              <a:rPr lang="zh-TW" altLang="en-US" sz="2000" dirty="0">
                <a:solidFill>
                  <a:schemeClr val="tx1"/>
                </a:solidFill>
              </a:rPr>
              <a:t>之違法責任並無影響，仍依本法裁罰</a:t>
            </a:r>
            <a:r>
              <a:rPr lang="en-US" altLang="zh-TW" sz="2000" dirty="0">
                <a:solidFill>
                  <a:schemeClr val="tx1"/>
                </a:solidFill>
              </a:rPr>
              <a:t>100</a:t>
            </a:r>
            <a:r>
              <a:rPr lang="zh-TW" altLang="en-US" sz="2000" dirty="0">
                <a:solidFill>
                  <a:schemeClr val="tx1"/>
                </a:solidFill>
              </a:rPr>
              <a:t>萬元確定。</a:t>
            </a:r>
          </a:p>
        </p:txBody>
      </p:sp>
      <p:sp>
        <p:nvSpPr>
          <p:cNvPr id="8" name="內容版面配置區 7"/>
          <p:cNvSpPr>
            <a:spLocks noGrp="1"/>
          </p:cNvSpPr>
          <p:nvPr>
            <p:ph sz="half" idx="1"/>
          </p:nvPr>
        </p:nvSpPr>
        <p:spPr>
          <a:xfrm>
            <a:off x="467544" y="3140968"/>
            <a:ext cx="8142287" cy="3057525"/>
          </a:xfrm>
          <a:prstGeom prst="rect">
            <a:avLst/>
          </a:prstGeom>
          <a:solidFill>
            <a:schemeClr val="accent1">
              <a:alpha val="3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71463" indent="-271463">
              <a:buFont typeface="Wingdings" pitchFamily="2" charset="2"/>
              <a:buChar char="Ø"/>
              <a:defRPr/>
            </a:pPr>
            <a:r>
              <a:rPr lang="zh-TW" altLang="en-US" sz="2400" dirty="0">
                <a:solidFill>
                  <a:srgbClr val="9933FF"/>
                </a:solidFill>
              </a:rPr>
              <a:t>依地方制度法規定，市議員對於市政府具有監督權限，議員對市府人員所為之請託，對市府官員之相關行政行為決策，具有相當程度之影響力。</a:t>
            </a:r>
            <a:endParaRPr lang="en-US" altLang="zh-TW" sz="2400" dirty="0">
              <a:solidFill>
                <a:srgbClr val="9933FF"/>
              </a:solidFill>
            </a:endParaRPr>
          </a:p>
          <a:p>
            <a:pPr marL="271463" indent="-271463">
              <a:buFont typeface="Wingdings" pitchFamily="2" charset="2"/>
              <a:buChar char="Ø"/>
              <a:defRPr/>
            </a:pPr>
            <a:r>
              <a:rPr lang="zh-TW" altLang="en-US" sz="2400" b="1" dirty="0">
                <a:solidFill>
                  <a:srgbClr val="7030A0"/>
                </a:solidFill>
              </a:rPr>
              <a:t>本案市議員明知其與市府官員之職務監督關係</a:t>
            </a:r>
            <a:r>
              <a:rPr lang="zh-TW" altLang="en-US" sz="2400" dirty="0">
                <a:solidFill>
                  <a:srgbClr val="9933FF"/>
                </a:solidFill>
              </a:rPr>
              <a:t>，卻要求市府官員僱用其子，欲使其獲有受僱用之人事利益，其違反本法第</a:t>
            </a:r>
            <a:r>
              <a:rPr lang="en-US" altLang="zh-TW" sz="2400" dirty="0">
                <a:solidFill>
                  <a:srgbClr val="9933FF"/>
                </a:solidFill>
              </a:rPr>
              <a:t>7</a:t>
            </a:r>
            <a:r>
              <a:rPr lang="zh-TW" altLang="en-US" sz="2400" dirty="0">
                <a:solidFill>
                  <a:srgbClr val="9933FF"/>
                </a:solidFill>
              </a:rPr>
              <a:t>條公職人員不得假借職務上之權力及機會或方法，圖關係人利益之規定，洵堪認定。</a:t>
            </a:r>
            <a:endParaRPr lang="zh-TW" altLang="en-US" sz="2400" dirty="0">
              <a:solidFill>
                <a:srgbClr val="9933FF"/>
              </a:solidFill>
              <a:latin typeface="標楷體" pitchFamily="65" charset="-120"/>
              <a:ea typeface="標楷體" pitchFamily="65" charset="-12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sz="half" idx="1"/>
          </p:nvPr>
        </p:nvSpPr>
        <p:spPr>
          <a:xfrm>
            <a:off x="467544" y="2276872"/>
            <a:ext cx="8153400" cy="3992563"/>
          </a:xfrm>
        </p:spPr>
        <p:txBody>
          <a:bodyPr/>
          <a:lstStyle/>
          <a:p>
            <a:r>
              <a:rPr lang="en-US" altLang="zh-TW" sz="2000" dirty="0"/>
              <a:t>A</a:t>
            </a:r>
            <a:r>
              <a:rPr lang="zh-TW" altLang="en-US" sz="2000" dirty="0"/>
              <a:t>於</a:t>
            </a:r>
            <a:r>
              <a:rPr lang="en-US" altLang="zh-TW" sz="2000" dirty="0"/>
              <a:t>103</a:t>
            </a:r>
            <a:r>
              <a:rPr lang="zh-TW" altLang="en-US" sz="2000" dirty="0"/>
              <a:t>起擔任某鄉公所課長，其配偶</a:t>
            </a:r>
            <a:r>
              <a:rPr lang="en-US" altLang="zh-TW" sz="2000" dirty="0"/>
              <a:t>B</a:t>
            </a:r>
            <a:r>
              <a:rPr lang="zh-TW" altLang="en-US" sz="2000" dirty="0"/>
              <a:t>係本法第</a:t>
            </a:r>
            <a:r>
              <a:rPr lang="en-US" altLang="zh-TW" sz="2000" dirty="0"/>
              <a:t>3</a:t>
            </a:r>
            <a:r>
              <a:rPr lang="zh-TW" altLang="en-US" sz="2000" dirty="0"/>
              <a:t>條之關係人，</a:t>
            </a:r>
            <a:r>
              <a:rPr lang="en-US" altLang="zh-TW" sz="2000" dirty="0"/>
              <a:t>103</a:t>
            </a:r>
            <a:r>
              <a:rPr lang="zh-TW" altLang="en-US" sz="2000" dirty="0"/>
              <a:t>年間經進用為鄉公所短期進用人員。</a:t>
            </a:r>
          </a:p>
          <a:p>
            <a:r>
              <a:rPr lang="zh-TW" altLang="en-US" sz="2000" dirty="0"/>
              <a:t>詎</a:t>
            </a:r>
            <a:r>
              <a:rPr lang="en-US" altLang="zh-TW" sz="2000" dirty="0"/>
              <a:t>A</a:t>
            </a:r>
            <a:r>
              <a:rPr lang="zh-TW" altLang="en-US" sz="2000" dirty="0"/>
              <a:t>於</a:t>
            </a:r>
            <a:r>
              <a:rPr lang="zh-TW" altLang="en-US" sz="2000" b="1" dirty="0">
                <a:solidFill>
                  <a:srgbClr val="7030A0"/>
                </a:solidFill>
              </a:rPr>
              <a:t>配偶</a:t>
            </a:r>
            <a:r>
              <a:rPr lang="en-US" altLang="zh-TW" sz="2000" b="1" dirty="0">
                <a:solidFill>
                  <a:srgbClr val="7030A0"/>
                </a:solidFill>
              </a:rPr>
              <a:t>103</a:t>
            </a:r>
            <a:r>
              <a:rPr lang="zh-TW" altLang="en-US" sz="2000" b="1" dirty="0">
                <a:solidFill>
                  <a:srgbClr val="7030A0"/>
                </a:solidFill>
              </a:rPr>
              <a:t>年短期進用人員之僱用契約期滿之際</a:t>
            </a:r>
            <a:r>
              <a:rPr lang="zh-TW" altLang="en-US" sz="2000" dirty="0"/>
              <a:t>，經承辦人以</a:t>
            </a:r>
            <a:r>
              <a:rPr lang="en-US" altLang="zh-TW" sz="2000" dirty="0"/>
              <a:t>B</a:t>
            </a:r>
            <a:r>
              <a:rPr lang="zh-TW" altLang="en-US" sz="2000" dirty="0"/>
              <a:t>主辦業務卓有績效為由簽辦續僱時，</a:t>
            </a:r>
            <a:r>
              <a:rPr lang="en-US" altLang="zh-TW" sz="2000" b="1" dirty="0">
                <a:solidFill>
                  <a:srgbClr val="7030A0"/>
                </a:solidFill>
              </a:rPr>
              <a:t>A</a:t>
            </a:r>
            <a:r>
              <a:rPr lang="zh-TW" altLang="en-US" sz="2000" b="1" dirty="0">
                <a:solidFill>
                  <a:srgbClr val="7030A0"/>
                </a:solidFill>
              </a:rPr>
              <a:t>以承辦單位課長身分核章</a:t>
            </a:r>
            <a:r>
              <a:rPr lang="zh-TW" altLang="en-US" sz="2000" dirty="0"/>
              <a:t>，經呈</a:t>
            </a:r>
            <a:r>
              <a:rPr lang="zh-TW" altLang="en-US" sz="2000" b="1" dirty="0">
                <a:solidFill>
                  <a:srgbClr val="7030A0"/>
                </a:solidFill>
              </a:rPr>
              <a:t>機關首長同意續僱為短期進用人員</a:t>
            </a:r>
            <a:r>
              <a:rPr lang="zh-TW" altLang="en-US" sz="2000" dirty="0"/>
              <a:t>；嗣</a:t>
            </a:r>
            <a:r>
              <a:rPr lang="en-US" altLang="zh-TW" sz="2000" dirty="0"/>
              <a:t>B</a:t>
            </a:r>
            <a:r>
              <a:rPr lang="zh-TW" altLang="en-US" sz="2000" dirty="0"/>
              <a:t>前開短期進用人員之</a:t>
            </a:r>
            <a:r>
              <a:rPr lang="zh-TW" altLang="en-US" sz="2000" b="1" dirty="0">
                <a:solidFill>
                  <a:srgbClr val="7030A0"/>
                </a:solidFill>
              </a:rPr>
              <a:t>僱用契約即將期滿時</a:t>
            </a:r>
            <a:r>
              <a:rPr lang="zh-TW" altLang="en-US" sz="2000" dirty="0"/>
              <a:t>，承辦人又以</a:t>
            </a:r>
            <a:r>
              <a:rPr lang="en-US" altLang="zh-TW" sz="2000" dirty="0"/>
              <a:t>B</a:t>
            </a:r>
            <a:r>
              <a:rPr lang="zh-TW" altLang="en-US" sz="2000" dirty="0"/>
              <a:t>主辦業務卓有績效為由簽辦續僱，</a:t>
            </a:r>
            <a:r>
              <a:rPr lang="en-US" altLang="zh-TW" sz="2000" b="1" dirty="0">
                <a:solidFill>
                  <a:srgbClr val="7030A0"/>
                </a:solidFill>
              </a:rPr>
              <a:t>A</a:t>
            </a:r>
            <a:r>
              <a:rPr lang="zh-TW" altLang="en-US" sz="2000" b="1" dirty="0">
                <a:solidFill>
                  <a:srgbClr val="7030A0"/>
                </a:solidFill>
              </a:rPr>
              <a:t>更以承辦單位課長之身分，在簽陳上加註請准以續聘等擬辦意見並核章</a:t>
            </a:r>
            <a:r>
              <a:rPr lang="zh-TW" altLang="en-US" sz="2000" dirty="0"/>
              <a:t>，呈</a:t>
            </a:r>
            <a:r>
              <a:rPr lang="zh-TW" altLang="en-US" sz="2000" b="1" dirty="0">
                <a:solidFill>
                  <a:srgbClr val="7030A0"/>
                </a:solidFill>
              </a:rPr>
              <a:t>機關首長同意後繼續僱用</a:t>
            </a:r>
            <a:r>
              <a:rPr lang="en-US" altLang="zh-TW" sz="2000" b="1" dirty="0">
                <a:solidFill>
                  <a:srgbClr val="7030A0"/>
                </a:solidFill>
              </a:rPr>
              <a:t>B</a:t>
            </a:r>
            <a:r>
              <a:rPr lang="zh-TW" altLang="en-US" sz="2000" b="1" dirty="0">
                <a:solidFill>
                  <a:srgbClr val="7030A0"/>
                </a:solidFill>
              </a:rPr>
              <a:t>為短期進用人員</a:t>
            </a:r>
            <a:r>
              <a:rPr lang="zh-TW" altLang="en-US" sz="2000" dirty="0"/>
              <a:t>，使關係人</a:t>
            </a:r>
            <a:r>
              <a:rPr lang="en-US" altLang="zh-TW" sz="2000" dirty="0"/>
              <a:t>B</a:t>
            </a:r>
            <a:r>
              <a:rPr lang="zh-TW" altLang="en-US" sz="2000" dirty="0"/>
              <a:t>獲取進用為該公所短期進用人員之非財產上利益，違反本法第</a:t>
            </a:r>
            <a:r>
              <a:rPr lang="en-US" altLang="zh-TW" sz="2000" dirty="0"/>
              <a:t>6</a:t>
            </a:r>
            <a:r>
              <a:rPr lang="zh-TW" altLang="en-US" sz="2000" dirty="0"/>
              <a:t>條及第</a:t>
            </a:r>
            <a:r>
              <a:rPr lang="en-US" altLang="zh-TW" sz="2000" dirty="0"/>
              <a:t>10</a:t>
            </a:r>
            <a:r>
              <a:rPr lang="zh-TW" altLang="en-US" sz="2000" dirty="0"/>
              <a:t>條第</a:t>
            </a:r>
            <a:r>
              <a:rPr lang="en-US" altLang="zh-TW" sz="2000" dirty="0"/>
              <a:t>1</a:t>
            </a:r>
            <a:r>
              <a:rPr lang="zh-TW" altLang="en-US" sz="2000" dirty="0"/>
              <a:t>項之規定。惟審酌</a:t>
            </a:r>
            <a:r>
              <a:rPr lang="en-US" altLang="zh-TW" sz="2000" dirty="0"/>
              <a:t>A</a:t>
            </a:r>
            <a:r>
              <a:rPr lang="zh-TW" altLang="en-US" sz="2000" dirty="0"/>
              <a:t>有不知法令之情事，依行政罰法第</a:t>
            </a:r>
            <a:r>
              <a:rPr lang="en-US" altLang="zh-TW" sz="2000" dirty="0"/>
              <a:t>8</a:t>
            </a:r>
            <a:r>
              <a:rPr lang="zh-TW" altLang="en-US" sz="2000" dirty="0"/>
              <a:t>條但書及第</a:t>
            </a:r>
            <a:r>
              <a:rPr lang="en-US" altLang="zh-TW" sz="2000" dirty="0"/>
              <a:t>18</a:t>
            </a:r>
            <a:r>
              <a:rPr lang="zh-TW" altLang="en-US" sz="2000" dirty="0"/>
              <a:t>條第</a:t>
            </a:r>
            <a:r>
              <a:rPr lang="en-US" altLang="zh-TW" sz="2000" dirty="0"/>
              <a:t>3</a:t>
            </a:r>
            <a:r>
              <a:rPr lang="zh-TW" altLang="en-US" sz="2000" dirty="0"/>
              <a:t>項之規定，就</a:t>
            </a:r>
            <a:r>
              <a:rPr lang="en-US" altLang="zh-TW" sz="2000" b="1" u="sng" dirty="0">
                <a:solidFill>
                  <a:srgbClr val="7030A0"/>
                </a:solidFill>
              </a:rPr>
              <a:t>A</a:t>
            </a:r>
            <a:r>
              <a:rPr lang="zh-TW" altLang="en-US" sz="2000" b="1" u="sng" dirty="0">
                <a:solidFill>
                  <a:srgbClr val="7030A0"/>
                </a:solidFill>
              </a:rPr>
              <a:t>兩次違反行政法上義務之行為，各酌減至法定罰鍰最低額之三分之一，併處罰鍰</a:t>
            </a:r>
            <a:r>
              <a:rPr lang="en-US" altLang="zh-TW" sz="2000" b="1" u="sng" dirty="0">
                <a:solidFill>
                  <a:srgbClr val="7030A0"/>
                </a:solidFill>
              </a:rPr>
              <a:t>70</a:t>
            </a:r>
            <a:r>
              <a:rPr lang="zh-TW" altLang="en-US" sz="2000" b="1" u="sng" dirty="0">
                <a:solidFill>
                  <a:srgbClr val="7030A0"/>
                </a:solidFill>
              </a:rPr>
              <a:t>萬元</a:t>
            </a:r>
            <a:r>
              <a:rPr lang="zh-TW" altLang="en-US" sz="2000" dirty="0"/>
              <a:t>。</a:t>
            </a:r>
          </a:p>
          <a:p>
            <a:endParaRPr lang="zh-TW" altLang="en-US" dirty="0"/>
          </a:p>
        </p:txBody>
      </p:sp>
      <p:sp>
        <p:nvSpPr>
          <p:cNvPr id="5" name="投影片編號版面配置區 4"/>
          <p:cNvSpPr>
            <a:spLocks noGrp="1"/>
          </p:cNvSpPr>
          <p:nvPr>
            <p:ph type="sldNum" sz="quarter" idx="12"/>
          </p:nvPr>
        </p:nvSpPr>
        <p:spPr/>
        <p:txBody>
          <a:bodyPr/>
          <a:lstStyle/>
          <a:p>
            <a:pPr>
              <a:defRPr/>
            </a:pPr>
            <a:fld id="{69D56BCC-ADC5-4E72-BC97-D7475A35607A}" type="slidenum">
              <a:rPr lang="zh-TW" altLang="en-US" smtClean="0"/>
              <a:pPr>
                <a:defRPr/>
              </a:pPr>
              <a:t>47</a:t>
            </a:fld>
            <a:endParaRPr lang="zh-TW" altLang="en-US"/>
          </a:p>
        </p:txBody>
      </p:sp>
      <p:sp>
        <p:nvSpPr>
          <p:cNvPr id="10" name="AutoShape 7"/>
          <p:cNvSpPr>
            <a:spLocks noGrp="1" noChangeArrowheads="1"/>
          </p:cNvSpPr>
          <p:nvPr>
            <p:ph type="title"/>
          </p:nvPr>
        </p:nvSpPr>
        <p:spPr bwMode="gray">
          <a:xfrm>
            <a:off x="539552" y="116632"/>
            <a:ext cx="3810000" cy="1162050"/>
          </a:xfrm>
          <a:prstGeom prst="roundRect">
            <a:avLst>
              <a:gd name="adj" fmla="val 50000"/>
            </a:avLst>
          </a:prstGeom>
          <a:gradFill rotWithShape="1">
            <a:gsLst>
              <a:gs pos="0">
                <a:schemeClr val="accent2">
                  <a:gamma/>
                  <a:tint val="63529"/>
                  <a:invGamma/>
                </a:schemeClr>
              </a:gs>
              <a:gs pos="100000">
                <a:schemeClr val="accent2"/>
              </a:gs>
            </a:gsLst>
            <a:lin ang="0" scaled="1"/>
          </a:gradFill>
          <a:ln w="38100">
            <a:solidFill>
              <a:srgbClr val="FFFFFF"/>
            </a:solidFill>
            <a:round/>
            <a:headEnd/>
            <a:tailEnd/>
          </a:ln>
          <a:effectLst>
            <a:outerShdw dist="63500" dir="3187806" algn="ctr" rotWithShape="0">
              <a:schemeClr val="bg2"/>
            </a:outerShdw>
          </a:effectLst>
        </p:spPr>
        <p:txBody>
          <a:bodyPr wrap="none" anchor="ctr"/>
          <a:lstStyle/>
          <a:p>
            <a:pPr algn="ctr">
              <a:defRPr/>
            </a:pPr>
            <a:r>
              <a:rPr kumimoji="0" lang="zh-TW" altLang="en-US" sz="2800" dirty="0" smtClean="0">
                <a:solidFill>
                  <a:schemeClr val="bg1"/>
                </a:solidFill>
                <a:latin typeface="Arial" charset="0"/>
              </a:rPr>
              <a:t>案例九</a:t>
            </a:r>
            <a:endParaRPr kumimoji="0" lang="en-US" altLang="zh-TW" sz="2800" dirty="0">
              <a:solidFill>
                <a:schemeClr val="bg1"/>
              </a:solidFill>
              <a:latin typeface="Arial" charset="0"/>
            </a:endParaRPr>
          </a:p>
        </p:txBody>
      </p:sp>
      <p:sp>
        <p:nvSpPr>
          <p:cNvPr id="11" name="標題 1"/>
          <p:cNvSpPr>
            <a:spLocks noGrp="1"/>
          </p:cNvSpPr>
          <p:nvPr>
            <p:ph type="body" idx="2"/>
          </p:nvPr>
        </p:nvSpPr>
        <p:spPr>
          <a:xfrm>
            <a:off x="467544" y="1340768"/>
            <a:ext cx="8147248" cy="698500"/>
          </a:xfrm>
        </p:spPr>
        <p:txBody>
          <a:bodyPr/>
          <a:lstStyle/>
          <a:p>
            <a:r>
              <a:rPr lang="zh-TW" altLang="en-US" sz="2800" b="1" dirty="0" smtClean="0">
                <a:solidFill>
                  <a:srgbClr val="C00000"/>
                </a:solidFill>
              </a:rPr>
              <a:t>單位主管</a:t>
            </a:r>
            <a:r>
              <a:rPr lang="zh-TW" altLang="zh-TW" sz="2800" b="1" dirty="0" smtClean="0">
                <a:solidFill>
                  <a:srgbClr val="C00000"/>
                </a:solidFill>
              </a:rPr>
              <a:t>於其配偶約僱期間屆滿之際，於簽呈上加註准予續聘</a:t>
            </a:r>
            <a:r>
              <a:rPr lang="zh-TW" altLang="en-US" sz="2800" b="1" dirty="0" smtClean="0">
                <a:solidFill>
                  <a:srgbClr val="C00000"/>
                </a:solidFill>
              </a:rPr>
              <a:t>之</a:t>
            </a:r>
            <a:r>
              <a:rPr lang="zh-TW" altLang="zh-TW" sz="2800" b="1" dirty="0" smtClean="0">
                <a:solidFill>
                  <a:srgbClr val="C00000"/>
                </a:solidFill>
              </a:rPr>
              <a:t>文字</a:t>
            </a:r>
            <a:endParaRPr lang="zh-TW" altLang="en-US" sz="2800" dirty="0">
              <a:solidFill>
                <a:srgbClr val="C00000"/>
              </a:solidFill>
            </a:endParaRPr>
          </a:p>
        </p:txBody>
      </p:sp>
    </p:spTree>
    <p:extLst>
      <p:ext uri="{BB962C8B-B14F-4D97-AF65-F5344CB8AC3E}">
        <p14:creationId xmlns:p14="http://schemas.microsoft.com/office/powerpoint/2010/main" val="1511790226"/>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2"/>
          </p:nvPr>
        </p:nvSpPr>
        <p:spPr>
          <a:xfrm>
            <a:off x="467544" y="1412776"/>
            <a:ext cx="8147248" cy="698500"/>
          </a:xfrm>
        </p:spPr>
        <p:txBody>
          <a:bodyPr/>
          <a:lstStyle/>
          <a:p>
            <a:r>
              <a:rPr lang="zh-TW" altLang="en-US" sz="2800" b="1" dirty="0">
                <a:solidFill>
                  <a:srgbClr val="C00000"/>
                </a:solidFill>
              </a:rPr>
              <a:t>單位主管於二親等親屬申請機關陞遷考核申請書上評分並且參加該陞遷甄審委員會</a:t>
            </a:r>
          </a:p>
        </p:txBody>
      </p:sp>
      <p:sp>
        <p:nvSpPr>
          <p:cNvPr id="4" name="內容版面配置區 3"/>
          <p:cNvSpPr>
            <a:spLocks noGrp="1"/>
          </p:cNvSpPr>
          <p:nvPr>
            <p:ph sz="half" idx="1"/>
          </p:nvPr>
        </p:nvSpPr>
        <p:spPr>
          <a:xfrm>
            <a:off x="467544" y="2492896"/>
            <a:ext cx="8153400" cy="3992563"/>
          </a:xfrm>
        </p:spPr>
        <p:txBody>
          <a:bodyPr/>
          <a:lstStyle/>
          <a:p>
            <a:r>
              <a:rPr lang="en-US" altLang="zh-TW" sz="2000" dirty="0"/>
              <a:t>A</a:t>
            </a:r>
            <a:r>
              <a:rPr lang="zh-TW" altLang="en-US" sz="2000" dirty="0"/>
              <a:t>自</a:t>
            </a:r>
            <a:r>
              <a:rPr lang="en-US" altLang="zh-TW" sz="2000" dirty="0"/>
              <a:t>99</a:t>
            </a:r>
            <a:r>
              <a:rPr lang="zh-TW" altLang="en-US" sz="2000" dirty="0"/>
              <a:t>年至</a:t>
            </a:r>
            <a:r>
              <a:rPr lang="en-US" altLang="zh-TW" sz="2000" dirty="0"/>
              <a:t>100</a:t>
            </a:r>
            <a:r>
              <a:rPr lang="zh-TW" altLang="en-US" sz="2000" dirty="0"/>
              <a:t>年間擔任某市政府單位主管，其弟媳</a:t>
            </a:r>
            <a:r>
              <a:rPr lang="en-US" altLang="zh-TW" sz="2000" dirty="0"/>
              <a:t>B</a:t>
            </a:r>
            <a:r>
              <a:rPr lang="zh-TW" altLang="en-US" sz="2000" dirty="0"/>
              <a:t>及妹夫</a:t>
            </a:r>
            <a:r>
              <a:rPr lang="en-US" altLang="zh-TW" sz="2000" dirty="0"/>
              <a:t>C</a:t>
            </a:r>
            <a:r>
              <a:rPr lang="zh-TW" altLang="en-US" sz="2000" dirty="0"/>
              <a:t>均於該機關服務，屬本法第</a:t>
            </a:r>
            <a:r>
              <a:rPr lang="en-US" altLang="zh-TW" sz="2000" dirty="0"/>
              <a:t>3</a:t>
            </a:r>
            <a:r>
              <a:rPr lang="zh-TW" altLang="en-US" sz="2000" dirty="0"/>
              <a:t>條之關係人。</a:t>
            </a:r>
          </a:p>
          <a:p>
            <a:r>
              <a:rPr lang="en-US" altLang="zh-TW" sz="2000" dirty="0"/>
              <a:t>B</a:t>
            </a:r>
            <a:r>
              <a:rPr lang="zh-TW" altLang="en-US" sz="2000" dirty="0"/>
              <a:t>及</a:t>
            </a:r>
            <a:r>
              <a:rPr lang="en-US" altLang="zh-TW" sz="2000" dirty="0"/>
              <a:t>C</a:t>
            </a:r>
            <a:r>
              <a:rPr lang="zh-TW" altLang="en-US" sz="2000" dirty="0"/>
              <a:t>依「某市政府陞遷考核要點」規定，申請參加該機關</a:t>
            </a:r>
            <a:r>
              <a:rPr lang="en-US" altLang="zh-TW" sz="2000" dirty="0"/>
              <a:t>100</a:t>
            </a:r>
            <a:r>
              <a:rPr lang="zh-TW" altLang="en-US" sz="2000" dirty="0"/>
              <a:t>年職缺陞遷之考核及甄選，</a:t>
            </a:r>
            <a:r>
              <a:rPr lang="en-US" altLang="zh-TW" sz="2000" b="1" dirty="0">
                <a:solidFill>
                  <a:srgbClr val="7030A0"/>
                </a:solidFill>
              </a:rPr>
              <a:t>A</a:t>
            </a:r>
            <a:r>
              <a:rPr lang="zh-TW" altLang="en-US" sz="2000" dirty="0"/>
              <a:t>明知</a:t>
            </a:r>
            <a:r>
              <a:rPr lang="en-US" altLang="zh-TW" sz="2000" dirty="0"/>
              <a:t>B</a:t>
            </a:r>
            <a:r>
              <a:rPr lang="zh-TW" altLang="en-US" sz="2000" dirty="0"/>
              <a:t>及</a:t>
            </a:r>
            <a:r>
              <a:rPr lang="en-US" altLang="zh-TW" sz="2000" dirty="0"/>
              <a:t>C</a:t>
            </a:r>
            <a:r>
              <a:rPr lang="zh-TW" altLang="en-US" sz="2000" dirty="0"/>
              <a:t>為其二親等親屬，除在該二員填具之參加</a:t>
            </a:r>
            <a:r>
              <a:rPr lang="zh-TW" altLang="en-US" sz="2000" b="1" dirty="0">
                <a:solidFill>
                  <a:srgbClr val="7030A0"/>
                </a:solidFill>
              </a:rPr>
              <a:t>陞遷考核申請書上，於現在單位課室主管欄位核章外，詎就該二員陞遷考核評分表之品德考核及工作技術項目予以評分</a:t>
            </a:r>
            <a:r>
              <a:rPr lang="zh-TW" altLang="en-US" sz="2000" dirty="0"/>
              <a:t>，嗣以該機關</a:t>
            </a:r>
            <a:r>
              <a:rPr lang="zh-TW" altLang="en-US" sz="2000" b="1" dirty="0">
                <a:solidFill>
                  <a:srgbClr val="7030A0"/>
                </a:solidFill>
              </a:rPr>
              <a:t>甄審暨考績委員會委員身分參與陞補案之甄審會議而未予自行迴避</a:t>
            </a:r>
            <a:r>
              <a:rPr lang="zh-TW" altLang="en-US" sz="2000" dirty="0"/>
              <a:t>，違反本法第</a:t>
            </a:r>
            <a:r>
              <a:rPr lang="en-US" altLang="zh-TW" sz="2000" dirty="0"/>
              <a:t>6</a:t>
            </a:r>
            <a:r>
              <a:rPr lang="zh-TW" altLang="en-US" sz="2000" dirty="0"/>
              <a:t>條及第</a:t>
            </a:r>
            <a:r>
              <a:rPr lang="en-US" altLang="zh-TW" sz="2000" dirty="0"/>
              <a:t>10</a:t>
            </a:r>
            <a:r>
              <a:rPr lang="zh-TW" altLang="en-US" sz="2000" dirty="0"/>
              <a:t>條第</a:t>
            </a:r>
            <a:r>
              <a:rPr lang="en-US" altLang="zh-TW" sz="2000" dirty="0"/>
              <a:t>1</a:t>
            </a:r>
            <a:r>
              <a:rPr lang="zh-TW" altLang="en-US" sz="2000" dirty="0"/>
              <a:t>項規定。惟審酌</a:t>
            </a:r>
            <a:r>
              <a:rPr lang="en-US" altLang="zh-TW" sz="2000" dirty="0"/>
              <a:t>A</a:t>
            </a:r>
            <a:r>
              <a:rPr lang="zh-TW" altLang="en-US" sz="2000" dirty="0"/>
              <a:t>有不知法令之情事，依行政罰法第</a:t>
            </a:r>
            <a:r>
              <a:rPr lang="en-US" altLang="zh-TW" sz="2000" dirty="0"/>
              <a:t>8</a:t>
            </a:r>
            <a:r>
              <a:rPr lang="zh-TW" altLang="en-US" sz="2000" dirty="0"/>
              <a:t>條但書及第</a:t>
            </a:r>
            <a:r>
              <a:rPr lang="en-US" altLang="zh-TW" sz="2000" dirty="0"/>
              <a:t>18</a:t>
            </a:r>
            <a:r>
              <a:rPr lang="zh-TW" altLang="en-US" sz="2000" dirty="0"/>
              <a:t>條第</a:t>
            </a:r>
            <a:r>
              <a:rPr lang="en-US" altLang="zh-TW" sz="2000" dirty="0"/>
              <a:t>3</a:t>
            </a:r>
            <a:r>
              <a:rPr lang="zh-TW" altLang="en-US" sz="2000" dirty="0"/>
              <a:t>項</a:t>
            </a:r>
            <a:r>
              <a:rPr lang="zh-TW" altLang="en-US" sz="2000" b="1" u="sng" dirty="0">
                <a:solidFill>
                  <a:srgbClr val="7030A0"/>
                </a:solidFill>
              </a:rPr>
              <a:t>酌減至法定罰鍰最低額三分之一，並就兩次違法行為併罰</a:t>
            </a:r>
            <a:r>
              <a:rPr lang="en-US" altLang="zh-TW" sz="2000" b="1" u="sng" dirty="0">
                <a:solidFill>
                  <a:srgbClr val="7030A0"/>
                </a:solidFill>
              </a:rPr>
              <a:t>70</a:t>
            </a:r>
            <a:r>
              <a:rPr lang="zh-TW" altLang="en-US" sz="2000" b="1" u="sng" dirty="0">
                <a:solidFill>
                  <a:srgbClr val="7030A0"/>
                </a:solidFill>
              </a:rPr>
              <a:t>萬元</a:t>
            </a:r>
            <a:r>
              <a:rPr lang="zh-TW" altLang="en-US" sz="2000" dirty="0"/>
              <a:t>。</a:t>
            </a:r>
          </a:p>
          <a:p>
            <a:endParaRPr lang="zh-TW" altLang="en-US" sz="2000" dirty="0"/>
          </a:p>
        </p:txBody>
      </p:sp>
      <p:sp>
        <p:nvSpPr>
          <p:cNvPr id="5" name="投影片編號版面配置區 4"/>
          <p:cNvSpPr>
            <a:spLocks noGrp="1"/>
          </p:cNvSpPr>
          <p:nvPr>
            <p:ph type="sldNum" sz="quarter" idx="12"/>
          </p:nvPr>
        </p:nvSpPr>
        <p:spPr/>
        <p:txBody>
          <a:bodyPr/>
          <a:lstStyle/>
          <a:p>
            <a:pPr>
              <a:defRPr/>
            </a:pPr>
            <a:fld id="{69D56BCC-ADC5-4E72-BC97-D7475A35607A}" type="slidenum">
              <a:rPr lang="zh-TW" altLang="en-US" smtClean="0"/>
              <a:pPr>
                <a:defRPr/>
              </a:pPr>
              <a:t>48</a:t>
            </a:fld>
            <a:endParaRPr lang="zh-TW" altLang="en-US"/>
          </a:p>
        </p:txBody>
      </p:sp>
      <p:sp>
        <p:nvSpPr>
          <p:cNvPr id="6" name="AutoShape 7"/>
          <p:cNvSpPr>
            <a:spLocks noGrp="1" noChangeArrowheads="1"/>
          </p:cNvSpPr>
          <p:nvPr>
            <p:ph type="title"/>
          </p:nvPr>
        </p:nvSpPr>
        <p:spPr bwMode="gray">
          <a:xfrm>
            <a:off x="539552" y="116632"/>
            <a:ext cx="3810000" cy="1162050"/>
          </a:xfrm>
          <a:prstGeom prst="roundRect">
            <a:avLst>
              <a:gd name="adj" fmla="val 50000"/>
            </a:avLst>
          </a:prstGeom>
          <a:gradFill rotWithShape="1">
            <a:gsLst>
              <a:gs pos="0">
                <a:schemeClr val="accent2">
                  <a:gamma/>
                  <a:tint val="63529"/>
                  <a:invGamma/>
                </a:schemeClr>
              </a:gs>
              <a:gs pos="100000">
                <a:schemeClr val="accent2"/>
              </a:gs>
            </a:gsLst>
            <a:lin ang="0" scaled="1"/>
          </a:gradFill>
          <a:ln w="38100">
            <a:solidFill>
              <a:srgbClr val="FFFFFF"/>
            </a:solidFill>
            <a:round/>
            <a:headEnd/>
            <a:tailEnd/>
          </a:ln>
          <a:effectLst>
            <a:outerShdw dist="63500" dir="3187806" algn="ctr" rotWithShape="0">
              <a:schemeClr val="bg2"/>
            </a:outerShdw>
          </a:effectLst>
        </p:spPr>
        <p:txBody>
          <a:bodyPr wrap="none" anchor="ctr"/>
          <a:lstStyle/>
          <a:p>
            <a:pPr algn="ctr">
              <a:defRPr/>
            </a:pPr>
            <a:r>
              <a:rPr kumimoji="0" lang="zh-TW" altLang="en-US" sz="2800" dirty="0" smtClean="0">
                <a:solidFill>
                  <a:schemeClr val="bg1"/>
                </a:solidFill>
                <a:latin typeface="Arial" charset="0"/>
              </a:rPr>
              <a:t>案例十</a:t>
            </a:r>
            <a:endParaRPr kumimoji="0" lang="en-US" altLang="zh-TW" sz="2800" dirty="0">
              <a:solidFill>
                <a:schemeClr val="bg1"/>
              </a:solidFill>
              <a:latin typeface="Arial" charset="0"/>
            </a:endParaRPr>
          </a:p>
        </p:txBody>
      </p:sp>
    </p:spTree>
    <p:extLst>
      <p:ext uri="{BB962C8B-B14F-4D97-AF65-F5344CB8AC3E}">
        <p14:creationId xmlns:p14="http://schemas.microsoft.com/office/powerpoint/2010/main" val="407882080"/>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2"/>
          </p:nvPr>
        </p:nvSpPr>
        <p:spPr>
          <a:xfrm>
            <a:off x="457200" y="1406964"/>
            <a:ext cx="8147248" cy="698500"/>
          </a:xfrm>
        </p:spPr>
        <p:txBody>
          <a:bodyPr/>
          <a:lstStyle/>
          <a:p>
            <a:r>
              <a:rPr lang="zh-TW" altLang="en-US" sz="2800" b="1" dirty="0">
                <a:solidFill>
                  <a:srgbClr val="C00000"/>
                </a:solidFill>
              </a:rPr>
              <a:t>單位主管之二親等親屬參加該單位職務代理人職缺面試，該主管自行面談並決定錄取其二親等親屬</a:t>
            </a:r>
          </a:p>
        </p:txBody>
      </p:sp>
      <p:sp>
        <p:nvSpPr>
          <p:cNvPr id="4" name="內容版面配置區 3"/>
          <p:cNvSpPr>
            <a:spLocks noGrp="1"/>
          </p:cNvSpPr>
          <p:nvPr>
            <p:ph sz="half" idx="1"/>
          </p:nvPr>
        </p:nvSpPr>
        <p:spPr>
          <a:xfrm>
            <a:off x="467544" y="2420888"/>
            <a:ext cx="8153400" cy="3992563"/>
          </a:xfrm>
        </p:spPr>
        <p:txBody>
          <a:bodyPr/>
          <a:lstStyle/>
          <a:p>
            <a:r>
              <a:rPr lang="en-US" altLang="zh-TW" sz="2400" dirty="0"/>
              <a:t>A</a:t>
            </a:r>
            <a:r>
              <a:rPr lang="zh-TW" altLang="en-US" sz="2400" dirty="0"/>
              <a:t>自</a:t>
            </a:r>
            <a:r>
              <a:rPr lang="en-US" altLang="zh-TW" sz="2400" dirty="0"/>
              <a:t>98</a:t>
            </a:r>
            <a:r>
              <a:rPr lang="zh-TW" altLang="en-US" sz="2400" dirty="0"/>
              <a:t>年至</a:t>
            </a:r>
            <a:r>
              <a:rPr lang="en-US" altLang="zh-TW" sz="2400" dirty="0"/>
              <a:t>102</a:t>
            </a:r>
            <a:r>
              <a:rPr lang="zh-TW" altLang="en-US" sz="2400" dirty="0"/>
              <a:t>年間擔任某部會單位主管，為本法第</a:t>
            </a:r>
            <a:r>
              <a:rPr lang="en-US" altLang="zh-TW" sz="2400" dirty="0"/>
              <a:t>2</a:t>
            </a:r>
            <a:r>
              <a:rPr lang="zh-TW" altLang="en-US" sz="2400" dirty="0"/>
              <a:t>條所定之公職人員；其胞兄</a:t>
            </a:r>
            <a:r>
              <a:rPr lang="en-US" altLang="zh-TW" sz="2400" dirty="0"/>
              <a:t>B</a:t>
            </a:r>
            <a:r>
              <a:rPr lang="zh-TW" altLang="en-US" sz="2400" dirty="0"/>
              <a:t>為本法第</a:t>
            </a:r>
            <a:r>
              <a:rPr lang="en-US" altLang="zh-TW" sz="2400" dirty="0"/>
              <a:t>3</a:t>
            </a:r>
            <a:r>
              <a:rPr lang="zh-TW" altLang="en-US" sz="2400" dirty="0"/>
              <a:t>條之關係人。</a:t>
            </a:r>
          </a:p>
          <a:p>
            <a:r>
              <a:rPr lang="zh-TW" altLang="en-US" sz="2400" dirty="0"/>
              <a:t>該部會於</a:t>
            </a:r>
            <a:r>
              <a:rPr lang="zh-TW" altLang="en-US" sz="2400" b="1" dirty="0">
                <a:solidFill>
                  <a:srgbClr val="7030A0"/>
                </a:solidFill>
              </a:rPr>
              <a:t>招聘職務代理人</a:t>
            </a:r>
            <a:r>
              <a:rPr lang="zh-TW" altLang="en-US" sz="2400" dirty="0"/>
              <a:t>之過程中，</a:t>
            </a:r>
            <a:r>
              <a:rPr lang="en-US" altLang="zh-TW" sz="2400" b="1" dirty="0">
                <a:solidFill>
                  <a:srgbClr val="7030A0"/>
                </a:solidFill>
              </a:rPr>
              <a:t>A</a:t>
            </a:r>
            <a:r>
              <a:rPr lang="zh-TW" altLang="en-US" sz="2400" b="1" dirty="0">
                <a:solidFill>
                  <a:srgbClr val="7030A0"/>
                </a:solidFill>
              </a:rPr>
              <a:t>除主動通知其胞兄</a:t>
            </a:r>
            <a:r>
              <a:rPr lang="en-US" altLang="zh-TW" sz="2400" b="1" dirty="0">
                <a:solidFill>
                  <a:srgbClr val="7030A0"/>
                </a:solidFill>
              </a:rPr>
              <a:t>B</a:t>
            </a:r>
            <a:r>
              <a:rPr lang="zh-TW" altLang="en-US" sz="2400" b="1" dirty="0">
                <a:solidFill>
                  <a:srgbClr val="7030A0"/>
                </a:solidFill>
              </a:rPr>
              <a:t>投遞該職缺應徵履歷</a:t>
            </a:r>
            <a:r>
              <a:rPr lang="zh-TW" altLang="en-US" sz="2400" dirty="0"/>
              <a:t>外，並</a:t>
            </a:r>
            <a:r>
              <a:rPr lang="zh-TW" altLang="en-US" sz="2400" b="1" dirty="0">
                <a:solidFill>
                  <a:srgbClr val="7030A0"/>
                </a:solidFill>
              </a:rPr>
              <a:t>自行面試該職缺</a:t>
            </a:r>
            <a:r>
              <a:rPr lang="en-US" altLang="zh-TW" sz="2400" b="1" dirty="0">
                <a:solidFill>
                  <a:srgbClr val="7030A0"/>
                </a:solidFill>
              </a:rPr>
              <a:t>2</a:t>
            </a:r>
            <a:r>
              <a:rPr lang="zh-TW" altLang="en-US" sz="2400" b="1" dirty="0">
                <a:solidFill>
                  <a:srgbClr val="7030A0"/>
                </a:solidFill>
              </a:rPr>
              <a:t>名報名人員含</a:t>
            </a:r>
            <a:r>
              <a:rPr lang="en-US" altLang="zh-TW" sz="2400" b="1" dirty="0">
                <a:solidFill>
                  <a:srgbClr val="7030A0"/>
                </a:solidFill>
              </a:rPr>
              <a:t>B</a:t>
            </a:r>
            <a:r>
              <a:rPr lang="zh-TW" altLang="en-US" sz="2400" b="1" dirty="0">
                <a:solidFill>
                  <a:srgbClr val="7030A0"/>
                </a:solidFill>
              </a:rPr>
              <a:t>及另一名</a:t>
            </a:r>
            <a:r>
              <a:rPr lang="en-US" altLang="zh-TW" sz="2400" b="1" dirty="0">
                <a:solidFill>
                  <a:srgbClr val="7030A0"/>
                </a:solidFill>
              </a:rPr>
              <a:t>C</a:t>
            </a:r>
            <a:r>
              <a:rPr lang="zh-TW" altLang="en-US" sz="2400" b="1" dirty="0">
                <a:solidFill>
                  <a:srgbClr val="7030A0"/>
                </a:solidFill>
              </a:rPr>
              <a:t>後，選定胞兄</a:t>
            </a:r>
            <a:r>
              <a:rPr lang="en-US" altLang="zh-TW" sz="2400" b="1" dirty="0">
                <a:solidFill>
                  <a:srgbClr val="7030A0"/>
                </a:solidFill>
              </a:rPr>
              <a:t>B</a:t>
            </a:r>
            <a:r>
              <a:rPr lang="zh-TW" altLang="en-US" sz="2400" b="1" dirty="0">
                <a:solidFill>
                  <a:srgbClr val="7030A0"/>
                </a:solidFill>
              </a:rPr>
              <a:t>為約僱人員</a:t>
            </a:r>
            <a:r>
              <a:rPr lang="zh-TW" altLang="en-US" sz="2400" dirty="0"/>
              <a:t>，使關係人獲得僱用為該機關約僱人員之非財產上利益及領取薪資計</a:t>
            </a:r>
            <a:r>
              <a:rPr lang="en-US" altLang="zh-TW" sz="2400" dirty="0"/>
              <a:t>16</a:t>
            </a:r>
            <a:r>
              <a:rPr lang="zh-TW" altLang="en-US" sz="2400" dirty="0"/>
              <a:t>萬餘元之財產上利益，違反本法第</a:t>
            </a:r>
            <a:r>
              <a:rPr lang="en-US" altLang="zh-TW" sz="2400" dirty="0"/>
              <a:t>6</a:t>
            </a:r>
            <a:r>
              <a:rPr lang="zh-TW" altLang="en-US" sz="2400" dirty="0"/>
              <a:t>條及第</a:t>
            </a:r>
            <a:r>
              <a:rPr lang="en-US" altLang="zh-TW" sz="2400" dirty="0"/>
              <a:t>10</a:t>
            </a:r>
            <a:r>
              <a:rPr lang="zh-TW" altLang="en-US" sz="2400" dirty="0"/>
              <a:t>條第</a:t>
            </a:r>
            <a:r>
              <a:rPr lang="en-US" altLang="zh-TW" sz="2400" dirty="0"/>
              <a:t>1</a:t>
            </a:r>
            <a:r>
              <a:rPr lang="zh-TW" altLang="en-US" sz="2400" dirty="0"/>
              <a:t>項規定，</a:t>
            </a:r>
            <a:r>
              <a:rPr lang="zh-TW" altLang="en-US" sz="2400" b="1" u="sng" dirty="0">
                <a:solidFill>
                  <a:srgbClr val="7030A0"/>
                </a:solidFill>
              </a:rPr>
              <a:t>處罰鍰</a:t>
            </a:r>
            <a:r>
              <a:rPr lang="en-US" altLang="zh-TW" sz="2400" b="1" u="sng" dirty="0">
                <a:solidFill>
                  <a:srgbClr val="7030A0"/>
                </a:solidFill>
              </a:rPr>
              <a:t>100</a:t>
            </a:r>
            <a:r>
              <a:rPr lang="zh-TW" altLang="en-US" sz="2400" b="1" u="sng" dirty="0">
                <a:solidFill>
                  <a:srgbClr val="7030A0"/>
                </a:solidFill>
              </a:rPr>
              <a:t>萬元</a:t>
            </a:r>
            <a:r>
              <a:rPr lang="zh-TW" altLang="en-US" sz="2400" dirty="0"/>
              <a:t>。</a:t>
            </a:r>
          </a:p>
          <a:p>
            <a:endParaRPr lang="zh-TW" altLang="en-US" dirty="0"/>
          </a:p>
        </p:txBody>
      </p:sp>
      <p:sp>
        <p:nvSpPr>
          <p:cNvPr id="5" name="投影片編號版面配置區 4"/>
          <p:cNvSpPr>
            <a:spLocks noGrp="1"/>
          </p:cNvSpPr>
          <p:nvPr>
            <p:ph type="sldNum" sz="quarter" idx="12"/>
          </p:nvPr>
        </p:nvSpPr>
        <p:spPr/>
        <p:txBody>
          <a:bodyPr/>
          <a:lstStyle/>
          <a:p>
            <a:pPr>
              <a:defRPr/>
            </a:pPr>
            <a:fld id="{69D56BCC-ADC5-4E72-BC97-D7475A35607A}" type="slidenum">
              <a:rPr lang="zh-TW" altLang="en-US" smtClean="0"/>
              <a:pPr>
                <a:defRPr/>
              </a:pPr>
              <a:t>49</a:t>
            </a:fld>
            <a:endParaRPr lang="zh-TW" altLang="en-US"/>
          </a:p>
        </p:txBody>
      </p:sp>
      <p:sp>
        <p:nvSpPr>
          <p:cNvPr id="6" name="AutoShape 7"/>
          <p:cNvSpPr>
            <a:spLocks noGrp="1" noChangeArrowheads="1"/>
          </p:cNvSpPr>
          <p:nvPr>
            <p:ph type="title"/>
          </p:nvPr>
        </p:nvSpPr>
        <p:spPr bwMode="gray">
          <a:xfrm>
            <a:off x="539552" y="116632"/>
            <a:ext cx="3810000" cy="1162050"/>
          </a:xfrm>
          <a:prstGeom prst="roundRect">
            <a:avLst>
              <a:gd name="adj" fmla="val 50000"/>
            </a:avLst>
          </a:prstGeom>
          <a:gradFill rotWithShape="1">
            <a:gsLst>
              <a:gs pos="0">
                <a:schemeClr val="accent2">
                  <a:gamma/>
                  <a:tint val="63529"/>
                  <a:invGamma/>
                </a:schemeClr>
              </a:gs>
              <a:gs pos="100000">
                <a:schemeClr val="accent2"/>
              </a:gs>
            </a:gsLst>
            <a:lin ang="0" scaled="1"/>
          </a:gradFill>
          <a:ln w="38100">
            <a:solidFill>
              <a:srgbClr val="FFFFFF"/>
            </a:solidFill>
            <a:round/>
            <a:headEnd/>
            <a:tailEnd/>
          </a:ln>
          <a:effectLst>
            <a:outerShdw dist="63500" dir="3187806" algn="ctr" rotWithShape="0">
              <a:schemeClr val="bg2"/>
            </a:outerShdw>
          </a:effectLst>
        </p:spPr>
        <p:txBody>
          <a:bodyPr wrap="none" anchor="ctr"/>
          <a:lstStyle/>
          <a:p>
            <a:pPr algn="ctr">
              <a:defRPr/>
            </a:pPr>
            <a:r>
              <a:rPr kumimoji="0" lang="zh-TW" altLang="en-US" sz="2800" dirty="0" smtClean="0">
                <a:solidFill>
                  <a:schemeClr val="bg1"/>
                </a:solidFill>
                <a:latin typeface="Arial" charset="0"/>
              </a:rPr>
              <a:t>案例十一 </a:t>
            </a:r>
            <a:endParaRPr kumimoji="0" lang="en-US" altLang="zh-TW" sz="2800" dirty="0">
              <a:solidFill>
                <a:schemeClr val="bg1"/>
              </a:solidFill>
              <a:latin typeface="Arial" charset="0"/>
            </a:endParaRPr>
          </a:p>
        </p:txBody>
      </p:sp>
    </p:spTree>
    <p:extLst>
      <p:ext uri="{BB962C8B-B14F-4D97-AF65-F5344CB8AC3E}">
        <p14:creationId xmlns:p14="http://schemas.microsoft.com/office/powerpoint/2010/main" val="312252758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250740"/>
            <a:ext cx="4186808" cy="1046172"/>
          </a:xfrm>
        </p:spPr>
        <p:txBody>
          <a:bodyPr>
            <a:normAutofit/>
          </a:bodyPr>
          <a:lstStyle/>
          <a:p>
            <a:pPr>
              <a:lnSpc>
                <a:spcPct val="100000"/>
              </a:lnSpc>
            </a:pPr>
            <a:r>
              <a:rPr lang="zh-TW" altLang="en-US" sz="2800" dirty="0" smtClean="0"/>
              <a:t>賤賣國</a:t>
            </a:r>
            <a:r>
              <a:rPr lang="zh-TW" altLang="en-US" sz="2800" dirty="0"/>
              <a:t>有地公文遭竄改 麻生太郎面臨下台壓力</a:t>
            </a:r>
          </a:p>
        </p:txBody>
      </p:sp>
      <p:sp>
        <p:nvSpPr>
          <p:cNvPr id="4" name="內容版面配置區 3"/>
          <p:cNvSpPr>
            <a:spLocks noGrp="1"/>
          </p:cNvSpPr>
          <p:nvPr>
            <p:ph sz="half" idx="1"/>
          </p:nvPr>
        </p:nvSpPr>
        <p:spPr>
          <a:xfrm>
            <a:off x="539552" y="1484784"/>
            <a:ext cx="8071048" cy="4641379"/>
          </a:xfrm>
        </p:spPr>
        <p:txBody>
          <a:bodyPr/>
          <a:lstStyle/>
          <a:p>
            <a:pPr>
              <a:buFont typeface="Wingdings" panose="05000000000000000000" pitchFamily="2" charset="2"/>
              <a:buChar char="l"/>
            </a:pPr>
            <a:r>
              <a:rPr lang="zh-TW" altLang="en-US" sz="1800" dirty="0"/>
              <a:t>日本「森友學園」低價購買國有土地弊</a:t>
            </a:r>
            <a:endParaRPr lang="en-US" altLang="zh-TW" sz="1800" dirty="0"/>
          </a:p>
          <a:p>
            <a:pPr marL="82550" indent="0">
              <a:buNone/>
            </a:pPr>
            <a:r>
              <a:rPr lang="zh-TW" altLang="en-US" sz="1800" dirty="0"/>
              <a:t>    </a:t>
            </a:r>
            <a:r>
              <a:rPr lang="zh-TW" altLang="en-US" sz="1800" dirty="0" smtClean="0"/>
              <a:t> 案</a:t>
            </a:r>
            <a:r>
              <a:rPr lang="zh-TW" altLang="en-US" sz="1800" dirty="0"/>
              <a:t>困擾日本首相安倍晉三已超過一年，</a:t>
            </a:r>
            <a:endParaRPr lang="en-US" altLang="zh-TW" sz="1800" dirty="0"/>
          </a:p>
          <a:p>
            <a:pPr marL="82550" indent="0">
              <a:buNone/>
            </a:pPr>
            <a:r>
              <a:rPr lang="zh-TW" altLang="en-US" sz="1800" dirty="0"/>
              <a:t>     日媒報導預告，財務省擬</a:t>
            </a:r>
            <a:r>
              <a:rPr lang="zh-TW" altLang="en-US" sz="1800" dirty="0" smtClean="0"/>
              <a:t>於</a:t>
            </a:r>
            <a:r>
              <a:rPr lang="en-US" altLang="zh-TW" sz="1800" dirty="0" smtClean="0"/>
              <a:t>2018</a:t>
            </a:r>
            <a:r>
              <a:rPr lang="zh-TW" altLang="en-US" sz="1800" dirty="0" smtClean="0"/>
              <a:t>年</a:t>
            </a:r>
            <a:r>
              <a:rPr lang="en-US" altLang="zh-TW" sz="1800" dirty="0" smtClean="0"/>
              <a:t>3 </a:t>
            </a:r>
            <a:r>
              <a:rPr lang="zh-TW" altLang="en-US" sz="1800" dirty="0" smtClean="0"/>
              <a:t>月</a:t>
            </a:r>
            <a:endParaRPr lang="en-US" altLang="zh-TW" sz="1800" dirty="0" smtClean="0"/>
          </a:p>
          <a:p>
            <a:pPr marL="82550" indent="0">
              <a:buNone/>
            </a:pPr>
            <a:r>
              <a:rPr lang="zh-TW" altLang="en-US" sz="1800" dirty="0"/>
              <a:t> </a:t>
            </a:r>
            <a:r>
              <a:rPr lang="zh-TW" altLang="en-US" sz="1800" dirty="0" smtClean="0"/>
              <a:t>    </a:t>
            </a:r>
            <a:r>
              <a:rPr lang="en-US" altLang="zh-TW" sz="1800" dirty="0" smtClean="0"/>
              <a:t>12</a:t>
            </a:r>
            <a:r>
              <a:rPr lang="zh-TW" altLang="en-US" sz="1800" dirty="0" smtClean="0"/>
              <a:t>日承認，之前森友學園購買工地的公文曾遭竄改，談判過程和交易「</a:t>
            </a:r>
            <a:r>
              <a:rPr lang="zh-TW" altLang="en-US" sz="1800" dirty="0"/>
              <a:t>特</a:t>
            </a:r>
            <a:endParaRPr lang="en-US" altLang="zh-TW" sz="1800" dirty="0" smtClean="0"/>
          </a:p>
          <a:p>
            <a:pPr marL="82550" indent="0">
              <a:buNone/>
            </a:pPr>
            <a:r>
              <a:rPr lang="zh-TW" altLang="en-US" sz="1800" dirty="0" smtClean="0"/>
              <a:t>     殊性</a:t>
            </a:r>
            <a:r>
              <a:rPr lang="zh-TW" altLang="en-US" sz="1800" dirty="0"/>
              <a:t>」</a:t>
            </a:r>
            <a:r>
              <a:rPr lang="zh-TW" altLang="en-US" sz="1800" dirty="0" smtClean="0"/>
              <a:t>的</a:t>
            </a:r>
            <a:r>
              <a:rPr lang="zh-TW" altLang="en-US" sz="1800" dirty="0"/>
              <a:t>陳述遭到刪除，而副首相兼財務大臣麻生太郎，因有掩飾之過</a:t>
            </a:r>
            <a:r>
              <a:rPr lang="zh-TW" altLang="en-US" sz="1800" dirty="0" smtClean="0"/>
              <a:t>，    </a:t>
            </a:r>
            <a:endParaRPr lang="en-US" altLang="zh-TW" sz="1800" dirty="0" smtClean="0"/>
          </a:p>
          <a:p>
            <a:pPr marL="82550" indent="0">
              <a:buNone/>
            </a:pPr>
            <a:r>
              <a:rPr lang="zh-TW" altLang="en-US" sz="1800" dirty="0"/>
              <a:t> </a:t>
            </a:r>
            <a:r>
              <a:rPr lang="zh-TW" altLang="en-US" sz="1800" dirty="0" smtClean="0"/>
              <a:t>    面臨愈來愈</a:t>
            </a:r>
            <a:r>
              <a:rPr lang="zh-TW" altLang="en-US" sz="1800" dirty="0"/>
              <a:t>大的下臺壓力。</a:t>
            </a:r>
          </a:p>
          <a:p>
            <a:r>
              <a:rPr lang="zh-TW" altLang="en-US" sz="1800" dirty="0"/>
              <a:t>在野要求內閣辭職</a:t>
            </a:r>
          </a:p>
          <a:p>
            <a:r>
              <a:rPr lang="zh-TW" altLang="en-US" sz="1800" dirty="0"/>
              <a:t>跟安倍友好的右翼「森友學園」在</a:t>
            </a:r>
            <a:r>
              <a:rPr lang="en-US" altLang="zh-TW" sz="1800" dirty="0"/>
              <a:t>2016</a:t>
            </a:r>
            <a:r>
              <a:rPr lang="zh-TW" altLang="en-US" sz="1800" dirty="0"/>
              <a:t>年中購入大阪一塊土地興建私立小學，當時市值原本是</a:t>
            </a:r>
            <a:r>
              <a:rPr lang="en-US" altLang="zh-TW" sz="1800" dirty="0"/>
              <a:t>9.56</a:t>
            </a:r>
            <a:r>
              <a:rPr lang="zh-TW" altLang="en-US" sz="1800" dirty="0"/>
              <a:t>億日圓（</a:t>
            </a:r>
            <a:r>
              <a:rPr lang="en-US" altLang="zh-TW" sz="1800" dirty="0"/>
              <a:t>2.62</a:t>
            </a:r>
            <a:r>
              <a:rPr lang="zh-TW" altLang="en-US" sz="1800" dirty="0"/>
              <a:t>億元台幣），但當局以需要清除地下垃圾為由，同意免去</a:t>
            </a:r>
            <a:r>
              <a:rPr lang="en-US" altLang="zh-TW" sz="1800" dirty="0"/>
              <a:t>8.22</a:t>
            </a:r>
            <a:r>
              <a:rPr lang="zh-TW" altLang="en-US" sz="1800" dirty="0"/>
              <a:t>億日圓（</a:t>
            </a:r>
            <a:r>
              <a:rPr lang="en-US" altLang="zh-TW" sz="1800" dirty="0"/>
              <a:t>2.25</a:t>
            </a:r>
            <a:r>
              <a:rPr lang="zh-TW" altLang="en-US" sz="1800" dirty="0"/>
              <a:t>億元台幣）的「清潔費」，交易去年曝光後舉國譁然。由於</a:t>
            </a:r>
            <a:r>
              <a:rPr lang="zh-TW" altLang="en-US" sz="1800" b="1" dirty="0">
                <a:solidFill>
                  <a:srgbClr val="7030A0"/>
                </a:solidFill>
              </a:rPr>
              <a:t>安倍妻子安倍昭惠擔任該校榮譽校長，輿論批評為利益輸送，但安倍和麻生一直否認</a:t>
            </a:r>
            <a:r>
              <a:rPr lang="zh-TW" altLang="en-US" sz="1800" dirty="0"/>
              <a:t>。</a:t>
            </a:r>
          </a:p>
          <a:p>
            <a:r>
              <a:rPr lang="zh-TW" altLang="en-US" sz="1800" dirty="0"/>
              <a:t>案情近日有重大發展，</a:t>
            </a:r>
            <a:r>
              <a:rPr lang="en-US" altLang="zh-TW" sz="1800" dirty="0"/>
              <a:t>《</a:t>
            </a:r>
            <a:r>
              <a:rPr lang="zh-TW" altLang="en-US" sz="1800" dirty="0"/>
              <a:t>朝日新聞</a:t>
            </a:r>
            <a:r>
              <a:rPr lang="en-US" altLang="zh-TW" sz="1800" dirty="0"/>
              <a:t>》</a:t>
            </a:r>
            <a:r>
              <a:rPr lang="zh-TW" altLang="en-US" sz="1800" dirty="0"/>
              <a:t>本月初踢爆相關公文被竄改，負責這宗賣地案的財務省近畿財務局一名男職員上周三突然在家中死亡，警方列為自殺，一直在國會為政府辯護的國稅廳長官佐川宣壽也宣布辭職。</a:t>
            </a:r>
            <a:r>
              <a:rPr lang="zh-TW" altLang="en-US" sz="1800" dirty="0">
                <a:solidFill>
                  <a:srgbClr val="7030A0"/>
                </a:solidFill>
              </a:rPr>
              <a:t>「</a:t>
            </a:r>
            <a:r>
              <a:rPr lang="zh-TW" altLang="en-US" sz="1800" b="1" dirty="0">
                <a:solidFill>
                  <a:srgbClr val="7030A0"/>
                </a:solidFill>
              </a:rPr>
              <a:t>森友學園」案再次發酵已令日本國會陷入癱瘓，在野黨杯葛明年預算案辯論，要求安倍內閣引咎辭職。</a:t>
            </a:r>
          </a:p>
        </p:txBody>
      </p:sp>
      <p:sp>
        <p:nvSpPr>
          <p:cNvPr id="5" name="投影片編號版面配置區 4"/>
          <p:cNvSpPr>
            <a:spLocks noGrp="1"/>
          </p:cNvSpPr>
          <p:nvPr>
            <p:ph type="sldNum" sz="quarter" idx="12"/>
          </p:nvPr>
        </p:nvSpPr>
        <p:spPr/>
        <p:txBody>
          <a:bodyPr/>
          <a:lstStyle/>
          <a:p>
            <a:pPr>
              <a:defRPr/>
            </a:pPr>
            <a:fld id="{69D56BCC-ADC5-4E72-BC97-D7475A35607A}" type="slidenum">
              <a:rPr lang="zh-TW" altLang="en-US" smtClean="0"/>
              <a:pPr>
                <a:defRPr/>
              </a:pPr>
              <a:t>5</a:t>
            </a:fld>
            <a:endParaRPr lang="zh-TW" altLang="en-US"/>
          </a:p>
        </p:txBody>
      </p:sp>
      <p:pic>
        <p:nvPicPr>
          <p:cNvPr id="1026" name="Picture 2" descr="https://img.appledaily.com.tw/images/twapple/640pix/20180312/LN13/LN13_0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254968"/>
            <a:ext cx="3430023" cy="2245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4206395"/>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2"/>
          </p:nvPr>
        </p:nvSpPr>
        <p:spPr>
          <a:xfrm>
            <a:off x="457200" y="1406964"/>
            <a:ext cx="8147248" cy="698500"/>
          </a:xfrm>
        </p:spPr>
        <p:txBody>
          <a:bodyPr/>
          <a:lstStyle/>
          <a:p>
            <a:r>
              <a:rPr lang="zh-TW" altLang="en-US" sz="2800" b="1" dirty="0">
                <a:solidFill>
                  <a:srgbClr val="C00000"/>
                </a:solidFill>
              </a:rPr>
              <a:t>單位主管連續三年評打擔任機關工友之配偶之考績</a:t>
            </a:r>
          </a:p>
        </p:txBody>
      </p:sp>
      <p:sp>
        <p:nvSpPr>
          <p:cNvPr id="4" name="內容版面配置區 3"/>
          <p:cNvSpPr>
            <a:spLocks noGrp="1"/>
          </p:cNvSpPr>
          <p:nvPr>
            <p:ph sz="half" idx="1"/>
          </p:nvPr>
        </p:nvSpPr>
        <p:spPr/>
        <p:txBody>
          <a:bodyPr/>
          <a:lstStyle/>
          <a:p>
            <a:r>
              <a:rPr lang="en-US" altLang="zh-TW" sz="2400" dirty="0">
                <a:solidFill>
                  <a:srgbClr val="7030A0"/>
                </a:solidFill>
              </a:rPr>
              <a:t>A</a:t>
            </a:r>
            <a:r>
              <a:rPr lang="zh-TW" altLang="en-US" sz="2400" dirty="0">
                <a:solidFill>
                  <a:srgbClr val="7030A0"/>
                </a:solidFill>
              </a:rPr>
              <a:t>自</a:t>
            </a:r>
            <a:r>
              <a:rPr lang="en-US" altLang="zh-TW" sz="2400" dirty="0">
                <a:solidFill>
                  <a:srgbClr val="7030A0"/>
                </a:solidFill>
              </a:rPr>
              <a:t>100</a:t>
            </a:r>
            <a:r>
              <a:rPr lang="zh-TW" altLang="en-US" sz="2400" dirty="0">
                <a:solidFill>
                  <a:srgbClr val="7030A0"/>
                </a:solidFill>
              </a:rPr>
              <a:t>年起擔任某縣政府單位主管</a:t>
            </a:r>
            <a:r>
              <a:rPr lang="zh-TW" altLang="en-US" sz="2400" dirty="0"/>
              <a:t>，為本法第</a:t>
            </a:r>
            <a:r>
              <a:rPr lang="en-US" altLang="zh-TW" sz="2400" dirty="0"/>
              <a:t>2</a:t>
            </a:r>
            <a:r>
              <a:rPr lang="zh-TW" altLang="en-US" sz="2400" dirty="0"/>
              <a:t>條所定之公職人員，其</a:t>
            </a:r>
            <a:r>
              <a:rPr lang="zh-TW" altLang="en-US" sz="2400" dirty="0">
                <a:solidFill>
                  <a:srgbClr val="7030A0"/>
                </a:solidFill>
              </a:rPr>
              <a:t>配偶</a:t>
            </a:r>
            <a:r>
              <a:rPr lang="en-US" altLang="zh-TW" sz="2400" dirty="0">
                <a:solidFill>
                  <a:srgbClr val="7030A0"/>
                </a:solidFill>
              </a:rPr>
              <a:t>B</a:t>
            </a:r>
            <a:r>
              <a:rPr lang="zh-TW" altLang="en-US" sz="2400" dirty="0">
                <a:solidFill>
                  <a:srgbClr val="7030A0"/>
                </a:solidFill>
              </a:rPr>
              <a:t>自</a:t>
            </a:r>
            <a:r>
              <a:rPr lang="en-US" altLang="zh-TW" sz="2400" dirty="0">
                <a:solidFill>
                  <a:srgbClr val="7030A0"/>
                </a:solidFill>
              </a:rPr>
              <a:t>99</a:t>
            </a:r>
            <a:r>
              <a:rPr lang="zh-TW" altLang="en-US" sz="2400" dirty="0">
                <a:solidFill>
                  <a:srgbClr val="7030A0"/>
                </a:solidFill>
              </a:rPr>
              <a:t>年起為該機關工友</a:t>
            </a:r>
            <a:r>
              <a:rPr lang="zh-TW" altLang="en-US" sz="2400" dirty="0"/>
              <a:t>，為為本法第</a:t>
            </a:r>
            <a:r>
              <a:rPr lang="en-US" altLang="zh-TW" sz="2400" dirty="0"/>
              <a:t>3</a:t>
            </a:r>
            <a:r>
              <a:rPr lang="zh-TW" altLang="en-US" sz="2400" dirty="0"/>
              <a:t>條之關係人。</a:t>
            </a:r>
          </a:p>
          <a:p>
            <a:r>
              <a:rPr lang="en-US" altLang="zh-TW" sz="2400" dirty="0"/>
              <a:t>A</a:t>
            </a:r>
            <a:r>
              <a:rPr lang="zh-TW" altLang="en-US" sz="2400" b="1" dirty="0">
                <a:solidFill>
                  <a:srgbClr val="7030A0"/>
                </a:solidFill>
              </a:rPr>
              <a:t>辦理</a:t>
            </a:r>
            <a:r>
              <a:rPr lang="en-US" altLang="zh-TW" sz="2400" b="1" dirty="0">
                <a:solidFill>
                  <a:srgbClr val="7030A0"/>
                </a:solidFill>
              </a:rPr>
              <a:t>100</a:t>
            </a:r>
            <a:r>
              <a:rPr lang="zh-TW" altLang="en-US" sz="2400" b="1" dirty="0">
                <a:solidFill>
                  <a:srgbClr val="7030A0"/>
                </a:solidFill>
              </a:rPr>
              <a:t>年、</a:t>
            </a:r>
            <a:r>
              <a:rPr lang="en-US" altLang="zh-TW" sz="2400" b="1" dirty="0">
                <a:solidFill>
                  <a:srgbClr val="7030A0"/>
                </a:solidFill>
              </a:rPr>
              <a:t>101</a:t>
            </a:r>
            <a:r>
              <a:rPr lang="zh-TW" altLang="en-US" sz="2400" b="1" dirty="0">
                <a:solidFill>
                  <a:srgbClr val="7030A0"/>
                </a:solidFill>
              </a:rPr>
              <a:t>年及</a:t>
            </a:r>
            <a:r>
              <a:rPr lang="en-US" altLang="zh-TW" sz="2400" b="1" dirty="0">
                <a:solidFill>
                  <a:srgbClr val="7030A0"/>
                </a:solidFill>
              </a:rPr>
              <a:t>102</a:t>
            </a:r>
            <a:r>
              <a:rPr lang="zh-TW" altLang="en-US" sz="2400" b="1" dirty="0">
                <a:solidFill>
                  <a:srgbClr val="7030A0"/>
                </a:solidFill>
              </a:rPr>
              <a:t>年工友年終考核時</a:t>
            </a:r>
            <a:r>
              <a:rPr lang="zh-TW" altLang="en-US" sz="2400" dirty="0"/>
              <a:t>，於各該年度工友年終考核案通報時，</a:t>
            </a:r>
            <a:r>
              <a:rPr lang="zh-TW" altLang="en-US" sz="2400" b="1" dirty="0">
                <a:solidFill>
                  <a:srgbClr val="7030A0"/>
                </a:solidFill>
              </a:rPr>
              <a:t>在</a:t>
            </a:r>
            <a:r>
              <a:rPr lang="en-US" altLang="zh-TW" sz="2400" b="1" dirty="0">
                <a:solidFill>
                  <a:srgbClr val="7030A0"/>
                </a:solidFill>
              </a:rPr>
              <a:t>B</a:t>
            </a:r>
            <a:r>
              <a:rPr lang="zh-TW" altLang="en-US" sz="2400" b="1" dirty="0">
                <a:solidFill>
                  <a:srgbClr val="7030A0"/>
                </a:solidFill>
              </a:rPr>
              <a:t>之平時工作考核表上填具初評成績</a:t>
            </a:r>
            <a:r>
              <a:rPr lang="zh-TW" altLang="en-US" sz="2400" dirty="0"/>
              <a:t>，違反本法第</a:t>
            </a:r>
            <a:r>
              <a:rPr lang="en-US" altLang="zh-TW" sz="2400" dirty="0"/>
              <a:t>6</a:t>
            </a:r>
            <a:r>
              <a:rPr lang="zh-TW" altLang="en-US" sz="2400" dirty="0"/>
              <a:t>條及第</a:t>
            </a:r>
            <a:r>
              <a:rPr lang="en-US" altLang="zh-TW" sz="2400" dirty="0"/>
              <a:t>10</a:t>
            </a:r>
            <a:r>
              <a:rPr lang="zh-TW" altLang="en-US" sz="2400" dirty="0"/>
              <a:t>條第</a:t>
            </a:r>
            <a:r>
              <a:rPr lang="en-US" altLang="zh-TW" sz="2400" dirty="0"/>
              <a:t>1</a:t>
            </a:r>
            <a:r>
              <a:rPr lang="zh-TW" altLang="en-US" sz="2400" dirty="0"/>
              <a:t>項規定。惟審酌其有不知法令之情事，依行政罰法第</a:t>
            </a:r>
            <a:r>
              <a:rPr lang="en-US" altLang="zh-TW" sz="2400" dirty="0"/>
              <a:t>8</a:t>
            </a:r>
            <a:r>
              <a:rPr lang="zh-TW" altLang="en-US" sz="2400" dirty="0"/>
              <a:t>條但書及第</a:t>
            </a:r>
            <a:r>
              <a:rPr lang="en-US" altLang="zh-TW" sz="2400" dirty="0"/>
              <a:t>18</a:t>
            </a:r>
            <a:r>
              <a:rPr lang="zh-TW" altLang="en-US" sz="2400" dirty="0"/>
              <a:t>條之規定，</a:t>
            </a:r>
            <a:r>
              <a:rPr lang="zh-TW" altLang="en-US" sz="2400" b="1" u="sng" dirty="0">
                <a:solidFill>
                  <a:srgbClr val="7030A0"/>
                </a:solidFill>
              </a:rPr>
              <a:t>就其三次違法行為酌減罰鍰金額至三分之一，併處罰鍰</a:t>
            </a:r>
            <a:r>
              <a:rPr lang="en-US" altLang="zh-TW" sz="2400" b="1" u="sng" dirty="0">
                <a:solidFill>
                  <a:srgbClr val="7030A0"/>
                </a:solidFill>
              </a:rPr>
              <a:t>100</a:t>
            </a:r>
            <a:r>
              <a:rPr lang="zh-TW" altLang="en-US" sz="2400" b="1" u="sng" dirty="0">
                <a:solidFill>
                  <a:srgbClr val="7030A0"/>
                </a:solidFill>
              </a:rPr>
              <a:t>萬元</a:t>
            </a:r>
            <a:r>
              <a:rPr lang="zh-TW" altLang="en-US" sz="2400" dirty="0"/>
              <a:t>。</a:t>
            </a:r>
          </a:p>
        </p:txBody>
      </p:sp>
      <p:sp>
        <p:nvSpPr>
          <p:cNvPr id="5" name="投影片編號版面配置區 4"/>
          <p:cNvSpPr>
            <a:spLocks noGrp="1"/>
          </p:cNvSpPr>
          <p:nvPr>
            <p:ph type="sldNum" sz="quarter" idx="12"/>
          </p:nvPr>
        </p:nvSpPr>
        <p:spPr/>
        <p:txBody>
          <a:bodyPr/>
          <a:lstStyle/>
          <a:p>
            <a:pPr>
              <a:defRPr/>
            </a:pPr>
            <a:fld id="{69D56BCC-ADC5-4E72-BC97-D7475A35607A}" type="slidenum">
              <a:rPr lang="zh-TW" altLang="en-US" smtClean="0"/>
              <a:pPr>
                <a:defRPr/>
              </a:pPr>
              <a:t>50</a:t>
            </a:fld>
            <a:endParaRPr lang="zh-TW" altLang="en-US"/>
          </a:p>
        </p:txBody>
      </p:sp>
      <p:sp>
        <p:nvSpPr>
          <p:cNvPr id="6" name="AutoShape 7"/>
          <p:cNvSpPr>
            <a:spLocks noGrp="1" noChangeArrowheads="1"/>
          </p:cNvSpPr>
          <p:nvPr>
            <p:ph type="title"/>
          </p:nvPr>
        </p:nvSpPr>
        <p:spPr bwMode="gray">
          <a:xfrm>
            <a:off x="539552" y="116632"/>
            <a:ext cx="3810000" cy="1162050"/>
          </a:xfrm>
          <a:prstGeom prst="roundRect">
            <a:avLst>
              <a:gd name="adj" fmla="val 50000"/>
            </a:avLst>
          </a:prstGeom>
          <a:gradFill rotWithShape="1">
            <a:gsLst>
              <a:gs pos="0">
                <a:schemeClr val="accent2">
                  <a:gamma/>
                  <a:tint val="63529"/>
                  <a:invGamma/>
                </a:schemeClr>
              </a:gs>
              <a:gs pos="100000">
                <a:schemeClr val="accent2"/>
              </a:gs>
            </a:gsLst>
            <a:lin ang="0" scaled="1"/>
          </a:gradFill>
          <a:ln w="38100">
            <a:solidFill>
              <a:srgbClr val="FFFFFF"/>
            </a:solidFill>
            <a:round/>
            <a:headEnd/>
            <a:tailEnd/>
          </a:ln>
          <a:effectLst>
            <a:outerShdw dist="63500" dir="3187806" algn="ctr" rotWithShape="0">
              <a:schemeClr val="bg2"/>
            </a:outerShdw>
          </a:effectLst>
        </p:spPr>
        <p:txBody>
          <a:bodyPr wrap="none" anchor="ctr"/>
          <a:lstStyle/>
          <a:p>
            <a:pPr algn="ctr">
              <a:defRPr/>
            </a:pPr>
            <a:r>
              <a:rPr kumimoji="0" lang="zh-TW" altLang="en-US" sz="2800" dirty="0" smtClean="0">
                <a:solidFill>
                  <a:schemeClr val="bg1"/>
                </a:solidFill>
                <a:latin typeface="Arial" charset="0"/>
              </a:rPr>
              <a:t>案例十二 </a:t>
            </a:r>
            <a:endParaRPr kumimoji="0" lang="en-US" altLang="zh-TW" sz="2800" dirty="0">
              <a:solidFill>
                <a:schemeClr val="bg1"/>
              </a:solidFill>
              <a:latin typeface="Arial" charset="0"/>
            </a:endParaRPr>
          </a:p>
        </p:txBody>
      </p:sp>
    </p:spTree>
    <p:extLst>
      <p:ext uri="{BB962C8B-B14F-4D97-AF65-F5344CB8AC3E}">
        <p14:creationId xmlns:p14="http://schemas.microsoft.com/office/powerpoint/2010/main" val="3159369581"/>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2"/>
          </p:nvPr>
        </p:nvSpPr>
        <p:spPr>
          <a:xfrm>
            <a:off x="457200" y="1406964"/>
            <a:ext cx="8147248" cy="698500"/>
          </a:xfrm>
        </p:spPr>
        <p:txBody>
          <a:bodyPr/>
          <a:lstStyle/>
          <a:p>
            <a:r>
              <a:rPr lang="zh-TW" altLang="en-US" sz="2800" b="1" dirty="0">
                <a:solidFill>
                  <a:srgbClr val="C00000"/>
                </a:solidFill>
              </a:rPr>
              <a:t>機關首長就考績委員會決議配偶考績乙等之結果，逕行更改為甲等</a:t>
            </a:r>
          </a:p>
        </p:txBody>
      </p:sp>
      <p:sp>
        <p:nvSpPr>
          <p:cNvPr id="4" name="內容版面配置區 3"/>
          <p:cNvSpPr>
            <a:spLocks noGrp="1"/>
          </p:cNvSpPr>
          <p:nvPr>
            <p:ph sz="half" idx="1"/>
          </p:nvPr>
        </p:nvSpPr>
        <p:spPr>
          <a:xfrm>
            <a:off x="395536" y="2348880"/>
            <a:ext cx="8153400" cy="3992563"/>
          </a:xfrm>
        </p:spPr>
        <p:txBody>
          <a:bodyPr/>
          <a:lstStyle/>
          <a:p>
            <a:r>
              <a:rPr lang="en-US" altLang="zh-TW" sz="2000" dirty="0"/>
              <a:t>A</a:t>
            </a:r>
            <a:r>
              <a:rPr lang="zh-TW" altLang="en-US" sz="2000" dirty="0"/>
              <a:t>自</a:t>
            </a:r>
            <a:r>
              <a:rPr lang="en-US" altLang="zh-TW" sz="2000" dirty="0"/>
              <a:t>100</a:t>
            </a:r>
            <a:r>
              <a:rPr lang="zh-TW" altLang="en-US" sz="2000" dirty="0"/>
              <a:t>年至</a:t>
            </a:r>
            <a:r>
              <a:rPr lang="en-US" altLang="zh-TW" sz="2000" dirty="0"/>
              <a:t>102</a:t>
            </a:r>
            <a:r>
              <a:rPr lang="zh-TW" altLang="en-US" sz="2000" dirty="0"/>
              <a:t>年擔任某公所首長，為本法第</a:t>
            </a:r>
            <a:r>
              <a:rPr lang="en-US" altLang="zh-TW" sz="2000" dirty="0"/>
              <a:t>2</a:t>
            </a:r>
            <a:r>
              <a:rPr lang="zh-TW" altLang="en-US" sz="2000" dirty="0"/>
              <a:t>條所定之公職人員，</a:t>
            </a:r>
            <a:r>
              <a:rPr lang="zh-TW" altLang="en-US" sz="2000" dirty="0" smtClean="0"/>
              <a:t>其配偶</a:t>
            </a:r>
            <a:r>
              <a:rPr lang="en-US" altLang="zh-TW" sz="2000" dirty="0" smtClean="0"/>
              <a:t>B</a:t>
            </a:r>
            <a:r>
              <a:rPr lang="zh-TW" altLang="en-US" sz="2000" dirty="0"/>
              <a:t>擔任該公所課員，為本法第</a:t>
            </a:r>
            <a:r>
              <a:rPr lang="en-US" altLang="zh-TW" sz="2000" dirty="0"/>
              <a:t>3</a:t>
            </a:r>
            <a:r>
              <a:rPr lang="zh-TW" altLang="en-US" sz="2000" dirty="0"/>
              <a:t>條之關係人。</a:t>
            </a:r>
          </a:p>
          <a:p>
            <a:r>
              <a:rPr lang="zh-TW" altLang="en-US" sz="2000" dirty="0"/>
              <a:t>該公所於</a:t>
            </a:r>
            <a:r>
              <a:rPr lang="en-US" altLang="zh-TW" sz="2000" dirty="0"/>
              <a:t>102</a:t>
            </a:r>
            <a:r>
              <a:rPr lang="zh-TW" altLang="en-US" sz="2000" dirty="0"/>
              <a:t>年召開</a:t>
            </a:r>
            <a:r>
              <a:rPr lang="en-US" altLang="zh-TW" sz="2000" dirty="0">
                <a:solidFill>
                  <a:srgbClr val="7030A0"/>
                </a:solidFill>
              </a:rPr>
              <a:t>101</a:t>
            </a:r>
            <a:r>
              <a:rPr lang="zh-TW" altLang="en-US" sz="2000" dirty="0">
                <a:solidFill>
                  <a:srgbClr val="7030A0"/>
                </a:solidFill>
              </a:rPr>
              <a:t>年度考績委員會會議，決議首長</a:t>
            </a:r>
            <a:r>
              <a:rPr lang="en-US" altLang="zh-TW" sz="2000" dirty="0">
                <a:solidFill>
                  <a:srgbClr val="7030A0"/>
                </a:solidFill>
              </a:rPr>
              <a:t>A</a:t>
            </a:r>
            <a:r>
              <a:rPr lang="zh-TW" altLang="en-US" sz="2000" dirty="0">
                <a:solidFill>
                  <a:srgbClr val="7030A0"/>
                </a:solidFill>
              </a:rPr>
              <a:t>之配偶</a:t>
            </a:r>
            <a:r>
              <a:rPr lang="en-US" altLang="zh-TW" sz="2000" dirty="0">
                <a:solidFill>
                  <a:srgbClr val="7030A0"/>
                </a:solidFill>
              </a:rPr>
              <a:t>B</a:t>
            </a:r>
            <a:r>
              <a:rPr lang="zh-TW" altLang="en-US" sz="2000" dirty="0">
                <a:solidFill>
                  <a:srgbClr val="7030A0"/>
                </a:solidFill>
              </a:rPr>
              <a:t>之</a:t>
            </a:r>
            <a:r>
              <a:rPr lang="en-US" altLang="zh-TW" sz="2000" dirty="0">
                <a:solidFill>
                  <a:srgbClr val="7030A0"/>
                </a:solidFill>
              </a:rPr>
              <a:t>101</a:t>
            </a:r>
            <a:r>
              <a:rPr lang="zh-TW" altLang="en-US" sz="2000" dirty="0">
                <a:solidFill>
                  <a:srgbClr val="7030A0"/>
                </a:solidFill>
              </a:rPr>
              <a:t>年度年終考績為乙等</a:t>
            </a:r>
            <a:r>
              <a:rPr lang="zh-TW" altLang="en-US" sz="2000" dirty="0"/>
              <a:t>，嗣該決議結果送陳</a:t>
            </a:r>
            <a:r>
              <a:rPr lang="zh-TW" altLang="en-US" sz="2000" dirty="0">
                <a:solidFill>
                  <a:srgbClr val="7030A0"/>
                </a:solidFill>
              </a:rPr>
              <a:t>首長批示</a:t>
            </a:r>
            <a:r>
              <a:rPr lang="zh-TW" altLang="en-US" sz="2000" dirty="0"/>
              <a:t>「考列乙等人員應依相關指標覈實考列，</a:t>
            </a:r>
            <a:r>
              <a:rPr lang="zh-TW" altLang="en-US" sz="2000" dirty="0">
                <a:solidFill>
                  <a:srgbClr val="7030A0"/>
                </a:solidFill>
              </a:rPr>
              <a:t>退請再審</a:t>
            </a:r>
            <a:r>
              <a:rPr lang="zh-TW" altLang="en-US" sz="2000" dirty="0"/>
              <a:t>」。 </a:t>
            </a:r>
          </a:p>
          <a:p>
            <a:r>
              <a:rPr lang="zh-TW" altLang="en-US" sz="2000" dirty="0"/>
              <a:t>該公所遂依首長之批示，</a:t>
            </a:r>
            <a:r>
              <a:rPr lang="zh-TW" altLang="en-US" sz="2000" dirty="0">
                <a:solidFill>
                  <a:srgbClr val="7030A0"/>
                </a:solidFill>
              </a:rPr>
              <a:t>續行召開</a:t>
            </a:r>
            <a:r>
              <a:rPr lang="en-US" altLang="zh-TW" sz="2000" dirty="0">
                <a:solidFill>
                  <a:srgbClr val="7030A0"/>
                </a:solidFill>
              </a:rPr>
              <a:t>101</a:t>
            </a:r>
            <a:r>
              <a:rPr lang="zh-TW" altLang="en-US" sz="2000" dirty="0">
                <a:solidFill>
                  <a:srgbClr val="7030A0"/>
                </a:solidFill>
              </a:rPr>
              <a:t>年度考績委員會會議，經考績委員決議結果仍維持</a:t>
            </a:r>
            <a:r>
              <a:rPr lang="en-US" altLang="zh-TW" sz="2000" dirty="0">
                <a:solidFill>
                  <a:srgbClr val="7030A0"/>
                </a:solidFill>
              </a:rPr>
              <a:t>B</a:t>
            </a:r>
            <a:r>
              <a:rPr lang="zh-TW" altLang="en-US" sz="2000" dirty="0">
                <a:solidFill>
                  <a:srgbClr val="7030A0"/>
                </a:solidFill>
              </a:rPr>
              <a:t>之考績為乙等</a:t>
            </a:r>
            <a:r>
              <a:rPr lang="zh-TW" altLang="en-US" sz="2000" dirty="0"/>
              <a:t>。詎該決議結果送陳首長批示，</a:t>
            </a:r>
            <a:r>
              <a:rPr lang="en-US" altLang="zh-TW" sz="2000" dirty="0">
                <a:solidFill>
                  <a:srgbClr val="7030A0"/>
                </a:solidFill>
              </a:rPr>
              <a:t>A</a:t>
            </a:r>
            <a:r>
              <a:rPr lang="zh-TW" altLang="en-US" sz="2000" dirty="0">
                <a:solidFill>
                  <a:srgbClr val="7030A0"/>
                </a:solidFill>
              </a:rPr>
              <a:t>逕更改配偶</a:t>
            </a:r>
            <a:r>
              <a:rPr lang="en-US" altLang="zh-TW" sz="2000" dirty="0">
                <a:solidFill>
                  <a:srgbClr val="7030A0"/>
                </a:solidFill>
              </a:rPr>
              <a:t>B</a:t>
            </a:r>
            <a:r>
              <a:rPr lang="zh-TW" altLang="en-US" sz="2000" dirty="0">
                <a:solidFill>
                  <a:srgbClr val="7030A0"/>
                </a:solidFill>
              </a:rPr>
              <a:t>考績為甲等，嗣送經銓敘部審定為甲等在案</a:t>
            </a:r>
            <a:r>
              <a:rPr lang="zh-TW" altLang="en-US" sz="2000" dirty="0"/>
              <a:t>，使配偶</a:t>
            </a:r>
            <a:r>
              <a:rPr lang="en-US" altLang="zh-TW" sz="2000" b="1" dirty="0">
                <a:solidFill>
                  <a:srgbClr val="7030A0"/>
                </a:solidFill>
              </a:rPr>
              <a:t>B</a:t>
            </a:r>
            <a:r>
              <a:rPr lang="zh-TW" altLang="en-US" sz="2000" b="1" dirty="0">
                <a:solidFill>
                  <a:srgbClr val="7030A0"/>
                </a:solidFill>
              </a:rPr>
              <a:t>獲得考列</a:t>
            </a:r>
            <a:r>
              <a:rPr lang="zh-TW" altLang="en-US" sz="2000" b="1" u="sng" dirty="0">
                <a:solidFill>
                  <a:srgbClr val="7030A0"/>
                </a:solidFill>
              </a:rPr>
              <a:t>甲等考績</a:t>
            </a:r>
            <a:r>
              <a:rPr lang="zh-TW" altLang="en-US" sz="2000" b="1" dirty="0">
                <a:solidFill>
                  <a:srgbClr val="7030A0"/>
                </a:solidFill>
              </a:rPr>
              <a:t>獎金之財產上利益及</a:t>
            </a:r>
            <a:r>
              <a:rPr lang="zh-TW" altLang="en-US" sz="2000" b="1" u="sng" dirty="0">
                <a:solidFill>
                  <a:srgbClr val="7030A0"/>
                </a:solidFill>
              </a:rPr>
              <a:t>晉級之非財產上利益</a:t>
            </a:r>
            <a:r>
              <a:rPr lang="zh-TW" altLang="en-US" sz="2000" dirty="0"/>
              <a:t>，違反本法第</a:t>
            </a:r>
            <a:r>
              <a:rPr lang="en-US" altLang="zh-TW" sz="2000" dirty="0"/>
              <a:t>6</a:t>
            </a:r>
            <a:r>
              <a:rPr lang="zh-TW" altLang="en-US" sz="2000" dirty="0"/>
              <a:t>條及第</a:t>
            </a:r>
            <a:r>
              <a:rPr lang="en-US" altLang="zh-TW" sz="2000" dirty="0"/>
              <a:t>10</a:t>
            </a:r>
            <a:r>
              <a:rPr lang="zh-TW" altLang="en-US" sz="2000" dirty="0"/>
              <a:t>條第</a:t>
            </a:r>
            <a:r>
              <a:rPr lang="en-US" altLang="zh-TW" sz="2000" dirty="0"/>
              <a:t>1</a:t>
            </a:r>
            <a:r>
              <a:rPr lang="zh-TW" altLang="en-US" sz="2000" dirty="0"/>
              <a:t>項規定。惟審酌</a:t>
            </a:r>
            <a:r>
              <a:rPr lang="en-US" altLang="zh-TW" sz="2000" dirty="0"/>
              <a:t>A</a:t>
            </a:r>
            <a:r>
              <a:rPr lang="zh-TW" altLang="en-US" sz="2000" dirty="0"/>
              <a:t>有不知法令之情事，依行政罰法第</a:t>
            </a:r>
            <a:r>
              <a:rPr lang="en-US" altLang="zh-TW" sz="2000" dirty="0"/>
              <a:t>8</a:t>
            </a:r>
            <a:r>
              <a:rPr lang="zh-TW" altLang="en-US" sz="2000" dirty="0"/>
              <a:t>條但書及第</a:t>
            </a:r>
            <a:r>
              <a:rPr lang="en-US" altLang="zh-TW" sz="2000" dirty="0"/>
              <a:t>18</a:t>
            </a:r>
            <a:r>
              <a:rPr lang="zh-TW" altLang="en-US" sz="2000" dirty="0"/>
              <a:t>條第</a:t>
            </a:r>
            <a:r>
              <a:rPr lang="en-US" altLang="zh-TW" sz="2000" dirty="0"/>
              <a:t>3</a:t>
            </a:r>
            <a:r>
              <a:rPr lang="zh-TW" altLang="en-US" sz="2000" dirty="0"/>
              <a:t>項規定酌減至法定罰鍰金額最低額之二分之一，處罰鍰</a:t>
            </a:r>
            <a:r>
              <a:rPr lang="en-US" altLang="zh-TW" sz="2000" dirty="0"/>
              <a:t>50</a:t>
            </a:r>
            <a:r>
              <a:rPr lang="zh-TW" altLang="en-US" sz="2000" dirty="0"/>
              <a:t>萬元。</a:t>
            </a:r>
          </a:p>
          <a:p>
            <a:endParaRPr lang="zh-TW" altLang="en-US" dirty="0"/>
          </a:p>
        </p:txBody>
      </p:sp>
      <p:sp>
        <p:nvSpPr>
          <p:cNvPr id="5" name="投影片編號版面配置區 4"/>
          <p:cNvSpPr>
            <a:spLocks noGrp="1"/>
          </p:cNvSpPr>
          <p:nvPr>
            <p:ph type="sldNum" sz="quarter" idx="12"/>
          </p:nvPr>
        </p:nvSpPr>
        <p:spPr/>
        <p:txBody>
          <a:bodyPr/>
          <a:lstStyle/>
          <a:p>
            <a:pPr>
              <a:defRPr/>
            </a:pPr>
            <a:fld id="{69D56BCC-ADC5-4E72-BC97-D7475A35607A}" type="slidenum">
              <a:rPr lang="zh-TW" altLang="en-US" smtClean="0"/>
              <a:pPr>
                <a:defRPr/>
              </a:pPr>
              <a:t>51</a:t>
            </a:fld>
            <a:endParaRPr lang="zh-TW" altLang="en-US"/>
          </a:p>
        </p:txBody>
      </p:sp>
      <p:sp>
        <p:nvSpPr>
          <p:cNvPr id="6" name="AutoShape 7"/>
          <p:cNvSpPr>
            <a:spLocks noGrp="1" noChangeArrowheads="1"/>
          </p:cNvSpPr>
          <p:nvPr>
            <p:ph type="title"/>
          </p:nvPr>
        </p:nvSpPr>
        <p:spPr bwMode="gray">
          <a:xfrm>
            <a:off x="539552" y="116632"/>
            <a:ext cx="3810000" cy="1162050"/>
          </a:xfrm>
          <a:prstGeom prst="roundRect">
            <a:avLst>
              <a:gd name="adj" fmla="val 50000"/>
            </a:avLst>
          </a:prstGeom>
          <a:gradFill rotWithShape="1">
            <a:gsLst>
              <a:gs pos="0">
                <a:schemeClr val="accent2">
                  <a:gamma/>
                  <a:tint val="63529"/>
                  <a:invGamma/>
                </a:schemeClr>
              </a:gs>
              <a:gs pos="100000">
                <a:schemeClr val="accent2"/>
              </a:gs>
            </a:gsLst>
            <a:lin ang="0" scaled="1"/>
          </a:gradFill>
          <a:ln w="38100">
            <a:solidFill>
              <a:srgbClr val="FFFFFF"/>
            </a:solidFill>
            <a:round/>
            <a:headEnd/>
            <a:tailEnd/>
          </a:ln>
          <a:effectLst>
            <a:outerShdw dist="63500" dir="3187806" algn="ctr" rotWithShape="0">
              <a:schemeClr val="bg2"/>
            </a:outerShdw>
          </a:effectLst>
        </p:spPr>
        <p:txBody>
          <a:bodyPr wrap="none" anchor="ctr"/>
          <a:lstStyle/>
          <a:p>
            <a:pPr algn="ctr">
              <a:defRPr/>
            </a:pPr>
            <a:r>
              <a:rPr kumimoji="0" lang="zh-TW" altLang="en-US" sz="2800" dirty="0" smtClean="0">
                <a:solidFill>
                  <a:schemeClr val="bg1"/>
                </a:solidFill>
                <a:latin typeface="Arial" charset="0"/>
              </a:rPr>
              <a:t>案例十三 </a:t>
            </a:r>
            <a:endParaRPr kumimoji="0" lang="en-US" altLang="zh-TW" sz="2800" dirty="0">
              <a:solidFill>
                <a:schemeClr val="bg1"/>
              </a:solidFill>
              <a:latin typeface="Arial" charset="0"/>
            </a:endParaRPr>
          </a:p>
        </p:txBody>
      </p:sp>
    </p:spTree>
    <p:extLst>
      <p:ext uri="{BB962C8B-B14F-4D97-AF65-F5344CB8AC3E}">
        <p14:creationId xmlns:p14="http://schemas.microsoft.com/office/powerpoint/2010/main" val="1038495711"/>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2"/>
          </p:nvPr>
        </p:nvSpPr>
        <p:spPr>
          <a:xfrm>
            <a:off x="457200" y="1406964"/>
            <a:ext cx="8147248" cy="698500"/>
          </a:xfrm>
        </p:spPr>
        <p:txBody>
          <a:bodyPr/>
          <a:lstStyle/>
          <a:p>
            <a:r>
              <a:rPr lang="zh-TW" altLang="en-US" sz="2800" b="1" dirty="0">
                <a:solidFill>
                  <a:srgbClr val="C00000"/>
                </a:solidFill>
              </a:rPr>
              <a:t>單位主管將工程採購案施作工區變更為岳母經營民宿所在地</a:t>
            </a:r>
          </a:p>
        </p:txBody>
      </p:sp>
      <p:sp>
        <p:nvSpPr>
          <p:cNvPr id="4" name="內容版面配置區 3"/>
          <p:cNvSpPr>
            <a:spLocks noGrp="1"/>
          </p:cNvSpPr>
          <p:nvPr>
            <p:ph sz="half" idx="1"/>
          </p:nvPr>
        </p:nvSpPr>
        <p:spPr>
          <a:xfrm>
            <a:off x="467544" y="2420888"/>
            <a:ext cx="8153400" cy="3992563"/>
          </a:xfrm>
        </p:spPr>
        <p:txBody>
          <a:bodyPr/>
          <a:lstStyle/>
          <a:p>
            <a:r>
              <a:rPr lang="en-US" altLang="zh-TW" sz="2400" dirty="0"/>
              <a:t>A</a:t>
            </a:r>
            <a:r>
              <a:rPr lang="zh-TW" altLang="en-US" sz="2400" dirty="0"/>
              <a:t>自</a:t>
            </a:r>
            <a:r>
              <a:rPr lang="en-US" altLang="zh-TW" sz="2400" dirty="0"/>
              <a:t>98</a:t>
            </a:r>
            <a:r>
              <a:rPr lang="zh-TW" altLang="en-US" sz="2400" dirty="0"/>
              <a:t>年起擔任市公所課長，係本法第</a:t>
            </a:r>
            <a:r>
              <a:rPr lang="en-US" altLang="zh-TW" sz="2400" dirty="0"/>
              <a:t>2</a:t>
            </a:r>
            <a:r>
              <a:rPr lang="zh-TW" altLang="en-US" sz="2400" dirty="0"/>
              <a:t>條之公職人員。該市公所工程採購案之預算書及契約書中，</a:t>
            </a:r>
            <a:r>
              <a:rPr lang="zh-TW" altLang="en-US" sz="2400" dirty="0">
                <a:solidFill>
                  <a:srgbClr val="7030A0"/>
                </a:solidFill>
              </a:rPr>
              <a:t>工程內容編列實際施作新建擋土牆四工區及新建道路，與原函報縣政府核定補助項目不同</a:t>
            </a:r>
            <a:r>
              <a:rPr lang="zh-TW" altLang="en-US" sz="2400" dirty="0"/>
              <a:t>，經以工程圖說至現場比對發現</a:t>
            </a:r>
            <a:r>
              <a:rPr lang="zh-TW" altLang="en-US" sz="2400" dirty="0">
                <a:solidFill>
                  <a:srgbClr val="7030A0"/>
                </a:solidFill>
              </a:rPr>
              <a:t>其中一個工區為</a:t>
            </a:r>
            <a:r>
              <a:rPr lang="en-US" altLang="zh-TW" sz="2400" dirty="0">
                <a:solidFill>
                  <a:srgbClr val="7030A0"/>
                </a:solidFill>
              </a:rPr>
              <a:t>A</a:t>
            </a:r>
            <a:r>
              <a:rPr lang="zh-TW" altLang="en-US" sz="2400" dirty="0">
                <a:solidFill>
                  <a:srgbClr val="7030A0"/>
                </a:solidFill>
              </a:rPr>
              <a:t>之岳母經營之民宿</a:t>
            </a:r>
            <a:r>
              <a:rPr lang="zh-TW" altLang="en-US" sz="2400" dirty="0"/>
              <a:t>，</a:t>
            </a:r>
            <a:r>
              <a:rPr lang="en-US" altLang="zh-TW" sz="2400" dirty="0"/>
              <a:t>A</a:t>
            </a:r>
            <a:r>
              <a:rPr lang="zh-TW" altLang="en-US" sz="2400" dirty="0"/>
              <a:t>依市公所分層負責明細表職掌該公所建築工程設計、施工監督業務，於上開工程案件採購階段明知工區係其岳母民宿位置所在，詎</a:t>
            </a:r>
            <a:r>
              <a:rPr lang="zh-TW" altLang="en-US" sz="2400" dirty="0">
                <a:solidFill>
                  <a:srgbClr val="7030A0"/>
                </a:solidFill>
              </a:rPr>
              <a:t>未自行迴避</a:t>
            </a:r>
            <a:r>
              <a:rPr lang="zh-TW" altLang="en-US" sz="2400" dirty="0"/>
              <a:t>而於</a:t>
            </a:r>
            <a:r>
              <a:rPr lang="en-US" altLang="zh-TW" sz="2400" dirty="0"/>
              <a:t>99</a:t>
            </a:r>
            <a:r>
              <a:rPr lang="zh-TW" altLang="en-US" sz="2400" dirty="0"/>
              <a:t>年</a:t>
            </a:r>
            <a:r>
              <a:rPr lang="en-US" altLang="zh-TW" sz="2400" dirty="0"/>
              <a:t>12</a:t>
            </a:r>
            <a:r>
              <a:rPr lang="zh-TW" altLang="en-US" sz="2400" dirty="0"/>
              <a:t>月至</a:t>
            </a:r>
            <a:r>
              <a:rPr lang="en-US" altLang="zh-TW" sz="2400" dirty="0"/>
              <a:t>100</a:t>
            </a:r>
            <a:r>
              <a:rPr lang="zh-TW" altLang="en-US" sz="2400" dirty="0"/>
              <a:t>年</a:t>
            </a:r>
            <a:r>
              <a:rPr lang="en-US" altLang="zh-TW" sz="2400" dirty="0"/>
              <a:t>3</a:t>
            </a:r>
            <a:r>
              <a:rPr lang="zh-TW" altLang="en-US" sz="2400" dirty="0"/>
              <a:t>月間，於工程預算書、契約書及工程變更設計預算書上核章，違反本法第</a:t>
            </a:r>
            <a:r>
              <a:rPr lang="en-US" altLang="zh-TW" sz="2400" dirty="0"/>
              <a:t>6</a:t>
            </a:r>
            <a:r>
              <a:rPr lang="zh-TW" altLang="en-US" sz="2400" dirty="0"/>
              <a:t>條及第</a:t>
            </a:r>
            <a:r>
              <a:rPr lang="en-US" altLang="zh-TW" sz="2400" dirty="0"/>
              <a:t>10</a:t>
            </a:r>
            <a:r>
              <a:rPr lang="zh-TW" altLang="en-US" sz="2400" dirty="0"/>
              <a:t>條第</a:t>
            </a:r>
            <a:r>
              <a:rPr lang="en-US" altLang="zh-TW" sz="2400" dirty="0"/>
              <a:t>1</a:t>
            </a:r>
            <a:r>
              <a:rPr lang="zh-TW" altLang="en-US" sz="2400" dirty="0"/>
              <a:t>項規定，</a:t>
            </a:r>
            <a:r>
              <a:rPr lang="zh-TW" altLang="en-US" sz="2400" u="sng" dirty="0">
                <a:solidFill>
                  <a:srgbClr val="7030A0"/>
                </a:solidFill>
              </a:rPr>
              <a:t>處</a:t>
            </a:r>
            <a:r>
              <a:rPr lang="en-US" altLang="zh-TW" sz="2400" u="sng" dirty="0">
                <a:solidFill>
                  <a:srgbClr val="7030A0"/>
                </a:solidFill>
              </a:rPr>
              <a:t>100</a:t>
            </a:r>
            <a:r>
              <a:rPr lang="zh-TW" altLang="en-US" sz="2400" u="sng" dirty="0">
                <a:solidFill>
                  <a:srgbClr val="7030A0"/>
                </a:solidFill>
              </a:rPr>
              <a:t>萬元罰鍰</a:t>
            </a:r>
            <a:r>
              <a:rPr lang="zh-TW" altLang="en-US" sz="2400" dirty="0" smtClean="0"/>
              <a:t>。</a:t>
            </a:r>
            <a:endParaRPr lang="zh-TW" altLang="en-US" sz="2400" dirty="0"/>
          </a:p>
        </p:txBody>
      </p:sp>
      <p:sp>
        <p:nvSpPr>
          <p:cNvPr id="5" name="投影片編號版面配置區 4"/>
          <p:cNvSpPr>
            <a:spLocks noGrp="1"/>
          </p:cNvSpPr>
          <p:nvPr>
            <p:ph type="sldNum" sz="quarter" idx="12"/>
          </p:nvPr>
        </p:nvSpPr>
        <p:spPr/>
        <p:txBody>
          <a:bodyPr/>
          <a:lstStyle/>
          <a:p>
            <a:pPr>
              <a:defRPr/>
            </a:pPr>
            <a:fld id="{69D56BCC-ADC5-4E72-BC97-D7475A35607A}" type="slidenum">
              <a:rPr lang="zh-TW" altLang="en-US" smtClean="0"/>
              <a:pPr>
                <a:defRPr/>
              </a:pPr>
              <a:t>52</a:t>
            </a:fld>
            <a:endParaRPr lang="zh-TW" altLang="en-US"/>
          </a:p>
        </p:txBody>
      </p:sp>
      <p:sp>
        <p:nvSpPr>
          <p:cNvPr id="6" name="AutoShape 7"/>
          <p:cNvSpPr>
            <a:spLocks noGrp="1" noChangeArrowheads="1"/>
          </p:cNvSpPr>
          <p:nvPr>
            <p:ph type="title"/>
          </p:nvPr>
        </p:nvSpPr>
        <p:spPr bwMode="gray">
          <a:xfrm>
            <a:off x="539552" y="116632"/>
            <a:ext cx="3810000" cy="1162050"/>
          </a:xfrm>
          <a:prstGeom prst="roundRect">
            <a:avLst>
              <a:gd name="adj" fmla="val 50000"/>
            </a:avLst>
          </a:prstGeom>
          <a:gradFill rotWithShape="1">
            <a:gsLst>
              <a:gs pos="0">
                <a:schemeClr val="accent2">
                  <a:gamma/>
                  <a:tint val="63529"/>
                  <a:invGamma/>
                </a:schemeClr>
              </a:gs>
              <a:gs pos="100000">
                <a:schemeClr val="accent2"/>
              </a:gs>
            </a:gsLst>
            <a:lin ang="0" scaled="1"/>
          </a:gradFill>
          <a:ln w="38100">
            <a:solidFill>
              <a:srgbClr val="FFFFFF"/>
            </a:solidFill>
            <a:round/>
            <a:headEnd/>
            <a:tailEnd/>
          </a:ln>
          <a:effectLst>
            <a:outerShdw dist="63500" dir="3187806" algn="ctr" rotWithShape="0">
              <a:schemeClr val="bg2"/>
            </a:outerShdw>
          </a:effectLst>
        </p:spPr>
        <p:txBody>
          <a:bodyPr wrap="none" anchor="ctr"/>
          <a:lstStyle/>
          <a:p>
            <a:pPr algn="ctr">
              <a:defRPr/>
            </a:pPr>
            <a:r>
              <a:rPr kumimoji="0" lang="zh-TW" altLang="en-US" sz="2800" dirty="0" smtClean="0">
                <a:solidFill>
                  <a:schemeClr val="bg1"/>
                </a:solidFill>
                <a:latin typeface="Arial" charset="0"/>
              </a:rPr>
              <a:t>案例十四 </a:t>
            </a:r>
            <a:endParaRPr kumimoji="0" lang="en-US" altLang="zh-TW" sz="2800" dirty="0">
              <a:solidFill>
                <a:schemeClr val="bg1"/>
              </a:solidFill>
              <a:latin typeface="Arial" charset="0"/>
            </a:endParaRPr>
          </a:p>
        </p:txBody>
      </p:sp>
    </p:spTree>
    <p:extLst>
      <p:ext uri="{BB962C8B-B14F-4D97-AF65-F5344CB8AC3E}">
        <p14:creationId xmlns:p14="http://schemas.microsoft.com/office/powerpoint/2010/main" val="1496704155"/>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sz="half" idx="1"/>
          </p:nvPr>
        </p:nvSpPr>
        <p:spPr>
          <a:xfrm>
            <a:off x="467544" y="1196752"/>
            <a:ext cx="8153400" cy="3992563"/>
          </a:xfrm>
        </p:spPr>
        <p:txBody>
          <a:bodyPr/>
          <a:lstStyle/>
          <a:p>
            <a:r>
              <a:rPr lang="zh-TW" altLang="en-US" sz="2400" dirty="0"/>
              <a:t>法政字第</a:t>
            </a:r>
            <a:r>
              <a:rPr lang="en-US" altLang="zh-TW" sz="2400" dirty="0"/>
              <a:t>0920039451</a:t>
            </a:r>
            <a:r>
              <a:rPr lang="zh-TW" altLang="en-US" sz="2400" dirty="0"/>
              <a:t>號函</a:t>
            </a:r>
          </a:p>
          <a:p>
            <a:r>
              <a:rPr lang="zh-TW" altLang="en-US" sz="2400" b="1" dirty="0">
                <a:solidFill>
                  <a:srgbClr val="7030A0"/>
                </a:solidFill>
              </a:rPr>
              <a:t>政府機關、公立學校及公營事業機構中對技工、工友及臨時人員</a:t>
            </a:r>
            <a:r>
              <a:rPr lang="zh-TW" altLang="en-US" sz="2400" dirty="0"/>
              <a:t>等非依公務人員任用法任用之聘用、約僱之人事措施，</a:t>
            </a:r>
            <a:r>
              <a:rPr lang="zh-TW" altLang="en-US" sz="2400" b="1" dirty="0">
                <a:solidFill>
                  <a:srgbClr val="7030A0"/>
                </a:solidFill>
              </a:rPr>
              <a:t>亦屬相類「任用 、陞遷、調動」等人事權運用之</a:t>
            </a:r>
            <a:r>
              <a:rPr lang="zh-TW" altLang="en-US" sz="2400" b="1" dirty="0" smtClean="0">
                <a:solidFill>
                  <a:srgbClr val="7030A0"/>
                </a:solidFill>
              </a:rPr>
              <a:t>範圍</a:t>
            </a:r>
            <a:r>
              <a:rPr lang="zh-TW" altLang="en-US" sz="2400" dirty="0" smtClean="0">
                <a:latin typeface="微軟正黑體"/>
                <a:ea typeface="微軟正黑體"/>
              </a:rPr>
              <a:t>。</a:t>
            </a:r>
            <a:endParaRPr lang="zh-TW" altLang="en-US" sz="2400" dirty="0"/>
          </a:p>
          <a:p>
            <a:r>
              <a:rPr lang="zh-TW" altLang="en-US" sz="2400" dirty="0"/>
              <a:t>法廉字第 </a:t>
            </a:r>
            <a:r>
              <a:rPr lang="en-US" altLang="zh-TW" sz="2400" dirty="0"/>
              <a:t>10305037860 </a:t>
            </a:r>
            <a:r>
              <a:rPr lang="zh-TW" altLang="en-US" sz="2400" dirty="0"/>
              <a:t>號函</a:t>
            </a:r>
          </a:p>
          <a:p>
            <a:r>
              <a:rPr lang="zh-TW" altLang="en-US" sz="2400" dirty="0"/>
              <a:t>如</a:t>
            </a:r>
            <a:r>
              <a:rPr lang="zh-TW" altLang="en-US" sz="2400" b="1" dirty="0">
                <a:solidFill>
                  <a:srgbClr val="7030A0"/>
                </a:solidFill>
              </a:rPr>
              <a:t>公職人員於其職務權限內，有權對特定個案為退回、同意、修正或判斷後同意向上陳核等行為，均屬對該個案具有裁量權</a:t>
            </a:r>
            <a:r>
              <a:rPr lang="zh-TW" altLang="en-US" sz="2400" dirty="0"/>
              <a:t>，其於執行職務遇有涉及本人或其關係人之利益衝突時 ，即應依法</a:t>
            </a:r>
            <a:r>
              <a:rPr lang="zh-TW" altLang="en-US" sz="2400" dirty="0" smtClean="0"/>
              <a:t>迴避</a:t>
            </a:r>
            <a:r>
              <a:rPr lang="zh-TW" altLang="en-US" sz="2400" dirty="0" smtClean="0">
                <a:latin typeface="微軟正黑體"/>
                <a:ea typeface="微軟正黑體"/>
              </a:rPr>
              <a:t>。</a:t>
            </a:r>
            <a:endParaRPr lang="zh-TW" altLang="en-US" sz="2400" dirty="0"/>
          </a:p>
        </p:txBody>
      </p:sp>
      <p:sp>
        <p:nvSpPr>
          <p:cNvPr id="5" name="投影片編號版面配置區 4"/>
          <p:cNvSpPr>
            <a:spLocks noGrp="1"/>
          </p:cNvSpPr>
          <p:nvPr>
            <p:ph type="sldNum" sz="quarter" idx="12"/>
          </p:nvPr>
        </p:nvSpPr>
        <p:spPr/>
        <p:txBody>
          <a:bodyPr/>
          <a:lstStyle/>
          <a:p>
            <a:pPr>
              <a:defRPr/>
            </a:pPr>
            <a:fld id="{69D56BCC-ADC5-4E72-BC97-D7475A35607A}" type="slidenum">
              <a:rPr lang="zh-TW" altLang="en-US" smtClean="0"/>
              <a:pPr>
                <a:defRPr/>
              </a:pPr>
              <a:t>53</a:t>
            </a:fld>
            <a:endParaRPr lang="zh-TW" altLang="en-US"/>
          </a:p>
        </p:txBody>
      </p:sp>
      <p:sp>
        <p:nvSpPr>
          <p:cNvPr id="6" name="標題 1"/>
          <p:cNvSpPr>
            <a:spLocks noGrp="1"/>
          </p:cNvSpPr>
          <p:nvPr>
            <p:ph type="body" idx="2"/>
          </p:nvPr>
        </p:nvSpPr>
        <p:spPr>
          <a:xfrm>
            <a:off x="395536" y="404664"/>
            <a:ext cx="3810000" cy="698500"/>
          </a:xfrm>
        </p:spPr>
        <p:txBody>
          <a:bodyPr/>
          <a:lstStyle/>
          <a:p>
            <a:r>
              <a:rPr lang="zh-TW" altLang="en-US" sz="2800" b="1" dirty="0" smtClean="0">
                <a:solidFill>
                  <a:srgbClr val="C00000"/>
                </a:solidFill>
              </a:rPr>
              <a:t>應注意事項</a:t>
            </a:r>
            <a:endParaRPr lang="zh-TW" altLang="en-US" sz="2800" b="1" dirty="0">
              <a:solidFill>
                <a:srgbClr val="C00000"/>
              </a:solidFill>
            </a:endParaRPr>
          </a:p>
        </p:txBody>
      </p:sp>
    </p:spTree>
    <p:extLst>
      <p:ext uri="{BB962C8B-B14F-4D97-AF65-F5344CB8AC3E}">
        <p14:creationId xmlns:p14="http://schemas.microsoft.com/office/powerpoint/2010/main" val="410503983"/>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188640"/>
            <a:ext cx="8651304" cy="403910"/>
          </a:xfrm>
        </p:spPr>
        <p:txBody>
          <a:bodyPr>
            <a:normAutofit fontScale="90000"/>
          </a:bodyPr>
          <a:lstStyle/>
          <a:p>
            <a:pPr algn="r"/>
            <a:r>
              <a:rPr lang="zh-TW" altLang="zh-TW" dirty="0" smtClean="0"/>
              <a:t>經濟部所屬同仁「利益迴避」自我檢視</a:t>
            </a:r>
            <a:r>
              <a:rPr lang="zh-TW" altLang="en-US" dirty="0" smtClean="0"/>
              <a:t>表  </a:t>
            </a:r>
            <a:r>
              <a:rPr lang="en-US" altLang="zh-TW" sz="1600" dirty="0" smtClean="0"/>
              <a:t>100</a:t>
            </a:r>
            <a:r>
              <a:rPr lang="zh-TW" altLang="zh-TW" sz="1600" dirty="0" smtClean="0"/>
              <a:t>年</a:t>
            </a:r>
            <a:r>
              <a:rPr lang="en-US" altLang="zh-TW" sz="1600" dirty="0" smtClean="0"/>
              <a:t>1</a:t>
            </a:r>
            <a:r>
              <a:rPr lang="zh-TW" altLang="zh-TW" sz="1600" dirty="0" smtClean="0"/>
              <a:t>月</a:t>
            </a:r>
            <a:r>
              <a:rPr lang="en-US" altLang="zh-TW" sz="1600" dirty="0" smtClean="0"/>
              <a:t>17</a:t>
            </a:r>
            <a:r>
              <a:rPr lang="zh-TW" altLang="zh-TW" sz="1600" dirty="0" smtClean="0"/>
              <a:t>日經政字第</a:t>
            </a:r>
            <a:r>
              <a:rPr lang="en-US" altLang="zh-TW" sz="1600" dirty="0" smtClean="0"/>
              <a:t>10004320200</a:t>
            </a:r>
            <a:r>
              <a:rPr lang="zh-TW" altLang="zh-TW" sz="1600" dirty="0" smtClean="0"/>
              <a:t>號函修訂</a:t>
            </a:r>
            <a:endParaRPr lang="zh-TW" altLang="en-US" sz="1600" dirty="0"/>
          </a:p>
        </p:txBody>
      </p:sp>
      <p:graphicFrame>
        <p:nvGraphicFramePr>
          <p:cNvPr id="7" name="內容版面配置區 6"/>
          <p:cNvGraphicFramePr>
            <a:graphicFrameLocks noGrp="1"/>
          </p:cNvGraphicFramePr>
          <p:nvPr>
            <p:ph sz="half" idx="1"/>
          </p:nvPr>
        </p:nvGraphicFramePr>
        <p:xfrm>
          <a:off x="457200" y="764703"/>
          <a:ext cx="8291263" cy="5781040"/>
        </p:xfrm>
        <a:graphic>
          <a:graphicData uri="http://schemas.openxmlformats.org/drawingml/2006/table">
            <a:tbl>
              <a:tblPr firstRow="1" bandRow="1">
                <a:tableStyleId>{5C22544A-7EE6-4342-B048-85BDC9FD1C3A}</a:tableStyleId>
              </a:tblPr>
              <a:tblGrid>
                <a:gridCol w="1063383"/>
                <a:gridCol w="1503688"/>
                <a:gridCol w="2781825"/>
                <a:gridCol w="1790240"/>
                <a:gridCol w="1152127"/>
              </a:tblGrid>
              <a:tr h="298286">
                <a:tc gridSpan="5">
                  <a:txBody>
                    <a:bodyPr/>
                    <a:lstStyle/>
                    <a:p>
                      <a:r>
                        <a:rPr kumimoji="0" lang="zh-TW" altLang="zh-TW" sz="2400" b="1" kern="1200" dirty="0" smtClean="0">
                          <a:solidFill>
                            <a:schemeClr val="lt1"/>
                          </a:solidFill>
                          <a:latin typeface="+mn-lt"/>
                          <a:ea typeface="+mn-ea"/>
                          <a:cs typeface="+mn-cs"/>
                        </a:rPr>
                        <a:t>ㄧ、人事進用方面</a:t>
                      </a:r>
                      <a:endParaRPr lang="zh-TW" altLang="en-US" sz="2400" dirty="0"/>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r>
              <a:tr h="370840">
                <a:tc>
                  <a:txBody>
                    <a:bodyPr/>
                    <a:lstStyle/>
                    <a:p>
                      <a:pPr algn="just">
                        <a:lnSpc>
                          <a:spcPts val="1500"/>
                        </a:lnSpc>
                        <a:spcAft>
                          <a:spcPts val="250"/>
                        </a:spcAft>
                      </a:pPr>
                      <a:r>
                        <a:rPr lang="zh-TW" sz="1800" b="1" kern="100" dirty="0">
                          <a:latin typeface="Times New Roman"/>
                          <a:ea typeface="標楷體"/>
                          <a:cs typeface="Times New Roman"/>
                        </a:rPr>
                        <a:t>適用對象</a:t>
                      </a:r>
                      <a:endParaRPr lang="zh-TW" sz="1800" kern="100" dirty="0">
                        <a:latin typeface="Times New Roman"/>
                        <a:ea typeface="新細明體"/>
                        <a:cs typeface="Times New Roman"/>
                      </a:endParaRPr>
                    </a:p>
                  </a:txBody>
                  <a:tcPr marL="68580" marR="68580" marT="0" marB="0" anchor="ctr"/>
                </a:tc>
                <a:tc>
                  <a:txBody>
                    <a:bodyPr/>
                    <a:lstStyle/>
                    <a:p>
                      <a:pPr algn="ctr">
                        <a:lnSpc>
                          <a:spcPts val="1500"/>
                        </a:lnSpc>
                        <a:spcAft>
                          <a:spcPts val="250"/>
                        </a:spcAft>
                      </a:pPr>
                      <a:r>
                        <a:rPr lang="zh-TW" sz="1800" b="1" kern="100" dirty="0" smtClean="0">
                          <a:latin typeface="Times New Roman"/>
                          <a:ea typeface="標楷體"/>
                          <a:cs typeface="Times New Roman"/>
                        </a:rPr>
                        <a:t>依據法規</a:t>
                      </a:r>
                      <a:endParaRPr lang="zh-TW" sz="1800" kern="100" dirty="0">
                        <a:latin typeface="Times New Roman"/>
                        <a:ea typeface="新細明體"/>
                        <a:cs typeface="Times New Roman"/>
                      </a:endParaRPr>
                    </a:p>
                  </a:txBody>
                  <a:tcPr marL="68580" marR="68580" marT="0" marB="0" anchor="ctr"/>
                </a:tc>
                <a:tc>
                  <a:txBody>
                    <a:bodyPr/>
                    <a:lstStyle/>
                    <a:p>
                      <a:pPr algn="ctr">
                        <a:lnSpc>
                          <a:spcPts val="1500"/>
                        </a:lnSpc>
                        <a:spcAft>
                          <a:spcPts val="250"/>
                        </a:spcAft>
                      </a:pPr>
                      <a:r>
                        <a:rPr lang="zh-TW" sz="1800" b="1" kern="100">
                          <a:latin typeface="Times New Roman"/>
                          <a:ea typeface="標楷體"/>
                          <a:cs typeface="Times New Roman"/>
                        </a:rPr>
                        <a:t>應行迴避事項</a:t>
                      </a:r>
                      <a:endParaRPr lang="zh-TW" sz="1800" kern="100">
                        <a:latin typeface="Times New Roman"/>
                        <a:ea typeface="新細明體"/>
                        <a:cs typeface="Times New Roman"/>
                      </a:endParaRPr>
                    </a:p>
                  </a:txBody>
                  <a:tcPr marL="68580" marR="68580" marT="0" marB="0" anchor="ctr"/>
                </a:tc>
                <a:tc>
                  <a:txBody>
                    <a:bodyPr/>
                    <a:lstStyle/>
                    <a:p>
                      <a:pPr algn="ctr">
                        <a:lnSpc>
                          <a:spcPts val="1500"/>
                        </a:lnSpc>
                        <a:spcAft>
                          <a:spcPts val="250"/>
                        </a:spcAft>
                      </a:pPr>
                      <a:r>
                        <a:rPr lang="zh-TW" sz="1800" b="1" kern="100">
                          <a:latin typeface="Times New Roman"/>
                          <a:ea typeface="標楷體"/>
                          <a:cs typeface="Times New Roman"/>
                        </a:rPr>
                        <a:t>違反之法律效果</a:t>
                      </a:r>
                      <a:endParaRPr lang="zh-TW" sz="1800" kern="100">
                        <a:latin typeface="Times New Roman"/>
                        <a:ea typeface="新細明體"/>
                        <a:cs typeface="Times New Roman"/>
                      </a:endParaRPr>
                    </a:p>
                  </a:txBody>
                  <a:tcPr marL="68580" marR="68580" marT="0" marB="0" anchor="ctr"/>
                </a:tc>
                <a:tc>
                  <a:txBody>
                    <a:bodyPr/>
                    <a:lstStyle/>
                    <a:p>
                      <a:pPr algn="ctr">
                        <a:lnSpc>
                          <a:spcPts val="1500"/>
                        </a:lnSpc>
                        <a:spcAft>
                          <a:spcPts val="250"/>
                        </a:spcAft>
                      </a:pPr>
                      <a:r>
                        <a:rPr lang="zh-TW" sz="1800" b="1" kern="100" dirty="0" smtClean="0">
                          <a:latin typeface="Times New Roman"/>
                          <a:ea typeface="標楷體"/>
                          <a:cs typeface="Times New Roman"/>
                        </a:rPr>
                        <a:t>自我檢查</a:t>
                      </a:r>
                      <a:endParaRPr lang="zh-TW" sz="1800" kern="100" dirty="0">
                        <a:latin typeface="Times New Roman"/>
                        <a:ea typeface="新細明體"/>
                        <a:cs typeface="Times New Roman"/>
                      </a:endParaRPr>
                    </a:p>
                  </a:txBody>
                  <a:tcPr marL="68580" marR="68580" marT="0" marB="0" anchor="ctr"/>
                </a:tc>
              </a:tr>
              <a:tr h="370840">
                <a:tc>
                  <a:txBody>
                    <a:bodyPr/>
                    <a:lstStyle/>
                    <a:p>
                      <a:pPr algn="just">
                        <a:lnSpc>
                          <a:spcPts val="1500"/>
                        </a:lnSpc>
                        <a:spcAft>
                          <a:spcPts val="600"/>
                        </a:spcAft>
                      </a:pPr>
                      <a:r>
                        <a:rPr lang="zh-TW" sz="1800" b="1" kern="100" dirty="0">
                          <a:latin typeface="Times New Roman"/>
                          <a:ea typeface="標楷體"/>
                          <a:cs typeface="Times New Roman"/>
                        </a:rPr>
                        <a:t>機關首長、各級主管</a:t>
                      </a:r>
                      <a:endParaRPr lang="zh-TW" sz="1800" kern="100" dirty="0">
                        <a:latin typeface="Times New Roman"/>
                        <a:ea typeface="新細明體"/>
                        <a:cs typeface="Times New Roman"/>
                      </a:endParaRPr>
                    </a:p>
                  </a:txBody>
                  <a:tcPr marL="68580" marR="68580" marT="0" marB="0"/>
                </a:tc>
                <a:tc>
                  <a:txBody>
                    <a:bodyPr/>
                    <a:lstStyle/>
                    <a:p>
                      <a:pPr algn="just">
                        <a:lnSpc>
                          <a:spcPts val="1500"/>
                        </a:lnSpc>
                        <a:spcAft>
                          <a:spcPts val="600"/>
                        </a:spcAft>
                      </a:pPr>
                      <a:r>
                        <a:rPr lang="zh-TW" sz="1800" kern="100" dirty="0">
                          <a:latin typeface="Times New Roman"/>
                          <a:ea typeface="標楷體"/>
                          <a:cs typeface="Times New Roman"/>
                        </a:rPr>
                        <a:t>公務員服務法第</a:t>
                      </a:r>
                      <a:r>
                        <a:rPr lang="en-US" sz="1800" kern="100" dirty="0">
                          <a:latin typeface="Times New Roman"/>
                          <a:ea typeface="標楷體"/>
                          <a:cs typeface="Times New Roman"/>
                        </a:rPr>
                        <a:t>17</a:t>
                      </a:r>
                      <a:r>
                        <a:rPr lang="zh-TW" sz="1800" kern="100" dirty="0">
                          <a:latin typeface="Times New Roman"/>
                          <a:ea typeface="標楷體"/>
                          <a:cs typeface="Times New Roman"/>
                        </a:rPr>
                        <a:t>條</a:t>
                      </a:r>
                      <a:endParaRPr lang="zh-TW" sz="1800" kern="100" dirty="0">
                        <a:latin typeface="Times New Roman"/>
                        <a:ea typeface="新細明體"/>
                        <a:cs typeface="Times New Roman"/>
                      </a:endParaRPr>
                    </a:p>
                  </a:txBody>
                  <a:tcPr marL="68580" marR="68580" marT="0" marB="0"/>
                </a:tc>
                <a:tc>
                  <a:txBody>
                    <a:bodyPr/>
                    <a:lstStyle/>
                    <a:p>
                      <a:pPr algn="just">
                        <a:lnSpc>
                          <a:spcPts val="1500"/>
                        </a:lnSpc>
                        <a:spcAft>
                          <a:spcPts val="600"/>
                        </a:spcAft>
                      </a:pPr>
                      <a:r>
                        <a:rPr lang="zh-TW" sz="1800" kern="100">
                          <a:latin typeface="Times New Roman"/>
                          <a:ea typeface="標楷體"/>
                          <a:cs typeface="Times New Roman"/>
                        </a:rPr>
                        <a:t>公務員（不含公營事業機構之純勞工）執行職務時，遇有涉及本身或其家族之利害事件，應行迴避。</a:t>
                      </a:r>
                      <a:endParaRPr lang="zh-TW" sz="1800" kern="100">
                        <a:latin typeface="Times New Roman"/>
                        <a:ea typeface="新細明體"/>
                        <a:cs typeface="Times New Roman"/>
                      </a:endParaRPr>
                    </a:p>
                  </a:txBody>
                  <a:tcPr marL="68580" marR="68580" marT="0" marB="0"/>
                </a:tc>
                <a:tc>
                  <a:txBody>
                    <a:bodyPr/>
                    <a:lstStyle/>
                    <a:p>
                      <a:pPr algn="just">
                        <a:lnSpc>
                          <a:spcPts val="1500"/>
                        </a:lnSpc>
                        <a:spcAft>
                          <a:spcPts val="600"/>
                        </a:spcAft>
                      </a:pPr>
                      <a:r>
                        <a:rPr lang="zh-TW" sz="1800" kern="100">
                          <a:latin typeface="Times New Roman"/>
                          <a:ea typeface="標楷體"/>
                          <a:cs typeface="Times New Roman"/>
                        </a:rPr>
                        <a:t>公務員服務法第</a:t>
                      </a:r>
                      <a:r>
                        <a:rPr lang="en-US" sz="1800" kern="100">
                          <a:latin typeface="Times New Roman"/>
                          <a:ea typeface="標楷體"/>
                          <a:cs typeface="Times New Roman"/>
                        </a:rPr>
                        <a:t>22</a:t>
                      </a:r>
                      <a:r>
                        <a:rPr lang="zh-TW" sz="1800" kern="100">
                          <a:latin typeface="Times New Roman"/>
                          <a:ea typeface="標楷體"/>
                          <a:cs typeface="Times New Roman"/>
                        </a:rPr>
                        <a:t>條：「公務員有違反本法者，應按情節輕重，分別予以懲處，其觸犯刑事法令者，並依各該法令處罰。」</a:t>
                      </a:r>
                      <a:endParaRPr lang="zh-TW" sz="1800" kern="100">
                        <a:latin typeface="Times New Roman"/>
                        <a:ea typeface="新細明體"/>
                        <a:cs typeface="Times New Roman"/>
                      </a:endParaRPr>
                    </a:p>
                  </a:txBody>
                  <a:tcPr marL="68580" marR="68580" marT="0" marB="0"/>
                </a:tc>
                <a:tc>
                  <a:txBody>
                    <a:bodyPr/>
                    <a:lstStyle/>
                    <a:p>
                      <a:pPr algn="just">
                        <a:lnSpc>
                          <a:spcPts val="1500"/>
                        </a:lnSpc>
                        <a:spcBef>
                          <a:spcPts val="600"/>
                        </a:spcBef>
                        <a:spcAft>
                          <a:spcPts val="250"/>
                        </a:spcAft>
                      </a:pPr>
                      <a:r>
                        <a:rPr lang="zh-TW" sz="1600" kern="100" dirty="0">
                          <a:latin typeface="Times New Roman"/>
                          <a:ea typeface="標楷體"/>
                          <a:cs typeface="Times New Roman"/>
                        </a:rPr>
                        <a:t>無違反</a:t>
                      </a:r>
                      <a:endParaRPr lang="zh-TW" sz="1600" kern="100" dirty="0">
                        <a:latin typeface="Times New Roman"/>
                        <a:ea typeface="新細明體"/>
                        <a:cs typeface="Times New Roman"/>
                      </a:endParaRPr>
                    </a:p>
                    <a:p>
                      <a:pPr algn="just">
                        <a:lnSpc>
                          <a:spcPts val="1500"/>
                        </a:lnSpc>
                        <a:spcAft>
                          <a:spcPts val="250"/>
                        </a:spcAft>
                      </a:pPr>
                      <a:r>
                        <a:rPr lang="zh-TW" sz="1600" kern="100" dirty="0">
                          <a:latin typeface="Times New Roman"/>
                          <a:ea typeface="標楷體"/>
                          <a:cs typeface="Times New Roman"/>
                        </a:rPr>
                        <a:t>□</a:t>
                      </a:r>
                      <a:endParaRPr lang="zh-TW" sz="1600" kern="100" dirty="0">
                        <a:latin typeface="Times New Roman"/>
                        <a:ea typeface="新細明體"/>
                        <a:cs typeface="Times New Roman"/>
                      </a:endParaRPr>
                    </a:p>
                    <a:p>
                      <a:pPr algn="just">
                        <a:lnSpc>
                          <a:spcPts val="1500"/>
                        </a:lnSpc>
                        <a:spcBef>
                          <a:spcPts val="600"/>
                        </a:spcBef>
                        <a:spcAft>
                          <a:spcPts val="250"/>
                        </a:spcAft>
                      </a:pPr>
                      <a:r>
                        <a:rPr lang="zh-TW" sz="1600" kern="100" dirty="0">
                          <a:latin typeface="Times New Roman"/>
                          <a:ea typeface="標楷體"/>
                          <a:cs typeface="Times New Roman"/>
                        </a:rPr>
                        <a:t>待研處</a:t>
                      </a:r>
                      <a:endParaRPr lang="zh-TW" sz="1600" kern="100" dirty="0">
                        <a:latin typeface="Times New Roman"/>
                        <a:ea typeface="新細明體"/>
                        <a:cs typeface="Times New Roman"/>
                      </a:endParaRPr>
                    </a:p>
                    <a:p>
                      <a:pPr algn="just">
                        <a:lnSpc>
                          <a:spcPts val="1500"/>
                        </a:lnSpc>
                        <a:spcBef>
                          <a:spcPts val="600"/>
                        </a:spcBef>
                        <a:spcAft>
                          <a:spcPts val="250"/>
                        </a:spcAft>
                      </a:pPr>
                      <a:r>
                        <a:rPr lang="zh-TW" sz="1600" kern="100" dirty="0">
                          <a:latin typeface="Times New Roman"/>
                          <a:ea typeface="標楷體"/>
                          <a:cs typeface="Times New Roman"/>
                        </a:rPr>
                        <a:t>□</a:t>
                      </a:r>
                      <a:endParaRPr lang="zh-TW" sz="1600" kern="100" dirty="0">
                        <a:latin typeface="Times New Roman"/>
                        <a:ea typeface="新細明體"/>
                        <a:cs typeface="Times New Roman"/>
                      </a:endParaRPr>
                    </a:p>
                  </a:txBody>
                  <a:tcPr marL="68580" marR="68580" marT="0" marB="0"/>
                </a:tc>
              </a:tr>
              <a:tr h="370840">
                <a:tc>
                  <a:txBody>
                    <a:bodyPr/>
                    <a:lstStyle/>
                    <a:p>
                      <a:pPr algn="just">
                        <a:lnSpc>
                          <a:spcPts val="1500"/>
                        </a:lnSpc>
                        <a:spcAft>
                          <a:spcPts val="600"/>
                        </a:spcAft>
                      </a:pPr>
                      <a:r>
                        <a:rPr lang="zh-TW" sz="1800" b="1" kern="100" dirty="0">
                          <a:latin typeface="Times New Roman"/>
                          <a:ea typeface="標楷體"/>
                          <a:cs typeface="Times New Roman"/>
                        </a:rPr>
                        <a:t>機關首長、各級主管</a:t>
                      </a:r>
                      <a:endParaRPr lang="zh-TW" sz="1800" kern="100" dirty="0">
                        <a:latin typeface="Times New Roman"/>
                        <a:ea typeface="新細明體"/>
                        <a:cs typeface="Times New Roman"/>
                      </a:endParaRPr>
                    </a:p>
                  </a:txBody>
                  <a:tcPr marL="68580" marR="68580" marT="0" marB="0"/>
                </a:tc>
                <a:tc>
                  <a:txBody>
                    <a:bodyPr/>
                    <a:lstStyle/>
                    <a:p>
                      <a:pPr algn="just">
                        <a:lnSpc>
                          <a:spcPts val="1500"/>
                        </a:lnSpc>
                        <a:spcAft>
                          <a:spcPts val="600"/>
                        </a:spcAft>
                      </a:pPr>
                      <a:r>
                        <a:rPr lang="zh-TW" sz="1800" kern="100" dirty="0">
                          <a:latin typeface="Times New Roman"/>
                          <a:ea typeface="標楷體"/>
                          <a:cs typeface="Times New Roman"/>
                        </a:rPr>
                        <a:t>公務人員任用法第</a:t>
                      </a:r>
                      <a:r>
                        <a:rPr lang="en-US" sz="1800" kern="100" dirty="0">
                          <a:latin typeface="Times New Roman"/>
                          <a:ea typeface="標楷體"/>
                          <a:cs typeface="Times New Roman"/>
                        </a:rPr>
                        <a:t>26</a:t>
                      </a:r>
                      <a:r>
                        <a:rPr lang="zh-TW" sz="1800" kern="100" dirty="0">
                          <a:latin typeface="Times New Roman"/>
                          <a:ea typeface="標楷體"/>
                          <a:cs typeface="Times New Roman"/>
                        </a:rPr>
                        <a:t>條、</a:t>
                      </a:r>
                      <a:r>
                        <a:rPr lang="zh-TW" sz="1800" kern="100" dirty="0">
                          <a:solidFill>
                            <a:srgbClr val="FF0000"/>
                          </a:solidFill>
                          <a:latin typeface="Times New Roman"/>
                          <a:ea typeface="標楷體"/>
                          <a:cs typeface="Times New Roman"/>
                        </a:rPr>
                        <a:t>行政院及所屬各機關學校臨時人員進用及運用要點第</a:t>
                      </a:r>
                      <a:r>
                        <a:rPr lang="en-US" sz="1800" kern="100" dirty="0">
                          <a:solidFill>
                            <a:srgbClr val="FF0000"/>
                          </a:solidFill>
                          <a:latin typeface="Times New Roman"/>
                          <a:ea typeface="標楷體"/>
                          <a:cs typeface="Times New Roman"/>
                        </a:rPr>
                        <a:t>11</a:t>
                      </a:r>
                      <a:r>
                        <a:rPr lang="zh-TW" sz="1800" kern="100" dirty="0">
                          <a:solidFill>
                            <a:srgbClr val="FF0000"/>
                          </a:solidFill>
                          <a:latin typeface="Times New Roman"/>
                          <a:ea typeface="標楷體"/>
                          <a:cs typeface="Times New Roman"/>
                        </a:rPr>
                        <a:t>點第</a:t>
                      </a:r>
                      <a:r>
                        <a:rPr lang="en-US" sz="1800" kern="100" dirty="0">
                          <a:solidFill>
                            <a:srgbClr val="FF0000"/>
                          </a:solidFill>
                          <a:latin typeface="Times New Roman"/>
                          <a:ea typeface="標楷體"/>
                          <a:cs typeface="Times New Roman"/>
                        </a:rPr>
                        <a:t>1</a:t>
                      </a:r>
                      <a:r>
                        <a:rPr lang="zh-TW" sz="1800" kern="100" dirty="0">
                          <a:solidFill>
                            <a:srgbClr val="FF0000"/>
                          </a:solidFill>
                          <a:latin typeface="Times New Roman"/>
                          <a:ea typeface="標楷體"/>
                          <a:cs typeface="Times New Roman"/>
                        </a:rPr>
                        <a:t>項</a:t>
                      </a:r>
                      <a:endParaRPr lang="zh-TW" sz="1800" kern="100" dirty="0">
                        <a:latin typeface="Times New Roman"/>
                        <a:ea typeface="新細明體"/>
                        <a:cs typeface="Times New Roman"/>
                      </a:endParaRPr>
                    </a:p>
                  </a:txBody>
                  <a:tcPr marL="68580" marR="68580" marT="0" marB="0"/>
                </a:tc>
                <a:tc>
                  <a:txBody>
                    <a:bodyPr/>
                    <a:lstStyle/>
                    <a:p>
                      <a:pPr marL="0" indent="0" algn="just">
                        <a:lnSpc>
                          <a:spcPts val="1500"/>
                        </a:lnSpc>
                        <a:spcAft>
                          <a:spcPts val="600"/>
                        </a:spcAft>
                      </a:pPr>
                      <a:r>
                        <a:rPr lang="zh-TW" sz="1800" kern="100" dirty="0">
                          <a:latin typeface="Calibri"/>
                          <a:ea typeface="標楷體"/>
                          <a:cs typeface="Times New Roman"/>
                        </a:rPr>
                        <a:t>機關長官不得在本機關</a:t>
                      </a:r>
                      <a:r>
                        <a:rPr lang="zh-TW" sz="1800" u="sng" kern="100" dirty="0">
                          <a:solidFill>
                            <a:srgbClr val="FF0000"/>
                          </a:solidFill>
                          <a:latin typeface="Calibri"/>
                          <a:ea typeface="標楷體"/>
                          <a:cs typeface="Times New Roman"/>
                        </a:rPr>
                        <a:t>或所屬機關</a:t>
                      </a:r>
                      <a:r>
                        <a:rPr lang="zh-TW" sz="1800" kern="100" dirty="0">
                          <a:latin typeface="Calibri"/>
                          <a:ea typeface="標楷體"/>
                          <a:cs typeface="Times New Roman"/>
                        </a:rPr>
                        <a:t>任用</a:t>
                      </a:r>
                      <a:r>
                        <a:rPr lang="zh-TW" sz="1800" u="sng" kern="100" dirty="0">
                          <a:solidFill>
                            <a:srgbClr val="FF0000"/>
                          </a:solidFill>
                          <a:latin typeface="Calibri"/>
                          <a:ea typeface="標楷體"/>
                          <a:cs typeface="Times New Roman"/>
                        </a:rPr>
                        <a:t>或進用</a:t>
                      </a:r>
                      <a:r>
                        <a:rPr lang="zh-TW" sz="1800" kern="100" dirty="0">
                          <a:latin typeface="Calibri"/>
                          <a:ea typeface="標楷體"/>
                          <a:cs typeface="Times New Roman"/>
                        </a:rPr>
                        <a:t>配偶、三親等以內血親、姻親，或任用為直接隸屬機關之長官。各級主管長官在其主管單位中應迴避任用</a:t>
                      </a:r>
                      <a:r>
                        <a:rPr lang="zh-TW" sz="1800" u="sng" kern="100" dirty="0">
                          <a:solidFill>
                            <a:srgbClr val="FF0000"/>
                          </a:solidFill>
                          <a:latin typeface="Calibri"/>
                          <a:ea typeface="標楷體"/>
                          <a:cs typeface="Times New Roman"/>
                        </a:rPr>
                        <a:t>或進用</a:t>
                      </a:r>
                      <a:r>
                        <a:rPr lang="zh-TW" sz="1800" kern="100" dirty="0">
                          <a:latin typeface="Calibri"/>
                          <a:ea typeface="標楷體"/>
                          <a:cs typeface="Times New Roman"/>
                        </a:rPr>
                        <a:t>其配偶及三親等以內血親、姻親。</a:t>
                      </a:r>
                      <a:r>
                        <a:rPr lang="zh-TW" sz="1800" kern="100" dirty="0">
                          <a:latin typeface="Calibri"/>
                          <a:ea typeface="新細明體"/>
                          <a:cs typeface="Times New Roman"/>
                        </a:rPr>
                        <a:t> </a:t>
                      </a:r>
                      <a:r>
                        <a:rPr lang="zh-TW" sz="1800" kern="100" dirty="0">
                          <a:latin typeface="Times New Roman"/>
                          <a:ea typeface="標楷體"/>
                          <a:cs typeface="Times New Roman"/>
                        </a:rPr>
                        <a:t>◎任用、遷調、調動、續聘、約聘人員、約僱人員、借調人員、考試分發、</a:t>
                      </a:r>
                      <a:r>
                        <a:rPr lang="zh-TW" sz="1800" u="sng" kern="100" dirty="0">
                          <a:solidFill>
                            <a:srgbClr val="FF0000"/>
                          </a:solidFill>
                          <a:latin typeface="Times New Roman"/>
                          <a:ea typeface="標楷體"/>
                          <a:cs typeface="Times New Roman"/>
                        </a:rPr>
                        <a:t>僱用職務代理人、臨時人員、派遣人員</a:t>
                      </a:r>
                      <a:r>
                        <a:rPr lang="zh-TW" sz="1800" kern="100" dirty="0">
                          <a:latin typeface="Times New Roman"/>
                          <a:ea typeface="標楷體"/>
                          <a:cs typeface="Times New Roman"/>
                        </a:rPr>
                        <a:t>等人事措施，均</a:t>
                      </a:r>
                      <a:r>
                        <a:rPr lang="zh-TW" sz="1800" u="sng" kern="100" dirty="0">
                          <a:solidFill>
                            <a:srgbClr val="FF0000"/>
                          </a:solidFill>
                          <a:latin typeface="Times New Roman"/>
                          <a:ea typeface="標楷體"/>
                          <a:cs typeface="Times New Roman"/>
                        </a:rPr>
                        <a:t>適用規定</a:t>
                      </a:r>
                      <a:r>
                        <a:rPr lang="zh-TW" sz="1800" kern="100" dirty="0">
                          <a:latin typeface="Times New Roman"/>
                          <a:ea typeface="標楷體"/>
                          <a:cs typeface="Times New Roman"/>
                        </a:rPr>
                        <a:t>。（例外：</a:t>
                      </a:r>
                      <a:r>
                        <a:rPr lang="zh-TW" sz="1800" kern="100" dirty="0">
                          <a:solidFill>
                            <a:srgbClr val="7030A0"/>
                          </a:solidFill>
                          <a:latin typeface="Times New Roman"/>
                          <a:ea typeface="標楷體"/>
                          <a:cs typeface="Times New Roman"/>
                        </a:rPr>
                        <a:t>正式人員於機關長官接任前已任用者，無須迴避</a:t>
                      </a:r>
                      <a:r>
                        <a:rPr lang="zh-TW" sz="1800" kern="100" dirty="0">
                          <a:latin typeface="Times New Roman"/>
                          <a:ea typeface="標楷體"/>
                          <a:cs typeface="Times New Roman"/>
                        </a:rPr>
                        <a:t>。惟</a:t>
                      </a:r>
                      <a:r>
                        <a:rPr lang="zh-TW" sz="1800" kern="100" dirty="0">
                          <a:solidFill>
                            <a:srgbClr val="FF0000"/>
                          </a:solidFill>
                          <a:latin typeface="Times New Roman"/>
                          <a:ea typeface="標楷體"/>
                          <a:cs typeface="Times New Roman"/>
                        </a:rPr>
                        <a:t>聘僱人員再予續聘（僱）時仍應受上揭迴避任用之限制</a:t>
                      </a:r>
                      <a:r>
                        <a:rPr lang="zh-TW" sz="1800" kern="100" dirty="0">
                          <a:latin typeface="Times New Roman"/>
                          <a:ea typeface="標楷體"/>
                          <a:cs typeface="Times New Roman"/>
                        </a:rPr>
                        <a:t>。）</a:t>
                      </a:r>
                      <a:endParaRPr lang="zh-TW" sz="1800" kern="100" dirty="0">
                        <a:latin typeface="Times New Roman"/>
                        <a:ea typeface="新細明體"/>
                        <a:cs typeface="Times New Roman"/>
                      </a:endParaRPr>
                    </a:p>
                  </a:txBody>
                  <a:tcPr marL="68580" marR="68580" marT="0" marB="0"/>
                </a:tc>
                <a:tc>
                  <a:txBody>
                    <a:bodyPr/>
                    <a:lstStyle/>
                    <a:p>
                      <a:r>
                        <a:rPr lang="zh-TW" sz="1800" kern="100" dirty="0">
                          <a:latin typeface="Calibri"/>
                          <a:ea typeface="標楷體"/>
                          <a:cs typeface="Times New Roman"/>
                        </a:rPr>
                        <a:t>依公務員服務法、懲戒法、考績法及其他相關規定處置。</a:t>
                      </a:r>
                      <a:endParaRPr lang="zh-TW" sz="1800" kern="100" dirty="0">
                        <a:latin typeface="Calibri"/>
                        <a:ea typeface="新細明體"/>
                        <a:cs typeface="Times New Roman"/>
                      </a:endParaRPr>
                    </a:p>
                  </a:txBody>
                  <a:tcPr marL="68580" marR="68580" marT="0" marB="0"/>
                </a:tc>
                <a:tc>
                  <a:txBody>
                    <a:bodyPr/>
                    <a:lstStyle/>
                    <a:p>
                      <a:pPr algn="just">
                        <a:lnSpc>
                          <a:spcPts val="1500"/>
                        </a:lnSpc>
                        <a:spcBef>
                          <a:spcPts val="600"/>
                        </a:spcBef>
                        <a:spcAft>
                          <a:spcPts val="250"/>
                        </a:spcAft>
                      </a:pPr>
                      <a:r>
                        <a:rPr lang="zh-TW" sz="1600" kern="100" dirty="0">
                          <a:latin typeface="Times New Roman"/>
                          <a:ea typeface="標楷體"/>
                          <a:cs typeface="Times New Roman"/>
                        </a:rPr>
                        <a:t>無違反</a:t>
                      </a:r>
                      <a:endParaRPr lang="zh-TW" sz="1600" kern="100" dirty="0">
                        <a:latin typeface="Times New Roman"/>
                        <a:ea typeface="新細明體"/>
                        <a:cs typeface="Times New Roman"/>
                      </a:endParaRPr>
                    </a:p>
                    <a:p>
                      <a:pPr algn="just">
                        <a:lnSpc>
                          <a:spcPts val="1500"/>
                        </a:lnSpc>
                        <a:spcAft>
                          <a:spcPts val="250"/>
                        </a:spcAft>
                      </a:pPr>
                      <a:r>
                        <a:rPr lang="zh-TW" sz="1600" kern="100" dirty="0">
                          <a:latin typeface="Times New Roman"/>
                          <a:ea typeface="標楷體"/>
                          <a:cs typeface="Times New Roman"/>
                        </a:rPr>
                        <a:t>□</a:t>
                      </a:r>
                      <a:endParaRPr lang="zh-TW" sz="1600" kern="100" dirty="0">
                        <a:latin typeface="Times New Roman"/>
                        <a:ea typeface="新細明體"/>
                        <a:cs typeface="Times New Roman"/>
                      </a:endParaRPr>
                    </a:p>
                    <a:p>
                      <a:pPr algn="just">
                        <a:lnSpc>
                          <a:spcPts val="1500"/>
                        </a:lnSpc>
                        <a:spcBef>
                          <a:spcPts val="600"/>
                        </a:spcBef>
                        <a:spcAft>
                          <a:spcPts val="250"/>
                        </a:spcAft>
                      </a:pPr>
                      <a:r>
                        <a:rPr lang="zh-TW" sz="1600" kern="100" dirty="0">
                          <a:latin typeface="Times New Roman"/>
                          <a:ea typeface="標楷體"/>
                          <a:cs typeface="Times New Roman"/>
                        </a:rPr>
                        <a:t>待研處</a:t>
                      </a:r>
                      <a:endParaRPr lang="zh-TW" sz="1600" kern="100" dirty="0">
                        <a:latin typeface="Times New Roman"/>
                        <a:ea typeface="新細明體"/>
                        <a:cs typeface="Times New Roman"/>
                      </a:endParaRPr>
                    </a:p>
                    <a:p>
                      <a:pPr algn="just">
                        <a:lnSpc>
                          <a:spcPts val="1500"/>
                        </a:lnSpc>
                        <a:spcAft>
                          <a:spcPts val="250"/>
                        </a:spcAft>
                      </a:pPr>
                      <a:r>
                        <a:rPr lang="zh-TW" sz="1600" kern="100" dirty="0">
                          <a:latin typeface="Times New Roman"/>
                          <a:ea typeface="標楷體"/>
                          <a:cs typeface="Times New Roman"/>
                        </a:rPr>
                        <a:t>□</a:t>
                      </a:r>
                      <a:endParaRPr lang="zh-TW" sz="1600" kern="100" dirty="0">
                        <a:latin typeface="Times New Roman"/>
                        <a:ea typeface="新細明體"/>
                        <a:cs typeface="Times New Roman"/>
                      </a:endParaRPr>
                    </a:p>
                  </a:txBody>
                  <a:tcPr marL="68580" marR="68580" marT="0" marB="0"/>
                </a:tc>
              </a:tr>
            </a:tbl>
          </a:graphicData>
        </a:graphic>
      </p:graphicFrame>
      <p:sp>
        <p:nvSpPr>
          <p:cNvPr id="5" name="投影片編號版面配置區 4"/>
          <p:cNvSpPr>
            <a:spLocks noGrp="1"/>
          </p:cNvSpPr>
          <p:nvPr>
            <p:ph type="sldNum" sz="quarter" idx="12"/>
          </p:nvPr>
        </p:nvSpPr>
        <p:spPr/>
        <p:txBody>
          <a:bodyPr/>
          <a:lstStyle/>
          <a:p>
            <a:pPr>
              <a:defRPr/>
            </a:pPr>
            <a:fld id="{69D56BCC-ADC5-4E72-BC97-D7475A35607A}" type="slidenum">
              <a:rPr lang="zh-TW" altLang="en-US" smtClean="0"/>
              <a:pPr>
                <a:defRPr/>
              </a:pPr>
              <a:t>54</a:t>
            </a:fld>
            <a:endParaRPr lang="zh-TW" altLang="en-US"/>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p:cNvGraphicFramePr>
            <a:graphicFrameLocks noGrp="1"/>
          </p:cNvGraphicFramePr>
          <p:nvPr>
            <p:ph sz="half" idx="1"/>
          </p:nvPr>
        </p:nvGraphicFramePr>
        <p:xfrm>
          <a:off x="457200" y="188912"/>
          <a:ext cx="8153400" cy="6336431"/>
        </p:xfrm>
        <a:graphic>
          <a:graphicData uri="http://schemas.openxmlformats.org/drawingml/2006/table">
            <a:tbl>
              <a:tblPr firstRow="1" bandRow="1">
                <a:tableStyleId>{5C22544A-7EE6-4342-B048-85BDC9FD1C3A}</a:tableStyleId>
              </a:tblPr>
              <a:tblGrid>
                <a:gridCol w="1018456"/>
                <a:gridCol w="1080120"/>
                <a:gridCol w="3024336"/>
                <a:gridCol w="1872208"/>
                <a:gridCol w="1158280"/>
              </a:tblGrid>
              <a:tr h="6336431">
                <a:tc>
                  <a:txBody>
                    <a:bodyPr/>
                    <a:lstStyle/>
                    <a:p>
                      <a:pPr algn="just">
                        <a:lnSpc>
                          <a:spcPts val="1500"/>
                        </a:lnSpc>
                        <a:spcAft>
                          <a:spcPts val="600"/>
                        </a:spcAft>
                      </a:pPr>
                      <a:r>
                        <a:rPr lang="zh-TW" sz="1800" b="1" kern="100" dirty="0">
                          <a:latin typeface="Times New Roman"/>
                          <a:ea typeface="標楷體"/>
                        </a:rPr>
                        <a:t>機關首長、財產申報義務人</a:t>
                      </a:r>
                      <a:endParaRPr lang="zh-TW" sz="1800" kern="100" dirty="0">
                        <a:latin typeface="Times New Roman"/>
                        <a:ea typeface="新細明體"/>
                      </a:endParaRPr>
                    </a:p>
                  </a:txBody>
                  <a:tcPr marL="68580" marR="68580" marT="0" marB="0"/>
                </a:tc>
                <a:tc>
                  <a:txBody>
                    <a:bodyPr/>
                    <a:lstStyle/>
                    <a:p>
                      <a:pPr algn="just">
                        <a:lnSpc>
                          <a:spcPts val="1500"/>
                        </a:lnSpc>
                        <a:spcAft>
                          <a:spcPts val="600"/>
                        </a:spcAft>
                      </a:pPr>
                      <a:r>
                        <a:rPr lang="zh-TW" sz="1800" kern="100" dirty="0">
                          <a:latin typeface="Times New Roman"/>
                          <a:ea typeface="標楷體"/>
                          <a:cs typeface="細明體"/>
                        </a:rPr>
                        <a:t>公職</a:t>
                      </a:r>
                      <a:r>
                        <a:rPr lang="zh-TW" sz="1800" kern="100" dirty="0">
                          <a:latin typeface="Times New Roman"/>
                          <a:ea typeface="標楷體"/>
                        </a:rPr>
                        <a:t>人員利益衝突迴避法</a:t>
                      </a:r>
                      <a:endParaRPr lang="zh-TW" sz="1800" kern="100" dirty="0">
                        <a:latin typeface="Times New Roman"/>
                        <a:ea typeface="新細明體"/>
                      </a:endParaRPr>
                    </a:p>
                  </a:txBody>
                  <a:tcPr marL="68580" marR="68580" marT="0" marB="0"/>
                </a:tc>
                <a:tc>
                  <a:txBody>
                    <a:bodyPr/>
                    <a:lstStyle/>
                    <a:p>
                      <a:pPr algn="just">
                        <a:lnSpc>
                          <a:spcPts val="1500"/>
                        </a:lnSpc>
                        <a:spcAft>
                          <a:spcPts val="6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800" dirty="0">
                          <a:latin typeface="Times New Roman"/>
                          <a:ea typeface="標楷體"/>
                        </a:rPr>
                        <a:t>公職人員不得假借職務上之權力、機會或方法，圖其本人或關係人之利益。（第</a:t>
                      </a:r>
                      <a:r>
                        <a:rPr lang="en-US" sz="1800" dirty="0">
                          <a:latin typeface="Times New Roman"/>
                          <a:ea typeface="標楷體"/>
                        </a:rPr>
                        <a:t>7</a:t>
                      </a:r>
                      <a:r>
                        <a:rPr lang="zh-TW" sz="1800" dirty="0">
                          <a:latin typeface="Times New Roman"/>
                          <a:ea typeface="標楷體"/>
                        </a:rPr>
                        <a:t>條）</a:t>
                      </a:r>
                      <a:r>
                        <a:rPr lang="zh-TW" sz="1800" dirty="0">
                          <a:latin typeface="Times New Roman"/>
                        </a:rPr>
                        <a:t> </a:t>
                      </a:r>
                      <a:r>
                        <a:rPr lang="zh-TW" sz="1800" kern="0" dirty="0">
                          <a:latin typeface="Times New Roman"/>
                          <a:ea typeface="標楷體"/>
                          <a:cs typeface="細明體"/>
                        </a:rPr>
                        <a:t>公職人員之關係人不得向機關有關人員關說、請託或以其他不當方法，圖</a:t>
                      </a:r>
                      <a:r>
                        <a:rPr lang="zh-TW" sz="1800" kern="0" dirty="0">
                          <a:latin typeface="Times New Roman"/>
                          <a:ea typeface="標楷體"/>
                        </a:rPr>
                        <a:t>其本人或公職人員之利益。</a:t>
                      </a:r>
                      <a:r>
                        <a:rPr lang="zh-TW" sz="1800" kern="100" dirty="0">
                          <a:latin typeface="Times New Roman"/>
                          <a:ea typeface="標楷體"/>
                        </a:rPr>
                        <a:t>（第</a:t>
                      </a:r>
                      <a:r>
                        <a:rPr lang="en-US" sz="1800" kern="100" dirty="0">
                          <a:latin typeface="Times New Roman"/>
                          <a:ea typeface="標楷體"/>
                        </a:rPr>
                        <a:t>8</a:t>
                      </a:r>
                      <a:r>
                        <a:rPr lang="zh-TW" sz="1800" kern="100" dirty="0">
                          <a:latin typeface="Times New Roman"/>
                          <a:ea typeface="標楷體"/>
                        </a:rPr>
                        <a:t>條）</a:t>
                      </a:r>
                      <a:endParaRPr lang="zh-TW" sz="1800" kern="100" dirty="0">
                        <a:latin typeface="Times New Roman"/>
                        <a:ea typeface="新細明體"/>
                      </a:endParaRPr>
                    </a:p>
                    <a:p>
                      <a:pPr algn="just">
                        <a:lnSpc>
                          <a:spcPts val="1500"/>
                        </a:lnSpc>
                        <a:spcAft>
                          <a:spcPts val="6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800" kern="100" dirty="0">
                          <a:latin typeface="Times New Roman"/>
                          <a:ea typeface="標楷體"/>
                        </a:rPr>
                        <a:t>公職人員知有迴避義務者，應停止執行該項職務，並由職務代理人執行之。（第</a:t>
                      </a:r>
                      <a:r>
                        <a:rPr lang="en-US" sz="1800" kern="100" dirty="0">
                          <a:latin typeface="Times New Roman"/>
                          <a:ea typeface="標楷體"/>
                        </a:rPr>
                        <a:t>10</a:t>
                      </a:r>
                      <a:r>
                        <a:rPr lang="zh-TW" sz="1800" kern="100" dirty="0">
                          <a:latin typeface="Times New Roman"/>
                          <a:ea typeface="標楷體"/>
                        </a:rPr>
                        <a:t>條第</a:t>
                      </a:r>
                      <a:r>
                        <a:rPr lang="en-US" sz="1800" kern="100" dirty="0">
                          <a:latin typeface="Times New Roman"/>
                          <a:ea typeface="標楷體"/>
                        </a:rPr>
                        <a:t>1</a:t>
                      </a:r>
                      <a:r>
                        <a:rPr lang="zh-TW" sz="1800" kern="100" dirty="0">
                          <a:latin typeface="Times New Roman"/>
                          <a:ea typeface="標楷體"/>
                        </a:rPr>
                        <a:t>項第</a:t>
                      </a:r>
                      <a:r>
                        <a:rPr lang="en-US" sz="1800" kern="100" dirty="0">
                          <a:latin typeface="Times New Roman"/>
                          <a:ea typeface="標楷體"/>
                        </a:rPr>
                        <a:t>2</a:t>
                      </a:r>
                      <a:r>
                        <a:rPr lang="zh-TW" sz="1800" kern="100" dirty="0">
                          <a:latin typeface="Times New Roman"/>
                          <a:ea typeface="標楷體"/>
                        </a:rPr>
                        <a:t>款）</a:t>
                      </a:r>
                      <a:endParaRPr lang="zh-TW" sz="1800" kern="100" dirty="0">
                        <a:latin typeface="Times New Roman"/>
                        <a:ea typeface="新細明體"/>
                      </a:endParaRPr>
                    </a:p>
                    <a:p>
                      <a:pPr marL="342900" lvl="0" indent="-342900" algn="just">
                        <a:lnSpc>
                          <a:spcPts val="1500"/>
                        </a:lnSpc>
                        <a:spcAft>
                          <a:spcPts val="600"/>
                        </a:spcAft>
                        <a:buFont typeface="Times New Roman"/>
                        <a:buChar char="◎"/>
                        <a:tabLst>
                          <a:tab pos="228600"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800" kern="100" dirty="0">
                          <a:latin typeface="Times New Roman"/>
                          <a:ea typeface="標楷體"/>
                        </a:rPr>
                        <a:t>「利益」可區分為：「財產上利益」、「非財產上利益」；</a:t>
                      </a:r>
                      <a:r>
                        <a:rPr lang="zh-TW" sz="1800" kern="100" dirty="0">
                          <a:latin typeface="Times New Roman"/>
                          <a:ea typeface="標楷體"/>
                          <a:cs typeface="細明體"/>
                        </a:rPr>
                        <a:t>非財產上利益，指有利公職人員或其關係人於政府機關、公立學校、公營</a:t>
                      </a:r>
                      <a:r>
                        <a:rPr lang="zh-TW" sz="1800" kern="100" dirty="0">
                          <a:latin typeface="Times New Roman"/>
                          <a:ea typeface="標楷體"/>
                        </a:rPr>
                        <a:t>事業機構之任用、陞遷、調動及其他人事措施（包含約聘雇人員、臨時人員、</a:t>
                      </a:r>
                      <a:r>
                        <a:rPr lang="zh-TW" sz="1800" u="sng" kern="100" dirty="0">
                          <a:solidFill>
                            <a:srgbClr val="FF0000"/>
                          </a:solidFill>
                          <a:latin typeface="Times New Roman"/>
                          <a:ea typeface="標楷體"/>
                        </a:rPr>
                        <a:t>派遣人員、</a:t>
                      </a:r>
                      <a:r>
                        <a:rPr lang="zh-TW" sz="1800" kern="100" dirty="0">
                          <a:latin typeface="Times New Roman"/>
                          <a:ea typeface="標楷體"/>
                        </a:rPr>
                        <a:t>技工、工友等）。（第</a:t>
                      </a:r>
                      <a:r>
                        <a:rPr lang="en-US" sz="1800" kern="100" dirty="0">
                          <a:latin typeface="Times New Roman"/>
                          <a:ea typeface="標楷體"/>
                        </a:rPr>
                        <a:t>4</a:t>
                      </a:r>
                      <a:r>
                        <a:rPr lang="zh-TW" sz="1800" kern="100" dirty="0">
                          <a:latin typeface="Times New Roman"/>
                          <a:ea typeface="標楷體"/>
                        </a:rPr>
                        <a:t>條）</a:t>
                      </a:r>
                    </a:p>
                    <a:p>
                      <a:pPr marL="266700" indent="-266700" algn="just">
                        <a:lnSpc>
                          <a:spcPts val="1500"/>
                        </a:lnSpc>
                        <a:spcAft>
                          <a:spcPts val="6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800" dirty="0">
                          <a:latin typeface="Times New Roman"/>
                          <a:ea typeface="標楷體"/>
                        </a:rPr>
                        <a:t>「關係人」之範圍如下：一、公職人員之配偶或共同生活之家屬、公職人員之二親等以內親屬。公職人員或其配偶信託財產之受託人。</a:t>
                      </a:r>
                      <a:r>
                        <a:rPr lang="en-US" sz="1800" dirty="0">
                          <a:latin typeface="Times New Roman"/>
                          <a:ea typeface="標楷體"/>
                        </a:rPr>
                        <a:t> </a:t>
                      </a:r>
                      <a:r>
                        <a:rPr lang="zh-TW" sz="1800" kern="100" dirty="0">
                          <a:latin typeface="Times New Roman"/>
                          <a:ea typeface="標楷體"/>
                        </a:rPr>
                        <a:t>二、公職人員、上揭所列關係人擔任負責人、董事、監察人或經理人之營利事業。（第</a:t>
                      </a:r>
                      <a:r>
                        <a:rPr lang="en-US" sz="1800" kern="100" dirty="0">
                          <a:latin typeface="Times New Roman"/>
                          <a:ea typeface="標楷體"/>
                        </a:rPr>
                        <a:t>3</a:t>
                      </a:r>
                      <a:r>
                        <a:rPr lang="zh-TW" sz="1800" kern="100" dirty="0">
                          <a:latin typeface="Times New Roman"/>
                          <a:ea typeface="標楷體"/>
                        </a:rPr>
                        <a:t>條）</a:t>
                      </a:r>
                      <a:endParaRPr lang="zh-TW" sz="1800" kern="100" dirty="0">
                        <a:latin typeface="Times New Roman"/>
                        <a:ea typeface="新細明體"/>
                      </a:endParaRPr>
                    </a:p>
                  </a:txBody>
                  <a:tcPr marL="68580" marR="68580" marT="0" marB="0"/>
                </a:tc>
                <a:tc>
                  <a:txBody>
                    <a:bodyPr/>
                    <a:lstStyle/>
                    <a:p>
                      <a:pPr marL="361950" indent="-361950" algn="just">
                        <a:lnSpc>
                          <a:spcPts val="1500"/>
                        </a:lnSpc>
                        <a:spcAft>
                          <a:spcPts val="6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kern="100" dirty="0">
                          <a:latin typeface="標楷體"/>
                          <a:ea typeface="新細明體"/>
                        </a:rPr>
                        <a:t>1</a:t>
                      </a:r>
                      <a:r>
                        <a:rPr lang="zh-TW" sz="1800" kern="100" dirty="0">
                          <a:latin typeface="Times New Roman"/>
                          <a:ea typeface="標楷體"/>
                        </a:rPr>
                        <a:t>、公職人員利益衝突迴避法第</a:t>
                      </a:r>
                      <a:r>
                        <a:rPr lang="en-US" sz="1800" kern="100" dirty="0">
                          <a:latin typeface="Times New Roman"/>
                          <a:ea typeface="標楷體"/>
                        </a:rPr>
                        <a:t>14</a:t>
                      </a:r>
                      <a:r>
                        <a:rPr lang="zh-TW" sz="1800" kern="100" dirty="0">
                          <a:latin typeface="Times New Roman"/>
                          <a:ea typeface="標楷體"/>
                        </a:rPr>
                        <a:t>條：「</a:t>
                      </a:r>
                      <a:r>
                        <a:rPr lang="zh-TW" sz="1800" kern="0" dirty="0">
                          <a:latin typeface="Times New Roman"/>
                          <a:ea typeface="標楷體"/>
                        </a:rPr>
                        <a:t>違反第七條或第八條規定者，處新臺幣一百萬元以上五百萬元以下罰鍰；所得財產上利益，應予追繳。</a:t>
                      </a:r>
                      <a:r>
                        <a:rPr lang="zh-TW" sz="1800" kern="100" dirty="0">
                          <a:latin typeface="Times New Roman"/>
                          <a:ea typeface="標楷體"/>
                        </a:rPr>
                        <a:t>」</a:t>
                      </a:r>
                      <a:endParaRPr lang="zh-TW" sz="1800" kern="100" dirty="0">
                        <a:latin typeface="Times New Roman"/>
                        <a:ea typeface="新細明體"/>
                      </a:endParaRPr>
                    </a:p>
                    <a:p>
                      <a:pPr marL="361950" indent="-361950"/>
                      <a:r>
                        <a:rPr lang="en-US" sz="1800" dirty="0">
                          <a:latin typeface="標楷體"/>
                        </a:rPr>
                        <a:t>2</a:t>
                      </a:r>
                      <a:r>
                        <a:rPr lang="zh-TW" sz="1800" dirty="0">
                          <a:latin typeface="Times New Roman"/>
                          <a:ea typeface="標楷體"/>
                        </a:rPr>
                        <a:t>、公職人員利益衝突迴避法第</a:t>
                      </a:r>
                      <a:r>
                        <a:rPr lang="en-US" sz="1800" dirty="0">
                          <a:latin typeface="Times New Roman"/>
                          <a:ea typeface="標楷體"/>
                        </a:rPr>
                        <a:t>16</a:t>
                      </a:r>
                      <a:r>
                        <a:rPr lang="zh-TW" sz="1800" dirty="0">
                          <a:latin typeface="Times New Roman"/>
                          <a:ea typeface="標楷體"/>
                        </a:rPr>
                        <a:t>條：「</a:t>
                      </a:r>
                      <a:r>
                        <a:rPr lang="zh-TW" sz="1800" dirty="0">
                          <a:latin typeface="Times New Roman"/>
                          <a:ea typeface="標楷體"/>
                          <a:cs typeface="細明體"/>
                        </a:rPr>
                        <a:t>違反第十條第一項規定者，處新臺幣一百萬元以上五百萬元以下罰鍰。</a:t>
                      </a:r>
                      <a:r>
                        <a:rPr lang="zh-TW" sz="1800" dirty="0">
                          <a:latin typeface="Times New Roman"/>
                          <a:ea typeface="標楷體"/>
                        </a:rPr>
                        <a:t>」</a:t>
                      </a:r>
                      <a:endParaRPr lang="zh-TW" sz="1800" dirty="0">
                        <a:latin typeface="Times New Roman"/>
                      </a:endParaRPr>
                    </a:p>
                  </a:txBody>
                  <a:tcPr marL="68580" marR="68580" marT="0" marB="0"/>
                </a:tc>
                <a:tc>
                  <a:txBody>
                    <a:bodyPr/>
                    <a:lstStyle/>
                    <a:p>
                      <a:pPr algn="just">
                        <a:lnSpc>
                          <a:spcPts val="1500"/>
                        </a:lnSpc>
                        <a:spcBef>
                          <a:spcPts val="600"/>
                        </a:spcBef>
                        <a:spcAft>
                          <a:spcPts val="250"/>
                        </a:spcAft>
                      </a:pPr>
                      <a:r>
                        <a:rPr lang="zh-TW" sz="1800" kern="100" dirty="0">
                          <a:latin typeface="Times New Roman"/>
                          <a:ea typeface="標楷體"/>
                        </a:rPr>
                        <a:t>無違反</a:t>
                      </a:r>
                      <a:endParaRPr lang="zh-TW" sz="1800" kern="100" dirty="0">
                        <a:latin typeface="Times New Roman"/>
                        <a:ea typeface="新細明體"/>
                      </a:endParaRPr>
                    </a:p>
                    <a:p>
                      <a:pPr algn="just">
                        <a:lnSpc>
                          <a:spcPts val="1500"/>
                        </a:lnSpc>
                        <a:spcAft>
                          <a:spcPts val="250"/>
                        </a:spcAft>
                      </a:pPr>
                      <a:r>
                        <a:rPr lang="zh-TW" sz="1800" kern="100" dirty="0">
                          <a:latin typeface="Times New Roman"/>
                          <a:ea typeface="標楷體"/>
                        </a:rPr>
                        <a:t>□</a:t>
                      </a:r>
                      <a:endParaRPr lang="zh-TW" sz="1800" kern="100" dirty="0">
                        <a:latin typeface="Times New Roman"/>
                        <a:ea typeface="新細明體"/>
                      </a:endParaRPr>
                    </a:p>
                    <a:p>
                      <a:pPr algn="just">
                        <a:lnSpc>
                          <a:spcPts val="1500"/>
                        </a:lnSpc>
                        <a:spcBef>
                          <a:spcPts val="600"/>
                        </a:spcBef>
                        <a:spcAft>
                          <a:spcPts val="250"/>
                        </a:spcAft>
                      </a:pPr>
                      <a:r>
                        <a:rPr lang="zh-TW" sz="1800" kern="100" dirty="0">
                          <a:latin typeface="Times New Roman"/>
                          <a:ea typeface="標楷體"/>
                        </a:rPr>
                        <a:t>待研處</a:t>
                      </a:r>
                      <a:endParaRPr lang="zh-TW" sz="1800" kern="100" dirty="0">
                        <a:latin typeface="Times New Roman"/>
                        <a:ea typeface="新細明體"/>
                      </a:endParaRPr>
                    </a:p>
                    <a:p>
                      <a:pPr algn="just">
                        <a:lnSpc>
                          <a:spcPts val="1500"/>
                        </a:lnSpc>
                        <a:spcAft>
                          <a:spcPts val="250"/>
                        </a:spcAft>
                      </a:pPr>
                      <a:r>
                        <a:rPr lang="zh-TW" sz="1800" kern="100" dirty="0">
                          <a:latin typeface="Times New Roman"/>
                          <a:ea typeface="標楷體"/>
                        </a:rPr>
                        <a:t>□</a:t>
                      </a:r>
                      <a:endParaRPr lang="zh-TW" sz="1800" kern="100" dirty="0">
                        <a:latin typeface="Times New Roman"/>
                        <a:ea typeface="新細明體"/>
                      </a:endParaRPr>
                    </a:p>
                  </a:txBody>
                  <a:tcPr marL="68580" marR="68580" marT="0" marB="0"/>
                </a:tc>
              </a:tr>
            </a:tbl>
          </a:graphicData>
        </a:graphic>
      </p:graphicFrame>
      <p:sp>
        <p:nvSpPr>
          <p:cNvPr id="5" name="投影片編號版面配置區 4"/>
          <p:cNvSpPr>
            <a:spLocks noGrp="1"/>
          </p:cNvSpPr>
          <p:nvPr>
            <p:ph type="sldNum" sz="quarter" idx="12"/>
          </p:nvPr>
        </p:nvSpPr>
        <p:spPr/>
        <p:txBody>
          <a:bodyPr/>
          <a:lstStyle/>
          <a:p>
            <a:pPr>
              <a:defRPr/>
            </a:pPr>
            <a:fld id="{69D56BCC-ADC5-4E72-BC97-D7475A35607A}" type="slidenum">
              <a:rPr lang="zh-TW" altLang="en-US" smtClean="0"/>
              <a:pPr>
                <a:defRPr/>
              </a:pPr>
              <a:t>55</a:t>
            </a:fld>
            <a:endParaRPr lang="zh-TW" altLang="en-US"/>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p:cNvGraphicFramePr>
            <a:graphicFrameLocks noGrp="1"/>
          </p:cNvGraphicFramePr>
          <p:nvPr>
            <p:ph sz="half" idx="1"/>
          </p:nvPr>
        </p:nvGraphicFramePr>
        <p:xfrm>
          <a:off x="457200" y="260350"/>
          <a:ext cx="8153400" cy="6200140"/>
        </p:xfrm>
        <a:graphic>
          <a:graphicData uri="http://schemas.openxmlformats.org/drawingml/2006/table">
            <a:tbl>
              <a:tblPr firstRow="1" bandRow="1">
                <a:tableStyleId>{5C22544A-7EE6-4342-B048-85BDC9FD1C3A}</a:tableStyleId>
              </a:tblPr>
              <a:tblGrid>
                <a:gridCol w="1162472"/>
                <a:gridCol w="1296144"/>
                <a:gridCol w="2592288"/>
                <a:gridCol w="1872208"/>
                <a:gridCol w="1230288"/>
              </a:tblGrid>
              <a:tr h="370840">
                <a:tc gridSpan="5">
                  <a:txBody>
                    <a:bodyPr/>
                    <a:lstStyle/>
                    <a:p>
                      <a:r>
                        <a:rPr kumimoji="0" lang="zh-TW" altLang="zh-TW" sz="2400" b="1" kern="1200" dirty="0" smtClean="0">
                          <a:solidFill>
                            <a:schemeClr val="lt1"/>
                          </a:solidFill>
                          <a:latin typeface="+mn-lt"/>
                          <a:ea typeface="+mn-ea"/>
                          <a:cs typeface="+mn-cs"/>
                        </a:rPr>
                        <a:t>二、採購業務方面</a:t>
                      </a:r>
                      <a:endParaRPr lang="zh-TW" altLang="en-US" sz="2400" dirty="0"/>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r>
              <a:tr h="370840">
                <a:tc>
                  <a:txBody>
                    <a:bodyPr/>
                    <a:lstStyle/>
                    <a:p>
                      <a:pPr algn="just">
                        <a:lnSpc>
                          <a:spcPts val="1500"/>
                        </a:lnSpc>
                        <a:spcAft>
                          <a:spcPts val="250"/>
                        </a:spcAft>
                      </a:pPr>
                      <a:r>
                        <a:rPr lang="zh-TW" sz="1800" b="1" kern="100" dirty="0">
                          <a:latin typeface="Times New Roman"/>
                          <a:ea typeface="標楷體"/>
                        </a:rPr>
                        <a:t>適用對象</a:t>
                      </a:r>
                      <a:endParaRPr lang="zh-TW" sz="1800" kern="100" dirty="0">
                        <a:latin typeface="Times New Roman"/>
                        <a:ea typeface="新細明體"/>
                      </a:endParaRPr>
                    </a:p>
                  </a:txBody>
                  <a:tcPr marL="68580" marR="68580" marT="0" marB="0" anchor="ctr"/>
                </a:tc>
                <a:tc>
                  <a:txBody>
                    <a:bodyPr/>
                    <a:lstStyle/>
                    <a:p>
                      <a:pPr algn="ctr">
                        <a:lnSpc>
                          <a:spcPts val="1500"/>
                        </a:lnSpc>
                        <a:spcAft>
                          <a:spcPts val="250"/>
                        </a:spcAft>
                      </a:pPr>
                      <a:r>
                        <a:rPr lang="zh-TW" sz="1800" b="1" kern="100" dirty="0" smtClean="0">
                          <a:latin typeface="Times New Roman"/>
                          <a:ea typeface="標楷體"/>
                        </a:rPr>
                        <a:t>依據法規</a:t>
                      </a:r>
                      <a:endParaRPr lang="zh-TW" sz="1800" kern="100" dirty="0">
                        <a:latin typeface="Times New Roman"/>
                        <a:ea typeface="新細明體"/>
                      </a:endParaRPr>
                    </a:p>
                  </a:txBody>
                  <a:tcPr marL="68580" marR="68580" marT="0" marB="0" anchor="ctr"/>
                </a:tc>
                <a:tc>
                  <a:txBody>
                    <a:bodyPr/>
                    <a:lstStyle/>
                    <a:p>
                      <a:pPr algn="ctr">
                        <a:lnSpc>
                          <a:spcPts val="1500"/>
                        </a:lnSpc>
                        <a:spcAft>
                          <a:spcPts val="250"/>
                        </a:spcAft>
                      </a:pPr>
                      <a:r>
                        <a:rPr lang="zh-TW" sz="1800" b="1" kern="100">
                          <a:latin typeface="Times New Roman"/>
                          <a:ea typeface="標楷體"/>
                        </a:rPr>
                        <a:t>應行迴避事項</a:t>
                      </a:r>
                      <a:endParaRPr lang="zh-TW" sz="1800" kern="100">
                        <a:latin typeface="Times New Roman"/>
                        <a:ea typeface="新細明體"/>
                      </a:endParaRPr>
                    </a:p>
                  </a:txBody>
                  <a:tcPr marL="68580" marR="68580" marT="0" marB="0" anchor="ctr"/>
                </a:tc>
                <a:tc>
                  <a:txBody>
                    <a:bodyPr/>
                    <a:lstStyle/>
                    <a:p>
                      <a:pPr algn="ctr">
                        <a:lnSpc>
                          <a:spcPts val="1500"/>
                        </a:lnSpc>
                        <a:spcAft>
                          <a:spcPts val="250"/>
                        </a:spcAft>
                      </a:pPr>
                      <a:r>
                        <a:rPr lang="zh-TW" sz="1800" b="1" kern="100">
                          <a:latin typeface="Times New Roman"/>
                          <a:ea typeface="標楷體"/>
                        </a:rPr>
                        <a:t>違反之法律效果</a:t>
                      </a:r>
                      <a:endParaRPr lang="zh-TW" sz="1800" kern="100">
                        <a:latin typeface="Times New Roman"/>
                        <a:ea typeface="新細明體"/>
                      </a:endParaRPr>
                    </a:p>
                  </a:txBody>
                  <a:tcPr marL="68580" marR="68580" marT="0" marB="0" anchor="ctr"/>
                </a:tc>
                <a:tc>
                  <a:txBody>
                    <a:bodyPr/>
                    <a:lstStyle/>
                    <a:p>
                      <a:pPr algn="ctr">
                        <a:lnSpc>
                          <a:spcPts val="1500"/>
                        </a:lnSpc>
                        <a:spcAft>
                          <a:spcPts val="250"/>
                        </a:spcAft>
                      </a:pPr>
                      <a:r>
                        <a:rPr lang="zh-TW" sz="1800" b="1" kern="100" dirty="0" smtClean="0">
                          <a:latin typeface="Times New Roman"/>
                          <a:ea typeface="標楷體"/>
                        </a:rPr>
                        <a:t>自我檢查</a:t>
                      </a:r>
                      <a:endParaRPr lang="zh-TW" sz="1800" kern="100" dirty="0">
                        <a:latin typeface="Times New Roman"/>
                        <a:ea typeface="新細明體"/>
                      </a:endParaRPr>
                    </a:p>
                  </a:txBody>
                  <a:tcPr marL="68580" marR="68580" marT="0" marB="0" anchor="ctr"/>
                </a:tc>
              </a:tr>
              <a:tr h="370840">
                <a:tc>
                  <a:txBody>
                    <a:bodyPr/>
                    <a:lstStyle/>
                    <a:p>
                      <a:pPr algn="just">
                        <a:lnSpc>
                          <a:spcPts val="1500"/>
                        </a:lnSpc>
                        <a:spcAft>
                          <a:spcPts val="600"/>
                        </a:spcAft>
                      </a:pPr>
                      <a:r>
                        <a:rPr lang="zh-TW" sz="1800" b="1" kern="100" dirty="0">
                          <a:latin typeface="Times New Roman"/>
                          <a:ea typeface="標楷體"/>
                        </a:rPr>
                        <a:t>機關首長、</a:t>
                      </a:r>
                      <a:r>
                        <a:rPr lang="zh-TW" sz="1800" b="1" kern="100" dirty="0" smtClean="0">
                          <a:latin typeface="Times New Roman"/>
                          <a:ea typeface="標楷體"/>
                        </a:rPr>
                        <a:t>承</a:t>
                      </a:r>
                      <a:r>
                        <a:rPr lang="en-US" altLang="zh-TW" sz="1800" b="1" kern="100" dirty="0" smtClean="0">
                          <a:latin typeface="Times New Roman"/>
                          <a:ea typeface="標楷體"/>
                        </a:rPr>
                        <a:t>(</a:t>
                      </a:r>
                      <a:r>
                        <a:rPr lang="zh-TW" sz="1800" b="1" kern="100" dirty="0" smtClean="0">
                          <a:latin typeface="Times New Roman"/>
                          <a:ea typeface="標楷體"/>
                        </a:rPr>
                        <a:t>監</a:t>
                      </a:r>
                      <a:r>
                        <a:rPr lang="en-US" altLang="zh-TW" sz="1800" b="1" kern="100" dirty="0" smtClean="0">
                          <a:latin typeface="Times New Roman"/>
                          <a:ea typeface="標楷體"/>
                        </a:rPr>
                        <a:t>)</a:t>
                      </a:r>
                      <a:r>
                        <a:rPr lang="zh-TW" sz="1800" b="1" kern="100" dirty="0" smtClean="0">
                          <a:latin typeface="Times New Roman"/>
                          <a:ea typeface="標楷體"/>
                        </a:rPr>
                        <a:t>辦</a:t>
                      </a:r>
                      <a:r>
                        <a:rPr lang="zh-TW" sz="1800" b="1" kern="100" dirty="0">
                          <a:latin typeface="Times New Roman"/>
                          <a:ea typeface="標楷體"/>
                        </a:rPr>
                        <a:t>採購人員</a:t>
                      </a:r>
                      <a:endParaRPr lang="zh-TW" sz="1800" kern="100" dirty="0">
                        <a:latin typeface="Times New Roman"/>
                        <a:ea typeface="新細明體"/>
                      </a:endParaRPr>
                    </a:p>
                  </a:txBody>
                  <a:tcPr marL="68580" marR="68580" marT="0" marB="0"/>
                </a:tc>
                <a:tc>
                  <a:txBody>
                    <a:bodyPr/>
                    <a:lstStyle/>
                    <a:p>
                      <a:pPr algn="just">
                        <a:lnSpc>
                          <a:spcPts val="1500"/>
                        </a:lnSpc>
                        <a:spcAft>
                          <a:spcPts val="600"/>
                        </a:spcAft>
                      </a:pPr>
                      <a:r>
                        <a:rPr lang="zh-TW" sz="1800" kern="800" dirty="0">
                          <a:latin typeface="Times New Roman"/>
                          <a:ea typeface="標楷體"/>
                        </a:rPr>
                        <a:t>政府採購法</a:t>
                      </a:r>
                      <a:endParaRPr lang="zh-TW" sz="1800" kern="100" dirty="0">
                        <a:latin typeface="Times New Roman"/>
                        <a:ea typeface="新細明體"/>
                      </a:endParaRPr>
                    </a:p>
                  </a:txBody>
                  <a:tcPr marL="68580" marR="68580" marT="0" marB="0"/>
                </a:tc>
                <a:tc>
                  <a:txBody>
                    <a:bodyPr/>
                    <a:lstStyle/>
                    <a:p>
                      <a:pPr algn="just">
                        <a:lnSpc>
                          <a:spcPts val="1500"/>
                        </a:lnSpc>
                        <a:spcAft>
                          <a:spcPts val="600"/>
                        </a:spcAft>
                      </a:pPr>
                      <a:r>
                        <a:rPr lang="zh-TW" sz="1800" kern="100" dirty="0">
                          <a:latin typeface="Times New Roman"/>
                          <a:ea typeface="標楷體"/>
                        </a:rPr>
                        <a:t>機關承辦、監辦採購人員對於與採購有關之事項，涉及本人、配偶、三親等以內血親或姻親，或同財共居親屬之利益時，應行迴避。（第</a:t>
                      </a:r>
                      <a:r>
                        <a:rPr lang="en-US" sz="1800" kern="100" dirty="0">
                          <a:latin typeface="Times New Roman"/>
                          <a:ea typeface="標楷體"/>
                        </a:rPr>
                        <a:t>15</a:t>
                      </a:r>
                      <a:r>
                        <a:rPr lang="zh-TW" sz="1800" kern="100" dirty="0">
                          <a:latin typeface="Times New Roman"/>
                          <a:ea typeface="標楷體"/>
                        </a:rPr>
                        <a:t>條第</a:t>
                      </a:r>
                      <a:r>
                        <a:rPr lang="en-US" sz="1800" kern="100" dirty="0">
                          <a:latin typeface="Times New Roman"/>
                          <a:ea typeface="標楷體"/>
                        </a:rPr>
                        <a:t>2</a:t>
                      </a:r>
                      <a:r>
                        <a:rPr lang="zh-TW" sz="1800" kern="100" dirty="0">
                          <a:latin typeface="Times New Roman"/>
                          <a:ea typeface="標楷體"/>
                        </a:rPr>
                        <a:t>項）</a:t>
                      </a:r>
                      <a:endParaRPr lang="zh-TW" sz="1800" kern="100" dirty="0">
                        <a:latin typeface="Times New Roman"/>
                        <a:ea typeface="新細明體"/>
                      </a:endParaRPr>
                    </a:p>
                    <a:p>
                      <a:pPr algn="just">
                        <a:lnSpc>
                          <a:spcPts val="1500"/>
                        </a:lnSpc>
                        <a:spcAft>
                          <a:spcPts val="600"/>
                        </a:spcAft>
                      </a:pPr>
                      <a:r>
                        <a:rPr lang="zh-TW" sz="1800" kern="100" dirty="0">
                          <a:latin typeface="Times New Roman"/>
                          <a:ea typeface="標楷體"/>
                        </a:rPr>
                        <a:t>廠商或其負責人與機關首長有前述情形者，不得參與該機關之採購。（第</a:t>
                      </a:r>
                      <a:r>
                        <a:rPr lang="en-US" sz="1800" kern="100" dirty="0">
                          <a:latin typeface="Times New Roman"/>
                          <a:ea typeface="標楷體"/>
                        </a:rPr>
                        <a:t>15</a:t>
                      </a:r>
                      <a:r>
                        <a:rPr lang="zh-TW" sz="1800" kern="100" dirty="0">
                          <a:latin typeface="Times New Roman"/>
                          <a:ea typeface="標楷體"/>
                        </a:rPr>
                        <a:t>條第</a:t>
                      </a:r>
                      <a:r>
                        <a:rPr lang="en-US" sz="1800" kern="100" dirty="0">
                          <a:latin typeface="Times New Roman"/>
                          <a:ea typeface="標楷體"/>
                        </a:rPr>
                        <a:t>4</a:t>
                      </a:r>
                      <a:r>
                        <a:rPr lang="zh-TW" sz="1800" kern="100" dirty="0">
                          <a:latin typeface="Times New Roman"/>
                          <a:ea typeface="標楷體"/>
                        </a:rPr>
                        <a:t>項）</a:t>
                      </a:r>
                      <a:endParaRPr lang="zh-TW" sz="1800" kern="100" dirty="0">
                        <a:latin typeface="Times New Roman"/>
                        <a:ea typeface="新細明體"/>
                      </a:endParaRPr>
                    </a:p>
                    <a:p>
                      <a:pPr algn="just">
                        <a:lnSpc>
                          <a:spcPts val="1500"/>
                        </a:lnSpc>
                        <a:spcAft>
                          <a:spcPts val="600"/>
                        </a:spcAft>
                      </a:pPr>
                      <a:r>
                        <a:rPr lang="zh-TW" sz="1800" kern="100" dirty="0">
                          <a:latin typeface="Times New Roman"/>
                          <a:ea typeface="標楷體"/>
                        </a:rPr>
                        <a:t>採購人員不得於機關任職期間為廠商所僱用。（採購人員倫理準則第</a:t>
                      </a:r>
                      <a:r>
                        <a:rPr lang="en-US" sz="1800" kern="100" dirty="0">
                          <a:latin typeface="Times New Roman"/>
                          <a:ea typeface="標楷體"/>
                        </a:rPr>
                        <a:t>7</a:t>
                      </a:r>
                      <a:r>
                        <a:rPr lang="zh-TW" sz="1800" kern="100" dirty="0">
                          <a:latin typeface="Times New Roman"/>
                          <a:ea typeface="標楷體"/>
                        </a:rPr>
                        <a:t>條第</a:t>
                      </a:r>
                      <a:r>
                        <a:rPr lang="en-US" sz="1800" kern="100" dirty="0">
                          <a:latin typeface="Times New Roman"/>
                          <a:ea typeface="標楷體"/>
                        </a:rPr>
                        <a:t>11</a:t>
                      </a:r>
                      <a:r>
                        <a:rPr lang="zh-TW" sz="1800" kern="100" dirty="0">
                          <a:latin typeface="Times New Roman"/>
                          <a:ea typeface="標楷體"/>
                        </a:rPr>
                        <a:t>款）</a:t>
                      </a:r>
                      <a:endParaRPr lang="zh-TW" sz="1800" kern="100" dirty="0">
                        <a:latin typeface="Times New Roman"/>
                        <a:ea typeface="新細明體"/>
                      </a:endParaRPr>
                    </a:p>
                    <a:p>
                      <a:pPr algn="just">
                        <a:lnSpc>
                          <a:spcPts val="1500"/>
                        </a:lnSpc>
                        <a:spcAft>
                          <a:spcPts val="600"/>
                        </a:spcAft>
                      </a:pPr>
                      <a:r>
                        <a:rPr lang="zh-TW" sz="1800" kern="100" dirty="0">
                          <a:latin typeface="Times New Roman"/>
                          <a:ea typeface="標楷體"/>
                        </a:rPr>
                        <a:t>採購人員不得利用職務關係媒介親友至廠商處任職。（採購人員倫理準則第</a:t>
                      </a:r>
                      <a:r>
                        <a:rPr lang="en-US" sz="1800" kern="100" dirty="0">
                          <a:latin typeface="Times New Roman"/>
                          <a:ea typeface="標楷體"/>
                        </a:rPr>
                        <a:t>7</a:t>
                      </a:r>
                      <a:r>
                        <a:rPr lang="zh-TW" sz="1800" kern="100" dirty="0">
                          <a:latin typeface="Times New Roman"/>
                          <a:ea typeface="標楷體"/>
                        </a:rPr>
                        <a:t>條第</a:t>
                      </a:r>
                      <a:r>
                        <a:rPr lang="en-US" sz="1800" kern="100" dirty="0">
                          <a:latin typeface="Times New Roman"/>
                          <a:ea typeface="標楷體"/>
                        </a:rPr>
                        <a:t>13</a:t>
                      </a:r>
                      <a:r>
                        <a:rPr lang="zh-TW" sz="1800" kern="100" dirty="0">
                          <a:latin typeface="Times New Roman"/>
                          <a:ea typeface="標楷體"/>
                        </a:rPr>
                        <a:t>款）</a:t>
                      </a:r>
                      <a:endParaRPr lang="zh-TW" sz="1800" kern="100" dirty="0">
                        <a:latin typeface="Times New Roman"/>
                        <a:ea typeface="新細明體"/>
                      </a:endParaRPr>
                    </a:p>
                  </a:txBody>
                  <a:tcPr marL="68580" marR="68580" marT="0" marB="0"/>
                </a:tc>
                <a:tc>
                  <a:txBody>
                    <a:bodyPr/>
                    <a:lstStyle/>
                    <a:p>
                      <a:pPr marL="177800" indent="-177800" algn="just">
                        <a:lnSpc>
                          <a:spcPts val="1500"/>
                        </a:lnSpc>
                        <a:spcAft>
                          <a:spcPts val="600"/>
                        </a:spcAft>
                      </a:pPr>
                      <a:r>
                        <a:rPr lang="en-US" sz="1800" kern="100" dirty="0">
                          <a:latin typeface="標楷體"/>
                          <a:ea typeface="新細明體"/>
                        </a:rPr>
                        <a:t>1</a:t>
                      </a:r>
                      <a:r>
                        <a:rPr lang="zh-TW" sz="1800" kern="100" dirty="0">
                          <a:latin typeface="Times New Roman"/>
                          <a:ea typeface="標楷體"/>
                        </a:rPr>
                        <a:t>、依公務員服務法、懲戒法、考績法及其他相關規定處置。其觸犯刑事法令者，應移送司法機關處理。</a:t>
                      </a:r>
                      <a:endParaRPr lang="zh-TW" sz="1800" kern="100" dirty="0">
                        <a:latin typeface="Times New Roman"/>
                        <a:ea typeface="新細明體"/>
                      </a:endParaRPr>
                    </a:p>
                    <a:p>
                      <a:pPr marL="177800" indent="-177800" algn="just">
                        <a:lnSpc>
                          <a:spcPts val="1500"/>
                        </a:lnSpc>
                        <a:spcAft>
                          <a:spcPts val="600"/>
                        </a:spcAft>
                      </a:pPr>
                      <a:r>
                        <a:rPr lang="en-US" sz="1800" kern="100" dirty="0">
                          <a:latin typeface="標楷體"/>
                          <a:ea typeface="新細明體"/>
                        </a:rPr>
                        <a:t>2</a:t>
                      </a:r>
                      <a:r>
                        <a:rPr lang="zh-TW" sz="1800" kern="100" dirty="0">
                          <a:latin typeface="Times New Roman"/>
                          <a:ea typeface="標楷體"/>
                        </a:rPr>
                        <a:t>、調離與採購有關之職務。</a:t>
                      </a:r>
                      <a:endParaRPr lang="zh-TW" sz="1800" kern="100" dirty="0">
                        <a:latin typeface="Times New Roman"/>
                        <a:ea typeface="新細明體"/>
                      </a:endParaRPr>
                    </a:p>
                    <a:p>
                      <a:pPr marL="177800" indent="-177800" algn="just">
                        <a:lnSpc>
                          <a:spcPts val="1500"/>
                        </a:lnSpc>
                        <a:spcAft>
                          <a:spcPts val="600"/>
                        </a:spcAft>
                      </a:pPr>
                      <a:r>
                        <a:rPr lang="en-US" sz="1800" kern="100" dirty="0">
                          <a:latin typeface="標楷體"/>
                          <a:ea typeface="新細明體"/>
                        </a:rPr>
                        <a:t>3</a:t>
                      </a:r>
                      <a:r>
                        <a:rPr lang="zh-TW" sz="1800" kern="100" dirty="0">
                          <a:latin typeface="Times New Roman"/>
                          <a:ea typeface="標楷體"/>
                        </a:rPr>
                        <a:t>、施予與採購有關之訓練。（採購人員倫理準則第</a:t>
                      </a:r>
                      <a:r>
                        <a:rPr lang="en-US" sz="1800" kern="100" dirty="0">
                          <a:latin typeface="Times New Roman"/>
                          <a:ea typeface="標楷體"/>
                        </a:rPr>
                        <a:t>12</a:t>
                      </a:r>
                      <a:r>
                        <a:rPr lang="zh-TW" sz="1800" kern="100" dirty="0">
                          <a:latin typeface="Times New Roman"/>
                          <a:ea typeface="標楷體"/>
                        </a:rPr>
                        <a:t>條）</a:t>
                      </a:r>
                      <a:endParaRPr lang="zh-TW" sz="1800" kern="100" dirty="0">
                        <a:latin typeface="Times New Roman"/>
                        <a:ea typeface="新細明體"/>
                      </a:endParaRPr>
                    </a:p>
                  </a:txBody>
                  <a:tcPr marL="68580" marR="68580" marT="0" marB="0"/>
                </a:tc>
                <a:tc>
                  <a:txBody>
                    <a:bodyPr/>
                    <a:lstStyle/>
                    <a:p>
                      <a:pPr algn="just">
                        <a:lnSpc>
                          <a:spcPts val="1500"/>
                        </a:lnSpc>
                        <a:spcBef>
                          <a:spcPts val="600"/>
                        </a:spcBef>
                        <a:spcAft>
                          <a:spcPts val="250"/>
                        </a:spcAft>
                      </a:pPr>
                      <a:r>
                        <a:rPr lang="zh-TW" sz="1800" kern="100" dirty="0">
                          <a:latin typeface="Times New Roman"/>
                          <a:ea typeface="標楷體"/>
                        </a:rPr>
                        <a:t>無違反</a:t>
                      </a:r>
                      <a:endParaRPr lang="zh-TW" sz="1800" kern="100" dirty="0">
                        <a:latin typeface="Times New Roman"/>
                        <a:ea typeface="新細明體"/>
                      </a:endParaRPr>
                    </a:p>
                    <a:p>
                      <a:pPr algn="just">
                        <a:lnSpc>
                          <a:spcPts val="1500"/>
                        </a:lnSpc>
                        <a:spcAft>
                          <a:spcPts val="250"/>
                        </a:spcAft>
                      </a:pPr>
                      <a:r>
                        <a:rPr lang="zh-TW" sz="1800" kern="100" dirty="0">
                          <a:latin typeface="Times New Roman"/>
                          <a:ea typeface="標楷體"/>
                        </a:rPr>
                        <a:t>□</a:t>
                      </a:r>
                      <a:endParaRPr lang="zh-TW" sz="1800" kern="100" dirty="0">
                        <a:latin typeface="Times New Roman"/>
                        <a:ea typeface="新細明體"/>
                      </a:endParaRPr>
                    </a:p>
                    <a:p>
                      <a:pPr algn="just">
                        <a:lnSpc>
                          <a:spcPts val="1500"/>
                        </a:lnSpc>
                        <a:spcBef>
                          <a:spcPts val="600"/>
                        </a:spcBef>
                        <a:spcAft>
                          <a:spcPts val="250"/>
                        </a:spcAft>
                      </a:pPr>
                      <a:r>
                        <a:rPr lang="zh-TW" sz="1800" kern="100" dirty="0">
                          <a:latin typeface="Times New Roman"/>
                          <a:ea typeface="標楷體"/>
                        </a:rPr>
                        <a:t>待研處</a:t>
                      </a:r>
                      <a:endParaRPr lang="zh-TW" sz="1800" kern="100" dirty="0">
                        <a:latin typeface="Times New Roman"/>
                        <a:ea typeface="新細明體"/>
                      </a:endParaRPr>
                    </a:p>
                    <a:p>
                      <a:pPr algn="just">
                        <a:lnSpc>
                          <a:spcPts val="1500"/>
                        </a:lnSpc>
                        <a:spcAft>
                          <a:spcPts val="250"/>
                        </a:spcAft>
                      </a:pPr>
                      <a:r>
                        <a:rPr lang="zh-TW" sz="1800" kern="100" dirty="0">
                          <a:latin typeface="Times New Roman"/>
                          <a:ea typeface="標楷體"/>
                        </a:rPr>
                        <a:t>□</a:t>
                      </a:r>
                      <a:endParaRPr lang="zh-TW" sz="1800" kern="100" dirty="0">
                        <a:latin typeface="Times New Roman"/>
                        <a:ea typeface="新細明體"/>
                      </a:endParaRPr>
                    </a:p>
                  </a:txBody>
                  <a:tcPr marL="68580" marR="68580" marT="0" marB="0"/>
                </a:tc>
              </a:tr>
              <a:tr h="370840">
                <a:tc>
                  <a:txBody>
                    <a:bodyPr/>
                    <a:lstStyle/>
                    <a:p>
                      <a:pPr algn="just">
                        <a:lnSpc>
                          <a:spcPts val="1500"/>
                        </a:lnSpc>
                        <a:spcAft>
                          <a:spcPts val="600"/>
                        </a:spcAft>
                      </a:pPr>
                      <a:r>
                        <a:rPr lang="zh-TW" sz="1800" b="1" kern="100" dirty="0">
                          <a:latin typeface="Times New Roman"/>
                          <a:ea typeface="標楷體"/>
                        </a:rPr>
                        <a:t>機關首長、</a:t>
                      </a:r>
                      <a:r>
                        <a:rPr lang="zh-TW" sz="1800" b="1" kern="100" dirty="0" smtClean="0">
                          <a:latin typeface="Times New Roman"/>
                          <a:ea typeface="標楷體"/>
                        </a:rPr>
                        <a:t>承</a:t>
                      </a:r>
                      <a:r>
                        <a:rPr lang="en-US" altLang="zh-TW" sz="1800" b="1" kern="100" dirty="0" smtClean="0">
                          <a:latin typeface="Times New Roman"/>
                          <a:ea typeface="標楷體"/>
                        </a:rPr>
                        <a:t>(</a:t>
                      </a:r>
                      <a:r>
                        <a:rPr lang="zh-TW" sz="1800" b="1" kern="100" dirty="0" smtClean="0">
                          <a:latin typeface="Times New Roman"/>
                          <a:ea typeface="標楷體"/>
                        </a:rPr>
                        <a:t>監</a:t>
                      </a:r>
                      <a:r>
                        <a:rPr lang="en-US" altLang="zh-TW" sz="1800" b="1" kern="100" dirty="0" smtClean="0">
                          <a:latin typeface="Times New Roman"/>
                          <a:ea typeface="標楷體"/>
                        </a:rPr>
                        <a:t>)</a:t>
                      </a:r>
                      <a:r>
                        <a:rPr lang="zh-TW" sz="1800" b="1" kern="100" dirty="0" smtClean="0">
                          <a:latin typeface="Times New Roman"/>
                          <a:ea typeface="標楷體"/>
                        </a:rPr>
                        <a:t>辦</a:t>
                      </a:r>
                      <a:r>
                        <a:rPr lang="zh-TW" sz="1800" b="1" kern="100" dirty="0">
                          <a:latin typeface="Times New Roman"/>
                          <a:ea typeface="標楷體"/>
                        </a:rPr>
                        <a:t>採購人員</a:t>
                      </a:r>
                      <a:endParaRPr lang="zh-TW" sz="1800" kern="100" dirty="0">
                        <a:latin typeface="Times New Roman"/>
                        <a:ea typeface="新細明體"/>
                      </a:endParaRPr>
                    </a:p>
                  </a:txBody>
                  <a:tcPr marL="68580" marR="68580" marT="0" marB="0"/>
                </a:tc>
                <a:tc>
                  <a:txBody>
                    <a:bodyPr/>
                    <a:lstStyle/>
                    <a:p>
                      <a:pPr algn="just">
                        <a:lnSpc>
                          <a:spcPts val="1500"/>
                        </a:lnSpc>
                        <a:spcAft>
                          <a:spcPts val="600"/>
                        </a:spcAft>
                      </a:pPr>
                      <a:r>
                        <a:rPr lang="zh-TW" sz="1800" kern="100" dirty="0">
                          <a:latin typeface="Times New Roman"/>
                          <a:ea typeface="標楷體"/>
                        </a:rPr>
                        <a:t>公務員服務法第</a:t>
                      </a:r>
                      <a:r>
                        <a:rPr lang="en-US" sz="1800" kern="100" dirty="0">
                          <a:latin typeface="Times New Roman"/>
                          <a:ea typeface="標楷體"/>
                        </a:rPr>
                        <a:t>17</a:t>
                      </a:r>
                      <a:r>
                        <a:rPr lang="zh-TW" sz="1800" kern="100" dirty="0">
                          <a:latin typeface="Times New Roman"/>
                          <a:ea typeface="標楷體"/>
                        </a:rPr>
                        <a:t>條</a:t>
                      </a:r>
                      <a:endParaRPr lang="zh-TW" sz="1800" kern="100" dirty="0">
                        <a:latin typeface="Times New Roman"/>
                        <a:ea typeface="新細明體"/>
                      </a:endParaRPr>
                    </a:p>
                  </a:txBody>
                  <a:tcPr marL="68580" marR="68580" marT="0" marB="0"/>
                </a:tc>
                <a:tc>
                  <a:txBody>
                    <a:bodyPr/>
                    <a:lstStyle/>
                    <a:p>
                      <a:pPr algn="just">
                        <a:lnSpc>
                          <a:spcPts val="1500"/>
                        </a:lnSpc>
                        <a:spcAft>
                          <a:spcPts val="600"/>
                        </a:spcAft>
                      </a:pPr>
                      <a:r>
                        <a:rPr lang="zh-TW" sz="1800" kern="100" dirty="0">
                          <a:latin typeface="Times New Roman"/>
                          <a:ea typeface="標楷體"/>
                        </a:rPr>
                        <a:t>公務員執行職務時，遇有涉及本身或其家族之利害事件，應行迴避。</a:t>
                      </a:r>
                      <a:endParaRPr lang="zh-TW" sz="1800" kern="100" dirty="0">
                        <a:latin typeface="Times New Roman"/>
                        <a:ea typeface="新細明體"/>
                      </a:endParaRPr>
                    </a:p>
                  </a:txBody>
                  <a:tcPr marL="68580" marR="68580" marT="0" marB="0"/>
                </a:tc>
                <a:tc>
                  <a:txBody>
                    <a:bodyPr/>
                    <a:lstStyle/>
                    <a:p>
                      <a:pPr algn="just">
                        <a:lnSpc>
                          <a:spcPts val="1500"/>
                        </a:lnSpc>
                        <a:spcAft>
                          <a:spcPts val="600"/>
                        </a:spcAft>
                      </a:pPr>
                      <a:r>
                        <a:rPr lang="zh-TW" sz="1800" kern="100" dirty="0">
                          <a:latin typeface="Times New Roman"/>
                          <a:ea typeface="標楷體"/>
                        </a:rPr>
                        <a:t>公務員服務法第</a:t>
                      </a:r>
                      <a:r>
                        <a:rPr lang="en-US" sz="1800" kern="100" dirty="0">
                          <a:latin typeface="Times New Roman"/>
                          <a:ea typeface="標楷體"/>
                        </a:rPr>
                        <a:t>22</a:t>
                      </a:r>
                      <a:r>
                        <a:rPr lang="zh-TW" sz="1800" kern="100" dirty="0">
                          <a:latin typeface="Times New Roman"/>
                          <a:ea typeface="標楷體"/>
                        </a:rPr>
                        <a:t>條：「公務員有違反本法者，應按情節輕重，分別予以懲處，其觸犯刑事法令者，並依各該法令處罰。」</a:t>
                      </a:r>
                      <a:endParaRPr lang="zh-TW" sz="1800" kern="100" dirty="0">
                        <a:latin typeface="Times New Roman"/>
                        <a:ea typeface="新細明體"/>
                      </a:endParaRPr>
                    </a:p>
                  </a:txBody>
                  <a:tcPr marL="68580" marR="68580" marT="0" marB="0" anchor="ctr"/>
                </a:tc>
                <a:tc>
                  <a:txBody>
                    <a:bodyPr/>
                    <a:lstStyle/>
                    <a:p>
                      <a:pPr algn="just">
                        <a:lnSpc>
                          <a:spcPts val="1500"/>
                        </a:lnSpc>
                        <a:spcBef>
                          <a:spcPts val="600"/>
                        </a:spcBef>
                        <a:spcAft>
                          <a:spcPts val="250"/>
                        </a:spcAft>
                      </a:pPr>
                      <a:r>
                        <a:rPr lang="zh-TW" sz="1800" kern="100" dirty="0">
                          <a:latin typeface="Times New Roman"/>
                          <a:ea typeface="標楷體"/>
                        </a:rPr>
                        <a:t>無違反</a:t>
                      </a:r>
                      <a:endParaRPr lang="zh-TW" sz="1800" kern="100" dirty="0">
                        <a:latin typeface="Times New Roman"/>
                        <a:ea typeface="新細明體"/>
                      </a:endParaRPr>
                    </a:p>
                    <a:p>
                      <a:pPr algn="just">
                        <a:lnSpc>
                          <a:spcPts val="1500"/>
                        </a:lnSpc>
                        <a:spcAft>
                          <a:spcPts val="250"/>
                        </a:spcAft>
                      </a:pPr>
                      <a:r>
                        <a:rPr lang="zh-TW" sz="1800" kern="100" dirty="0">
                          <a:latin typeface="Times New Roman"/>
                          <a:ea typeface="標楷體"/>
                        </a:rPr>
                        <a:t>□</a:t>
                      </a:r>
                      <a:endParaRPr lang="zh-TW" sz="1800" kern="100" dirty="0">
                        <a:latin typeface="Times New Roman"/>
                        <a:ea typeface="新細明體"/>
                      </a:endParaRPr>
                    </a:p>
                    <a:p>
                      <a:pPr algn="just">
                        <a:lnSpc>
                          <a:spcPts val="1500"/>
                        </a:lnSpc>
                        <a:spcBef>
                          <a:spcPts val="600"/>
                        </a:spcBef>
                        <a:spcAft>
                          <a:spcPts val="250"/>
                        </a:spcAft>
                      </a:pPr>
                      <a:r>
                        <a:rPr lang="zh-TW" sz="1800" kern="100" dirty="0">
                          <a:latin typeface="Times New Roman"/>
                          <a:ea typeface="標楷體"/>
                        </a:rPr>
                        <a:t>待研處</a:t>
                      </a:r>
                      <a:endParaRPr lang="zh-TW" sz="1800" kern="100" dirty="0">
                        <a:latin typeface="Times New Roman"/>
                        <a:ea typeface="新細明體"/>
                      </a:endParaRPr>
                    </a:p>
                    <a:p>
                      <a:pPr algn="just">
                        <a:lnSpc>
                          <a:spcPts val="1500"/>
                        </a:lnSpc>
                        <a:spcAft>
                          <a:spcPts val="250"/>
                        </a:spcAft>
                      </a:pPr>
                      <a:r>
                        <a:rPr lang="zh-TW" sz="1800" kern="100" dirty="0">
                          <a:latin typeface="Times New Roman"/>
                          <a:ea typeface="標楷體"/>
                        </a:rPr>
                        <a:t>□</a:t>
                      </a:r>
                      <a:endParaRPr lang="zh-TW" sz="1800" kern="100" dirty="0">
                        <a:latin typeface="Times New Roman"/>
                        <a:ea typeface="新細明體"/>
                      </a:endParaRPr>
                    </a:p>
                  </a:txBody>
                  <a:tcPr marL="68580" marR="68580" marT="0" marB="0"/>
                </a:tc>
              </a:tr>
            </a:tbl>
          </a:graphicData>
        </a:graphic>
      </p:graphicFrame>
      <p:sp>
        <p:nvSpPr>
          <p:cNvPr id="5" name="投影片編號版面配置區 4"/>
          <p:cNvSpPr>
            <a:spLocks noGrp="1"/>
          </p:cNvSpPr>
          <p:nvPr>
            <p:ph type="sldNum" sz="quarter" idx="12"/>
          </p:nvPr>
        </p:nvSpPr>
        <p:spPr/>
        <p:txBody>
          <a:bodyPr/>
          <a:lstStyle/>
          <a:p>
            <a:pPr>
              <a:defRPr/>
            </a:pPr>
            <a:fld id="{69D56BCC-ADC5-4E72-BC97-D7475A35607A}" type="slidenum">
              <a:rPr lang="zh-TW" altLang="en-US" smtClean="0"/>
              <a:pPr>
                <a:defRPr/>
              </a:pPr>
              <a:t>56</a:t>
            </a:fld>
            <a:endParaRPr lang="zh-TW" altLang="en-US"/>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內容版面配置區 8"/>
          <p:cNvGraphicFramePr>
            <a:graphicFrameLocks noGrp="1"/>
          </p:cNvGraphicFramePr>
          <p:nvPr>
            <p:ph sz="half" idx="1"/>
          </p:nvPr>
        </p:nvGraphicFramePr>
        <p:xfrm>
          <a:off x="457200" y="333375"/>
          <a:ext cx="8153400" cy="4533900"/>
        </p:xfrm>
        <a:graphic>
          <a:graphicData uri="http://schemas.openxmlformats.org/drawingml/2006/table">
            <a:tbl>
              <a:tblPr firstRow="1" bandRow="1">
                <a:tableStyleId>{5C22544A-7EE6-4342-B048-85BDC9FD1C3A}</a:tableStyleId>
              </a:tblPr>
              <a:tblGrid>
                <a:gridCol w="1162472"/>
                <a:gridCol w="1152128"/>
                <a:gridCol w="2577440"/>
                <a:gridCol w="2031072"/>
                <a:gridCol w="1230288"/>
              </a:tblGrid>
              <a:tr h="370840">
                <a:tc>
                  <a:txBody>
                    <a:bodyPr/>
                    <a:lstStyle/>
                    <a:p>
                      <a:pPr algn="just">
                        <a:lnSpc>
                          <a:spcPts val="1500"/>
                        </a:lnSpc>
                        <a:spcAft>
                          <a:spcPts val="600"/>
                        </a:spcAft>
                      </a:pPr>
                      <a:r>
                        <a:rPr lang="zh-TW" sz="1800" b="1" kern="100" dirty="0">
                          <a:latin typeface="Times New Roman"/>
                          <a:ea typeface="標楷體"/>
                        </a:rPr>
                        <a:t>機關首長、財產申報義務人</a:t>
                      </a:r>
                      <a:endParaRPr lang="zh-TW" sz="1800" kern="100" dirty="0">
                        <a:latin typeface="Times New Roman"/>
                        <a:ea typeface="新細明體"/>
                      </a:endParaRPr>
                    </a:p>
                  </a:txBody>
                  <a:tcPr marL="68580" marR="68580" marT="0" marB="0"/>
                </a:tc>
                <a:tc>
                  <a:txBody>
                    <a:bodyPr/>
                    <a:lstStyle/>
                    <a:p>
                      <a:pPr algn="just">
                        <a:lnSpc>
                          <a:spcPts val="1500"/>
                        </a:lnSpc>
                        <a:spcAft>
                          <a:spcPts val="600"/>
                        </a:spcAft>
                      </a:pPr>
                      <a:r>
                        <a:rPr lang="zh-TW" sz="1800" kern="100" dirty="0">
                          <a:latin typeface="Times New Roman"/>
                          <a:ea typeface="標楷體"/>
                        </a:rPr>
                        <a:t>公職人員利益衝突迴避法</a:t>
                      </a:r>
                      <a:endParaRPr lang="zh-TW" sz="1800" kern="100" dirty="0">
                        <a:latin typeface="Times New Roman"/>
                        <a:ea typeface="新細明體"/>
                      </a:endParaRPr>
                    </a:p>
                  </a:txBody>
                  <a:tcPr marL="68580" marR="68580" marT="0" marB="0"/>
                </a:tc>
                <a:tc>
                  <a:txBody>
                    <a:bodyPr/>
                    <a:lstStyle/>
                    <a:p>
                      <a:pPr algn="just">
                        <a:lnSpc>
                          <a:spcPts val="1500"/>
                        </a:lnSpc>
                        <a:spcAft>
                          <a:spcPts val="6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 pos="304800" algn="l"/>
                        </a:tabLst>
                      </a:pPr>
                      <a:r>
                        <a:rPr kumimoji="0" lang="zh-TW" sz="1800" b="1" kern="100" dirty="0">
                          <a:solidFill>
                            <a:schemeClr val="lt1"/>
                          </a:solidFill>
                          <a:latin typeface="Times New Roman"/>
                          <a:ea typeface="標楷體"/>
                          <a:cs typeface="+mn-cs"/>
                        </a:rPr>
                        <a:t>公職人員或其關係人，不得與公職人員服務之機關或受其監督之機關為買賣、租賃、承攬等交易行為。（第</a:t>
                      </a:r>
                      <a:r>
                        <a:rPr kumimoji="0" lang="en-US" sz="1800" b="1" kern="100" dirty="0">
                          <a:solidFill>
                            <a:schemeClr val="lt1"/>
                          </a:solidFill>
                          <a:latin typeface="Times New Roman"/>
                          <a:ea typeface="標楷體"/>
                          <a:cs typeface="+mn-cs"/>
                        </a:rPr>
                        <a:t>9</a:t>
                      </a:r>
                      <a:r>
                        <a:rPr kumimoji="0" lang="zh-TW" sz="1800" b="1" kern="100" dirty="0">
                          <a:solidFill>
                            <a:schemeClr val="lt1"/>
                          </a:solidFill>
                          <a:latin typeface="Times New Roman"/>
                          <a:ea typeface="標楷體"/>
                          <a:cs typeface="+mn-cs"/>
                        </a:rPr>
                        <a:t>條）</a:t>
                      </a:r>
                    </a:p>
                    <a:p>
                      <a:pPr algn="just">
                        <a:lnSpc>
                          <a:spcPts val="1500"/>
                        </a:lnSpc>
                        <a:spcAft>
                          <a:spcPts val="6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kumimoji="0" lang="zh-TW" sz="1800" b="1" kern="100" dirty="0">
                          <a:solidFill>
                            <a:schemeClr val="lt1"/>
                          </a:solidFill>
                          <a:latin typeface="Times New Roman"/>
                          <a:ea typeface="標楷體"/>
                          <a:cs typeface="+mn-cs"/>
                        </a:rPr>
                        <a:t>公職人員不得假借職務上之權力、機會或方法，圖其本人或關係人之利益。（第</a:t>
                      </a:r>
                      <a:r>
                        <a:rPr kumimoji="0" lang="en-US" sz="1800" b="1" kern="100" dirty="0">
                          <a:solidFill>
                            <a:schemeClr val="lt1"/>
                          </a:solidFill>
                          <a:latin typeface="Times New Roman"/>
                          <a:ea typeface="標楷體"/>
                          <a:cs typeface="+mn-cs"/>
                        </a:rPr>
                        <a:t>7</a:t>
                      </a:r>
                      <a:r>
                        <a:rPr kumimoji="0" lang="zh-TW" sz="1800" b="1" kern="100" dirty="0">
                          <a:solidFill>
                            <a:schemeClr val="lt1"/>
                          </a:solidFill>
                          <a:latin typeface="Times New Roman"/>
                          <a:ea typeface="標楷體"/>
                          <a:cs typeface="+mn-cs"/>
                        </a:rPr>
                        <a:t>條</a:t>
                      </a:r>
                      <a:r>
                        <a:rPr kumimoji="0" lang="zh-TW" sz="1800" b="1" kern="100" dirty="0" smtClean="0">
                          <a:solidFill>
                            <a:schemeClr val="lt1"/>
                          </a:solidFill>
                          <a:latin typeface="Times New Roman"/>
                          <a:ea typeface="標楷體"/>
                          <a:cs typeface="+mn-cs"/>
                        </a:rPr>
                        <a:t>）</a:t>
                      </a:r>
                      <a:endParaRPr kumimoji="0" lang="en-US" altLang="zh-TW" sz="1800" b="1" kern="100" dirty="0" smtClean="0">
                        <a:solidFill>
                          <a:schemeClr val="lt1"/>
                        </a:solidFill>
                        <a:latin typeface="Times New Roman"/>
                        <a:ea typeface="標楷體"/>
                        <a:cs typeface="+mn-cs"/>
                      </a:endParaRPr>
                    </a:p>
                    <a:p>
                      <a:pPr algn="just">
                        <a:lnSpc>
                          <a:spcPts val="1500"/>
                        </a:lnSpc>
                        <a:spcAft>
                          <a:spcPts val="6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kumimoji="0" lang="zh-TW" sz="1800" b="1" kern="100" dirty="0" smtClean="0">
                          <a:solidFill>
                            <a:schemeClr val="lt1"/>
                          </a:solidFill>
                          <a:latin typeface="Times New Roman"/>
                          <a:ea typeface="標楷體"/>
                          <a:cs typeface="+mn-cs"/>
                        </a:rPr>
                        <a:t> </a:t>
                      </a:r>
                      <a:r>
                        <a:rPr kumimoji="0" lang="zh-TW" sz="1800" b="1" kern="100" dirty="0">
                          <a:solidFill>
                            <a:schemeClr val="lt1"/>
                          </a:solidFill>
                          <a:latin typeface="Times New Roman"/>
                          <a:ea typeface="標楷體"/>
                          <a:cs typeface="+mn-cs"/>
                        </a:rPr>
                        <a:t>公職人員之關係人不得向機關有關人員關說、請託或以其他不當方法，圖其本人或公職人員</a:t>
                      </a:r>
                      <a:r>
                        <a:rPr kumimoji="0" lang="zh-TW" sz="1800" b="1" kern="100" dirty="0" smtClean="0">
                          <a:solidFill>
                            <a:schemeClr val="lt1"/>
                          </a:solidFill>
                          <a:latin typeface="Times New Roman"/>
                          <a:ea typeface="標楷體"/>
                          <a:cs typeface="+mn-cs"/>
                        </a:rPr>
                        <a:t>之利益</a:t>
                      </a:r>
                      <a:r>
                        <a:rPr kumimoji="0" lang="zh-TW" sz="1800" b="1" kern="100" dirty="0">
                          <a:solidFill>
                            <a:schemeClr val="lt1"/>
                          </a:solidFill>
                          <a:latin typeface="Times New Roman"/>
                          <a:ea typeface="標楷體"/>
                          <a:cs typeface="+mn-cs"/>
                        </a:rPr>
                        <a:t>。（第</a:t>
                      </a:r>
                      <a:r>
                        <a:rPr kumimoji="0" lang="en-US" sz="1800" b="1" kern="100" dirty="0">
                          <a:solidFill>
                            <a:schemeClr val="lt1"/>
                          </a:solidFill>
                          <a:latin typeface="Times New Roman"/>
                          <a:ea typeface="標楷體"/>
                          <a:cs typeface="+mn-cs"/>
                        </a:rPr>
                        <a:t>8</a:t>
                      </a:r>
                      <a:r>
                        <a:rPr kumimoji="0" lang="zh-TW" sz="1800" b="1" kern="100" dirty="0">
                          <a:solidFill>
                            <a:schemeClr val="lt1"/>
                          </a:solidFill>
                          <a:latin typeface="Times New Roman"/>
                          <a:ea typeface="標楷體"/>
                          <a:cs typeface="+mn-cs"/>
                        </a:rPr>
                        <a:t>條）</a:t>
                      </a:r>
                    </a:p>
                    <a:p>
                      <a:pPr algn="just">
                        <a:lnSpc>
                          <a:spcPts val="1500"/>
                        </a:lnSpc>
                        <a:spcAft>
                          <a:spcPts val="600"/>
                        </a:spcAft>
                      </a:pPr>
                      <a:r>
                        <a:rPr kumimoji="0" lang="zh-TW" sz="1800" b="1" kern="100" dirty="0">
                          <a:solidFill>
                            <a:schemeClr val="lt1"/>
                          </a:solidFill>
                          <a:latin typeface="Times New Roman"/>
                          <a:ea typeface="標楷體"/>
                          <a:cs typeface="+mn-cs"/>
                        </a:rPr>
                        <a:t>公職人員</a:t>
                      </a:r>
                      <a:r>
                        <a:rPr lang="zh-TW" sz="1800" kern="100" dirty="0">
                          <a:latin typeface="Times New Roman"/>
                          <a:ea typeface="標楷體"/>
                        </a:rPr>
                        <a:t>知有利益衝突者，應即自行迴避。（第</a:t>
                      </a:r>
                      <a:r>
                        <a:rPr lang="en-US" sz="1800" kern="100" dirty="0">
                          <a:latin typeface="Times New Roman"/>
                          <a:ea typeface="標楷體"/>
                        </a:rPr>
                        <a:t>6</a:t>
                      </a:r>
                      <a:r>
                        <a:rPr lang="zh-TW" sz="1800" kern="100" dirty="0">
                          <a:latin typeface="Times New Roman"/>
                          <a:ea typeface="標楷體"/>
                        </a:rPr>
                        <a:t>條）</a:t>
                      </a:r>
                      <a:endParaRPr lang="zh-TW" sz="1800" kern="100" dirty="0">
                        <a:latin typeface="Times New Roman"/>
                        <a:ea typeface="新細明體"/>
                      </a:endParaRPr>
                    </a:p>
                    <a:p>
                      <a:pPr algn="just">
                        <a:lnSpc>
                          <a:spcPts val="1500"/>
                        </a:lnSpc>
                        <a:spcAft>
                          <a:spcPts val="600"/>
                        </a:spcAft>
                      </a:pPr>
                      <a:r>
                        <a:rPr lang="zh-TW" sz="1800" kern="100" dirty="0">
                          <a:latin typeface="Times New Roman"/>
                          <a:ea typeface="標楷體"/>
                        </a:rPr>
                        <a:t>公職人員知有迴避義務者，應停止執行該項職務，並由職務代理人執行之。（第</a:t>
                      </a:r>
                      <a:r>
                        <a:rPr lang="en-US" sz="1800" kern="100" dirty="0">
                          <a:latin typeface="Times New Roman"/>
                          <a:ea typeface="標楷體"/>
                        </a:rPr>
                        <a:t>10</a:t>
                      </a:r>
                      <a:r>
                        <a:rPr lang="zh-TW" sz="1800" kern="100" dirty="0">
                          <a:latin typeface="Times New Roman"/>
                          <a:ea typeface="標楷體"/>
                        </a:rPr>
                        <a:t>條第</a:t>
                      </a:r>
                      <a:r>
                        <a:rPr lang="en-US" sz="1800" kern="100" dirty="0">
                          <a:latin typeface="Times New Roman"/>
                          <a:ea typeface="標楷體"/>
                        </a:rPr>
                        <a:t>1</a:t>
                      </a:r>
                      <a:r>
                        <a:rPr lang="zh-TW" sz="1800" kern="100" dirty="0">
                          <a:latin typeface="Times New Roman"/>
                          <a:ea typeface="標楷體"/>
                        </a:rPr>
                        <a:t>項第</a:t>
                      </a:r>
                      <a:r>
                        <a:rPr lang="en-US" sz="1800" kern="100" dirty="0">
                          <a:latin typeface="Times New Roman"/>
                          <a:ea typeface="標楷體"/>
                        </a:rPr>
                        <a:t>2</a:t>
                      </a:r>
                      <a:r>
                        <a:rPr lang="zh-TW" sz="1800" kern="100" dirty="0">
                          <a:latin typeface="Times New Roman"/>
                          <a:ea typeface="標楷體"/>
                        </a:rPr>
                        <a:t>款）</a:t>
                      </a:r>
                      <a:endParaRPr lang="zh-TW" sz="1800" kern="100" dirty="0">
                        <a:latin typeface="Times New Roman"/>
                        <a:ea typeface="新細明體"/>
                      </a:endParaRPr>
                    </a:p>
                  </a:txBody>
                  <a:tcPr marL="68580" marR="68580" marT="0" marB="0"/>
                </a:tc>
                <a:tc>
                  <a:txBody>
                    <a:bodyPr/>
                    <a:lstStyle/>
                    <a:p>
                      <a:pPr marL="177800" indent="-177800" algn="just">
                        <a:lnSpc>
                          <a:spcPts val="1500"/>
                        </a:lnSpc>
                        <a:spcAft>
                          <a:spcPts val="6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kern="100" dirty="0">
                          <a:latin typeface="標楷體"/>
                          <a:ea typeface="新細明體"/>
                        </a:rPr>
                        <a:t>1</a:t>
                      </a:r>
                      <a:r>
                        <a:rPr lang="zh-TW" sz="1800" kern="100" dirty="0">
                          <a:latin typeface="Times New Roman"/>
                          <a:ea typeface="標楷體"/>
                        </a:rPr>
                        <a:t>、公職人員利益衝突迴避法第</a:t>
                      </a:r>
                      <a:r>
                        <a:rPr lang="en-US" sz="1800" kern="100" dirty="0">
                          <a:latin typeface="Times New Roman"/>
                          <a:ea typeface="標楷體"/>
                        </a:rPr>
                        <a:t>15</a:t>
                      </a:r>
                      <a:r>
                        <a:rPr lang="zh-TW" sz="1800" kern="100" dirty="0">
                          <a:latin typeface="Times New Roman"/>
                          <a:ea typeface="標楷體"/>
                        </a:rPr>
                        <a:t>條：「違反第九條規定者，處該交易行為金額一倍至三倍之罰鍰。</a:t>
                      </a:r>
                      <a:r>
                        <a:rPr lang="zh-TW" sz="1800" kern="100" dirty="0" smtClean="0">
                          <a:latin typeface="Times New Roman"/>
                          <a:ea typeface="標楷體"/>
                        </a:rPr>
                        <a:t>」</a:t>
                      </a:r>
                      <a:r>
                        <a:rPr lang="en-US" altLang="zh-TW" sz="1800" kern="100" dirty="0" smtClean="0">
                          <a:latin typeface="Times New Roman"/>
                          <a:ea typeface="標楷體"/>
                        </a:rPr>
                        <a:t>(</a:t>
                      </a:r>
                      <a:r>
                        <a:rPr lang="zh-TW" altLang="en-US" sz="1800" kern="100" dirty="0" smtClean="0">
                          <a:solidFill>
                            <a:srgbClr val="7030A0"/>
                          </a:solidFill>
                          <a:latin typeface="Times New Roman"/>
                          <a:ea typeface="標楷體"/>
                        </a:rPr>
                        <a:t>舊法條</a:t>
                      </a:r>
                      <a:r>
                        <a:rPr lang="en-US" altLang="zh-TW" sz="1800" kern="100" dirty="0" smtClean="0">
                          <a:latin typeface="Times New Roman"/>
                          <a:ea typeface="標楷體"/>
                        </a:rPr>
                        <a:t>)</a:t>
                      </a:r>
                      <a:endParaRPr lang="zh-TW" sz="1800" kern="100" dirty="0">
                        <a:latin typeface="Times New Roman"/>
                        <a:ea typeface="新細明體"/>
                      </a:endParaRPr>
                    </a:p>
                    <a:p>
                      <a:pPr marL="177800" indent="-177800" algn="just">
                        <a:lnSpc>
                          <a:spcPts val="1500"/>
                        </a:lnSpc>
                        <a:spcAft>
                          <a:spcPts val="6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kern="100" dirty="0">
                          <a:latin typeface="標楷體"/>
                          <a:ea typeface="新細明體"/>
                        </a:rPr>
                        <a:t>2</a:t>
                      </a:r>
                      <a:r>
                        <a:rPr lang="zh-TW" sz="1800" kern="100" dirty="0">
                          <a:latin typeface="Times New Roman"/>
                          <a:ea typeface="標楷體"/>
                        </a:rPr>
                        <a:t>、公職人員利益衝突迴避法第</a:t>
                      </a:r>
                      <a:r>
                        <a:rPr lang="en-US" sz="1800" kern="100" dirty="0">
                          <a:latin typeface="Times New Roman"/>
                          <a:ea typeface="標楷體"/>
                        </a:rPr>
                        <a:t>14</a:t>
                      </a:r>
                      <a:r>
                        <a:rPr lang="zh-TW" sz="1800" kern="100" dirty="0">
                          <a:latin typeface="Times New Roman"/>
                          <a:ea typeface="標楷體"/>
                        </a:rPr>
                        <a:t>條：「</a:t>
                      </a:r>
                      <a:r>
                        <a:rPr lang="zh-TW" sz="1800" kern="0" dirty="0">
                          <a:latin typeface="Times New Roman"/>
                          <a:ea typeface="標楷體"/>
                        </a:rPr>
                        <a:t>違反第七條或第八條規定者，處新臺幣一百萬元以上五百萬元以下罰鍰；所得財產上利益，應予追繳。</a:t>
                      </a:r>
                      <a:r>
                        <a:rPr lang="zh-TW" sz="1800" kern="100" dirty="0">
                          <a:latin typeface="Times New Roman"/>
                          <a:ea typeface="標楷體"/>
                        </a:rPr>
                        <a:t>」</a:t>
                      </a:r>
                      <a:endParaRPr lang="zh-TW" sz="1800" kern="100" dirty="0">
                        <a:latin typeface="Times New Roman"/>
                        <a:ea typeface="新細明體"/>
                      </a:endParaRPr>
                    </a:p>
                    <a:p>
                      <a:pPr marL="177800" indent="-177800" algn="just">
                        <a:lnSpc>
                          <a:spcPts val="1500"/>
                        </a:lnSpc>
                        <a:spcAft>
                          <a:spcPts val="6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kern="100" dirty="0">
                          <a:latin typeface="標楷體"/>
                          <a:ea typeface="新細明體"/>
                        </a:rPr>
                        <a:t>3</a:t>
                      </a:r>
                      <a:r>
                        <a:rPr lang="zh-TW" sz="1800" kern="100" dirty="0">
                          <a:latin typeface="Times New Roman"/>
                          <a:ea typeface="標楷體"/>
                        </a:rPr>
                        <a:t>、公職人員利益衝突迴避法第</a:t>
                      </a:r>
                      <a:r>
                        <a:rPr lang="en-US" sz="1800" kern="100" dirty="0">
                          <a:latin typeface="Times New Roman"/>
                          <a:ea typeface="標楷體"/>
                        </a:rPr>
                        <a:t>16</a:t>
                      </a:r>
                      <a:r>
                        <a:rPr lang="zh-TW" sz="1800" kern="100" dirty="0">
                          <a:latin typeface="Times New Roman"/>
                          <a:ea typeface="標楷體"/>
                        </a:rPr>
                        <a:t>條：「</a:t>
                      </a:r>
                      <a:r>
                        <a:rPr lang="zh-TW" sz="1800" kern="100" dirty="0">
                          <a:latin typeface="Times New Roman"/>
                          <a:ea typeface="標楷體"/>
                          <a:cs typeface="細明體"/>
                        </a:rPr>
                        <a:t>違反第十條第一項規定者，處新臺幣一百萬元以上五百萬元以下罰鍰。</a:t>
                      </a:r>
                      <a:r>
                        <a:rPr lang="zh-TW" sz="1800" kern="100" dirty="0">
                          <a:latin typeface="Times New Roman"/>
                          <a:ea typeface="標楷體"/>
                        </a:rPr>
                        <a:t>」</a:t>
                      </a:r>
                      <a:endParaRPr lang="zh-TW" sz="1800" kern="100" dirty="0">
                        <a:latin typeface="Times New Roman"/>
                        <a:ea typeface="新細明體"/>
                      </a:endParaRPr>
                    </a:p>
                  </a:txBody>
                  <a:tcPr marL="68580" marR="68580" marT="0" marB="0"/>
                </a:tc>
                <a:tc>
                  <a:txBody>
                    <a:bodyPr/>
                    <a:lstStyle/>
                    <a:p>
                      <a:pPr algn="just">
                        <a:lnSpc>
                          <a:spcPts val="1500"/>
                        </a:lnSpc>
                        <a:spcBef>
                          <a:spcPts val="600"/>
                        </a:spcBef>
                        <a:spcAft>
                          <a:spcPts val="250"/>
                        </a:spcAft>
                      </a:pPr>
                      <a:r>
                        <a:rPr lang="zh-TW" sz="1800" kern="100" dirty="0">
                          <a:latin typeface="Times New Roman"/>
                          <a:ea typeface="標楷體"/>
                        </a:rPr>
                        <a:t>無違反</a:t>
                      </a:r>
                      <a:endParaRPr lang="zh-TW" sz="1800" kern="100" dirty="0">
                        <a:latin typeface="Times New Roman"/>
                        <a:ea typeface="新細明體"/>
                      </a:endParaRPr>
                    </a:p>
                    <a:p>
                      <a:pPr algn="just">
                        <a:lnSpc>
                          <a:spcPts val="1500"/>
                        </a:lnSpc>
                        <a:spcAft>
                          <a:spcPts val="250"/>
                        </a:spcAft>
                      </a:pPr>
                      <a:r>
                        <a:rPr lang="zh-TW" sz="1800" kern="100" dirty="0">
                          <a:latin typeface="Times New Roman"/>
                          <a:ea typeface="標楷體"/>
                        </a:rPr>
                        <a:t>□</a:t>
                      </a:r>
                      <a:endParaRPr lang="zh-TW" sz="1800" kern="100" dirty="0">
                        <a:latin typeface="Times New Roman"/>
                        <a:ea typeface="新細明體"/>
                      </a:endParaRPr>
                    </a:p>
                    <a:p>
                      <a:pPr algn="just">
                        <a:lnSpc>
                          <a:spcPts val="1500"/>
                        </a:lnSpc>
                        <a:spcBef>
                          <a:spcPts val="600"/>
                        </a:spcBef>
                        <a:spcAft>
                          <a:spcPts val="250"/>
                        </a:spcAft>
                      </a:pPr>
                      <a:r>
                        <a:rPr lang="zh-TW" sz="1800" kern="100" dirty="0">
                          <a:latin typeface="Times New Roman"/>
                          <a:ea typeface="標楷體"/>
                        </a:rPr>
                        <a:t>待研處</a:t>
                      </a:r>
                      <a:endParaRPr lang="zh-TW" sz="1800" kern="100" dirty="0">
                        <a:latin typeface="Times New Roman"/>
                        <a:ea typeface="新細明體"/>
                      </a:endParaRPr>
                    </a:p>
                    <a:p>
                      <a:pPr algn="just">
                        <a:lnSpc>
                          <a:spcPts val="1500"/>
                        </a:lnSpc>
                        <a:spcAft>
                          <a:spcPts val="250"/>
                        </a:spcAft>
                      </a:pPr>
                      <a:r>
                        <a:rPr lang="zh-TW" sz="1800" kern="100" dirty="0">
                          <a:latin typeface="Times New Roman"/>
                          <a:ea typeface="標楷體"/>
                        </a:rPr>
                        <a:t>□</a:t>
                      </a:r>
                      <a:endParaRPr lang="zh-TW" sz="1800" kern="100" dirty="0">
                        <a:latin typeface="Times New Roman"/>
                        <a:ea typeface="新細明體"/>
                      </a:endParaRPr>
                    </a:p>
                  </a:txBody>
                  <a:tcPr marL="68580" marR="68580" marT="0" marB="0"/>
                </a:tc>
              </a:tr>
            </a:tbl>
          </a:graphicData>
        </a:graphic>
      </p:graphicFrame>
      <p:sp>
        <p:nvSpPr>
          <p:cNvPr id="5" name="投影片編號版面配置區 4"/>
          <p:cNvSpPr>
            <a:spLocks noGrp="1"/>
          </p:cNvSpPr>
          <p:nvPr>
            <p:ph type="sldNum" sz="quarter" idx="12"/>
          </p:nvPr>
        </p:nvSpPr>
        <p:spPr/>
        <p:txBody>
          <a:bodyPr/>
          <a:lstStyle/>
          <a:p>
            <a:pPr>
              <a:defRPr/>
            </a:pPr>
            <a:fld id="{69D56BCC-ADC5-4E72-BC97-D7475A35607A}" type="slidenum">
              <a:rPr lang="zh-TW" altLang="en-US" smtClean="0"/>
              <a:pPr>
                <a:defRPr/>
              </a:pPr>
              <a:t>57</a:t>
            </a:fld>
            <a:endParaRPr lang="zh-TW" altLang="en-US"/>
          </a:p>
        </p:txBody>
      </p:sp>
      <p:sp>
        <p:nvSpPr>
          <p:cNvPr id="1025" name="Rectangle 1"/>
          <p:cNvSpPr>
            <a:spLocks noChangeArrowheads="1"/>
          </p:cNvSpPr>
          <p:nvPr/>
        </p:nvSpPr>
        <p:spPr bwMode="auto">
          <a:xfrm>
            <a:off x="4648435" y="5239653"/>
            <a:ext cx="3993402" cy="120032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服務機關：</a:t>
            </a:r>
            <a:r>
              <a:rPr kumimoji="1" lang="zh-TW" altLang="en-US" b="0" i="0" u="sng"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                          </a:t>
            </a:r>
            <a:endParaRPr kumimoji="1" lang="zh-TW" altLang="en-US"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     </a:t>
            </a:r>
            <a:r>
              <a:rPr kumimoji="1" lang="zh-TW" altLang="en-US"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職</a:t>
            </a:r>
            <a:r>
              <a:rPr kumimoji="1" lang="zh-TW" altLang="en-US"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    </a:t>
            </a:r>
            <a:r>
              <a:rPr kumimoji="1" lang="zh-TW" altLang="en-US"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稱：</a:t>
            </a:r>
            <a:r>
              <a:rPr kumimoji="1" lang="zh-TW" altLang="en-US" b="0" i="0" u="sng"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                          </a:t>
            </a:r>
            <a:endParaRPr kumimoji="1" lang="zh-TW" altLang="en-US"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               </a:t>
            </a:r>
            <a:r>
              <a:rPr kumimoji="1" lang="zh-TW" altLang="en-US"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姓</a:t>
            </a:r>
            <a:r>
              <a:rPr kumimoji="1" lang="zh-TW" altLang="en-US"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    </a:t>
            </a:r>
            <a:r>
              <a:rPr kumimoji="1" lang="zh-TW" altLang="en-US"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名：</a:t>
            </a:r>
            <a:r>
              <a:rPr kumimoji="1" lang="zh-TW" altLang="en-US" b="0" i="0" u="sng"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                   </a:t>
            </a:r>
            <a:r>
              <a:rPr kumimoji="1" lang="zh-TW" altLang="en-US"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（簽章）</a:t>
            </a:r>
            <a:endParaRPr kumimoji="1" lang="zh-TW" altLang="en-US"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     </a:t>
            </a:r>
            <a:r>
              <a:rPr kumimoji="1" lang="zh-TW" altLang="en-US" b="0" i="0" u="none" strike="noStrike" cap="none" normalizeH="0" dirty="0" smtClean="0">
                <a:ln>
                  <a:noFill/>
                </a:ln>
                <a:solidFill>
                  <a:srgbClr val="000000"/>
                </a:solidFill>
                <a:effectLst/>
                <a:latin typeface="Times New Roman" pitchFamily="18" charset="0"/>
                <a:ea typeface="標楷體" pitchFamily="65" charset="-120"/>
                <a:cs typeface="Times New Roman" pitchFamily="18" charset="0"/>
              </a:rPr>
              <a:t>      </a:t>
            </a:r>
            <a:r>
              <a:rPr kumimoji="1" lang="zh-TW" altLang="en-US"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日</a:t>
            </a:r>
            <a:r>
              <a:rPr kumimoji="1" lang="zh-TW" altLang="en-US"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    </a:t>
            </a:r>
            <a:r>
              <a:rPr kumimoji="1" lang="zh-TW" altLang="en-US"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期：</a:t>
            </a:r>
            <a:r>
              <a:rPr kumimoji="1" lang="zh-TW" altLang="en-US"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 </a:t>
            </a:r>
            <a:r>
              <a:rPr kumimoji="1" lang="zh-TW" altLang="en-US" b="0" i="0" u="sng"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       </a:t>
            </a:r>
            <a:r>
              <a:rPr kumimoji="1" lang="zh-TW" altLang="en-US"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年</a:t>
            </a:r>
            <a:r>
              <a:rPr kumimoji="1" lang="zh-TW" altLang="en-US" b="0" i="0" u="sng"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      </a:t>
            </a:r>
            <a:r>
              <a:rPr kumimoji="1" lang="zh-TW" altLang="en-US"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月</a:t>
            </a:r>
            <a:r>
              <a:rPr kumimoji="1" lang="zh-TW" altLang="en-US" b="0" i="0" u="sng"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     </a:t>
            </a:r>
            <a:r>
              <a:rPr kumimoji="1" lang="zh-TW" altLang="en-US"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日</a:t>
            </a:r>
            <a:endParaRPr kumimoji="1" lang="zh-TW" altLang="en-US"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980728"/>
            <a:ext cx="7859216" cy="1162050"/>
          </a:xfrm>
        </p:spPr>
        <p:txBody>
          <a:bodyPr/>
          <a:lstStyle/>
          <a:p>
            <a:pPr>
              <a:lnSpc>
                <a:spcPct val="100000"/>
              </a:lnSpc>
            </a:pPr>
            <a:r>
              <a:rPr lang="en-US" altLang="zh-TW" sz="2800" dirty="0" smtClean="0"/>
              <a:t>105</a:t>
            </a:r>
            <a:r>
              <a:rPr lang="zh-TW" altLang="en-US" sz="2800" dirty="0" smtClean="0"/>
              <a:t>年</a:t>
            </a:r>
            <a:r>
              <a:rPr lang="en-US" altLang="zh-TW" sz="2800" dirty="0" smtClean="0"/>
              <a:t>2</a:t>
            </a:r>
            <a:r>
              <a:rPr lang="zh-TW" altLang="en-US" sz="2800" dirty="0" smtClean="0"/>
              <a:t>月</a:t>
            </a:r>
            <a:r>
              <a:rPr lang="en-US" altLang="zh-TW" sz="2800" dirty="0" smtClean="0"/>
              <a:t>4 </a:t>
            </a:r>
            <a:r>
              <a:rPr lang="zh-TW" altLang="en-US" sz="2800" dirty="0" smtClean="0"/>
              <a:t>日行政院</a:t>
            </a:r>
            <a:r>
              <a:rPr lang="zh-TW" altLang="en-US" sz="2800" dirty="0"/>
              <a:t>第 </a:t>
            </a:r>
            <a:r>
              <a:rPr lang="en-US" altLang="zh-TW" sz="2800" dirty="0"/>
              <a:t>3486 </a:t>
            </a:r>
            <a:r>
              <a:rPr lang="zh-TW" altLang="en-US" sz="2800" dirty="0"/>
              <a:t>次院會審查</a:t>
            </a:r>
            <a:r>
              <a:rPr lang="zh-TW" altLang="en-US" sz="2800" dirty="0" smtClean="0"/>
              <a:t>通過</a:t>
            </a:r>
            <a:r>
              <a:rPr lang="en-US" altLang="zh-TW" sz="2800" dirty="0" smtClean="0"/>
              <a:t/>
            </a:r>
            <a:br>
              <a:rPr lang="en-US" altLang="zh-TW" sz="2800" dirty="0" smtClean="0"/>
            </a:br>
            <a:r>
              <a:rPr lang="zh-TW" altLang="en-US" sz="2800" dirty="0" smtClean="0"/>
              <a:t>公職</a:t>
            </a:r>
            <a:r>
              <a:rPr lang="zh-TW" altLang="en-US" sz="2800" dirty="0"/>
              <a:t>人員利益衝突迴避法修正草案</a:t>
            </a:r>
            <a:endParaRPr lang="zh-TW" altLang="en-US" dirty="0"/>
          </a:p>
        </p:txBody>
      </p:sp>
      <p:sp>
        <p:nvSpPr>
          <p:cNvPr id="4" name="內容版面配置區 3"/>
          <p:cNvSpPr>
            <a:spLocks noGrp="1"/>
          </p:cNvSpPr>
          <p:nvPr>
            <p:ph sz="half" idx="1"/>
          </p:nvPr>
        </p:nvSpPr>
        <p:spPr>
          <a:xfrm>
            <a:off x="395536" y="2425485"/>
            <a:ext cx="8153400" cy="4463752"/>
          </a:xfrm>
        </p:spPr>
        <p:txBody>
          <a:bodyPr/>
          <a:lstStyle/>
          <a:p>
            <a:r>
              <a:rPr lang="zh-TW" altLang="en-US" sz="2400" dirty="0"/>
              <a:t>公職人員利益衝突迴避法</a:t>
            </a:r>
            <a:r>
              <a:rPr lang="en-US" altLang="zh-TW" sz="2400" dirty="0"/>
              <a:t>(</a:t>
            </a:r>
            <a:r>
              <a:rPr lang="zh-TW" altLang="en-US" sz="2400" dirty="0"/>
              <a:t>下稱本法</a:t>
            </a:r>
            <a:r>
              <a:rPr lang="en-US" altLang="zh-TW" sz="2400" dirty="0"/>
              <a:t>)</a:t>
            </a:r>
            <a:r>
              <a:rPr lang="zh-TW" altLang="en-US" sz="2400" dirty="0"/>
              <a:t>自 </a:t>
            </a:r>
            <a:r>
              <a:rPr lang="en-US" altLang="zh-TW" sz="2400" dirty="0"/>
              <a:t>89 </a:t>
            </a:r>
            <a:r>
              <a:rPr lang="zh-TW" altLang="en-US" sz="2400" dirty="0"/>
              <a:t>年公布施行，迄今十餘年，外界迭有檢討聲浪，認本法不當限制公職人員及其關係人之工作權及財產權。復經司法院大法官第 </a:t>
            </a:r>
            <a:r>
              <a:rPr lang="en-US" altLang="zh-TW" sz="2400" dirty="0"/>
              <a:t>716 </a:t>
            </a:r>
            <a:r>
              <a:rPr lang="zh-TW" altLang="en-US" sz="2400" dirty="0"/>
              <a:t>號解釋宣告，本法第 </a:t>
            </a:r>
            <a:r>
              <a:rPr lang="en-US" altLang="zh-TW" sz="2400" dirty="0"/>
              <a:t>9 </a:t>
            </a:r>
            <a:r>
              <a:rPr lang="zh-TW" altLang="en-US" sz="2400" dirty="0"/>
              <a:t>條規定於公職人員之關係人部分，是否有禁止公職人員之關係人交易之必要，相關機關應儘速通盤檢討改進。另經檢討本法相關規定涵攝於具體個案時尚有疑義之處，確有作全面配合酌修之必要性</a:t>
            </a:r>
            <a:r>
              <a:rPr lang="zh-TW" altLang="en-US" sz="2400" dirty="0" smtClean="0"/>
              <a:t>，法務部廉</a:t>
            </a:r>
            <a:r>
              <a:rPr lang="zh-TW" altLang="en-US" sz="2400" dirty="0"/>
              <a:t>政署爰擬具本法修正草案函請行政院審查</a:t>
            </a:r>
            <a:r>
              <a:rPr lang="zh-TW" altLang="en-US" sz="2400" dirty="0" smtClean="0"/>
              <a:t>。</a:t>
            </a:r>
            <a:endParaRPr lang="zh-TW" altLang="en-US" sz="2400" dirty="0"/>
          </a:p>
        </p:txBody>
      </p:sp>
      <p:sp>
        <p:nvSpPr>
          <p:cNvPr id="5" name="投影片編號版面配置區 4"/>
          <p:cNvSpPr>
            <a:spLocks noGrp="1"/>
          </p:cNvSpPr>
          <p:nvPr>
            <p:ph type="sldNum" sz="quarter" idx="12"/>
          </p:nvPr>
        </p:nvSpPr>
        <p:spPr/>
        <p:txBody>
          <a:bodyPr/>
          <a:lstStyle/>
          <a:p>
            <a:pPr>
              <a:defRPr/>
            </a:pPr>
            <a:fld id="{69D56BCC-ADC5-4E72-BC97-D7475A35607A}" type="slidenum">
              <a:rPr lang="zh-TW" altLang="en-US" smtClean="0">
                <a:solidFill>
                  <a:srgbClr val="E7DEC9">
                    <a:shade val="50000"/>
                    <a:satMod val="200000"/>
                  </a:srgbClr>
                </a:solidFill>
              </a:rPr>
              <a:pPr>
                <a:defRPr/>
              </a:pPr>
              <a:t>58</a:t>
            </a:fld>
            <a:endParaRPr lang="zh-TW" altLang="en-US">
              <a:solidFill>
                <a:srgbClr val="E7DEC9">
                  <a:shade val="50000"/>
                  <a:satMod val="200000"/>
                </a:srgbClr>
              </a:solidFill>
            </a:endParaRPr>
          </a:p>
        </p:txBody>
      </p:sp>
      <p:sp>
        <p:nvSpPr>
          <p:cNvPr id="3" name="矩形 2"/>
          <p:cNvSpPr/>
          <p:nvPr/>
        </p:nvSpPr>
        <p:spPr>
          <a:xfrm>
            <a:off x="755576" y="404664"/>
            <a:ext cx="7160935" cy="381836"/>
          </a:xfrm>
          <a:prstGeom prst="rect">
            <a:avLst/>
          </a:prstGeom>
        </p:spPr>
        <p:txBody>
          <a:bodyPr wrap="none">
            <a:spAutoFit/>
          </a:bodyPr>
          <a:lstStyle/>
          <a:p>
            <a:pPr fontAlgn="auto">
              <a:lnSpc>
                <a:spcPts val="2000"/>
              </a:lnSpc>
              <a:spcAft>
                <a:spcPts val="0"/>
              </a:spcAft>
              <a:defRPr/>
            </a:pPr>
            <a:r>
              <a:rPr lang="zh-TW" altLang="en-US" sz="3200" b="1" cap="all"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伍、公職人員利益衝突迴避法修法方向</a:t>
            </a:r>
          </a:p>
        </p:txBody>
      </p:sp>
    </p:spTree>
    <p:extLst>
      <p:ext uri="{BB962C8B-B14F-4D97-AF65-F5344CB8AC3E}">
        <p14:creationId xmlns:p14="http://schemas.microsoft.com/office/powerpoint/2010/main" val="2987212293"/>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sz="half" idx="1"/>
          </p:nvPr>
        </p:nvSpPr>
        <p:spPr>
          <a:xfrm>
            <a:off x="467544" y="548680"/>
            <a:ext cx="8153400" cy="4713387"/>
          </a:xfrm>
        </p:spPr>
        <p:txBody>
          <a:bodyPr wrap="square"/>
          <a:lstStyle/>
          <a:p>
            <a:pPr marL="82550" indent="0">
              <a:buNone/>
            </a:pPr>
            <a:r>
              <a:rPr lang="zh-TW" altLang="en-US" sz="2400" dirty="0"/>
              <a:t>本法修法重點如下：</a:t>
            </a:r>
          </a:p>
          <a:p>
            <a:pPr marL="82550" indent="0">
              <a:buNone/>
            </a:pPr>
            <a:r>
              <a:rPr lang="zh-TW" altLang="en-US" sz="2400" dirty="0"/>
              <a:t>（一）現行本法之適用對象與公職人員財產申報法一致</a:t>
            </a:r>
            <a:r>
              <a:rPr lang="zh-TW" altLang="en-US" sz="2400" dirty="0" smtClean="0"/>
              <a:t>，              </a:t>
            </a:r>
            <a:endParaRPr lang="en-US" altLang="zh-TW" sz="2400" dirty="0" smtClean="0"/>
          </a:p>
          <a:p>
            <a:pPr marL="82550" indent="0">
              <a:buNone/>
            </a:pPr>
            <a:r>
              <a:rPr lang="zh-TW" altLang="en-US" sz="2400" dirty="0"/>
              <a:t> </a:t>
            </a:r>
            <a:r>
              <a:rPr lang="zh-TW" altLang="en-US" sz="2400" dirty="0" smtClean="0"/>
              <a:t>          本</a:t>
            </a:r>
            <a:r>
              <a:rPr lang="zh-TW" altLang="en-US" sz="2400" dirty="0"/>
              <a:t>次修正予以脫鉤，將較具有利益輸送之虞之職務</a:t>
            </a:r>
            <a:r>
              <a:rPr lang="zh-TW" altLang="en-US" sz="2400" dirty="0" smtClean="0"/>
              <a:t>，</a:t>
            </a:r>
            <a:endParaRPr lang="en-US" altLang="zh-TW" sz="2400" dirty="0" smtClean="0"/>
          </a:p>
          <a:p>
            <a:pPr marL="82550" indent="0">
              <a:buNone/>
            </a:pPr>
            <a:r>
              <a:rPr lang="zh-TW" altLang="en-US" sz="2400" dirty="0"/>
              <a:t> </a:t>
            </a:r>
            <a:r>
              <a:rPr lang="zh-TW" altLang="en-US" sz="2400" dirty="0" smtClean="0"/>
              <a:t>          例如</a:t>
            </a:r>
            <a:r>
              <a:rPr lang="zh-TW" altLang="en-US" sz="2400" dirty="0"/>
              <a:t>各級政府機關</a:t>
            </a:r>
            <a:r>
              <a:rPr lang="en-US" altLang="zh-TW" sz="2400" dirty="0"/>
              <a:t>(</a:t>
            </a:r>
            <a:r>
              <a:rPr lang="zh-TW" altLang="en-US" sz="2400" dirty="0"/>
              <a:t>構</a:t>
            </a:r>
            <a:r>
              <a:rPr lang="en-US" altLang="zh-TW" sz="2400" dirty="0"/>
              <a:t>)</a:t>
            </a:r>
            <a:r>
              <a:rPr lang="zh-TW" altLang="en-US" sz="2400" dirty="0"/>
              <a:t>、公營事業機構之秘書長、</a:t>
            </a:r>
            <a:r>
              <a:rPr lang="zh-TW" altLang="en-US" sz="2400" dirty="0" smtClean="0"/>
              <a:t>副</a:t>
            </a:r>
            <a:endParaRPr lang="en-US" altLang="zh-TW" sz="2400" dirty="0" smtClean="0"/>
          </a:p>
          <a:p>
            <a:pPr marL="82550" indent="0">
              <a:buNone/>
            </a:pPr>
            <a:r>
              <a:rPr lang="zh-TW" altLang="en-US" sz="2400" dirty="0"/>
              <a:t> </a:t>
            </a:r>
            <a:r>
              <a:rPr lang="zh-TW" altLang="en-US" sz="2400" dirty="0" smtClean="0"/>
              <a:t>          秘書長</a:t>
            </a:r>
            <a:r>
              <a:rPr lang="zh-TW" altLang="en-US" sz="2400" dirty="0"/>
              <a:t>等納入本法規範範圍。（修正草案第</a:t>
            </a:r>
            <a:r>
              <a:rPr lang="en-US" altLang="zh-TW" sz="2400" dirty="0"/>
              <a:t>2</a:t>
            </a:r>
            <a:r>
              <a:rPr lang="zh-TW" altLang="en-US" sz="2400" dirty="0"/>
              <a:t>條）</a:t>
            </a:r>
          </a:p>
          <a:p>
            <a:pPr marL="82550" indent="0">
              <a:buNone/>
            </a:pPr>
            <a:r>
              <a:rPr lang="zh-TW" altLang="en-US" sz="2400" dirty="0"/>
              <a:t>（二）修正公職人員之關係人範圍，例如增列經公職</a:t>
            </a:r>
            <a:r>
              <a:rPr lang="zh-TW" altLang="en-US" sz="2400" dirty="0" smtClean="0"/>
              <a:t>人員</a:t>
            </a:r>
            <a:endParaRPr lang="en-US" altLang="zh-TW" sz="2400" dirty="0" smtClean="0"/>
          </a:p>
          <a:p>
            <a:pPr marL="82550" indent="0">
              <a:buNone/>
            </a:pPr>
            <a:r>
              <a:rPr lang="zh-TW" altLang="en-US" sz="2400" dirty="0"/>
              <a:t> </a:t>
            </a:r>
            <a:r>
              <a:rPr lang="zh-TW" altLang="en-US" sz="2400" dirty="0" smtClean="0"/>
              <a:t>          進</a:t>
            </a:r>
            <a:r>
              <a:rPr lang="zh-TW" altLang="en-US" sz="2400" dirty="0"/>
              <a:t>用之機要人員、各級民意代表之公費助理亦</a:t>
            </a:r>
            <a:r>
              <a:rPr lang="zh-TW" altLang="en-US" sz="2400" dirty="0" smtClean="0"/>
              <a:t>為公</a:t>
            </a:r>
            <a:endParaRPr lang="en-US" altLang="zh-TW" sz="2400" dirty="0" smtClean="0"/>
          </a:p>
          <a:p>
            <a:pPr marL="82550" indent="0">
              <a:buNone/>
            </a:pPr>
            <a:r>
              <a:rPr lang="zh-TW" altLang="en-US" sz="2400" dirty="0"/>
              <a:t> </a:t>
            </a:r>
            <a:r>
              <a:rPr lang="zh-TW" altLang="en-US" sz="2400" dirty="0" smtClean="0"/>
              <a:t>          職</a:t>
            </a:r>
            <a:r>
              <a:rPr lang="zh-TW" altLang="en-US" sz="2400" dirty="0"/>
              <a:t>人員之關係人。（修正草案第</a:t>
            </a:r>
            <a:r>
              <a:rPr lang="en-US" altLang="zh-TW" sz="2400" dirty="0"/>
              <a:t>3</a:t>
            </a:r>
            <a:r>
              <a:rPr lang="zh-TW" altLang="en-US" sz="2400" dirty="0"/>
              <a:t>條）</a:t>
            </a:r>
          </a:p>
          <a:p>
            <a:pPr marL="82550" indent="0">
              <a:buNone/>
            </a:pPr>
            <a:r>
              <a:rPr lang="zh-TW" altLang="en-US" sz="2400" dirty="0"/>
              <a:t>（三）周延規範公職人員之關係人不得向公職人員服務</a:t>
            </a:r>
            <a:r>
              <a:rPr lang="zh-TW" altLang="en-US" sz="2400" dirty="0" smtClean="0"/>
              <a:t>或 </a:t>
            </a:r>
            <a:endParaRPr lang="en-US" altLang="zh-TW" sz="2400" dirty="0" smtClean="0"/>
          </a:p>
          <a:p>
            <a:pPr marL="82550" indent="0">
              <a:buNone/>
            </a:pPr>
            <a:r>
              <a:rPr lang="zh-TW" altLang="en-US" sz="2400" dirty="0"/>
              <a:t> </a:t>
            </a:r>
            <a:r>
              <a:rPr lang="zh-TW" altLang="en-US" sz="2400" dirty="0" smtClean="0"/>
              <a:t>          受</a:t>
            </a:r>
            <a:r>
              <a:rPr lang="zh-TW" altLang="en-US" sz="2400" dirty="0"/>
              <a:t>其監督之機關團體人員請託關說或以其他不當</a:t>
            </a:r>
            <a:r>
              <a:rPr lang="zh-TW" altLang="en-US" sz="2400" dirty="0" smtClean="0"/>
              <a:t>方</a:t>
            </a:r>
            <a:endParaRPr lang="en-US" altLang="zh-TW" sz="2400" dirty="0" smtClean="0"/>
          </a:p>
          <a:p>
            <a:pPr marL="82550" indent="0">
              <a:buNone/>
            </a:pPr>
            <a:r>
              <a:rPr lang="zh-TW" altLang="en-US" sz="2400" dirty="0"/>
              <a:t> </a:t>
            </a:r>
            <a:r>
              <a:rPr lang="zh-TW" altLang="en-US" sz="2400" dirty="0" smtClean="0"/>
              <a:t>          法</a:t>
            </a:r>
            <a:r>
              <a:rPr lang="zh-TW" altLang="en-US" sz="2400" dirty="0"/>
              <a:t>，圖其本人或公職人員之利益。（修正草案第 </a:t>
            </a:r>
            <a:r>
              <a:rPr lang="en-US" altLang="zh-TW" sz="2400" dirty="0"/>
              <a:t>13 </a:t>
            </a:r>
            <a:endParaRPr lang="en-US" altLang="zh-TW" sz="2400" dirty="0" smtClean="0"/>
          </a:p>
          <a:p>
            <a:pPr marL="82550" indent="0">
              <a:buNone/>
            </a:pPr>
            <a:r>
              <a:rPr lang="zh-TW" altLang="en-US" sz="2400" dirty="0"/>
              <a:t> </a:t>
            </a:r>
            <a:r>
              <a:rPr lang="zh-TW" altLang="en-US" sz="2400" dirty="0" smtClean="0"/>
              <a:t>          條</a:t>
            </a:r>
            <a:r>
              <a:rPr lang="zh-TW" altLang="en-US" sz="2400" dirty="0"/>
              <a:t>）</a:t>
            </a:r>
          </a:p>
          <a:p>
            <a:pPr marL="82550" indent="0">
              <a:buNone/>
            </a:pPr>
            <a:endParaRPr lang="zh-TW" altLang="en-US" dirty="0"/>
          </a:p>
        </p:txBody>
      </p:sp>
      <p:sp>
        <p:nvSpPr>
          <p:cNvPr id="5" name="投影片編號版面配置區 4"/>
          <p:cNvSpPr>
            <a:spLocks noGrp="1"/>
          </p:cNvSpPr>
          <p:nvPr>
            <p:ph type="sldNum" sz="quarter" idx="12"/>
          </p:nvPr>
        </p:nvSpPr>
        <p:spPr/>
        <p:txBody>
          <a:bodyPr/>
          <a:lstStyle/>
          <a:p>
            <a:pPr>
              <a:defRPr/>
            </a:pPr>
            <a:fld id="{69D56BCC-ADC5-4E72-BC97-D7475A35607A}" type="slidenum">
              <a:rPr lang="zh-TW" altLang="en-US" smtClean="0">
                <a:solidFill>
                  <a:srgbClr val="E7DEC9">
                    <a:shade val="50000"/>
                    <a:satMod val="200000"/>
                  </a:srgbClr>
                </a:solidFill>
              </a:rPr>
              <a:pPr>
                <a:defRPr/>
              </a:pPr>
              <a:t>59</a:t>
            </a:fld>
            <a:endParaRPr lang="zh-TW" altLang="en-US">
              <a:solidFill>
                <a:srgbClr val="E7DEC9">
                  <a:shade val="50000"/>
                  <a:satMod val="200000"/>
                </a:srgbClr>
              </a:solidFill>
            </a:endParaRPr>
          </a:p>
        </p:txBody>
      </p:sp>
    </p:spTree>
    <p:extLst>
      <p:ext uri="{BB962C8B-B14F-4D97-AF65-F5344CB8AC3E}">
        <p14:creationId xmlns:p14="http://schemas.microsoft.com/office/powerpoint/2010/main" val="98469297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sz="half" idx="1"/>
          </p:nvPr>
        </p:nvSpPr>
        <p:spPr>
          <a:xfrm>
            <a:off x="467544" y="836712"/>
            <a:ext cx="8153400" cy="5793507"/>
          </a:xfrm>
        </p:spPr>
        <p:txBody>
          <a:bodyPr/>
          <a:lstStyle/>
          <a:p>
            <a:pPr marL="82550" indent="0">
              <a:buNone/>
            </a:pPr>
            <a:r>
              <a:rPr lang="zh-TW" altLang="en-US" sz="2400" dirty="0" smtClean="0"/>
              <a:t>        東方</a:t>
            </a:r>
            <a:r>
              <a:rPr lang="zh-TW" altLang="en-US" sz="2400" dirty="0"/>
              <a:t>社會向來講究人情，</a:t>
            </a:r>
            <a:r>
              <a:rPr lang="zh-TW" altLang="en-US" sz="2400" dirty="0">
                <a:solidFill>
                  <a:srgbClr val="7030A0"/>
                </a:solidFill>
              </a:rPr>
              <a:t>國人常說：「有關係就沒關係，</a:t>
            </a:r>
            <a:r>
              <a:rPr lang="zh-TW" altLang="en-US" sz="2400" dirty="0" smtClean="0">
                <a:solidFill>
                  <a:srgbClr val="7030A0"/>
                </a:solidFill>
              </a:rPr>
              <a:t>沒關係</a:t>
            </a:r>
            <a:r>
              <a:rPr lang="zh-TW" altLang="en-US" sz="2400" dirty="0">
                <a:solidFill>
                  <a:srgbClr val="7030A0"/>
                </a:solidFill>
              </a:rPr>
              <a:t>就有關係」</a:t>
            </a:r>
            <a:r>
              <a:rPr lang="zh-TW" altLang="en-US" sz="2400" dirty="0"/>
              <a:t>，突顯了日常生活事務中對人情、關係的重視，以</a:t>
            </a:r>
            <a:r>
              <a:rPr lang="zh-TW" altLang="en-US" sz="2400" dirty="0" smtClean="0"/>
              <a:t>之作為</a:t>
            </a:r>
            <a:r>
              <a:rPr lang="zh-TW" altLang="en-US" sz="2400" dirty="0"/>
              <a:t>社會互動的潤滑劑，但</a:t>
            </a:r>
            <a:r>
              <a:rPr lang="zh-TW" altLang="en-US" sz="2400" dirty="0">
                <a:solidFill>
                  <a:srgbClr val="7030A0"/>
                </a:solidFill>
              </a:rPr>
              <a:t>引伸到政府公務面，則造成許多不公</a:t>
            </a:r>
            <a:r>
              <a:rPr lang="zh-TW" altLang="en-US" sz="2400" dirty="0" smtClean="0">
                <a:solidFill>
                  <a:srgbClr val="7030A0"/>
                </a:solidFill>
              </a:rPr>
              <a:t>、不</a:t>
            </a:r>
            <a:r>
              <a:rPr lang="zh-TW" altLang="en-US" sz="2400" dirty="0">
                <a:solidFill>
                  <a:srgbClr val="7030A0"/>
                </a:solidFill>
              </a:rPr>
              <a:t>正，甚至不義的現象</a:t>
            </a:r>
            <a:r>
              <a:rPr lang="zh-TW" altLang="en-US" sz="2400" dirty="0"/>
              <a:t>。從上面的例子我們可以發現：</a:t>
            </a:r>
            <a:r>
              <a:rPr lang="zh-TW" altLang="en-US" sz="2400" dirty="0">
                <a:solidFill>
                  <a:srgbClr val="7030A0"/>
                </a:solidFill>
              </a:rPr>
              <a:t>需要「</a:t>
            </a:r>
            <a:r>
              <a:rPr lang="zh-TW" altLang="en-US" sz="2400" dirty="0" smtClean="0">
                <a:solidFill>
                  <a:srgbClr val="7030A0"/>
                </a:solidFill>
              </a:rPr>
              <a:t>迴避</a:t>
            </a:r>
            <a:r>
              <a:rPr lang="zh-TW" altLang="en-US" sz="2400" dirty="0">
                <a:solidFill>
                  <a:srgbClr val="7030A0"/>
                </a:solidFill>
              </a:rPr>
              <a:t>」的情況其實不僅限於</a:t>
            </a:r>
            <a:r>
              <a:rPr lang="zh-TW" altLang="en-US" sz="2400" b="1" dirty="0">
                <a:solidFill>
                  <a:srgbClr val="7030A0"/>
                </a:solidFill>
              </a:rPr>
              <a:t>公部門</a:t>
            </a:r>
            <a:r>
              <a:rPr lang="zh-TW" altLang="en-US" sz="2400" dirty="0">
                <a:solidFill>
                  <a:srgbClr val="7030A0"/>
                </a:solidFill>
              </a:rPr>
              <a:t>，</a:t>
            </a:r>
            <a:r>
              <a:rPr lang="zh-TW" altLang="en-US" sz="2400" b="1" dirty="0">
                <a:solidFill>
                  <a:srgbClr val="7030A0"/>
                </a:solidFill>
              </a:rPr>
              <a:t>私部門</a:t>
            </a:r>
            <a:r>
              <a:rPr lang="zh-TW" altLang="en-US" sz="2400" dirty="0">
                <a:solidFill>
                  <a:srgbClr val="7030A0"/>
                </a:solidFill>
              </a:rPr>
              <a:t>也可能需要「利益</a:t>
            </a:r>
            <a:r>
              <a:rPr lang="zh-TW" altLang="en-US" sz="2400" dirty="0" smtClean="0">
                <a:solidFill>
                  <a:srgbClr val="7030A0"/>
                </a:solidFill>
              </a:rPr>
              <a:t>迴避</a:t>
            </a:r>
            <a:r>
              <a:rPr lang="zh-TW" altLang="en-US" sz="2400" dirty="0">
                <a:solidFill>
                  <a:srgbClr val="7030A0"/>
                </a:solidFill>
              </a:rPr>
              <a:t>」</a:t>
            </a:r>
            <a:r>
              <a:rPr lang="zh-TW" altLang="en-US" sz="2400" dirty="0"/>
              <a:t>。但公部門的經費多來自於稅收，用以支配處理公共事務，</a:t>
            </a:r>
            <a:r>
              <a:rPr lang="zh-TW" altLang="en-US" sz="2400" dirty="0" smtClean="0"/>
              <a:t>自然</a:t>
            </a:r>
            <a:r>
              <a:rPr lang="zh-TW" altLang="en-US" sz="2400" dirty="0"/>
              <a:t>不能放任公職人員將這些屬於全民的資源恣意地使用，</a:t>
            </a:r>
            <a:r>
              <a:rPr lang="zh-TW" altLang="en-US" sz="2400" dirty="0" smtClean="0"/>
              <a:t>私相授受。</a:t>
            </a:r>
            <a:endParaRPr lang="en-US" altLang="zh-TW" sz="2400" dirty="0" smtClean="0"/>
          </a:p>
          <a:p>
            <a:pPr marL="82550" indent="0">
              <a:buNone/>
            </a:pPr>
            <a:r>
              <a:rPr lang="zh-TW" altLang="en-US" sz="2400" dirty="0" smtClean="0"/>
              <a:t>       雖然</a:t>
            </a:r>
            <a:r>
              <a:rPr lang="zh-TW" altLang="en-US" sz="2400" dirty="0">
                <a:solidFill>
                  <a:srgbClr val="7030A0"/>
                </a:solidFill>
              </a:rPr>
              <a:t>古有「內舉不避親，外舉不避仇」的名言</a:t>
            </a:r>
            <a:r>
              <a:rPr lang="zh-TW" altLang="en-US" sz="2400" dirty="0"/>
              <a:t>，但歷史也</a:t>
            </a:r>
            <a:r>
              <a:rPr lang="zh-TW" altLang="en-US" sz="2400" dirty="0" smtClean="0"/>
              <a:t>告訴我們</a:t>
            </a:r>
            <a:r>
              <a:rPr lang="zh-TW" altLang="en-US" sz="2400" dirty="0"/>
              <a:t>，</a:t>
            </a:r>
            <a:r>
              <a:rPr lang="zh-TW" altLang="en-US" sz="2400" dirty="0">
                <a:solidFill>
                  <a:srgbClr val="7030A0"/>
                </a:solidFill>
              </a:rPr>
              <a:t>「不避親」所帶來的害處遠多於帶來的利益</a:t>
            </a:r>
            <a:r>
              <a:rPr lang="zh-TW" altLang="en-US" sz="2400" dirty="0"/>
              <a:t>，一次次的</a:t>
            </a:r>
            <a:r>
              <a:rPr lang="zh-TW" altLang="en-US" sz="2400" dirty="0" smtClean="0"/>
              <a:t>經驗更</a:t>
            </a:r>
            <a:r>
              <a:rPr lang="zh-TW" altLang="en-US" sz="2400" dirty="0"/>
              <a:t>是告訴我們，</a:t>
            </a:r>
            <a:r>
              <a:rPr lang="zh-TW" altLang="en-US" sz="2400" dirty="0">
                <a:solidFill>
                  <a:srgbClr val="FF0000"/>
                </a:solidFill>
              </a:rPr>
              <a:t>利益迴避實為促進政治廉能、國家進步的必要</a:t>
            </a:r>
            <a:r>
              <a:rPr lang="zh-TW" altLang="en-US" sz="2400" dirty="0" smtClean="0">
                <a:solidFill>
                  <a:srgbClr val="FF0000"/>
                </a:solidFill>
              </a:rPr>
              <a:t>方法之</a:t>
            </a:r>
            <a:r>
              <a:rPr lang="zh-TW" altLang="en-US" sz="2400" dirty="0">
                <a:solidFill>
                  <a:srgbClr val="FF0000"/>
                </a:solidFill>
              </a:rPr>
              <a:t>一</a:t>
            </a:r>
            <a:r>
              <a:rPr lang="zh-TW" altLang="en-US" sz="2400" dirty="0"/>
              <a:t>。</a:t>
            </a:r>
          </a:p>
        </p:txBody>
      </p:sp>
      <p:sp>
        <p:nvSpPr>
          <p:cNvPr id="5" name="投影片編號版面配置區 4"/>
          <p:cNvSpPr>
            <a:spLocks noGrp="1"/>
          </p:cNvSpPr>
          <p:nvPr>
            <p:ph type="sldNum" sz="quarter" idx="12"/>
          </p:nvPr>
        </p:nvSpPr>
        <p:spPr/>
        <p:txBody>
          <a:bodyPr/>
          <a:lstStyle/>
          <a:p>
            <a:pPr>
              <a:defRPr/>
            </a:pPr>
            <a:fld id="{69D56BCC-ADC5-4E72-BC97-D7475A35607A}" type="slidenum">
              <a:rPr lang="zh-TW" altLang="en-US" smtClean="0"/>
              <a:pPr>
                <a:defRPr/>
              </a:pPr>
              <a:t>6</a:t>
            </a:fld>
            <a:endParaRPr lang="zh-TW" altLang="en-US"/>
          </a:p>
        </p:txBody>
      </p:sp>
    </p:spTree>
    <p:extLst>
      <p:ext uri="{BB962C8B-B14F-4D97-AF65-F5344CB8AC3E}">
        <p14:creationId xmlns:p14="http://schemas.microsoft.com/office/powerpoint/2010/main" val="1482858662"/>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sz="half" idx="1"/>
          </p:nvPr>
        </p:nvSpPr>
        <p:spPr>
          <a:xfrm>
            <a:off x="467544" y="476672"/>
            <a:ext cx="8153400" cy="4713387"/>
          </a:xfrm>
        </p:spPr>
        <p:txBody>
          <a:bodyPr/>
          <a:lstStyle/>
          <a:p>
            <a:pPr marL="82550" indent="0">
              <a:buNone/>
            </a:pPr>
            <a:r>
              <a:rPr lang="zh-TW" altLang="en-US" sz="2400" dirty="0"/>
              <a:t>（四）參考大法官第 </a:t>
            </a:r>
            <a:r>
              <a:rPr lang="en-US" altLang="zh-TW" sz="2400" dirty="0"/>
              <a:t>716 </a:t>
            </a:r>
            <a:r>
              <a:rPr lang="zh-TW" altLang="en-US" sz="2400" dirty="0"/>
              <a:t>號解釋意旨，增訂公職人員或</a:t>
            </a:r>
            <a:r>
              <a:rPr lang="zh-TW" altLang="en-US" sz="2400" dirty="0" smtClean="0"/>
              <a:t>其</a:t>
            </a:r>
            <a:endParaRPr lang="en-US" altLang="zh-TW" sz="2400" dirty="0" smtClean="0"/>
          </a:p>
          <a:p>
            <a:pPr marL="82550" indent="0">
              <a:buNone/>
            </a:pPr>
            <a:r>
              <a:rPr lang="zh-TW" altLang="en-US" sz="2400" dirty="0"/>
              <a:t> </a:t>
            </a:r>
            <a:r>
              <a:rPr lang="zh-TW" altLang="en-US" sz="2400" dirty="0" smtClean="0"/>
              <a:t>          關係</a:t>
            </a:r>
            <a:r>
              <a:rPr lang="zh-TW" altLang="en-US" sz="2400" dirty="0"/>
              <a:t>人與公職人員服務之機關或受公職人員監督</a:t>
            </a:r>
            <a:r>
              <a:rPr lang="zh-TW" altLang="en-US" sz="2400" dirty="0" smtClean="0"/>
              <a:t>機</a:t>
            </a:r>
            <a:endParaRPr lang="en-US" altLang="zh-TW" sz="2400" dirty="0" smtClean="0"/>
          </a:p>
          <a:p>
            <a:pPr marL="82550" indent="0">
              <a:buNone/>
            </a:pPr>
            <a:r>
              <a:rPr lang="zh-TW" altLang="en-US" sz="2400" dirty="0"/>
              <a:t> </a:t>
            </a:r>
            <a:r>
              <a:rPr lang="zh-TW" altLang="en-US" sz="2400" dirty="0" smtClean="0"/>
              <a:t>          關</a:t>
            </a:r>
            <a:r>
              <a:rPr lang="zh-TW" altLang="en-US" sz="2400" dirty="0"/>
              <a:t>為交易行為限制之例外規定，例如依</a:t>
            </a:r>
            <a:r>
              <a:rPr lang="zh-TW" altLang="en-US" sz="2400" dirty="0" smtClean="0"/>
              <a:t>政府採購法</a:t>
            </a:r>
            <a:endParaRPr lang="en-US" altLang="zh-TW" sz="2400" dirty="0" smtClean="0"/>
          </a:p>
          <a:p>
            <a:pPr marL="82550" indent="0">
              <a:buNone/>
            </a:pPr>
            <a:r>
              <a:rPr lang="zh-TW" altLang="en-US" sz="2400" dirty="0"/>
              <a:t> </a:t>
            </a:r>
            <a:r>
              <a:rPr lang="zh-TW" altLang="en-US" sz="2400" dirty="0" smtClean="0"/>
              <a:t>          以</a:t>
            </a:r>
            <a:r>
              <a:rPr lang="zh-TW" altLang="en-US" sz="2400" dirty="0"/>
              <a:t>公告程序辦理之採購、一定金額以下之交易，</a:t>
            </a:r>
            <a:r>
              <a:rPr lang="zh-TW" altLang="en-US" sz="2400" dirty="0" smtClean="0"/>
              <a:t>因</a:t>
            </a:r>
            <a:endParaRPr lang="en-US" altLang="zh-TW" sz="2400" dirty="0" smtClean="0"/>
          </a:p>
          <a:p>
            <a:pPr marL="82550" indent="0">
              <a:buNone/>
            </a:pPr>
            <a:r>
              <a:rPr lang="zh-TW" altLang="en-US" sz="2400" dirty="0"/>
              <a:t> </a:t>
            </a:r>
            <a:r>
              <a:rPr lang="zh-TW" altLang="en-US" sz="2400" dirty="0" smtClean="0"/>
              <a:t>          較</a:t>
            </a:r>
            <a:r>
              <a:rPr lang="zh-TW" altLang="en-US" sz="2400" dirty="0"/>
              <a:t>無不當利益輸送之疑慮，故例外排除之。（</a:t>
            </a:r>
            <a:r>
              <a:rPr lang="zh-TW" altLang="en-US" sz="2400" dirty="0" smtClean="0"/>
              <a:t>修正</a:t>
            </a:r>
            <a:endParaRPr lang="en-US" altLang="zh-TW" sz="2400" dirty="0" smtClean="0"/>
          </a:p>
          <a:p>
            <a:pPr marL="82550" indent="0">
              <a:buNone/>
            </a:pPr>
            <a:r>
              <a:rPr lang="zh-TW" altLang="en-US" sz="2400" dirty="0"/>
              <a:t> </a:t>
            </a:r>
            <a:r>
              <a:rPr lang="zh-TW" altLang="en-US" sz="2400" dirty="0" smtClean="0"/>
              <a:t>          草案</a:t>
            </a:r>
            <a:r>
              <a:rPr lang="zh-TW" altLang="en-US" sz="2400" dirty="0"/>
              <a:t>第</a:t>
            </a:r>
            <a:r>
              <a:rPr lang="en-US" altLang="zh-TW" sz="2400" dirty="0"/>
              <a:t>14</a:t>
            </a:r>
            <a:r>
              <a:rPr lang="zh-TW" altLang="en-US" sz="2400" dirty="0"/>
              <a:t>條）</a:t>
            </a:r>
          </a:p>
          <a:p>
            <a:pPr marL="82550" indent="0">
              <a:buNone/>
            </a:pPr>
            <a:r>
              <a:rPr lang="zh-TW" altLang="en-US" sz="2400" dirty="0"/>
              <a:t>（五）參考近年裁罰案例，裁罰金額有過高之虞，爰修</a:t>
            </a:r>
            <a:r>
              <a:rPr lang="zh-TW" altLang="en-US" sz="2400" dirty="0" smtClean="0"/>
              <a:t>法</a:t>
            </a:r>
            <a:endParaRPr lang="en-US" altLang="zh-TW" sz="2400" dirty="0" smtClean="0"/>
          </a:p>
          <a:p>
            <a:pPr marL="82550" indent="0">
              <a:buNone/>
            </a:pPr>
            <a:r>
              <a:rPr lang="zh-TW" altLang="en-US" sz="2400" dirty="0"/>
              <a:t> </a:t>
            </a:r>
            <a:r>
              <a:rPr lang="zh-TW" altLang="en-US" sz="2400" dirty="0" smtClean="0"/>
              <a:t>          草案</a:t>
            </a:r>
            <a:r>
              <a:rPr lang="zh-TW" altLang="en-US" sz="2400" dirty="0"/>
              <a:t>依據不同違法行為之態樣，修正降低罰鍰之</a:t>
            </a:r>
            <a:r>
              <a:rPr lang="zh-TW" altLang="en-US" sz="2400" dirty="0" smtClean="0"/>
              <a:t>金</a:t>
            </a:r>
            <a:endParaRPr lang="en-US" altLang="zh-TW" sz="2400" dirty="0" smtClean="0"/>
          </a:p>
          <a:p>
            <a:pPr marL="82550" indent="0">
              <a:buNone/>
            </a:pPr>
            <a:r>
              <a:rPr lang="zh-TW" altLang="en-US" sz="2400" dirty="0"/>
              <a:t> </a:t>
            </a:r>
            <a:r>
              <a:rPr lang="zh-TW" altLang="en-US" sz="2400" dirty="0" smtClean="0"/>
              <a:t>          額</a:t>
            </a:r>
            <a:r>
              <a:rPr lang="zh-TW" altLang="en-US" sz="2400" dirty="0"/>
              <a:t>。</a:t>
            </a:r>
            <a:r>
              <a:rPr lang="en-US" altLang="zh-TW" sz="2400" dirty="0"/>
              <a:t>(</a:t>
            </a:r>
            <a:r>
              <a:rPr lang="zh-TW" altLang="en-US" sz="2400" dirty="0"/>
              <a:t>修正條文第 </a:t>
            </a:r>
            <a:r>
              <a:rPr lang="en-US" altLang="zh-TW" sz="2400" dirty="0"/>
              <a:t>16 </a:t>
            </a:r>
            <a:r>
              <a:rPr lang="zh-TW" altLang="en-US" sz="2400" dirty="0"/>
              <a:t>條至第 </a:t>
            </a:r>
            <a:r>
              <a:rPr lang="en-US" altLang="zh-TW" sz="2400" dirty="0"/>
              <a:t>19 </a:t>
            </a:r>
            <a:r>
              <a:rPr lang="zh-TW" altLang="en-US" sz="2400" dirty="0"/>
              <a:t>條</a:t>
            </a:r>
            <a:r>
              <a:rPr lang="en-US" altLang="zh-TW" sz="2400" dirty="0" smtClean="0"/>
              <a:t>)</a:t>
            </a:r>
          </a:p>
          <a:p>
            <a:pPr marL="82550" indent="0">
              <a:buNone/>
            </a:pPr>
            <a:r>
              <a:rPr lang="zh-TW" altLang="en-US" sz="2400" dirty="0" smtClean="0"/>
              <a:t>本</a:t>
            </a:r>
            <a:r>
              <a:rPr lang="zh-TW" altLang="en-US" sz="2400" dirty="0"/>
              <a:t>次修法旨在</a:t>
            </a:r>
            <a:r>
              <a:rPr lang="zh-TW" altLang="en-US" sz="2400" dirty="0" smtClean="0"/>
              <a:t>符合憲法</a:t>
            </a:r>
            <a:r>
              <a:rPr lang="zh-TW" altLang="en-US" sz="2400" dirty="0"/>
              <a:t>保障公職人員及關係人應享有之財產權及工作權，也使防止利益衝突之手段符合比例原則，俾能落實本法立法目的</a:t>
            </a:r>
            <a:r>
              <a:rPr lang="zh-TW" altLang="en-US" sz="2400" dirty="0" smtClean="0"/>
              <a:t>。</a:t>
            </a:r>
            <a:endParaRPr lang="en-US" altLang="zh-TW" sz="2400" dirty="0" smtClean="0"/>
          </a:p>
          <a:p>
            <a:pPr marL="82550" indent="0">
              <a:buNone/>
            </a:pPr>
            <a:r>
              <a:rPr lang="en-US" altLang="zh-TW" sz="2400" dirty="0" smtClean="0">
                <a:solidFill>
                  <a:srgbClr val="7030A0"/>
                </a:solidFill>
              </a:rPr>
              <a:t>105</a:t>
            </a:r>
            <a:r>
              <a:rPr lang="zh-TW" altLang="en-US" sz="2400" dirty="0" smtClean="0">
                <a:solidFill>
                  <a:srgbClr val="7030A0"/>
                </a:solidFill>
              </a:rPr>
              <a:t>年</a:t>
            </a:r>
            <a:r>
              <a:rPr lang="en-US" altLang="zh-TW" sz="2400" dirty="0" smtClean="0">
                <a:solidFill>
                  <a:srgbClr val="7030A0"/>
                </a:solidFill>
              </a:rPr>
              <a:t>5</a:t>
            </a:r>
            <a:r>
              <a:rPr lang="zh-TW" altLang="en-US" sz="2400" dirty="0" smtClean="0">
                <a:solidFill>
                  <a:srgbClr val="7030A0"/>
                </a:solidFill>
              </a:rPr>
              <a:t>月</a:t>
            </a:r>
            <a:r>
              <a:rPr lang="en-US" altLang="zh-TW" sz="2400" dirty="0" smtClean="0">
                <a:solidFill>
                  <a:srgbClr val="7030A0"/>
                </a:solidFill>
              </a:rPr>
              <a:t>5</a:t>
            </a:r>
            <a:r>
              <a:rPr lang="zh-TW" altLang="en-US" sz="2400" dirty="0" smtClean="0">
                <a:solidFill>
                  <a:srgbClr val="7030A0"/>
                </a:solidFill>
              </a:rPr>
              <a:t>日</a:t>
            </a:r>
            <a:r>
              <a:rPr lang="zh-TW" altLang="en-US" sz="2400" dirty="0">
                <a:solidFill>
                  <a:srgbClr val="7030A0"/>
                </a:solidFill>
              </a:rPr>
              <a:t>立法院</a:t>
            </a:r>
            <a:r>
              <a:rPr lang="zh-TW" altLang="en-US" sz="2400" dirty="0"/>
              <a:t>司法及</a:t>
            </a:r>
            <a:r>
              <a:rPr lang="zh-TW" altLang="en-US" sz="2400" dirty="0" smtClean="0"/>
              <a:t>法制委員會併</a:t>
            </a:r>
            <a:r>
              <a:rPr lang="zh-TW" altLang="en-US" sz="2400" dirty="0"/>
              <a:t>案審查</a:t>
            </a:r>
            <a:r>
              <a:rPr lang="zh-TW" altLang="en-US" sz="2400" dirty="0" smtClean="0"/>
              <a:t>完竣</a:t>
            </a:r>
            <a:r>
              <a:rPr lang="zh-TW" altLang="en-US" sz="2400" dirty="0" smtClean="0">
                <a:latin typeface="微軟正黑體"/>
                <a:ea typeface="微軟正黑體"/>
              </a:rPr>
              <a:t>，</a:t>
            </a:r>
            <a:r>
              <a:rPr lang="zh-TW" altLang="en-US" sz="2400" dirty="0" smtClean="0">
                <a:solidFill>
                  <a:srgbClr val="7030A0"/>
                </a:solidFill>
                <a:latin typeface="微軟正黑體"/>
                <a:ea typeface="微軟正黑體"/>
              </a:rPr>
              <a:t>初審通過</a:t>
            </a:r>
            <a:r>
              <a:rPr lang="zh-TW" altLang="en-US" sz="2400" dirty="0" smtClean="0"/>
              <a:t>。</a:t>
            </a:r>
            <a:r>
              <a:rPr lang="zh-TW" altLang="en-US" sz="2400" dirty="0"/>
              <a:t>擬具審查報告，</a:t>
            </a:r>
            <a:r>
              <a:rPr lang="zh-TW" altLang="en-US" sz="2400" dirty="0" smtClean="0"/>
              <a:t>提報院會</a:t>
            </a:r>
            <a:r>
              <a:rPr lang="zh-TW" altLang="en-US" sz="2400" dirty="0"/>
              <a:t>公決，</a:t>
            </a:r>
            <a:r>
              <a:rPr lang="zh-TW" altLang="en-US" sz="2400" dirty="0">
                <a:solidFill>
                  <a:srgbClr val="7030A0"/>
                </a:solidFill>
              </a:rPr>
              <a:t>目前等待朝野協商中</a:t>
            </a:r>
            <a:r>
              <a:rPr lang="zh-TW" altLang="en-US" sz="2400" dirty="0" smtClean="0"/>
              <a:t>。</a:t>
            </a:r>
            <a:endParaRPr lang="en-US" altLang="zh-TW" sz="2400" dirty="0" smtClean="0"/>
          </a:p>
        </p:txBody>
      </p:sp>
      <p:sp>
        <p:nvSpPr>
          <p:cNvPr id="5" name="投影片編號版面配置區 4"/>
          <p:cNvSpPr>
            <a:spLocks noGrp="1"/>
          </p:cNvSpPr>
          <p:nvPr>
            <p:ph type="sldNum" sz="quarter" idx="12"/>
          </p:nvPr>
        </p:nvSpPr>
        <p:spPr/>
        <p:txBody>
          <a:bodyPr/>
          <a:lstStyle/>
          <a:p>
            <a:pPr>
              <a:defRPr/>
            </a:pPr>
            <a:fld id="{69D56BCC-ADC5-4E72-BC97-D7475A35607A}" type="slidenum">
              <a:rPr lang="zh-TW" altLang="en-US" smtClean="0">
                <a:solidFill>
                  <a:srgbClr val="E7DEC9">
                    <a:shade val="50000"/>
                    <a:satMod val="200000"/>
                  </a:srgbClr>
                </a:solidFill>
              </a:rPr>
              <a:pPr>
                <a:defRPr/>
              </a:pPr>
              <a:t>60</a:t>
            </a:fld>
            <a:endParaRPr lang="zh-TW" altLang="en-US">
              <a:solidFill>
                <a:srgbClr val="E7DEC9">
                  <a:shade val="50000"/>
                  <a:satMod val="200000"/>
                </a:srgbClr>
              </a:solidFill>
            </a:endParaRPr>
          </a:p>
        </p:txBody>
      </p:sp>
    </p:spTree>
    <p:extLst>
      <p:ext uri="{BB962C8B-B14F-4D97-AF65-F5344CB8AC3E}">
        <p14:creationId xmlns:p14="http://schemas.microsoft.com/office/powerpoint/2010/main" val="1821506318"/>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pPr>
              <a:defRPr/>
            </a:pPr>
            <a:fld id="{69D56BCC-ADC5-4E72-BC97-D7475A35607A}" type="slidenum">
              <a:rPr lang="zh-TW" altLang="en-US" smtClean="0">
                <a:solidFill>
                  <a:srgbClr val="E7DEC9">
                    <a:shade val="50000"/>
                    <a:satMod val="200000"/>
                  </a:srgbClr>
                </a:solidFill>
              </a:rPr>
              <a:pPr>
                <a:defRPr/>
              </a:pPr>
              <a:t>61</a:t>
            </a:fld>
            <a:endParaRPr lang="zh-TW" altLang="en-US">
              <a:solidFill>
                <a:srgbClr val="E7DEC9">
                  <a:shade val="50000"/>
                  <a:satMod val="200000"/>
                </a:srgbClr>
              </a:solidFill>
            </a:endParaRPr>
          </a:p>
        </p:txBody>
      </p:sp>
      <p:pic>
        <p:nvPicPr>
          <p:cNvPr id="1026" name="Picture 2" descr="C:\Users\00693\Desktop\a09a00_t_04_02.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67544" y="476672"/>
            <a:ext cx="8022919" cy="5992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32369"/>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88640"/>
            <a:ext cx="8435280" cy="1162050"/>
          </a:xfrm>
        </p:spPr>
        <p:txBody>
          <a:bodyPr>
            <a:normAutofit/>
          </a:bodyPr>
          <a:lstStyle/>
          <a:p>
            <a:pPr fontAlgn="auto">
              <a:spcAft>
                <a:spcPts val="0"/>
              </a:spcAft>
              <a:defRPr/>
            </a:pPr>
            <a:r>
              <a:rPr lang="zh-TW" altLang="en-US" sz="3200" dirty="0">
                <a:solidFill>
                  <a:schemeClr val="tx2">
                    <a:satMod val="130000"/>
                  </a:schemeClr>
                </a:solidFill>
              </a:rPr>
              <a:t>陸、其他有關公職人員利益衝突迴避相關規定</a:t>
            </a:r>
          </a:p>
        </p:txBody>
      </p:sp>
      <p:sp>
        <p:nvSpPr>
          <p:cNvPr id="3" name="文字版面配置區 2"/>
          <p:cNvSpPr>
            <a:spLocks noGrp="1"/>
          </p:cNvSpPr>
          <p:nvPr>
            <p:ph type="body" idx="2"/>
          </p:nvPr>
        </p:nvSpPr>
        <p:spPr/>
        <p:txBody>
          <a:bodyPr/>
          <a:lstStyle/>
          <a:p>
            <a:r>
              <a:rPr lang="zh-TW" altLang="en-US" sz="2800" b="1" dirty="0">
                <a:solidFill>
                  <a:srgbClr val="7030A0"/>
                </a:solidFill>
              </a:rPr>
              <a:t>一、公務員服務法</a:t>
            </a:r>
          </a:p>
        </p:txBody>
      </p:sp>
      <p:sp>
        <p:nvSpPr>
          <p:cNvPr id="4" name="內容版面配置區 3"/>
          <p:cNvSpPr>
            <a:spLocks noGrp="1"/>
          </p:cNvSpPr>
          <p:nvPr>
            <p:ph sz="half" idx="1"/>
          </p:nvPr>
        </p:nvSpPr>
        <p:spPr/>
        <p:txBody>
          <a:bodyPr/>
          <a:lstStyle/>
          <a:p>
            <a:pPr marL="82550" indent="0">
              <a:buNone/>
            </a:pPr>
            <a:r>
              <a:rPr lang="zh-TW" altLang="en-US" sz="2400" dirty="0"/>
              <a:t>（一</a:t>
            </a:r>
            <a:r>
              <a:rPr lang="zh-TW" altLang="en-US" sz="2400" dirty="0" smtClean="0"/>
              <a:t>）公務員</a:t>
            </a:r>
            <a:r>
              <a:rPr lang="zh-TW" altLang="en-US" sz="2400" dirty="0"/>
              <a:t>服務法第</a:t>
            </a:r>
            <a:r>
              <a:rPr lang="en-US" altLang="zh-TW" sz="2400" dirty="0"/>
              <a:t>17</a:t>
            </a:r>
            <a:r>
              <a:rPr lang="zh-TW" altLang="en-US" sz="2400" dirty="0"/>
              <a:t>條規定，公務員執行職務時遇</a:t>
            </a:r>
            <a:r>
              <a:rPr lang="zh-TW" altLang="en-US" sz="2400" dirty="0" smtClean="0"/>
              <a:t>有</a:t>
            </a:r>
            <a:endParaRPr lang="en-US" altLang="zh-TW" sz="2400" dirty="0" smtClean="0"/>
          </a:p>
          <a:p>
            <a:pPr marL="82550" indent="0">
              <a:buNone/>
            </a:pPr>
            <a:r>
              <a:rPr lang="zh-TW" altLang="en-US" sz="2400" dirty="0"/>
              <a:t> </a:t>
            </a:r>
            <a:r>
              <a:rPr lang="zh-TW" altLang="en-US" sz="2400" dirty="0" smtClean="0"/>
              <a:t>          涉及</a:t>
            </a:r>
            <a:r>
              <a:rPr lang="zh-TW" altLang="en-US" sz="2400" dirty="0"/>
              <a:t>本身或其家族之利害事件，應行迴避。</a:t>
            </a:r>
          </a:p>
          <a:p>
            <a:pPr marL="82550" indent="0">
              <a:buNone/>
            </a:pPr>
            <a:r>
              <a:rPr lang="zh-TW" altLang="en-US" sz="2400" dirty="0"/>
              <a:t>（二</a:t>
            </a:r>
            <a:r>
              <a:rPr lang="zh-TW" altLang="en-US" sz="2400" dirty="0" smtClean="0"/>
              <a:t>）公務員</a:t>
            </a:r>
            <a:r>
              <a:rPr lang="zh-TW" altLang="en-US" sz="2400" dirty="0"/>
              <a:t>服務法第</a:t>
            </a:r>
            <a:r>
              <a:rPr lang="en-US" altLang="zh-TW" sz="2400" dirty="0"/>
              <a:t>14</a:t>
            </a:r>
            <a:r>
              <a:rPr lang="zh-TW" altLang="en-US" sz="2400" dirty="0"/>
              <a:t>條之</a:t>
            </a:r>
            <a:r>
              <a:rPr lang="en-US" altLang="zh-TW" sz="2400" dirty="0"/>
              <a:t>1</a:t>
            </a:r>
            <a:r>
              <a:rPr lang="zh-TW" altLang="en-US" sz="2400" dirty="0"/>
              <a:t>規定，公務員於其離職後</a:t>
            </a:r>
            <a:r>
              <a:rPr lang="en-US" altLang="zh-TW" sz="2400" dirty="0" smtClean="0"/>
              <a:t>3</a:t>
            </a:r>
          </a:p>
          <a:p>
            <a:pPr marL="82550" indent="0">
              <a:buNone/>
            </a:pPr>
            <a:r>
              <a:rPr lang="zh-TW" altLang="en-US" sz="2400" dirty="0"/>
              <a:t> </a:t>
            </a:r>
            <a:r>
              <a:rPr lang="zh-TW" altLang="en-US" sz="2400" dirty="0" smtClean="0"/>
              <a:t>          年內</a:t>
            </a:r>
            <a:r>
              <a:rPr lang="zh-TW" altLang="en-US" sz="2400" dirty="0"/>
              <a:t>，不得擔任與其離職前五年內之職務直接</a:t>
            </a:r>
            <a:r>
              <a:rPr lang="zh-TW" altLang="en-US" sz="2400" dirty="0" smtClean="0"/>
              <a:t>相關</a:t>
            </a:r>
            <a:endParaRPr lang="en-US" altLang="zh-TW" sz="2400" dirty="0" smtClean="0"/>
          </a:p>
          <a:p>
            <a:pPr marL="82550" indent="0">
              <a:buNone/>
            </a:pPr>
            <a:r>
              <a:rPr lang="zh-TW" altLang="en-US" sz="2400" dirty="0"/>
              <a:t> </a:t>
            </a:r>
            <a:r>
              <a:rPr lang="zh-TW" altLang="en-US" sz="2400" dirty="0" smtClean="0"/>
              <a:t>          之</a:t>
            </a:r>
            <a:r>
              <a:rPr lang="zh-TW" altLang="en-US" sz="2400" dirty="0"/>
              <a:t>營利事業董事、監察人、經理、執行業務之</a:t>
            </a:r>
            <a:r>
              <a:rPr lang="zh-TW" altLang="en-US" sz="2400" dirty="0" smtClean="0"/>
              <a:t>股東</a:t>
            </a:r>
            <a:endParaRPr lang="en-US" altLang="zh-TW" sz="2400" dirty="0" smtClean="0"/>
          </a:p>
          <a:p>
            <a:pPr marL="82550" indent="0">
              <a:buNone/>
            </a:pPr>
            <a:r>
              <a:rPr lang="zh-TW" altLang="en-US" sz="2400" dirty="0"/>
              <a:t> </a:t>
            </a:r>
            <a:r>
              <a:rPr lang="zh-TW" altLang="en-US" sz="2400" dirty="0" smtClean="0"/>
              <a:t>          或</a:t>
            </a:r>
            <a:r>
              <a:rPr lang="zh-TW" altLang="en-US" sz="2400" dirty="0"/>
              <a:t>顧問。此即所謂「旋轉門條款」，乃公務員</a:t>
            </a:r>
            <a:r>
              <a:rPr lang="zh-TW" altLang="en-US" sz="2400" dirty="0" smtClean="0"/>
              <a:t>離職</a:t>
            </a:r>
            <a:endParaRPr lang="en-US" altLang="zh-TW" sz="2400" dirty="0" smtClean="0"/>
          </a:p>
          <a:p>
            <a:pPr marL="82550" indent="0">
              <a:buNone/>
            </a:pPr>
            <a:r>
              <a:rPr lang="zh-TW" altLang="en-US" sz="2400" dirty="0"/>
              <a:t> </a:t>
            </a:r>
            <a:r>
              <a:rPr lang="zh-TW" altLang="en-US" sz="2400" dirty="0" smtClean="0"/>
              <a:t>          後</a:t>
            </a:r>
            <a:r>
              <a:rPr lang="zh-TW" altLang="en-US" sz="2400" dirty="0"/>
              <a:t>再任職之迴避限制。 </a:t>
            </a:r>
          </a:p>
          <a:p>
            <a:endParaRPr lang="zh-TW" altLang="en-US" dirty="0"/>
          </a:p>
        </p:txBody>
      </p:sp>
      <p:sp>
        <p:nvSpPr>
          <p:cNvPr id="5" name="投影片編號版面配置區 4"/>
          <p:cNvSpPr>
            <a:spLocks noGrp="1"/>
          </p:cNvSpPr>
          <p:nvPr>
            <p:ph type="sldNum" sz="quarter" idx="12"/>
          </p:nvPr>
        </p:nvSpPr>
        <p:spPr/>
        <p:txBody>
          <a:bodyPr/>
          <a:lstStyle/>
          <a:p>
            <a:pPr>
              <a:defRPr/>
            </a:pPr>
            <a:fld id="{69D56BCC-ADC5-4E72-BC97-D7475A35607A}" type="slidenum">
              <a:rPr lang="zh-TW" altLang="en-US" smtClean="0"/>
              <a:pPr>
                <a:defRPr/>
              </a:pPr>
              <a:t>62</a:t>
            </a:fld>
            <a:endParaRPr lang="zh-TW" altLang="en-US"/>
          </a:p>
        </p:txBody>
      </p:sp>
    </p:spTree>
    <p:extLst>
      <p:ext uri="{BB962C8B-B14F-4D97-AF65-F5344CB8AC3E}">
        <p14:creationId xmlns:p14="http://schemas.microsoft.com/office/powerpoint/2010/main" val="4177042769"/>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2"/>
          </p:nvPr>
        </p:nvSpPr>
        <p:spPr>
          <a:xfrm>
            <a:off x="683568" y="1124744"/>
            <a:ext cx="3810000" cy="698500"/>
          </a:xfrm>
        </p:spPr>
        <p:txBody>
          <a:bodyPr/>
          <a:lstStyle/>
          <a:p>
            <a:r>
              <a:rPr lang="zh-TW" altLang="en-US" sz="2800" b="1" dirty="0">
                <a:solidFill>
                  <a:srgbClr val="7030A0"/>
                </a:solidFill>
              </a:rPr>
              <a:t>二、公務人員任用法</a:t>
            </a:r>
          </a:p>
        </p:txBody>
      </p:sp>
      <p:sp>
        <p:nvSpPr>
          <p:cNvPr id="4" name="內容版面配置區 3"/>
          <p:cNvSpPr>
            <a:spLocks noGrp="1"/>
          </p:cNvSpPr>
          <p:nvPr>
            <p:ph sz="half" idx="1"/>
          </p:nvPr>
        </p:nvSpPr>
        <p:spPr/>
        <p:txBody>
          <a:bodyPr/>
          <a:lstStyle/>
          <a:p>
            <a:r>
              <a:rPr lang="zh-TW" altLang="en-US" sz="2400" dirty="0"/>
              <a:t>公務人員任用法第</a:t>
            </a:r>
            <a:r>
              <a:rPr lang="en-US" altLang="zh-TW" sz="2400" dirty="0"/>
              <a:t>26</a:t>
            </a:r>
            <a:r>
              <a:rPr lang="zh-TW" altLang="en-US" sz="2400" dirty="0"/>
              <a:t>條規定：「各機關長官對於</a:t>
            </a:r>
            <a:r>
              <a:rPr lang="zh-TW" altLang="en-US" sz="2400" dirty="0">
                <a:solidFill>
                  <a:srgbClr val="7030A0"/>
                </a:solidFill>
              </a:rPr>
              <a:t>配偶及三親等</a:t>
            </a:r>
            <a:r>
              <a:rPr lang="zh-TW" altLang="en-US" sz="2400" dirty="0"/>
              <a:t>以內血親、姻親，不得在本機關任用，或任用為直接隸屬機關之長官。對於</a:t>
            </a:r>
            <a:r>
              <a:rPr lang="zh-TW" altLang="en-US" sz="2400" dirty="0">
                <a:solidFill>
                  <a:srgbClr val="7030A0"/>
                </a:solidFill>
              </a:rPr>
              <a:t>本機關各級主管長官之配偶及三親等以內血親、姻親，在其主管單位中應迴避任用</a:t>
            </a:r>
            <a:r>
              <a:rPr lang="zh-TW" altLang="en-US" sz="2400" dirty="0"/>
              <a:t>。（第</a:t>
            </a:r>
            <a:r>
              <a:rPr lang="en-US" altLang="zh-TW" sz="2400" dirty="0"/>
              <a:t>1</a:t>
            </a:r>
            <a:r>
              <a:rPr lang="zh-TW" altLang="en-US" sz="2400" dirty="0"/>
              <a:t>項）應迴避人員，</a:t>
            </a:r>
            <a:r>
              <a:rPr lang="zh-TW" altLang="en-US" sz="2400" dirty="0">
                <a:solidFill>
                  <a:srgbClr val="7030A0"/>
                </a:solidFill>
              </a:rPr>
              <a:t>在各該長官接任以前任用者，不受前項之限制</a:t>
            </a:r>
            <a:r>
              <a:rPr lang="zh-TW" altLang="en-US" sz="2400" dirty="0"/>
              <a:t>。（第</a:t>
            </a:r>
            <a:r>
              <a:rPr lang="en-US" altLang="zh-TW" sz="2400" dirty="0"/>
              <a:t>2</a:t>
            </a:r>
            <a:r>
              <a:rPr lang="zh-TW" altLang="en-US" sz="2400" dirty="0"/>
              <a:t>項）」 </a:t>
            </a:r>
          </a:p>
        </p:txBody>
      </p:sp>
      <p:sp>
        <p:nvSpPr>
          <p:cNvPr id="5" name="投影片編號版面配置區 4"/>
          <p:cNvSpPr>
            <a:spLocks noGrp="1"/>
          </p:cNvSpPr>
          <p:nvPr>
            <p:ph type="sldNum" sz="quarter" idx="12"/>
          </p:nvPr>
        </p:nvSpPr>
        <p:spPr/>
        <p:txBody>
          <a:bodyPr/>
          <a:lstStyle/>
          <a:p>
            <a:pPr>
              <a:defRPr/>
            </a:pPr>
            <a:fld id="{69D56BCC-ADC5-4E72-BC97-D7475A35607A}" type="slidenum">
              <a:rPr lang="zh-TW" altLang="en-US" smtClean="0"/>
              <a:pPr>
                <a:defRPr/>
              </a:pPr>
              <a:t>63</a:t>
            </a:fld>
            <a:endParaRPr lang="zh-TW" altLang="en-US"/>
          </a:p>
        </p:txBody>
      </p:sp>
    </p:spTree>
    <p:extLst>
      <p:ext uri="{BB962C8B-B14F-4D97-AF65-F5344CB8AC3E}">
        <p14:creationId xmlns:p14="http://schemas.microsoft.com/office/powerpoint/2010/main" val="1894657268"/>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2"/>
          </p:nvPr>
        </p:nvSpPr>
        <p:spPr>
          <a:xfrm>
            <a:off x="395536" y="908720"/>
            <a:ext cx="8147248" cy="698500"/>
          </a:xfrm>
        </p:spPr>
        <p:txBody>
          <a:bodyPr/>
          <a:lstStyle/>
          <a:p>
            <a:r>
              <a:rPr lang="zh-TW" altLang="en-US" sz="2400" b="1" dirty="0">
                <a:solidFill>
                  <a:srgbClr val="7030A0"/>
                </a:solidFill>
              </a:rPr>
              <a:t>三、行政院及所屬各機關學校臨時人員進用及運用要點</a:t>
            </a:r>
          </a:p>
        </p:txBody>
      </p:sp>
      <p:sp>
        <p:nvSpPr>
          <p:cNvPr id="4" name="內容版面配置區 3"/>
          <p:cNvSpPr>
            <a:spLocks noGrp="1"/>
          </p:cNvSpPr>
          <p:nvPr>
            <p:ph sz="half" idx="1"/>
          </p:nvPr>
        </p:nvSpPr>
        <p:spPr>
          <a:xfrm>
            <a:off x="539552" y="1628800"/>
            <a:ext cx="8153400" cy="3992563"/>
          </a:xfrm>
        </p:spPr>
        <p:txBody>
          <a:bodyPr/>
          <a:lstStyle/>
          <a:p>
            <a:r>
              <a:rPr lang="zh-TW" altLang="en-US" sz="2400" dirty="0"/>
              <a:t>各機關長官對於</a:t>
            </a:r>
            <a:r>
              <a:rPr lang="zh-TW" altLang="en-US" sz="2400" dirty="0">
                <a:solidFill>
                  <a:srgbClr val="7030A0"/>
                </a:solidFill>
              </a:rPr>
              <a:t>配偶及三親等以內血親、姻親，不得進用為本機關或所屬機關之</a:t>
            </a:r>
            <a:r>
              <a:rPr lang="zh-TW" altLang="en-US" sz="2400" b="1" dirty="0">
                <a:solidFill>
                  <a:srgbClr val="7030A0"/>
                </a:solidFill>
              </a:rPr>
              <a:t>臨時人員</a:t>
            </a:r>
            <a:r>
              <a:rPr lang="zh-TW" altLang="en-US" sz="2400" dirty="0"/>
              <a:t>。對於本機關各級主管長官之配偶及三親等以內血親、姻親，在其主管單位中應迴避進用。但機關首長就任前，其配偶及三親等以內血親、姻親，已於本機關或所屬機關擔任臨時人員者，不在此限。      </a:t>
            </a:r>
          </a:p>
          <a:p>
            <a:r>
              <a:rPr lang="zh-TW" altLang="en-US" sz="2400" dirty="0"/>
              <a:t>前項但書不受迴避進用規定限制之臨時人員，</a:t>
            </a:r>
            <a:r>
              <a:rPr lang="zh-TW" altLang="en-US" sz="2400" dirty="0">
                <a:solidFill>
                  <a:srgbClr val="7030A0"/>
                </a:solidFill>
              </a:rPr>
              <a:t>不包括原契約之期限屆滿或其他原因終止後，由機關首長另訂新契約進用之情形</a:t>
            </a:r>
            <a:r>
              <a:rPr lang="zh-TW" altLang="en-US" sz="2400" dirty="0"/>
              <a:t>。      </a:t>
            </a:r>
          </a:p>
          <a:p>
            <a:r>
              <a:rPr lang="zh-TW" altLang="en-US" sz="2400" dirty="0"/>
              <a:t>機關首長於公務人員任用法第二十六條之一第一項所定期間內，不得新進用臨時人員。</a:t>
            </a:r>
          </a:p>
          <a:p>
            <a:endParaRPr lang="zh-TW" altLang="en-US" dirty="0"/>
          </a:p>
        </p:txBody>
      </p:sp>
      <p:sp>
        <p:nvSpPr>
          <p:cNvPr id="5" name="投影片編號版面配置區 4"/>
          <p:cNvSpPr>
            <a:spLocks noGrp="1"/>
          </p:cNvSpPr>
          <p:nvPr>
            <p:ph type="sldNum" sz="quarter" idx="12"/>
          </p:nvPr>
        </p:nvSpPr>
        <p:spPr/>
        <p:txBody>
          <a:bodyPr/>
          <a:lstStyle/>
          <a:p>
            <a:pPr>
              <a:defRPr/>
            </a:pPr>
            <a:fld id="{69D56BCC-ADC5-4E72-BC97-D7475A35607A}" type="slidenum">
              <a:rPr lang="zh-TW" altLang="en-US" smtClean="0"/>
              <a:pPr>
                <a:defRPr/>
              </a:pPr>
              <a:t>64</a:t>
            </a:fld>
            <a:endParaRPr lang="zh-TW" altLang="en-US"/>
          </a:p>
        </p:txBody>
      </p:sp>
    </p:spTree>
    <p:extLst>
      <p:ext uri="{BB962C8B-B14F-4D97-AF65-F5344CB8AC3E}">
        <p14:creationId xmlns:p14="http://schemas.microsoft.com/office/powerpoint/2010/main" val="1020137276"/>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2"/>
          </p:nvPr>
        </p:nvSpPr>
        <p:spPr/>
        <p:txBody>
          <a:bodyPr/>
          <a:lstStyle/>
          <a:p>
            <a:r>
              <a:rPr lang="zh-TW" altLang="en-US" sz="2800" b="1" dirty="0" smtClean="0">
                <a:solidFill>
                  <a:srgbClr val="7030A0"/>
                </a:solidFill>
              </a:rPr>
              <a:t>四、</a:t>
            </a:r>
            <a:r>
              <a:rPr lang="zh-TW" altLang="en-US" sz="2800" b="1" dirty="0">
                <a:solidFill>
                  <a:srgbClr val="7030A0"/>
                </a:solidFill>
              </a:rPr>
              <a:t>公務人員陞遷法</a:t>
            </a:r>
          </a:p>
          <a:p>
            <a:endParaRPr lang="zh-TW" altLang="en-US" dirty="0"/>
          </a:p>
        </p:txBody>
      </p:sp>
      <p:sp>
        <p:nvSpPr>
          <p:cNvPr id="4" name="內容版面配置區 3"/>
          <p:cNvSpPr>
            <a:spLocks noGrp="1"/>
          </p:cNvSpPr>
          <p:nvPr>
            <p:ph sz="half" idx="1"/>
          </p:nvPr>
        </p:nvSpPr>
        <p:spPr/>
        <p:txBody>
          <a:bodyPr/>
          <a:lstStyle/>
          <a:p>
            <a:r>
              <a:rPr lang="zh-TW" altLang="en-US" sz="2400" dirty="0" smtClean="0"/>
              <a:t>公務人員</a:t>
            </a:r>
            <a:r>
              <a:rPr lang="zh-TW" altLang="en-US" sz="2400" dirty="0"/>
              <a:t>陞遷法第</a:t>
            </a:r>
            <a:r>
              <a:rPr lang="en-US" altLang="zh-TW" sz="2400" dirty="0"/>
              <a:t>16</a:t>
            </a:r>
            <a:r>
              <a:rPr lang="zh-TW" altLang="en-US" sz="2400" dirty="0"/>
              <a:t>條規定，各機關辦理陞遷業務人員，不得徇私舞弊，遺漏舛誤或洩漏秘密，其</a:t>
            </a:r>
            <a:r>
              <a:rPr lang="zh-TW" altLang="en-US" sz="2400" dirty="0">
                <a:solidFill>
                  <a:srgbClr val="7030A0"/>
                </a:solidFill>
              </a:rPr>
              <a:t>涉及本身、配偶及三親等以內血親、姻親之甄審案，應行迴避</a:t>
            </a:r>
            <a:r>
              <a:rPr lang="zh-TW" altLang="en-US" sz="2400" dirty="0"/>
              <a:t>。 </a:t>
            </a:r>
          </a:p>
          <a:p>
            <a:endParaRPr lang="zh-TW" altLang="en-US" dirty="0"/>
          </a:p>
        </p:txBody>
      </p:sp>
      <p:sp>
        <p:nvSpPr>
          <p:cNvPr id="5" name="投影片編號版面配置區 4"/>
          <p:cNvSpPr>
            <a:spLocks noGrp="1"/>
          </p:cNvSpPr>
          <p:nvPr>
            <p:ph type="sldNum" sz="quarter" idx="12"/>
          </p:nvPr>
        </p:nvSpPr>
        <p:spPr/>
        <p:txBody>
          <a:bodyPr/>
          <a:lstStyle/>
          <a:p>
            <a:pPr>
              <a:defRPr/>
            </a:pPr>
            <a:fld id="{69D56BCC-ADC5-4E72-BC97-D7475A35607A}" type="slidenum">
              <a:rPr lang="zh-TW" altLang="en-US" smtClean="0"/>
              <a:pPr>
                <a:defRPr/>
              </a:pPr>
              <a:t>65</a:t>
            </a:fld>
            <a:endParaRPr lang="zh-TW" altLang="en-US"/>
          </a:p>
        </p:txBody>
      </p:sp>
    </p:spTree>
    <p:extLst>
      <p:ext uri="{BB962C8B-B14F-4D97-AF65-F5344CB8AC3E}">
        <p14:creationId xmlns:p14="http://schemas.microsoft.com/office/powerpoint/2010/main" val="3557151120"/>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2"/>
          </p:nvPr>
        </p:nvSpPr>
        <p:spPr>
          <a:xfrm>
            <a:off x="467544" y="260648"/>
            <a:ext cx="3810000" cy="698500"/>
          </a:xfrm>
        </p:spPr>
        <p:txBody>
          <a:bodyPr/>
          <a:lstStyle/>
          <a:p>
            <a:r>
              <a:rPr lang="zh-TW" altLang="en-US" sz="2800" b="1" dirty="0" smtClean="0">
                <a:solidFill>
                  <a:srgbClr val="7030A0"/>
                </a:solidFill>
                <a:latin typeface="新細明體"/>
                <a:ea typeface="新細明體"/>
              </a:rPr>
              <a:t>五、</a:t>
            </a:r>
            <a:r>
              <a:rPr lang="zh-TW" altLang="en-US" sz="2800" b="1" dirty="0" smtClean="0">
                <a:solidFill>
                  <a:srgbClr val="7030A0"/>
                </a:solidFill>
              </a:rPr>
              <a:t>公務人員</a:t>
            </a:r>
            <a:r>
              <a:rPr lang="zh-TW" altLang="en-US" sz="2800" b="1" dirty="0">
                <a:solidFill>
                  <a:srgbClr val="7030A0"/>
                </a:solidFill>
              </a:rPr>
              <a:t>保障法</a:t>
            </a:r>
          </a:p>
          <a:p>
            <a:endParaRPr lang="zh-TW" altLang="en-US" dirty="0"/>
          </a:p>
        </p:txBody>
      </p:sp>
      <p:sp>
        <p:nvSpPr>
          <p:cNvPr id="4" name="內容版面配置區 3"/>
          <p:cNvSpPr>
            <a:spLocks noGrp="1"/>
          </p:cNvSpPr>
          <p:nvPr>
            <p:ph sz="half" idx="1"/>
          </p:nvPr>
        </p:nvSpPr>
        <p:spPr>
          <a:xfrm>
            <a:off x="395536" y="980728"/>
            <a:ext cx="8153400" cy="3992563"/>
          </a:xfrm>
        </p:spPr>
        <p:txBody>
          <a:bodyPr/>
          <a:lstStyle/>
          <a:p>
            <a:r>
              <a:rPr lang="zh-TW" altLang="en-US" sz="2400" dirty="0" smtClean="0"/>
              <a:t>公務人員</a:t>
            </a:r>
            <a:r>
              <a:rPr lang="zh-TW" altLang="en-US" sz="2400" dirty="0"/>
              <a:t>保障法第</a:t>
            </a:r>
            <a:r>
              <a:rPr lang="en-US" altLang="zh-TW" sz="2400" dirty="0"/>
              <a:t>7</a:t>
            </a:r>
            <a:r>
              <a:rPr lang="zh-TW" altLang="en-US" sz="2400" dirty="0"/>
              <a:t>條規定：「審理保障事件之人員有下列各款情形之一者，應自行迴避：一、與提起保障事件之公務人員有</a:t>
            </a:r>
            <a:r>
              <a:rPr lang="zh-TW" altLang="en-US" sz="2400" dirty="0">
                <a:solidFill>
                  <a:srgbClr val="7030A0"/>
                </a:solidFill>
              </a:rPr>
              <a:t>配偶、前配偶、四親等內血親、三親等內姻親、家長、家屬或曾有此關係者</a:t>
            </a:r>
            <a:r>
              <a:rPr lang="zh-TW" altLang="en-US" sz="2400" dirty="0"/>
              <a:t>。二、曾參與該保障事件之行政處分、管理措施、有關工作條件之處置或申訴程序者。三、現為或曾為該保障事件當事人之代理人、輔佐人者。四、於該保障事件，曾為證人、鑑定人者。五、與該保障事件有法律上利害關係者。（第</a:t>
            </a:r>
            <a:r>
              <a:rPr lang="en-US" altLang="zh-TW" sz="2400" dirty="0"/>
              <a:t>1</a:t>
            </a:r>
            <a:r>
              <a:rPr lang="zh-TW" altLang="en-US" sz="2400" dirty="0"/>
              <a:t>項）前項迴避，於協助辦理保障事件人員準用之。（第</a:t>
            </a:r>
            <a:r>
              <a:rPr lang="en-US" altLang="zh-TW" sz="2400" dirty="0"/>
              <a:t>2</a:t>
            </a:r>
            <a:r>
              <a:rPr lang="zh-TW" altLang="en-US" sz="2400" dirty="0"/>
              <a:t>項）前二項人員明知應迴避而不迴避者，應依法移送懲戒。（第</a:t>
            </a:r>
            <a:r>
              <a:rPr lang="en-US" altLang="zh-TW" sz="2400" dirty="0"/>
              <a:t>3</a:t>
            </a:r>
            <a:r>
              <a:rPr lang="zh-TW" altLang="en-US" sz="2400" dirty="0"/>
              <a:t>項）有關機關副首長兼任保訓會之委員者，不受第一項第二款迴避規定限制。但涉及本機關有關保障事件之決定，無表決權。（第</a:t>
            </a:r>
            <a:r>
              <a:rPr lang="en-US" altLang="zh-TW" sz="2400" dirty="0"/>
              <a:t>4</a:t>
            </a:r>
            <a:r>
              <a:rPr lang="zh-TW" altLang="en-US" sz="2400" dirty="0"/>
              <a:t>項）復審人、再申訴人亦得備具書狀敘明理由向保訓會申請迴避。（第</a:t>
            </a:r>
            <a:r>
              <a:rPr lang="en-US" altLang="zh-TW" sz="2400" dirty="0"/>
              <a:t>5</a:t>
            </a:r>
            <a:r>
              <a:rPr lang="zh-TW" altLang="en-US" sz="2400" dirty="0"/>
              <a:t>項）</a:t>
            </a:r>
          </a:p>
        </p:txBody>
      </p:sp>
      <p:sp>
        <p:nvSpPr>
          <p:cNvPr id="5" name="投影片編號版面配置區 4"/>
          <p:cNvSpPr>
            <a:spLocks noGrp="1"/>
          </p:cNvSpPr>
          <p:nvPr>
            <p:ph type="sldNum" sz="quarter" idx="12"/>
          </p:nvPr>
        </p:nvSpPr>
        <p:spPr/>
        <p:txBody>
          <a:bodyPr/>
          <a:lstStyle/>
          <a:p>
            <a:pPr>
              <a:defRPr/>
            </a:pPr>
            <a:fld id="{69D56BCC-ADC5-4E72-BC97-D7475A35607A}" type="slidenum">
              <a:rPr lang="zh-TW" altLang="en-US" smtClean="0"/>
              <a:pPr>
                <a:defRPr/>
              </a:pPr>
              <a:t>66</a:t>
            </a:fld>
            <a:endParaRPr lang="zh-TW" altLang="en-US"/>
          </a:p>
        </p:txBody>
      </p:sp>
    </p:spTree>
    <p:extLst>
      <p:ext uri="{BB962C8B-B14F-4D97-AF65-F5344CB8AC3E}">
        <p14:creationId xmlns:p14="http://schemas.microsoft.com/office/powerpoint/2010/main" val="3179505366"/>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2"/>
          </p:nvPr>
        </p:nvSpPr>
        <p:spPr>
          <a:xfrm>
            <a:off x="395536" y="620688"/>
            <a:ext cx="3810000" cy="698500"/>
          </a:xfrm>
        </p:spPr>
        <p:txBody>
          <a:bodyPr/>
          <a:lstStyle/>
          <a:p>
            <a:r>
              <a:rPr lang="zh-TW" altLang="en-US" sz="2800" b="1" dirty="0" smtClean="0">
                <a:solidFill>
                  <a:srgbClr val="7030A0"/>
                </a:solidFill>
              </a:rPr>
              <a:t>六、</a:t>
            </a:r>
            <a:r>
              <a:rPr lang="zh-TW" altLang="en-US" sz="2800" b="1" dirty="0">
                <a:solidFill>
                  <a:srgbClr val="7030A0"/>
                </a:solidFill>
              </a:rPr>
              <a:t>行政程序法</a:t>
            </a:r>
          </a:p>
          <a:p>
            <a:endParaRPr lang="zh-TW" altLang="en-US" dirty="0"/>
          </a:p>
        </p:txBody>
      </p:sp>
      <p:sp>
        <p:nvSpPr>
          <p:cNvPr id="4" name="內容版面配置區 3"/>
          <p:cNvSpPr>
            <a:spLocks noGrp="1"/>
          </p:cNvSpPr>
          <p:nvPr>
            <p:ph sz="half" idx="1"/>
          </p:nvPr>
        </p:nvSpPr>
        <p:spPr>
          <a:xfrm>
            <a:off x="395536" y="1700808"/>
            <a:ext cx="8153400" cy="3992563"/>
          </a:xfrm>
        </p:spPr>
        <p:txBody>
          <a:bodyPr/>
          <a:lstStyle/>
          <a:p>
            <a:r>
              <a:rPr lang="zh-TW" altLang="en-US" sz="2400" dirty="0" smtClean="0"/>
              <a:t>行政</a:t>
            </a:r>
            <a:r>
              <a:rPr lang="zh-TW" altLang="en-US" sz="2400" dirty="0"/>
              <a:t>程序法中亦有關於迴避之規定，依該法第</a:t>
            </a:r>
            <a:r>
              <a:rPr lang="en-US" altLang="zh-TW" sz="2400" dirty="0"/>
              <a:t>32</a:t>
            </a:r>
            <a:r>
              <a:rPr lang="zh-TW" altLang="en-US" sz="2400" dirty="0"/>
              <a:t>條及第</a:t>
            </a:r>
            <a:r>
              <a:rPr lang="en-US" altLang="zh-TW" sz="2400" dirty="0"/>
              <a:t>33</a:t>
            </a:r>
            <a:r>
              <a:rPr lang="zh-TW" altLang="en-US" sz="2400" dirty="0"/>
              <a:t>條之規定觀之，該法所規定公務員之迴避，亦可分為自行迴避、申請迴避及命令迴避三種。</a:t>
            </a:r>
          </a:p>
          <a:p>
            <a:r>
              <a:rPr lang="zh-TW" altLang="en-US" sz="2400" dirty="0"/>
              <a:t>（一）自行迴避－依行政程序法第</a:t>
            </a:r>
            <a:r>
              <a:rPr lang="en-US" altLang="zh-TW" sz="2400" dirty="0"/>
              <a:t>32</a:t>
            </a:r>
            <a:r>
              <a:rPr lang="zh-TW" altLang="en-US" sz="2400" dirty="0"/>
              <a:t>條規定，公務員在行政程序中有下列情形之一者，應自行迴避：一、</a:t>
            </a:r>
            <a:r>
              <a:rPr lang="zh-TW" altLang="en-US" sz="2400" dirty="0">
                <a:solidFill>
                  <a:srgbClr val="7030A0"/>
                </a:solidFill>
              </a:rPr>
              <a:t>本人或其配偶、前配偶、四親等內之血親或三親等內之姻親</a:t>
            </a:r>
            <a:r>
              <a:rPr lang="zh-TW" altLang="en-US" sz="2400" dirty="0"/>
              <a:t>，或曾有此關係者為事件之當事人時。二、本人或其配偶、前配偶，就該事件與當事人有共同權利人或共同義務人之關係者。三、現為或曾為該事件當事人之代理人、輔佐人者。四、於該事件，曾為證人、鑑定人者。</a:t>
            </a:r>
          </a:p>
          <a:p>
            <a:endParaRPr lang="zh-TW" altLang="en-US" dirty="0"/>
          </a:p>
        </p:txBody>
      </p:sp>
      <p:sp>
        <p:nvSpPr>
          <p:cNvPr id="5" name="投影片編號版面配置區 4"/>
          <p:cNvSpPr>
            <a:spLocks noGrp="1"/>
          </p:cNvSpPr>
          <p:nvPr>
            <p:ph type="sldNum" sz="quarter" idx="12"/>
          </p:nvPr>
        </p:nvSpPr>
        <p:spPr/>
        <p:txBody>
          <a:bodyPr/>
          <a:lstStyle/>
          <a:p>
            <a:pPr>
              <a:defRPr/>
            </a:pPr>
            <a:fld id="{69D56BCC-ADC5-4E72-BC97-D7475A35607A}" type="slidenum">
              <a:rPr lang="zh-TW" altLang="en-US" smtClean="0"/>
              <a:pPr>
                <a:defRPr/>
              </a:pPr>
              <a:t>67</a:t>
            </a:fld>
            <a:endParaRPr lang="zh-TW" altLang="en-US"/>
          </a:p>
        </p:txBody>
      </p:sp>
    </p:spTree>
    <p:extLst>
      <p:ext uri="{BB962C8B-B14F-4D97-AF65-F5344CB8AC3E}">
        <p14:creationId xmlns:p14="http://schemas.microsoft.com/office/powerpoint/2010/main" val="2427882341"/>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sz="half" idx="1"/>
          </p:nvPr>
        </p:nvSpPr>
        <p:spPr>
          <a:xfrm>
            <a:off x="395536" y="980728"/>
            <a:ext cx="8153400" cy="3992563"/>
          </a:xfrm>
        </p:spPr>
        <p:txBody>
          <a:bodyPr/>
          <a:lstStyle/>
          <a:p>
            <a:r>
              <a:rPr lang="zh-TW" altLang="en-US" sz="2400" dirty="0"/>
              <a:t>（二）申請迴避－依同法第</a:t>
            </a:r>
            <a:r>
              <a:rPr lang="en-US" altLang="zh-TW" sz="2400" dirty="0"/>
              <a:t>33</a:t>
            </a:r>
            <a:r>
              <a:rPr lang="zh-TW" altLang="en-US" sz="2400" dirty="0"/>
              <a:t>條第</a:t>
            </a:r>
            <a:r>
              <a:rPr lang="en-US" altLang="zh-TW" sz="2400" dirty="0"/>
              <a:t>1</a:t>
            </a:r>
            <a:r>
              <a:rPr lang="zh-TW" altLang="en-US" sz="2400" dirty="0"/>
              <a:t>項規定，公務員有下列情形之一者，當事人得舉其原因及事實向該公務員所屬機關申請迴避：一、有應行迴避之情形而不自行迴避者。二、有具體事實，足認其執行職務有偏頗之虞者。</a:t>
            </a:r>
          </a:p>
          <a:p>
            <a:r>
              <a:rPr lang="zh-TW" altLang="en-US" sz="2400" dirty="0" smtClean="0"/>
              <a:t>此外</a:t>
            </a:r>
            <a:r>
              <a:rPr lang="zh-TW" altLang="en-US" sz="2400" dirty="0"/>
              <a:t>，依同條第</a:t>
            </a:r>
            <a:r>
              <a:rPr lang="en-US" altLang="zh-TW" sz="2400" dirty="0"/>
              <a:t>4</a:t>
            </a:r>
            <a:r>
              <a:rPr lang="zh-TW" altLang="en-US" sz="2400" dirty="0"/>
              <a:t>項規定，被申請迴避之公務員在所屬機關就該申請事件為准許或駁回之決定前，應停止行政程序。但有急迫情形，仍應為必要處置。</a:t>
            </a:r>
          </a:p>
          <a:p>
            <a:r>
              <a:rPr lang="zh-TW" altLang="en-US" sz="2400" dirty="0"/>
              <a:t>（三）命令迴避－公務員有應自行迴避之情形而不自行迴避者，雖當事人未申請迴避，該公務員所屬機關應依職權命其迴避。 </a:t>
            </a:r>
          </a:p>
          <a:p>
            <a:pPr marL="82550" indent="0">
              <a:buNone/>
            </a:pPr>
            <a:endParaRPr lang="zh-TW" altLang="en-US" dirty="0"/>
          </a:p>
        </p:txBody>
      </p:sp>
      <p:sp>
        <p:nvSpPr>
          <p:cNvPr id="5" name="投影片編號版面配置區 4"/>
          <p:cNvSpPr>
            <a:spLocks noGrp="1"/>
          </p:cNvSpPr>
          <p:nvPr>
            <p:ph type="sldNum" sz="quarter" idx="12"/>
          </p:nvPr>
        </p:nvSpPr>
        <p:spPr/>
        <p:txBody>
          <a:bodyPr/>
          <a:lstStyle/>
          <a:p>
            <a:pPr>
              <a:defRPr/>
            </a:pPr>
            <a:fld id="{69D56BCC-ADC5-4E72-BC97-D7475A35607A}" type="slidenum">
              <a:rPr lang="zh-TW" altLang="en-US" smtClean="0"/>
              <a:pPr>
                <a:defRPr/>
              </a:pPr>
              <a:t>68</a:t>
            </a:fld>
            <a:endParaRPr lang="zh-TW" altLang="en-US"/>
          </a:p>
        </p:txBody>
      </p:sp>
    </p:spTree>
    <p:extLst>
      <p:ext uri="{BB962C8B-B14F-4D97-AF65-F5344CB8AC3E}">
        <p14:creationId xmlns:p14="http://schemas.microsoft.com/office/powerpoint/2010/main" val="3298617378"/>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2"/>
          </p:nvPr>
        </p:nvSpPr>
        <p:spPr>
          <a:xfrm>
            <a:off x="467544" y="260648"/>
            <a:ext cx="3810000" cy="698500"/>
          </a:xfrm>
        </p:spPr>
        <p:txBody>
          <a:bodyPr/>
          <a:lstStyle/>
          <a:p>
            <a:r>
              <a:rPr lang="zh-TW" altLang="en-US" sz="2800" b="1" dirty="0" smtClean="0">
                <a:solidFill>
                  <a:srgbClr val="7030A0"/>
                </a:solidFill>
              </a:rPr>
              <a:t>七、</a:t>
            </a:r>
            <a:r>
              <a:rPr lang="zh-TW" altLang="en-US" sz="2800" b="1" dirty="0">
                <a:solidFill>
                  <a:srgbClr val="7030A0"/>
                </a:solidFill>
              </a:rPr>
              <a:t>政府採購法</a:t>
            </a:r>
          </a:p>
          <a:p>
            <a:endParaRPr lang="zh-TW" altLang="en-US" dirty="0"/>
          </a:p>
        </p:txBody>
      </p:sp>
      <p:sp>
        <p:nvSpPr>
          <p:cNvPr id="4" name="內容版面配置區 3"/>
          <p:cNvSpPr>
            <a:spLocks noGrp="1"/>
          </p:cNvSpPr>
          <p:nvPr>
            <p:ph sz="half" idx="1"/>
          </p:nvPr>
        </p:nvSpPr>
        <p:spPr>
          <a:xfrm>
            <a:off x="395536" y="1052736"/>
            <a:ext cx="8153400" cy="4713387"/>
          </a:xfrm>
        </p:spPr>
        <p:txBody>
          <a:bodyPr/>
          <a:lstStyle/>
          <a:p>
            <a:r>
              <a:rPr lang="zh-TW" altLang="en-US" sz="2400" dirty="0" smtClean="0"/>
              <a:t>政府採購法</a:t>
            </a:r>
            <a:r>
              <a:rPr lang="zh-TW" altLang="en-US" sz="2400" dirty="0"/>
              <a:t>第</a:t>
            </a:r>
            <a:r>
              <a:rPr lang="en-US" altLang="zh-TW" sz="2400" dirty="0"/>
              <a:t>15</a:t>
            </a:r>
            <a:r>
              <a:rPr lang="zh-TW" altLang="en-US" sz="2400" dirty="0"/>
              <a:t>條</a:t>
            </a:r>
            <a:r>
              <a:rPr lang="zh-TW" altLang="en-US" sz="2400" dirty="0" smtClean="0"/>
              <a:t>規定</a:t>
            </a:r>
            <a:r>
              <a:rPr lang="en-US" altLang="zh-TW" sz="2400" dirty="0" smtClean="0"/>
              <a:t>:</a:t>
            </a:r>
          </a:p>
          <a:p>
            <a:pPr>
              <a:buFont typeface="Wingdings" panose="05000000000000000000" pitchFamily="2" charset="2"/>
              <a:buChar char="Ø"/>
            </a:pPr>
            <a:r>
              <a:rPr lang="zh-TW" altLang="en-US" sz="2400" dirty="0"/>
              <a:t>第</a:t>
            </a:r>
            <a:r>
              <a:rPr lang="en-US" altLang="zh-TW" sz="2400" dirty="0"/>
              <a:t>1</a:t>
            </a:r>
            <a:r>
              <a:rPr lang="zh-TW" altLang="en-US" sz="2400" dirty="0" smtClean="0"/>
              <a:t>項</a:t>
            </a:r>
            <a:r>
              <a:rPr lang="en-US" altLang="zh-TW" sz="2400" dirty="0" smtClean="0"/>
              <a:t>:</a:t>
            </a:r>
            <a:r>
              <a:rPr lang="zh-TW" altLang="en-US" sz="2400" dirty="0" smtClean="0"/>
              <a:t>機關</a:t>
            </a:r>
            <a:r>
              <a:rPr lang="zh-TW" altLang="en-US" sz="2400" b="1" dirty="0">
                <a:solidFill>
                  <a:srgbClr val="7030A0"/>
                </a:solidFill>
              </a:rPr>
              <a:t>承辦、監辦採購人員</a:t>
            </a:r>
            <a:r>
              <a:rPr lang="zh-TW" altLang="en-US" sz="2400" dirty="0">
                <a:solidFill>
                  <a:srgbClr val="7030A0"/>
                </a:solidFill>
              </a:rPr>
              <a:t>離職後</a:t>
            </a:r>
            <a:r>
              <a:rPr lang="en-US" altLang="zh-TW" sz="2400" dirty="0">
                <a:solidFill>
                  <a:srgbClr val="7030A0"/>
                </a:solidFill>
              </a:rPr>
              <a:t>3</a:t>
            </a:r>
            <a:r>
              <a:rPr lang="zh-TW" altLang="en-US" sz="2400" dirty="0">
                <a:solidFill>
                  <a:srgbClr val="7030A0"/>
                </a:solidFill>
              </a:rPr>
              <a:t>年內</a:t>
            </a:r>
            <a:r>
              <a:rPr lang="zh-TW" altLang="en-US" sz="2400" dirty="0"/>
              <a:t>不得為</a:t>
            </a:r>
            <a:r>
              <a:rPr lang="zh-TW" altLang="en-US" sz="2400" dirty="0">
                <a:solidFill>
                  <a:srgbClr val="7030A0"/>
                </a:solidFill>
              </a:rPr>
              <a:t>本人或代理廠商</a:t>
            </a:r>
            <a:r>
              <a:rPr lang="zh-TW" altLang="en-US" sz="2400" dirty="0"/>
              <a:t>向</a:t>
            </a:r>
            <a:r>
              <a:rPr lang="zh-TW" altLang="en-US" sz="2400" dirty="0">
                <a:solidFill>
                  <a:srgbClr val="7030A0"/>
                </a:solidFill>
              </a:rPr>
              <a:t>原任職機關接洽處理離職前</a:t>
            </a:r>
            <a:r>
              <a:rPr lang="en-US" altLang="zh-TW" sz="2400" dirty="0">
                <a:solidFill>
                  <a:srgbClr val="7030A0"/>
                </a:solidFill>
              </a:rPr>
              <a:t>5</a:t>
            </a:r>
            <a:r>
              <a:rPr lang="zh-TW" altLang="en-US" sz="2400" dirty="0">
                <a:solidFill>
                  <a:srgbClr val="7030A0"/>
                </a:solidFill>
              </a:rPr>
              <a:t>年內與職務有關之事務</a:t>
            </a:r>
            <a:r>
              <a:rPr lang="zh-TW" altLang="en-US" sz="2400" dirty="0" smtClean="0"/>
              <a:t>。</a:t>
            </a:r>
            <a:endParaRPr lang="en-US" altLang="zh-TW" sz="2400" dirty="0" smtClean="0"/>
          </a:p>
          <a:p>
            <a:pPr>
              <a:buFont typeface="Wingdings" panose="05000000000000000000" pitchFamily="2" charset="2"/>
              <a:buChar char="Ø"/>
            </a:pPr>
            <a:r>
              <a:rPr lang="zh-TW" altLang="en-US" sz="2400" dirty="0"/>
              <a:t>第</a:t>
            </a:r>
            <a:r>
              <a:rPr lang="en-US" altLang="zh-TW" sz="2400" dirty="0"/>
              <a:t>2</a:t>
            </a:r>
            <a:r>
              <a:rPr lang="zh-TW" altLang="en-US" sz="2400" dirty="0" smtClean="0"/>
              <a:t>項</a:t>
            </a:r>
            <a:r>
              <a:rPr lang="en-US" altLang="zh-TW" sz="2400" dirty="0" smtClean="0"/>
              <a:t>:</a:t>
            </a:r>
            <a:r>
              <a:rPr lang="zh-TW" altLang="en-US" sz="2400" b="1" u="sng" dirty="0" smtClean="0">
                <a:solidFill>
                  <a:srgbClr val="7030A0"/>
                </a:solidFill>
              </a:rPr>
              <a:t>機關</a:t>
            </a:r>
            <a:r>
              <a:rPr lang="zh-TW" altLang="en-US" sz="2400" b="1" u="sng" dirty="0">
                <a:solidFill>
                  <a:srgbClr val="7030A0"/>
                </a:solidFill>
              </a:rPr>
              <a:t>承辦、監辦採購人員對於與採購有關之事項，涉及本人、配偶、三親等以內血親或姻親，或同財共居親屬之利益時，應行迴避</a:t>
            </a:r>
            <a:r>
              <a:rPr lang="zh-TW" altLang="en-US" sz="2400" dirty="0" smtClean="0"/>
              <a:t>。</a:t>
            </a:r>
            <a:endParaRPr lang="en-US" altLang="zh-TW" sz="2400" dirty="0" smtClean="0"/>
          </a:p>
          <a:p>
            <a:pPr>
              <a:buFont typeface="Wingdings" panose="05000000000000000000" pitchFamily="2" charset="2"/>
              <a:buChar char="Ø"/>
            </a:pPr>
            <a:r>
              <a:rPr lang="zh-TW" altLang="en-US" sz="2400" dirty="0"/>
              <a:t>第</a:t>
            </a:r>
            <a:r>
              <a:rPr lang="en-US" altLang="zh-TW" sz="2400" dirty="0"/>
              <a:t>3</a:t>
            </a:r>
            <a:r>
              <a:rPr lang="zh-TW" altLang="en-US" sz="2400" dirty="0" smtClean="0"/>
              <a:t>項</a:t>
            </a:r>
            <a:r>
              <a:rPr lang="en-US" altLang="zh-TW" sz="2400" dirty="0" smtClean="0"/>
              <a:t>:</a:t>
            </a:r>
            <a:r>
              <a:rPr lang="zh-TW" altLang="en-US" sz="2400" dirty="0" smtClean="0"/>
              <a:t>機關</a:t>
            </a:r>
            <a:r>
              <a:rPr lang="zh-TW" altLang="en-US" sz="2400" dirty="0"/>
              <a:t>首長發現承辦、監辦採購人員有前項應行迴避之情勢而未依規定迴避者，</a:t>
            </a:r>
            <a:r>
              <a:rPr lang="zh-TW" altLang="en-US" sz="2400" dirty="0">
                <a:solidFill>
                  <a:srgbClr val="7030A0"/>
                </a:solidFill>
              </a:rPr>
              <a:t>應令其迴避，並</a:t>
            </a:r>
            <a:r>
              <a:rPr lang="zh-TW" altLang="en-US" sz="2400" b="1" dirty="0">
                <a:solidFill>
                  <a:srgbClr val="7030A0"/>
                </a:solidFill>
              </a:rPr>
              <a:t>另行指定承辦、監辦人員</a:t>
            </a:r>
            <a:r>
              <a:rPr lang="zh-TW" altLang="en-US" sz="2400" dirty="0" smtClean="0"/>
              <a:t>。</a:t>
            </a:r>
            <a:endParaRPr lang="en-US" altLang="zh-TW" sz="2400" dirty="0" smtClean="0"/>
          </a:p>
          <a:p>
            <a:pPr>
              <a:buFont typeface="Wingdings" panose="05000000000000000000" pitchFamily="2" charset="2"/>
              <a:buChar char="Ø"/>
            </a:pPr>
            <a:r>
              <a:rPr lang="zh-TW" altLang="en-US" sz="2400" dirty="0"/>
              <a:t>第</a:t>
            </a:r>
            <a:r>
              <a:rPr lang="en-US" altLang="zh-TW" sz="2400" dirty="0"/>
              <a:t>4</a:t>
            </a:r>
            <a:r>
              <a:rPr lang="zh-TW" altLang="en-US" sz="2400" dirty="0" smtClean="0"/>
              <a:t>項</a:t>
            </a:r>
            <a:r>
              <a:rPr lang="en-US" altLang="zh-TW" sz="2400" dirty="0" smtClean="0"/>
              <a:t>:</a:t>
            </a:r>
            <a:r>
              <a:rPr lang="zh-TW" altLang="en-US" sz="2400" dirty="0" smtClean="0"/>
              <a:t>廠商</a:t>
            </a:r>
            <a:r>
              <a:rPr lang="zh-TW" altLang="en-US" sz="2400" dirty="0"/>
              <a:t>或其負責人與機關首長有第</a:t>
            </a:r>
            <a:r>
              <a:rPr lang="en-US" altLang="zh-TW" sz="2400" dirty="0"/>
              <a:t>2</a:t>
            </a:r>
            <a:r>
              <a:rPr lang="zh-TW" altLang="en-US" sz="2400" dirty="0"/>
              <a:t>項之情形者，不得參與該機關之採購。但</a:t>
            </a:r>
            <a:r>
              <a:rPr lang="zh-TW" altLang="en-US" sz="2400" b="1" dirty="0">
                <a:solidFill>
                  <a:srgbClr val="7030A0"/>
                </a:solidFill>
              </a:rPr>
              <a:t>本項之執行反不利於公平競爭或公共利益時，得報請主管機關核定後免除之</a:t>
            </a:r>
            <a:r>
              <a:rPr lang="zh-TW" altLang="en-US" sz="2400" dirty="0" smtClean="0"/>
              <a:t>。</a:t>
            </a:r>
            <a:endParaRPr lang="zh-TW" altLang="en-US" sz="2400" dirty="0"/>
          </a:p>
          <a:p>
            <a:endParaRPr lang="zh-TW" altLang="en-US" dirty="0"/>
          </a:p>
        </p:txBody>
      </p:sp>
      <p:sp>
        <p:nvSpPr>
          <p:cNvPr id="5" name="投影片編號版面配置區 4"/>
          <p:cNvSpPr>
            <a:spLocks noGrp="1"/>
          </p:cNvSpPr>
          <p:nvPr>
            <p:ph type="sldNum" sz="quarter" idx="12"/>
          </p:nvPr>
        </p:nvSpPr>
        <p:spPr/>
        <p:txBody>
          <a:bodyPr/>
          <a:lstStyle/>
          <a:p>
            <a:pPr>
              <a:defRPr/>
            </a:pPr>
            <a:fld id="{69D56BCC-ADC5-4E72-BC97-D7475A35607A}" type="slidenum">
              <a:rPr lang="zh-TW" altLang="en-US" smtClean="0"/>
              <a:pPr>
                <a:defRPr/>
              </a:pPr>
              <a:t>69</a:t>
            </a:fld>
            <a:endParaRPr lang="zh-TW" altLang="en-US"/>
          </a:p>
        </p:txBody>
      </p:sp>
    </p:spTree>
    <p:extLst>
      <p:ext uri="{BB962C8B-B14F-4D97-AF65-F5344CB8AC3E}">
        <p14:creationId xmlns:p14="http://schemas.microsoft.com/office/powerpoint/2010/main" val="187273844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17488"/>
            <a:ext cx="4906888" cy="1162050"/>
          </a:xfrm>
        </p:spPr>
        <p:txBody>
          <a:bodyPr/>
          <a:lstStyle/>
          <a:p>
            <a:pPr fontAlgn="auto">
              <a:spcAft>
                <a:spcPts val="0"/>
              </a:spcAft>
              <a:defRPr/>
            </a:pPr>
            <a:r>
              <a:rPr lang="zh-TW" altLang="en-US" sz="3200" dirty="0" smtClean="0">
                <a:solidFill>
                  <a:schemeClr val="tx2">
                    <a:satMod val="130000"/>
                  </a:schemeClr>
                </a:solidFill>
              </a:rPr>
              <a:t>「利益</a:t>
            </a:r>
            <a:r>
              <a:rPr lang="zh-TW" altLang="en-US" sz="3200" dirty="0">
                <a:solidFill>
                  <a:schemeClr val="tx2">
                    <a:satMod val="130000"/>
                  </a:schemeClr>
                </a:solidFill>
              </a:rPr>
              <a:t>迴避</a:t>
            </a:r>
            <a:r>
              <a:rPr lang="zh-TW" altLang="en-US" sz="3200" dirty="0" smtClean="0">
                <a:solidFill>
                  <a:schemeClr val="tx2">
                    <a:satMod val="130000"/>
                  </a:schemeClr>
                </a:solidFill>
              </a:rPr>
              <a:t>」立法緣由</a:t>
            </a:r>
            <a:endParaRPr lang="zh-TW" altLang="en-US" sz="3200" dirty="0">
              <a:solidFill>
                <a:schemeClr val="tx2">
                  <a:satMod val="130000"/>
                </a:schemeClr>
              </a:solidFill>
            </a:endParaRPr>
          </a:p>
        </p:txBody>
      </p:sp>
      <p:sp>
        <p:nvSpPr>
          <p:cNvPr id="4" name="內容版面配置區 3"/>
          <p:cNvSpPr>
            <a:spLocks noGrp="1"/>
          </p:cNvSpPr>
          <p:nvPr>
            <p:ph sz="half" idx="1"/>
          </p:nvPr>
        </p:nvSpPr>
        <p:spPr>
          <a:xfrm>
            <a:off x="457200" y="1428750"/>
            <a:ext cx="8153400" cy="4643438"/>
          </a:xfrm>
        </p:spPr>
        <p:txBody>
          <a:bodyPr>
            <a:normAutofit fontScale="92500" lnSpcReduction="20000"/>
          </a:bodyPr>
          <a:lstStyle/>
          <a:p>
            <a:pPr marL="365760" indent="-283464" fontAlgn="auto">
              <a:spcAft>
                <a:spcPts val="0"/>
              </a:spcAft>
              <a:buFont typeface="Wingdings 2"/>
              <a:buNone/>
              <a:defRPr/>
            </a:pPr>
            <a:r>
              <a:rPr lang="zh-TW" altLang="en-US" sz="3000" dirty="0" smtClean="0"/>
              <a:t>一、立法背景：</a:t>
            </a:r>
            <a:endParaRPr lang="en-US" altLang="zh-TW" sz="3000" dirty="0" smtClean="0"/>
          </a:p>
          <a:p>
            <a:pPr marL="806450" indent="633413" fontAlgn="auto">
              <a:spcAft>
                <a:spcPts val="0"/>
              </a:spcAft>
              <a:buFont typeface="Wingdings 2"/>
              <a:buNone/>
              <a:defRPr/>
            </a:pPr>
            <a:r>
              <a:rPr lang="zh-TW" altLang="en-US" sz="2600" dirty="0" smtClean="0"/>
              <a:t>在</a:t>
            </a:r>
            <a:r>
              <a:rPr lang="en-US" altLang="zh-TW" sz="2600" dirty="0" smtClean="0"/>
              <a:t>1990</a:t>
            </a:r>
            <a:r>
              <a:rPr lang="zh-TW" altLang="en-US" sz="2600" dirty="0" smtClean="0"/>
              <a:t>年代初期，國內接連爆發公共工程、軍品採購、財政金融等弊案，社會大眾對不當利益輸送猖獗、金權政治橫行之情形深痛惡絕，更</a:t>
            </a:r>
            <a:r>
              <a:rPr lang="zh-TW" altLang="en-US" sz="2600" dirty="0" smtClean="0">
                <a:solidFill>
                  <a:srgbClr val="7030A0"/>
                </a:solidFill>
              </a:rPr>
              <a:t>引發外界對政府治理能力之強烈質疑</a:t>
            </a:r>
            <a:r>
              <a:rPr lang="zh-TW" altLang="en-US" sz="2600" dirty="0" smtClean="0"/>
              <a:t>，就在澄清吏治、嚴懲不法、若真陽光政治的呼籲下，</a:t>
            </a:r>
            <a:r>
              <a:rPr lang="zh-TW" altLang="en-US" sz="2600" dirty="0" smtClean="0">
                <a:solidFill>
                  <a:srgbClr val="7030A0"/>
                </a:solidFill>
              </a:rPr>
              <a:t>政府部門及立法委員提出各項陽光法案，有應發揮遏阻歪風並導正政治風氣</a:t>
            </a:r>
            <a:r>
              <a:rPr lang="zh-TW" altLang="en-US" sz="2600" dirty="0" smtClean="0"/>
              <a:t>，此即公職人員利益衝突迴避法之立法背景。</a:t>
            </a:r>
            <a:endParaRPr lang="en-US" altLang="zh-TW" sz="2600" dirty="0" smtClean="0"/>
          </a:p>
          <a:p>
            <a:pPr marL="365760" indent="-283464" fontAlgn="auto">
              <a:spcAft>
                <a:spcPts val="0"/>
              </a:spcAft>
              <a:buFont typeface="Wingdings 2"/>
              <a:buNone/>
              <a:defRPr/>
            </a:pPr>
            <a:r>
              <a:rPr lang="zh-TW" altLang="en-US" sz="3000" dirty="0" smtClean="0"/>
              <a:t>二、立法目的：</a:t>
            </a:r>
            <a:endParaRPr lang="en-US" altLang="zh-TW" sz="3000" dirty="0" smtClean="0"/>
          </a:p>
          <a:p>
            <a:pPr marL="806450" indent="633413" fontAlgn="auto">
              <a:spcAft>
                <a:spcPts val="0"/>
              </a:spcAft>
              <a:buFont typeface="Wingdings 2"/>
              <a:buNone/>
              <a:defRPr/>
            </a:pPr>
            <a:r>
              <a:rPr lang="zh-TW" altLang="en-US" sz="2600" dirty="0" smtClean="0">
                <a:solidFill>
                  <a:srgbClr val="7030A0"/>
                </a:solidFill>
              </a:rPr>
              <a:t>執行公務者</a:t>
            </a:r>
            <a:r>
              <a:rPr lang="zh-TW" altLang="en-US" sz="2600" dirty="0" smtClean="0"/>
              <a:t>（如公務員、公職人員等）代表國家行使公權力或從事公共事務，具有特殊之權利義務關係，</a:t>
            </a:r>
            <a:r>
              <a:rPr lang="zh-TW" altLang="en-US" sz="2600" dirty="0" smtClean="0">
                <a:solidFill>
                  <a:srgbClr val="7030A0"/>
                </a:solidFill>
              </a:rPr>
              <a:t>為避免不當利用權勢，藉機圖利自己或特定關係人，以致影響職務執行之公正性，世界各國附設有所適「利益迴避」規範</a:t>
            </a:r>
            <a:r>
              <a:rPr lang="zh-TW" altLang="en-US" sz="2600" dirty="0" smtClean="0"/>
              <a:t>；目的旨在要求上開人員於執行</a:t>
            </a:r>
          </a:p>
        </p:txBody>
      </p:sp>
      <p:sp>
        <p:nvSpPr>
          <p:cNvPr id="5" name="投影片編號版面配置區 4"/>
          <p:cNvSpPr>
            <a:spLocks noGrp="1"/>
          </p:cNvSpPr>
          <p:nvPr>
            <p:ph type="sldNum" sz="quarter" idx="12"/>
          </p:nvPr>
        </p:nvSpPr>
        <p:spPr/>
        <p:txBody>
          <a:bodyPr/>
          <a:lstStyle/>
          <a:p>
            <a:pPr>
              <a:defRPr/>
            </a:pPr>
            <a:fld id="{102FC51E-BED2-4814-9407-29526D7E5CBC}" type="slidenum">
              <a:rPr lang="zh-TW" altLang="en-US"/>
              <a:pPr>
                <a:defRPr/>
              </a:pPr>
              <a:t>7</a:t>
            </a:fld>
            <a:endParaRPr lang="zh-TW" altLang="en-US"/>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260648"/>
            <a:ext cx="3810000" cy="686842"/>
          </a:xfrm>
        </p:spPr>
        <p:txBody>
          <a:bodyPr/>
          <a:lstStyle/>
          <a:p>
            <a:pPr fontAlgn="auto">
              <a:spcAft>
                <a:spcPts val="0"/>
              </a:spcAft>
              <a:defRPr/>
            </a:pPr>
            <a:r>
              <a:rPr lang="zh-TW" altLang="en-US" sz="3200" dirty="0">
                <a:solidFill>
                  <a:schemeClr val="tx2">
                    <a:satMod val="130000"/>
                  </a:schemeClr>
                </a:solidFill>
              </a:rPr>
              <a:t>柒、</a:t>
            </a:r>
            <a:r>
              <a:rPr lang="zh-TW" altLang="en-US" sz="3200" dirty="0" smtClean="0">
                <a:solidFill>
                  <a:schemeClr val="tx2">
                    <a:satMod val="130000"/>
                  </a:schemeClr>
                </a:solidFill>
              </a:rPr>
              <a:t>結語</a:t>
            </a:r>
          </a:p>
        </p:txBody>
      </p:sp>
      <p:sp>
        <p:nvSpPr>
          <p:cNvPr id="4" name="內容版面配置區 3"/>
          <p:cNvSpPr>
            <a:spLocks noGrp="1"/>
          </p:cNvSpPr>
          <p:nvPr>
            <p:ph sz="half" idx="1"/>
          </p:nvPr>
        </p:nvSpPr>
        <p:spPr>
          <a:xfrm>
            <a:off x="457200" y="1357313"/>
            <a:ext cx="8153400" cy="4768850"/>
          </a:xfrm>
        </p:spPr>
        <p:txBody>
          <a:bodyPr>
            <a:normAutofit/>
          </a:bodyPr>
          <a:lstStyle/>
          <a:p>
            <a:pPr marL="361950" indent="715963">
              <a:lnSpc>
                <a:spcPct val="90000"/>
              </a:lnSpc>
              <a:buFont typeface="Wingdings 2" pitchFamily="18" charset="2"/>
              <a:buNone/>
            </a:pPr>
            <a:r>
              <a:rPr lang="zh-TW" altLang="en-US" sz="2800" dirty="0" smtClean="0"/>
              <a:t>利衝法雖已施行多年，但違反者仍層出不窮，</a:t>
            </a:r>
            <a:r>
              <a:rPr lang="zh-TW" altLang="en-US" sz="2800" dirty="0" smtClean="0">
                <a:solidFill>
                  <a:srgbClr val="7030A0"/>
                </a:solidFill>
              </a:rPr>
              <a:t>當事人多辯稱係因不知法而違法</a:t>
            </a:r>
            <a:r>
              <a:rPr lang="zh-TW" altLang="en-US" sz="2800" dirty="0" smtClean="0"/>
              <a:t>，但對此法務部認為，利衝法第</a:t>
            </a:r>
            <a:r>
              <a:rPr lang="en-US" altLang="zh-TW" sz="2800" dirty="0" smtClean="0"/>
              <a:t>6</a:t>
            </a:r>
            <a:r>
              <a:rPr lang="zh-TW" altLang="en-US" sz="2800" dirty="0" smtClean="0"/>
              <a:t>條所定「公職人員知有利益衝突者， 應即自行迴避。」此謂</a:t>
            </a:r>
            <a:r>
              <a:rPr lang="zh-TW" altLang="en-US" sz="2800" dirty="0" smtClean="0">
                <a:solidFill>
                  <a:srgbClr val="FF0000"/>
                </a:solidFill>
              </a:rPr>
              <a:t>「知」 ，係指知悉「構成利衝法處罰或迴避義務之基礎事實」而言</a:t>
            </a:r>
            <a:r>
              <a:rPr lang="zh-TW" altLang="en-US" sz="2800" dirty="0" smtClean="0">
                <a:solidFill>
                  <a:srgbClr val="7030A0"/>
                </a:solidFill>
              </a:rPr>
              <a:t>，並非「利衝法之處罰規定」本身 </a:t>
            </a:r>
            <a:r>
              <a:rPr lang="zh-TW" altLang="en-US" sz="2800" dirty="0" smtClean="0"/>
              <a:t>，法律經總統公布施行後，人民即有遵守義務，</a:t>
            </a:r>
            <a:r>
              <a:rPr lang="zh-TW" altLang="en-US" sz="2800" dirty="0" smtClean="0">
                <a:solidFill>
                  <a:srgbClr val="7030A0"/>
                </a:solidFill>
              </a:rPr>
              <a:t>不得不知法律而免除責任</a:t>
            </a:r>
            <a:r>
              <a:rPr lang="zh-TW" altLang="en-US" sz="2800" dirty="0" smtClean="0"/>
              <a:t>。</a:t>
            </a:r>
            <a:endParaRPr lang="en-US" altLang="zh-TW" sz="2800" dirty="0" smtClean="0"/>
          </a:p>
          <a:p>
            <a:pPr marL="361950" indent="715963">
              <a:lnSpc>
                <a:spcPct val="90000"/>
              </a:lnSpc>
              <a:buFont typeface="Wingdings 2" pitchFamily="18" charset="2"/>
              <a:buNone/>
            </a:pPr>
            <a:r>
              <a:rPr lang="zh-TW" altLang="en-US" sz="2800" dirty="0" smtClean="0"/>
              <a:t>由上可知，公職人員及其關係人唯有清楚瞭解利衝法之條文內容並確實遵守，才能避免違法並保護自身權益。</a:t>
            </a:r>
          </a:p>
        </p:txBody>
      </p:sp>
      <p:sp>
        <p:nvSpPr>
          <p:cNvPr id="5" name="投影片編號版面配置區 4"/>
          <p:cNvSpPr>
            <a:spLocks noGrp="1"/>
          </p:cNvSpPr>
          <p:nvPr>
            <p:ph type="sldNum" sz="quarter" idx="12"/>
          </p:nvPr>
        </p:nvSpPr>
        <p:spPr/>
        <p:txBody>
          <a:bodyPr/>
          <a:lstStyle/>
          <a:p>
            <a:pPr>
              <a:defRPr/>
            </a:pPr>
            <a:fld id="{4BD617FB-F047-4737-A4B8-4D0B04AD8FC4}" type="slidenum">
              <a:rPr lang="zh-TW" altLang="en-US"/>
              <a:pPr>
                <a:defRPr/>
              </a:pPr>
              <a:t>70</a:t>
            </a:fld>
            <a:endParaRPr lang="zh-TW" altLang="en-US"/>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pPr>
              <a:defRPr/>
            </a:pPr>
            <a:fld id="{AB3E7A26-664B-4671-A44A-CE3D9A163702}" type="slidenum">
              <a:rPr lang="zh-TW" altLang="en-US"/>
              <a:pPr>
                <a:defRPr/>
              </a:pPr>
              <a:t>71</a:t>
            </a:fld>
            <a:endParaRPr lang="zh-TW" altLang="en-US"/>
          </a:p>
        </p:txBody>
      </p:sp>
      <p:pic>
        <p:nvPicPr>
          <p:cNvPr id="6" name="Picture 2052" descr="MC900434475"/>
          <p:cNvPicPr>
            <a:picLocks noChangeAspect="1" noChangeArrowheads="1"/>
          </p:cNvPicPr>
          <p:nvPr/>
        </p:nvPicPr>
        <p:blipFill>
          <a:blip r:embed="rId2" cstate="print"/>
          <a:srcRect/>
          <a:stretch>
            <a:fillRect/>
          </a:stretch>
        </p:blipFill>
        <p:spPr bwMode="auto">
          <a:xfrm>
            <a:off x="1000125" y="1071563"/>
            <a:ext cx="7000875" cy="2627312"/>
          </a:xfrm>
          <a:prstGeom prst="rect">
            <a:avLst/>
          </a:prstGeom>
          <a:noFill/>
          <a:ln w="9525">
            <a:noFill/>
            <a:miter lim="800000"/>
            <a:headEnd/>
            <a:tailEnd/>
          </a:ln>
        </p:spPr>
      </p:pic>
      <p:sp>
        <p:nvSpPr>
          <p:cNvPr id="7" name="Rectangle 3"/>
          <p:cNvSpPr>
            <a:spLocks noChangeArrowheads="1"/>
          </p:cNvSpPr>
          <p:nvPr/>
        </p:nvSpPr>
        <p:spPr bwMode="auto">
          <a:xfrm>
            <a:off x="1214438" y="3429000"/>
            <a:ext cx="6357937" cy="1657350"/>
          </a:xfrm>
          <a:prstGeom prst="rect">
            <a:avLst/>
          </a:prstGeom>
          <a:solidFill>
            <a:schemeClr val="accent1"/>
          </a:solidFill>
          <a:ln w="57150">
            <a:solidFill>
              <a:srgbClr val="0066FF"/>
            </a:solidFill>
            <a:miter lim="800000"/>
            <a:headEnd/>
            <a:tailEnd/>
          </a:ln>
        </p:spPr>
        <p:txBody>
          <a:bodyPr wrap="none" anchor="ctr"/>
          <a:lstStyle/>
          <a:p>
            <a:pPr algn="ctr" fontAlgn="auto">
              <a:spcBef>
                <a:spcPts val="0"/>
              </a:spcBef>
              <a:spcAft>
                <a:spcPts val="0"/>
              </a:spcAft>
              <a:defRPr/>
            </a:pPr>
            <a:r>
              <a:rPr kumimoji="0" lang="zh-TW" altLang="en-US" sz="6000" dirty="0">
                <a:effectLst>
                  <a:outerShdw blurRad="50800" dist="50800" dir="5400000" algn="ctr" rotWithShape="0">
                    <a:srgbClr val="9933FF"/>
                  </a:outerShdw>
                </a:effectLst>
                <a:latin typeface="Times New Roman" pitchFamily="18" charset="0"/>
                <a:ea typeface="標楷體" pitchFamily="65" charset="-120"/>
              </a:rPr>
              <a:t>簡 報 完 畢</a:t>
            </a:r>
          </a:p>
          <a:p>
            <a:pPr algn="ctr" fontAlgn="auto">
              <a:spcBef>
                <a:spcPts val="0"/>
              </a:spcBef>
              <a:spcAft>
                <a:spcPts val="0"/>
              </a:spcAft>
              <a:defRPr/>
            </a:pPr>
            <a:r>
              <a:rPr kumimoji="0" lang="zh-TW" altLang="en-US" sz="6000" dirty="0">
                <a:effectLst>
                  <a:outerShdw blurRad="50800" dist="50800" dir="5400000" algn="ctr" rotWithShape="0">
                    <a:srgbClr val="9933FF"/>
                  </a:outerShdw>
                </a:effectLst>
                <a:latin typeface="Times New Roman" pitchFamily="18" charset="0"/>
                <a:ea typeface="標楷體" pitchFamily="65" charset="-120"/>
              </a:rPr>
              <a:t>敬 請 指 教</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sz="half" idx="1"/>
          </p:nvPr>
        </p:nvSpPr>
        <p:spPr>
          <a:xfrm>
            <a:off x="457200" y="1357313"/>
            <a:ext cx="8153400" cy="4768850"/>
          </a:xfrm>
        </p:spPr>
        <p:txBody>
          <a:bodyPr>
            <a:normAutofit/>
          </a:bodyPr>
          <a:lstStyle/>
          <a:p>
            <a:pPr marL="806450" indent="0" fontAlgn="auto">
              <a:spcAft>
                <a:spcPts val="0"/>
              </a:spcAft>
              <a:buFont typeface="Wingdings 2"/>
              <a:buNone/>
              <a:defRPr/>
            </a:pPr>
            <a:r>
              <a:rPr lang="zh-TW" altLang="en-US" sz="2400" dirty="0" smtClean="0"/>
              <a:t>職務時，遇有與</a:t>
            </a:r>
            <a:r>
              <a:rPr lang="zh-TW" altLang="en-US" sz="2400" dirty="0" smtClean="0">
                <a:solidFill>
                  <a:srgbClr val="7030A0"/>
                </a:solidFill>
                <a:effectLst>
                  <a:outerShdw blurRad="38100" dist="38100" dir="2700000" algn="tl">
                    <a:srgbClr val="000000">
                      <a:alpha val="43137"/>
                    </a:srgbClr>
                  </a:outerShdw>
                </a:effectLst>
              </a:rPr>
              <a:t>本身</a:t>
            </a:r>
            <a:r>
              <a:rPr lang="zh-TW" altLang="en-US" sz="2400" dirty="0" smtClean="0"/>
              <a:t>、</a:t>
            </a:r>
            <a:r>
              <a:rPr lang="zh-TW" altLang="en-US" sz="2400" dirty="0" smtClean="0">
                <a:solidFill>
                  <a:srgbClr val="7030A0"/>
                </a:solidFill>
                <a:effectLst>
                  <a:outerShdw blurRad="38100" dist="38100" dir="2700000" algn="tl">
                    <a:srgbClr val="000000">
                      <a:alpha val="43137"/>
                    </a:srgbClr>
                  </a:outerShdw>
                </a:effectLst>
              </a:rPr>
              <a:t>配偶</a:t>
            </a:r>
            <a:r>
              <a:rPr lang="zh-TW" altLang="en-US" sz="2400" dirty="0" smtClean="0"/>
              <a:t>、</a:t>
            </a:r>
            <a:r>
              <a:rPr lang="zh-TW" altLang="en-US" sz="2400" dirty="0" smtClean="0">
                <a:solidFill>
                  <a:srgbClr val="7030A0"/>
                </a:solidFill>
                <a:effectLst>
                  <a:outerShdw blurRad="38100" dist="38100" dir="2700000" algn="tl">
                    <a:srgbClr val="000000">
                      <a:alpha val="43137"/>
                    </a:srgbClr>
                  </a:outerShdw>
                </a:effectLst>
              </a:rPr>
              <a:t>親屬</a:t>
            </a:r>
            <a:r>
              <a:rPr lang="zh-TW" altLang="en-US" sz="2400" dirty="0" smtClean="0"/>
              <a:t>、</a:t>
            </a:r>
            <a:r>
              <a:rPr lang="zh-TW" altLang="en-US" sz="2400" dirty="0" smtClean="0">
                <a:solidFill>
                  <a:srgbClr val="7030A0"/>
                </a:solidFill>
                <a:effectLst>
                  <a:outerShdw blurRad="38100" dist="38100" dir="2700000" algn="tl">
                    <a:srgbClr val="000000">
                      <a:alpha val="43137"/>
                    </a:srgbClr>
                  </a:outerShdw>
                </a:effectLst>
              </a:rPr>
              <a:t>家族</a:t>
            </a:r>
            <a:r>
              <a:rPr lang="zh-TW" altLang="en-US" sz="2400" dirty="0" smtClean="0"/>
              <a:t>或</a:t>
            </a:r>
            <a:r>
              <a:rPr lang="zh-TW" altLang="en-US" sz="2400" dirty="0" smtClean="0">
                <a:solidFill>
                  <a:srgbClr val="7030A0"/>
                </a:solidFill>
                <a:effectLst>
                  <a:outerShdw blurRad="38100" dist="38100" dir="2700000" algn="tl">
                    <a:srgbClr val="000000">
                      <a:alpha val="43137"/>
                    </a:srgbClr>
                  </a:outerShdw>
                </a:effectLst>
              </a:rPr>
              <a:t>曾經有此關係之人員</a:t>
            </a:r>
            <a:r>
              <a:rPr lang="zh-TW" altLang="en-US" sz="2400" dirty="0" smtClean="0"/>
              <a:t>有利害關係或利益衝突之事件時，即應避嫌而不參與其事。</a:t>
            </a:r>
            <a:endParaRPr lang="en-US" altLang="zh-TW" sz="2400" dirty="0" smtClean="0"/>
          </a:p>
          <a:p>
            <a:pPr marL="806450" indent="633413" fontAlgn="auto">
              <a:spcAft>
                <a:spcPts val="0"/>
              </a:spcAft>
              <a:buFont typeface="Wingdings 2"/>
              <a:buNone/>
              <a:defRPr/>
            </a:pPr>
            <a:r>
              <a:rPr lang="zh-TW" altLang="en-US" sz="2400" dirty="0" smtClean="0"/>
              <a:t>公職人員利益衝突迴避法是最能展現利益迴避精神之規定，如</a:t>
            </a:r>
            <a:r>
              <a:rPr lang="zh-TW" altLang="en-US" sz="2400" dirty="0" smtClean="0">
                <a:solidFill>
                  <a:srgbClr val="7030A0"/>
                </a:solidFill>
                <a:effectLst>
                  <a:outerShdw blurRad="38100" dist="38100" dir="2700000" algn="tl">
                    <a:srgbClr val="000000">
                      <a:alpha val="43137"/>
                    </a:srgbClr>
                  </a:outerShdw>
                </a:effectLst>
              </a:rPr>
              <a:t>適用對象即不僅為財產申報義務人，還包括其</a:t>
            </a:r>
            <a:r>
              <a:rPr lang="zh-TW" altLang="en-US" sz="2400" dirty="0" smtClean="0">
                <a:solidFill>
                  <a:srgbClr val="FF0000"/>
                </a:solidFill>
                <a:effectLst>
                  <a:outerShdw blurRad="38100" dist="38100" dir="2700000" algn="tl">
                    <a:srgbClr val="000000">
                      <a:alpha val="43137"/>
                    </a:srgbClr>
                  </a:outerShdw>
                </a:effectLst>
              </a:rPr>
              <a:t>關係人</a:t>
            </a:r>
            <a:r>
              <a:rPr lang="zh-TW" altLang="en-US" sz="2400" dirty="0" smtClean="0"/>
              <a:t>，就是為避免公職人員透過關係人以圖私人之利益，或關係人假借公職人員之名聲地位謀取好處，其目的就是促使陽光政治早日展現，斬斷黑金干政的誘因，</a:t>
            </a:r>
            <a:r>
              <a:rPr lang="zh-TW" altLang="en-US" sz="2400" b="1" dirty="0" smtClean="0">
                <a:solidFill>
                  <a:srgbClr val="7030A0"/>
                </a:solidFill>
              </a:rPr>
              <a:t>最重要的是要求公職人員遵守最基本的倫理道德規範，遇有利益衝突時應主動自行迴避</a:t>
            </a:r>
            <a:r>
              <a:rPr lang="zh-TW" altLang="en-US" sz="2400" dirty="0" smtClean="0"/>
              <a:t>。</a:t>
            </a:r>
          </a:p>
        </p:txBody>
      </p:sp>
      <p:sp>
        <p:nvSpPr>
          <p:cNvPr id="6" name="投影片編號版面配置區 5"/>
          <p:cNvSpPr>
            <a:spLocks noGrp="1"/>
          </p:cNvSpPr>
          <p:nvPr>
            <p:ph type="sldNum" sz="quarter" idx="12"/>
          </p:nvPr>
        </p:nvSpPr>
        <p:spPr/>
        <p:txBody>
          <a:bodyPr/>
          <a:lstStyle/>
          <a:p>
            <a:pPr>
              <a:defRPr/>
            </a:pPr>
            <a:fld id="{68E49697-84DB-4AE4-B30A-247A17545F8C}" type="slidenum">
              <a:rPr lang="zh-TW" altLang="en-US"/>
              <a:pPr>
                <a:defRPr/>
              </a:pPr>
              <a:t>8</a:t>
            </a:fld>
            <a:endParaRPr lang="zh-TW" alt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17488"/>
            <a:ext cx="7686675" cy="1162050"/>
          </a:xfrm>
        </p:spPr>
        <p:txBody>
          <a:bodyPr/>
          <a:lstStyle/>
          <a:p>
            <a:pPr fontAlgn="auto">
              <a:spcAft>
                <a:spcPts val="0"/>
              </a:spcAft>
              <a:defRPr/>
            </a:pPr>
            <a:r>
              <a:rPr lang="zh-TW" altLang="en-US" sz="3200" dirty="0" smtClean="0">
                <a:solidFill>
                  <a:schemeClr val="tx2">
                    <a:satMod val="130000"/>
                  </a:schemeClr>
                </a:solidFill>
              </a:rPr>
              <a:t>貳、公職人員利益衝突迴避法之重要規定</a:t>
            </a:r>
          </a:p>
        </p:txBody>
      </p:sp>
      <p:sp>
        <p:nvSpPr>
          <p:cNvPr id="4" name="內容版面配置區 3"/>
          <p:cNvSpPr>
            <a:spLocks noGrp="1"/>
          </p:cNvSpPr>
          <p:nvPr>
            <p:ph sz="half" idx="1"/>
          </p:nvPr>
        </p:nvSpPr>
        <p:spPr>
          <a:xfrm>
            <a:off x="457200" y="1357313"/>
            <a:ext cx="8153400" cy="4768850"/>
          </a:xfrm>
        </p:spPr>
        <p:txBody>
          <a:bodyPr>
            <a:normAutofit lnSpcReduction="10000"/>
          </a:bodyPr>
          <a:lstStyle/>
          <a:p>
            <a:pPr marL="2335213" indent="-2252663" fontAlgn="auto">
              <a:spcAft>
                <a:spcPts val="0"/>
              </a:spcAft>
              <a:buFont typeface="Wingdings 2"/>
              <a:buNone/>
              <a:defRPr/>
            </a:pPr>
            <a:r>
              <a:rPr lang="zh-TW" altLang="en-US" sz="2800" dirty="0" smtClean="0"/>
              <a:t>一、</a:t>
            </a:r>
            <a:r>
              <a:rPr lang="zh-TW" altLang="en-US" sz="2800" dirty="0" smtClean="0">
                <a:solidFill>
                  <a:srgbClr val="7030A0"/>
                </a:solidFill>
              </a:rPr>
              <a:t>立法目的</a:t>
            </a:r>
            <a:r>
              <a:rPr lang="en-US" altLang="zh-TW" sz="2800" dirty="0" smtClean="0"/>
              <a:t>:</a:t>
            </a:r>
          </a:p>
          <a:p>
            <a:pPr marL="806450" indent="0" fontAlgn="auto">
              <a:spcAft>
                <a:spcPts val="0"/>
              </a:spcAft>
              <a:buFont typeface="Wingdings 2"/>
              <a:buNone/>
              <a:defRPr/>
            </a:pPr>
            <a:r>
              <a:rPr lang="zh-TW" altLang="en-US" sz="2400" dirty="0" smtClean="0"/>
              <a:t>為促進廉能政治、端正政治風氣，建立公職人員利益衝突迴避之規範，有效遏阻貪污腐化暨不當利益輸送。 （第</a:t>
            </a:r>
            <a:r>
              <a:rPr lang="en-US" altLang="zh-TW" sz="2400" dirty="0" smtClean="0"/>
              <a:t>1</a:t>
            </a:r>
            <a:r>
              <a:rPr lang="zh-TW" altLang="en-US" sz="2400" dirty="0" smtClean="0"/>
              <a:t>條第</a:t>
            </a:r>
            <a:r>
              <a:rPr lang="en-US" altLang="zh-TW" sz="2400" dirty="0" smtClean="0"/>
              <a:t>1</a:t>
            </a:r>
            <a:r>
              <a:rPr lang="zh-TW" altLang="en-US" sz="2400" dirty="0" smtClean="0"/>
              <a:t>項）</a:t>
            </a:r>
            <a:endParaRPr lang="en-US" altLang="zh-TW" sz="2400" dirty="0" smtClean="0"/>
          </a:p>
          <a:p>
            <a:pPr marL="2335213" indent="-2252663" fontAlgn="auto">
              <a:spcAft>
                <a:spcPts val="0"/>
              </a:spcAft>
              <a:buFont typeface="Wingdings 2"/>
              <a:buNone/>
              <a:defRPr/>
            </a:pPr>
            <a:r>
              <a:rPr lang="zh-TW" altLang="en-US" sz="2800" dirty="0" smtClean="0"/>
              <a:t>二、</a:t>
            </a:r>
            <a:r>
              <a:rPr lang="zh-TW" altLang="en-US" sz="2800" b="1" dirty="0" smtClean="0">
                <a:solidFill>
                  <a:srgbClr val="7030A0"/>
                </a:solidFill>
                <a:effectLst>
                  <a:outerShdw blurRad="38100" dist="38100" dir="2700000" algn="tl">
                    <a:srgbClr val="000000">
                      <a:alpha val="43137"/>
                    </a:srgbClr>
                  </a:outerShdw>
                </a:effectLst>
              </a:rPr>
              <a:t>適用對象：</a:t>
            </a:r>
            <a:endParaRPr lang="en-US" altLang="zh-TW" sz="2800" b="1" dirty="0" smtClean="0">
              <a:solidFill>
                <a:srgbClr val="7030A0"/>
              </a:solidFill>
              <a:effectLst>
                <a:outerShdw blurRad="38100" dist="38100" dir="2700000" algn="tl">
                  <a:srgbClr val="000000">
                    <a:alpha val="43137"/>
                  </a:srgbClr>
                </a:outerShdw>
              </a:effectLst>
            </a:endParaRPr>
          </a:p>
          <a:p>
            <a:pPr marL="806450" indent="0" fontAlgn="auto">
              <a:spcAft>
                <a:spcPts val="0"/>
              </a:spcAft>
              <a:buFont typeface="Wingdings 2"/>
              <a:buNone/>
              <a:defRPr/>
            </a:pPr>
            <a:r>
              <a:rPr lang="zh-TW" altLang="en-US" sz="2400" dirty="0" smtClean="0">
                <a:solidFill>
                  <a:srgbClr val="7030A0"/>
                </a:solidFill>
              </a:rPr>
              <a:t>非泛指所有公務員</a:t>
            </a:r>
            <a:r>
              <a:rPr lang="zh-TW" altLang="en-US" sz="2400" dirty="0" smtClean="0"/>
              <a:t>，而是指公職人員財產申報法第</a:t>
            </a:r>
            <a:r>
              <a:rPr lang="en-US" altLang="zh-TW" sz="2400" dirty="0" smtClean="0"/>
              <a:t>2</a:t>
            </a:r>
            <a:r>
              <a:rPr lang="zh-TW" altLang="en-US" sz="2400" dirty="0" smtClean="0"/>
              <a:t>條第</a:t>
            </a:r>
            <a:r>
              <a:rPr lang="en-US" altLang="zh-TW" sz="2400" dirty="0" smtClean="0"/>
              <a:t>1 </a:t>
            </a:r>
            <a:r>
              <a:rPr lang="zh-TW" altLang="en-US" sz="2400" dirty="0" smtClean="0"/>
              <a:t>項所定之人員</a:t>
            </a:r>
            <a:r>
              <a:rPr lang="en-US" altLang="zh-TW" sz="2400" dirty="0" smtClean="0"/>
              <a:t>(</a:t>
            </a:r>
            <a:r>
              <a:rPr lang="zh-TW" altLang="en-US" sz="2400" dirty="0" smtClean="0"/>
              <a:t>即</a:t>
            </a:r>
            <a:r>
              <a:rPr lang="zh-TW" altLang="en-US" sz="2400" b="1" dirty="0" smtClean="0">
                <a:solidFill>
                  <a:srgbClr val="7030A0"/>
                </a:solidFill>
                <a:effectLst>
                  <a:outerShdw blurRad="38100" dist="38100" dir="2700000" algn="tl">
                    <a:srgbClr val="000000">
                      <a:alpha val="43137"/>
                    </a:srgbClr>
                  </a:outerShdw>
                </a:effectLst>
              </a:rPr>
              <a:t>財產申報義務人</a:t>
            </a:r>
            <a:r>
              <a:rPr lang="en-US" altLang="zh-TW" sz="2400" dirty="0" smtClean="0"/>
              <a:t>)</a:t>
            </a:r>
            <a:r>
              <a:rPr lang="zh-TW" altLang="en-US" sz="2400" dirty="0" smtClean="0"/>
              <a:t>及其</a:t>
            </a:r>
            <a:r>
              <a:rPr lang="zh-TW" altLang="en-US" sz="2400" b="1" dirty="0" smtClean="0">
                <a:solidFill>
                  <a:srgbClr val="7030A0"/>
                </a:solidFill>
                <a:effectLst>
                  <a:outerShdw blurRad="38100" dist="38100" dir="2700000" algn="tl">
                    <a:srgbClr val="000000">
                      <a:alpha val="43137"/>
                    </a:srgbClr>
                  </a:outerShdw>
                </a:effectLst>
              </a:rPr>
              <a:t>關係人</a:t>
            </a:r>
            <a:r>
              <a:rPr lang="zh-TW" altLang="en-US" sz="2400" dirty="0" smtClean="0"/>
              <a:t>。</a:t>
            </a:r>
            <a:endParaRPr lang="en-US" altLang="zh-TW" sz="2400" dirty="0" smtClean="0"/>
          </a:p>
          <a:p>
            <a:pPr marL="806450" indent="0" fontAlgn="auto">
              <a:spcAft>
                <a:spcPts val="0"/>
              </a:spcAft>
              <a:buFont typeface="Wingdings 2"/>
              <a:buNone/>
              <a:defRPr/>
            </a:pPr>
            <a:r>
              <a:rPr lang="zh-TW" altLang="en-US" sz="2400" dirty="0" smtClean="0"/>
              <a:t>本局適用對象</a:t>
            </a:r>
            <a:r>
              <a:rPr lang="en-US" altLang="zh-TW" sz="2400" dirty="0" smtClean="0"/>
              <a:t>:</a:t>
            </a:r>
          </a:p>
          <a:p>
            <a:pPr marL="987425" indent="-544513" fontAlgn="auto">
              <a:spcAft>
                <a:spcPts val="0"/>
              </a:spcAft>
              <a:buFont typeface="Wingdings 2"/>
              <a:buNone/>
              <a:defRPr/>
            </a:pPr>
            <a:r>
              <a:rPr lang="en-US" altLang="zh-TW" sz="2400" dirty="0" smtClean="0"/>
              <a:t>(</a:t>
            </a:r>
            <a:r>
              <a:rPr lang="zh-TW" altLang="en-US" sz="2400" dirty="0" smtClean="0"/>
              <a:t>一</a:t>
            </a:r>
            <a:r>
              <a:rPr lang="en-US" altLang="zh-TW" sz="2400" dirty="0" smtClean="0"/>
              <a:t>)</a:t>
            </a:r>
            <a:r>
              <a:rPr lang="zh-TW" altLang="en-US" sz="2400" dirty="0" smtClean="0"/>
              <a:t>各級政府機關之</a:t>
            </a:r>
            <a:r>
              <a:rPr lang="zh-TW" altLang="en-US" sz="2400" dirty="0" smtClean="0">
                <a:solidFill>
                  <a:srgbClr val="7030A0"/>
                </a:solidFill>
              </a:rPr>
              <a:t>首長</a:t>
            </a:r>
            <a:r>
              <a:rPr lang="zh-TW" altLang="en-US" sz="2400" dirty="0" smtClean="0"/>
              <a:t>、</a:t>
            </a:r>
            <a:r>
              <a:rPr lang="zh-TW" altLang="en-US" sz="2400" dirty="0" smtClean="0">
                <a:solidFill>
                  <a:srgbClr val="7030A0"/>
                </a:solidFill>
              </a:rPr>
              <a:t>副首長</a:t>
            </a:r>
            <a:r>
              <a:rPr lang="zh-TW" altLang="en-US" sz="2400" dirty="0" smtClean="0"/>
              <a:t>及職務列</a:t>
            </a:r>
            <a:r>
              <a:rPr lang="zh-TW" altLang="en-US" sz="2400" dirty="0" smtClean="0">
                <a:solidFill>
                  <a:srgbClr val="7030A0"/>
                </a:solidFill>
              </a:rPr>
              <a:t>簡任第十職等以上之幕僚長</a:t>
            </a:r>
            <a:r>
              <a:rPr lang="zh-TW" altLang="en-US" sz="2400" dirty="0" smtClean="0"/>
              <a:t>、</a:t>
            </a:r>
            <a:r>
              <a:rPr lang="zh-TW" altLang="en-US" sz="2400" dirty="0" smtClean="0">
                <a:solidFill>
                  <a:srgbClr val="7030A0"/>
                </a:solidFill>
              </a:rPr>
              <a:t>主管</a:t>
            </a:r>
            <a:r>
              <a:rPr lang="zh-TW" altLang="en-US" sz="2400" dirty="0" smtClean="0"/>
              <a:t>；公營事業總、分支機構之首長、副首長及相當簡任第十職等以 上之主管；</a:t>
            </a:r>
            <a:r>
              <a:rPr lang="zh-TW" altLang="en-US" sz="2400" dirty="0" smtClean="0">
                <a:solidFill>
                  <a:srgbClr val="7030A0"/>
                </a:solidFill>
              </a:rPr>
              <a:t>代表政府或公股出任私法人之董事及監察人</a:t>
            </a:r>
            <a:r>
              <a:rPr lang="zh-TW" altLang="en-US" sz="2400" dirty="0" smtClean="0"/>
              <a:t>。</a:t>
            </a:r>
            <a:r>
              <a:rPr lang="en-US" altLang="zh-TW" sz="2400" dirty="0" smtClean="0"/>
              <a:t>(</a:t>
            </a:r>
            <a:r>
              <a:rPr lang="zh-TW" altLang="en-US" sz="2400" dirty="0" smtClean="0"/>
              <a:t>第</a:t>
            </a:r>
            <a:r>
              <a:rPr lang="en-US" altLang="zh-TW" sz="2400" dirty="0" smtClean="0"/>
              <a:t>5</a:t>
            </a:r>
            <a:r>
              <a:rPr lang="zh-TW" altLang="en-US" sz="2400" dirty="0" smtClean="0"/>
              <a:t>款</a:t>
            </a:r>
            <a:r>
              <a:rPr lang="en-US" altLang="zh-TW" sz="2400" dirty="0" smtClean="0"/>
              <a:t>)</a:t>
            </a:r>
            <a:r>
              <a:rPr lang="zh-TW" altLang="en-US" sz="2400" dirty="0" smtClean="0"/>
              <a:t> </a:t>
            </a:r>
            <a:endParaRPr lang="en-US" altLang="zh-TW" sz="2400" dirty="0" smtClean="0"/>
          </a:p>
          <a:p>
            <a:pPr marL="806450" indent="0" fontAlgn="auto">
              <a:spcAft>
                <a:spcPts val="0"/>
              </a:spcAft>
              <a:buFont typeface="Wingdings 2"/>
              <a:buNone/>
              <a:defRPr/>
            </a:pPr>
            <a:endParaRPr lang="zh-TW" altLang="en-US" sz="2400" dirty="0" smtClean="0"/>
          </a:p>
        </p:txBody>
      </p:sp>
      <p:sp>
        <p:nvSpPr>
          <p:cNvPr id="5" name="投影片編號版面配置區 4"/>
          <p:cNvSpPr>
            <a:spLocks noGrp="1"/>
          </p:cNvSpPr>
          <p:nvPr>
            <p:ph type="sldNum" sz="quarter" idx="12"/>
          </p:nvPr>
        </p:nvSpPr>
        <p:spPr/>
        <p:txBody>
          <a:bodyPr/>
          <a:lstStyle/>
          <a:p>
            <a:pPr>
              <a:defRPr/>
            </a:pPr>
            <a:fld id="{CE8E2AA2-282D-465F-A556-E9CE2EF3D9C6}" type="slidenum">
              <a:rPr lang="zh-TW" altLang="en-US"/>
              <a:pPr>
                <a:defRPr/>
              </a:pPr>
              <a:t>9</a:t>
            </a:fld>
            <a:endParaRPr lang="zh-TW" altLang="en-US"/>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夏至">
  <a:themeElements>
    <a:clrScheme name="夏至">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夏至">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夏至">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3960</TotalTime>
  <Words>13314</Words>
  <Application>Microsoft Office PowerPoint</Application>
  <PresentationFormat>如螢幕大小 (4:3)</PresentationFormat>
  <Paragraphs>486</Paragraphs>
  <Slides>71</Slides>
  <Notes>3</Notes>
  <HiddenSlides>0</HiddenSlides>
  <MMClips>0</MMClips>
  <ScaleCrop>false</ScaleCrop>
  <HeadingPairs>
    <vt:vector size="4" baseType="variant">
      <vt:variant>
        <vt:lpstr>佈景主題</vt:lpstr>
      </vt:variant>
      <vt:variant>
        <vt:i4>1</vt:i4>
      </vt:variant>
      <vt:variant>
        <vt:lpstr>投影片標題</vt:lpstr>
      </vt:variant>
      <vt:variant>
        <vt:i4>71</vt:i4>
      </vt:variant>
    </vt:vector>
  </HeadingPairs>
  <TitlesOfParts>
    <vt:vector size="72" baseType="lpstr">
      <vt:lpstr>夏至</vt:lpstr>
      <vt:lpstr>利益衝突與迴避</vt:lpstr>
      <vt:lpstr>目錄</vt:lpstr>
      <vt:lpstr>壹、前言</vt:lpstr>
      <vt:lpstr>PowerPoint 簡報</vt:lpstr>
      <vt:lpstr>賤賣國有地公文遭竄改 麻生太郎面臨下台壓力</vt:lpstr>
      <vt:lpstr>PowerPoint 簡報</vt:lpstr>
      <vt:lpstr>「利益迴避」立法緣由</vt:lpstr>
      <vt:lpstr>PowerPoint 簡報</vt:lpstr>
      <vt:lpstr>貳、公職人員利益衝突迴避法之重要規定</vt:lpstr>
      <vt:lpstr>PowerPoint 簡報</vt:lpstr>
      <vt:lpstr>PowerPoint 簡報</vt:lpstr>
      <vt:lpstr>PowerPoint 簡報</vt:lpstr>
      <vt:lpstr>問一：某甲因子女就學學籍問題，入籍公職人員戶籍，是否屬利衝法第3條所稱「共同生活之家屬」？</vt:lpstr>
      <vt:lpstr>親等圖</vt:lpstr>
      <vt:lpstr>問二：公職人員以人頭經營營利事業，名義上不是該公司負責人，是否可以承攬公職人員所任職機關之採購案件？</vt:lpstr>
      <vt:lpstr>公職人員兼任營利事業董事，是否應依公職人員利益衝突迴避法規定自行迴避？</vt:lpstr>
      <vt:lpstr>PowerPoint 簡報</vt:lpstr>
      <vt:lpstr>用簽結換插股 貪檢井OO判12年 --2013-06-01 02:01 中國時報 【曹明正／高雄報導】</vt:lpstr>
      <vt:lpstr>問三：利衝法第4條所稱「利益」，是否僅以「不法利益」為限 ？考績之評定是否屬「利益」的一種？</vt:lpstr>
      <vt:lpstr>公職人員於年終考績評核各階段未自行迴避之主觀故意判斷基準(參照法務部104年8月5日法廉字第10405011230號函) </vt:lpstr>
      <vt:lpstr>PowerPoint 簡報</vt:lpstr>
      <vt:lpstr>PowerPoint 簡報</vt:lpstr>
      <vt:lpstr>PowerPoint 簡報</vt:lpstr>
      <vt:lpstr>PowerPoint 簡報</vt:lpstr>
      <vt:lpstr>PowerPoint 簡報</vt:lpstr>
      <vt:lpstr>PowerPoint 簡報</vt:lpstr>
      <vt:lpstr>PowerPoint 簡報</vt:lpstr>
      <vt:lpstr>利益衝突迴避法禁公職人員及關係人與有關機關交易，違者罰交易行為金額一至三倍，違憲？ (釋字第716號)</vt:lpstr>
      <vt:lpstr>PowerPoint 簡報</vt:lpstr>
      <vt:lpstr>參、利益迴避法律效果</vt:lpstr>
      <vt:lpstr>PowerPoint 簡報</vt:lpstr>
      <vt:lpstr>PowerPoint 簡報</vt:lpstr>
      <vt:lpstr>參、利益迴避法律效果</vt:lpstr>
      <vt:lpstr>案例一</vt:lpstr>
      <vt:lpstr>案例二</vt:lpstr>
      <vt:lpstr>案例三</vt:lpstr>
      <vt:lpstr>PowerPoint 簡報</vt:lpstr>
      <vt:lpstr>案例四</vt:lpstr>
      <vt:lpstr>PowerPoint 簡報</vt:lpstr>
      <vt:lpstr>PowerPoint 簡報</vt:lpstr>
      <vt:lpstr>PowerPoint 簡報</vt:lpstr>
      <vt:lpstr>案例五</vt:lpstr>
      <vt:lpstr>PowerPoint 簡報</vt:lpstr>
      <vt:lpstr>案例六</vt:lpstr>
      <vt:lpstr>案例七</vt:lpstr>
      <vt:lpstr>案例八</vt:lpstr>
      <vt:lpstr>案例九</vt:lpstr>
      <vt:lpstr>案例十</vt:lpstr>
      <vt:lpstr>案例十一 </vt:lpstr>
      <vt:lpstr>案例十二 </vt:lpstr>
      <vt:lpstr>案例十三 </vt:lpstr>
      <vt:lpstr>案例十四 </vt:lpstr>
      <vt:lpstr>PowerPoint 簡報</vt:lpstr>
      <vt:lpstr>經濟部所屬同仁「利益迴避」自我檢視表  100年1月17日經政字第10004320200號函修訂</vt:lpstr>
      <vt:lpstr>PowerPoint 簡報</vt:lpstr>
      <vt:lpstr>PowerPoint 簡報</vt:lpstr>
      <vt:lpstr>PowerPoint 簡報</vt:lpstr>
      <vt:lpstr>105年2月4 日行政院第 3486 次院會審查通過 公職人員利益衝突迴避法修正草案</vt:lpstr>
      <vt:lpstr>PowerPoint 簡報</vt:lpstr>
      <vt:lpstr>PowerPoint 簡報</vt:lpstr>
      <vt:lpstr>PowerPoint 簡報</vt:lpstr>
      <vt:lpstr>陸、其他有關公職人員利益衝突迴避相關規定</vt:lpstr>
      <vt:lpstr>PowerPoint 簡報</vt:lpstr>
      <vt:lpstr>PowerPoint 簡報</vt:lpstr>
      <vt:lpstr>PowerPoint 簡報</vt:lpstr>
      <vt:lpstr>PowerPoint 簡報</vt:lpstr>
      <vt:lpstr>PowerPoint 簡報</vt:lpstr>
      <vt:lpstr>PowerPoint 簡報</vt:lpstr>
      <vt:lpstr>PowerPoint 簡報</vt:lpstr>
      <vt:lpstr>柒、結語</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公職人員利益衝突迴避法</dc:title>
  <dc:creator>yf.wang</dc:creator>
  <cp:lastModifiedBy>國家發展委員會陳建良</cp:lastModifiedBy>
  <cp:revision>109</cp:revision>
  <dcterms:created xsi:type="dcterms:W3CDTF">2014-09-09T10:05:58Z</dcterms:created>
  <dcterms:modified xsi:type="dcterms:W3CDTF">2018-07-30T06:37:27Z</dcterms:modified>
</cp:coreProperties>
</file>