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6.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7.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8.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95" r:id="rId2"/>
    <p:sldMasterId id="2147483708" r:id="rId3"/>
    <p:sldMasterId id="2147483745" r:id="rId4"/>
    <p:sldMasterId id="2147483782" r:id="rId5"/>
    <p:sldMasterId id="2147483787" r:id="rId6"/>
    <p:sldMasterId id="2147483792" r:id="rId7"/>
    <p:sldMasterId id="2147483808" r:id="rId8"/>
    <p:sldMasterId id="2147483841" r:id="rId9"/>
  </p:sldMasterIdLst>
  <p:notesMasterIdLst>
    <p:notesMasterId r:id="rId33"/>
  </p:notesMasterIdLst>
  <p:sldIdLst>
    <p:sldId id="326" r:id="rId10"/>
    <p:sldId id="283" r:id="rId11"/>
    <p:sldId id="348" r:id="rId12"/>
    <p:sldId id="349" r:id="rId13"/>
    <p:sldId id="287" r:id="rId14"/>
    <p:sldId id="288" r:id="rId15"/>
    <p:sldId id="289" r:id="rId16"/>
    <p:sldId id="371" r:id="rId17"/>
    <p:sldId id="269" r:id="rId18"/>
    <p:sldId id="359" r:id="rId19"/>
    <p:sldId id="360" r:id="rId20"/>
    <p:sldId id="342" r:id="rId21"/>
    <p:sldId id="361" r:id="rId22"/>
    <p:sldId id="363" r:id="rId23"/>
    <p:sldId id="364" r:id="rId24"/>
    <p:sldId id="372" r:id="rId25"/>
    <p:sldId id="375" r:id="rId26"/>
    <p:sldId id="376" r:id="rId27"/>
    <p:sldId id="276" r:id="rId28"/>
    <p:sldId id="365" r:id="rId29"/>
    <p:sldId id="366" r:id="rId30"/>
    <p:sldId id="351" r:id="rId31"/>
    <p:sldId id="299" r:id="rId32"/>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681" autoAdjust="0"/>
  </p:normalViewPr>
  <p:slideViewPr>
    <p:cSldViewPr showGuides="1">
      <p:cViewPr>
        <p:scale>
          <a:sx n="100" d="100"/>
          <a:sy n="100" d="100"/>
        </p:scale>
        <p:origin x="-1860" y="-210"/>
      </p:cViewPr>
      <p:guideLst>
        <p:guide orient="horz" pos="2160"/>
        <p:guide pos="2880"/>
      </p:guideLst>
    </p:cSldViewPr>
  </p:slideViewPr>
  <p:outlineViewPr>
    <p:cViewPr>
      <p:scale>
        <a:sx n="33" d="100"/>
        <a:sy n="33" d="100"/>
      </p:scale>
      <p:origin x="0" y="8232"/>
    </p:cViewPr>
  </p:outlineViewPr>
  <p:notesTextViewPr>
    <p:cViewPr>
      <p:scale>
        <a:sx n="1" d="1"/>
        <a:sy n="1" d="1"/>
      </p:scale>
      <p:origin x="0" y="0"/>
    </p:cViewPr>
  </p:notesTextViewPr>
  <p:sorterViewPr>
    <p:cViewPr varScale="1">
      <p:scale>
        <a:sx n="100" d="100"/>
        <a:sy n="100" d="100"/>
      </p:scale>
      <p:origin x="0" y="20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16907261592303"/>
          <c:y val="0.13010425780110821"/>
          <c:w val="0.68197584753139051"/>
          <c:h val="0.65206401283172943"/>
        </c:manualLayout>
      </c:layout>
      <c:lineChart>
        <c:grouping val="standard"/>
        <c:varyColors val="0"/>
        <c:ser>
          <c:idx val="1"/>
          <c:order val="0"/>
          <c:tx>
            <c:strRef>
              <c:f>'Gross fixed capital forma(1172)'!$A$3</c:f>
              <c:strCache>
                <c:ptCount val="1"/>
                <c:pt idx="0">
                  <c:v>香港</c:v>
                </c:pt>
              </c:strCache>
            </c:strRef>
          </c:tx>
          <c:marker>
            <c:symbol val="square"/>
            <c:size val="5"/>
          </c:marker>
          <c:cat>
            <c:numRef>
              <c:f>'Gross fixed capital forma(1172)'!$B$1:$V$1</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'Gross fixed capital forma(1172)'!$B$3:$V$3</c:f>
              <c:numCache>
                <c:formatCode>0.00;\-0.00;\ \-</c:formatCode>
                <c:ptCount val="21"/>
                <c:pt idx="0">
                  <c:v>30.640668523676883</c:v>
                </c:pt>
                <c:pt idx="1">
                  <c:v>32.062101286206833</c:v>
                </c:pt>
                <c:pt idx="2">
                  <c:v>34.007021121972954</c:v>
                </c:pt>
                <c:pt idx="3">
                  <c:v>30.069757511811897</c:v>
                </c:pt>
                <c:pt idx="4">
                  <c:v>25.6837624381448</c:v>
                </c:pt>
                <c:pt idx="5">
                  <c:v>26.363222403521416</c:v>
                </c:pt>
                <c:pt idx="6">
                  <c:v>25.634189181492253</c:v>
                </c:pt>
                <c:pt idx="7">
                  <c:v>22.744675455412271</c:v>
                </c:pt>
                <c:pt idx="8">
                  <c:v>21.654628227480746</c:v>
                </c:pt>
                <c:pt idx="9">
                  <c:v>21.820131227557027</c:v>
                </c:pt>
                <c:pt idx="10">
                  <c:v>21.396972647605558</c:v>
                </c:pt>
                <c:pt idx="11">
                  <c:v>22.42676527304668</c:v>
                </c:pt>
                <c:pt idx="12">
                  <c:v>20.618189484090927</c:v>
                </c:pt>
                <c:pt idx="13">
                  <c:v>20.544578084635493</c:v>
                </c:pt>
                <c:pt idx="14">
                  <c:v>20.464247293196603</c:v>
                </c:pt>
                <c:pt idx="15">
                  <c:v>21.778136069158236</c:v>
                </c:pt>
                <c:pt idx="16">
                  <c:v>23.536338869847963</c:v>
                </c:pt>
                <c:pt idx="17">
                  <c:v>25.399902506505697</c:v>
                </c:pt>
                <c:pt idx="18">
                  <c:v>23.877007454719106</c:v>
                </c:pt>
                <c:pt idx="19">
                  <c:v>23.444715722652646</c:v>
                </c:pt>
                <c:pt idx="20">
                  <c:v>22.6</c:v>
                </c:pt>
              </c:numCache>
            </c:numRef>
          </c:val>
          <c:smooth val="0"/>
          <c:extLst xmlns:c16r2="http://schemas.microsoft.com/office/drawing/2015/06/chart">
            <c:ext xmlns:c16="http://schemas.microsoft.com/office/drawing/2014/chart" uri="{C3380CC4-5D6E-409C-BE32-E72D297353CC}">
              <c16:uniqueId val="{00000000-765E-465A-87CA-2274F4C88CB8}"/>
            </c:ext>
          </c:extLst>
        </c:ser>
        <c:ser>
          <c:idx val="2"/>
          <c:order val="1"/>
          <c:tx>
            <c:strRef>
              <c:f>'Gross fixed capital forma(1172)'!$A$4</c:f>
              <c:strCache>
                <c:ptCount val="1"/>
                <c:pt idx="0">
                  <c:v>韓國</c:v>
                </c:pt>
              </c:strCache>
            </c:strRef>
          </c:tx>
          <c:marker>
            <c:symbol val="triangle"/>
            <c:size val="6"/>
          </c:marker>
          <c:cat>
            <c:numRef>
              <c:f>'Gross fixed capital forma(1172)'!$B$1:$V$1</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'Gross fixed capital forma(1172)'!$B$4:$V$4</c:f>
              <c:numCache>
                <c:formatCode>0.00;\-0.00;\ \-</c:formatCode>
                <c:ptCount val="21"/>
                <c:pt idx="0">
                  <c:v>35.094170120750164</c:v>
                </c:pt>
                <c:pt idx="1">
                  <c:v>33.486954001021005</c:v>
                </c:pt>
                <c:pt idx="2">
                  <c:v>35.62382466076523</c:v>
                </c:pt>
                <c:pt idx="3">
                  <c:v>30.347769110197252</c:v>
                </c:pt>
                <c:pt idx="4">
                  <c:v>28.648336536097116</c:v>
                </c:pt>
                <c:pt idx="5">
                  <c:v>29.962999555729429</c:v>
                </c:pt>
                <c:pt idx="6">
                  <c:v>28.778660863507501</c:v>
                </c:pt>
                <c:pt idx="7">
                  <c:v>28.596953114265851</c:v>
                </c:pt>
                <c:pt idx="8">
                  <c:v>31.250181122492084</c:v>
                </c:pt>
                <c:pt idx="9">
                  <c:v>31.199711517749726</c:v>
                </c:pt>
                <c:pt idx="10">
                  <c:v>30.861016878392658</c:v>
                </c:pt>
                <c:pt idx="11">
                  <c:v>30.740467464261332</c:v>
                </c:pt>
                <c:pt idx="12">
                  <c:v>30.513915160758927</c:v>
                </c:pt>
                <c:pt idx="13">
                  <c:v>31.382032394615369</c:v>
                </c:pt>
                <c:pt idx="14">
                  <c:v>31.318464631393493</c:v>
                </c:pt>
                <c:pt idx="15">
                  <c:v>30.500368289776087</c:v>
                </c:pt>
                <c:pt idx="16">
                  <c:v>30.243193982656013</c:v>
                </c:pt>
                <c:pt idx="17">
                  <c:v>29.569488463775304</c:v>
                </c:pt>
                <c:pt idx="18">
                  <c:v>29.262299910160955</c:v>
                </c:pt>
                <c:pt idx="19">
                  <c:v>29.10602002049724</c:v>
                </c:pt>
                <c:pt idx="20">
                  <c:v>29.1</c:v>
                </c:pt>
              </c:numCache>
            </c:numRef>
          </c:val>
          <c:smooth val="0"/>
          <c:extLst xmlns:c16r2="http://schemas.microsoft.com/office/drawing/2015/06/chart">
            <c:ext xmlns:c16="http://schemas.microsoft.com/office/drawing/2014/chart" uri="{C3380CC4-5D6E-409C-BE32-E72D297353CC}">
              <c16:uniqueId val="{00000001-765E-465A-87CA-2274F4C88CB8}"/>
            </c:ext>
          </c:extLst>
        </c:ser>
        <c:ser>
          <c:idx val="3"/>
          <c:order val="2"/>
          <c:tx>
            <c:strRef>
              <c:f>'Gross fixed capital forma(1172)'!$A$5</c:f>
              <c:strCache>
                <c:ptCount val="1"/>
                <c:pt idx="0">
                  <c:v>新加坡</c:v>
                </c:pt>
              </c:strCache>
            </c:strRef>
          </c:tx>
          <c:marker>
            <c:symbol val="circle"/>
            <c:size val="5"/>
          </c:marker>
          <c:cat>
            <c:numRef>
              <c:f>'Gross fixed capital forma(1172)'!$B$1:$V$1</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'Gross fixed capital forma(1172)'!$B$5:$V$5</c:f>
              <c:numCache>
                <c:formatCode>0.00;\-0.00;\ \-</c:formatCode>
                <c:ptCount val="21"/>
                <c:pt idx="0">
                  <c:v>33.942296914961922</c:v>
                </c:pt>
                <c:pt idx="1">
                  <c:v>35.781476622375898</c:v>
                </c:pt>
                <c:pt idx="2">
                  <c:v>38.973860713650922</c:v>
                </c:pt>
                <c:pt idx="3">
                  <c:v>37.854236039401776</c:v>
                </c:pt>
                <c:pt idx="4">
                  <c:v>34.14685009537807</c:v>
                </c:pt>
                <c:pt idx="5">
                  <c:v>30.281866430973256</c:v>
                </c:pt>
                <c:pt idx="6">
                  <c:v>30.12630452200354</c:v>
                </c:pt>
                <c:pt idx="7">
                  <c:v>25.486523371914263</c:v>
                </c:pt>
                <c:pt idx="8">
                  <c:v>23.585784870853114</c:v>
                </c:pt>
                <c:pt idx="9">
                  <c:v>23.100236135070521</c:v>
                </c:pt>
                <c:pt idx="10">
                  <c:v>21.13212210743534</c:v>
                </c:pt>
                <c:pt idx="11">
                  <c:v>23.060617028977784</c:v>
                </c:pt>
                <c:pt idx="12">
                  <c:v>24.481382106088187</c:v>
                </c:pt>
                <c:pt idx="13">
                  <c:v>28.337593444233487</c:v>
                </c:pt>
                <c:pt idx="14">
                  <c:v>29.270987429339161</c:v>
                </c:pt>
                <c:pt idx="15">
                  <c:v>26.127470094871867</c:v>
                </c:pt>
                <c:pt idx="16">
                  <c:v>25.498168778430127</c:v>
                </c:pt>
                <c:pt idx="17">
                  <c:v>26.724928070211757</c:v>
                </c:pt>
                <c:pt idx="18">
                  <c:v>26.436784952312301</c:v>
                </c:pt>
                <c:pt idx="19">
                  <c:v>25.367717272797414</c:v>
                </c:pt>
                <c:pt idx="20">
                  <c:v>25.5</c:v>
                </c:pt>
              </c:numCache>
            </c:numRef>
          </c:val>
          <c:smooth val="0"/>
          <c:extLst xmlns:c16r2="http://schemas.microsoft.com/office/drawing/2015/06/chart">
            <c:ext xmlns:c16="http://schemas.microsoft.com/office/drawing/2014/chart" uri="{C3380CC4-5D6E-409C-BE32-E72D297353CC}">
              <c16:uniqueId val="{00000002-765E-465A-87CA-2274F4C88CB8}"/>
            </c:ext>
          </c:extLst>
        </c:ser>
        <c:ser>
          <c:idx val="4"/>
          <c:order val="3"/>
          <c:tx>
            <c:strRef>
              <c:f>'Gross fixed capital forma(1172)'!$A$6</c:f>
              <c:strCache>
                <c:ptCount val="1"/>
                <c:pt idx="0">
                  <c:v>臺灣</c:v>
                </c:pt>
              </c:strCache>
            </c:strRef>
          </c:tx>
          <c:cat>
            <c:numRef>
              <c:f>'Gross fixed capital forma(1172)'!$B$1:$V$1</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'Gross fixed capital forma(1172)'!$B$6:$V$6</c:f>
              <c:numCache>
                <c:formatCode>0.00;\-0.00;\ \-</c:formatCode>
                <c:ptCount val="21"/>
                <c:pt idx="0">
                  <c:v>24.945265222680238</c:v>
                </c:pt>
                <c:pt idx="1">
                  <c:v>22.497234351194546</c:v>
                </c:pt>
                <c:pt idx="2">
                  <c:v>22.71293181213451</c:v>
                </c:pt>
                <c:pt idx="3">
                  <c:v>23.656563552933857</c:v>
                </c:pt>
                <c:pt idx="4">
                  <c:v>24.375013537603543</c:v>
                </c:pt>
                <c:pt idx="5">
                  <c:v>24.780066423267812</c:v>
                </c:pt>
                <c:pt idx="6">
                  <c:v>20.477822264127266</c:v>
                </c:pt>
                <c:pt idx="7">
                  <c:v>19.762978720257212</c:v>
                </c:pt>
                <c:pt idx="8">
                  <c:v>19.794606655393562</c:v>
                </c:pt>
                <c:pt idx="9">
                  <c:v>22.814275251352985</c:v>
                </c:pt>
                <c:pt idx="10">
                  <c:v>22.447941824891892</c:v>
                </c:pt>
                <c:pt idx="11">
                  <c:v>24.233840207777931</c:v>
                </c:pt>
                <c:pt idx="12">
                  <c:v>23.906214500984628</c:v>
                </c:pt>
                <c:pt idx="13">
                  <c:v>23.157513335538496</c:v>
                </c:pt>
                <c:pt idx="14">
                  <c:v>21.306976515963697</c:v>
                </c:pt>
                <c:pt idx="15">
                  <c:v>23.626536408226148</c:v>
                </c:pt>
                <c:pt idx="16">
                  <c:v>23.385258730314</c:v>
                </c:pt>
                <c:pt idx="17">
                  <c:v>22.347310875386579</c:v>
                </c:pt>
                <c:pt idx="18">
                  <c:v>22.147759562468167</c:v>
                </c:pt>
                <c:pt idx="19">
                  <c:v>21.569261098790076</c:v>
                </c:pt>
                <c:pt idx="20">
                  <c:v>20.8</c:v>
                </c:pt>
              </c:numCache>
            </c:numRef>
          </c:val>
          <c:smooth val="0"/>
          <c:extLst xmlns:c16r2="http://schemas.microsoft.com/office/drawing/2015/06/chart">
            <c:ext xmlns:c16="http://schemas.microsoft.com/office/drawing/2014/chart" uri="{C3380CC4-5D6E-409C-BE32-E72D297353CC}">
              <c16:uniqueId val="{00000003-765E-465A-87CA-2274F4C88CB8}"/>
            </c:ext>
          </c:extLst>
        </c:ser>
        <c:dLbls>
          <c:showLegendKey val="0"/>
          <c:showVal val="0"/>
          <c:showCatName val="0"/>
          <c:showSerName val="0"/>
          <c:showPercent val="0"/>
          <c:showBubbleSize val="0"/>
        </c:dLbls>
        <c:marker val="1"/>
        <c:smooth val="0"/>
        <c:axId val="80080896"/>
        <c:axId val="80082432"/>
      </c:lineChart>
      <c:catAx>
        <c:axId val="80080896"/>
        <c:scaling>
          <c:orientation val="minMax"/>
        </c:scaling>
        <c:delete val="0"/>
        <c:axPos val="b"/>
        <c:numFmt formatCode="General" sourceLinked="1"/>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zh-TW"/>
          </a:p>
        </c:txPr>
        <c:crossAx val="80082432"/>
        <c:crosses val="autoZero"/>
        <c:auto val="1"/>
        <c:lblAlgn val="ctr"/>
        <c:lblOffset val="100"/>
        <c:tickLblSkip val="4"/>
        <c:tickMarkSkip val="4"/>
        <c:noMultiLvlLbl val="0"/>
      </c:catAx>
      <c:valAx>
        <c:axId val="80082432"/>
        <c:scaling>
          <c:orientation val="minMax"/>
          <c:max val="40"/>
          <c:min val="15"/>
        </c:scaling>
        <c:delete val="0"/>
        <c:axPos val="l"/>
        <c:numFmt formatCode="General"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zh-TW"/>
          </a:p>
        </c:txPr>
        <c:crossAx val="80080896"/>
        <c:crosses val="autoZero"/>
        <c:crossBetween val="between"/>
      </c:valAx>
    </c:plotArea>
    <c:legend>
      <c:legendPos val="r"/>
      <c:layout>
        <c:manualLayout>
          <c:xMode val="edge"/>
          <c:yMode val="edge"/>
          <c:x val="8.79433508311461E-2"/>
          <c:y val="0.92052857976086311"/>
          <c:w val="0.91205672057141696"/>
          <c:h val="7.9471458747011392E-2"/>
        </c:manualLayout>
      </c:layout>
      <c:overlay val="0"/>
      <c:txPr>
        <a:bodyPr/>
        <a:lstStyle/>
        <a:p>
          <a:pPr>
            <a:defRPr sz="1100">
              <a:latin typeface="標楷體" panose="03000509000000000000" pitchFamily="65" charset="-120"/>
              <a:ea typeface="標楷體" panose="03000509000000000000" pitchFamily="65" charset="-120"/>
            </a:defRPr>
          </a:pPr>
          <a:endParaRPr lang="zh-TW"/>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8.3446115414785541E-2"/>
          <c:y val="4.9007894175378722E-2"/>
          <c:w val="0.88715900253507196"/>
          <c:h val="0.66078362644396371"/>
        </c:manualLayout>
      </c:layout>
      <c:barChart>
        <c:barDir val="col"/>
        <c:grouping val="clustered"/>
        <c:varyColors val="0"/>
        <c:ser>
          <c:idx val="0"/>
          <c:order val="0"/>
          <c:tx>
            <c:strRef>
              <c:f>工作表1!$B$1</c:f>
              <c:strCache>
                <c:ptCount val="1"/>
                <c:pt idx="0">
                  <c:v>欄1</c:v>
                </c:pt>
              </c:strCache>
            </c:strRef>
          </c:tx>
          <c:invertIfNegative val="0"/>
          <c:dLbls>
            <c:dLbl>
              <c:idx val="0"/>
              <c:layout/>
              <c:tx>
                <c:rich>
                  <a:bodyPr/>
                  <a:lstStyle/>
                  <a:p>
                    <a:r>
                      <a:rPr lang="en-US" altLang="en-US" smtClean="0"/>
                      <a:t>67</a:t>
                    </a:r>
                    <a:endParaRPr lang="en-US" altLang="en-US" dirty="0"/>
                  </a:p>
                </c:rich>
              </c:tx>
              <c:showLegendKey val="0"/>
              <c:showVal val="1"/>
              <c:showCatName val="0"/>
              <c:showSerName val="0"/>
              <c:showPercent val="0"/>
              <c:showBubbleSize val="0"/>
            </c:dLbl>
            <c:dLbl>
              <c:idx val="1"/>
              <c:layout/>
              <c:tx>
                <c:rich>
                  <a:bodyPr/>
                  <a:lstStyle/>
                  <a:p>
                    <a:r>
                      <a:rPr lang="en-US" altLang="en-US" smtClean="0"/>
                      <a:t>51</a:t>
                    </a:r>
                    <a:endParaRPr lang="en-US" altLang="en-US" dirty="0"/>
                  </a:p>
                </c:rich>
              </c:tx>
              <c:showLegendKey val="0"/>
              <c:showVal val="1"/>
              <c:showCatName val="0"/>
              <c:showSerName val="0"/>
              <c:showPercent val="0"/>
              <c:showBubbleSize val="0"/>
            </c:dLbl>
            <c:dLbl>
              <c:idx val="2"/>
              <c:layout/>
              <c:tx>
                <c:rich>
                  <a:bodyPr/>
                  <a:lstStyle/>
                  <a:p>
                    <a:r>
                      <a:rPr lang="en-US" altLang="en-US" smtClean="0"/>
                      <a:t>36</a:t>
                    </a:r>
                    <a:endParaRPr lang="en-US" altLang="en-US" dirty="0"/>
                  </a:p>
                </c:rich>
              </c:tx>
              <c:showLegendKey val="0"/>
              <c:showVal val="1"/>
              <c:showCatName val="0"/>
              <c:showSerName val="0"/>
              <c:showPercent val="0"/>
              <c:showBubbleSize val="0"/>
            </c:dLbl>
            <c:dLbl>
              <c:idx val="3"/>
              <c:layout/>
              <c:tx>
                <c:rich>
                  <a:bodyPr/>
                  <a:lstStyle/>
                  <a:p>
                    <a:r>
                      <a:rPr lang="en-US" altLang="en-US" smtClean="0"/>
                      <a:t>35</a:t>
                    </a:r>
                    <a:endParaRPr lang="en-US" altLang="en-US"/>
                  </a:p>
                </c:rich>
              </c:tx>
              <c:showLegendKey val="0"/>
              <c:showVal val="1"/>
              <c:showCatName val="0"/>
              <c:showSerName val="0"/>
              <c:showPercent val="0"/>
              <c:showBubbleSize val="0"/>
            </c:dLbl>
            <c:dLbl>
              <c:idx val="4"/>
              <c:layout/>
              <c:tx>
                <c:rich>
                  <a:bodyPr/>
                  <a:lstStyle/>
                  <a:p>
                    <a:r>
                      <a:rPr lang="en-US" altLang="en-US" smtClean="0"/>
                      <a:t>30</a:t>
                    </a:r>
                    <a:endParaRPr lang="en-US" altLang="en-US"/>
                  </a:p>
                </c:rich>
              </c:tx>
              <c:showLegendKey val="0"/>
              <c:showVal val="1"/>
              <c:showCatName val="0"/>
              <c:showSerName val="0"/>
              <c:showPercent val="0"/>
              <c:showBubbleSize val="0"/>
            </c:dLbl>
            <c:dLbl>
              <c:idx val="5"/>
              <c:layout/>
              <c:tx>
                <c:rich>
                  <a:bodyPr/>
                  <a:lstStyle/>
                  <a:p>
                    <a:r>
                      <a:rPr lang="en-US" altLang="en-US" smtClean="0"/>
                      <a:t>19</a:t>
                    </a:r>
                    <a:endParaRPr lang="en-US" altLang="en-US"/>
                  </a:p>
                </c:rich>
              </c:tx>
              <c:showLegendKey val="0"/>
              <c:showVal val="1"/>
              <c:showCatName val="0"/>
              <c:showSerName val="0"/>
              <c:showPercent val="0"/>
              <c:showBubbleSize val="0"/>
            </c:dLbl>
            <c:dLbl>
              <c:idx val="6"/>
              <c:layout/>
              <c:tx>
                <c:rich>
                  <a:bodyPr/>
                  <a:lstStyle/>
                  <a:p>
                    <a:r>
                      <a:rPr lang="en-US" altLang="en-US" smtClean="0"/>
                      <a:t>5</a:t>
                    </a:r>
                    <a:endParaRPr lang="en-US" altLang="en-US"/>
                  </a:p>
                </c:rich>
              </c:tx>
              <c:showLegendKey val="0"/>
              <c:showVal val="1"/>
              <c:showCatName val="0"/>
              <c:showSerName val="0"/>
              <c:showPercent val="0"/>
              <c:showBubbleSize val="0"/>
            </c:dLbl>
            <c:dLbl>
              <c:idx val="7"/>
              <c:layout/>
              <c:tx>
                <c:rich>
                  <a:bodyPr/>
                  <a:lstStyle/>
                  <a:p>
                    <a:r>
                      <a:rPr lang="en-US" altLang="en-US"/>
                      <a:t>-</a:t>
                    </a:r>
                    <a:r>
                      <a:rPr lang="en-US" altLang="en-US" smtClean="0"/>
                      <a:t>4</a:t>
                    </a:r>
                    <a:endParaRPr lang="en-US" altLang="en-US"/>
                  </a:p>
                </c:rich>
              </c:tx>
              <c:showLegendKey val="0"/>
              <c:showVal val="1"/>
              <c:showCatName val="0"/>
              <c:showSerName val="0"/>
              <c:showPercent val="0"/>
              <c:showBubbleSize val="0"/>
            </c:dLbl>
            <c:dLbl>
              <c:idx val="8"/>
              <c:layout/>
              <c:tx>
                <c:rich>
                  <a:bodyPr/>
                  <a:lstStyle/>
                  <a:p>
                    <a:r>
                      <a:rPr lang="en-US" altLang="en-US"/>
                      <a:t>-</a:t>
                    </a:r>
                    <a:r>
                      <a:rPr lang="en-US" altLang="en-US" smtClean="0"/>
                      <a:t>5</a:t>
                    </a:r>
                    <a:endParaRPr lang="en-US" altLang="en-US"/>
                  </a:p>
                </c:rich>
              </c:tx>
              <c:showLegendKey val="0"/>
              <c:showVal val="1"/>
              <c:showCatName val="0"/>
              <c:showSerName val="0"/>
              <c:showPercent val="0"/>
              <c:showBubbleSize val="0"/>
            </c:dLbl>
            <c:txPr>
              <a:bodyPr/>
              <a:lstStyle/>
              <a:p>
                <a:pPr>
                  <a:defRPr sz="1050" b="1"/>
                </a:pPr>
                <a:endParaRPr lang="zh-TW"/>
              </a:p>
            </c:txPr>
            <c:showLegendKey val="0"/>
            <c:showVal val="1"/>
            <c:showCatName val="0"/>
            <c:showSerName val="0"/>
            <c:showPercent val="0"/>
            <c:showBubbleSize val="0"/>
            <c:showLeaderLines val="0"/>
          </c:dLbls>
          <c:cat>
            <c:strRef>
              <c:f>工作表1!$A$2:$A$10</c:f>
              <c:strCache>
                <c:ptCount val="9"/>
                <c:pt idx="0">
                  <c:v>自動車</c:v>
                </c:pt>
                <c:pt idx="1">
                  <c:v>網路銀行</c:v>
                </c:pt>
                <c:pt idx="2">
                  <c:v>行動支付</c:v>
                </c:pt>
                <c:pt idx="3">
                  <c:v>智慧醫療</c:v>
                </c:pt>
                <c:pt idx="4">
                  <c:v>工業4.0</c:v>
                </c:pt>
                <c:pt idx="5">
                  <c:v>家庭自動化</c:v>
                </c:pt>
                <c:pt idx="6">
                  <c:v>智慧手機</c:v>
                </c:pt>
                <c:pt idx="7">
                  <c:v>個人電腦</c:v>
                </c:pt>
                <c:pt idx="8">
                  <c:v>平板</c:v>
                </c:pt>
              </c:strCache>
            </c:strRef>
          </c:cat>
          <c:val>
            <c:numRef>
              <c:f>工作表1!$B$2:$B$10</c:f>
              <c:numCache>
                <c:formatCode>0.00_ </c:formatCode>
                <c:ptCount val="9"/>
                <c:pt idx="0">
                  <c:v>67</c:v>
                </c:pt>
                <c:pt idx="1">
                  <c:v>51</c:v>
                </c:pt>
                <c:pt idx="2">
                  <c:v>36</c:v>
                </c:pt>
                <c:pt idx="3">
                  <c:v>35</c:v>
                </c:pt>
                <c:pt idx="4">
                  <c:v>30</c:v>
                </c:pt>
                <c:pt idx="5">
                  <c:v>19</c:v>
                </c:pt>
                <c:pt idx="6">
                  <c:v>5</c:v>
                </c:pt>
                <c:pt idx="7">
                  <c:v>-4</c:v>
                </c:pt>
                <c:pt idx="8">
                  <c:v>-5</c:v>
                </c:pt>
              </c:numCache>
            </c:numRef>
          </c:val>
        </c:ser>
        <c:dLbls>
          <c:showLegendKey val="0"/>
          <c:showVal val="1"/>
          <c:showCatName val="0"/>
          <c:showSerName val="0"/>
          <c:showPercent val="0"/>
          <c:showBubbleSize val="0"/>
        </c:dLbls>
        <c:gapWidth val="75"/>
        <c:overlap val="-25"/>
        <c:axId val="81640064"/>
        <c:axId val="82335232"/>
      </c:barChart>
      <c:catAx>
        <c:axId val="81640064"/>
        <c:scaling>
          <c:orientation val="minMax"/>
        </c:scaling>
        <c:delete val="0"/>
        <c:axPos val="b"/>
        <c:numFmt formatCode="General" sourceLinked="0"/>
        <c:majorTickMark val="none"/>
        <c:minorTickMark val="none"/>
        <c:tickLblPos val="nextTo"/>
        <c:txPr>
          <a:bodyPr/>
          <a:lstStyle/>
          <a:p>
            <a:pPr>
              <a:defRPr sz="1000" b="1">
                <a:latin typeface="微軟正黑體" panose="020B0604030504040204" pitchFamily="34" charset="-120"/>
                <a:ea typeface="微軟正黑體" panose="020B0604030504040204" pitchFamily="34" charset="-120"/>
              </a:defRPr>
            </a:pPr>
            <a:endParaRPr lang="zh-TW"/>
          </a:p>
        </c:txPr>
        <c:crossAx val="82335232"/>
        <c:crosses val="autoZero"/>
        <c:auto val="0"/>
        <c:lblAlgn val="ctr"/>
        <c:lblOffset val="500"/>
        <c:noMultiLvlLbl val="0"/>
      </c:catAx>
      <c:valAx>
        <c:axId val="82335232"/>
        <c:scaling>
          <c:orientation val="minMax"/>
          <c:max val="70"/>
          <c:min val="-10"/>
        </c:scaling>
        <c:delete val="0"/>
        <c:axPos val="l"/>
        <c:majorGridlines/>
        <c:numFmt formatCode="General" sourceLinked="0"/>
        <c:majorTickMark val="none"/>
        <c:minorTickMark val="none"/>
        <c:tickLblPos val="nextTo"/>
        <c:txPr>
          <a:bodyPr/>
          <a:lstStyle/>
          <a:p>
            <a:pPr>
              <a:defRPr sz="1100"/>
            </a:pPr>
            <a:endParaRPr lang="zh-TW"/>
          </a:p>
        </c:txPr>
        <c:crossAx val="81640064"/>
        <c:crosses val="autoZero"/>
        <c:crossBetween val="between"/>
        <c:majorUnit val="20"/>
      </c:valAx>
    </c:plotArea>
    <c:plotVisOnly val="1"/>
    <c:dispBlanksAs val="gap"/>
    <c:showDLblsOverMax val="0"/>
  </c:chart>
  <c:txPr>
    <a:bodyPr/>
    <a:lstStyle/>
    <a:p>
      <a:pPr>
        <a:defRPr sz="1800"/>
      </a:pPr>
      <a:endParaRPr lang="zh-TW"/>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0.00625</cdr:x>
      <cdr:y>0.00347</cdr:y>
    </cdr:from>
    <cdr:to>
      <cdr:x>0.2173</cdr:x>
      <cdr:y>0.09375</cdr:y>
    </cdr:to>
    <cdr:sp macro="" textlink="">
      <cdr:nvSpPr>
        <cdr:cNvPr id="2" name="文字方塊 1"/>
        <cdr:cNvSpPr txBox="1"/>
      </cdr:nvSpPr>
      <cdr:spPr>
        <a:xfrm xmlns:a="http://schemas.openxmlformats.org/drawingml/2006/main">
          <a:off x="25527" y="10961"/>
          <a:ext cx="861976" cy="2851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altLang="zh-TW" sz="1100" dirty="0"/>
            <a:t>% of GDP</a:t>
          </a:r>
          <a:endParaRPr lang="zh-TW" altLang="en-US" sz="1100" dirty="0"/>
        </a:p>
      </cdr:txBody>
    </cdr:sp>
  </cdr:relSizeAnchor>
  <cdr:relSizeAnchor xmlns:cdr="http://schemas.openxmlformats.org/drawingml/2006/chartDrawing">
    <cdr:from>
      <cdr:x>0.77612</cdr:x>
      <cdr:y>0.35451</cdr:y>
    </cdr:from>
    <cdr:to>
      <cdr:x>0.9775</cdr:x>
      <cdr:y>0.43315</cdr:y>
    </cdr:to>
    <cdr:sp macro="" textlink="">
      <cdr:nvSpPr>
        <cdr:cNvPr id="4" name="文字方塊 3"/>
        <cdr:cNvSpPr txBox="1"/>
      </cdr:nvSpPr>
      <cdr:spPr>
        <a:xfrm xmlns:a="http://schemas.openxmlformats.org/drawingml/2006/main">
          <a:off x="3169903" y="973831"/>
          <a:ext cx="822513" cy="2160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zh-TW" altLang="en-US" sz="1000" dirty="0" smtClean="0">
              <a:latin typeface="標楷體" panose="03000509000000000000" pitchFamily="65" charset="-120"/>
              <a:ea typeface="標楷體" panose="03000509000000000000" pitchFamily="65" charset="-120"/>
            </a:rPr>
            <a:t>韓國   </a:t>
          </a:r>
          <a:r>
            <a:rPr lang="en-US" altLang="zh-TW" sz="1000" dirty="0" smtClean="0">
              <a:latin typeface="標楷體" panose="03000509000000000000" pitchFamily="65" charset="-120"/>
              <a:ea typeface="標楷體" panose="03000509000000000000" pitchFamily="65" charset="-120"/>
            </a:rPr>
            <a:t>29.1%</a:t>
          </a:r>
          <a:endParaRPr lang="zh-TW" altLang="en-US" sz="1000" dirty="0">
            <a:latin typeface="標楷體" panose="03000509000000000000" pitchFamily="65" charset="-120"/>
            <a:ea typeface="標楷體" panose="03000509000000000000" pitchFamily="65" charset="-120"/>
          </a:endParaRPr>
        </a:p>
      </cdr:txBody>
    </cdr:sp>
  </cdr:relSizeAnchor>
  <cdr:relSizeAnchor xmlns:cdr="http://schemas.openxmlformats.org/drawingml/2006/chartDrawing">
    <cdr:from>
      <cdr:x>0.77612</cdr:x>
      <cdr:y>0.45937</cdr:y>
    </cdr:from>
    <cdr:to>
      <cdr:x>0.9775</cdr:x>
      <cdr:y>0.53801</cdr:y>
    </cdr:to>
    <cdr:sp macro="" textlink="">
      <cdr:nvSpPr>
        <cdr:cNvPr id="6" name="文字方塊 1"/>
        <cdr:cNvSpPr txBox="1"/>
      </cdr:nvSpPr>
      <cdr:spPr>
        <a:xfrm xmlns:a="http://schemas.openxmlformats.org/drawingml/2006/main">
          <a:off x="3169903" y="1261863"/>
          <a:ext cx="822513"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zh-TW" altLang="en-US" sz="1000" dirty="0" smtClean="0">
              <a:latin typeface="標楷體" panose="03000509000000000000" pitchFamily="65" charset="-120"/>
              <a:ea typeface="標楷體" panose="03000509000000000000" pitchFamily="65" charset="-120"/>
            </a:rPr>
            <a:t>新加坡 </a:t>
          </a:r>
          <a:r>
            <a:rPr lang="en-US" altLang="zh-TW" sz="1000" dirty="0" smtClean="0">
              <a:latin typeface="標楷體" panose="03000509000000000000" pitchFamily="65" charset="-120"/>
              <a:ea typeface="標楷體" panose="03000509000000000000" pitchFamily="65" charset="-120"/>
            </a:rPr>
            <a:t>25.5%</a:t>
          </a:r>
          <a:endParaRPr lang="zh-TW" altLang="en-US" sz="1000" dirty="0">
            <a:latin typeface="標楷體" panose="03000509000000000000" pitchFamily="65" charset="-120"/>
            <a:ea typeface="標楷體" panose="03000509000000000000" pitchFamily="65" charset="-120"/>
          </a:endParaRPr>
        </a:p>
      </cdr:txBody>
    </cdr:sp>
  </cdr:relSizeAnchor>
  <cdr:relSizeAnchor xmlns:cdr="http://schemas.openxmlformats.org/drawingml/2006/chartDrawing">
    <cdr:from>
      <cdr:x>0.77612</cdr:x>
      <cdr:y>0.53801</cdr:y>
    </cdr:from>
    <cdr:to>
      <cdr:x>0.9775</cdr:x>
      <cdr:y>0.61665</cdr:y>
    </cdr:to>
    <cdr:sp macro="" textlink="">
      <cdr:nvSpPr>
        <cdr:cNvPr id="7" name="文字方塊 1"/>
        <cdr:cNvSpPr txBox="1"/>
      </cdr:nvSpPr>
      <cdr:spPr>
        <a:xfrm xmlns:a="http://schemas.openxmlformats.org/drawingml/2006/main">
          <a:off x="3169902" y="1477887"/>
          <a:ext cx="822513"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zh-TW" altLang="en-US" sz="1000" dirty="0" smtClean="0">
              <a:latin typeface="標楷體" panose="03000509000000000000" pitchFamily="65" charset="-120"/>
              <a:ea typeface="標楷體" panose="03000509000000000000" pitchFamily="65" charset="-120"/>
            </a:rPr>
            <a:t>香港   </a:t>
          </a:r>
          <a:r>
            <a:rPr lang="en-US" altLang="zh-TW" sz="1000" dirty="0" smtClean="0">
              <a:latin typeface="標楷體" panose="03000509000000000000" pitchFamily="65" charset="-120"/>
              <a:ea typeface="標楷體" panose="03000509000000000000" pitchFamily="65" charset="-120"/>
            </a:rPr>
            <a:t>22.6%</a:t>
          </a:r>
          <a:endParaRPr lang="zh-TW" altLang="en-US" sz="1000" dirty="0">
            <a:latin typeface="標楷體" panose="03000509000000000000" pitchFamily="65" charset="-120"/>
            <a:ea typeface="標楷體" panose="03000509000000000000" pitchFamily="65" charset="-120"/>
          </a:endParaRPr>
        </a:p>
      </cdr:txBody>
    </cdr:sp>
  </cdr:relSizeAnchor>
  <cdr:relSizeAnchor xmlns:cdr="http://schemas.openxmlformats.org/drawingml/2006/chartDrawing">
    <cdr:from>
      <cdr:x>0.77703</cdr:x>
      <cdr:y>0.61665</cdr:y>
    </cdr:from>
    <cdr:to>
      <cdr:x>0.97842</cdr:x>
      <cdr:y>0.69529</cdr:y>
    </cdr:to>
    <cdr:sp macro="" textlink="">
      <cdr:nvSpPr>
        <cdr:cNvPr id="8" name="文字方塊 1"/>
        <cdr:cNvSpPr txBox="1"/>
      </cdr:nvSpPr>
      <cdr:spPr>
        <a:xfrm xmlns:a="http://schemas.openxmlformats.org/drawingml/2006/main">
          <a:off x="3173640" y="1693911"/>
          <a:ext cx="822513"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zh-TW" altLang="en-US" sz="1000" dirty="0">
              <a:latin typeface="標楷體" panose="03000509000000000000" pitchFamily="65" charset="-120"/>
              <a:ea typeface="標楷體" panose="03000509000000000000" pitchFamily="65" charset="-120"/>
            </a:rPr>
            <a:t>臺</a:t>
          </a:r>
          <a:r>
            <a:rPr lang="zh-TW" altLang="en-US" sz="1000" dirty="0" smtClean="0">
              <a:latin typeface="標楷體" panose="03000509000000000000" pitchFamily="65" charset="-120"/>
              <a:ea typeface="標楷體" panose="03000509000000000000" pitchFamily="65" charset="-120"/>
            </a:rPr>
            <a:t>灣   </a:t>
          </a:r>
          <a:r>
            <a:rPr lang="en-US" altLang="zh-TW" sz="1000" dirty="0" smtClean="0">
              <a:latin typeface="標楷體" panose="03000509000000000000" pitchFamily="65" charset="-120"/>
              <a:ea typeface="標楷體" panose="03000509000000000000" pitchFamily="65" charset="-120"/>
            </a:rPr>
            <a:t>20.7%</a:t>
          </a:r>
          <a:endParaRPr lang="zh-TW" altLang="en-US" sz="1000" dirty="0">
            <a:latin typeface="標楷體" panose="03000509000000000000" pitchFamily="65" charset="-120"/>
            <a:ea typeface="標楷體" panose="03000509000000000000" pitchFamily="65" charset="-12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2890512-D387-4340-A361-27DD8B4E338F}" type="datetimeFigureOut">
              <a:rPr lang="zh-TW" altLang="en-US" smtClean="0"/>
              <a:pPr/>
              <a:t>2016/8/25</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C87D649-28EC-4812-A133-8087702DAC50}" type="slidenum">
              <a:rPr lang="zh-TW" altLang="en-US" smtClean="0"/>
              <a:pPr/>
              <a:t>‹#›</a:t>
            </a:fld>
            <a:endParaRPr lang="zh-TW" altLang="en-US"/>
          </a:p>
        </p:txBody>
      </p:sp>
    </p:spTree>
    <p:extLst>
      <p:ext uri="{BB962C8B-B14F-4D97-AF65-F5344CB8AC3E}">
        <p14:creationId xmlns:p14="http://schemas.microsoft.com/office/powerpoint/2010/main" val="2844872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1</a:t>
            </a:fld>
            <a:endParaRPr lang="zh-TW" altLang="en-US">
              <a:solidFill>
                <a:prstClr val="black"/>
              </a:solidFill>
            </a:endParaRPr>
          </a:p>
        </p:txBody>
      </p:sp>
    </p:spTree>
    <p:extLst>
      <p:ext uri="{BB962C8B-B14F-4D97-AF65-F5344CB8AC3E}">
        <p14:creationId xmlns:p14="http://schemas.microsoft.com/office/powerpoint/2010/main" val="1852320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0A9D2E92-2E49-4BB6-A499-D44286E45EC8}" type="slidenum">
              <a:rPr lang="zh-TW" altLang="en-US" smtClean="0">
                <a:solidFill>
                  <a:prstClr val="black"/>
                </a:solidFill>
              </a:rPr>
              <a:pPr>
                <a:defRPr/>
              </a:pPr>
              <a:t>2</a:t>
            </a:fld>
            <a:endParaRPr lang="zh-TW" altLang="en-US">
              <a:solidFill>
                <a:prstClr val="black"/>
              </a:solidFill>
            </a:endParaRPr>
          </a:p>
        </p:txBody>
      </p:sp>
    </p:spTree>
    <p:extLst>
      <p:ext uri="{BB962C8B-B14F-4D97-AF65-F5344CB8AC3E}">
        <p14:creationId xmlns:p14="http://schemas.microsoft.com/office/powerpoint/2010/main" val="3136831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95D6407A-F503-4BAF-9A11-D16E36F95075}" type="slidenum">
              <a:rPr lang="zh-TW" altLang="en-US" smtClean="0">
                <a:solidFill>
                  <a:prstClr val="black"/>
                </a:solidFill>
              </a:rPr>
              <a:pPr>
                <a:defRPr/>
              </a:pPr>
              <a:t>3</a:t>
            </a:fld>
            <a:endParaRPr lang="zh-TW" altLang="en-US">
              <a:solidFill>
                <a:prstClr val="black"/>
              </a:solidFill>
            </a:endParaRPr>
          </a:p>
        </p:txBody>
      </p:sp>
    </p:spTree>
    <p:extLst>
      <p:ext uri="{BB962C8B-B14F-4D97-AF65-F5344CB8AC3E}">
        <p14:creationId xmlns:p14="http://schemas.microsoft.com/office/powerpoint/2010/main" val="2487586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BC87D649-28EC-4812-A133-8087702DAC50}" type="slidenum">
              <a:rPr lang="zh-TW" altLang="en-US" smtClean="0">
                <a:solidFill>
                  <a:prstClr val="black"/>
                </a:solidFill>
              </a:rPr>
              <a:pPr/>
              <a:t>8</a:t>
            </a:fld>
            <a:endParaRPr lang="zh-TW" altLang="en-US">
              <a:solidFill>
                <a:prstClr val="black"/>
              </a:solidFill>
            </a:endParaRPr>
          </a:p>
        </p:txBody>
      </p:sp>
    </p:spTree>
    <p:extLst>
      <p:ext uri="{BB962C8B-B14F-4D97-AF65-F5344CB8AC3E}">
        <p14:creationId xmlns:p14="http://schemas.microsoft.com/office/powerpoint/2010/main" val="231702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18</a:t>
            </a:fld>
            <a:endParaRPr lang="zh-TW" altLang="en-US">
              <a:solidFill>
                <a:prstClr val="black"/>
              </a:solidFill>
            </a:endParaRPr>
          </a:p>
        </p:txBody>
      </p:sp>
    </p:spTree>
    <p:extLst>
      <p:ext uri="{BB962C8B-B14F-4D97-AF65-F5344CB8AC3E}">
        <p14:creationId xmlns:p14="http://schemas.microsoft.com/office/powerpoint/2010/main" val="941889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95D6407A-F503-4BAF-9A11-D16E36F95075}" type="slidenum">
              <a:rPr lang="zh-TW" altLang="en-US" smtClean="0">
                <a:solidFill>
                  <a:prstClr val="black"/>
                </a:solidFill>
              </a:rPr>
              <a:pPr>
                <a:defRPr/>
              </a:pPr>
              <a:t>22</a:t>
            </a:fld>
            <a:endParaRPr lang="zh-TW" altLang="en-US">
              <a:solidFill>
                <a:prstClr val="black"/>
              </a:solidFill>
            </a:endParaRPr>
          </a:p>
        </p:txBody>
      </p:sp>
    </p:spTree>
    <p:extLst>
      <p:ext uri="{BB962C8B-B14F-4D97-AF65-F5344CB8AC3E}">
        <p14:creationId xmlns:p14="http://schemas.microsoft.com/office/powerpoint/2010/main" val="2487586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23</a:t>
            </a:fld>
            <a:endParaRPr lang="zh-TW" altLang="en-US">
              <a:solidFill>
                <a:prstClr val="black"/>
              </a:solidFill>
            </a:endParaRPr>
          </a:p>
        </p:txBody>
      </p:sp>
    </p:spTree>
    <p:extLst>
      <p:ext uri="{BB962C8B-B14F-4D97-AF65-F5344CB8AC3E}">
        <p14:creationId xmlns:p14="http://schemas.microsoft.com/office/powerpoint/2010/main" val="171750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1B466428-D174-483E-A12E-4A02408CDF31}"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205506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3EC495D-01D3-4C47-9976-CDCEED512D12}"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2359163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D3878A8-1501-41A9-A3D2-898E441F0573}"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9080940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9D4B84B3-A245-4FC7-964F-254C212C5923}"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tint val="75000"/>
                </a:prstClr>
              </a:solidFill>
            </a:endParaRPr>
          </a:p>
        </p:txBody>
      </p:sp>
      <p:cxnSp>
        <p:nvCxnSpPr>
          <p:cNvPr id="11" name="直線接點 10"/>
          <p:cNvCxnSpPr/>
          <p:nvPr userDrawn="1"/>
        </p:nvCxnSpPr>
        <p:spPr>
          <a:xfrm>
            <a:off x="0" y="1196752"/>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99230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76470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87143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0124274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6D1E004-CF96-4BDB-BB85-64805D1ADB66}"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327281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81FB691-76DE-4DE4-88C8-E072C83787B4}"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7735434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2344AA9-FE44-4803-81A9-C3EE664CC790}"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8054389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9422DD-662D-4D84-89B6-078823A2E4C0}"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18368328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AE9CA1-C0DA-4C46-9013-59649A621F09}"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10" name="投影片編號版面配置區 5"/>
          <p:cNvSpPr>
            <a:spLocks noGrp="1"/>
          </p:cNvSpPr>
          <p:nvPr>
            <p:ph type="sldNum" sz="quarter" idx="12"/>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99699093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125169F2-D58C-464E-B686-652B2DB0169F}"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09347838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B551CCA-B52A-4554-A85D-5CDC3BF87D77}"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8257172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89AAC6D-A177-455B-B29F-971B483AD1A1}"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10055965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C763151-4048-43C4-9F31-A24DCB1E733F}"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8"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88646648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5F13CAB-D0D7-4B37-AAC7-C9F9954736F6}"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8"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35027428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F8B0C03-BBEF-4289-8B1B-A82FF82409CE}"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3049822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ED29CF3-9ACF-4308-BDEF-95FC048F5DA4}"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15559002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A21E2E2C-5093-45AF-BFA7-D01B48C9D5EF}"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tint val="75000"/>
                </a:prstClr>
              </a:solidFill>
            </a:endParaRPr>
          </a:p>
        </p:txBody>
      </p:sp>
      <p:cxnSp>
        <p:nvCxnSpPr>
          <p:cNvPr id="11" name="直線接點 10"/>
          <p:cNvCxnSpPr/>
          <p:nvPr userDrawn="1"/>
        </p:nvCxnSpPr>
        <p:spPr>
          <a:xfrm>
            <a:off x="0" y="1196752"/>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99230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76470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87143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9135533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7B320E0F-75FE-4BA9-B29D-489424EC800A}"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7903242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45402CB-3045-4DBE-BA0F-B68B21C5CAB0}"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82758305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7AF3F974-808F-495B-933B-C616FB37B591}"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12835552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7E80EDE0-7D05-4AB6-A430-D8D2EC3B2EBC}"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8"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21966430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6AD428B-F97D-4C48-916C-0030A9276AE8}"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10" name="投影片編號版面配置區 5"/>
          <p:cNvSpPr>
            <a:spLocks noGrp="1"/>
          </p:cNvSpPr>
          <p:nvPr>
            <p:ph type="sldNum" sz="quarter" idx="12"/>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978652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E1DDFDE-D855-42C0-8409-EFC48B5C5CDE}"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52178638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50223A5-06EA-478A-9D89-C88848E6CE4B}"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25893679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D23D133-93AC-4079-9576-32F1B9F2D24B}"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91739287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89DBF39-D4E8-48E8-B6B4-945576207E7D}"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8"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16597134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A80ABBB-2A15-47EF-BA80-8B7B71468897}"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8"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74281159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9C3811A-693D-4D59-A595-8EBE03851CF0}"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37361846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C49F445-D2A3-421C-A38C-B73D1805ECD1}"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66661386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F324B67-0447-4C64-A16D-C888595A8400}"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92886861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E066A81-F7C2-46FD-B00B-9F84E11C6539}"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72734098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B6EB4378-4739-4446-8EFF-16510ECC2A1A}"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3181875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3C369DB-D522-4716-BFF8-31B50686D538}"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5791604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2FAC4A8-BE09-465C-A967-CEB062F185FA}"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8"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67277214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EC59FC-58FC-4DF5-98C5-607107115A8C}"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406991014"/>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E873AE2-2ED5-4490-AAA3-5D00907D4331}"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99657021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5A35099-3279-43E3-8741-66B95C6E1F3B}"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1062828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0F8BA36-93ED-42E9-B029-465C867F08DD}"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4301297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72B5175F-75E0-4334-BC12-605B26050C33}"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3295490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29E874-4AED-4C85-B070-0F466514BFB8}"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36744503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3DE51D0-E72A-4954-B346-82A0ED96E964}"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0483755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2D713B5E-2309-472F-9921-9E3FF7D32276}"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tint val="75000"/>
                </a:prstClr>
              </a:solidFill>
            </a:endParaRPr>
          </a:p>
        </p:txBody>
      </p:sp>
      <p:cxnSp>
        <p:nvCxnSpPr>
          <p:cNvPr id="11" name="直線接點 10"/>
          <p:cNvCxnSpPr/>
          <p:nvPr userDrawn="1"/>
        </p:nvCxnSpPr>
        <p:spPr>
          <a:xfrm>
            <a:off x="0" y="1196752"/>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99230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76470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87143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投影片編號版面配置區 5"/>
          <p:cNvSpPr>
            <a:spLocks noGrp="1"/>
          </p:cNvSpPr>
          <p:nvPr>
            <p:ph type="sldNum" sz="quarter" idx="12"/>
          </p:nvPr>
        </p:nvSpPr>
        <p:spPr>
          <a:xfrm>
            <a:off x="7010400" y="6492875"/>
            <a:ext cx="2133600" cy="365125"/>
          </a:xfrm>
        </p:spPr>
        <p:txBody>
          <a:body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5697489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4" name="Picture 2" descr="D:\Users\candy\00業務\102年業務\23.經建會邁向國發會1021119\國發會LOGO定稿"/>
          <p:cNvPicPr>
            <a:picLocks noChangeAspect="1" noChangeArrowheads="1"/>
          </p:cNvPicPr>
          <p:nvPr userDrawn="1"/>
        </p:nvPicPr>
        <p:blipFill>
          <a:blip r:embed="rId2" cstate="print">
            <a:duotone>
              <a:srgbClr val="B0CCB0">
                <a:shade val="45000"/>
                <a:satMod val="135000"/>
              </a:srgbClr>
              <a:prstClr val="white"/>
            </a:duotone>
            <a:extLst>
              <a:ext uri="{28A0092B-C50C-407E-A947-70E740481C1C}">
                <a14:useLocalDpi xmlns:a14="http://schemas.microsoft.com/office/drawing/2010/main" val="0"/>
              </a:ext>
            </a:extLst>
          </a:blip>
          <a:srcRect b="34995"/>
          <a:stretch>
            <a:fillRect/>
          </a:stretch>
        </p:blipFill>
        <p:spPr bwMode="auto">
          <a:xfrm>
            <a:off x="179512" y="188640"/>
            <a:ext cx="1309688"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649128804"/>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prstClr val="white">
                  <a:lumMod val="95000"/>
                </a:prst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3" name="投影片編號版面配置區 5"/>
          <p:cNvSpPr>
            <a:spLocks noGrp="1"/>
          </p:cNvSpPr>
          <p:nvPr>
            <p:ph type="sldNum" sz="quarter" idx="4"/>
          </p:nvPr>
        </p:nvSpPr>
        <p:spPr>
          <a:xfrm>
            <a:off x="7004248" y="6492875"/>
            <a:ext cx="2133600" cy="365125"/>
          </a:xfrm>
          <a:prstGeom prst="rect">
            <a:avLst/>
          </a:prstGeom>
        </p:spPr>
        <p:txBody>
          <a:bodyPr anchor="b"/>
          <a:lstStyle>
            <a:lvl1pPr algn="r">
              <a:defRPr sz="1200"/>
            </a:lvl1pPr>
          </a:lstStyle>
          <a:p>
            <a:fld id="{45EB9690-9A8D-401D-B4B7-E48E61C87A47}" type="slidenum">
              <a:rPr lang="zh-TW" altLang="en-US" smtClean="0">
                <a:solidFill>
                  <a:prstClr val="black">
                    <a:tint val="75000"/>
                  </a:prstClr>
                </a:solidFill>
              </a:rPr>
              <a:pPr/>
              <a:t>‹#›</a:t>
            </a:fld>
            <a:endParaRPr lang="zh-TW" altLang="en-US" dirty="0">
              <a:solidFill>
                <a:prstClr val="black">
                  <a:tint val="75000"/>
                </a:prstClr>
              </a:solidFill>
            </a:endParaRPr>
          </a:p>
        </p:txBody>
      </p:sp>
    </p:spTree>
    <p:extLst>
      <p:ext uri="{BB962C8B-B14F-4D97-AF65-F5344CB8AC3E}">
        <p14:creationId xmlns:p14="http://schemas.microsoft.com/office/powerpoint/2010/main" val="22092159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FB58E61-227B-4CDC-AE96-180AB48EB660}"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10" name="投影片編號版面配置區 5"/>
          <p:cNvSpPr>
            <a:spLocks noGrp="1"/>
          </p:cNvSpPr>
          <p:nvPr>
            <p:ph type="sldNum" sz="quarter" idx="12"/>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0651627"/>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6F50797C-107E-4C25-B697-A0A77CACAD99}" type="datetime1">
              <a:rPr lang="zh-TW" altLang="en-US" smtClean="0">
                <a:solidFill>
                  <a:prstClr val="black"/>
                </a:solidFill>
              </a:rPr>
              <a:pPr/>
              <a:t>2016/8/25</a:t>
            </a:fld>
            <a:endParaRPr lang="zh-TW" altLang="en-US">
              <a:solidFill>
                <a:prstClr val="black"/>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solidFill>
            </a:endParaRPr>
          </a:p>
        </p:txBody>
      </p:sp>
      <p:cxnSp>
        <p:nvCxnSpPr>
          <p:cNvPr id="11" name="直線接點 10"/>
          <p:cNvCxnSpPr/>
          <p:nvPr userDrawn="1"/>
        </p:nvCxnSpPr>
        <p:spPr>
          <a:xfrm>
            <a:off x="0" y="1196752"/>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99230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76470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87143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88935932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2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8181E1A3-954A-4277-8F48-3B48AD2DED53}" type="datetime1">
              <a:rPr lang="zh-TW" altLang="en-US" smtClean="0">
                <a:solidFill>
                  <a:prstClr val="black"/>
                </a:solidFill>
              </a:rPr>
              <a:pPr/>
              <a:t>2016/8/25</a:t>
            </a:fld>
            <a:endParaRPr lang="zh-TW" altLang="en-US">
              <a:solidFill>
                <a:prstClr val="black"/>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solidFill>
            </a:endParaRPr>
          </a:p>
        </p:txBody>
      </p:sp>
      <p:cxnSp>
        <p:nvCxnSpPr>
          <p:cNvPr id="11" name="直線接點 10"/>
          <p:cNvCxnSpPr/>
          <p:nvPr userDrawn="1"/>
        </p:nvCxnSpPr>
        <p:spPr>
          <a:xfrm>
            <a:off x="0" y="1484784"/>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132919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110159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120832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660966193"/>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6" name="Picture 2" descr="D:\Users\candy\00業務\102年業務\23.經建會邁向國發會1021119\國發會LOGO定稿"/>
          <p:cNvPicPr>
            <a:picLocks noChangeAspect="1" noChangeArrowheads="1"/>
          </p:cNvPicPr>
          <p:nvPr userDrawn="1"/>
        </p:nvPicPr>
        <p:blipFill>
          <a:blip r:embed="rId2" cstate="print">
            <a:duotone>
              <a:srgbClr val="B0CCB0">
                <a:shade val="45000"/>
                <a:satMod val="135000"/>
              </a:srgbClr>
              <a:prstClr val="white"/>
            </a:duotone>
            <a:extLst>
              <a:ext uri="{28A0092B-C50C-407E-A947-70E740481C1C}">
                <a14:useLocalDpi xmlns:a14="http://schemas.microsoft.com/office/drawing/2010/main" val="0"/>
              </a:ext>
            </a:extLst>
          </a:blip>
          <a:srcRect b="34995"/>
          <a:stretch>
            <a:fillRect/>
          </a:stretch>
        </p:blipFill>
        <p:spPr bwMode="auto">
          <a:xfrm>
            <a:off x="179512" y="188640"/>
            <a:ext cx="1309688"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418464150"/>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prstClr val="white">
                  <a:lumMod val="95000"/>
                </a:prst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4"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73852230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3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257B2D29-FC16-49B5-ABDE-AE1C8D499270}" type="datetime1">
              <a:rPr lang="zh-TW" altLang="en-US" smtClean="0">
                <a:solidFill>
                  <a:prstClr val="black"/>
                </a:solidFill>
              </a:rPr>
              <a:pPr/>
              <a:t>2016/8/25</a:t>
            </a:fld>
            <a:endParaRPr lang="zh-TW" altLang="en-US">
              <a:solidFill>
                <a:prstClr val="black"/>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solidFill>
            </a:endParaRPr>
          </a:p>
        </p:txBody>
      </p:sp>
      <p:cxnSp>
        <p:nvCxnSpPr>
          <p:cNvPr id="11" name="直線接點 10"/>
          <p:cNvCxnSpPr/>
          <p:nvPr userDrawn="1"/>
        </p:nvCxnSpPr>
        <p:spPr>
          <a:xfrm>
            <a:off x="0" y="1196752"/>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99230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76470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87143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846109465"/>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54D4C2BE-5158-48E2-A40D-7ADB38C818B6}" type="datetime1">
              <a:rPr lang="zh-TW" altLang="en-US" smtClean="0">
                <a:solidFill>
                  <a:prstClr val="black"/>
                </a:solidFill>
              </a:rPr>
              <a:pPr/>
              <a:t>2016/8/25</a:t>
            </a:fld>
            <a:endParaRPr lang="zh-TW" altLang="en-US">
              <a:solidFill>
                <a:prstClr val="black"/>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solidFill>
            </a:endParaRPr>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12794"/>
            <a:ext cx="1331639" cy="47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直線接點 10"/>
          <p:cNvCxnSpPr/>
          <p:nvPr userDrawn="1"/>
        </p:nvCxnSpPr>
        <p:spPr>
          <a:xfrm>
            <a:off x="0" y="1484784"/>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132919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110159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120832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5"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23961519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4" name="Slide Number Placeholder 5"/>
          <p:cNvSpPr txBox="1">
            <a:spLocks/>
          </p:cNvSpPr>
          <p:nvPr userDrawn="1"/>
        </p:nvSpPr>
        <p:spPr>
          <a:xfrm>
            <a:off x="7086600" y="6558332"/>
            <a:ext cx="1949896"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600" smtClean="0">
                <a:solidFill>
                  <a:prstClr val="white">
                    <a:lumMod val="95000"/>
                  </a:prstClr>
                </a:solidFill>
              </a:rPr>
              <a:pPr/>
              <a:t>‹#›</a:t>
            </a:fld>
            <a:endParaRPr lang="en-US" altLang="zh-TW" sz="1600" dirty="0" smtClean="0">
              <a:solidFill>
                <a:prstClr val="white">
                  <a:lumMod val="95000"/>
                </a:prstClr>
              </a:solidFill>
            </a:endParaRPr>
          </a:p>
        </p:txBody>
      </p:sp>
      <p:pic>
        <p:nvPicPr>
          <p:cNvPr id="6" name="Picture 2" descr="D:\Users\candy\00業務\102年業務\23.經建會邁向國發會1021119\國發會LOGO定稿"/>
          <p:cNvPicPr>
            <a:picLocks noChangeAspect="1" noChangeArrowheads="1"/>
          </p:cNvPicPr>
          <p:nvPr userDrawn="1"/>
        </p:nvPicPr>
        <p:blipFill>
          <a:blip r:embed="rId2" cstate="print">
            <a:duotone>
              <a:srgbClr val="B0CCB0">
                <a:shade val="45000"/>
                <a:satMod val="135000"/>
              </a:srgbClr>
              <a:prstClr val="white"/>
            </a:duotone>
            <a:extLst>
              <a:ext uri="{28A0092B-C50C-407E-A947-70E740481C1C}">
                <a14:useLocalDpi xmlns:a14="http://schemas.microsoft.com/office/drawing/2010/main" val="0"/>
              </a:ext>
            </a:extLst>
          </a:blip>
          <a:srcRect b="34995"/>
          <a:stretch>
            <a:fillRect/>
          </a:stretch>
        </p:blipFill>
        <p:spPr bwMode="auto">
          <a:xfrm>
            <a:off x="179512" y="188640"/>
            <a:ext cx="1309688"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60579347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prstClr val="white">
                  <a:lumMod val="95000"/>
                </a:prst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3"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883325348"/>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3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44BDA69B-B108-4367-B9FC-AA0A41613DF9}" type="datetime1">
              <a:rPr lang="zh-TW" altLang="en-US" smtClean="0">
                <a:solidFill>
                  <a:prstClr val="black"/>
                </a:solidFill>
              </a:rPr>
              <a:pPr/>
              <a:t>2016/8/25</a:t>
            </a:fld>
            <a:endParaRPr lang="zh-TW" altLang="en-US">
              <a:solidFill>
                <a:prstClr val="black"/>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solidFill>
            </a:endParaRPr>
          </a:p>
        </p:txBody>
      </p:sp>
      <p:cxnSp>
        <p:nvCxnSpPr>
          <p:cNvPr id="11" name="直線接點 10"/>
          <p:cNvCxnSpPr/>
          <p:nvPr userDrawn="1"/>
        </p:nvCxnSpPr>
        <p:spPr>
          <a:xfrm>
            <a:off x="0" y="1196752"/>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99230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76470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87143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5"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070059678"/>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3"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7956376" y="117230"/>
            <a:ext cx="1008112" cy="1011509"/>
          </a:xfrm>
          <a:prstGeom prst="rect">
            <a:avLst/>
          </a:prstGeom>
          <a:noFill/>
          <a:extLst>
            <a:ext uri="{909E8E84-426E-40DD-AFC4-6F175D3DCCD1}">
              <a14:hiddenFill xmlns:a14="http://schemas.microsoft.com/office/drawing/2010/main">
                <a:solidFill>
                  <a:srgbClr val="FFFFFF"/>
                </a:solidFill>
              </a14:hiddenFill>
            </a:ext>
          </a:extLst>
        </p:spPr>
      </p:pic>
      <p:sp>
        <p:nvSpPr>
          <p:cNvPr id="4"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4360829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4A26208-CF61-4046-92BF-1B9AB1EEC504}"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056584091"/>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prstClr val="white">
                  <a:lumMod val="95000"/>
                </a:prst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4"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302229307"/>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3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54C0DBDF-EFD6-4BA0-AAB3-5F4AB16C5891}" type="datetime1">
              <a:rPr lang="zh-TW" altLang="en-US" smtClean="0">
                <a:solidFill>
                  <a:prstClr val="black"/>
                </a:solidFill>
              </a:rPr>
              <a:pPr/>
              <a:t>2016/8/25</a:t>
            </a:fld>
            <a:endParaRPr lang="zh-TW" altLang="en-US">
              <a:solidFill>
                <a:prstClr val="black"/>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solidFill>
            </a:endParaRPr>
          </a:p>
        </p:txBody>
      </p:sp>
      <p:cxnSp>
        <p:nvCxnSpPr>
          <p:cNvPr id="11" name="直線接點 10"/>
          <p:cNvCxnSpPr/>
          <p:nvPr userDrawn="1"/>
        </p:nvCxnSpPr>
        <p:spPr>
          <a:xfrm>
            <a:off x="0" y="1196752"/>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99230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76470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87143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635991755"/>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2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659B9417-AAB9-498F-BAB3-A86CD6C05480}" type="datetime1">
              <a:rPr lang="zh-TW" altLang="en-US" smtClean="0">
                <a:solidFill>
                  <a:prstClr val="black"/>
                </a:solidFill>
              </a:rPr>
              <a:pPr/>
              <a:t>2016/8/25</a:t>
            </a:fld>
            <a:endParaRPr lang="zh-TW" altLang="en-US">
              <a:solidFill>
                <a:prstClr val="black"/>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solidFill>
            </a:endParaRPr>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12794"/>
            <a:ext cx="1331639" cy="47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直線接點 10"/>
          <p:cNvCxnSpPr/>
          <p:nvPr userDrawn="1"/>
        </p:nvCxnSpPr>
        <p:spPr>
          <a:xfrm>
            <a:off x="0" y="1484784"/>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132919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110159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120832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5"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806516008"/>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3"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187568" y="117230"/>
            <a:ext cx="1008112" cy="1011509"/>
          </a:xfrm>
          <a:prstGeom prst="rect">
            <a:avLst/>
          </a:prstGeom>
          <a:noFill/>
          <a:extLst>
            <a:ext uri="{909E8E84-426E-40DD-AFC4-6F175D3DCCD1}">
              <a14:hiddenFill xmlns:a14="http://schemas.microsoft.com/office/drawing/2010/main">
                <a:solidFill>
                  <a:srgbClr val="FFFFFF"/>
                </a:solidFill>
              </a14:hiddenFill>
            </a:ext>
          </a:extLst>
        </p:spPr>
      </p:pic>
      <p:sp>
        <p:nvSpPr>
          <p:cNvPr id="4"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01637750"/>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prstClr val="white">
                  <a:lumMod val="95000"/>
                </a:prst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4"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841854260"/>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3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54C0DBDF-EFD6-4BA0-AAB3-5F4AB16C5891}" type="datetime1">
              <a:rPr lang="zh-TW" altLang="en-US" smtClean="0">
                <a:solidFill>
                  <a:prstClr val="black"/>
                </a:solidFill>
              </a:rPr>
              <a:pPr/>
              <a:t>2016/8/25</a:t>
            </a:fld>
            <a:endParaRPr lang="zh-TW" altLang="en-US">
              <a:solidFill>
                <a:prstClr val="black"/>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solidFill>
            </a:endParaRPr>
          </a:p>
        </p:txBody>
      </p:sp>
      <p:cxnSp>
        <p:nvCxnSpPr>
          <p:cNvPr id="11" name="直線接點 10"/>
          <p:cNvCxnSpPr/>
          <p:nvPr userDrawn="1"/>
        </p:nvCxnSpPr>
        <p:spPr>
          <a:xfrm>
            <a:off x="0" y="1196752"/>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99230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76470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87143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075590188"/>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2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133600" cy="365125"/>
          </a:xfrm>
          <a:prstGeom prst="rect">
            <a:avLst/>
          </a:prstGeom>
        </p:spPr>
        <p:txBody>
          <a:bodyPr/>
          <a:lstStyle/>
          <a:p>
            <a:fld id="{659B9417-AAB9-498F-BAB3-A86CD6C05480}" type="datetime1">
              <a:rPr lang="zh-TW" altLang="en-US" smtClean="0">
                <a:solidFill>
                  <a:prstClr val="black"/>
                </a:solidFill>
              </a:rPr>
              <a:pPr/>
              <a:t>2016/8/25</a:t>
            </a:fld>
            <a:endParaRPr lang="zh-TW" altLang="en-US">
              <a:solidFill>
                <a:prstClr val="black"/>
              </a:solidFill>
            </a:endParaRPr>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solidFill>
            </a:endParaRPr>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12794"/>
            <a:ext cx="1331639" cy="47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直線接點 10"/>
          <p:cNvCxnSpPr/>
          <p:nvPr userDrawn="1"/>
        </p:nvCxnSpPr>
        <p:spPr>
          <a:xfrm>
            <a:off x="0" y="1484784"/>
            <a:ext cx="9144000" cy="0"/>
          </a:xfrm>
          <a:prstGeom prst="line">
            <a:avLst/>
          </a:prstGeom>
          <a:ln w="762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a:off x="8334549" y="1329193"/>
            <a:ext cx="810222" cy="0"/>
          </a:xfrm>
          <a:prstGeom prst="line">
            <a:avLst/>
          </a:prstGeom>
          <a:ln w="5715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a:off x="8890586" y="1101594"/>
            <a:ext cx="256430" cy="0"/>
          </a:xfrm>
          <a:prstGeom prst="line">
            <a:avLst/>
          </a:prstGeom>
          <a:ln w="285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a:off x="8745906" y="1208327"/>
            <a:ext cx="40511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5"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50786381"/>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p>
            <a:fld id="{1D23D133-93AC-4079-9576-32F1B9F2D24B}"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p>
            <a:endParaRPr lang="zh-TW" altLang="en-US">
              <a:solidFill>
                <a:prstClr val="black">
                  <a:tint val="75000"/>
                </a:prstClr>
              </a:solidFill>
            </a:endParaRPr>
          </a:p>
        </p:txBody>
      </p:sp>
      <p:sp>
        <p:nvSpPr>
          <p:cNvPr id="5"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936358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FA75E1A-A0C3-4E20-BAA9-E846FA75F3A4}"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5360125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0E74859-B20B-4F91-A368-6399E7E07D4C}"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8"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5313457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1526DC2-2C7F-461F-8374-15E9247E1779}"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8"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6930849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slideLayout" Target="../slideLayouts/slideLayout49.xml"/><Relationship Id="rId1" Type="http://schemas.openxmlformats.org/officeDocument/2006/relationships/slideLayout" Target="../slideLayouts/slideLayout48.xml"/><Relationship Id="rId5" Type="http://schemas.openxmlformats.org/officeDocument/2006/relationships/theme" Target="../theme/theme5.xml"/><Relationship Id="rId4"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5" Type="http://schemas.openxmlformats.org/officeDocument/2006/relationships/theme" Target="../theme/theme6.xml"/><Relationship Id="rId4" Type="http://schemas.openxmlformats.org/officeDocument/2006/relationships/slideLayout" Target="../slideLayouts/slideLayout5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61.xml"/><Relationship Id="rId2" Type="http://schemas.openxmlformats.org/officeDocument/2006/relationships/slideLayout" Target="../slideLayouts/slideLayout60.xml"/><Relationship Id="rId1" Type="http://schemas.openxmlformats.org/officeDocument/2006/relationships/slideLayout" Target="../slideLayouts/slideLayout59.xml"/><Relationship Id="rId5" Type="http://schemas.openxmlformats.org/officeDocument/2006/relationships/theme" Target="../theme/theme8.xml"/><Relationship Id="rId4" Type="http://schemas.openxmlformats.org/officeDocument/2006/relationships/slideLayout" Target="../slideLayouts/slideLayout62.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65.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theme" Target="../theme/theme9.xml"/><Relationship Id="rId5" Type="http://schemas.openxmlformats.org/officeDocument/2006/relationships/slideLayout" Target="../slideLayouts/slideLayout67.xml"/><Relationship Id="rId4"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A7630-6A5A-4766-95D8-42D86B196548}"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15243843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6D579-747B-497A-9E0C-94269FA9A05C}"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49365428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39F28-EAA1-4792-AA08-5323A9F06D3C}"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7"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8638425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93A91-0334-4C0D-9429-EC7CD62F78A7}" type="datetime1">
              <a:rPr lang="zh-TW" altLang="en-US" smtClean="0">
                <a:solidFill>
                  <a:prstClr val="black">
                    <a:tint val="75000"/>
                  </a:prstClr>
                </a:solidFill>
              </a:rPr>
              <a:pPr/>
              <a:t>2016/8/25</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46933686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6"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16660490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5"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79069649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5"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63349434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6"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264277748"/>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6" name="投影片編號版面配置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B9690-9A8D-401D-B4B7-E48E61C87A47}"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552159695"/>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idx="4294967295"/>
          </p:nvPr>
        </p:nvSpPr>
        <p:spPr>
          <a:xfrm>
            <a:off x="0" y="1448725"/>
            <a:ext cx="9144000" cy="1403519"/>
          </a:xfrm>
        </p:spPr>
        <p:txBody>
          <a:bodyPr>
            <a:noAutofit/>
          </a:bodyPr>
          <a:lstStyle/>
          <a:p>
            <a:r>
              <a:rPr lang="zh-TW" altLang="en-US" sz="5000" b="1" dirty="0" smtClean="0">
                <a:solidFill>
                  <a:schemeClr val="accent1">
                    <a:lumMod val="50000"/>
                  </a:schemeClr>
                </a:solidFill>
              </a:rPr>
              <a:t>擴大投資方案</a:t>
            </a:r>
            <a:endParaRPr lang="zh-TW" altLang="en-US" sz="5000" b="1" dirty="0">
              <a:solidFill>
                <a:schemeClr val="accent1">
                  <a:lumMod val="50000"/>
                </a:schemeClr>
              </a:solidFill>
            </a:endParaRPr>
          </a:p>
        </p:txBody>
      </p:sp>
      <p:sp>
        <p:nvSpPr>
          <p:cNvPr id="3" name="副標題 2"/>
          <p:cNvSpPr>
            <a:spLocks noGrp="1"/>
          </p:cNvSpPr>
          <p:nvPr>
            <p:ph type="subTitle" idx="4294967295"/>
          </p:nvPr>
        </p:nvSpPr>
        <p:spPr>
          <a:xfrm>
            <a:off x="1921763" y="4365104"/>
            <a:ext cx="5348377" cy="1685896"/>
          </a:xfrm>
        </p:spPr>
        <p:txBody>
          <a:bodyPr>
            <a:noAutofit/>
          </a:bodyPr>
          <a:lstStyle/>
          <a:p>
            <a:pPr marL="0" indent="0" algn="ctr">
              <a:lnSpc>
                <a:spcPct val="120000"/>
              </a:lnSpc>
              <a:spcBef>
                <a:spcPct val="0"/>
              </a:spcBef>
              <a:buNone/>
            </a:pPr>
            <a:r>
              <a:rPr lang="zh-TW" altLang="en-US" sz="2400" b="1" dirty="0">
                <a:solidFill>
                  <a:schemeClr val="accent1">
                    <a:lumMod val="50000"/>
                  </a:schemeClr>
                </a:solidFill>
                <a:cs typeface="Arial" charset="0"/>
              </a:rPr>
              <a:t>國家發展</a:t>
            </a:r>
            <a:r>
              <a:rPr lang="zh-TW" altLang="en-US" sz="2400" b="1" dirty="0" smtClean="0">
                <a:solidFill>
                  <a:schemeClr val="accent1">
                    <a:lumMod val="50000"/>
                  </a:schemeClr>
                </a:solidFill>
                <a:cs typeface="Arial" charset="0"/>
              </a:rPr>
              <a:t>委員會</a:t>
            </a:r>
            <a:endParaRPr lang="en-US" altLang="zh-TW" sz="2400" b="1" dirty="0" smtClean="0">
              <a:solidFill>
                <a:schemeClr val="accent1">
                  <a:lumMod val="50000"/>
                </a:schemeClr>
              </a:solidFill>
              <a:cs typeface="Arial" charset="0"/>
            </a:endParaRPr>
          </a:p>
          <a:p>
            <a:pPr marL="0" indent="0" algn="ctr">
              <a:lnSpc>
                <a:spcPct val="120000"/>
              </a:lnSpc>
              <a:spcBef>
                <a:spcPct val="0"/>
              </a:spcBef>
              <a:buNone/>
            </a:pPr>
            <a:r>
              <a:rPr lang="zh-TW" altLang="en-US" sz="2400" b="1" dirty="0" smtClean="0">
                <a:solidFill>
                  <a:schemeClr val="accent1">
                    <a:lumMod val="50000"/>
                  </a:schemeClr>
                </a:solidFill>
                <a:cs typeface="Arial" charset="0"/>
              </a:rPr>
              <a:t>報告人：龔</a:t>
            </a:r>
            <a:r>
              <a:rPr lang="zh-TW" altLang="en-US" sz="2400" b="1" dirty="0" smtClean="0">
                <a:solidFill>
                  <a:srgbClr val="4F81BD">
                    <a:lumMod val="50000"/>
                  </a:srgbClr>
                </a:solidFill>
                <a:cs typeface="Arial" charset="0"/>
              </a:rPr>
              <a:t>副主任委員</a:t>
            </a:r>
            <a:r>
              <a:rPr lang="zh-TW" altLang="en-US" sz="2400" b="1" dirty="0">
                <a:solidFill>
                  <a:schemeClr val="accent1">
                    <a:lumMod val="50000"/>
                  </a:schemeClr>
                </a:solidFill>
                <a:cs typeface="Arial" charset="0"/>
              </a:rPr>
              <a:t>明鑫</a:t>
            </a:r>
            <a:endParaRPr lang="en-US" altLang="zh-TW" sz="2400" b="1" dirty="0" smtClean="0">
              <a:solidFill>
                <a:schemeClr val="accent1">
                  <a:lumMod val="50000"/>
                </a:schemeClr>
              </a:solidFill>
              <a:cs typeface="Arial" charset="0"/>
            </a:endParaRPr>
          </a:p>
          <a:p>
            <a:pPr marL="0" indent="0" algn="ctr">
              <a:lnSpc>
                <a:spcPct val="120000"/>
              </a:lnSpc>
              <a:spcBef>
                <a:spcPct val="0"/>
              </a:spcBef>
              <a:buNone/>
            </a:pPr>
            <a:r>
              <a:rPr lang="en-US" altLang="zh-TW" sz="2400" b="1" dirty="0" smtClean="0">
                <a:solidFill>
                  <a:schemeClr val="accent1">
                    <a:lumMod val="50000"/>
                  </a:schemeClr>
                </a:solidFill>
                <a:cs typeface="Arial" charset="0"/>
              </a:rPr>
              <a:t>105 </a:t>
            </a:r>
            <a:r>
              <a:rPr lang="zh-TW" altLang="en-US" sz="2400" b="1" dirty="0" smtClean="0">
                <a:solidFill>
                  <a:schemeClr val="accent1">
                    <a:lumMod val="50000"/>
                  </a:schemeClr>
                </a:solidFill>
                <a:cs typeface="Arial" charset="0"/>
              </a:rPr>
              <a:t>年 </a:t>
            </a:r>
            <a:r>
              <a:rPr lang="en-US" altLang="zh-TW" sz="2400" b="1" dirty="0" smtClean="0">
                <a:solidFill>
                  <a:schemeClr val="accent1">
                    <a:lumMod val="50000"/>
                  </a:schemeClr>
                </a:solidFill>
                <a:cs typeface="Arial" charset="0"/>
              </a:rPr>
              <a:t>8 </a:t>
            </a:r>
            <a:r>
              <a:rPr lang="zh-TW" altLang="en-US" sz="2400" b="1" dirty="0" smtClean="0">
                <a:solidFill>
                  <a:schemeClr val="accent1">
                    <a:lumMod val="50000"/>
                  </a:schemeClr>
                </a:solidFill>
                <a:cs typeface="Arial" charset="0"/>
              </a:rPr>
              <a:t>月 </a:t>
            </a:r>
            <a:r>
              <a:rPr lang="en-US" altLang="zh-TW" sz="2400" b="1" dirty="0" smtClean="0">
                <a:solidFill>
                  <a:schemeClr val="accent1">
                    <a:lumMod val="50000"/>
                  </a:schemeClr>
                </a:solidFill>
                <a:cs typeface="Arial" charset="0"/>
              </a:rPr>
              <a:t>25 </a:t>
            </a:r>
            <a:r>
              <a:rPr lang="zh-TW" altLang="en-US" sz="2400" b="1" dirty="0" smtClean="0">
                <a:solidFill>
                  <a:schemeClr val="accent1">
                    <a:lumMod val="50000"/>
                  </a:schemeClr>
                </a:solidFill>
                <a:cs typeface="Arial" charset="0"/>
              </a:rPr>
              <a:t>日</a:t>
            </a:r>
            <a:endParaRPr lang="zh-TW" altLang="en-US" sz="2400" b="1" dirty="0">
              <a:solidFill>
                <a:schemeClr val="accent1">
                  <a:lumMod val="50000"/>
                </a:schemeClr>
              </a:solidFill>
              <a:cs typeface="Arial" charset="0"/>
            </a:endParaRPr>
          </a:p>
        </p:txBody>
      </p:sp>
      <p:sp>
        <p:nvSpPr>
          <p:cNvPr id="4" name="投影片編號版面配置區 3"/>
          <p:cNvSpPr>
            <a:spLocks noGrp="1"/>
          </p:cNvSpPr>
          <p:nvPr>
            <p:ph type="sldNum" sz="quarter" idx="4"/>
          </p:nvPr>
        </p:nvSpPr>
        <p:spPr>
          <a:xfrm>
            <a:off x="7004248" y="6492875"/>
            <a:ext cx="2133600" cy="365125"/>
          </a:xfrm>
        </p:spPr>
        <p:txBody>
          <a:bodyPr/>
          <a:lstStyle/>
          <a:p>
            <a:fld id="{45EB9690-9A8D-401D-B4B7-E48E61C87A47}" type="slidenum">
              <a:rPr lang="zh-TW" altLang="en-US" smtClean="0">
                <a:solidFill>
                  <a:prstClr val="black">
                    <a:tint val="75000"/>
                  </a:prstClr>
                </a:solidFill>
              </a:rPr>
              <a:pPr/>
              <a:t>1</a:t>
            </a:fld>
            <a:endParaRPr lang="zh-TW" altLang="en-US" dirty="0">
              <a:solidFill>
                <a:prstClr val="black">
                  <a:tint val="75000"/>
                </a:prstClr>
              </a:solidFill>
            </a:endParaRPr>
          </a:p>
        </p:txBody>
      </p:sp>
      <p:sp>
        <p:nvSpPr>
          <p:cNvPr id="5" name="Text Box 6"/>
          <p:cNvSpPr txBox="1">
            <a:spLocks noChangeArrowheads="1"/>
          </p:cNvSpPr>
          <p:nvPr/>
        </p:nvSpPr>
        <p:spPr bwMode="auto">
          <a:xfrm>
            <a:off x="46177" y="188640"/>
            <a:ext cx="3355801" cy="461665"/>
          </a:xfrm>
          <a:prstGeom prst="rect">
            <a:avLst/>
          </a:prstGeom>
          <a:noFill/>
          <a:ln w="9525">
            <a:noFill/>
            <a:miter lim="800000"/>
            <a:headEnd/>
            <a:tailEnd/>
          </a:ln>
        </p:spPr>
        <p:txBody>
          <a:bodyPr wrap="square">
            <a:spAutoFit/>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行政院</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第</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3512</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次會議</a:t>
            </a:r>
            <a:endParaRPr lang="zh-TW" altLang="zh-TW" sz="24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120450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10</a:t>
            </a:fld>
            <a:endParaRPr lang="zh-TW" altLang="en-US">
              <a:solidFill>
                <a:prstClr val="black">
                  <a:tint val="75000"/>
                </a:prstClr>
              </a:solidFill>
            </a:endParaRPr>
          </a:p>
        </p:txBody>
      </p:sp>
      <p:sp>
        <p:nvSpPr>
          <p:cNvPr id="3" name="標題 1"/>
          <p:cNvSpPr txBox="1">
            <a:spLocks/>
          </p:cNvSpPr>
          <p:nvPr/>
        </p:nvSpPr>
        <p:spPr>
          <a:xfrm>
            <a:off x="-36512" y="-8334"/>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二</a:t>
            </a: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強化作為</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290170506"/>
              </p:ext>
            </p:extLst>
          </p:nvPr>
        </p:nvGraphicFramePr>
        <p:xfrm>
          <a:off x="252472" y="836712"/>
          <a:ext cx="8568000" cy="4870400"/>
        </p:xfrm>
        <a:graphic>
          <a:graphicData uri="http://schemas.openxmlformats.org/drawingml/2006/table">
            <a:tbl>
              <a:tblPr firstRow="1" firstCol="1" bandRow="1">
                <a:tableStyleId>{5940675A-B579-460E-94D1-54222C63F5DA}</a:tableStyleId>
              </a:tblPr>
              <a:tblGrid>
                <a:gridCol w="1368000"/>
                <a:gridCol w="5904000"/>
                <a:gridCol w="1296000"/>
              </a:tblGrid>
              <a:tr h="648000">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推動措施</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具體作法</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主</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協</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辦機關</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r>
              <a:tr h="2558752">
                <a:tc rowSpan="3">
                  <a:txBody>
                    <a:bodyPr/>
                    <a:lstStyle/>
                    <a:p>
                      <a:pPr algn="ctr">
                        <a:lnSpc>
                          <a:spcPts val="2400"/>
                        </a:lnSpc>
                        <a:spcAft>
                          <a:spcPts val="0"/>
                        </a:spcAft>
                      </a:pPr>
                      <a:r>
                        <a:rPr lang="zh-TW" altLang="en-US" sz="2200" b="1" kern="100" dirty="0" smtClean="0">
                          <a:effectLst/>
                          <a:latin typeface="微軟正黑體" panose="020B0604030504040204" pitchFamily="34" charset="-120"/>
                          <a:ea typeface="微軟正黑體" panose="020B0604030504040204" pitchFamily="34" charset="-120"/>
                        </a:rPr>
                        <a:t>工業區、科學園區土地活化</a:t>
                      </a:r>
                      <a:endParaRPr lang="zh-TW" sz="19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marL="342900" lvl="0" indent="-342900">
                        <a:lnSpc>
                          <a:spcPts val="2500"/>
                        </a:lnSpc>
                        <a:spcBef>
                          <a:spcPts val="0"/>
                        </a:spcBef>
                        <a:spcAft>
                          <a:spcPts val="30"/>
                        </a:spcAft>
                        <a:buFont typeface="Wingdings"/>
                        <a:buChar char=""/>
                      </a:pPr>
                      <a:r>
                        <a:rPr lang="zh-TW" altLang="en-US" sz="1900" kern="100" dirty="0" smtClean="0">
                          <a:effectLst/>
                          <a:latin typeface="微軟正黑體" panose="020B0604030504040204" pitchFamily="34" charset="-120"/>
                          <a:ea typeface="微軟正黑體" panose="020B0604030504040204" pitchFamily="34" charset="-120"/>
                          <a:cs typeface="Times New Roman"/>
                        </a:rPr>
                        <a:t>工業區土地由售轉租，在彰濱工業區、南科工業區、花蓮和平工業區、雲林科技工業區石榴班區及雲林離島式基礎工業區新興區，提供</a:t>
                      </a:r>
                      <a:r>
                        <a:rPr lang="en-US" altLang="zh-TW" sz="1900" kern="100" dirty="0" smtClean="0">
                          <a:effectLst/>
                          <a:latin typeface="微軟正黑體" panose="020B0604030504040204" pitchFamily="34" charset="-120"/>
                          <a:ea typeface="微軟正黑體" panose="020B0604030504040204" pitchFamily="34" charset="-120"/>
                          <a:cs typeface="Times New Roman"/>
                        </a:rPr>
                        <a:t>2</a:t>
                      </a:r>
                      <a:r>
                        <a:rPr lang="zh-TW" altLang="en-US" sz="1900" kern="100" dirty="0" smtClean="0">
                          <a:effectLst/>
                          <a:latin typeface="微軟正黑體" panose="020B0604030504040204" pitchFamily="34" charset="-120"/>
                          <a:ea typeface="微軟正黑體" panose="020B0604030504040204" pitchFamily="34" charset="-120"/>
                          <a:cs typeface="Times New Roman"/>
                        </a:rPr>
                        <a:t>年免土地租金的優惠</a:t>
                      </a:r>
                    </a:p>
                    <a:p>
                      <a:pPr marL="342900" lvl="0" indent="-165100" algn="l" defTabSz="914400" rtl="0" eaLnBrk="1" latinLnBrk="0" hangingPunct="1">
                        <a:lnSpc>
                          <a:spcPts val="2500"/>
                        </a:lnSpc>
                        <a:spcBef>
                          <a:spcPts val="0"/>
                        </a:spcBef>
                        <a:spcAft>
                          <a:spcPts val="30"/>
                        </a:spcAft>
                        <a:buFont typeface="Wingdings"/>
                        <a:buChar char=""/>
                      </a:pP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mn-cs"/>
                        </a:rPr>
                        <a:t>承租年期最短不得少於</a:t>
                      </a:r>
                      <a:r>
                        <a:rPr lang="en-US" altLang="zh-TW" sz="1900" kern="100" dirty="0" smtClean="0">
                          <a:solidFill>
                            <a:schemeClr val="tx1"/>
                          </a:solidFill>
                          <a:effectLst/>
                          <a:latin typeface="微軟正黑體" panose="020B0604030504040204" pitchFamily="34" charset="-120"/>
                          <a:ea typeface="微軟正黑體" panose="020B0604030504040204" pitchFamily="34" charset="-120"/>
                          <a:cs typeface="+mn-cs"/>
                        </a:rPr>
                        <a:t>6</a:t>
                      </a: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mn-cs"/>
                        </a:rPr>
                        <a:t>年</a:t>
                      </a:r>
                    </a:p>
                    <a:p>
                      <a:pPr marL="342900" lvl="0" indent="-165100" algn="l" defTabSz="914400" rtl="0" eaLnBrk="1" latinLnBrk="0" hangingPunct="1">
                        <a:lnSpc>
                          <a:spcPts val="2500"/>
                        </a:lnSpc>
                        <a:spcBef>
                          <a:spcPts val="0"/>
                        </a:spcBef>
                        <a:spcAft>
                          <a:spcPts val="30"/>
                        </a:spcAft>
                        <a:buFont typeface="Wingdings"/>
                        <a:buChar char=""/>
                      </a:pP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mn-cs"/>
                        </a:rPr>
                        <a:t>承租人於簽訂土地租約時，先預繳</a:t>
                      </a:r>
                      <a:r>
                        <a:rPr lang="en-US" altLang="zh-TW" sz="1900" kern="1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mn-cs"/>
                        </a:rPr>
                        <a:t>年租金。</a:t>
                      </a:r>
                      <a:r>
                        <a:rPr lang="en-US" altLang="zh-TW" sz="1900" kern="1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mn-cs"/>
                        </a:rPr>
                        <a:t>年內取得建照執照並建廠達一定進度</a:t>
                      </a:r>
                      <a:r>
                        <a:rPr lang="en-US" altLang="zh-TW" sz="19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mn-cs"/>
                        </a:rPr>
                        <a:t>建蔽率不低於承租土地面積</a:t>
                      </a:r>
                      <a:r>
                        <a:rPr lang="en-US" altLang="zh-TW" sz="1900" kern="100" dirty="0" smtClean="0">
                          <a:solidFill>
                            <a:schemeClr val="tx1"/>
                          </a:solidFill>
                          <a:effectLst/>
                          <a:latin typeface="微軟正黑體" panose="020B0604030504040204" pitchFamily="34" charset="-120"/>
                          <a:ea typeface="微軟正黑體" panose="020B0604030504040204" pitchFamily="34" charset="-120"/>
                          <a:cs typeface="+mn-cs"/>
                        </a:rPr>
                        <a:t>30%)</a:t>
                      </a: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mn-cs"/>
                        </a:rPr>
                        <a:t>者，即享有前</a:t>
                      </a:r>
                      <a:r>
                        <a:rPr lang="en-US" altLang="zh-TW" sz="1900" kern="1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mn-cs"/>
                        </a:rPr>
                        <a:t>年免土地租金之優惠</a:t>
                      </a:r>
                    </a:p>
                  </a:txBody>
                  <a:tcPr marL="68580" marR="68580" marT="0" marB="0" anchor="ctr"/>
                </a:tc>
                <a:tc>
                  <a:txBody>
                    <a:bodyPr/>
                    <a:lstStyle/>
                    <a:p>
                      <a:pPr algn="ctr">
                        <a:lnSpc>
                          <a:spcPts val="2400"/>
                        </a:lnSpc>
                        <a:spcAft>
                          <a:spcPts val="0"/>
                        </a:spcAft>
                      </a:pPr>
                      <a:r>
                        <a:rPr lang="zh-TW" altLang="en-US" sz="1900" kern="100" dirty="0" smtClean="0">
                          <a:effectLst/>
                          <a:latin typeface="微軟正黑體" panose="020B0604030504040204" pitchFamily="34" charset="-120"/>
                          <a:ea typeface="微軟正黑體" panose="020B0604030504040204" pitchFamily="34" charset="-120"/>
                          <a:cs typeface="Times New Roman"/>
                        </a:rPr>
                        <a:t>經濟部</a:t>
                      </a:r>
                      <a:endParaRPr lang="zh-TW" sz="19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393648">
                <a:tc vMerge="1">
                  <a:txBody>
                    <a:bodyPr/>
                    <a:lstStyle/>
                    <a:p>
                      <a:pPr algn="ctr">
                        <a:lnSpc>
                          <a:spcPts val="2400"/>
                        </a:lnSpc>
                        <a:spcAft>
                          <a:spcPts val="0"/>
                        </a:spcAft>
                      </a:pP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342900" lvl="0" indent="-342900">
                        <a:lnSpc>
                          <a:spcPts val="2500"/>
                        </a:lnSpc>
                        <a:spcBef>
                          <a:spcPts val="0"/>
                        </a:spcBef>
                        <a:spcAft>
                          <a:spcPts val="30"/>
                        </a:spcAft>
                        <a:buFont typeface="Wingdings"/>
                        <a:buChar char=""/>
                      </a:pPr>
                      <a:r>
                        <a:rPr lang="zh-TW" altLang="en-US" sz="1900" b="0" kern="100" smtClean="0">
                          <a:solidFill>
                            <a:schemeClr val="tx1"/>
                          </a:solidFill>
                          <a:effectLst/>
                          <a:latin typeface="微軟正黑體" panose="020B0604030504040204" pitchFamily="34" charset="-120"/>
                          <a:ea typeface="微軟正黑體" panose="020B0604030504040204" pitchFamily="34" charset="-120"/>
                        </a:rPr>
                        <a:t>研議穩定</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工業區土地</a:t>
                      </a:r>
                      <a:r>
                        <a:rPr lang="zh-TW" altLang="en-US" sz="1900" b="0" kern="100" smtClean="0">
                          <a:solidFill>
                            <a:schemeClr val="tx1"/>
                          </a:solidFill>
                          <a:effectLst/>
                          <a:latin typeface="微軟正黑體" panose="020B0604030504040204" pitchFamily="34" charset="-120"/>
                          <a:ea typeface="微軟正黑體" panose="020B0604030504040204" pitchFamily="34" charset="-120"/>
                        </a:rPr>
                        <a:t>價格方案，</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抑制投資炒作</a:t>
                      </a:r>
                    </a:p>
                  </a:txBody>
                  <a:tcPr marL="68580" marR="68580" marT="0" marB="0" anchor="ctr"/>
                </a:tc>
                <a:tc>
                  <a:txBody>
                    <a:bodyPr/>
                    <a:lstStyle/>
                    <a:p>
                      <a:pPr algn="ctr">
                        <a:lnSpc>
                          <a:spcPts val="2400"/>
                        </a:lnSpc>
                        <a:spcBef>
                          <a:spcPts val="600"/>
                        </a:spcBef>
                        <a:spcAft>
                          <a:spcPts val="0"/>
                        </a:spcAft>
                      </a:pP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Times New Roman"/>
                        </a:rPr>
                        <a:t>經濟部</a:t>
                      </a:r>
                      <a:endParaRPr lang="zh-TW" sz="1900" kern="100" dirty="0">
                        <a:solidFill>
                          <a:schemeClr val="tx1"/>
                        </a:solidFill>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1209195">
                <a:tc vMerge="1">
                  <a:txBody>
                    <a:bodyPr/>
                    <a:lstStyle/>
                    <a:p>
                      <a:pPr algn="ctr">
                        <a:lnSpc>
                          <a:spcPts val="2400"/>
                        </a:lnSpc>
                        <a:spcAft>
                          <a:spcPts val="0"/>
                        </a:spcAft>
                      </a:pP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342900" lvl="0" indent="-342900">
                        <a:lnSpc>
                          <a:spcPts val="2500"/>
                        </a:lnSpc>
                        <a:spcBef>
                          <a:spcPts val="0"/>
                        </a:spcBef>
                        <a:spcAft>
                          <a:spcPts val="30"/>
                        </a:spcAft>
                        <a:buFont typeface="Wingdings"/>
                        <a:buChar char=""/>
                      </a:pP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調降科學園區土地租金，維持以</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rPr>
                        <a:t>104</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年各園區素地租金作為優惠基準，預估平均優惠幅度</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rPr>
                        <a:t>8.99%</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，初期預定自</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rPr>
                        <a:t>105</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年</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rPr>
                        <a:t>1</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月</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rPr>
                        <a:t>1</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日至</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rPr>
                        <a:t>105</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年</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rPr>
                        <a:t>12</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月</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rPr>
                        <a:t>31</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rPr>
                        <a:t>日實施，後續年度視施行成效及經濟環境情況檢討評估</a:t>
                      </a:r>
                      <a:endParaRPr lang="zh-TW" altLang="en-US" sz="1900" b="0" kern="100" dirty="0">
                        <a:solidFill>
                          <a:schemeClr val="tx1"/>
                        </a:solidFill>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lnSpc>
                          <a:spcPts val="2400"/>
                        </a:lnSpc>
                        <a:spcAft>
                          <a:spcPts val="0"/>
                        </a:spcAft>
                      </a:pPr>
                      <a:r>
                        <a:rPr lang="zh-TW" altLang="en-US" sz="1900" kern="100" dirty="0" smtClean="0">
                          <a:solidFill>
                            <a:schemeClr val="tx1"/>
                          </a:solidFill>
                          <a:effectLst/>
                          <a:latin typeface="微軟正黑體" panose="020B0604030504040204" pitchFamily="34" charset="-120"/>
                          <a:ea typeface="微軟正黑體" panose="020B0604030504040204" pitchFamily="34" charset="-120"/>
                          <a:cs typeface="Times New Roman"/>
                        </a:rPr>
                        <a:t>科技部</a:t>
                      </a:r>
                      <a:endParaRPr lang="zh-TW" sz="1900" kern="100" dirty="0">
                        <a:solidFill>
                          <a:schemeClr val="tx1"/>
                        </a:solidFill>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956911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11</a:t>
            </a:fld>
            <a:endParaRPr lang="zh-TW" altLang="en-US">
              <a:solidFill>
                <a:prstClr val="black">
                  <a:tint val="75000"/>
                </a:prstClr>
              </a:solidFill>
            </a:endParaRPr>
          </a:p>
        </p:txBody>
      </p:sp>
      <p:sp>
        <p:nvSpPr>
          <p:cNvPr id="3" name="標題 1"/>
          <p:cNvSpPr txBox="1">
            <a:spLocks/>
          </p:cNvSpPr>
          <p:nvPr/>
        </p:nvSpPr>
        <p:spPr>
          <a:xfrm>
            <a:off x="-36512" y="-8334"/>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二</a:t>
            </a: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強化作為</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4260038627"/>
              </p:ext>
            </p:extLst>
          </p:nvPr>
        </p:nvGraphicFramePr>
        <p:xfrm>
          <a:off x="251520" y="836712"/>
          <a:ext cx="8568000" cy="5494213"/>
        </p:xfrm>
        <a:graphic>
          <a:graphicData uri="http://schemas.openxmlformats.org/drawingml/2006/table">
            <a:tbl>
              <a:tblPr firstRow="1" firstCol="1" bandRow="1">
                <a:tableStyleId>{5940675A-B579-460E-94D1-54222C63F5DA}</a:tableStyleId>
              </a:tblPr>
              <a:tblGrid>
                <a:gridCol w="1368000"/>
                <a:gridCol w="5904000"/>
                <a:gridCol w="1296000"/>
              </a:tblGrid>
              <a:tr h="587995">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推動措施</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具體作法</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主</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協</a:t>
                      </a:r>
                      <a:r>
                        <a:rPr lang="en-US" sz="2200" b="1" kern="100" dirty="0">
                          <a:effectLst/>
                          <a:latin typeface="微軟正黑體" panose="020B0604030504040204" pitchFamily="34" charset="-120"/>
                          <a:ea typeface="微軟正黑體" panose="020B0604030504040204" pitchFamily="34" charset="-120"/>
                        </a:rPr>
                        <a:t>)</a:t>
                      </a:r>
                      <a:r>
                        <a:rPr lang="zh-TW" sz="2200" b="1" kern="100" dirty="0" smtClean="0">
                          <a:effectLst/>
                          <a:latin typeface="微軟正黑體" panose="020B0604030504040204" pitchFamily="34" charset="-120"/>
                          <a:ea typeface="微軟正黑體" panose="020B0604030504040204" pitchFamily="34" charset="-120"/>
                        </a:rPr>
                        <a:t>辦</a:t>
                      </a:r>
                      <a:endParaRPr lang="en-US" altLang="zh-TW" sz="2200" b="1" kern="100" dirty="0" smtClean="0">
                        <a:effectLst/>
                        <a:latin typeface="微軟正黑體" panose="020B0604030504040204" pitchFamily="34" charset="-120"/>
                        <a:ea typeface="微軟正黑體" panose="020B0604030504040204" pitchFamily="34" charset="-120"/>
                      </a:endParaRPr>
                    </a:p>
                    <a:p>
                      <a:pPr algn="ctr">
                        <a:lnSpc>
                          <a:spcPts val="2400"/>
                        </a:lnSpc>
                        <a:spcAft>
                          <a:spcPts val="0"/>
                        </a:spcAft>
                      </a:pPr>
                      <a:r>
                        <a:rPr lang="zh-TW" sz="2200" b="1" kern="100" dirty="0" smtClean="0">
                          <a:effectLst/>
                          <a:latin typeface="微軟正黑體" panose="020B0604030504040204" pitchFamily="34" charset="-120"/>
                          <a:ea typeface="微軟正黑體" panose="020B0604030504040204" pitchFamily="34" charset="-120"/>
                        </a:rPr>
                        <a:t>機關</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r>
              <a:tr h="2468066">
                <a:tc>
                  <a:txBody>
                    <a:bodyPr/>
                    <a:lstStyle/>
                    <a:p>
                      <a:pPr algn="ctr">
                        <a:lnSpc>
                          <a:spcPts val="2400"/>
                        </a:lnSpc>
                        <a:spcAft>
                          <a:spcPts val="0"/>
                        </a:spcAft>
                      </a:pPr>
                      <a:r>
                        <a:rPr lang="zh-TW" altLang="en-US" sz="2200" b="1" kern="100" dirty="0" smtClean="0">
                          <a:effectLst/>
                          <a:latin typeface="微軟正黑體" panose="020B0604030504040204" pitchFamily="34" charset="-120"/>
                          <a:ea typeface="微軟正黑體" panose="020B0604030504040204" pitchFamily="34" charset="-120"/>
                        </a:rPr>
                        <a:t>確保穩定供電</a:t>
                      </a:r>
                      <a:r>
                        <a:rPr lang="en-US" sz="2200" kern="100" dirty="0">
                          <a:effectLst/>
                          <a:latin typeface="微軟正黑體" panose="020B0604030504040204" pitchFamily="34" charset="-120"/>
                          <a:ea typeface="微軟正黑體" panose="020B0604030504040204" pitchFamily="34" charset="-120"/>
                        </a:rPr>
                        <a:t> </a:t>
                      </a:r>
                      <a:endParaRPr lang="zh-TW" sz="22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342900" lvl="0" indent="-342900" algn="just" defTabSz="914400" rtl="0" eaLnBrk="1" latinLnBrk="0" hangingPunct="1">
                        <a:lnSpc>
                          <a:spcPts val="2400"/>
                        </a:lnSpc>
                        <a:spcAft>
                          <a:spcPts val="0"/>
                        </a:spcAft>
                        <a:buFont typeface="Wingdings"/>
                        <a:buChar char=""/>
                      </a:pP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cs typeface="+mn-cs"/>
                        </a:rPr>
                        <a:t>推動「電業法」修法，開放自用發電業</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cs typeface="+mn-cs"/>
                        </a:rPr>
                        <a:t>不含核能及大水力</a:t>
                      </a:r>
                      <a:r>
                        <a:rPr lang="en-US" altLang="zh-TW" sz="19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cs typeface="+mn-cs"/>
                        </a:rPr>
                        <a:t>設置</a:t>
                      </a:r>
                    </a:p>
                    <a:p>
                      <a:pPr marL="342900" lvl="0" indent="-342900" algn="just" defTabSz="914400" rtl="0" eaLnBrk="1" latinLnBrk="0" hangingPunct="1">
                        <a:lnSpc>
                          <a:spcPts val="2400"/>
                        </a:lnSpc>
                        <a:spcAft>
                          <a:spcPts val="0"/>
                        </a:spcAft>
                        <a:buFont typeface="Wingdings"/>
                        <a:buChar char=""/>
                      </a:pP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cs typeface="+mn-cs"/>
                        </a:rPr>
                        <a:t>加速推動太陽光電及離岸風力發電設置，鼓勵再生能源產業投資</a:t>
                      </a:r>
                    </a:p>
                    <a:p>
                      <a:pPr marL="342900" lvl="0" indent="-342900" algn="just" defTabSz="914400" rtl="0" eaLnBrk="1" latinLnBrk="0" hangingPunct="1">
                        <a:lnSpc>
                          <a:spcPts val="2400"/>
                        </a:lnSpc>
                        <a:spcAft>
                          <a:spcPts val="0"/>
                        </a:spcAft>
                        <a:buFont typeface="Wingdings"/>
                        <a:buChar char=""/>
                      </a:pP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cs typeface="+mn-cs"/>
                        </a:rPr>
                        <a:t>加速智慧電表布建，推動「多元時間電價」方案</a:t>
                      </a:r>
                    </a:p>
                    <a:p>
                      <a:pPr marL="342900" lvl="0" indent="-342900" algn="just" defTabSz="914400" rtl="0" eaLnBrk="1" latinLnBrk="0" hangingPunct="1">
                        <a:lnSpc>
                          <a:spcPts val="2400"/>
                        </a:lnSpc>
                        <a:spcAft>
                          <a:spcPts val="0"/>
                        </a:spcAft>
                        <a:buFont typeface="Wingdings"/>
                        <a:buChar char=""/>
                      </a:pP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cs typeface="+mn-cs"/>
                        </a:rPr>
                        <a:t>加速第三天然氣接收站建置，支援燃氣電廠需求</a:t>
                      </a:r>
                    </a:p>
                    <a:p>
                      <a:pPr marL="342900" lvl="0" indent="-342900" algn="just" defTabSz="914400" rtl="0" eaLnBrk="1" latinLnBrk="0" hangingPunct="1">
                        <a:lnSpc>
                          <a:spcPts val="2400"/>
                        </a:lnSpc>
                        <a:spcAft>
                          <a:spcPts val="0"/>
                        </a:spcAft>
                        <a:buFont typeface="Wingdings"/>
                        <a:buChar char=""/>
                      </a:pPr>
                      <a:r>
                        <a:rPr lang="zh-TW" altLang="en-US" sz="1900" b="0" kern="100" dirty="0" smtClean="0">
                          <a:solidFill>
                            <a:schemeClr val="tx1"/>
                          </a:solidFill>
                          <a:effectLst/>
                          <a:latin typeface="微軟正黑體" panose="020B0604030504040204" pitchFamily="34" charset="-120"/>
                          <a:ea typeface="微軟正黑體" panose="020B0604030504040204" pitchFamily="34" charset="-120"/>
                          <a:cs typeface="+mn-cs"/>
                        </a:rPr>
                        <a:t>電源供應不足時，增加汽電共生電力收購彈性</a:t>
                      </a:r>
                    </a:p>
                  </a:txBody>
                  <a:tcPr marL="68580" marR="68580" marT="0" marB="0" anchor="ctr"/>
                </a:tc>
                <a:tc>
                  <a:txBody>
                    <a:bodyPr/>
                    <a:lstStyle/>
                    <a:p>
                      <a:pPr algn="ctr">
                        <a:lnSpc>
                          <a:spcPts val="2400"/>
                        </a:lnSpc>
                        <a:spcAft>
                          <a:spcPts val="0"/>
                        </a:spcAft>
                      </a:pPr>
                      <a:r>
                        <a:rPr lang="zh-TW" altLang="en-US" sz="1900" kern="100" dirty="0" smtClean="0">
                          <a:effectLst/>
                          <a:latin typeface="微軟正黑體" panose="020B0604030504040204" pitchFamily="34" charset="-120"/>
                          <a:ea typeface="微軟正黑體" panose="020B0604030504040204" pitchFamily="34" charset="-120"/>
                          <a:cs typeface="Times New Roman"/>
                        </a:rPr>
                        <a:t>經濟部</a:t>
                      </a:r>
                      <a:endParaRPr lang="zh-TW" sz="19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1250207">
                <a:tc rowSpan="2">
                  <a:txBody>
                    <a:bodyPr/>
                    <a:lstStyle/>
                    <a:p>
                      <a:pPr algn="ctr">
                        <a:lnSpc>
                          <a:spcPts val="2400"/>
                        </a:lnSpc>
                        <a:spcAft>
                          <a:spcPts val="0"/>
                        </a:spcAft>
                      </a:pPr>
                      <a:r>
                        <a:rPr lang="zh-TW" altLang="en-US" sz="2200" b="1" kern="100" dirty="0" smtClean="0">
                          <a:effectLst/>
                          <a:latin typeface="微軟正黑體" panose="020B0604030504040204" pitchFamily="34" charset="-120"/>
                          <a:ea typeface="微軟正黑體" panose="020B0604030504040204" pitchFamily="34" charset="-120"/>
                          <a:cs typeface="Times New Roman"/>
                        </a:rPr>
                        <a:t>維持穩定供水</a:t>
                      </a:r>
                    </a:p>
                  </a:txBody>
                  <a:tcPr marL="68580" marR="68580" marT="0" marB="0" anchor="ctr"/>
                </a:tc>
                <a:tc>
                  <a:txBody>
                    <a:bodyPr/>
                    <a:lstStyle/>
                    <a:p>
                      <a:pPr marL="342900" lvl="0" indent="-342900" algn="just">
                        <a:lnSpc>
                          <a:spcPts val="2400"/>
                        </a:lnSpc>
                        <a:spcAft>
                          <a:spcPts val="0"/>
                        </a:spcAft>
                        <a:buFont typeface="Wingdings"/>
                        <a:buChar char=""/>
                      </a:pPr>
                      <a:r>
                        <a:rPr lang="zh-TW" altLang="en-US" sz="1900" b="0" kern="100" dirty="0" smtClean="0">
                          <a:effectLst/>
                          <a:latin typeface="微軟正黑體" panose="020B0604030504040204" pitchFamily="34" charset="-120"/>
                          <a:ea typeface="微軟正黑體" panose="020B0604030504040204" pitchFamily="34" charset="-120"/>
                        </a:rPr>
                        <a:t>加強自來水分區計量管網建置及管線汰換維護，降低漏水率，於</a:t>
                      </a:r>
                      <a:r>
                        <a:rPr lang="en-US" altLang="zh-TW" sz="1900" b="0" kern="100" dirty="0" smtClean="0">
                          <a:effectLst/>
                          <a:latin typeface="微軟正黑體" panose="020B0604030504040204" pitchFamily="34" charset="-120"/>
                          <a:ea typeface="微軟正黑體" panose="020B0604030504040204" pitchFamily="34" charset="-120"/>
                        </a:rPr>
                        <a:t>109</a:t>
                      </a:r>
                      <a:r>
                        <a:rPr lang="zh-TW" altLang="en-US" sz="1900" b="0" kern="100" dirty="0" smtClean="0">
                          <a:effectLst/>
                          <a:latin typeface="微軟正黑體" panose="020B0604030504040204" pitchFamily="34" charset="-120"/>
                          <a:ea typeface="微軟正黑體" panose="020B0604030504040204" pitchFamily="34" charset="-120"/>
                        </a:rPr>
                        <a:t>年以前將漏水率降至</a:t>
                      </a:r>
                      <a:r>
                        <a:rPr lang="en-US" altLang="zh-TW" sz="1900" b="0" kern="100" dirty="0" smtClean="0">
                          <a:effectLst/>
                          <a:latin typeface="微軟正黑體" panose="020B0604030504040204" pitchFamily="34" charset="-120"/>
                          <a:ea typeface="微軟正黑體" panose="020B0604030504040204" pitchFamily="34" charset="-120"/>
                        </a:rPr>
                        <a:t>14.25</a:t>
                      </a:r>
                      <a:r>
                        <a:rPr lang="zh-TW" altLang="en-US" sz="1900" b="0" kern="100" dirty="0" smtClean="0">
                          <a:effectLst/>
                          <a:latin typeface="微軟正黑體" panose="020B0604030504040204" pitchFamily="34" charset="-120"/>
                          <a:ea typeface="微軟正黑體" panose="020B0604030504040204" pitchFamily="34" charset="-120"/>
                        </a:rPr>
                        <a:t>％</a:t>
                      </a:r>
                      <a:r>
                        <a:rPr lang="en-US" altLang="zh-TW" sz="1900" b="0" kern="100" dirty="0" smtClean="0">
                          <a:effectLst/>
                          <a:latin typeface="微軟正黑體" panose="020B0604030504040204" pitchFamily="34" charset="-120"/>
                          <a:ea typeface="微軟正黑體" panose="020B0604030504040204" pitchFamily="34" charset="-120"/>
                        </a:rPr>
                        <a:t>(104</a:t>
                      </a:r>
                      <a:r>
                        <a:rPr lang="zh-TW" altLang="en-US" sz="1900" b="0" kern="100" dirty="0" smtClean="0">
                          <a:effectLst/>
                          <a:latin typeface="微軟正黑體" panose="020B0604030504040204" pitchFamily="34" charset="-120"/>
                          <a:ea typeface="微軟正黑體" panose="020B0604030504040204" pitchFamily="34" charset="-120"/>
                        </a:rPr>
                        <a:t>年</a:t>
                      </a:r>
                      <a:r>
                        <a:rPr lang="en-US" altLang="zh-TW" sz="1900" b="0" kern="100" dirty="0" smtClean="0">
                          <a:effectLst/>
                          <a:latin typeface="微軟正黑體" panose="020B0604030504040204" pitchFamily="34" charset="-120"/>
                          <a:ea typeface="微軟正黑體" panose="020B0604030504040204" pitchFamily="34" charset="-120"/>
                        </a:rPr>
                        <a:t>16.9%)</a:t>
                      </a:r>
                      <a:r>
                        <a:rPr lang="zh-TW" altLang="en-US" sz="1900" b="0" kern="100" dirty="0" smtClean="0">
                          <a:effectLst/>
                          <a:latin typeface="微軟正黑體" panose="020B0604030504040204" pitchFamily="34" charset="-120"/>
                          <a:ea typeface="微軟正黑體" panose="020B0604030504040204" pitchFamily="34" charset="-120"/>
                        </a:rPr>
                        <a:t>，增加每年</a:t>
                      </a:r>
                      <a:r>
                        <a:rPr lang="en-US" altLang="zh-TW" sz="1900" b="0" kern="100" dirty="0" smtClean="0">
                          <a:effectLst/>
                          <a:latin typeface="微軟正黑體" panose="020B0604030504040204" pitchFamily="34" charset="-120"/>
                          <a:ea typeface="微軟正黑體" panose="020B0604030504040204" pitchFamily="34" charset="-120"/>
                        </a:rPr>
                        <a:t>1.74</a:t>
                      </a:r>
                      <a:r>
                        <a:rPr lang="zh-TW" altLang="en-US" sz="1900" b="0" kern="100" dirty="0" smtClean="0">
                          <a:effectLst/>
                          <a:latin typeface="微軟正黑體" panose="020B0604030504040204" pitchFamily="34" charset="-120"/>
                          <a:ea typeface="微軟正黑體" panose="020B0604030504040204" pitchFamily="34" charset="-120"/>
                        </a:rPr>
                        <a:t>億立方公尺水量</a:t>
                      </a:r>
                      <a:r>
                        <a:rPr lang="en-US" altLang="zh-TW" sz="1900" b="0" kern="100" dirty="0" smtClean="0">
                          <a:effectLst/>
                          <a:latin typeface="微軟正黑體" panose="020B0604030504040204" pitchFamily="34" charset="-120"/>
                          <a:ea typeface="微軟正黑體" panose="020B0604030504040204" pitchFamily="34" charset="-120"/>
                        </a:rPr>
                        <a:t>(</a:t>
                      </a:r>
                      <a:r>
                        <a:rPr lang="zh-TW" altLang="en-US" sz="1900" b="0" kern="100" dirty="0" smtClean="0">
                          <a:effectLst/>
                          <a:latin typeface="微軟正黑體" panose="020B0604030504040204" pitchFamily="34" charset="-120"/>
                          <a:ea typeface="微軟正黑體" panose="020B0604030504040204" pitchFamily="34" charset="-120"/>
                        </a:rPr>
                        <a:t>約</a:t>
                      </a:r>
                      <a:r>
                        <a:rPr lang="en-US" altLang="zh-TW" sz="1900" b="0" kern="100" dirty="0" smtClean="0">
                          <a:effectLst/>
                          <a:latin typeface="微軟正黑體" panose="020B0604030504040204" pitchFamily="34" charset="-120"/>
                          <a:ea typeface="微軟正黑體" panose="020B0604030504040204" pitchFamily="34" charset="-120"/>
                        </a:rPr>
                        <a:t>0.8</a:t>
                      </a:r>
                      <a:r>
                        <a:rPr lang="zh-TW" altLang="en-US" sz="1900" b="0" kern="100" dirty="0" smtClean="0">
                          <a:effectLst/>
                          <a:latin typeface="微軟正黑體" panose="020B0604030504040204" pitchFamily="34" charset="-120"/>
                          <a:ea typeface="微軟正黑體" panose="020B0604030504040204" pitchFamily="34" charset="-120"/>
                        </a:rPr>
                        <a:t>座石門水庫容量</a:t>
                      </a:r>
                      <a:r>
                        <a:rPr lang="en-US" altLang="zh-TW" sz="1900" b="0" kern="100" dirty="0" smtClean="0">
                          <a:effectLst/>
                          <a:latin typeface="微軟正黑體" panose="020B0604030504040204" pitchFamily="34" charset="-120"/>
                          <a:ea typeface="微軟正黑體" panose="020B0604030504040204" pitchFamily="34" charset="-120"/>
                        </a:rPr>
                        <a:t>)</a:t>
                      </a:r>
                    </a:p>
                  </a:txBody>
                  <a:tcPr marL="68580" marR="68580" marT="0" marB="0" anchor="ctr"/>
                </a:tc>
                <a:tc>
                  <a:txBody>
                    <a:bodyPr/>
                    <a:lstStyle/>
                    <a:p>
                      <a:pPr algn="ctr">
                        <a:lnSpc>
                          <a:spcPts val="2400"/>
                        </a:lnSpc>
                        <a:spcAft>
                          <a:spcPts val="0"/>
                        </a:spcAft>
                      </a:pPr>
                      <a:r>
                        <a:rPr lang="zh-TW" altLang="en-US" sz="1900" kern="100" dirty="0" smtClean="0">
                          <a:effectLst/>
                          <a:latin typeface="微軟正黑體" panose="020B0604030504040204" pitchFamily="34" charset="-120"/>
                          <a:ea typeface="微軟正黑體" panose="020B0604030504040204" pitchFamily="34" charset="-120"/>
                          <a:cs typeface="Times New Roman"/>
                        </a:rPr>
                        <a:t>經濟部</a:t>
                      </a:r>
                      <a:endParaRPr lang="zh-TW" sz="19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1166340">
                <a:tc vMerge="1">
                  <a:txBody>
                    <a:bodyPr/>
                    <a:lstStyle/>
                    <a:p>
                      <a:pPr algn="ctr">
                        <a:lnSpc>
                          <a:spcPts val="2400"/>
                        </a:lnSpc>
                        <a:spcAft>
                          <a:spcPts val="0"/>
                        </a:spcAft>
                      </a:pP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342900" marR="0" lvl="0" indent="-342900" algn="just" defTabSz="914400" rtl="0" eaLnBrk="1" fontAlgn="auto" latinLnBrk="0" hangingPunct="1">
                        <a:lnSpc>
                          <a:spcPts val="2400"/>
                        </a:lnSpc>
                        <a:spcBef>
                          <a:spcPts val="0"/>
                        </a:spcBef>
                        <a:spcAft>
                          <a:spcPts val="0"/>
                        </a:spcAft>
                        <a:buClrTx/>
                        <a:buSzTx/>
                        <a:buFont typeface="Wingdings"/>
                        <a:buChar char=""/>
                        <a:tabLst/>
                        <a:defRPr/>
                      </a:pPr>
                      <a:r>
                        <a:rPr lang="zh-TW" altLang="en-US" sz="1900" b="0" kern="100" dirty="0" smtClean="0">
                          <a:effectLst/>
                          <a:latin typeface="微軟正黑體" panose="020B0604030504040204" pitchFamily="34" charset="-120"/>
                          <a:ea typeface="微軟正黑體" panose="020B0604030504040204" pitchFamily="34" charset="-120"/>
                        </a:rPr>
                        <a:t>鼓勵民間再生水處理系統投資，提供再生水設備關稅減免，並允許污水廠與再生水廠得以合併設置，加速達成年增供應</a:t>
                      </a:r>
                      <a:r>
                        <a:rPr lang="en-US" altLang="zh-TW" sz="1900" b="0" kern="100" dirty="0" smtClean="0">
                          <a:effectLst/>
                          <a:latin typeface="微軟正黑體" panose="020B0604030504040204" pitchFamily="34" charset="-120"/>
                          <a:ea typeface="微軟正黑體" panose="020B0604030504040204" pitchFamily="34" charset="-120"/>
                        </a:rPr>
                        <a:t>3</a:t>
                      </a:r>
                      <a:r>
                        <a:rPr lang="zh-TW" altLang="en-US" sz="1900" b="0" kern="100" dirty="0" smtClean="0">
                          <a:effectLst/>
                          <a:latin typeface="微軟正黑體" panose="020B0604030504040204" pitchFamily="34" charset="-120"/>
                          <a:ea typeface="微軟正黑體" panose="020B0604030504040204" pitchFamily="34" charset="-120"/>
                        </a:rPr>
                        <a:t>億噸再生水之目標</a:t>
                      </a:r>
                    </a:p>
                  </a:txBody>
                  <a:tcPr marL="68580" marR="68580" marT="0" marB="0" anchor="ctr"/>
                </a:tc>
                <a:tc>
                  <a:txBody>
                    <a:bodyPr/>
                    <a:lstStyle/>
                    <a:p>
                      <a:pPr algn="ctr">
                        <a:lnSpc>
                          <a:spcPts val="2400"/>
                        </a:lnSpc>
                        <a:spcAft>
                          <a:spcPts val="0"/>
                        </a:spcAft>
                      </a:pPr>
                      <a:r>
                        <a:rPr lang="zh-TW" altLang="en-US" sz="1900" kern="100" dirty="0" smtClean="0">
                          <a:effectLst/>
                          <a:latin typeface="微軟正黑體" panose="020B0604030504040204" pitchFamily="34" charset="-120"/>
                          <a:ea typeface="微軟正黑體" panose="020B0604030504040204" pitchFamily="34" charset="-120"/>
                          <a:cs typeface="Times New Roman"/>
                        </a:rPr>
                        <a:t>經濟部</a:t>
                      </a:r>
                      <a:endParaRPr lang="en-US" altLang="zh-TW" sz="1900" kern="100" dirty="0" smtClean="0">
                        <a:effectLst/>
                        <a:latin typeface="微軟正黑體" panose="020B0604030504040204" pitchFamily="34" charset="-120"/>
                        <a:ea typeface="微軟正黑體" panose="020B0604030504040204" pitchFamily="34" charset="-120"/>
                        <a:cs typeface="Times New Roman"/>
                      </a:endParaRPr>
                    </a:p>
                    <a:p>
                      <a:pPr algn="ctr">
                        <a:lnSpc>
                          <a:spcPts val="2400"/>
                        </a:lnSpc>
                        <a:spcAft>
                          <a:spcPts val="0"/>
                        </a:spcAft>
                      </a:pPr>
                      <a:r>
                        <a:rPr lang="en-US" altLang="zh-TW" sz="1900" kern="100" dirty="0" smtClean="0">
                          <a:effectLst/>
                          <a:latin typeface="微軟正黑體" panose="020B0604030504040204" pitchFamily="34" charset="-120"/>
                          <a:ea typeface="微軟正黑體" panose="020B0604030504040204" pitchFamily="34" charset="-120"/>
                          <a:cs typeface="Times New Roman"/>
                        </a:rPr>
                        <a:t>(</a:t>
                      </a:r>
                      <a:r>
                        <a:rPr lang="zh-TW" altLang="en-US" sz="1900" kern="100" dirty="0" smtClean="0">
                          <a:effectLst/>
                          <a:latin typeface="微軟正黑體" panose="020B0604030504040204" pitchFamily="34" charset="-120"/>
                          <a:ea typeface="微軟正黑體" panose="020B0604030504040204" pitchFamily="34" charset="-120"/>
                          <a:cs typeface="Times New Roman"/>
                        </a:rPr>
                        <a:t>財政部</a:t>
                      </a:r>
                      <a:r>
                        <a:rPr lang="en-US" altLang="zh-TW" sz="1900" kern="100" dirty="0" smtClean="0">
                          <a:effectLst/>
                          <a:latin typeface="微軟正黑體" panose="020B0604030504040204" pitchFamily="34" charset="-120"/>
                          <a:ea typeface="微軟正黑體" panose="020B0604030504040204" pitchFamily="34" charset="-120"/>
                          <a:cs typeface="Times New Roman"/>
                        </a:rPr>
                        <a:t>)</a:t>
                      </a:r>
                      <a:endParaRPr lang="zh-TW" sz="19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901118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12</a:t>
            </a:fld>
            <a:endParaRPr lang="zh-TW" altLang="en-US" dirty="0">
              <a:solidFill>
                <a:prstClr val="black">
                  <a:tint val="75000"/>
                </a:prstClr>
              </a:solidFill>
            </a:endParaRPr>
          </a:p>
        </p:txBody>
      </p:sp>
      <p:sp>
        <p:nvSpPr>
          <p:cNvPr id="7" name="標題 1"/>
          <p:cNvSpPr txBox="1">
            <a:spLocks/>
          </p:cNvSpPr>
          <p:nvPr/>
        </p:nvSpPr>
        <p:spPr>
          <a:xfrm>
            <a:off x="34725" y="116632"/>
            <a:ext cx="9144000" cy="65198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zh-TW" altLang="en-US" sz="4000" b="1" dirty="0">
                <a:solidFill>
                  <a:srgbClr val="002060"/>
                </a:solidFill>
                <a:effectLst>
                  <a:outerShdw blurRad="38100" dist="38100" dir="2700000" algn="tl">
                    <a:srgbClr val="000000">
                      <a:alpha val="43137"/>
                    </a:srgbClr>
                  </a:outerShdw>
                </a:effectLst>
                <a:cs typeface="Times New Roman" panose="02020603050405020304" pitchFamily="18" charset="0"/>
              </a:rPr>
              <a:t>二</a:t>
            </a:r>
            <a:r>
              <a:rPr lang="zh-TW" altLang="en-US" sz="4000" b="1" dirty="0" smtClean="0">
                <a:solidFill>
                  <a:srgbClr val="002060"/>
                </a:solidFill>
                <a:effectLst>
                  <a:outerShdw blurRad="38100" dist="38100" dir="2700000" algn="tl">
                    <a:srgbClr val="000000">
                      <a:alpha val="43137"/>
                    </a:srgbClr>
                  </a:outerShdw>
                </a:effectLst>
                <a:cs typeface="Times New Roman" panose="02020603050405020304" pitchFamily="18" charset="0"/>
              </a:rPr>
              <a:t>、激發</a:t>
            </a:r>
            <a:r>
              <a:rPr lang="zh-TW" altLang="en-US" sz="4000" b="1" dirty="0">
                <a:solidFill>
                  <a:srgbClr val="002060"/>
                </a:solidFill>
                <a:effectLst>
                  <a:outerShdw blurRad="38100" dist="38100" dir="2700000" algn="tl">
                    <a:srgbClr val="000000">
                      <a:alpha val="43137"/>
                    </a:srgbClr>
                  </a:outerShdw>
                </a:effectLst>
                <a:cs typeface="Times New Roman" panose="02020603050405020304" pitchFamily="18" charset="0"/>
              </a:rPr>
              <a:t>民間</a:t>
            </a:r>
            <a:r>
              <a:rPr lang="zh-TW" altLang="en-US" sz="4000" b="1" dirty="0" smtClean="0">
                <a:solidFill>
                  <a:srgbClr val="002060"/>
                </a:solidFill>
                <a:effectLst>
                  <a:outerShdw blurRad="38100" dist="38100" dir="2700000" algn="tl">
                    <a:srgbClr val="000000">
                      <a:alpha val="43137"/>
                    </a:srgbClr>
                  </a:outerShdw>
                </a:effectLst>
                <a:cs typeface="Times New Roman" panose="02020603050405020304" pitchFamily="18" charset="0"/>
              </a:rPr>
              <a:t>投資</a:t>
            </a:r>
            <a:endParaRPr lang="en-US" altLang="zh-TW" sz="40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8" name="標題 1"/>
          <p:cNvSpPr txBox="1">
            <a:spLocks/>
          </p:cNvSpPr>
          <p:nvPr/>
        </p:nvSpPr>
        <p:spPr>
          <a:xfrm>
            <a:off x="-36512" y="692696"/>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一</a:t>
            </a:r>
            <a:r>
              <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rPr>
              <a:t>) </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面臨</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課題</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11" name="表格 10"/>
          <p:cNvGraphicFramePr>
            <a:graphicFrameLocks noGrp="1"/>
          </p:cNvGraphicFramePr>
          <p:nvPr>
            <p:extLst>
              <p:ext uri="{D42A27DB-BD31-4B8C-83A1-F6EECF244321}">
                <p14:modId xmlns:p14="http://schemas.microsoft.com/office/powerpoint/2010/main" val="3906694222"/>
              </p:ext>
            </p:extLst>
          </p:nvPr>
        </p:nvGraphicFramePr>
        <p:xfrm>
          <a:off x="395536" y="1412776"/>
          <a:ext cx="8280000" cy="4401698"/>
        </p:xfrm>
        <a:graphic>
          <a:graphicData uri="http://schemas.openxmlformats.org/drawingml/2006/table">
            <a:tbl>
              <a:tblPr firstRow="1" bandRow="1">
                <a:tableStyleId>{93296810-A885-4BE3-A3E7-6D5BEEA58F35}</a:tableStyleId>
              </a:tblPr>
              <a:tblGrid>
                <a:gridCol w="1800000"/>
                <a:gridCol w="6480000"/>
              </a:tblGrid>
              <a:tr h="540000">
                <a:tc>
                  <a:txBody>
                    <a:bodyPr/>
                    <a:lstStyle/>
                    <a:p>
                      <a:pPr algn="ctr"/>
                      <a:r>
                        <a:rPr lang="zh-TW" altLang="en-US" sz="2600" dirty="0" smtClean="0">
                          <a:solidFill>
                            <a:srgbClr val="1F497D"/>
                          </a:solidFill>
                          <a:latin typeface="微軟正黑體" panose="020B0604030504040204" pitchFamily="34" charset="-120"/>
                          <a:ea typeface="微軟正黑體" panose="020B0604030504040204" pitchFamily="34" charset="-120"/>
                        </a:rPr>
                        <a:t>課題</a:t>
                      </a:r>
                      <a:endParaRPr lang="zh-TW" altLang="en-US" sz="2600" dirty="0">
                        <a:solidFill>
                          <a:srgbClr val="1F497D"/>
                        </a:solidFill>
                        <a:latin typeface="微軟正黑體" panose="020B0604030504040204" pitchFamily="34" charset="-120"/>
                        <a:ea typeface="微軟正黑體" panose="020B0604030504040204" pitchFamily="34" charset="-120"/>
                      </a:endParaRP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r>
                        <a:rPr lang="zh-TW" altLang="en-US" sz="2600" dirty="0" smtClean="0">
                          <a:solidFill>
                            <a:srgbClr val="1F497D"/>
                          </a:solidFill>
                          <a:latin typeface="微軟正黑體" panose="020B0604030504040204" pitchFamily="34" charset="-120"/>
                          <a:ea typeface="微軟正黑體" panose="020B0604030504040204" pitchFamily="34" charset="-120"/>
                        </a:rPr>
                        <a:t>內容</a:t>
                      </a:r>
                      <a:endParaRPr lang="zh-TW" altLang="en-US" sz="2600" dirty="0">
                        <a:solidFill>
                          <a:srgbClr val="1F497D"/>
                        </a:solidFill>
                        <a:latin typeface="微軟正黑體" panose="020B0604030504040204" pitchFamily="34" charset="-120"/>
                        <a:ea typeface="微軟正黑體" panose="020B0604030504040204" pitchFamily="34" charset="-120"/>
                      </a:endParaRP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834018">
                <a:tc>
                  <a:txBody>
                    <a:bodyPr/>
                    <a:lstStyle/>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投資研發租稅誘因不足</a:t>
                      </a: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285750" indent="-285750" algn="l">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產創條例取消許多原促產條例之租稅優惠，使租稅工具限縮</a:t>
                      </a: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594425">
                <a:tc>
                  <a:txBody>
                    <a:bodyPr/>
                    <a:lstStyle/>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投資標的</a:t>
                      </a:r>
                      <a:endParaRPr lang="en-US" altLang="zh-TW" sz="2400" b="1" dirty="0" smtClean="0">
                        <a:solidFill>
                          <a:schemeClr val="tx2">
                            <a:lumMod val="75000"/>
                          </a:schemeClr>
                        </a:solidFill>
                        <a:latin typeface="微軟正黑體" panose="020B0604030504040204" pitchFamily="34" charset="-120"/>
                        <a:ea typeface="微軟正黑體" panose="020B0604030504040204" pitchFamily="34" charset="-120"/>
                      </a:endParaRPr>
                    </a:p>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缺乏</a:t>
                      </a: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285750" indent="-285750" algn="l">
                        <a:lnSpc>
                          <a:spcPts val="2800"/>
                        </a:lnSpc>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臺灣超額儲蓄累增，企業投資保守，宜發掘具潛力之投資標的，導引企業資金投入實體經濟活動</a:t>
                      </a:r>
                      <a:endParaRPr lang="en-US" altLang="zh-TW" sz="2000" dirty="0" smtClean="0">
                        <a:solidFill>
                          <a:schemeClr val="tx2">
                            <a:lumMod val="75000"/>
                          </a:schemeClr>
                        </a:solidFill>
                        <a:latin typeface="微軟正黑體" panose="020B0604030504040204" pitchFamily="34" charset="-120"/>
                        <a:ea typeface="微軟正黑體" panose="020B0604030504040204" pitchFamily="34" charset="-120"/>
                      </a:endParaRPr>
                    </a:p>
                    <a:p>
                      <a:pPr marL="285750" indent="-285750" algn="l">
                        <a:lnSpc>
                          <a:spcPts val="2800"/>
                        </a:lnSpc>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政府資金應扮演領頭羊角色，發揮資金槓桿作用，促進投資動能</a:t>
                      </a: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1331529">
                <a:tc>
                  <a:txBody>
                    <a:bodyPr/>
                    <a:lstStyle/>
                    <a:p>
                      <a:pPr marL="0" indent="0" algn="ctr" defTabSz="914400" rtl="0" eaLnBrk="1" latinLnBrk="0" hangingPunct="1">
                        <a:lnSpc>
                          <a:spcPts val="2800"/>
                        </a:lnSpc>
                        <a:buFont typeface="Arial" panose="020B0604020202020204" pitchFamily="34" charset="0"/>
                        <a:buNone/>
                      </a:pPr>
                      <a:r>
                        <a:rPr lang="zh-TW" altLang="en-US" sz="2400" b="1" kern="1200" dirty="0" smtClean="0">
                          <a:solidFill>
                            <a:srgbClr val="1F497D"/>
                          </a:solidFill>
                          <a:latin typeface="微軟正黑體" panose="020B0604030504040204" pitchFamily="34" charset="-120"/>
                          <a:ea typeface="微軟正黑體" panose="020B0604030504040204" pitchFamily="34" charset="-120"/>
                          <a:cs typeface="+mn-cs"/>
                        </a:rPr>
                        <a:t>生活產業發展待提振</a:t>
                      </a: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285750" indent="-285750" algn="l" defTabSz="914400" rtl="0" eaLnBrk="1" latinLnBrk="0" hangingPunct="1">
                        <a:lnSpc>
                          <a:spcPts val="2800"/>
                        </a:lnSpc>
                        <a:buFont typeface="Arial" panose="020B0604020202020204" pitchFamily="34" charset="0"/>
                        <a:buChar char="•"/>
                      </a:pPr>
                      <a:r>
                        <a:rPr lang="zh-TW" altLang="en-US" sz="2000" kern="1200" dirty="0" smtClean="0">
                          <a:solidFill>
                            <a:srgbClr val="1F497D"/>
                          </a:solidFill>
                          <a:latin typeface="微軟正黑體" panose="020B0604030504040204" pitchFamily="34" charset="-120"/>
                          <a:ea typeface="微軟正黑體" panose="020B0604030504040204" pitchFamily="34" charset="-120"/>
                          <a:cs typeface="+mn-cs"/>
                        </a:rPr>
                        <a:t>應提升吸引觀光客之誘因，例如：簽證、觀光資源及地方特色、民宿設置規定放寬等</a:t>
                      </a:r>
                      <a:endParaRPr lang="en-US" altLang="zh-TW" sz="2000" kern="1200" dirty="0" smtClean="0">
                        <a:solidFill>
                          <a:srgbClr val="1F497D"/>
                        </a:solidFill>
                        <a:latin typeface="微軟正黑體" panose="020B0604030504040204" pitchFamily="34" charset="-120"/>
                        <a:ea typeface="微軟正黑體" panose="020B0604030504040204" pitchFamily="34" charset="-120"/>
                        <a:cs typeface="+mn-cs"/>
                      </a:endParaRPr>
                    </a:p>
                    <a:p>
                      <a:pPr marL="285750" indent="-285750" algn="l" defTabSz="914400" rtl="0" eaLnBrk="1" latinLnBrk="0" hangingPunct="1">
                        <a:lnSpc>
                          <a:spcPts val="2800"/>
                        </a:lnSpc>
                        <a:buFont typeface="Arial" panose="020B0604020202020204" pitchFamily="34" charset="0"/>
                        <a:buChar char="•"/>
                      </a:pPr>
                      <a:r>
                        <a:rPr lang="zh-TW" altLang="en-US" sz="2000" kern="1200" dirty="0" smtClean="0">
                          <a:solidFill>
                            <a:srgbClr val="1F497D"/>
                          </a:solidFill>
                          <a:latin typeface="微軟正黑體" panose="020B0604030504040204" pitchFamily="34" charset="-120"/>
                          <a:ea typeface="微軟正黑體" panose="020B0604030504040204" pitchFamily="34" charset="-120"/>
                          <a:cs typeface="+mn-cs"/>
                        </a:rPr>
                        <a:t>政府對文創產業資源挹注不足，中長期發展對策須強化</a:t>
                      </a: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bl>
          </a:graphicData>
        </a:graphic>
      </p:graphicFrame>
      <p:sp>
        <p:nvSpPr>
          <p:cNvPr id="9" name="文字方塊 1"/>
          <p:cNvSpPr txBox="1">
            <a:spLocks noChangeArrowheads="1"/>
          </p:cNvSpPr>
          <p:nvPr/>
        </p:nvSpPr>
        <p:spPr bwMode="auto">
          <a:xfrm>
            <a:off x="172646" y="6083552"/>
            <a:ext cx="86409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Arial" pitchFamily="34" charset="0"/>
                <a:ea typeface="新細明體" pitchFamily="18" charset="-120"/>
              </a:defRPr>
            </a:lvl1pPr>
            <a:lvl2pPr marL="742950" indent="-285750" eaLnBrk="0" hangingPunct="0">
              <a:defRPr kumimoji="1" sz="1200">
                <a:solidFill>
                  <a:schemeClr val="tx1"/>
                </a:solidFill>
                <a:latin typeface="Arial" pitchFamily="34" charset="0"/>
                <a:ea typeface="新細明體" pitchFamily="18" charset="-120"/>
              </a:defRPr>
            </a:lvl2pPr>
            <a:lvl3pPr marL="1143000" indent="-228600" eaLnBrk="0" hangingPunct="0">
              <a:defRPr kumimoji="1" sz="1200">
                <a:solidFill>
                  <a:schemeClr val="tx1"/>
                </a:solidFill>
                <a:latin typeface="Arial" pitchFamily="34" charset="0"/>
                <a:ea typeface="新細明體" pitchFamily="18" charset="-120"/>
              </a:defRPr>
            </a:lvl3pPr>
            <a:lvl4pPr marL="1600200" indent="-228600" eaLnBrk="0" hangingPunct="0">
              <a:defRPr kumimoji="1" sz="1200">
                <a:solidFill>
                  <a:schemeClr val="tx1"/>
                </a:solidFill>
                <a:latin typeface="Arial" pitchFamily="34" charset="0"/>
                <a:ea typeface="新細明體" pitchFamily="18" charset="-120"/>
              </a:defRPr>
            </a:lvl4pPr>
            <a:lvl5pPr marL="2057400" indent="-228600" eaLnBrk="0" hangingPunct="0">
              <a:defRPr kumimoji="1" sz="12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9pPr>
          </a:lstStyle>
          <a:p>
            <a:pPr marL="895350" indent="-895350" eaLnBrk="1" hangingPunct="1"/>
            <a:r>
              <a:rPr lang="zh-TW" altLang="en-US" sz="1400" dirty="0">
                <a:solidFill>
                  <a:srgbClr val="000000"/>
                </a:solidFill>
                <a:latin typeface="微軟正黑體" panose="020B0604030504040204" pitchFamily="34" charset="-120"/>
                <a:ea typeface="微軟正黑體" panose="020B0604030504040204" pitchFamily="34" charset="-120"/>
              </a:rPr>
              <a:t>資料來源</a:t>
            </a:r>
            <a:r>
              <a:rPr lang="zh-TW" altLang="en-US" sz="1400" dirty="0" smtClean="0">
                <a:solidFill>
                  <a:srgbClr val="000000"/>
                </a:solidFill>
                <a:latin typeface="微軟正黑體" panose="020B0604030504040204" pitchFamily="34" charset="-120"/>
                <a:ea typeface="微軟正黑體" panose="020B0604030504040204" pitchFamily="34" charset="-120"/>
              </a:rPr>
              <a:t>：本會整理自全國</a:t>
            </a:r>
            <a:r>
              <a:rPr lang="zh-TW" altLang="en-US" sz="1400" dirty="0">
                <a:solidFill>
                  <a:srgbClr val="000000"/>
                </a:solidFill>
                <a:latin typeface="微軟正黑體" panose="020B0604030504040204" pitchFamily="34" charset="-120"/>
                <a:ea typeface="微軟正黑體" panose="020B0604030504040204" pitchFamily="34" charset="-120"/>
              </a:rPr>
              <a:t>工業總會建言白皮書、全國商業總會建言白皮書、臺灣金融服務業聯合總會建言</a:t>
            </a:r>
            <a:r>
              <a:rPr lang="zh-TW" altLang="en-US" sz="1400" dirty="0" smtClean="0">
                <a:solidFill>
                  <a:srgbClr val="000000"/>
                </a:solidFill>
                <a:latin typeface="微軟正黑體" panose="020B0604030504040204" pitchFamily="34" charset="-120"/>
                <a:ea typeface="微軟正黑體" panose="020B0604030504040204" pitchFamily="34" charset="-120"/>
              </a:rPr>
              <a:t>白皮書、工商協進會建言</a:t>
            </a:r>
            <a:r>
              <a:rPr lang="zh-TW" altLang="en-US" sz="1400" dirty="0" smtClean="0">
                <a:solidFill>
                  <a:srgbClr val="000000"/>
                </a:solidFill>
                <a:latin typeface="微軟正黑體" panose="020B0604030504040204" pitchFamily="34" charset="-120"/>
                <a:ea typeface="微軟正黑體" panose="020B0604030504040204" pitchFamily="34" charset="-120"/>
              </a:rPr>
              <a:t>等</a:t>
            </a:r>
            <a:endParaRPr lang="zh-TW" altLang="en-US" sz="1400" dirty="0">
              <a:solidFill>
                <a:srgbClr val="00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37054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13</a:t>
            </a:fld>
            <a:endParaRPr lang="zh-TW" altLang="en-US">
              <a:solidFill>
                <a:prstClr val="black">
                  <a:tint val="75000"/>
                </a:prstClr>
              </a:solidFill>
            </a:endParaRPr>
          </a:p>
        </p:txBody>
      </p:sp>
      <p:sp>
        <p:nvSpPr>
          <p:cNvPr id="3" name="標題 1"/>
          <p:cNvSpPr txBox="1">
            <a:spLocks/>
          </p:cNvSpPr>
          <p:nvPr/>
        </p:nvSpPr>
        <p:spPr>
          <a:xfrm>
            <a:off x="-36512" y="-8334"/>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二</a:t>
            </a: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強化作為</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445926166"/>
              </p:ext>
            </p:extLst>
          </p:nvPr>
        </p:nvGraphicFramePr>
        <p:xfrm>
          <a:off x="251520" y="752830"/>
          <a:ext cx="8568000" cy="5352340"/>
        </p:xfrm>
        <a:graphic>
          <a:graphicData uri="http://schemas.openxmlformats.org/drawingml/2006/table">
            <a:tbl>
              <a:tblPr firstRow="1" firstCol="1" bandRow="1">
                <a:tableStyleId>{5940675A-B579-460E-94D1-54222C63F5DA}</a:tableStyleId>
              </a:tblPr>
              <a:tblGrid>
                <a:gridCol w="1368000"/>
                <a:gridCol w="5904000"/>
                <a:gridCol w="1296000"/>
              </a:tblGrid>
              <a:tr h="648000">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推動措施</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具體作法</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主</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協</a:t>
                      </a:r>
                      <a:r>
                        <a:rPr lang="en-US" sz="2200" b="1" kern="100" dirty="0">
                          <a:effectLst/>
                          <a:latin typeface="微軟正黑體" panose="020B0604030504040204" pitchFamily="34" charset="-120"/>
                          <a:ea typeface="微軟正黑體" panose="020B0604030504040204" pitchFamily="34" charset="-120"/>
                        </a:rPr>
                        <a:t>)</a:t>
                      </a:r>
                      <a:r>
                        <a:rPr lang="zh-TW" sz="2200" b="1" kern="100" dirty="0" smtClean="0">
                          <a:effectLst/>
                          <a:latin typeface="微軟正黑體" panose="020B0604030504040204" pitchFamily="34" charset="-120"/>
                          <a:ea typeface="微軟正黑體" panose="020B0604030504040204" pitchFamily="34" charset="-120"/>
                        </a:rPr>
                        <a:t>辦</a:t>
                      </a:r>
                      <a:endParaRPr lang="en-US" altLang="zh-TW" sz="2200" b="1" kern="100" dirty="0" smtClean="0">
                        <a:effectLst/>
                        <a:latin typeface="微軟正黑體" panose="020B0604030504040204" pitchFamily="34" charset="-120"/>
                        <a:ea typeface="微軟正黑體" panose="020B0604030504040204" pitchFamily="34" charset="-120"/>
                      </a:endParaRPr>
                    </a:p>
                    <a:p>
                      <a:pPr algn="ctr">
                        <a:lnSpc>
                          <a:spcPts val="2400"/>
                        </a:lnSpc>
                        <a:spcAft>
                          <a:spcPts val="0"/>
                        </a:spcAft>
                      </a:pPr>
                      <a:r>
                        <a:rPr lang="zh-TW" sz="2200" b="1" kern="100" dirty="0" smtClean="0">
                          <a:effectLst/>
                          <a:latin typeface="微軟正黑體" panose="020B0604030504040204" pitchFamily="34" charset="-120"/>
                          <a:ea typeface="微軟正黑體" panose="020B0604030504040204" pitchFamily="34" charset="-120"/>
                        </a:rPr>
                        <a:t>機關</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r>
              <a:tr h="1572340">
                <a:tc>
                  <a:txBody>
                    <a:bodyPr/>
                    <a:lstStyle/>
                    <a:p>
                      <a:pPr algn="ctr">
                        <a:lnSpc>
                          <a:spcPts val="2400"/>
                        </a:lnSpc>
                        <a:spcAft>
                          <a:spcPts val="0"/>
                        </a:spcAft>
                      </a:pPr>
                      <a:r>
                        <a:rPr lang="zh-TW" altLang="en-US" sz="2200" b="1" kern="100" dirty="0" smtClean="0">
                          <a:effectLst/>
                          <a:latin typeface="微軟正黑體" panose="020B0604030504040204" pitchFamily="34" charset="-120"/>
                          <a:ea typeface="微軟正黑體" panose="020B0604030504040204" pitchFamily="34" charset="-120"/>
                          <a:cs typeface="+mn-cs"/>
                        </a:rPr>
                        <a:t>固定資產耐用年限合理化</a:t>
                      </a:r>
                      <a:endParaRPr lang="zh-TW" sz="22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342900" lvl="0" indent="-342900" algn="l" defTabSz="914400" rtl="0" eaLnBrk="1" latinLnBrk="0" hangingPunct="1">
                        <a:lnSpc>
                          <a:spcPts val="2400"/>
                        </a:lnSpc>
                        <a:spcAft>
                          <a:spcPts val="0"/>
                        </a:spcAft>
                        <a:buFont typeface="Wingdings"/>
                        <a:buChar cha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配合新興產業發展趨勢，檢討所得稅法之「固定資產耐用年數表</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鼓勵企業投資新設備，舉如：</a:t>
                      </a: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物聯網相關設備、人工智慧相關設備、節能儲能設備等</a:t>
                      </a:r>
                    </a:p>
                  </a:txBody>
                  <a:tcPr marL="68580" marR="68580" marT="0" marB="0" anchor="ctr"/>
                </a:tc>
                <a:tc>
                  <a:txBody>
                    <a:bodyPr/>
                    <a:lstStyle/>
                    <a:p>
                      <a:pPr algn="just">
                        <a:lnSpc>
                          <a:spcPts val="2400"/>
                        </a:lnSpc>
                        <a:spcAft>
                          <a:spcPts val="0"/>
                        </a:spcAft>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財政部</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a:t>
                      </a: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經濟部、科技部、交通部、內政部、農委會</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a:t>
                      </a:r>
                      <a:endParaRPr lang="zh-TW" sz="1800" kern="100" dirty="0">
                        <a:solidFill>
                          <a:schemeClr val="tx1"/>
                        </a:solidFill>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3132000">
                <a:tc>
                  <a:txBody>
                    <a:bodyPr/>
                    <a:lstStyle/>
                    <a:p>
                      <a:pPr algn="ctr">
                        <a:lnSpc>
                          <a:spcPts val="2400"/>
                        </a:lnSpc>
                        <a:spcAft>
                          <a:spcPts val="0"/>
                        </a:spcAft>
                      </a:pPr>
                      <a:r>
                        <a:rPr lang="zh-TW" altLang="en-US" sz="2200" b="1" kern="100" dirty="0" smtClean="0">
                          <a:solidFill>
                            <a:schemeClr val="tx1"/>
                          </a:solidFill>
                          <a:effectLst/>
                          <a:latin typeface="微軟正黑體" panose="020B0604030504040204" pitchFamily="34" charset="-120"/>
                          <a:ea typeface="微軟正黑體" panose="020B0604030504040204" pitchFamily="34" charset="-120"/>
                          <a:cs typeface="Times New Roman"/>
                        </a:rPr>
                        <a:t>推動創新產業</a:t>
                      </a:r>
                    </a:p>
                  </a:txBody>
                  <a:tcPr marL="68580" marR="68580" marT="0" marB="0" anchor="ctr"/>
                </a:tc>
                <a:tc>
                  <a:txBody>
                    <a:bodyPr/>
                    <a:lstStyle/>
                    <a:p>
                      <a:pPr marL="342900" lvl="0" indent="-342900">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就智慧機械、智慧城市、綠能科技、亞洲矽谷、生技醫藥、國防產業、新農業等創新產業，補助企業投入實驗平台，切入高端產品應用市場，提供國內試驗場域，進而發展下一世代產業，舉如：</a:t>
                      </a:r>
                    </a:p>
                    <a:p>
                      <a:pPr marL="342900" lvl="0" indent="-165100" algn="l" defTabSz="914400" rtl="0" eaLnBrk="1" latinLnBrk="0" hangingPunct="1">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智慧機械：提供航太、智慧車輛等產業發展腹地與示範場域，並透過主題式研發計畫等補助機制，鼓勵企業開發相關技術、產品或服務</a:t>
                      </a:r>
                    </a:p>
                    <a:p>
                      <a:pPr marL="342900" lvl="0" indent="-165100" algn="l" defTabSz="914400" rtl="0" eaLnBrk="1" latinLnBrk="0" hangingPunct="1">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智慧城市：結合亞洲矽谷等規劃，建置物聯網軟硬整合試驗場域，制訂智慧物流、交通、醫療等研發主題，補助企業開發符合主題之技術、產品或服務</a:t>
                      </a:r>
                    </a:p>
                  </a:txBody>
                  <a:tcPr marL="68580" marR="68580" marT="0" marB="0" anchor="ctr"/>
                </a:tc>
                <a:tc>
                  <a:txBody>
                    <a:bodyPr/>
                    <a:lstStyle/>
                    <a:p>
                      <a:pPr marL="0" marR="0" indent="0" algn="just" defTabSz="914400" rtl="0" eaLnBrk="1" fontAlgn="auto" latinLnBrk="0" hangingPunct="1">
                        <a:lnSpc>
                          <a:spcPts val="2400"/>
                        </a:lnSpc>
                        <a:spcBef>
                          <a:spcPts val="0"/>
                        </a:spcBef>
                        <a:spcAft>
                          <a:spcPts val="0"/>
                        </a:spcAft>
                        <a:buClrTx/>
                        <a:buSzTx/>
                        <a:buFontTx/>
                        <a:buNone/>
                        <a:tabLst/>
                        <a:defRP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經濟部、科技部、國發會、行政院科技會報辦公室、國防部、農委會</a:t>
                      </a:r>
                      <a:endParaRPr lang="zh-TW" sz="1800" kern="100" dirty="0">
                        <a:solidFill>
                          <a:schemeClr val="tx1"/>
                        </a:solidFill>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109952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14</a:t>
            </a:fld>
            <a:endParaRPr lang="zh-TW" altLang="en-US">
              <a:solidFill>
                <a:prstClr val="black">
                  <a:tint val="75000"/>
                </a:prstClr>
              </a:solidFill>
            </a:endParaRPr>
          </a:p>
        </p:txBody>
      </p:sp>
      <p:sp>
        <p:nvSpPr>
          <p:cNvPr id="3" name="標題 1"/>
          <p:cNvSpPr txBox="1">
            <a:spLocks/>
          </p:cNvSpPr>
          <p:nvPr/>
        </p:nvSpPr>
        <p:spPr>
          <a:xfrm>
            <a:off x="-36512" y="-8334"/>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二</a:t>
            </a: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強化作為</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944855311"/>
              </p:ext>
            </p:extLst>
          </p:nvPr>
        </p:nvGraphicFramePr>
        <p:xfrm>
          <a:off x="252472" y="836712"/>
          <a:ext cx="8568000" cy="5196251"/>
        </p:xfrm>
        <a:graphic>
          <a:graphicData uri="http://schemas.openxmlformats.org/drawingml/2006/table">
            <a:tbl>
              <a:tblPr firstRow="1" firstCol="1" bandRow="1">
                <a:tableStyleId>{5940675A-B579-460E-94D1-54222C63F5DA}</a:tableStyleId>
              </a:tblPr>
              <a:tblGrid>
                <a:gridCol w="1368000"/>
                <a:gridCol w="5904000"/>
                <a:gridCol w="1296000"/>
              </a:tblGrid>
              <a:tr h="648000">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推動措施</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具體作法</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主</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協</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辦機關</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r>
              <a:tr h="2558752">
                <a:tc rowSpan="2">
                  <a:txBody>
                    <a:bodyPr/>
                    <a:lstStyle/>
                    <a:p>
                      <a:pPr algn="ctr">
                        <a:lnSpc>
                          <a:spcPts val="2400"/>
                        </a:lnSpc>
                        <a:spcAft>
                          <a:spcPts val="0"/>
                        </a:spcAft>
                      </a:pPr>
                      <a:r>
                        <a:rPr lang="zh-TW" altLang="en-US" sz="2200" b="1" kern="100" dirty="0" smtClean="0">
                          <a:effectLst/>
                          <a:latin typeface="微軟正黑體" panose="020B0604030504040204" pitchFamily="34" charset="-120"/>
                          <a:ea typeface="微軟正黑體" panose="020B0604030504040204" pitchFamily="34" charset="-120"/>
                        </a:rPr>
                        <a:t>推動生活</a:t>
                      </a:r>
                    </a:p>
                    <a:p>
                      <a:pPr algn="ctr">
                        <a:lnSpc>
                          <a:spcPts val="2400"/>
                        </a:lnSpc>
                        <a:spcAft>
                          <a:spcPts val="0"/>
                        </a:spcAft>
                      </a:pPr>
                      <a:r>
                        <a:rPr lang="zh-TW" altLang="en-US" sz="2200" b="1" kern="100" dirty="0" smtClean="0">
                          <a:effectLst/>
                          <a:latin typeface="微軟正黑體" panose="020B0604030504040204" pitchFamily="34" charset="-120"/>
                          <a:ea typeface="微軟正黑體" panose="020B0604030504040204" pitchFamily="34" charset="-120"/>
                        </a:rPr>
                        <a:t>產業發展</a:t>
                      </a:r>
                    </a:p>
                  </a:txBody>
                  <a:tcPr marL="68580" marR="68580" marT="0" marB="0" anchor="ctr"/>
                </a:tc>
                <a:tc>
                  <a:txBody>
                    <a:bodyPr/>
                    <a:lstStyle/>
                    <a:p>
                      <a:pPr marL="342900" lvl="0" indent="-342900" algn="l" defTabSz="914400" rtl="0" eaLnBrk="1" latinLnBrk="0" hangingPunct="1">
                        <a:lnSpc>
                          <a:spcPts val="2400"/>
                        </a:lnSpc>
                        <a:spcAft>
                          <a:spcPts val="0"/>
                        </a:spcAft>
                        <a:buFont typeface="Wingdings"/>
                        <a:buChar cha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提升觀光誘因，以需求創造供給，誘發觀光業擴大投資</a:t>
                      </a:r>
                    </a:p>
                    <a:p>
                      <a:pPr marL="342900" lvl="0" indent="-165100" algn="l" defTabSz="914400" rtl="0" eaLnBrk="1" latinLnBrk="0" hangingPunct="1">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修正「民宿管理辦法」，放寬部分都市計畫範圍內地區設置限制，提高客房數、樓地板面積上限等，鼓勵民宿</a:t>
                      </a: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投資</a:t>
                      </a:r>
                      <a:endPar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lvl="0" indent="-165100" algn="l" defTabSz="914400" rtl="0" eaLnBrk="1" latinLnBrk="0" hangingPunct="1">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檢討開放共享式住宿</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民泊</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，簡化申請登記之符合要件等，納入旅館業之合法經營型態</a:t>
                      </a:r>
                    </a:p>
                    <a:p>
                      <a:pPr marL="342900" lvl="0" indent="-165100" algn="l" defTabSz="914400" rtl="0" eaLnBrk="1" latinLnBrk="0" hangingPunct="1">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分期、分階段開放來臺免簽措施，發展電子簽證申請系統，便利觀光客來提供地方觀光資源及特色，結合醫美健檢、美食、農業、文創、觀光工廠等，誘發觀光商機</a:t>
                      </a: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交通部</a:t>
                      </a:r>
                      <a:endParaRPr lang="en-US" altLang="zh-TW" sz="1800" kern="100" dirty="0" smtClean="0">
                        <a:effectLst/>
                        <a:latin typeface="微軟正黑體" panose="020B0604030504040204" pitchFamily="34" charset="-120"/>
                        <a:ea typeface="微軟正黑體" panose="020B0604030504040204" pitchFamily="34" charset="-120"/>
                        <a:cs typeface="Times New Roman"/>
                      </a:endParaRPr>
                    </a:p>
                    <a:p>
                      <a:pPr algn="ctr">
                        <a:lnSpc>
                          <a:spcPts val="2400"/>
                        </a:lnSpc>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內政部、外交部</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1209195">
                <a:tc vMerge="1">
                  <a:txBody>
                    <a:bodyPr/>
                    <a:lstStyle/>
                    <a:p>
                      <a:pPr algn="ctr">
                        <a:lnSpc>
                          <a:spcPts val="2400"/>
                        </a:lnSpc>
                        <a:spcAft>
                          <a:spcPts val="0"/>
                        </a:spcAft>
                      </a:pP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342900" lvl="0" indent="-342900">
                        <a:lnSpc>
                          <a:spcPts val="2400"/>
                        </a:lnSpc>
                        <a:spcAft>
                          <a:spcPts val="0"/>
                        </a:spcAft>
                        <a:buFont typeface="Wingdings"/>
                        <a:buChar char=""/>
                      </a:pPr>
                      <a:r>
                        <a:rPr lang="zh-TW" altLang="en-US" sz="1800" b="0" kern="100" dirty="0" smtClean="0">
                          <a:effectLst/>
                          <a:latin typeface="微軟正黑體" panose="020B0604030504040204" pitchFamily="34" charset="-120"/>
                          <a:ea typeface="微軟正黑體" panose="020B0604030504040204" pitchFamily="34" charset="-120"/>
                        </a:rPr>
                        <a:t>國家總動員推動文創產業，短期擴大國發基金投資影視產業，中長期籌設專業中介組織，作為政府與民間的合作平台，並成立循環性基金，整合跨部會資源，以「國家隊」概念協助業者進軍國際市場</a:t>
                      </a: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文化部</a:t>
                      </a:r>
                      <a:endParaRPr lang="en-US" altLang="zh-TW" sz="1800" kern="100" dirty="0" smtClean="0">
                        <a:effectLst/>
                        <a:latin typeface="微軟正黑體" panose="020B0604030504040204" pitchFamily="34" charset="-120"/>
                        <a:ea typeface="微軟正黑體" panose="020B0604030504040204" pitchFamily="34" charset="-120"/>
                        <a:cs typeface="Times New Roman"/>
                      </a:endParaRPr>
                    </a:p>
                    <a:p>
                      <a:pPr algn="ctr">
                        <a:lnSpc>
                          <a:spcPts val="2400"/>
                        </a:lnSpc>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國發會</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794229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15</a:t>
            </a:fld>
            <a:endParaRPr lang="zh-TW" altLang="en-US">
              <a:solidFill>
                <a:prstClr val="black">
                  <a:tint val="75000"/>
                </a:prstClr>
              </a:solidFill>
            </a:endParaRPr>
          </a:p>
        </p:txBody>
      </p:sp>
      <p:sp>
        <p:nvSpPr>
          <p:cNvPr id="3" name="標題 1"/>
          <p:cNvSpPr txBox="1">
            <a:spLocks/>
          </p:cNvSpPr>
          <p:nvPr/>
        </p:nvSpPr>
        <p:spPr>
          <a:xfrm>
            <a:off x="-36512" y="116632"/>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二</a:t>
            </a: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強化作為</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991100738"/>
              </p:ext>
            </p:extLst>
          </p:nvPr>
        </p:nvGraphicFramePr>
        <p:xfrm>
          <a:off x="251520" y="1124744"/>
          <a:ext cx="8568000" cy="3551851"/>
        </p:xfrm>
        <a:graphic>
          <a:graphicData uri="http://schemas.openxmlformats.org/drawingml/2006/table">
            <a:tbl>
              <a:tblPr firstRow="1" firstCol="1" bandRow="1">
                <a:tableStyleId>{5940675A-B579-460E-94D1-54222C63F5DA}</a:tableStyleId>
              </a:tblPr>
              <a:tblGrid>
                <a:gridCol w="1368000"/>
                <a:gridCol w="5904000"/>
                <a:gridCol w="1296000"/>
              </a:tblGrid>
              <a:tr h="648000">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推動措施</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具體作法</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主</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協</a:t>
                      </a:r>
                      <a:r>
                        <a:rPr lang="en-US" sz="2200" b="1" kern="100" dirty="0">
                          <a:effectLst/>
                          <a:latin typeface="微軟正黑體" panose="020B0604030504040204" pitchFamily="34" charset="-120"/>
                          <a:ea typeface="微軟正黑體" panose="020B0604030504040204" pitchFamily="34" charset="-120"/>
                        </a:rPr>
                        <a:t>)</a:t>
                      </a:r>
                      <a:r>
                        <a:rPr lang="zh-TW" sz="2200" b="1" kern="100" dirty="0" smtClean="0">
                          <a:effectLst/>
                          <a:latin typeface="微軟正黑體" panose="020B0604030504040204" pitchFamily="34" charset="-120"/>
                          <a:ea typeface="微軟正黑體" panose="020B0604030504040204" pitchFamily="34" charset="-120"/>
                        </a:rPr>
                        <a:t>辦</a:t>
                      </a:r>
                      <a:endParaRPr lang="en-US" altLang="zh-TW" sz="2200" b="1" kern="100" dirty="0" smtClean="0">
                        <a:effectLst/>
                        <a:latin typeface="微軟正黑體" panose="020B0604030504040204" pitchFamily="34" charset="-120"/>
                        <a:ea typeface="微軟正黑體" panose="020B0604030504040204" pitchFamily="34" charset="-120"/>
                      </a:endParaRPr>
                    </a:p>
                    <a:p>
                      <a:pPr algn="ctr">
                        <a:lnSpc>
                          <a:spcPts val="2400"/>
                        </a:lnSpc>
                        <a:spcAft>
                          <a:spcPts val="0"/>
                        </a:spcAft>
                      </a:pPr>
                      <a:r>
                        <a:rPr lang="zh-TW" sz="2200" b="1" kern="100" dirty="0" smtClean="0">
                          <a:effectLst/>
                          <a:latin typeface="微軟正黑體" panose="020B0604030504040204" pitchFamily="34" charset="-120"/>
                          <a:ea typeface="微軟正黑體" panose="020B0604030504040204" pitchFamily="34" charset="-120"/>
                        </a:rPr>
                        <a:t>機關</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r>
              <a:tr h="1694656">
                <a:tc rowSpan="2">
                  <a:txBody>
                    <a:bodyPr/>
                    <a:lstStyle/>
                    <a:p>
                      <a:pPr algn="ctr">
                        <a:lnSpc>
                          <a:spcPts val="2400"/>
                        </a:lnSpc>
                        <a:spcAft>
                          <a:spcPts val="0"/>
                        </a:spcAft>
                      </a:pPr>
                      <a:r>
                        <a:rPr lang="zh-TW" altLang="en-US" sz="2200" b="1" kern="100" dirty="0" smtClean="0">
                          <a:effectLst/>
                          <a:latin typeface="微軟正黑體" panose="020B0604030504040204" pitchFamily="34" charset="-120"/>
                          <a:ea typeface="微軟正黑體" panose="020B0604030504040204" pitchFamily="34" charset="-120"/>
                        </a:rPr>
                        <a:t>政府基金槓桿民間投資</a:t>
                      </a:r>
                    </a:p>
                  </a:txBody>
                  <a:tcPr marL="68580" marR="68580" marT="0" marB="0" anchor="ctr"/>
                </a:tc>
                <a:tc>
                  <a:txBody>
                    <a:bodyPr/>
                    <a:lstStyle/>
                    <a:p>
                      <a:pPr marL="342900" lvl="0" indent="-342900" algn="l" defTabSz="914400" rtl="0" eaLnBrk="1" latinLnBrk="0" hangingPunct="1">
                        <a:lnSpc>
                          <a:spcPts val="2400"/>
                        </a:lnSpc>
                        <a:spcAft>
                          <a:spcPts val="0"/>
                        </a:spcAft>
                        <a:buFont typeface="Wingdings"/>
                        <a:buChar cha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成立「產業創新轉型基金」，基金規模</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1,000</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億元，以投資方式參與企業進行合併、收購、分割，或其他有助於創新轉型投資計畫所辦理之募資</a:t>
                      </a: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國發會</a:t>
                      </a:r>
                      <a:endParaRPr lang="en-US" altLang="zh-TW" sz="1800" kern="100" dirty="0" smtClean="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1209195">
                <a:tc vMerge="1">
                  <a:txBody>
                    <a:bodyPr/>
                    <a:lstStyle/>
                    <a:p>
                      <a:pPr algn="ctr">
                        <a:lnSpc>
                          <a:spcPts val="2400"/>
                        </a:lnSpc>
                        <a:spcAft>
                          <a:spcPts val="0"/>
                        </a:spcAft>
                      </a:pPr>
                      <a:endParaRPr lang="zh-TW" altLang="en-US" sz="1800" b="1" kern="100" dirty="0" smtClean="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342900" marR="0" lvl="0" indent="-342900" algn="l" defTabSz="914400" rtl="0" eaLnBrk="1" fontAlgn="auto" latinLnBrk="0" hangingPunct="1">
                        <a:lnSpc>
                          <a:spcPts val="2400"/>
                        </a:lnSpc>
                        <a:spcBef>
                          <a:spcPts val="0"/>
                        </a:spcBef>
                        <a:spcAft>
                          <a:spcPts val="0"/>
                        </a:spcAft>
                        <a:buClrTx/>
                        <a:buSzTx/>
                        <a:buFont typeface="Wingdings"/>
                        <a:buChar char=""/>
                        <a:tabLst/>
                        <a:defRP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成立「國家級投資公司」，整合國發基金、國營事業及民間資源，點火投資於創新產業</a:t>
                      </a:r>
                    </a:p>
                    <a:p>
                      <a:pPr marL="342900" lvl="0" indent="-342900">
                        <a:lnSpc>
                          <a:spcPts val="2400"/>
                        </a:lnSpc>
                        <a:spcAft>
                          <a:spcPts val="0"/>
                        </a:spcAft>
                        <a:buFont typeface="Wingdings"/>
                        <a:buChar char=""/>
                      </a:pPr>
                      <a:endParaRPr lang="zh-TW" altLang="en-US" sz="1800" kern="100" dirty="0">
                        <a:solidFill>
                          <a:schemeClr val="tx1"/>
                        </a:solidFill>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國發會</a:t>
                      </a:r>
                      <a:endParaRPr lang="en-US" altLang="zh-TW" sz="1800" kern="100" dirty="0" smtClean="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288729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16</a:t>
            </a:fld>
            <a:endParaRPr lang="zh-TW" altLang="en-US">
              <a:solidFill>
                <a:prstClr val="black">
                  <a:tint val="75000"/>
                </a:prstClr>
              </a:solidFill>
            </a:endParaRPr>
          </a:p>
        </p:txBody>
      </p:sp>
      <p:sp>
        <p:nvSpPr>
          <p:cNvPr id="3" name="標題 1"/>
          <p:cNvSpPr txBox="1">
            <a:spLocks/>
          </p:cNvSpPr>
          <p:nvPr/>
        </p:nvSpPr>
        <p:spPr>
          <a:xfrm>
            <a:off x="34725" y="189543"/>
            <a:ext cx="9144000" cy="65198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zh-TW" altLang="en-US" sz="4000" b="1" dirty="0">
                <a:solidFill>
                  <a:srgbClr val="002060"/>
                </a:solidFill>
                <a:effectLst>
                  <a:outerShdw blurRad="38100" dist="38100" dir="2700000" algn="tl">
                    <a:srgbClr val="000000">
                      <a:alpha val="43137"/>
                    </a:srgbClr>
                  </a:outerShdw>
                </a:effectLst>
                <a:cs typeface="Times New Roman" panose="02020603050405020304" pitchFamily="18" charset="0"/>
              </a:rPr>
              <a:t>三、加強國營及泛公股事業投資</a:t>
            </a:r>
            <a:endParaRPr lang="en-US" altLang="zh-TW" sz="40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4" name="標題 1"/>
          <p:cNvSpPr txBox="1">
            <a:spLocks/>
          </p:cNvSpPr>
          <p:nvPr/>
        </p:nvSpPr>
        <p:spPr>
          <a:xfrm>
            <a:off x="302168" y="791806"/>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一</a:t>
            </a:r>
            <a:r>
              <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rPr>
              <a:t>) </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面臨課題</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221619883"/>
              </p:ext>
            </p:extLst>
          </p:nvPr>
        </p:nvGraphicFramePr>
        <p:xfrm>
          <a:off x="479119" y="1576046"/>
          <a:ext cx="8442185" cy="4248472"/>
        </p:xfrm>
        <a:graphic>
          <a:graphicData uri="http://schemas.openxmlformats.org/drawingml/2006/table">
            <a:tbl>
              <a:tblPr firstRow="1" bandRow="1">
                <a:tableStyleId>{93296810-A885-4BE3-A3E7-6D5BEEA58F35}</a:tableStyleId>
              </a:tblPr>
              <a:tblGrid>
                <a:gridCol w="1601425"/>
                <a:gridCol w="6840760"/>
              </a:tblGrid>
              <a:tr h="843875">
                <a:tc>
                  <a:txBody>
                    <a:bodyPr/>
                    <a:lstStyle/>
                    <a:p>
                      <a:pPr algn="ctr"/>
                      <a:r>
                        <a:rPr lang="zh-TW" altLang="en-US" sz="2400" dirty="0" smtClean="0">
                          <a:solidFill>
                            <a:schemeClr val="tx2">
                              <a:lumMod val="75000"/>
                            </a:schemeClr>
                          </a:solidFill>
                          <a:latin typeface="微軟正黑體" panose="020B0604030504040204" pitchFamily="34" charset="-120"/>
                          <a:ea typeface="微軟正黑體" panose="020B0604030504040204" pitchFamily="34" charset="-120"/>
                        </a:rPr>
                        <a:t>課題</a:t>
                      </a:r>
                      <a:endParaRPr lang="zh-TW" altLang="en-US" sz="2400" dirty="0">
                        <a:solidFill>
                          <a:schemeClr val="tx2">
                            <a:lumMod val="75000"/>
                          </a:schemeClr>
                        </a:solidFill>
                        <a:latin typeface="微軟正黑體" panose="020B0604030504040204" pitchFamily="34" charset="-120"/>
                        <a:ea typeface="微軟正黑體" panose="020B0604030504040204" pitchFamily="34" charset="-120"/>
                      </a:endParaRPr>
                    </a:p>
                  </a:txBody>
                  <a:tcPr anchor="ctr">
                    <a:lnR w="6350" cap="flat" cmpd="sng" algn="ctr">
                      <a:solidFill>
                        <a:schemeClr val="tx1"/>
                      </a:solidFill>
                      <a:prstDash val="sysDash"/>
                      <a:round/>
                      <a:headEnd type="none" w="med" len="med"/>
                      <a:tailEnd type="none" w="med" len="med"/>
                    </a:lnR>
                  </a:tcPr>
                </a:tc>
                <a:tc>
                  <a:txBody>
                    <a:bodyPr/>
                    <a:lstStyle/>
                    <a:p>
                      <a:pPr algn="ctr"/>
                      <a:r>
                        <a:rPr lang="zh-TW" altLang="en-US" sz="2400" dirty="0" smtClean="0">
                          <a:solidFill>
                            <a:schemeClr val="tx2">
                              <a:lumMod val="75000"/>
                            </a:schemeClr>
                          </a:solidFill>
                          <a:latin typeface="微軟正黑體" panose="020B0604030504040204" pitchFamily="34" charset="-120"/>
                          <a:ea typeface="微軟正黑體" panose="020B0604030504040204" pitchFamily="34" charset="-120"/>
                        </a:rPr>
                        <a:t>內容</a:t>
                      </a:r>
                      <a:endParaRPr lang="zh-TW" altLang="en-US" sz="2400" dirty="0">
                        <a:solidFill>
                          <a:schemeClr val="tx2">
                            <a:lumMod val="75000"/>
                          </a:schemeClr>
                        </a:solidFill>
                        <a:latin typeface="微軟正黑體" panose="020B0604030504040204" pitchFamily="34" charset="-120"/>
                        <a:ea typeface="微軟正黑體" panose="020B0604030504040204" pitchFamily="34" charset="-120"/>
                      </a:endParaRPr>
                    </a:p>
                  </a:txBody>
                  <a:tcPr anchor="ctr">
                    <a:lnL w="6350" cap="flat" cmpd="sng" algn="ctr">
                      <a:solidFill>
                        <a:schemeClr val="tx1"/>
                      </a:solidFill>
                      <a:prstDash val="sysDash"/>
                      <a:round/>
                      <a:headEnd type="none" w="med" len="med"/>
                      <a:tailEnd type="none" w="med" len="med"/>
                    </a:lnL>
                  </a:tcPr>
                </a:tc>
              </a:tr>
              <a:tr h="1748413">
                <a:tc>
                  <a:txBody>
                    <a:bodyPr/>
                    <a:lstStyle/>
                    <a:p>
                      <a:pPr algn="ctr"/>
                      <a:r>
                        <a:rPr lang="zh-TW" altLang="en-US" sz="2200" b="1" dirty="0" smtClean="0">
                          <a:solidFill>
                            <a:schemeClr val="tx2">
                              <a:lumMod val="75000"/>
                            </a:schemeClr>
                          </a:solidFill>
                          <a:latin typeface="微軟正黑體" panose="020B0604030504040204" pitchFamily="34" charset="-120"/>
                          <a:ea typeface="微軟正黑體" panose="020B0604030504040204" pitchFamily="34" charset="-120"/>
                        </a:rPr>
                        <a:t>投資趨緩影響經濟成長</a:t>
                      </a:r>
                    </a:p>
                  </a:txBody>
                  <a:tcPr anchor="ctr">
                    <a:lnR w="6350" cap="flat" cmpd="sng" algn="ctr">
                      <a:solidFill>
                        <a:schemeClr val="tx1"/>
                      </a:solidFill>
                      <a:prstDash val="sysDash"/>
                      <a:round/>
                      <a:headEnd type="none" w="med" len="med"/>
                      <a:tailEnd type="none" w="med" len="med"/>
                    </a:lnR>
                    <a:lnB w="6350" cap="flat" cmpd="sng" algn="ctr">
                      <a:solidFill>
                        <a:schemeClr val="tx1"/>
                      </a:solidFill>
                      <a:prstDash val="sysDash"/>
                      <a:round/>
                      <a:headEnd type="none" w="med" len="med"/>
                      <a:tailEnd type="none" w="med" len="med"/>
                    </a:lnB>
                    <a:noFill/>
                  </a:tcPr>
                </a:tc>
                <a:tc>
                  <a:txBody>
                    <a:bodyPr/>
                    <a:lstStyle/>
                    <a:p>
                      <a:pPr marL="285750" indent="-285750" algn="l">
                        <a:spcAft>
                          <a:spcPts val="600"/>
                        </a:spcAft>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近年來國營事業投資停滯，泛公股事業投資亦未能扮演景氣提振角色</a:t>
                      </a:r>
                    </a:p>
                  </a:txBody>
                  <a:tcPr anchor="ctr">
                    <a:lnL w="6350" cap="flat" cmpd="sng" algn="ctr">
                      <a:solidFill>
                        <a:schemeClr val="tx1"/>
                      </a:solidFill>
                      <a:prstDash val="sysDash"/>
                      <a:round/>
                      <a:headEnd type="none" w="med" len="med"/>
                      <a:tailEnd type="none" w="med" len="med"/>
                    </a:lnL>
                    <a:lnB w="6350" cap="flat" cmpd="sng" algn="ctr">
                      <a:solidFill>
                        <a:schemeClr val="tx1"/>
                      </a:solidFill>
                      <a:prstDash val="sysDash"/>
                      <a:round/>
                      <a:headEnd type="none" w="med" len="med"/>
                      <a:tailEnd type="none" w="med" len="med"/>
                    </a:lnB>
                    <a:noFill/>
                  </a:tcPr>
                </a:tc>
              </a:tr>
              <a:tr h="1656184">
                <a:tc>
                  <a:txBody>
                    <a:bodyPr/>
                    <a:lstStyle/>
                    <a:p>
                      <a:pPr algn="ctr"/>
                      <a:r>
                        <a:rPr lang="zh-TW" altLang="en-US" sz="2200" b="1" dirty="0" smtClean="0">
                          <a:solidFill>
                            <a:schemeClr val="tx2">
                              <a:lumMod val="75000"/>
                            </a:schemeClr>
                          </a:solidFill>
                          <a:latin typeface="微軟正黑體" panose="020B0604030504040204" pitchFamily="34" charset="-120"/>
                          <a:ea typeface="微軟正黑體" panose="020B0604030504040204" pitchFamily="34" charset="-120"/>
                        </a:rPr>
                        <a:t>建設不足影響產業發展</a:t>
                      </a:r>
                    </a:p>
                  </a:txBody>
                  <a:tcPr anchor="ctr">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marL="285750" indent="-285750" algn="l" defTabSz="914400" rtl="0" eaLnBrk="1" latinLnBrk="0" hangingPunct="1">
                        <a:spcAft>
                          <a:spcPts val="600"/>
                        </a:spcAft>
                        <a:buFont typeface="Arial" panose="020B0604020202020204" pitchFamily="34" charset="0"/>
                        <a:buChar char="•"/>
                      </a:pPr>
                      <a:r>
                        <a:rPr lang="zh-TW" altLang="en-US" sz="2000" kern="1200" dirty="0" smtClean="0">
                          <a:solidFill>
                            <a:schemeClr val="tx2">
                              <a:lumMod val="75000"/>
                            </a:schemeClr>
                          </a:solidFill>
                          <a:latin typeface="微軟正黑體" panose="020B0604030504040204" pitchFamily="34" charset="-120"/>
                          <a:ea typeface="微軟正黑體" panose="020B0604030504040204" pitchFamily="34" charset="-120"/>
                          <a:cs typeface="+mn-cs"/>
                        </a:rPr>
                        <a:t>國營事業多屬水、電、交通等產業，攸關整體基礎設施的建置，投資不足將影響我國產業投資環境</a:t>
                      </a:r>
                      <a:endParaRPr lang="en-US" altLang="zh-TW" sz="2000" kern="1200" dirty="0" smtClean="0">
                        <a:solidFill>
                          <a:schemeClr val="tx2">
                            <a:lumMod val="75000"/>
                          </a:schemeClr>
                        </a:solidFill>
                        <a:latin typeface="微軟正黑體" panose="020B0604030504040204" pitchFamily="34" charset="-120"/>
                        <a:ea typeface="微軟正黑體" panose="020B0604030504040204" pitchFamily="34" charset="-120"/>
                        <a:cs typeface="+mn-cs"/>
                      </a:endParaRPr>
                    </a:p>
                    <a:p>
                      <a:pPr marL="285750" indent="-285750" algn="l" defTabSz="914400" rtl="0" eaLnBrk="1" latinLnBrk="0" hangingPunct="1">
                        <a:spcAft>
                          <a:spcPts val="600"/>
                        </a:spcAft>
                        <a:buFont typeface="Arial" panose="020B0604020202020204" pitchFamily="34" charset="0"/>
                        <a:buChar char="•"/>
                      </a:pPr>
                      <a:r>
                        <a:rPr lang="zh-TW" altLang="en-US" sz="2000" kern="1200" dirty="0" smtClean="0">
                          <a:solidFill>
                            <a:schemeClr val="tx2">
                              <a:lumMod val="75000"/>
                            </a:schemeClr>
                          </a:solidFill>
                          <a:latin typeface="微軟正黑體" panose="020B0604030504040204" pitchFamily="34" charset="-120"/>
                          <a:ea typeface="微軟正黑體" panose="020B0604030504040204" pitchFamily="34" charset="-120"/>
                          <a:cs typeface="+mn-cs"/>
                        </a:rPr>
                        <a:t>近來新興產業崛起，國營及泛公股事業應加強投資，掌握發展契機</a:t>
                      </a:r>
                    </a:p>
                  </a:txBody>
                  <a:tcPr anchor="ctr">
                    <a:lnL w="6350" cap="flat" cmpd="sng" algn="ctr">
                      <a:solidFill>
                        <a:schemeClr val="tx1"/>
                      </a:solidFill>
                      <a:prstDash val="sysDash"/>
                      <a:round/>
                      <a:headEnd type="none" w="med" len="med"/>
                      <a:tailEnd type="none" w="med" len="med"/>
                    </a:lnL>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3269790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17</a:t>
            </a:fld>
            <a:endParaRPr lang="zh-TW" altLang="en-US">
              <a:solidFill>
                <a:prstClr val="black">
                  <a:tint val="75000"/>
                </a:prstClr>
              </a:solidFill>
            </a:endParaRPr>
          </a:p>
        </p:txBody>
      </p:sp>
      <p:sp>
        <p:nvSpPr>
          <p:cNvPr id="3" name="標題 1"/>
          <p:cNvSpPr txBox="1">
            <a:spLocks/>
          </p:cNvSpPr>
          <p:nvPr/>
        </p:nvSpPr>
        <p:spPr>
          <a:xfrm>
            <a:off x="151697" y="115279"/>
            <a:ext cx="9144000" cy="651985"/>
          </a:xfrm>
          <a:prstGeom prst="rect">
            <a:avLst/>
          </a:prstGeom>
        </p:spPr>
        <p:txBody>
          <a:bodyPr vert="horz" lIns="91440" tIns="45720" rIns="91440" bIns="45720" rtlCol="0" anchor="ctr">
            <a:normAutofit/>
          </a:bodyPr>
          <a:lstStyle>
            <a:defPPr>
              <a:defRPr lang="zh-TW"/>
            </a:defPPr>
            <a:lvl1pPr marL="720725" indent="-720725">
              <a:lnSpc>
                <a:spcPct val="100000"/>
              </a:lnSpc>
              <a:spcBef>
                <a:spcPts val="0"/>
              </a:spcBef>
              <a:buNone/>
              <a:defRPr sz="320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defRPr>
            </a:lvl1pPr>
          </a:lstStyle>
          <a:p>
            <a:pPr>
              <a:defRPr/>
            </a:pPr>
            <a:r>
              <a:rPr lang="en-US" altLang="zh-TW" sz="3600" b="1" dirty="0"/>
              <a:t>(</a:t>
            </a:r>
            <a:r>
              <a:rPr lang="zh-TW" altLang="en-US" sz="3600" b="1" dirty="0"/>
              <a:t>二</a:t>
            </a:r>
            <a:r>
              <a:rPr lang="en-US" altLang="zh-TW" sz="3600" b="1" dirty="0"/>
              <a:t>) </a:t>
            </a:r>
            <a:r>
              <a:rPr lang="zh-TW" altLang="en-US" sz="3600" b="1" dirty="0"/>
              <a:t>強化作為</a:t>
            </a:r>
            <a:endParaRPr lang="en-US" altLang="zh-TW" sz="3600" b="1" dirty="0"/>
          </a:p>
        </p:txBody>
      </p:sp>
      <p:graphicFrame>
        <p:nvGraphicFramePr>
          <p:cNvPr id="4" name="表格 3"/>
          <p:cNvGraphicFramePr>
            <a:graphicFrameLocks noGrp="1"/>
          </p:cNvGraphicFramePr>
          <p:nvPr>
            <p:extLst>
              <p:ext uri="{D42A27DB-BD31-4B8C-83A1-F6EECF244321}">
                <p14:modId xmlns:p14="http://schemas.microsoft.com/office/powerpoint/2010/main" val="2285699754"/>
              </p:ext>
            </p:extLst>
          </p:nvPr>
        </p:nvGraphicFramePr>
        <p:xfrm>
          <a:off x="107504" y="1772816"/>
          <a:ext cx="9001000" cy="4885183"/>
        </p:xfrm>
        <a:graphic>
          <a:graphicData uri="http://schemas.openxmlformats.org/drawingml/2006/table">
            <a:tbl>
              <a:tblPr firstRow="1" firstCol="1" bandRow="1">
                <a:tableStyleId>{5940675A-B579-460E-94D1-54222C63F5DA}</a:tableStyleId>
              </a:tblPr>
              <a:tblGrid>
                <a:gridCol w="1152128"/>
                <a:gridCol w="6336703"/>
                <a:gridCol w="1512169"/>
              </a:tblGrid>
              <a:tr h="366935">
                <a:tc>
                  <a:txBody>
                    <a:bodyPr/>
                    <a:lstStyle/>
                    <a:p>
                      <a:pPr algn="ctr">
                        <a:lnSpc>
                          <a:spcPts val="2400"/>
                        </a:lnSpc>
                        <a:spcAft>
                          <a:spcPts val="0"/>
                        </a:spcAft>
                      </a:pPr>
                      <a:r>
                        <a:rPr lang="zh-TW" sz="1800" b="1" kern="100" dirty="0">
                          <a:effectLst/>
                          <a:latin typeface="微軟正黑體" panose="020B0604030504040204" pitchFamily="34" charset="-120"/>
                          <a:ea typeface="微軟正黑體" panose="020B0604030504040204" pitchFamily="34" charset="-120"/>
                        </a:rPr>
                        <a:t>推動措施</a:t>
                      </a:r>
                      <a:endParaRPr lang="zh-TW" sz="18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1800" b="1" kern="100" dirty="0">
                          <a:effectLst/>
                          <a:latin typeface="微軟正黑體" panose="020B0604030504040204" pitchFamily="34" charset="-120"/>
                          <a:ea typeface="微軟正黑體" panose="020B0604030504040204" pitchFamily="34" charset="-120"/>
                        </a:rPr>
                        <a:t>具體作法</a:t>
                      </a:r>
                      <a:endParaRPr lang="zh-TW" sz="18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1800" b="1" kern="100" dirty="0">
                          <a:effectLst/>
                          <a:latin typeface="微軟正黑體" panose="020B0604030504040204" pitchFamily="34" charset="-120"/>
                          <a:ea typeface="微軟正黑體" panose="020B0604030504040204" pitchFamily="34" charset="-120"/>
                        </a:rPr>
                        <a:t>主</a:t>
                      </a:r>
                      <a:r>
                        <a:rPr lang="en-US" sz="1800" b="1" kern="100" dirty="0">
                          <a:effectLst/>
                          <a:latin typeface="微軟正黑體" panose="020B0604030504040204" pitchFamily="34" charset="-120"/>
                          <a:ea typeface="微軟正黑體" panose="020B0604030504040204" pitchFamily="34" charset="-120"/>
                        </a:rPr>
                        <a:t>(</a:t>
                      </a:r>
                      <a:r>
                        <a:rPr lang="zh-TW" sz="1800" b="1" kern="100" dirty="0">
                          <a:effectLst/>
                          <a:latin typeface="微軟正黑體" panose="020B0604030504040204" pitchFamily="34" charset="-120"/>
                          <a:ea typeface="微軟正黑體" panose="020B0604030504040204" pitchFamily="34" charset="-120"/>
                        </a:rPr>
                        <a:t>協</a:t>
                      </a:r>
                      <a:r>
                        <a:rPr lang="en-US" sz="1800" b="1" kern="100" dirty="0">
                          <a:effectLst/>
                          <a:latin typeface="微軟正黑體" panose="020B0604030504040204" pitchFamily="34" charset="-120"/>
                          <a:ea typeface="微軟正黑體" panose="020B0604030504040204" pitchFamily="34" charset="-120"/>
                        </a:rPr>
                        <a:t>)</a:t>
                      </a:r>
                      <a:r>
                        <a:rPr lang="zh-TW" sz="1800" b="1" kern="100" dirty="0">
                          <a:effectLst/>
                          <a:latin typeface="微軟正黑體" panose="020B0604030504040204" pitchFamily="34" charset="-120"/>
                          <a:ea typeface="微軟正黑體" panose="020B0604030504040204" pitchFamily="34" charset="-120"/>
                        </a:rPr>
                        <a:t>辦機關</a:t>
                      </a:r>
                      <a:endParaRPr lang="zh-TW" sz="18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r>
              <a:tr h="2225353">
                <a:tc>
                  <a:txBody>
                    <a:bodyPr/>
                    <a:lstStyle/>
                    <a:p>
                      <a:pPr algn="l">
                        <a:lnSpc>
                          <a:spcPts val="2400"/>
                        </a:lnSpc>
                        <a:spcAft>
                          <a:spcPts val="0"/>
                        </a:spcAft>
                      </a:pPr>
                      <a:r>
                        <a:rPr lang="zh-TW" altLang="en-US" sz="1800" b="1" kern="100" dirty="0" smtClean="0">
                          <a:effectLst/>
                          <a:latin typeface="微軟正黑體" panose="020B0604030504040204" pitchFamily="34" charset="-120"/>
                          <a:ea typeface="微軟正黑體" panose="020B0604030504040204" pitchFamily="34" charset="-120"/>
                          <a:cs typeface="Times New Roman"/>
                        </a:rPr>
                        <a:t>確保能源有效供應</a:t>
                      </a:r>
                      <a:endParaRPr lang="zh-TW" sz="18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342900" lvl="0" indent="-342900" algn="l" defTabSz="914400" rtl="0" eaLnBrk="1" latinLnBrk="0" hangingPunct="1">
                        <a:lnSpc>
                          <a:spcPts val="2400"/>
                        </a:lnSpc>
                        <a:spcAft>
                          <a:spcPts val="300"/>
                        </a:spcAft>
                        <a:buFont typeface="Wingdings"/>
                        <a:buChar cha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推動大潭電廠增建燃氣複循環機組、高原燃氣複循環機組與台中發電廠一</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十號機供煤系統改善計畫，並進行深澳電廠更新擴建計畫</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台電</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p>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推動鯉魚潭水庫景山水力發電計畫</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台電</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p>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租用緊急發電設備</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台電</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lvl="0" indent="-342900" algn="l" defTabSz="914400" rtl="0" eaLnBrk="1" latinLnBrk="0" hangingPunct="1">
                        <a:lnSpc>
                          <a:spcPts val="2400"/>
                        </a:lnSpc>
                        <a:spcAft>
                          <a:spcPts val="300"/>
                        </a:spcAft>
                        <a:buFont typeface="Wingdings"/>
                        <a:buChar cha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推動轉投資大園汽電</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G2</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汽電共生計畫</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台汽電</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effectLst/>
                          <a:latin typeface="微軟正黑體" panose="020B0604030504040204" pitchFamily="34" charset="-120"/>
                          <a:ea typeface="微軟正黑體" panose="020B0604030504040204" pitchFamily="34" charset="-120"/>
                        </a:rPr>
                        <a:t>進行高雄港洲際貨櫃二期大林石化油品儲運中心投資</a:t>
                      </a:r>
                      <a:r>
                        <a:rPr lang="en-US" altLang="zh-TW" sz="1800" b="0" kern="100" dirty="0" smtClean="0">
                          <a:effectLst/>
                          <a:latin typeface="微軟正黑體" panose="020B0604030504040204" pitchFamily="34" charset="-120"/>
                          <a:ea typeface="微軟正黑體" panose="020B0604030504040204" pitchFamily="34" charset="-120"/>
                        </a:rPr>
                        <a:t>(</a:t>
                      </a:r>
                      <a:r>
                        <a:rPr lang="zh-TW" altLang="en-US" sz="1800" b="0" kern="100" dirty="0" smtClean="0">
                          <a:effectLst/>
                          <a:latin typeface="微軟正黑體" panose="020B0604030504040204" pitchFamily="34" charset="-120"/>
                          <a:ea typeface="微軟正黑體" panose="020B0604030504040204" pitchFamily="34" charset="-120"/>
                        </a:rPr>
                        <a:t>中油</a:t>
                      </a:r>
                      <a:r>
                        <a:rPr lang="en-US" altLang="zh-TW" sz="1800" b="0" kern="100" dirty="0" smtClean="0">
                          <a:effectLst/>
                          <a:latin typeface="微軟正黑體" panose="020B0604030504040204" pitchFamily="34" charset="-120"/>
                          <a:ea typeface="微軟正黑體" panose="020B0604030504040204" pitchFamily="34" charset="-120"/>
                        </a:rPr>
                        <a:t>)</a:t>
                      </a: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經濟部</a:t>
                      </a: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2232248">
                <a:tc>
                  <a:txBody>
                    <a:bodyPr/>
                    <a:lstStyle/>
                    <a:p>
                      <a:pPr algn="l">
                        <a:lnSpc>
                          <a:spcPts val="2400"/>
                        </a:lnSpc>
                        <a:spcAft>
                          <a:spcPts val="0"/>
                        </a:spcAft>
                      </a:pPr>
                      <a:r>
                        <a:rPr lang="zh-TW" altLang="en-US" sz="1800" b="1" kern="100" dirty="0" smtClean="0">
                          <a:effectLst/>
                          <a:latin typeface="微軟正黑體" panose="020B0604030504040204" pitchFamily="34" charset="-120"/>
                          <a:ea typeface="微軟正黑體" panose="020B0604030504040204" pitchFamily="34" charset="-120"/>
                          <a:cs typeface="Times New Roman"/>
                        </a:rPr>
                        <a:t>加強投資交通基礎建設</a:t>
                      </a:r>
                    </a:p>
                  </a:txBody>
                  <a:tcPr marL="68580" marR="68580" marT="0" marB="0" anchor="ctr"/>
                </a:tc>
                <a:tc>
                  <a:txBody>
                    <a:bodyPr/>
                    <a:lstStyle/>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effectLst/>
                          <a:latin typeface="微軟正黑體" panose="020B0604030504040204" pitchFamily="34" charset="-120"/>
                          <a:ea typeface="微軟正黑體" panose="020B0604030504040204" pitchFamily="34" charset="-120"/>
                        </a:rPr>
                        <a:t>推動基隆港軍用碼頭、西岸貨櫃碼頭、後線設施、物流倉庫整建與興建，臺北港物流倉儲區第三、四期圍堤，臺中港海岸保全、離岸風電作業碼頭興建以及高雄港洲際貨櫃中心第二期散雜貨碼頭區公共設施計畫</a:t>
                      </a:r>
                      <a:r>
                        <a:rPr lang="en-US" altLang="zh-TW" sz="1800" b="0" kern="100" dirty="0" smtClean="0">
                          <a:effectLst/>
                          <a:latin typeface="微軟正黑體" panose="020B0604030504040204" pitchFamily="34" charset="-120"/>
                          <a:ea typeface="微軟正黑體" panose="020B0604030504040204" pitchFamily="34" charset="-120"/>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港務公司</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en-US" altLang="zh-TW" sz="1800" b="0" kern="100" dirty="0" smtClean="0">
                        <a:effectLst/>
                        <a:latin typeface="微軟正黑體" panose="020B0604030504040204" pitchFamily="34" charset="-120"/>
                        <a:ea typeface="微軟正黑體" panose="020B0604030504040204" pitchFamily="34" charset="-120"/>
                      </a:endParaRPr>
                    </a:p>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effectLst/>
                          <a:latin typeface="微軟正黑體" panose="020B0604030504040204" pitchFamily="34" charset="-120"/>
                          <a:ea typeface="微軟正黑體" panose="020B0604030504040204" pitchFamily="34" charset="-120"/>
                        </a:rPr>
                        <a:t>推動各國際商港棧埠裝卸及旅客橋設備採購 ，外堤及海岸保護與公共道路整建改善計畫</a:t>
                      </a:r>
                      <a:r>
                        <a:rPr lang="en-US" altLang="zh-TW" sz="1800" b="0" kern="100" dirty="0" smtClean="0">
                          <a:effectLst/>
                          <a:latin typeface="微軟正黑體" panose="020B0604030504040204" pitchFamily="34" charset="-120"/>
                          <a:ea typeface="微軟正黑體" panose="020B0604030504040204" pitchFamily="34" charset="-120"/>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港務公司</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en-US" altLang="zh-TW" sz="1800" b="0" kern="100" dirty="0" smtClean="0">
                        <a:effectLst/>
                        <a:latin typeface="微軟正黑體" panose="020B0604030504040204" pitchFamily="34" charset="-120"/>
                        <a:ea typeface="微軟正黑體" panose="020B0604030504040204" pitchFamily="34" charset="-120"/>
                      </a:endParaRPr>
                    </a:p>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effectLst/>
                          <a:latin typeface="微軟正黑體" panose="020B0604030504040204" pitchFamily="34" charset="-120"/>
                          <a:ea typeface="微軟正黑體" panose="020B0604030504040204" pitchFamily="34" charset="-120"/>
                        </a:rPr>
                        <a:t>推動桃園國際機場空側設施全面強化計畫</a:t>
                      </a:r>
                      <a:r>
                        <a:rPr lang="en-US" altLang="zh-TW" sz="1800" b="0" kern="100" dirty="0" smtClean="0">
                          <a:effectLst/>
                          <a:latin typeface="微軟正黑體" panose="020B0604030504040204" pitchFamily="34" charset="-120"/>
                          <a:ea typeface="微軟正黑體" panose="020B0604030504040204" pitchFamily="34" charset="-120"/>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桃機公司</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zh-TW" altLang="en-US" sz="1800" b="0" kern="100" dirty="0" smtClean="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交通部</a:t>
                      </a:r>
                      <a:endParaRPr lang="zh-TW" alt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
        <p:nvSpPr>
          <p:cNvPr id="5" name="矩形 4"/>
          <p:cNvSpPr/>
          <p:nvPr/>
        </p:nvSpPr>
        <p:spPr>
          <a:xfrm>
            <a:off x="179512" y="836712"/>
            <a:ext cx="8856984" cy="861774"/>
          </a:xfrm>
          <a:prstGeom prst="rect">
            <a:avLst/>
          </a:prstGeom>
        </p:spPr>
        <p:txBody>
          <a:bodyPr wrap="square">
            <a:spAutoFit/>
          </a:bodyPr>
          <a:lstStyle/>
          <a:p>
            <a:pPr marL="0" lvl="2" algn="just">
              <a:lnSpc>
                <a:spcPts val="3000"/>
              </a:lnSpc>
              <a:spcBef>
                <a:spcPts val="200"/>
              </a:spcBef>
            </a:pPr>
            <a:r>
              <a:rPr lang="zh-TW" altLang="en-US" sz="2000" dirty="0" smtClean="0">
                <a:solidFill>
                  <a:prstClr val="black"/>
                </a:solidFill>
                <a:latin typeface="微軟正黑體" pitchFamily="34" charset="-120"/>
                <a:ea typeface="微軟正黑體" pitchFamily="34" charset="-120"/>
              </a:rPr>
              <a:t>國營</a:t>
            </a:r>
            <a:r>
              <a:rPr lang="zh-TW" altLang="en-US" sz="2000" dirty="0">
                <a:solidFill>
                  <a:prstClr val="black"/>
                </a:solidFill>
                <a:latin typeface="微軟正黑體" pitchFamily="34" charset="-120"/>
                <a:ea typeface="微軟正黑體" pitchFamily="34" charset="-120"/>
              </a:rPr>
              <a:t>及泛公股事業研提各項基礎設施興設與新興產業投資</a:t>
            </a:r>
            <a:r>
              <a:rPr lang="zh-TW" altLang="en-US" sz="2000" dirty="0" smtClean="0">
                <a:solidFill>
                  <a:prstClr val="black"/>
                </a:solidFill>
                <a:latin typeface="微軟正黑體" pitchFamily="34" charset="-120"/>
                <a:ea typeface="微軟正黑體" pitchFamily="34" charset="-120"/>
              </a:rPr>
              <a:t>計畫，總</a:t>
            </a:r>
            <a:r>
              <a:rPr lang="zh-TW" altLang="en-US" sz="2000" dirty="0">
                <a:solidFill>
                  <a:prstClr val="black"/>
                </a:solidFill>
                <a:latin typeface="微軟正黑體" pitchFamily="34" charset="-120"/>
                <a:ea typeface="微軟正黑體" pitchFamily="34" charset="-120"/>
              </a:rPr>
              <a:t>經費達新臺幣 </a:t>
            </a:r>
            <a:r>
              <a:rPr lang="en-US" altLang="zh-TW" sz="2000" dirty="0">
                <a:solidFill>
                  <a:prstClr val="black"/>
                </a:solidFill>
                <a:latin typeface="微軟正黑體" pitchFamily="34" charset="-120"/>
                <a:ea typeface="微軟正黑體" pitchFamily="34" charset="-120"/>
              </a:rPr>
              <a:t>3,400 </a:t>
            </a:r>
            <a:r>
              <a:rPr lang="zh-TW" altLang="en-US" sz="2000" dirty="0">
                <a:solidFill>
                  <a:prstClr val="black"/>
                </a:solidFill>
                <a:latin typeface="微軟正黑體" pitchFamily="34" charset="-120"/>
                <a:ea typeface="微軟正黑體" pitchFamily="34" charset="-120"/>
              </a:rPr>
              <a:t>億</a:t>
            </a:r>
            <a:r>
              <a:rPr lang="zh-TW" altLang="en-US" sz="2000" dirty="0" smtClean="0">
                <a:solidFill>
                  <a:prstClr val="black"/>
                </a:solidFill>
                <a:latin typeface="微軟正黑體" pitchFamily="34" charset="-120"/>
                <a:ea typeface="微軟正黑體" pitchFamily="34" charset="-120"/>
              </a:rPr>
              <a:t>元</a:t>
            </a:r>
            <a:endParaRPr lang="en-US" altLang="zh-TW" sz="2000" dirty="0">
              <a:solidFill>
                <a:prstClr val="black"/>
              </a:solidFill>
              <a:latin typeface="微軟正黑體" pitchFamily="34" charset="-120"/>
              <a:ea typeface="微軟正黑體" pitchFamily="34" charset="-120"/>
            </a:endParaRPr>
          </a:p>
        </p:txBody>
      </p:sp>
    </p:spTree>
    <p:extLst>
      <p:ext uri="{BB962C8B-B14F-4D97-AF65-F5344CB8AC3E}">
        <p14:creationId xmlns:p14="http://schemas.microsoft.com/office/powerpoint/2010/main" val="253747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18</a:t>
            </a:fld>
            <a:endParaRPr lang="zh-TW" altLang="en-US">
              <a:solidFill>
                <a:prstClr val="black">
                  <a:tint val="75000"/>
                </a:prstClr>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2397259118"/>
              </p:ext>
            </p:extLst>
          </p:nvPr>
        </p:nvGraphicFramePr>
        <p:xfrm>
          <a:off x="179512" y="966936"/>
          <a:ext cx="8928992" cy="5342384"/>
        </p:xfrm>
        <a:graphic>
          <a:graphicData uri="http://schemas.openxmlformats.org/drawingml/2006/table">
            <a:tbl>
              <a:tblPr firstRow="1" firstCol="1" bandRow="1">
                <a:tableStyleId>{5940675A-B579-460E-94D1-54222C63F5DA}</a:tableStyleId>
              </a:tblPr>
              <a:tblGrid>
                <a:gridCol w="1440160"/>
                <a:gridCol w="5904656"/>
                <a:gridCol w="1584176"/>
              </a:tblGrid>
              <a:tr h="242507">
                <a:tc>
                  <a:txBody>
                    <a:bodyPr/>
                    <a:lstStyle/>
                    <a:p>
                      <a:pPr algn="ctr">
                        <a:lnSpc>
                          <a:spcPts val="2400"/>
                        </a:lnSpc>
                        <a:spcAft>
                          <a:spcPts val="0"/>
                        </a:spcAft>
                      </a:pPr>
                      <a:r>
                        <a:rPr lang="zh-TW" sz="1800" b="1" kern="100" dirty="0">
                          <a:effectLst/>
                          <a:latin typeface="微軟正黑體" panose="020B0604030504040204" pitchFamily="34" charset="-120"/>
                          <a:ea typeface="微軟正黑體" panose="020B0604030504040204" pitchFamily="34" charset="-120"/>
                        </a:rPr>
                        <a:t>推動措施</a:t>
                      </a:r>
                      <a:endParaRPr lang="zh-TW" sz="18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1800" b="1" kern="100" dirty="0">
                          <a:effectLst/>
                          <a:latin typeface="微軟正黑體" panose="020B0604030504040204" pitchFamily="34" charset="-120"/>
                          <a:ea typeface="微軟正黑體" panose="020B0604030504040204" pitchFamily="34" charset="-120"/>
                        </a:rPr>
                        <a:t>具體作法</a:t>
                      </a:r>
                      <a:endParaRPr lang="zh-TW" sz="18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1800" b="1" kern="100" dirty="0">
                          <a:effectLst/>
                          <a:latin typeface="微軟正黑體" panose="020B0604030504040204" pitchFamily="34" charset="-120"/>
                          <a:ea typeface="微軟正黑體" panose="020B0604030504040204" pitchFamily="34" charset="-120"/>
                        </a:rPr>
                        <a:t>主</a:t>
                      </a:r>
                      <a:r>
                        <a:rPr lang="en-US" sz="1800" b="1" kern="100" dirty="0">
                          <a:effectLst/>
                          <a:latin typeface="微軟正黑體" panose="020B0604030504040204" pitchFamily="34" charset="-120"/>
                          <a:ea typeface="微軟正黑體" panose="020B0604030504040204" pitchFamily="34" charset="-120"/>
                        </a:rPr>
                        <a:t>(</a:t>
                      </a:r>
                      <a:r>
                        <a:rPr lang="zh-TW" sz="1800" b="1" kern="100" dirty="0">
                          <a:effectLst/>
                          <a:latin typeface="微軟正黑體" panose="020B0604030504040204" pitchFamily="34" charset="-120"/>
                          <a:ea typeface="微軟正黑體" panose="020B0604030504040204" pitchFamily="34" charset="-120"/>
                        </a:rPr>
                        <a:t>協</a:t>
                      </a:r>
                      <a:r>
                        <a:rPr lang="en-US" sz="1800" b="1" kern="100" dirty="0">
                          <a:effectLst/>
                          <a:latin typeface="微軟正黑體" panose="020B0604030504040204" pitchFamily="34" charset="-120"/>
                          <a:ea typeface="微軟正黑體" panose="020B0604030504040204" pitchFamily="34" charset="-120"/>
                        </a:rPr>
                        <a:t>)</a:t>
                      </a:r>
                      <a:r>
                        <a:rPr lang="zh-TW" sz="1800" b="1" kern="100" dirty="0">
                          <a:effectLst/>
                          <a:latin typeface="微軟正黑體" panose="020B0604030504040204" pitchFamily="34" charset="-120"/>
                          <a:ea typeface="微軟正黑體" panose="020B0604030504040204" pitchFamily="34" charset="-120"/>
                        </a:rPr>
                        <a:t>辦機關</a:t>
                      </a:r>
                      <a:endParaRPr lang="zh-TW" sz="18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r>
              <a:tr h="1221160">
                <a:tc rowSpan="2">
                  <a:txBody>
                    <a:bodyPr/>
                    <a:lstStyle/>
                    <a:p>
                      <a:pPr algn="l">
                        <a:lnSpc>
                          <a:spcPts val="2400"/>
                        </a:lnSpc>
                        <a:spcAft>
                          <a:spcPts val="0"/>
                        </a:spcAft>
                      </a:pPr>
                      <a:r>
                        <a:rPr lang="zh-TW" altLang="en-US" sz="1800" b="1" kern="100" dirty="0" smtClean="0">
                          <a:effectLst/>
                          <a:latin typeface="微軟正黑體" panose="020B0604030504040204" pitchFamily="34" charset="-120"/>
                          <a:ea typeface="微軟正黑體" panose="020B0604030504040204" pitchFamily="34" charset="-120"/>
                          <a:cs typeface="Times New Roman"/>
                        </a:rPr>
                        <a:t>加強對綠能及新興產業投資</a:t>
                      </a:r>
                      <a:endParaRPr lang="zh-TW" sz="18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推動太陽光電第二期與第三期、風力發電第五期與小型再生能源發電第一期計畫</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台電</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p>
                    <a:p>
                      <a:pPr marL="342900" lvl="0" indent="-342900" algn="l" defTabSz="914400" rtl="0" eaLnBrk="1" latinLnBrk="0" hangingPunct="1">
                        <a:lnSpc>
                          <a:spcPts val="2400"/>
                        </a:lnSpc>
                        <a:spcAft>
                          <a:spcPts val="300"/>
                        </a:spcAft>
                        <a:buFont typeface="Wingdings"/>
                        <a:buChar cha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推動太陽光電投資案</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中鋼</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經濟部</a:t>
                      </a: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936104">
                <a:tc vMerge="1">
                  <a:txBody>
                    <a:bodyPr/>
                    <a:lstStyle/>
                    <a:p>
                      <a:pPr algn="l">
                        <a:lnSpc>
                          <a:spcPts val="2400"/>
                        </a:lnSpc>
                        <a:spcAft>
                          <a:spcPts val="0"/>
                        </a:spcAft>
                      </a:pPr>
                      <a:endParaRPr lang="zh-TW" altLang="en-US" sz="1800" b="1" kern="100" dirty="0" smtClean="0">
                        <a:effectLst/>
                        <a:latin typeface="微軟正黑體" panose="020B0604030504040204" pitchFamily="34" charset="-120"/>
                        <a:ea typeface="微軟正黑體" panose="020B0604030504040204" pitchFamily="34" charset="-120"/>
                        <a:cs typeface="Times New Roman"/>
                      </a:endParaRPr>
                    </a:p>
                  </a:txBody>
                  <a:tcPr marL="68580" marR="68580" marT="0" marB="0"/>
                </a:tc>
                <a:tc>
                  <a:txBody>
                    <a:bodyPr/>
                    <a:lstStyle/>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推動</a:t>
                      </a:r>
                      <a:r>
                        <a:rPr lang="en-US" altLang="zh-TW" sz="1800" b="0" kern="100" dirty="0" smtClean="0">
                          <a:effectLst/>
                          <a:latin typeface="微軟正黑體" panose="020B0604030504040204" pitchFamily="34" charset="-120"/>
                          <a:ea typeface="微軟正黑體" panose="020B0604030504040204" pitchFamily="34" charset="-120"/>
                        </a:rPr>
                        <a:t>IDC/</a:t>
                      </a:r>
                      <a:r>
                        <a:rPr lang="zh-TW" altLang="en-US" sz="1800" b="0" kern="100" dirty="0" smtClean="0">
                          <a:effectLst/>
                          <a:latin typeface="微軟正黑體" panose="020B0604030504040204" pitchFamily="34" charset="-120"/>
                          <a:ea typeface="微軟正黑體" panose="020B0604030504040204" pitchFamily="34" charset="-120"/>
                        </a:rPr>
                        <a:t>雲端、</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推動</a:t>
                      </a:r>
                      <a:r>
                        <a:rPr lang="zh-TW" altLang="en-US" sz="1800" b="0" kern="100" dirty="0" smtClean="0">
                          <a:effectLst/>
                          <a:latin typeface="微軟正黑體" panose="020B0604030504040204" pitchFamily="34" charset="-120"/>
                          <a:ea typeface="微軟正黑體" panose="020B0604030504040204" pitchFamily="34" charset="-120"/>
                        </a:rPr>
                        <a:t>晶圓探針卡</a:t>
                      </a:r>
                      <a:r>
                        <a:rPr lang="en-US" altLang="zh-TW" sz="1800" b="0" kern="100" dirty="0" smtClean="0">
                          <a:effectLst/>
                          <a:latin typeface="微軟正黑體" panose="020B0604030504040204" pitchFamily="34" charset="-120"/>
                          <a:ea typeface="微軟正黑體" panose="020B0604030504040204" pitchFamily="34" charset="-120"/>
                        </a:rPr>
                        <a:t>(IC Probe Card)</a:t>
                      </a:r>
                      <a:r>
                        <a:rPr lang="zh-TW" altLang="en-US" sz="1800" b="0" kern="100" dirty="0" smtClean="0">
                          <a:effectLst/>
                          <a:latin typeface="微軟正黑體" panose="020B0604030504040204" pitchFamily="34" charset="-120"/>
                          <a:ea typeface="微軟正黑體" panose="020B0604030504040204" pitchFamily="34" charset="-120"/>
                        </a:rPr>
                        <a:t>、物聯網、資安、</a:t>
                      </a:r>
                      <a:r>
                        <a:rPr lang="en-US" altLang="zh-TW" sz="1800" b="0" kern="100" dirty="0" smtClean="0">
                          <a:effectLst/>
                          <a:latin typeface="微軟正黑體" panose="020B0604030504040204" pitchFamily="34" charset="-120"/>
                          <a:ea typeface="微軟正黑體" panose="020B0604030504040204" pitchFamily="34" charset="-120"/>
                        </a:rPr>
                        <a:t>5G</a:t>
                      </a:r>
                      <a:r>
                        <a:rPr lang="zh-TW" altLang="en-US" sz="1800" b="0" kern="100" dirty="0" smtClean="0">
                          <a:effectLst/>
                          <a:latin typeface="微軟正黑體" panose="020B0604030504040204" pitchFamily="34" charset="-120"/>
                          <a:ea typeface="微軟正黑體" panose="020B0604030504040204" pitchFamily="34" charset="-120"/>
                        </a:rPr>
                        <a:t>等投資計畫</a:t>
                      </a:r>
                      <a:r>
                        <a:rPr lang="en-US" altLang="zh-TW" sz="1800" b="0" kern="100" dirty="0" smtClean="0">
                          <a:effectLst/>
                          <a:latin typeface="微軟正黑體" panose="020B0604030504040204" pitchFamily="34" charset="-120"/>
                          <a:ea typeface="微軟正黑體" panose="020B0604030504040204" pitchFamily="34" charset="-120"/>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中華電信</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en-US" altLang="zh-TW" sz="1800" b="0" kern="100" dirty="0" smtClean="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交通部</a:t>
                      </a:r>
                      <a:endParaRPr lang="en-US" altLang="zh-TW" sz="1800" kern="100" dirty="0" smtClean="0">
                        <a:effectLst/>
                        <a:latin typeface="微軟正黑體" panose="020B0604030504040204" pitchFamily="34" charset="-120"/>
                        <a:ea typeface="微軟正黑體" panose="020B0604030504040204" pitchFamily="34" charset="-120"/>
                        <a:cs typeface="Times New Roman"/>
                      </a:endParaRPr>
                    </a:p>
                    <a:p>
                      <a:pPr algn="ctr">
                        <a:lnSpc>
                          <a:spcPts val="2400"/>
                        </a:lnSpc>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經濟部</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2232248">
                <a:tc rowSpan="2">
                  <a:txBody>
                    <a:bodyPr/>
                    <a:lstStyle/>
                    <a:p>
                      <a:pPr algn="l">
                        <a:lnSpc>
                          <a:spcPts val="2400"/>
                        </a:lnSpc>
                        <a:spcAft>
                          <a:spcPts val="0"/>
                        </a:spcAft>
                      </a:pPr>
                      <a:r>
                        <a:rPr lang="zh-TW" altLang="en-US" sz="1800" b="1" kern="100" dirty="0" smtClean="0">
                          <a:effectLst/>
                          <a:latin typeface="微軟正黑體" panose="020B0604030504040204" pitchFamily="34" charset="-120"/>
                          <a:ea typeface="微軟正黑體" panose="020B0604030504040204" pitchFamily="34" charset="-120"/>
                          <a:cs typeface="Times New Roman"/>
                        </a:rPr>
                        <a:t>產業生產環境改善與服務品質提升</a:t>
                      </a:r>
                    </a:p>
                  </a:txBody>
                  <a:tcPr marL="68580" marR="68580" marT="0" marB="0" anchor="ctr"/>
                </a:tc>
                <a:tc>
                  <a:txBody>
                    <a:bodyPr/>
                    <a:lstStyle/>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推動放流水零排放技術建立與應用、第一煉鋼轉爐工場轉爐氣儲槽遷建、三號高爐</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#34</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熱風爐更新計畫</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dirty="0" smtClean="0"/>
                        <a:t>中鋼</a:t>
                      </a:r>
                      <a:r>
                        <a:rPr lang="en-US" altLang="zh-TW" sz="1800" dirty="0" smtClean="0"/>
                        <a:t>)</a:t>
                      </a:r>
                      <a:endPar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推動中鋼料場一二階支援三四階輸送線增設計畫</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dirty="0" smtClean="0"/>
                        <a:t>中鋼</a:t>
                      </a:r>
                      <a:r>
                        <a:rPr lang="en-US" altLang="zh-TW" sz="1800" dirty="0" smtClean="0"/>
                        <a:t>)</a:t>
                      </a:r>
                      <a:endParaRPr lang="zh-TW" altLang="en-US" sz="1800" b="0" kern="100" dirty="0">
                        <a:solidFill>
                          <a:schemeClr val="tx1"/>
                        </a:solidFill>
                        <a:effectLst/>
                        <a:latin typeface="微軟正黑體" panose="020B0604030504040204" pitchFamily="34" charset="-120"/>
                        <a:ea typeface="微軟正黑體" panose="020B0604030504040204" pitchFamily="34" charset="-120"/>
                        <a:cs typeface="+mn-cs"/>
                      </a:endParaRPr>
                    </a:p>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effectLst/>
                          <a:latin typeface="微軟正黑體" panose="020B0604030504040204" pitchFamily="34" charset="-120"/>
                          <a:ea typeface="微軟正黑體" panose="020B0604030504040204" pitchFamily="34" charset="-120"/>
                        </a:rPr>
                        <a:t>推動負壓水濂及綠能設計豬場改進計畫</a:t>
                      </a:r>
                      <a:r>
                        <a:rPr lang="en-US" altLang="zh-TW" sz="1800" b="0" kern="100" dirty="0" smtClean="0">
                          <a:effectLst/>
                          <a:latin typeface="微軟正黑體" panose="020B0604030504040204" pitchFamily="34" charset="-120"/>
                          <a:ea typeface="微軟正黑體" panose="020B0604030504040204" pitchFamily="34" charset="-120"/>
                        </a:rPr>
                        <a:t>(</a:t>
                      </a:r>
                      <a:r>
                        <a:rPr lang="zh-TW" altLang="en-US" sz="1800" b="0" kern="100" dirty="0" smtClean="0">
                          <a:effectLst/>
                          <a:latin typeface="微軟正黑體" panose="020B0604030504040204" pitchFamily="34" charset="-120"/>
                          <a:ea typeface="微軟正黑體" panose="020B0604030504040204" pitchFamily="34" charset="-120"/>
                        </a:rPr>
                        <a:t>台糖</a:t>
                      </a:r>
                      <a:r>
                        <a:rPr lang="en-US" altLang="zh-TW" sz="1800" b="0" kern="100" dirty="0" smtClean="0">
                          <a:effectLst/>
                          <a:latin typeface="微軟正黑體" panose="020B0604030504040204" pitchFamily="34" charset="-120"/>
                          <a:ea typeface="微軟正黑體" panose="020B0604030504040204" pitchFamily="34" charset="-120"/>
                        </a:rPr>
                        <a:t>)</a:t>
                      </a:r>
                      <a:endParaRPr lang="zh-TW" altLang="en-US" sz="1800" b="0" kern="100" dirty="0" smtClean="0">
                        <a:effectLst/>
                        <a:latin typeface="微軟正黑體" panose="020B0604030504040204" pitchFamily="34" charset="-120"/>
                        <a:ea typeface="微軟正黑體" panose="020B0604030504040204" pitchFamily="34" charset="-120"/>
                      </a:endParaRPr>
                    </a:p>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effectLst/>
                          <a:latin typeface="微軟正黑體" panose="020B0604030504040204" pitchFamily="34" charset="-120"/>
                          <a:ea typeface="微軟正黑體" panose="020B0604030504040204" pitchFamily="34" charset="-120"/>
                        </a:rPr>
                        <a:t>辦理固定式起重機更新</a:t>
                      </a:r>
                      <a:r>
                        <a:rPr lang="en-US" altLang="zh-TW" sz="1800" b="0" kern="100" dirty="0" smtClean="0">
                          <a:effectLst/>
                          <a:latin typeface="微軟正黑體" panose="020B0604030504040204" pitchFamily="34" charset="-120"/>
                          <a:ea typeface="微軟正黑體" panose="020B0604030504040204" pitchFamily="34" charset="-120"/>
                        </a:rPr>
                        <a:t>(</a:t>
                      </a:r>
                      <a:r>
                        <a:rPr lang="zh-TW" altLang="en-US" sz="1800" b="0" kern="100" dirty="0" smtClean="0">
                          <a:effectLst/>
                          <a:latin typeface="微軟正黑體" panose="020B0604030504040204" pitchFamily="34" charset="-120"/>
                          <a:ea typeface="微軟正黑體" panose="020B0604030504040204" pitchFamily="34" charset="-120"/>
                        </a:rPr>
                        <a:t>台船</a:t>
                      </a:r>
                      <a:r>
                        <a:rPr lang="en-US" altLang="zh-TW" sz="1800" b="0" kern="100" dirty="0" smtClean="0">
                          <a:effectLst/>
                          <a:latin typeface="微軟正黑體" panose="020B0604030504040204" pitchFamily="34" charset="-120"/>
                          <a:ea typeface="微軟正黑體" panose="020B0604030504040204" pitchFamily="34" charset="-120"/>
                        </a:rPr>
                        <a:t>)</a:t>
                      </a:r>
                      <a:endParaRPr lang="zh-TW" altLang="en-US" sz="1800" b="0" kern="100" dirty="0" smtClean="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r>
                        <a:rPr lang="zh-TW" altLang="en-US" sz="1800" dirty="0" smtClean="0"/>
                        <a:t>經濟部</a:t>
                      </a:r>
                      <a:endParaRPr lang="zh-TW" altLang="en-US" sz="1800" dirty="0"/>
                    </a:p>
                  </a:txBody>
                  <a:tcPr marL="68580" marR="68580" marT="0" marB="0" anchor="ctr"/>
                </a:tc>
              </a:tr>
              <a:tr h="648072">
                <a:tc vMerge="1">
                  <a:txBody>
                    <a:bodyPr/>
                    <a:lstStyle/>
                    <a:p>
                      <a:pPr algn="ctr">
                        <a:lnSpc>
                          <a:spcPts val="2400"/>
                        </a:lnSpc>
                        <a:spcAft>
                          <a:spcPts val="0"/>
                        </a:spcAft>
                      </a:pPr>
                      <a:endParaRPr lang="zh-TW" altLang="en-US" sz="1800" b="1" kern="100" dirty="0" smtClean="0">
                        <a:effectLst/>
                        <a:latin typeface="微軟正黑體" panose="020B0604030504040204" pitchFamily="34" charset="-120"/>
                        <a:ea typeface="微軟正黑體" panose="020B0604030504040204" pitchFamily="34" charset="-120"/>
                        <a:cs typeface="Times New Roman"/>
                      </a:endParaRPr>
                    </a:p>
                  </a:txBody>
                  <a:tcPr marL="68580" marR="68580" marT="0" marB="0"/>
                </a:tc>
                <a:tc>
                  <a:txBody>
                    <a:bodyPr/>
                    <a:lstStyle/>
                    <a:p>
                      <a:pPr marL="342900" marR="0" lvl="0" indent="-342900" algn="l" defTabSz="914400" rtl="0" eaLnBrk="1" fontAlgn="auto" latinLnBrk="0" hangingPunct="1">
                        <a:lnSpc>
                          <a:spcPts val="2400"/>
                        </a:lnSpc>
                        <a:spcBef>
                          <a:spcPts val="0"/>
                        </a:spcBef>
                        <a:spcAft>
                          <a:spcPts val="300"/>
                        </a:spcAft>
                        <a:buClrTx/>
                        <a:buSzTx/>
                        <a:buFont typeface="Wingdings"/>
                        <a:buChar char=""/>
                        <a:tabLst/>
                        <a:defRPr/>
                      </a:pPr>
                      <a:r>
                        <a:rPr lang="zh-TW" altLang="en-US" sz="1800" b="0" kern="100" dirty="0" smtClean="0">
                          <a:effectLst/>
                          <a:latin typeface="微軟正黑體" panose="020B0604030504040204" pitchFamily="34" charset="-120"/>
                          <a:ea typeface="微軟正黑體" panose="020B0604030504040204" pitchFamily="34" charset="-120"/>
                        </a:rPr>
                        <a:t>推動購建郵政局所計畫</a:t>
                      </a:r>
                      <a:r>
                        <a:rPr lang="en-US" altLang="zh-TW" sz="1800" b="0" kern="100" dirty="0" smtClean="0">
                          <a:effectLst/>
                          <a:latin typeface="微軟正黑體" panose="020B0604030504040204" pitchFamily="34" charset="-120"/>
                          <a:ea typeface="微軟正黑體" panose="020B0604030504040204" pitchFamily="34" charset="-120"/>
                        </a:rPr>
                        <a:t>(</a:t>
                      </a:r>
                      <a:r>
                        <a:rPr lang="zh-TW" altLang="en-US" sz="1800" b="0" kern="100" dirty="0" smtClean="0">
                          <a:effectLst/>
                          <a:latin typeface="微軟正黑體" panose="020B0604030504040204" pitchFamily="34" charset="-120"/>
                          <a:ea typeface="微軟正黑體" panose="020B0604030504040204" pitchFamily="34" charset="-120"/>
                        </a:rPr>
                        <a:t>中華郵政</a:t>
                      </a:r>
                      <a:r>
                        <a:rPr lang="en-US" altLang="zh-TW" sz="1800" b="0" kern="100" dirty="0" smtClean="0">
                          <a:effectLst/>
                          <a:latin typeface="微軟正黑體" panose="020B0604030504040204" pitchFamily="34" charset="-120"/>
                          <a:ea typeface="微軟正黑體" panose="020B0604030504040204" pitchFamily="34" charset="-120"/>
                        </a:rPr>
                        <a:t>)</a:t>
                      </a:r>
                      <a:endParaRPr lang="zh-TW" altLang="en-US" sz="1800" b="0" kern="100" dirty="0" smtClean="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marL="0" marR="0" indent="0" algn="ctr" defTabSz="914400" rtl="0" eaLnBrk="1" fontAlgn="auto" latinLnBrk="0" hangingPunct="1">
                        <a:lnSpc>
                          <a:spcPts val="2400"/>
                        </a:lnSpc>
                        <a:spcBef>
                          <a:spcPts val="0"/>
                        </a:spcBef>
                        <a:spcAft>
                          <a:spcPts val="0"/>
                        </a:spcAft>
                        <a:buClrTx/>
                        <a:buSzTx/>
                        <a:buFontTx/>
                        <a:buNone/>
                        <a:tabLst/>
                        <a:defRPr/>
                      </a:pPr>
                      <a:r>
                        <a:rPr lang="zh-TW" altLang="en-US" sz="1800" kern="100" dirty="0" smtClean="0">
                          <a:effectLst/>
                          <a:latin typeface="微軟正黑體" panose="020B0604030504040204" pitchFamily="34" charset="-120"/>
                          <a:ea typeface="微軟正黑體" panose="020B0604030504040204" pitchFamily="34" charset="-120"/>
                          <a:cs typeface="Times New Roman"/>
                        </a:rPr>
                        <a:t>交通部</a:t>
                      </a: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
        <p:nvSpPr>
          <p:cNvPr id="8" name="標題 1"/>
          <p:cNvSpPr txBox="1">
            <a:spLocks/>
          </p:cNvSpPr>
          <p:nvPr/>
        </p:nvSpPr>
        <p:spPr>
          <a:xfrm>
            <a:off x="186421" y="115279"/>
            <a:ext cx="9144000" cy="651985"/>
          </a:xfrm>
          <a:prstGeom prst="rect">
            <a:avLst/>
          </a:prstGeom>
        </p:spPr>
        <p:txBody>
          <a:bodyPr vert="horz" lIns="91440" tIns="45720" rIns="91440" bIns="45720" rtlCol="0" anchor="ctr">
            <a:normAutofit/>
          </a:bodyPr>
          <a:lstStyle>
            <a:defPPr>
              <a:defRPr lang="zh-TW"/>
            </a:defPPr>
            <a:lvl1pPr marL="720725" indent="-720725">
              <a:lnSpc>
                <a:spcPct val="100000"/>
              </a:lnSpc>
              <a:spcBef>
                <a:spcPts val="0"/>
              </a:spcBef>
              <a:buNone/>
              <a:defRPr sz="3200">
                <a:solidFill>
                  <a:srgbClr val="00206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defRPr>
            </a:lvl1pPr>
          </a:lstStyle>
          <a:p>
            <a:pPr>
              <a:defRPr/>
            </a:pPr>
            <a:r>
              <a:rPr lang="en-US" altLang="zh-TW" sz="3600" b="1" dirty="0"/>
              <a:t>(</a:t>
            </a:r>
            <a:r>
              <a:rPr lang="zh-TW" altLang="en-US" sz="3600" b="1" dirty="0"/>
              <a:t>二</a:t>
            </a:r>
            <a:r>
              <a:rPr lang="en-US" altLang="zh-TW" sz="3600" b="1" dirty="0"/>
              <a:t>) </a:t>
            </a:r>
            <a:r>
              <a:rPr lang="zh-TW" altLang="en-US" sz="3600" b="1" dirty="0"/>
              <a:t>強化作為</a:t>
            </a:r>
            <a:endParaRPr lang="en-US" altLang="zh-TW" sz="3600" b="1" dirty="0"/>
          </a:p>
        </p:txBody>
      </p:sp>
    </p:spTree>
    <p:extLst>
      <p:ext uri="{BB962C8B-B14F-4D97-AF65-F5344CB8AC3E}">
        <p14:creationId xmlns:p14="http://schemas.microsoft.com/office/powerpoint/2010/main" val="3779976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txBox="1">
            <a:spLocks/>
          </p:cNvSpPr>
          <p:nvPr/>
        </p:nvSpPr>
        <p:spPr>
          <a:xfrm>
            <a:off x="34725" y="116632"/>
            <a:ext cx="9144000" cy="65198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zh-TW" altLang="en-US" sz="4000" b="1" dirty="0">
                <a:solidFill>
                  <a:srgbClr val="002060"/>
                </a:solidFill>
                <a:effectLst>
                  <a:outerShdw blurRad="38100" dist="38100" dir="2700000" algn="tl">
                    <a:srgbClr val="000000">
                      <a:alpha val="43137"/>
                    </a:srgbClr>
                  </a:outerShdw>
                </a:effectLst>
                <a:cs typeface="Times New Roman" panose="02020603050405020304" pitchFamily="18" charset="0"/>
              </a:rPr>
              <a:t>四</a:t>
            </a:r>
            <a:r>
              <a:rPr lang="zh-TW" altLang="en-US" sz="4000" b="1" dirty="0" smtClean="0">
                <a:solidFill>
                  <a:srgbClr val="002060"/>
                </a:solidFill>
                <a:effectLst>
                  <a:outerShdw blurRad="38100" dist="38100" dir="2700000" algn="tl">
                    <a:srgbClr val="000000">
                      <a:alpha val="43137"/>
                    </a:srgbClr>
                  </a:outerShdw>
                </a:effectLst>
                <a:cs typeface="Times New Roman" panose="02020603050405020304" pitchFamily="18" charset="0"/>
              </a:rPr>
              <a:t>、強化數位創新</a:t>
            </a:r>
            <a:endParaRPr lang="en-US" altLang="zh-TW" sz="40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6" name="標題 1"/>
          <p:cNvSpPr txBox="1">
            <a:spLocks/>
          </p:cNvSpPr>
          <p:nvPr/>
        </p:nvSpPr>
        <p:spPr>
          <a:xfrm>
            <a:off x="-24937" y="808442"/>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一</a:t>
            </a:r>
            <a:r>
              <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rPr>
              <a:t>) </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面臨課題</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45EB9690-9A8D-401D-B4B7-E48E61C87A47}" type="slidenum">
              <a:rPr lang="zh-TW" altLang="en-US" smtClean="0">
                <a:solidFill>
                  <a:prstClr val="black">
                    <a:tint val="75000"/>
                  </a:prstClr>
                </a:solidFill>
              </a:rPr>
              <a:pPr/>
              <a:t>19</a:t>
            </a:fld>
            <a:endParaRPr lang="zh-TW" altLang="en-US" dirty="0">
              <a:solidFill>
                <a:prstClr val="black">
                  <a:tint val="75000"/>
                </a:prstClr>
              </a:solidFill>
            </a:endParaRPr>
          </a:p>
        </p:txBody>
      </p:sp>
      <p:graphicFrame>
        <p:nvGraphicFramePr>
          <p:cNvPr id="8" name="表格 7"/>
          <p:cNvGraphicFramePr>
            <a:graphicFrameLocks noGrp="1"/>
          </p:cNvGraphicFramePr>
          <p:nvPr>
            <p:extLst>
              <p:ext uri="{D42A27DB-BD31-4B8C-83A1-F6EECF244321}">
                <p14:modId xmlns:p14="http://schemas.microsoft.com/office/powerpoint/2010/main" val="3789820951"/>
              </p:ext>
            </p:extLst>
          </p:nvPr>
        </p:nvGraphicFramePr>
        <p:xfrm>
          <a:off x="419605" y="1644270"/>
          <a:ext cx="8280000" cy="2947325"/>
        </p:xfrm>
        <a:graphic>
          <a:graphicData uri="http://schemas.openxmlformats.org/drawingml/2006/table">
            <a:tbl>
              <a:tblPr firstRow="1" bandRow="1">
                <a:tableStyleId>{93296810-A885-4BE3-A3E7-6D5BEEA58F35}</a:tableStyleId>
              </a:tblPr>
              <a:tblGrid>
                <a:gridCol w="1800000"/>
                <a:gridCol w="6480000"/>
              </a:tblGrid>
              <a:tr h="540000">
                <a:tc>
                  <a:txBody>
                    <a:bodyPr/>
                    <a:lstStyle/>
                    <a:p>
                      <a:pPr algn="ctr"/>
                      <a:r>
                        <a:rPr lang="zh-TW" altLang="en-US" sz="2600" dirty="0" smtClean="0">
                          <a:solidFill>
                            <a:srgbClr val="1F497D"/>
                          </a:solidFill>
                          <a:latin typeface="微軟正黑體" panose="020B0604030504040204" pitchFamily="34" charset="-120"/>
                          <a:ea typeface="微軟正黑體" panose="020B0604030504040204" pitchFamily="34" charset="-120"/>
                        </a:rPr>
                        <a:t>課題</a:t>
                      </a:r>
                      <a:endParaRPr lang="zh-TW" altLang="en-US" sz="2600" dirty="0">
                        <a:solidFill>
                          <a:srgbClr val="1F497D"/>
                        </a:solidFill>
                        <a:latin typeface="微軟正黑體" panose="020B0604030504040204" pitchFamily="34" charset="-120"/>
                        <a:ea typeface="微軟正黑體" panose="020B0604030504040204" pitchFamily="34" charset="-120"/>
                      </a:endParaRP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r>
                        <a:rPr lang="zh-TW" altLang="en-US" sz="2600" dirty="0" smtClean="0">
                          <a:solidFill>
                            <a:srgbClr val="1F497D"/>
                          </a:solidFill>
                          <a:latin typeface="微軟正黑體" panose="020B0604030504040204" pitchFamily="34" charset="-120"/>
                          <a:ea typeface="微軟正黑體" panose="020B0604030504040204" pitchFamily="34" charset="-120"/>
                        </a:rPr>
                        <a:t>內容</a:t>
                      </a:r>
                      <a:endParaRPr lang="zh-TW" altLang="en-US" sz="2600" dirty="0">
                        <a:solidFill>
                          <a:srgbClr val="1F497D"/>
                        </a:solidFill>
                        <a:latin typeface="微軟正黑體" panose="020B0604030504040204" pitchFamily="34" charset="-120"/>
                        <a:ea typeface="微軟正黑體" panose="020B0604030504040204" pitchFamily="34" charset="-120"/>
                      </a:endParaRP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1246078">
                <a:tc>
                  <a:txBody>
                    <a:bodyPr/>
                    <a:lstStyle/>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企業數位</a:t>
                      </a:r>
                      <a:endParaRPr lang="en-US" altLang="zh-TW" sz="2400" b="1" dirty="0" smtClean="0">
                        <a:solidFill>
                          <a:schemeClr val="tx2">
                            <a:lumMod val="75000"/>
                          </a:schemeClr>
                        </a:solidFill>
                        <a:latin typeface="微軟正黑體" panose="020B0604030504040204" pitchFamily="34" charset="-120"/>
                        <a:ea typeface="微軟正黑體" panose="020B0604030504040204" pitchFamily="34" charset="-120"/>
                      </a:endParaRPr>
                    </a:p>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轉型</a:t>
                      </a: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285750" marR="0" lvl="0" indent="-285750" algn="l" defTabSz="914400" rtl="0" eaLnBrk="1" fontAlgn="auto" latinLnBrk="0" hangingPunct="1">
                        <a:lnSpc>
                          <a:spcPts val="2700"/>
                        </a:lnSpc>
                        <a:spcBef>
                          <a:spcPts val="0"/>
                        </a:spcBef>
                        <a:spcAft>
                          <a:spcPts val="0"/>
                        </a:spcAft>
                        <a:buClrTx/>
                        <a:buSzTx/>
                        <a:buFont typeface="Arial" panose="020B0604020202020204" pitchFamily="34" charset="0"/>
                        <a:buChar char="•"/>
                        <a:tabLst/>
                        <a:defRPr/>
                      </a:pPr>
                      <a:r>
                        <a:rPr kumimoji="0" lang="zh-TW" altLang="en-US" sz="2000" b="0" i="0" u="none" strike="noStrike" kern="1200" cap="none" spc="0" normalizeH="0" baseline="0" noProof="0" dirty="0" smtClean="0">
                          <a:ln>
                            <a:noFill/>
                          </a:ln>
                          <a:solidFill>
                            <a:schemeClr val="tx2">
                              <a:lumMod val="75000"/>
                            </a:schemeClr>
                          </a:solidFill>
                          <a:effectLst/>
                          <a:uLnTx/>
                          <a:uFillTx/>
                          <a:latin typeface="微軟正黑體" panose="020B0604030504040204" pitchFamily="34" charset="-120"/>
                          <a:ea typeface="微軟正黑體" panose="020B0604030504040204" pitchFamily="34" charset="-120"/>
                          <a:cs typeface="+mn-cs"/>
                        </a:rPr>
                        <a:t>臺灣企業在數位轉型速度太慢，投資不足</a:t>
                      </a:r>
                      <a:endParaRPr kumimoji="0" lang="en-US" altLang="zh-TW" sz="2000" b="0" i="0" u="none" strike="noStrike" kern="1200" cap="none" spc="0" normalizeH="0" baseline="0" noProof="0" dirty="0" smtClean="0">
                        <a:ln>
                          <a:noFill/>
                        </a:ln>
                        <a:solidFill>
                          <a:schemeClr val="tx2">
                            <a:lumMod val="75000"/>
                          </a:schemeClr>
                        </a:solidFill>
                        <a:effectLst/>
                        <a:uLnTx/>
                        <a:uFillTx/>
                        <a:latin typeface="微軟正黑體" panose="020B0604030504040204" pitchFamily="34" charset="-120"/>
                        <a:ea typeface="微軟正黑體" panose="020B0604030504040204" pitchFamily="34" charset="-120"/>
                        <a:cs typeface="+mn-cs"/>
                      </a:endParaRPr>
                    </a:p>
                    <a:p>
                      <a:pPr marL="285750" marR="0" lvl="0" indent="-285750" algn="l" defTabSz="914400" rtl="0" eaLnBrk="1" fontAlgn="auto" latinLnBrk="0" hangingPunct="1">
                        <a:lnSpc>
                          <a:spcPts val="2700"/>
                        </a:lnSpc>
                        <a:spcBef>
                          <a:spcPts val="0"/>
                        </a:spcBef>
                        <a:spcAft>
                          <a:spcPts val="0"/>
                        </a:spcAft>
                        <a:buClrTx/>
                        <a:buSzTx/>
                        <a:buFont typeface="Arial" panose="020B0604020202020204" pitchFamily="34" charset="0"/>
                        <a:buChar char="•"/>
                        <a:tabLst/>
                        <a:defRPr/>
                      </a:pPr>
                      <a:r>
                        <a:rPr kumimoji="0" lang="zh-TW" altLang="en-US" sz="2000" b="0" i="0" u="none" strike="noStrike" kern="1200" cap="none" spc="0" normalizeH="0" baseline="0" noProof="0" dirty="0" smtClean="0">
                          <a:ln>
                            <a:noFill/>
                          </a:ln>
                          <a:solidFill>
                            <a:schemeClr val="tx2">
                              <a:lumMod val="75000"/>
                            </a:schemeClr>
                          </a:solidFill>
                          <a:effectLst/>
                          <a:uLnTx/>
                          <a:uFillTx/>
                          <a:latin typeface="微軟正黑體" panose="020B0604030504040204" pitchFamily="34" charset="-120"/>
                          <a:ea typeface="微軟正黑體" panose="020B0604030504040204" pitchFamily="34" charset="-120"/>
                          <a:cs typeface="+mn-cs"/>
                        </a:rPr>
                        <a:t>數位創新應用尚在起步階段，欠缺跨領域團隊</a:t>
                      </a:r>
                      <a:endParaRPr kumimoji="0" lang="en-US" altLang="zh-TW" sz="2000" b="0" i="0" u="none" strike="noStrike" kern="1200" cap="none" spc="0" normalizeH="0" baseline="0" noProof="0" dirty="0" smtClean="0">
                        <a:ln>
                          <a:noFill/>
                        </a:ln>
                        <a:solidFill>
                          <a:schemeClr val="tx2">
                            <a:lumMod val="75000"/>
                          </a:schemeClr>
                        </a:solidFill>
                        <a:effectLst/>
                        <a:uLnTx/>
                        <a:uFillTx/>
                        <a:latin typeface="微軟正黑體" panose="020B0604030504040204" pitchFamily="34" charset="-120"/>
                        <a:ea typeface="微軟正黑體" panose="020B0604030504040204" pitchFamily="34" charset="-120"/>
                        <a:cs typeface="+mn-cs"/>
                      </a:endParaRP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1161247">
                <a:tc>
                  <a:txBody>
                    <a:bodyPr/>
                    <a:lstStyle/>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創新能量</a:t>
                      </a: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285750" indent="-285750" algn="l">
                        <a:lnSpc>
                          <a:spcPts val="2700"/>
                        </a:lnSpc>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數位科技創新所需專業人才不足</a:t>
                      </a:r>
                      <a:endParaRPr lang="en-US" altLang="zh-TW" sz="2000" dirty="0" smtClean="0">
                        <a:solidFill>
                          <a:schemeClr val="tx2">
                            <a:lumMod val="75000"/>
                          </a:schemeClr>
                        </a:solidFill>
                        <a:latin typeface="微軟正黑體" panose="020B0604030504040204" pitchFamily="34" charset="-120"/>
                        <a:ea typeface="微軟正黑體" panose="020B0604030504040204" pitchFamily="34" charset="-120"/>
                      </a:endParaRPr>
                    </a:p>
                    <a:p>
                      <a:pPr marL="285750" indent="-285750" algn="l">
                        <a:lnSpc>
                          <a:spcPts val="2700"/>
                        </a:lnSpc>
                        <a:buFont typeface="Arial" panose="020B0604020202020204" pitchFamily="34" charset="0"/>
                        <a:buChar char="•"/>
                      </a:pPr>
                      <a:r>
                        <a:rPr lang="zh-TW" altLang="en-US" sz="2000" dirty="0" smtClean="0">
                          <a:solidFill>
                            <a:srgbClr val="1F497D"/>
                          </a:solidFill>
                          <a:latin typeface="微軟正黑體" panose="020B0604030504040204" pitchFamily="34" charset="-120"/>
                          <a:ea typeface="微軟正黑體" panose="020B0604030504040204" pitchFamily="34" charset="-120"/>
                        </a:rPr>
                        <a:t>適度放寬金融管制，促進金融科技創新發展</a:t>
                      </a: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bl>
          </a:graphicData>
        </a:graphic>
      </p:graphicFrame>
      <p:sp>
        <p:nvSpPr>
          <p:cNvPr id="9" name="文字方塊 1"/>
          <p:cNvSpPr txBox="1">
            <a:spLocks noChangeArrowheads="1"/>
          </p:cNvSpPr>
          <p:nvPr/>
        </p:nvSpPr>
        <p:spPr bwMode="auto">
          <a:xfrm>
            <a:off x="185887" y="4797152"/>
            <a:ext cx="86409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Arial" pitchFamily="34" charset="0"/>
                <a:ea typeface="新細明體" pitchFamily="18" charset="-120"/>
              </a:defRPr>
            </a:lvl1pPr>
            <a:lvl2pPr marL="742950" indent="-285750" eaLnBrk="0" hangingPunct="0">
              <a:defRPr kumimoji="1" sz="1200">
                <a:solidFill>
                  <a:schemeClr val="tx1"/>
                </a:solidFill>
                <a:latin typeface="Arial" pitchFamily="34" charset="0"/>
                <a:ea typeface="新細明體" pitchFamily="18" charset="-120"/>
              </a:defRPr>
            </a:lvl2pPr>
            <a:lvl3pPr marL="1143000" indent="-228600" eaLnBrk="0" hangingPunct="0">
              <a:defRPr kumimoji="1" sz="1200">
                <a:solidFill>
                  <a:schemeClr val="tx1"/>
                </a:solidFill>
                <a:latin typeface="Arial" pitchFamily="34" charset="0"/>
                <a:ea typeface="新細明體" pitchFamily="18" charset="-120"/>
              </a:defRPr>
            </a:lvl3pPr>
            <a:lvl4pPr marL="1600200" indent="-228600" eaLnBrk="0" hangingPunct="0">
              <a:defRPr kumimoji="1" sz="1200">
                <a:solidFill>
                  <a:schemeClr val="tx1"/>
                </a:solidFill>
                <a:latin typeface="Arial" pitchFamily="34" charset="0"/>
                <a:ea typeface="新細明體" pitchFamily="18" charset="-120"/>
              </a:defRPr>
            </a:lvl4pPr>
            <a:lvl5pPr marL="2057400" indent="-228600" eaLnBrk="0" hangingPunct="0">
              <a:defRPr kumimoji="1" sz="12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9pPr>
          </a:lstStyle>
          <a:p>
            <a:pPr marL="895350" indent="-895350" eaLnBrk="1" hangingPunct="1"/>
            <a:r>
              <a:rPr lang="zh-TW" altLang="en-US" sz="1400" dirty="0">
                <a:solidFill>
                  <a:srgbClr val="000000"/>
                </a:solidFill>
                <a:latin typeface="微軟正黑體" panose="020B0604030504040204" pitchFamily="34" charset="-120"/>
                <a:ea typeface="微軟正黑體" panose="020B0604030504040204" pitchFamily="34" charset="-120"/>
              </a:rPr>
              <a:t>資料來源</a:t>
            </a:r>
            <a:r>
              <a:rPr lang="zh-TW" altLang="en-US" sz="1400" dirty="0" smtClean="0">
                <a:solidFill>
                  <a:srgbClr val="000000"/>
                </a:solidFill>
                <a:latin typeface="微軟正黑體" panose="020B0604030504040204" pitchFamily="34" charset="-120"/>
                <a:ea typeface="微軟正黑體" panose="020B0604030504040204" pitchFamily="34" charset="-120"/>
              </a:rPr>
              <a:t>：本會整理自全國</a:t>
            </a:r>
            <a:r>
              <a:rPr lang="zh-TW" altLang="en-US" sz="1400" dirty="0">
                <a:solidFill>
                  <a:srgbClr val="000000"/>
                </a:solidFill>
                <a:latin typeface="微軟正黑體" panose="020B0604030504040204" pitchFamily="34" charset="-120"/>
                <a:ea typeface="微軟正黑體" panose="020B0604030504040204" pitchFamily="34" charset="-120"/>
              </a:rPr>
              <a:t>工業總會建言白皮書、全國商業總會建言白皮書、臺灣金融服務業聯合總會建言</a:t>
            </a:r>
            <a:r>
              <a:rPr lang="zh-TW" altLang="en-US" sz="1400" dirty="0" smtClean="0">
                <a:solidFill>
                  <a:srgbClr val="000000"/>
                </a:solidFill>
                <a:latin typeface="微軟正黑體" panose="020B0604030504040204" pitchFamily="34" charset="-120"/>
                <a:ea typeface="微軟正黑體" panose="020B0604030504040204" pitchFamily="34" charset="-120"/>
              </a:rPr>
              <a:t>白皮書、工商協進會建言</a:t>
            </a:r>
            <a:r>
              <a:rPr lang="zh-TW" altLang="en-US" sz="1400" dirty="0" smtClean="0">
                <a:solidFill>
                  <a:srgbClr val="000000"/>
                </a:solidFill>
                <a:latin typeface="微軟正黑體" panose="020B0604030504040204" pitchFamily="34" charset="-120"/>
                <a:ea typeface="微軟正黑體" panose="020B0604030504040204" pitchFamily="34" charset="-120"/>
              </a:rPr>
              <a:t>等</a:t>
            </a:r>
            <a:endParaRPr lang="zh-TW" altLang="en-US" sz="1400" dirty="0">
              <a:solidFill>
                <a:srgbClr val="00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98144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578430" y="287706"/>
            <a:ext cx="7807325" cy="931862"/>
          </a:xfrm>
        </p:spPr>
        <p:txBody>
          <a:bodyPr>
            <a:normAutofit/>
          </a:bodyPr>
          <a:lstStyle/>
          <a:p>
            <a:r>
              <a:rPr lang="zh-TW" altLang="en-US" b="1" dirty="0">
                <a:solidFill>
                  <a:schemeClr val="accent1">
                    <a:lumMod val="50000"/>
                  </a:schemeClr>
                </a:solidFill>
                <a:cs typeface="Arial" charset="0"/>
              </a:rPr>
              <a:t>簡報大綱</a:t>
            </a:r>
          </a:p>
        </p:txBody>
      </p:sp>
      <p:sp>
        <p:nvSpPr>
          <p:cNvPr id="6" name="Rounded Rectangle 15"/>
          <p:cNvSpPr/>
          <p:nvPr/>
        </p:nvSpPr>
        <p:spPr>
          <a:xfrm>
            <a:off x="599985" y="1302150"/>
            <a:ext cx="8159905" cy="5156524"/>
          </a:xfrm>
          <a:prstGeom prst="roundRect">
            <a:avLst/>
          </a:prstGeom>
          <a:noFill/>
          <a:ln>
            <a:noFill/>
          </a:ln>
        </p:spPr>
        <p:style>
          <a:lnRef idx="2">
            <a:schemeClr val="accent5"/>
          </a:lnRef>
          <a:fillRef idx="1">
            <a:schemeClr val="lt1"/>
          </a:fillRef>
          <a:effectRef idx="0">
            <a:schemeClr val="accent5"/>
          </a:effectRef>
          <a:fontRef idx="minor">
            <a:schemeClr val="dk1"/>
          </a:fontRef>
        </p:style>
        <p:txBody>
          <a:bodyPr lIns="72000" rIns="0" anchor="t"/>
          <a:lstStyle/>
          <a:p>
            <a:pPr marL="180000">
              <a:spcBef>
                <a:spcPts val="600"/>
              </a:spcBef>
              <a:spcAft>
                <a:spcPts val="600"/>
              </a:spcAft>
              <a:defRPr/>
            </a:pPr>
            <a:r>
              <a:rPr lang="zh-TW" altLang="en-US" sz="3600" b="1" dirty="0">
                <a:solidFill>
                  <a:srgbClr val="4F81BD">
                    <a:lumMod val="50000"/>
                  </a:srgbClr>
                </a:solidFill>
                <a:latin typeface="微軟正黑體" pitchFamily="34" charset="-120"/>
                <a:ea typeface="微軟正黑體" pitchFamily="34" charset="-120"/>
                <a:cs typeface="Arial" charset="0"/>
              </a:rPr>
              <a:t>壹、規劃</a:t>
            </a:r>
            <a:r>
              <a:rPr lang="zh-TW" altLang="en-US" sz="3600" b="1" dirty="0" smtClean="0">
                <a:solidFill>
                  <a:srgbClr val="4F81BD">
                    <a:lumMod val="50000"/>
                  </a:srgbClr>
                </a:solidFill>
                <a:latin typeface="微軟正黑體" pitchFamily="34" charset="-120"/>
                <a:ea typeface="微軟正黑體" pitchFamily="34" charset="-120"/>
                <a:cs typeface="Arial" charset="0"/>
              </a:rPr>
              <a:t>緣起</a:t>
            </a:r>
            <a:endParaRPr lang="en-US" altLang="zh-TW" sz="3600" b="1" dirty="0" smtClean="0">
              <a:solidFill>
                <a:srgbClr val="4F81BD">
                  <a:lumMod val="50000"/>
                </a:srgbClr>
              </a:solidFill>
              <a:latin typeface="微軟正黑體" pitchFamily="34" charset="-120"/>
              <a:ea typeface="微軟正黑體" pitchFamily="34" charset="-120"/>
              <a:cs typeface="Arial" charset="0"/>
            </a:endParaRPr>
          </a:p>
          <a:p>
            <a:pPr marL="180000">
              <a:spcBef>
                <a:spcPts val="600"/>
              </a:spcBef>
              <a:spcAft>
                <a:spcPts val="600"/>
              </a:spcAft>
              <a:defRPr/>
            </a:pPr>
            <a:r>
              <a:rPr lang="zh-TW" altLang="en-US" sz="3600" b="1" dirty="0" smtClean="0">
                <a:solidFill>
                  <a:srgbClr val="4F81BD">
                    <a:lumMod val="50000"/>
                  </a:srgbClr>
                </a:solidFill>
                <a:latin typeface="微軟正黑體" pitchFamily="34" charset="-120"/>
                <a:ea typeface="微軟正黑體" pitchFamily="34" charset="-120"/>
                <a:cs typeface="Arial" charset="0"/>
              </a:rPr>
              <a:t>貳、當前課題</a:t>
            </a:r>
            <a:endParaRPr lang="en-US" altLang="zh-TW" sz="3600" b="1" dirty="0" smtClean="0">
              <a:solidFill>
                <a:srgbClr val="4F81BD">
                  <a:lumMod val="50000"/>
                </a:srgbClr>
              </a:solidFill>
              <a:latin typeface="微軟正黑體" pitchFamily="34" charset="-120"/>
              <a:ea typeface="微軟正黑體" pitchFamily="34" charset="-120"/>
              <a:cs typeface="Arial" charset="0"/>
            </a:endParaRPr>
          </a:p>
          <a:p>
            <a:pPr marL="180000">
              <a:spcBef>
                <a:spcPts val="600"/>
              </a:spcBef>
              <a:spcAft>
                <a:spcPts val="600"/>
              </a:spcAft>
              <a:defRPr/>
            </a:pPr>
            <a:r>
              <a:rPr lang="zh-TW" altLang="en-US" sz="3600" b="1" dirty="0" smtClean="0">
                <a:solidFill>
                  <a:srgbClr val="4F81BD">
                    <a:lumMod val="50000"/>
                  </a:srgbClr>
                </a:solidFill>
                <a:latin typeface="微軟正黑體" pitchFamily="34" charset="-120"/>
                <a:ea typeface="微軟正黑體" pitchFamily="34" charset="-120"/>
                <a:cs typeface="Arial" charset="0"/>
              </a:rPr>
              <a:t>參、強化作為</a:t>
            </a:r>
            <a:endParaRPr lang="en-US" altLang="zh-TW" sz="3600" b="1" dirty="0" smtClean="0">
              <a:solidFill>
                <a:srgbClr val="4F81BD">
                  <a:lumMod val="50000"/>
                </a:srgbClr>
              </a:solidFill>
              <a:latin typeface="微軟正黑體" pitchFamily="34" charset="-120"/>
              <a:ea typeface="微軟正黑體" pitchFamily="34" charset="-120"/>
              <a:cs typeface="Arial" charset="0"/>
            </a:endParaRPr>
          </a:p>
          <a:p>
            <a:pPr marL="180000">
              <a:spcBef>
                <a:spcPts val="600"/>
              </a:spcBef>
              <a:spcAft>
                <a:spcPts val="600"/>
              </a:spcAft>
              <a:defRPr/>
            </a:pPr>
            <a:r>
              <a:rPr lang="zh-TW" altLang="en-US" sz="3600" b="1" dirty="0">
                <a:solidFill>
                  <a:srgbClr val="4F81BD">
                    <a:lumMod val="50000"/>
                  </a:srgbClr>
                </a:solidFill>
                <a:latin typeface="微軟正黑體" pitchFamily="34" charset="-120"/>
                <a:ea typeface="微軟正黑體" pitchFamily="34" charset="-120"/>
                <a:cs typeface="Arial" charset="0"/>
              </a:rPr>
              <a:t>肆、後續</a:t>
            </a:r>
            <a:r>
              <a:rPr lang="zh-TW" altLang="en-US" sz="3600" b="1" dirty="0" smtClean="0">
                <a:solidFill>
                  <a:srgbClr val="4F81BD">
                    <a:lumMod val="50000"/>
                  </a:srgbClr>
                </a:solidFill>
                <a:latin typeface="微軟正黑體" pitchFamily="34" charset="-120"/>
                <a:ea typeface="微軟正黑體" pitchFamily="34" charset="-120"/>
                <a:cs typeface="Arial" charset="0"/>
              </a:rPr>
              <a:t>推動</a:t>
            </a:r>
            <a:endParaRPr lang="en-US" altLang="zh-TW" sz="3600" b="1" dirty="0">
              <a:solidFill>
                <a:srgbClr val="4F81BD">
                  <a:lumMod val="50000"/>
                </a:srgbClr>
              </a:solidFill>
              <a:latin typeface="微軟正黑體" pitchFamily="34" charset="-120"/>
              <a:ea typeface="微軟正黑體" pitchFamily="34" charset="-120"/>
              <a:cs typeface="Arial" charset="0"/>
            </a:endParaRPr>
          </a:p>
        </p:txBody>
      </p:sp>
      <p:sp>
        <p:nvSpPr>
          <p:cNvPr id="3" name="投影片編號版面配置區 2"/>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2</a:t>
            </a:fld>
            <a:endParaRPr lang="zh-TW" altLang="en-US" dirty="0">
              <a:solidFill>
                <a:prstClr val="black">
                  <a:tint val="75000"/>
                </a:prstClr>
              </a:solidFill>
            </a:endParaRPr>
          </a:p>
        </p:txBody>
      </p:sp>
    </p:spTree>
    <p:extLst>
      <p:ext uri="{BB962C8B-B14F-4D97-AF65-F5344CB8AC3E}">
        <p14:creationId xmlns:p14="http://schemas.microsoft.com/office/powerpoint/2010/main" val="1851109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a:prstGeom prst="rect">
            <a:avLst/>
          </a:prstGeom>
        </p:spPr>
        <p:txBody>
          <a:bodyPr/>
          <a:lstStyle/>
          <a:p>
            <a:fld id="{45EB9690-9A8D-401D-B4B7-E48E61C87A47}" type="slidenum">
              <a:rPr lang="zh-TW" altLang="en-US" smtClean="0">
                <a:solidFill>
                  <a:prstClr val="black">
                    <a:tint val="75000"/>
                  </a:prstClr>
                </a:solidFill>
              </a:rPr>
              <a:pPr/>
              <a:t>20</a:t>
            </a:fld>
            <a:endParaRPr lang="zh-TW" altLang="en-US">
              <a:solidFill>
                <a:prstClr val="black">
                  <a:tint val="75000"/>
                </a:prstClr>
              </a:solidFill>
            </a:endParaRPr>
          </a:p>
        </p:txBody>
      </p:sp>
      <p:sp>
        <p:nvSpPr>
          <p:cNvPr id="3" name="標題 1"/>
          <p:cNvSpPr txBox="1">
            <a:spLocks/>
          </p:cNvSpPr>
          <p:nvPr/>
        </p:nvSpPr>
        <p:spPr>
          <a:xfrm>
            <a:off x="-24938" y="118987"/>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二</a:t>
            </a: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強化作為</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085511808"/>
              </p:ext>
            </p:extLst>
          </p:nvPr>
        </p:nvGraphicFramePr>
        <p:xfrm>
          <a:off x="251520" y="1124744"/>
          <a:ext cx="8568143" cy="3771447"/>
        </p:xfrm>
        <a:graphic>
          <a:graphicData uri="http://schemas.openxmlformats.org/drawingml/2006/table">
            <a:tbl>
              <a:tblPr firstRow="1" firstCol="1" bandRow="1">
                <a:tableStyleId>{5940675A-B579-460E-94D1-54222C63F5DA}</a:tableStyleId>
              </a:tblPr>
              <a:tblGrid>
                <a:gridCol w="1368000"/>
                <a:gridCol w="5904000"/>
                <a:gridCol w="1296143"/>
              </a:tblGrid>
              <a:tr h="750355">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推動措施</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具體作法</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主</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協</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辦機關</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r>
              <a:tr h="1192292">
                <a:tc rowSpan="3">
                  <a:txBody>
                    <a:bodyPr/>
                    <a:lstStyle/>
                    <a:p>
                      <a:pPr algn="ctr">
                        <a:lnSpc>
                          <a:spcPts val="2400"/>
                        </a:lnSpc>
                        <a:spcAft>
                          <a:spcPts val="0"/>
                        </a:spcAft>
                      </a:pPr>
                      <a:r>
                        <a:rPr lang="zh-TW" altLang="en-US" sz="2200" b="1" kern="100" dirty="0" smtClean="0">
                          <a:effectLst/>
                          <a:latin typeface="微軟正黑體" panose="020B0604030504040204" pitchFamily="34" charset="-120"/>
                          <a:ea typeface="微軟正黑體" panose="020B0604030504040204" pitchFamily="34" charset="-120"/>
                        </a:rPr>
                        <a:t>充實數位基礎建設</a:t>
                      </a:r>
                    </a:p>
                  </a:txBody>
                  <a:tcPr marL="68580" marR="68580" marT="0" marB="0" anchor="ctr"/>
                </a:tc>
                <a:tc>
                  <a:txBody>
                    <a:bodyPr/>
                    <a:lstStyle/>
                    <a:p>
                      <a:pPr marL="342900" lvl="0" indent="-342900" algn="l" defTabSz="914400" rtl="0" eaLnBrk="1" latinLnBrk="0" hangingPunct="1">
                        <a:lnSpc>
                          <a:spcPts val="2400"/>
                        </a:lnSpc>
                        <a:spcAft>
                          <a:spcPts val="0"/>
                        </a:spcAft>
                        <a:buFont typeface="Wingdings"/>
                        <a:buChar char=""/>
                      </a:pP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加速校園高速頻寬及無線連網建設，提升</a:t>
                      </a:r>
                      <a:r>
                        <a:rPr lang="en-US" altLang="zh-TW" sz="1800" b="0" kern="100" dirty="0" err="1" smtClean="0">
                          <a:solidFill>
                            <a:schemeClr val="tx1"/>
                          </a:solidFill>
                          <a:effectLst/>
                          <a:latin typeface="微軟正黑體" panose="020B0604030504040204" pitchFamily="34" charset="-120"/>
                          <a:ea typeface="微軟正黑體" panose="020B0604030504040204" pitchFamily="34" charset="-120"/>
                          <a:cs typeface="+mn-cs"/>
                        </a:rPr>
                        <a:t>TANet</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骨幹頻寬至</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100G</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以上、區域網路頻寬到</a:t>
                      </a:r>
                      <a:r>
                        <a:rPr lang="en-US" altLang="zh-TW" sz="1800" b="0" kern="100" dirty="0" smtClean="0">
                          <a:solidFill>
                            <a:schemeClr val="tx1"/>
                          </a:solidFill>
                          <a:effectLst/>
                          <a:latin typeface="微軟正黑體" panose="020B0604030504040204" pitchFamily="34" charset="-120"/>
                          <a:ea typeface="微軟正黑體" panose="020B0604030504040204" pitchFamily="34" charset="-120"/>
                          <a:cs typeface="+mn-cs"/>
                        </a:rPr>
                        <a:t>40G</a:t>
                      </a:r>
                      <a:r>
                        <a:rPr lang="zh-TW" altLang="en-US" sz="1800" b="0" kern="100" dirty="0" smtClean="0">
                          <a:solidFill>
                            <a:schemeClr val="tx1"/>
                          </a:solidFill>
                          <a:effectLst/>
                          <a:latin typeface="微軟正黑體" panose="020B0604030504040204" pitchFamily="34" charset="-120"/>
                          <a:ea typeface="微軟正黑體" panose="020B0604030504040204" pitchFamily="34" charset="-120"/>
                          <a:cs typeface="+mn-cs"/>
                        </a:rPr>
                        <a:t>以上，並提升國中小教室無線網路覆蓋率</a:t>
                      </a: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通傳會、</a:t>
                      </a:r>
                      <a:endParaRPr lang="en-US" altLang="zh-TW" sz="1800" kern="100" dirty="0" smtClean="0">
                        <a:effectLst/>
                        <a:latin typeface="微軟正黑體" panose="020B0604030504040204" pitchFamily="34" charset="-120"/>
                        <a:ea typeface="微軟正黑體" panose="020B0604030504040204" pitchFamily="34" charset="-120"/>
                        <a:cs typeface="Times New Roman"/>
                      </a:endParaRPr>
                    </a:p>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教育部</a:t>
                      </a:r>
                      <a:endParaRPr lang="en-US" altLang="zh-TW" sz="1800" kern="100" dirty="0" smtClean="0">
                        <a:effectLst/>
                        <a:latin typeface="微軟正黑體" panose="020B0604030504040204" pitchFamily="34" charset="-120"/>
                        <a:ea typeface="微軟正黑體" panose="020B0604030504040204" pitchFamily="34" charset="-120"/>
                        <a:cs typeface="Times New Roman"/>
                      </a:endParaRPr>
                    </a:p>
                    <a:p>
                      <a:pPr algn="ctr">
                        <a:lnSpc>
                          <a:spcPts val="2400"/>
                        </a:lnSpc>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科技部</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p>
                  </a:txBody>
                  <a:tcPr marL="68580" marR="68580" marT="0" marB="0" anchor="ctr"/>
                </a:tc>
              </a:tr>
              <a:tr h="908101">
                <a:tc vMerge="1">
                  <a:txBody>
                    <a:bodyPr/>
                    <a:lstStyle/>
                    <a:p>
                      <a:pPr algn="ctr">
                        <a:lnSpc>
                          <a:spcPts val="2400"/>
                        </a:lnSpc>
                        <a:spcAft>
                          <a:spcPts val="0"/>
                        </a:spcAft>
                      </a:pPr>
                      <a:endParaRPr lang="zh-TW" altLang="en-US" sz="1800" b="1" kern="100" dirty="0" smtClean="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342900" lvl="0" indent="-342900">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加強偏鄉網路基礎建設，提高原鄉寬頻環境，並結合數位學習，擴展數位資訊應用</a:t>
                      </a: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通傳會</a:t>
                      </a:r>
                      <a:endParaRPr lang="en-US" altLang="zh-TW" sz="1800" kern="100" dirty="0" smtClean="0">
                        <a:effectLst/>
                        <a:latin typeface="微軟正黑體" panose="020B0604030504040204" pitchFamily="34" charset="-120"/>
                        <a:ea typeface="微軟正黑體" panose="020B0604030504040204" pitchFamily="34" charset="-120"/>
                        <a:cs typeface="Times New Roman"/>
                      </a:endParaRPr>
                    </a:p>
                    <a:p>
                      <a:pPr marL="0" marR="0" indent="0" algn="ctr" defTabSz="914400" rtl="0" eaLnBrk="1" fontAlgn="auto" latinLnBrk="0" hangingPunct="1">
                        <a:lnSpc>
                          <a:spcPts val="2400"/>
                        </a:lnSpc>
                        <a:spcBef>
                          <a:spcPts val="0"/>
                        </a:spcBef>
                        <a:spcAft>
                          <a:spcPts val="0"/>
                        </a:spcAft>
                        <a:buClrTx/>
                        <a:buSzTx/>
                        <a:buFontTx/>
                        <a:buNone/>
                        <a:tabLst/>
                        <a:defRPr/>
                      </a:pPr>
                      <a:r>
                        <a:rPr lang="en-US" altLang="zh-TW" sz="1800" kern="100" dirty="0" smtClean="0">
                          <a:effectLst/>
                          <a:latin typeface="微軟正黑體" panose="020B0604030504040204" pitchFamily="34" charset="-120"/>
                          <a:ea typeface="微軟正黑體" panose="020B0604030504040204" pitchFamily="34" charset="-120"/>
                          <a:cs typeface="Times New Roman"/>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教育部、原民會</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788027">
                <a:tc vMerge="1">
                  <a:txBody>
                    <a:bodyPr/>
                    <a:lstStyle/>
                    <a:p>
                      <a:pPr algn="ctr">
                        <a:lnSpc>
                          <a:spcPts val="2400"/>
                        </a:lnSpc>
                        <a:spcAft>
                          <a:spcPts val="0"/>
                        </a:spcAft>
                      </a:pPr>
                      <a:endParaRPr lang="zh-TW" altLang="en-US" sz="1800" b="1" kern="100" dirty="0" smtClean="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342900" lvl="0" indent="-342900">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打造現代化政府數位環境，推動「電子化政府雲端基礎建設計畫」，更新各機關機房並整併至雲端資料平台</a:t>
                      </a: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國發會</a:t>
                      </a: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8260905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a:prstGeom prst="rect">
            <a:avLst/>
          </a:prstGeom>
        </p:spPr>
        <p:txBody>
          <a:bodyPr/>
          <a:lstStyle/>
          <a:p>
            <a:fld id="{45EB9690-9A8D-401D-B4B7-E48E61C87A47}" type="slidenum">
              <a:rPr lang="zh-TW" altLang="en-US" smtClean="0">
                <a:solidFill>
                  <a:prstClr val="black">
                    <a:tint val="75000"/>
                  </a:prstClr>
                </a:solidFill>
              </a:rPr>
              <a:pPr/>
              <a:t>21</a:t>
            </a:fld>
            <a:endParaRPr lang="zh-TW" altLang="en-US">
              <a:solidFill>
                <a:prstClr val="black">
                  <a:tint val="75000"/>
                </a:prstClr>
              </a:solidFill>
            </a:endParaRPr>
          </a:p>
        </p:txBody>
      </p:sp>
      <p:sp>
        <p:nvSpPr>
          <p:cNvPr id="3" name="標題 1"/>
          <p:cNvSpPr txBox="1">
            <a:spLocks/>
          </p:cNvSpPr>
          <p:nvPr/>
        </p:nvSpPr>
        <p:spPr>
          <a:xfrm>
            <a:off x="-36512" y="-8334"/>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二</a:t>
            </a:r>
            <a:r>
              <a:rPr lang="en-US" altLang="zh-TW"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強化作為</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937199517"/>
              </p:ext>
            </p:extLst>
          </p:nvPr>
        </p:nvGraphicFramePr>
        <p:xfrm>
          <a:off x="251520" y="1124744"/>
          <a:ext cx="8568000" cy="4163306"/>
        </p:xfrm>
        <a:graphic>
          <a:graphicData uri="http://schemas.openxmlformats.org/drawingml/2006/table">
            <a:tbl>
              <a:tblPr firstRow="1" firstCol="1" bandRow="1">
                <a:tableStyleId>{5940675A-B579-460E-94D1-54222C63F5DA}</a:tableStyleId>
              </a:tblPr>
              <a:tblGrid>
                <a:gridCol w="1368000"/>
                <a:gridCol w="5904000"/>
                <a:gridCol w="1296000"/>
              </a:tblGrid>
              <a:tr h="680907">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推動措施</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具體作法</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c>
                  <a:txBody>
                    <a:bodyPr/>
                    <a:lstStyle/>
                    <a:p>
                      <a:pPr algn="ctr">
                        <a:lnSpc>
                          <a:spcPts val="2400"/>
                        </a:lnSpc>
                        <a:spcAft>
                          <a:spcPts val="0"/>
                        </a:spcAft>
                      </a:pPr>
                      <a:r>
                        <a:rPr lang="zh-TW" sz="2200" b="1" kern="100" dirty="0">
                          <a:effectLst/>
                          <a:latin typeface="微軟正黑體" panose="020B0604030504040204" pitchFamily="34" charset="-120"/>
                          <a:ea typeface="微軟正黑體" panose="020B0604030504040204" pitchFamily="34" charset="-120"/>
                        </a:rPr>
                        <a:t>主</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協</a:t>
                      </a:r>
                      <a:r>
                        <a:rPr lang="en-US" sz="2200" b="1" kern="100" dirty="0">
                          <a:effectLst/>
                          <a:latin typeface="微軟正黑體" panose="020B0604030504040204" pitchFamily="34" charset="-120"/>
                          <a:ea typeface="微軟正黑體" panose="020B0604030504040204" pitchFamily="34" charset="-120"/>
                        </a:rPr>
                        <a:t>)</a:t>
                      </a:r>
                      <a:r>
                        <a:rPr lang="zh-TW" sz="2200" b="1" kern="100" dirty="0">
                          <a:effectLst/>
                          <a:latin typeface="微軟正黑體" panose="020B0604030504040204" pitchFamily="34" charset="-120"/>
                          <a:ea typeface="微軟正黑體" panose="020B0604030504040204" pitchFamily="34" charset="-120"/>
                        </a:rPr>
                        <a:t>辦機關</a:t>
                      </a:r>
                      <a:endParaRPr lang="zh-TW" sz="22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solidFill>
                      <a:schemeClr val="accent6">
                        <a:lumMod val="60000"/>
                        <a:lumOff val="40000"/>
                      </a:schemeClr>
                    </a:solidFill>
                  </a:tcPr>
                </a:tc>
              </a:tr>
              <a:tr h="1074972">
                <a:tc rowSpan="2">
                  <a:txBody>
                    <a:bodyPr/>
                    <a:lstStyle/>
                    <a:p>
                      <a:pPr algn="ctr">
                        <a:lnSpc>
                          <a:spcPts val="2400"/>
                        </a:lnSpc>
                        <a:spcAft>
                          <a:spcPts val="0"/>
                        </a:spcAft>
                      </a:pPr>
                      <a:r>
                        <a:rPr lang="zh-TW" altLang="en-US" sz="2200" b="1" kern="100" dirty="0" smtClean="0">
                          <a:effectLst/>
                          <a:latin typeface="微軟正黑體" panose="020B0604030504040204" pitchFamily="34" charset="-120"/>
                          <a:ea typeface="微軟正黑體" panose="020B0604030504040204" pitchFamily="34" charset="-120"/>
                          <a:cs typeface="Times New Roman"/>
                        </a:rPr>
                        <a:t>協助企業數位轉型</a:t>
                      </a:r>
                    </a:p>
                  </a:txBody>
                  <a:tcPr marL="68580" marR="68580" marT="0" marB="0" anchor="ctr"/>
                </a:tc>
                <a:tc>
                  <a:txBody>
                    <a:bodyPr/>
                    <a:lstStyle/>
                    <a:p>
                      <a:pPr marL="342900" lvl="0" indent="-342900">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建置資訊服務生態系統</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(ecosystem)</a:t>
                      </a:r>
                    </a:p>
                    <a:p>
                      <a:pPr marL="342900" lvl="0" indent="-165100" algn="l" defTabSz="914400" rtl="0" eaLnBrk="1" latinLnBrk="0" hangingPunct="1">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將政府採購視為促進產業創新之政策工具，在招標程序中推動創新採購</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mn-cs"/>
                        </a:rPr>
                        <a:t>(PPI)</a:t>
                      </a: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及商業化前採購</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mn-cs"/>
                        </a:rPr>
                        <a:t>(PCP)</a:t>
                      </a:r>
                    </a:p>
                    <a:p>
                      <a:pPr marL="342900" lvl="0" indent="-165100" algn="l" defTabSz="914400" rtl="0" eaLnBrk="1" latinLnBrk="0" hangingPunct="1">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政府結合法人、公協會等，協助產業參與物聯網國際標準研訂或制定國家相關標準</a:t>
                      </a:r>
                    </a:p>
                    <a:p>
                      <a:pPr marL="342900" lvl="0" indent="-165100" algn="l" defTabSz="914400" rtl="0" eaLnBrk="1" latinLnBrk="0" hangingPunct="1">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成立產業顧問服務團，支援物聯網與巨量資料技術研究，並建立技術移轉機制，協助企業轉型升級</a:t>
                      </a: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經濟部</a:t>
                      </a:r>
                      <a:endParaRPr lang="en-US" altLang="zh-TW" sz="1800" kern="100" dirty="0" smtClean="0">
                        <a:effectLst/>
                        <a:latin typeface="微軟正黑體" panose="020B0604030504040204" pitchFamily="34" charset="-120"/>
                        <a:ea typeface="微軟正黑體" panose="020B0604030504040204" pitchFamily="34" charset="-120"/>
                        <a:cs typeface="Times New Roman"/>
                      </a:endParaRPr>
                    </a:p>
                    <a:p>
                      <a:pPr algn="ctr">
                        <a:lnSpc>
                          <a:spcPts val="2400"/>
                        </a:lnSpc>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a:rPr>
                        <a:t>(</a:t>
                      </a:r>
                      <a:r>
                        <a:rPr lang="zh-TW" altLang="en-US" sz="1800" kern="100" dirty="0" smtClean="0">
                          <a:effectLst/>
                          <a:latin typeface="微軟正黑體" panose="020B0604030504040204" pitchFamily="34" charset="-120"/>
                          <a:ea typeface="微軟正黑體" panose="020B0604030504040204" pitchFamily="34" charset="-120"/>
                          <a:cs typeface="Times New Roman"/>
                        </a:rPr>
                        <a:t>工程會、科技部</a:t>
                      </a:r>
                      <a:r>
                        <a:rPr lang="en-US" altLang="zh-TW" sz="1800" kern="100" dirty="0" smtClean="0">
                          <a:effectLst/>
                          <a:latin typeface="微軟正黑體" panose="020B0604030504040204" pitchFamily="34" charset="-120"/>
                          <a:ea typeface="微軟正黑體" panose="020B0604030504040204" pitchFamily="34" charset="-120"/>
                          <a:cs typeface="Times New Roman"/>
                        </a:rPr>
                        <a:t>)</a:t>
                      </a:r>
                      <a:endParaRPr lang="zh-TW" altLang="zh-TW" sz="1800" kern="100" dirty="0" smtClean="0">
                        <a:effectLst/>
                        <a:latin typeface="微軟正黑體" panose="020B0604030504040204" pitchFamily="34" charset="-120"/>
                        <a:ea typeface="微軟正黑體" panose="020B0604030504040204" pitchFamily="34" charset="-120"/>
                        <a:cs typeface="Times New Roman"/>
                      </a:endParaRPr>
                    </a:p>
                    <a:p>
                      <a:pPr algn="ctr">
                        <a:lnSpc>
                          <a:spcPts val="2400"/>
                        </a:lnSpc>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1348799">
                <a:tc vMerge="1">
                  <a:txBody>
                    <a:bodyPr/>
                    <a:lstStyle/>
                    <a:p>
                      <a:pPr algn="ctr">
                        <a:lnSpc>
                          <a:spcPts val="2400"/>
                        </a:lnSpc>
                        <a:spcAft>
                          <a:spcPts val="0"/>
                        </a:spcAft>
                      </a:pPr>
                      <a:endParaRPr lang="zh-TW" altLang="en-US" sz="1800" b="1" kern="100" dirty="0" smtClean="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342900" lvl="0" indent="-342900">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Times New Roman"/>
                        </a:rPr>
                        <a:t>推動網路金融</a:t>
                      </a:r>
                    </a:p>
                    <a:p>
                      <a:pPr marL="342900" lvl="0" indent="-165100" algn="l" defTabSz="914400" rtl="0" eaLnBrk="1" latinLnBrk="0" hangingPunct="1">
                        <a:lnSpc>
                          <a:spcPts val="2400"/>
                        </a:lnSpc>
                        <a:spcAft>
                          <a:spcPts val="0"/>
                        </a:spcAft>
                        <a:buFont typeface="Wingdings"/>
                        <a:buChar char=""/>
                      </a:pP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參酌新加坡推動全球</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mn-cs"/>
                        </a:rPr>
                        <a:t>Fintech</a:t>
                      </a: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樞紐中心之作法，設置</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mn-cs"/>
                        </a:rPr>
                        <a:t>Fintech Office</a:t>
                      </a: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，提供一站式服務平台，以串接市場參與者形成生態圈，扶植</a:t>
                      </a:r>
                      <a:r>
                        <a:rPr lang="en-US" altLang="zh-TW" sz="1800" kern="100" dirty="0" smtClean="0">
                          <a:solidFill>
                            <a:schemeClr val="tx1"/>
                          </a:solidFill>
                          <a:effectLst/>
                          <a:latin typeface="微軟正黑體" panose="020B0604030504040204" pitchFamily="34" charset="-120"/>
                          <a:ea typeface="微軟正黑體" panose="020B0604030504040204" pitchFamily="34" charset="-120"/>
                          <a:cs typeface="+mn-cs"/>
                        </a:rPr>
                        <a:t>Fintech</a:t>
                      </a:r>
                      <a:r>
                        <a:rPr lang="zh-TW" altLang="en-US" sz="1800" kern="100" dirty="0" smtClean="0">
                          <a:solidFill>
                            <a:schemeClr val="tx1"/>
                          </a:solidFill>
                          <a:effectLst/>
                          <a:latin typeface="微軟正黑體" panose="020B0604030504040204" pitchFamily="34" charset="-120"/>
                          <a:ea typeface="微軟正黑體" panose="020B0604030504040204" pitchFamily="34" charset="-120"/>
                          <a:cs typeface="+mn-cs"/>
                        </a:rPr>
                        <a:t>新創業者</a:t>
                      </a:r>
                    </a:p>
                  </a:txBody>
                  <a:tcPr marL="68580" marR="68580" marT="0" marB="0" anchor="ctr"/>
                </a:tc>
                <a:tc>
                  <a:txBody>
                    <a:bodyPr/>
                    <a:lstStyle/>
                    <a:p>
                      <a:pPr algn="ctr">
                        <a:lnSpc>
                          <a:spcPts val="2400"/>
                        </a:lnSpc>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a:rPr>
                        <a:t>金管會</a:t>
                      </a:r>
                      <a:endParaRPr lang="zh-TW" sz="1800"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043685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8814" y="1273880"/>
            <a:ext cx="8333772" cy="5016758"/>
          </a:xfrm>
          <a:prstGeom prst="rect">
            <a:avLst/>
          </a:prstGeom>
        </p:spPr>
        <p:txBody>
          <a:bodyPr wrap="square">
            <a:spAutoFit/>
          </a:bodyPr>
          <a:lstStyle/>
          <a:p>
            <a:pPr marL="638175" lvl="1" indent="-457200" algn="just" hangingPunct="0">
              <a:lnSpc>
                <a:spcPct val="150000"/>
              </a:lnSpc>
              <a:spcAft>
                <a:spcPts val="600"/>
              </a:spcAft>
              <a:buFont typeface="Wingdings" panose="05000000000000000000" pitchFamily="2" charset="2"/>
              <a:buChar char="n"/>
              <a:tabLst>
                <a:tab pos="542925" algn="l"/>
              </a:tabLst>
            </a:pPr>
            <a:r>
              <a:rPr lang="zh-TW" altLang="en-US" sz="3000" kern="100" dirty="0" smtClean="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本方案報</a:t>
            </a:r>
            <a:r>
              <a:rPr lang="zh-TW" altLang="en-US" sz="3000" kern="100" dirty="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院核定後</a:t>
            </a:r>
            <a:r>
              <a:rPr lang="zh-TW" altLang="en-US" sz="3000" kern="100" dirty="0" smtClean="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，各</a:t>
            </a:r>
            <a:r>
              <a:rPr lang="zh-TW" altLang="en-US" sz="3000" kern="100" dirty="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相關部會</a:t>
            </a:r>
            <a:r>
              <a:rPr lang="zh-TW" altLang="en-US" sz="3000" kern="100" dirty="0" smtClean="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就業管工作</a:t>
            </a:r>
            <a:r>
              <a:rPr lang="zh-TW" altLang="en-US" sz="3000" kern="100" dirty="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項目，設定具體</a:t>
            </a:r>
            <a:r>
              <a:rPr lang="en-US" altLang="zh-TW" sz="3000" kern="100" dirty="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KPI</a:t>
            </a:r>
            <a:r>
              <a:rPr lang="zh-TW" altLang="en-US" sz="3000" kern="100" dirty="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全面落實</a:t>
            </a:r>
            <a:r>
              <a:rPr lang="zh-TW" altLang="en-US" sz="3000" kern="100" dirty="0" smtClean="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推動。</a:t>
            </a:r>
            <a:endParaRPr lang="en-US" altLang="zh-TW" sz="3000" kern="100" dirty="0" smtClean="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638175" lvl="1" indent="-457200" algn="just" hangingPunct="0">
              <a:lnSpc>
                <a:spcPct val="150000"/>
              </a:lnSpc>
              <a:spcAft>
                <a:spcPts val="600"/>
              </a:spcAft>
              <a:buFont typeface="Wingdings" panose="05000000000000000000" pitchFamily="2" charset="2"/>
              <a:buChar char="n"/>
              <a:tabLst>
                <a:tab pos="542925" algn="l"/>
              </a:tabLst>
            </a:pPr>
            <a:r>
              <a:rPr lang="zh-TW" altLang="en-US" sz="3000" kern="100" dirty="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本</a:t>
            </a:r>
            <a:r>
              <a:rPr lang="zh-TW" altLang="en-US" sz="3000" kern="100" dirty="0" smtClean="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案短期希望能發揮提振景氣效益，中長期則以打造下一世代產業為目標，攸關臺灣經濟結構轉型，除相關部會需全力以赴外，亦</a:t>
            </a:r>
            <a:r>
              <a:rPr lang="zh-TW" altLang="en-US" sz="3000" kern="100" dirty="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請各地方政府</a:t>
            </a:r>
            <a:r>
              <a:rPr lang="zh-TW" altLang="en-US" sz="3000" kern="100" dirty="0" smtClean="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大力</a:t>
            </a:r>
            <a:r>
              <a:rPr lang="zh-TW" altLang="en-US" sz="3000" kern="100" dirty="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協助</a:t>
            </a:r>
            <a:r>
              <a:rPr lang="zh-TW" altLang="en-US" sz="3000" kern="100" dirty="0" smtClean="0">
                <a:solidFill>
                  <a:srgbClr val="1F497D"/>
                </a:solidFill>
                <a:latin typeface="微軟正黑體" panose="020B0604030504040204" pitchFamily="34" charset="-120"/>
                <a:ea typeface="微軟正黑體" panose="020B0604030504040204" pitchFamily="34" charset="-120"/>
                <a:cs typeface="Times New Roman" panose="02020603050405020304" pitchFamily="18" charset="0"/>
              </a:rPr>
              <a:t>，務必如期如質達成既定目標。</a:t>
            </a:r>
          </a:p>
        </p:txBody>
      </p:sp>
      <p:sp>
        <p:nvSpPr>
          <p:cNvPr id="5" name="標題 1"/>
          <p:cNvSpPr>
            <a:spLocks noGrp="1"/>
          </p:cNvSpPr>
          <p:nvPr>
            <p:ph type="title" idx="4294967295"/>
          </p:nvPr>
        </p:nvSpPr>
        <p:spPr>
          <a:xfrm>
            <a:off x="0" y="0"/>
            <a:ext cx="9144000" cy="1339850"/>
          </a:xfrm>
        </p:spPr>
        <p:txBody>
          <a:bodyPr>
            <a:normAutofit/>
          </a:bodyPr>
          <a:lstStyle/>
          <a:p>
            <a:r>
              <a:rPr lang="zh-TW" altLang="en-US" b="1" dirty="0">
                <a:solidFill>
                  <a:srgbClr val="1F497D"/>
                </a:solidFill>
              </a:rPr>
              <a:t>肆</a:t>
            </a:r>
            <a:r>
              <a:rPr lang="zh-TW" altLang="en-US" b="1" dirty="0" smtClean="0">
                <a:solidFill>
                  <a:srgbClr val="1F497D"/>
                </a:solidFill>
              </a:rPr>
              <a:t>、後續推動</a:t>
            </a:r>
            <a:endParaRPr lang="zh-TW" altLang="en-US" b="1" dirty="0">
              <a:solidFill>
                <a:srgbClr val="1F497D"/>
              </a:solidFill>
            </a:endParaRPr>
          </a:p>
        </p:txBody>
      </p:sp>
      <p:sp>
        <p:nvSpPr>
          <p:cNvPr id="3" name="投影片編號版面配置區 2"/>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22</a:t>
            </a:fld>
            <a:endParaRPr lang="zh-TW" altLang="en-US">
              <a:solidFill>
                <a:prstClr val="black">
                  <a:tint val="75000"/>
                </a:prstClr>
              </a:solidFill>
            </a:endParaRPr>
          </a:p>
        </p:txBody>
      </p:sp>
    </p:spTree>
    <p:extLst>
      <p:ext uri="{BB962C8B-B14F-4D97-AF65-F5344CB8AC3E}">
        <p14:creationId xmlns:p14="http://schemas.microsoft.com/office/powerpoint/2010/main" val="5064985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23</a:t>
            </a:fld>
            <a:endParaRPr lang="zh-TW" altLang="en-US">
              <a:solidFill>
                <a:prstClr val="black">
                  <a:tint val="75000"/>
                </a:prstClr>
              </a:solidFill>
            </a:endParaRPr>
          </a:p>
        </p:txBody>
      </p:sp>
      <p:sp>
        <p:nvSpPr>
          <p:cNvPr id="3" name="內容版面配置區 2"/>
          <p:cNvSpPr>
            <a:spLocks noGrp="1"/>
          </p:cNvSpPr>
          <p:nvPr>
            <p:ph idx="4294967295"/>
          </p:nvPr>
        </p:nvSpPr>
        <p:spPr>
          <a:xfrm>
            <a:off x="347241" y="2234899"/>
            <a:ext cx="8426450" cy="2420937"/>
          </a:xfrm>
        </p:spPr>
        <p:txBody>
          <a:bodyPr>
            <a:normAutofit/>
          </a:bodyPr>
          <a:lstStyle/>
          <a:p>
            <a:pPr marL="0" indent="0" algn="ctr">
              <a:buNone/>
            </a:pPr>
            <a:r>
              <a:rPr lang="zh-TW" altLang="en-US" sz="6000" b="1" dirty="0" smtClean="0">
                <a:solidFill>
                  <a:srgbClr val="1F497D"/>
                </a:solidFill>
                <a:latin typeface="微軟正黑體" panose="020B0604030504040204" pitchFamily="34" charset="-120"/>
                <a:ea typeface="微軟正黑體" panose="020B0604030504040204" pitchFamily="34" charset="-120"/>
              </a:rPr>
              <a:t>簡報完畢</a:t>
            </a:r>
            <a:endParaRPr lang="en-US" altLang="zh-TW" sz="6000" b="1" dirty="0" smtClean="0">
              <a:solidFill>
                <a:srgbClr val="1F497D"/>
              </a:solidFill>
              <a:latin typeface="微軟正黑體" panose="020B0604030504040204" pitchFamily="34" charset="-120"/>
              <a:ea typeface="微軟正黑體" panose="020B0604030504040204" pitchFamily="34" charset="-120"/>
            </a:endParaRPr>
          </a:p>
          <a:p>
            <a:pPr marL="0" indent="0" algn="ctr">
              <a:buNone/>
            </a:pPr>
            <a:r>
              <a:rPr lang="zh-TW" altLang="en-US" sz="6000" b="1" dirty="0">
                <a:solidFill>
                  <a:srgbClr val="1F497D"/>
                </a:solidFill>
                <a:latin typeface="微軟正黑體" panose="020B0604030504040204" pitchFamily="34" charset="-120"/>
                <a:ea typeface="微軟正黑體" panose="020B0604030504040204" pitchFamily="34" charset="-120"/>
              </a:rPr>
              <a:t>恭請裁示</a:t>
            </a:r>
          </a:p>
        </p:txBody>
      </p:sp>
    </p:spTree>
    <p:extLst>
      <p:ext uri="{BB962C8B-B14F-4D97-AF65-F5344CB8AC3E}">
        <p14:creationId xmlns:p14="http://schemas.microsoft.com/office/powerpoint/2010/main" val="2256857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idx="4294967295"/>
          </p:nvPr>
        </p:nvSpPr>
        <p:spPr>
          <a:xfrm>
            <a:off x="0" y="0"/>
            <a:ext cx="9144000" cy="1339850"/>
          </a:xfrm>
        </p:spPr>
        <p:txBody>
          <a:bodyPr>
            <a:normAutofit/>
          </a:bodyPr>
          <a:lstStyle/>
          <a:p>
            <a:r>
              <a:rPr lang="zh-TW" altLang="en-US" b="1" dirty="0">
                <a:solidFill>
                  <a:schemeClr val="accent1">
                    <a:lumMod val="50000"/>
                  </a:schemeClr>
                </a:solidFill>
              </a:rPr>
              <a:t>壹、規劃</a:t>
            </a:r>
            <a:r>
              <a:rPr lang="zh-TW" altLang="en-US" b="1" dirty="0" smtClean="0">
                <a:solidFill>
                  <a:schemeClr val="accent1">
                    <a:lumMod val="50000"/>
                  </a:schemeClr>
                </a:solidFill>
              </a:rPr>
              <a:t>緣起</a:t>
            </a:r>
            <a:endParaRPr lang="zh-TW" altLang="en-US" b="1" dirty="0">
              <a:solidFill>
                <a:schemeClr val="accent1">
                  <a:lumMod val="50000"/>
                </a:schemeClr>
              </a:solidFill>
            </a:endParaRPr>
          </a:p>
        </p:txBody>
      </p:sp>
      <p:sp>
        <p:nvSpPr>
          <p:cNvPr id="3" name="投影片編號版面配置區 2"/>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3</a:t>
            </a:fld>
            <a:endParaRPr lang="zh-TW" altLang="en-US">
              <a:solidFill>
                <a:prstClr val="black">
                  <a:tint val="75000"/>
                </a:prstClr>
              </a:solidFill>
            </a:endParaRPr>
          </a:p>
        </p:txBody>
      </p:sp>
      <p:sp>
        <p:nvSpPr>
          <p:cNvPr id="6" name="矩形 5"/>
          <p:cNvSpPr/>
          <p:nvPr/>
        </p:nvSpPr>
        <p:spPr>
          <a:xfrm>
            <a:off x="133213" y="1273879"/>
            <a:ext cx="8538358" cy="4901342"/>
          </a:xfrm>
          <a:prstGeom prst="rect">
            <a:avLst/>
          </a:prstGeom>
        </p:spPr>
        <p:txBody>
          <a:bodyPr wrap="square">
            <a:spAutoFit/>
          </a:bodyPr>
          <a:lstStyle/>
          <a:p>
            <a:pPr marL="914400" lvl="1" indent="-457200" algn="just" hangingPunct="0">
              <a:lnSpc>
                <a:spcPts val="4100"/>
              </a:lnSpc>
              <a:spcAft>
                <a:spcPts val="600"/>
              </a:spcAft>
              <a:buFont typeface="Wingdings" panose="05000000000000000000" pitchFamily="2" charset="2"/>
              <a:buChar char="n"/>
            </a:pP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院長於</a:t>
            </a:r>
            <a:r>
              <a:rPr lang="en-US" altLang="zh-TW"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29</a:t>
            </a: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日指出，振興臺灣經濟真正關鍵在於增加投資，投資擴增範疇涵蓋：政府部門投資、公營事業投資，以及民間投資</a:t>
            </a:r>
            <a:r>
              <a:rPr lang="zh-TW" altLang="en-US" sz="26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。尤其是在</a:t>
            </a: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經濟不景氣時代，最需要看到</a:t>
            </a:r>
            <a:r>
              <a:rPr lang="zh-TW" altLang="en-US" sz="26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政府能夠</a:t>
            </a: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帶頭推動投資，爰指示國發</a:t>
            </a:r>
            <a:r>
              <a:rPr lang="zh-TW" altLang="en-US" sz="26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會研</a:t>
            </a: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提</a:t>
            </a:r>
            <a:r>
              <a:rPr lang="zh-TW" altLang="en-US" sz="26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具體</a:t>
            </a: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作</a:t>
            </a:r>
            <a:r>
              <a:rPr lang="zh-TW" altLang="en-US" sz="26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法</a:t>
            </a:r>
            <a:endParaRPr lang="en-US" altLang="zh-TW" sz="26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914400" lvl="1" indent="-457200" algn="just" hangingPunct="0">
              <a:lnSpc>
                <a:spcPts val="4100"/>
              </a:lnSpc>
              <a:spcAft>
                <a:spcPts val="600"/>
              </a:spcAft>
              <a:buFont typeface="Wingdings" panose="05000000000000000000" pitchFamily="2" charset="2"/>
              <a:buChar char="n"/>
            </a:pP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本</a:t>
            </a:r>
            <a:r>
              <a:rPr lang="zh-TW" altLang="en-US" sz="26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會</a:t>
            </a: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爰</a:t>
            </a:r>
            <a:r>
              <a:rPr lang="zh-TW" altLang="en-US" sz="26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盤點工商團體對改善投資環境的建言</a:t>
            </a: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，會同經濟部、科技部等規劃完成</a:t>
            </a:r>
            <a:r>
              <a:rPr lang="zh-TW" altLang="en-US" sz="26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「擴大投資</a:t>
            </a:r>
            <a:r>
              <a:rPr lang="zh-TW" altLang="en-US" sz="26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方案」，研提具體措施，並請國營及泛公股事業研提新興投資計畫</a:t>
            </a:r>
          </a:p>
        </p:txBody>
      </p:sp>
    </p:spTree>
    <p:extLst>
      <p:ext uri="{BB962C8B-B14F-4D97-AF65-F5344CB8AC3E}">
        <p14:creationId xmlns:p14="http://schemas.microsoft.com/office/powerpoint/2010/main" val="2948673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4216666" y="3260309"/>
            <a:ext cx="2083526" cy="528731"/>
          </a:xfrm>
          <a:prstGeom prst="rect">
            <a:avLst/>
          </a:prstGeom>
          <a:no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3" name="向下箭號 2"/>
          <p:cNvSpPr/>
          <p:nvPr/>
        </p:nvSpPr>
        <p:spPr>
          <a:xfrm rot="16200000">
            <a:off x="273009" y="2111382"/>
            <a:ext cx="1584161" cy="1195090"/>
          </a:xfrm>
          <a:prstGeom prst="downArrow">
            <a:avLst>
              <a:gd name="adj1" fmla="val 73762"/>
              <a:gd name="adj2" fmla="val 30810"/>
            </a:avLst>
          </a:prstGeom>
        </p:spPr>
        <p:style>
          <a:lnRef idx="1">
            <a:schemeClr val="accent2"/>
          </a:lnRef>
          <a:fillRef idx="2">
            <a:schemeClr val="accent2"/>
          </a:fillRef>
          <a:effectRef idx="1">
            <a:schemeClr val="accent2"/>
          </a:effectRef>
          <a:fontRef idx="minor">
            <a:schemeClr val="dk1"/>
          </a:fontRef>
        </p:style>
        <p:txBody>
          <a:bodyPr vert="eaVert" anchor="ctr"/>
          <a:lstStyle/>
          <a:p>
            <a:pPr algn="r">
              <a:defRPr/>
            </a:pPr>
            <a:r>
              <a:rPr lang="zh-TW" altLang="en-US" sz="28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當前課題</a:t>
            </a:r>
          </a:p>
        </p:txBody>
      </p:sp>
      <p:sp>
        <p:nvSpPr>
          <p:cNvPr id="4" name="向下箭號 3"/>
          <p:cNvSpPr/>
          <p:nvPr/>
        </p:nvSpPr>
        <p:spPr>
          <a:xfrm rot="16200000">
            <a:off x="228876" y="4819797"/>
            <a:ext cx="1653755" cy="1176418"/>
          </a:xfrm>
          <a:prstGeom prst="downArrow">
            <a:avLst>
              <a:gd name="adj1" fmla="val 73762"/>
              <a:gd name="adj2" fmla="val 30810"/>
            </a:avLst>
          </a:prstGeom>
        </p:spPr>
        <p:style>
          <a:lnRef idx="1">
            <a:schemeClr val="accent5"/>
          </a:lnRef>
          <a:fillRef idx="2">
            <a:schemeClr val="accent5"/>
          </a:fillRef>
          <a:effectRef idx="1">
            <a:schemeClr val="accent5"/>
          </a:effectRef>
          <a:fontRef idx="minor">
            <a:schemeClr val="dk1"/>
          </a:fontRef>
        </p:style>
        <p:txBody>
          <a:bodyPr vert="eaVert" anchor="ctr"/>
          <a:lstStyle/>
          <a:p>
            <a:pPr algn="r">
              <a:defRPr/>
            </a:pPr>
            <a:r>
              <a:rPr lang="zh-TW" altLang="en-US" sz="28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原因分析</a:t>
            </a:r>
          </a:p>
        </p:txBody>
      </p:sp>
      <p:graphicFrame>
        <p:nvGraphicFramePr>
          <p:cNvPr id="5" name="表格 4"/>
          <p:cNvGraphicFramePr>
            <a:graphicFrameLocks noGrp="1"/>
          </p:cNvGraphicFramePr>
          <p:nvPr>
            <p:extLst>
              <p:ext uri="{D42A27DB-BD31-4B8C-83A1-F6EECF244321}">
                <p14:modId xmlns:p14="http://schemas.microsoft.com/office/powerpoint/2010/main" val="2758072107"/>
              </p:ext>
            </p:extLst>
          </p:nvPr>
        </p:nvGraphicFramePr>
        <p:xfrm>
          <a:off x="2069750" y="1661611"/>
          <a:ext cx="6301362" cy="1910578"/>
        </p:xfrm>
        <a:graphic>
          <a:graphicData uri="http://schemas.openxmlformats.org/drawingml/2006/table">
            <a:tbl>
              <a:tblPr firstRow="1" bandRow="1">
                <a:tableStyleId>{F5AB1C69-6EDB-4FF4-983F-18BD219EF322}</a:tableStyleId>
              </a:tblPr>
              <a:tblGrid>
                <a:gridCol w="3117981"/>
                <a:gridCol w="3183381"/>
              </a:tblGrid>
              <a:tr h="418830">
                <a:tc gridSpan="2">
                  <a:txBody>
                    <a:bodyPr/>
                    <a:lstStyle/>
                    <a:p>
                      <a:pPr algn="ctr"/>
                      <a:r>
                        <a:rPr lang="zh-TW" altLang="en-US" sz="2400" b="1" dirty="0" smtClean="0">
                          <a:latin typeface="微軟正黑體" panose="020B0604030504040204" pitchFamily="34" charset="-120"/>
                          <a:ea typeface="微軟正黑體" panose="020B0604030504040204" pitchFamily="34" charset="-120"/>
                        </a:rPr>
                        <a:t>國內經濟成長動能趨緩</a:t>
                      </a:r>
                      <a:endParaRPr lang="zh-TW" altLang="en-US" sz="2400" b="1" dirty="0">
                        <a:latin typeface="微軟正黑體" panose="020B0604030504040204" pitchFamily="34" charset="-120"/>
                        <a:ea typeface="微軟正黑體" panose="020B0604030504040204" pitchFamily="34" charset="-120"/>
                      </a:endParaRPr>
                    </a:p>
                  </a:txBody>
                  <a:tcPr anchor="ctr"/>
                </a:tc>
                <a:tc hMerge="1">
                  <a:txBody>
                    <a:bodyPr/>
                    <a:lstStyle/>
                    <a:p>
                      <a:endParaRPr lang="zh-TW" altLang="en-US" dirty="0"/>
                    </a:p>
                  </a:txBody>
                  <a:tcPr/>
                </a:tc>
              </a:tr>
              <a:tr h="1453378">
                <a:tc>
                  <a:txBody>
                    <a:bodyPr/>
                    <a:lstStyle/>
                    <a:p>
                      <a:pPr marL="0" algn="ctr" defTabSz="914400" rtl="0" eaLnBrk="1" latinLnBrk="0" hangingPunct="1">
                        <a:lnSpc>
                          <a:spcPct val="150000"/>
                        </a:lnSpc>
                        <a:spcBef>
                          <a:spcPts val="1200"/>
                        </a:spcBef>
                      </a:pPr>
                      <a:r>
                        <a:rPr lang="zh-TW" altLang="en-US" sz="2400" b="1" kern="1200" dirty="0" smtClean="0">
                          <a:solidFill>
                            <a:schemeClr val="tx2">
                              <a:lumMod val="75000"/>
                            </a:schemeClr>
                          </a:solidFill>
                          <a:latin typeface="微軟正黑體" panose="020B0604030504040204" pitchFamily="34" charset="-120"/>
                          <a:ea typeface="微軟正黑體" panose="020B0604030504040204" pitchFamily="34" charset="-120"/>
                        </a:rPr>
                        <a:t>商品出口低迷</a:t>
                      </a:r>
                      <a:endParaRPr lang="en-US" altLang="zh-TW" sz="2400" b="1" kern="1200" dirty="0" smtClean="0">
                        <a:solidFill>
                          <a:schemeClr val="tx2">
                            <a:lumMod val="75000"/>
                          </a:schemeClr>
                        </a:solidFill>
                        <a:latin typeface="微軟正黑體" panose="020B0604030504040204" pitchFamily="34" charset="-120"/>
                        <a:ea typeface="微軟正黑體" panose="020B0604030504040204" pitchFamily="34" charset="-120"/>
                      </a:endParaRPr>
                    </a:p>
                    <a:p>
                      <a:pPr marL="441325" indent="-258763" algn="l" defTabSz="914400" rtl="0" eaLnBrk="1" latinLnBrk="0" hangingPunct="1">
                        <a:lnSpc>
                          <a:spcPts val="2600"/>
                        </a:lnSpc>
                        <a:spcBef>
                          <a:spcPts val="600"/>
                        </a:spcBef>
                        <a:buFont typeface="Wingdings" panose="05000000000000000000" pitchFamily="2" charset="2"/>
                        <a:buChar char="Ø"/>
                        <a:tabLst>
                          <a:tab pos="533400" algn="l"/>
                        </a:tabLst>
                      </a:pPr>
                      <a:r>
                        <a:rPr lang="en-US" altLang="zh-TW" sz="2000" b="1" kern="1200" dirty="0" smtClean="0">
                          <a:solidFill>
                            <a:srgbClr val="FF0000"/>
                          </a:solidFill>
                          <a:latin typeface="微軟正黑體" panose="020B0604030504040204" pitchFamily="34" charset="-120"/>
                          <a:ea typeface="微軟正黑體" panose="020B0604030504040204" pitchFamily="34" charset="-120"/>
                        </a:rPr>
                        <a:t>2016</a:t>
                      </a:r>
                      <a:r>
                        <a:rPr lang="zh-TW" altLang="en-US" sz="2000" b="1" kern="1200" dirty="0" smtClean="0">
                          <a:solidFill>
                            <a:srgbClr val="FF0000"/>
                          </a:solidFill>
                          <a:latin typeface="微軟正黑體" panose="020B0604030504040204" pitchFamily="34" charset="-120"/>
                          <a:ea typeface="微軟正黑體" panose="020B0604030504040204" pitchFamily="34" charset="-120"/>
                        </a:rPr>
                        <a:t>年商品出口預估呈現負成長</a:t>
                      </a:r>
                      <a:r>
                        <a:rPr lang="en-US" altLang="zh-TW" sz="2000" b="1" kern="1200" dirty="0" smtClean="0">
                          <a:solidFill>
                            <a:srgbClr val="FF0000"/>
                          </a:solidFill>
                          <a:latin typeface="微軟正黑體" panose="020B0604030504040204" pitchFamily="34" charset="-120"/>
                          <a:ea typeface="微軟正黑體" panose="020B0604030504040204" pitchFamily="34" charset="-120"/>
                        </a:rPr>
                        <a:t>3.08%</a:t>
                      </a:r>
                      <a:endParaRPr lang="en-US" altLang="zh-TW" sz="2000" b="1" kern="1200" dirty="0" smtClean="0">
                        <a:solidFill>
                          <a:srgbClr val="FF0000"/>
                        </a:solidFill>
                        <a:latin typeface="微軟正黑體" panose="020B0604030504040204" pitchFamily="34" charset="-120"/>
                        <a:ea typeface="微軟正黑體" panose="020B0604030504040204" pitchFamily="34" charset="-120"/>
                        <a:cs typeface="+mn-cs"/>
                      </a:endParaRPr>
                    </a:p>
                  </a:txBody>
                  <a:tcPr/>
                </a:tc>
                <a:tc>
                  <a:txBody>
                    <a:bodyPr/>
                    <a:lstStyle/>
                    <a:p>
                      <a:pPr marL="0" algn="ctr" defTabSz="914400" rtl="0" eaLnBrk="1" latinLnBrk="0" hangingPunct="1">
                        <a:lnSpc>
                          <a:spcPct val="150000"/>
                        </a:lnSpc>
                        <a:spcBef>
                          <a:spcPts val="1200"/>
                        </a:spcBef>
                      </a:pPr>
                      <a:r>
                        <a:rPr lang="zh-TW" altLang="en-US" sz="2400" b="1" kern="1200" dirty="0" smtClean="0">
                          <a:solidFill>
                            <a:schemeClr val="tx2">
                              <a:lumMod val="75000"/>
                            </a:schemeClr>
                          </a:solidFill>
                          <a:latin typeface="微軟正黑體" panose="020B0604030504040204" pitchFamily="34" charset="-120"/>
                          <a:ea typeface="微軟正黑體" panose="020B0604030504040204" pitchFamily="34" charset="-120"/>
                          <a:cs typeface="+mn-cs"/>
                        </a:rPr>
                        <a:t>投資動能不振</a:t>
                      </a:r>
                      <a:endParaRPr lang="en-US" altLang="zh-TW" sz="2400" b="1" kern="1200" dirty="0" smtClean="0">
                        <a:solidFill>
                          <a:schemeClr val="tx2">
                            <a:lumMod val="75000"/>
                          </a:schemeClr>
                        </a:solidFill>
                        <a:latin typeface="微軟正黑體" panose="020B0604030504040204" pitchFamily="34" charset="-120"/>
                        <a:ea typeface="微軟正黑體" panose="020B0604030504040204" pitchFamily="34" charset="-120"/>
                        <a:cs typeface="+mn-cs"/>
                      </a:endParaRPr>
                    </a:p>
                    <a:p>
                      <a:pPr marL="441325" marR="0" indent="-258763" algn="l" defTabSz="914400" rtl="0" eaLnBrk="1" fontAlgn="auto" latinLnBrk="0" hangingPunct="1">
                        <a:lnSpc>
                          <a:spcPts val="2600"/>
                        </a:lnSpc>
                        <a:spcBef>
                          <a:spcPts val="600"/>
                        </a:spcBef>
                        <a:spcAft>
                          <a:spcPts val="0"/>
                        </a:spcAft>
                        <a:buClrTx/>
                        <a:buSzTx/>
                        <a:buFont typeface="Wingdings" panose="05000000000000000000" pitchFamily="2" charset="2"/>
                        <a:buChar char="Ø"/>
                        <a:tabLst>
                          <a:tab pos="533400" algn="l"/>
                        </a:tabLst>
                        <a:defRPr/>
                      </a:pPr>
                      <a:r>
                        <a:rPr lang="en-US" altLang="zh-TW" sz="1900" b="1" kern="1200" dirty="0" smtClean="0">
                          <a:solidFill>
                            <a:srgbClr val="FF0000"/>
                          </a:solidFill>
                          <a:latin typeface="微軟正黑體" panose="020B0604030504040204" pitchFamily="34" charset="-120"/>
                          <a:ea typeface="微軟正黑體" panose="020B0604030504040204" pitchFamily="34" charset="-120"/>
                          <a:cs typeface="+mn-cs"/>
                        </a:rPr>
                        <a:t>2016</a:t>
                      </a:r>
                      <a:r>
                        <a:rPr lang="zh-TW" altLang="en-US" sz="1900" b="1" kern="1200" dirty="0" smtClean="0">
                          <a:solidFill>
                            <a:srgbClr val="FF0000"/>
                          </a:solidFill>
                          <a:latin typeface="微軟正黑體" panose="020B0604030504040204" pitchFamily="34" charset="-120"/>
                          <a:ea typeface="微軟正黑體" panose="020B0604030504040204" pitchFamily="34" charset="-120"/>
                          <a:cs typeface="+mn-cs"/>
                        </a:rPr>
                        <a:t>年投資占</a:t>
                      </a:r>
                      <a:r>
                        <a:rPr lang="en-US" altLang="zh-TW" sz="1900" b="1" kern="1200" dirty="0" smtClean="0">
                          <a:solidFill>
                            <a:srgbClr val="FF0000"/>
                          </a:solidFill>
                          <a:latin typeface="微軟正黑體" panose="020B0604030504040204" pitchFamily="34" charset="-120"/>
                          <a:ea typeface="微軟正黑體" panose="020B0604030504040204" pitchFamily="34" charset="-120"/>
                          <a:cs typeface="+mn-cs"/>
                        </a:rPr>
                        <a:t>GDP</a:t>
                      </a:r>
                      <a:r>
                        <a:rPr lang="zh-TW" altLang="en-US" sz="1900" b="1" kern="1200" dirty="0" smtClean="0">
                          <a:solidFill>
                            <a:srgbClr val="FF0000"/>
                          </a:solidFill>
                          <a:latin typeface="微軟正黑體" panose="020B0604030504040204" pitchFamily="34" charset="-120"/>
                          <a:ea typeface="微軟正黑體" panose="020B0604030504040204" pitchFamily="34" charset="-120"/>
                          <a:cs typeface="+mn-cs"/>
                        </a:rPr>
                        <a:t>比率降至</a:t>
                      </a:r>
                      <a:r>
                        <a:rPr lang="en-US" altLang="zh-TW" sz="1900" b="1" kern="1200" dirty="0" smtClean="0">
                          <a:solidFill>
                            <a:srgbClr val="FF0000"/>
                          </a:solidFill>
                          <a:latin typeface="微軟正黑體" panose="020B0604030504040204" pitchFamily="34" charset="-120"/>
                          <a:ea typeface="微軟正黑體" panose="020B0604030504040204" pitchFamily="34" charset="-120"/>
                          <a:cs typeface="+mn-cs"/>
                        </a:rPr>
                        <a:t>20.75%</a:t>
                      </a:r>
                    </a:p>
                  </a:txBody>
                  <a:tcPr/>
                </a:tc>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1131112196"/>
              </p:ext>
            </p:extLst>
          </p:nvPr>
        </p:nvGraphicFramePr>
        <p:xfrm>
          <a:off x="1835696" y="4151186"/>
          <a:ext cx="6768752" cy="2446166"/>
        </p:xfrm>
        <a:graphic>
          <a:graphicData uri="http://schemas.openxmlformats.org/drawingml/2006/table">
            <a:tbl>
              <a:tblPr firstRow="1" bandRow="1">
                <a:tableStyleId>{F5AB1C69-6EDB-4FF4-983F-18BD219EF322}</a:tableStyleId>
              </a:tblPr>
              <a:tblGrid>
                <a:gridCol w="3384376"/>
                <a:gridCol w="3384376"/>
              </a:tblGrid>
              <a:tr h="627494">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zh-TW" altLang="en-US" sz="2400" b="1" kern="1200" dirty="0" smtClean="0">
                          <a:latin typeface="微軟正黑體" panose="020B0604030504040204" pitchFamily="34" charset="-120"/>
                          <a:ea typeface="微軟正黑體" panose="020B0604030504040204" pitchFamily="34" charset="-120"/>
                        </a:rPr>
                        <a:t>外在國際景氣循環</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400" b="1" kern="1200" dirty="0" smtClean="0">
                          <a:latin typeface="微軟正黑體" panose="020B0604030504040204" pitchFamily="34" charset="-120"/>
                          <a:ea typeface="微軟正黑體" panose="020B0604030504040204" pitchFamily="34" charset="-120"/>
                        </a:rPr>
                        <a:t>內在經社結構調整</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nchor="ctr"/>
                </a:tc>
              </a:tr>
              <a:tr h="1818672">
                <a:tc>
                  <a:txBody>
                    <a:bodyPr/>
                    <a:lstStyle/>
                    <a:p>
                      <a:pPr marL="539750" lvl="0" indent="-361950">
                        <a:lnSpc>
                          <a:spcPts val="2800"/>
                        </a:lnSpc>
                        <a:spcBef>
                          <a:spcPts val="600"/>
                        </a:spcBef>
                        <a:spcAft>
                          <a:spcPts val="600"/>
                        </a:spcAft>
                        <a:buFont typeface="Wingdings" panose="05000000000000000000" pitchFamily="2" charset="2"/>
                        <a:buChar char="ü"/>
                      </a:pP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全球經濟成長陷入長期停滯</a:t>
                      </a:r>
                      <a:endParaRPr lang="en-US" altLang="zh-TW" sz="2400" b="1" dirty="0" smtClean="0">
                        <a:solidFill>
                          <a:schemeClr val="tx2">
                            <a:lumMod val="75000"/>
                          </a:schemeClr>
                        </a:solidFill>
                        <a:latin typeface="微軟正黑體" panose="020B0604030504040204" pitchFamily="34" charset="-120"/>
                        <a:ea typeface="微軟正黑體" panose="020B0604030504040204" pitchFamily="34" charset="-120"/>
                      </a:endParaRPr>
                    </a:p>
                    <a:p>
                      <a:pPr marL="539750" lvl="0" indent="-361950">
                        <a:lnSpc>
                          <a:spcPts val="2800"/>
                        </a:lnSpc>
                        <a:spcBef>
                          <a:spcPts val="600"/>
                        </a:spcBef>
                        <a:spcAft>
                          <a:spcPts val="600"/>
                        </a:spcAft>
                        <a:buFont typeface="Wingdings" panose="05000000000000000000" pitchFamily="2" charset="2"/>
                        <a:buChar char="ü"/>
                      </a:pPr>
                      <a:r>
                        <a:rPr lang="zh-TW" altLang="en-US" sz="2400" b="1" kern="1200" dirty="0" smtClean="0">
                          <a:solidFill>
                            <a:schemeClr val="tx2">
                              <a:lumMod val="75000"/>
                            </a:schemeClr>
                          </a:solidFill>
                          <a:latin typeface="微軟正黑體" panose="020B0604030504040204" pitchFamily="34" charset="-120"/>
                          <a:ea typeface="微軟正黑體" panose="020B0604030504040204" pitchFamily="34" charset="-120"/>
                        </a:rPr>
                        <a:t>中國大陸經濟結構調整</a:t>
                      </a:r>
                      <a:endParaRPr lang="zh-TW" altLang="en-US" sz="2000" b="1" u="none" dirty="0">
                        <a:solidFill>
                          <a:schemeClr val="tx2">
                            <a:lumMod val="75000"/>
                          </a:schemeClr>
                        </a:solidFill>
                        <a:latin typeface="微軟正黑體" panose="020B0604030504040204" pitchFamily="34" charset="-120"/>
                        <a:ea typeface="微軟正黑體" panose="020B0604030504040204" pitchFamily="34" charset="-120"/>
                      </a:endParaRPr>
                    </a:p>
                  </a:txBody>
                  <a:tcPr marT="180000"/>
                </a:tc>
                <a:tc>
                  <a:txBody>
                    <a:bodyPr/>
                    <a:lstStyle/>
                    <a:p>
                      <a:pPr marL="631825" lvl="0" indent="-361950" algn="l" defTabSz="914400" rtl="0" eaLnBrk="1" latinLnBrk="0" hangingPunct="1">
                        <a:lnSpc>
                          <a:spcPts val="2600"/>
                        </a:lnSpc>
                        <a:spcBef>
                          <a:spcPts val="600"/>
                        </a:spcBef>
                        <a:spcAft>
                          <a:spcPts val="600"/>
                        </a:spcAft>
                        <a:buFont typeface="Wingdings" panose="05000000000000000000" pitchFamily="2" charset="2"/>
                        <a:buChar char="ü"/>
                      </a:pPr>
                      <a:r>
                        <a:rPr lang="zh-TW" altLang="en-US" sz="2400" b="1" kern="1200" dirty="0" smtClean="0">
                          <a:solidFill>
                            <a:schemeClr val="tx2">
                              <a:lumMod val="75000"/>
                            </a:schemeClr>
                          </a:solidFill>
                          <a:latin typeface="微軟正黑體" panose="020B0604030504040204" pitchFamily="34" charset="-120"/>
                          <a:ea typeface="微軟正黑體" panose="020B0604030504040204" pitchFamily="34" charset="-120"/>
                          <a:cs typeface="+mn-cs"/>
                        </a:rPr>
                        <a:t>產業升級緩慢</a:t>
                      </a:r>
                    </a:p>
                    <a:p>
                      <a:pPr marL="631825" lvl="0" indent="-361950" algn="l" defTabSz="914400" rtl="0" eaLnBrk="1" latinLnBrk="0" hangingPunct="1">
                        <a:lnSpc>
                          <a:spcPts val="2600"/>
                        </a:lnSpc>
                        <a:spcBef>
                          <a:spcPts val="600"/>
                        </a:spcBef>
                        <a:spcAft>
                          <a:spcPts val="600"/>
                        </a:spcAft>
                        <a:buFont typeface="Wingdings" panose="05000000000000000000" pitchFamily="2" charset="2"/>
                        <a:buChar char="ü"/>
                      </a:pPr>
                      <a:r>
                        <a:rPr lang="zh-TW" altLang="en-US" sz="2400" b="1" kern="1200" dirty="0" smtClean="0">
                          <a:solidFill>
                            <a:schemeClr val="tx2">
                              <a:lumMod val="75000"/>
                            </a:schemeClr>
                          </a:solidFill>
                          <a:latin typeface="微軟正黑體" panose="020B0604030504040204" pitchFamily="34" charset="-120"/>
                          <a:ea typeface="微軟正黑體" panose="020B0604030504040204" pitchFamily="34" charset="-120"/>
                          <a:cs typeface="+mn-cs"/>
                        </a:rPr>
                        <a:t>投資環境惡化</a:t>
                      </a:r>
                    </a:p>
                    <a:p>
                      <a:pPr marL="631825" lvl="0" indent="-361950" algn="l" defTabSz="914400" rtl="0" eaLnBrk="1" latinLnBrk="0" hangingPunct="1">
                        <a:lnSpc>
                          <a:spcPts val="2600"/>
                        </a:lnSpc>
                        <a:spcBef>
                          <a:spcPts val="600"/>
                        </a:spcBef>
                        <a:spcAft>
                          <a:spcPts val="600"/>
                        </a:spcAft>
                        <a:buFont typeface="Wingdings" panose="05000000000000000000" pitchFamily="2" charset="2"/>
                        <a:buChar char="ü"/>
                      </a:pPr>
                      <a:r>
                        <a:rPr lang="zh-TW" altLang="en-US" sz="2400" b="1" kern="1200" dirty="0" smtClean="0">
                          <a:solidFill>
                            <a:schemeClr val="tx2">
                              <a:lumMod val="75000"/>
                            </a:schemeClr>
                          </a:solidFill>
                          <a:latin typeface="微軟正黑體" panose="020B0604030504040204" pitchFamily="34" charset="-120"/>
                          <a:ea typeface="微軟正黑體" panose="020B0604030504040204" pitchFamily="34" charset="-120"/>
                        </a:rPr>
                        <a:t>人口結構老化</a:t>
                      </a:r>
                      <a:endParaRPr lang="zh-TW" altLang="en-US" sz="2400" b="1" kern="1200" dirty="0">
                        <a:solidFill>
                          <a:schemeClr val="tx2">
                            <a:lumMod val="75000"/>
                          </a:schemeClr>
                        </a:solidFill>
                        <a:latin typeface="微軟正黑體" panose="020B0604030504040204" pitchFamily="34" charset="-120"/>
                        <a:ea typeface="微軟正黑體" panose="020B0604030504040204" pitchFamily="34" charset="-120"/>
                        <a:cs typeface="+mn-cs"/>
                      </a:endParaRPr>
                    </a:p>
                  </a:txBody>
                  <a:tcPr marT="180000"/>
                </a:tc>
              </a:tr>
            </a:tbl>
          </a:graphicData>
        </a:graphic>
      </p:graphicFrame>
      <p:cxnSp>
        <p:nvCxnSpPr>
          <p:cNvPr id="11" name="直線單箭頭接點 10"/>
          <p:cNvCxnSpPr/>
          <p:nvPr/>
        </p:nvCxnSpPr>
        <p:spPr>
          <a:xfrm>
            <a:off x="5220072" y="3789040"/>
            <a:ext cx="0" cy="386911"/>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9" name="標題 1"/>
          <p:cNvSpPr txBox="1">
            <a:spLocks/>
          </p:cNvSpPr>
          <p:nvPr/>
        </p:nvSpPr>
        <p:spPr>
          <a:xfrm>
            <a:off x="0" y="0"/>
            <a:ext cx="9144000" cy="133985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r>
              <a:rPr lang="zh-TW" altLang="en-US" b="1" dirty="0" smtClean="0">
                <a:solidFill>
                  <a:schemeClr val="accent1">
                    <a:lumMod val="50000"/>
                  </a:schemeClr>
                </a:solidFill>
              </a:rPr>
              <a:t>貳、當前課題</a:t>
            </a:r>
            <a:endParaRPr lang="zh-TW" altLang="en-US" b="1" dirty="0">
              <a:solidFill>
                <a:schemeClr val="accent1">
                  <a:lumMod val="50000"/>
                </a:schemeClr>
              </a:solidFill>
            </a:endParaRPr>
          </a:p>
        </p:txBody>
      </p:sp>
      <p:sp>
        <p:nvSpPr>
          <p:cNvPr id="2" name="投影片編號版面配置區 1"/>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4</a:t>
            </a:fld>
            <a:endParaRPr lang="zh-TW" altLang="en-US" dirty="0">
              <a:solidFill>
                <a:prstClr val="black">
                  <a:tint val="75000"/>
                </a:prstClr>
              </a:solidFill>
            </a:endParaRPr>
          </a:p>
        </p:txBody>
      </p:sp>
    </p:spTree>
    <p:extLst>
      <p:ext uri="{BB962C8B-B14F-4D97-AF65-F5344CB8AC3E}">
        <p14:creationId xmlns:p14="http://schemas.microsoft.com/office/powerpoint/2010/main" val="2948795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txBox="1">
            <a:spLocks/>
          </p:cNvSpPr>
          <p:nvPr/>
        </p:nvSpPr>
        <p:spPr>
          <a:xfrm>
            <a:off x="613655" y="211461"/>
            <a:ext cx="8049047" cy="792088"/>
          </a:xfrm>
          <a:prstGeom prst="rect">
            <a:avLst/>
          </a:prstGeom>
        </p:spPr>
        <p:txBody>
          <a:bodyPr>
            <a:normAutofit fontScale="92500"/>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kumimoji="1" lang="zh-TW" altLang="en-US" sz="4300" b="1" dirty="0" smtClean="0">
                <a:solidFill>
                  <a:srgbClr val="000066"/>
                </a:solidFill>
                <a:effectLst>
                  <a:outerShdw blurRad="38100" dist="38100" dir="2700000" algn="tl">
                    <a:srgbClr val="C0C0C0"/>
                  </a:outerShdw>
                </a:effectLst>
                <a:latin typeface="微軟正黑體" pitchFamily="34" charset="-120"/>
                <a:ea typeface="微軟正黑體" pitchFamily="34" charset="-120"/>
              </a:rPr>
              <a:t>一、政府投資應發揮景氣提振效益</a:t>
            </a:r>
            <a:endParaRPr kumimoji="1" lang="zh-TW" altLang="en-US" sz="4300" b="1" dirty="0">
              <a:solidFill>
                <a:srgbClr val="000066"/>
              </a:solidFill>
              <a:effectLst>
                <a:outerShdw blurRad="38100" dist="38100" dir="2700000" algn="tl">
                  <a:srgbClr val="C0C0C0"/>
                </a:outerShdw>
              </a:effectLst>
              <a:latin typeface="微軟正黑體" pitchFamily="34" charset="-120"/>
              <a:ea typeface="微軟正黑體" pitchFamily="34" charset="-120"/>
            </a:endParaRPr>
          </a:p>
        </p:txBody>
      </p:sp>
      <p:sp>
        <p:nvSpPr>
          <p:cNvPr id="3" name="矩形 2"/>
          <p:cNvSpPr/>
          <p:nvPr/>
        </p:nvSpPr>
        <p:spPr>
          <a:xfrm>
            <a:off x="270619" y="1248238"/>
            <a:ext cx="8745997" cy="1823576"/>
          </a:xfrm>
          <a:prstGeom prst="rect">
            <a:avLst/>
          </a:prstGeom>
        </p:spPr>
        <p:txBody>
          <a:bodyPr wrap="square">
            <a:spAutoFit/>
          </a:bodyPr>
          <a:lstStyle/>
          <a:p>
            <a:pPr marL="342900" indent="-342900" algn="just">
              <a:lnSpc>
                <a:spcPts val="2700"/>
              </a:lnSpc>
              <a:buClr>
                <a:prstClr val="black"/>
              </a:buClr>
              <a:buFont typeface="Wingdings" panose="05000000000000000000" pitchFamily="2" charset="2"/>
              <a:buChar char="n"/>
            </a:pPr>
            <a:r>
              <a:rPr lang="zh-TW" altLang="en-US" sz="2000" b="1" dirty="0">
                <a:solidFill>
                  <a:srgbClr val="1F497D"/>
                </a:solidFill>
                <a:latin typeface="微軟正黑體" pitchFamily="34" charset="-120"/>
                <a:ea typeface="微軟正黑體" pitchFamily="34" charset="-120"/>
              </a:rPr>
              <a:t>近年來政府投資均呈負成長，公營事業投資亦停滯，未發揮景氣提振效應；民間投資動能亦明顯不足，預估</a:t>
            </a:r>
            <a:r>
              <a:rPr lang="zh-TW" altLang="en-US" sz="2000" b="1" dirty="0" smtClean="0">
                <a:solidFill>
                  <a:srgbClr val="1F497D"/>
                </a:solidFill>
                <a:latin typeface="微軟正黑體" pitchFamily="34" charset="-120"/>
                <a:ea typeface="微軟正黑體" pitchFamily="34" charset="-120"/>
              </a:rPr>
              <a:t>今</a:t>
            </a:r>
            <a:r>
              <a:rPr lang="en-US" altLang="zh-TW" sz="2000" b="1" dirty="0" smtClean="0">
                <a:solidFill>
                  <a:srgbClr val="1F497D"/>
                </a:solidFill>
                <a:latin typeface="微軟正黑體" pitchFamily="34" charset="-120"/>
                <a:ea typeface="微軟正黑體" pitchFamily="34" charset="-120"/>
              </a:rPr>
              <a:t>(2016)</a:t>
            </a:r>
            <a:r>
              <a:rPr lang="zh-TW" altLang="en-US" sz="2000" b="1" dirty="0" smtClean="0">
                <a:solidFill>
                  <a:srgbClr val="1F497D"/>
                </a:solidFill>
                <a:latin typeface="微軟正黑體" pitchFamily="34" charset="-120"/>
                <a:ea typeface="微軟正黑體" pitchFamily="34" charset="-120"/>
              </a:rPr>
              <a:t>年民間投資實質成長率</a:t>
            </a:r>
            <a:r>
              <a:rPr lang="zh-TW" altLang="en-US" sz="2000" b="1" dirty="0">
                <a:solidFill>
                  <a:srgbClr val="1F497D"/>
                </a:solidFill>
                <a:latin typeface="微軟正黑體" pitchFamily="34" charset="-120"/>
                <a:ea typeface="微軟正黑體" pitchFamily="34" charset="-120"/>
              </a:rPr>
              <a:t>為</a:t>
            </a:r>
            <a:r>
              <a:rPr lang="en-US" altLang="zh-TW" sz="2000" b="1" dirty="0">
                <a:solidFill>
                  <a:srgbClr val="1F497D"/>
                </a:solidFill>
                <a:latin typeface="微軟正黑體" pitchFamily="34" charset="-120"/>
                <a:ea typeface="微軟正黑體" pitchFamily="34" charset="-120"/>
              </a:rPr>
              <a:t>1.15%</a:t>
            </a:r>
            <a:r>
              <a:rPr lang="zh-TW" altLang="en-US" sz="2000" b="1" dirty="0">
                <a:solidFill>
                  <a:srgbClr val="1F497D"/>
                </a:solidFill>
                <a:latin typeface="微軟正黑體" pitchFamily="34" charset="-120"/>
                <a:ea typeface="微軟正黑體" pitchFamily="34" charset="-120"/>
              </a:rPr>
              <a:t>，創近 </a:t>
            </a:r>
            <a:r>
              <a:rPr lang="en-US" altLang="zh-TW" sz="2000" b="1" dirty="0">
                <a:solidFill>
                  <a:srgbClr val="1F497D"/>
                </a:solidFill>
                <a:latin typeface="微軟正黑體" pitchFamily="34" charset="-120"/>
                <a:ea typeface="微軟正黑體" pitchFamily="34" charset="-120"/>
              </a:rPr>
              <a:t>3</a:t>
            </a:r>
            <a:r>
              <a:rPr lang="zh-TW" altLang="en-US" sz="2000" b="1" dirty="0">
                <a:solidFill>
                  <a:srgbClr val="1F497D"/>
                </a:solidFill>
                <a:latin typeface="微軟正黑體" pitchFamily="34" charset="-120"/>
                <a:ea typeface="微軟正黑體" pitchFamily="34" charset="-120"/>
              </a:rPr>
              <a:t> 年來新低</a:t>
            </a:r>
            <a:endParaRPr lang="zh-TW" altLang="zh-TW" sz="2000" b="1" dirty="0">
              <a:solidFill>
                <a:srgbClr val="1F497D"/>
              </a:solidFill>
              <a:latin typeface="微軟正黑體" pitchFamily="34" charset="-120"/>
              <a:ea typeface="微軟正黑體" pitchFamily="34" charset="-120"/>
            </a:endParaRPr>
          </a:p>
          <a:p>
            <a:pPr marL="342900" indent="-342900" algn="just">
              <a:lnSpc>
                <a:spcPts val="2700"/>
              </a:lnSpc>
              <a:buClr>
                <a:prstClr val="black"/>
              </a:buClr>
              <a:buFont typeface="Wingdings" panose="05000000000000000000" pitchFamily="2" charset="2"/>
              <a:buChar char="n"/>
            </a:pPr>
            <a:r>
              <a:rPr lang="zh-TW" altLang="en-US" sz="2000" b="1" dirty="0">
                <a:solidFill>
                  <a:srgbClr val="1F497D"/>
                </a:solidFill>
                <a:latin typeface="微軟正黑體" pitchFamily="34" charset="-120"/>
                <a:ea typeface="微軟正黑體" pitchFamily="34" charset="-120"/>
              </a:rPr>
              <a:t>我國固定投資占</a:t>
            </a:r>
            <a:r>
              <a:rPr lang="en-US" altLang="zh-TW" sz="2000" b="1" dirty="0">
                <a:solidFill>
                  <a:srgbClr val="1F497D"/>
                </a:solidFill>
                <a:latin typeface="微軟正黑體" pitchFamily="34" charset="-120"/>
                <a:ea typeface="微軟正黑體" pitchFamily="34" charset="-120"/>
              </a:rPr>
              <a:t>GDP</a:t>
            </a:r>
            <a:r>
              <a:rPr lang="zh-TW" altLang="en-US" sz="2000" b="1" dirty="0">
                <a:solidFill>
                  <a:srgbClr val="1F497D"/>
                </a:solidFill>
                <a:latin typeface="微軟正黑體" pitchFamily="34" charset="-120"/>
                <a:ea typeface="微軟正黑體" pitchFamily="34" charset="-120"/>
              </a:rPr>
              <a:t>比率自</a:t>
            </a:r>
            <a:r>
              <a:rPr lang="en-US" altLang="zh-TW" sz="2000" b="1" dirty="0">
                <a:solidFill>
                  <a:srgbClr val="1F497D"/>
                </a:solidFill>
                <a:latin typeface="微軟正黑體" pitchFamily="34" charset="-120"/>
                <a:ea typeface="微軟正黑體" pitchFamily="34" charset="-120"/>
              </a:rPr>
              <a:t>2010</a:t>
            </a:r>
            <a:r>
              <a:rPr lang="zh-TW" altLang="en-US" sz="2000" b="1" dirty="0">
                <a:solidFill>
                  <a:srgbClr val="1F497D"/>
                </a:solidFill>
                <a:latin typeface="微軟正黑體" pitchFamily="34" charset="-120"/>
                <a:ea typeface="微軟正黑體" pitchFamily="34" charset="-120"/>
              </a:rPr>
              <a:t>年起持續下滑，</a:t>
            </a:r>
            <a:r>
              <a:rPr lang="en-US" altLang="zh-TW" sz="2000" b="1" dirty="0">
                <a:solidFill>
                  <a:srgbClr val="1F497D"/>
                </a:solidFill>
                <a:latin typeface="微軟正黑體" pitchFamily="34" charset="-120"/>
                <a:ea typeface="微軟正黑體" pitchFamily="34" charset="-120"/>
              </a:rPr>
              <a:t>2015</a:t>
            </a:r>
            <a:r>
              <a:rPr lang="zh-TW" altLang="en-US" sz="2000" b="1" dirty="0">
                <a:solidFill>
                  <a:srgbClr val="1F497D"/>
                </a:solidFill>
                <a:latin typeface="微軟正黑體" pitchFamily="34" charset="-120"/>
                <a:ea typeface="微軟正黑體" pitchFamily="34" charset="-120"/>
              </a:rPr>
              <a:t>年降至</a:t>
            </a:r>
            <a:r>
              <a:rPr lang="en-US" altLang="zh-TW" sz="2000" b="1" dirty="0" smtClean="0">
                <a:solidFill>
                  <a:srgbClr val="1F497D"/>
                </a:solidFill>
                <a:latin typeface="微軟正黑體" pitchFamily="34" charset="-120"/>
                <a:ea typeface="微軟正黑體" pitchFamily="34" charset="-120"/>
              </a:rPr>
              <a:t>20.7%</a:t>
            </a:r>
            <a:r>
              <a:rPr lang="zh-TW" altLang="en-US" sz="2000" b="1" dirty="0" smtClean="0">
                <a:solidFill>
                  <a:srgbClr val="1F497D"/>
                </a:solidFill>
                <a:latin typeface="微軟正黑體" pitchFamily="34" charset="-120"/>
                <a:ea typeface="微軟正黑體" pitchFamily="34" charset="-120"/>
              </a:rPr>
              <a:t>，居四小龍末位</a:t>
            </a:r>
            <a:endParaRPr lang="zh-TW" altLang="zh-TW" sz="2000" b="1" dirty="0">
              <a:solidFill>
                <a:srgbClr val="1F497D"/>
              </a:solidFill>
              <a:latin typeface="微軟正黑體" pitchFamily="34" charset="-120"/>
              <a:ea typeface="微軟正黑體" pitchFamily="34" charset="-120"/>
            </a:endParaRPr>
          </a:p>
        </p:txBody>
      </p:sp>
      <p:sp>
        <p:nvSpPr>
          <p:cNvPr id="4" name="Text Box 2"/>
          <p:cNvSpPr txBox="1">
            <a:spLocks noChangeArrowheads="1"/>
          </p:cNvSpPr>
          <p:nvPr/>
        </p:nvSpPr>
        <p:spPr bwMode="auto">
          <a:xfrm>
            <a:off x="107504" y="6288798"/>
            <a:ext cx="2959000" cy="426646"/>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36000" bIns="36000">
            <a:spAutoFit/>
          </a:bodyPr>
          <a:lstStyle/>
          <a:p>
            <a:pPr eaLnBrk="0" fontAlgn="base" hangingPunct="0">
              <a:spcAft>
                <a:spcPct val="0"/>
              </a:spcAft>
              <a:defRPr/>
            </a:pPr>
            <a:r>
              <a:rPr kumimoji="1" lang="zh-TW" altLang="en-US" sz="1100" dirty="0">
                <a:solidFill>
                  <a:srgbClr val="000000"/>
                </a:solidFill>
                <a:latin typeface="微軟正黑體" panose="020B0604030504040204" pitchFamily="34" charset="-120"/>
                <a:ea typeface="微軟正黑體" panose="020B0604030504040204" pitchFamily="34" charset="-120"/>
                <a:sym typeface="Wingdings" panose="05000000000000000000" pitchFamily="2" charset="2"/>
              </a:rPr>
              <a:t> </a:t>
            </a:r>
            <a:endParaRPr kumimoji="1" lang="en-US" altLang="zh-TW" sz="1100" dirty="0">
              <a:solidFill>
                <a:srgbClr val="000000"/>
              </a:solidFill>
              <a:latin typeface="微軟正黑體" panose="020B0604030504040204" pitchFamily="34" charset="-120"/>
              <a:ea typeface="微軟正黑體" panose="020B0604030504040204" pitchFamily="34" charset="-120"/>
              <a:sym typeface="Wingdings" panose="05000000000000000000" pitchFamily="2" charset="2"/>
            </a:endParaRPr>
          </a:p>
          <a:p>
            <a:pPr fontAlgn="base">
              <a:spcAft>
                <a:spcPct val="0"/>
              </a:spcAft>
              <a:defRPr/>
            </a:pPr>
            <a:r>
              <a:rPr lang="zh-TW" altLang="en-US" sz="1200" dirty="0">
                <a:solidFill>
                  <a:prstClr val="black"/>
                </a:solidFill>
                <a:latin typeface="微軟正黑體" panose="020B0604030504040204" pitchFamily="34" charset="-120"/>
                <a:ea typeface="微軟正黑體" panose="020B0604030504040204" pitchFamily="34" charset="-120"/>
              </a:rPr>
              <a:t>資料來源：行政院主計總處</a:t>
            </a:r>
          </a:p>
        </p:txBody>
      </p:sp>
      <p:graphicFrame>
        <p:nvGraphicFramePr>
          <p:cNvPr id="5" name="圖表 4"/>
          <p:cNvGraphicFramePr>
            <a:graphicFrameLocks/>
          </p:cNvGraphicFramePr>
          <p:nvPr>
            <p:extLst>
              <p:ext uri="{D42A27DB-BD31-4B8C-83A1-F6EECF244321}">
                <p14:modId xmlns:p14="http://schemas.microsoft.com/office/powerpoint/2010/main" val="487780722"/>
              </p:ext>
            </p:extLst>
          </p:nvPr>
        </p:nvGraphicFramePr>
        <p:xfrm>
          <a:off x="5039832" y="3501008"/>
          <a:ext cx="4084303" cy="2746969"/>
        </p:xfrm>
        <a:graphic>
          <a:graphicData uri="http://schemas.openxmlformats.org/drawingml/2006/chart">
            <c:chart xmlns:c="http://schemas.openxmlformats.org/drawingml/2006/chart" xmlns:r="http://schemas.openxmlformats.org/officeDocument/2006/relationships" r:id="rId2"/>
          </a:graphicData>
        </a:graphic>
      </p:graphicFrame>
      <p:sp>
        <p:nvSpPr>
          <p:cNvPr id="6" name="矩形 5"/>
          <p:cNvSpPr/>
          <p:nvPr/>
        </p:nvSpPr>
        <p:spPr>
          <a:xfrm>
            <a:off x="5593436" y="3087161"/>
            <a:ext cx="3211135" cy="369332"/>
          </a:xfrm>
          <a:prstGeom prst="rect">
            <a:avLst/>
          </a:prstGeom>
        </p:spPr>
        <p:txBody>
          <a:bodyPr wrap="none">
            <a:spAutoFit/>
          </a:bodyPr>
          <a:lstStyle/>
          <a:p>
            <a:r>
              <a:rPr lang="zh-TW" altLang="zh-TW" b="1" dirty="0">
                <a:solidFill>
                  <a:prstClr val="black"/>
                </a:solidFill>
                <a:latin typeface="微軟正黑體" panose="020B0604030504040204" pitchFamily="34" charset="-120"/>
                <a:ea typeface="微軟正黑體" panose="020B0604030504040204" pitchFamily="34" charset="-120"/>
              </a:rPr>
              <a:t>臺港星韓固定投資占</a:t>
            </a:r>
            <a:r>
              <a:rPr lang="en-US" altLang="zh-TW" b="1" dirty="0">
                <a:solidFill>
                  <a:prstClr val="black"/>
                </a:solidFill>
                <a:latin typeface="微軟正黑體" panose="020B0604030504040204" pitchFamily="34" charset="-120"/>
                <a:ea typeface="微軟正黑體" panose="020B0604030504040204" pitchFamily="34" charset="-120"/>
              </a:rPr>
              <a:t>GDP</a:t>
            </a:r>
            <a:r>
              <a:rPr lang="zh-TW" altLang="zh-TW" b="1" dirty="0">
                <a:solidFill>
                  <a:prstClr val="black"/>
                </a:solidFill>
                <a:latin typeface="微軟正黑體" panose="020B0604030504040204" pitchFamily="34" charset="-120"/>
                <a:ea typeface="微軟正黑體" panose="020B0604030504040204" pitchFamily="34" charset="-120"/>
              </a:rPr>
              <a:t>比率</a:t>
            </a:r>
            <a:endParaRPr lang="zh-TW" altLang="en-US" b="1" dirty="0">
              <a:solidFill>
                <a:prstClr val="black"/>
              </a:solidFill>
              <a:latin typeface="微軟正黑體" panose="020B0604030504040204" pitchFamily="34" charset="-120"/>
              <a:ea typeface="微軟正黑體" panose="020B0604030504040204" pitchFamily="34" charset="-120"/>
            </a:endParaRPr>
          </a:p>
        </p:txBody>
      </p:sp>
      <p:sp>
        <p:nvSpPr>
          <p:cNvPr id="7" name="Text Box 2"/>
          <p:cNvSpPr txBox="1">
            <a:spLocks noChangeArrowheads="1"/>
          </p:cNvSpPr>
          <p:nvPr/>
        </p:nvSpPr>
        <p:spPr bwMode="auto">
          <a:xfrm>
            <a:off x="5147351" y="6126870"/>
            <a:ext cx="3869266" cy="61131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36000" bIns="36000">
            <a:spAutoFit/>
          </a:bodyPr>
          <a:lstStyle/>
          <a:p>
            <a:pPr eaLnBrk="0" fontAlgn="base" hangingPunct="0">
              <a:spcAft>
                <a:spcPct val="0"/>
              </a:spcAft>
              <a:defRPr/>
            </a:pPr>
            <a:r>
              <a:rPr kumimoji="1" lang="zh-TW" altLang="en-US" sz="1100" dirty="0">
                <a:solidFill>
                  <a:srgbClr val="000000"/>
                </a:solidFill>
                <a:latin typeface="微軟正黑體" panose="020B0604030504040204" pitchFamily="34" charset="-120"/>
                <a:ea typeface="微軟正黑體" panose="020B0604030504040204" pitchFamily="34" charset="-120"/>
                <a:sym typeface="Wingdings" panose="05000000000000000000" pitchFamily="2" charset="2"/>
              </a:rPr>
              <a:t> </a:t>
            </a:r>
            <a:endParaRPr kumimoji="1" lang="en-US" altLang="zh-TW" sz="1100" dirty="0">
              <a:solidFill>
                <a:srgbClr val="000000"/>
              </a:solidFill>
              <a:latin typeface="微軟正黑體" panose="020B0604030504040204" pitchFamily="34" charset="-120"/>
              <a:ea typeface="微軟正黑體" panose="020B0604030504040204" pitchFamily="34" charset="-120"/>
              <a:sym typeface="Wingdings" panose="05000000000000000000" pitchFamily="2" charset="2"/>
            </a:endParaRPr>
          </a:p>
          <a:p>
            <a:pPr fontAlgn="base">
              <a:spcAft>
                <a:spcPct val="0"/>
              </a:spcAft>
              <a:defRPr/>
            </a:pPr>
            <a:r>
              <a:rPr lang="zh-TW" altLang="en-US" sz="1200" dirty="0">
                <a:solidFill>
                  <a:prstClr val="black"/>
                </a:solidFill>
                <a:latin typeface="微軟正黑體" panose="020B0604030504040204" pitchFamily="34" charset="-120"/>
                <a:ea typeface="微軟正黑體" panose="020B0604030504040204" pitchFamily="34" charset="-120"/>
              </a:rPr>
              <a:t>資料來源：行政院主計總</a:t>
            </a:r>
            <a:r>
              <a:rPr lang="zh-TW" altLang="en-US" sz="1200" dirty="0" smtClean="0">
                <a:solidFill>
                  <a:prstClr val="black"/>
                </a:solidFill>
                <a:latin typeface="微軟正黑體" panose="020B0604030504040204" pitchFamily="34" charset="-120"/>
                <a:ea typeface="微軟正黑體" panose="020B0604030504040204" pitchFamily="34" charset="-120"/>
              </a:rPr>
              <a:t>處、</a:t>
            </a:r>
            <a:r>
              <a:rPr lang="en-US" altLang="zh-TW" sz="1200" dirty="0" smtClean="0">
                <a:solidFill>
                  <a:prstClr val="black"/>
                </a:solidFill>
                <a:latin typeface="微軟正黑體" panose="020B0604030504040204" pitchFamily="34" charset="-120"/>
                <a:ea typeface="微軟正黑體" panose="020B0604030504040204" pitchFamily="34" charset="-120"/>
              </a:rPr>
              <a:t>IMD(2016</a:t>
            </a:r>
            <a:r>
              <a:rPr lang="en-US" altLang="zh-TW" sz="1200" dirty="0">
                <a:solidFill>
                  <a:prstClr val="black"/>
                </a:solidFill>
                <a:latin typeface="微軟正黑體" panose="020B0604030504040204" pitchFamily="34" charset="-120"/>
                <a:ea typeface="微軟正黑體" panose="020B0604030504040204" pitchFamily="34" charset="-120"/>
              </a:rPr>
              <a:t>), ”IMD World Competitiveness Yearbook 2016”</a:t>
            </a:r>
            <a:endParaRPr lang="zh-TW" altLang="en-US" sz="12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1849053407"/>
              </p:ext>
            </p:extLst>
          </p:nvPr>
        </p:nvGraphicFramePr>
        <p:xfrm>
          <a:off x="123115" y="3524840"/>
          <a:ext cx="4752529" cy="2787978"/>
        </p:xfrm>
        <a:graphic>
          <a:graphicData uri="http://schemas.openxmlformats.org/drawingml/2006/table">
            <a:tbl>
              <a:tblPr firstRow="1" bandRow="1">
                <a:tableStyleId>{5C22544A-7EE6-4342-B048-85BDC9FD1C3A}</a:tableStyleId>
              </a:tblPr>
              <a:tblGrid>
                <a:gridCol w="1064849">
                  <a:extLst>
                    <a:ext uri="{9D8B030D-6E8A-4147-A177-3AD203B41FA5}">
                      <a16:colId xmlns="" xmlns:a16="http://schemas.microsoft.com/office/drawing/2014/main" val="20000"/>
                    </a:ext>
                  </a:extLst>
                </a:gridCol>
                <a:gridCol w="738788">
                  <a:extLst>
                    <a:ext uri="{9D8B030D-6E8A-4147-A177-3AD203B41FA5}">
                      <a16:colId xmlns="" xmlns:a16="http://schemas.microsoft.com/office/drawing/2014/main" val="20001"/>
                    </a:ext>
                  </a:extLst>
                </a:gridCol>
                <a:gridCol w="826441">
                  <a:extLst>
                    <a:ext uri="{9D8B030D-6E8A-4147-A177-3AD203B41FA5}">
                      <a16:colId xmlns="" xmlns:a16="http://schemas.microsoft.com/office/drawing/2014/main" val="20002"/>
                    </a:ext>
                  </a:extLst>
                </a:gridCol>
                <a:gridCol w="657396">
                  <a:extLst>
                    <a:ext uri="{9D8B030D-6E8A-4147-A177-3AD203B41FA5}">
                      <a16:colId xmlns="" xmlns:a16="http://schemas.microsoft.com/office/drawing/2014/main" val="20003"/>
                    </a:ext>
                  </a:extLst>
                </a:gridCol>
                <a:gridCol w="722011"/>
                <a:gridCol w="743044"/>
              </a:tblGrid>
              <a:tr h="343125">
                <a:tc rowSpan="3">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zh-TW" altLang="en-US" sz="1600" baseline="0" dirty="0" smtClean="0">
                          <a:solidFill>
                            <a:schemeClr val="tx1"/>
                          </a:solidFill>
                          <a:latin typeface="微軟正黑體" panose="020B0604030504040204" pitchFamily="34" charset="-120"/>
                          <a:ea typeface="微軟正黑體" panose="020B0604030504040204" pitchFamily="34" charset="-120"/>
                        </a:rPr>
                        <a:t>年</a:t>
                      </a:r>
                      <a:endParaRPr lang="zh-TW" altLang="en-US" sz="1600" baseline="0" dirty="0">
                        <a:solidFill>
                          <a:schemeClr val="tx1"/>
                        </a:solidFill>
                        <a:latin typeface="微軟正黑體" panose="020B0604030504040204" pitchFamily="34" charset="-120"/>
                        <a:ea typeface="微軟正黑體" panose="020B0604030504040204" pitchFamily="34" charset="-120"/>
                      </a:endParaRPr>
                    </a:p>
                  </a:txBody>
                  <a:tcPr anchor="ctr">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3">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en-US" sz="1600" baseline="0" dirty="0" smtClean="0">
                          <a:solidFill>
                            <a:schemeClr val="tx1"/>
                          </a:solidFill>
                          <a:latin typeface="微軟正黑體" panose="020B0604030504040204" pitchFamily="34" charset="-120"/>
                          <a:ea typeface="微軟正黑體" panose="020B0604030504040204" pitchFamily="34" charset="-120"/>
                        </a:rPr>
                        <a:t>經濟成長率</a:t>
                      </a:r>
                      <a:r>
                        <a:rPr lang="en-US" altLang="zh-TW" sz="1600" baseline="0" dirty="0" smtClean="0">
                          <a:solidFill>
                            <a:schemeClr val="tx1"/>
                          </a:solidFill>
                          <a:latin typeface="微軟正黑體" panose="020B0604030504040204" pitchFamily="34" charset="-120"/>
                          <a:ea typeface="微軟正黑體" panose="020B0604030504040204" pitchFamily="34" charset="-120"/>
                        </a:rPr>
                        <a:t>(%)</a:t>
                      </a:r>
                      <a:endParaRPr lang="zh-TW" altLang="en-US" sz="1600" baseline="0" dirty="0">
                        <a:solidFill>
                          <a:schemeClr val="tx1"/>
                        </a:solidFill>
                        <a:latin typeface="微軟正黑體" panose="020B0604030504040204" pitchFamily="34" charset="-120"/>
                        <a:ea typeface="微軟正黑體" panose="020B0604030504040204" pitchFamily="34" charset="-120"/>
                      </a:endParaRPr>
                    </a:p>
                  </a:txBody>
                  <a:tcPr anchor="ctr">
                    <a:lnL w="952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TW"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TW"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90488" algn="l" defTabSz="914400" rtl="0" eaLnBrk="1" fontAlgn="auto" latinLnBrk="0" hangingPunct="1">
                        <a:lnSpc>
                          <a:spcPts val="1200"/>
                        </a:lnSpc>
                        <a:spcBef>
                          <a:spcPts val="0"/>
                        </a:spcBef>
                        <a:spcAft>
                          <a:spcPts val="0"/>
                        </a:spcAft>
                        <a:buClrTx/>
                        <a:buSzTx/>
                        <a:buFontTx/>
                        <a:buNone/>
                        <a:tabLst/>
                        <a:defRPr/>
                      </a:pPr>
                      <a:endParaRPr lang="zh-TW" altLang="en-US" sz="1600" baseline="0" dirty="0">
                        <a:solidFill>
                          <a:schemeClr val="tx1"/>
                        </a:solidFill>
                        <a:latin typeface="Times New Roman" panose="02020603050405020304" pitchFamily="18" charset="0"/>
                        <a:ea typeface="標楷體" panose="03000509000000000000" pitchFamily="65" charset="-12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90488" algn="l" defTabSz="914400" rtl="0" eaLnBrk="1" fontAlgn="auto" latinLnBrk="0" hangingPunct="1">
                        <a:lnSpc>
                          <a:spcPts val="1200"/>
                        </a:lnSpc>
                        <a:spcBef>
                          <a:spcPts val="0"/>
                        </a:spcBef>
                        <a:spcAft>
                          <a:spcPts val="0"/>
                        </a:spcAft>
                        <a:buClrTx/>
                        <a:buSzTx/>
                        <a:buFontTx/>
                        <a:buNone/>
                        <a:tabLst/>
                        <a:defRPr/>
                      </a:pPr>
                      <a:endParaRPr lang="zh-TW" altLang="en-US" sz="1600" baseline="0" dirty="0">
                        <a:solidFill>
                          <a:schemeClr val="tx1"/>
                        </a:solidFill>
                        <a:latin typeface="Times New Roman" panose="02020603050405020304" pitchFamily="18" charset="0"/>
                        <a:ea typeface="標楷體" panose="03000509000000000000" pitchFamily="65" charset="-12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28750">
                <a:tc vMerge="1">
                  <a:txBody>
                    <a:bodyPr/>
                    <a:lstStyle/>
                    <a:p>
                      <a:endParaRPr lang="zh-TW" altLang="en-US"/>
                    </a:p>
                  </a:txBody>
                  <a:tcPr/>
                </a:tc>
                <a:tc vMerge="1">
                  <a:txBody>
                    <a:bodyPr/>
                    <a:lstStyle/>
                    <a:p>
                      <a:pPr algn="ctr">
                        <a:lnSpc>
                          <a:spcPts val="1200"/>
                        </a:lnSpc>
                      </a:pPr>
                      <a:endParaRPr lang="zh-TW" altLang="en-US" sz="1600" baseline="0" dirty="0">
                        <a:solidFill>
                          <a:schemeClr val="tx1"/>
                        </a:solidFill>
                        <a:latin typeface="Times New Roman" panose="02020603050405020304" pitchFamily="18" charset="0"/>
                        <a:ea typeface="標楷體" panose="03000509000000000000" pitchFamily="65" charset="-120"/>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rowSpan="2">
                  <a:txBody>
                    <a:bodyPr/>
                    <a:lstStyle/>
                    <a:p>
                      <a:pPr algn="ctr">
                        <a:lnSpc>
                          <a:spcPct val="100000"/>
                        </a:lnSpc>
                      </a:pPr>
                      <a:r>
                        <a:rPr lang="zh-TW" altLang="en-US" sz="1600" baseline="0" dirty="0" smtClean="0">
                          <a:solidFill>
                            <a:schemeClr val="tx1"/>
                          </a:solidFill>
                          <a:latin typeface="微軟正黑體" panose="020B0604030504040204" pitchFamily="34" charset="-120"/>
                          <a:ea typeface="微軟正黑體" panose="020B0604030504040204" pitchFamily="34" charset="-120"/>
                        </a:rPr>
                        <a:t>固定資本形成</a:t>
                      </a:r>
                      <a:endParaRPr lang="zh-TW" altLang="en-US" sz="1600" baseline="0" dirty="0">
                        <a:solidFill>
                          <a:schemeClr val="tx1"/>
                        </a:solidFill>
                        <a:latin typeface="微軟正黑體" panose="020B0604030504040204" pitchFamily="34" charset="-120"/>
                        <a:ea typeface="微軟正黑體" panose="020B0604030504040204" pitchFamily="34" charset="-120"/>
                      </a:endParaRPr>
                    </a:p>
                  </a:txBody>
                  <a:tcP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lang="zh-TW" altLang="en-US" sz="1600" baseline="0" dirty="0">
                        <a:solidFill>
                          <a:schemeClr val="tx1"/>
                        </a:solidFill>
                        <a:latin typeface="微軟正黑體" panose="020B0604030504040204" pitchFamily="34" charset="-120"/>
                        <a:ea typeface="微軟正黑體" panose="020B0604030504040204" pitchFamily="34" charset="-120"/>
                      </a:endParaRPr>
                    </a:p>
                  </a:txBody>
                  <a:tcP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lang="zh-TW" altLang="en-US" sz="1600" baseline="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lang="zh-TW" altLang="en-US" sz="1600" baseline="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314531">
                <a:tc vMerge="1">
                  <a:txBody>
                    <a:bodyPr/>
                    <a:lstStyle/>
                    <a:p>
                      <a:endParaRPr lang="zh-TW" altLang="en-US" sz="1600" dirty="0">
                        <a:latin typeface="微軟正黑體" panose="020B0604030504040204" pitchFamily="34" charset="-120"/>
                        <a:ea typeface="微軟正黑體" panose="020B0604030504040204" pitchFamily="34" charset="-120"/>
                      </a:endParaRPr>
                    </a:p>
                  </a:txBody>
                  <a:tcPr>
                    <a:lnR w="9525" cap="flat" cmpd="sng" algn="ctr">
                      <a:solidFill>
                        <a:schemeClr val="tx1"/>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pPr algn="ctr">
                        <a:lnSpc>
                          <a:spcPts val="1200"/>
                        </a:lnSpc>
                      </a:pPr>
                      <a:endParaRPr lang="zh-TW" altLang="en-US" sz="1600" baseline="0" dirty="0">
                        <a:solidFill>
                          <a:schemeClr val="tx1"/>
                        </a:solidFill>
                        <a:latin typeface="Times New Roman" panose="02020603050405020304" pitchFamily="18" charset="0"/>
                        <a:ea typeface="標楷體" panose="03000509000000000000" pitchFamily="65" charset="-120"/>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ctr">
                        <a:lnSpc>
                          <a:spcPts val="1200"/>
                        </a:lnSpc>
                      </a:pPr>
                      <a:endParaRPr lang="zh-TW" altLang="en-US" sz="1600" baseline="0" dirty="0">
                        <a:solidFill>
                          <a:schemeClr val="tx1"/>
                        </a:solidFill>
                        <a:latin typeface="Times New Roman" panose="02020603050405020304" pitchFamily="18" charset="0"/>
                        <a:ea typeface="標楷體" panose="03000509000000000000" pitchFamily="65" charset="-12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zh-TW" altLang="en-US" sz="1600" baseline="0" dirty="0" smtClean="0">
                          <a:solidFill>
                            <a:schemeClr val="tx1"/>
                          </a:solidFill>
                          <a:latin typeface="微軟正黑體" panose="020B0604030504040204" pitchFamily="34" charset="-120"/>
                          <a:ea typeface="微軟正黑體" panose="020B0604030504040204" pitchFamily="34" charset="-120"/>
                        </a:rPr>
                        <a:t>民間</a:t>
                      </a:r>
                      <a:endParaRPr lang="zh-TW" altLang="en-US" sz="1600" baseline="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zh-TW" altLang="en-US" sz="1600" baseline="0" dirty="0" smtClean="0">
                          <a:solidFill>
                            <a:schemeClr val="tx1"/>
                          </a:solidFill>
                          <a:latin typeface="微軟正黑體" panose="020B0604030504040204" pitchFamily="34" charset="-120"/>
                          <a:ea typeface="微軟正黑體" panose="020B0604030504040204" pitchFamily="34" charset="-120"/>
                        </a:rPr>
                        <a:t>公營</a:t>
                      </a:r>
                      <a:endParaRPr lang="zh-TW" altLang="en-US" sz="1600" baseline="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zh-TW" altLang="en-US" sz="1600" baseline="0" dirty="0" smtClean="0">
                          <a:solidFill>
                            <a:schemeClr val="tx1"/>
                          </a:solidFill>
                          <a:latin typeface="微軟正黑體" panose="020B0604030504040204" pitchFamily="34" charset="-120"/>
                          <a:ea typeface="微軟正黑體" panose="020B0604030504040204" pitchFamily="34" charset="-120"/>
                        </a:rPr>
                        <a:t>政府</a:t>
                      </a:r>
                      <a:endParaRPr lang="zh-TW" altLang="en-US" sz="1600" baseline="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66543">
                <a:tc>
                  <a:txBody>
                    <a:bodyPr/>
                    <a:lstStyle/>
                    <a:p>
                      <a:pPr algn="ctr">
                        <a:lnSpc>
                          <a:spcPts val="1200"/>
                        </a:lnSpc>
                      </a:pPr>
                      <a:r>
                        <a:rPr lang="en-US" altLang="zh-TW" sz="1600" baseline="0" dirty="0" smtClean="0">
                          <a:solidFill>
                            <a:schemeClr val="tx1"/>
                          </a:solidFill>
                          <a:latin typeface="Times New Roman" panose="02020603050405020304" pitchFamily="18" charset="0"/>
                          <a:ea typeface="標楷體" panose="03000509000000000000" pitchFamily="65" charset="-120"/>
                        </a:rPr>
                        <a:t>2010</a:t>
                      </a:r>
                      <a:endParaRPr lang="zh-TW" altLang="en-US" sz="1600" baseline="0" dirty="0">
                        <a:solidFill>
                          <a:schemeClr val="tx1"/>
                        </a:solidFill>
                        <a:latin typeface="Times New Roman" panose="02020603050405020304" pitchFamily="18" charset="0"/>
                        <a:ea typeface="標楷體" panose="03000509000000000000" pitchFamily="65" charset="-120"/>
                      </a:endParaRPr>
                    </a:p>
                  </a:txBody>
                  <a:tcPr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10.63</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4.12</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4.13</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0.13</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-0.13</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T w="9525"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0006"/>
                  </a:ext>
                </a:extLst>
              </a:tr>
              <a:tr h="266543">
                <a:tc>
                  <a:txBody>
                    <a:bodyPr/>
                    <a:lstStyle/>
                    <a:p>
                      <a:pPr algn="ctr">
                        <a:lnSpc>
                          <a:spcPts val="1200"/>
                        </a:lnSpc>
                      </a:pPr>
                      <a:r>
                        <a:rPr lang="en-US" altLang="zh-TW" sz="1600" baseline="0" dirty="0" smtClean="0">
                          <a:solidFill>
                            <a:schemeClr val="tx1"/>
                          </a:solidFill>
                          <a:latin typeface="Times New Roman" panose="02020603050405020304" pitchFamily="18" charset="0"/>
                          <a:ea typeface="標楷體" panose="03000509000000000000" pitchFamily="65" charset="-120"/>
                        </a:rPr>
                        <a:t>2011</a:t>
                      </a:r>
                      <a:endParaRPr lang="zh-TW" altLang="en-US" sz="1600" baseline="0" dirty="0">
                        <a:solidFill>
                          <a:schemeClr val="tx1"/>
                        </a:solidFill>
                        <a:latin typeface="Times New Roman" panose="02020603050405020304" pitchFamily="18" charset="0"/>
                        <a:ea typeface="標楷體" panose="03000509000000000000" pitchFamily="65" charset="-120"/>
                      </a:endParaRPr>
                    </a:p>
                  </a:txBody>
                  <a:tcPr anchor="ctr">
                    <a:lnR w="9525" cap="flat" cmpd="sng" algn="ctr">
                      <a:solidFill>
                        <a:schemeClr val="tx1"/>
                      </a:solidFill>
                      <a:prstDash val="solid"/>
                      <a:round/>
                      <a:headEnd type="none" w="med" len="med"/>
                      <a:tailEnd type="none" w="med" len="med"/>
                    </a:lnR>
                    <a:noFill/>
                  </a:tcPr>
                </a:tc>
                <a:tc>
                  <a:txBody>
                    <a:bodyPr/>
                    <a:lstStyle/>
                    <a:p>
                      <a:pPr algn="r" fontAlgn="ctr">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3.80</a:t>
                      </a:r>
                      <a:endParaRPr lang="en-US" altLang="zh-TW"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9525" cap="flat" cmpd="sng" algn="ctr">
                      <a:solidFill>
                        <a:schemeClr val="tx1"/>
                      </a:solidFill>
                      <a:prstDash val="solid"/>
                      <a:round/>
                      <a:headEnd type="none" w="med" len="med"/>
                      <a:tailEnd type="none" w="med" len="med"/>
                    </a:lnL>
                    <a:noFill/>
                  </a:tcPr>
                </a:tc>
                <a:tc>
                  <a:txBody>
                    <a:bodyPr/>
                    <a:lstStyle/>
                    <a:p>
                      <a:pPr algn="r" fontAlgn="ctr">
                        <a:lnSpc>
                          <a:spcPts val="1200"/>
                        </a:lnSpc>
                      </a:pPr>
                      <a:r>
                        <a:rPr lang="en-US" altLang="zh-TW" sz="1600" b="0" i="0" u="none" strike="noStrike" baseline="0" dirty="0" smtClean="0">
                          <a:solidFill>
                            <a:schemeClr val="tx1"/>
                          </a:solidFill>
                          <a:effectLst/>
                          <a:latin typeface="Times New Roman" panose="02020603050405020304" pitchFamily="18" charset="0"/>
                          <a:ea typeface="標楷體" panose="03000509000000000000" pitchFamily="65" charset="-120"/>
                        </a:rPr>
                        <a:t>-0.27</a:t>
                      </a:r>
                      <a:endParaRPr lang="en-US" altLang="zh-TW" sz="1600" b="0" i="0" u="none" strike="noStrike" baseline="0" dirty="0">
                        <a:solidFill>
                          <a:schemeClr val="tx1"/>
                        </a:solidFill>
                        <a:effectLst/>
                        <a:latin typeface="Times New Roman" panose="02020603050405020304" pitchFamily="18" charset="0"/>
                        <a:ea typeface="標楷體" panose="03000509000000000000" pitchFamily="65" charset="-120"/>
                      </a:endParaRPr>
                    </a:p>
                  </a:txBody>
                  <a:tcPr marL="0" marR="180000" marT="0" marB="0" anchor="ctr">
                    <a:lnR w="12700" cap="flat" cmpd="sng" algn="ctr">
                      <a:solidFill>
                        <a:schemeClr val="bg1"/>
                      </a:solidFill>
                      <a:prstDash val="solid"/>
                      <a:round/>
                      <a:headEnd type="none" w="med" len="med"/>
                      <a:tailEnd type="none" w="med" len="med"/>
                    </a:lnR>
                    <a:noFill/>
                  </a:tcPr>
                </a:tc>
                <a:tc>
                  <a:txBody>
                    <a:bodyPr/>
                    <a:lstStyle/>
                    <a:p>
                      <a:pPr algn="r" fontAlgn="ctr">
                        <a:lnSpc>
                          <a:spcPts val="1200"/>
                        </a:lnSpc>
                      </a:pPr>
                      <a:r>
                        <a:rPr lang="en-US" altLang="zh-TW" sz="1600" b="0" i="0" u="none" strike="noStrike" baseline="0" dirty="0" smtClean="0">
                          <a:solidFill>
                            <a:schemeClr val="tx1"/>
                          </a:solidFill>
                          <a:effectLst/>
                          <a:latin typeface="Times New Roman" panose="02020603050405020304" pitchFamily="18" charset="0"/>
                          <a:ea typeface="標楷體" panose="03000509000000000000" pitchFamily="65" charset="-120"/>
                        </a:rPr>
                        <a:t>0.21</a:t>
                      </a:r>
                      <a:endParaRPr lang="en-US" altLang="zh-TW" sz="1600" b="0" i="0" u="none" strike="noStrike" baseline="0" dirty="0">
                        <a:solidFill>
                          <a:schemeClr val="tx1"/>
                        </a:solidFill>
                        <a:effectLst/>
                        <a:latin typeface="Times New Roman" panose="02020603050405020304" pitchFamily="18" charset="0"/>
                        <a:ea typeface="標楷體" panose="03000509000000000000" pitchFamily="65" charset="-120"/>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algn="r" fontAlgn="ctr">
                        <a:lnSpc>
                          <a:spcPts val="1200"/>
                        </a:lnSpc>
                      </a:pPr>
                      <a:r>
                        <a:rPr lang="en-US" altLang="zh-TW" sz="1600" b="0" i="0" u="none" strike="noStrike" baseline="0" dirty="0" smtClean="0">
                          <a:solidFill>
                            <a:schemeClr val="tx1"/>
                          </a:solidFill>
                          <a:effectLst/>
                          <a:latin typeface="Times New Roman" panose="02020603050405020304" pitchFamily="18" charset="0"/>
                          <a:ea typeface="標楷體" panose="03000509000000000000" pitchFamily="65" charset="-120"/>
                        </a:rPr>
                        <a:t>-0.24</a:t>
                      </a:r>
                      <a:endParaRPr lang="en-US" altLang="zh-TW" sz="1600" b="0" i="0" u="none" strike="noStrike" baseline="0" dirty="0">
                        <a:solidFill>
                          <a:schemeClr val="tx1"/>
                        </a:solidFill>
                        <a:effectLst/>
                        <a:latin typeface="Times New Roman" panose="02020603050405020304" pitchFamily="18" charset="0"/>
                        <a:ea typeface="標楷體" panose="03000509000000000000" pitchFamily="65" charset="-120"/>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algn="r" fontAlgn="ctr">
                        <a:lnSpc>
                          <a:spcPts val="1200"/>
                        </a:lnSpc>
                      </a:pPr>
                      <a:r>
                        <a:rPr lang="en-US" altLang="zh-TW" sz="1600" b="0" i="0" u="none" strike="noStrike" baseline="0" dirty="0" smtClean="0">
                          <a:solidFill>
                            <a:schemeClr val="tx1"/>
                          </a:solidFill>
                          <a:effectLst/>
                          <a:latin typeface="Times New Roman" panose="02020603050405020304" pitchFamily="18" charset="0"/>
                          <a:ea typeface="標楷體" panose="03000509000000000000" pitchFamily="65" charset="-120"/>
                        </a:rPr>
                        <a:t>-0.24</a:t>
                      </a:r>
                      <a:endParaRPr lang="en-US" altLang="zh-TW" sz="1600" b="0" i="0" u="none" strike="noStrike" baseline="0" dirty="0">
                        <a:solidFill>
                          <a:schemeClr val="tx1"/>
                        </a:solidFill>
                        <a:effectLst/>
                        <a:latin typeface="Times New Roman" panose="02020603050405020304" pitchFamily="18" charset="0"/>
                        <a:ea typeface="標楷體" panose="03000509000000000000" pitchFamily="65" charset="-120"/>
                      </a:endParaRPr>
                    </a:p>
                  </a:txBody>
                  <a:tcPr marL="0" marR="180000" marT="0" marB="0" anchor="ctr">
                    <a:lnL w="12700" cap="flat" cmpd="sng" algn="ctr">
                      <a:solidFill>
                        <a:schemeClr val="bg1"/>
                      </a:solidFill>
                      <a:prstDash val="solid"/>
                      <a:round/>
                      <a:headEnd type="none" w="med" len="med"/>
                      <a:tailEnd type="none" w="med" len="med"/>
                    </a:lnL>
                    <a:noFill/>
                  </a:tcPr>
                </a:tc>
                <a:extLst>
                  <a:ext uri="{0D108BD9-81ED-4DB2-BD59-A6C34878D82A}">
                    <a16:rowId xmlns="" xmlns:a16="http://schemas.microsoft.com/office/drawing/2014/main" val="10007"/>
                  </a:ext>
                </a:extLst>
              </a:tr>
              <a:tr h="266543">
                <a:tc>
                  <a:txBody>
                    <a:bodyPr/>
                    <a:lstStyle/>
                    <a:p>
                      <a:pPr marL="0" algn="ctr" defTabSz="914400" rtl="0" eaLnBrk="1" latinLnBrk="0" hangingPunct="1">
                        <a:lnSpc>
                          <a:spcPts val="1200"/>
                        </a:lnSpc>
                      </a:pPr>
                      <a:r>
                        <a:rPr lang="en-US" altLang="zh-TW" sz="1600" kern="1200" baseline="0" dirty="0" smtClean="0">
                          <a:solidFill>
                            <a:schemeClr val="tx1"/>
                          </a:solidFill>
                          <a:latin typeface="Times New Roman" panose="02020603050405020304" pitchFamily="18" charset="0"/>
                          <a:ea typeface="標楷體" panose="03000509000000000000" pitchFamily="65" charset="-120"/>
                          <a:cs typeface="+mn-cs"/>
                        </a:rPr>
                        <a:t>2012</a:t>
                      </a:r>
                      <a:endParaRPr lang="zh-TW" altLang="en-US" sz="1600"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R w="9525" cap="flat" cmpd="sng" algn="ctr">
                      <a:solidFill>
                        <a:schemeClr val="tx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2.06</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9525" cap="flat" cmpd="sng" algn="ctr">
                      <a:solidFill>
                        <a:schemeClr val="tx1"/>
                      </a:solidFill>
                      <a:prstDash val="solid"/>
                      <a:round/>
                      <a:headEnd type="none" w="med" len="med"/>
                      <a:tailEnd type="none" w="med" len="med"/>
                    </a:lnL>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-0.61</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-0.06</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-0.11</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-0.44</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noFill/>
                  </a:tcPr>
                </a:tc>
                <a:extLst>
                  <a:ext uri="{0D108BD9-81ED-4DB2-BD59-A6C34878D82A}">
                    <a16:rowId xmlns="" xmlns:a16="http://schemas.microsoft.com/office/drawing/2014/main" val="10008"/>
                  </a:ext>
                </a:extLst>
              </a:tr>
              <a:tr h="266543">
                <a:tc>
                  <a:txBody>
                    <a:bodyPr/>
                    <a:lstStyle/>
                    <a:p>
                      <a:pPr marL="0" algn="ctr" defTabSz="914400" rtl="0" eaLnBrk="1" fontAlgn="ctr" latinLnBrk="0" hangingPunct="1">
                        <a:lnSpc>
                          <a:spcPts val="1200"/>
                        </a:lnSpc>
                      </a:pPr>
                      <a:r>
                        <a:rPr lang="en-US" altLang="zh-TW" sz="1600" kern="1200" baseline="0" dirty="0" smtClean="0">
                          <a:solidFill>
                            <a:schemeClr val="tx1"/>
                          </a:solidFill>
                          <a:latin typeface="Times New Roman" panose="02020603050405020304" pitchFamily="18" charset="0"/>
                          <a:ea typeface="標楷體" panose="03000509000000000000" pitchFamily="65" charset="-120"/>
                          <a:cs typeface="+mn-cs"/>
                        </a:rPr>
                        <a:t>2013</a:t>
                      </a:r>
                      <a:endParaRPr lang="zh-TW" altLang="en-US" sz="1600"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R w="9525" cap="flat" cmpd="sng" algn="ctr">
                      <a:solidFill>
                        <a:schemeClr val="tx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2.20</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9525" cap="flat" cmpd="sng" algn="ctr">
                      <a:solidFill>
                        <a:schemeClr val="tx1"/>
                      </a:solidFill>
                      <a:prstDash val="solid"/>
                      <a:round/>
                      <a:headEnd type="none" w="med" len="med"/>
                      <a:tailEnd type="none" w="med" len="med"/>
                    </a:lnL>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1.18</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1.24</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0.04</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-0.10</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noFill/>
                  </a:tcPr>
                </a:tc>
                <a:extLst>
                  <a:ext uri="{0D108BD9-81ED-4DB2-BD59-A6C34878D82A}">
                    <a16:rowId xmlns="" xmlns:a16="http://schemas.microsoft.com/office/drawing/2014/main" val="10009"/>
                  </a:ext>
                </a:extLst>
              </a:tr>
              <a:tr h="266543">
                <a:tc>
                  <a:txBody>
                    <a:bodyPr/>
                    <a:lstStyle/>
                    <a:p>
                      <a:pPr marL="0" algn="ctr" defTabSz="914400" rtl="0" eaLnBrk="1" fontAlgn="ctr" latinLnBrk="0" hangingPunct="1">
                        <a:lnSpc>
                          <a:spcPts val="1200"/>
                        </a:lnSpc>
                      </a:pPr>
                      <a:r>
                        <a:rPr lang="en-US" altLang="zh-TW" sz="1600" kern="1200" baseline="0" dirty="0" smtClean="0">
                          <a:solidFill>
                            <a:schemeClr val="tx1"/>
                          </a:solidFill>
                          <a:latin typeface="Times New Roman" panose="02020603050405020304" pitchFamily="18" charset="0"/>
                          <a:ea typeface="標楷體" panose="03000509000000000000" pitchFamily="65" charset="-120"/>
                          <a:cs typeface="+mn-cs"/>
                        </a:rPr>
                        <a:t>2014</a:t>
                      </a:r>
                      <a:endParaRPr lang="zh-TW" altLang="en-US" sz="1600"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R w="9525" cap="flat" cmpd="sng" algn="ctr">
                      <a:solidFill>
                        <a:schemeClr val="tx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3.92</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9525" cap="flat" cmpd="sng" algn="ctr">
                      <a:solidFill>
                        <a:schemeClr val="tx1"/>
                      </a:solidFill>
                      <a:prstDash val="solid"/>
                      <a:round/>
                      <a:headEnd type="none" w="med" len="med"/>
                      <a:tailEnd type="none" w="med" len="med"/>
                    </a:lnL>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0.39</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0.56</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0.07</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-0.24</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noFill/>
                  </a:tcPr>
                </a:tc>
              </a:tr>
              <a:tr h="266543">
                <a:tc>
                  <a:txBody>
                    <a:bodyPr/>
                    <a:lstStyle/>
                    <a:p>
                      <a:pPr marL="0" algn="ctr" defTabSz="914400" rtl="0" eaLnBrk="1" fontAlgn="ctr" latinLnBrk="0" hangingPunct="1">
                        <a:lnSpc>
                          <a:spcPts val="1200"/>
                        </a:lnSpc>
                      </a:pPr>
                      <a:r>
                        <a:rPr lang="en-US" altLang="zh-TW" sz="1600" kern="1200" baseline="0" dirty="0" smtClean="0">
                          <a:solidFill>
                            <a:schemeClr val="tx1"/>
                          </a:solidFill>
                          <a:latin typeface="Times New Roman" panose="02020603050405020304" pitchFamily="18" charset="0"/>
                          <a:ea typeface="標楷體" panose="03000509000000000000" pitchFamily="65" charset="-120"/>
                          <a:cs typeface="+mn-cs"/>
                        </a:rPr>
                        <a:t>2015</a:t>
                      </a:r>
                      <a:endParaRPr lang="zh-TW" altLang="en-US" sz="1600"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R w="9525" cap="flat" cmpd="sng" algn="ctr">
                      <a:solidFill>
                        <a:schemeClr val="tx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0.65</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9525" cap="flat" cmpd="sng" algn="ctr">
                      <a:solidFill>
                        <a:schemeClr val="tx1"/>
                      </a:solidFill>
                      <a:prstDash val="solid"/>
                      <a:round/>
                      <a:headEnd type="none" w="med" len="med"/>
                      <a:tailEnd type="none" w="med" len="med"/>
                    </a:lnL>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0.27</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0.48</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-0.09</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-0.12</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noFill/>
                  </a:tcPr>
                </a:tc>
              </a:tr>
              <a:tr h="228750">
                <a:tc>
                  <a:txBody>
                    <a:bodyPr/>
                    <a:lstStyle/>
                    <a:p>
                      <a:pPr marL="0" algn="ctr" defTabSz="914400" rtl="0" eaLnBrk="1" fontAlgn="ctr" latinLnBrk="0" hangingPunct="1">
                        <a:lnSpc>
                          <a:spcPts val="1200"/>
                        </a:lnSpc>
                      </a:pPr>
                      <a:r>
                        <a:rPr lang="en-US" altLang="zh-TW" sz="1600" kern="1200" baseline="0" dirty="0" smtClean="0">
                          <a:solidFill>
                            <a:schemeClr val="tx1"/>
                          </a:solidFill>
                          <a:latin typeface="Times New Roman" panose="02020603050405020304" pitchFamily="18" charset="0"/>
                          <a:ea typeface="標楷體" panose="03000509000000000000" pitchFamily="65" charset="-120"/>
                          <a:cs typeface="+mn-cs"/>
                        </a:rPr>
                        <a:t>    2016(f)</a:t>
                      </a:r>
                      <a:endParaRPr lang="zh-TW" altLang="en-US" sz="1600"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1.22</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0.27</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R w="127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0.19</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0.01</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0" algn="r" defTabSz="914400" rtl="0" eaLnBrk="1" fontAlgn="ctr" latinLnBrk="0" hangingPunct="1">
                        <a:lnSpc>
                          <a:spcPts val="1200"/>
                        </a:lnSpc>
                      </a:pPr>
                      <a:r>
                        <a:rPr lang="en-US" altLang="zh-TW" sz="1600" b="0" i="0" u="none" strike="noStrike" kern="1200" baseline="0" dirty="0" smtClean="0">
                          <a:solidFill>
                            <a:schemeClr val="tx1"/>
                          </a:solidFill>
                          <a:effectLst/>
                          <a:latin typeface="Times New Roman" panose="02020603050405020304" pitchFamily="18" charset="0"/>
                          <a:ea typeface="標楷體" panose="03000509000000000000" pitchFamily="65" charset="-120"/>
                          <a:cs typeface="+mn-cs"/>
                        </a:rPr>
                        <a:t>0.07</a:t>
                      </a:r>
                      <a:endParaRPr lang="zh-TW" altLang="en-US" sz="1600" b="0" i="0" u="none" strike="noStrike" kern="1200" baseline="0" dirty="0">
                        <a:solidFill>
                          <a:schemeClr val="tx1"/>
                        </a:solidFill>
                        <a:effectLst/>
                        <a:latin typeface="Times New Roman" panose="02020603050405020304" pitchFamily="18" charset="0"/>
                        <a:ea typeface="標楷體" panose="03000509000000000000" pitchFamily="65" charset="-120"/>
                        <a:cs typeface="+mn-cs"/>
                      </a:endParaRPr>
                    </a:p>
                  </a:txBody>
                  <a:tcPr marL="0" marR="180000" marT="0" marB="0" anchor="ctr">
                    <a:lnL w="12700" cap="flat" cmpd="sng" algn="ctr">
                      <a:solidFill>
                        <a:schemeClr val="bg1"/>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tr>
            </a:tbl>
          </a:graphicData>
        </a:graphic>
      </p:graphicFrame>
      <p:sp>
        <p:nvSpPr>
          <p:cNvPr id="9" name="矩形 8"/>
          <p:cNvSpPr/>
          <p:nvPr/>
        </p:nvSpPr>
        <p:spPr>
          <a:xfrm>
            <a:off x="270619" y="3087161"/>
            <a:ext cx="4536504" cy="369332"/>
          </a:xfrm>
          <a:prstGeom prst="rect">
            <a:avLst/>
          </a:prstGeom>
        </p:spPr>
        <p:txBody>
          <a:bodyPr wrap="square">
            <a:spAutoFit/>
          </a:bodyPr>
          <a:lstStyle/>
          <a:p>
            <a:r>
              <a:rPr lang="zh-TW" altLang="en-US" b="1" dirty="0">
                <a:solidFill>
                  <a:prstClr val="black"/>
                </a:solidFill>
                <a:latin typeface="Times New Roman" panose="02020603050405020304" pitchFamily="18" charset="0"/>
                <a:ea typeface="標楷體" panose="03000509000000000000" pitchFamily="65" charset="-120"/>
              </a:rPr>
              <a:t>            </a:t>
            </a:r>
            <a:r>
              <a:rPr lang="zh-TW" altLang="en-US" b="1" dirty="0">
                <a:solidFill>
                  <a:prstClr val="black"/>
                </a:solidFill>
                <a:latin typeface="微軟正黑體" panose="020B0604030504040204" pitchFamily="34" charset="-120"/>
                <a:ea typeface="微軟正黑體" panose="020B0604030504040204" pitchFamily="34" charset="-120"/>
              </a:rPr>
              <a:t>經濟成長率貢獻來源         </a:t>
            </a:r>
            <a:r>
              <a:rPr lang="zh-TW" altLang="en-US" sz="1400" dirty="0">
                <a:solidFill>
                  <a:prstClr val="black"/>
                </a:solidFill>
                <a:latin typeface="微軟正黑體" panose="020B0604030504040204" pitchFamily="34" charset="-120"/>
                <a:ea typeface="微軟正黑體" panose="020B0604030504040204" pitchFamily="34" charset="-120"/>
              </a:rPr>
              <a:t>單位：百分點 </a:t>
            </a:r>
          </a:p>
        </p:txBody>
      </p:sp>
      <p:sp>
        <p:nvSpPr>
          <p:cNvPr id="10" name="投影片編號版面配置區 9"/>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5</a:t>
            </a:fld>
            <a:endParaRPr lang="zh-TW" altLang="en-US">
              <a:solidFill>
                <a:prstClr val="black">
                  <a:tint val="75000"/>
                </a:prstClr>
              </a:solidFill>
            </a:endParaRPr>
          </a:p>
        </p:txBody>
      </p:sp>
    </p:spTree>
    <p:extLst>
      <p:ext uri="{BB962C8B-B14F-4D97-AF65-F5344CB8AC3E}">
        <p14:creationId xmlns:p14="http://schemas.microsoft.com/office/powerpoint/2010/main" val="308686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txBox="1">
            <a:spLocks/>
          </p:cNvSpPr>
          <p:nvPr/>
        </p:nvSpPr>
        <p:spPr>
          <a:xfrm>
            <a:off x="36512" y="260648"/>
            <a:ext cx="9144000" cy="792088"/>
          </a:xfrm>
          <a:prstGeom prst="rect">
            <a:avLst/>
          </a:prstGeom>
        </p:spPr>
        <p:txBody>
          <a:bodyPr>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kumimoji="1" lang="zh-TW" altLang="en-US" sz="3800" b="1" dirty="0" smtClean="0">
                <a:solidFill>
                  <a:srgbClr val="000066"/>
                </a:solidFill>
                <a:effectLst>
                  <a:outerShdw blurRad="38100" dist="38100" dir="2700000" algn="tl">
                    <a:srgbClr val="C0C0C0"/>
                  </a:outerShdw>
                </a:effectLst>
                <a:latin typeface="微軟正黑體" pitchFamily="34" charset="-120"/>
                <a:ea typeface="微軟正黑體" pitchFamily="34" charset="-120"/>
              </a:rPr>
              <a:t>二、民間投資動能</a:t>
            </a:r>
            <a:r>
              <a:rPr kumimoji="1" lang="zh-TW" altLang="en-US" sz="3800" b="1" dirty="0">
                <a:solidFill>
                  <a:srgbClr val="000066"/>
                </a:solidFill>
                <a:effectLst>
                  <a:outerShdw blurRad="38100" dist="38100" dir="2700000" algn="tl">
                    <a:srgbClr val="C0C0C0"/>
                  </a:outerShdw>
                </a:effectLst>
                <a:latin typeface="微軟正黑體" pitchFamily="34" charset="-120"/>
                <a:ea typeface="微軟正黑體" pitchFamily="34" charset="-120"/>
              </a:rPr>
              <a:t>亟需</a:t>
            </a:r>
            <a:r>
              <a:rPr kumimoji="1" lang="zh-TW" altLang="en-US" sz="3800" b="1" dirty="0" smtClean="0">
                <a:solidFill>
                  <a:srgbClr val="000066"/>
                </a:solidFill>
                <a:effectLst>
                  <a:outerShdw blurRad="38100" dist="38100" dir="2700000" algn="tl">
                    <a:srgbClr val="C0C0C0"/>
                  </a:outerShdw>
                </a:effectLst>
                <a:latin typeface="微軟正黑體" pitchFamily="34" charset="-120"/>
                <a:ea typeface="微軟正黑體" pitchFamily="34" charset="-120"/>
              </a:rPr>
              <a:t>強化且需多元開展</a:t>
            </a:r>
            <a:endParaRPr kumimoji="1" lang="zh-TW" altLang="en-US" sz="3800" b="1" dirty="0">
              <a:solidFill>
                <a:srgbClr val="000066"/>
              </a:solidFill>
              <a:effectLst>
                <a:outerShdw blurRad="38100" dist="38100" dir="2700000" algn="tl">
                  <a:srgbClr val="C0C0C0"/>
                </a:outerShdw>
              </a:effectLst>
              <a:latin typeface="微軟正黑體" pitchFamily="34" charset="-120"/>
              <a:ea typeface="微軟正黑體" pitchFamily="34" charset="-120"/>
            </a:endParaRPr>
          </a:p>
        </p:txBody>
      </p:sp>
      <p:sp>
        <p:nvSpPr>
          <p:cNvPr id="3" name="矩形 2"/>
          <p:cNvSpPr/>
          <p:nvPr/>
        </p:nvSpPr>
        <p:spPr>
          <a:xfrm>
            <a:off x="57962" y="1253555"/>
            <a:ext cx="8862708" cy="1708160"/>
          </a:xfrm>
          <a:prstGeom prst="rect">
            <a:avLst/>
          </a:prstGeom>
        </p:spPr>
        <p:txBody>
          <a:bodyPr wrap="square">
            <a:spAutoFit/>
          </a:bodyPr>
          <a:lstStyle/>
          <a:p>
            <a:pPr marL="342900" indent="-342900">
              <a:lnSpc>
                <a:spcPts val="3000"/>
              </a:lnSpc>
              <a:spcAft>
                <a:spcPts val="600"/>
              </a:spcAft>
              <a:buClr>
                <a:prstClr val="black"/>
              </a:buClr>
              <a:buFont typeface="Wingdings" panose="05000000000000000000" pitchFamily="2" charset="2"/>
              <a:buChar char="n"/>
            </a:pPr>
            <a:r>
              <a:rPr lang="zh-TW" altLang="en-US" sz="2000" b="1" dirty="0">
                <a:solidFill>
                  <a:srgbClr val="1F497D"/>
                </a:solidFill>
                <a:latin typeface="微軟正黑體" pitchFamily="34" charset="-120"/>
                <a:ea typeface="微軟正黑體" pitchFamily="34" charset="-120"/>
              </a:rPr>
              <a:t>製造業投資</a:t>
            </a:r>
            <a:r>
              <a:rPr lang="zh-TW" altLang="en-US" sz="2000" b="1" dirty="0" smtClean="0">
                <a:solidFill>
                  <a:srgbClr val="1F497D"/>
                </a:solidFill>
                <a:latin typeface="微軟正黑體" pitchFamily="34" charset="-120"/>
                <a:ea typeface="微軟正黑體" pitchFamily="34" charset="-120"/>
              </a:rPr>
              <a:t>占國內固定投資比率達</a:t>
            </a:r>
            <a:r>
              <a:rPr lang="en-US" altLang="zh-TW" sz="2000" b="1" dirty="0">
                <a:solidFill>
                  <a:srgbClr val="1F497D"/>
                </a:solidFill>
                <a:latin typeface="微軟正黑體" pitchFamily="34" charset="-120"/>
                <a:ea typeface="微軟正黑體" pitchFamily="34" charset="-120"/>
              </a:rPr>
              <a:t>44%</a:t>
            </a:r>
            <a:r>
              <a:rPr lang="zh-TW" altLang="en-US" sz="2000" b="1" dirty="0">
                <a:solidFill>
                  <a:srgbClr val="1F497D"/>
                </a:solidFill>
                <a:latin typeface="微軟正黑體" pitchFamily="34" charset="-120"/>
                <a:ea typeface="微軟正黑體" pitchFamily="34" charset="-120"/>
              </a:rPr>
              <a:t>，其中</a:t>
            </a:r>
            <a:r>
              <a:rPr lang="en-US" altLang="zh-TW" sz="2000" b="1" dirty="0">
                <a:solidFill>
                  <a:srgbClr val="1F497D"/>
                </a:solidFill>
                <a:latin typeface="微軟正黑體" pitchFamily="34" charset="-120"/>
                <a:ea typeface="微軟正黑體" pitchFamily="34" charset="-120"/>
              </a:rPr>
              <a:t>ICT</a:t>
            </a:r>
            <a:r>
              <a:rPr lang="zh-TW" altLang="en-US" sz="2000" b="1" dirty="0">
                <a:solidFill>
                  <a:srgbClr val="1F497D"/>
                </a:solidFill>
                <a:latin typeface="微軟正黑體" pitchFamily="34" charset="-120"/>
                <a:ea typeface="微軟正黑體" pitchFamily="34" charset="-120"/>
              </a:rPr>
              <a:t>產業投資</a:t>
            </a:r>
            <a:r>
              <a:rPr lang="zh-TW" altLang="en-US" sz="2000" b="1" dirty="0" smtClean="0">
                <a:solidFill>
                  <a:srgbClr val="1F497D"/>
                </a:solidFill>
                <a:latin typeface="微軟正黑體" pitchFamily="34" charset="-120"/>
                <a:ea typeface="微軟正黑體" pitchFamily="34" charset="-120"/>
              </a:rPr>
              <a:t>占比約</a:t>
            </a:r>
            <a:r>
              <a:rPr lang="en-US" altLang="zh-TW" sz="2000" b="1" dirty="0">
                <a:solidFill>
                  <a:srgbClr val="1F497D"/>
                </a:solidFill>
                <a:latin typeface="微軟正黑體" pitchFamily="34" charset="-120"/>
                <a:ea typeface="微軟正黑體" pitchFamily="34" charset="-120"/>
              </a:rPr>
              <a:t>3</a:t>
            </a:r>
            <a:r>
              <a:rPr lang="zh-TW" altLang="en-US" sz="2000" b="1" dirty="0">
                <a:solidFill>
                  <a:srgbClr val="1F497D"/>
                </a:solidFill>
                <a:latin typeface="微軟正黑體" pitchFamily="34" charset="-120"/>
                <a:ea typeface="微軟正黑體" pitchFamily="34" charset="-120"/>
              </a:rPr>
              <a:t>成，遠較其他產業為高</a:t>
            </a:r>
            <a:endParaRPr lang="en-US" altLang="zh-TW" sz="2000" b="1" dirty="0">
              <a:solidFill>
                <a:srgbClr val="1F497D"/>
              </a:solidFill>
              <a:latin typeface="微軟正黑體" pitchFamily="34" charset="-120"/>
              <a:ea typeface="微軟正黑體" pitchFamily="34" charset="-120"/>
            </a:endParaRPr>
          </a:p>
          <a:p>
            <a:pPr marL="342900" indent="-342900" algn="just">
              <a:lnSpc>
                <a:spcPts val="3000"/>
              </a:lnSpc>
              <a:spcAft>
                <a:spcPts val="600"/>
              </a:spcAft>
              <a:buClr>
                <a:prstClr val="black"/>
              </a:buClr>
              <a:buFont typeface="Wingdings" panose="05000000000000000000" pitchFamily="2" charset="2"/>
              <a:buChar char="n"/>
            </a:pPr>
            <a:r>
              <a:rPr lang="zh-TW" altLang="en-US" sz="2000" b="1" dirty="0">
                <a:solidFill>
                  <a:srgbClr val="1F497D"/>
                </a:solidFill>
                <a:latin typeface="微軟正黑體" pitchFamily="34" charset="-120"/>
                <a:ea typeface="微軟正黑體" pitchFamily="34" charset="-120"/>
              </a:rPr>
              <a:t>臺</a:t>
            </a:r>
            <a:r>
              <a:rPr lang="zh-TW" altLang="en-US" sz="2000" b="1" dirty="0" smtClean="0">
                <a:solidFill>
                  <a:srgbClr val="1F497D"/>
                </a:solidFill>
                <a:latin typeface="微軟正黑體" pitchFamily="34" charset="-120"/>
                <a:ea typeface="微軟正黑體" pitchFamily="34" charset="-120"/>
              </a:rPr>
              <a:t>灣產業</a:t>
            </a:r>
            <a:r>
              <a:rPr lang="zh-TW" altLang="en-US" sz="2000" b="1" dirty="0">
                <a:solidFill>
                  <a:srgbClr val="1F497D"/>
                </a:solidFill>
                <a:latin typeface="微軟正黑體" pitchFamily="34" charset="-120"/>
                <a:ea typeface="微軟正黑體" pitchFamily="34" charset="-120"/>
              </a:rPr>
              <a:t>投資過度集中</a:t>
            </a:r>
            <a:r>
              <a:rPr lang="en-US" altLang="zh-TW" sz="2000" b="1" dirty="0">
                <a:solidFill>
                  <a:srgbClr val="1F497D"/>
                </a:solidFill>
                <a:latin typeface="微軟正黑體" pitchFamily="34" charset="-120"/>
                <a:ea typeface="微軟正黑體" pitchFamily="34" charset="-120"/>
              </a:rPr>
              <a:t>ICT</a:t>
            </a:r>
            <a:r>
              <a:rPr lang="zh-TW" altLang="en-US" sz="2000" b="1" dirty="0">
                <a:solidFill>
                  <a:srgbClr val="1F497D"/>
                </a:solidFill>
                <a:latin typeface="微軟正黑體" pitchFamily="34" charset="-120"/>
                <a:ea typeface="微軟正黑體" pitchFamily="34" charset="-120"/>
              </a:rPr>
              <a:t>產業，且以硬體製造為主，面對數位新經濟快速發展，軟體及系統</a:t>
            </a:r>
            <a:r>
              <a:rPr lang="zh-TW" altLang="en-US" sz="2000" b="1" dirty="0" smtClean="0">
                <a:solidFill>
                  <a:srgbClr val="1F497D"/>
                </a:solidFill>
                <a:latin typeface="微軟正黑體" pitchFamily="34" charset="-120"/>
                <a:ea typeface="微軟正黑體" pitchFamily="34" charset="-120"/>
              </a:rPr>
              <a:t>服務</a:t>
            </a:r>
            <a:r>
              <a:rPr lang="zh-TW" altLang="en-US" sz="2000" b="1" dirty="0">
                <a:solidFill>
                  <a:srgbClr val="1F497D"/>
                </a:solidFill>
                <a:latin typeface="微軟正黑體" pitchFamily="34" charset="-120"/>
                <a:ea typeface="微軟正黑體" pitchFamily="34" charset="-120"/>
              </a:rPr>
              <a:t>日益重要</a:t>
            </a:r>
            <a:r>
              <a:rPr lang="zh-TW" altLang="en-US" sz="2000" b="1" dirty="0" smtClean="0">
                <a:solidFill>
                  <a:srgbClr val="1F497D"/>
                </a:solidFill>
                <a:latin typeface="微軟正黑體" pitchFamily="34" charset="-120"/>
                <a:ea typeface="微軟正黑體" pitchFamily="34" charset="-120"/>
              </a:rPr>
              <a:t>，</a:t>
            </a:r>
            <a:r>
              <a:rPr lang="zh-TW" altLang="en-US" sz="2000" b="1" dirty="0">
                <a:solidFill>
                  <a:srgbClr val="1F497D"/>
                </a:solidFill>
                <a:latin typeface="微軟正黑體" pitchFamily="34" charset="-120"/>
                <a:ea typeface="微軟正黑體" pitchFamily="34" charset="-120"/>
              </a:rPr>
              <a:t>亟需因應調整</a:t>
            </a:r>
            <a:endParaRPr lang="en-US" altLang="zh-TW" sz="2000" b="1" dirty="0">
              <a:solidFill>
                <a:srgbClr val="1F497D"/>
              </a:solidFill>
              <a:latin typeface="微軟正黑體" pitchFamily="34" charset="-120"/>
              <a:ea typeface="微軟正黑體" pitchFamily="34" charset="-120"/>
            </a:endParaRPr>
          </a:p>
        </p:txBody>
      </p:sp>
      <p:sp>
        <p:nvSpPr>
          <p:cNvPr id="6" name="矩形 5"/>
          <p:cNvSpPr/>
          <p:nvPr/>
        </p:nvSpPr>
        <p:spPr>
          <a:xfrm>
            <a:off x="162402" y="6082277"/>
            <a:ext cx="4246180" cy="600164"/>
          </a:xfrm>
          <a:prstGeom prst="rect">
            <a:avLst/>
          </a:prstGeom>
        </p:spPr>
        <p:txBody>
          <a:bodyPr wrap="square">
            <a:spAutoFit/>
          </a:bodyPr>
          <a:lstStyle/>
          <a:p>
            <a:r>
              <a:rPr lang="zh-TW" altLang="en-US" sz="1100" dirty="0" smtClean="0">
                <a:solidFill>
                  <a:prstClr val="black"/>
                </a:solidFill>
                <a:latin typeface="微軟正黑體" panose="020B0604030504040204" pitchFamily="34" charset="-120"/>
                <a:ea typeface="微軟正黑體" panose="020B0604030504040204" pitchFamily="34" charset="-120"/>
              </a:rPr>
              <a:t>註：</a:t>
            </a:r>
            <a:r>
              <a:rPr lang="en-US" altLang="zh-TW" sz="1100" dirty="0">
                <a:solidFill>
                  <a:prstClr val="black"/>
                </a:solidFill>
                <a:latin typeface="微軟正黑體" panose="020B0604030504040204" pitchFamily="34" charset="-120"/>
                <a:ea typeface="微軟正黑體" panose="020B0604030504040204" pitchFamily="34" charset="-120"/>
              </a:rPr>
              <a:t>ICT</a:t>
            </a:r>
            <a:r>
              <a:rPr lang="zh-TW" altLang="en-US" sz="1100" dirty="0">
                <a:solidFill>
                  <a:prstClr val="black"/>
                </a:solidFill>
                <a:latin typeface="微軟正黑體" panose="020B0604030504040204" pitchFamily="34" charset="-120"/>
                <a:ea typeface="微軟正黑體" panose="020B0604030504040204" pitchFamily="34" charset="-120"/>
              </a:rPr>
              <a:t>產業包含製造業中的電子零組件業、電腦、電子產品及光學製品製造業，服務業中的電信業、</a:t>
            </a:r>
            <a:r>
              <a:rPr lang="zh-TW" altLang="en-US" sz="1100" dirty="0" smtClean="0">
                <a:solidFill>
                  <a:prstClr val="black"/>
                </a:solidFill>
                <a:latin typeface="微軟正黑體" panose="020B0604030504040204" pitchFamily="34" charset="-120"/>
                <a:ea typeface="微軟正黑體" panose="020B0604030504040204" pitchFamily="34" charset="-120"/>
              </a:rPr>
              <a:t>資訊業。</a:t>
            </a:r>
            <a:endParaRPr lang="en-US" altLang="zh-TW" sz="1100" dirty="0">
              <a:solidFill>
                <a:prstClr val="black"/>
              </a:solidFill>
              <a:latin typeface="微軟正黑體" panose="020B0604030504040204" pitchFamily="34" charset="-120"/>
              <a:ea typeface="微軟正黑體" panose="020B0604030504040204" pitchFamily="34" charset="-120"/>
            </a:endParaRPr>
          </a:p>
          <a:p>
            <a:r>
              <a:rPr lang="zh-TW" altLang="en-US" sz="1100" dirty="0" smtClean="0">
                <a:solidFill>
                  <a:prstClr val="black"/>
                </a:solidFill>
                <a:latin typeface="微軟正黑體" panose="020B0604030504040204" pitchFamily="34" charset="-120"/>
                <a:ea typeface="微軟正黑體" panose="020B0604030504040204" pitchFamily="34" charset="-120"/>
              </a:rPr>
              <a:t>資料</a:t>
            </a:r>
            <a:r>
              <a:rPr lang="zh-TW" altLang="en-US" sz="1100" dirty="0">
                <a:solidFill>
                  <a:prstClr val="black"/>
                </a:solidFill>
                <a:latin typeface="微軟正黑體" panose="020B0604030504040204" pitchFamily="34" charset="-120"/>
                <a:ea typeface="微軟正黑體" panose="020B0604030504040204" pitchFamily="34" charset="-120"/>
              </a:rPr>
              <a:t>來源</a:t>
            </a:r>
            <a:r>
              <a:rPr lang="zh-TW" altLang="en-US" sz="1100" dirty="0" smtClean="0">
                <a:solidFill>
                  <a:prstClr val="black"/>
                </a:solidFill>
                <a:latin typeface="微軟正黑體" panose="020B0604030504040204" pitchFamily="34" charset="-120"/>
                <a:ea typeface="微軟正黑體" panose="020B0604030504040204" pitchFamily="34" charset="-120"/>
              </a:rPr>
              <a:t>：</a:t>
            </a:r>
            <a:r>
              <a:rPr lang="en-US" altLang="zh-TW" sz="1100" dirty="0" smtClean="0">
                <a:solidFill>
                  <a:prstClr val="black"/>
                </a:solidFill>
                <a:latin typeface="微軟正黑體" panose="020B0604030504040204" pitchFamily="34" charset="-120"/>
                <a:ea typeface="微軟正黑體" panose="020B0604030504040204" pitchFamily="34" charset="-120"/>
              </a:rPr>
              <a:t>OECD</a:t>
            </a:r>
            <a:r>
              <a:rPr lang="zh-TW" altLang="en-US" sz="1100" dirty="0" smtClean="0">
                <a:solidFill>
                  <a:prstClr val="black"/>
                </a:solidFill>
                <a:latin typeface="微軟正黑體" panose="020B0604030504040204" pitchFamily="34" charset="-120"/>
                <a:ea typeface="微軟正黑體" panose="020B0604030504040204" pitchFamily="34" charset="-120"/>
              </a:rPr>
              <a:t>、行政院</a:t>
            </a:r>
            <a:r>
              <a:rPr lang="zh-TW" altLang="en-US" sz="1100" dirty="0">
                <a:solidFill>
                  <a:prstClr val="black"/>
                </a:solidFill>
                <a:latin typeface="微軟正黑體" panose="020B0604030504040204" pitchFamily="34" charset="-120"/>
                <a:ea typeface="微軟正黑體" panose="020B0604030504040204" pitchFamily="34" charset="-120"/>
              </a:rPr>
              <a:t>主計總</a:t>
            </a:r>
            <a:r>
              <a:rPr lang="zh-TW" altLang="en-US" sz="1100" dirty="0" smtClean="0">
                <a:solidFill>
                  <a:prstClr val="black"/>
                </a:solidFill>
                <a:latin typeface="微軟正黑體" panose="020B0604030504040204" pitchFamily="34" charset="-120"/>
                <a:ea typeface="微軟正黑體" panose="020B0604030504040204" pitchFamily="34" charset="-120"/>
              </a:rPr>
              <a:t>處</a:t>
            </a:r>
            <a:endParaRPr lang="zh-TW" altLang="en-US" sz="1100" dirty="0">
              <a:solidFill>
                <a:prstClr val="black"/>
              </a:solidFill>
              <a:latin typeface="微軟正黑體" panose="020B0604030504040204" pitchFamily="34" charset="-120"/>
              <a:ea typeface="微軟正黑體" panose="020B0604030504040204" pitchFamily="34" charset="-120"/>
            </a:endParaRPr>
          </a:p>
        </p:txBody>
      </p:sp>
      <p:sp>
        <p:nvSpPr>
          <p:cNvPr id="15" name="矩形 14"/>
          <p:cNvSpPr/>
          <p:nvPr/>
        </p:nvSpPr>
        <p:spPr>
          <a:xfrm>
            <a:off x="179512" y="3284984"/>
            <a:ext cx="4211960" cy="338554"/>
          </a:xfrm>
          <a:prstGeom prst="rect">
            <a:avLst/>
          </a:prstGeom>
        </p:spPr>
        <p:txBody>
          <a:bodyPr wrap="square">
            <a:spAutoFit/>
          </a:bodyPr>
          <a:lstStyle/>
          <a:p>
            <a:r>
              <a:rPr lang="en-US" altLang="zh-TW" sz="1600" b="1" dirty="0">
                <a:solidFill>
                  <a:prstClr val="black"/>
                </a:solidFill>
                <a:latin typeface="微軟正黑體" panose="020B0604030504040204" pitchFamily="34" charset="-120"/>
                <a:ea typeface="微軟正黑體" panose="020B0604030504040204" pitchFamily="34" charset="-120"/>
              </a:rPr>
              <a:t>ICT</a:t>
            </a:r>
            <a:r>
              <a:rPr lang="zh-TW" altLang="zh-TW" sz="1600" b="1" dirty="0">
                <a:solidFill>
                  <a:prstClr val="black"/>
                </a:solidFill>
                <a:latin typeface="微軟正黑體" panose="020B0604030504040204" pitchFamily="34" charset="-120"/>
                <a:ea typeface="微軟正黑體" panose="020B0604030504040204" pitchFamily="34" charset="-120"/>
              </a:rPr>
              <a:t>產業投資占各國固定投資</a:t>
            </a:r>
            <a:r>
              <a:rPr lang="en-US" altLang="zh-TW" sz="1600" b="1" dirty="0">
                <a:solidFill>
                  <a:prstClr val="black"/>
                </a:solidFill>
                <a:latin typeface="微軟正黑體" panose="020B0604030504040204" pitchFamily="34" charset="-120"/>
                <a:ea typeface="微軟正黑體" panose="020B0604030504040204" pitchFamily="34" charset="-120"/>
              </a:rPr>
              <a:t>(</a:t>
            </a:r>
            <a:r>
              <a:rPr lang="zh-TW" altLang="zh-TW" sz="1600" b="1" dirty="0">
                <a:solidFill>
                  <a:prstClr val="black"/>
                </a:solidFill>
                <a:latin typeface="微軟正黑體" panose="020B0604030504040204" pitchFamily="34" charset="-120"/>
                <a:ea typeface="微軟正黑體" panose="020B0604030504040204" pitchFamily="34" charset="-120"/>
              </a:rPr>
              <a:t>不含住宅</a:t>
            </a:r>
            <a:r>
              <a:rPr lang="en-US" altLang="zh-TW" sz="1600" b="1" dirty="0">
                <a:solidFill>
                  <a:prstClr val="black"/>
                </a:solidFill>
                <a:latin typeface="微軟正黑體" panose="020B0604030504040204" pitchFamily="34" charset="-120"/>
                <a:ea typeface="微軟正黑體" panose="020B0604030504040204" pitchFamily="34" charset="-120"/>
              </a:rPr>
              <a:t>)</a:t>
            </a:r>
            <a:r>
              <a:rPr lang="zh-TW" altLang="zh-TW" sz="1600" b="1" dirty="0">
                <a:solidFill>
                  <a:prstClr val="black"/>
                </a:solidFill>
                <a:latin typeface="微軟正黑體" panose="020B0604030504040204" pitchFamily="34" charset="-120"/>
                <a:ea typeface="微軟正黑體" panose="020B0604030504040204" pitchFamily="34" charset="-120"/>
              </a:rPr>
              <a:t>比率</a:t>
            </a:r>
          </a:p>
        </p:txBody>
      </p:sp>
      <p:sp>
        <p:nvSpPr>
          <p:cNvPr id="8" name="文字方塊 7"/>
          <p:cNvSpPr txBox="1"/>
          <p:nvPr/>
        </p:nvSpPr>
        <p:spPr>
          <a:xfrm>
            <a:off x="3275856" y="3623538"/>
            <a:ext cx="731290" cy="261610"/>
          </a:xfrm>
          <a:prstGeom prst="rect">
            <a:avLst/>
          </a:prstGeom>
          <a:noFill/>
        </p:spPr>
        <p:txBody>
          <a:bodyPr wrap="none" rtlCol="0">
            <a:spAutoFit/>
          </a:bodyPr>
          <a:lstStyle/>
          <a:p>
            <a:r>
              <a:rPr lang="zh-TW" altLang="en-US" sz="1100" dirty="0" smtClean="0">
                <a:solidFill>
                  <a:prstClr val="black"/>
                </a:solidFill>
                <a:latin typeface="微軟正黑體" panose="020B0604030504040204" pitchFamily="34" charset="-120"/>
                <a:ea typeface="微軟正黑體" panose="020B0604030504040204" pitchFamily="34" charset="-120"/>
              </a:rPr>
              <a:t>單位：</a:t>
            </a:r>
            <a:r>
              <a:rPr lang="en-US" altLang="zh-TW" sz="1100" dirty="0">
                <a:solidFill>
                  <a:prstClr val="black"/>
                </a:solidFill>
                <a:latin typeface="微軟正黑體" panose="020B0604030504040204" pitchFamily="34" charset="-120"/>
                <a:ea typeface="微軟正黑體" panose="020B0604030504040204" pitchFamily="34" charset="-120"/>
              </a:rPr>
              <a:t>%</a:t>
            </a:r>
            <a:endParaRPr lang="zh-TW" altLang="en-US" sz="11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1843890211"/>
              </p:ext>
            </p:extLst>
          </p:nvPr>
        </p:nvGraphicFramePr>
        <p:xfrm>
          <a:off x="251520" y="3861048"/>
          <a:ext cx="3888433" cy="2009088"/>
        </p:xfrm>
        <a:graphic>
          <a:graphicData uri="http://schemas.openxmlformats.org/drawingml/2006/table">
            <a:tbl>
              <a:tblPr/>
              <a:tblGrid>
                <a:gridCol w="846348"/>
                <a:gridCol w="608417"/>
                <a:gridCol w="608417"/>
                <a:gridCol w="608417"/>
                <a:gridCol w="608417"/>
                <a:gridCol w="608417"/>
              </a:tblGrid>
              <a:tr h="334848">
                <a:tc>
                  <a:txBody>
                    <a:bodyPr/>
                    <a:lstStyle/>
                    <a:p>
                      <a:pPr algn="ctr" fontAlgn="ctr"/>
                      <a:r>
                        <a:rPr lang="zh-TW" altLang="en-US" sz="1600" b="1"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國家</a:t>
                      </a:r>
                    </a:p>
                  </a:txBody>
                  <a:tcPr marL="9525" marR="9525" marT="9525"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TW" altLang="en-US" sz="1600" b="1"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德國</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TW" altLang="en-US" sz="1600" b="1"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日本</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TW" altLang="en-US" sz="1600" b="1"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南韓</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TW" altLang="en-US" sz="1600" b="1" i="0" u="none" strike="noStrike">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美國</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TW" altLang="en-US" sz="1600" b="1"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臺</a:t>
                      </a:r>
                      <a:r>
                        <a:rPr lang="zh-TW" altLang="en-US" sz="1600" b="1" i="0" u="none" strike="noStrike" dirty="0" smtClean="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灣</a:t>
                      </a:r>
                      <a:endParaRPr lang="zh-TW" altLang="en-US" sz="1600" b="1"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endParaRPr>
                    </a:p>
                  </a:txBody>
                  <a:tcPr marL="9525" marR="9525" marT="9525" marB="0" anchor="ctr">
                    <a:lnL w="635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4848">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1994 </a:t>
                      </a:r>
                    </a:p>
                  </a:txBody>
                  <a:tcPr marL="9525" marR="9525" marT="9525"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13.04 </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9.49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7.75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26.61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11.41 </a:t>
                      </a:r>
                    </a:p>
                  </a:txBody>
                  <a:tcPr marL="9525" marR="9525" marT="9525" marB="0" anchor="ctr">
                    <a:lnL w="635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34848">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1998 </a:t>
                      </a:r>
                    </a:p>
                  </a:txBody>
                  <a:tcPr marL="9525" marR="9525" marT="9525"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15.22 </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11.99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12.79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29.29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19.10 </a:t>
                      </a:r>
                    </a:p>
                  </a:txBody>
                  <a:tcPr marL="9525" marR="9525" marT="9525" marB="0" anchor="ctr">
                    <a:lnL w="635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34848">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2002 </a:t>
                      </a:r>
                    </a:p>
                  </a:txBody>
                  <a:tcPr marL="9525" marR="9525" marT="9525"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16.65 </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14.83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15.70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30.34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27.17 </a:t>
                      </a:r>
                    </a:p>
                  </a:txBody>
                  <a:tcPr marL="9525" marR="9525" marT="9525" marB="0" anchor="ctr">
                    <a:lnL w="635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34848">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2006 </a:t>
                      </a:r>
                    </a:p>
                  </a:txBody>
                  <a:tcPr marL="9525" marR="9525" marT="9525"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15.19 </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13.45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12.37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26.72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33.72 </a:t>
                      </a:r>
                    </a:p>
                  </a:txBody>
                  <a:tcPr marL="9525" marR="9525" marT="9525" marB="0" anchor="ctr">
                    <a:lnL w="635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34848">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2010 </a:t>
                      </a:r>
                    </a:p>
                  </a:txBody>
                  <a:tcPr marL="9525" marR="9525" marT="9525"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12.69 </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10.72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32.14 </a:t>
                      </a:r>
                    </a:p>
                  </a:txBody>
                  <a:tcPr marL="9525" marR="9525" marT="9525"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微軟正黑體" panose="020B0604030504040204" pitchFamily="34" charset="-120"/>
                          <a:cs typeface="Times New Roman" panose="02020603050405020304" pitchFamily="18" charset="0"/>
                        </a:rPr>
                        <a:t>34.84 </a:t>
                      </a:r>
                    </a:p>
                  </a:txBody>
                  <a:tcPr marL="9525" marR="9525" marT="9525" marB="0" anchor="ctr">
                    <a:lnL w="635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3" name="矩形 22"/>
          <p:cNvSpPr/>
          <p:nvPr/>
        </p:nvSpPr>
        <p:spPr>
          <a:xfrm>
            <a:off x="4640472" y="3284984"/>
            <a:ext cx="4211960" cy="584775"/>
          </a:xfrm>
          <a:prstGeom prst="rect">
            <a:avLst/>
          </a:prstGeom>
        </p:spPr>
        <p:txBody>
          <a:bodyPr wrap="square">
            <a:spAutoFit/>
          </a:bodyPr>
          <a:lstStyle/>
          <a:p>
            <a:pPr algn="ctr"/>
            <a:r>
              <a:rPr lang="en-US" altLang="zh-TW" sz="1600" b="1" dirty="0" smtClean="0">
                <a:solidFill>
                  <a:prstClr val="black"/>
                </a:solidFill>
                <a:latin typeface="微軟正黑體" panose="020B0604030504040204" pitchFamily="34" charset="-120"/>
                <a:ea typeface="微軟正黑體" panose="020B0604030504040204" pitchFamily="34" charset="-120"/>
              </a:rPr>
              <a:t>2015-2020</a:t>
            </a:r>
            <a:r>
              <a:rPr lang="zh-TW" altLang="en-US" sz="1600" b="1" dirty="0" smtClean="0">
                <a:solidFill>
                  <a:prstClr val="black"/>
                </a:solidFill>
                <a:latin typeface="微軟正黑體" panose="020B0604030504040204" pitchFamily="34" charset="-120"/>
                <a:ea typeface="微軟正黑體" panose="020B0604030504040204" pitchFamily="34" charset="-120"/>
              </a:rPr>
              <a:t>年物聯網相關產業</a:t>
            </a:r>
            <a:r>
              <a:rPr lang="en-US" altLang="zh-TW" sz="1600" b="1" dirty="0" smtClean="0">
                <a:solidFill>
                  <a:prstClr val="black"/>
                </a:solidFill>
                <a:latin typeface="微軟正黑體" panose="020B0604030504040204" pitchFamily="34" charset="-120"/>
                <a:ea typeface="微軟正黑體" panose="020B0604030504040204" pitchFamily="34" charset="-120"/>
              </a:rPr>
              <a:t>VS.</a:t>
            </a:r>
            <a:r>
              <a:rPr lang="zh-TW" altLang="en-US" sz="1600" b="1" dirty="0" smtClean="0">
                <a:solidFill>
                  <a:prstClr val="black"/>
                </a:solidFill>
                <a:latin typeface="微軟正黑體" panose="020B0604030504040204" pitchFamily="34" charset="-120"/>
                <a:ea typeface="微軟正黑體" panose="020B0604030504040204" pitchFamily="34" charset="-120"/>
              </a:rPr>
              <a:t>消費性電子產業產值成長率</a:t>
            </a:r>
            <a:endParaRPr lang="zh-TW" altLang="zh-TW" sz="1600" b="1" dirty="0">
              <a:solidFill>
                <a:prstClr val="black"/>
              </a:solidFill>
              <a:latin typeface="微軟正黑體" panose="020B0604030504040204" pitchFamily="34" charset="-120"/>
              <a:ea typeface="微軟正黑體" panose="020B0604030504040204" pitchFamily="34" charset="-120"/>
            </a:endParaRPr>
          </a:p>
        </p:txBody>
      </p:sp>
      <p:graphicFrame>
        <p:nvGraphicFramePr>
          <p:cNvPr id="11" name="圖表 10"/>
          <p:cNvGraphicFramePr/>
          <p:nvPr>
            <p:extLst>
              <p:ext uri="{D42A27DB-BD31-4B8C-83A1-F6EECF244321}">
                <p14:modId xmlns:p14="http://schemas.microsoft.com/office/powerpoint/2010/main" val="2262951812"/>
              </p:ext>
            </p:extLst>
          </p:nvPr>
        </p:nvGraphicFramePr>
        <p:xfrm>
          <a:off x="4328411" y="3757639"/>
          <a:ext cx="4752528" cy="2624720"/>
        </p:xfrm>
        <a:graphic>
          <a:graphicData uri="http://schemas.openxmlformats.org/drawingml/2006/chart">
            <c:chart xmlns:c="http://schemas.openxmlformats.org/drawingml/2006/chart" xmlns:r="http://schemas.openxmlformats.org/officeDocument/2006/relationships" r:id="rId2"/>
          </a:graphicData>
        </a:graphic>
      </p:graphicFrame>
      <p:sp>
        <p:nvSpPr>
          <p:cNvPr id="24" name="矩形 23"/>
          <p:cNvSpPr/>
          <p:nvPr/>
        </p:nvSpPr>
        <p:spPr>
          <a:xfrm>
            <a:off x="4581585" y="6262573"/>
            <a:ext cx="4246180" cy="430887"/>
          </a:xfrm>
          <a:prstGeom prst="rect">
            <a:avLst/>
          </a:prstGeom>
        </p:spPr>
        <p:txBody>
          <a:bodyPr wrap="square">
            <a:spAutoFit/>
          </a:bodyPr>
          <a:lstStyle/>
          <a:p>
            <a:r>
              <a:rPr lang="zh-TW" altLang="en-US" sz="1100" dirty="0" smtClean="0">
                <a:solidFill>
                  <a:prstClr val="black"/>
                </a:solidFill>
                <a:latin typeface="微軟正黑體" panose="020B0604030504040204" pitchFamily="34" charset="-120"/>
                <a:ea typeface="微軟正黑體" panose="020B0604030504040204" pitchFamily="34" charset="-120"/>
              </a:rPr>
              <a:t>資料</a:t>
            </a:r>
            <a:r>
              <a:rPr lang="zh-TW" altLang="en-US" sz="1100" dirty="0">
                <a:solidFill>
                  <a:prstClr val="black"/>
                </a:solidFill>
                <a:latin typeface="微軟正黑體" panose="020B0604030504040204" pitchFamily="34" charset="-120"/>
                <a:ea typeface="微軟正黑體" panose="020B0604030504040204" pitchFamily="34" charset="-120"/>
              </a:rPr>
              <a:t>來源</a:t>
            </a:r>
            <a:r>
              <a:rPr lang="zh-TW" altLang="en-US" sz="1100" dirty="0" smtClean="0">
                <a:solidFill>
                  <a:prstClr val="black"/>
                </a:solidFill>
                <a:latin typeface="微軟正黑體" panose="020B0604030504040204" pitchFamily="34" charset="-120"/>
                <a:ea typeface="微軟正黑體" panose="020B0604030504040204" pitchFamily="34" charset="-120"/>
              </a:rPr>
              <a:t>：</a:t>
            </a:r>
            <a:r>
              <a:rPr lang="en-US" altLang="zh-TW" sz="1100" dirty="0" smtClean="0">
                <a:solidFill>
                  <a:prstClr val="black"/>
                </a:solidFill>
                <a:latin typeface="微軟正黑體" panose="020B0604030504040204" pitchFamily="34" charset="-120"/>
                <a:ea typeface="微軟正黑體" panose="020B0604030504040204" pitchFamily="34" charset="-120"/>
              </a:rPr>
              <a:t>Morgan Stanley</a:t>
            </a:r>
            <a:r>
              <a:rPr lang="zh-TW" altLang="en-US" sz="1100" dirty="0" smtClean="0">
                <a:solidFill>
                  <a:prstClr val="black"/>
                </a:solidFill>
                <a:latin typeface="微軟正黑體" panose="020B0604030504040204" pitchFamily="34" charset="-120"/>
                <a:ea typeface="微軟正黑體" panose="020B0604030504040204" pitchFamily="34" charset="-120"/>
              </a:rPr>
              <a:t>、</a:t>
            </a:r>
            <a:r>
              <a:rPr lang="en-US" altLang="zh-TW" sz="1100" dirty="0" smtClean="0">
                <a:solidFill>
                  <a:prstClr val="black"/>
                </a:solidFill>
                <a:latin typeface="微軟正黑體" panose="020B0604030504040204" pitchFamily="34" charset="-120"/>
                <a:ea typeface="微軟正黑體" panose="020B0604030504040204" pitchFamily="34" charset="-120"/>
              </a:rPr>
              <a:t>NOVONOUS Research Institute</a:t>
            </a:r>
            <a:r>
              <a:rPr lang="zh-TW" altLang="en-US" sz="1100" dirty="0" smtClean="0">
                <a:solidFill>
                  <a:prstClr val="black"/>
                </a:solidFill>
                <a:latin typeface="微軟正黑體" panose="020B0604030504040204" pitchFamily="34" charset="-120"/>
                <a:ea typeface="微軟正黑體" panose="020B0604030504040204" pitchFamily="34" charset="-120"/>
              </a:rPr>
              <a:t>、</a:t>
            </a:r>
            <a:r>
              <a:rPr lang="en-US" altLang="zh-TW" sz="1100" dirty="0" smtClean="0">
                <a:solidFill>
                  <a:prstClr val="black"/>
                </a:solidFill>
                <a:latin typeface="微軟正黑體" panose="020B0604030504040204" pitchFamily="34" charset="-120"/>
                <a:ea typeface="微軟正黑體" panose="020B0604030504040204" pitchFamily="34" charset="-120"/>
              </a:rPr>
              <a:t>Alarm.com</a:t>
            </a:r>
            <a:endParaRPr lang="zh-TW" altLang="en-US" sz="11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6</a:t>
            </a:fld>
            <a:endParaRPr lang="zh-TW" altLang="en-US">
              <a:solidFill>
                <a:prstClr val="black">
                  <a:tint val="75000"/>
                </a:prstClr>
              </a:solidFill>
            </a:endParaRPr>
          </a:p>
        </p:txBody>
      </p:sp>
      <p:sp>
        <p:nvSpPr>
          <p:cNvPr id="12" name="文字方塊 11"/>
          <p:cNvSpPr txBox="1"/>
          <p:nvPr/>
        </p:nvSpPr>
        <p:spPr>
          <a:xfrm>
            <a:off x="8189380" y="3607954"/>
            <a:ext cx="731290" cy="261610"/>
          </a:xfrm>
          <a:prstGeom prst="rect">
            <a:avLst/>
          </a:prstGeom>
          <a:noFill/>
        </p:spPr>
        <p:txBody>
          <a:bodyPr wrap="none" rtlCol="0">
            <a:spAutoFit/>
          </a:bodyPr>
          <a:lstStyle/>
          <a:p>
            <a:r>
              <a:rPr lang="zh-TW" altLang="en-US" sz="1100" dirty="0" smtClean="0">
                <a:solidFill>
                  <a:prstClr val="black"/>
                </a:solidFill>
                <a:latin typeface="微軟正黑體" panose="020B0604030504040204" pitchFamily="34" charset="-120"/>
                <a:ea typeface="微軟正黑體" panose="020B0604030504040204" pitchFamily="34" charset="-120"/>
              </a:rPr>
              <a:t>單位：</a:t>
            </a:r>
            <a:r>
              <a:rPr lang="en-US" altLang="zh-TW" sz="1100" dirty="0">
                <a:solidFill>
                  <a:prstClr val="black"/>
                </a:solidFill>
                <a:latin typeface="微軟正黑體" panose="020B0604030504040204" pitchFamily="34" charset="-120"/>
                <a:ea typeface="微軟正黑體" panose="020B0604030504040204" pitchFamily="34" charset="-120"/>
              </a:rPr>
              <a:t>%</a:t>
            </a:r>
            <a:endParaRPr lang="zh-TW" altLang="en-US" sz="11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15131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txBox="1">
            <a:spLocks/>
          </p:cNvSpPr>
          <p:nvPr/>
        </p:nvSpPr>
        <p:spPr>
          <a:xfrm>
            <a:off x="0" y="260648"/>
            <a:ext cx="9143999" cy="792088"/>
          </a:xfrm>
          <a:prstGeom prst="rect">
            <a:avLst/>
          </a:prstGeom>
        </p:spPr>
        <p:txBody>
          <a:bodyPr>
            <a:normAutofit fontScale="92500"/>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kumimoji="1" lang="zh-TW" altLang="en-US" sz="4300" b="1" dirty="0" smtClean="0">
                <a:solidFill>
                  <a:srgbClr val="000066"/>
                </a:solidFill>
                <a:effectLst>
                  <a:outerShdw blurRad="38100" dist="38100" dir="2700000" algn="tl">
                    <a:srgbClr val="C0C0C0"/>
                  </a:outerShdw>
                </a:effectLst>
                <a:latin typeface="微軟正黑體" pitchFamily="34" charset="-120"/>
                <a:ea typeface="微軟正黑體" pitchFamily="34" charset="-120"/>
              </a:rPr>
              <a:t>三、資本存量不足將弱化整體成長潛能</a:t>
            </a:r>
            <a:endParaRPr kumimoji="1" lang="zh-TW" altLang="en-US" sz="4300" b="1" dirty="0">
              <a:solidFill>
                <a:srgbClr val="000066"/>
              </a:solidFill>
              <a:effectLst>
                <a:outerShdw blurRad="38100" dist="38100" dir="2700000" algn="tl">
                  <a:srgbClr val="C0C0C0"/>
                </a:outerShdw>
              </a:effectLst>
              <a:latin typeface="微軟正黑體" pitchFamily="34" charset="-120"/>
              <a:ea typeface="微軟正黑體"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787332827"/>
              </p:ext>
            </p:extLst>
          </p:nvPr>
        </p:nvGraphicFramePr>
        <p:xfrm>
          <a:off x="430066" y="4169997"/>
          <a:ext cx="8346901" cy="1965621"/>
        </p:xfrm>
        <a:graphic>
          <a:graphicData uri="http://schemas.openxmlformats.org/drawingml/2006/table">
            <a:tbl>
              <a:tblPr firstRow="1">
                <a:tableStyleId>{9D7B26C5-4107-4FEC-AEDC-1716B250A1EF}</a:tableStyleId>
              </a:tblPr>
              <a:tblGrid>
                <a:gridCol w="1730755"/>
                <a:gridCol w="1906676"/>
                <a:gridCol w="1343612"/>
                <a:gridCol w="1717314"/>
                <a:gridCol w="1648544"/>
              </a:tblGrid>
              <a:tr h="593423">
                <a:tc rowSpan="2">
                  <a:txBody>
                    <a:bodyPr/>
                    <a:lstStyle/>
                    <a:p>
                      <a:pPr algn="ctr" fontAlgn="base">
                        <a:lnSpc>
                          <a:spcPts val="2300"/>
                        </a:lnSpc>
                        <a:spcBef>
                          <a:spcPts val="0"/>
                        </a:spcBef>
                        <a:spcAft>
                          <a:spcPts val="0"/>
                        </a:spcAft>
                      </a:pPr>
                      <a:endParaRPr kumimoji="1" lang="zh-TW" sz="1800" b="0" i="0" u="none" strike="noStrike" kern="1200" cap="none" normalizeH="0" baseline="0" dirty="0">
                        <a:ln>
                          <a:noFill/>
                        </a:ln>
                        <a:solidFill>
                          <a:schemeClr val="tx1"/>
                        </a:solidFill>
                        <a:effectLst/>
                        <a:latin typeface="+mn-ea"/>
                        <a:ea typeface="+mn-ea"/>
                        <a:cs typeface="Times New Roman" panose="02020603050405020304" pitchFamily="18" charset="0"/>
                      </a:endParaRPr>
                    </a:p>
                  </a:txBody>
                  <a:tcPr marL="90170" marR="90170" marT="46990" marB="4699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kumimoji="1" lang="zh-TW" altLang="en-US" sz="1800" b="0" kern="1200" baseline="0" dirty="0" smtClean="0">
                          <a:solidFill>
                            <a:schemeClr val="tx1"/>
                          </a:solidFill>
                          <a:latin typeface="+mn-ea"/>
                          <a:ea typeface="+mn-ea"/>
                          <a:cs typeface="Times New Roman" panose="02020603050405020304" pitchFamily="18" charset="0"/>
                        </a:rPr>
                        <a:t>產出成長率</a:t>
                      </a:r>
                      <a:endParaRPr kumimoji="1" lang="en-US" altLang="zh-TW" sz="1800" b="0" kern="1200" baseline="0" dirty="0" smtClean="0">
                        <a:solidFill>
                          <a:schemeClr val="tx1"/>
                        </a:solidFill>
                        <a:latin typeface="+mn-ea"/>
                        <a:ea typeface="+mn-ea"/>
                        <a:cs typeface="Times New Roman" panose="02020603050405020304" pitchFamily="18" charset="0"/>
                      </a:endParaRPr>
                    </a:p>
                    <a:p>
                      <a:pPr marL="0" marR="0" indent="0" algn="ctr" defTabSz="914400" rtl="0" eaLnBrk="1" fontAlgn="base" latinLnBrk="0" hangingPunct="1">
                        <a:lnSpc>
                          <a:spcPct val="100000"/>
                        </a:lnSpc>
                        <a:spcBef>
                          <a:spcPts val="0"/>
                        </a:spcBef>
                        <a:spcAft>
                          <a:spcPts val="0"/>
                        </a:spcAft>
                        <a:buClrTx/>
                        <a:buSzTx/>
                        <a:buFontTx/>
                        <a:buNone/>
                        <a:tabLst/>
                        <a:defRPr/>
                      </a:pPr>
                      <a:r>
                        <a:rPr kumimoji="1" lang="en-US" altLang="zh-TW" sz="1800" b="0" kern="1200" baseline="0" dirty="0" smtClean="0">
                          <a:solidFill>
                            <a:schemeClr val="tx1"/>
                          </a:solidFill>
                          <a:latin typeface="+mn-ea"/>
                          <a:ea typeface="+mn-ea"/>
                          <a:cs typeface="Times New Roman" panose="02020603050405020304" pitchFamily="18" charset="0"/>
                        </a:rPr>
                        <a:t>=(1)+(2)+(3)</a:t>
                      </a:r>
                      <a:endParaRPr kumimoji="1" lang="zh-TW" altLang="zh-TW" sz="1800" b="0" kern="1200" baseline="0" dirty="0" smtClean="0">
                        <a:solidFill>
                          <a:schemeClr val="tx1"/>
                        </a:solidFill>
                        <a:latin typeface="+mn-ea"/>
                        <a:ea typeface="+mn-ea"/>
                        <a:cs typeface="Times New Roman" panose="02020603050405020304" pitchFamily="18"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0"/>
                        </a:spcBef>
                      </a:pPr>
                      <a:endParaRPr kumimoji="1" lang="zh-TW" sz="1800" b="0" kern="1200" baseline="0" dirty="0">
                        <a:solidFill>
                          <a:schemeClr val="tx1"/>
                        </a:solidFill>
                        <a:latin typeface="+mn-ea"/>
                        <a:ea typeface="+mn-ea"/>
                        <a:cs typeface="Times New Roman" panose="02020603050405020304" pitchFamily="18" charset="0"/>
                      </a:endParaRPr>
                    </a:p>
                  </a:txBody>
                  <a:tcPr marL="90170" marR="9017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0"/>
                        </a:spcBef>
                      </a:pPr>
                      <a:endParaRPr kumimoji="1" lang="zh-TW" sz="1800" b="0" kern="1200" baseline="0" dirty="0">
                        <a:solidFill>
                          <a:schemeClr val="tx1"/>
                        </a:solidFill>
                        <a:latin typeface="+mn-ea"/>
                        <a:ea typeface="+mn-ea"/>
                        <a:cs typeface="Times New Roman" panose="02020603050405020304" pitchFamily="18" charset="0"/>
                      </a:endParaRPr>
                    </a:p>
                  </a:txBody>
                  <a:tcPr marL="90170" marR="9017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0"/>
                        </a:spcBef>
                      </a:pPr>
                      <a:endParaRPr kumimoji="1" lang="zh-TW" sz="1800" b="0" kern="1200" baseline="0" dirty="0">
                        <a:solidFill>
                          <a:schemeClr val="tx1"/>
                        </a:solidFill>
                        <a:latin typeface="+mn-ea"/>
                        <a:ea typeface="+mn-ea"/>
                        <a:cs typeface="Times New Roman" panose="02020603050405020304" pitchFamily="18" charset="0"/>
                      </a:endParaRPr>
                    </a:p>
                  </a:txBody>
                  <a:tcPr marL="90170" marR="9017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03404">
                <a:tc vMerge="1">
                  <a:txBody>
                    <a:bodyPr/>
                    <a:lstStyle/>
                    <a:p>
                      <a:pPr marL="0" indent="76200" fontAlgn="base">
                        <a:lnSpc>
                          <a:spcPts val="1800"/>
                        </a:lnSpc>
                        <a:spcBef>
                          <a:spcPts val="0"/>
                        </a:spcBef>
                        <a:spcAft>
                          <a:spcPts val="0"/>
                        </a:spcAft>
                      </a:pPr>
                      <a:endParaRPr lang="zh-TW" sz="1800" b="0" kern="100" baseline="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fontAlgn="b"/>
                      <a:endParaRPr lang="en-US" altLang="zh-TW" sz="15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zh-TW" sz="1800" b="0" i="0" u="none" strike="noStrike" dirty="0" smtClean="0">
                          <a:effectLst/>
                          <a:latin typeface="+mn-ea"/>
                          <a:ea typeface="+mn-ea"/>
                        </a:rPr>
                        <a:t>TFP(1)</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zh-TW" altLang="en-US" sz="1800" b="0" i="0" u="none" strike="noStrike" dirty="0" smtClean="0">
                          <a:effectLst/>
                          <a:latin typeface="+mn-ea"/>
                          <a:ea typeface="+mn-ea"/>
                        </a:rPr>
                        <a:t>資本投入</a:t>
                      </a:r>
                      <a:r>
                        <a:rPr lang="en-US" altLang="zh-TW" sz="1800" b="0" i="0" u="none" strike="noStrike" dirty="0" smtClean="0">
                          <a:effectLst/>
                          <a:latin typeface="+mn-ea"/>
                          <a:ea typeface="+mn-ea"/>
                        </a:rPr>
                        <a:t>(2)</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zh-TW" altLang="en-US" sz="1800" b="0" i="0" u="none" strike="noStrike" dirty="0" smtClean="0">
                          <a:effectLst/>
                          <a:latin typeface="+mn-ea"/>
                          <a:ea typeface="+mn-ea"/>
                        </a:rPr>
                        <a:t>勞動投入</a:t>
                      </a:r>
                      <a:r>
                        <a:rPr lang="en-US" altLang="zh-TW" sz="1800" b="0" i="0" u="none" strike="noStrike" dirty="0" smtClean="0">
                          <a:effectLst/>
                          <a:latin typeface="+mn-ea"/>
                          <a:ea typeface="+mn-ea"/>
                        </a:rPr>
                        <a:t>(3)</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34397">
                <a:tc>
                  <a:txBody>
                    <a:bodyPr/>
                    <a:lstStyle/>
                    <a:p>
                      <a:pPr marL="0" indent="0" algn="ctr" fontAlgn="base">
                        <a:lnSpc>
                          <a:spcPts val="1800"/>
                        </a:lnSpc>
                        <a:spcBef>
                          <a:spcPts val="0"/>
                        </a:spcBef>
                        <a:spcAft>
                          <a:spcPts val="0"/>
                        </a:spcAft>
                      </a:pPr>
                      <a:r>
                        <a:rPr kumimoji="1" lang="en-US" altLang="zh-TW" sz="1800" b="0" i="0" u="none" strike="noStrike" kern="1200" cap="none" normalizeH="0" baseline="0" dirty="0" smtClean="0">
                          <a:ln>
                            <a:noFill/>
                          </a:ln>
                          <a:solidFill>
                            <a:schemeClr val="tx1"/>
                          </a:solidFill>
                          <a:effectLst/>
                          <a:latin typeface="+mn-ea"/>
                          <a:ea typeface="+mn-ea"/>
                          <a:cs typeface="Times New Roman" panose="02020603050405020304" pitchFamily="18" charset="0"/>
                        </a:rPr>
                        <a:t>2000-2007</a:t>
                      </a:r>
                      <a:r>
                        <a:rPr kumimoji="1" lang="zh-TW" altLang="en-US" sz="1800" b="0" i="0" u="none" strike="noStrike" kern="1200" cap="none" normalizeH="0" baseline="0" dirty="0" smtClean="0">
                          <a:ln>
                            <a:noFill/>
                          </a:ln>
                          <a:solidFill>
                            <a:schemeClr val="tx1"/>
                          </a:solidFill>
                          <a:effectLst/>
                          <a:latin typeface="+mn-ea"/>
                          <a:ea typeface="+mn-ea"/>
                          <a:cs typeface="Times New Roman" panose="02020603050405020304" pitchFamily="18" charset="0"/>
                        </a:rPr>
                        <a:t>年</a:t>
                      </a:r>
                      <a:endParaRPr kumimoji="1" lang="zh-TW" sz="1800" b="0" i="0" u="none" strike="noStrike" kern="1200" cap="none" normalizeH="0" baseline="0" dirty="0">
                        <a:ln>
                          <a:noFill/>
                        </a:ln>
                        <a:solidFill>
                          <a:schemeClr val="tx1"/>
                        </a:solidFill>
                        <a:effectLst/>
                        <a:latin typeface="+mn-ea"/>
                        <a:ea typeface="+mn-ea"/>
                        <a:cs typeface="Times New Roman" panose="02020603050405020304" pitchFamily="18" charset="0"/>
                      </a:endParaRPr>
                    </a:p>
                  </a:txBody>
                  <a:tcPr marL="36000" marT="3600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TW" sz="1800" b="0" i="0" u="none" strike="noStrike" dirty="0" smtClean="0">
                          <a:effectLst/>
                          <a:latin typeface="+mn-ea"/>
                          <a:ea typeface="+mn-ea"/>
                        </a:rPr>
                        <a:t>4.86</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TW" sz="1800" b="0" i="0" u="none" strike="noStrike" dirty="0" smtClean="0">
                          <a:effectLst/>
                          <a:latin typeface="+mn-ea"/>
                          <a:ea typeface="+mn-ea"/>
                        </a:rPr>
                        <a:t>1.94</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TW" sz="1800" b="0" i="0" u="none" strike="noStrike" dirty="0" smtClean="0">
                          <a:effectLst/>
                          <a:latin typeface="+mn-ea"/>
                          <a:ea typeface="+mn-ea"/>
                        </a:rPr>
                        <a:t>2.26</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TW" sz="1800" b="0" i="0" u="none" strike="noStrike" dirty="0" smtClean="0">
                          <a:effectLst/>
                          <a:latin typeface="+mn-ea"/>
                          <a:ea typeface="+mn-ea"/>
                        </a:rPr>
                        <a:t>0.66</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ysDash"/>
                      <a:round/>
                      <a:headEnd type="none" w="med" len="med"/>
                      <a:tailEnd type="none" w="med" len="med"/>
                    </a:lnB>
                    <a:lnTlToBr w="12700" cmpd="sng">
                      <a:noFill/>
                      <a:prstDash val="solid"/>
                    </a:lnTlToBr>
                    <a:lnBlToTr w="12700" cmpd="sng">
                      <a:noFill/>
                      <a:prstDash val="solid"/>
                    </a:lnBlToTr>
                  </a:tcPr>
                </a:tc>
              </a:tr>
              <a:tr h="434397">
                <a:tc>
                  <a:txBody>
                    <a:bodyPr/>
                    <a:lstStyle/>
                    <a:p>
                      <a:pPr marL="0" indent="0" algn="ctr" fontAlgn="base">
                        <a:lnSpc>
                          <a:spcPts val="1800"/>
                        </a:lnSpc>
                        <a:spcBef>
                          <a:spcPts val="0"/>
                        </a:spcBef>
                        <a:spcAft>
                          <a:spcPts val="0"/>
                        </a:spcAft>
                      </a:pPr>
                      <a:r>
                        <a:rPr lang="en-US" altLang="zh-TW" sz="1800" b="0" kern="100" baseline="0" dirty="0" smtClean="0">
                          <a:solidFill>
                            <a:schemeClr val="tx1"/>
                          </a:solidFill>
                          <a:effectLst/>
                          <a:latin typeface="+mn-ea"/>
                          <a:ea typeface="+mn-ea"/>
                          <a:cs typeface="Times New Roman" panose="02020603050405020304" pitchFamily="18" charset="0"/>
                        </a:rPr>
                        <a:t>2008-2015</a:t>
                      </a:r>
                      <a:r>
                        <a:rPr lang="zh-TW" altLang="en-US" sz="1800" b="0" kern="100" baseline="0" dirty="0" smtClean="0">
                          <a:solidFill>
                            <a:schemeClr val="tx1"/>
                          </a:solidFill>
                          <a:effectLst/>
                          <a:latin typeface="+mn-ea"/>
                          <a:ea typeface="+mn-ea"/>
                          <a:cs typeface="Times New Roman" panose="02020603050405020304" pitchFamily="18" charset="0"/>
                        </a:rPr>
                        <a:t>年</a:t>
                      </a:r>
                      <a:endParaRPr lang="en-US" altLang="zh-TW" sz="1800" b="0" kern="100" baseline="0" dirty="0" smtClean="0">
                        <a:solidFill>
                          <a:schemeClr val="tx1"/>
                        </a:solidFill>
                        <a:effectLst/>
                        <a:latin typeface="+mn-ea"/>
                        <a:ea typeface="+mn-ea"/>
                        <a:cs typeface="Times New Roman" panose="02020603050405020304" pitchFamily="18" charset="0"/>
                      </a:endParaRPr>
                    </a:p>
                  </a:txBody>
                  <a:tcPr marT="3600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TW" sz="1800" b="0" i="0" u="none" strike="noStrike" dirty="0" smtClean="0">
                          <a:effectLst/>
                          <a:latin typeface="+mn-ea"/>
                          <a:ea typeface="+mn-ea"/>
                        </a:rPr>
                        <a:t>2.81</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TW" sz="1800" b="0" i="0" u="none" strike="noStrike" dirty="0" smtClean="0">
                          <a:effectLst/>
                          <a:latin typeface="+mn-ea"/>
                          <a:ea typeface="+mn-ea"/>
                        </a:rPr>
                        <a:t>0.96</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TW" sz="1800" b="0" i="0" u="none" strike="noStrike" dirty="0" smtClean="0">
                          <a:effectLst/>
                          <a:latin typeface="+mn-ea"/>
                          <a:ea typeface="+mn-ea"/>
                        </a:rPr>
                        <a:t>1.24</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TW" sz="1800" b="0" i="0" u="none" strike="noStrike" dirty="0" smtClean="0">
                          <a:effectLst/>
                          <a:latin typeface="+mn-ea"/>
                          <a:ea typeface="+mn-ea"/>
                        </a:rPr>
                        <a:t>0.61</a:t>
                      </a:r>
                      <a:endParaRPr lang="en-US" altLang="zh-TW" sz="1800" b="0" i="0" u="none" strike="noStrike" dirty="0">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Text Box 2"/>
          <p:cNvSpPr txBox="1">
            <a:spLocks noChangeArrowheads="1"/>
          </p:cNvSpPr>
          <p:nvPr/>
        </p:nvSpPr>
        <p:spPr bwMode="auto">
          <a:xfrm>
            <a:off x="311953" y="6268367"/>
            <a:ext cx="8016896" cy="288147"/>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36000" bIns="36000">
            <a:spAutoFit/>
          </a:bodyPr>
          <a:lstStyle/>
          <a:p>
            <a:pPr eaLnBrk="0" fontAlgn="base" hangingPunct="0">
              <a:spcAft>
                <a:spcPct val="0"/>
              </a:spcAft>
              <a:defRPr/>
            </a:pPr>
            <a:r>
              <a:rPr kumimoji="1" lang="zh-TW" altLang="en-US" sz="1400" dirty="0">
                <a:solidFill>
                  <a:srgbClr val="000000"/>
                </a:solidFill>
                <a:latin typeface="微軟正黑體" panose="020B0604030504040204" pitchFamily="34" charset="-120"/>
                <a:ea typeface="微軟正黑體" panose="020B0604030504040204" pitchFamily="34" charset="-120"/>
                <a:sym typeface="Wingdings" panose="05000000000000000000" pitchFamily="2" charset="2"/>
              </a:rPr>
              <a:t> </a:t>
            </a:r>
            <a:r>
              <a:rPr lang="zh-TW" altLang="en-US" sz="1400" dirty="0" smtClean="0">
                <a:solidFill>
                  <a:prstClr val="black"/>
                </a:solidFill>
                <a:latin typeface="微軟正黑體" panose="020B0604030504040204" pitchFamily="34" charset="-120"/>
                <a:ea typeface="微軟正黑體" panose="020B0604030504040204" pitchFamily="34" charset="-120"/>
              </a:rPr>
              <a:t>資料</a:t>
            </a:r>
            <a:r>
              <a:rPr lang="zh-TW" altLang="en-US" sz="1400" dirty="0">
                <a:solidFill>
                  <a:prstClr val="black"/>
                </a:solidFill>
                <a:latin typeface="微軟正黑體" panose="020B0604030504040204" pitchFamily="34" charset="-120"/>
                <a:ea typeface="微軟正黑體" panose="020B0604030504040204" pitchFamily="34" charset="-120"/>
              </a:rPr>
              <a:t>來源</a:t>
            </a:r>
            <a:r>
              <a:rPr lang="zh-TW" altLang="en-US" sz="1400" dirty="0" smtClean="0">
                <a:solidFill>
                  <a:prstClr val="black"/>
                </a:solidFill>
                <a:latin typeface="微軟正黑體" panose="020B0604030504040204" pitchFamily="34" charset="-120"/>
                <a:ea typeface="微軟正黑體" panose="020B0604030504040204" pitchFamily="34" charset="-120"/>
              </a:rPr>
              <a:t>：</a:t>
            </a:r>
            <a:r>
              <a:rPr lang="zh-TW" altLang="en-US" sz="1400" dirty="0">
                <a:solidFill>
                  <a:prstClr val="black"/>
                </a:solidFill>
                <a:latin typeface="微軟正黑體" panose="020B0604030504040204" pitchFamily="34" charset="-120"/>
                <a:ea typeface="微軟正黑體" panose="020B0604030504040204" pitchFamily="34" charset="-120"/>
              </a:rPr>
              <a:t>依</a:t>
            </a:r>
            <a:r>
              <a:rPr lang="zh-TW" altLang="en-US" sz="1400" dirty="0" smtClean="0">
                <a:solidFill>
                  <a:prstClr val="black"/>
                </a:solidFill>
                <a:latin typeface="微軟正黑體" panose="020B0604030504040204" pitchFamily="34" charset="-120"/>
                <a:ea typeface="微軟正黑體" panose="020B0604030504040204" pitchFamily="34" charset="-120"/>
              </a:rPr>
              <a:t>行政院主計總處資料估算</a:t>
            </a:r>
            <a:endParaRPr lang="zh-TW" altLang="en-US" sz="14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2971129" y="3413641"/>
            <a:ext cx="3005951" cy="707886"/>
          </a:xfrm>
          <a:prstGeom prst="rect">
            <a:avLst/>
          </a:prstGeom>
        </p:spPr>
        <p:txBody>
          <a:bodyPr wrap="none">
            <a:spAutoFit/>
          </a:bodyPr>
          <a:lstStyle/>
          <a:p>
            <a:r>
              <a:rPr lang="zh-TW" altLang="en-US" sz="2000" b="1" dirty="0">
                <a:solidFill>
                  <a:prstClr val="black"/>
                </a:solidFill>
                <a:latin typeface="微軟正黑體" panose="020B0604030504040204" pitchFamily="34" charset="-120"/>
                <a:ea typeface="微軟正黑體" panose="020B0604030504040204" pitchFamily="34" charset="-120"/>
              </a:rPr>
              <a:t>臺灣</a:t>
            </a:r>
            <a:r>
              <a:rPr lang="zh-TW" altLang="en-US" sz="2000" b="1" dirty="0" smtClean="0">
                <a:solidFill>
                  <a:prstClr val="black"/>
                </a:solidFill>
                <a:latin typeface="微軟正黑體" panose="020B0604030504040204" pitchFamily="34" charset="-120"/>
                <a:ea typeface="微軟正黑體" panose="020B0604030504040204" pitchFamily="34" charset="-120"/>
              </a:rPr>
              <a:t>經濟成長來源之貢獻</a:t>
            </a:r>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ctr"/>
            <a:r>
              <a:rPr lang="en-US" altLang="zh-TW" sz="2000" b="1" dirty="0" smtClean="0">
                <a:solidFill>
                  <a:prstClr val="black"/>
                </a:solidFill>
                <a:latin typeface="微軟正黑體" panose="020B0604030504040204" pitchFamily="34" charset="-120"/>
                <a:ea typeface="微軟正黑體" panose="020B0604030504040204" pitchFamily="34" charset="-120"/>
              </a:rPr>
              <a:t>(</a:t>
            </a:r>
            <a:r>
              <a:rPr lang="zh-TW" altLang="en-US" sz="2000" b="1" dirty="0" smtClean="0">
                <a:solidFill>
                  <a:prstClr val="black"/>
                </a:solidFill>
                <a:latin typeface="微軟正黑體" panose="020B0604030504040204" pitchFamily="34" charset="-120"/>
                <a:ea typeface="微軟正黑體" panose="020B0604030504040204" pitchFamily="34" charset="-120"/>
              </a:rPr>
              <a:t>生產要素投入面</a:t>
            </a:r>
            <a:r>
              <a:rPr lang="en-US" altLang="zh-TW" sz="2000" b="1" dirty="0" smtClean="0">
                <a:solidFill>
                  <a:prstClr val="black"/>
                </a:solidFill>
                <a:latin typeface="微軟正黑體" panose="020B0604030504040204" pitchFamily="34" charset="-120"/>
                <a:ea typeface="微軟正黑體" panose="020B0604030504040204" pitchFamily="34" charset="-120"/>
              </a:rPr>
              <a:t>)</a:t>
            </a:r>
            <a:endParaRPr lang="zh-TW" altLang="en-US" sz="2000" b="1"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80236" y="1244846"/>
            <a:ext cx="8936442" cy="2092881"/>
          </a:xfrm>
          <a:prstGeom prst="rect">
            <a:avLst/>
          </a:prstGeom>
        </p:spPr>
        <p:txBody>
          <a:bodyPr wrap="square">
            <a:spAutoFit/>
          </a:bodyPr>
          <a:lstStyle/>
          <a:p>
            <a:pPr marL="342900" indent="-342900" algn="just">
              <a:lnSpc>
                <a:spcPts val="3000"/>
              </a:lnSpc>
              <a:spcAft>
                <a:spcPts val="600"/>
              </a:spcAft>
              <a:buClr>
                <a:prstClr val="black"/>
              </a:buClr>
              <a:buFont typeface="Wingdings" panose="05000000000000000000" pitchFamily="2" charset="2"/>
              <a:buChar char="n"/>
            </a:pPr>
            <a:r>
              <a:rPr lang="zh-TW" altLang="en-US" sz="2000" b="1" dirty="0">
                <a:solidFill>
                  <a:srgbClr val="1F497D"/>
                </a:solidFill>
                <a:latin typeface="微軟正黑體" pitchFamily="34" charset="-120"/>
                <a:ea typeface="微軟正黑體" pitchFamily="34" charset="-120"/>
              </a:rPr>
              <a:t>以產出成長來源分析，</a:t>
            </a:r>
            <a:r>
              <a:rPr lang="en-US" altLang="zh-TW" sz="2000" b="1" dirty="0">
                <a:solidFill>
                  <a:srgbClr val="1F497D"/>
                </a:solidFill>
                <a:latin typeface="微軟正黑體" pitchFamily="34" charset="-120"/>
                <a:ea typeface="微軟正黑體" pitchFamily="34" charset="-120"/>
              </a:rPr>
              <a:t>2008-2015</a:t>
            </a:r>
            <a:r>
              <a:rPr lang="zh-TW" altLang="en-US" sz="2000" b="1" dirty="0">
                <a:solidFill>
                  <a:srgbClr val="1F497D"/>
                </a:solidFill>
                <a:latin typeface="微軟正黑體" pitchFamily="34" charset="-120"/>
                <a:ea typeface="微軟正黑體" pitchFamily="34" charset="-120"/>
              </a:rPr>
              <a:t>年產出成長率較過去</a:t>
            </a:r>
            <a:r>
              <a:rPr lang="en-US" altLang="zh-TW" sz="2000" b="1" dirty="0">
                <a:solidFill>
                  <a:srgbClr val="1F497D"/>
                </a:solidFill>
                <a:latin typeface="微軟正黑體" pitchFamily="34" charset="-120"/>
                <a:ea typeface="微軟正黑體" pitchFamily="34" charset="-120"/>
              </a:rPr>
              <a:t>8</a:t>
            </a:r>
            <a:r>
              <a:rPr lang="zh-TW" altLang="en-US" sz="2000" b="1" dirty="0">
                <a:solidFill>
                  <a:srgbClr val="1F497D"/>
                </a:solidFill>
                <a:latin typeface="微軟正黑體" pitchFamily="34" charset="-120"/>
                <a:ea typeface="微軟正黑體" pitchFamily="34" charset="-120"/>
              </a:rPr>
              <a:t>年下滑約</a:t>
            </a:r>
            <a:r>
              <a:rPr lang="en-US" altLang="zh-TW" sz="2000" b="1" dirty="0">
                <a:solidFill>
                  <a:srgbClr val="1F497D"/>
                </a:solidFill>
                <a:latin typeface="微軟正黑體" pitchFamily="34" charset="-120"/>
                <a:ea typeface="微軟正黑體" pitchFamily="34" charset="-120"/>
              </a:rPr>
              <a:t>2</a:t>
            </a:r>
            <a:r>
              <a:rPr lang="zh-TW" altLang="en-US" sz="2000" b="1" dirty="0">
                <a:solidFill>
                  <a:srgbClr val="1F497D"/>
                </a:solidFill>
                <a:latin typeface="微軟正黑體" pitchFamily="34" charset="-120"/>
                <a:ea typeface="微軟正黑體" pitchFamily="34" charset="-120"/>
              </a:rPr>
              <a:t>個百分點，其中總要素生產力</a:t>
            </a:r>
            <a:r>
              <a:rPr lang="en-US" altLang="zh-TW" sz="2000" b="1" dirty="0">
                <a:solidFill>
                  <a:srgbClr val="1F497D"/>
                </a:solidFill>
                <a:latin typeface="微軟正黑體" pitchFamily="34" charset="-120"/>
                <a:ea typeface="微軟正黑體" pitchFamily="34" charset="-120"/>
              </a:rPr>
              <a:t>(</a:t>
            </a:r>
            <a:r>
              <a:rPr lang="zh-TW" altLang="en-US" sz="2000" b="1" dirty="0">
                <a:solidFill>
                  <a:srgbClr val="1F497D"/>
                </a:solidFill>
                <a:latin typeface="微軟正黑體" pitchFamily="34" charset="-120"/>
                <a:ea typeface="微軟正黑體" pitchFamily="34" charset="-120"/>
              </a:rPr>
              <a:t>技術進展及擴散</a:t>
            </a:r>
            <a:r>
              <a:rPr lang="en-US" altLang="zh-TW" sz="2000" b="1" dirty="0">
                <a:solidFill>
                  <a:srgbClr val="1F497D"/>
                </a:solidFill>
                <a:latin typeface="微軟正黑體" pitchFamily="34" charset="-120"/>
                <a:ea typeface="微軟正黑體" pitchFamily="34" charset="-120"/>
              </a:rPr>
              <a:t>)</a:t>
            </a:r>
            <a:r>
              <a:rPr lang="zh-TW" altLang="en-US" sz="2000" b="1" dirty="0">
                <a:solidFill>
                  <a:srgbClr val="1F497D"/>
                </a:solidFill>
                <a:latin typeface="微軟正黑體" pitchFamily="34" charset="-120"/>
                <a:ea typeface="微軟正黑體" pitchFamily="34" charset="-120"/>
              </a:rPr>
              <a:t>、資本投入各約減少</a:t>
            </a:r>
            <a:r>
              <a:rPr lang="en-US" altLang="zh-TW" sz="2000" b="1" dirty="0">
                <a:solidFill>
                  <a:srgbClr val="1F497D"/>
                </a:solidFill>
                <a:latin typeface="微軟正黑體" pitchFamily="34" charset="-120"/>
                <a:ea typeface="微軟正黑體" pitchFamily="34" charset="-120"/>
              </a:rPr>
              <a:t>1</a:t>
            </a:r>
            <a:r>
              <a:rPr lang="zh-TW" altLang="en-US" sz="2000" b="1" dirty="0">
                <a:solidFill>
                  <a:srgbClr val="1F497D"/>
                </a:solidFill>
                <a:latin typeface="微軟正黑體" pitchFamily="34" charset="-120"/>
                <a:ea typeface="微軟正黑體" pitchFamily="34" charset="-120"/>
              </a:rPr>
              <a:t>個百分點，凸顯臺灣存在創新不足、投資不振之結構性問題</a:t>
            </a:r>
            <a:endParaRPr lang="en-US" altLang="zh-TW" sz="2000" b="1" dirty="0">
              <a:solidFill>
                <a:srgbClr val="1F497D"/>
              </a:solidFill>
              <a:latin typeface="微軟正黑體" pitchFamily="34" charset="-120"/>
              <a:ea typeface="微軟正黑體" pitchFamily="34" charset="-120"/>
            </a:endParaRPr>
          </a:p>
          <a:p>
            <a:pPr marL="342900" indent="-342900" algn="just">
              <a:lnSpc>
                <a:spcPts val="3000"/>
              </a:lnSpc>
              <a:spcAft>
                <a:spcPts val="600"/>
              </a:spcAft>
              <a:buClr>
                <a:prstClr val="black"/>
              </a:buClr>
              <a:buFont typeface="Wingdings" panose="05000000000000000000" pitchFamily="2" charset="2"/>
              <a:buChar char="n"/>
            </a:pPr>
            <a:r>
              <a:rPr lang="zh-TW" altLang="en-US" sz="2000" b="1" dirty="0" smtClean="0">
                <a:solidFill>
                  <a:srgbClr val="1F497D"/>
                </a:solidFill>
                <a:latin typeface="微軟正黑體" pitchFamily="34" charset="-120"/>
                <a:ea typeface="微軟正黑體" pitchFamily="34" charset="-120"/>
              </a:rPr>
              <a:t>臺灣應</a:t>
            </a:r>
            <a:r>
              <a:rPr lang="zh-TW" altLang="en-US" sz="2000" b="1" dirty="0">
                <a:solidFill>
                  <a:srgbClr val="1F497D"/>
                </a:solidFill>
                <a:latin typeface="微軟正黑體" pitchFamily="34" charset="-120"/>
                <a:ea typeface="微軟正黑體" pitchFamily="34" charset="-120"/>
              </a:rPr>
              <a:t>盡力改善投資環境，解決「五缺」困境，並因應網路新</a:t>
            </a:r>
            <a:r>
              <a:rPr lang="zh-TW" altLang="en-US" sz="2000" b="1" dirty="0" smtClean="0">
                <a:solidFill>
                  <a:srgbClr val="1F497D"/>
                </a:solidFill>
                <a:latin typeface="微軟正黑體" pitchFamily="34" charset="-120"/>
                <a:ea typeface="微軟正黑體" pitchFamily="34" charset="-120"/>
              </a:rPr>
              <a:t>經濟</a:t>
            </a:r>
            <a:r>
              <a:rPr lang="zh-TW" altLang="en-US" sz="2000" b="1" dirty="0">
                <a:solidFill>
                  <a:srgbClr val="1F497D"/>
                </a:solidFill>
                <a:latin typeface="微軟正黑體" pitchFamily="34" charset="-120"/>
                <a:ea typeface="微軟正黑體" pitchFamily="34" charset="-120"/>
              </a:rPr>
              <a:t>發展</a:t>
            </a:r>
            <a:r>
              <a:rPr lang="zh-TW" altLang="en-US" sz="2000" b="1" dirty="0" smtClean="0">
                <a:solidFill>
                  <a:srgbClr val="1F497D"/>
                </a:solidFill>
                <a:latin typeface="微軟正黑體" pitchFamily="34" charset="-120"/>
                <a:ea typeface="微軟正黑體" pitchFamily="34" charset="-120"/>
              </a:rPr>
              <a:t>，</a:t>
            </a:r>
            <a:r>
              <a:rPr lang="zh-TW" altLang="en-US" sz="2000" b="1" dirty="0">
                <a:solidFill>
                  <a:srgbClr val="1F497D"/>
                </a:solidFill>
                <a:latin typeface="微軟正黑體" pitchFamily="34" charset="-120"/>
                <a:ea typeface="微軟正黑體" pitchFamily="34" charset="-120"/>
              </a:rPr>
              <a:t>強化數位相關投資，激發民間</a:t>
            </a:r>
            <a:r>
              <a:rPr lang="zh-TW" altLang="en-US" sz="2000" b="1" dirty="0" smtClean="0">
                <a:solidFill>
                  <a:srgbClr val="1F497D"/>
                </a:solidFill>
                <a:latin typeface="微軟正黑體" pitchFamily="34" charset="-120"/>
                <a:ea typeface="微軟正黑體" pitchFamily="34" charset="-120"/>
              </a:rPr>
              <a:t>創新，以厚植整體經濟成長潛能</a:t>
            </a:r>
            <a:endParaRPr lang="en-US" altLang="zh-TW" sz="2000" b="1" dirty="0">
              <a:solidFill>
                <a:srgbClr val="1F497D"/>
              </a:solidFill>
              <a:latin typeface="微軟正黑體" pitchFamily="34" charset="-120"/>
              <a:ea typeface="微軟正黑體" pitchFamily="34" charset="-120"/>
            </a:endParaRPr>
          </a:p>
        </p:txBody>
      </p:sp>
      <p:sp>
        <p:nvSpPr>
          <p:cNvPr id="3" name="投影片編號版面配置區 2"/>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7</a:t>
            </a:fld>
            <a:endParaRPr lang="zh-TW" altLang="en-US">
              <a:solidFill>
                <a:prstClr val="black">
                  <a:tint val="75000"/>
                </a:prstClr>
              </a:solidFill>
            </a:endParaRPr>
          </a:p>
        </p:txBody>
      </p:sp>
      <p:sp>
        <p:nvSpPr>
          <p:cNvPr id="8" name="文字方塊 7"/>
          <p:cNvSpPr txBox="1"/>
          <p:nvPr/>
        </p:nvSpPr>
        <p:spPr>
          <a:xfrm>
            <a:off x="7887862" y="3767584"/>
            <a:ext cx="881973" cy="307777"/>
          </a:xfrm>
          <a:prstGeom prst="rect">
            <a:avLst/>
          </a:prstGeom>
          <a:noFill/>
        </p:spPr>
        <p:txBody>
          <a:bodyPr wrap="none" rtlCol="0">
            <a:spAutoFit/>
          </a:bodyPr>
          <a:lstStyle/>
          <a:p>
            <a:r>
              <a:rPr lang="zh-TW" altLang="en-US" sz="1400" dirty="0" smtClean="0">
                <a:solidFill>
                  <a:prstClr val="black"/>
                </a:solidFill>
                <a:latin typeface="微軟正黑體" panose="020B0604030504040204" pitchFamily="34" charset="-120"/>
                <a:ea typeface="微軟正黑體" panose="020B0604030504040204" pitchFamily="34" charset="-120"/>
              </a:rPr>
              <a:t>單位：</a:t>
            </a:r>
            <a:r>
              <a:rPr lang="en-US" altLang="zh-TW" sz="1400" dirty="0">
                <a:solidFill>
                  <a:prstClr val="black"/>
                </a:solidFill>
                <a:latin typeface="微軟正黑體" panose="020B0604030504040204" pitchFamily="34" charset="-120"/>
                <a:ea typeface="微軟正黑體" panose="020B0604030504040204" pitchFamily="34" charset="-120"/>
              </a:rPr>
              <a:t>%</a:t>
            </a:r>
            <a:endParaRPr lang="zh-TW" altLang="en-US" sz="14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48815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627784" y="203498"/>
            <a:ext cx="3570208" cy="701731"/>
          </a:xfrm>
          <a:prstGeom prst="rect">
            <a:avLst/>
          </a:prstGeom>
        </p:spPr>
        <p:txBody>
          <a:bodyPr wrap="none">
            <a:spAutoFit/>
          </a:bodyPr>
          <a:lstStyle/>
          <a:p>
            <a:pPr algn="ctr">
              <a:lnSpc>
                <a:spcPct val="90000"/>
              </a:lnSpc>
              <a:spcBef>
                <a:spcPct val="0"/>
              </a:spcBef>
            </a:pPr>
            <a:r>
              <a:rPr lang="zh-TW" altLang="en-US" sz="4400" b="1" dirty="0">
                <a:solidFill>
                  <a:srgbClr val="4F81BD">
                    <a:lumMod val="50000"/>
                  </a:srgbClr>
                </a:solidFill>
                <a:latin typeface="微軟正黑體" panose="020B0604030504040204" pitchFamily="34" charset="-120"/>
                <a:ea typeface="微軟正黑體" panose="020B0604030504040204" pitchFamily="34" charset="-120"/>
                <a:cs typeface="Arial" panose="020B0604020202020204" pitchFamily="34" charset="0"/>
              </a:rPr>
              <a:t>參、強化作為</a:t>
            </a:r>
          </a:p>
        </p:txBody>
      </p:sp>
      <p:sp>
        <p:nvSpPr>
          <p:cNvPr id="6" name="投影片編號版面配置區 5"/>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8</a:t>
            </a:fld>
            <a:endParaRPr lang="zh-TW" altLang="en-US">
              <a:solidFill>
                <a:prstClr val="black">
                  <a:tint val="75000"/>
                </a:prstClr>
              </a:solidFill>
            </a:endParaRPr>
          </a:p>
        </p:txBody>
      </p:sp>
      <p:sp>
        <p:nvSpPr>
          <p:cNvPr id="21" name="AutoShape 7"/>
          <p:cNvSpPr>
            <a:spLocks noChangeArrowheads="1"/>
          </p:cNvSpPr>
          <p:nvPr/>
        </p:nvSpPr>
        <p:spPr bwMode="gray">
          <a:xfrm>
            <a:off x="424963" y="2248758"/>
            <a:ext cx="3931013" cy="935643"/>
          </a:xfrm>
          <a:prstGeom prst="roundRect">
            <a:avLst>
              <a:gd name="adj" fmla="val 50000"/>
            </a:avLst>
          </a:prstGeom>
          <a:solidFill>
            <a:schemeClr val="accent4">
              <a:lumMod val="20000"/>
              <a:lumOff val="80000"/>
            </a:schemeClr>
          </a:solidFill>
          <a:ln w="38100" algn="ctr">
            <a:solidFill>
              <a:srgbClr val="FFFFFF"/>
            </a:solidFill>
            <a:round/>
            <a:headEnd/>
            <a:tailEnd/>
          </a:ln>
          <a:effectLst>
            <a:outerShdw dist="63500" dir="3187806" algn="ctr" rotWithShape="0">
              <a:schemeClr val="bg1">
                <a:lumMod val="75000"/>
              </a:schemeClr>
            </a:outerShdw>
          </a:effectLst>
        </p:spPr>
        <p:txBody>
          <a:bodyPr wrap="none" lIns="0" rIns="0" anchor="ctr"/>
          <a:lstStyle/>
          <a:p>
            <a:pPr algn="ctr">
              <a:defRPr/>
            </a:pPr>
            <a:r>
              <a:rPr lang="zh-TW" altLang="en-US" sz="3000" b="1" kern="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優化投資環境</a:t>
            </a:r>
            <a:endParaRPr lang="zh-TW" altLang="en-US" sz="3000" b="1" kern="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2" name="AutoShape 6"/>
          <p:cNvSpPr>
            <a:spLocks noChangeArrowheads="1"/>
          </p:cNvSpPr>
          <p:nvPr/>
        </p:nvSpPr>
        <p:spPr bwMode="gray">
          <a:xfrm>
            <a:off x="395536" y="3357453"/>
            <a:ext cx="3960440" cy="935643"/>
          </a:xfrm>
          <a:prstGeom prst="roundRect">
            <a:avLst>
              <a:gd name="adj" fmla="val 50000"/>
            </a:avLst>
          </a:prstGeom>
          <a:solidFill>
            <a:schemeClr val="accent1">
              <a:lumMod val="40000"/>
              <a:lumOff val="60000"/>
            </a:schemeClr>
          </a:solidFill>
          <a:ln w="38100" algn="ctr">
            <a:solidFill>
              <a:srgbClr val="FFFFFF"/>
            </a:solidFill>
            <a:round/>
            <a:headEnd/>
            <a:tailEnd/>
          </a:ln>
          <a:effectLst>
            <a:outerShdw dist="63500" dir="3187806" algn="ctr" rotWithShape="0">
              <a:schemeClr val="bg1">
                <a:lumMod val="75000"/>
              </a:schemeClr>
            </a:outerShdw>
          </a:effectLst>
        </p:spPr>
        <p:txBody>
          <a:bodyPr wrap="none" anchor="ctr"/>
          <a:lstStyle/>
          <a:p>
            <a:pPr algn="ctr">
              <a:defRPr/>
            </a:pPr>
            <a:r>
              <a:rPr lang="zh-TW" altLang="en-US" sz="3000" b="1" kern="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激發民間投資</a:t>
            </a:r>
            <a:endParaRPr lang="en-US" altLang="zh-TW" sz="3000" b="1" kern="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3" name="AutoShape 8"/>
          <p:cNvSpPr>
            <a:spLocks noChangeArrowheads="1"/>
          </p:cNvSpPr>
          <p:nvPr/>
        </p:nvSpPr>
        <p:spPr bwMode="gray">
          <a:xfrm>
            <a:off x="427779" y="5625474"/>
            <a:ext cx="3928197" cy="935643"/>
          </a:xfrm>
          <a:prstGeom prst="roundRect">
            <a:avLst>
              <a:gd name="adj" fmla="val 50000"/>
            </a:avLst>
          </a:prstGeom>
          <a:solidFill>
            <a:schemeClr val="accent3">
              <a:lumMod val="60000"/>
              <a:lumOff val="40000"/>
            </a:schemeClr>
          </a:solidFill>
          <a:ln w="38100" algn="ctr">
            <a:solidFill>
              <a:srgbClr val="FFFFFF"/>
            </a:solidFill>
            <a:round/>
            <a:headEnd/>
            <a:tailEnd/>
          </a:ln>
          <a:effectLst>
            <a:outerShdw dist="63500" dir="3187806" algn="ctr" rotWithShape="0">
              <a:schemeClr val="bg1">
                <a:lumMod val="75000"/>
              </a:schemeClr>
            </a:outerShdw>
          </a:effectLst>
        </p:spPr>
        <p:txBody>
          <a:bodyPr wrap="square" lIns="0" rIns="0" anchor="ctr"/>
          <a:lstStyle/>
          <a:p>
            <a:pPr algn="ctr">
              <a:defRPr/>
            </a:pPr>
            <a:r>
              <a:rPr lang="zh-TW" altLang="en-US" sz="3000" b="1" kern="0" spc="-80" dirty="0" smtClean="0">
                <a:solidFill>
                  <a:srgbClr val="002060"/>
                </a:solidFill>
                <a:latin typeface="微軟正黑體" panose="020B0604030504040204" pitchFamily="34" charset="-120"/>
                <a:ea typeface="微軟正黑體" panose="020B0604030504040204" pitchFamily="34" charset="-120"/>
              </a:rPr>
              <a:t>強化數位創新</a:t>
            </a:r>
            <a:endParaRPr lang="en-US" altLang="zh-TW" sz="3000" b="1" kern="0" spc="-80" dirty="0">
              <a:solidFill>
                <a:srgbClr val="002060"/>
              </a:solidFill>
              <a:latin typeface="微軟正黑體" panose="020B0604030504040204" pitchFamily="34" charset="-120"/>
              <a:ea typeface="微軟正黑體" panose="020B0604030504040204" pitchFamily="34" charset="-120"/>
            </a:endParaRPr>
          </a:p>
        </p:txBody>
      </p:sp>
      <p:sp>
        <p:nvSpPr>
          <p:cNvPr id="24" name="AutoShape 7"/>
          <p:cNvSpPr>
            <a:spLocks noChangeArrowheads="1"/>
          </p:cNvSpPr>
          <p:nvPr/>
        </p:nvSpPr>
        <p:spPr bwMode="gray">
          <a:xfrm>
            <a:off x="395536" y="4509581"/>
            <a:ext cx="3931013" cy="935643"/>
          </a:xfrm>
          <a:prstGeom prst="roundRect">
            <a:avLst>
              <a:gd name="adj" fmla="val 50000"/>
            </a:avLst>
          </a:prstGeom>
          <a:solidFill>
            <a:schemeClr val="accent5">
              <a:lumMod val="40000"/>
              <a:lumOff val="60000"/>
            </a:schemeClr>
          </a:solidFill>
          <a:ln w="38100" algn="ctr">
            <a:solidFill>
              <a:srgbClr val="FFFFFF"/>
            </a:solidFill>
            <a:round/>
            <a:headEnd/>
            <a:tailEnd/>
          </a:ln>
          <a:effectLst>
            <a:outerShdw dist="63500" dir="3187806" algn="ctr" rotWithShape="0">
              <a:schemeClr val="bg1">
                <a:lumMod val="75000"/>
              </a:schemeClr>
            </a:outerShdw>
          </a:effectLst>
        </p:spPr>
        <p:txBody>
          <a:bodyPr wrap="none" lIns="0" rIns="0" anchor="ctr"/>
          <a:lstStyle/>
          <a:p>
            <a:pPr algn="ctr">
              <a:defRPr/>
            </a:pPr>
            <a:r>
              <a:rPr lang="zh-TW" altLang="en-US" sz="2800" b="1" kern="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加強國營及</a:t>
            </a:r>
            <a:endParaRPr lang="en-US" altLang="zh-TW" sz="2800" b="1" kern="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endParaRPr>
          </a:p>
          <a:p>
            <a:pPr algn="ctr">
              <a:defRPr/>
            </a:pPr>
            <a:r>
              <a:rPr lang="zh-TW" altLang="en-US" sz="2800" b="1" kern="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泛公股事業投資</a:t>
            </a:r>
            <a:endParaRPr lang="zh-TW" altLang="en-US" sz="2800" b="1" kern="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pSp>
        <p:nvGrpSpPr>
          <p:cNvPr id="26" name="群組 25"/>
          <p:cNvGrpSpPr/>
          <p:nvPr/>
        </p:nvGrpSpPr>
        <p:grpSpPr>
          <a:xfrm>
            <a:off x="933667" y="1426289"/>
            <a:ext cx="2805780" cy="750144"/>
            <a:chOff x="7276" y="-366598"/>
            <a:chExt cx="2630221" cy="570148"/>
          </a:xfrm>
          <a:solidFill>
            <a:schemeClr val="accent2">
              <a:lumMod val="50000"/>
            </a:schemeClr>
          </a:solidFill>
        </p:grpSpPr>
        <p:sp>
          <p:nvSpPr>
            <p:cNvPr id="30" name="矩形 29"/>
            <p:cNvSpPr/>
            <p:nvPr/>
          </p:nvSpPr>
          <p:spPr>
            <a:xfrm>
              <a:off x="7276" y="-366598"/>
              <a:ext cx="2630221" cy="570148"/>
            </a:xfrm>
            <a:prstGeom prst="rect">
              <a:avLst/>
            </a:prstGeom>
            <a:grpFill/>
            <a:ln>
              <a:noFill/>
            </a:ln>
          </p:spPr>
          <p:style>
            <a:lnRef idx="2">
              <a:schemeClr val="accent2">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31" name="矩形 30"/>
            <p:cNvSpPr/>
            <p:nvPr/>
          </p:nvSpPr>
          <p:spPr>
            <a:xfrm>
              <a:off x="7276" y="-366598"/>
              <a:ext cx="2630221" cy="570148"/>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algn="ctr" defTabSz="1066800">
                <a:lnSpc>
                  <a:spcPct val="90000"/>
                </a:lnSpc>
                <a:spcBef>
                  <a:spcPct val="0"/>
                </a:spcBef>
                <a:spcAft>
                  <a:spcPct val="35000"/>
                </a:spcAft>
              </a:pPr>
              <a:endParaRPr lang="zh-TW" altLang="en-US" sz="3200" b="1" dirty="0">
                <a:solidFill>
                  <a:prstClr val="black"/>
                </a:solidFill>
                <a:latin typeface="微軟正黑體" panose="020B0604030504040204" pitchFamily="34" charset="-120"/>
                <a:ea typeface="微軟正黑體" panose="020B0604030504040204" pitchFamily="34" charset="-120"/>
              </a:endParaRPr>
            </a:p>
          </p:txBody>
        </p:sp>
      </p:grpSp>
      <p:grpSp>
        <p:nvGrpSpPr>
          <p:cNvPr id="27" name="群組 26"/>
          <p:cNvGrpSpPr/>
          <p:nvPr/>
        </p:nvGrpSpPr>
        <p:grpSpPr>
          <a:xfrm>
            <a:off x="974132" y="1375598"/>
            <a:ext cx="2805780" cy="750144"/>
            <a:chOff x="7276" y="-366598"/>
            <a:chExt cx="2630221" cy="570148"/>
          </a:xfrm>
        </p:grpSpPr>
        <p:sp>
          <p:nvSpPr>
            <p:cNvPr id="28" name="矩形 27"/>
            <p:cNvSpPr/>
            <p:nvPr/>
          </p:nvSpPr>
          <p:spPr>
            <a:xfrm>
              <a:off x="7276" y="-366598"/>
              <a:ext cx="2630221" cy="570148"/>
            </a:xfrm>
            <a:prstGeom prst="rect">
              <a:avLst/>
            </a:prstGeom>
            <a:solidFill>
              <a:schemeClr val="accent2">
                <a:lumMod val="60000"/>
                <a:lumOff val="40000"/>
              </a:schemeClr>
            </a:solidFill>
            <a:ln>
              <a:solidFill>
                <a:schemeClr val="accent2">
                  <a:lumMod val="50000"/>
                </a:schemeClr>
              </a:solidFill>
            </a:ln>
          </p:spPr>
          <p:style>
            <a:lnRef idx="2">
              <a:schemeClr val="accent2">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29" name="矩形 28"/>
            <p:cNvSpPr/>
            <p:nvPr/>
          </p:nvSpPr>
          <p:spPr>
            <a:xfrm>
              <a:off x="7276" y="-366598"/>
              <a:ext cx="2630221" cy="570148"/>
            </a:xfrm>
            <a:prstGeom prst="rect">
              <a:avLst/>
            </a:prstGeom>
            <a:solidFill>
              <a:schemeClr val="accent2">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algn="ctr" defTabSz="1066800">
                <a:lnSpc>
                  <a:spcPct val="90000"/>
                </a:lnSpc>
                <a:spcBef>
                  <a:spcPct val="0"/>
                </a:spcBef>
                <a:spcAft>
                  <a:spcPct val="35000"/>
                </a:spcAft>
              </a:pPr>
              <a:r>
                <a:rPr lang="zh-TW" altLang="en-US" sz="3200" b="1" dirty="0" smtClean="0">
                  <a:solidFill>
                    <a:prstClr val="black"/>
                  </a:solidFill>
                  <a:latin typeface="微軟正黑體" panose="020B0604030504040204" pitchFamily="34" charset="-120"/>
                  <a:ea typeface="微軟正黑體" panose="020B0604030504040204" pitchFamily="34" charset="-120"/>
                </a:rPr>
                <a:t>政策主軸</a:t>
              </a:r>
              <a:endParaRPr lang="zh-TW" altLang="en-US" sz="3200" b="1" dirty="0">
                <a:solidFill>
                  <a:prstClr val="black"/>
                </a:solidFill>
                <a:latin typeface="微軟正黑體" panose="020B0604030504040204" pitchFamily="34" charset="-120"/>
                <a:ea typeface="微軟正黑體" panose="020B0604030504040204" pitchFamily="34" charset="-120"/>
              </a:endParaRPr>
            </a:p>
          </p:txBody>
        </p:sp>
      </p:grpSp>
      <p:grpSp>
        <p:nvGrpSpPr>
          <p:cNvPr id="32" name="群組 31"/>
          <p:cNvGrpSpPr/>
          <p:nvPr/>
        </p:nvGrpSpPr>
        <p:grpSpPr>
          <a:xfrm>
            <a:off x="5668343" y="1376282"/>
            <a:ext cx="2816472" cy="796237"/>
            <a:chOff x="3203848" y="1052736"/>
            <a:chExt cx="2664296" cy="583983"/>
          </a:xfrm>
        </p:grpSpPr>
        <p:sp>
          <p:nvSpPr>
            <p:cNvPr id="33" name="矩形 32"/>
            <p:cNvSpPr/>
            <p:nvPr/>
          </p:nvSpPr>
          <p:spPr>
            <a:xfrm>
              <a:off x="3203848" y="1090667"/>
              <a:ext cx="2630221" cy="546052"/>
            </a:xfrm>
            <a:prstGeom prst="rect">
              <a:avLst/>
            </a:prstGeom>
            <a:solidFill>
              <a:schemeClr val="accent5"/>
            </a:solidFill>
            <a:ln>
              <a:noFill/>
            </a:ln>
          </p:spPr>
          <p:style>
            <a:lnRef idx="2">
              <a:schemeClr val="accent2">
                <a:hueOff val="-4271743"/>
                <a:satOff val="12481"/>
                <a:lumOff val="-2353"/>
                <a:alphaOff val="0"/>
              </a:schemeClr>
            </a:lnRef>
            <a:fillRef idx="1">
              <a:scrgbClr r="0" g="0" b="0"/>
            </a:fillRef>
            <a:effectRef idx="0">
              <a:schemeClr val="accent2">
                <a:hueOff val="-4271743"/>
                <a:satOff val="12481"/>
                <a:lumOff val="-2353"/>
                <a:alphaOff val="0"/>
              </a:schemeClr>
            </a:effectRef>
            <a:fontRef idx="minor">
              <a:schemeClr val="lt1"/>
            </a:fontRef>
          </p:style>
        </p:sp>
        <p:sp>
          <p:nvSpPr>
            <p:cNvPr id="34" name="矩形 33"/>
            <p:cNvSpPr/>
            <p:nvPr/>
          </p:nvSpPr>
          <p:spPr>
            <a:xfrm>
              <a:off x="3237923" y="1052736"/>
              <a:ext cx="2630221" cy="546053"/>
            </a:xfrm>
            <a:prstGeom prst="rect">
              <a:avLst/>
            </a:prstGeom>
            <a:solidFill>
              <a:schemeClr val="accent5">
                <a:lumMod val="40000"/>
                <a:lumOff val="60000"/>
              </a:schemeClr>
            </a:solidFill>
            <a:ln>
              <a:solidFill>
                <a:schemeClr val="accent5">
                  <a:lumMod val="75000"/>
                </a:schemeClr>
              </a:solidFill>
            </a:ln>
            <a:effectLst/>
          </p:spPr>
          <p:style>
            <a:lnRef idx="0">
              <a:scrgbClr r="0" g="0" b="0"/>
            </a:lnRef>
            <a:fillRef idx="0">
              <a:scrgbClr r="0" g="0" b="0"/>
            </a:fillRef>
            <a:effectRef idx="0">
              <a:scrgbClr r="0" g="0" b="0"/>
            </a:effectRef>
            <a:fontRef idx="minor">
              <a:schemeClr val="lt1"/>
            </a:fontRef>
          </p:style>
          <p:txBody>
            <a:bodyPr spcFirstLastPara="0" vert="horz" wrap="square" lIns="72000" tIns="97536" rIns="72000" bIns="97536" numCol="1" spcCol="1270" anchor="ctr" anchorCtr="0">
              <a:noAutofit/>
            </a:bodyPr>
            <a:lstStyle/>
            <a:p>
              <a:pPr algn="ctr" defTabSz="1066800">
                <a:lnSpc>
                  <a:spcPct val="90000"/>
                </a:lnSpc>
                <a:spcBef>
                  <a:spcPct val="0"/>
                </a:spcBef>
                <a:spcAft>
                  <a:spcPct val="35000"/>
                </a:spcAft>
              </a:pPr>
              <a:r>
                <a:rPr lang="zh-TW" altLang="en-US" sz="3200" b="1" dirty="0" smtClean="0">
                  <a:solidFill>
                    <a:prstClr val="black"/>
                  </a:solidFill>
                  <a:latin typeface="微軟正黑體" panose="020B0604030504040204" pitchFamily="34" charset="-120"/>
                  <a:ea typeface="微軟正黑體" panose="020B0604030504040204" pitchFamily="34" charset="-120"/>
                </a:rPr>
                <a:t>政策效益</a:t>
              </a:r>
              <a:endParaRPr lang="zh-TW" altLang="en-US" sz="3200" b="1" dirty="0">
                <a:solidFill>
                  <a:prstClr val="black"/>
                </a:solidFill>
                <a:latin typeface="微軟正黑體" panose="020B0604030504040204" pitchFamily="34" charset="-120"/>
                <a:ea typeface="微軟正黑體" panose="020B0604030504040204" pitchFamily="34" charset="-120"/>
              </a:endParaRPr>
            </a:p>
          </p:txBody>
        </p:sp>
      </p:grpSp>
      <p:sp>
        <p:nvSpPr>
          <p:cNvPr id="40" name="燕尾形向右箭號 39"/>
          <p:cNvSpPr/>
          <p:nvPr/>
        </p:nvSpPr>
        <p:spPr>
          <a:xfrm>
            <a:off x="4487255" y="3675108"/>
            <a:ext cx="967891" cy="1296144"/>
          </a:xfrm>
          <a:prstGeom prst="notchedRightArrow">
            <a:avLst>
              <a:gd name="adj1" fmla="val 50000"/>
              <a:gd name="adj2" fmla="val 41588"/>
            </a:avLst>
          </a:prstGeom>
          <a:solidFill>
            <a:srgbClr val="9BBB59">
              <a:tint val="40000"/>
              <a:hueOff val="0"/>
              <a:satOff val="0"/>
              <a:lumOff val="0"/>
              <a:alphaOff val="0"/>
            </a:srgbClr>
          </a:solidFill>
          <a:ln>
            <a:noFill/>
          </a:ln>
          <a:effectLst/>
        </p:spPr>
      </p:sp>
      <p:sp>
        <p:nvSpPr>
          <p:cNvPr id="44" name="圓角化對角線角落矩形 43"/>
          <p:cNvSpPr/>
          <p:nvPr/>
        </p:nvSpPr>
        <p:spPr>
          <a:xfrm>
            <a:off x="5616424" y="2348880"/>
            <a:ext cx="2988024" cy="1822816"/>
          </a:xfrm>
          <a:prstGeom prst="round2DiagRect">
            <a:avLst/>
          </a:prstGeom>
          <a:noFill/>
          <a:ln w="28575" cap="flat" cmpd="sng" algn="ctr">
            <a:solidFill>
              <a:schemeClr val="accent2">
                <a:lumMod val="50000"/>
              </a:schemeClr>
            </a:solidFill>
            <a:prstDash val="solid"/>
          </a:ln>
          <a:effectLst/>
        </p:spPr>
        <p:txBody>
          <a:bodyPr rtlCol="0" anchor="ctr"/>
          <a:lstStyle/>
          <a:p>
            <a:pPr algn="just">
              <a:defRPr/>
            </a:pPr>
            <a:r>
              <a:rPr lang="zh-TW" altLang="en-US" sz="2800" kern="0" dirty="0" smtClean="0">
                <a:solidFill>
                  <a:prstClr val="black"/>
                </a:solidFill>
                <a:latin typeface="微軟正黑體" panose="020B0604030504040204" pitchFamily="34" charset="-120"/>
                <a:ea typeface="微軟正黑體" panose="020B0604030504040204" pitchFamily="34" charset="-120"/>
                <a:cs typeface="Times New Roman" panose="02020603050405020304" pitchFamily="18" charset="0"/>
              </a:rPr>
              <a:t>短期發揮景氣提振效益，因應國際景氣疲弱衝擊</a:t>
            </a:r>
          </a:p>
        </p:txBody>
      </p:sp>
      <p:sp>
        <p:nvSpPr>
          <p:cNvPr id="45" name="圓角化對角線角落矩形 44"/>
          <p:cNvSpPr/>
          <p:nvPr/>
        </p:nvSpPr>
        <p:spPr>
          <a:xfrm>
            <a:off x="5652120" y="4432500"/>
            <a:ext cx="2988024" cy="2020836"/>
          </a:xfrm>
          <a:prstGeom prst="round2DiagRect">
            <a:avLst/>
          </a:prstGeom>
          <a:solidFill>
            <a:sysClr val="window" lastClr="FFFFFF"/>
          </a:solidFill>
          <a:ln w="28575" cap="flat" cmpd="sng" algn="ctr">
            <a:solidFill>
              <a:schemeClr val="accent5">
                <a:lumMod val="50000"/>
              </a:schemeClr>
            </a:solidFill>
            <a:prstDash val="solid"/>
          </a:ln>
          <a:effectLst/>
        </p:spPr>
        <p:txBody>
          <a:bodyPr rtlCol="0" anchor="ctr"/>
          <a:lstStyle/>
          <a:p>
            <a:pPr algn="just">
              <a:defRPr/>
            </a:pPr>
            <a:r>
              <a:rPr lang="zh-TW" altLang="en-US" sz="2800" kern="0" dirty="0">
                <a:solidFill>
                  <a:prstClr val="black"/>
                </a:solidFill>
                <a:latin typeface="微軟正黑體" panose="020B0604030504040204" pitchFamily="34" charset="-120"/>
                <a:ea typeface="微軟正黑體" panose="020B0604030504040204" pitchFamily="34" charset="-120"/>
                <a:cs typeface="Times New Roman" panose="02020603050405020304" pitchFamily="18" charset="0"/>
              </a:rPr>
              <a:t>中長期打造下一</a:t>
            </a:r>
            <a:r>
              <a:rPr lang="zh-TW" altLang="en-US" sz="2800" kern="0" dirty="0" smtClean="0">
                <a:solidFill>
                  <a:prstClr val="black"/>
                </a:solidFill>
                <a:latin typeface="微軟正黑體" panose="020B0604030504040204" pitchFamily="34" charset="-120"/>
                <a:ea typeface="微軟正黑體" panose="020B0604030504040204" pitchFamily="34" charset="-120"/>
                <a:cs typeface="Times New Roman" panose="02020603050405020304" pitchFamily="18" charset="0"/>
              </a:rPr>
              <a:t>世代產業，厚植整體成長潛能</a:t>
            </a:r>
          </a:p>
        </p:txBody>
      </p:sp>
    </p:spTree>
    <p:extLst>
      <p:ext uri="{BB962C8B-B14F-4D97-AF65-F5344CB8AC3E}">
        <p14:creationId xmlns:p14="http://schemas.microsoft.com/office/powerpoint/2010/main" val="1286863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txBox="1">
            <a:spLocks/>
          </p:cNvSpPr>
          <p:nvPr/>
        </p:nvSpPr>
        <p:spPr>
          <a:xfrm>
            <a:off x="1" y="96944"/>
            <a:ext cx="9144000" cy="65198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zh-TW" altLang="en-US" sz="40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一、</a:t>
            </a:r>
            <a:r>
              <a:rPr lang="zh-TW" altLang="en-US" sz="4000" b="1" dirty="0">
                <a:solidFill>
                  <a:srgbClr val="002060"/>
                </a:solidFill>
                <a:effectLst>
                  <a:outerShdw blurRad="38100" dist="38100" dir="2700000" algn="tl">
                    <a:srgbClr val="000000">
                      <a:alpha val="43137"/>
                    </a:srgbClr>
                  </a:outerShdw>
                </a:effectLst>
                <a:cs typeface="Times New Roman" panose="02020603050405020304" pitchFamily="18" charset="0"/>
              </a:rPr>
              <a:t>優化</a:t>
            </a:r>
            <a:r>
              <a:rPr lang="zh-TW" altLang="en-US" sz="4000" b="1" dirty="0" smtClean="0">
                <a:solidFill>
                  <a:srgbClr val="002060"/>
                </a:solidFill>
                <a:effectLst>
                  <a:outerShdw blurRad="38100" dist="38100" dir="2700000" algn="tl">
                    <a:srgbClr val="000000">
                      <a:alpha val="43137"/>
                    </a:srgbClr>
                  </a:outerShdw>
                </a:effectLst>
                <a:cs typeface="Times New Roman" panose="02020603050405020304" pitchFamily="18" charset="0"/>
              </a:rPr>
              <a:t>投資環境</a:t>
            </a:r>
            <a:endParaRPr lang="en-US" altLang="zh-TW" sz="40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3" name="標題 1"/>
          <p:cNvSpPr txBox="1">
            <a:spLocks/>
          </p:cNvSpPr>
          <p:nvPr/>
        </p:nvSpPr>
        <p:spPr>
          <a:xfrm>
            <a:off x="-36512" y="699208"/>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gn="l">
              <a:lnSpc>
                <a:spcPct val="100000"/>
              </a:lnSpc>
              <a:spcBef>
                <a:spcPts val="0"/>
              </a:spcBef>
              <a:defRPr/>
            </a:pPr>
            <a:r>
              <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一</a:t>
            </a:r>
            <a:r>
              <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rPr>
              <a:t>) </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面臨課題</a:t>
            </a:r>
            <a:endParaRPr lang="en-US" altLang="zh-TW"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6" name="文字方塊 1"/>
          <p:cNvSpPr txBox="1">
            <a:spLocks noChangeArrowheads="1"/>
          </p:cNvSpPr>
          <p:nvPr/>
        </p:nvSpPr>
        <p:spPr bwMode="auto">
          <a:xfrm>
            <a:off x="172646" y="6083552"/>
            <a:ext cx="86409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Arial" pitchFamily="34" charset="0"/>
                <a:ea typeface="新細明體" pitchFamily="18" charset="-120"/>
              </a:defRPr>
            </a:lvl1pPr>
            <a:lvl2pPr marL="742950" indent="-285750" eaLnBrk="0" hangingPunct="0">
              <a:defRPr kumimoji="1" sz="1200">
                <a:solidFill>
                  <a:schemeClr val="tx1"/>
                </a:solidFill>
                <a:latin typeface="Arial" pitchFamily="34" charset="0"/>
                <a:ea typeface="新細明體" pitchFamily="18" charset="-120"/>
              </a:defRPr>
            </a:lvl2pPr>
            <a:lvl3pPr marL="1143000" indent="-228600" eaLnBrk="0" hangingPunct="0">
              <a:defRPr kumimoji="1" sz="1200">
                <a:solidFill>
                  <a:schemeClr val="tx1"/>
                </a:solidFill>
                <a:latin typeface="Arial" pitchFamily="34" charset="0"/>
                <a:ea typeface="新細明體" pitchFamily="18" charset="-120"/>
              </a:defRPr>
            </a:lvl3pPr>
            <a:lvl4pPr marL="1600200" indent="-228600" eaLnBrk="0" hangingPunct="0">
              <a:defRPr kumimoji="1" sz="1200">
                <a:solidFill>
                  <a:schemeClr val="tx1"/>
                </a:solidFill>
                <a:latin typeface="Arial" pitchFamily="34" charset="0"/>
                <a:ea typeface="新細明體" pitchFamily="18" charset="-120"/>
              </a:defRPr>
            </a:lvl4pPr>
            <a:lvl5pPr marL="2057400" indent="-228600" eaLnBrk="0" hangingPunct="0">
              <a:defRPr kumimoji="1" sz="12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1200">
                <a:solidFill>
                  <a:schemeClr val="tx1"/>
                </a:solidFill>
                <a:latin typeface="Arial" pitchFamily="34" charset="0"/>
                <a:ea typeface="新細明體" pitchFamily="18" charset="-120"/>
              </a:defRPr>
            </a:lvl9pPr>
          </a:lstStyle>
          <a:p>
            <a:pPr marL="895350" indent="-895350" eaLnBrk="1" hangingPunct="1"/>
            <a:r>
              <a:rPr lang="zh-TW" altLang="en-US" sz="1400" dirty="0">
                <a:solidFill>
                  <a:srgbClr val="000000"/>
                </a:solidFill>
                <a:latin typeface="微軟正黑體" panose="020B0604030504040204" pitchFamily="34" charset="-120"/>
                <a:ea typeface="微軟正黑體" panose="020B0604030504040204" pitchFamily="34" charset="-120"/>
              </a:rPr>
              <a:t>資料來源</a:t>
            </a:r>
            <a:r>
              <a:rPr lang="zh-TW" altLang="en-US" sz="1400" dirty="0" smtClean="0">
                <a:solidFill>
                  <a:srgbClr val="000000"/>
                </a:solidFill>
                <a:latin typeface="微軟正黑體" panose="020B0604030504040204" pitchFamily="34" charset="-120"/>
                <a:ea typeface="微軟正黑體" panose="020B0604030504040204" pitchFamily="34" charset="-120"/>
              </a:rPr>
              <a:t>：本會整理自全國</a:t>
            </a:r>
            <a:r>
              <a:rPr lang="zh-TW" altLang="en-US" sz="1400" dirty="0">
                <a:solidFill>
                  <a:srgbClr val="000000"/>
                </a:solidFill>
                <a:latin typeface="微軟正黑體" panose="020B0604030504040204" pitchFamily="34" charset="-120"/>
                <a:ea typeface="微軟正黑體" panose="020B0604030504040204" pitchFamily="34" charset="-120"/>
              </a:rPr>
              <a:t>工業總會建言白皮書、全國商業總會建言白皮書、臺灣金融服務業聯合總會建言</a:t>
            </a:r>
            <a:r>
              <a:rPr lang="zh-TW" altLang="en-US" sz="1400" dirty="0" smtClean="0">
                <a:solidFill>
                  <a:srgbClr val="000000"/>
                </a:solidFill>
                <a:latin typeface="微軟正黑體" panose="020B0604030504040204" pitchFamily="34" charset="-120"/>
                <a:ea typeface="微軟正黑體" panose="020B0604030504040204" pitchFamily="34" charset="-120"/>
              </a:rPr>
              <a:t>白皮書、工商協進會建言</a:t>
            </a:r>
            <a:r>
              <a:rPr lang="zh-TW" altLang="en-US" sz="1400" dirty="0" smtClean="0">
                <a:solidFill>
                  <a:srgbClr val="000000"/>
                </a:solidFill>
                <a:latin typeface="微軟正黑體" panose="020B0604030504040204" pitchFamily="34" charset="-120"/>
                <a:ea typeface="微軟正黑體" panose="020B0604030504040204" pitchFamily="34" charset="-120"/>
              </a:rPr>
              <a:t>等</a:t>
            </a:r>
            <a:endParaRPr lang="zh-TW" altLang="en-US" sz="1400" dirty="0">
              <a:solidFill>
                <a:srgbClr val="000000"/>
              </a:solidFill>
              <a:latin typeface="微軟正黑體" panose="020B0604030504040204" pitchFamily="34" charset="-120"/>
              <a:ea typeface="微軟正黑體" panose="020B0604030504040204" pitchFamily="34" charset="-120"/>
            </a:endParaRPr>
          </a:p>
        </p:txBody>
      </p:sp>
      <p:sp>
        <p:nvSpPr>
          <p:cNvPr id="5" name="投影片編號版面配置區 4"/>
          <p:cNvSpPr>
            <a:spLocks noGrp="1"/>
          </p:cNvSpPr>
          <p:nvPr>
            <p:ph type="sldNum" sz="quarter" idx="4"/>
          </p:nvPr>
        </p:nvSpPr>
        <p:spPr/>
        <p:txBody>
          <a:bodyPr/>
          <a:lstStyle/>
          <a:p>
            <a:fld id="{45EB9690-9A8D-401D-B4B7-E48E61C87A47}" type="slidenum">
              <a:rPr lang="zh-TW" altLang="en-US" smtClean="0">
                <a:solidFill>
                  <a:prstClr val="black">
                    <a:tint val="75000"/>
                  </a:prstClr>
                </a:solidFill>
              </a:rPr>
              <a:pPr/>
              <a:t>9</a:t>
            </a:fld>
            <a:endParaRPr lang="zh-TW" altLang="en-US">
              <a:solidFill>
                <a:prstClr val="black">
                  <a:tint val="75000"/>
                </a:prstClr>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1385525112"/>
              </p:ext>
            </p:extLst>
          </p:nvPr>
        </p:nvGraphicFramePr>
        <p:xfrm>
          <a:off x="395536" y="1412776"/>
          <a:ext cx="8280000" cy="4342806"/>
        </p:xfrm>
        <a:graphic>
          <a:graphicData uri="http://schemas.openxmlformats.org/drawingml/2006/table">
            <a:tbl>
              <a:tblPr firstRow="1" bandRow="1">
                <a:tableStyleId>{93296810-A885-4BE3-A3E7-6D5BEEA58F35}</a:tableStyleId>
              </a:tblPr>
              <a:tblGrid>
                <a:gridCol w="1800000"/>
                <a:gridCol w="6480000"/>
              </a:tblGrid>
              <a:tr h="540000">
                <a:tc>
                  <a:txBody>
                    <a:bodyPr/>
                    <a:lstStyle/>
                    <a:p>
                      <a:pPr algn="ctr"/>
                      <a:r>
                        <a:rPr lang="zh-TW" altLang="en-US" sz="2600" dirty="0" smtClean="0">
                          <a:solidFill>
                            <a:srgbClr val="1F497D"/>
                          </a:solidFill>
                          <a:latin typeface="微軟正黑體" panose="020B0604030504040204" pitchFamily="34" charset="-120"/>
                          <a:ea typeface="微軟正黑體" panose="020B0604030504040204" pitchFamily="34" charset="-120"/>
                        </a:rPr>
                        <a:t>課題</a:t>
                      </a:r>
                      <a:endParaRPr lang="zh-TW" altLang="en-US" sz="2600" dirty="0">
                        <a:solidFill>
                          <a:srgbClr val="1F497D"/>
                        </a:solidFill>
                        <a:latin typeface="微軟正黑體" panose="020B0604030504040204" pitchFamily="34" charset="-120"/>
                        <a:ea typeface="微軟正黑體" panose="020B0604030504040204" pitchFamily="34" charset="-120"/>
                      </a:endParaRP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r>
                        <a:rPr lang="zh-TW" altLang="en-US" sz="2600" dirty="0" smtClean="0">
                          <a:solidFill>
                            <a:srgbClr val="1F497D"/>
                          </a:solidFill>
                          <a:latin typeface="微軟正黑體" panose="020B0604030504040204" pitchFamily="34" charset="-120"/>
                          <a:ea typeface="微軟正黑體" panose="020B0604030504040204" pitchFamily="34" charset="-120"/>
                        </a:rPr>
                        <a:t>內容</a:t>
                      </a:r>
                      <a:endParaRPr lang="zh-TW" altLang="en-US" sz="2600" dirty="0">
                        <a:solidFill>
                          <a:srgbClr val="1F497D"/>
                        </a:solidFill>
                        <a:latin typeface="微軟正黑體" panose="020B0604030504040204" pitchFamily="34" charset="-120"/>
                        <a:ea typeface="微軟正黑體" panose="020B0604030504040204" pitchFamily="34" charset="-120"/>
                      </a:endParaRP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834018">
                <a:tc>
                  <a:txBody>
                    <a:bodyPr/>
                    <a:lstStyle/>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土地</a:t>
                      </a: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285750" indent="-285750" algn="l">
                        <a:spcAft>
                          <a:spcPts val="600"/>
                        </a:spcAft>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工業區土地供需課題，價格攀升</a:t>
                      </a:r>
                      <a:endParaRPr lang="en-US" altLang="zh-TW" sz="2000" dirty="0" smtClean="0">
                        <a:solidFill>
                          <a:schemeClr val="tx2">
                            <a:lumMod val="75000"/>
                          </a:schemeClr>
                        </a:solidFill>
                        <a:latin typeface="微軟正黑體" panose="020B0604030504040204" pitchFamily="34" charset="-120"/>
                        <a:ea typeface="微軟正黑體" panose="020B0604030504040204" pitchFamily="34" charset="-120"/>
                      </a:endParaRPr>
                    </a:p>
                    <a:p>
                      <a:pPr marL="285750" indent="-285750" algn="l">
                        <a:spcAft>
                          <a:spcPts val="600"/>
                        </a:spcAft>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部分工業區、科學園區土地周遭基礎建設不足</a:t>
                      </a: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594425">
                <a:tc>
                  <a:txBody>
                    <a:bodyPr/>
                    <a:lstStyle/>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電力</a:t>
                      </a: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285750" indent="-285750" algn="l" defTabSz="914400" rtl="0" eaLnBrk="1" latinLnBrk="0" hangingPunct="1">
                        <a:spcAft>
                          <a:spcPts val="600"/>
                        </a:spcAft>
                        <a:buFont typeface="Arial" panose="020B0604020202020204" pitchFamily="34" charset="0"/>
                        <a:buChar char="•"/>
                      </a:pPr>
                      <a:r>
                        <a:rPr lang="zh-TW" altLang="en-US" sz="2000" kern="1200" dirty="0" smtClean="0">
                          <a:solidFill>
                            <a:schemeClr val="tx2">
                              <a:lumMod val="75000"/>
                            </a:schemeClr>
                          </a:solidFill>
                          <a:latin typeface="微軟正黑體" panose="020B0604030504040204" pitchFamily="34" charset="-120"/>
                          <a:ea typeface="微軟正黑體" panose="020B0604030504040204" pitchFamily="34" charset="-120"/>
                          <a:cs typeface="+mn-cs"/>
                        </a:rPr>
                        <a:t>近幾年面臨夏日限電危機，影響投資信心</a:t>
                      </a: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1179206">
                <a:tc>
                  <a:txBody>
                    <a:bodyPr/>
                    <a:lstStyle/>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水資源</a:t>
                      </a: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285750" indent="-285750" algn="l">
                        <a:spcAft>
                          <a:spcPts val="600"/>
                        </a:spcAft>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氣候變遷提升水資源短缺風險</a:t>
                      </a:r>
                      <a:endParaRPr lang="en-US" altLang="zh-TW" sz="2000" dirty="0" smtClean="0">
                        <a:solidFill>
                          <a:schemeClr val="tx2">
                            <a:lumMod val="75000"/>
                          </a:schemeClr>
                        </a:solidFill>
                        <a:latin typeface="微軟正黑體" panose="020B0604030504040204" pitchFamily="34" charset="-120"/>
                        <a:ea typeface="微軟正黑體" panose="020B0604030504040204" pitchFamily="34" charset="-120"/>
                      </a:endParaRPr>
                    </a:p>
                    <a:p>
                      <a:pPr marL="285750" indent="-285750" algn="l">
                        <a:spcAft>
                          <a:spcPts val="600"/>
                        </a:spcAft>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自來水管線汰換緩慢，漏水導致水資源浪費</a:t>
                      </a: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1195157">
                <a:tc>
                  <a:txBody>
                    <a:bodyPr/>
                    <a:lstStyle/>
                    <a:p>
                      <a:pPr algn="ctr"/>
                      <a:r>
                        <a:rPr lang="zh-TW" altLang="en-US" sz="2400" b="1" dirty="0" smtClean="0">
                          <a:solidFill>
                            <a:schemeClr val="tx2">
                              <a:lumMod val="75000"/>
                            </a:schemeClr>
                          </a:solidFill>
                          <a:latin typeface="微軟正黑體" panose="020B0604030504040204" pitchFamily="34" charset="-120"/>
                          <a:ea typeface="微軟正黑體" panose="020B0604030504040204" pitchFamily="34" charset="-120"/>
                        </a:rPr>
                        <a:t>人才及人力</a:t>
                      </a:r>
                    </a:p>
                  </a:txBody>
                  <a:tcPr anchor="ctr">
                    <a:lnL w="6350" cap="flat" cmpd="sng" algn="ctr">
                      <a:no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285750" indent="-285750" algn="l">
                        <a:spcAft>
                          <a:spcPts val="600"/>
                        </a:spcAft>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國際高階專業人才來臺限制過高</a:t>
                      </a:r>
                      <a:endParaRPr lang="en-US" altLang="zh-TW" sz="2000" dirty="0" smtClean="0">
                        <a:solidFill>
                          <a:schemeClr val="tx2">
                            <a:lumMod val="75000"/>
                          </a:schemeClr>
                        </a:solidFill>
                        <a:latin typeface="微軟正黑體" panose="020B0604030504040204" pitchFamily="34" charset="-120"/>
                        <a:ea typeface="微軟正黑體" panose="020B0604030504040204" pitchFamily="34" charset="-120"/>
                      </a:endParaRPr>
                    </a:p>
                    <a:p>
                      <a:pPr marL="285750" indent="-285750" algn="l">
                        <a:spcAft>
                          <a:spcPts val="600"/>
                        </a:spcAft>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學校教育與產業需求存在學用落差</a:t>
                      </a:r>
                      <a:endParaRPr lang="en-US" altLang="zh-TW" sz="2000" dirty="0" smtClean="0">
                        <a:solidFill>
                          <a:schemeClr val="tx2">
                            <a:lumMod val="75000"/>
                          </a:schemeClr>
                        </a:solidFill>
                        <a:latin typeface="微軟正黑體" panose="020B0604030504040204" pitchFamily="34" charset="-120"/>
                        <a:ea typeface="微軟正黑體" panose="020B0604030504040204" pitchFamily="34" charset="-120"/>
                      </a:endParaRPr>
                    </a:p>
                    <a:p>
                      <a:pPr marL="285750" indent="-285750" algn="l">
                        <a:spcAft>
                          <a:spcPts val="600"/>
                        </a:spcAft>
                        <a:buFont typeface="Arial" panose="020B0604020202020204" pitchFamily="34" charset="0"/>
                        <a:buChar char="•"/>
                      </a:pPr>
                      <a:r>
                        <a:rPr lang="zh-TW" altLang="en-US" sz="2000" dirty="0" smtClean="0">
                          <a:solidFill>
                            <a:schemeClr val="tx2">
                              <a:lumMod val="75000"/>
                            </a:schemeClr>
                          </a:solidFill>
                          <a:latin typeface="微軟正黑體" panose="020B0604030504040204" pitchFamily="34" charset="-120"/>
                          <a:ea typeface="微軟正黑體" panose="020B0604030504040204" pitchFamily="34" charset="-120"/>
                        </a:rPr>
                        <a:t>基層人力待補足</a:t>
                      </a:r>
                    </a:p>
                  </a:txBody>
                  <a:tcPr anchor="ctr">
                    <a:lnL w="6350" cap="flat" cmpd="sng" algn="ctr">
                      <a:solidFill>
                        <a:schemeClr val="tx1"/>
                      </a:solidFill>
                      <a:prstDash val="sysDot"/>
                      <a:round/>
                      <a:headEnd type="none" w="med" len="med"/>
                      <a:tailEnd type="none" w="med" len="med"/>
                    </a:lnL>
                    <a:lnR w="6350" cap="flat" cmpd="sng" algn="ctr">
                      <a:no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bl>
          </a:graphicData>
        </a:graphic>
      </p:graphicFrame>
    </p:spTree>
    <p:extLst>
      <p:ext uri="{BB962C8B-B14F-4D97-AF65-F5344CB8AC3E}">
        <p14:creationId xmlns:p14="http://schemas.microsoft.com/office/powerpoint/2010/main" val="3992938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0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3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12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2408</TotalTime>
  <Words>2993</Words>
  <Application>Microsoft Office PowerPoint</Application>
  <PresentationFormat>如螢幕大小 (4:3)</PresentationFormat>
  <Paragraphs>397</Paragraphs>
  <Slides>23</Slides>
  <Notes>7</Notes>
  <HiddenSlides>0</HiddenSlides>
  <MMClips>0</MMClips>
  <ScaleCrop>false</ScaleCrop>
  <HeadingPairs>
    <vt:vector size="4" baseType="variant">
      <vt:variant>
        <vt:lpstr>佈景主題</vt:lpstr>
      </vt:variant>
      <vt:variant>
        <vt:i4>9</vt:i4>
      </vt:variant>
      <vt:variant>
        <vt:lpstr>投影片標題</vt:lpstr>
      </vt:variant>
      <vt:variant>
        <vt:i4>23</vt:i4>
      </vt:variant>
    </vt:vector>
  </HeadingPairs>
  <TitlesOfParts>
    <vt:vector size="32" baseType="lpstr">
      <vt:lpstr>2_Office 佈景主題</vt:lpstr>
      <vt:lpstr>4_Office 佈景主題</vt:lpstr>
      <vt:lpstr>5_Office 佈景主題</vt:lpstr>
      <vt:lpstr>8_Office 佈景主題</vt:lpstr>
      <vt:lpstr>1_Office 佈景主題</vt:lpstr>
      <vt:lpstr>10_Office 佈景主題</vt:lpstr>
      <vt:lpstr>3_Office 佈景主題</vt:lpstr>
      <vt:lpstr>7_Office 佈景主題</vt:lpstr>
      <vt:lpstr>12_Office 佈景主題</vt:lpstr>
      <vt:lpstr>擴大投資方案</vt:lpstr>
      <vt:lpstr>簡報大綱</vt:lpstr>
      <vt:lpstr>壹、規劃緣起</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肆、後續推動</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投資動能提升對策</dc:title>
  <dc:creator>user</dc:creator>
  <cp:lastModifiedBy>user</cp:lastModifiedBy>
  <cp:revision>520</cp:revision>
  <cp:lastPrinted>2016-08-24T07:58:48Z</cp:lastPrinted>
  <dcterms:created xsi:type="dcterms:W3CDTF">2016-08-05T04:24:48Z</dcterms:created>
  <dcterms:modified xsi:type="dcterms:W3CDTF">2016-08-25T02:29:22Z</dcterms:modified>
</cp:coreProperties>
</file>