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34"/>
  </p:notesMasterIdLst>
  <p:sldIdLst>
    <p:sldId id="256" r:id="rId2"/>
    <p:sldId id="257" r:id="rId3"/>
    <p:sldId id="262" r:id="rId4"/>
    <p:sldId id="261" r:id="rId5"/>
    <p:sldId id="272" r:id="rId6"/>
    <p:sldId id="273" r:id="rId7"/>
    <p:sldId id="274" r:id="rId8"/>
    <p:sldId id="275" r:id="rId9"/>
    <p:sldId id="276" r:id="rId10"/>
    <p:sldId id="263" r:id="rId11"/>
    <p:sldId id="278" r:id="rId12"/>
    <p:sldId id="279" r:id="rId13"/>
    <p:sldId id="280" r:id="rId14"/>
    <p:sldId id="281" r:id="rId15"/>
    <p:sldId id="282" r:id="rId16"/>
    <p:sldId id="283" r:id="rId17"/>
    <p:sldId id="286" r:id="rId18"/>
    <p:sldId id="293" r:id="rId19"/>
    <p:sldId id="294" r:id="rId20"/>
    <p:sldId id="295" r:id="rId21"/>
    <p:sldId id="284" r:id="rId22"/>
    <p:sldId id="287" r:id="rId23"/>
    <p:sldId id="297" r:id="rId24"/>
    <p:sldId id="298" r:id="rId25"/>
    <p:sldId id="299" r:id="rId26"/>
    <p:sldId id="300" r:id="rId27"/>
    <p:sldId id="285" r:id="rId28"/>
    <p:sldId id="302" r:id="rId29"/>
    <p:sldId id="288" r:id="rId30"/>
    <p:sldId id="271" r:id="rId31"/>
    <p:sldId id="301" r:id="rId32"/>
    <p:sldId id="303" r:id="rId3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77E"/>
    <a:srgbClr val="57B1AC"/>
    <a:srgbClr val="59BF70"/>
    <a:srgbClr val="109B93"/>
    <a:srgbClr val="59BFE0"/>
    <a:srgbClr val="FF44AC"/>
    <a:srgbClr val="EEEE73"/>
    <a:srgbClr val="53C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1"/>
    <p:restoredTop sz="90012" autoAdjust="0"/>
  </p:normalViewPr>
  <p:slideViewPr>
    <p:cSldViewPr snapToGrid="0" snapToObjects="1" showGuides="1">
      <p:cViewPr>
        <p:scale>
          <a:sx n="100" d="100"/>
          <a:sy n="100" d="100"/>
        </p:scale>
        <p:origin x="-2022" y="-348"/>
      </p:cViewPr>
      <p:guideLst>
        <p:guide orient="horz" pos="2183"/>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invertIfNegative val="0"/>
          <c:dPt>
            <c:idx val="4"/>
            <c:invertIfNegative val="0"/>
            <c:bubble3D val="0"/>
            <c:spPr>
              <a:solidFill>
                <a:srgbClr val="FFC000"/>
              </a:solidFill>
            </c:spPr>
            <c:extLst xmlns:c16r2="http://schemas.microsoft.com/office/drawing/2015/06/chart">
              <c:ext xmlns:c16="http://schemas.microsoft.com/office/drawing/2014/chart" uri="{C3380CC4-5D6E-409C-BE32-E72D297353CC}">
                <c16:uniqueId val="{00000001-5D81-422B-8245-CF2E1530B586}"/>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工作表1!$C$45:$C$49</c:f>
              <c:strCache>
                <c:ptCount val="5"/>
                <c:pt idx="0">
                  <c:v>日本</c:v>
                </c:pt>
                <c:pt idx="1">
                  <c:v>印尼</c:v>
                </c:pt>
                <c:pt idx="2">
                  <c:v>新加坡</c:v>
                </c:pt>
                <c:pt idx="3">
                  <c:v>韓國</c:v>
                </c:pt>
                <c:pt idx="4">
                  <c:v>臺灣</c:v>
                </c:pt>
              </c:strCache>
            </c:strRef>
          </c:cat>
          <c:val>
            <c:numRef>
              <c:f>工作表1!$D$45:$D$49</c:f>
              <c:numCache>
                <c:formatCode>General</c:formatCode>
                <c:ptCount val="5"/>
                <c:pt idx="0">
                  <c:v>540</c:v>
                </c:pt>
                <c:pt idx="1">
                  <c:v>420</c:v>
                </c:pt>
                <c:pt idx="2">
                  <c:v>357</c:v>
                </c:pt>
                <c:pt idx="3">
                  <c:v>270</c:v>
                </c:pt>
                <c:pt idx="4">
                  <c:v>104</c:v>
                </c:pt>
              </c:numCache>
            </c:numRef>
          </c:val>
          <c:extLst xmlns:c16r2="http://schemas.microsoft.com/office/drawing/2015/06/chart">
            <c:ext xmlns:c16="http://schemas.microsoft.com/office/drawing/2014/chart" uri="{C3380CC4-5D6E-409C-BE32-E72D297353CC}">
              <c16:uniqueId val="{00000002-5D81-422B-8245-CF2E1530B586}"/>
            </c:ext>
          </c:extLst>
        </c:ser>
        <c:dLbls>
          <c:showLegendKey val="0"/>
          <c:showVal val="1"/>
          <c:showCatName val="0"/>
          <c:showSerName val="0"/>
          <c:showPercent val="0"/>
          <c:showBubbleSize val="0"/>
        </c:dLbls>
        <c:gapWidth val="75"/>
        <c:axId val="150302208"/>
        <c:axId val="146604032"/>
      </c:barChart>
      <c:catAx>
        <c:axId val="150302208"/>
        <c:scaling>
          <c:orientation val="minMax"/>
        </c:scaling>
        <c:delete val="0"/>
        <c:axPos val="b"/>
        <c:numFmt formatCode="General" sourceLinked="0"/>
        <c:majorTickMark val="none"/>
        <c:minorTickMark val="none"/>
        <c:tickLblPos val="nextTo"/>
        <c:crossAx val="146604032"/>
        <c:crosses val="autoZero"/>
        <c:auto val="1"/>
        <c:lblAlgn val="ctr"/>
        <c:lblOffset val="100"/>
        <c:noMultiLvlLbl val="0"/>
      </c:catAx>
      <c:valAx>
        <c:axId val="146604032"/>
        <c:scaling>
          <c:orientation val="minMax"/>
        </c:scaling>
        <c:delete val="0"/>
        <c:axPos val="l"/>
        <c:numFmt formatCode="General" sourceLinked="1"/>
        <c:majorTickMark val="none"/>
        <c:minorTickMark val="none"/>
        <c:tickLblPos val="nextTo"/>
        <c:crossAx val="150302208"/>
        <c:crosses val="autoZero"/>
        <c:crossBetween val="between"/>
      </c:valAx>
    </c:plotArea>
    <c:plotVisOnly val="1"/>
    <c:dispBlanksAs val="gap"/>
    <c:showDLblsOverMax val="0"/>
  </c:chart>
  <c:txPr>
    <a:bodyPr/>
    <a:lstStyle/>
    <a:p>
      <a:pPr>
        <a:defRPr sz="1800">
          <a:latin typeface="微軟正黑體" panose="020B0604030504040204" pitchFamily="34" charset="-120"/>
          <a:ea typeface="微軟正黑體" panose="020B0604030504040204" pitchFamily="34" charset="-120"/>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'[Microsoft PowerPoint 的圖表 ]工作表1'!$A$45:$A$54</c:f>
              <c:strCache>
                <c:ptCount val="10"/>
                <c:pt idx="0">
                  <c:v>無市場需求</c:v>
                </c:pt>
                <c:pt idx="1">
                  <c:v>資金耗盡</c:v>
                </c:pt>
                <c:pt idx="2">
                  <c:v>團隊組織</c:v>
                </c:pt>
                <c:pt idx="3">
                  <c:v>市場競爭</c:v>
                </c:pt>
                <c:pt idx="4">
                  <c:v>價格/成本問題</c:v>
                </c:pt>
                <c:pt idx="5">
                  <c:v>產品不佳</c:v>
                </c:pt>
                <c:pt idx="6">
                  <c:v>需要/缺乏商業模式</c:v>
                </c:pt>
                <c:pt idx="7">
                  <c:v>行銷不佳</c:v>
                </c:pt>
                <c:pt idx="8">
                  <c:v>忽略消費者</c:v>
                </c:pt>
                <c:pt idx="9">
                  <c:v>產品時效性</c:v>
                </c:pt>
              </c:strCache>
            </c:strRef>
          </c:cat>
          <c:val>
            <c:numRef>
              <c:f>'[Microsoft PowerPoint 的圖表 ]工作表1'!$B$45:$B$54</c:f>
              <c:numCache>
                <c:formatCode>0%</c:formatCode>
                <c:ptCount val="10"/>
                <c:pt idx="0">
                  <c:v>0.42</c:v>
                </c:pt>
                <c:pt idx="1">
                  <c:v>0.28999999999999998</c:v>
                </c:pt>
                <c:pt idx="2">
                  <c:v>0.23</c:v>
                </c:pt>
                <c:pt idx="3">
                  <c:v>0.19</c:v>
                </c:pt>
                <c:pt idx="4">
                  <c:v>0.18</c:v>
                </c:pt>
                <c:pt idx="5">
                  <c:v>0.17</c:v>
                </c:pt>
                <c:pt idx="6">
                  <c:v>0.17</c:v>
                </c:pt>
                <c:pt idx="7">
                  <c:v>0.14000000000000001</c:v>
                </c:pt>
                <c:pt idx="8">
                  <c:v>0.14000000000000001</c:v>
                </c:pt>
                <c:pt idx="9">
                  <c:v>0.13</c:v>
                </c:pt>
              </c:numCache>
            </c:numRef>
          </c:val>
          <c:extLst xmlns:c16r2="http://schemas.microsoft.com/office/drawing/2015/06/chart">
            <c:ext xmlns:c16="http://schemas.microsoft.com/office/drawing/2014/chart" uri="{C3380CC4-5D6E-409C-BE32-E72D297353CC}">
              <c16:uniqueId val="{00000000-A6B4-460B-AC50-E09050E05588}"/>
            </c:ext>
          </c:extLst>
        </c:ser>
        <c:dLbls>
          <c:showLegendKey val="0"/>
          <c:showVal val="1"/>
          <c:showCatName val="0"/>
          <c:showSerName val="0"/>
          <c:showPercent val="0"/>
          <c:showBubbleSize val="0"/>
        </c:dLbls>
        <c:gapWidth val="150"/>
        <c:overlap val="-25"/>
        <c:axId val="151447552"/>
        <c:axId val="146606912"/>
      </c:barChart>
      <c:catAx>
        <c:axId val="151447552"/>
        <c:scaling>
          <c:orientation val="maxMin"/>
        </c:scaling>
        <c:delete val="0"/>
        <c:axPos val="l"/>
        <c:numFmt formatCode="General" sourceLinked="0"/>
        <c:majorTickMark val="none"/>
        <c:minorTickMark val="none"/>
        <c:tickLblPos val="nextTo"/>
        <c:txPr>
          <a:bodyPr/>
          <a:lstStyle/>
          <a:p>
            <a:pPr>
              <a:defRPr b="0">
                <a:solidFill>
                  <a:schemeClr val="bg1">
                    <a:lumMod val="50000"/>
                  </a:schemeClr>
                </a:solidFill>
              </a:defRPr>
            </a:pPr>
            <a:endParaRPr lang="zh-TW"/>
          </a:p>
        </c:txPr>
        <c:crossAx val="146606912"/>
        <c:crosses val="autoZero"/>
        <c:auto val="1"/>
        <c:lblAlgn val="ctr"/>
        <c:lblOffset val="100"/>
        <c:noMultiLvlLbl val="0"/>
      </c:catAx>
      <c:valAx>
        <c:axId val="146606912"/>
        <c:scaling>
          <c:orientation val="minMax"/>
        </c:scaling>
        <c:delete val="1"/>
        <c:axPos val="t"/>
        <c:numFmt formatCode="0%" sourceLinked="1"/>
        <c:majorTickMark val="none"/>
        <c:minorTickMark val="none"/>
        <c:tickLblPos val="nextTo"/>
        <c:crossAx val="151447552"/>
        <c:crosses val="autoZero"/>
        <c:crossBetween val="between"/>
      </c:valAx>
    </c:plotArea>
    <c:plotVisOnly val="1"/>
    <c:dispBlanksAs val="gap"/>
    <c:showDLblsOverMax val="0"/>
  </c:chart>
  <c:txPr>
    <a:bodyPr/>
    <a:lstStyle/>
    <a:p>
      <a:pPr>
        <a:defRPr sz="1400">
          <a:latin typeface="微軟正黑體" panose="020B0604030504040204" pitchFamily="34" charset="-120"/>
          <a:ea typeface="微軟正黑體" panose="020B0604030504040204" pitchFamily="34" charset="-120"/>
        </a:defRPr>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4ECB0-F5E8-0A45-8B73-6E712E40E03C}" type="datetimeFigureOut">
              <a:rPr kumimoji="1" lang="zh-TW" altLang="en-US" smtClean="0"/>
              <a:t>2017/11/14</a:t>
            </a:fld>
            <a:endParaRPr kumimoji="1"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F06B8-78AF-EC44-9AB7-84B57CA9CE91}" type="slidenum">
              <a:rPr kumimoji="1" lang="zh-TW" altLang="en-US" smtClean="0"/>
              <a:t>‹#›</a:t>
            </a:fld>
            <a:endParaRPr kumimoji="1" lang="zh-TW" altLang="en-US"/>
          </a:p>
        </p:txBody>
      </p:sp>
    </p:spTree>
    <p:extLst>
      <p:ext uri="{BB962C8B-B14F-4D97-AF65-F5344CB8AC3E}">
        <p14:creationId xmlns:p14="http://schemas.microsoft.com/office/powerpoint/2010/main" val="93405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＊標題雙關</a:t>
            </a:r>
            <a:endParaRPr kumimoji="1" lang="en-US" altLang="zh-TW" dirty="0"/>
          </a:p>
          <a:p>
            <a:r>
              <a:rPr kumimoji="1" lang="en-US" altLang="zh-TW" dirty="0"/>
              <a:t>Invest startup (</a:t>
            </a:r>
            <a:r>
              <a:rPr kumimoji="1" lang="zh-TW" altLang="en-US" dirty="0"/>
              <a:t>要投資新創 也是新創的投資環境要優化）</a:t>
            </a:r>
            <a:r>
              <a:rPr kumimoji="1" lang="en-US" altLang="zh-TW" baseline="0" dirty="0"/>
              <a:t> </a:t>
            </a:r>
          </a:p>
        </p:txBody>
      </p:sp>
      <p:sp>
        <p:nvSpPr>
          <p:cNvPr id="4" name="投影片編號版面配置區 3"/>
          <p:cNvSpPr>
            <a:spLocks noGrp="1"/>
          </p:cNvSpPr>
          <p:nvPr>
            <p:ph type="sldNum" sz="quarter" idx="10"/>
          </p:nvPr>
        </p:nvSpPr>
        <p:spPr/>
        <p:txBody>
          <a:bodyPr/>
          <a:lstStyle/>
          <a:p>
            <a:fld id="{E40F06B8-78AF-EC44-9AB7-84B57CA9CE91}" type="slidenum">
              <a:rPr kumimoji="1" lang="zh-TW" altLang="en-US" smtClean="0"/>
              <a:t>0</a:t>
            </a:fld>
            <a:endParaRPr kumimoji="1" lang="zh-TW" altLang="en-US"/>
          </a:p>
        </p:txBody>
      </p:sp>
    </p:spTree>
    <p:extLst>
      <p:ext uri="{BB962C8B-B14F-4D97-AF65-F5344CB8AC3E}">
        <p14:creationId xmlns:p14="http://schemas.microsoft.com/office/powerpoint/2010/main" val="60346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zh-TW" altLang="en-US" sz="1200" b="1" dirty="0">
                <a:latin typeface="微軟正黑體" panose="020B0604030504040204" pitchFamily="34" charset="-120"/>
                <a:ea typeface="微軟正黑體" panose="020B0604030504040204" pitchFamily="34" charset="-120"/>
              </a:rPr>
              <a:t>大標</a:t>
            </a:r>
            <a:r>
              <a:rPr kumimoji="0" lang="en-US" altLang="zh-TW" sz="1200" b="1" dirty="0">
                <a:latin typeface="微軟正黑體" panose="020B0604030504040204" pitchFamily="34" charset="-120"/>
                <a:ea typeface="微軟正黑體" panose="020B0604030504040204" pitchFamily="34" charset="-120"/>
              </a:rPr>
              <a:t>44</a:t>
            </a:r>
            <a:endParaRPr kumimoji="0" lang="zh-TW" altLang="en-US" sz="12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E40F06B8-78AF-EC44-9AB7-84B57CA9CE91}" type="slidenum">
              <a:rPr kumimoji="1" lang="zh-TW" altLang="en-US" smtClean="0"/>
              <a:t>1</a:t>
            </a:fld>
            <a:endParaRPr kumimoji="1" lang="zh-TW" altLang="en-US"/>
          </a:p>
        </p:txBody>
      </p:sp>
    </p:spTree>
    <p:extLst>
      <p:ext uri="{BB962C8B-B14F-4D97-AF65-F5344CB8AC3E}">
        <p14:creationId xmlns:p14="http://schemas.microsoft.com/office/powerpoint/2010/main" val="56670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標題</a:t>
            </a:r>
            <a:r>
              <a:rPr kumimoji="1" lang="en-US" altLang="zh-TW" dirty="0"/>
              <a:t>60</a:t>
            </a:r>
          </a:p>
          <a:p>
            <a:endParaRPr kumimoji="1" lang="zh-TW" altLang="en-US" dirty="0"/>
          </a:p>
        </p:txBody>
      </p:sp>
      <p:sp>
        <p:nvSpPr>
          <p:cNvPr id="4" name="投影片編號版面配置區 3"/>
          <p:cNvSpPr>
            <a:spLocks noGrp="1"/>
          </p:cNvSpPr>
          <p:nvPr>
            <p:ph type="sldNum" sz="quarter" idx="10"/>
          </p:nvPr>
        </p:nvSpPr>
        <p:spPr/>
        <p:txBody>
          <a:bodyPr/>
          <a:lstStyle/>
          <a:p>
            <a:fld id="{E40F06B8-78AF-EC44-9AB7-84B57CA9CE91}" type="slidenum">
              <a:rPr kumimoji="1" lang="zh-TW" altLang="en-US" smtClean="0"/>
              <a:t>2</a:t>
            </a:fld>
            <a:endParaRPr kumimoji="1" lang="zh-TW" altLang="en-US"/>
          </a:p>
        </p:txBody>
      </p:sp>
    </p:spTree>
    <p:extLst>
      <p:ext uri="{BB962C8B-B14F-4D97-AF65-F5344CB8AC3E}">
        <p14:creationId xmlns:p14="http://schemas.microsoft.com/office/powerpoint/2010/main" val="49091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zh-TW" altLang="en-US" sz="1200" b="1" dirty="0">
                <a:latin typeface="微軟正黑體" panose="020B0604030504040204" pitchFamily="34" charset="-120"/>
                <a:ea typeface="微軟正黑體" panose="020B0604030504040204" pitchFamily="34" charset="-120"/>
              </a:rPr>
              <a:t>右上眉標</a:t>
            </a:r>
            <a:endParaRPr kumimoji="0" lang="en-US" altLang="zh-TW" sz="1200" b="1" dirty="0">
              <a:latin typeface="微軟正黑體" panose="020B0604030504040204" pitchFamily="34" charset="-120"/>
              <a:ea typeface="微軟正黑體" panose="020B0604030504040204" pitchFamily="34" charset="-120"/>
            </a:endParaRPr>
          </a:p>
          <a:p>
            <a:r>
              <a:rPr kumimoji="0" lang="zh-TW" altLang="en-US" sz="1200" b="1" dirty="0">
                <a:latin typeface="微軟正黑體" panose="020B0604030504040204" pitchFamily="34" charset="-120"/>
                <a:ea typeface="微軟正黑體" panose="020B0604030504040204" pitchFamily="34" charset="-120"/>
              </a:rPr>
              <a:t>文字</a:t>
            </a:r>
            <a:r>
              <a:rPr kumimoji="0" lang="en-US" altLang="zh-TW" sz="1200" b="1" dirty="0">
                <a:latin typeface="微軟正黑體" panose="020B0604030504040204" pitchFamily="34" charset="-120"/>
                <a:ea typeface="微軟正黑體" panose="020B0604030504040204" pitchFamily="34" charset="-120"/>
              </a:rPr>
              <a:t>12 </a:t>
            </a:r>
            <a:r>
              <a:rPr kumimoji="0" lang="zh-TW" altLang="en-US" sz="1200" b="1" dirty="0">
                <a:latin typeface="微軟正黑體" panose="020B0604030504040204" pitchFamily="34" charset="-120"/>
                <a:ea typeface="微軟正黑體" panose="020B0604030504040204" pitchFamily="34" charset="-120"/>
              </a:rPr>
              <a:t>選項暈黃</a:t>
            </a:r>
            <a:endParaRPr kumimoji="0" lang="en-US" altLang="zh-TW" sz="1200" b="1" dirty="0">
              <a:latin typeface="微軟正黑體" panose="020B0604030504040204" pitchFamily="34" charset="-120"/>
              <a:ea typeface="微軟正黑體" panose="020B0604030504040204" pitchFamily="34" charset="-120"/>
            </a:endParaRPr>
          </a:p>
          <a:p>
            <a:r>
              <a:rPr kumimoji="0" lang="zh-TW" altLang="en-US" sz="1200" b="1" dirty="0">
                <a:latin typeface="微軟正黑體" panose="020B0604030504040204" pitchFamily="34" charset="-120"/>
                <a:ea typeface="微軟正黑體" panose="020B0604030504040204" pitchFamily="34" charset="-120"/>
              </a:rPr>
              <a:t>文字</a:t>
            </a:r>
            <a:r>
              <a:rPr kumimoji="0" lang="en-US" altLang="zh-TW" sz="1200" b="1" dirty="0">
                <a:latin typeface="微軟正黑體" panose="020B0604030504040204" pitchFamily="34" charset="-120"/>
                <a:ea typeface="微軟正黑體" panose="020B0604030504040204" pitchFamily="34" charset="-120"/>
              </a:rPr>
              <a:t>12 </a:t>
            </a:r>
            <a:r>
              <a:rPr kumimoji="0" lang="zh-TW" altLang="en-US" sz="1200" b="1" dirty="0">
                <a:latin typeface="微軟正黑體" panose="020B0604030504040204" pitchFamily="34" charset="-120"/>
                <a:ea typeface="微軟正黑體" panose="020B0604030504040204" pitchFamily="34" charset="-120"/>
              </a:rPr>
              <a:t>非選項深灰</a:t>
            </a:r>
            <a:endParaRPr kumimoji="0" lang="en-US" altLang="zh-TW" sz="1200" b="1" dirty="0">
              <a:latin typeface="微軟正黑體" panose="020B0604030504040204" pitchFamily="34" charset="-120"/>
              <a:ea typeface="微軟正黑體" panose="020B0604030504040204" pitchFamily="34" charset="-120"/>
            </a:endParaRPr>
          </a:p>
          <a:p>
            <a:endParaRPr kumimoji="0" lang="en-US" altLang="zh-TW" sz="1200" b="1" dirty="0">
              <a:latin typeface="微軟正黑體" panose="020B0604030504040204" pitchFamily="34" charset="-120"/>
              <a:ea typeface="微軟正黑體" panose="020B0604030504040204" pitchFamily="34" charset="-120"/>
            </a:endParaRPr>
          </a:p>
          <a:p>
            <a:r>
              <a:rPr kumimoji="0" lang="zh-TW" altLang="en-US" sz="1200" b="1" dirty="0">
                <a:latin typeface="微軟正黑體" panose="020B0604030504040204" pitchFamily="34" charset="-120"/>
                <a:ea typeface="微軟正黑體" panose="020B0604030504040204" pitchFamily="34" charset="-120"/>
              </a:rPr>
              <a:t>大標</a:t>
            </a:r>
            <a:r>
              <a:rPr kumimoji="0" lang="en-US" altLang="zh-TW" sz="1200" b="1" dirty="0">
                <a:latin typeface="微軟正黑體" panose="020B0604030504040204" pitchFamily="34" charset="-120"/>
                <a:ea typeface="微軟正黑體" panose="020B0604030504040204" pitchFamily="34" charset="-120"/>
              </a:rPr>
              <a:t>44 </a:t>
            </a:r>
            <a:r>
              <a:rPr kumimoji="0" lang="zh-TW" altLang="en-US" sz="1200" b="1" dirty="0">
                <a:latin typeface="微軟正黑體" panose="020B0604030504040204" pitchFamily="34" charset="-120"/>
                <a:ea typeface="微軟正黑體" panose="020B0604030504040204" pitchFamily="34" charset="-120"/>
              </a:rPr>
              <a:t>湖水綠</a:t>
            </a:r>
            <a:endParaRPr kumimoji="0" lang="en-US" altLang="zh-TW" sz="1200" b="1" dirty="0">
              <a:latin typeface="微軟正黑體" panose="020B0604030504040204" pitchFamily="34" charset="-120"/>
              <a:ea typeface="微軟正黑體" panose="020B0604030504040204" pitchFamily="34" charset="-120"/>
            </a:endParaRPr>
          </a:p>
          <a:p>
            <a:r>
              <a:rPr kumimoji="0" lang="zh-TW" altLang="en-US" sz="1200" b="1" dirty="0">
                <a:latin typeface="微軟正黑體" panose="020B0604030504040204" pitchFamily="34" charset="-120"/>
                <a:ea typeface="微軟正黑體" panose="020B0604030504040204" pitchFamily="34" charset="-120"/>
              </a:rPr>
              <a:t>小標</a:t>
            </a:r>
            <a:r>
              <a:rPr kumimoji="0" lang="en-US" altLang="zh-TW" sz="1200" b="1" dirty="0">
                <a:latin typeface="微軟正黑體" panose="020B0604030504040204" pitchFamily="34" charset="-120"/>
                <a:ea typeface="微軟正黑體" panose="020B0604030504040204" pitchFamily="34" charset="-120"/>
              </a:rPr>
              <a:t>24</a:t>
            </a:r>
          </a:p>
          <a:p>
            <a:r>
              <a:rPr kumimoji="0" lang="zh-TW" altLang="en-US" sz="1200" b="1" dirty="0">
                <a:latin typeface="微軟正黑體" panose="020B0604030504040204" pitchFamily="34" charset="-120"/>
                <a:ea typeface="微軟正黑體" panose="020B0604030504040204" pitchFamily="34" charset="-120"/>
              </a:rPr>
              <a:t>內文</a:t>
            </a:r>
            <a:r>
              <a:rPr kumimoji="0" lang="en-US" altLang="zh-TW" sz="1200" b="1" dirty="0">
                <a:latin typeface="微軟正黑體" panose="020B0604030504040204" pitchFamily="34" charset="-120"/>
                <a:ea typeface="微軟正黑體" panose="020B0604030504040204" pitchFamily="34" charset="-120"/>
              </a:rPr>
              <a:t>20</a:t>
            </a:r>
            <a:r>
              <a:rPr kumimoji="0" lang="zh-TW" altLang="en-US" sz="1200" b="1" dirty="0">
                <a:latin typeface="微軟正黑體" panose="020B0604030504040204" pitchFamily="34" charset="-120"/>
                <a:ea typeface="微軟正黑體" panose="020B0604030504040204" pitchFamily="34" charset="-120"/>
              </a:rPr>
              <a:t> 正黑</a:t>
            </a:r>
            <a:endParaRPr kumimoji="0" lang="en-US" altLang="zh-TW" sz="1200" b="1" dirty="0">
              <a:latin typeface="微軟正黑體" panose="020B0604030504040204" pitchFamily="34" charset="-120"/>
              <a:ea typeface="微軟正黑體" panose="020B0604030504040204" pitchFamily="34" charset="-120"/>
            </a:endParaRPr>
          </a:p>
          <a:p>
            <a:r>
              <a:rPr kumimoji="0" lang="zh-TW" altLang="en-US" sz="1200" b="1" dirty="0">
                <a:latin typeface="微軟正黑體" panose="020B0604030504040204" pitchFamily="34" charset="-120"/>
                <a:ea typeface="微軟正黑體" panose="020B0604030504040204" pitchFamily="34" charset="-120"/>
              </a:rPr>
              <a:t>重點 米特桃</a:t>
            </a:r>
          </a:p>
        </p:txBody>
      </p:sp>
      <p:sp>
        <p:nvSpPr>
          <p:cNvPr id="4" name="投影片編號版面配置區 3"/>
          <p:cNvSpPr>
            <a:spLocks noGrp="1"/>
          </p:cNvSpPr>
          <p:nvPr>
            <p:ph type="sldNum" sz="quarter" idx="10"/>
          </p:nvPr>
        </p:nvSpPr>
        <p:spPr/>
        <p:txBody>
          <a:bodyPr/>
          <a:lstStyle/>
          <a:p>
            <a:fld id="{E40F06B8-78AF-EC44-9AB7-84B57CA9CE91}" type="slidenum">
              <a:rPr kumimoji="1" lang="zh-TW" altLang="en-US" smtClean="0"/>
              <a:t>3</a:t>
            </a:fld>
            <a:endParaRPr kumimoji="1" lang="zh-TW" altLang="en-US"/>
          </a:p>
        </p:txBody>
      </p:sp>
    </p:spTree>
    <p:extLst>
      <p:ext uri="{BB962C8B-B14F-4D97-AF65-F5344CB8AC3E}">
        <p14:creationId xmlns:p14="http://schemas.microsoft.com/office/powerpoint/2010/main" val="207642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E40F06B8-78AF-EC44-9AB7-84B57CA9CE91}" type="slidenum">
              <a:rPr kumimoji="1" lang="zh-TW" altLang="en-US" smtClean="0"/>
              <a:t>5</a:t>
            </a:fld>
            <a:endParaRPr kumimoji="1" lang="zh-TW" altLang="en-US"/>
          </a:p>
        </p:txBody>
      </p:sp>
    </p:spTree>
    <p:extLst>
      <p:ext uri="{BB962C8B-B14F-4D97-AF65-F5344CB8AC3E}">
        <p14:creationId xmlns:p14="http://schemas.microsoft.com/office/powerpoint/2010/main" val="16914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E40F06B8-78AF-EC44-9AB7-84B57CA9CE91}" type="slidenum">
              <a:rPr kumimoji="1" lang="zh-TW" altLang="en-US" smtClean="0"/>
              <a:t>10</a:t>
            </a:fld>
            <a:endParaRPr kumimoji="1" lang="zh-TW" altLang="en-US"/>
          </a:p>
        </p:txBody>
      </p:sp>
    </p:spTree>
    <p:extLst>
      <p:ext uri="{BB962C8B-B14F-4D97-AF65-F5344CB8AC3E}">
        <p14:creationId xmlns:p14="http://schemas.microsoft.com/office/powerpoint/2010/main" val="74868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E40F06B8-78AF-EC44-9AB7-84B57CA9CE91}" type="slidenum">
              <a:rPr kumimoji="1" lang="zh-TW" altLang="en-US" smtClean="0"/>
              <a:t>17</a:t>
            </a:fld>
            <a:endParaRPr kumimoji="1" lang="zh-TW" altLang="en-US"/>
          </a:p>
        </p:txBody>
      </p:sp>
    </p:spTree>
    <p:extLst>
      <p:ext uri="{BB962C8B-B14F-4D97-AF65-F5344CB8AC3E}">
        <p14:creationId xmlns:p14="http://schemas.microsoft.com/office/powerpoint/2010/main" val="96074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E40F06B8-78AF-EC44-9AB7-84B57CA9CE91}" type="slidenum">
              <a:rPr kumimoji="1" lang="zh-TW" altLang="en-US" smtClean="0"/>
              <a:t>28</a:t>
            </a:fld>
            <a:endParaRPr kumimoji="1" lang="zh-TW" altLang="en-US"/>
          </a:p>
        </p:txBody>
      </p:sp>
    </p:spTree>
    <p:extLst>
      <p:ext uri="{BB962C8B-B14F-4D97-AF65-F5344CB8AC3E}">
        <p14:creationId xmlns:p14="http://schemas.microsoft.com/office/powerpoint/2010/main" val="95779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en-US" altLang="zh-TW" dirty="0"/>
          </a:p>
        </p:txBody>
      </p:sp>
      <p:sp>
        <p:nvSpPr>
          <p:cNvPr id="4" name="投影片編號版面配置區 3"/>
          <p:cNvSpPr>
            <a:spLocks noGrp="1"/>
          </p:cNvSpPr>
          <p:nvPr>
            <p:ph type="sldNum" sz="quarter" idx="10"/>
          </p:nvPr>
        </p:nvSpPr>
        <p:spPr/>
        <p:txBody>
          <a:bodyPr/>
          <a:lstStyle/>
          <a:p>
            <a:fld id="{E40F06B8-78AF-EC44-9AB7-84B57CA9CE91}" type="slidenum">
              <a:rPr kumimoji="1" lang="zh-TW" altLang="en-US" smtClean="0"/>
              <a:t>29</a:t>
            </a:fld>
            <a:endParaRPr kumimoji="1" lang="zh-TW" altLang="en-US"/>
          </a:p>
        </p:txBody>
      </p:sp>
    </p:spTree>
    <p:extLst>
      <p:ext uri="{BB962C8B-B14F-4D97-AF65-F5344CB8AC3E}">
        <p14:creationId xmlns:p14="http://schemas.microsoft.com/office/powerpoint/2010/main" val="151007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A7711C5A-F9A6-A74A-AE98-7C1B45B02906}" type="datetime1">
              <a:rPr kumimoji="1" lang="zh-TW" altLang="en-US" smtClean="0"/>
              <a:t>2017/11/14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C4B4A07-F626-A042-B1D9-2A92DB2977E3}" type="datetime1">
              <a:rPr kumimoji="1" lang="zh-TW" altLang="en-US" smtClean="0"/>
              <a:t>2017/11/14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AC0ADF6-44F3-B242-B89D-F7407059EB29}" type="datetime1">
              <a:rPr kumimoji="1" lang="zh-TW" altLang="en-US" smtClean="0"/>
              <a:t>2017/11/14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CCA3D89-1647-5A45-8A88-63F468D7D3CD}" type="datetime1">
              <a:rPr kumimoji="1" lang="zh-TW" altLang="en-US" smtClean="0"/>
              <a:t>2017/11/14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a:xfrm>
            <a:off x="6782050" y="6414226"/>
            <a:ext cx="2057400" cy="365125"/>
          </a:xfrm>
        </p:spPr>
        <p:txBody>
          <a:bodyPr/>
          <a:lstStyle/>
          <a:p>
            <a:fld id="{836F5446-3B7C-7642-B92A-DA0CBD8FCE7E}" type="slidenum">
              <a:rPr kumimoji="1" lang="zh-TW" altLang="en-US" smtClean="0"/>
              <a:t>‹#›</a:t>
            </a:fld>
            <a:endParaRPr kumimoji="1" lang="zh-TW" altLang="en-US"/>
          </a:p>
        </p:txBody>
      </p:sp>
      <p:sp>
        <p:nvSpPr>
          <p:cNvPr id="19" name="三角形 18"/>
          <p:cNvSpPr/>
          <p:nvPr userDrawn="1"/>
        </p:nvSpPr>
        <p:spPr>
          <a:xfrm rot="16200000" flipV="1">
            <a:off x="-406265" y="569974"/>
            <a:ext cx="1225189" cy="412659"/>
          </a:xfrm>
          <a:prstGeom prst="triangle">
            <a:avLst/>
          </a:prstGeom>
          <a:solidFill>
            <a:srgbClr val="109B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109B9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D7CAA2B-EA01-AB44-BD3B-E2F5CB5703BE}" type="datetime1">
              <a:rPr kumimoji="1" lang="zh-TW" altLang="en-US" smtClean="0"/>
              <a:t>2017/11/14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C88201A-F756-E641-8048-712AE70E9913}" type="datetime1">
              <a:rPr kumimoji="1" lang="zh-TW" altLang="en-US" smtClean="0"/>
              <a:t>2017/11/14</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8A12645-A70E-7744-920B-8126AE539EE6}" type="datetime1">
              <a:rPr kumimoji="1" lang="zh-TW" altLang="en-US" smtClean="0"/>
              <a:t>2017/11/14</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1C1B6F0-A14F-2D46-B46C-09DAEF16CF1E}" type="datetime1">
              <a:rPr kumimoji="1" lang="zh-TW" altLang="en-US" smtClean="0"/>
              <a:t>2017/11/14</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34E81-5CFB-274C-A4E9-6905F0E96103}" type="datetime1">
              <a:rPr kumimoji="1" lang="zh-TW" altLang="en-US" smtClean="0"/>
              <a:t>2017/11/14</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C2AF0ED-B24F-554A-A356-8538B4067EFC}" type="datetime1">
              <a:rPr kumimoji="1" lang="zh-TW" altLang="en-US" smtClean="0"/>
              <a:t>2017/11/14</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1F45572-87F6-9640-A5E6-1BD054DEA8F4}" type="datetime1">
              <a:rPr kumimoji="1" lang="zh-TW" altLang="en-US" smtClean="0"/>
              <a:t>2017/11/14</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836F5446-3B7C-7642-B92A-DA0CBD8FCE7E}" type="slidenum">
              <a:rPr kumimoji="1" lang="zh-TW" altLang="en-US" smtClean="0"/>
              <a:t>‹#›</a:t>
            </a:fld>
            <a:endParaRPr kumimoji="1"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FDFDF"/>
            </a:gs>
            <a:gs pos="46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F972E-7B2D-8B4E-8D29-B7B8DA48710D}" type="datetime1">
              <a:rPr kumimoji="1" lang="zh-TW" altLang="en-US" smtClean="0"/>
              <a:t>2017/11/14</a:t>
            </a:fld>
            <a:endParaRPr kumimoji="1"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F5446-3B7C-7642-B92A-DA0CBD8FCE7E}" type="slidenum">
              <a:rPr kumimoji="1" lang="zh-TW" altLang="en-US" smtClean="0"/>
              <a:t>‹#›</a:t>
            </a:fld>
            <a:endParaRPr kumimoji="1" lang="zh-TW" altLang="en-US"/>
          </a:p>
        </p:txBody>
      </p:sp>
    </p:spTree>
    <p:extLst>
      <p:ext uri="{BB962C8B-B14F-4D97-AF65-F5344CB8AC3E}">
        <p14:creationId xmlns:p14="http://schemas.microsoft.com/office/powerpoint/2010/main" val="1325713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tiff"/><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1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jpeg"/><Relationship Id="rId26" Type="http://schemas.microsoft.com/office/2007/relationships/hdphoto" Target="../media/hdphoto2.wdp"/><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4.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6.png"/><Relationship Id="rId33" Type="http://schemas.openxmlformats.org/officeDocument/2006/relationships/image" Target="../media/image33.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5.png"/><Relationship Id="rId32" Type="http://schemas.openxmlformats.org/officeDocument/2006/relationships/image" Target="../media/image32.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4.png"/><Relationship Id="rId28" Type="http://schemas.openxmlformats.org/officeDocument/2006/relationships/image" Target="../media/image28.jpe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microsoft.com/office/2007/relationships/hdphoto" Target="../media/hdphoto1.wdp"/><Relationship Id="rId27" Type="http://schemas.openxmlformats.org/officeDocument/2006/relationships/image" Target="../media/image27.jpeg"/><Relationship Id="rId30" Type="http://schemas.openxmlformats.org/officeDocument/2006/relationships/image" Target="../media/image30.png"/><Relationship Id="rId35" Type="http://schemas.openxmlformats.org/officeDocument/2006/relationships/image" Target="../media/image35.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26" Type="http://schemas.openxmlformats.org/officeDocument/2006/relationships/image" Target="../media/image55.png"/><Relationship Id="rId117" Type="http://schemas.openxmlformats.org/officeDocument/2006/relationships/image" Target="../media/image139.jpeg"/><Relationship Id="rId21" Type="http://schemas.openxmlformats.org/officeDocument/2006/relationships/image" Target="../media/image50.png"/><Relationship Id="rId42" Type="http://schemas.openxmlformats.org/officeDocument/2006/relationships/image" Target="../media/image69.png"/><Relationship Id="rId47" Type="http://schemas.openxmlformats.org/officeDocument/2006/relationships/image" Target="../media/image74.jpeg"/><Relationship Id="rId63" Type="http://schemas.openxmlformats.org/officeDocument/2006/relationships/image" Target="../media/image89.png"/><Relationship Id="rId68" Type="http://schemas.openxmlformats.org/officeDocument/2006/relationships/image" Target="../media/image94.jpeg"/><Relationship Id="rId84" Type="http://schemas.openxmlformats.org/officeDocument/2006/relationships/image" Target="../media/image109.jpeg"/><Relationship Id="rId89" Type="http://schemas.openxmlformats.org/officeDocument/2006/relationships/image" Target="../media/image113.jpeg"/><Relationship Id="rId112" Type="http://schemas.openxmlformats.org/officeDocument/2006/relationships/image" Target="../media/image135.png"/><Relationship Id="rId16" Type="http://schemas.openxmlformats.org/officeDocument/2006/relationships/image" Target="../media/image45.png"/><Relationship Id="rId107" Type="http://schemas.openxmlformats.org/officeDocument/2006/relationships/image" Target="../media/image130.jpeg"/><Relationship Id="rId11" Type="http://schemas.openxmlformats.org/officeDocument/2006/relationships/image" Target="../media/image40.png"/><Relationship Id="rId32" Type="http://schemas.openxmlformats.org/officeDocument/2006/relationships/image" Target="../media/image59.png"/><Relationship Id="rId37" Type="http://schemas.openxmlformats.org/officeDocument/2006/relationships/image" Target="../media/image64.png"/><Relationship Id="rId53" Type="http://schemas.openxmlformats.org/officeDocument/2006/relationships/image" Target="../media/image79.jpeg"/><Relationship Id="rId58" Type="http://schemas.openxmlformats.org/officeDocument/2006/relationships/image" Target="../media/image84.jpeg"/><Relationship Id="rId74" Type="http://schemas.openxmlformats.org/officeDocument/2006/relationships/image" Target="../media/image100.png"/><Relationship Id="rId79" Type="http://schemas.openxmlformats.org/officeDocument/2006/relationships/image" Target="../media/image104.png"/><Relationship Id="rId102" Type="http://schemas.openxmlformats.org/officeDocument/2006/relationships/image" Target="../media/image125.png"/><Relationship Id="rId5" Type="http://schemas.openxmlformats.org/officeDocument/2006/relationships/image" Target="../media/image5.png"/><Relationship Id="rId90" Type="http://schemas.openxmlformats.org/officeDocument/2006/relationships/image" Target="../media/image114.jpeg"/><Relationship Id="rId95" Type="http://schemas.openxmlformats.org/officeDocument/2006/relationships/image" Target="../media/image118.jpeg"/><Relationship Id="rId22" Type="http://schemas.openxmlformats.org/officeDocument/2006/relationships/image" Target="../media/image51.png"/><Relationship Id="rId27" Type="http://schemas.openxmlformats.org/officeDocument/2006/relationships/image" Target="../media/image56.png"/><Relationship Id="rId43" Type="http://schemas.openxmlformats.org/officeDocument/2006/relationships/image" Target="../media/image70.png"/><Relationship Id="rId48" Type="http://schemas.openxmlformats.org/officeDocument/2006/relationships/image" Target="../media/image75.jpeg"/><Relationship Id="rId64" Type="http://schemas.openxmlformats.org/officeDocument/2006/relationships/image" Target="../media/image90.jpeg"/><Relationship Id="rId69" Type="http://schemas.openxmlformats.org/officeDocument/2006/relationships/image" Target="../media/image95.jpeg"/><Relationship Id="rId113" Type="http://schemas.openxmlformats.org/officeDocument/2006/relationships/image" Target="../media/image136.png"/><Relationship Id="rId80" Type="http://schemas.openxmlformats.org/officeDocument/2006/relationships/image" Target="../media/image105.png"/><Relationship Id="rId85" Type="http://schemas.openxmlformats.org/officeDocument/2006/relationships/image" Target="../media/image110.png"/><Relationship Id="rId12" Type="http://schemas.openxmlformats.org/officeDocument/2006/relationships/image" Target="../media/image41.png"/><Relationship Id="rId17" Type="http://schemas.openxmlformats.org/officeDocument/2006/relationships/image" Target="../media/image46.jpeg"/><Relationship Id="rId33" Type="http://schemas.openxmlformats.org/officeDocument/2006/relationships/image" Target="../media/image60.png"/><Relationship Id="rId38" Type="http://schemas.openxmlformats.org/officeDocument/2006/relationships/image" Target="../media/image65.jpeg"/><Relationship Id="rId59" Type="http://schemas.openxmlformats.org/officeDocument/2006/relationships/image" Target="../media/image85.png"/><Relationship Id="rId103" Type="http://schemas.openxmlformats.org/officeDocument/2006/relationships/image" Target="../media/image126.png"/><Relationship Id="rId108" Type="http://schemas.openxmlformats.org/officeDocument/2006/relationships/image" Target="../media/image131.jpeg"/><Relationship Id="rId54" Type="http://schemas.openxmlformats.org/officeDocument/2006/relationships/image" Target="../media/image80.png"/><Relationship Id="rId70" Type="http://schemas.openxmlformats.org/officeDocument/2006/relationships/image" Target="../media/image96.jpeg"/><Relationship Id="rId75" Type="http://schemas.openxmlformats.org/officeDocument/2006/relationships/image" Target="../media/image101.jpeg"/><Relationship Id="rId91" Type="http://schemas.openxmlformats.org/officeDocument/2006/relationships/image" Target="../media/image115.png"/><Relationship Id="rId96"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6.png"/><Relationship Id="rId23" Type="http://schemas.openxmlformats.org/officeDocument/2006/relationships/image" Target="../media/image52.png"/><Relationship Id="rId28" Type="http://schemas.openxmlformats.org/officeDocument/2006/relationships/image" Target="../media/image57.jpeg"/><Relationship Id="rId49" Type="http://schemas.openxmlformats.org/officeDocument/2006/relationships/image" Target="../media/image76.jpeg"/><Relationship Id="rId114" Type="http://schemas.openxmlformats.org/officeDocument/2006/relationships/image" Target="../media/image32.png"/><Relationship Id="rId10" Type="http://schemas.openxmlformats.org/officeDocument/2006/relationships/image" Target="../media/image8.png"/><Relationship Id="rId31" Type="http://schemas.openxmlformats.org/officeDocument/2006/relationships/image" Target="../media/image11.png"/><Relationship Id="rId44" Type="http://schemas.openxmlformats.org/officeDocument/2006/relationships/image" Target="../media/image71.jpeg"/><Relationship Id="rId52" Type="http://schemas.openxmlformats.org/officeDocument/2006/relationships/image" Target="../media/image21.png"/><Relationship Id="rId60" Type="http://schemas.openxmlformats.org/officeDocument/2006/relationships/image" Target="../media/image86.png"/><Relationship Id="rId65" Type="http://schemas.openxmlformats.org/officeDocument/2006/relationships/image" Target="../media/image91.jpeg"/><Relationship Id="rId73" Type="http://schemas.openxmlformats.org/officeDocument/2006/relationships/image" Target="../media/image99.png"/><Relationship Id="rId78" Type="http://schemas.openxmlformats.org/officeDocument/2006/relationships/image" Target="../media/image103.png"/><Relationship Id="rId81" Type="http://schemas.openxmlformats.org/officeDocument/2006/relationships/image" Target="../media/image106.png"/><Relationship Id="rId86" Type="http://schemas.openxmlformats.org/officeDocument/2006/relationships/image" Target="../media/image111.png"/><Relationship Id="rId94" Type="http://schemas.openxmlformats.org/officeDocument/2006/relationships/image" Target="../media/image117.jpeg"/><Relationship Id="rId99" Type="http://schemas.openxmlformats.org/officeDocument/2006/relationships/image" Target="../media/image122.gif"/><Relationship Id="rId101" Type="http://schemas.openxmlformats.org/officeDocument/2006/relationships/image" Target="../media/image124.png"/><Relationship Id="rId4" Type="http://schemas.openxmlformats.org/officeDocument/2006/relationships/image" Target="../media/image4.png"/><Relationship Id="rId9" Type="http://schemas.openxmlformats.org/officeDocument/2006/relationships/image" Target="../media/image39.jpeg"/><Relationship Id="rId13" Type="http://schemas.openxmlformats.org/officeDocument/2006/relationships/image" Target="../media/image42.png"/><Relationship Id="rId18" Type="http://schemas.openxmlformats.org/officeDocument/2006/relationships/image" Target="../media/image47.png"/><Relationship Id="rId39" Type="http://schemas.openxmlformats.org/officeDocument/2006/relationships/image" Target="../media/image66.png"/><Relationship Id="rId109" Type="http://schemas.openxmlformats.org/officeDocument/2006/relationships/image" Target="../media/image132.jpeg"/><Relationship Id="rId34" Type="http://schemas.openxmlformats.org/officeDocument/2006/relationships/image" Target="../media/image61.jpeg"/><Relationship Id="rId50" Type="http://schemas.openxmlformats.org/officeDocument/2006/relationships/image" Target="../media/image77.png"/><Relationship Id="rId55" Type="http://schemas.openxmlformats.org/officeDocument/2006/relationships/image" Target="../media/image81.png"/><Relationship Id="rId76" Type="http://schemas.openxmlformats.org/officeDocument/2006/relationships/image" Target="../media/image15.png"/><Relationship Id="rId97" Type="http://schemas.openxmlformats.org/officeDocument/2006/relationships/image" Target="../media/image120.png"/><Relationship Id="rId104" Type="http://schemas.openxmlformats.org/officeDocument/2006/relationships/image" Target="../media/image127.png"/><Relationship Id="rId7" Type="http://schemas.openxmlformats.org/officeDocument/2006/relationships/image" Target="../media/image7.png"/><Relationship Id="rId71" Type="http://schemas.openxmlformats.org/officeDocument/2006/relationships/image" Target="../media/image97.png"/><Relationship Id="rId92" Type="http://schemas.openxmlformats.org/officeDocument/2006/relationships/image" Target="../media/image116.png"/><Relationship Id="rId2" Type="http://schemas.openxmlformats.org/officeDocument/2006/relationships/image" Target="../media/image36.jpeg"/><Relationship Id="rId29" Type="http://schemas.openxmlformats.org/officeDocument/2006/relationships/image" Target="../media/image58.jpeg"/><Relationship Id="rId24" Type="http://schemas.openxmlformats.org/officeDocument/2006/relationships/image" Target="../media/image53.jpeg"/><Relationship Id="rId40" Type="http://schemas.openxmlformats.org/officeDocument/2006/relationships/image" Target="../media/image67.png"/><Relationship Id="rId45" Type="http://schemas.openxmlformats.org/officeDocument/2006/relationships/image" Target="../media/image72.jpeg"/><Relationship Id="rId66" Type="http://schemas.openxmlformats.org/officeDocument/2006/relationships/image" Target="../media/image92.png"/><Relationship Id="rId87" Type="http://schemas.openxmlformats.org/officeDocument/2006/relationships/image" Target="../media/image112.jpeg"/><Relationship Id="rId110" Type="http://schemas.openxmlformats.org/officeDocument/2006/relationships/image" Target="../media/image133.jpeg"/><Relationship Id="rId115" Type="http://schemas.openxmlformats.org/officeDocument/2006/relationships/image" Target="../media/image137.png"/><Relationship Id="rId61" Type="http://schemas.openxmlformats.org/officeDocument/2006/relationships/image" Target="../media/image87.png"/><Relationship Id="rId82" Type="http://schemas.openxmlformats.org/officeDocument/2006/relationships/image" Target="../media/image107.jpeg"/><Relationship Id="rId19" Type="http://schemas.openxmlformats.org/officeDocument/2006/relationships/image" Target="../media/image48.png"/><Relationship Id="rId14" Type="http://schemas.openxmlformats.org/officeDocument/2006/relationships/image" Target="../media/image43.png"/><Relationship Id="rId30" Type="http://schemas.openxmlformats.org/officeDocument/2006/relationships/image" Target="../media/image10.png"/><Relationship Id="rId35" Type="http://schemas.openxmlformats.org/officeDocument/2006/relationships/image" Target="../media/image62.png"/><Relationship Id="rId56" Type="http://schemas.openxmlformats.org/officeDocument/2006/relationships/image" Target="../media/image82.jpeg"/><Relationship Id="rId77" Type="http://schemas.openxmlformats.org/officeDocument/2006/relationships/image" Target="../media/image102.png"/><Relationship Id="rId100" Type="http://schemas.openxmlformats.org/officeDocument/2006/relationships/image" Target="../media/image123.png"/><Relationship Id="rId105" Type="http://schemas.openxmlformats.org/officeDocument/2006/relationships/image" Target="../media/image128.jpeg"/><Relationship Id="rId8" Type="http://schemas.openxmlformats.org/officeDocument/2006/relationships/image" Target="../media/image38.jpeg"/><Relationship Id="rId51" Type="http://schemas.openxmlformats.org/officeDocument/2006/relationships/image" Target="../media/image78.jpeg"/><Relationship Id="rId72" Type="http://schemas.openxmlformats.org/officeDocument/2006/relationships/image" Target="../media/image98.png"/><Relationship Id="rId93" Type="http://schemas.openxmlformats.org/officeDocument/2006/relationships/image" Target="../media/image18.png"/><Relationship Id="rId98" Type="http://schemas.openxmlformats.org/officeDocument/2006/relationships/image" Target="../media/image121.jpeg"/><Relationship Id="rId3" Type="http://schemas.openxmlformats.org/officeDocument/2006/relationships/image" Target="../media/image37.jpeg"/><Relationship Id="rId25" Type="http://schemas.openxmlformats.org/officeDocument/2006/relationships/image" Target="../media/image54.png"/><Relationship Id="rId46" Type="http://schemas.openxmlformats.org/officeDocument/2006/relationships/image" Target="../media/image73.png"/><Relationship Id="rId67" Type="http://schemas.openxmlformats.org/officeDocument/2006/relationships/image" Target="../media/image93.jpeg"/><Relationship Id="rId116" Type="http://schemas.openxmlformats.org/officeDocument/2006/relationships/image" Target="../media/image138.png"/><Relationship Id="rId20" Type="http://schemas.openxmlformats.org/officeDocument/2006/relationships/image" Target="../media/image49.jpeg"/><Relationship Id="rId41" Type="http://schemas.openxmlformats.org/officeDocument/2006/relationships/image" Target="../media/image68.jpeg"/><Relationship Id="rId62" Type="http://schemas.openxmlformats.org/officeDocument/2006/relationships/image" Target="../media/image88.png"/><Relationship Id="rId83" Type="http://schemas.openxmlformats.org/officeDocument/2006/relationships/image" Target="../media/image108.jpeg"/><Relationship Id="rId88" Type="http://schemas.openxmlformats.org/officeDocument/2006/relationships/image" Target="../media/image17.png"/><Relationship Id="rId111" Type="http://schemas.openxmlformats.org/officeDocument/2006/relationships/image" Target="../media/image134.png"/><Relationship Id="rId15" Type="http://schemas.openxmlformats.org/officeDocument/2006/relationships/image" Target="../media/image44.png"/><Relationship Id="rId36" Type="http://schemas.openxmlformats.org/officeDocument/2006/relationships/image" Target="../media/image63.png"/><Relationship Id="rId57" Type="http://schemas.openxmlformats.org/officeDocument/2006/relationships/image" Target="../media/image83.jpeg"/><Relationship Id="rId106" Type="http://schemas.openxmlformats.org/officeDocument/2006/relationships/image" Target="../media/image1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sp>
        <p:nvSpPr>
          <p:cNvPr id="72" name="矩形 71"/>
          <p:cNvSpPr/>
          <p:nvPr/>
        </p:nvSpPr>
        <p:spPr>
          <a:xfrm>
            <a:off x="0" y="0"/>
            <a:ext cx="9144000" cy="6858000"/>
          </a:xfrm>
          <a:prstGeom prst="rect">
            <a:avLst/>
          </a:prstGeom>
          <a:gradFill flip="none" rotWithShape="1">
            <a:gsLst>
              <a:gs pos="100000">
                <a:srgbClr val="109B93">
                  <a:shade val="30000"/>
                  <a:satMod val="115000"/>
                </a:srgbClr>
              </a:gs>
              <a:gs pos="48000">
                <a:srgbClr val="109B93">
                  <a:shade val="67500"/>
                  <a:satMod val="115000"/>
                </a:srgbClr>
              </a:gs>
              <a:gs pos="0">
                <a:srgbClr val="109B93">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微軟正黑體" panose="020B0604030504040204" pitchFamily="34" charset="-120"/>
              <a:ea typeface="微軟正黑體" panose="020B0604030504040204" pitchFamily="34" charset="-120"/>
            </a:endParaRPr>
          </a:p>
        </p:txBody>
      </p:sp>
      <p:pic>
        <p:nvPicPr>
          <p:cNvPr id="49" name="圖片 4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13083" y="5004028"/>
            <a:ext cx="3630602" cy="773318"/>
          </a:xfrm>
          <a:prstGeom prst="rect">
            <a:avLst/>
          </a:prstGeom>
        </p:spPr>
      </p:pic>
      <p:sp>
        <p:nvSpPr>
          <p:cNvPr id="77" name="直角三角形 76"/>
          <p:cNvSpPr/>
          <p:nvPr/>
        </p:nvSpPr>
        <p:spPr>
          <a:xfrm rot="11692148">
            <a:off x="-428512" y="4225014"/>
            <a:ext cx="2078910" cy="1981174"/>
          </a:xfrm>
          <a:prstGeom prst="rtTriangle">
            <a:avLst/>
          </a:prstGeom>
          <a:solidFill>
            <a:schemeClr val="bg1">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2" name="群組 1"/>
          <p:cNvGrpSpPr/>
          <p:nvPr/>
        </p:nvGrpSpPr>
        <p:grpSpPr>
          <a:xfrm>
            <a:off x="302162" y="1346760"/>
            <a:ext cx="8955314" cy="4799918"/>
            <a:chOff x="302162" y="1070994"/>
            <a:chExt cx="8955314" cy="4799918"/>
          </a:xfrm>
        </p:grpSpPr>
        <p:grpSp>
          <p:nvGrpSpPr>
            <p:cNvPr id="11" name="群組 10"/>
            <p:cNvGrpSpPr/>
            <p:nvPr/>
          </p:nvGrpSpPr>
          <p:grpSpPr>
            <a:xfrm>
              <a:off x="302162" y="2116791"/>
              <a:ext cx="8224880" cy="3754121"/>
              <a:chOff x="1642109" y="2831965"/>
              <a:chExt cx="8224880" cy="3754121"/>
            </a:xfrm>
          </p:grpSpPr>
          <p:sp>
            <p:nvSpPr>
              <p:cNvPr id="5" name="文字方塊 4"/>
              <p:cNvSpPr txBox="1"/>
              <p:nvPr/>
            </p:nvSpPr>
            <p:spPr>
              <a:xfrm>
                <a:off x="1642109" y="2831965"/>
                <a:ext cx="8224880" cy="1061829"/>
              </a:xfrm>
              <a:prstGeom prst="rect">
                <a:avLst/>
              </a:prstGeom>
              <a:noFill/>
            </p:spPr>
            <p:txBody>
              <a:bodyPr wrap="square" rtlCol="0">
                <a:spAutoFit/>
              </a:bodyPr>
              <a:lstStyle/>
              <a:p>
                <a:r>
                  <a:rPr kumimoji="1" lang="zh-TW" altLang="en-US" sz="6300" b="1" dirty="0">
                    <a:solidFill>
                      <a:schemeClr val="bg1"/>
                    </a:solidFill>
                    <a:effectLst>
                      <a:glow rad="63500">
                        <a:schemeClr val="accent3">
                          <a:satMod val="175000"/>
                          <a:alpha val="40000"/>
                        </a:schemeClr>
                      </a:glow>
                    </a:effectLst>
                    <a:latin typeface="微軟正黑體" panose="020B0604030504040204" pitchFamily="34" charset="-120"/>
                    <a:ea typeface="微軟正黑體" panose="020B0604030504040204" pitchFamily="34" charset="-120"/>
                    <a:cs typeface="Lantinghei TC Demibold" charset="-120"/>
                  </a:rPr>
                  <a:t>優化新創事業投資環境</a:t>
                </a:r>
              </a:p>
            </p:txBody>
          </p:sp>
          <p:sp>
            <p:nvSpPr>
              <p:cNvPr id="8" name="矩形 7"/>
              <p:cNvSpPr/>
              <p:nvPr/>
            </p:nvSpPr>
            <p:spPr>
              <a:xfrm>
                <a:off x="1691269" y="3839366"/>
                <a:ext cx="6742483" cy="1015663"/>
              </a:xfrm>
              <a:prstGeom prst="rect">
                <a:avLst/>
              </a:prstGeom>
            </p:spPr>
            <p:txBody>
              <a:bodyPr wrap="square">
                <a:spAutoFit/>
              </a:bodyPr>
              <a:lstStyle/>
              <a:p>
                <a:r>
                  <a:rPr kumimoji="1" lang="en-US" altLang="zh-TW" sz="6000" dirty="0" smtClean="0">
                    <a:solidFill>
                      <a:schemeClr val="bg1"/>
                    </a:solidFill>
                    <a:effectLst>
                      <a:glow rad="101600">
                        <a:schemeClr val="accent4">
                          <a:satMod val="175000"/>
                          <a:alpha val="40000"/>
                        </a:schemeClr>
                      </a:glow>
                    </a:effectLst>
                    <a:latin typeface="InaiMathi" charset="0"/>
                    <a:ea typeface="InaiMathi" charset="0"/>
                    <a:cs typeface="InaiMathi" charset="0"/>
                  </a:rPr>
                  <a:t>INVEST</a:t>
                </a:r>
                <a:r>
                  <a:rPr kumimoji="1" lang="en-US" altLang="zh-TW" sz="2400" b="1" dirty="0">
                    <a:solidFill>
                      <a:srgbClr val="57B1AC"/>
                    </a:solidFill>
                    <a:latin typeface="InaiMathi" charset="0"/>
                    <a:ea typeface="InaiMathi" charset="0"/>
                    <a:cs typeface="InaiMathi" charset="0"/>
                  </a:rPr>
                  <a:t>IN</a:t>
                </a:r>
                <a:r>
                  <a:rPr kumimoji="1" lang="en-US" altLang="zh-TW" sz="6000" dirty="0" smtClean="0">
                    <a:solidFill>
                      <a:schemeClr val="bg1"/>
                    </a:solidFill>
                    <a:latin typeface="InaiMathi" charset="0"/>
                    <a:ea typeface="InaiMathi" charset="0"/>
                    <a:cs typeface="InaiMathi" charset="0"/>
                  </a:rPr>
                  <a:t>START</a:t>
                </a:r>
                <a:r>
                  <a:rPr kumimoji="1" lang="en-US" altLang="zh-TW" sz="6000" dirty="0" smtClean="0">
                    <a:solidFill>
                      <a:schemeClr val="bg1"/>
                    </a:solidFill>
                    <a:effectLst>
                      <a:glow rad="101600">
                        <a:schemeClr val="accent4">
                          <a:satMod val="175000"/>
                          <a:alpha val="40000"/>
                        </a:schemeClr>
                      </a:glow>
                    </a:effectLst>
                    <a:latin typeface="InaiMathi" charset="0"/>
                    <a:ea typeface="InaiMathi" charset="0"/>
                    <a:cs typeface="InaiMathi" charset="0"/>
                  </a:rPr>
                  <a:t>UP</a:t>
                </a:r>
                <a:endParaRPr kumimoji="1" lang="en-US" altLang="zh-TW" sz="6000" dirty="0">
                  <a:solidFill>
                    <a:schemeClr val="bg1"/>
                  </a:solidFill>
                  <a:effectLst>
                    <a:glow rad="101600">
                      <a:schemeClr val="accent4">
                        <a:satMod val="175000"/>
                        <a:alpha val="40000"/>
                      </a:schemeClr>
                    </a:glow>
                  </a:effectLst>
                  <a:latin typeface="InaiMathi" charset="0"/>
                  <a:ea typeface="InaiMathi" charset="0"/>
                  <a:cs typeface="InaiMathi" charset="0"/>
                </a:endParaRPr>
              </a:p>
            </p:txBody>
          </p:sp>
          <p:sp>
            <p:nvSpPr>
              <p:cNvPr id="10" name="文字方塊 9"/>
              <p:cNvSpPr txBox="1"/>
              <p:nvPr/>
            </p:nvSpPr>
            <p:spPr>
              <a:xfrm>
                <a:off x="7749857" y="6216754"/>
                <a:ext cx="1193468" cy="369332"/>
              </a:xfrm>
              <a:prstGeom prst="rect">
                <a:avLst/>
              </a:prstGeom>
              <a:noFill/>
            </p:spPr>
            <p:txBody>
              <a:bodyPr wrap="none" rtlCol="0">
                <a:spAutoFit/>
              </a:bodyPr>
              <a:lstStyle/>
              <a:p>
                <a:r>
                  <a:rPr kumimoji="1" lang="en-US" altLang="zh-TW" dirty="0">
                    <a:latin typeface="InaiMathi" charset="0"/>
                    <a:ea typeface="InaiMathi" charset="0"/>
                    <a:cs typeface="InaiMathi" charset="0"/>
                  </a:rPr>
                  <a:t>106.11.14</a:t>
                </a:r>
                <a:endParaRPr kumimoji="1" lang="zh-TW" altLang="en-US" dirty="0">
                  <a:latin typeface="InaiMathi" charset="0"/>
                  <a:ea typeface="InaiMathi" charset="0"/>
                  <a:cs typeface="InaiMathi" charset="0"/>
                </a:endParaRPr>
              </a:p>
            </p:txBody>
          </p:sp>
        </p:grpSp>
        <p:sp>
          <p:nvSpPr>
            <p:cNvPr id="9" name="文字方塊 8"/>
            <p:cNvSpPr txBox="1"/>
            <p:nvPr/>
          </p:nvSpPr>
          <p:spPr>
            <a:xfrm>
              <a:off x="331190" y="1070994"/>
              <a:ext cx="8926286" cy="707886"/>
            </a:xfrm>
            <a:prstGeom prst="rect">
              <a:avLst/>
            </a:prstGeom>
            <a:noFill/>
          </p:spPr>
          <p:txBody>
            <a:bodyPr wrap="square" rtlCol="0">
              <a:spAutoFit/>
            </a:bodyPr>
            <a:lstStyle/>
            <a:p>
              <a:r>
                <a:rPr kumimoji="1" lang="zh-TW" altLang="en-US" sz="4000" b="1" dirty="0" smtClean="0">
                  <a:solidFill>
                    <a:schemeClr val="bg1"/>
                  </a:solidFill>
                  <a:effectLst>
                    <a:glow rad="63500">
                      <a:schemeClr val="accent3">
                        <a:satMod val="175000"/>
                        <a:alpha val="40000"/>
                      </a:schemeClr>
                    </a:glow>
                  </a:effectLst>
                  <a:latin typeface="微軟正黑體" panose="020B0604030504040204" pitchFamily="34" charset="-120"/>
                  <a:ea typeface="微軟正黑體" panose="020B0604030504040204" pitchFamily="34" charset="-120"/>
                  <a:cs typeface="Lantinghei TC Demibold" charset="-120"/>
                </a:rPr>
                <a:t>為年輕人打造一個</a:t>
              </a:r>
              <a:r>
                <a:rPr kumimoji="1" lang="zh-TW" altLang="en-US" sz="40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InaiMathi" charset="0"/>
                </a:rPr>
                <a:t>「看得見的未來」</a:t>
              </a:r>
              <a:r>
                <a:rPr kumimoji="1" lang="en-US" altLang="zh-TW" sz="4000" b="1" dirty="0" smtClean="0">
                  <a:solidFill>
                    <a:schemeClr val="bg1"/>
                  </a:solidFill>
                  <a:effectLst>
                    <a:glow rad="63500">
                      <a:schemeClr val="accent3">
                        <a:satMod val="175000"/>
                        <a:alpha val="40000"/>
                      </a:schemeClr>
                    </a:glow>
                  </a:effectLst>
                  <a:latin typeface="微軟正黑體" panose="020B0604030504040204" pitchFamily="34" charset="-120"/>
                  <a:ea typeface="微軟正黑體" panose="020B0604030504040204" pitchFamily="34" charset="-120"/>
                  <a:cs typeface="Lantinghei TC Demibold" charset="-120"/>
                </a:rPr>
                <a:t>–</a:t>
              </a:r>
              <a:endParaRPr kumimoji="1" lang="zh-TW" altLang="en-US" sz="4000" b="1" dirty="0">
                <a:solidFill>
                  <a:schemeClr val="bg1"/>
                </a:solidFill>
                <a:effectLst>
                  <a:glow rad="63500">
                    <a:schemeClr val="accent3">
                      <a:satMod val="175000"/>
                      <a:alpha val="40000"/>
                    </a:schemeClr>
                  </a:glow>
                </a:effectLst>
                <a:latin typeface="微軟正黑體" panose="020B0604030504040204" pitchFamily="34" charset="-120"/>
                <a:ea typeface="微軟正黑體" panose="020B0604030504040204" pitchFamily="34" charset="-120"/>
                <a:cs typeface="Lantinghei TC Demibold" charset="-120"/>
              </a:endParaRPr>
            </a:p>
          </p:txBody>
        </p:sp>
      </p:grpSp>
    </p:spTree>
    <p:extLst>
      <p:ext uri="{BB962C8B-B14F-4D97-AF65-F5344CB8AC3E}">
        <p14:creationId xmlns:p14="http://schemas.microsoft.com/office/powerpoint/2010/main" val="1810880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50000"/>
              </a:schemeClr>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矩形 22"/>
          <p:cNvSpPr/>
          <p:nvPr/>
        </p:nvSpPr>
        <p:spPr>
          <a:xfrm>
            <a:off x="0" y="0"/>
            <a:ext cx="9144000" cy="6858000"/>
          </a:xfrm>
          <a:prstGeom prst="rect">
            <a:avLst/>
          </a:prstGeom>
          <a:gradFill flip="none" rotWithShape="1">
            <a:gsLst>
              <a:gs pos="100000">
                <a:srgbClr val="109B93">
                  <a:shade val="30000"/>
                  <a:satMod val="115000"/>
                </a:srgbClr>
              </a:gs>
              <a:gs pos="48000">
                <a:srgbClr val="109B93">
                  <a:shade val="67500"/>
                  <a:satMod val="115000"/>
                </a:srgbClr>
              </a:gs>
              <a:gs pos="0">
                <a:srgbClr val="109B93">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 name="文字方塊 4"/>
          <p:cNvSpPr txBox="1"/>
          <p:nvPr/>
        </p:nvSpPr>
        <p:spPr>
          <a:xfrm>
            <a:off x="0" y="2479315"/>
            <a:ext cx="1202329" cy="4508927"/>
          </a:xfrm>
          <a:prstGeom prst="rect">
            <a:avLst/>
          </a:prstGeom>
          <a:noFill/>
          <a:effectLst>
            <a:glow rad="127000">
              <a:schemeClr val="accent1"/>
            </a:glow>
          </a:effectLst>
        </p:spPr>
        <p:txBody>
          <a:bodyPr wrap="square" rtlCol="0">
            <a:spAutoFit/>
          </a:bodyPr>
          <a:lstStyle/>
          <a:p>
            <a:r>
              <a:rPr kumimoji="1" lang="en-US" altLang="zh-TW" sz="28700" dirty="0">
                <a:solidFill>
                  <a:schemeClr val="bg1">
                    <a:lumMod val="75000"/>
                  </a:schemeClr>
                </a:solidFill>
                <a:latin typeface="Impact" charset="0"/>
                <a:ea typeface="Impact" charset="0"/>
                <a:cs typeface="Impact" charset="0"/>
              </a:rPr>
              <a:t>2</a:t>
            </a:r>
            <a:endParaRPr kumimoji="1" lang="zh-TW" altLang="en-US" sz="28700" dirty="0">
              <a:solidFill>
                <a:schemeClr val="bg1">
                  <a:lumMod val="75000"/>
                </a:schemeClr>
              </a:solidFill>
              <a:latin typeface="Impact" charset="0"/>
              <a:ea typeface="Impact" charset="0"/>
              <a:cs typeface="Impact" charset="0"/>
            </a:endParaRPr>
          </a:p>
        </p:txBody>
      </p:sp>
      <p:sp>
        <p:nvSpPr>
          <p:cNvPr id="28" name="直角三角形 27"/>
          <p:cNvSpPr/>
          <p:nvPr/>
        </p:nvSpPr>
        <p:spPr>
          <a:xfrm rot="14437344">
            <a:off x="6131677" y="1046681"/>
            <a:ext cx="2078910" cy="1981174"/>
          </a:xfrm>
          <a:prstGeom prst="rtTriangle">
            <a:avLst/>
          </a:prstGeom>
          <a:solidFill>
            <a:schemeClr val="bg1">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9</a:t>
            </a:fld>
            <a:endParaRPr kumimoji="1" lang="zh-TW" altLang="en-US"/>
          </a:p>
        </p:txBody>
      </p:sp>
      <p:sp>
        <p:nvSpPr>
          <p:cNvPr id="8" name="文字方塊 7"/>
          <p:cNvSpPr txBox="1"/>
          <p:nvPr/>
        </p:nvSpPr>
        <p:spPr>
          <a:xfrm>
            <a:off x="2008623" y="2479315"/>
            <a:ext cx="5126753" cy="1200329"/>
          </a:xfrm>
          <a:prstGeom prst="rect">
            <a:avLst/>
          </a:prstGeom>
          <a:noFill/>
        </p:spPr>
        <p:txBody>
          <a:bodyPr wrap="square" rtlCol="0">
            <a:spAutoFit/>
          </a:bodyPr>
          <a:lstStyle/>
          <a:p>
            <a:r>
              <a:rPr lang="zh-TW" altLang="en-US"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rPr>
              <a:t>面臨問題</a:t>
            </a:r>
            <a:endParaRPr lang="en-US" altLang="zh-TW"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endParaRPr>
          </a:p>
        </p:txBody>
      </p:sp>
    </p:spTree>
    <p:extLst>
      <p:ext uri="{BB962C8B-B14F-4D97-AF65-F5344CB8AC3E}">
        <p14:creationId xmlns:p14="http://schemas.microsoft.com/office/powerpoint/2010/main" val="124417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10</a:t>
            </a:fld>
            <a:endParaRPr kumimoji="1" lang="zh-TW" altLang="en-US"/>
          </a:p>
        </p:txBody>
      </p:sp>
      <p:grpSp>
        <p:nvGrpSpPr>
          <p:cNvPr id="5" name="群組 4"/>
          <p:cNvGrpSpPr/>
          <p:nvPr/>
        </p:nvGrpSpPr>
        <p:grpSpPr>
          <a:xfrm>
            <a:off x="5276767" y="-250743"/>
            <a:ext cx="3898228" cy="983729"/>
            <a:chOff x="270816" y="2023662"/>
            <a:chExt cx="8445867" cy="2131339"/>
          </a:xfrm>
        </p:grpSpPr>
        <p:grpSp>
          <p:nvGrpSpPr>
            <p:cNvPr id="6" name="群組 5"/>
            <p:cNvGrpSpPr/>
            <p:nvPr/>
          </p:nvGrpSpPr>
          <p:grpSpPr>
            <a:xfrm>
              <a:off x="270816" y="2023662"/>
              <a:ext cx="8067801" cy="1331829"/>
              <a:chOff x="207978" y="2718124"/>
              <a:chExt cx="8067801" cy="1331829"/>
            </a:xfrm>
          </p:grpSpPr>
          <p:sp>
            <p:nvSpPr>
              <p:cNvPr id="17" name="文字方塊 16"/>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18" name="文字方塊 17"/>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19" name="文字方塊 18"/>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20" name="文字方塊 19"/>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21" name="文字方塊 20"/>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7" name="群組 6"/>
            <p:cNvGrpSpPr/>
            <p:nvPr/>
          </p:nvGrpSpPr>
          <p:grpSpPr>
            <a:xfrm>
              <a:off x="465360" y="2888033"/>
              <a:ext cx="8251323" cy="1266968"/>
              <a:chOff x="583081" y="2898662"/>
              <a:chExt cx="8251323" cy="1266968"/>
            </a:xfrm>
          </p:grpSpPr>
          <p:sp>
            <p:nvSpPr>
              <p:cNvPr id="8" name="文字方塊 7"/>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9"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0"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1"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2" name="文字方塊 11"/>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6"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
        <p:nvSpPr>
          <p:cNvPr id="22" name="文字方塊 21"/>
          <p:cNvSpPr txBox="1"/>
          <p:nvPr/>
        </p:nvSpPr>
        <p:spPr>
          <a:xfrm>
            <a:off x="524811" y="398360"/>
            <a:ext cx="8028122" cy="1446550"/>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新創募資規模小</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低於鄰近競爭國</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23" name="矩形 22"/>
          <p:cNvSpPr/>
          <p:nvPr/>
        </p:nvSpPr>
        <p:spPr>
          <a:xfrm>
            <a:off x="0" y="6581001"/>
            <a:ext cx="9036496" cy="276999"/>
          </a:xfrm>
          <a:prstGeom prst="rect">
            <a:avLst/>
          </a:prstGeom>
        </p:spPr>
        <p:txBody>
          <a:bodyPr wrap="square">
            <a:spAutoFit/>
          </a:bodyPr>
          <a:lstStyle/>
          <a:p>
            <a:r>
              <a:rPr lang="zh-TW" altLang="de-DE" sz="1200" dirty="0">
                <a:solidFill>
                  <a:schemeClr val="bg1">
                    <a:lumMod val="50000"/>
                  </a:schemeClr>
                </a:solidFill>
                <a:latin typeface="微軟正黑體" panose="020B0604030504040204" pitchFamily="34" charset="-120"/>
                <a:ea typeface="微軟正黑體" panose="020B0604030504040204" pitchFamily="34" charset="-120"/>
              </a:rPr>
              <a:t>資料來源</a:t>
            </a:r>
            <a:r>
              <a:rPr lang="de-DE" altLang="zh-TW" sz="1200" dirty="0">
                <a:solidFill>
                  <a:schemeClr val="bg1">
                    <a:lumMod val="50000"/>
                  </a:schemeClr>
                </a:solidFill>
                <a:latin typeface="微軟正黑體" panose="020B0604030504040204" pitchFamily="34" charset="-120"/>
                <a:ea typeface="微軟正黑體" panose="020B0604030504040204" pitchFamily="34" charset="-120"/>
              </a:rPr>
              <a:t>: </a:t>
            </a:r>
            <a:r>
              <a:rPr lang="de-DE" altLang="zh-TW" sz="1200" dirty="0" err="1">
                <a:solidFill>
                  <a:schemeClr val="bg1">
                    <a:lumMod val="50000"/>
                  </a:schemeClr>
                </a:solidFill>
                <a:latin typeface="微軟正黑體" panose="020B0604030504040204" pitchFamily="34" charset="-120"/>
                <a:ea typeface="微軟正黑體" panose="020B0604030504040204" pitchFamily="34" charset="-120"/>
              </a:rPr>
              <a:t>Findit</a:t>
            </a:r>
            <a:r>
              <a:rPr lang="de-DE" altLang="zh-TW" sz="1200" dirty="0">
                <a:solidFill>
                  <a:schemeClr val="bg1">
                    <a:lumMod val="50000"/>
                  </a:schemeClr>
                </a:solidFill>
                <a:latin typeface="微軟正黑體" panose="020B0604030504040204" pitchFamily="34" charset="-120"/>
                <a:ea typeface="微軟正黑體" panose="020B0604030504040204" pitchFamily="34" charset="-120"/>
              </a:rPr>
              <a:t> 2017</a:t>
            </a:r>
            <a:r>
              <a:rPr lang="zh-TW" altLang="de-DE" sz="1200" dirty="0">
                <a:solidFill>
                  <a:schemeClr val="bg1">
                    <a:lumMod val="50000"/>
                  </a:schemeClr>
                </a:solidFill>
                <a:latin typeface="微軟正黑體" panose="020B0604030504040204" pitchFamily="34" charset="-120"/>
                <a:ea typeface="微軟正黑體" panose="020B0604030504040204" pitchFamily="34" charset="-120"/>
              </a:rPr>
              <a:t>年亞洲矽谷投資地圖系列 </a:t>
            </a:r>
            <a:r>
              <a:rPr lang="de-DE" altLang="zh-TW" sz="1200" dirty="0">
                <a:solidFill>
                  <a:schemeClr val="bg1">
                    <a:lumMod val="50000"/>
                  </a:schemeClr>
                </a:solidFill>
                <a:latin typeface="微軟正黑體" panose="020B0604030504040204" pitchFamily="34" charset="-120"/>
                <a:ea typeface="微軟正黑體" panose="020B0604030504040204" pitchFamily="34" charset="-120"/>
              </a:rPr>
              <a:t>/ Tech in </a:t>
            </a:r>
            <a:r>
              <a:rPr lang="de-DE" altLang="zh-TW" sz="1200" dirty="0" err="1">
                <a:solidFill>
                  <a:schemeClr val="bg1">
                    <a:lumMod val="50000"/>
                  </a:schemeClr>
                </a:solidFill>
                <a:latin typeface="微軟正黑體" panose="020B0604030504040204" pitchFamily="34" charset="-120"/>
                <a:ea typeface="微軟正黑體" panose="020B0604030504040204" pitchFamily="34" charset="-120"/>
              </a:rPr>
              <a:t>Asia</a:t>
            </a:r>
            <a:r>
              <a:rPr lang="de-DE" altLang="zh-TW" sz="1200" dirty="0">
                <a:solidFill>
                  <a:schemeClr val="bg1">
                    <a:lumMod val="50000"/>
                  </a:schemeClr>
                </a:solidFill>
                <a:latin typeface="微軟正黑體" panose="020B0604030504040204" pitchFamily="34" charset="-120"/>
                <a:ea typeface="微軟正黑體" panose="020B0604030504040204" pitchFamily="34" charset="-120"/>
              </a:rPr>
              <a:t> / Bloomberg</a:t>
            </a:r>
          </a:p>
        </p:txBody>
      </p:sp>
      <p:sp>
        <p:nvSpPr>
          <p:cNvPr id="25" name="矩形 24"/>
          <p:cNvSpPr/>
          <p:nvPr/>
        </p:nvSpPr>
        <p:spPr>
          <a:xfrm>
            <a:off x="427249" y="1804877"/>
            <a:ext cx="8352928" cy="553998"/>
          </a:xfrm>
          <a:prstGeom prst="rect">
            <a:avLst/>
          </a:prstGeom>
        </p:spPr>
        <p:txBody>
          <a:bodyPr wrap="square">
            <a:spAutoFit/>
          </a:bodyPr>
          <a:lstStyle/>
          <a:p>
            <a:pPr marL="180975" indent="-163513" algn="just">
              <a:lnSpc>
                <a:spcPct val="150000"/>
              </a:lnSpc>
              <a:buFont typeface="Arial" pitchFamily="34" charset="0"/>
              <a:buChar char="•"/>
              <a:tabLst>
                <a:tab pos="179388" algn="l"/>
              </a:tabLst>
            </a:pPr>
            <a:r>
              <a:rPr lang="en-US" altLang="zh-TW" sz="2000" b="1" dirty="0">
                <a:latin typeface="Microsoft JhengHei" charset="-120"/>
                <a:ea typeface="Microsoft JhengHei" charset="-120"/>
                <a:cs typeface="Microsoft JhengHei" charset="-120"/>
              </a:rPr>
              <a:t>2016</a:t>
            </a:r>
            <a:r>
              <a:rPr lang="zh-TW" altLang="en-US" sz="2000" b="1" dirty="0">
                <a:latin typeface="Microsoft JhengHei" charset="-120"/>
                <a:ea typeface="Microsoft JhengHei" charset="-120"/>
                <a:cs typeface="Microsoft JhengHei" charset="-120"/>
              </a:rPr>
              <a:t>年國內新創團隊獲投資總金額約新臺幣</a:t>
            </a:r>
            <a:r>
              <a:rPr lang="en-US" altLang="zh-TW" sz="2000" b="1" dirty="0">
                <a:latin typeface="Microsoft JhengHei" charset="-120"/>
                <a:ea typeface="Microsoft JhengHei" charset="-120"/>
                <a:cs typeface="Microsoft JhengHei" charset="-120"/>
              </a:rPr>
              <a:t>104</a:t>
            </a:r>
            <a:r>
              <a:rPr lang="zh-TW" altLang="en-US" sz="2000" b="1" dirty="0">
                <a:latin typeface="Microsoft JhengHei" charset="-120"/>
                <a:ea typeface="Microsoft JhengHei" charset="-120"/>
                <a:cs typeface="Microsoft JhengHei" charset="-120"/>
              </a:rPr>
              <a:t>億元，低於鄰近國家</a:t>
            </a:r>
          </a:p>
        </p:txBody>
      </p:sp>
      <p:sp>
        <p:nvSpPr>
          <p:cNvPr id="26" name="矩形 25"/>
          <p:cNvSpPr/>
          <p:nvPr/>
        </p:nvSpPr>
        <p:spPr>
          <a:xfrm>
            <a:off x="2408806" y="5820839"/>
            <a:ext cx="4464496" cy="400110"/>
          </a:xfrm>
          <a:prstGeom prst="rect">
            <a:avLst/>
          </a:prstGeom>
        </p:spPr>
        <p:txBody>
          <a:bodyPr wrap="square">
            <a:spAutoFit/>
          </a:bodyPr>
          <a:lstStyle/>
          <a:p>
            <a:pPr algn="ctr"/>
            <a:r>
              <a:rPr lang="zh-TW" altLang="en-US" sz="2000" b="1" dirty="0">
                <a:solidFill>
                  <a:schemeClr val="bg1">
                    <a:lumMod val="50000"/>
                  </a:schemeClr>
                </a:solidFill>
                <a:latin typeface="微軟正黑體" panose="020B0604030504040204" pitchFamily="34" charset="-120"/>
                <a:ea typeface="微軟正黑體" panose="020B0604030504040204" pitchFamily="34" charset="-120"/>
              </a:rPr>
              <a:t>亞洲鄰近國家新創團隊獲投資總金額</a:t>
            </a:r>
          </a:p>
        </p:txBody>
      </p:sp>
      <p:sp>
        <p:nvSpPr>
          <p:cNvPr id="27" name="文字方塊 26"/>
          <p:cNvSpPr txBox="1"/>
          <p:nvPr/>
        </p:nvSpPr>
        <p:spPr>
          <a:xfrm>
            <a:off x="5774513" y="2915987"/>
            <a:ext cx="1584176" cy="307777"/>
          </a:xfrm>
          <a:prstGeom prst="rect">
            <a:avLst/>
          </a:prstGeom>
          <a:noFill/>
        </p:spPr>
        <p:txBody>
          <a:bodyPr wrap="square" rtlCol="0">
            <a:spAutoFit/>
          </a:bodyPr>
          <a:lstStyle/>
          <a:p>
            <a:pPr algn="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單位</a:t>
            </a: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新臺幣</a:t>
            </a: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億</a:t>
            </a: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29" name="圖表 28"/>
          <p:cNvGraphicFramePr>
            <a:graphicFrameLocks/>
          </p:cNvGraphicFramePr>
          <p:nvPr>
            <p:extLst>
              <p:ext uri="{D42A27DB-BD31-4B8C-83A1-F6EECF244321}">
                <p14:modId xmlns:p14="http://schemas.microsoft.com/office/powerpoint/2010/main" val="113610048"/>
              </p:ext>
            </p:extLst>
          </p:nvPr>
        </p:nvGraphicFramePr>
        <p:xfrm>
          <a:off x="1967345" y="2590800"/>
          <a:ext cx="5614464" cy="32300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4257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11</a:t>
            </a:fld>
            <a:endParaRPr kumimoji="1" lang="zh-TW" altLang="en-US"/>
          </a:p>
        </p:txBody>
      </p:sp>
      <p:sp>
        <p:nvSpPr>
          <p:cNvPr id="22" name="文字方塊 21"/>
          <p:cNvSpPr txBox="1"/>
          <p:nvPr/>
        </p:nvSpPr>
        <p:spPr>
          <a:xfrm>
            <a:off x="487228" y="148211"/>
            <a:ext cx="8028122" cy="1446550"/>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全球獨角獸 </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未見臺灣</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24" name="文字方塊 23"/>
          <p:cNvSpPr txBox="1"/>
          <p:nvPr/>
        </p:nvSpPr>
        <p:spPr>
          <a:xfrm>
            <a:off x="312913" y="1580455"/>
            <a:ext cx="8376752" cy="400110"/>
          </a:xfrm>
          <a:prstGeom prst="rect">
            <a:avLst/>
          </a:prstGeom>
          <a:noFill/>
        </p:spPr>
        <p:txBody>
          <a:bodyPr wrap="square" rtlCol="0">
            <a:spAutoFit/>
          </a:bodyPr>
          <a:lstStyle/>
          <a:p>
            <a:pPr marL="342900" indent="-342900">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目前全球獨角獸約</a:t>
            </a:r>
            <a:r>
              <a:rPr lang="en-US" altLang="zh-TW" sz="2000" b="1" dirty="0">
                <a:latin typeface="微軟正黑體" panose="020B0604030504040204" pitchFamily="34" charset="-120"/>
                <a:ea typeface="微軟正黑體" panose="020B0604030504040204" pitchFamily="34" charset="-120"/>
              </a:rPr>
              <a:t>214</a:t>
            </a:r>
            <a:r>
              <a:rPr lang="zh-TW" altLang="en-US" sz="2000" b="1" dirty="0">
                <a:latin typeface="微軟正黑體" panose="020B0604030504040204" pitchFamily="34" charset="-120"/>
                <a:ea typeface="微軟正黑體" panose="020B0604030504040204" pitchFamily="34" charset="-120"/>
              </a:rPr>
              <a:t>家，以美國居多</a:t>
            </a:r>
            <a:r>
              <a:rPr lang="en-US" altLang="zh-TW" sz="2000" b="1" dirty="0">
                <a:latin typeface="微軟正黑體" panose="020B0604030504040204" pitchFamily="34" charset="-120"/>
                <a:ea typeface="微軟正黑體" panose="020B0604030504040204" pitchFamily="34" charset="-120"/>
              </a:rPr>
              <a:t>(108</a:t>
            </a:r>
            <a:r>
              <a:rPr lang="zh-TW" altLang="en-US" sz="2000" b="1" dirty="0">
                <a:latin typeface="微軟正黑體" panose="020B0604030504040204" pitchFamily="34" charset="-120"/>
                <a:ea typeface="微軟正黑體" panose="020B0604030504040204" pitchFamily="34" charset="-120"/>
              </a:rPr>
              <a:t>家</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，中國大陸次之</a:t>
            </a:r>
            <a:r>
              <a:rPr lang="en-US" altLang="zh-TW" sz="2000" b="1" dirty="0">
                <a:latin typeface="微軟正黑體" panose="020B0604030504040204" pitchFamily="34" charset="-120"/>
                <a:ea typeface="微軟正黑體" panose="020B0604030504040204" pitchFamily="34" charset="-120"/>
              </a:rPr>
              <a:t>(55</a:t>
            </a:r>
            <a:r>
              <a:rPr lang="zh-TW" altLang="en-US" sz="2000" b="1" dirty="0">
                <a:latin typeface="微軟正黑體" panose="020B0604030504040204" pitchFamily="34" charset="-120"/>
                <a:ea typeface="微軟正黑體" panose="020B0604030504040204" pitchFamily="34" charset="-120"/>
              </a:rPr>
              <a:t>家</a:t>
            </a:r>
            <a:r>
              <a:rPr lang="en-US" altLang="zh-TW" sz="2000" b="1" dirty="0">
                <a:latin typeface="微軟正黑體" panose="020B0604030504040204" pitchFamily="34" charset="-120"/>
                <a:ea typeface="微軟正黑體" panose="020B0604030504040204" pitchFamily="34" charset="-120"/>
              </a:rPr>
              <a:t>)</a:t>
            </a:r>
          </a:p>
        </p:txBody>
      </p:sp>
      <p:sp>
        <p:nvSpPr>
          <p:cNvPr id="3" name="矩形 2"/>
          <p:cNvSpPr/>
          <p:nvPr/>
        </p:nvSpPr>
        <p:spPr>
          <a:xfrm>
            <a:off x="0" y="6426324"/>
            <a:ext cx="8365942" cy="461665"/>
          </a:xfrm>
          <a:prstGeom prst="rect">
            <a:avLst/>
          </a:prstGeom>
        </p:spPr>
        <p:txBody>
          <a:bodyPr wrap="square">
            <a:spAutoFit/>
          </a:bodyPr>
          <a:lstStyle/>
          <a:p>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註</a:t>
            </a:r>
            <a:r>
              <a:rPr lang="en-US" altLang="zh-TW" sz="12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獨角獸</a:t>
            </a:r>
            <a:r>
              <a:rPr lang="en-US" altLang="zh-TW" sz="1200" dirty="0">
                <a:solidFill>
                  <a:schemeClr val="bg1">
                    <a:lumMod val="50000"/>
                  </a:schemeClr>
                </a:solidFill>
                <a:latin typeface="微軟正黑體" panose="020B0604030504040204" pitchFamily="34" charset="-120"/>
                <a:ea typeface="微軟正黑體" panose="020B0604030504040204" pitchFamily="34" charset="-120"/>
              </a:rPr>
              <a:t>(unicorn) </a:t>
            </a: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係指估值達</a:t>
            </a:r>
            <a:r>
              <a:rPr lang="en-US" altLang="zh-TW" sz="1200" dirty="0">
                <a:solidFill>
                  <a:schemeClr val="bg1">
                    <a:lumMod val="50000"/>
                  </a:schemeClr>
                </a:solidFill>
                <a:latin typeface="微軟正黑體" panose="020B0604030504040204" pitchFamily="34" charset="-120"/>
                <a:ea typeface="微軟正黑體" panose="020B0604030504040204" pitchFamily="34" charset="-120"/>
              </a:rPr>
              <a:t>10</a:t>
            </a: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億</a:t>
            </a:r>
            <a:r>
              <a:rPr lang="zh-TW" altLang="en-US" sz="1200" dirty="0" smtClean="0">
                <a:solidFill>
                  <a:schemeClr val="bg1">
                    <a:lumMod val="50000"/>
                  </a:schemeClr>
                </a:solidFill>
                <a:latin typeface="微軟正黑體" panose="020B0604030504040204" pitchFamily="34" charset="-120"/>
                <a:ea typeface="微軟正黑體" panose="020B0604030504040204" pitchFamily="34" charset="-120"/>
              </a:rPr>
              <a:t>美元以上且未上市的</a:t>
            </a: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新創事業</a:t>
            </a:r>
            <a:endParaRPr lang="en-US" altLang="zh-TW" sz="1200" dirty="0">
              <a:solidFill>
                <a:schemeClr val="bg1">
                  <a:lumMod val="50000"/>
                </a:schemeClr>
              </a:solidFill>
              <a:latin typeface="微軟正黑體" panose="020B0604030504040204" pitchFamily="34" charset="-120"/>
              <a:ea typeface="微軟正黑體" panose="020B0604030504040204" pitchFamily="34" charset="-120"/>
            </a:endParaRPr>
          </a:p>
          <a:p>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資料來源</a:t>
            </a:r>
            <a:r>
              <a:rPr lang="en-US" altLang="zh-TW" sz="12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 </a:t>
            </a:r>
            <a:r>
              <a:rPr lang="en-US" altLang="zh-TW" sz="1200" dirty="0">
                <a:solidFill>
                  <a:schemeClr val="bg1">
                    <a:lumMod val="50000"/>
                  </a:schemeClr>
                </a:solidFill>
                <a:latin typeface="微軟正黑體" panose="020B0604030504040204" pitchFamily="34" charset="-120"/>
                <a:ea typeface="微軟正黑體" panose="020B0604030504040204" pitchFamily="34" charset="-120"/>
              </a:rPr>
              <a:t>Visual Capitalist</a:t>
            </a:r>
            <a:r>
              <a:rPr lang="zh-TW" altLang="en-US" sz="1200" dirty="0" smtClean="0">
                <a:solidFill>
                  <a:schemeClr val="bg1">
                    <a:lumMod val="50000"/>
                  </a:schemeClr>
                </a:solidFill>
                <a:latin typeface="微軟正黑體" panose="020B0604030504040204" pitchFamily="34" charset="-120"/>
                <a:ea typeface="微軟正黑體" panose="020B0604030504040204" pitchFamily="34" charset="-120"/>
              </a:rPr>
              <a:t>，</a:t>
            </a:r>
            <a:r>
              <a:rPr lang="zh-TW" altLang="en-US" sz="1200" dirty="0">
                <a:solidFill>
                  <a:schemeClr val="bg1">
                    <a:lumMod val="50000"/>
                  </a:schemeClr>
                </a:solidFill>
                <a:latin typeface="微軟正黑體" panose="020B0604030504040204" pitchFamily="34" charset="-120"/>
                <a:ea typeface="微軟正黑體" panose="020B0604030504040204" pitchFamily="34" charset="-120"/>
              </a:rPr>
              <a:t>截</a:t>
            </a:r>
            <a:r>
              <a:rPr lang="zh-TW" altLang="en-US" sz="1200" dirty="0" smtClean="0">
                <a:solidFill>
                  <a:schemeClr val="bg1">
                    <a:lumMod val="50000"/>
                  </a:schemeClr>
                </a:solidFill>
                <a:latin typeface="微軟正黑體" panose="020B0604030504040204" pitchFamily="34" charset="-120"/>
                <a:ea typeface="微軟正黑體" panose="020B0604030504040204" pitchFamily="34" charset="-120"/>
              </a:rPr>
              <a:t>至</a:t>
            </a:r>
            <a:r>
              <a:rPr lang="en-US" altLang="zh-TW" sz="1200" dirty="0">
                <a:solidFill>
                  <a:schemeClr val="bg1">
                    <a:lumMod val="50000"/>
                  </a:schemeClr>
                </a:solidFill>
                <a:latin typeface="微軟正黑體" panose="020B0604030504040204" pitchFamily="34" charset="-120"/>
                <a:ea typeface="微軟正黑體" panose="020B0604030504040204" pitchFamily="34" charset="-120"/>
              </a:rPr>
              <a:t>2017.09</a:t>
            </a:r>
            <a:endParaRPr lang="zh-TW" altLang="en-US" sz="12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26" name="Picture 2" descr="http://2oqz471sa19h3vbwa53m33yj.wpengine.netdna-cdn.com/wp-content/uploads/2017/09/unicorn-world-map.jpg"/>
          <p:cNvPicPr>
            <a:picLocks noChangeAspect="1" noChangeArrowheads="1"/>
          </p:cNvPicPr>
          <p:nvPr/>
        </p:nvPicPr>
        <p:blipFill rotWithShape="1">
          <a:blip r:embed="rId2"/>
          <a:srcRect b="26010"/>
          <a:stretch/>
        </p:blipFill>
        <p:spPr bwMode="auto">
          <a:xfrm>
            <a:off x="-1" y="2030964"/>
            <a:ext cx="9144001" cy="4191311"/>
          </a:xfrm>
          <a:prstGeom prst="rect">
            <a:avLst/>
          </a:prstGeom>
          <a:noFill/>
        </p:spPr>
      </p:pic>
      <p:grpSp>
        <p:nvGrpSpPr>
          <p:cNvPr id="25" name="群組 24"/>
          <p:cNvGrpSpPr/>
          <p:nvPr/>
        </p:nvGrpSpPr>
        <p:grpSpPr>
          <a:xfrm>
            <a:off x="5276767" y="-250743"/>
            <a:ext cx="3898228" cy="983729"/>
            <a:chOff x="270816" y="2023662"/>
            <a:chExt cx="8445867" cy="2131339"/>
          </a:xfrm>
        </p:grpSpPr>
        <p:grpSp>
          <p:nvGrpSpPr>
            <p:cNvPr id="44" name="群組 43"/>
            <p:cNvGrpSpPr/>
            <p:nvPr/>
          </p:nvGrpSpPr>
          <p:grpSpPr>
            <a:xfrm>
              <a:off x="270816" y="2023662"/>
              <a:ext cx="8067801" cy="1331829"/>
              <a:chOff x="207978" y="2718124"/>
              <a:chExt cx="8067801" cy="1331829"/>
            </a:xfrm>
          </p:grpSpPr>
          <p:sp>
            <p:nvSpPr>
              <p:cNvPr id="55" name="文字方塊 54"/>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56" name="文字方塊 55"/>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57" name="文字方塊 56"/>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58" name="文字方塊 57"/>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59" name="文字方塊 58"/>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45" name="群組 44"/>
            <p:cNvGrpSpPr/>
            <p:nvPr/>
          </p:nvGrpSpPr>
          <p:grpSpPr>
            <a:xfrm>
              <a:off x="465360" y="2888033"/>
              <a:ext cx="8251323" cy="1266968"/>
              <a:chOff x="583081" y="2898662"/>
              <a:chExt cx="8251323" cy="1266968"/>
            </a:xfrm>
          </p:grpSpPr>
          <p:sp>
            <p:nvSpPr>
              <p:cNvPr id="46" name="文字方塊 45"/>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47"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8"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9"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0" name="文字方塊 49"/>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51" name="文字方塊 50"/>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3" name="文字方塊 52"/>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4"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177775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12</a:t>
            </a:fld>
            <a:endParaRPr kumimoji="1" lang="zh-TW" altLang="en-US"/>
          </a:p>
        </p:txBody>
      </p:sp>
      <p:sp>
        <p:nvSpPr>
          <p:cNvPr id="22" name="文字方塊 21"/>
          <p:cNvSpPr txBox="1"/>
          <p:nvPr/>
        </p:nvSpPr>
        <p:spPr>
          <a:xfrm>
            <a:off x="524811" y="398360"/>
            <a:ext cx="8028122" cy="1446550"/>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四大面向問題</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亟待有效解決</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pic>
        <p:nvPicPr>
          <p:cNvPr id="23" name="Picture 2" descr="D:\Users\mkhuang\Desktop\1051206幫處長準備研訓院舉辦5+2創新產業放款論壇簡報\pic\創業者希望政府.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56448" y="2412891"/>
            <a:ext cx="4176464" cy="3104246"/>
          </a:xfrm>
          <a:prstGeom prst="rect">
            <a:avLst/>
          </a:prstGeom>
          <a:noFill/>
          <a:extLst>
            <a:ext uri="{909E8E84-426E-40DD-AFC4-6F175D3DCCD1}">
              <a14:hiddenFill xmlns:a14="http://schemas.microsoft.com/office/drawing/2010/main">
                <a:solidFill>
                  <a:srgbClr val="FFFFFF"/>
                </a:solidFill>
              </a14:hiddenFill>
            </a:ext>
          </a:extLst>
        </p:spPr>
      </p:pic>
      <p:sp>
        <p:nvSpPr>
          <p:cNvPr id="24" name="文字方塊 23"/>
          <p:cNvSpPr txBox="1">
            <a:spLocks noChangeArrowheads="1"/>
          </p:cNvSpPr>
          <p:nvPr/>
        </p:nvSpPr>
        <p:spPr bwMode="auto">
          <a:xfrm>
            <a:off x="0" y="6581001"/>
            <a:ext cx="3275856" cy="276999"/>
          </a:xfrm>
          <a:prstGeom prst="rect">
            <a:avLst/>
          </a:prstGeom>
          <a:noFill/>
          <a:ln w="9525">
            <a:noFill/>
            <a:miter lim="800000"/>
            <a:headEnd/>
            <a:tailEnd/>
          </a:ln>
        </p:spPr>
        <p:style>
          <a:lnRef idx="0">
            <a:scrgbClr r="0" g="0" b="0"/>
          </a:lnRef>
          <a:fillRef idx="1001">
            <a:schemeClr val="lt1"/>
          </a:fillRef>
          <a:effectRef idx="0">
            <a:scrgbClr r="0" g="0" b="0"/>
          </a:effectRef>
          <a:fontRef idx="major"/>
        </p:style>
        <p:txBody>
          <a:bodyPr wrap="square">
            <a:spAutoFit/>
          </a:bodyPr>
          <a:lstStyle/>
          <a:p>
            <a:r>
              <a:rPr kumimoji="0" lang="zh-TW" altLang="en-US" sz="1200" dirty="0">
                <a:solidFill>
                  <a:schemeClr val="bg1">
                    <a:lumMod val="50000"/>
                  </a:schemeClr>
                </a:solidFill>
                <a:latin typeface="微軟正黑體" pitchFamily="34" charset="-120"/>
                <a:ea typeface="微軟正黑體" pitchFamily="34" charset="-120"/>
              </a:rPr>
              <a:t>資料來源</a:t>
            </a:r>
            <a:r>
              <a:rPr lang="en-US" altLang="zh-TW" sz="1200" dirty="0">
                <a:solidFill>
                  <a:schemeClr val="bg1">
                    <a:lumMod val="50000"/>
                  </a:schemeClr>
                </a:solidFill>
                <a:latin typeface="微軟正黑體" pitchFamily="34" charset="-120"/>
                <a:ea typeface="微軟正黑體" pitchFamily="34" charset="-120"/>
              </a:rPr>
              <a:t>:</a:t>
            </a:r>
            <a:r>
              <a:rPr lang="zh-TW" altLang="en-US" sz="1200" dirty="0">
                <a:solidFill>
                  <a:schemeClr val="bg1">
                    <a:lumMod val="50000"/>
                  </a:schemeClr>
                </a:solidFill>
                <a:latin typeface="微軟正黑體" pitchFamily="34" charset="-120"/>
                <a:ea typeface="微軟正黑體" pitchFamily="34" charset="-120"/>
              </a:rPr>
              <a:t> 數位時代、</a:t>
            </a:r>
            <a:r>
              <a:rPr lang="en-US" altLang="zh-TW" sz="1200" dirty="0">
                <a:solidFill>
                  <a:schemeClr val="bg1">
                    <a:lumMod val="50000"/>
                  </a:schemeClr>
                </a:solidFill>
                <a:latin typeface="微軟正黑體" pitchFamily="34" charset="-120"/>
                <a:ea typeface="微軟正黑體" pitchFamily="34" charset="-120"/>
              </a:rPr>
              <a:t>CB Insights</a:t>
            </a:r>
            <a:endParaRPr kumimoji="0" lang="zh-TW" altLang="en-US" sz="1200" dirty="0">
              <a:solidFill>
                <a:schemeClr val="bg1">
                  <a:lumMod val="50000"/>
                </a:schemeClr>
              </a:solidFill>
              <a:latin typeface="微軟正黑體" pitchFamily="34" charset="-120"/>
              <a:ea typeface="微軟正黑體" pitchFamily="34" charset="-120"/>
            </a:endParaRPr>
          </a:p>
        </p:txBody>
      </p:sp>
      <p:sp>
        <p:nvSpPr>
          <p:cNvPr id="25" name="標題 1"/>
          <p:cNvSpPr txBox="1">
            <a:spLocks/>
          </p:cNvSpPr>
          <p:nvPr/>
        </p:nvSpPr>
        <p:spPr>
          <a:xfrm>
            <a:off x="256778" y="1473203"/>
            <a:ext cx="5172497" cy="933048"/>
          </a:xfrm>
          <a:prstGeom prst="rect">
            <a:avLst/>
          </a:prstGeom>
          <a:noFill/>
          <a:ln>
            <a:noFill/>
          </a:ln>
        </p:spPr>
        <p:txBody>
          <a:bodyPr lIns="91425" tIns="91425" rIns="91425" bIns="91425" anchor="b" anchorCtr="0">
            <a:normAutofit/>
          </a:bodyPr>
          <a:lstStyle>
            <a:defPPr marR="0" lvl="0" algn="l" rtl="0">
              <a:lnSpc>
                <a:spcPct val="100000"/>
              </a:lnSpc>
              <a:spcBef>
                <a:spcPts val="0"/>
              </a:spcBef>
              <a:spcAft>
                <a:spcPts val="0"/>
              </a:spcAft>
            </a:defPPr>
            <a:lvl1pPr marL="360000" marR="0" lvl="0" algn="ctr" rtl="0">
              <a:lnSpc>
                <a:spcPct val="100000"/>
              </a:lnSpc>
              <a:spcBef>
                <a:spcPts val="0"/>
              </a:spcBef>
              <a:spcAft>
                <a:spcPts val="0"/>
              </a:spcAft>
              <a:buClr>
                <a:srgbClr val="97ABBC"/>
              </a:buClr>
              <a:buSzPct val="100000"/>
              <a:buFont typeface="Raleway"/>
              <a:buNone/>
              <a:defRPr lang="en-US" sz="4400" b="1" i="0" u="none" strike="noStrike" kern="1200" cap="none" baseline="0" dirty="0">
                <a:solidFill>
                  <a:schemeClr val="accent6">
                    <a:lumMod val="75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cs typeface="Arial" panose="020B0604020202020204" pitchFamily="34" charset="0"/>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marL="0" marR="0" lvl="0" algn="l" defTabSz="914400" rtl="0" eaLnBrk="1" fontAlgn="auto" latinLnBrk="0" hangingPunct="1">
              <a:lnSpc>
                <a:spcPct val="100000"/>
              </a:lnSpc>
              <a:spcBef>
                <a:spcPts val="0"/>
              </a:spcBef>
              <a:spcAft>
                <a:spcPts val="0"/>
              </a:spcAft>
              <a:buClr>
                <a:srgbClr val="97ABBC"/>
              </a:buClr>
              <a:buSzPct val="100000"/>
              <a:buFont typeface="Raleway"/>
              <a:buNone/>
              <a:tabLst/>
              <a:defRPr/>
            </a:pPr>
            <a:r>
              <a:rPr kumimoji="0" lang="zh-TW" altLang="en-US" sz="2400" b="1" i="0" u="none" strike="noStrike" kern="1200" cap="none" spc="0" normalizeH="0" baseline="0" noProof="0" dirty="0">
                <a:ln>
                  <a:noFill/>
                </a:ln>
                <a:solidFill>
                  <a:schemeClr val="bg1">
                    <a:lumMod val="50000"/>
                  </a:schemeClr>
                </a:solidFill>
                <a:effectLst/>
                <a:uLnTx/>
                <a:uFillTx/>
                <a:latin typeface="微軟正黑體" panose="020B0604030504040204" pitchFamily="34" charset="-120"/>
                <a:ea typeface="微軟正黑體" panose="020B0604030504040204" pitchFamily="34" charset="-120"/>
                <a:cs typeface="Lato"/>
                <a:sym typeface="Arial"/>
              </a:rPr>
              <a:t>國內新創業者最希望政府</a:t>
            </a:r>
            <a:r>
              <a:rPr kumimoji="0" lang="en-US" altLang="zh-TW" sz="2400" b="1" i="0" u="none" strike="noStrike" kern="1200" cap="none" spc="0" normalizeH="0" baseline="0" noProof="0" dirty="0">
                <a:ln>
                  <a:noFill/>
                </a:ln>
                <a:solidFill>
                  <a:schemeClr val="bg1">
                    <a:lumMod val="50000"/>
                  </a:schemeClr>
                </a:solidFill>
                <a:effectLst/>
                <a:uLnTx/>
                <a:uFillTx/>
                <a:latin typeface="微軟正黑體" panose="020B0604030504040204" pitchFamily="34" charset="-120"/>
                <a:ea typeface="微軟正黑體" panose="020B0604030504040204" pitchFamily="34" charset="-120"/>
                <a:cs typeface="Lato"/>
                <a:sym typeface="Arial"/>
              </a:rPr>
              <a:t>…</a:t>
            </a:r>
            <a:endParaRPr kumimoji="0" lang="zh-TW" altLang="en-US" sz="2400" b="1" i="0" u="none" strike="noStrike" kern="1200" cap="none" spc="0" normalizeH="0" baseline="0" noProof="0" dirty="0">
              <a:ln>
                <a:noFill/>
              </a:ln>
              <a:solidFill>
                <a:schemeClr val="bg1">
                  <a:lumMod val="50000"/>
                </a:schemeClr>
              </a:solidFill>
              <a:effectLst/>
              <a:uLnTx/>
              <a:uFillTx/>
              <a:latin typeface="微軟正黑體" panose="020B0604030504040204" pitchFamily="34" charset="-120"/>
              <a:ea typeface="微軟正黑體" panose="020B0604030504040204" pitchFamily="34" charset="-120"/>
              <a:cs typeface="Lato"/>
              <a:sym typeface="Arial"/>
            </a:endParaRPr>
          </a:p>
        </p:txBody>
      </p:sp>
      <p:sp>
        <p:nvSpPr>
          <p:cNvPr id="26" name="標題 1"/>
          <p:cNvSpPr txBox="1">
            <a:spLocks/>
          </p:cNvSpPr>
          <p:nvPr/>
        </p:nvSpPr>
        <p:spPr>
          <a:xfrm>
            <a:off x="4779831" y="1479843"/>
            <a:ext cx="4419944" cy="933048"/>
          </a:xfrm>
          <a:prstGeom prst="rect">
            <a:avLst/>
          </a:prstGeom>
          <a:noFill/>
          <a:ln>
            <a:noFill/>
          </a:ln>
        </p:spPr>
        <p:txBody>
          <a:bodyPr lIns="91425" tIns="91425" rIns="91425" bIns="91425" anchor="b" anchorCtr="0">
            <a:normAutofit/>
          </a:bodyPr>
          <a:lstStyle>
            <a:defPPr marR="0" lvl="0" algn="l" rtl="0">
              <a:lnSpc>
                <a:spcPct val="100000"/>
              </a:lnSpc>
              <a:spcBef>
                <a:spcPts val="0"/>
              </a:spcBef>
              <a:spcAft>
                <a:spcPts val="0"/>
              </a:spcAft>
            </a:defPPr>
            <a:lvl1pPr marL="360000" marR="0" lvl="0" algn="ctr" rtl="0">
              <a:lnSpc>
                <a:spcPct val="100000"/>
              </a:lnSpc>
              <a:spcBef>
                <a:spcPts val="0"/>
              </a:spcBef>
              <a:spcAft>
                <a:spcPts val="0"/>
              </a:spcAft>
              <a:buClr>
                <a:srgbClr val="97ABBC"/>
              </a:buClr>
              <a:buSzPct val="100000"/>
              <a:buFont typeface="Raleway"/>
              <a:buNone/>
              <a:defRPr lang="en-US" sz="4400" b="1" i="0" u="none" strike="noStrike" kern="1200" cap="none" baseline="0" dirty="0">
                <a:solidFill>
                  <a:schemeClr val="accent6">
                    <a:lumMod val="75000"/>
                  </a:schemeClr>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cs typeface="Arial" panose="020B0604020202020204" pitchFamily="34" charset="0"/>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marL="0" algn="l">
              <a:defRPr/>
            </a:pPr>
            <a:r>
              <a:rPr lang="en-US" altLang="zh-TW" sz="2400" dirty="0">
                <a:solidFill>
                  <a:schemeClr val="bg1">
                    <a:lumMod val="50000"/>
                  </a:schemeClr>
                </a:solidFill>
                <a:effectLst/>
                <a:latin typeface="微軟正黑體" panose="020B0604030504040204" pitchFamily="34" charset="-120"/>
                <a:cs typeface="Lato"/>
                <a:sym typeface="Arial"/>
              </a:rPr>
              <a:t>CB</a:t>
            </a:r>
            <a:r>
              <a:rPr lang="zh-TW" altLang="en-US" sz="2400" dirty="0">
                <a:solidFill>
                  <a:schemeClr val="bg1">
                    <a:lumMod val="50000"/>
                  </a:schemeClr>
                </a:solidFill>
                <a:effectLst/>
                <a:latin typeface="微軟正黑體" panose="020B0604030504040204" pitchFamily="34" charset="-120"/>
                <a:cs typeface="Lato"/>
                <a:sym typeface="Arial"/>
              </a:rPr>
              <a:t> </a:t>
            </a:r>
            <a:r>
              <a:rPr lang="en-US" altLang="zh-TW" sz="2400" dirty="0">
                <a:solidFill>
                  <a:schemeClr val="bg1">
                    <a:lumMod val="50000"/>
                  </a:schemeClr>
                </a:solidFill>
                <a:effectLst/>
                <a:latin typeface="微軟正黑體" panose="020B0604030504040204" pitchFamily="34" charset="-120"/>
                <a:cs typeface="Lato"/>
                <a:sym typeface="Arial"/>
              </a:rPr>
              <a:t>Insights</a:t>
            </a:r>
            <a:r>
              <a:rPr lang="zh-TW" altLang="en-US" sz="2400" dirty="0">
                <a:solidFill>
                  <a:schemeClr val="bg1">
                    <a:lumMod val="50000"/>
                  </a:schemeClr>
                </a:solidFill>
                <a:effectLst/>
                <a:latin typeface="微軟正黑體" panose="020B0604030504040204" pitchFamily="34" charset="-120"/>
                <a:cs typeface="Lato"/>
                <a:sym typeface="Arial"/>
              </a:rPr>
              <a:t>調查新創失敗原因</a:t>
            </a:r>
          </a:p>
        </p:txBody>
      </p:sp>
      <p:sp>
        <p:nvSpPr>
          <p:cNvPr id="27" name="文字方塊 7"/>
          <p:cNvSpPr txBox="1"/>
          <p:nvPr/>
        </p:nvSpPr>
        <p:spPr>
          <a:xfrm>
            <a:off x="303981" y="5748387"/>
            <a:ext cx="8640960" cy="461665"/>
          </a:xfrm>
          <a:prstGeom prst="rect">
            <a:avLst/>
          </a:prstGeom>
          <a:solidFill>
            <a:srgbClr val="109B93"/>
          </a:solidFill>
          <a:effectLst>
            <a:outerShdw blurRad="50800" dist="50800" dir="5400000" sx="1000" sy="1000" algn="ctr" rotWithShape="0">
              <a:srgbClr val="000000">
                <a:alpha val="43137"/>
              </a:srgbClr>
            </a:outerShdw>
          </a:effectLst>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歸納主要問題包含</a:t>
            </a:r>
            <a:r>
              <a:rPr lang="zh-TW" altLang="en-US"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市場</a:t>
            </a:r>
            <a:r>
              <a:rPr lang="zh-TW" altLang="en-US"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資金</a:t>
            </a:r>
            <a:r>
              <a:rPr lang="zh-TW" altLang="en-US"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人才</a:t>
            </a:r>
            <a:r>
              <a:rPr lang="zh-TW" altLang="en-US"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法規</a:t>
            </a:r>
            <a:r>
              <a:rPr lang="zh-TW" altLang="en-US" sz="2400" b="1" dirty="0">
                <a:solidFill>
                  <a:schemeClr val="bg1"/>
                </a:solidFill>
                <a:latin typeface="微軟正黑體" panose="020B0604030504040204" pitchFamily="34" charset="-120"/>
                <a:ea typeface="微軟正黑體" panose="020B0604030504040204" pitchFamily="34" charset="-120"/>
              </a:rPr>
              <a:t>四部分</a:t>
            </a:r>
          </a:p>
        </p:txBody>
      </p:sp>
      <p:graphicFrame>
        <p:nvGraphicFramePr>
          <p:cNvPr id="28" name="圖表 27"/>
          <p:cNvGraphicFramePr>
            <a:graphicFrameLocks/>
          </p:cNvGraphicFramePr>
          <p:nvPr>
            <p:extLst>
              <p:ext uri="{D42A27DB-BD31-4B8C-83A1-F6EECF244321}">
                <p14:modId xmlns:p14="http://schemas.microsoft.com/office/powerpoint/2010/main" val="2145802241"/>
              </p:ext>
            </p:extLst>
          </p:nvPr>
        </p:nvGraphicFramePr>
        <p:xfrm>
          <a:off x="4706206" y="2444189"/>
          <a:ext cx="4032448" cy="3096344"/>
        </p:xfrm>
        <a:graphic>
          <a:graphicData uri="http://schemas.openxmlformats.org/drawingml/2006/chart">
            <c:chart xmlns:c="http://schemas.openxmlformats.org/drawingml/2006/chart" xmlns:r="http://schemas.openxmlformats.org/officeDocument/2006/relationships" r:id="rId3"/>
          </a:graphicData>
        </a:graphic>
      </p:graphicFrame>
      <p:grpSp>
        <p:nvGrpSpPr>
          <p:cNvPr id="46" name="群組 45"/>
          <p:cNvGrpSpPr/>
          <p:nvPr/>
        </p:nvGrpSpPr>
        <p:grpSpPr>
          <a:xfrm>
            <a:off x="5276767" y="-250743"/>
            <a:ext cx="3898228" cy="983729"/>
            <a:chOff x="270816" y="2023662"/>
            <a:chExt cx="8445867" cy="2131339"/>
          </a:xfrm>
        </p:grpSpPr>
        <p:grpSp>
          <p:nvGrpSpPr>
            <p:cNvPr id="47" name="群組 46"/>
            <p:cNvGrpSpPr/>
            <p:nvPr/>
          </p:nvGrpSpPr>
          <p:grpSpPr>
            <a:xfrm>
              <a:off x="270816" y="2023662"/>
              <a:ext cx="8067801" cy="1331829"/>
              <a:chOff x="207978" y="2718124"/>
              <a:chExt cx="8067801" cy="1331829"/>
            </a:xfrm>
          </p:grpSpPr>
          <p:sp>
            <p:nvSpPr>
              <p:cNvPr id="58" name="文字方塊 57"/>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59" name="文字方塊 58"/>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60" name="文字方塊 59"/>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61" name="文字方塊 60"/>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62" name="文字方塊 61"/>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48" name="群組 47"/>
            <p:cNvGrpSpPr/>
            <p:nvPr/>
          </p:nvGrpSpPr>
          <p:grpSpPr>
            <a:xfrm>
              <a:off x="465360" y="2888033"/>
              <a:ext cx="8251323" cy="1266968"/>
              <a:chOff x="583081" y="2898662"/>
              <a:chExt cx="8251323" cy="1266968"/>
            </a:xfrm>
          </p:grpSpPr>
          <p:sp>
            <p:nvSpPr>
              <p:cNvPr id="49" name="文字方塊 48"/>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50"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1"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2"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3" name="文字方塊 52"/>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6" name="文字方塊 55"/>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7"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525299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13</a:t>
            </a:fld>
            <a:endParaRPr kumimoji="1" lang="zh-TW" altLang="en-US"/>
          </a:p>
        </p:txBody>
      </p:sp>
      <p:sp>
        <p:nvSpPr>
          <p:cNvPr id="24" name="矩形 23"/>
          <p:cNvSpPr/>
          <p:nvPr/>
        </p:nvSpPr>
        <p:spPr>
          <a:xfrm>
            <a:off x="173211" y="2154054"/>
            <a:ext cx="4872516" cy="4478149"/>
          </a:xfrm>
          <a:prstGeom prst="rect">
            <a:avLst/>
          </a:prstGeom>
          <a:solidFill>
            <a:schemeClr val="bg1">
              <a:lumMod val="85000"/>
            </a:schemeClr>
          </a:solidFill>
        </p:spPr>
        <p:txBody>
          <a:bodyPr wrap="square" anchor="ctr">
            <a:spAutoFit/>
          </a:bodyPr>
          <a:lstStyle/>
          <a:p>
            <a:pPr marL="342900" lvl="2" indent="-342900" algn="just">
              <a:lnSpc>
                <a:spcPct val="150000"/>
              </a:lnSpc>
              <a:spcBef>
                <a:spcPts val="600"/>
              </a:spcBef>
              <a:buClr>
                <a:schemeClr val="tx1"/>
              </a:buClr>
              <a:buFont typeface="Arial" charset="0"/>
              <a:buChar char="•"/>
            </a:pPr>
            <a:r>
              <a:rPr lang="zh-TW" altLang="en-US" sz="2000" b="1" dirty="0">
                <a:solidFill>
                  <a:srgbClr val="F2477E"/>
                </a:solidFill>
                <a:latin typeface="微軟正黑體" panose="020B0604030504040204" pitchFamily="34" charset="-120"/>
                <a:ea typeface="微軟正黑體" panose="020B0604030504040204" pitchFamily="34" charset="-120"/>
              </a:rPr>
              <a:t>臺灣在世界創新創業地圖上能見度不高</a:t>
            </a:r>
            <a:r>
              <a:rPr lang="zh-TW" altLang="en-US" sz="2000" dirty="0">
                <a:latin typeface="微軟正黑體" panose="020B0604030504040204" pitchFamily="34" charset="-120"/>
                <a:ea typeface="微軟正黑體" panose="020B0604030504040204" pitchFamily="34" charset="-120"/>
              </a:rPr>
              <a:t>，國際企業、創投、加速器及新創團隊不易看見臺灣</a:t>
            </a:r>
            <a:endParaRPr lang="en-US" altLang="zh-TW" sz="2000" b="1" dirty="0">
              <a:solidFill>
                <a:srgbClr val="F2477E"/>
              </a:solidFill>
              <a:latin typeface="微軟正黑體" panose="020B0604030504040204" pitchFamily="34" charset="-120"/>
              <a:ea typeface="微軟正黑體" panose="020B0604030504040204" pitchFamily="34" charset="-120"/>
              <a:cs typeface="Arial" panose="020B0604020202020204" pitchFamily="34" charset="0"/>
            </a:endParaRPr>
          </a:p>
          <a:p>
            <a:pPr marL="342900" lvl="2" indent="-342900" algn="just">
              <a:lnSpc>
                <a:spcPct val="150000"/>
              </a:lnSpc>
              <a:spcBef>
                <a:spcPts val="600"/>
              </a:spcBef>
              <a:buClr>
                <a:schemeClr val="tx1"/>
              </a:buClr>
              <a:buFont typeface="Arial" charset="0"/>
              <a:buChar char="•"/>
            </a:pPr>
            <a:r>
              <a:rPr lang="zh-TW" altLang="en-US" sz="2000" b="1" dirty="0" smtClean="0">
                <a:solidFill>
                  <a:srgbClr val="F2477E"/>
                </a:solidFill>
                <a:latin typeface="微軟正黑體" panose="020B0604030504040204" pitchFamily="34" charset="-120"/>
                <a:ea typeface="微軟正黑體" panose="020B0604030504040204" pitchFamily="34" charset="-120"/>
                <a:cs typeface="Arial" panose="020B0604020202020204" pitchFamily="34" charset="0"/>
              </a:rPr>
              <a:t>國內</a:t>
            </a:r>
            <a:r>
              <a:rPr lang="zh-TW" altLang="en-US" sz="2000" b="1" dirty="0">
                <a:solidFill>
                  <a:srgbClr val="F2477E"/>
                </a:solidFill>
                <a:latin typeface="微軟正黑體" panose="020B0604030504040204" pitchFamily="34" charset="-120"/>
                <a:ea typeface="微軟正黑體" panose="020B0604030504040204" pitchFamily="34" charset="-120"/>
                <a:cs typeface="Arial" panose="020B0604020202020204" pitchFamily="34" charset="0"/>
              </a:rPr>
              <a:t>新創事業較缺乏國際征戰經驗</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，市場範圍較為侷限，英語溝通能力待加強</a:t>
            </a:r>
            <a:endParaRPr lang="en-US" altLang="zh-TW" sz="2000" b="1" dirty="0">
              <a:solidFill>
                <a:srgbClr val="F2477E"/>
              </a:solidFill>
              <a:latin typeface="微軟正黑體" panose="020B0604030504040204" pitchFamily="34" charset="-120"/>
              <a:ea typeface="微軟正黑體" panose="020B0604030504040204" pitchFamily="34" charset="-120"/>
              <a:cs typeface="Arial" panose="020B0604020202020204" pitchFamily="34" charset="0"/>
            </a:endParaRPr>
          </a:p>
          <a:p>
            <a:pPr marL="342900" lvl="2" indent="-342900" algn="just">
              <a:lnSpc>
                <a:spcPct val="150000"/>
              </a:lnSpc>
              <a:spcBef>
                <a:spcPts val="600"/>
              </a:spcBef>
              <a:buClr>
                <a:schemeClr val="tx1"/>
              </a:buClr>
              <a:buFont typeface="Arial" charset="0"/>
              <a:buChar char="•"/>
            </a:pPr>
            <a:r>
              <a:rPr lang="zh-TW" altLang="en-US" sz="2000" b="1" dirty="0" smtClean="0">
                <a:solidFill>
                  <a:srgbClr val="F2477E"/>
                </a:solidFill>
                <a:latin typeface="微軟正黑體" panose="020B0604030504040204" pitchFamily="34" charset="-120"/>
                <a:ea typeface="微軟正黑體" panose="020B0604030504040204" pitchFamily="34" charset="-120"/>
              </a:rPr>
              <a:t>企業界</a:t>
            </a:r>
            <a:r>
              <a:rPr lang="zh-TW" altLang="en-US" sz="2000" b="1" dirty="0">
                <a:solidFill>
                  <a:srgbClr val="F2477E"/>
                </a:solidFill>
                <a:latin typeface="微軟正黑體" panose="020B0604030504040204" pitchFamily="34" charset="-120"/>
                <a:ea typeface="微軟正黑體" panose="020B0604030504040204" pitchFamily="34" charset="-120"/>
              </a:rPr>
              <a:t>對新創事業之關注不足</a:t>
            </a:r>
            <a:r>
              <a:rPr lang="zh-TW" altLang="en-US" sz="2000" dirty="0">
                <a:latin typeface="微軟正黑體" panose="020B0604030504040204" pitchFamily="34" charset="-120"/>
                <a:ea typeface="微軟正黑體" panose="020B0604030504040204" pitchFamily="34" charset="-120"/>
              </a:rPr>
              <a:t>，與</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新創合作意願不高</a:t>
            </a:r>
            <a:endParaRPr lang="en-US" altLang="zh-TW" sz="2000" dirty="0">
              <a:latin typeface="微軟正黑體" panose="020B0604030504040204" pitchFamily="34" charset="-120"/>
              <a:ea typeface="微軟正黑體" panose="020B0604030504040204" pitchFamily="34" charset="-120"/>
              <a:cs typeface="Arial" panose="020B0604020202020204" pitchFamily="34" charset="0"/>
            </a:endParaRPr>
          </a:p>
          <a:p>
            <a:pPr marL="342900" lvl="2" indent="-342900" algn="just">
              <a:lnSpc>
                <a:spcPct val="150000"/>
              </a:lnSpc>
              <a:spcBef>
                <a:spcPts val="600"/>
              </a:spcBef>
              <a:buFont typeface="Arial" charset="0"/>
              <a:buChar char="•"/>
            </a:pPr>
            <a:r>
              <a:rPr lang="zh-TW" altLang="en-US" sz="2000" dirty="0" smtClean="0">
                <a:latin typeface="微軟正黑體" panose="020B0604030504040204" pitchFamily="34" charset="-120"/>
                <a:ea typeface="微軟正黑體" panose="020B0604030504040204" pitchFamily="34" charset="-120"/>
                <a:cs typeface="Arial" panose="020B0604020202020204" pitchFamily="34" charset="0"/>
              </a:rPr>
              <a:t>近年</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相關計畫、競賽眾多，恐致新創團隊無法專心創業</a:t>
            </a:r>
          </a:p>
        </p:txBody>
      </p:sp>
      <p:sp>
        <p:nvSpPr>
          <p:cNvPr id="25" name="矩形 24"/>
          <p:cNvSpPr/>
          <p:nvPr/>
        </p:nvSpPr>
        <p:spPr>
          <a:xfrm>
            <a:off x="505876" y="251209"/>
            <a:ext cx="1107996" cy="461665"/>
          </a:xfrm>
          <a:prstGeom prst="rect">
            <a:avLst/>
          </a:prstGeom>
          <a:solidFill>
            <a:schemeClr val="tx2">
              <a:lumMod val="50000"/>
            </a:schemeClr>
          </a:solidFill>
        </p:spPr>
        <p:txBody>
          <a:bodyPr wrap="none">
            <a:spAutoFit/>
          </a:bodyPr>
          <a:lstStyle/>
          <a:p>
            <a:pPr marL="0" lvl="1"/>
            <a:r>
              <a:rPr lang="zh-TW" altLang="en-US"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市場面</a:t>
            </a:r>
            <a:endParaRPr lang="en-US" altLang="zh-TW"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28" name="矩形 27"/>
          <p:cNvSpPr/>
          <p:nvPr/>
        </p:nvSpPr>
        <p:spPr>
          <a:xfrm>
            <a:off x="5189021" y="3261711"/>
            <a:ext cx="3787982" cy="2092881"/>
          </a:xfrm>
          <a:prstGeom prst="rect">
            <a:avLst/>
          </a:prstGeom>
          <a:solidFill>
            <a:schemeClr val="bg1">
              <a:lumMod val="85000"/>
            </a:schemeClr>
          </a:solidFill>
        </p:spPr>
        <p:txBody>
          <a:bodyPr wrap="square">
            <a:spAutoFit/>
          </a:bodyPr>
          <a:lstStyle/>
          <a:p>
            <a:pPr marL="342900" lvl="2" indent="-342900" algn="just">
              <a:lnSpc>
                <a:spcPct val="150000"/>
              </a:lnSpc>
              <a:spcBef>
                <a:spcPts val="600"/>
              </a:spcBef>
              <a:spcAft>
                <a:spcPts val="600"/>
              </a:spcAft>
              <a:buFont typeface="Arial" charset="0"/>
              <a:buChar char="•"/>
            </a:pPr>
            <a:r>
              <a:rPr lang="zh-TW" altLang="en-US" sz="2000" dirty="0">
                <a:latin typeface="微軟正黑體" panose="020B0604030504040204" pitchFamily="34" charset="-120"/>
                <a:ea typeface="微軟正黑體" panose="020B0604030504040204" pitchFamily="34" charset="-120"/>
              </a:rPr>
              <a:t>新創事業出場</a:t>
            </a:r>
            <a:r>
              <a:rPr lang="en-US" altLang="zh-TW" sz="2000" dirty="0">
                <a:latin typeface="微軟正黑體" panose="020B0604030504040204" pitchFamily="34" charset="-120"/>
                <a:ea typeface="微軟正黑體" panose="020B0604030504040204" pitchFamily="34" charset="-120"/>
              </a:rPr>
              <a:t>(exit)</a:t>
            </a:r>
            <a:r>
              <a:rPr lang="zh-TW" altLang="en-US" sz="2000" dirty="0">
                <a:latin typeface="微軟正黑體" panose="020B0604030504040204" pitchFamily="34" charset="-120"/>
                <a:ea typeface="微軟正黑體" panose="020B0604030504040204" pitchFamily="34" charset="-120"/>
              </a:rPr>
              <a:t>管道不足，</a:t>
            </a:r>
            <a:r>
              <a:rPr lang="en-US" altLang="zh-TW" sz="2000" b="1" dirty="0">
                <a:solidFill>
                  <a:srgbClr val="F2477E"/>
                </a:solidFill>
                <a:latin typeface="微軟正黑體" panose="020B0604030504040204" pitchFamily="34" charset="-120"/>
                <a:ea typeface="微軟正黑體" panose="020B0604030504040204" pitchFamily="34" charset="-120"/>
              </a:rPr>
              <a:t>IPO </a:t>
            </a:r>
            <a:r>
              <a:rPr lang="zh-TW" altLang="en-US" sz="2000" b="1" dirty="0">
                <a:solidFill>
                  <a:srgbClr val="F2477E"/>
                </a:solidFill>
                <a:latin typeface="微軟正黑體" panose="020B0604030504040204" pitchFamily="34" charset="-120"/>
                <a:ea typeface="微軟正黑體" panose="020B0604030504040204" pitchFamily="34" charset="-120"/>
              </a:rPr>
              <a:t>及併購案例十分有限</a:t>
            </a:r>
            <a:endParaRPr lang="en-US" altLang="zh-TW" sz="2000" b="1" dirty="0">
              <a:solidFill>
                <a:srgbClr val="F2477E"/>
              </a:solidFill>
              <a:latin typeface="微軟正黑體" panose="020B0604030504040204" pitchFamily="34" charset="-120"/>
              <a:ea typeface="微軟正黑體" panose="020B0604030504040204" pitchFamily="34" charset="-120"/>
            </a:endParaRPr>
          </a:p>
          <a:p>
            <a:pPr marL="342900" lvl="2" indent="-342900" algn="just">
              <a:lnSpc>
                <a:spcPct val="150000"/>
              </a:lnSpc>
              <a:spcBef>
                <a:spcPts val="600"/>
              </a:spcBef>
              <a:spcAft>
                <a:spcPts val="600"/>
              </a:spcAft>
              <a:buFont typeface="Arial" charset="0"/>
              <a:buChar char="•"/>
            </a:pPr>
            <a:r>
              <a:rPr lang="zh-TW" altLang="en-US" sz="2000" dirty="0" smtClean="0">
                <a:latin typeface="微軟正黑體" panose="020B0604030504040204" pitchFamily="34" charset="-120"/>
                <a:ea typeface="微軟正黑體" panose="020B0604030504040204" pitchFamily="34" charset="-120"/>
              </a:rPr>
              <a:t>新創</a:t>
            </a:r>
            <a:r>
              <a:rPr lang="zh-TW" altLang="en-US" sz="2000" dirty="0">
                <a:latin typeface="微軟正黑體" panose="020B0604030504040204" pitchFamily="34" charset="-120"/>
                <a:ea typeface="微軟正黑體" panose="020B0604030504040204" pitchFamily="34" charset="-120"/>
              </a:rPr>
              <a:t>事業</a:t>
            </a:r>
            <a:r>
              <a:rPr lang="zh-TW" altLang="en-US" sz="2000" b="1" dirty="0">
                <a:solidFill>
                  <a:srgbClr val="F2477E"/>
                </a:solidFill>
                <a:latin typeface="微軟正黑體" panose="020B0604030504040204" pitchFamily="34" charset="-120"/>
                <a:ea typeface="微軟正黑體" panose="020B0604030504040204" pitchFamily="34" charset="-120"/>
              </a:rPr>
              <a:t>不易取得早期資金</a:t>
            </a:r>
            <a:r>
              <a:rPr lang="zh-TW" altLang="en-US" sz="2000" dirty="0">
                <a:latin typeface="微軟正黑體" panose="020B0604030504040204" pitchFamily="34" charset="-120"/>
                <a:ea typeface="微軟正黑體" panose="020B0604030504040204" pitchFamily="34" charset="-120"/>
              </a:rPr>
              <a:t>；融資管道亦有困難</a:t>
            </a:r>
          </a:p>
        </p:txBody>
      </p:sp>
      <p:sp>
        <p:nvSpPr>
          <p:cNvPr id="29" name="矩形 28"/>
          <p:cNvSpPr/>
          <p:nvPr/>
        </p:nvSpPr>
        <p:spPr>
          <a:xfrm>
            <a:off x="357264" y="747613"/>
            <a:ext cx="3005951" cy="1446550"/>
          </a:xfrm>
          <a:prstGeom prst="rect">
            <a:avLst/>
          </a:prstGeom>
        </p:spPr>
        <p:txBody>
          <a:bodyPr wrap="none">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國際化不足</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企業少參與</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30" name="矩形 29"/>
          <p:cNvSpPr/>
          <p:nvPr/>
        </p:nvSpPr>
        <p:spPr>
          <a:xfrm>
            <a:off x="5195197" y="1231996"/>
            <a:ext cx="1107996" cy="461665"/>
          </a:xfrm>
          <a:prstGeom prst="rect">
            <a:avLst/>
          </a:prstGeom>
          <a:solidFill>
            <a:schemeClr val="tx2">
              <a:lumMod val="50000"/>
            </a:schemeClr>
          </a:solidFill>
        </p:spPr>
        <p:txBody>
          <a:bodyPr wrap="none">
            <a:spAutoFit/>
          </a:bodyPr>
          <a:lstStyle/>
          <a:p>
            <a:pPr marL="0" lvl="1"/>
            <a:r>
              <a:rPr lang="zh-TW" altLang="en-US"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資金面</a:t>
            </a:r>
            <a:endParaRPr lang="en-US" altLang="zh-TW"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31" name="矩形 30"/>
          <p:cNvSpPr/>
          <p:nvPr/>
        </p:nvSpPr>
        <p:spPr>
          <a:xfrm>
            <a:off x="5137821" y="1763874"/>
            <a:ext cx="3005951" cy="1446550"/>
          </a:xfrm>
          <a:prstGeom prst="rect">
            <a:avLst/>
          </a:prstGeom>
        </p:spPr>
        <p:txBody>
          <a:bodyPr wrap="none">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管道受限</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串連缺動能</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34" name="三角形 33"/>
          <p:cNvSpPr/>
          <p:nvPr/>
        </p:nvSpPr>
        <p:spPr>
          <a:xfrm rot="5400000" flipV="1">
            <a:off x="8198072" y="1467250"/>
            <a:ext cx="1344900" cy="608946"/>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nvGrpSpPr>
          <p:cNvPr id="27" name="群組 26"/>
          <p:cNvGrpSpPr/>
          <p:nvPr/>
        </p:nvGrpSpPr>
        <p:grpSpPr>
          <a:xfrm>
            <a:off x="5276767" y="-250743"/>
            <a:ext cx="3898228" cy="983729"/>
            <a:chOff x="270816" y="2023662"/>
            <a:chExt cx="8445867" cy="2131339"/>
          </a:xfrm>
        </p:grpSpPr>
        <p:grpSp>
          <p:nvGrpSpPr>
            <p:cNvPr id="35" name="群組 34"/>
            <p:cNvGrpSpPr/>
            <p:nvPr/>
          </p:nvGrpSpPr>
          <p:grpSpPr>
            <a:xfrm>
              <a:off x="270816" y="2023662"/>
              <a:ext cx="8067801" cy="1331829"/>
              <a:chOff x="207978" y="2718124"/>
              <a:chExt cx="8067801" cy="1331829"/>
            </a:xfrm>
          </p:grpSpPr>
          <p:sp>
            <p:nvSpPr>
              <p:cNvPr id="61" name="文字方塊 60"/>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62" name="文字方塊 61"/>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63" name="文字方塊 62"/>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64" name="文字方塊 63"/>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65" name="文字方塊 64"/>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36" name="群組 35"/>
            <p:cNvGrpSpPr/>
            <p:nvPr/>
          </p:nvGrpSpPr>
          <p:grpSpPr>
            <a:xfrm>
              <a:off x="465360" y="2888033"/>
              <a:ext cx="8251323" cy="1266968"/>
              <a:chOff x="583081" y="2898662"/>
              <a:chExt cx="8251323" cy="1266968"/>
            </a:xfrm>
          </p:grpSpPr>
          <p:sp>
            <p:nvSpPr>
              <p:cNvPr id="37" name="文字方塊 36"/>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38"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4"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5"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6" name="文字方塊 55"/>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57" name="文字方塊 56"/>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8" name="文字方塊 57"/>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0"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746808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14</a:t>
            </a:fld>
            <a:endParaRPr kumimoji="1" lang="zh-TW" altLang="en-US"/>
          </a:p>
        </p:txBody>
      </p:sp>
      <p:sp>
        <p:nvSpPr>
          <p:cNvPr id="28" name="矩形 27"/>
          <p:cNvSpPr/>
          <p:nvPr/>
        </p:nvSpPr>
        <p:spPr>
          <a:xfrm>
            <a:off x="4813915" y="3356140"/>
            <a:ext cx="3907757" cy="2477601"/>
          </a:xfrm>
          <a:prstGeom prst="rect">
            <a:avLst/>
          </a:prstGeom>
          <a:solidFill>
            <a:schemeClr val="bg1">
              <a:lumMod val="85000"/>
            </a:schemeClr>
          </a:solidFill>
        </p:spPr>
        <p:txBody>
          <a:bodyPr wrap="square">
            <a:spAutoFit/>
          </a:bodyPr>
          <a:lstStyle/>
          <a:p>
            <a:pPr marL="342900" lvl="2" indent="-342900" algn="just">
              <a:lnSpc>
                <a:spcPct val="150000"/>
              </a:lnSpc>
              <a:buFont typeface="Arial" charset="0"/>
              <a:buChar char="•"/>
            </a:pPr>
            <a:r>
              <a:rPr lang="zh-TW" altLang="en-US" sz="2000" dirty="0">
                <a:solidFill>
                  <a:prstClr val="black"/>
                </a:solidFill>
                <a:latin typeface="微軟正黑體" panose="020B0604030504040204" pitchFamily="34" charset="-120"/>
                <a:ea typeface="微軟正黑體" panose="020B0604030504040204" pitchFamily="34" charset="-120"/>
              </a:rPr>
              <a:t>新型態業務常面臨</a:t>
            </a:r>
            <a:r>
              <a:rPr lang="zh-TW" altLang="en-US" sz="2000" b="1" dirty="0">
                <a:solidFill>
                  <a:srgbClr val="F2477E"/>
                </a:solidFill>
                <a:latin typeface="微軟正黑體" panose="020B0604030504040204" pitchFamily="34" charset="-120"/>
                <a:ea typeface="微軟正黑體" panose="020B0604030504040204" pitchFamily="34" charset="-120"/>
              </a:rPr>
              <a:t>法規適用不確定性</a:t>
            </a:r>
            <a:r>
              <a:rPr lang="zh-TW" altLang="en-US" sz="2000" dirty="0">
                <a:solidFill>
                  <a:prstClr val="black"/>
                </a:solidFill>
                <a:latin typeface="微軟正黑體" panose="020B0604030504040204" pitchFamily="34" charset="-120"/>
                <a:ea typeface="微軟正黑體" panose="020B0604030504040204" pitchFamily="34" charset="-120"/>
              </a:rPr>
              <a:t>的問題</a:t>
            </a:r>
            <a:endParaRPr lang="en-US" altLang="zh-TW" sz="2000" dirty="0">
              <a:solidFill>
                <a:prstClr val="black"/>
              </a:solidFill>
              <a:latin typeface="微軟正黑體" panose="020B0604030504040204" pitchFamily="34" charset="-120"/>
              <a:ea typeface="微軟正黑體" panose="020B0604030504040204" pitchFamily="34" charset="-120"/>
            </a:endParaRPr>
          </a:p>
          <a:p>
            <a:pPr marL="342900" lvl="2" indent="-342900" algn="just">
              <a:lnSpc>
                <a:spcPct val="150000"/>
              </a:lnSpc>
              <a:buFont typeface="Arial" charset="0"/>
              <a:buChar char="•"/>
            </a:pPr>
            <a:r>
              <a:rPr lang="zh-TW" altLang="en-US" sz="2000" dirty="0">
                <a:solidFill>
                  <a:prstClr val="black"/>
                </a:solidFill>
                <a:latin typeface="微軟正黑體" panose="020B0604030504040204" pitchFamily="34" charset="-120"/>
                <a:ea typeface="微軟正黑體" panose="020B0604030504040204" pitchFamily="34" charset="-120"/>
              </a:rPr>
              <a:t>現行法規對新創較不友善</a:t>
            </a:r>
            <a:endParaRPr lang="en-US" altLang="zh-TW" sz="2000" dirty="0">
              <a:solidFill>
                <a:prstClr val="black"/>
              </a:solidFill>
              <a:latin typeface="微軟正黑體" panose="020B0604030504040204" pitchFamily="34" charset="-120"/>
              <a:ea typeface="微軟正黑體" panose="020B0604030504040204" pitchFamily="34" charset="-120"/>
            </a:endParaRPr>
          </a:p>
          <a:p>
            <a:pPr marL="342900" lvl="2" indent="-342900" algn="just">
              <a:lnSpc>
                <a:spcPct val="150000"/>
              </a:lnSpc>
              <a:spcBef>
                <a:spcPts val="600"/>
              </a:spcBef>
              <a:buClr>
                <a:schemeClr val="tx1"/>
              </a:buClr>
              <a:buFont typeface="Arial" charset="0"/>
              <a:buChar char="•"/>
            </a:pPr>
            <a:r>
              <a:rPr lang="zh-TW" altLang="en-US" sz="2000" b="1" dirty="0">
                <a:solidFill>
                  <a:srgbClr val="F2477E"/>
                </a:solidFill>
                <a:latin typeface="微軟正黑體" panose="020B0604030504040204" pitchFamily="34" charset="-120"/>
                <a:ea typeface="微軟正黑體" panose="020B0604030504040204" pitchFamily="34" charset="-120"/>
              </a:rPr>
              <a:t>主計、審計規範過於繁複</a:t>
            </a:r>
            <a:r>
              <a:rPr lang="zh-TW" altLang="en-US" sz="2000" dirty="0">
                <a:solidFill>
                  <a:prstClr val="black"/>
                </a:solidFill>
                <a:latin typeface="微軟正黑體" panose="020B0604030504040204" pitchFamily="34" charset="-120"/>
                <a:ea typeface="微軟正黑體" panose="020B0604030504040204" pitchFamily="34" charset="-120"/>
              </a:rPr>
              <a:t>，耗費新創事業人力、時間成本</a:t>
            </a:r>
            <a:endParaRPr lang="en-US" altLang="zh-TW" sz="2000" dirty="0">
              <a:solidFill>
                <a:prstClr val="black"/>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5037637" y="1287652"/>
            <a:ext cx="1107996" cy="461665"/>
          </a:xfrm>
          <a:prstGeom prst="rect">
            <a:avLst/>
          </a:prstGeom>
          <a:solidFill>
            <a:schemeClr val="tx2">
              <a:lumMod val="50000"/>
            </a:schemeClr>
          </a:solidFill>
        </p:spPr>
        <p:txBody>
          <a:bodyPr wrap="none">
            <a:spAutoFit/>
          </a:bodyPr>
          <a:lstStyle/>
          <a:p>
            <a:pPr marL="0" lvl="1"/>
            <a:r>
              <a:rPr lang="zh-TW" altLang="en-US"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法規面</a:t>
            </a:r>
            <a:endParaRPr lang="en-US" altLang="zh-TW"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30" name="矩形 29"/>
          <p:cNvSpPr/>
          <p:nvPr/>
        </p:nvSpPr>
        <p:spPr>
          <a:xfrm>
            <a:off x="4889025" y="1825621"/>
            <a:ext cx="3005951" cy="1446550"/>
          </a:xfrm>
          <a:prstGeom prst="rect">
            <a:avLst/>
          </a:prstGeom>
        </p:spPr>
        <p:txBody>
          <a:bodyPr wrap="none">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制度未活化</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難展彈性</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31" name="矩形 30"/>
          <p:cNvSpPr/>
          <p:nvPr/>
        </p:nvSpPr>
        <p:spPr>
          <a:xfrm>
            <a:off x="617381" y="2604307"/>
            <a:ext cx="3853505" cy="2400657"/>
          </a:xfrm>
          <a:prstGeom prst="rect">
            <a:avLst/>
          </a:prstGeom>
          <a:solidFill>
            <a:schemeClr val="bg1">
              <a:lumMod val="85000"/>
            </a:schemeClr>
          </a:solidFill>
        </p:spPr>
        <p:txBody>
          <a:bodyPr wrap="square">
            <a:spAutoFit/>
          </a:bodyPr>
          <a:lstStyle/>
          <a:p>
            <a:pPr marL="342900" lvl="2" indent="-342900" algn="just">
              <a:lnSpc>
                <a:spcPct val="150000"/>
              </a:lnSpc>
              <a:buClr>
                <a:schemeClr val="tx1"/>
              </a:buClr>
              <a:buFont typeface="Arial" charset="0"/>
              <a:buChar char="•"/>
            </a:pPr>
            <a:r>
              <a:rPr lang="zh-TW" altLang="en-US" sz="2000" b="1" dirty="0">
                <a:solidFill>
                  <a:srgbClr val="F2477E"/>
                </a:solidFill>
                <a:latin typeface="微軟正黑體" panose="020B0604030504040204" pitchFamily="34" charset="-120"/>
                <a:ea typeface="微軟正黑體" panose="020B0604030504040204" pitchFamily="34" charset="-120"/>
              </a:rPr>
              <a:t>欠缺外國人才參與</a:t>
            </a:r>
            <a:r>
              <a:rPr lang="zh-TW" altLang="en-US" sz="2000" dirty="0">
                <a:latin typeface="微軟正黑體" panose="020B0604030504040204" pitchFamily="34" charset="-120"/>
                <a:ea typeface="微軟正黑體" panose="020B0604030504040204" pitchFamily="34" charset="-120"/>
              </a:rPr>
              <a:t>，不利提升新創事業國際化</a:t>
            </a:r>
            <a:r>
              <a:rPr lang="zh-TW" altLang="en-US" sz="2000" dirty="0" smtClean="0">
                <a:latin typeface="微軟正黑體" panose="020B0604030504040204" pitchFamily="34" charset="-120"/>
                <a:ea typeface="微軟正黑體" panose="020B0604030504040204" pitchFamily="34" charset="-120"/>
              </a:rPr>
              <a:t>能力</a:t>
            </a:r>
            <a:endParaRPr lang="en-US" altLang="zh-TW" sz="2000" dirty="0">
              <a:latin typeface="微軟正黑體" panose="020B0604030504040204" pitchFamily="34" charset="-120"/>
              <a:ea typeface="微軟正黑體" panose="020B0604030504040204" pitchFamily="34" charset="-120"/>
            </a:endParaRPr>
          </a:p>
          <a:p>
            <a:pPr marL="342900" lvl="2" indent="-342900" algn="just">
              <a:lnSpc>
                <a:spcPct val="150000"/>
              </a:lnSpc>
              <a:buClr>
                <a:schemeClr val="tx1"/>
              </a:buClr>
              <a:buFont typeface="Arial" charset="0"/>
              <a:buChar char="•"/>
            </a:pPr>
            <a:r>
              <a:rPr lang="zh-TW" altLang="en-US" sz="2000" b="1" dirty="0">
                <a:solidFill>
                  <a:srgbClr val="F2477E"/>
                </a:solidFill>
                <a:latin typeface="微軟正黑體" panose="020B0604030504040204" pitchFamily="34" charset="-120"/>
                <a:ea typeface="微軟正黑體" panose="020B0604030504040204" pitchFamily="34" charset="-120"/>
              </a:rPr>
              <a:t>創業家之產業經驗有限</a:t>
            </a:r>
            <a:r>
              <a:rPr lang="zh-TW" altLang="en-US" sz="2000" dirty="0">
                <a:latin typeface="微軟正黑體" panose="020B0604030504040204" pitchFamily="34" charset="-120"/>
                <a:ea typeface="微軟正黑體" panose="020B0604030504040204" pitchFamily="34" charset="-120"/>
              </a:rPr>
              <a:t>，缺乏人脈、市場資源，創業成功率不高</a:t>
            </a:r>
            <a:endParaRPr lang="en-US" altLang="zh-TW" sz="2000" dirty="0">
              <a:latin typeface="微軟正黑體" panose="020B0604030504040204" pitchFamily="34" charset="-120"/>
              <a:ea typeface="微軟正黑體" panose="020B0604030504040204" pitchFamily="34" charset="-120"/>
            </a:endParaRPr>
          </a:p>
        </p:txBody>
      </p:sp>
      <p:sp>
        <p:nvSpPr>
          <p:cNvPr id="32" name="矩形 31"/>
          <p:cNvSpPr/>
          <p:nvPr/>
        </p:nvSpPr>
        <p:spPr>
          <a:xfrm>
            <a:off x="974369" y="615188"/>
            <a:ext cx="1107996" cy="461665"/>
          </a:xfrm>
          <a:prstGeom prst="rect">
            <a:avLst/>
          </a:prstGeom>
          <a:solidFill>
            <a:schemeClr val="tx2">
              <a:lumMod val="50000"/>
            </a:schemeClr>
          </a:solidFill>
        </p:spPr>
        <p:txBody>
          <a:bodyPr wrap="none">
            <a:spAutoFit/>
          </a:bodyPr>
          <a:lstStyle/>
          <a:p>
            <a:pPr marL="0" lvl="1"/>
            <a:r>
              <a:rPr lang="zh-TW" altLang="en-US"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人才面</a:t>
            </a:r>
            <a:endParaRPr lang="en-US" altLang="zh-TW" sz="24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33" name="矩形 32"/>
          <p:cNvSpPr/>
          <p:nvPr/>
        </p:nvSpPr>
        <p:spPr>
          <a:xfrm>
            <a:off x="912167" y="1157757"/>
            <a:ext cx="3570208" cy="1446550"/>
          </a:xfrm>
          <a:prstGeom prst="rect">
            <a:avLst/>
          </a:prstGeom>
        </p:spPr>
        <p:txBody>
          <a:bodyPr wrap="none">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缺乏國際人才</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未見續航力</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34" name="三角形 33"/>
          <p:cNvSpPr/>
          <p:nvPr/>
        </p:nvSpPr>
        <p:spPr>
          <a:xfrm rot="5400000" flipV="1">
            <a:off x="8198072" y="1467250"/>
            <a:ext cx="1344900" cy="608946"/>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nvGrpSpPr>
          <p:cNvPr id="27" name="群組 26"/>
          <p:cNvGrpSpPr/>
          <p:nvPr/>
        </p:nvGrpSpPr>
        <p:grpSpPr>
          <a:xfrm>
            <a:off x="5276767" y="-250743"/>
            <a:ext cx="3898228" cy="983729"/>
            <a:chOff x="270816" y="2023662"/>
            <a:chExt cx="8445867" cy="2131339"/>
          </a:xfrm>
        </p:grpSpPr>
        <p:grpSp>
          <p:nvGrpSpPr>
            <p:cNvPr id="52" name="群組 51"/>
            <p:cNvGrpSpPr/>
            <p:nvPr/>
          </p:nvGrpSpPr>
          <p:grpSpPr>
            <a:xfrm>
              <a:off x="270816" y="2023662"/>
              <a:ext cx="8067801" cy="1331829"/>
              <a:chOff x="207978" y="2718124"/>
              <a:chExt cx="8067801" cy="1331829"/>
            </a:xfrm>
          </p:grpSpPr>
          <p:sp>
            <p:nvSpPr>
              <p:cNvPr id="63" name="文字方塊 62"/>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64" name="文字方塊 63"/>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65" name="文字方塊 64"/>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66" name="文字方塊 65"/>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67" name="文字方塊 66"/>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53" name="群組 52"/>
            <p:cNvGrpSpPr/>
            <p:nvPr/>
          </p:nvGrpSpPr>
          <p:grpSpPr>
            <a:xfrm>
              <a:off x="465360" y="2888033"/>
              <a:ext cx="8251323" cy="1266968"/>
              <a:chOff x="583081" y="2898662"/>
              <a:chExt cx="8251323" cy="1266968"/>
            </a:xfrm>
          </p:grpSpPr>
          <p:sp>
            <p:nvSpPr>
              <p:cNvPr id="54" name="文字方塊 53"/>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55"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6"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7"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8" name="文字方塊 57"/>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1" name="文字方塊 60"/>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2"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761612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50000"/>
              </a:schemeClr>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矩形 22"/>
          <p:cNvSpPr/>
          <p:nvPr/>
        </p:nvSpPr>
        <p:spPr>
          <a:xfrm>
            <a:off x="0" y="0"/>
            <a:ext cx="9144000" cy="6858000"/>
          </a:xfrm>
          <a:prstGeom prst="rect">
            <a:avLst/>
          </a:prstGeom>
          <a:gradFill flip="none" rotWithShape="1">
            <a:gsLst>
              <a:gs pos="100000">
                <a:srgbClr val="109B93">
                  <a:shade val="30000"/>
                  <a:satMod val="115000"/>
                </a:srgbClr>
              </a:gs>
              <a:gs pos="48000">
                <a:srgbClr val="109B93">
                  <a:shade val="67500"/>
                  <a:satMod val="115000"/>
                </a:srgbClr>
              </a:gs>
              <a:gs pos="0">
                <a:srgbClr val="109B93">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 name="文字方塊 4"/>
          <p:cNvSpPr txBox="1"/>
          <p:nvPr/>
        </p:nvSpPr>
        <p:spPr>
          <a:xfrm>
            <a:off x="0" y="2479315"/>
            <a:ext cx="1202329" cy="4508927"/>
          </a:xfrm>
          <a:prstGeom prst="rect">
            <a:avLst/>
          </a:prstGeom>
          <a:noFill/>
          <a:effectLst>
            <a:glow rad="127000">
              <a:schemeClr val="accent1"/>
            </a:glow>
          </a:effectLst>
        </p:spPr>
        <p:txBody>
          <a:bodyPr wrap="square" rtlCol="0">
            <a:spAutoFit/>
          </a:bodyPr>
          <a:lstStyle/>
          <a:p>
            <a:r>
              <a:rPr kumimoji="1" lang="en-US" altLang="zh-TW" sz="28700" dirty="0">
                <a:solidFill>
                  <a:schemeClr val="bg1">
                    <a:lumMod val="75000"/>
                  </a:schemeClr>
                </a:solidFill>
                <a:latin typeface="Impact" charset="0"/>
                <a:ea typeface="Impact" charset="0"/>
                <a:cs typeface="Impact" charset="0"/>
              </a:rPr>
              <a:t>3</a:t>
            </a:r>
            <a:endParaRPr kumimoji="1" lang="zh-TW" altLang="en-US" sz="28700" dirty="0">
              <a:solidFill>
                <a:schemeClr val="bg1">
                  <a:lumMod val="75000"/>
                </a:schemeClr>
              </a:solidFill>
              <a:latin typeface="Impact" charset="0"/>
              <a:ea typeface="Impact" charset="0"/>
              <a:cs typeface="Impact" charset="0"/>
            </a:endParaRPr>
          </a:p>
        </p:txBody>
      </p:sp>
      <p:sp>
        <p:nvSpPr>
          <p:cNvPr id="28" name="直角三角形 27"/>
          <p:cNvSpPr/>
          <p:nvPr/>
        </p:nvSpPr>
        <p:spPr>
          <a:xfrm rot="14437344">
            <a:off x="6131677" y="1046681"/>
            <a:ext cx="2078910" cy="1981174"/>
          </a:xfrm>
          <a:prstGeom prst="rtTriangle">
            <a:avLst/>
          </a:prstGeom>
          <a:solidFill>
            <a:schemeClr val="bg1">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15</a:t>
            </a:fld>
            <a:endParaRPr kumimoji="1" lang="zh-TW" altLang="en-US"/>
          </a:p>
        </p:txBody>
      </p:sp>
      <p:sp>
        <p:nvSpPr>
          <p:cNvPr id="8" name="文字方塊 7"/>
          <p:cNvSpPr txBox="1"/>
          <p:nvPr/>
        </p:nvSpPr>
        <p:spPr>
          <a:xfrm>
            <a:off x="2008623" y="2479315"/>
            <a:ext cx="5805821" cy="1200329"/>
          </a:xfrm>
          <a:prstGeom prst="rect">
            <a:avLst/>
          </a:prstGeom>
          <a:noFill/>
        </p:spPr>
        <p:txBody>
          <a:bodyPr wrap="square" rtlCol="0">
            <a:spAutoFit/>
          </a:bodyPr>
          <a:lstStyle/>
          <a:p>
            <a:r>
              <a:rPr lang="zh-TW" altLang="en-US" sz="7200" b="1" dirty="0" smtClean="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rPr>
              <a:t>目前作法</a:t>
            </a:r>
            <a:endParaRPr lang="en-US" altLang="zh-TW"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endParaRPr>
          </a:p>
        </p:txBody>
      </p:sp>
    </p:spTree>
    <p:extLst>
      <p:ext uri="{BB962C8B-B14F-4D97-AF65-F5344CB8AC3E}">
        <p14:creationId xmlns:p14="http://schemas.microsoft.com/office/powerpoint/2010/main" val="874312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631571"/>
            <a:ext cx="9144000" cy="42820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5" name="群組 4"/>
          <p:cNvGrpSpPr/>
          <p:nvPr/>
        </p:nvGrpSpPr>
        <p:grpSpPr>
          <a:xfrm>
            <a:off x="5276767" y="-250743"/>
            <a:ext cx="3898228" cy="983729"/>
            <a:chOff x="270816" y="2023662"/>
            <a:chExt cx="8445867" cy="2131340"/>
          </a:xfrm>
        </p:grpSpPr>
        <p:grpSp>
          <p:nvGrpSpPr>
            <p:cNvPr id="6" name="群組 5"/>
            <p:cNvGrpSpPr/>
            <p:nvPr/>
          </p:nvGrpSpPr>
          <p:grpSpPr>
            <a:xfrm>
              <a:off x="270816" y="2023662"/>
              <a:ext cx="8067801" cy="1331829"/>
              <a:chOff x="207978" y="2718124"/>
              <a:chExt cx="8067801" cy="1331829"/>
            </a:xfrm>
          </p:grpSpPr>
          <p:sp>
            <p:nvSpPr>
              <p:cNvPr id="17" name="文字方塊 16"/>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18" name="文字方塊 17"/>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19" name="文字方塊 18"/>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20" name="文字方塊 19"/>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21" name="文字方塊 20"/>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7" name="群組 6"/>
            <p:cNvGrpSpPr/>
            <p:nvPr/>
          </p:nvGrpSpPr>
          <p:grpSpPr>
            <a:xfrm>
              <a:off x="465360" y="2888033"/>
              <a:ext cx="8251323" cy="1266969"/>
              <a:chOff x="583081" y="2898662"/>
              <a:chExt cx="8251323" cy="1266969"/>
            </a:xfrm>
          </p:grpSpPr>
          <p:sp>
            <p:nvSpPr>
              <p:cNvPr id="8" name="文字方塊 7"/>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9"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0"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1"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2" name="文字方塊 11"/>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5760760" y="2898662"/>
                <a:ext cx="1347754" cy="1266969"/>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6"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
        <p:nvSpPr>
          <p:cNvPr id="22" name="文字方塊 21"/>
          <p:cNvSpPr txBox="1"/>
          <p:nvPr/>
        </p:nvSpPr>
        <p:spPr>
          <a:xfrm>
            <a:off x="524811" y="398360"/>
            <a:ext cx="8028122" cy="1446550"/>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五方著力</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完善創新創業環境</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2" name="矩形 1"/>
          <p:cNvSpPr/>
          <p:nvPr/>
        </p:nvSpPr>
        <p:spPr>
          <a:xfrm>
            <a:off x="524811" y="1741123"/>
            <a:ext cx="5949374" cy="830997"/>
          </a:xfrm>
          <a:prstGeom prst="rect">
            <a:avLst/>
          </a:prstGeom>
        </p:spPr>
        <p:txBody>
          <a:bodyPr wrap="square">
            <a:spAutoFit/>
          </a:bodyPr>
          <a:lstStyle/>
          <a:p>
            <a:pPr algn="just"/>
            <a:r>
              <a:rPr lang="zh-TW" altLang="en-US" sz="2400" b="1" dirty="0">
                <a:solidFill>
                  <a:schemeClr val="tx2">
                    <a:lumMod val="75000"/>
                  </a:schemeClr>
                </a:solidFill>
                <a:latin typeface="微軟正黑體" panose="020B0604030504040204" pitchFamily="34" charset="-120"/>
                <a:ea typeface="微軟正黑體" panose="020B0604030504040204" pitchFamily="34" charset="-120"/>
              </a:rPr>
              <a:t>為完善我國創新創業環境，政府積極推動</a:t>
            </a:r>
            <a:endParaRPr lang="en-US" altLang="zh-TW" sz="2400" b="1" dirty="0">
              <a:solidFill>
                <a:schemeClr val="tx2">
                  <a:lumMod val="75000"/>
                </a:schemeClr>
              </a:solidFill>
              <a:latin typeface="微軟正黑體" panose="020B0604030504040204" pitchFamily="34" charset="-120"/>
              <a:ea typeface="微軟正黑體" panose="020B0604030504040204" pitchFamily="34" charset="-120"/>
            </a:endParaRPr>
          </a:p>
          <a:p>
            <a:pPr algn="just"/>
            <a:r>
              <a:rPr lang="zh-TW" altLang="en-US" sz="2400" b="1" dirty="0">
                <a:solidFill>
                  <a:schemeClr val="tx2">
                    <a:lumMod val="75000"/>
                  </a:schemeClr>
                </a:solidFill>
                <a:latin typeface="微軟正黑體" panose="020B0604030504040204" pitchFamily="34" charset="-120"/>
                <a:ea typeface="微軟正黑體" panose="020B0604030504040204" pitchFamily="34" charset="-120"/>
              </a:rPr>
              <a:t>亞洲</a:t>
            </a:r>
            <a:r>
              <a:rPr lang="en-US" altLang="zh-TW" sz="2400" b="1" dirty="0">
                <a:solidFill>
                  <a:schemeClr val="tx2">
                    <a:lumMod val="75000"/>
                  </a:schemeClr>
                </a:solidFill>
                <a:latin typeface="微軟正黑體" panose="020B0604030504040204" pitchFamily="34" charset="-120"/>
                <a:ea typeface="微軟正黑體" panose="020B0604030504040204" pitchFamily="34" charset="-120"/>
              </a:rPr>
              <a:t>·</a:t>
            </a:r>
            <a:r>
              <a:rPr lang="zh-TW" altLang="en-US" sz="2400" b="1" dirty="0">
                <a:solidFill>
                  <a:schemeClr val="tx2">
                    <a:lumMod val="75000"/>
                  </a:schemeClr>
                </a:solidFill>
                <a:latin typeface="微軟正黑體" panose="020B0604030504040204" pitchFamily="34" charset="-120"/>
                <a:ea typeface="微軟正黑體" panose="020B0604030504040204" pitchFamily="34" charset="-120"/>
              </a:rPr>
              <a:t>矽谷等相關計畫，由五面向提供協助</a:t>
            </a:r>
          </a:p>
        </p:txBody>
      </p:sp>
      <p:sp>
        <p:nvSpPr>
          <p:cNvPr id="46" name="Shape 518"/>
          <p:cNvSpPr>
            <a:spLocks noChangeArrowheads="1"/>
          </p:cNvSpPr>
          <p:nvPr/>
        </p:nvSpPr>
        <p:spPr bwMode="auto">
          <a:xfrm>
            <a:off x="3747027" y="5037309"/>
            <a:ext cx="1660525" cy="403225"/>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
            <a:solidFill>
              <a:srgbClr val="FFFFFF">
                <a:alpha val="92155"/>
              </a:srgb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47" name="Shape 519"/>
          <p:cNvSpPr>
            <a:spLocks noChangeArrowheads="1"/>
          </p:cNvSpPr>
          <p:nvPr/>
        </p:nvSpPr>
        <p:spPr bwMode="auto">
          <a:xfrm>
            <a:off x="3467627" y="4969046"/>
            <a:ext cx="2219325" cy="539750"/>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a:solidFill>
              <a:srgbClr val="FFFFFF">
                <a:alpha val="65881"/>
              </a:srgb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48" name="Shape 520"/>
          <p:cNvSpPr>
            <a:spLocks noChangeArrowheads="1"/>
          </p:cNvSpPr>
          <p:nvPr/>
        </p:nvSpPr>
        <p:spPr bwMode="auto">
          <a:xfrm>
            <a:off x="4186764" y="5143671"/>
            <a:ext cx="781050" cy="190500"/>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49" name="Shape 521"/>
          <p:cNvSpPr>
            <a:spLocks noChangeArrowheads="1"/>
          </p:cNvSpPr>
          <p:nvPr/>
        </p:nvSpPr>
        <p:spPr bwMode="auto">
          <a:xfrm>
            <a:off x="2408764" y="4857921"/>
            <a:ext cx="4337050" cy="1055688"/>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a:solidFill>
              <a:srgbClr val="FFFFFF">
                <a:alpha val="47842"/>
              </a:srgb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50" name="Shape 525"/>
          <p:cNvSpPr>
            <a:spLocks noChangeArrowheads="1"/>
          </p:cNvSpPr>
          <p:nvPr/>
        </p:nvSpPr>
        <p:spPr bwMode="auto">
          <a:xfrm>
            <a:off x="1494364" y="4711871"/>
            <a:ext cx="6165850" cy="1500188"/>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a:solidFill>
              <a:srgbClr val="FFFFFF">
                <a:alpha val="21176"/>
              </a:srgb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54" name="Shape 535"/>
          <p:cNvSpPr>
            <a:spLocks noChangeArrowheads="1"/>
          </p:cNvSpPr>
          <p:nvPr/>
        </p:nvSpPr>
        <p:spPr bwMode="auto">
          <a:xfrm>
            <a:off x="151339" y="4591221"/>
            <a:ext cx="8851900" cy="2152650"/>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a:solidFill>
              <a:srgbClr val="FFFFFF">
                <a:alpha val="10196"/>
              </a:srgb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grpSp>
        <p:nvGrpSpPr>
          <p:cNvPr id="55" name="组合 3"/>
          <p:cNvGrpSpPr>
            <a:grpSpLocks/>
          </p:cNvGrpSpPr>
          <p:nvPr/>
        </p:nvGrpSpPr>
        <p:grpSpPr bwMode="auto">
          <a:xfrm>
            <a:off x="5568218" y="4113224"/>
            <a:ext cx="1339850" cy="1860550"/>
            <a:chOff x="6466342" y="1586906"/>
            <a:chExt cx="1338915" cy="1860801"/>
          </a:xfrm>
        </p:grpSpPr>
        <p:sp>
          <p:nvSpPr>
            <p:cNvPr id="61" name="Shape 527"/>
            <p:cNvSpPr>
              <a:spLocks noChangeArrowheads="1"/>
            </p:cNvSpPr>
            <p:nvPr/>
          </p:nvSpPr>
          <p:spPr bwMode="auto">
            <a:xfrm>
              <a:off x="6466342" y="1586906"/>
              <a:ext cx="1338915" cy="5755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zh-CN" altLang="zh-CN" sz="1200">
                <a:solidFill>
                  <a:schemeClr val="bg1"/>
                </a:solidFill>
              </a:endParaRPr>
            </a:p>
          </p:txBody>
        </p:sp>
        <p:grpSp>
          <p:nvGrpSpPr>
            <p:cNvPr id="57" name="Group 538"/>
            <p:cNvGrpSpPr>
              <a:grpSpLocks/>
            </p:cNvGrpSpPr>
            <p:nvPr/>
          </p:nvGrpSpPr>
          <p:grpSpPr bwMode="auto">
            <a:xfrm>
              <a:off x="7113614" y="2372954"/>
              <a:ext cx="64122" cy="1074753"/>
              <a:chOff x="1302297" y="25465"/>
              <a:chExt cx="170990" cy="2866008"/>
            </a:xfrm>
          </p:grpSpPr>
          <p:sp>
            <p:nvSpPr>
              <p:cNvPr id="58" name="Shape 536"/>
              <p:cNvSpPr>
                <a:spLocks noChangeArrowheads="1"/>
              </p:cNvSpPr>
              <p:nvPr/>
            </p:nvSpPr>
            <p:spPr bwMode="auto">
              <a:xfrm rot="16140919" flipH="1">
                <a:off x="-6095" y="1367292"/>
                <a:ext cx="2735102" cy="50764"/>
              </a:xfrm>
              <a:prstGeom prst="roundRect">
                <a:avLst>
                  <a:gd name="adj" fmla="val 16667"/>
                </a:avLst>
              </a:prstGeom>
              <a:gradFill rotWithShape="1">
                <a:gsLst>
                  <a:gs pos="0">
                    <a:srgbClr val="FFFFFF">
                      <a:alpha val="0"/>
                    </a:srgbClr>
                  </a:gs>
                  <a:gs pos="100000">
                    <a:srgbClr val="FFFFFF">
                      <a:alpha val="89998"/>
                    </a:srgbClr>
                  </a:gs>
                </a:gsLst>
                <a:lin ang="0"/>
              </a:gradFill>
              <a:ln>
                <a:noFill/>
              </a:ln>
              <a:extLst>
                <a:ext uri="{91240B29-F687-4F45-9708-019B960494DF}">
                  <a14:hiddenLine xmlns:a14="http://schemas.microsoft.com/office/drawing/2010/main" w="12700">
                    <a:solidFill>
                      <a:srgbClr val="000000"/>
                    </a:solidFill>
                    <a:round/>
                    <a:headEnd/>
                    <a:tailEnd/>
                  </a14:hiddenLine>
                </a:ext>
              </a:extLst>
            </p:spPr>
            <p:txBody>
              <a:bodyPr lIns="17145" tIns="17145" rIns="17145" bIns="17145" anchor="ctr"/>
              <a:lstStyle>
                <a:lvl1pPr defTabSz="342900" eaLnBrk="0" hangingPunct="0">
                  <a:defRPr>
                    <a:solidFill>
                      <a:schemeClr val="tx1"/>
                    </a:solidFill>
                    <a:latin typeface="Helvetica Light"/>
                    <a:ea typeface="Helvetica Light"/>
                    <a:cs typeface="Helvetica Light"/>
                    <a:sym typeface="Helvetica Light"/>
                  </a:defRPr>
                </a:lvl1pPr>
                <a:lvl2pPr defTabSz="342900" eaLnBrk="0" hangingPunct="0">
                  <a:defRPr>
                    <a:solidFill>
                      <a:schemeClr val="tx1"/>
                    </a:solidFill>
                    <a:latin typeface="Helvetica Light"/>
                    <a:ea typeface="Helvetica Light"/>
                    <a:cs typeface="Helvetica Light"/>
                    <a:sym typeface="Helvetica Light"/>
                  </a:defRPr>
                </a:lvl2pPr>
                <a:lvl3pPr defTabSz="342900" eaLnBrk="0" hangingPunct="0">
                  <a:defRPr>
                    <a:solidFill>
                      <a:schemeClr val="tx1"/>
                    </a:solidFill>
                    <a:latin typeface="Helvetica Light"/>
                    <a:ea typeface="Helvetica Light"/>
                    <a:cs typeface="Helvetica Light"/>
                    <a:sym typeface="Helvetica Light"/>
                  </a:defRPr>
                </a:lvl3pPr>
                <a:lvl4pPr defTabSz="342900" eaLnBrk="0" hangingPunct="0">
                  <a:defRPr>
                    <a:solidFill>
                      <a:schemeClr val="tx1"/>
                    </a:solidFill>
                    <a:latin typeface="Helvetica Light"/>
                    <a:ea typeface="Helvetica Light"/>
                    <a:cs typeface="Helvetica Light"/>
                    <a:sym typeface="Helvetica Light"/>
                  </a:defRPr>
                </a:lvl4pPr>
                <a:lvl5pPr defTabSz="342900" eaLnBrk="0" hangingPunct="0">
                  <a:defRPr>
                    <a:solidFill>
                      <a:schemeClr val="tx1"/>
                    </a:solidFill>
                    <a:latin typeface="Helvetica Light"/>
                    <a:ea typeface="Helvetica Light"/>
                    <a:cs typeface="Helvetica Light"/>
                    <a:sym typeface="Helvetica Light"/>
                  </a:defRPr>
                </a:lvl5pPr>
                <a:lvl6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6pPr>
                <a:lvl7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7pPr>
                <a:lvl8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8pPr>
                <a:lvl9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9pPr>
              </a:lstStyle>
              <a:p>
                <a:pPr eaLnBrk="1" hangingPunct="1"/>
                <a:endParaRPr lang="zh-CN" altLang="zh-CN" sz="600">
                  <a:solidFill>
                    <a:schemeClr val="bg1"/>
                  </a:solidFill>
                  <a:latin typeface="Arial" pitchFamily="34" charset="0"/>
                  <a:cs typeface="Arial" pitchFamily="34" charset="0"/>
                  <a:sym typeface="Arial" pitchFamily="34" charset="0"/>
                </a:endParaRPr>
              </a:p>
            </p:txBody>
          </p:sp>
          <p:sp>
            <p:nvSpPr>
              <p:cNvPr id="59" name="Shape 537"/>
              <p:cNvSpPr>
                <a:spLocks noChangeArrowheads="1"/>
              </p:cNvSpPr>
              <p:nvPr/>
            </p:nvSpPr>
            <p:spPr bwMode="auto">
              <a:xfrm>
                <a:off x="1302297" y="2720484"/>
                <a:ext cx="170991" cy="170991"/>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hangingPunct="0"/>
                <a:endParaRPr lang="zh-CN" altLang="en-US"/>
              </a:p>
            </p:txBody>
          </p:sp>
        </p:grpSp>
      </p:grpSp>
      <p:grpSp>
        <p:nvGrpSpPr>
          <p:cNvPr id="69" name="组合 1"/>
          <p:cNvGrpSpPr>
            <a:grpSpLocks/>
          </p:cNvGrpSpPr>
          <p:nvPr/>
        </p:nvGrpSpPr>
        <p:grpSpPr bwMode="auto">
          <a:xfrm>
            <a:off x="1637543" y="3383929"/>
            <a:ext cx="1409630" cy="1785937"/>
            <a:chOff x="1334654" y="1675202"/>
            <a:chExt cx="1410319" cy="1784853"/>
          </a:xfrm>
        </p:grpSpPr>
        <p:grpSp>
          <p:nvGrpSpPr>
            <p:cNvPr id="70" name="Group 531"/>
            <p:cNvGrpSpPr>
              <a:grpSpLocks/>
            </p:cNvGrpSpPr>
            <p:nvPr/>
          </p:nvGrpSpPr>
          <p:grpSpPr bwMode="auto">
            <a:xfrm>
              <a:off x="1334654" y="1675202"/>
              <a:ext cx="1410319" cy="575587"/>
              <a:chOff x="0" y="0"/>
              <a:chExt cx="3760848" cy="1534898"/>
            </a:xfrm>
          </p:grpSpPr>
          <p:sp>
            <p:nvSpPr>
              <p:cNvPr id="74" name="Shape 529"/>
              <p:cNvSpPr/>
              <p:nvPr/>
            </p:nvSpPr>
            <p:spPr>
              <a:xfrm>
                <a:off x="190408" y="128591"/>
                <a:ext cx="3570440" cy="1240269"/>
              </a:xfrm>
              <a:prstGeom prst="rect">
                <a:avLst/>
              </a:prstGeom>
              <a:noFill/>
              <a:ln w="12700" cap="flat">
                <a:noFill/>
                <a:miter lim="400000"/>
              </a:ln>
              <a:effectLst/>
            </p:spPr>
            <p:txBody>
              <a:bodyPr wrap="square" lIns="17145" tIns="17145" rIns="17145" bIns="17145">
                <a:spAutoFit/>
              </a:bodyPr>
              <a:lstStyle/>
              <a:p>
                <a:pPr>
                  <a:lnSpc>
                    <a:spcPct val="130000"/>
                  </a:lnSpc>
                </a:pPr>
                <a:r>
                  <a:rPr lang="zh-TW" altLang="en-US"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rPr>
                  <a:t>活絡人才</a:t>
                </a:r>
                <a:endParaRPr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endParaRPr>
              </a:p>
            </p:txBody>
          </p:sp>
          <p:sp>
            <p:nvSpPr>
              <p:cNvPr id="75" name="Shape 530"/>
              <p:cNvSpPr>
                <a:spLocks noChangeArrowheads="1"/>
              </p:cNvSpPr>
              <p:nvPr/>
            </p:nvSpPr>
            <p:spPr bwMode="auto">
              <a:xfrm>
                <a:off x="0" y="0"/>
                <a:ext cx="3570440" cy="153489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zh-CN" altLang="zh-CN" sz="1200">
                  <a:solidFill>
                    <a:schemeClr val="bg1"/>
                  </a:solidFill>
                </a:endParaRPr>
              </a:p>
            </p:txBody>
          </p:sp>
        </p:grpSp>
        <p:grpSp>
          <p:nvGrpSpPr>
            <p:cNvPr id="71" name="Group 544"/>
            <p:cNvGrpSpPr>
              <a:grpSpLocks/>
            </p:cNvGrpSpPr>
            <p:nvPr/>
          </p:nvGrpSpPr>
          <p:grpSpPr bwMode="auto">
            <a:xfrm>
              <a:off x="1979881" y="2286186"/>
              <a:ext cx="70035" cy="1173869"/>
              <a:chOff x="1422396" y="27813"/>
              <a:chExt cx="186759" cy="3130316"/>
            </a:xfrm>
          </p:grpSpPr>
          <p:sp>
            <p:nvSpPr>
              <p:cNvPr id="72" name="Shape 542"/>
              <p:cNvSpPr>
                <a:spLocks noChangeArrowheads="1"/>
              </p:cNvSpPr>
              <p:nvPr/>
            </p:nvSpPr>
            <p:spPr bwMode="auto">
              <a:xfrm rot="16140919" flipH="1">
                <a:off x="-10681" y="1493292"/>
                <a:ext cx="2991150" cy="59295"/>
              </a:xfrm>
              <a:prstGeom prst="roundRect">
                <a:avLst>
                  <a:gd name="adj" fmla="val 16667"/>
                </a:avLst>
              </a:prstGeom>
              <a:gradFill rotWithShape="1">
                <a:gsLst>
                  <a:gs pos="0">
                    <a:srgbClr val="FFFFFF">
                      <a:alpha val="0"/>
                    </a:srgbClr>
                  </a:gs>
                  <a:gs pos="100000">
                    <a:srgbClr val="FFFFFF">
                      <a:alpha val="89998"/>
                    </a:srgbClr>
                  </a:gs>
                </a:gsLst>
                <a:lin ang="0"/>
              </a:gradFill>
              <a:ln>
                <a:noFill/>
              </a:ln>
              <a:extLst>
                <a:ext uri="{91240B29-F687-4F45-9708-019B960494DF}">
                  <a14:hiddenLine xmlns:a14="http://schemas.microsoft.com/office/drawing/2010/main" w="12700">
                    <a:solidFill>
                      <a:srgbClr val="000000"/>
                    </a:solidFill>
                    <a:round/>
                    <a:headEnd/>
                    <a:tailEnd/>
                  </a14:hiddenLine>
                </a:ext>
              </a:extLst>
            </p:spPr>
            <p:txBody>
              <a:bodyPr lIns="17145" tIns="17145" rIns="17145" bIns="17145" anchor="ctr"/>
              <a:lstStyle>
                <a:lvl1pPr defTabSz="342900" eaLnBrk="0" hangingPunct="0">
                  <a:defRPr>
                    <a:solidFill>
                      <a:schemeClr val="tx1"/>
                    </a:solidFill>
                    <a:latin typeface="Helvetica Light"/>
                    <a:ea typeface="Helvetica Light"/>
                    <a:cs typeface="Helvetica Light"/>
                    <a:sym typeface="Helvetica Light"/>
                  </a:defRPr>
                </a:lvl1pPr>
                <a:lvl2pPr defTabSz="342900" eaLnBrk="0" hangingPunct="0">
                  <a:defRPr>
                    <a:solidFill>
                      <a:schemeClr val="tx1"/>
                    </a:solidFill>
                    <a:latin typeface="Helvetica Light"/>
                    <a:ea typeface="Helvetica Light"/>
                    <a:cs typeface="Helvetica Light"/>
                    <a:sym typeface="Helvetica Light"/>
                  </a:defRPr>
                </a:lvl2pPr>
                <a:lvl3pPr defTabSz="342900" eaLnBrk="0" hangingPunct="0">
                  <a:defRPr>
                    <a:solidFill>
                      <a:schemeClr val="tx1"/>
                    </a:solidFill>
                    <a:latin typeface="Helvetica Light"/>
                    <a:ea typeface="Helvetica Light"/>
                    <a:cs typeface="Helvetica Light"/>
                    <a:sym typeface="Helvetica Light"/>
                  </a:defRPr>
                </a:lvl3pPr>
                <a:lvl4pPr defTabSz="342900" eaLnBrk="0" hangingPunct="0">
                  <a:defRPr>
                    <a:solidFill>
                      <a:schemeClr val="tx1"/>
                    </a:solidFill>
                    <a:latin typeface="Helvetica Light"/>
                    <a:ea typeface="Helvetica Light"/>
                    <a:cs typeface="Helvetica Light"/>
                    <a:sym typeface="Helvetica Light"/>
                  </a:defRPr>
                </a:lvl4pPr>
                <a:lvl5pPr defTabSz="342900" eaLnBrk="0" hangingPunct="0">
                  <a:defRPr>
                    <a:solidFill>
                      <a:schemeClr val="tx1"/>
                    </a:solidFill>
                    <a:latin typeface="Helvetica Light"/>
                    <a:ea typeface="Helvetica Light"/>
                    <a:cs typeface="Helvetica Light"/>
                    <a:sym typeface="Helvetica Light"/>
                  </a:defRPr>
                </a:lvl5pPr>
                <a:lvl6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6pPr>
                <a:lvl7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7pPr>
                <a:lvl8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8pPr>
                <a:lvl9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9pPr>
              </a:lstStyle>
              <a:p>
                <a:pPr eaLnBrk="1" hangingPunct="1"/>
                <a:endParaRPr lang="zh-CN" altLang="zh-CN" sz="600">
                  <a:solidFill>
                    <a:schemeClr val="bg1"/>
                  </a:solidFill>
                  <a:latin typeface="Arial" pitchFamily="34" charset="0"/>
                  <a:cs typeface="Arial" pitchFamily="34" charset="0"/>
                  <a:sym typeface="Arial" pitchFamily="34" charset="0"/>
                </a:endParaRPr>
              </a:p>
            </p:txBody>
          </p:sp>
          <p:sp>
            <p:nvSpPr>
              <p:cNvPr id="73" name="Shape 543"/>
              <p:cNvSpPr>
                <a:spLocks noChangeArrowheads="1"/>
              </p:cNvSpPr>
              <p:nvPr/>
            </p:nvSpPr>
            <p:spPr bwMode="auto">
              <a:xfrm>
                <a:off x="1422396" y="2971370"/>
                <a:ext cx="186760" cy="186760"/>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hangingPunct="0"/>
                <a:endParaRPr lang="zh-CN" altLang="en-US"/>
              </a:p>
            </p:txBody>
          </p:sp>
        </p:grpSp>
      </p:grpSp>
      <p:grpSp>
        <p:nvGrpSpPr>
          <p:cNvPr id="76" name="组合 1"/>
          <p:cNvGrpSpPr>
            <a:grpSpLocks/>
          </p:cNvGrpSpPr>
          <p:nvPr/>
        </p:nvGrpSpPr>
        <p:grpSpPr bwMode="auto">
          <a:xfrm>
            <a:off x="3309405" y="3690879"/>
            <a:ext cx="1413024" cy="1785937"/>
            <a:chOff x="1334654" y="1675202"/>
            <a:chExt cx="1413715" cy="1784853"/>
          </a:xfrm>
        </p:grpSpPr>
        <p:grpSp>
          <p:nvGrpSpPr>
            <p:cNvPr id="77" name="Group 531"/>
            <p:cNvGrpSpPr>
              <a:grpSpLocks/>
            </p:cNvGrpSpPr>
            <p:nvPr/>
          </p:nvGrpSpPr>
          <p:grpSpPr bwMode="auto">
            <a:xfrm>
              <a:off x="1334654" y="1675202"/>
              <a:ext cx="1413715" cy="575587"/>
              <a:chOff x="0" y="0"/>
              <a:chExt cx="3769902" cy="1534898"/>
            </a:xfrm>
          </p:grpSpPr>
          <p:sp>
            <p:nvSpPr>
              <p:cNvPr id="81" name="Shape 529"/>
              <p:cNvSpPr/>
              <p:nvPr/>
            </p:nvSpPr>
            <p:spPr>
              <a:xfrm>
                <a:off x="121819" y="130334"/>
                <a:ext cx="3648083" cy="1240269"/>
              </a:xfrm>
              <a:prstGeom prst="rect">
                <a:avLst/>
              </a:prstGeom>
              <a:noFill/>
              <a:ln w="12700" cap="flat">
                <a:noFill/>
                <a:miter lim="400000"/>
              </a:ln>
              <a:effectLst/>
            </p:spPr>
            <p:txBody>
              <a:bodyPr wrap="square" lIns="17145" tIns="17145" rIns="17145" bIns="17145">
                <a:spAutoFit/>
              </a:bodyPr>
              <a:lstStyle>
                <a:lvl1pPr algn="l" defTabSz="914400">
                  <a:lnSpc>
                    <a:spcPct val="130000"/>
                  </a:lnSpc>
                  <a:defRPr sz="1300">
                    <a:solidFill>
                      <a:srgbClr val="FFFFFF"/>
                    </a:solidFill>
                    <a:latin typeface="Arial"/>
                    <a:ea typeface="Arial"/>
                    <a:cs typeface="Arial"/>
                    <a:sym typeface="Arial"/>
                  </a:defRPr>
                </a:lvl1pPr>
              </a:lstStyle>
              <a:p>
                <a:pPr fontAlgn="auto">
                  <a:spcBef>
                    <a:spcPts val="0"/>
                  </a:spcBef>
                  <a:spcAft>
                    <a:spcPts val="0"/>
                  </a:spcAft>
                  <a:buFontTx/>
                  <a:buNone/>
                  <a:defRPr sz="1800">
                    <a:solidFill>
                      <a:srgbClr val="000000"/>
                    </a:solidFill>
                  </a:defRPr>
                </a:pPr>
                <a:r>
                  <a:rPr lang="zh-TW" altLang="en-US"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rPr>
                  <a:t>法規鬆綁</a:t>
                </a:r>
                <a:endParaRPr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endParaRPr>
              </a:p>
            </p:txBody>
          </p:sp>
          <p:sp>
            <p:nvSpPr>
              <p:cNvPr id="82" name="Shape 530"/>
              <p:cNvSpPr>
                <a:spLocks noChangeArrowheads="1"/>
              </p:cNvSpPr>
              <p:nvPr/>
            </p:nvSpPr>
            <p:spPr bwMode="auto">
              <a:xfrm>
                <a:off x="0" y="0"/>
                <a:ext cx="3570440" cy="153489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zh-CN" altLang="zh-CN" sz="1200">
                  <a:solidFill>
                    <a:schemeClr val="bg1"/>
                  </a:solidFill>
                </a:endParaRPr>
              </a:p>
            </p:txBody>
          </p:sp>
        </p:grpSp>
        <p:grpSp>
          <p:nvGrpSpPr>
            <p:cNvPr id="78" name="Group 544"/>
            <p:cNvGrpSpPr>
              <a:grpSpLocks/>
            </p:cNvGrpSpPr>
            <p:nvPr/>
          </p:nvGrpSpPr>
          <p:grpSpPr bwMode="auto">
            <a:xfrm>
              <a:off x="1979881" y="2286186"/>
              <a:ext cx="70035" cy="1173869"/>
              <a:chOff x="1422396" y="27813"/>
              <a:chExt cx="186759" cy="3130316"/>
            </a:xfrm>
          </p:grpSpPr>
          <p:sp>
            <p:nvSpPr>
              <p:cNvPr id="79" name="Shape 542"/>
              <p:cNvSpPr>
                <a:spLocks noChangeArrowheads="1"/>
              </p:cNvSpPr>
              <p:nvPr/>
            </p:nvSpPr>
            <p:spPr bwMode="auto">
              <a:xfrm rot="16140919" flipH="1">
                <a:off x="-10681" y="1493292"/>
                <a:ext cx="2991150" cy="59295"/>
              </a:xfrm>
              <a:prstGeom prst="roundRect">
                <a:avLst>
                  <a:gd name="adj" fmla="val 16667"/>
                </a:avLst>
              </a:prstGeom>
              <a:gradFill rotWithShape="1">
                <a:gsLst>
                  <a:gs pos="0">
                    <a:srgbClr val="FFFFFF">
                      <a:alpha val="0"/>
                    </a:srgbClr>
                  </a:gs>
                  <a:gs pos="100000">
                    <a:srgbClr val="FFFFFF">
                      <a:alpha val="89998"/>
                    </a:srgbClr>
                  </a:gs>
                </a:gsLst>
                <a:lin ang="0"/>
              </a:gradFill>
              <a:ln>
                <a:noFill/>
              </a:ln>
              <a:extLst>
                <a:ext uri="{91240B29-F687-4F45-9708-019B960494DF}">
                  <a14:hiddenLine xmlns:a14="http://schemas.microsoft.com/office/drawing/2010/main" w="12700">
                    <a:solidFill>
                      <a:srgbClr val="000000"/>
                    </a:solidFill>
                    <a:round/>
                    <a:headEnd/>
                    <a:tailEnd/>
                  </a14:hiddenLine>
                </a:ext>
              </a:extLst>
            </p:spPr>
            <p:txBody>
              <a:bodyPr lIns="17145" tIns="17145" rIns="17145" bIns="17145" anchor="ctr"/>
              <a:lstStyle>
                <a:lvl1pPr defTabSz="342900" eaLnBrk="0" hangingPunct="0">
                  <a:defRPr>
                    <a:solidFill>
                      <a:schemeClr val="tx1"/>
                    </a:solidFill>
                    <a:latin typeface="Helvetica Light"/>
                    <a:ea typeface="Helvetica Light"/>
                    <a:cs typeface="Helvetica Light"/>
                    <a:sym typeface="Helvetica Light"/>
                  </a:defRPr>
                </a:lvl1pPr>
                <a:lvl2pPr defTabSz="342900" eaLnBrk="0" hangingPunct="0">
                  <a:defRPr>
                    <a:solidFill>
                      <a:schemeClr val="tx1"/>
                    </a:solidFill>
                    <a:latin typeface="Helvetica Light"/>
                    <a:ea typeface="Helvetica Light"/>
                    <a:cs typeface="Helvetica Light"/>
                    <a:sym typeface="Helvetica Light"/>
                  </a:defRPr>
                </a:lvl2pPr>
                <a:lvl3pPr defTabSz="342900" eaLnBrk="0" hangingPunct="0">
                  <a:defRPr>
                    <a:solidFill>
                      <a:schemeClr val="tx1"/>
                    </a:solidFill>
                    <a:latin typeface="Helvetica Light"/>
                    <a:ea typeface="Helvetica Light"/>
                    <a:cs typeface="Helvetica Light"/>
                    <a:sym typeface="Helvetica Light"/>
                  </a:defRPr>
                </a:lvl3pPr>
                <a:lvl4pPr defTabSz="342900" eaLnBrk="0" hangingPunct="0">
                  <a:defRPr>
                    <a:solidFill>
                      <a:schemeClr val="tx1"/>
                    </a:solidFill>
                    <a:latin typeface="Helvetica Light"/>
                    <a:ea typeface="Helvetica Light"/>
                    <a:cs typeface="Helvetica Light"/>
                    <a:sym typeface="Helvetica Light"/>
                  </a:defRPr>
                </a:lvl4pPr>
                <a:lvl5pPr defTabSz="342900" eaLnBrk="0" hangingPunct="0">
                  <a:defRPr>
                    <a:solidFill>
                      <a:schemeClr val="tx1"/>
                    </a:solidFill>
                    <a:latin typeface="Helvetica Light"/>
                    <a:ea typeface="Helvetica Light"/>
                    <a:cs typeface="Helvetica Light"/>
                    <a:sym typeface="Helvetica Light"/>
                  </a:defRPr>
                </a:lvl5pPr>
                <a:lvl6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6pPr>
                <a:lvl7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7pPr>
                <a:lvl8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8pPr>
                <a:lvl9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9pPr>
              </a:lstStyle>
              <a:p>
                <a:pPr eaLnBrk="1" hangingPunct="1"/>
                <a:endParaRPr lang="zh-CN" altLang="zh-CN" sz="600">
                  <a:solidFill>
                    <a:schemeClr val="bg1"/>
                  </a:solidFill>
                  <a:latin typeface="Arial" pitchFamily="34" charset="0"/>
                  <a:cs typeface="Arial" pitchFamily="34" charset="0"/>
                  <a:sym typeface="Arial" pitchFamily="34" charset="0"/>
                </a:endParaRPr>
              </a:p>
            </p:txBody>
          </p:sp>
          <p:sp>
            <p:nvSpPr>
              <p:cNvPr id="80" name="Shape 543"/>
              <p:cNvSpPr>
                <a:spLocks noChangeArrowheads="1"/>
              </p:cNvSpPr>
              <p:nvPr/>
            </p:nvSpPr>
            <p:spPr bwMode="auto">
              <a:xfrm>
                <a:off x="1422396" y="2971370"/>
                <a:ext cx="186760" cy="186760"/>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hangingPunct="0"/>
                <a:endParaRPr lang="zh-CN" altLang="en-US"/>
              </a:p>
            </p:txBody>
          </p:sp>
        </p:grpSp>
      </p:grpSp>
      <p:grpSp>
        <p:nvGrpSpPr>
          <p:cNvPr id="83" name="组合 3"/>
          <p:cNvGrpSpPr>
            <a:grpSpLocks/>
          </p:cNvGrpSpPr>
          <p:nvPr/>
        </p:nvGrpSpPr>
        <p:grpSpPr bwMode="auto">
          <a:xfrm>
            <a:off x="7283010" y="3320319"/>
            <a:ext cx="1339850" cy="1860550"/>
            <a:chOff x="6466342" y="1586906"/>
            <a:chExt cx="1338915" cy="1860801"/>
          </a:xfrm>
        </p:grpSpPr>
        <p:sp>
          <p:nvSpPr>
            <p:cNvPr id="89" name="Shape 527"/>
            <p:cNvSpPr>
              <a:spLocks noChangeArrowheads="1"/>
            </p:cNvSpPr>
            <p:nvPr/>
          </p:nvSpPr>
          <p:spPr bwMode="auto">
            <a:xfrm>
              <a:off x="6466342" y="1586906"/>
              <a:ext cx="1338915" cy="5755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zh-CN" altLang="zh-CN" sz="1200">
                <a:solidFill>
                  <a:schemeClr val="bg1"/>
                </a:solidFill>
              </a:endParaRPr>
            </a:p>
          </p:txBody>
        </p:sp>
        <p:grpSp>
          <p:nvGrpSpPr>
            <p:cNvPr id="85" name="Group 538"/>
            <p:cNvGrpSpPr>
              <a:grpSpLocks/>
            </p:cNvGrpSpPr>
            <p:nvPr/>
          </p:nvGrpSpPr>
          <p:grpSpPr bwMode="auto">
            <a:xfrm>
              <a:off x="7113614" y="2372954"/>
              <a:ext cx="64122" cy="1074753"/>
              <a:chOff x="1302297" y="25465"/>
              <a:chExt cx="170990" cy="2866008"/>
            </a:xfrm>
          </p:grpSpPr>
          <p:sp>
            <p:nvSpPr>
              <p:cNvPr id="86" name="Shape 536"/>
              <p:cNvSpPr>
                <a:spLocks noChangeArrowheads="1"/>
              </p:cNvSpPr>
              <p:nvPr/>
            </p:nvSpPr>
            <p:spPr bwMode="auto">
              <a:xfrm rot="16140919" flipH="1">
                <a:off x="-6095" y="1367292"/>
                <a:ext cx="2735102" cy="50764"/>
              </a:xfrm>
              <a:prstGeom prst="roundRect">
                <a:avLst>
                  <a:gd name="adj" fmla="val 16667"/>
                </a:avLst>
              </a:prstGeom>
              <a:gradFill rotWithShape="1">
                <a:gsLst>
                  <a:gs pos="0">
                    <a:srgbClr val="FFFFFF">
                      <a:alpha val="0"/>
                    </a:srgbClr>
                  </a:gs>
                  <a:gs pos="100000">
                    <a:srgbClr val="FFFFFF">
                      <a:alpha val="89998"/>
                    </a:srgbClr>
                  </a:gs>
                </a:gsLst>
                <a:lin ang="0"/>
              </a:gradFill>
              <a:ln>
                <a:noFill/>
              </a:ln>
              <a:extLst>
                <a:ext uri="{91240B29-F687-4F45-9708-019B960494DF}">
                  <a14:hiddenLine xmlns:a14="http://schemas.microsoft.com/office/drawing/2010/main" w="12700">
                    <a:solidFill>
                      <a:srgbClr val="000000"/>
                    </a:solidFill>
                    <a:round/>
                    <a:headEnd/>
                    <a:tailEnd/>
                  </a14:hiddenLine>
                </a:ext>
              </a:extLst>
            </p:spPr>
            <p:txBody>
              <a:bodyPr lIns="17145" tIns="17145" rIns="17145" bIns="17145" anchor="ctr"/>
              <a:lstStyle>
                <a:lvl1pPr defTabSz="342900" eaLnBrk="0" hangingPunct="0">
                  <a:defRPr>
                    <a:solidFill>
                      <a:schemeClr val="tx1"/>
                    </a:solidFill>
                    <a:latin typeface="Helvetica Light"/>
                    <a:ea typeface="Helvetica Light"/>
                    <a:cs typeface="Helvetica Light"/>
                    <a:sym typeface="Helvetica Light"/>
                  </a:defRPr>
                </a:lvl1pPr>
                <a:lvl2pPr defTabSz="342900" eaLnBrk="0" hangingPunct="0">
                  <a:defRPr>
                    <a:solidFill>
                      <a:schemeClr val="tx1"/>
                    </a:solidFill>
                    <a:latin typeface="Helvetica Light"/>
                    <a:ea typeface="Helvetica Light"/>
                    <a:cs typeface="Helvetica Light"/>
                    <a:sym typeface="Helvetica Light"/>
                  </a:defRPr>
                </a:lvl2pPr>
                <a:lvl3pPr defTabSz="342900" eaLnBrk="0" hangingPunct="0">
                  <a:defRPr>
                    <a:solidFill>
                      <a:schemeClr val="tx1"/>
                    </a:solidFill>
                    <a:latin typeface="Helvetica Light"/>
                    <a:ea typeface="Helvetica Light"/>
                    <a:cs typeface="Helvetica Light"/>
                    <a:sym typeface="Helvetica Light"/>
                  </a:defRPr>
                </a:lvl3pPr>
                <a:lvl4pPr defTabSz="342900" eaLnBrk="0" hangingPunct="0">
                  <a:defRPr>
                    <a:solidFill>
                      <a:schemeClr val="tx1"/>
                    </a:solidFill>
                    <a:latin typeface="Helvetica Light"/>
                    <a:ea typeface="Helvetica Light"/>
                    <a:cs typeface="Helvetica Light"/>
                    <a:sym typeface="Helvetica Light"/>
                  </a:defRPr>
                </a:lvl4pPr>
                <a:lvl5pPr defTabSz="342900" eaLnBrk="0" hangingPunct="0">
                  <a:defRPr>
                    <a:solidFill>
                      <a:schemeClr val="tx1"/>
                    </a:solidFill>
                    <a:latin typeface="Helvetica Light"/>
                    <a:ea typeface="Helvetica Light"/>
                    <a:cs typeface="Helvetica Light"/>
                    <a:sym typeface="Helvetica Light"/>
                  </a:defRPr>
                </a:lvl5pPr>
                <a:lvl6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6pPr>
                <a:lvl7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7pPr>
                <a:lvl8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8pPr>
                <a:lvl9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9pPr>
              </a:lstStyle>
              <a:p>
                <a:pPr eaLnBrk="1" hangingPunct="1"/>
                <a:endParaRPr lang="zh-CN" altLang="zh-CN" sz="600">
                  <a:solidFill>
                    <a:schemeClr val="bg1"/>
                  </a:solidFill>
                  <a:latin typeface="Arial" pitchFamily="34" charset="0"/>
                  <a:cs typeface="Arial" pitchFamily="34" charset="0"/>
                  <a:sym typeface="Arial" pitchFamily="34" charset="0"/>
                </a:endParaRPr>
              </a:p>
            </p:txBody>
          </p:sp>
          <p:sp>
            <p:nvSpPr>
              <p:cNvPr id="87" name="Shape 537"/>
              <p:cNvSpPr>
                <a:spLocks noChangeArrowheads="1"/>
              </p:cNvSpPr>
              <p:nvPr/>
            </p:nvSpPr>
            <p:spPr bwMode="auto">
              <a:xfrm>
                <a:off x="1302297" y="2720484"/>
                <a:ext cx="170991" cy="170991"/>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hangingPunct="0"/>
                <a:endParaRPr lang="zh-CN" altLang="en-US"/>
              </a:p>
            </p:txBody>
          </p:sp>
        </p:grpSp>
      </p:grpSp>
      <p:grpSp>
        <p:nvGrpSpPr>
          <p:cNvPr id="93" name="群組 92"/>
          <p:cNvGrpSpPr/>
          <p:nvPr/>
        </p:nvGrpSpPr>
        <p:grpSpPr>
          <a:xfrm>
            <a:off x="292953" y="4296258"/>
            <a:ext cx="1417160" cy="1711325"/>
            <a:chOff x="2769604" y="4333320"/>
            <a:chExt cx="1417160" cy="1711325"/>
          </a:xfrm>
        </p:grpSpPr>
        <p:grpSp>
          <p:nvGrpSpPr>
            <p:cNvPr id="62" name="组合 2"/>
            <p:cNvGrpSpPr>
              <a:grpSpLocks/>
            </p:cNvGrpSpPr>
            <p:nvPr/>
          </p:nvGrpSpPr>
          <p:grpSpPr bwMode="auto">
            <a:xfrm>
              <a:off x="2769604" y="4333320"/>
              <a:ext cx="1339850" cy="1711325"/>
              <a:chOff x="3902542" y="1933810"/>
              <a:chExt cx="1338916" cy="1711268"/>
            </a:xfrm>
          </p:grpSpPr>
          <p:sp>
            <p:nvSpPr>
              <p:cNvPr id="68" name="Shape 523"/>
              <p:cNvSpPr>
                <a:spLocks noChangeArrowheads="1"/>
              </p:cNvSpPr>
              <p:nvPr/>
            </p:nvSpPr>
            <p:spPr bwMode="auto">
              <a:xfrm>
                <a:off x="3902542" y="1933810"/>
                <a:ext cx="1338916" cy="5755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zh-CN" altLang="zh-CN" sz="1200">
                  <a:solidFill>
                    <a:schemeClr val="bg1"/>
                  </a:solidFill>
                </a:endParaRPr>
              </a:p>
            </p:txBody>
          </p:sp>
          <p:grpSp>
            <p:nvGrpSpPr>
              <p:cNvPr id="64" name="Group 541"/>
              <p:cNvGrpSpPr>
                <a:grpSpLocks/>
              </p:cNvGrpSpPr>
              <p:nvPr/>
            </p:nvGrpSpPr>
            <p:grpSpPr bwMode="auto">
              <a:xfrm>
                <a:off x="4549815" y="2570324"/>
                <a:ext cx="64122" cy="1074754"/>
                <a:chOff x="1302297" y="25465"/>
                <a:chExt cx="170990" cy="2866008"/>
              </a:xfrm>
            </p:grpSpPr>
            <p:sp>
              <p:nvSpPr>
                <p:cNvPr id="65" name="Shape 539"/>
                <p:cNvSpPr>
                  <a:spLocks noChangeArrowheads="1"/>
                </p:cNvSpPr>
                <p:nvPr/>
              </p:nvSpPr>
              <p:spPr bwMode="auto">
                <a:xfrm rot="16140919" flipH="1">
                  <a:off x="-5866" y="1367544"/>
                  <a:ext cx="2734639" cy="50764"/>
                </a:xfrm>
                <a:prstGeom prst="roundRect">
                  <a:avLst>
                    <a:gd name="adj" fmla="val 16667"/>
                  </a:avLst>
                </a:prstGeom>
                <a:gradFill rotWithShape="1">
                  <a:gsLst>
                    <a:gs pos="0">
                      <a:srgbClr val="FFFFFF">
                        <a:alpha val="0"/>
                      </a:srgbClr>
                    </a:gs>
                    <a:gs pos="100000">
                      <a:srgbClr val="FFFFFF">
                        <a:alpha val="89998"/>
                      </a:srgbClr>
                    </a:gs>
                  </a:gsLst>
                  <a:lin ang="0"/>
                </a:gradFill>
                <a:ln>
                  <a:noFill/>
                </a:ln>
                <a:extLst>
                  <a:ext uri="{91240B29-F687-4F45-9708-019B960494DF}">
                    <a14:hiddenLine xmlns:a14="http://schemas.microsoft.com/office/drawing/2010/main" w="12700">
                      <a:solidFill>
                        <a:srgbClr val="000000"/>
                      </a:solidFill>
                      <a:round/>
                      <a:headEnd/>
                      <a:tailEnd/>
                    </a14:hiddenLine>
                  </a:ext>
                </a:extLst>
              </p:spPr>
              <p:txBody>
                <a:bodyPr lIns="17145" tIns="17145" rIns="17145" bIns="17145" anchor="ctr"/>
                <a:lstStyle>
                  <a:lvl1pPr defTabSz="342900" eaLnBrk="0" hangingPunct="0">
                    <a:defRPr>
                      <a:solidFill>
                        <a:schemeClr val="tx1"/>
                      </a:solidFill>
                      <a:latin typeface="Helvetica Light"/>
                      <a:ea typeface="Helvetica Light"/>
                      <a:cs typeface="Helvetica Light"/>
                      <a:sym typeface="Helvetica Light"/>
                    </a:defRPr>
                  </a:lvl1pPr>
                  <a:lvl2pPr defTabSz="342900" eaLnBrk="0" hangingPunct="0">
                    <a:defRPr>
                      <a:solidFill>
                        <a:schemeClr val="tx1"/>
                      </a:solidFill>
                      <a:latin typeface="Helvetica Light"/>
                      <a:ea typeface="Helvetica Light"/>
                      <a:cs typeface="Helvetica Light"/>
                      <a:sym typeface="Helvetica Light"/>
                    </a:defRPr>
                  </a:lvl2pPr>
                  <a:lvl3pPr defTabSz="342900" eaLnBrk="0" hangingPunct="0">
                    <a:defRPr>
                      <a:solidFill>
                        <a:schemeClr val="tx1"/>
                      </a:solidFill>
                      <a:latin typeface="Helvetica Light"/>
                      <a:ea typeface="Helvetica Light"/>
                      <a:cs typeface="Helvetica Light"/>
                      <a:sym typeface="Helvetica Light"/>
                    </a:defRPr>
                  </a:lvl3pPr>
                  <a:lvl4pPr defTabSz="342900" eaLnBrk="0" hangingPunct="0">
                    <a:defRPr>
                      <a:solidFill>
                        <a:schemeClr val="tx1"/>
                      </a:solidFill>
                      <a:latin typeface="Helvetica Light"/>
                      <a:ea typeface="Helvetica Light"/>
                      <a:cs typeface="Helvetica Light"/>
                      <a:sym typeface="Helvetica Light"/>
                    </a:defRPr>
                  </a:lvl4pPr>
                  <a:lvl5pPr defTabSz="342900" eaLnBrk="0" hangingPunct="0">
                    <a:defRPr>
                      <a:solidFill>
                        <a:schemeClr val="tx1"/>
                      </a:solidFill>
                      <a:latin typeface="Helvetica Light"/>
                      <a:ea typeface="Helvetica Light"/>
                      <a:cs typeface="Helvetica Light"/>
                      <a:sym typeface="Helvetica Light"/>
                    </a:defRPr>
                  </a:lvl5pPr>
                  <a:lvl6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6pPr>
                  <a:lvl7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7pPr>
                  <a:lvl8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8pPr>
                  <a:lvl9pPr indent="-1485900" defTabSz="342900" eaLnBrk="0" fontAlgn="base" hangingPunct="0">
                    <a:spcBef>
                      <a:spcPct val="0"/>
                    </a:spcBef>
                    <a:spcAft>
                      <a:spcPct val="0"/>
                    </a:spcAft>
                    <a:buFont typeface="Arial" pitchFamily="34" charset="0"/>
                    <a:defRPr>
                      <a:solidFill>
                        <a:schemeClr val="tx1"/>
                      </a:solidFill>
                      <a:latin typeface="Helvetica Light"/>
                      <a:ea typeface="Helvetica Light"/>
                      <a:cs typeface="Helvetica Light"/>
                      <a:sym typeface="Helvetica Light"/>
                    </a:defRPr>
                  </a:lvl9pPr>
                </a:lstStyle>
                <a:p>
                  <a:pPr eaLnBrk="1" hangingPunct="1"/>
                  <a:endParaRPr lang="zh-CN" altLang="zh-CN" sz="600">
                    <a:solidFill>
                      <a:schemeClr val="bg1"/>
                    </a:solidFill>
                    <a:latin typeface="Arial" pitchFamily="34" charset="0"/>
                    <a:cs typeface="Arial" pitchFamily="34" charset="0"/>
                    <a:sym typeface="Arial" pitchFamily="34" charset="0"/>
                  </a:endParaRPr>
                </a:p>
              </p:txBody>
            </p:sp>
            <p:sp>
              <p:nvSpPr>
                <p:cNvPr id="66" name="Shape 540"/>
                <p:cNvSpPr>
                  <a:spLocks noChangeArrowheads="1"/>
                </p:cNvSpPr>
                <p:nvPr/>
              </p:nvSpPr>
              <p:spPr bwMode="auto">
                <a:xfrm>
                  <a:off x="1302297" y="2720484"/>
                  <a:ext cx="170991" cy="170991"/>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hangingPunct="0"/>
                  <a:endParaRPr lang="zh-CN" altLang="en-US"/>
                </a:p>
              </p:txBody>
            </p:sp>
          </p:grpSp>
        </p:grpSp>
        <p:sp>
          <p:nvSpPr>
            <p:cNvPr id="90" name="Shape 529"/>
            <p:cNvSpPr/>
            <p:nvPr/>
          </p:nvSpPr>
          <p:spPr bwMode="auto">
            <a:xfrm>
              <a:off x="2819400" y="4377770"/>
              <a:ext cx="1367364" cy="465384"/>
            </a:xfrm>
            <a:prstGeom prst="rect">
              <a:avLst/>
            </a:prstGeom>
            <a:noFill/>
            <a:ln w="12700" cap="flat">
              <a:noFill/>
              <a:miter lim="400000"/>
            </a:ln>
            <a:effectLst/>
          </p:spPr>
          <p:txBody>
            <a:bodyPr wrap="square" lIns="17145" tIns="17145" rIns="17145" bIns="17145">
              <a:spAutoFit/>
            </a:bodyPr>
            <a:lstStyle>
              <a:lvl1pPr algn="l" defTabSz="914400">
                <a:lnSpc>
                  <a:spcPct val="130000"/>
                </a:lnSpc>
                <a:defRPr sz="1300">
                  <a:solidFill>
                    <a:srgbClr val="FFFFFF"/>
                  </a:solidFill>
                  <a:latin typeface="Arial"/>
                  <a:ea typeface="Arial"/>
                  <a:cs typeface="Arial"/>
                  <a:sym typeface="Arial"/>
                </a:defRPr>
              </a:lvl1pPr>
            </a:lstStyle>
            <a:p>
              <a:pPr fontAlgn="auto">
                <a:spcBef>
                  <a:spcPts val="0"/>
                </a:spcBef>
                <a:spcAft>
                  <a:spcPts val="0"/>
                </a:spcAft>
                <a:buFontTx/>
                <a:buNone/>
                <a:defRPr sz="1800">
                  <a:solidFill>
                    <a:srgbClr val="000000"/>
                  </a:solidFill>
                </a:defRPr>
              </a:pPr>
              <a:r>
                <a:rPr lang="zh-TW" altLang="en-US"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rPr>
                <a:t>資金協助</a:t>
              </a:r>
              <a:endParaRPr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endParaRPr>
            </a:p>
          </p:txBody>
        </p:sp>
      </p:grpSp>
      <p:sp>
        <p:nvSpPr>
          <p:cNvPr id="91" name="Shape 529"/>
          <p:cNvSpPr/>
          <p:nvPr/>
        </p:nvSpPr>
        <p:spPr bwMode="auto">
          <a:xfrm>
            <a:off x="7337306" y="3392063"/>
            <a:ext cx="1367364" cy="465384"/>
          </a:xfrm>
          <a:prstGeom prst="rect">
            <a:avLst/>
          </a:prstGeom>
          <a:noFill/>
          <a:ln w="12700" cap="flat">
            <a:noFill/>
            <a:miter lim="400000"/>
          </a:ln>
          <a:effectLst/>
        </p:spPr>
        <p:txBody>
          <a:bodyPr wrap="square" lIns="17145" tIns="17145" rIns="17145" bIns="17145">
            <a:spAutoFit/>
          </a:bodyPr>
          <a:lstStyle>
            <a:lvl1pPr algn="l" defTabSz="914400">
              <a:lnSpc>
                <a:spcPct val="130000"/>
              </a:lnSpc>
              <a:defRPr sz="1300">
                <a:solidFill>
                  <a:srgbClr val="FFFFFF"/>
                </a:solidFill>
                <a:latin typeface="Arial"/>
                <a:ea typeface="Arial"/>
                <a:cs typeface="Arial"/>
                <a:sym typeface="Arial"/>
              </a:defRPr>
            </a:lvl1pPr>
          </a:lstStyle>
          <a:p>
            <a:pPr>
              <a:defRPr sz="1800">
                <a:solidFill>
                  <a:srgbClr val="000000"/>
                </a:solidFill>
              </a:defRPr>
            </a:pPr>
            <a:r>
              <a:rPr lang="zh-TW" altLang="en-US"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rPr>
              <a:t>創新場域</a:t>
            </a:r>
            <a:endParaRPr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endParaRPr>
          </a:p>
        </p:txBody>
      </p:sp>
      <p:sp>
        <p:nvSpPr>
          <p:cNvPr id="92" name="Shape 529"/>
          <p:cNvSpPr/>
          <p:nvPr/>
        </p:nvSpPr>
        <p:spPr bwMode="auto">
          <a:xfrm>
            <a:off x="5639586" y="4145195"/>
            <a:ext cx="1367364" cy="465384"/>
          </a:xfrm>
          <a:prstGeom prst="rect">
            <a:avLst/>
          </a:prstGeom>
          <a:noFill/>
          <a:ln w="12700" cap="flat">
            <a:noFill/>
            <a:miter lim="400000"/>
          </a:ln>
          <a:effectLst/>
        </p:spPr>
        <p:txBody>
          <a:bodyPr wrap="square" lIns="17145" tIns="17145" rIns="17145" bIns="17145">
            <a:spAutoFit/>
          </a:bodyPr>
          <a:lstStyle>
            <a:lvl1pPr algn="l" defTabSz="914400">
              <a:lnSpc>
                <a:spcPct val="130000"/>
              </a:lnSpc>
              <a:defRPr sz="1300">
                <a:solidFill>
                  <a:srgbClr val="FFFFFF"/>
                </a:solidFill>
                <a:latin typeface="Arial"/>
                <a:ea typeface="Arial"/>
                <a:cs typeface="Arial"/>
                <a:sym typeface="Arial"/>
              </a:defRPr>
            </a:lvl1pPr>
          </a:lstStyle>
          <a:p>
            <a:pPr fontAlgn="auto">
              <a:spcBef>
                <a:spcPts val="0"/>
              </a:spcBef>
              <a:spcAft>
                <a:spcPts val="0"/>
              </a:spcAft>
              <a:buFontTx/>
              <a:buNone/>
              <a:defRPr sz="1800">
                <a:solidFill>
                  <a:srgbClr val="000000"/>
                </a:solidFill>
              </a:defRPr>
            </a:pPr>
            <a:r>
              <a:rPr lang="zh-TW" altLang="en-US"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rPr>
              <a:t>鏈結國際</a:t>
            </a:r>
            <a:endParaRPr sz="2400" b="1" kern="0" dirty="0">
              <a:solidFill>
                <a:schemeClr val="bg1"/>
              </a:solidFill>
              <a:effectLst>
                <a:glow rad="101600">
                  <a:schemeClr val="accent4">
                    <a:satMod val="175000"/>
                    <a:alpha val="40000"/>
                  </a:schemeClr>
                </a:glow>
              </a:effectLst>
              <a:latin typeface="Microsoft JhengHei" charset="-120"/>
              <a:ea typeface="Microsoft JhengHei" charset="-120"/>
              <a:cs typeface="Microsoft JhengHei" charset="-120"/>
            </a:endParaRPr>
          </a:p>
        </p:txBody>
      </p:sp>
      <p:pic>
        <p:nvPicPr>
          <p:cNvPr id="94" name="圖片 93"/>
          <p:cNvPicPr>
            <a:picLocks noChangeAspect="1"/>
          </p:cNvPicPr>
          <p:nvPr/>
        </p:nvPicPr>
        <p:blipFill>
          <a:blip r:embed="rId2" cstate="print">
            <a:lum bright="70000" contrast="-70000"/>
            <a:extLst>
              <a:ext uri="{28A0092B-C50C-407E-A947-70E740481C1C}">
                <a14:useLocalDpi xmlns:a14="http://schemas.microsoft.com/office/drawing/2010/main"/>
              </a:ext>
            </a:extLst>
          </a:blip>
          <a:stretch>
            <a:fillRect/>
          </a:stretch>
        </p:blipFill>
        <p:spPr>
          <a:xfrm>
            <a:off x="4195726" y="4655005"/>
            <a:ext cx="700957" cy="700957"/>
          </a:xfrm>
          <a:prstGeom prst="rect">
            <a:avLst/>
          </a:prstGeom>
        </p:spPr>
      </p:pic>
      <p:pic>
        <p:nvPicPr>
          <p:cNvPr id="105" name="圖片 10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83495" y="2953124"/>
            <a:ext cx="599643" cy="599643"/>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06" name="圖片 105"/>
          <p:cNvPicPr>
            <a:picLocks noChangeAspect="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a:ext>
            </a:extLst>
          </a:blip>
          <a:stretch>
            <a:fillRect/>
          </a:stretch>
        </p:blipFill>
        <p:spPr>
          <a:xfrm>
            <a:off x="1604360" y="2699810"/>
            <a:ext cx="616510" cy="616510"/>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10" name="圖片 10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70778" y="2631572"/>
            <a:ext cx="602789" cy="602789"/>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11" name="圖片 1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749" y="3331602"/>
            <a:ext cx="723203" cy="723203"/>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12" name="圖片 1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54837" y="3447081"/>
            <a:ext cx="553821" cy="553821"/>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797716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38672" y="6423324"/>
            <a:ext cx="2057400" cy="365125"/>
          </a:xfrm>
        </p:spPr>
        <p:txBody>
          <a:bodyPr/>
          <a:lstStyle/>
          <a:p>
            <a:fld id="{836F5446-3B7C-7642-B92A-DA0CBD8FCE7E}" type="slidenum">
              <a:rPr kumimoji="1" lang="zh-TW" altLang="en-US" smtClean="0"/>
              <a:t>17</a:t>
            </a:fld>
            <a:endParaRPr kumimoji="1" lang="zh-TW" altLang="en-US" dirty="0"/>
          </a:p>
        </p:txBody>
      </p:sp>
      <p:sp>
        <p:nvSpPr>
          <p:cNvPr id="22" name="文字方塊 21"/>
          <p:cNvSpPr txBox="1"/>
          <p:nvPr/>
        </p:nvSpPr>
        <p:spPr>
          <a:xfrm>
            <a:off x="503248" y="940223"/>
            <a:ext cx="8028122" cy="769441"/>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提供多元資金協助</a:t>
            </a:r>
          </a:p>
        </p:txBody>
      </p:sp>
      <p:sp>
        <p:nvSpPr>
          <p:cNvPr id="31" name="文字方塊 30"/>
          <p:cNvSpPr txBox="1"/>
          <p:nvPr/>
        </p:nvSpPr>
        <p:spPr>
          <a:xfrm>
            <a:off x="1165508" y="275357"/>
            <a:ext cx="1415772"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資金協助</a:t>
            </a:r>
          </a:p>
        </p:txBody>
      </p:sp>
      <p:pic>
        <p:nvPicPr>
          <p:cNvPr id="33" name="圖片 3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8835" y="242843"/>
            <a:ext cx="526692" cy="526692"/>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grpSp>
        <p:nvGrpSpPr>
          <p:cNvPr id="34" name="群組 33"/>
          <p:cNvGrpSpPr/>
          <p:nvPr/>
        </p:nvGrpSpPr>
        <p:grpSpPr>
          <a:xfrm>
            <a:off x="536502" y="1838608"/>
            <a:ext cx="8127545" cy="4623639"/>
            <a:chOff x="611560" y="2204864"/>
            <a:chExt cx="8127545" cy="4623639"/>
          </a:xfrm>
        </p:grpSpPr>
        <p:grpSp>
          <p:nvGrpSpPr>
            <p:cNvPr id="35" name="群組 4"/>
            <p:cNvGrpSpPr/>
            <p:nvPr/>
          </p:nvGrpSpPr>
          <p:grpSpPr>
            <a:xfrm>
              <a:off x="611560" y="2204864"/>
              <a:ext cx="8099786" cy="4623639"/>
              <a:chOff x="179512" y="914935"/>
              <a:chExt cx="8553930" cy="5792811"/>
            </a:xfrm>
          </p:grpSpPr>
          <p:cxnSp>
            <p:nvCxnSpPr>
              <p:cNvPr id="38" name="Straight Connector 25"/>
              <p:cNvCxnSpPr>
                <a:cxnSpLocks noChangeShapeType="1"/>
              </p:cNvCxnSpPr>
              <p:nvPr/>
            </p:nvCxnSpPr>
            <p:spPr bwMode="auto">
              <a:xfrm flipH="1">
                <a:off x="3408902" y="1671798"/>
                <a:ext cx="3698" cy="4447898"/>
              </a:xfrm>
              <a:prstGeom prst="line">
                <a:avLst/>
              </a:prstGeom>
              <a:noFill/>
              <a:ln w="3175">
                <a:solidFill>
                  <a:srgbClr val="7F7F7F"/>
                </a:solidFill>
                <a:prstDash val="dash"/>
                <a:round/>
                <a:headEnd/>
                <a:tailEnd/>
              </a:ln>
            </p:spPr>
          </p:cxnSp>
          <p:cxnSp>
            <p:nvCxnSpPr>
              <p:cNvPr id="39" name="Straight Connector 25"/>
              <p:cNvCxnSpPr>
                <a:cxnSpLocks noChangeShapeType="1"/>
              </p:cNvCxnSpPr>
              <p:nvPr/>
            </p:nvCxnSpPr>
            <p:spPr bwMode="auto">
              <a:xfrm>
                <a:off x="1808440" y="1442389"/>
                <a:ext cx="0" cy="4630597"/>
              </a:xfrm>
              <a:prstGeom prst="line">
                <a:avLst/>
              </a:prstGeom>
              <a:noFill/>
              <a:ln w="3175">
                <a:solidFill>
                  <a:srgbClr val="7F7F7F"/>
                </a:solidFill>
                <a:prstDash val="dash"/>
                <a:round/>
                <a:headEnd/>
                <a:tailEnd/>
              </a:ln>
            </p:spPr>
          </p:cxnSp>
          <p:sp>
            <p:nvSpPr>
              <p:cNvPr id="40" name="矩形 31"/>
              <p:cNvSpPr>
                <a:spLocks noChangeArrowheads="1"/>
              </p:cNvSpPr>
              <p:nvPr/>
            </p:nvSpPr>
            <p:spPr bwMode="auto">
              <a:xfrm>
                <a:off x="2214335" y="5741815"/>
                <a:ext cx="763828" cy="385604"/>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b="1" kern="0" dirty="0">
                    <a:solidFill>
                      <a:srgbClr val="0070C0"/>
                    </a:solidFill>
                    <a:latin typeface="Arial Unicode MS" panose="020B0604020202020204" pitchFamily="34" charset="-120"/>
                    <a:ea typeface="微軟正黑體" panose="020B0604030504040204" pitchFamily="34" charset="-120"/>
                    <a:cs typeface="Times New Roman" pitchFamily="18" charset="0"/>
                    <a:sym typeface="Arial"/>
                  </a:rPr>
                  <a:t>種子期</a:t>
                </a:r>
              </a:p>
            </p:txBody>
          </p:sp>
          <p:sp>
            <p:nvSpPr>
              <p:cNvPr id="41" name="矩形 32"/>
              <p:cNvSpPr>
                <a:spLocks noChangeArrowheads="1"/>
              </p:cNvSpPr>
              <p:nvPr/>
            </p:nvSpPr>
            <p:spPr bwMode="auto">
              <a:xfrm>
                <a:off x="3684594" y="5741816"/>
                <a:ext cx="511589" cy="385604"/>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0070C0"/>
                    </a:solidFill>
                    <a:effectLst/>
                    <a:uLnTx/>
                    <a:uFillTx/>
                    <a:latin typeface="Arial Unicode MS" panose="020B0604020202020204" pitchFamily="34" charset="-120"/>
                    <a:ea typeface="微軟正黑體" panose="020B0604030504040204" pitchFamily="34" charset="-120"/>
                    <a:cs typeface="Times New Roman" pitchFamily="18" charset="0"/>
                    <a:sym typeface="Arial"/>
                  </a:rPr>
                  <a:t>A</a:t>
                </a:r>
                <a:r>
                  <a:rPr kumimoji="0" lang="zh-TW" altLang="en-US" sz="1400" b="0" i="0" u="none" strike="noStrike" kern="0" cap="none" spc="0" normalizeH="0" baseline="0" noProof="0" dirty="0">
                    <a:ln>
                      <a:noFill/>
                    </a:ln>
                    <a:solidFill>
                      <a:srgbClr val="0070C0"/>
                    </a:solidFill>
                    <a:effectLst/>
                    <a:uLnTx/>
                    <a:uFillTx/>
                    <a:latin typeface="Arial Unicode MS" panose="020B0604020202020204" pitchFamily="34" charset="-120"/>
                    <a:ea typeface="微軟正黑體" panose="020B0604030504040204" pitchFamily="34" charset="-120"/>
                    <a:cs typeface="Times New Roman" pitchFamily="18" charset="0"/>
                    <a:sym typeface="Arial"/>
                  </a:rPr>
                  <a:t>輪</a:t>
                </a:r>
              </a:p>
            </p:txBody>
          </p:sp>
          <p:cxnSp>
            <p:nvCxnSpPr>
              <p:cNvPr id="42" name="Straight Connector 25"/>
              <p:cNvCxnSpPr>
                <a:cxnSpLocks noChangeShapeType="1"/>
              </p:cNvCxnSpPr>
              <p:nvPr/>
            </p:nvCxnSpPr>
            <p:spPr bwMode="auto">
              <a:xfrm flipH="1">
                <a:off x="4590145" y="1671798"/>
                <a:ext cx="91" cy="4498504"/>
              </a:xfrm>
              <a:prstGeom prst="line">
                <a:avLst/>
              </a:prstGeom>
              <a:noFill/>
              <a:ln w="3175">
                <a:solidFill>
                  <a:srgbClr val="7F7F7F"/>
                </a:solidFill>
                <a:prstDash val="dash"/>
                <a:round/>
                <a:headEnd/>
                <a:tailEnd/>
              </a:ln>
            </p:spPr>
          </p:cxnSp>
          <p:cxnSp>
            <p:nvCxnSpPr>
              <p:cNvPr id="43" name="直線單箭頭接點 65"/>
              <p:cNvCxnSpPr/>
              <p:nvPr/>
            </p:nvCxnSpPr>
            <p:spPr>
              <a:xfrm flipV="1">
                <a:off x="1808440" y="1442389"/>
                <a:ext cx="0" cy="4677307"/>
              </a:xfrm>
              <a:prstGeom prst="straightConnector1">
                <a:avLst/>
              </a:prstGeom>
              <a:noFill/>
              <a:ln w="12700" cap="flat" cmpd="sng" algn="ctr">
                <a:solidFill>
                  <a:sysClr val="windowText" lastClr="000000"/>
                </a:solidFill>
                <a:prstDash val="solid"/>
                <a:headEnd type="none" w="med" len="med"/>
                <a:tailEnd type="triangle" w="med" len="med"/>
              </a:ln>
              <a:effectLst/>
            </p:spPr>
          </p:cxnSp>
          <p:cxnSp>
            <p:nvCxnSpPr>
              <p:cNvPr id="44" name="直線單箭頭接點 66"/>
              <p:cNvCxnSpPr/>
              <p:nvPr/>
            </p:nvCxnSpPr>
            <p:spPr>
              <a:xfrm>
                <a:off x="179512" y="5725493"/>
                <a:ext cx="8488238" cy="0"/>
              </a:xfrm>
              <a:prstGeom prst="straightConnector1">
                <a:avLst/>
              </a:prstGeom>
              <a:noFill/>
              <a:ln w="12700" cap="flat" cmpd="sng" algn="ctr">
                <a:solidFill>
                  <a:sysClr val="windowText" lastClr="000000"/>
                </a:solidFill>
                <a:prstDash val="solid"/>
                <a:headEnd type="none" w="med" len="med"/>
                <a:tailEnd type="triangle" w="med" len="med"/>
              </a:ln>
              <a:effectLst/>
            </p:spPr>
          </p:cxnSp>
          <p:sp>
            <p:nvSpPr>
              <p:cNvPr id="45" name="矩形 31"/>
              <p:cNvSpPr>
                <a:spLocks noChangeArrowheads="1"/>
              </p:cNvSpPr>
              <p:nvPr/>
            </p:nvSpPr>
            <p:spPr bwMode="auto">
              <a:xfrm>
                <a:off x="323529" y="5741815"/>
                <a:ext cx="1143034" cy="385604"/>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schemeClr val="bg1">
                        <a:lumMod val="50000"/>
                      </a:schemeClr>
                    </a:solidFill>
                    <a:effectLst/>
                    <a:uLnTx/>
                    <a:uFillTx/>
                    <a:latin typeface="Arial Unicode MS" panose="020B0604020202020204" pitchFamily="34" charset="-120"/>
                    <a:ea typeface="微軟正黑體" panose="020B0604030504040204" pitchFamily="34" charset="-120"/>
                    <a:cs typeface="Arial"/>
                    <a:sym typeface="Arial"/>
                  </a:rPr>
                  <a:t>創業準備期</a:t>
                </a:r>
                <a:endParaRPr kumimoji="0" lang="zh-TW" altLang="en-US" sz="1400" b="0" i="0" u="none" strike="noStrike" kern="0" cap="none" spc="0" normalizeH="0" baseline="0" noProof="0" dirty="0">
                  <a:ln>
                    <a:noFill/>
                  </a:ln>
                  <a:solidFill>
                    <a:schemeClr val="bg1">
                      <a:lumMod val="50000"/>
                    </a:schemeClr>
                  </a:solidFill>
                  <a:effectLst/>
                  <a:uLnTx/>
                  <a:uFillTx/>
                  <a:latin typeface="Arial Unicode MS" panose="020B0604020202020204" pitchFamily="34" charset="-120"/>
                  <a:ea typeface="微軟正黑體" panose="020B0604030504040204" pitchFamily="34" charset="-120"/>
                  <a:cs typeface="Times New Roman" pitchFamily="18" charset="0"/>
                  <a:sym typeface="Arial"/>
                </a:endParaRPr>
              </a:p>
            </p:txBody>
          </p:sp>
          <p:sp>
            <p:nvSpPr>
              <p:cNvPr id="46" name="文字方塊 45"/>
              <p:cNvSpPr txBox="1"/>
              <p:nvPr/>
            </p:nvSpPr>
            <p:spPr>
              <a:xfrm>
                <a:off x="1363941" y="914935"/>
                <a:ext cx="1170120" cy="46272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a:ln>
                      <a:noFill/>
                    </a:ln>
                    <a:solidFill>
                      <a:prstClr val="black"/>
                    </a:solidFill>
                    <a:effectLst/>
                    <a:uLnTx/>
                    <a:uFillTx/>
                    <a:latin typeface="Arial Unicode MS" panose="020B0604020202020204" pitchFamily="34" charset="-120"/>
                    <a:ea typeface="微軟正黑體" panose="020B0604030504040204" pitchFamily="34" charset="-120"/>
                    <a:cs typeface="Arial"/>
                    <a:sym typeface="Arial"/>
                  </a:rPr>
                  <a:t>企業營收</a:t>
                </a:r>
              </a:p>
            </p:txBody>
          </p:sp>
          <p:cxnSp>
            <p:nvCxnSpPr>
              <p:cNvPr id="47" name="Straight Connector 25"/>
              <p:cNvCxnSpPr>
                <a:cxnSpLocks noChangeShapeType="1"/>
              </p:cNvCxnSpPr>
              <p:nvPr/>
            </p:nvCxnSpPr>
            <p:spPr bwMode="auto">
              <a:xfrm>
                <a:off x="6980059" y="1423820"/>
                <a:ext cx="0" cy="4294468"/>
              </a:xfrm>
              <a:prstGeom prst="line">
                <a:avLst/>
              </a:prstGeom>
              <a:noFill/>
              <a:ln w="12700">
                <a:solidFill>
                  <a:srgbClr val="0070C0"/>
                </a:solidFill>
                <a:prstDash val="solid"/>
                <a:round/>
                <a:headEnd/>
                <a:tailEnd/>
              </a:ln>
            </p:spPr>
          </p:cxnSp>
          <p:sp>
            <p:nvSpPr>
              <p:cNvPr id="48" name="文字方塊 47"/>
              <p:cNvSpPr txBox="1"/>
              <p:nvPr/>
            </p:nvSpPr>
            <p:spPr>
              <a:xfrm>
                <a:off x="6535442" y="5766675"/>
                <a:ext cx="944429" cy="6555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0" i="0" u="none" strike="noStrike" kern="0" cap="none" spc="0" normalizeH="0" baseline="0" noProof="0" dirty="0">
                    <a:ln>
                      <a:noFill/>
                    </a:ln>
                    <a:solidFill>
                      <a:srgbClr val="0070C0"/>
                    </a:solidFill>
                    <a:effectLst/>
                    <a:uLnTx/>
                    <a:uFillTx/>
                    <a:latin typeface="Arial Unicode MS" panose="020B0604020202020204" pitchFamily="34" charset="-120"/>
                    <a:ea typeface="微軟正黑體" panose="020B0604030504040204" pitchFamily="34" charset="-120"/>
                    <a:cs typeface="Arial"/>
                    <a:sym typeface="Arial"/>
                  </a:rPr>
                  <a:t>初次上市</a:t>
                </a:r>
                <a:r>
                  <a:rPr kumimoji="0" lang="en-US" altLang="zh-TW" sz="1400" b="0" i="0" u="none" strike="noStrike" kern="0" cap="none" spc="0" normalizeH="0" baseline="0" noProof="0" dirty="0">
                    <a:ln>
                      <a:noFill/>
                    </a:ln>
                    <a:solidFill>
                      <a:srgbClr val="0070C0"/>
                    </a:solidFill>
                    <a:effectLst/>
                    <a:uLnTx/>
                    <a:uFillTx/>
                    <a:latin typeface="Arial Unicode MS" panose="020B0604020202020204" pitchFamily="34" charset="-120"/>
                    <a:ea typeface="微軟正黑體" panose="020B0604030504040204" pitchFamily="34" charset="-120"/>
                    <a:cs typeface="Arial"/>
                    <a:sym typeface="Arial"/>
                  </a:rPr>
                  <a:t>IPO</a:t>
                </a:r>
                <a:endParaRPr kumimoji="0" lang="zh-TW" altLang="en-US" sz="1400" b="0" i="0" u="none" strike="noStrike" kern="0" cap="none" spc="0" normalizeH="0" baseline="0" noProof="0" dirty="0">
                  <a:ln>
                    <a:noFill/>
                  </a:ln>
                  <a:solidFill>
                    <a:srgbClr val="0070C0"/>
                  </a:solidFill>
                  <a:effectLst/>
                  <a:uLnTx/>
                  <a:uFillTx/>
                  <a:latin typeface="Arial Unicode MS" panose="020B0604020202020204" pitchFamily="34" charset="-120"/>
                  <a:ea typeface="微軟正黑體" panose="020B0604030504040204" pitchFamily="34" charset="-120"/>
                  <a:cs typeface="Arial"/>
                  <a:sym typeface="Arial"/>
                </a:endParaRPr>
              </a:p>
            </p:txBody>
          </p:sp>
          <p:cxnSp>
            <p:nvCxnSpPr>
              <p:cNvPr id="49" name="Straight Connector 25"/>
              <p:cNvCxnSpPr>
                <a:cxnSpLocks noChangeShapeType="1"/>
              </p:cNvCxnSpPr>
              <p:nvPr/>
            </p:nvCxnSpPr>
            <p:spPr bwMode="auto">
              <a:xfrm>
                <a:off x="3412600" y="5254835"/>
                <a:ext cx="0" cy="471332"/>
              </a:xfrm>
              <a:prstGeom prst="line">
                <a:avLst/>
              </a:prstGeom>
              <a:noFill/>
              <a:ln w="3175">
                <a:solidFill>
                  <a:srgbClr val="0070C0"/>
                </a:solidFill>
                <a:prstDash val="solid"/>
                <a:round/>
                <a:headEnd/>
                <a:tailEnd/>
              </a:ln>
            </p:spPr>
          </p:cxnSp>
          <p:cxnSp>
            <p:nvCxnSpPr>
              <p:cNvPr id="50" name="Straight Connector 25"/>
              <p:cNvCxnSpPr>
                <a:cxnSpLocks noChangeShapeType="1"/>
              </p:cNvCxnSpPr>
              <p:nvPr/>
            </p:nvCxnSpPr>
            <p:spPr bwMode="auto">
              <a:xfrm>
                <a:off x="179512" y="1442389"/>
                <a:ext cx="0" cy="4676648"/>
              </a:xfrm>
              <a:prstGeom prst="line">
                <a:avLst/>
              </a:prstGeom>
              <a:noFill/>
              <a:ln w="3175">
                <a:solidFill>
                  <a:srgbClr val="7F7F7F"/>
                </a:solidFill>
                <a:prstDash val="dash"/>
                <a:round/>
                <a:headEnd/>
                <a:tailEnd/>
              </a:ln>
            </p:spPr>
          </p:cxnSp>
          <p:sp>
            <p:nvSpPr>
              <p:cNvPr id="51" name="文字方塊 50"/>
              <p:cNvSpPr txBox="1"/>
              <p:nvPr/>
            </p:nvSpPr>
            <p:spPr>
              <a:xfrm>
                <a:off x="7014069" y="1146297"/>
                <a:ext cx="1719373" cy="809768"/>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a:ln>
                      <a:noFill/>
                    </a:ln>
                    <a:solidFill>
                      <a:prstClr val="black"/>
                    </a:solidFill>
                    <a:effectLst/>
                    <a:uLnTx/>
                    <a:uFillTx/>
                    <a:latin typeface="Arial Unicode MS" panose="020B0604020202020204" pitchFamily="34" charset="-120"/>
                    <a:ea typeface="微軟正黑體" panose="020B0604030504040204" pitchFamily="34" charset="-120"/>
                    <a:cs typeface="Arial"/>
                    <a:sym typeface="Arial"/>
                  </a:rPr>
                  <a:t>資本市場籌資或</a:t>
                </a:r>
                <a:r>
                  <a:rPr kumimoji="0" lang="zh-TW" altLang="en-US" b="0" i="0" u="none" strike="noStrike" kern="0" cap="none" spc="0" normalizeH="0" baseline="0" noProof="0" dirty="0">
                    <a:ln>
                      <a:noFill/>
                    </a:ln>
                    <a:solidFill>
                      <a:prstClr val="black"/>
                    </a:solidFill>
                    <a:effectLst/>
                    <a:uLnTx/>
                    <a:uFillTx/>
                    <a:latin typeface="Arial Unicode MS" panose="020B0604020202020204" pitchFamily="34" charset="-120"/>
                    <a:ea typeface="微軟正黑體" panose="020B0604030504040204" pitchFamily="34" charset="-120"/>
                    <a:cs typeface="Arial"/>
                    <a:sym typeface="Arial"/>
                  </a:rPr>
                  <a:t>併購</a:t>
                </a:r>
              </a:p>
            </p:txBody>
          </p:sp>
          <p:cxnSp>
            <p:nvCxnSpPr>
              <p:cNvPr id="52" name="直線單箭頭接點 78"/>
              <p:cNvCxnSpPr/>
              <p:nvPr/>
            </p:nvCxnSpPr>
            <p:spPr>
              <a:xfrm>
                <a:off x="1804103" y="6147493"/>
                <a:ext cx="2786043" cy="0"/>
              </a:xfrm>
              <a:prstGeom prst="straightConnector1">
                <a:avLst/>
              </a:prstGeom>
              <a:noFill/>
              <a:ln w="9525" cap="flat" cmpd="sng" algn="ctr">
                <a:solidFill>
                  <a:sysClr val="windowText" lastClr="000000"/>
                </a:solidFill>
                <a:prstDash val="solid"/>
                <a:headEnd type="triangle" w="med" len="med"/>
                <a:tailEnd type="triangle" w="med" len="med"/>
              </a:ln>
              <a:effectLst/>
            </p:spPr>
          </p:cxnSp>
          <p:sp>
            <p:nvSpPr>
              <p:cNvPr id="53" name="文字方塊 52"/>
              <p:cNvSpPr txBox="1"/>
              <p:nvPr/>
            </p:nvSpPr>
            <p:spPr>
              <a:xfrm>
                <a:off x="2942819" y="6234817"/>
                <a:ext cx="1061775" cy="4241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srgbClr val="59BFE0"/>
                    </a:solidFill>
                    <a:effectLst/>
                    <a:uLnTx/>
                    <a:uFillTx/>
                    <a:latin typeface="Arial Unicode MS" panose="020B0604020202020204" pitchFamily="34" charset="-120"/>
                    <a:ea typeface="微軟正黑體" panose="020B0604030504040204" pitchFamily="34" charset="-120"/>
                    <a:cs typeface="Arial"/>
                    <a:sym typeface="Arial"/>
                  </a:rPr>
                  <a:t>早期</a:t>
                </a:r>
                <a:r>
                  <a:rPr lang="zh-TW" altLang="en-US" sz="1600" b="1" kern="0" dirty="0">
                    <a:solidFill>
                      <a:srgbClr val="59BFE0"/>
                    </a:solidFill>
                    <a:latin typeface="Arial Unicode MS" panose="020B0604020202020204" pitchFamily="34" charset="-120"/>
                    <a:ea typeface="微軟正黑體" panose="020B0604030504040204" pitchFamily="34" charset="-120"/>
                    <a:cs typeface="Arial"/>
                    <a:sym typeface="Arial"/>
                  </a:rPr>
                  <a:t>階段</a:t>
                </a:r>
                <a:endParaRPr kumimoji="0" lang="zh-TW" altLang="en-US" sz="1600" b="1" i="0" u="none" strike="noStrike" kern="0" cap="none" spc="0" normalizeH="0" baseline="0" noProof="0" dirty="0">
                  <a:ln>
                    <a:noFill/>
                  </a:ln>
                  <a:solidFill>
                    <a:srgbClr val="59BFE0"/>
                  </a:solidFill>
                  <a:effectLst/>
                  <a:uLnTx/>
                  <a:uFillTx/>
                  <a:latin typeface="Arial Unicode MS" panose="020B0604020202020204" pitchFamily="34" charset="-120"/>
                  <a:ea typeface="微軟正黑體" panose="020B0604030504040204" pitchFamily="34" charset="-120"/>
                  <a:cs typeface="Arial"/>
                  <a:sym typeface="Arial"/>
                </a:endParaRPr>
              </a:p>
            </p:txBody>
          </p:sp>
          <p:sp>
            <p:nvSpPr>
              <p:cNvPr id="54" name="圓角矩形 53"/>
              <p:cNvSpPr/>
              <p:nvPr/>
            </p:nvSpPr>
            <p:spPr>
              <a:xfrm>
                <a:off x="1808440" y="2693780"/>
                <a:ext cx="1628928" cy="1154576"/>
              </a:xfrm>
              <a:prstGeom prst="roundRect">
                <a:avLst>
                  <a:gd name="adj" fmla="val 50000"/>
                </a:avLst>
              </a:prstGeom>
              <a:solidFill>
                <a:srgbClr val="57B1A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b="0" i="0" u="none" strike="noStrike" kern="0" cap="none" spc="0" normalizeH="0" baseline="0" noProof="0" dirty="0">
                  <a:ln>
                    <a:noFill/>
                  </a:ln>
                  <a:solidFill>
                    <a:schemeClr val="bg1"/>
                  </a:solidFill>
                  <a:effectLst/>
                  <a:uLnTx/>
                  <a:uFillTx/>
                  <a:latin typeface="Arial Unicode MS" panose="020B0604020202020204" pitchFamily="34" charset="-120"/>
                  <a:ea typeface="微軟正黑體" panose="020B0604030504040204" pitchFamily="34" charset="-120"/>
                  <a:cs typeface="+mn-cs"/>
                  <a:sym typeface="Arial"/>
                </a:endParaRPr>
              </a:p>
            </p:txBody>
          </p:sp>
          <p:sp>
            <p:nvSpPr>
              <p:cNvPr id="55" name="手繪多邊形 54"/>
              <p:cNvSpPr/>
              <p:nvPr/>
            </p:nvSpPr>
            <p:spPr>
              <a:xfrm>
                <a:off x="1834354" y="2144951"/>
                <a:ext cx="6723964" cy="4562795"/>
              </a:xfrm>
              <a:custGeom>
                <a:avLst/>
                <a:gdLst>
                  <a:gd name="connsiteX0" fmla="*/ 0 w 7665720"/>
                  <a:gd name="connsiteY0" fmla="*/ 2495973 h 3367329"/>
                  <a:gd name="connsiteX1" fmla="*/ 990600 w 7665720"/>
                  <a:gd name="connsiteY1" fmla="*/ 3257973 h 3367329"/>
                  <a:gd name="connsiteX2" fmla="*/ 4343400 w 7665720"/>
                  <a:gd name="connsiteY2" fmla="*/ 392853 h 3367329"/>
                  <a:gd name="connsiteX3" fmla="*/ 6858000 w 7665720"/>
                  <a:gd name="connsiteY3" fmla="*/ 27093 h 3367329"/>
                  <a:gd name="connsiteX4" fmla="*/ 7665720 w 7665720"/>
                  <a:gd name="connsiteY4" fmla="*/ 27093 h 3367329"/>
                  <a:gd name="connsiteX0" fmla="*/ 0 w 7665720"/>
                  <a:gd name="connsiteY0" fmla="*/ 2545308 h 3416664"/>
                  <a:gd name="connsiteX1" fmla="*/ 990600 w 7665720"/>
                  <a:gd name="connsiteY1" fmla="*/ 3307308 h 3416664"/>
                  <a:gd name="connsiteX2" fmla="*/ 4343400 w 7665720"/>
                  <a:gd name="connsiteY2" fmla="*/ 442188 h 3416664"/>
                  <a:gd name="connsiteX3" fmla="*/ 6904007 w 7665720"/>
                  <a:gd name="connsiteY3" fmla="*/ 17256 h 3416664"/>
                  <a:gd name="connsiteX4" fmla="*/ 7665720 w 7665720"/>
                  <a:gd name="connsiteY4" fmla="*/ 76428 h 3416664"/>
                  <a:gd name="connsiteX0" fmla="*/ 0 w 7665720"/>
                  <a:gd name="connsiteY0" fmla="*/ 2528052 h 3399408"/>
                  <a:gd name="connsiteX1" fmla="*/ 990600 w 7665720"/>
                  <a:gd name="connsiteY1" fmla="*/ 3290052 h 3399408"/>
                  <a:gd name="connsiteX2" fmla="*/ 4343400 w 7665720"/>
                  <a:gd name="connsiteY2" fmla="*/ 424932 h 3399408"/>
                  <a:gd name="connsiteX3" fmla="*/ 6904007 w 7665720"/>
                  <a:gd name="connsiteY3" fmla="*/ 0 h 3399408"/>
                  <a:gd name="connsiteX4" fmla="*/ 7665720 w 7665720"/>
                  <a:gd name="connsiteY4" fmla="*/ 59172 h 3399408"/>
                  <a:gd name="connsiteX0" fmla="*/ 0 w 7665720"/>
                  <a:gd name="connsiteY0" fmla="*/ 2528052 h 3399408"/>
                  <a:gd name="connsiteX1" fmla="*/ 990600 w 7665720"/>
                  <a:gd name="connsiteY1" fmla="*/ 3290052 h 3399408"/>
                  <a:gd name="connsiteX2" fmla="*/ 4343400 w 7665720"/>
                  <a:gd name="connsiteY2" fmla="*/ 424932 h 3399408"/>
                  <a:gd name="connsiteX3" fmla="*/ 6904007 w 7665720"/>
                  <a:gd name="connsiteY3" fmla="*/ 0 h 3399408"/>
                  <a:gd name="connsiteX4" fmla="*/ 7665720 w 7665720"/>
                  <a:gd name="connsiteY4" fmla="*/ 59172 h 3399408"/>
                  <a:gd name="connsiteX0" fmla="*/ 0 w 7665720"/>
                  <a:gd name="connsiteY0" fmla="*/ 2528052 h 3399408"/>
                  <a:gd name="connsiteX1" fmla="*/ 990600 w 7665720"/>
                  <a:gd name="connsiteY1" fmla="*/ 3290052 h 3399408"/>
                  <a:gd name="connsiteX2" fmla="*/ 4343400 w 7665720"/>
                  <a:gd name="connsiteY2" fmla="*/ 424932 h 3399408"/>
                  <a:gd name="connsiteX3" fmla="*/ 6904007 w 7665720"/>
                  <a:gd name="connsiteY3" fmla="*/ 0 h 3399408"/>
                  <a:gd name="connsiteX4" fmla="*/ 7665720 w 7665720"/>
                  <a:gd name="connsiteY4" fmla="*/ 59172 h 3399408"/>
                  <a:gd name="connsiteX0" fmla="*/ 0 w 7665720"/>
                  <a:gd name="connsiteY0" fmla="*/ 2528052 h 3399408"/>
                  <a:gd name="connsiteX1" fmla="*/ 990600 w 7665720"/>
                  <a:gd name="connsiteY1" fmla="*/ 3290052 h 3399408"/>
                  <a:gd name="connsiteX2" fmla="*/ 4343400 w 7665720"/>
                  <a:gd name="connsiteY2" fmla="*/ 424932 h 3399408"/>
                  <a:gd name="connsiteX3" fmla="*/ 6904007 w 7665720"/>
                  <a:gd name="connsiteY3" fmla="*/ 0 h 3399408"/>
                  <a:gd name="connsiteX4" fmla="*/ 7665720 w 7665720"/>
                  <a:gd name="connsiteY4" fmla="*/ 59172 h 3399408"/>
                  <a:gd name="connsiteX0" fmla="*/ 0 w 7665720"/>
                  <a:gd name="connsiteY0" fmla="*/ 2528052 h 3393644"/>
                  <a:gd name="connsiteX1" fmla="*/ 990600 w 7665720"/>
                  <a:gd name="connsiteY1" fmla="*/ 3290052 h 3393644"/>
                  <a:gd name="connsiteX2" fmla="*/ 4388467 w 7665720"/>
                  <a:gd name="connsiteY2" fmla="*/ 511879 h 3393644"/>
                  <a:gd name="connsiteX3" fmla="*/ 6904007 w 7665720"/>
                  <a:gd name="connsiteY3" fmla="*/ 0 h 3393644"/>
                  <a:gd name="connsiteX4" fmla="*/ 7665720 w 7665720"/>
                  <a:gd name="connsiteY4" fmla="*/ 59172 h 3393644"/>
                  <a:gd name="connsiteX0" fmla="*/ 0 w 7688254"/>
                  <a:gd name="connsiteY0" fmla="*/ 2528052 h 3393644"/>
                  <a:gd name="connsiteX1" fmla="*/ 990600 w 7688254"/>
                  <a:gd name="connsiteY1" fmla="*/ 3290052 h 3393644"/>
                  <a:gd name="connsiteX2" fmla="*/ 4388467 w 7688254"/>
                  <a:gd name="connsiteY2" fmla="*/ 511879 h 3393644"/>
                  <a:gd name="connsiteX3" fmla="*/ 6904007 w 7688254"/>
                  <a:gd name="connsiteY3" fmla="*/ 0 h 3393644"/>
                  <a:gd name="connsiteX4" fmla="*/ 7688254 w 7688254"/>
                  <a:gd name="connsiteY4" fmla="*/ 76561 h 33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8254" h="3393644">
                    <a:moveTo>
                      <a:pt x="0" y="2528052"/>
                    </a:moveTo>
                    <a:cubicBezTo>
                      <a:pt x="133350" y="3084312"/>
                      <a:pt x="259189" y="3626081"/>
                      <a:pt x="990600" y="3290052"/>
                    </a:cubicBezTo>
                    <a:cubicBezTo>
                      <a:pt x="1722011" y="2954023"/>
                      <a:pt x="3280215" y="906374"/>
                      <a:pt x="4388467" y="511879"/>
                    </a:cubicBezTo>
                    <a:cubicBezTo>
                      <a:pt x="5496719" y="117384"/>
                      <a:pt x="6334952" y="25457"/>
                      <a:pt x="6904007" y="0"/>
                    </a:cubicBezTo>
                    <a:cubicBezTo>
                      <a:pt x="7534405" y="21881"/>
                      <a:pt x="7688254" y="76561"/>
                      <a:pt x="7688254" y="76561"/>
                    </a:cubicBezTo>
                  </a:path>
                </a:pathLst>
              </a:custGeom>
              <a:noFill/>
              <a:ln w="38100" cap="flat" cmpd="sng" algn="ctr">
                <a:solidFill>
                  <a:srgbClr val="F2477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000" b="0" i="0" u="none" strike="noStrike" kern="0" cap="none" spc="0" normalizeH="0" baseline="0" noProof="0">
                  <a:ln>
                    <a:noFill/>
                  </a:ln>
                  <a:solidFill>
                    <a:prstClr val="white"/>
                  </a:solidFill>
                  <a:effectLst/>
                  <a:uLnTx/>
                  <a:uFillTx/>
                  <a:latin typeface="Arial Unicode MS" panose="020B0604020202020204" pitchFamily="34" charset="-120"/>
                  <a:ea typeface="微軟正黑體" panose="020B0604030504040204" pitchFamily="34" charset="-120"/>
                  <a:cs typeface="Arial"/>
                  <a:sym typeface="Arial"/>
                </a:endParaRPr>
              </a:p>
            </p:txBody>
          </p:sp>
        </p:grpSp>
        <p:sp>
          <p:nvSpPr>
            <p:cNvPr id="36" name="圓角矩形 35"/>
            <p:cNvSpPr/>
            <p:nvPr/>
          </p:nvSpPr>
          <p:spPr>
            <a:xfrm>
              <a:off x="3635896" y="3058995"/>
              <a:ext cx="2570086" cy="514021"/>
            </a:xfrm>
            <a:prstGeom prst="roundRect">
              <a:avLst>
                <a:gd name="adj" fmla="val 50000"/>
              </a:avLst>
            </a:prstGeom>
            <a:solidFill>
              <a:srgbClr val="57B1AC"/>
            </a:solidFill>
            <a:ln w="25400" cap="flat" cmpd="sng" algn="ctr">
              <a:noFill/>
              <a:prstDash val="solid"/>
            </a:ln>
            <a:effectLst/>
          </p:spPr>
          <p:txBody>
            <a:bodyPr rtlCol="0" anchor="ctr"/>
            <a:lstStyle/>
            <a:p>
              <a:pPr lvl="0" algn="ctr"/>
              <a:r>
                <a:rPr lang="zh-TW" altLang="en-US" kern="0" dirty="0" smtClean="0">
                  <a:solidFill>
                    <a:schemeClr val="bg1"/>
                  </a:solidFill>
                  <a:latin typeface="Arial Unicode MS" panose="020B0604020202020204" pitchFamily="34" charset="-120"/>
                  <a:ea typeface="微軟正黑體" panose="020B0604030504040204" pitchFamily="34" charset="-120"/>
                  <a:sym typeface="Arial"/>
                </a:rPr>
                <a:t>國內外</a:t>
              </a:r>
              <a:r>
                <a:rPr lang="zh-TW" altLang="en-US" kern="0" dirty="0">
                  <a:solidFill>
                    <a:schemeClr val="bg1"/>
                  </a:solidFill>
                  <a:latin typeface="Arial Unicode MS" panose="020B0604020202020204" pitchFamily="34" charset="-120"/>
                  <a:ea typeface="微軟正黑體" panose="020B0604030504040204" pitchFamily="34" charset="-120"/>
                  <a:sym typeface="Arial"/>
                </a:rPr>
                <a:t>創投合作</a:t>
              </a:r>
              <a:endParaRPr lang="en-US" altLang="zh-TW" kern="0" dirty="0">
                <a:solidFill>
                  <a:schemeClr val="bg1"/>
                </a:solidFill>
                <a:latin typeface="Arial Unicode MS" panose="020B0604020202020204" pitchFamily="34" charset="-120"/>
                <a:ea typeface="微軟正黑體" panose="020B0604030504040204" pitchFamily="34" charset="-120"/>
                <a:sym typeface="Arial"/>
              </a:endParaRPr>
            </a:p>
            <a:p>
              <a:pPr lvl="0" algn="ctr"/>
              <a:r>
                <a:rPr lang="zh-TW" altLang="en-US" kern="0" dirty="0">
                  <a:solidFill>
                    <a:schemeClr val="bg1"/>
                  </a:solidFill>
                  <a:latin typeface="Arial Unicode MS" panose="020B0604020202020204" pitchFamily="34" charset="-120"/>
                  <a:ea typeface="微軟正黑體" panose="020B0604030504040204" pitchFamily="34" charset="-120"/>
                  <a:sym typeface="Arial"/>
                </a:rPr>
                <a:t>（國發基金）</a:t>
              </a:r>
              <a:endParaRPr kumimoji="0" lang="en-US" altLang="zh-TW" b="0" i="0" u="none" strike="noStrike" kern="0" cap="none" spc="0" normalizeH="0" baseline="0" noProof="0" dirty="0">
                <a:ln>
                  <a:noFill/>
                </a:ln>
                <a:solidFill>
                  <a:schemeClr val="bg1"/>
                </a:solidFill>
                <a:effectLst/>
                <a:uLnTx/>
                <a:uFillTx/>
                <a:latin typeface="Arial Unicode MS" panose="020B0604020202020204" pitchFamily="34" charset="-120"/>
                <a:ea typeface="微軟正黑體" panose="020B0604030504040204" pitchFamily="34" charset="-120"/>
                <a:sym typeface="Arial"/>
              </a:endParaRPr>
            </a:p>
          </p:txBody>
        </p:sp>
        <p:sp>
          <p:nvSpPr>
            <p:cNvPr id="37" name="圓角矩形 36"/>
            <p:cNvSpPr/>
            <p:nvPr/>
          </p:nvSpPr>
          <p:spPr>
            <a:xfrm>
              <a:off x="6198541" y="3642290"/>
              <a:ext cx="2540564" cy="682963"/>
            </a:xfrm>
            <a:prstGeom prst="roundRect">
              <a:avLst>
                <a:gd name="adj" fmla="val 50000"/>
              </a:avLst>
            </a:prstGeom>
            <a:solidFill>
              <a:srgbClr val="57B1AC"/>
            </a:solidFill>
            <a:ln w="25400" cap="flat" cmpd="sng" algn="ctr">
              <a:noFill/>
              <a:prstDash val="solid"/>
            </a:ln>
            <a:effectLst/>
          </p:spPr>
          <p:txBody>
            <a:bodyPr rtlCol="0" anchor="ctr"/>
            <a:lstStyle/>
            <a:p>
              <a:pPr algn="ctr"/>
              <a:r>
                <a:rPr lang="zh-TW" altLang="en-US" kern="0" dirty="0">
                  <a:solidFill>
                    <a:schemeClr val="bg1"/>
                  </a:solidFill>
                  <a:latin typeface="Arial Unicode MS" panose="020B0604020202020204" pitchFamily="34" charset="-120"/>
                  <a:ea typeface="微軟正黑體" panose="020B0604030504040204" pitchFamily="34" charset="-120"/>
                  <a:sym typeface="Arial"/>
                </a:rPr>
                <a:t>產業創新轉型基金</a:t>
              </a:r>
              <a:endParaRPr lang="en-US" altLang="zh-TW" kern="0" dirty="0">
                <a:solidFill>
                  <a:schemeClr val="bg1"/>
                </a:solidFill>
                <a:latin typeface="Arial Unicode MS" panose="020B0604020202020204" pitchFamily="34" charset="-120"/>
                <a:ea typeface="微軟正黑體" panose="020B0604030504040204" pitchFamily="34" charset="-120"/>
                <a:sym typeface="Arial"/>
              </a:endParaRPr>
            </a:p>
            <a:p>
              <a:pPr algn="ctr"/>
              <a:r>
                <a:rPr lang="zh-TW" altLang="en-US" kern="0" dirty="0">
                  <a:solidFill>
                    <a:schemeClr val="bg1"/>
                  </a:solidFill>
                  <a:latin typeface="Arial Unicode MS" panose="020B0604020202020204" pitchFamily="34" charset="-120"/>
                  <a:ea typeface="微軟正黑體" panose="020B0604030504040204" pitchFamily="34" charset="-120"/>
                  <a:sym typeface="Arial"/>
                </a:rPr>
                <a:t>（國發基金）</a:t>
              </a:r>
              <a:endParaRPr lang="en-US" altLang="zh-TW" kern="0" dirty="0">
                <a:solidFill>
                  <a:schemeClr val="bg1"/>
                </a:solidFill>
                <a:latin typeface="Arial Unicode MS" panose="020B0604020202020204" pitchFamily="34" charset="-120"/>
                <a:ea typeface="微軟正黑體" panose="020B0604030504040204" pitchFamily="34" charset="-120"/>
                <a:sym typeface="Arial"/>
              </a:endParaRPr>
            </a:p>
          </p:txBody>
        </p:sp>
      </p:grpSp>
      <p:sp>
        <p:nvSpPr>
          <p:cNvPr id="56" name="矩形 32"/>
          <p:cNvSpPr>
            <a:spLocks noChangeArrowheads="1"/>
          </p:cNvSpPr>
          <p:nvPr/>
        </p:nvSpPr>
        <p:spPr bwMode="auto">
          <a:xfrm>
            <a:off x="5015409" y="5687576"/>
            <a:ext cx="1470207"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400" kern="0" dirty="0">
                <a:solidFill>
                  <a:srgbClr val="0070C0"/>
                </a:solidFill>
                <a:latin typeface="Arial Unicode MS" panose="020B0604020202020204" pitchFamily="34" charset="-120"/>
                <a:ea typeface="微軟正黑體" panose="020B0604030504040204" pitchFamily="34" charset="-120"/>
                <a:cs typeface="Times New Roman" pitchFamily="18" charset="0"/>
                <a:sym typeface="Arial"/>
              </a:rPr>
              <a:t>B</a:t>
            </a:r>
            <a:r>
              <a:rPr kumimoji="0" lang="zh-TW" altLang="en-US" sz="1400" b="0" i="0" u="none" strike="noStrike" kern="0" cap="none" spc="0" normalizeH="0" baseline="0" noProof="0" dirty="0">
                <a:ln>
                  <a:noFill/>
                </a:ln>
                <a:solidFill>
                  <a:srgbClr val="0070C0"/>
                </a:solidFill>
                <a:effectLst/>
                <a:uLnTx/>
                <a:uFillTx/>
                <a:latin typeface="Arial Unicode MS" panose="020B0604020202020204" pitchFamily="34" charset="-120"/>
                <a:ea typeface="微軟正黑體" panose="020B0604030504040204" pitchFamily="34" charset="-120"/>
                <a:cs typeface="Times New Roman" pitchFamily="18" charset="0"/>
                <a:sym typeface="Arial"/>
              </a:rPr>
              <a:t>輪 </a:t>
            </a:r>
            <a:r>
              <a:rPr kumimoji="0" lang="en-US" altLang="zh-TW" sz="1400" b="0" i="0" u="none" strike="noStrike" kern="0" cap="none" spc="0" normalizeH="0" baseline="0" noProof="0" dirty="0">
                <a:ln>
                  <a:noFill/>
                </a:ln>
                <a:solidFill>
                  <a:srgbClr val="0070C0"/>
                </a:solidFill>
                <a:effectLst/>
                <a:uLnTx/>
                <a:uFillTx/>
                <a:latin typeface="Arial Unicode MS" panose="020B0604020202020204" pitchFamily="34" charset="-120"/>
                <a:ea typeface="微軟正黑體" panose="020B0604030504040204" pitchFamily="34" charset="-120"/>
                <a:cs typeface="Times New Roman" pitchFamily="18" charset="0"/>
                <a:sym typeface="Arial"/>
              </a:rPr>
              <a:t>…</a:t>
            </a:r>
            <a:endParaRPr kumimoji="0" lang="zh-TW" altLang="en-US" sz="1400" b="0" i="0" u="none" strike="noStrike" kern="0" cap="none" spc="0" normalizeH="0" baseline="0" noProof="0" dirty="0">
              <a:ln>
                <a:noFill/>
              </a:ln>
              <a:solidFill>
                <a:srgbClr val="0070C0"/>
              </a:solidFill>
              <a:effectLst/>
              <a:uLnTx/>
              <a:uFillTx/>
              <a:latin typeface="Arial Unicode MS" panose="020B0604020202020204" pitchFamily="34" charset="-120"/>
              <a:ea typeface="微軟正黑體" panose="020B0604030504040204" pitchFamily="34" charset="-120"/>
              <a:cs typeface="Times New Roman" pitchFamily="18" charset="0"/>
              <a:sym typeface="Arial"/>
            </a:endParaRPr>
          </a:p>
        </p:txBody>
      </p:sp>
      <p:sp>
        <p:nvSpPr>
          <p:cNvPr id="57" name="圓角矩形 56"/>
          <p:cNvSpPr/>
          <p:nvPr/>
        </p:nvSpPr>
        <p:spPr>
          <a:xfrm>
            <a:off x="2103485" y="4279559"/>
            <a:ext cx="2232248" cy="619121"/>
          </a:xfrm>
          <a:prstGeom prst="roundRect">
            <a:avLst>
              <a:gd name="adj" fmla="val 50000"/>
            </a:avLst>
          </a:prstGeom>
          <a:solidFill>
            <a:schemeClr val="accent4">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kern="0" noProof="0" dirty="0">
                <a:solidFill>
                  <a:srgbClr val="000000"/>
                </a:solidFill>
                <a:latin typeface="Arial Unicode MS" panose="020B0604020202020204" pitchFamily="34" charset="-120"/>
                <a:ea typeface="微軟正黑體" panose="020B0604030504040204" pitchFamily="34" charset="-120"/>
                <a:sym typeface="Arial"/>
              </a:rPr>
              <a:t>SBIR</a:t>
            </a:r>
            <a:r>
              <a:rPr lang="zh-TW" altLang="en-US" kern="0" noProof="0" dirty="0">
                <a:solidFill>
                  <a:srgbClr val="000000"/>
                </a:solidFill>
                <a:latin typeface="Arial Unicode MS" panose="020B0604020202020204" pitchFamily="34" charset="-120"/>
                <a:ea typeface="微軟正黑體" panose="020B0604030504040204" pitchFamily="34" charset="-120"/>
                <a:sym typeface="Arial"/>
              </a:rPr>
              <a:t>創業海選</a:t>
            </a:r>
            <a:endParaRPr kumimoji="0" lang="zh-TW" altLang="en-US" b="0" i="0" u="none" strike="noStrike" kern="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sym typeface="Arial"/>
              </a:rPr>
              <a:t>（經濟部）</a:t>
            </a:r>
            <a:endParaRPr kumimoji="0" lang="en-US" altLang="zh-TW" b="0" i="0" u="none" strike="noStrike" kern="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sym typeface="Arial"/>
            </a:endParaRPr>
          </a:p>
        </p:txBody>
      </p:sp>
      <p:sp>
        <p:nvSpPr>
          <p:cNvPr id="58" name="圓角矩形 57"/>
          <p:cNvSpPr/>
          <p:nvPr/>
        </p:nvSpPr>
        <p:spPr>
          <a:xfrm>
            <a:off x="104454" y="4869564"/>
            <a:ext cx="2232248" cy="621116"/>
          </a:xfrm>
          <a:prstGeom prst="roundRect">
            <a:avLst>
              <a:gd name="adj" fmla="val 50000"/>
            </a:avLst>
          </a:prstGeom>
          <a:solidFill>
            <a:schemeClr val="accent4">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kern="0" dirty="0">
                <a:solidFill>
                  <a:srgbClr val="000000"/>
                </a:solidFill>
                <a:latin typeface="Arial Unicode MS" panose="020B0604020202020204" pitchFamily="34" charset="-120"/>
                <a:ea typeface="微軟正黑體" panose="020B0604030504040204" pitchFamily="34" charset="-120"/>
                <a:sym typeface="Arial"/>
              </a:rPr>
              <a:t>創新創業激勵計畫</a:t>
            </a:r>
            <a:endParaRPr kumimoji="0" lang="zh-TW" altLang="en-US" b="0" i="0" u="none" strike="noStrike" kern="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sym typeface="Arial"/>
              </a:rPr>
              <a:t>（</a:t>
            </a:r>
            <a:r>
              <a:rPr lang="zh-TW" altLang="en-US" kern="0" dirty="0">
                <a:solidFill>
                  <a:srgbClr val="000000"/>
                </a:solidFill>
                <a:latin typeface="Arial Unicode MS" panose="020B0604020202020204" pitchFamily="34" charset="-120"/>
                <a:ea typeface="微軟正黑體" panose="020B0604030504040204" pitchFamily="34" charset="-120"/>
                <a:sym typeface="Arial"/>
              </a:rPr>
              <a:t>科技</a:t>
            </a:r>
            <a:r>
              <a:rPr kumimoji="0" lang="zh-TW" altLang="en-US" b="0" i="0" u="none" strike="noStrike" kern="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sym typeface="Arial"/>
              </a:rPr>
              <a:t>部）</a:t>
            </a:r>
            <a:endParaRPr kumimoji="0" lang="en-US" altLang="zh-TW" b="0" i="0" u="none" strike="noStrike" kern="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sym typeface="Arial"/>
            </a:endParaRPr>
          </a:p>
        </p:txBody>
      </p:sp>
      <p:sp>
        <p:nvSpPr>
          <p:cNvPr id="59" name="圓角矩形 58"/>
          <p:cNvSpPr/>
          <p:nvPr/>
        </p:nvSpPr>
        <p:spPr>
          <a:xfrm>
            <a:off x="3560838" y="2054632"/>
            <a:ext cx="3394346" cy="514021"/>
          </a:xfrm>
          <a:prstGeom prst="roundRect">
            <a:avLst>
              <a:gd name="adj" fmla="val 50000"/>
            </a:avLst>
          </a:prstGeom>
          <a:solidFill>
            <a:srgbClr val="57B1AC"/>
          </a:solidFill>
          <a:ln w="25400" cap="flat" cmpd="sng" algn="ctr">
            <a:noFill/>
            <a:prstDash val="solid"/>
          </a:ln>
          <a:effectLst/>
        </p:spPr>
        <p:txBody>
          <a:bodyPr rtlCol="0" anchor="ctr"/>
          <a:lstStyle/>
          <a:p>
            <a:pPr algn="ctr"/>
            <a:r>
              <a:rPr lang="zh-TW" altLang="en-US" kern="0" dirty="0">
                <a:solidFill>
                  <a:schemeClr val="bg1"/>
                </a:solidFill>
                <a:latin typeface="Arial Unicode MS" panose="020B0604020202020204" pitchFamily="34" charset="-120"/>
                <a:ea typeface="微軟正黑體" panose="020B0604030504040204" pitchFamily="34" charset="-120"/>
                <a:sym typeface="Arial"/>
              </a:rPr>
              <a:t>國家級投資公司</a:t>
            </a:r>
            <a:endParaRPr lang="en-US" altLang="zh-TW" kern="0" dirty="0">
              <a:solidFill>
                <a:schemeClr val="bg1"/>
              </a:solidFill>
              <a:latin typeface="Arial Unicode MS" panose="020B0604020202020204" pitchFamily="34" charset="-120"/>
              <a:ea typeface="微軟正黑體" panose="020B0604030504040204" pitchFamily="34" charset="-120"/>
              <a:sym typeface="Arial"/>
            </a:endParaRPr>
          </a:p>
          <a:p>
            <a:pPr algn="ctr"/>
            <a:r>
              <a:rPr lang="zh-TW" altLang="en-US" kern="0" dirty="0" smtClean="0">
                <a:solidFill>
                  <a:schemeClr val="bg1"/>
                </a:solidFill>
                <a:latin typeface="Arial Unicode MS" panose="020B0604020202020204" pitchFamily="34" charset="-120"/>
                <a:ea typeface="微軟正黑體" panose="020B0604030504040204" pitchFamily="34" charset="-120"/>
                <a:sym typeface="Arial"/>
              </a:rPr>
              <a:t>（台</a:t>
            </a:r>
            <a:r>
              <a:rPr lang="zh-TW" altLang="en-US" kern="0" dirty="0">
                <a:solidFill>
                  <a:schemeClr val="bg1"/>
                </a:solidFill>
                <a:latin typeface="Arial Unicode MS" panose="020B0604020202020204" pitchFamily="34" charset="-120"/>
                <a:ea typeface="微軟正黑體" panose="020B0604030504040204" pitchFamily="34" charset="-120"/>
                <a:sym typeface="Arial"/>
              </a:rPr>
              <a:t>杉</a:t>
            </a:r>
            <a:r>
              <a:rPr lang="zh-TW" altLang="en-US" kern="0" dirty="0" smtClean="0">
                <a:solidFill>
                  <a:schemeClr val="bg1"/>
                </a:solidFill>
                <a:latin typeface="Arial Unicode MS" panose="020B0604020202020204" pitchFamily="34" charset="-120"/>
                <a:ea typeface="微軟正黑體" panose="020B0604030504040204" pitchFamily="34" charset="-120"/>
                <a:sym typeface="Arial"/>
              </a:rPr>
              <a:t>公司）</a:t>
            </a:r>
            <a:endParaRPr lang="en-US" altLang="zh-TW" kern="0" dirty="0">
              <a:solidFill>
                <a:schemeClr val="bg1"/>
              </a:solidFill>
              <a:latin typeface="Arial Unicode MS" panose="020B0604020202020204" pitchFamily="34" charset="-120"/>
              <a:ea typeface="微軟正黑體" panose="020B0604030504040204" pitchFamily="34" charset="-120"/>
              <a:sym typeface="Arial"/>
            </a:endParaRPr>
          </a:p>
        </p:txBody>
      </p:sp>
      <p:sp>
        <p:nvSpPr>
          <p:cNvPr id="64" name="矩形 63"/>
          <p:cNvSpPr/>
          <p:nvPr/>
        </p:nvSpPr>
        <p:spPr>
          <a:xfrm>
            <a:off x="564169" y="3266184"/>
            <a:ext cx="4572000" cy="923330"/>
          </a:xfrm>
          <a:prstGeom prst="rect">
            <a:avLst/>
          </a:prstGeom>
        </p:spPr>
        <p:txBody>
          <a:bodyPr>
            <a:spAutoFit/>
          </a:bodyPr>
          <a:lstStyle/>
          <a:p>
            <a:pPr lvl="0" algn="ctr">
              <a:defRPr/>
            </a:pPr>
            <a:r>
              <a:rPr lang="zh-TW" altLang="en-US" kern="0" dirty="0">
                <a:solidFill>
                  <a:schemeClr val="bg1"/>
                </a:solidFill>
                <a:latin typeface="Arial Unicode MS" panose="020B0604020202020204" pitchFamily="34" charset="-120"/>
                <a:ea typeface="微軟正黑體" panose="020B0604030504040204" pitchFamily="34" charset="-120"/>
                <a:sym typeface="Arial"/>
              </a:rPr>
              <a:t>創業天使</a:t>
            </a:r>
            <a:endParaRPr lang="en-US" altLang="zh-TW" kern="0" dirty="0">
              <a:solidFill>
                <a:schemeClr val="bg1"/>
              </a:solidFill>
              <a:latin typeface="Arial Unicode MS" panose="020B0604020202020204" pitchFamily="34" charset="-120"/>
              <a:ea typeface="微軟正黑體" panose="020B0604030504040204" pitchFamily="34" charset="-120"/>
              <a:sym typeface="Arial"/>
            </a:endParaRPr>
          </a:p>
          <a:p>
            <a:pPr lvl="0" algn="ctr">
              <a:defRPr/>
            </a:pPr>
            <a:r>
              <a:rPr lang="zh-TW" altLang="en-US" kern="0" dirty="0">
                <a:solidFill>
                  <a:schemeClr val="bg1"/>
                </a:solidFill>
                <a:latin typeface="Arial Unicode MS" panose="020B0604020202020204" pitchFamily="34" charset="-120"/>
                <a:ea typeface="微軟正黑體" panose="020B0604030504040204" pitchFamily="34" charset="-120"/>
                <a:sym typeface="Arial"/>
              </a:rPr>
              <a:t>投資方案</a:t>
            </a:r>
          </a:p>
          <a:p>
            <a:pPr lvl="0" algn="ctr">
              <a:defRPr/>
            </a:pPr>
            <a:r>
              <a:rPr lang="zh-TW" altLang="en-US" kern="0" dirty="0">
                <a:solidFill>
                  <a:schemeClr val="bg1"/>
                </a:solidFill>
                <a:latin typeface="Arial Unicode MS" panose="020B0604020202020204" pitchFamily="34" charset="-120"/>
                <a:ea typeface="微軟正黑體" panose="020B0604030504040204" pitchFamily="34" charset="-120"/>
                <a:sym typeface="Arial"/>
              </a:rPr>
              <a:t>（國發基金）</a:t>
            </a:r>
            <a:endParaRPr lang="en-US" altLang="zh-TW" kern="0" dirty="0">
              <a:solidFill>
                <a:schemeClr val="bg1"/>
              </a:solidFill>
              <a:latin typeface="Arial Unicode MS" panose="020B0604020202020204" pitchFamily="34" charset="-120"/>
              <a:ea typeface="微軟正黑體" panose="020B0604030504040204" pitchFamily="34" charset="-120"/>
              <a:sym typeface="Arial"/>
            </a:endParaRPr>
          </a:p>
        </p:txBody>
      </p:sp>
      <p:sp>
        <p:nvSpPr>
          <p:cNvPr id="2" name="文字方塊 1"/>
          <p:cNvSpPr txBox="1"/>
          <p:nvPr/>
        </p:nvSpPr>
        <p:spPr>
          <a:xfrm>
            <a:off x="13387" y="6581001"/>
            <a:ext cx="5559489" cy="276999"/>
          </a:xfrm>
          <a:prstGeom prst="rect">
            <a:avLst/>
          </a:prstGeom>
          <a:noFill/>
        </p:spPr>
        <p:txBody>
          <a:bodyPr wrap="square" rtlCol="0">
            <a:spAutoFit/>
          </a:bodyPr>
          <a:lstStyle/>
          <a:p>
            <a:r>
              <a:rPr lang="zh-TW" altLang="en-US" sz="1200" dirty="0">
                <a:solidFill>
                  <a:schemeClr val="bg1">
                    <a:lumMod val="50000"/>
                  </a:schemeClr>
                </a:solidFill>
              </a:rPr>
              <a:t>註</a:t>
            </a:r>
            <a:r>
              <a:rPr lang="en-US" altLang="zh-TW" sz="1200" dirty="0">
                <a:solidFill>
                  <a:schemeClr val="bg1">
                    <a:lumMod val="50000"/>
                  </a:schemeClr>
                </a:solidFill>
              </a:rPr>
              <a:t>: Small Business Innovation Research (SBIR) - </a:t>
            </a:r>
            <a:r>
              <a:rPr lang="zh-TW" altLang="en-US" sz="1200" dirty="0">
                <a:solidFill>
                  <a:schemeClr val="bg1">
                    <a:lumMod val="50000"/>
                  </a:schemeClr>
                </a:solidFill>
              </a:rPr>
              <a:t>經濟部小型企業創新研發計畫</a:t>
            </a:r>
          </a:p>
        </p:txBody>
      </p:sp>
      <p:grpSp>
        <p:nvGrpSpPr>
          <p:cNvPr id="78" name="群組 77"/>
          <p:cNvGrpSpPr/>
          <p:nvPr/>
        </p:nvGrpSpPr>
        <p:grpSpPr>
          <a:xfrm>
            <a:off x="5276767" y="-250743"/>
            <a:ext cx="3898228" cy="983729"/>
            <a:chOff x="270816" y="2023662"/>
            <a:chExt cx="8445867" cy="2131340"/>
          </a:xfrm>
        </p:grpSpPr>
        <p:grpSp>
          <p:nvGrpSpPr>
            <p:cNvPr id="79" name="群組 78"/>
            <p:cNvGrpSpPr/>
            <p:nvPr/>
          </p:nvGrpSpPr>
          <p:grpSpPr>
            <a:xfrm>
              <a:off x="270816" y="2023662"/>
              <a:ext cx="8067801" cy="1331829"/>
              <a:chOff x="207978" y="2718124"/>
              <a:chExt cx="8067801" cy="1331829"/>
            </a:xfrm>
          </p:grpSpPr>
          <p:sp>
            <p:nvSpPr>
              <p:cNvPr id="90" name="文字方塊 89"/>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91" name="文字方塊 90"/>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92" name="文字方塊 91"/>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93" name="文字方塊 92"/>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94" name="文字方塊 93"/>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80" name="群組 79"/>
            <p:cNvGrpSpPr/>
            <p:nvPr/>
          </p:nvGrpSpPr>
          <p:grpSpPr>
            <a:xfrm>
              <a:off x="465360" y="2888033"/>
              <a:ext cx="8251323" cy="1266969"/>
              <a:chOff x="583081" y="2898662"/>
              <a:chExt cx="8251323" cy="1266969"/>
            </a:xfrm>
          </p:grpSpPr>
          <p:sp>
            <p:nvSpPr>
              <p:cNvPr id="81" name="文字方塊 80"/>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82"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83"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84"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85" name="文字方塊 84"/>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86" name="文字方塊 85"/>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87" name="文字方塊 86"/>
              <p:cNvSpPr txBox="1"/>
              <p:nvPr/>
            </p:nvSpPr>
            <p:spPr>
              <a:xfrm>
                <a:off x="5760760" y="2898662"/>
                <a:ext cx="1347754" cy="1266969"/>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88" name="文字方塊 87"/>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89"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1676813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18</a:t>
            </a:fld>
            <a:endParaRPr kumimoji="1" lang="zh-TW" altLang="en-US"/>
          </a:p>
        </p:txBody>
      </p:sp>
      <p:grpSp>
        <p:nvGrpSpPr>
          <p:cNvPr id="2" name="群組 1"/>
          <p:cNvGrpSpPr/>
          <p:nvPr/>
        </p:nvGrpSpPr>
        <p:grpSpPr>
          <a:xfrm>
            <a:off x="422910" y="282589"/>
            <a:ext cx="8441054" cy="3282585"/>
            <a:chOff x="472867" y="153025"/>
            <a:chExt cx="8441054" cy="3282585"/>
          </a:xfrm>
        </p:grpSpPr>
        <p:sp>
          <p:nvSpPr>
            <p:cNvPr id="23" name="文字方塊 22"/>
            <p:cNvSpPr txBox="1"/>
            <p:nvPr/>
          </p:nvSpPr>
          <p:spPr>
            <a:xfrm>
              <a:off x="524811" y="772075"/>
              <a:ext cx="8028122" cy="707886"/>
            </a:xfrm>
            <a:prstGeom prst="rect">
              <a:avLst/>
            </a:prstGeom>
            <a:noFill/>
          </p:spPr>
          <p:txBody>
            <a:bodyPr wrap="square" rtlCol="0">
              <a:spAutoFit/>
            </a:bodyPr>
            <a:lstStyle/>
            <a:p>
              <a:r>
                <a:rPr kumimoji="1" lang="zh-TW" altLang="en-US" sz="4000" b="1" dirty="0">
                  <a:solidFill>
                    <a:srgbClr val="109B93"/>
                  </a:solidFill>
                  <a:latin typeface="微軟正黑體" panose="020B0604030504040204" pitchFamily="34" charset="-120"/>
                  <a:ea typeface="微軟正黑體" panose="020B0604030504040204" pitchFamily="34" charset="-120"/>
                  <a:cs typeface="Lantinghei TC Demibold" charset="-120"/>
                </a:rPr>
                <a:t>加強國際創新人才串連</a:t>
              </a:r>
              <a:endParaRPr kumimoji="1" lang="en-US" altLang="zh-TW" sz="40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24" name="文字方塊 23"/>
            <p:cNvSpPr txBox="1"/>
            <p:nvPr/>
          </p:nvSpPr>
          <p:spPr>
            <a:xfrm>
              <a:off x="1165508" y="275357"/>
              <a:ext cx="1415772"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活絡人才</a:t>
              </a:r>
            </a:p>
          </p:txBody>
        </p:sp>
        <p:sp>
          <p:nvSpPr>
            <p:cNvPr id="26" name="文字方塊 25"/>
            <p:cNvSpPr txBox="1"/>
            <p:nvPr/>
          </p:nvSpPr>
          <p:spPr>
            <a:xfrm>
              <a:off x="472867" y="1373507"/>
              <a:ext cx="8441054" cy="206210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制定</a:t>
              </a:r>
              <a:r>
                <a:rPr lang="zh-TW" altLang="en-US" b="1" kern="0" dirty="0">
                  <a:solidFill>
                    <a:srgbClr val="F2477E"/>
                  </a:solidFill>
                  <a:effectLst/>
                  <a:latin typeface="微軟正黑體"/>
                  <a:ea typeface="微軟正黑體"/>
                </a:rPr>
                <a:t>外國專業人才延攬及僱用法</a:t>
              </a:r>
              <a:r>
                <a:rPr lang="zh-TW" altLang="en-US" dirty="0">
                  <a:latin typeface="微軟正黑體" panose="020B0604030504040204" pitchFamily="34" charset="-120"/>
                  <a:ea typeface="微軟正黑體" panose="020B0604030504040204" pitchFamily="34" charset="-120"/>
                </a:rPr>
                <a:t>， 放寬外國專業人才來臺簽證、工作、居留相關規定</a:t>
              </a:r>
            </a:p>
            <a:p>
              <a:pPr marL="342900" indent="-342900">
                <a:spcBef>
                  <a:spcPts val="600"/>
                </a:spcBef>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推動</a:t>
              </a:r>
              <a:r>
                <a:rPr lang="zh-TW" altLang="en-US" b="1" kern="0" dirty="0">
                  <a:solidFill>
                    <a:srgbClr val="F2477E"/>
                  </a:solidFill>
                  <a:effectLst/>
                  <a:latin typeface="微軟正黑體"/>
                  <a:ea typeface="微軟正黑體"/>
                </a:rPr>
                <a:t>創業家簽證</a:t>
              </a:r>
              <a:r>
                <a:rPr lang="zh-TW" altLang="en-US" dirty="0">
                  <a:latin typeface="微軟正黑體" panose="020B0604030504040204" pitchFamily="34" charset="-120"/>
                  <a:ea typeface="微軟正黑體" panose="020B0604030504040204" pitchFamily="34" charset="-120"/>
                </a:rPr>
                <a:t>，迄今已有來自</a:t>
              </a:r>
              <a:r>
                <a:rPr lang="en-US" altLang="zh-TW" dirty="0">
                  <a:latin typeface="微軟正黑體" panose="020B0604030504040204" pitchFamily="34" charset="-120"/>
                  <a:ea typeface="微軟正黑體" panose="020B0604030504040204" pitchFamily="34" charset="-120"/>
                </a:rPr>
                <a:t>19</a:t>
              </a:r>
              <a:r>
                <a:rPr lang="zh-TW" altLang="en-US" dirty="0">
                  <a:latin typeface="微軟正黑體" panose="020B0604030504040204" pitchFamily="34" charset="-120"/>
                  <a:ea typeface="微軟正黑體" panose="020B0604030504040204" pitchFamily="34" charset="-120"/>
                </a:rPr>
                <a:t>國家地區，共</a:t>
              </a:r>
              <a:r>
                <a:rPr lang="en-US" altLang="zh-TW" dirty="0">
                  <a:latin typeface="微軟正黑體" panose="020B0604030504040204" pitchFamily="34" charset="-120"/>
                  <a:ea typeface="微軟正黑體" panose="020B0604030504040204" pitchFamily="34" charset="-120"/>
                </a:rPr>
                <a:t>73</a:t>
              </a:r>
              <a:r>
                <a:rPr lang="zh-TW" altLang="en-US" dirty="0">
                  <a:latin typeface="微軟正黑體" panose="020B0604030504040204" pitchFamily="34" charset="-120"/>
                  <a:ea typeface="微軟正黑體" panose="020B0604030504040204" pitchFamily="34" charset="-120"/>
                </a:rPr>
                <a:t>人通過</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近一年來通過</a:t>
              </a:r>
              <a:r>
                <a:rPr lang="en-US" altLang="zh-TW" dirty="0">
                  <a:latin typeface="微軟正黑體" panose="020B0604030504040204" pitchFamily="34" charset="-120"/>
                  <a:ea typeface="微軟正黑體" panose="020B0604030504040204" pitchFamily="34" charset="-120"/>
                </a:rPr>
                <a:t>58</a:t>
              </a:r>
              <a:r>
                <a:rPr lang="zh-TW" altLang="en-US" dirty="0">
                  <a:latin typeface="微軟正黑體" panose="020B0604030504040204" pitchFamily="34" charset="-120"/>
                  <a:ea typeface="微軟正黑體" panose="020B0604030504040204" pitchFamily="34" charset="-120"/>
                </a:rPr>
                <a:t>人</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p>
              <a:pPr marL="342900" indent="-342900">
                <a:spcBef>
                  <a:spcPts val="600"/>
                </a:spcBef>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推動</a:t>
              </a:r>
              <a:r>
                <a:rPr lang="zh-TW" altLang="en-US" b="1" kern="0" dirty="0">
                  <a:solidFill>
                    <a:srgbClr val="F2477E"/>
                  </a:solidFill>
                  <a:effectLst/>
                  <a:latin typeface="微軟正黑體"/>
                  <a:ea typeface="微軟正黑體"/>
                </a:rPr>
                <a:t>亞洲</a:t>
              </a:r>
              <a:r>
                <a:rPr lang="en-US" altLang="zh-TW" b="1" kern="0" dirty="0">
                  <a:solidFill>
                    <a:srgbClr val="F2477E"/>
                  </a:solidFill>
                  <a:effectLst/>
                  <a:latin typeface="微軟正黑體"/>
                  <a:ea typeface="微軟正黑體"/>
                </a:rPr>
                <a:t>·</a:t>
              </a:r>
              <a:r>
                <a:rPr lang="zh-TW" altLang="en-US" b="1" kern="0" dirty="0">
                  <a:solidFill>
                    <a:srgbClr val="F2477E"/>
                  </a:solidFill>
                  <a:effectLst/>
                  <a:latin typeface="微軟正黑體"/>
                  <a:ea typeface="微軟正黑體"/>
                </a:rPr>
                <a:t>矽谷學院</a:t>
              </a:r>
              <a:r>
                <a:rPr lang="zh-TW" altLang="en-US" dirty="0">
                  <a:latin typeface="微軟正黑體" panose="020B0604030504040204" pitchFamily="34" charset="-120"/>
                  <a:ea typeface="微軟正黑體" panose="020B0604030504040204" pitchFamily="34" charset="-120"/>
                </a:rPr>
                <a:t>，培育創新及科技人才</a:t>
              </a:r>
              <a:endParaRPr lang="en-US" altLang="zh-TW" dirty="0">
                <a:latin typeface="微軟正黑體" panose="020B0604030504040204" pitchFamily="34" charset="-120"/>
                <a:ea typeface="微軟正黑體" panose="020B0604030504040204" pitchFamily="34" charset="-120"/>
              </a:endParaRPr>
            </a:p>
            <a:p>
              <a:pPr marL="342900" indent="-342900">
                <a:spcBef>
                  <a:spcPts val="600"/>
                </a:spcBef>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每年選派至少</a:t>
              </a:r>
              <a:r>
                <a:rPr lang="en-US" altLang="zh-TW" b="1" kern="0" dirty="0">
                  <a:solidFill>
                    <a:srgbClr val="F2477E"/>
                  </a:solidFill>
                  <a:effectLst/>
                  <a:latin typeface="微軟正黑體"/>
                  <a:ea typeface="微軟正黑體"/>
                </a:rPr>
                <a:t>50</a:t>
              </a:r>
              <a:r>
                <a:rPr lang="zh-TW" altLang="en-US" b="1" kern="0" dirty="0">
                  <a:solidFill>
                    <a:srgbClr val="F2477E"/>
                  </a:solidFill>
                  <a:effectLst/>
                  <a:latin typeface="微軟正黑體"/>
                  <a:ea typeface="微軟正黑體"/>
                </a:rPr>
                <a:t>位博士赴矽谷</a:t>
              </a:r>
              <a:r>
                <a:rPr lang="zh-TW" altLang="en-US" dirty="0">
                  <a:latin typeface="微軟正黑體" panose="020B0604030504040204" pitchFamily="34" charset="-120"/>
                  <a:ea typeface="微軟正黑體" panose="020B0604030504040204" pitchFamily="34" charset="-120"/>
                </a:rPr>
                <a:t>，強化與矽谷人才交流</a:t>
              </a:r>
              <a:endParaRPr lang="en-US" altLang="zh-TW" dirty="0">
                <a:latin typeface="微軟正黑體" panose="020B0604030504040204" pitchFamily="34" charset="-120"/>
                <a:ea typeface="微軟正黑體" panose="020B0604030504040204" pitchFamily="34" charset="-120"/>
              </a:endParaRPr>
            </a:p>
            <a:p>
              <a:pPr marL="342900" indent="-342900">
                <a:spcBef>
                  <a:spcPts val="600"/>
                </a:spcBef>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延攬</a:t>
              </a:r>
              <a:r>
                <a:rPr lang="en-US" altLang="zh-TW" b="1" kern="0" dirty="0">
                  <a:solidFill>
                    <a:srgbClr val="F2477E"/>
                  </a:solidFill>
                  <a:effectLst/>
                  <a:latin typeface="微軟正黑體"/>
                  <a:ea typeface="微軟正黑體"/>
                </a:rPr>
                <a:t>100</a:t>
              </a:r>
              <a:r>
                <a:rPr lang="zh-TW" altLang="en-US" b="1" kern="0" dirty="0">
                  <a:solidFill>
                    <a:srgbClr val="F2477E"/>
                  </a:solidFill>
                  <a:effectLst/>
                  <a:latin typeface="微軟正黑體"/>
                  <a:ea typeface="微軟正黑體"/>
                </a:rPr>
                <a:t>位海外博士</a:t>
              </a:r>
              <a:r>
                <a:rPr lang="zh-TW" altLang="en-US" dirty="0">
                  <a:latin typeface="微軟正黑體" panose="020B0604030504040204" pitchFamily="34" charset="-120"/>
                  <a:ea typeface="微軟正黑體" panose="020B0604030504040204" pitchFamily="34" charset="-120"/>
                </a:rPr>
                <a:t>人才歸國，引進國際前瞻科技新知</a:t>
              </a:r>
            </a:p>
          </p:txBody>
        </p:sp>
        <p:pic>
          <p:nvPicPr>
            <p:cNvPr id="27" name="圖片 26"/>
            <p:cNvPicPr>
              <a:picLocks noChangeAspect="1"/>
            </p:cNvPicPr>
            <p:nvPr/>
          </p:nvPicPr>
          <p:blipFill>
            <a:blip r:embed="rId2" cstate="print">
              <a:duotone>
                <a:prstClr val="black"/>
                <a:schemeClr val="bg1">
                  <a:tint val="45000"/>
                  <a:satMod val="400000"/>
                </a:schemeClr>
              </a:duotone>
              <a:extLst>
                <a:ext uri="{28A0092B-C50C-407E-A947-70E740481C1C}">
                  <a14:useLocalDpi xmlns:a14="http://schemas.microsoft.com/office/drawing/2010/main"/>
                </a:ext>
              </a:extLst>
            </a:blip>
            <a:stretch>
              <a:fillRect/>
            </a:stretch>
          </p:blipFill>
          <p:spPr>
            <a:xfrm>
              <a:off x="503806" y="153025"/>
              <a:ext cx="616510" cy="616510"/>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grpSp>
      <p:grpSp>
        <p:nvGrpSpPr>
          <p:cNvPr id="3" name="群組 2"/>
          <p:cNvGrpSpPr/>
          <p:nvPr/>
        </p:nvGrpSpPr>
        <p:grpSpPr>
          <a:xfrm>
            <a:off x="426720" y="3642656"/>
            <a:ext cx="8707889" cy="3147629"/>
            <a:chOff x="426720" y="3573210"/>
            <a:chExt cx="8707889" cy="3147629"/>
          </a:xfrm>
        </p:grpSpPr>
        <p:sp>
          <p:nvSpPr>
            <p:cNvPr id="28" name="文字方塊 27"/>
            <p:cNvSpPr txBox="1"/>
            <p:nvPr/>
          </p:nvSpPr>
          <p:spPr>
            <a:xfrm>
              <a:off x="544830" y="4116886"/>
              <a:ext cx="8028122" cy="707886"/>
            </a:xfrm>
            <a:prstGeom prst="rect">
              <a:avLst/>
            </a:prstGeom>
            <a:noFill/>
          </p:spPr>
          <p:txBody>
            <a:bodyPr wrap="square" rtlCol="0">
              <a:spAutoFit/>
            </a:bodyPr>
            <a:lstStyle/>
            <a:p>
              <a:r>
                <a:rPr kumimoji="1" lang="zh-TW" altLang="en-US" sz="4000" b="1" dirty="0">
                  <a:solidFill>
                    <a:srgbClr val="109B93"/>
                  </a:solidFill>
                  <a:latin typeface="微軟正黑體" panose="020B0604030504040204" pitchFamily="34" charset="-120"/>
                  <a:ea typeface="微軟正黑體" panose="020B0604030504040204" pitchFamily="34" charset="-120"/>
                  <a:cs typeface="Lantinghei TC Demibold" charset="-120"/>
                </a:rPr>
                <a:t>彈性化創新科技相關法令</a:t>
              </a:r>
              <a:endParaRPr kumimoji="1" lang="en-US" altLang="zh-TW" sz="40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29" name="文字方塊 28"/>
            <p:cNvSpPr txBox="1"/>
            <p:nvPr/>
          </p:nvSpPr>
          <p:spPr>
            <a:xfrm>
              <a:off x="1165508" y="3672168"/>
              <a:ext cx="1415772"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法規鬆綁</a:t>
              </a:r>
            </a:p>
          </p:txBody>
        </p:sp>
        <p:sp>
          <p:nvSpPr>
            <p:cNvPr id="30" name="文字方塊 29"/>
            <p:cNvSpPr txBox="1"/>
            <p:nvPr/>
          </p:nvSpPr>
          <p:spPr>
            <a:xfrm>
              <a:off x="426720" y="4735680"/>
              <a:ext cx="8707889" cy="1985159"/>
            </a:xfrm>
            <a:prstGeom prst="rect">
              <a:avLst/>
            </a:prstGeom>
            <a:noFill/>
          </p:spPr>
          <p:txBody>
            <a:bodyPr wrap="square" rtlCol="0">
              <a:spAutoFit/>
            </a:bodyPr>
            <a:lstStyle/>
            <a:p>
              <a:pPr marL="342900" indent="-342900">
                <a:spcBef>
                  <a:spcPts val="600"/>
                </a:spcBef>
                <a:buSzPct val="8000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完成</a:t>
              </a:r>
              <a:r>
                <a:rPr lang="zh-TW" altLang="en-US" b="1" kern="0" dirty="0">
                  <a:solidFill>
                    <a:srgbClr val="F2477E"/>
                  </a:solidFill>
                  <a:effectLst/>
                  <a:latin typeface="微軟正黑體"/>
                  <a:ea typeface="微軟正黑體"/>
                </a:rPr>
                <a:t>科學技術基本法</a:t>
              </a:r>
              <a:r>
                <a:rPr lang="zh-TW" altLang="en-US" dirty="0">
                  <a:latin typeface="微軟正黑體" panose="020B0604030504040204" pitchFamily="34" charset="-120"/>
                  <a:ea typeface="微軟正黑體" panose="020B0604030504040204" pitchFamily="34" charset="-120"/>
                </a:rPr>
                <a:t>修正，鬆綁學校老師參與創業限制</a:t>
              </a:r>
              <a:endParaRPr lang="en-US" altLang="zh-TW" dirty="0">
                <a:latin typeface="微軟正黑體" panose="020B0604030504040204" pitchFamily="34" charset="-120"/>
                <a:ea typeface="微軟正黑體" panose="020B0604030504040204" pitchFamily="34" charset="-120"/>
              </a:endParaRPr>
            </a:p>
            <a:p>
              <a:pPr marL="342900" indent="-342900">
                <a:spcBef>
                  <a:spcPts val="600"/>
                </a:spcBef>
                <a:buSzPct val="8000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完成</a:t>
              </a:r>
              <a:r>
                <a:rPr lang="zh-TW" altLang="en-US" b="1" kern="0" dirty="0">
                  <a:solidFill>
                    <a:srgbClr val="F2477E"/>
                  </a:solidFill>
                  <a:effectLst/>
                  <a:latin typeface="微軟正黑體"/>
                  <a:ea typeface="微軟正黑體"/>
                </a:rPr>
                <a:t>產業創新條例</a:t>
              </a:r>
              <a:r>
                <a:rPr lang="zh-TW" altLang="en-US" dirty="0">
                  <a:solidFill>
                    <a:srgbClr val="000000"/>
                  </a:solidFill>
                  <a:latin typeface="微軟正黑體" panose="020B0604030504040204" pitchFamily="34" charset="-120"/>
                  <a:ea typeface="微軟正黑體" panose="020B0604030504040204" pitchFamily="34" charset="-120"/>
                  <a:cs typeface="Arial"/>
                </a:rPr>
                <a:t>修正，增訂天使</a:t>
              </a:r>
              <a:r>
                <a:rPr lang="zh-TW" altLang="en-US" dirty="0">
                  <a:latin typeface="微軟正黑體" panose="020B0604030504040204" pitchFamily="34" charset="-120"/>
                  <a:ea typeface="微軟正黑體" panose="020B0604030504040204" pitchFamily="34" charset="-120"/>
                  <a:cs typeface="Arial"/>
                </a:rPr>
                <a:t>投資人租</a:t>
              </a:r>
              <a:r>
                <a:rPr lang="zh-TW" altLang="en-US" dirty="0">
                  <a:solidFill>
                    <a:srgbClr val="000000"/>
                  </a:solidFill>
                  <a:latin typeface="微軟正黑體" panose="020B0604030504040204" pitchFamily="34" charset="-120"/>
                  <a:ea typeface="微軟正黑體" panose="020B0604030504040204" pitchFamily="34" charset="-120"/>
                  <a:cs typeface="Arial"/>
                </a:rPr>
                <a:t>稅獎勵、創新採購、有限合夥創投事業穿透式稅制等措施</a:t>
              </a:r>
              <a:endParaRPr lang="en-US" altLang="zh-TW" dirty="0">
                <a:solidFill>
                  <a:srgbClr val="000000"/>
                </a:solidFill>
                <a:latin typeface="微軟正黑體" panose="020B0604030504040204" pitchFamily="34" charset="-120"/>
                <a:ea typeface="微軟正黑體" panose="020B0604030504040204" pitchFamily="34" charset="-120"/>
                <a:cs typeface="Arial"/>
              </a:endParaRPr>
            </a:p>
            <a:p>
              <a:pPr marL="342900" indent="-342900">
                <a:spcBef>
                  <a:spcPts val="600"/>
                </a:spcBef>
                <a:buSzPct val="8000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訂定</a:t>
              </a:r>
              <a:r>
                <a:rPr lang="zh-TW" altLang="en-US" b="1" kern="0" dirty="0">
                  <a:solidFill>
                    <a:srgbClr val="F2477E"/>
                  </a:solidFill>
                  <a:effectLst/>
                  <a:latin typeface="微軟正黑體"/>
                  <a:ea typeface="微軟正黑體"/>
                </a:rPr>
                <a:t>具創新能力之新創事業認定原則</a:t>
              </a:r>
              <a:r>
                <a:rPr lang="zh-TW" altLang="en-US" b="1" kern="0" dirty="0">
                  <a:solidFill>
                    <a:srgbClr val="73AC64"/>
                  </a:solidFill>
                  <a:effectLst>
                    <a:glow rad="101600">
                      <a:prstClr val="white"/>
                    </a:glow>
                  </a:effectLst>
                  <a:latin typeface="微軟正黑體"/>
                  <a:ea typeface="微軟正黑體"/>
                </a:rPr>
                <a:t>，</a:t>
              </a:r>
              <a:r>
                <a:rPr lang="zh-TW" altLang="en-US" kern="0" dirty="0">
                  <a:effectLst>
                    <a:glow rad="101600">
                      <a:prstClr val="white"/>
                    </a:glow>
                  </a:effectLst>
                  <a:latin typeface="微軟正黑體"/>
                  <a:ea typeface="微軟正黑體"/>
                </a:rPr>
                <a:t>應用於聘僱外籍專業人士、創業家簽證、研發替代役等</a:t>
              </a:r>
              <a:r>
                <a:rPr lang="zh-TW" altLang="en-US" kern="0" dirty="0" smtClean="0">
                  <a:effectLst>
                    <a:glow rad="101600">
                      <a:prstClr val="white"/>
                    </a:glow>
                  </a:effectLst>
                  <a:latin typeface="微軟正黑體"/>
                  <a:ea typeface="微軟正黑體"/>
                </a:rPr>
                <a:t>政策</a:t>
              </a:r>
              <a:r>
                <a:rPr lang="en-US" altLang="zh-TW" kern="0" dirty="0" smtClean="0">
                  <a:effectLst>
                    <a:glow rad="101600">
                      <a:prstClr val="white"/>
                    </a:glow>
                  </a:effectLst>
                  <a:latin typeface="微軟正黑體"/>
                  <a:ea typeface="微軟正黑體"/>
                </a:rPr>
                <a:t>(</a:t>
              </a:r>
              <a:r>
                <a:rPr lang="zh-TW" altLang="en-US" kern="0" dirty="0" smtClean="0">
                  <a:effectLst>
                    <a:glow rad="101600">
                      <a:prstClr val="white"/>
                    </a:glow>
                  </a:effectLst>
                  <a:latin typeface="微軟正黑體"/>
                  <a:ea typeface="微軟正黑體"/>
                </a:rPr>
                <a:t>附錄</a:t>
              </a:r>
              <a:r>
                <a:rPr lang="en-US" altLang="zh-TW" kern="0" dirty="0" smtClean="0">
                  <a:effectLst>
                    <a:glow rad="101600">
                      <a:prstClr val="white"/>
                    </a:glow>
                  </a:effectLst>
                  <a:latin typeface="微軟正黑體"/>
                  <a:ea typeface="微軟正黑體"/>
                </a:rPr>
                <a:t>1)</a:t>
              </a:r>
              <a:endParaRPr lang="en-US" altLang="zh-TW" dirty="0">
                <a:latin typeface="微軟正黑體" panose="020B0604030504040204" pitchFamily="34" charset="-120"/>
                <a:ea typeface="微軟正黑體" panose="020B0604030504040204" pitchFamily="34" charset="-120"/>
                <a:cs typeface="Arial"/>
              </a:endParaRPr>
            </a:p>
            <a:p>
              <a:pPr marL="342900" indent="-342900">
                <a:spcBef>
                  <a:spcPts val="600"/>
                </a:spcBef>
                <a:buClr>
                  <a:schemeClr val="tx1"/>
                </a:buClr>
                <a:buSzPct val="80000"/>
                <a:buFont typeface="Arial" panose="020B0604020202020204" pitchFamily="34" charset="0"/>
                <a:buChar char="•"/>
              </a:pPr>
              <a:r>
                <a:rPr lang="zh-TW" altLang="en-US" b="1" kern="0" dirty="0">
                  <a:solidFill>
                    <a:srgbClr val="F2477E"/>
                  </a:solidFill>
                  <a:effectLst/>
                  <a:latin typeface="微軟正黑體"/>
                  <a:ea typeface="微軟正黑體"/>
                </a:rPr>
                <a:t>金融科技創新實驗條例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草案</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已經立院初審通過</a:t>
              </a:r>
              <a:r>
                <a:rPr lang="zh-TW" altLang="en-US" dirty="0" smtClean="0">
                  <a:latin typeface="微軟正黑體" panose="020B0604030504040204" pitchFamily="34" charset="-120"/>
                  <a:ea typeface="微軟正黑體" panose="020B0604030504040204" pitchFamily="34" charset="-120"/>
                </a:rPr>
                <a:t>，帶動國內金融</a:t>
              </a:r>
              <a:r>
                <a:rPr lang="zh-TW" altLang="en-US" dirty="0">
                  <a:latin typeface="微軟正黑體" panose="020B0604030504040204" pitchFamily="34" charset="-120"/>
                  <a:ea typeface="微軟正黑體" panose="020B0604030504040204" pitchFamily="34" charset="-120"/>
                </a:rPr>
                <a:t>科技發展</a:t>
              </a:r>
              <a:endParaRPr lang="en-US" altLang="zh-TW" dirty="0">
                <a:latin typeface="微軟正黑體" panose="020B0604030504040204" pitchFamily="34" charset="-120"/>
                <a:ea typeface="微軟正黑體" panose="020B0604030504040204" pitchFamily="34" charset="-120"/>
              </a:endParaRPr>
            </a:p>
          </p:txBody>
        </p:sp>
        <p:pic>
          <p:nvPicPr>
            <p:cNvPr id="32" name="圖片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806" y="3573210"/>
              <a:ext cx="599643" cy="599643"/>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grpSp>
      <p:grpSp>
        <p:nvGrpSpPr>
          <p:cNvPr id="49" name="群組 48"/>
          <p:cNvGrpSpPr/>
          <p:nvPr/>
        </p:nvGrpSpPr>
        <p:grpSpPr>
          <a:xfrm>
            <a:off x="5276767" y="-250743"/>
            <a:ext cx="3898228" cy="983729"/>
            <a:chOff x="270816" y="2023662"/>
            <a:chExt cx="8445867" cy="2131340"/>
          </a:xfrm>
        </p:grpSpPr>
        <p:grpSp>
          <p:nvGrpSpPr>
            <p:cNvPr id="50" name="群組 49"/>
            <p:cNvGrpSpPr/>
            <p:nvPr/>
          </p:nvGrpSpPr>
          <p:grpSpPr>
            <a:xfrm>
              <a:off x="270816" y="2023662"/>
              <a:ext cx="8067801" cy="1331829"/>
              <a:chOff x="207978" y="2718124"/>
              <a:chExt cx="8067801" cy="1331829"/>
            </a:xfrm>
          </p:grpSpPr>
          <p:sp>
            <p:nvSpPr>
              <p:cNvPr id="61" name="文字方塊 60"/>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62" name="文字方塊 61"/>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63" name="文字方塊 62"/>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64" name="文字方塊 63"/>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65" name="文字方塊 64"/>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51" name="群組 50"/>
            <p:cNvGrpSpPr/>
            <p:nvPr/>
          </p:nvGrpSpPr>
          <p:grpSpPr>
            <a:xfrm>
              <a:off x="465360" y="2888033"/>
              <a:ext cx="8251323" cy="1266969"/>
              <a:chOff x="583081" y="2898662"/>
              <a:chExt cx="8251323" cy="1266969"/>
            </a:xfrm>
          </p:grpSpPr>
          <p:sp>
            <p:nvSpPr>
              <p:cNvPr id="52" name="文字方塊 51"/>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53"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4"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5"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6" name="文字方塊 55"/>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57" name="文字方塊 56"/>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58" name="文字方塊 57"/>
              <p:cNvSpPr txBox="1"/>
              <p:nvPr/>
            </p:nvSpPr>
            <p:spPr>
              <a:xfrm>
                <a:off x="5760760" y="2898662"/>
                <a:ext cx="1347754" cy="1266969"/>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0"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783015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投影片編號版面配置區 38"/>
          <p:cNvSpPr>
            <a:spLocks noGrp="1"/>
          </p:cNvSpPr>
          <p:nvPr>
            <p:ph type="sldNum" sz="quarter" idx="12"/>
          </p:nvPr>
        </p:nvSpPr>
        <p:spPr/>
        <p:txBody>
          <a:bodyPr/>
          <a:lstStyle/>
          <a:p>
            <a:fld id="{836F5446-3B7C-7642-B92A-DA0CBD8FCE7E}" type="slidenum">
              <a:rPr kumimoji="1" lang="zh-TW" altLang="en-US" smtClean="0"/>
              <a:t>1</a:t>
            </a:fld>
            <a:endParaRPr kumimoji="1" lang="zh-TW" altLang="en-US"/>
          </a:p>
        </p:txBody>
      </p:sp>
      <p:grpSp>
        <p:nvGrpSpPr>
          <p:cNvPr id="102" name="群組 101"/>
          <p:cNvGrpSpPr/>
          <p:nvPr/>
        </p:nvGrpSpPr>
        <p:grpSpPr>
          <a:xfrm>
            <a:off x="185097" y="1882170"/>
            <a:ext cx="8067801" cy="1331829"/>
            <a:chOff x="207978" y="2718124"/>
            <a:chExt cx="8067801" cy="1331829"/>
          </a:xfrm>
        </p:grpSpPr>
        <p:sp>
          <p:nvSpPr>
            <p:cNvPr id="97" name="文字方塊 96"/>
            <p:cNvSpPr txBox="1"/>
            <p:nvPr/>
          </p:nvSpPr>
          <p:spPr>
            <a:xfrm>
              <a:off x="207978" y="2724327"/>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75000"/>
                    </a:schemeClr>
                  </a:solidFill>
                  <a:latin typeface="Impact" charset="0"/>
                  <a:ea typeface="Impact" charset="0"/>
                  <a:cs typeface="Impact" charset="0"/>
                </a:rPr>
                <a:t>1</a:t>
              </a:r>
              <a:endParaRPr kumimoji="1" lang="zh-TW" altLang="en-US" sz="8000" dirty="0">
                <a:solidFill>
                  <a:schemeClr val="bg1">
                    <a:lumMod val="75000"/>
                  </a:schemeClr>
                </a:solidFill>
                <a:latin typeface="Impact" charset="0"/>
                <a:ea typeface="Impact" charset="0"/>
                <a:cs typeface="Impact" charset="0"/>
              </a:endParaRPr>
            </a:p>
          </p:txBody>
        </p:sp>
        <p:sp>
          <p:nvSpPr>
            <p:cNvPr id="98" name="文字方塊 97"/>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75000"/>
                    </a:schemeClr>
                  </a:solidFill>
                  <a:latin typeface="Impact" charset="0"/>
                  <a:ea typeface="Impact" charset="0"/>
                  <a:cs typeface="Impact" charset="0"/>
                </a:rPr>
                <a:t>2</a:t>
              </a:r>
              <a:endParaRPr kumimoji="1" lang="zh-TW" altLang="en-US" sz="8000" dirty="0">
                <a:solidFill>
                  <a:schemeClr val="bg1">
                    <a:lumMod val="75000"/>
                  </a:schemeClr>
                </a:solidFill>
                <a:latin typeface="Impact" charset="0"/>
                <a:ea typeface="Impact" charset="0"/>
                <a:cs typeface="Impact" charset="0"/>
              </a:endParaRPr>
            </a:p>
          </p:txBody>
        </p:sp>
        <p:sp>
          <p:nvSpPr>
            <p:cNvPr id="99" name="文字方塊 98"/>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75000"/>
                    </a:schemeClr>
                  </a:solidFill>
                  <a:latin typeface="Impact" charset="0"/>
                  <a:ea typeface="Impact" charset="0"/>
                  <a:cs typeface="Impact" charset="0"/>
                </a:rPr>
                <a:t>3</a:t>
              </a:r>
              <a:endParaRPr kumimoji="1" lang="zh-TW" altLang="en-US" sz="8000" dirty="0">
                <a:solidFill>
                  <a:schemeClr val="bg1">
                    <a:lumMod val="75000"/>
                  </a:schemeClr>
                </a:solidFill>
                <a:latin typeface="Impact" charset="0"/>
                <a:ea typeface="Impact" charset="0"/>
                <a:cs typeface="Impact" charset="0"/>
              </a:endParaRPr>
            </a:p>
          </p:txBody>
        </p:sp>
        <p:sp>
          <p:nvSpPr>
            <p:cNvPr id="100" name="文字方塊 99"/>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75000"/>
                    </a:schemeClr>
                  </a:solidFill>
                  <a:latin typeface="Impact" charset="0"/>
                  <a:ea typeface="Impact" charset="0"/>
                  <a:cs typeface="Impact" charset="0"/>
                </a:rPr>
                <a:t>4</a:t>
              </a:r>
              <a:endParaRPr kumimoji="1" lang="zh-TW" altLang="en-US" sz="8000" dirty="0">
                <a:solidFill>
                  <a:schemeClr val="bg1">
                    <a:lumMod val="75000"/>
                  </a:schemeClr>
                </a:solidFill>
                <a:latin typeface="Impact" charset="0"/>
                <a:ea typeface="Impact" charset="0"/>
                <a:cs typeface="Impact" charset="0"/>
              </a:endParaRPr>
            </a:p>
          </p:txBody>
        </p:sp>
        <p:sp>
          <p:nvSpPr>
            <p:cNvPr id="101" name="文字方塊 100"/>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75000"/>
                    </a:schemeClr>
                  </a:solidFill>
                  <a:latin typeface="Impact" charset="0"/>
                  <a:ea typeface="Impact" charset="0"/>
                  <a:cs typeface="Impact" charset="0"/>
                </a:rPr>
                <a:t>5</a:t>
              </a:r>
              <a:endParaRPr kumimoji="1" lang="zh-TW" altLang="en-US" sz="8000" dirty="0">
                <a:solidFill>
                  <a:schemeClr val="bg1">
                    <a:lumMod val="75000"/>
                  </a:schemeClr>
                </a:solidFill>
                <a:latin typeface="Impact" charset="0"/>
                <a:ea typeface="Impact" charset="0"/>
                <a:cs typeface="Impact" charset="0"/>
              </a:endParaRPr>
            </a:p>
          </p:txBody>
        </p:sp>
      </p:grpSp>
      <p:grpSp>
        <p:nvGrpSpPr>
          <p:cNvPr id="73" name="群組 72"/>
          <p:cNvGrpSpPr/>
          <p:nvPr/>
        </p:nvGrpSpPr>
        <p:grpSpPr>
          <a:xfrm>
            <a:off x="465360" y="2888033"/>
            <a:ext cx="8251323" cy="1446550"/>
            <a:chOff x="583081" y="2898662"/>
            <a:chExt cx="8251323" cy="1446550"/>
          </a:xfrm>
        </p:grpSpPr>
        <p:sp>
          <p:nvSpPr>
            <p:cNvPr id="56" name="文字方塊 55"/>
            <p:cNvSpPr txBox="1"/>
            <p:nvPr/>
          </p:nvSpPr>
          <p:spPr>
            <a:xfrm>
              <a:off x="583081" y="2898662"/>
              <a:ext cx="1347754" cy="1446550"/>
            </a:xfrm>
            <a:prstGeom prst="rect">
              <a:avLst/>
            </a:prstGeom>
            <a:noFill/>
          </p:spPr>
          <p:txBody>
            <a:bodyPr wrap="square" rtlCol="0">
              <a:spAutoFit/>
            </a:bodyPr>
            <a:lstStyle/>
            <a:p>
              <a:r>
                <a:rPr lang="zh-TW" altLang="en-US" sz="4400" b="1" dirty="0">
                  <a:latin typeface="微軟正黑體" panose="020B0604030504040204" pitchFamily="34" charset="-120"/>
                  <a:ea typeface="微軟正黑體" panose="020B0604030504040204" pitchFamily="34" charset="-120"/>
                </a:rPr>
                <a:t>前言</a:t>
              </a:r>
              <a:endParaRPr lang="en-US" altLang="zh-TW" sz="4400" b="1" dirty="0">
                <a:latin typeface="微軟正黑體" panose="020B0604030504040204" pitchFamily="34" charset="-120"/>
                <a:ea typeface="微軟正黑體" panose="020B0604030504040204" pitchFamily="34" charset="-120"/>
              </a:endParaRPr>
            </a:p>
            <a:p>
              <a:r>
                <a:rPr lang="zh-TW" altLang="en-US" sz="4400" b="1" dirty="0">
                  <a:latin typeface="微軟正黑體" panose="020B0604030504040204" pitchFamily="34" charset="-120"/>
                  <a:ea typeface="微軟正黑體" panose="020B0604030504040204" pitchFamily="34" charset="-120"/>
                </a:rPr>
                <a:t>說明</a:t>
              </a:r>
              <a:endParaRPr lang="en-US" altLang="zh-TW" sz="4400" b="1" dirty="0">
                <a:latin typeface="微軟正黑體" panose="020B0604030504040204" pitchFamily="34" charset="-120"/>
                <a:ea typeface="微軟正黑體" panose="020B0604030504040204" pitchFamily="34" charset="-120"/>
              </a:endParaRPr>
            </a:p>
          </p:txBody>
        </p:sp>
        <p:sp>
          <p:nvSpPr>
            <p:cNvPr id="58" name="三角形 57"/>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5" name="三角形 64"/>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6" name="三角形 65"/>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7" name="文字方塊 66"/>
            <p:cNvSpPr txBox="1"/>
            <p:nvPr/>
          </p:nvSpPr>
          <p:spPr>
            <a:xfrm>
              <a:off x="2308974" y="2898662"/>
              <a:ext cx="1347754" cy="1446550"/>
            </a:xfrm>
            <a:prstGeom prst="rect">
              <a:avLst/>
            </a:prstGeom>
            <a:noFill/>
          </p:spPr>
          <p:txBody>
            <a:bodyPr wrap="square" rtlCol="0">
              <a:spAutoFit/>
            </a:bodyPr>
            <a:lstStyle/>
            <a:p>
              <a:r>
                <a:rPr lang="zh-TW" altLang="en-US" sz="4400" b="1" dirty="0">
                  <a:latin typeface="微軟正黑體" panose="020B0604030504040204" pitchFamily="34" charset="-120"/>
                  <a:ea typeface="微軟正黑體" panose="020B0604030504040204" pitchFamily="34" charset="-120"/>
                </a:rPr>
                <a:t>面臨問題</a:t>
              </a:r>
              <a:endParaRPr lang="en-US" altLang="zh-TW" sz="4400" b="1" dirty="0">
                <a:latin typeface="微軟正黑體" panose="020B0604030504040204" pitchFamily="34" charset="-120"/>
                <a:ea typeface="微軟正黑體" panose="020B0604030504040204" pitchFamily="34" charset="-120"/>
              </a:endParaRPr>
            </a:p>
          </p:txBody>
        </p:sp>
        <p:sp>
          <p:nvSpPr>
            <p:cNvPr id="68" name="文字方塊 67"/>
            <p:cNvSpPr txBox="1"/>
            <p:nvPr/>
          </p:nvSpPr>
          <p:spPr>
            <a:xfrm>
              <a:off x="4034867" y="2898662"/>
              <a:ext cx="1347754" cy="1446550"/>
            </a:xfrm>
            <a:prstGeom prst="rect">
              <a:avLst/>
            </a:prstGeom>
            <a:noFill/>
          </p:spPr>
          <p:txBody>
            <a:bodyPr wrap="square" rtlCol="0">
              <a:spAutoFit/>
            </a:bodyPr>
            <a:lstStyle/>
            <a:p>
              <a:r>
                <a:rPr lang="zh-TW" altLang="en-US" sz="4400" b="1" dirty="0" smtClean="0">
                  <a:latin typeface="微軟正黑體" panose="020B0604030504040204" pitchFamily="34" charset="-120"/>
                  <a:ea typeface="微軟正黑體" panose="020B0604030504040204" pitchFamily="34" charset="-120"/>
                </a:rPr>
                <a:t>目前作法</a:t>
              </a:r>
              <a:endParaRPr lang="en-US" altLang="zh-TW" sz="4400" b="1" dirty="0">
                <a:latin typeface="微軟正黑體" panose="020B0604030504040204" pitchFamily="34" charset="-120"/>
                <a:ea typeface="微軟正黑體" panose="020B0604030504040204" pitchFamily="34" charset="-120"/>
              </a:endParaRPr>
            </a:p>
          </p:txBody>
        </p:sp>
        <p:sp>
          <p:nvSpPr>
            <p:cNvPr id="69" name="文字方塊 68"/>
            <p:cNvSpPr txBox="1"/>
            <p:nvPr/>
          </p:nvSpPr>
          <p:spPr>
            <a:xfrm>
              <a:off x="5760760" y="2898662"/>
              <a:ext cx="1347754" cy="1446550"/>
            </a:xfrm>
            <a:prstGeom prst="rect">
              <a:avLst/>
            </a:prstGeom>
            <a:noFill/>
          </p:spPr>
          <p:txBody>
            <a:bodyPr wrap="square" rtlCol="0">
              <a:spAutoFit/>
            </a:bodyPr>
            <a:lstStyle/>
            <a:p>
              <a:r>
                <a:rPr lang="zh-TW" altLang="en-US" sz="4400" b="1" dirty="0" smtClean="0">
                  <a:latin typeface="微軟正黑體" panose="020B0604030504040204" pitchFamily="34" charset="-120"/>
                  <a:ea typeface="微軟正黑體" panose="020B0604030504040204" pitchFamily="34" charset="-120"/>
                </a:rPr>
                <a:t>看見未來</a:t>
              </a:r>
              <a:endParaRPr lang="en-US" altLang="zh-TW" sz="4400" b="1" dirty="0">
                <a:latin typeface="微軟正黑體" panose="020B0604030504040204" pitchFamily="34" charset="-120"/>
                <a:ea typeface="微軟正黑體" panose="020B0604030504040204" pitchFamily="34" charset="-120"/>
              </a:endParaRPr>
            </a:p>
          </p:txBody>
        </p:sp>
        <p:sp>
          <p:nvSpPr>
            <p:cNvPr id="70" name="文字方塊 69"/>
            <p:cNvSpPr txBox="1"/>
            <p:nvPr/>
          </p:nvSpPr>
          <p:spPr>
            <a:xfrm>
              <a:off x="7486650" y="2898662"/>
              <a:ext cx="1347754" cy="1446550"/>
            </a:xfrm>
            <a:prstGeom prst="rect">
              <a:avLst/>
            </a:prstGeom>
            <a:noFill/>
          </p:spPr>
          <p:txBody>
            <a:bodyPr wrap="square" rtlCol="0">
              <a:spAutoFit/>
            </a:bodyPr>
            <a:lstStyle/>
            <a:p>
              <a:r>
                <a:rPr lang="zh-TW" altLang="en-US" sz="4400" b="1" dirty="0">
                  <a:latin typeface="微軟正黑體" panose="020B0604030504040204" pitchFamily="34" charset="-120"/>
                  <a:ea typeface="微軟正黑體" panose="020B0604030504040204" pitchFamily="34" charset="-120"/>
                </a:rPr>
                <a:t>結論建議</a:t>
              </a:r>
              <a:endParaRPr lang="en-US" altLang="zh-TW" sz="4400" b="1" dirty="0">
                <a:latin typeface="微軟正黑體" panose="020B0604030504040204" pitchFamily="34" charset="-120"/>
                <a:ea typeface="微軟正黑體" panose="020B0604030504040204" pitchFamily="34" charset="-120"/>
              </a:endParaRPr>
            </a:p>
          </p:txBody>
        </p:sp>
        <p:sp>
          <p:nvSpPr>
            <p:cNvPr id="71" name="三角形 70"/>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sp>
        <p:nvSpPr>
          <p:cNvPr id="116" name="文字方塊 115"/>
          <p:cNvSpPr txBox="1"/>
          <p:nvPr/>
        </p:nvSpPr>
        <p:spPr>
          <a:xfrm>
            <a:off x="420348" y="425916"/>
            <a:ext cx="2713206" cy="769441"/>
          </a:xfrm>
          <a:prstGeom prst="rect">
            <a:avLst/>
          </a:prstGeom>
          <a:noFill/>
        </p:spPr>
        <p:txBody>
          <a:bodyPr wrap="square" rtlCol="0">
            <a:spAutoFit/>
          </a:bodyPr>
          <a:lstStyle/>
          <a:p>
            <a:r>
              <a:rPr kumimoji="1" lang="zh-TW" altLang="en-US" sz="4400" b="1" dirty="0">
                <a:latin typeface="微軟正黑體" panose="020B0604030504040204" pitchFamily="34" charset="-120"/>
                <a:ea typeface="微軟正黑體" panose="020B0604030504040204" pitchFamily="34" charset="-120"/>
                <a:cs typeface="Lantinghei TC Demibold" charset="-120"/>
              </a:rPr>
              <a:t>報告大綱</a:t>
            </a:r>
          </a:p>
        </p:txBody>
      </p:sp>
      <p:sp>
        <p:nvSpPr>
          <p:cNvPr id="193" name="Shape 206"/>
          <p:cNvSpPr>
            <a:spLocks noChangeArrowheads="1"/>
          </p:cNvSpPr>
          <p:nvPr/>
        </p:nvSpPr>
        <p:spPr bwMode="auto">
          <a:xfrm>
            <a:off x="250306" y="2764929"/>
            <a:ext cx="310556" cy="1745078"/>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chemeClr val="bg1">
                <a:lumMod val="85000"/>
              </a:scheme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196" name="Shape 207"/>
          <p:cNvSpPr>
            <a:spLocks noChangeArrowheads="1"/>
          </p:cNvSpPr>
          <p:nvPr/>
        </p:nvSpPr>
        <p:spPr bwMode="auto">
          <a:xfrm rot="10800000">
            <a:off x="8438754" y="2716050"/>
            <a:ext cx="347755" cy="1790515"/>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chemeClr val="bg1">
                <a:lumMod val="85000"/>
              </a:scheme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Tree>
    <p:extLst>
      <p:ext uri="{BB962C8B-B14F-4D97-AF65-F5344CB8AC3E}">
        <p14:creationId xmlns:p14="http://schemas.microsoft.com/office/powerpoint/2010/main" val="1724610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19</a:t>
            </a:fld>
            <a:endParaRPr kumimoji="1" lang="zh-TW" altLang="en-US"/>
          </a:p>
        </p:txBody>
      </p:sp>
      <p:grpSp>
        <p:nvGrpSpPr>
          <p:cNvPr id="2" name="群組 1"/>
          <p:cNvGrpSpPr/>
          <p:nvPr/>
        </p:nvGrpSpPr>
        <p:grpSpPr>
          <a:xfrm>
            <a:off x="521530" y="352618"/>
            <a:ext cx="8048531" cy="3096290"/>
            <a:chOff x="521530" y="555818"/>
            <a:chExt cx="8048531" cy="3096290"/>
          </a:xfrm>
        </p:grpSpPr>
        <p:grpSp>
          <p:nvGrpSpPr>
            <p:cNvPr id="23" name="群組 22"/>
            <p:cNvGrpSpPr/>
            <p:nvPr/>
          </p:nvGrpSpPr>
          <p:grpSpPr>
            <a:xfrm>
              <a:off x="541939" y="647974"/>
              <a:ext cx="8028122" cy="3004134"/>
              <a:chOff x="544830" y="3694450"/>
              <a:chExt cx="8028122" cy="3004134"/>
            </a:xfrm>
          </p:grpSpPr>
          <p:sp>
            <p:nvSpPr>
              <p:cNvPr id="24" name="文字方塊 23"/>
              <p:cNvSpPr txBox="1"/>
              <p:nvPr/>
            </p:nvSpPr>
            <p:spPr>
              <a:xfrm>
                <a:off x="544830" y="4194199"/>
                <a:ext cx="8028122" cy="769441"/>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新創走出去 世界引進來</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25" name="文字方塊 24"/>
              <p:cNvSpPr txBox="1"/>
              <p:nvPr/>
            </p:nvSpPr>
            <p:spPr>
              <a:xfrm>
                <a:off x="1165508" y="3694450"/>
                <a:ext cx="1415772"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國際鏈結</a:t>
                </a:r>
              </a:p>
            </p:txBody>
          </p:sp>
          <p:sp>
            <p:nvSpPr>
              <p:cNvPr id="26" name="文字方塊 25"/>
              <p:cNvSpPr txBox="1"/>
              <p:nvPr/>
            </p:nvSpPr>
            <p:spPr>
              <a:xfrm>
                <a:off x="544830" y="4913480"/>
                <a:ext cx="8010994" cy="1785104"/>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zh-TW" altLang="en-US" dirty="0">
                    <a:solidFill>
                      <a:prstClr val="black"/>
                    </a:solidFill>
                    <a:latin typeface="微軟正黑體" panose="020B0604030504040204" pitchFamily="34" charset="-120"/>
                    <a:ea typeface="微軟正黑體" panose="020B0604030504040204" pitchFamily="34" charset="-120"/>
                  </a:rPr>
                  <a:t>成立亞洲</a:t>
                </a:r>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矽谷執行中心</a:t>
                </a:r>
                <a:r>
                  <a:rPr lang="zh-TW" altLang="en-US" b="1" kern="0" dirty="0">
                    <a:solidFill>
                      <a:srgbClr val="F2477E"/>
                    </a:solidFill>
                    <a:effectLst/>
                    <a:latin typeface="微軟正黑體"/>
                    <a:ea typeface="微軟正黑體"/>
                  </a:rPr>
                  <a:t>美國矽谷辦公室</a:t>
                </a:r>
                <a:r>
                  <a:rPr lang="zh-TW" altLang="en-US" dirty="0">
                    <a:solidFill>
                      <a:prstClr val="black"/>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串聯當地新創網絡</a:t>
                </a:r>
                <a:endParaRPr lang="en-US" altLang="zh-TW" dirty="0">
                  <a:solidFill>
                    <a:prstClr val="black"/>
                  </a:solidFill>
                  <a:latin typeface="微軟正黑體" panose="020B0604030504040204" pitchFamily="34" charset="-120"/>
                  <a:ea typeface="微軟正黑體" panose="020B0604030504040204" pitchFamily="34" charset="-120"/>
                </a:endParaRPr>
              </a:p>
              <a:p>
                <a:pPr marL="342900" indent="-342900" algn="just">
                  <a:spcAft>
                    <a:spcPts val="600"/>
                  </a:spcAft>
                  <a:buFont typeface="Arial" panose="020B0604020202020204" pitchFamily="34" charset="0"/>
                  <a:buChar char="•"/>
                </a:pPr>
                <a:r>
                  <a:rPr lang="zh-TW" altLang="en-US" dirty="0">
                    <a:solidFill>
                      <a:prstClr val="black"/>
                    </a:solidFill>
                    <a:latin typeface="微軟正黑體" panose="020B0604030504040204" pitchFamily="34" charset="-120"/>
                    <a:ea typeface="微軟正黑體" panose="020B0604030504040204" pitchFamily="34" charset="-120"/>
                  </a:rPr>
                  <a:t>協助新創團隊</a:t>
                </a:r>
                <a:r>
                  <a:rPr lang="zh-TW" altLang="en-US" b="1" kern="0" dirty="0">
                    <a:solidFill>
                      <a:srgbClr val="F2477E"/>
                    </a:solidFill>
                    <a:effectLst/>
                    <a:latin typeface="微軟正黑體"/>
                    <a:ea typeface="微軟正黑體"/>
                  </a:rPr>
                  <a:t>出國參展參賽、進駐海外加速器</a:t>
                </a:r>
                <a:r>
                  <a:rPr lang="zh-TW" altLang="en-US" dirty="0">
                    <a:solidFill>
                      <a:prstClr val="black"/>
                    </a:solidFill>
                    <a:latin typeface="微軟正黑體" panose="020B0604030504040204" pitchFamily="34" charset="-120"/>
                    <a:ea typeface="微軟正黑體" panose="020B0604030504040204" pitchFamily="34" charset="-120"/>
                  </a:rPr>
                  <a:t>等</a:t>
                </a:r>
                <a:endParaRPr lang="en-US" altLang="zh-TW" dirty="0">
                  <a:latin typeface="微軟正黑體" panose="020B0604030504040204" pitchFamily="34" charset="-120"/>
                  <a:ea typeface="微軟正黑體" panose="020B0604030504040204" pitchFamily="34" charset="-120"/>
                </a:endParaRPr>
              </a:p>
              <a:p>
                <a:pPr marL="342900" indent="-342900" algn="just">
                  <a:spcAft>
                    <a:spcPts val="600"/>
                  </a:spcAft>
                  <a:buClr>
                    <a:schemeClr val="tx1"/>
                  </a:buClr>
                  <a:buFont typeface="Arial" panose="020B0604020202020204" pitchFamily="34" charset="0"/>
                  <a:buChar char="•"/>
                </a:pPr>
                <a:r>
                  <a:rPr lang="zh-TW" altLang="en-US" b="1" kern="0" dirty="0">
                    <a:solidFill>
                      <a:srgbClr val="F2477E"/>
                    </a:solidFill>
                    <a:effectLst/>
                    <a:latin typeface="微軟正黑體"/>
                    <a:ea typeface="微軟正黑體"/>
                  </a:rPr>
                  <a:t>邀請國際新創來臺</a:t>
                </a:r>
                <a:r>
                  <a:rPr lang="zh-TW" altLang="en-US" dirty="0">
                    <a:solidFill>
                      <a:prstClr val="black"/>
                    </a:solidFill>
                    <a:latin typeface="微軟正黑體" panose="020B0604030504040204" pitchFamily="34" charset="-120"/>
                    <a:ea typeface="微軟正黑體" panose="020B0604030504040204" pitchFamily="34" charset="-120"/>
                  </a:rPr>
                  <a:t>，與國內企業、投資人及新創社群交流</a:t>
                </a:r>
                <a:endParaRPr lang="en-US" altLang="zh-TW" dirty="0">
                  <a:solidFill>
                    <a:prstClr val="black"/>
                  </a:solidFill>
                  <a:latin typeface="微軟正黑體" panose="020B0604030504040204" pitchFamily="34" charset="-120"/>
                  <a:ea typeface="微軟正黑體" panose="020B0604030504040204" pitchFamily="34" charset="-120"/>
                </a:endParaRPr>
              </a:p>
              <a:p>
                <a:pPr marL="342900" indent="-342900" algn="just">
                  <a:spcAft>
                    <a:spcPts val="60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鏈結</a:t>
                </a:r>
                <a:r>
                  <a:rPr lang="zh-TW" altLang="en-US" b="1" kern="0" dirty="0">
                    <a:solidFill>
                      <a:srgbClr val="F2477E"/>
                    </a:solidFill>
                    <a:effectLst/>
                    <a:latin typeface="微軟正黑體"/>
                    <a:ea typeface="微軟正黑體"/>
                  </a:rPr>
                  <a:t>國際加速器課程</a:t>
                </a:r>
                <a:r>
                  <a:rPr lang="zh-TW" altLang="en-US" dirty="0">
                    <a:solidFill>
                      <a:srgbClr val="C00000"/>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如</a:t>
                </a:r>
                <a:r>
                  <a:rPr lang="en-US" altLang="zh-TW" dirty="0" err="1">
                    <a:solidFill>
                      <a:prstClr val="black"/>
                    </a:solidFill>
                    <a:latin typeface="微軟正黑體" panose="020B0604030504040204" pitchFamily="34" charset="-120"/>
                    <a:ea typeface="微軟正黑體" panose="020B0604030504040204" pitchFamily="34" charset="-120"/>
                    <a:sym typeface="Raleway"/>
                  </a:rPr>
                  <a:t>FbStart</a:t>
                </a:r>
                <a:r>
                  <a:rPr lang="zh-TW" altLang="en-US" dirty="0">
                    <a:solidFill>
                      <a:prstClr val="black"/>
                    </a:solidFill>
                    <a:latin typeface="微軟正黑體" panose="020B0604030504040204" pitchFamily="34" charset="-120"/>
                    <a:ea typeface="微軟正黑體" panose="020B0604030504040204" pitchFamily="34" charset="-120"/>
                    <a:sym typeface="Raleway"/>
                  </a:rPr>
                  <a:t>加速計畫等</a:t>
                </a:r>
                <a:r>
                  <a:rPr lang="zh-TW" altLang="en-US" dirty="0">
                    <a:solidFill>
                      <a:prstClr val="black"/>
                    </a:solidFill>
                    <a:latin typeface="微軟正黑體" panose="020B0604030504040204" pitchFamily="34" charset="-120"/>
                    <a:ea typeface="微軟正黑體" panose="020B0604030504040204" pitchFamily="34" charset="-120"/>
                  </a:rPr>
                  <a:t>，提供新創</a:t>
                </a:r>
                <a:r>
                  <a:rPr lang="zh-TW" altLang="en-US" dirty="0" smtClean="0">
                    <a:solidFill>
                      <a:prstClr val="black"/>
                    </a:solidFill>
                    <a:latin typeface="微軟正黑體" panose="020B0604030504040204" pitchFamily="34" charset="-120"/>
                    <a:ea typeface="微軟正黑體" panose="020B0604030504040204" pitchFamily="34" charset="-120"/>
                  </a:rPr>
                  <a:t>相關服務</a:t>
                </a:r>
                <a:endParaRPr lang="zh-TW" altLang="en-US" dirty="0">
                  <a:solidFill>
                    <a:prstClr val="black"/>
                  </a:solidFill>
                  <a:latin typeface="微軟正黑體" panose="020B0604030504040204" pitchFamily="34" charset="-120"/>
                  <a:ea typeface="微軟正黑體" panose="020B0604030504040204" pitchFamily="34" charset="-120"/>
                </a:endParaRPr>
              </a:p>
              <a:p>
                <a:pPr marL="342900" indent="-342900" algn="just">
                  <a:spcAft>
                    <a:spcPts val="600"/>
                  </a:spcAft>
                  <a:buClr>
                    <a:schemeClr val="tx1"/>
                  </a:buClr>
                  <a:buFont typeface="Arial" panose="020B0604020202020204" pitchFamily="34" charset="0"/>
                  <a:buChar char="•"/>
                </a:pPr>
                <a:r>
                  <a:rPr lang="zh-TW" altLang="en-US" b="1" kern="0" dirty="0">
                    <a:solidFill>
                      <a:srgbClr val="F2477E"/>
                    </a:solidFill>
                    <a:effectLst/>
                    <a:latin typeface="微軟正黑體"/>
                    <a:ea typeface="微軟正黑體"/>
                  </a:rPr>
                  <a:t>辦理資金媒合會，</a:t>
                </a:r>
                <a:r>
                  <a:rPr lang="zh-TW" altLang="en-US" dirty="0">
                    <a:solidFill>
                      <a:prstClr val="black"/>
                    </a:solidFill>
                    <a:latin typeface="微軟正黑體" panose="020B0604030504040204" pitchFamily="34" charset="-120"/>
                    <a:ea typeface="微軟正黑體" panose="020B0604030504040204" pitchFamily="34" charset="-120"/>
                  </a:rPr>
                  <a:t>協助鏈結國際資金</a:t>
                </a:r>
              </a:p>
            </p:txBody>
          </p:sp>
        </p:grpSp>
        <p:pic>
          <p:nvPicPr>
            <p:cNvPr id="28" name="圖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1530" y="555818"/>
              <a:ext cx="553821" cy="553821"/>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grpSp>
      <p:grpSp>
        <p:nvGrpSpPr>
          <p:cNvPr id="30" name="群組 29"/>
          <p:cNvGrpSpPr/>
          <p:nvPr/>
        </p:nvGrpSpPr>
        <p:grpSpPr>
          <a:xfrm>
            <a:off x="562348" y="3580331"/>
            <a:ext cx="8160679" cy="3233617"/>
            <a:chOff x="544830" y="3630950"/>
            <a:chExt cx="8160679" cy="3233617"/>
          </a:xfrm>
        </p:grpSpPr>
        <p:sp>
          <p:nvSpPr>
            <p:cNvPr id="32" name="文字方塊 31"/>
            <p:cNvSpPr txBox="1"/>
            <p:nvPr/>
          </p:nvSpPr>
          <p:spPr>
            <a:xfrm>
              <a:off x="544830" y="4062460"/>
              <a:ext cx="8028122" cy="769441"/>
            </a:xfrm>
            <a:prstGeom prst="rect">
              <a:avLst/>
            </a:prstGeom>
            <a:noFill/>
          </p:spPr>
          <p:txBody>
            <a:bodyPr wrap="square" rtlCol="0">
              <a:spAutoFit/>
            </a:bodyPr>
            <a:lstStyle/>
            <a:p>
              <a:r>
                <a:rPr kumimoji="1" lang="zh-TW" altLang="en-US" sz="44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擴增創新</a:t>
              </a:r>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場域</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33" name="文字方塊 32"/>
            <p:cNvSpPr txBox="1"/>
            <p:nvPr/>
          </p:nvSpPr>
          <p:spPr>
            <a:xfrm>
              <a:off x="1165508" y="3630950"/>
              <a:ext cx="1415772"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創新場域</a:t>
              </a:r>
            </a:p>
          </p:txBody>
        </p:sp>
        <p:sp>
          <p:nvSpPr>
            <p:cNvPr id="34" name="文字方塊 33"/>
            <p:cNvSpPr txBox="1"/>
            <p:nvPr/>
          </p:nvSpPr>
          <p:spPr>
            <a:xfrm>
              <a:off x="544831" y="4725520"/>
              <a:ext cx="8160678" cy="213904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TW" altLang="en-US" dirty="0">
                  <a:solidFill>
                    <a:prstClr val="black"/>
                  </a:solidFill>
                  <a:latin typeface="微軟正黑體" panose="020B0604030504040204" pitchFamily="34" charset="-120"/>
                  <a:ea typeface="微軟正黑體" panose="020B0604030504040204" pitchFamily="34" charset="-120"/>
                </a:rPr>
                <a:t>增設</a:t>
              </a:r>
              <a:r>
                <a:rPr lang="zh-TW" altLang="en-US" b="1" kern="0" dirty="0">
                  <a:solidFill>
                    <a:srgbClr val="F2477E"/>
                  </a:solidFill>
                  <a:effectLst/>
                  <a:latin typeface="微軟正黑體"/>
                  <a:ea typeface="微軟正黑體"/>
                </a:rPr>
                <a:t>中區、南區</a:t>
              </a:r>
              <a:r>
                <a:rPr lang="zh-TW" altLang="en-US" dirty="0">
                  <a:latin typeface="微軟正黑體" panose="020B0604030504040204" pitchFamily="34" charset="-120"/>
                  <a:ea typeface="微軟正黑體" panose="020B0604030504040204" pitchFamily="34" charset="-120"/>
                </a:rPr>
                <a:t>青創基地</a:t>
              </a:r>
              <a:endParaRPr lang="en-US" altLang="zh-TW" dirty="0">
                <a:latin typeface="微軟正黑體" panose="020B0604030504040204" pitchFamily="34" charset="-120"/>
                <a:ea typeface="微軟正黑體" panose="020B0604030504040204" pitchFamily="34" charset="-120"/>
              </a:endParaRPr>
            </a:p>
            <a:p>
              <a:pPr marL="342900" indent="-342900">
                <a:spcAft>
                  <a:spcPts val="600"/>
                </a:spcAft>
                <a:buFont typeface="Arial" panose="020B0604020202020204" pitchFamily="34" charset="0"/>
                <a:buChar char="•"/>
              </a:pPr>
              <a:r>
                <a:rPr lang="zh-TW" altLang="en-US" dirty="0">
                  <a:solidFill>
                    <a:prstClr val="black"/>
                  </a:solidFill>
                  <a:latin typeface="微軟正黑體" panose="020B0604030504040204" pitchFamily="34" charset="-120"/>
                  <a:ea typeface="微軟正黑體" panose="020B0604030504040204" pitchFamily="34" charset="-120"/>
                </a:rPr>
                <a:t>成立</a:t>
              </a:r>
              <a:r>
                <a:rPr lang="zh-TW" altLang="en-US" b="1" kern="0" dirty="0">
                  <a:solidFill>
                    <a:srgbClr val="F2477E"/>
                  </a:solidFill>
                  <a:effectLst/>
                  <a:latin typeface="微軟正黑體"/>
                  <a:ea typeface="微軟正黑體"/>
                </a:rPr>
                <a:t>社會創新實驗中心</a:t>
              </a:r>
              <a:endParaRPr lang="en-US" altLang="zh-TW" b="1" kern="0" dirty="0">
                <a:solidFill>
                  <a:srgbClr val="F2477E"/>
                </a:solidFill>
                <a:effectLst/>
                <a:latin typeface="微軟正黑體"/>
                <a:ea typeface="微軟正黑體"/>
              </a:endParaRPr>
            </a:p>
            <a:p>
              <a:pPr marL="342900" indent="-342900">
                <a:spcAft>
                  <a:spcPts val="60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推動</a:t>
              </a:r>
              <a:r>
                <a:rPr lang="zh-TW" altLang="en-US" b="1" kern="0" dirty="0">
                  <a:solidFill>
                    <a:srgbClr val="F2477E"/>
                  </a:solidFill>
                  <a:effectLst/>
                  <a:latin typeface="微軟正黑體"/>
                  <a:ea typeface="微軟正黑體"/>
                </a:rPr>
                <a:t>育成機構轉型</a:t>
              </a:r>
              <a:endParaRPr lang="en-US" altLang="zh-TW" b="1" kern="0" dirty="0">
                <a:solidFill>
                  <a:srgbClr val="F2477E"/>
                </a:solidFill>
                <a:effectLst/>
                <a:latin typeface="微軟正黑體"/>
                <a:ea typeface="微軟正黑體"/>
              </a:endParaRPr>
            </a:p>
            <a:p>
              <a:pPr marL="342900" indent="-342900">
                <a:spcAft>
                  <a:spcPts val="60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林口選手村推動</a:t>
              </a:r>
              <a:r>
                <a:rPr lang="zh-TW" altLang="en-US" b="1" kern="0" dirty="0">
                  <a:solidFill>
                    <a:srgbClr val="F2477E"/>
                  </a:solidFill>
                  <a:effectLst/>
                  <a:latin typeface="微軟正黑體"/>
                  <a:ea typeface="微軟正黑體"/>
                </a:rPr>
                <a:t>國際創新聚落</a:t>
              </a:r>
              <a:endParaRPr lang="en-US" altLang="zh-TW" b="1" kern="0" dirty="0">
                <a:solidFill>
                  <a:srgbClr val="F2477E"/>
                </a:solidFill>
                <a:effectLst/>
                <a:latin typeface="微軟正黑體"/>
                <a:ea typeface="微軟正黑體"/>
              </a:endParaRPr>
            </a:p>
            <a:p>
              <a:pPr marL="342900" indent="-342900">
                <a:spcAft>
                  <a:spcPts val="600"/>
                </a:spcAft>
                <a:buFont typeface="Arial" panose="020B0604020202020204" pitchFamily="34" charset="0"/>
                <a:buChar char="•"/>
              </a:pPr>
              <a:r>
                <a:rPr lang="zh-TW" altLang="en-US" dirty="0">
                  <a:solidFill>
                    <a:prstClr val="black"/>
                  </a:solidFill>
                  <a:latin typeface="微軟正黑體" panose="020B0604030504040204" pitchFamily="34" charset="-120"/>
                  <a:ea typeface="微軟正黑體" panose="020B0604030504040204" pitchFamily="34" charset="-120"/>
                </a:rPr>
                <a:t>推動</a:t>
              </a:r>
              <a:r>
                <a:rPr lang="zh-TW" altLang="en-US" b="1" kern="0" dirty="0">
                  <a:solidFill>
                    <a:srgbClr val="F2477E"/>
                  </a:solidFill>
                  <a:effectLst/>
                  <a:latin typeface="微軟正黑體"/>
                  <a:ea typeface="微軟正黑體"/>
                </a:rPr>
                <a:t>青年科技創新創業基地</a:t>
              </a:r>
              <a:endParaRPr lang="en-US" altLang="zh-TW" b="1" kern="0" dirty="0">
                <a:solidFill>
                  <a:srgbClr val="F2477E"/>
                </a:solidFill>
                <a:effectLst/>
                <a:latin typeface="微軟正黑體"/>
                <a:ea typeface="微軟正黑體"/>
              </a:endParaRPr>
            </a:p>
            <a:p>
              <a:pPr marL="342900" indent="-342900">
                <a:spcAft>
                  <a:spcPts val="600"/>
                </a:spcAft>
                <a:buFont typeface="Arial" panose="020B0604020202020204" pitchFamily="34" charset="0"/>
                <a:buChar char="•"/>
              </a:pPr>
              <a:r>
                <a:rPr lang="zh-TW" altLang="en-US" dirty="0">
                  <a:solidFill>
                    <a:prstClr val="black"/>
                  </a:solidFill>
                  <a:latin typeface="微軟正黑體" panose="020B0604030504040204" pitchFamily="34" charset="-120"/>
                  <a:ea typeface="微軟正黑體" panose="020B0604030504040204" pitchFamily="34" charset="-120"/>
                </a:rPr>
                <a:t>規劃設立</a:t>
              </a:r>
              <a:r>
                <a:rPr lang="en-US" altLang="zh-TW" b="1" kern="0" dirty="0">
                  <a:solidFill>
                    <a:srgbClr val="F2477E"/>
                  </a:solidFill>
                  <a:effectLst/>
                  <a:latin typeface="微軟正黑體"/>
                  <a:ea typeface="微軟正黑體"/>
                </a:rPr>
                <a:t>AR/VR</a:t>
              </a:r>
              <a:r>
                <a:rPr lang="zh-TW" altLang="en-US" dirty="0">
                  <a:solidFill>
                    <a:prstClr val="black"/>
                  </a:solidFill>
                  <a:latin typeface="微軟正黑體" panose="020B0604030504040204" pitchFamily="34" charset="-120"/>
                  <a:ea typeface="微軟正黑體" panose="020B0604030504040204" pitchFamily="34" charset="-120"/>
                </a:rPr>
                <a:t>體驗園區及應用示範創新場域</a:t>
              </a:r>
              <a:endParaRPr lang="en-US" altLang="zh-TW" dirty="0">
                <a:solidFill>
                  <a:prstClr val="black"/>
                </a:solidFill>
                <a:latin typeface="微軟正黑體" panose="020B0604030504040204" pitchFamily="34" charset="-120"/>
                <a:ea typeface="微軟正黑體" panose="020B0604030504040204" pitchFamily="34" charset="-120"/>
              </a:endParaRPr>
            </a:p>
          </p:txBody>
        </p:sp>
      </p:grpSp>
      <p:pic>
        <p:nvPicPr>
          <p:cNvPr id="41" name="圖片 4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045" y="3490963"/>
            <a:ext cx="602789" cy="602789"/>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grpSp>
        <p:nvGrpSpPr>
          <p:cNvPr id="31" name="群組 30"/>
          <p:cNvGrpSpPr/>
          <p:nvPr/>
        </p:nvGrpSpPr>
        <p:grpSpPr>
          <a:xfrm>
            <a:off x="5276767" y="-250743"/>
            <a:ext cx="3898228" cy="983729"/>
            <a:chOff x="270816" y="2023662"/>
            <a:chExt cx="8445867" cy="2131340"/>
          </a:xfrm>
        </p:grpSpPr>
        <p:grpSp>
          <p:nvGrpSpPr>
            <p:cNvPr id="35" name="群組 34"/>
            <p:cNvGrpSpPr/>
            <p:nvPr/>
          </p:nvGrpSpPr>
          <p:grpSpPr>
            <a:xfrm>
              <a:off x="270816" y="2023662"/>
              <a:ext cx="8067801" cy="1331829"/>
              <a:chOff x="207978" y="2718124"/>
              <a:chExt cx="8067801" cy="1331829"/>
            </a:xfrm>
          </p:grpSpPr>
          <p:sp>
            <p:nvSpPr>
              <p:cNvPr id="47" name="文字方塊 46"/>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48" name="文字方塊 47"/>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49" name="文字方塊 48"/>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50" name="文字方塊 49"/>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51" name="文字方塊 50"/>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36" name="群組 35"/>
            <p:cNvGrpSpPr/>
            <p:nvPr/>
          </p:nvGrpSpPr>
          <p:grpSpPr>
            <a:xfrm>
              <a:off x="465360" y="2888033"/>
              <a:ext cx="8251323" cy="1266969"/>
              <a:chOff x="583081" y="2898662"/>
              <a:chExt cx="8251323" cy="1266969"/>
            </a:xfrm>
          </p:grpSpPr>
          <p:sp>
            <p:nvSpPr>
              <p:cNvPr id="37" name="文字方塊 36"/>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38"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9"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0"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2" name="文字方塊 41"/>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5760760" y="2898662"/>
                <a:ext cx="1347754" cy="1266969"/>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5" name="文字方塊 44"/>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6"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356559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50000"/>
              </a:schemeClr>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矩形 22"/>
          <p:cNvSpPr/>
          <p:nvPr/>
        </p:nvSpPr>
        <p:spPr>
          <a:xfrm>
            <a:off x="0" y="0"/>
            <a:ext cx="9144000" cy="6858000"/>
          </a:xfrm>
          <a:prstGeom prst="rect">
            <a:avLst/>
          </a:prstGeom>
          <a:gradFill flip="none" rotWithShape="1">
            <a:gsLst>
              <a:gs pos="100000">
                <a:srgbClr val="109B93">
                  <a:shade val="30000"/>
                  <a:satMod val="115000"/>
                </a:srgbClr>
              </a:gs>
              <a:gs pos="48000">
                <a:srgbClr val="109B93">
                  <a:shade val="67500"/>
                  <a:satMod val="115000"/>
                </a:srgbClr>
              </a:gs>
              <a:gs pos="0">
                <a:srgbClr val="109B93">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 name="文字方塊 4"/>
          <p:cNvSpPr txBox="1"/>
          <p:nvPr/>
        </p:nvSpPr>
        <p:spPr>
          <a:xfrm>
            <a:off x="0" y="2479315"/>
            <a:ext cx="1202329" cy="4508927"/>
          </a:xfrm>
          <a:prstGeom prst="rect">
            <a:avLst/>
          </a:prstGeom>
          <a:noFill/>
          <a:effectLst>
            <a:glow rad="127000">
              <a:schemeClr val="accent1"/>
            </a:glow>
          </a:effectLst>
        </p:spPr>
        <p:txBody>
          <a:bodyPr wrap="square" rtlCol="0">
            <a:spAutoFit/>
          </a:bodyPr>
          <a:lstStyle/>
          <a:p>
            <a:r>
              <a:rPr kumimoji="1" lang="en-US" altLang="zh-TW" sz="28700" dirty="0">
                <a:solidFill>
                  <a:schemeClr val="bg1">
                    <a:lumMod val="75000"/>
                  </a:schemeClr>
                </a:solidFill>
                <a:latin typeface="Impact" charset="0"/>
                <a:ea typeface="Impact" charset="0"/>
                <a:cs typeface="Impact" charset="0"/>
              </a:rPr>
              <a:t>4</a:t>
            </a:r>
            <a:endParaRPr kumimoji="1" lang="zh-TW" altLang="en-US" sz="28700" dirty="0">
              <a:solidFill>
                <a:schemeClr val="bg1">
                  <a:lumMod val="75000"/>
                </a:schemeClr>
              </a:solidFill>
              <a:latin typeface="Impact" charset="0"/>
              <a:ea typeface="Impact" charset="0"/>
              <a:cs typeface="Impact" charset="0"/>
            </a:endParaRPr>
          </a:p>
        </p:txBody>
      </p:sp>
      <p:sp>
        <p:nvSpPr>
          <p:cNvPr id="28" name="直角三角形 27"/>
          <p:cNvSpPr/>
          <p:nvPr/>
        </p:nvSpPr>
        <p:spPr>
          <a:xfrm rot="14437344">
            <a:off x="6131677" y="1046681"/>
            <a:ext cx="2078910" cy="1981174"/>
          </a:xfrm>
          <a:prstGeom prst="rtTriangle">
            <a:avLst/>
          </a:prstGeom>
          <a:solidFill>
            <a:schemeClr val="bg1">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20</a:t>
            </a:fld>
            <a:endParaRPr kumimoji="1" lang="zh-TW" altLang="en-US"/>
          </a:p>
        </p:txBody>
      </p:sp>
      <p:sp>
        <p:nvSpPr>
          <p:cNvPr id="8" name="文字方塊 7"/>
          <p:cNvSpPr txBox="1"/>
          <p:nvPr/>
        </p:nvSpPr>
        <p:spPr>
          <a:xfrm>
            <a:off x="2008622" y="2479315"/>
            <a:ext cx="5805821" cy="1200329"/>
          </a:xfrm>
          <a:prstGeom prst="rect">
            <a:avLst/>
          </a:prstGeom>
          <a:noFill/>
        </p:spPr>
        <p:txBody>
          <a:bodyPr wrap="square" rtlCol="0">
            <a:spAutoFit/>
          </a:bodyPr>
          <a:lstStyle/>
          <a:p>
            <a:r>
              <a:rPr lang="zh-TW" altLang="en-US" sz="7200" b="1" dirty="0" smtClean="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rPr>
              <a:t>看得見的未來</a:t>
            </a:r>
            <a:endParaRPr lang="en-US" altLang="zh-TW"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endParaRPr>
          </a:p>
        </p:txBody>
      </p:sp>
    </p:spTree>
    <p:extLst>
      <p:ext uri="{BB962C8B-B14F-4D97-AF65-F5344CB8AC3E}">
        <p14:creationId xmlns:p14="http://schemas.microsoft.com/office/powerpoint/2010/main" val="1707672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21</a:t>
            </a:fld>
            <a:endParaRPr kumimoji="1" lang="zh-TW" altLang="en-US"/>
          </a:p>
        </p:txBody>
      </p:sp>
      <p:grpSp>
        <p:nvGrpSpPr>
          <p:cNvPr id="5" name="群組 4"/>
          <p:cNvGrpSpPr/>
          <p:nvPr/>
        </p:nvGrpSpPr>
        <p:grpSpPr>
          <a:xfrm>
            <a:off x="5276767" y="-250743"/>
            <a:ext cx="3898228" cy="983729"/>
            <a:chOff x="270816" y="2023662"/>
            <a:chExt cx="8445867" cy="2131340"/>
          </a:xfrm>
        </p:grpSpPr>
        <p:grpSp>
          <p:nvGrpSpPr>
            <p:cNvPr id="6" name="群組 5"/>
            <p:cNvGrpSpPr/>
            <p:nvPr/>
          </p:nvGrpSpPr>
          <p:grpSpPr>
            <a:xfrm>
              <a:off x="270816" y="2023662"/>
              <a:ext cx="8067801" cy="1331829"/>
              <a:chOff x="207978" y="2718124"/>
              <a:chExt cx="8067801" cy="1331829"/>
            </a:xfrm>
          </p:grpSpPr>
          <p:sp>
            <p:nvSpPr>
              <p:cNvPr id="17" name="文字方塊 16"/>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18" name="文字方塊 17"/>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19" name="文字方塊 18"/>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20" name="文字方塊 19"/>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21" name="文字方塊 20"/>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7" name="群組 6"/>
            <p:cNvGrpSpPr/>
            <p:nvPr/>
          </p:nvGrpSpPr>
          <p:grpSpPr>
            <a:xfrm>
              <a:off x="465360" y="2888033"/>
              <a:ext cx="8251323" cy="1266969"/>
              <a:chOff x="583081" y="2898662"/>
              <a:chExt cx="8251323" cy="1266969"/>
            </a:xfrm>
          </p:grpSpPr>
          <p:sp>
            <p:nvSpPr>
              <p:cNvPr id="8" name="文字方塊 7"/>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9"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0"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1"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2" name="文字方塊 11"/>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latin typeface="微軟正黑體" panose="020B0604030504040204" pitchFamily="34" charset="-120"/>
                    <a:ea typeface="微軟正黑體" panose="020B0604030504040204" pitchFamily="34" charset="-120"/>
                  </a:rPr>
                  <a:t>目前作</a:t>
                </a: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法</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5760760" y="2898662"/>
                <a:ext cx="1347754" cy="1266969"/>
              </a:xfrm>
              <a:prstGeom prst="rect">
                <a:avLst/>
              </a:prstGeom>
              <a:noFill/>
            </p:spPr>
            <p:txBody>
              <a:bodyPr wrap="square" rtlCol="0">
                <a:spAutoFit/>
              </a:bodyPr>
              <a:lstStyle/>
              <a:p>
                <a:r>
                  <a:rPr lang="zh-TW" altLang="en-US" sz="1600" b="1" dirty="0" smtClean="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6"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
        <p:nvSpPr>
          <p:cNvPr id="22" name="文字方塊 21"/>
          <p:cNvSpPr txBox="1"/>
          <p:nvPr/>
        </p:nvSpPr>
        <p:spPr>
          <a:xfrm>
            <a:off x="579540" y="852437"/>
            <a:ext cx="8028122" cy="769441"/>
          </a:xfrm>
          <a:prstGeom prst="rect">
            <a:avLst/>
          </a:prstGeom>
          <a:noFill/>
        </p:spPr>
        <p:txBody>
          <a:bodyPr wrap="square" rtlCol="0">
            <a:spAutoFit/>
          </a:bodyPr>
          <a:lstStyle/>
          <a:p>
            <a:r>
              <a:rPr kumimoji="1" lang="zh-TW" altLang="en-US" sz="44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帶領新創</a:t>
            </a:r>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進軍國際</a:t>
            </a:r>
          </a:p>
        </p:txBody>
      </p:sp>
      <p:sp>
        <p:nvSpPr>
          <p:cNvPr id="23" name="文字方塊 22"/>
          <p:cNvSpPr txBox="1"/>
          <p:nvPr/>
        </p:nvSpPr>
        <p:spPr>
          <a:xfrm>
            <a:off x="660593" y="348897"/>
            <a:ext cx="3801041"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未來政策方向</a:t>
            </a:r>
            <a:r>
              <a:rPr kumimoji="1" lang="en-US" altLang="zh-TW" sz="2400" b="1" dirty="0">
                <a:solidFill>
                  <a:schemeClr val="bg1"/>
                </a:solidFill>
                <a:latin typeface="Microsoft JhengHei" charset="-120"/>
                <a:ea typeface="Microsoft JhengHei" charset="-120"/>
                <a:cs typeface="Microsoft JhengHei" charset="-120"/>
              </a:rPr>
              <a:t>                       </a:t>
            </a:r>
            <a:endParaRPr kumimoji="1" lang="zh-TW" altLang="en-US" sz="2400" b="1" dirty="0">
              <a:solidFill>
                <a:schemeClr val="bg1"/>
              </a:solidFill>
              <a:latin typeface="Microsoft JhengHei" charset="-120"/>
              <a:ea typeface="Microsoft JhengHei" charset="-120"/>
              <a:cs typeface="Microsoft JhengHei" charset="-120"/>
            </a:endParaRPr>
          </a:p>
        </p:txBody>
      </p:sp>
      <p:sp>
        <p:nvSpPr>
          <p:cNvPr id="2" name="三角形 1"/>
          <p:cNvSpPr/>
          <p:nvPr/>
        </p:nvSpPr>
        <p:spPr>
          <a:xfrm>
            <a:off x="2648919"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三角形 23"/>
          <p:cNvSpPr/>
          <p:nvPr/>
        </p:nvSpPr>
        <p:spPr>
          <a:xfrm>
            <a:off x="2984826"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三角形 25"/>
          <p:cNvSpPr/>
          <p:nvPr/>
        </p:nvSpPr>
        <p:spPr>
          <a:xfrm>
            <a:off x="3320733"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三角形 26"/>
          <p:cNvSpPr/>
          <p:nvPr/>
        </p:nvSpPr>
        <p:spPr>
          <a:xfrm>
            <a:off x="3656640"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8" name="三角形 27"/>
          <p:cNvSpPr/>
          <p:nvPr/>
        </p:nvSpPr>
        <p:spPr>
          <a:xfrm>
            <a:off x="3992545"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25" name="群組 24"/>
          <p:cNvGrpSpPr/>
          <p:nvPr/>
        </p:nvGrpSpPr>
        <p:grpSpPr>
          <a:xfrm>
            <a:off x="305062" y="1634578"/>
            <a:ext cx="8577077" cy="5201424"/>
            <a:chOff x="305062" y="2213315"/>
            <a:chExt cx="8577077" cy="5201424"/>
          </a:xfrm>
        </p:grpSpPr>
        <p:grpSp>
          <p:nvGrpSpPr>
            <p:cNvPr id="39" name="群組 38"/>
            <p:cNvGrpSpPr/>
            <p:nvPr/>
          </p:nvGrpSpPr>
          <p:grpSpPr>
            <a:xfrm>
              <a:off x="305062" y="2213315"/>
              <a:ext cx="8577077" cy="5201424"/>
              <a:chOff x="245585" y="1796774"/>
              <a:chExt cx="8577077" cy="5201424"/>
            </a:xfrm>
          </p:grpSpPr>
          <p:sp>
            <p:nvSpPr>
              <p:cNvPr id="3" name="矩形 2"/>
              <p:cNvSpPr/>
              <p:nvPr/>
            </p:nvSpPr>
            <p:spPr>
              <a:xfrm>
                <a:off x="245585" y="1796774"/>
                <a:ext cx="8577077" cy="5201424"/>
              </a:xfrm>
              <a:prstGeom prst="rect">
                <a:avLst/>
              </a:prstGeom>
            </p:spPr>
            <p:txBody>
              <a:bodyPr wrap="square">
                <a:spAutoFit/>
              </a:bodyPr>
              <a:lstStyle/>
              <a:p>
                <a:pPr marL="342900" lvl="2" indent="-342900">
                  <a:spcBef>
                    <a:spcPts val="600"/>
                  </a:spcBef>
                  <a:buClr>
                    <a:srgbClr val="F2477E"/>
                  </a:buClr>
                  <a:buFont typeface="Arial" charset="0"/>
                  <a:buChar char="•"/>
                </a:pPr>
                <a:r>
                  <a:rPr lang="zh-TW" altLang="en-US" sz="2400" b="1" dirty="0">
                    <a:solidFill>
                      <a:srgbClr val="F2477E"/>
                    </a:solidFill>
                    <a:latin typeface="微軟正黑體" panose="020B0604030504040204" pitchFamily="34" charset="-120"/>
                    <a:ea typeface="微軟正黑體" panose="020B0604030504040204" pitchFamily="34" charset="-120"/>
                  </a:rPr>
                  <a:t>擴大與歐美、亞</a:t>
                </a:r>
                <a:r>
                  <a:rPr lang="zh-TW" altLang="en-US" sz="2400" b="1" dirty="0" smtClean="0">
                    <a:solidFill>
                      <a:srgbClr val="F2477E"/>
                    </a:solidFill>
                    <a:latin typeface="微軟正黑體" panose="020B0604030504040204" pitchFamily="34" charset="-120"/>
                    <a:ea typeface="微軟正黑體" panose="020B0604030504040204" pitchFamily="34" charset="-120"/>
                  </a:rPr>
                  <a:t>鄰</a:t>
                </a:r>
                <a:r>
                  <a:rPr lang="zh-TW" altLang="en-US" sz="2400" b="1" dirty="0">
                    <a:solidFill>
                      <a:srgbClr val="F2477E"/>
                    </a:solidFill>
                    <a:latin typeface="微軟正黑體" panose="020B0604030504040204" pitchFamily="34" charset="-120"/>
                    <a:ea typeface="微軟正黑體" panose="020B0604030504040204" pitchFamily="34" charset="-120"/>
                  </a:rPr>
                  <a:t>等</a:t>
                </a:r>
                <a:r>
                  <a:rPr lang="zh-TW" altLang="en-US" sz="2400" b="1" dirty="0" smtClean="0">
                    <a:solidFill>
                      <a:srgbClr val="F2477E"/>
                    </a:solidFill>
                    <a:latin typeface="微軟正黑體" panose="020B0604030504040204" pitchFamily="34" charset="-120"/>
                    <a:ea typeface="微軟正黑體" panose="020B0604030504040204" pitchFamily="34" charset="-120"/>
                  </a:rPr>
                  <a:t>大市場之連結</a:t>
                </a:r>
                <a:r>
                  <a:rPr lang="zh-TW" altLang="en-US" sz="2400" b="1" dirty="0">
                    <a:solidFill>
                      <a:srgbClr val="F2477E"/>
                    </a:solidFill>
                    <a:latin typeface="微軟正黑體" panose="020B0604030504040204" pitchFamily="34" charset="-120"/>
                    <a:ea typeface="微軟正黑體" panose="020B0604030504040204" pitchFamily="34" charset="-120"/>
                  </a:rPr>
                  <a:t>，培養具國際視野的新創團隊</a:t>
                </a:r>
                <a:endParaRPr lang="en-US" altLang="zh-TW" sz="2400" b="1" dirty="0">
                  <a:solidFill>
                    <a:srgbClr val="F2477E"/>
                  </a:solidFill>
                  <a:latin typeface="微軟正黑體" panose="020B0604030504040204" pitchFamily="34" charset="-120"/>
                  <a:ea typeface="微軟正黑體" panose="020B0604030504040204" pitchFamily="34" charset="-120"/>
                </a:endParaRPr>
              </a:p>
              <a:p>
                <a:pPr marL="344488" lvl="2" algn="just">
                  <a:spcBef>
                    <a:spcPts val="900"/>
                  </a:spcBef>
                </a:pPr>
                <a:r>
                  <a:rPr lang="zh-TW" altLang="en-US" dirty="0" smtClean="0">
                    <a:latin typeface="微軟正黑體" panose="020B0604030504040204" pitchFamily="34" charset="-120"/>
                    <a:ea typeface="微軟正黑體" panose="020B0604030504040204" pitchFamily="34" charset="-120"/>
                  </a:rPr>
                  <a:t>積極</a:t>
                </a:r>
                <a:r>
                  <a:rPr lang="zh-TW" altLang="en-US" dirty="0">
                    <a:latin typeface="微軟正黑體" panose="020B0604030504040204" pitchFamily="34" charset="-120"/>
                    <a:ea typeface="微軟正黑體" panose="020B0604030504040204" pitchFamily="34" charset="-120"/>
                  </a:rPr>
                  <a:t>運用海外華人網絡</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如臺商、成功創業家、華裔二代等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，串聯在地企業、創投及業師等資源</a:t>
                </a:r>
                <a:r>
                  <a:rPr lang="zh-TW" altLang="en-US" dirty="0" smtClean="0">
                    <a:latin typeface="微軟正黑體" panose="020B0604030504040204" pitchFamily="34" charset="-120"/>
                    <a:ea typeface="微軟正黑體" panose="020B0604030504040204" pitchFamily="34" charset="-120"/>
                  </a:rPr>
                  <a:t>，拓展</a:t>
                </a:r>
                <a:r>
                  <a:rPr lang="zh-TW" altLang="en-US" dirty="0">
                    <a:latin typeface="微軟正黑體" panose="020B0604030504040204" pitchFamily="34" charset="-120"/>
                    <a:ea typeface="微軟正黑體" panose="020B0604030504040204" pitchFamily="34" charset="-120"/>
                  </a:rPr>
                  <a:t>國際</a:t>
                </a:r>
                <a:r>
                  <a:rPr lang="zh-TW" altLang="en-US" dirty="0" smtClean="0">
                    <a:latin typeface="微軟正黑體" panose="020B0604030504040204" pitchFamily="34" charset="-120"/>
                    <a:ea typeface="微軟正黑體" panose="020B0604030504040204" pitchFamily="34" charset="-120"/>
                  </a:rPr>
                  <a:t>市場</a:t>
                </a:r>
                <a:endParaRPr lang="zh-TW" altLang="en-US" dirty="0">
                  <a:latin typeface="微軟正黑體" panose="020B0604030504040204" pitchFamily="34" charset="-120"/>
                  <a:ea typeface="微軟正黑體" panose="020B0604030504040204" pitchFamily="34" charset="-120"/>
                </a:endParaRPr>
              </a:p>
              <a:p>
                <a:pPr marL="344488" lvl="2" algn="just">
                  <a:spcBef>
                    <a:spcPts val="900"/>
                  </a:spcBef>
                </a:pPr>
                <a:r>
                  <a:rPr lang="zh-TW" altLang="en-US" dirty="0" smtClean="0">
                    <a:latin typeface="微軟正黑體" panose="020B0604030504040204" pitchFamily="34" charset="-120"/>
                    <a:ea typeface="微軟正黑體" panose="020B0604030504040204" pitchFamily="34" charset="-120"/>
                  </a:rPr>
                  <a:t>支援新創</a:t>
                </a:r>
                <a:r>
                  <a:rPr lang="zh-TW" altLang="en-US" dirty="0">
                    <a:latin typeface="微軟正黑體" panose="020B0604030504040204" pitchFamily="34" charset="-120"/>
                    <a:ea typeface="微軟正黑體" panose="020B0604030504040204" pitchFamily="34" charset="-120"/>
                  </a:rPr>
                  <a:t>業者參加國際專業展，直接接觸潛在買家，提升國際業務能力</a:t>
                </a:r>
              </a:p>
              <a:p>
                <a:pPr marL="342900" indent="-342900" algn="just">
                  <a:spcBef>
                    <a:spcPts val="600"/>
                  </a:spcBef>
                  <a:buFont typeface="Arial" charset="0"/>
                  <a:buChar char="•"/>
                </a:pPr>
                <a:r>
                  <a:rPr lang="zh-TW" altLang="en-US" sz="2400" b="1" dirty="0" smtClean="0">
                    <a:solidFill>
                      <a:srgbClr val="F2477E"/>
                    </a:solidFill>
                    <a:latin typeface="微軟正黑體" panose="020B0604030504040204" pitchFamily="34" charset="-120"/>
                    <a:ea typeface="微軟正黑體" panose="020B0604030504040204" pitchFamily="34" charset="-120"/>
                  </a:rPr>
                  <a:t>以</a:t>
                </a:r>
                <a:r>
                  <a:rPr lang="zh-TW" altLang="en-US" sz="2400" b="1" dirty="0">
                    <a:solidFill>
                      <a:srgbClr val="F2477E"/>
                    </a:solidFill>
                    <a:latin typeface="微軟正黑體" panose="020B0604030504040204" pitchFamily="34" charset="-120"/>
                    <a:ea typeface="微軟正黑體" panose="020B0604030504040204" pitchFamily="34" charset="-120"/>
                  </a:rPr>
                  <a:t>臺灣作為試驗市場</a:t>
                </a:r>
                <a:endParaRPr lang="en-US" altLang="zh-TW" sz="2400" b="1" dirty="0">
                  <a:latin typeface="微軟正黑體" panose="020B0604030504040204" pitchFamily="34" charset="-120"/>
                  <a:ea typeface="微軟正黑體" panose="020B0604030504040204" pitchFamily="34" charset="-120"/>
                </a:endParaRPr>
              </a:p>
              <a:p>
                <a:pPr marL="355600" lvl="2" algn="just">
                  <a:spcBef>
                    <a:spcPts val="600"/>
                  </a:spcBef>
                </a:pPr>
                <a:r>
                  <a:rPr lang="zh-TW" altLang="en-US" dirty="0">
                    <a:latin typeface="微軟正黑體" panose="020B0604030504040204" pitchFamily="34" charset="-120"/>
                    <a:ea typeface="微軟正黑體" panose="020B0604030504040204" pitchFamily="34" charset="-120"/>
                  </a:rPr>
                  <a:t>利用我國市場規模適中、民眾對新產品接受度高之優勢，積極協助國內外新創事業以臺灣</a:t>
                </a:r>
                <a:r>
                  <a:rPr lang="zh-TW" altLang="en-US" dirty="0" smtClean="0">
                    <a:latin typeface="微軟正黑體" panose="020B0604030504040204" pitchFamily="34" charset="-120"/>
                    <a:ea typeface="微軟正黑體" panose="020B0604030504040204" pitchFamily="34" charset="-120"/>
                  </a:rPr>
                  <a:t>作為市場</a:t>
                </a:r>
                <a:r>
                  <a:rPr lang="zh-TW" altLang="en-US" dirty="0">
                    <a:latin typeface="微軟正黑體" panose="020B0604030504040204" pitchFamily="34" charset="-120"/>
                    <a:ea typeface="微軟正黑體" panose="020B0604030504040204" pitchFamily="34" charset="-120"/>
                  </a:rPr>
                  <a:t>測試場域</a:t>
                </a:r>
                <a:r>
                  <a:rPr lang="en-US" altLang="zh-TW" dirty="0">
                    <a:latin typeface="微軟正黑體" panose="020B0604030504040204" pitchFamily="34" charset="-120"/>
                    <a:ea typeface="微軟正黑體" panose="020B0604030504040204" pitchFamily="34" charset="-120"/>
                  </a:rPr>
                  <a:t>(test bed)</a:t>
                </a:r>
              </a:p>
              <a:p>
                <a:pPr marL="342900" lvl="2" indent="-342900" algn="just">
                  <a:spcBef>
                    <a:spcPts val="600"/>
                  </a:spcBef>
                  <a:buFont typeface="Arial" charset="0"/>
                  <a:buChar char="•"/>
                </a:pPr>
                <a:r>
                  <a:rPr lang="zh-TW" altLang="en-US" sz="2400" b="1" dirty="0" smtClean="0">
                    <a:solidFill>
                      <a:srgbClr val="F2477E"/>
                    </a:solidFill>
                    <a:latin typeface="微軟正黑體" panose="020B0604030504040204" pitchFamily="34" charset="-120"/>
                    <a:ea typeface="微軟正黑體" panose="020B0604030504040204" pitchFamily="34" charset="-120"/>
                  </a:rPr>
                  <a:t>與</a:t>
                </a:r>
                <a:r>
                  <a:rPr lang="zh-TW" altLang="en-US" sz="2400" b="1" dirty="0">
                    <a:solidFill>
                      <a:srgbClr val="F2477E"/>
                    </a:solidFill>
                    <a:latin typeface="微軟正黑體" panose="020B0604030504040204" pitchFamily="34" charset="-120"/>
                    <a:ea typeface="微軟正黑體" panose="020B0604030504040204" pitchFamily="34" charset="-120"/>
                  </a:rPr>
                  <a:t>國際新創網絡合作</a:t>
                </a:r>
                <a:endParaRPr lang="en-US" altLang="zh-TW" sz="2400" b="1" dirty="0">
                  <a:latin typeface="微軟正黑體" panose="020B0604030504040204" pitchFamily="34" charset="-120"/>
                  <a:ea typeface="微軟正黑體" panose="020B0604030504040204" pitchFamily="34" charset="-120"/>
                </a:endParaRPr>
              </a:p>
              <a:p>
                <a:pPr marL="355600" lvl="2" algn="just">
                  <a:spcBef>
                    <a:spcPts val="600"/>
                  </a:spcBef>
                </a:pPr>
                <a:r>
                  <a:rPr lang="zh-TW" altLang="en-US" dirty="0">
                    <a:latin typeface="微軟正黑體" panose="020B0604030504040204" pitchFamily="34" charset="-120"/>
                    <a:ea typeface="微軟正黑體" panose="020B0604030504040204" pitchFamily="34" charset="-120"/>
                  </a:rPr>
                  <a:t>擴大協助新創團隊赴國際加速器，並積極引進加速器來臺設點或開設國際性專業培訓計畫</a:t>
                </a:r>
                <a:r>
                  <a:rPr lang="zh-TW" altLang="en-US" dirty="0" smtClean="0">
                    <a:latin typeface="微軟正黑體" panose="020B0604030504040204" pitchFamily="34" charset="-120"/>
                    <a:ea typeface="微軟正黑體" panose="020B0604030504040204" pitchFamily="34" charset="-120"/>
                  </a:rPr>
                  <a:t>；引</a:t>
                </a:r>
                <a:r>
                  <a:rPr lang="zh-TW" altLang="en-US" dirty="0">
                    <a:latin typeface="微軟正黑體" panose="020B0604030504040204" pitchFamily="34" charset="-120"/>
                    <a:ea typeface="微軟正黑體" panose="020B0604030504040204" pitchFamily="34" charset="-120"/>
                  </a:rPr>
                  <a:t>介國際專業人士擔任新創事業業師</a:t>
                </a:r>
              </a:p>
              <a:p>
                <a:pPr marL="342900" lvl="2" indent="-342900" algn="just">
                  <a:spcBef>
                    <a:spcPts val="600"/>
                  </a:spcBef>
                  <a:buFont typeface="Arial" charset="0"/>
                  <a:buChar char="•"/>
                </a:pPr>
                <a:r>
                  <a:rPr lang="zh-TW" altLang="en-US" sz="2400" b="1" dirty="0">
                    <a:solidFill>
                      <a:srgbClr val="F2477E"/>
                    </a:solidFill>
                    <a:latin typeface="微軟正黑體" panose="020B0604030504040204" pitchFamily="34" charset="-120"/>
                    <a:ea typeface="微軟正黑體" panose="020B0604030504040204" pitchFamily="34" charset="-120"/>
                  </a:rPr>
                  <a:t>組成國際化的新創團隊，助攻全球市場</a:t>
                </a:r>
                <a:endParaRPr lang="en-US" altLang="zh-TW" sz="2400" b="1" dirty="0">
                  <a:latin typeface="微軟正黑體" panose="020B0604030504040204" pitchFamily="34" charset="-120"/>
                  <a:ea typeface="微軟正黑體" panose="020B0604030504040204" pitchFamily="34" charset="-120"/>
                </a:endParaRPr>
              </a:p>
              <a:p>
                <a:pPr marL="355600" lvl="2" algn="just">
                  <a:spcBef>
                    <a:spcPts val="600"/>
                  </a:spcBef>
                </a:pPr>
                <a:r>
                  <a:rPr lang="zh-TW" altLang="en-US" dirty="0">
                    <a:latin typeface="微軟正黑體" panose="020B0604030504040204" pitchFamily="34" charset="-120"/>
                    <a:ea typeface="微軟正黑體" panose="020B0604030504040204" pitchFamily="34" charset="-120"/>
                  </a:rPr>
                  <a:t>持續鬆綁聘僱外國專業人才之資格條件限制</a:t>
                </a:r>
              </a:p>
              <a:p>
                <a:pPr marL="355600" lvl="2" algn="just">
                  <a:spcBef>
                    <a:spcPts val="600"/>
                  </a:spcBef>
                </a:pPr>
                <a:r>
                  <a:rPr lang="zh-TW" altLang="en-US" dirty="0" smtClean="0">
                    <a:latin typeface="微軟正黑體" panose="020B0604030504040204" pitchFamily="34" charset="-120"/>
                    <a:ea typeface="微軟正黑體" panose="020B0604030504040204" pitchFamily="34" charset="-120"/>
                  </a:rPr>
                  <a:t>鼓勵新創</a:t>
                </a:r>
                <a:r>
                  <a:rPr lang="zh-TW" altLang="en-US" dirty="0">
                    <a:latin typeface="微軟正黑體" panose="020B0604030504040204" pitchFamily="34" charset="-120"/>
                    <a:ea typeface="微軟正黑體" panose="020B0604030504040204" pitchFamily="34" charset="-120"/>
                  </a:rPr>
                  <a:t>事業申請外籍</a:t>
                </a:r>
                <a:r>
                  <a:rPr lang="zh-TW" altLang="en-US" dirty="0" smtClean="0">
                    <a:latin typeface="微軟正黑體" panose="020B0604030504040204" pitchFamily="34" charset="-120"/>
                    <a:ea typeface="微軟正黑體" panose="020B0604030504040204" pitchFamily="34" charset="-120"/>
                  </a:rPr>
                  <a:t>學生實習並放寬相關規定</a:t>
                </a:r>
                <a:endParaRPr lang="zh-TW" altLang="en-US" dirty="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1442955" y="2246282"/>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科技部</a:t>
                </a:r>
              </a:p>
            </p:txBody>
          </p:sp>
          <p:sp>
            <p:nvSpPr>
              <p:cNvPr id="30" name="文字方塊 29"/>
              <p:cNvSpPr txBox="1"/>
              <p:nvPr/>
            </p:nvSpPr>
            <p:spPr>
              <a:xfrm>
                <a:off x="2452519" y="2246282"/>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經濟部</a:t>
                </a:r>
              </a:p>
            </p:txBody>
          </p:sp>
          <p:sp>
            <p:nvSpPr>
              <p:cNvPr id="31" name="文字方塊 30"/>
              <p:cNvSpPr txBox="1"/>
              <p:nvPr/>
            </p:nvSpPr>
            <p:spPr>
              <a:xfrm>
                <a:off x="4471647" y="2246282"/>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外交部</a:t>
                </a:r>
              </a:p>
            </p:txBody>
          </p:sp>
          <p:sp>
            <p:nvSpPr>
              <p:cNvPr id="32" name="文字方塊 31"/>
              <p:cNvSpPr txBox="1"/>
              <p:nvPr/>
            </p:nvSpPr>
            <p:spPr>
              <a:xfrm>
                <a:off x="5481212" y="2246282"/>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僑委會</a:t>
                </a:r>
              </a:p>
            </p:txBody>
          </p:sp>
          <p:sp>
            <p:nvSpPr>
              <p:cNvPr id="33" name="文字方塊 32"/>
              <p:cNvSpPr txBox="1"/>
              <p:nvPr/>
            </p:nvSpPr>
            <p:spPr>
              <a:xfrm>
                <a:off x="4618866" y="3684107"/>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科技部</a:t>
                </a:r>
              </a:p>
            </p:txBody>
          </p:sp>
          <p:sp>
            <p:nvSpPr>
              <p:cNvPr id="34" name="文字方塊 33"/>
              <p:cNvSpPr txBox="1"/>
              <p:nvPr/>
            </p:nvSpPr>
            <p:spPr>
              <a:xfrm>
                <a:off x="3616856" y="3684107"/>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經濟部</a:t>
                </a:r>
              </a:p>
            </p:txBody>
          </p:sp>
          <p:sp>
            <p:nvSpPr>
              <p:cNvPr id="35" name="文字方塊 34"/>
              <p:cNvSpPr txBox="1"/>
              <p:nvPr/>
            </p:nvSpPr>
            <p:spPr>
              <a:xfrm>
                <a:off x="4618866" y="4699174"/>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科技部</a:t>
                </a:r>
              </a:p>
            </p:txBody>
          </p:sp>
          <p:sp>
            <p:nvSpPr>
              <p:cNvPr id="38" name="文字方塊 37"/>
              <p:cNvSpPr txBox="1"/>
              <p:nvPr/>
            </p:nvSpPr>
            <p:spPr>
              <a:xfrm>
                <a:off x="5946163" y="5822476"/>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經濟部</a:t>
                </a:r>
              </a:p>
            </p:txBody>
          </p:sp>
          <p:sp>
            <p:nvSpPr>
              <p:cNvPr id="41" name="文字方塊 40"/>
              <p:cNvSpPr txBox="1"/>
              <p:nvPr/>
            </p:nvSpPr>
            <p:spPr>
              <a:xfrm>
                <a:off x="6952959" y="5822476"/>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勞動部</a:t>
                </a:r>
              </a:p>
            </p:txBody>
          </p:sp>
        </p:grpSp>
        <p:sp>
          <p:nvSpPr>
            <p:cNvPr id="40" name="文字方塊 39"/>
            <p:cNvSpPr txBox="1"/>
            <p:nvPr/>
          </p:nvSpPr>
          <p:spPr>
            <a:xfrm>
              <a:off x="3521560" y="2662823"/>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國發會</a:t>
              </a:r>
            </a:p>
          </p:txBody>
        </p:sp>
      </p:grpSp>
      <p:sp>
        <p:nvSpPr>
          <p:cNvPr id="42" name="文字方塊 41"/>
          <p:cNvSpPr txBox="1"/>
          <p:nvPr/>
        </p:nvSpPr>
        <p:spPr>
          <a:xfrm>
            <a:off x="3656640" y="4524278"/>
            <a:ext cx="954107" cy="400110"/>
          </a:xfrm>
          <a:prstGeom prst="rect">
            <a:avLst/>
          </a:prstGeom>
          <a:solidFill>
            <a:schemeClr val="bg1">
              <a:lumMod val="50000"/>
            </a:schemeClr>
          </a:solidFill>
        </p:spPr>
        <p:txBody>
          <a:bodyPr wrap="none" rtlCol="0">
            <a:spAutoFit/>
          </a:bodyPr>
          <a:lstStyle/>
          <a:p>
            <a:r>
              <a:rPr kumimoji="1" lang="zh-TW" altLang="en-US" sz="2000" b="1" dirty="0">
                <a:solidFill>
                  <a:schemeClr val="bg1"/>
                </a:solidFill>
                <a:latin typeface="Microsoft JhengHei" charset="-120"/>
                <a:ea typeface="Microsoft JhengHei" charset="-120"/>
                <a:cs typeface="Microsoft JhengHei" charset="-120"/>
              </a:rPr>
              <a:t>經濟部</a:t>
            </a:r>
          </a:p>
        </p:txBody>
      </p:sp>
      <p:sp>
        <p:nvSpPr>
          <p:cNvPr id="43" name="文字方塊 42"/>
          <p:cNvSpPr txBox="1"/>
          <p:nvPr/>
        </p:nvSpPr>
        <p:spPr>
          <a:xfrm>
            <a:off x="8026715" y="5660280"/>
            <a:ext cx="954107" cy="400110"/>
          </a:xfrm>
          <a:prstGeom prst="rect">
            <a:avLst/>
          </a:prstGeom>
          <a:solidFill>
            <a:schemeClr val="bg1">
              <a:lumMod val="50000"/>
            </a:schemeClr>
          </a:solidFill>
        </p:spPr>
        <p:txBody>
          <a:bodyPr wrap="none" rtlCol="0">
            <a:spAutoFit/>
          </a:bodyPr>
          <a:lstStyle/>
          <a:p>
            <a:r>
              <a:rPr kumimoji="1" lang="zh-TW" altLang="en-US" sz="2000" b="1" dirty="0" smtClean="0">
                <a:solidFill>
                  <a:schemeClr val="bg1"/>
                </a:solidFill>
                <a:latin typeface="Microsoft JhengHei" charset="-120"/>
                <a:ea typeface="Microsoft JhengHei" charset="-120"/>
                <a:cs typeface="Microsoft JhengHei" charset="-120"/>
              </a:rPr>
              <a:t>教育部</a:t>
            </a:r>
            <a:endParaRPr kumimoji="1" lang="zh-TW" altLang="en-US" sz="2000" b="1" dirty="0">
              <a:solidFill>
                <a:schemeClr val="bg1"/>
              </a:solidFill>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1064905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21571" y="6282564"/>
            <a:ext cx="2057400" cy="365125"/>
          </a:xfrm>
        </p:spPr>
        <p:txBody>
          <a:bodyPr/>
          <a:lstStyle/>
          <a:p>
            <a:fld id="{836F5446-3B7C-7642-B92A-DA0CBD8FCE7E}" type="slidenum">
              <a:rPr kumimoji="1" lang="zh-TW" altLang="en-US" smtClean="0"/>
              <a:t>22</a:t>
            </a:fld>
            <a:endParaRPr kumimoji="1" lang="zh-TW" altLang="en-US"/>
          </a:p>
        </p:txBody>
      </p:sp>
      <p:sp>
        <p:nvSpPr>
          <p:cNvPr id="22" name="文字方塊 21"/>
          <p:cNvSpPr txBox="1"/>
          <p:nvPr/>
        </p:nvSpPr>
        <p:spPr>
          <a:xfrm>
            <a:off x="524809" y="1136883"/>
            <a:ext cx="8619189" cy="769441"/>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充裕新創早期資金</a:t>
            </a:r>
          </a:p>
        </p:txBody>
      </p:sp>
      <p:sp>
        <p:nvSpPr>
          <p:cNvPr id="23" name="文字方塊 22"/>
          <p:cNvSpPr txBox="1"/>
          <p:nvPr/>
        </p:nvSpPr>
        <p:spPr>
          <a:xfrm>
            <a:off x="660593" y="348897"/>
            <a:ext cx="3801041"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未來政策方向</a:t>
            </a:r>
            <a:r>
              <a:rPr kumimoji="1" lang="en-US" altLang="zh-TW" sz="2400" b="1" dirty="0">
                <a:solidFill>
                  <a:schemeClr val="bg1"/>
                </a:solidFill>
                <a:latin typeface="Microsoft JhengHei" charset="-120"/>
                <a:ea typeface="Microsoft JhengHei" charset="-120"/>
                <a:cs typeface="Microsoft JhengHei" charset="-120"/>
              </a:rPr>
              <a:t>                       </a:t>
            </a:r>
            <a:endParaRPr kumimoji="1" lang="zh-TW" altLang="en-US" sz="2400" b="1" dirty="0">
              <a:solidFill>
                <a:schemeClr val="bg1"/>
              </a:solidFill>
              <a:latin typeface="Microsoft JhengHei" charset="-120"/>
              <a:ea typeface="Microsoft JhengHei" charset="-120"/>
              <a:cs typeface="Microsoft JhengHei" charset="-120"/>
            </a:endParaRPr>
          </a:p>
        </p:txBody>
      </p:sp>
      <p:sp>
        <p:nvSpPr>
          <p:cNvPr id="2" name="三角形 1"/>
          <p:cNvSpPr/>
          <p:nvPr/>
        </p:nvSpPr>
        <p:spPr>
          <a:xfrm>
            <a:off x="2648919"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三角形 23"/>
          <p:cNvSpPr/>
          <p:nvPr/>
        </p:nvSpPr>
        <p:spPr>
          <a:xfrm>
            <a:off x="2984826"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三角形 25"/>
          <p:cNvSpPr/>
          <p:nvPr/>
        </p:nvSpPr>
        <p:spPr>
          <a:xfrm>
            <a:off x="3320733"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三角形 26"/>
          <p:cNvSpPr/>
          <p:nvPr/>
        </p:nvSpPr>
        <p:spPr>
          <a:xfrm>
            <a:off x="3656640"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8" name="三角形 27"/>
          <p:cNvSpPr/>
          <p:nvPr/>
        </p:nvSpPr>
        <p:spPr>
          <a:xfrm>
            <a:off x="3992545"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矩形 2"/>
          <p:cNvSpPr/>
          <p:nvPr/>
        </p:nvSpPr>
        <p:spPr>
          <a:xfrm>
            <a:off x="524810" y="2083184"/>
            <a:ext cx="8294070" cy="3739485"/>
          </a:xfrm>
          <a:prstGeom prst="rect">
            <a:avLst/>
          </a:prstGeom>
        </p:spPr>
        <p:txBody>
          <a:bodyPr wrap="square">
            <a:spAutoFit/>
          </a:bodyPr>
          <a:lstStyle/>
          <a:p>
            <a:pPr marL="342900" lvl="2" indent="-342900" algn="just">
              <a:spcBef>
                <a:spcPts val="600"/>
              </a:spcBef>
              <a:spcAft>
                <a:spcPts val="600"/>
              </a:spcAft>
              <a:buFont typeface="Arial" charset="0"/>
              <a:buChar char="•"/>
            </a:pPr>
            <a:r>
              <a:rPr lang="zh-TW" altLang="en-US" sz="2800" b="1" dirty="0">
                <a:solidFill>
                  <a:srgbClr val="F2477E"/>
                </a:solidFill>
                <a:latin typeface="微軟正黑體" panose="020B0604030504040204" pitchFamily="34" charset="-120"/>
                <a:ea typeface="微軟正黑體" panose="020B0604030504040204" pitchFamily="34" charset="-120"/>
              </a:rPr>
              <a:t>帶動天使投資風潮 </a:t>
            </a:r>
            <a:endParaRPr lang="en-US" altLang="zh-TW" sz="2800" b="1" dirty="0">
              <a:solidFill>
                <a:srgbClr val="F2477E"/>
              </a:solidFill>
              <a:latin typeface="微軟正黑體" panose="020B0604030504040204" pitchFamily="34" charset="-120"/>
              <a:ea typeface="微軟正黑體" panose="020B0604030504040204" pitchFamily="34" charset="-120"/>
            </a:endParaRPr>
          </a:p>
          <a:p>
            <a:pPr marL="355600" lvl="2" algn="just">
              <a:spcAft>
                <a:spcPts val="600"/>
              </a:spcAft>
            </a:pPr>
            <a:r>
              <a:rPr lang="zh-TW" altLang="en-US" dirty="0">
                <a:latin typeface="微軟正黑體" panose="020B0604030504040204" pitchFamily="34" charset="-120"/>
                <a:ea typeface="微軟正黑體" panose="020B0604030504040204" pitchFamily="34" charset="-120"/>
              </a:rPr>
              <a:t>利用產創條例天使投資人租稅優惠規定，積極鼓勵民間企業家成為天使</a:t>
            </a:r>
            <a:r>
              <a:rPr lang="zh-TW" altLang="en-US" dirty="0" smtClean="0">
                <a:latin typeface="微軟正黑體" panose="020B0604030504040204" pitchFamily="34" charset="-120"/>
                <a:ea typeface="微軟正黑體" panose="020B0604030504040204" pitchFamily="34" charset="-120"/>
              </a:rPr>
              <a:t>投資人</a:t>
            </a:r>
            <a:r>
              <a:rPr lang="zh-TW" altLang="en-US" dirty="0">
                <a:latin typeface="微軟正黑體" panose="020B0604030504040204" pitchFamily="34" charset="-120"/>
                <a:ea typeface="微軟正黑體" panose="020B0604030504040204" pitchFamily="34" charset="-120"/>
              </a:rPr>
              <a:t>，補足新創種子期資金</a:t>
            </a:r>
            <a:r>
              <a:rPr lang="zh-TW" altLang="en-US" dirty="0" smtClean="0">
                <a:latin typeface="微軟正黑體" panose="020B0604030504040204" pitchFamily="34" charset="-120"/>
                <a:ea typeface="微軟正黑體" panose="020B0604030504040204" pitchFamily="34" charset="-120"/>
              </a:rPr>
              <a:t>缺口</a:t>
            </a:r>
            <a:endParaRPr lang="en-US" altLang="zh-TW" dirty="0" smtClean="0">
              <a:latin typeface="微軟正黑體" panose="020B0604030504040204" pitchFamily="34" charset="-120"/>
              <a:ea typeface="微軟正黑體" panose="020B0604030504040204" pitchFamily="34" charset="-120"/>
            </a:endParaRPr>
          </a:p>
          <a:p>
            <a:pPr marL="342900" lvl="2" indent="-342900" algn="just">
              <a:spcBef>
                <a:spcPts val="600"/>
              </a:spcBef>
              <a:spcAft>
                <a:spcPts val="600"/>
              </a:spcAft>
              <a:buFont typeface="Arial" charset="0"/>
              <a:buChar char="•"/>
            </a:pPr>
            <a:r>
              <a:rPr lang="zh-TW" altLang="en-US" sz="2800" b="1" dirty="0" smtClean="0">
                <a:solidFill>
                  <a:srgbClr val="F2477E"/>
                </a:solidFill>
                <a:latin typeface="微軟正黑體" panose="020B0604030504040204" pitchFamily="34" charset="-120"/>
                <a:ea typeface="微軟正黑體" panose="020B0604030504040204" pitchFamily="34" charset="-120"/>
              </a:rPr>
              <a:t>加強</a:t>
            </a:r>
            <a:r>
              <a:rPr lang="zh-TW" altLang="en-US" sz="2800" b="1" dirty="0">
                <a:solidFill>
                  <a:srgbClr val="F2477E"/>
                </a:solidFill>
                <a:latin typeface="微軟正黑體" panose="020B0604030504040204" pitchFamily="34" charset="-120"/>
                <a:ea typeface="微軟正黑體" panose="020B0604030504040204" pitchFamily="34" charset="-120"/>
              </a:rPr>
              <a:t>與國際創投合作</a:t>
            </a:r>
            <a:endParaRPr lang="en-US" altLang="zh-TW" sz="2800" b="1" dirty="0">
              <a:latin typeface="微軟正黑體" panose="020B0604030504040204" pitchFamily="34" charset="-120"/>
              <a:ea typeface="微軟正黑體" panose="020B0604030504040204" pitchFamily="34" charset="-120"/>
            </a:endParaRPr>
          </a:p>
          <a:p>
            <a:pPr marL="355600" lvl="2" algn="just">
              <a:spcBef>
                <a:spcPts val="600"/>
              </a:spcBef>
              <a:spcAft>
                <a:spcPts val="600"/>
              </a:spcAft>
            </a:pPr>
            <a:r>
              <a:rPr lang="zh-TW" altLang="en-US" dirty="0">
                <a:latin typeface="微軟正黑體" panose="020B0604030504040204" pitchFamily="34" charset="-120"/>
                <a:ea typeface="微軟正黑體" panose="020B0604030504040204" pitchFamily="34" charset="-120"/>
              </a:rPr>
              <a:t>調整國發基金現行與國際創投合作之規定，加強引進全球智慧</a:t>
            </a:r>
            <a:r>
              <a:rPr lang="zh-TW" altLang="en-US" dirty="0" smtClean="0">
                <a:latin typeface="微軟正黑體" panose="020B0604030504040204" pitchFamily="34" charset="-120"/>
                <a:ea typeface="微軟正黑體" panose="020B0604030504040204" pitchFamily="34" charset="-120"/>
              </a:rPr>
              <a:t>資本</a:t>
            </a:r>
            <a:endParaRPr lang="en-US" altLang="zh-TW" dirty="0" smtClean="0">
              <a:latin typeface="微軟正黑體" panose="020B0604030504040204" pitchFamily="34" charset="-120"/>
              <a:ea typeface="微軟正黑體" panose="020B0604030504040204" pitchFamily="34" charset="-120"/>
            </a:endParaRPr>
          </a:p>
          <a:p>
            <a:pPr marL="342900" lvl="2" indent="-342900" algn="just">
              <a:spcBef>
                <a:spcPts val="600"/>
              </a:spcBef>
              <a:spcAft>
                <a:spcPts val="600"/>
              </a:spcAft>
              <a:buFont typeface="Arial" charset="0"/>
              <a:buChar char="•"/>
            </a:pPr>
            <a:r>
              <a:rPr lang="zh-TW" altLang="en-US" sz="2800" b="1" dirty="0" smtClean="0">
                <a:solidFill>
                  <a:srgbClr val="F2477E"/>
                </a:solidFill>
                <a:latin typeface="微軟正黑體" panose="020B0604030504040204" pitchFamily="34" charset="-120"/>
                <a:ea typeface="微軟正黑體" panose="020B0604030504040204" pitchFamily="34" charset="-120"/>
              </a:rPr>
              <a:t>提升</a:t>
            </a:r>
            <a:r>
              <a:rPr lang="zh-TW" altLang="en-US" sz="2800" b="1" dirty="0">
                <a:solidFill>
                  <a:srgbClr val="F2477E"/>
                </a:solidFill>
                <a:latin typeface="微軟正黑體" panose="020B0604030504040204" pitchFamily="34" charset="-120"/>
                <a:ea typeface="微軟正黑體" panose="020B0604030504040204" pitchFamily="34" charset="-120"/>
              </a:rPr>
              <a:t>新創投融資便利性</a:t>
            </a:r>
            <a:endParaRPr lang="en-US" altLang="zh-TW" sz="2800" b="1" dirty="0">
              <a:solidFill>
                <a:srgbClr val="F2477E"/>
              </a:solidFill>
              <a:latin typeface="微軟正黑體" panose="020B0604030504040204" pitchFamily="34" charset="-120"/>
              <a:ea typeface="微軟正黑體" panose="020B0604030504040204" pitchFamily="34" charset="-120"/>
            </a:endParaRPr>
          </a:p>
          <a:p>
            <a:pPr marL="355600" lvl="2" algn="just">
              <a:spcAft>
                <a:spcPts val="600"/>
              </a:spcAft>
            </a:pPr>
            <a:r>
              <a:rPr lang="zh-TW" altLang="en-US" dirty="0" smtClean="0">
                <a:latin typeface="微軟正黑體" panose="020B0604030504040204" pitchFamily="34" charset="-120"/>
                <a:ea typeface="微軟正黑體" panose="020B0604030504040204" pitchFamily="34" charset="-120"/>
              </a:rPr>
              <a:t>簡化</a:t>
            </a:r>
            <a:r>
              <a:rPr lang="zh-TW" altLang="en-US" dirty="0">
                <a:latin typeface="微軟正黑體" panose="020B0604030504040204" pitchFamily="34" charset="-120"/>
                <a:ea typeface="微軟正黑體" panose="020B0604030504040204" pitchFamily="34" charset="-120"/>
              </a:rPr>
              <a:t>並加速審查外資對新創事業之投資</a:t>
            </a:r>
            <a:r>
              <a:rPr lang="zh-TW" altLang="en-US" dirty="0" smtClean="0">
                <a:latin typeface="微軟正黑體" panose="020B0604030504040204" pitchFamily="34" charset="-120"/>
                <a:ea typeface="微軟正黑體" panose="020B0604030504040204" pitchFamily="34" charset="-120"/>
              </a:rPr>
              <a:t>，以</a:t>
            </a:r>
            <a:r>
              <a:rPr lang="zh-TW" altLang="en-US" dirty="0">
                <a:latin typeface="微軟正黑體" panose="020B0604030504040204" pitchFamily="34" charset="-120"/>
                <a:ea typeface="微軟正黑體" panose="020B0604030504040204" pitchFamily="34" charset="-120"/>
              </a:rPr>
              <a:t>降低行政成本 </a:t>
            </a:r>
            <a:endParaRPr lang="en-US" altLang="zh-TW" dirty="0">
              <a:latin typeface="微軟正黑體" panose="020B0604030504040204" pitchFamily="34" charset="-120"/>
              <a:ea typeface="微軟正黑體" panose="020B0604030504040204" pitchFamily="34" charset="-120"/>
            </a:endParaRPr>
          </a:p>
          <a:p>
            <a:pPr marL="355600" lvl="2" algn="just">
              <a:spcAft>
                <a:spcPts val="600"/>
              </a:spcAft>
            </a:pPr>
            <a:r>
              <a:rPr lang="zh-TW" altLang="en-US" dirty="0" smtClean="0">
                <a:latin typeface="微軟正黑體" panose="020B0604030504040204" pitchFamily="34" charset="-120"/>
                <a:ea typeface="微軟正黑體" panose="020B0604030504040204" pitchFamily="34" charset="-120"/>
              </a:rPr>
              <a:t>金融機構應考量</a:t>
            </a:r>
            <a:r>
              <a:rPr lang="zh-TW" altLang="en-US" dirty="0">
                <a:latin typeface="微軟正黑體" panose="020B0604030504040204" pitchFamily="34" charset="-120"/>
                <a:ea typeface="微軟正黑體" panose="020B0604030504040204" pitchFamily="34" charset="-120"/>
              </a:rPr>
              <a:t>新創特性</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不應過度</a:t>
            </a:r>
            <a:r>
              <a:rPr lang="zh-TW" altLang="en-US" dirty="0">
                <a:latin typeface="微軟正黑體" panose="020B0604030504040204" pitchFamily="34" charset="-120"/>
                <a:ea typeface="微軟正黑體" panose="020B0604030504040204" pitchFamily="34" charset="-120"/>
              </a:rPr>
              <a:t>強調創辦人負債、失敗經驗等</a:t>
            </a:r>
            <a:r>
              <a:rPr lang="en-US" altLang="zh-TW"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，協助融資取得</a:t>
            </a:r>
            <a:endParaRPr lang="zh-TW" altLang="en-US" dirty="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3950148" y="2174751"/>
            <a:ext cx="945208"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經濟部</a:t>
            </a:r>
          </a:p>
        </p:txBody>
      </p:sp>
      <p:sp>
        <p:nvSpPr>
          <p:cNvPr id="38" name="文字方塊 37"/>
          <p:cNvSpPr txBox="1"/>
          <p:nvPr/>
        </p:nvSpPr>
        <p:spPr>
          <a:xfrm>
            <a:off x="4590105" y="4386494"/>
            <a:ext cx="945208"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經濟部</a:t>
            </a:r>
          </a:p>
        </p:txBody>
      </p:sp>
      <p:sp>
        <p:nvSpPr>
          <p:cNvPr id="35" name="文字方塊 34"/>
          <p:cNvSpPr txBox="1"/>
          <p:nvPr/>
        </p:nvSpPr>
        <p:spPr>
          <a:xfrm>
            <a:off x="5622606" y="4372638"/>
            <a:ext cx="915369" cy="383187"/>
          </a:xfrm>
          <a:prstGeom prst="rect">
            <a:avLst/>
          </a:prstGeom>
          <a:solidFill>
            <a:schemeClr val="bg1">
              <a:lumMod val="50000"/>
            </a:schemeClr>
          </a:solidFill>
        </p:spPr>
        <p:txBody>
          <a:bodyPr wrap="square" rtlCol="0">
            <a:spAutoFit/>
          </a:bodyPr>
          <a:lstStyle/>
          <a:p>
            <a:r>
              <a:rPr kumimoji="1" lang="zh-TW" altLang="en-US" b="1" dirty="0">
                <a:solidFill>
                  <a:schemeClr val="bg1"/>
                </a:solidFill>
                <a:latin typeface="Microsoft JhengHei" charset="-120"/>
                <a:ea typeface="Microsoft JhengHei" charset="-120"/>
                <a:cs typeface="Microsoft JhengHei" charset="-120"/>
              </a:rPr>
              <a:t>金管會</a:t>
            </a:r>
          </a:p>
        </p:txBody>
      </p:sp>
      <p:sp>
        <p:nvSpPr>
          <p:cNvPr id="56" name="文字方塊 55"/>
          <p:cNvSpPr txBox="1"/>
          <p:nvPr/>
        </p:nvSpPr>
        <p:spPr>
          <a:xfrm>
            <a:off x="4258564" y="3323413"/>
            <a:ext cx="1107996"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國發基金</a:t>
            </a:r>
          </a:p>
        </p:txBody>
      </p:sp>
      <p:grpSp>
        <p:nvGrpSpPr>
          <p:cNvPr id="32" name="群組 31"/>
          <p:cNvGrpSpPr/>
          <p:nvPr/>
        </p:nvGrpSpPr>
        <p:grpSpPr>
          <a:xfrm>
            <a:off x="5276767" y="-250743"/>
            <a:ext cx="3898228" cy="983729"/>
            <a:chOff x="270816" y="2023662"/>
            <a:chExt cx="8445867" cy="2131340"/>
          </a:xfrm>
        </p:grpSpPr>
        <p:grpSp>
          <p:nvGrpSpPr>
            <p:cNvPr id="33" name="群組 32"/>
            <p:cNvGrpSpPr/>
            <p:nvPr/>
          </p:nvGrpSpPr>
          <p:grpSpPr>
            <a:xfrm>
              <a:off x="270816" y="2023662"/>
              <a:ext cx="8067801" cy="1331829"/>
              <a:chOff x="207978" y="2718124"/>
              <a:chExt cx="8067801" cy="1331829"/>
            </a:xfrm>
          </p:grpSpPr>
          <p:sp>
            <p:nvSpPr>
              <p:cNvPr id="46" name="文字方塊 45"/>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47" name="文字方塊 46"/>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48" name="文字方塊 47"/>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49" name="文字方塊 48"/>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50" name="文字方塊 49"/>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34" name="群組 33"/>
            <p:cNvGrpSpPr/>
            <p:nvPr/>
          </p:nvGrpSpPr>
          <p:grpSpPr>
            <a:xfrm>
              <a:off x="465360" y="2888033"/>
              <a:ext cx="8251323" cy="1266969"/>
              <a:chOff x="583081" y="2898662"/>
              <a:chExt cx="8251323" cy="1266969"/>
            </a:xfrm>
          </p:grpSpPr>
          <p:sp>
            <p:nvSpPr>
              <p:cNvPr id="36" name="文字方塊 35"/>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37"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9"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0"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1" name="文字方塊 40"/>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42" name="文字方塊 41"/>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latin typeface="微軟正黑體" panose="020B0604030504040204" pitchFamily="34" charset="-120"/>
                    <a:ea typeface="微軟正黑體" panose="020B0604030504040204" pitchFamily="34" charset="-120"/>
                  </a:rPr>
                  <a:t>目前作</a:t>
                </a: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法</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5760760" y="2898662"/>
                <a:ext cx="1347754" cy="1266969"/>
              </a:xfrm>
              <a:prstGeom prst="rect">
                <a:avLst/>
              </a:prstGeom>
              <a:noFill/>
            </p:spPr>
            <p:txBody>
              <a:bodyPr wrap="square" rtlCol="0">
                <a:spAutoFit/>
              </a:bodyPr>
              <a:lstStyle/>
              <a:p>
                <a:r>
                  <a:rPr lang="zh-TW" altLang="en-US" sz="1600" b="1" dirty="0" smtClean="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5"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1704329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23</a:t>
            </a:fld>
            <a:endParaRPr kumimoji="1" lang="zh-TW" altLang="en-US"/>
          </a:p>
        </p:txBody>
      </p:sp>
      <p:sp>
        <p:nvSpPr>
          <p:cNvPr id="22" name="文字方塊 21"/>
          <p:cNvSpPr txBox="1"/>
          <p:nvPr/>
        </p:nvSpPr>
        <p:spPr>
          <a:xfrm>
            <a:off x="524810" y="1211185"/>
            <a:ext cx="8619189" cy="769441"/>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創造</a:t>
            </a:r>
            <a:r>
              <a:rPr kumimoji="1" lang="zh-TW" altLang="en-US" sz="44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新創成功出場</a:t>
            </a:r>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管道</a:t>
            </a:r>
          </a:p>
        </p:txBody>
      </p:sp>
      <p:sp>
        <p:nvSpPr>
          <p:cNvPr id="23" name="文字方塊 22"/>
          <p:cNvSpPr txBox="1"/>
          <p:nvPr/>
        </p:nvSpPr>
        <p:spPr>
          <a:xfrm>
            <a:off x="660593" y="348897"/>
            <a:ext cx="3801041"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未來政策方向</a:t>
            </a:r>
            <a:r>
              <a:rPr kumimoji="1" lang="en-US" altLang="zh-TW" sz="2400" b="1" dirty="0">
                <a:solidFill>
                  <a:schemeClr val="bg1"/>
                </a:solidFill>
                <a:latin typeface="Microsoft JhengHei" charset="-120"/>
                <a:ea typeface="Microsoft JhengHei" charset="-120"/>
                <a:cs typeface="Microsoft JhengHei" charset="-120"/>
              </a:rPr>
              <a:t>                       </a:t>
            </a:r>
            <a:endParaRPr kumimoji="1" lang="zh-TW" altLang="en-US" sz="2400" b="1" dirty="0">
              <a:solidFill>
                <a:schemeClr val="bg1"/>
              </a:solidFill>
              <a:latin typeface="Microsoft JhengHei" charset="-120"/>
              <a:ea typeface="Microsoft JhengHei" charset="-120"/>
              <a:cs typeface="Microsoft JhengHei" charset="-120"/>
            </a:endParaRPr>
          </a:p>
        </p:txBody>
      </p:sp>
      <p:sp>
        <p:nvSpPr>
          <p:cNvPr id="2" name="三角形 1"/>
          <p:cNvSpPr/>
          <p:nvPr/>
        </p:nvSpPr>
        <p:spPr>
          <a:xfrm>
            <a:off x="2648919"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三角形 23"/>
          <p:cNvSpPr/>
          <p:nvPr/>
        </p:nvSpPr>
        <p:spPr>
          <a:xfrm>
            <a:off x="2984826"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三角形 25"/>
          <p:cNvSpPr/>
          <p:nvPr/>
        </p:nvSpPr>
        <p:spPr>
          <a:xfrm>
            <a:off x="3320733"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三角形 26"/>
          <p:cNvSpPr/>
          <p:nvPr/>
        </p:nvSpPr>
        <p:spPr>
          <a:xfrm>
            <a:off x="3656640"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8" name="三角形 27"/>
          <p:cNvSpPr/>
          <p:nvPr/>
        </p:nvSpPr>
        <p:spPr>
          <a:xfrm>
            <a:off x="3992545"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矩形 2"/>
          <p:cNvSpPr/>
          <p:nvPr/>
        </p:nvSpPr>
        <p:spPr>
          <a:xfrm>
            <a:off x="576207" y="2357259"/>
            <a:ext cx="7199301" cy="2939266"/>
          </a:xfrm>
          <a:prstGeom prst="rect">
            <a:avLst/>
          </a:prstGeom>
        </p:spPr>
        <p:txBody>
          <a:bodyPr wrap="square">
            <a:spAutoFit/>
          </a:bodyPr>
          <a:lstStyle/>
          <a:p>
            <a:pPr marL="342900" lvl="2" indent="-342900" algn="just">
              <a:spcBef>
                <a:spcPts val="1200"/>
              </a:spcBef>
              <a:buFont typeface="Arial" charset="0"/>
              <a:buChar char="•"/>
            </a:pPr>
            <a:r>
              <a:rPr lang="zh-TW" altLang="en-US" sz="2800" b="1" dirty="0">
                <a:solidFill>
                  <a:srgbClr val="F2477E"/>
                </a:solidFill>
                <a:latin typeface="微軟正黑體" panose="020B0604030504040204" pitchFamily="34" charset="-120"/>
                <a:ea typeface="微軟正黑體" panose="020B0604030504040204" pitchFamily="34" charset="-120"/>
              </a:rPr>
              <a:t>鼓勵企業併購或投資新創</a:t>
            </a:r>
            <a:endParaRPr lang="en-US" altLang="zh-TW" b="1" dirty="0">
              <a:latin typeface="微軟正黑體" panose="020B0604030504040204" pitchFamily="34" charset="-120"/>
              <a:ea typeface="微軟正黑體" panose="020B0604030504040204" pitchFamily="34" charset="-120"/>
            </a:endParaRPr>
          </a:p>
          <a:p>
            <a:pPr marL="355600" lvl="2" algn="just">
              <a:lnSpc>
                <a:spcPct val="150000"/>
              </a:lnSpc>
              <a:spcBef>
                <a:spcPts val="600"/>
              </a:spcBef>
              <a:spcAft>
                <a:spcPts val="600"/>
              </a:spcAft>
            </a:pPr>
            <a:r>
              <a:rPr lang="zh-TW" altLang="en-US" dirty="0">
                <a:latin typeface="微軟正黑體" panose="020B0604030504040204" pitchFamily="34" charset="-120"/>
                <a:ea typeface="微軟正黑體" panose="020B0604030504040204" pitchFamily="34" charset="-120"/>
              </a:rPr>
              <a:t>透過產業創新轉型基金，鼓勵企業併購新創事業</a:t>
            </a:r>
            <a:endParaRPr lang="en-US" altLang="zh-TW" dirty="0">
              <a:latin typeface="微軟正黑體" panose="020B0604030504040204" pitchFamily="34" charset="-120"/>
              <a:ea typeface="微軟正黑體" panose="020B0604030504040204" pitchFamily="34" charset="-120"/>
            </a:endParaRPr>
          </a:p>
          <a:p>
            <a:pPr marL="355600" lvl="2" algn="just">
              <a:spcBef>
                <a:spcPts val="600"/>
              </a:spcBef>
              <a:spcAft>
                <a:spcPts val="600"/>
              </a:spcAft>
            </a:pPr>
            <a:r>
              <a:rPr lang="zh-TW" altLang="en-US" dirty="0">
                <a:latin typeface="微軟正黑體" panose="020B0604030504040204" pitchFamily="34" charset="-120"/>
                <a:ea typeface="微軟正黑體" panose="020B0604030504040204" pitchFamily="34" charset="-120"/>
              </a:rPr>
              <a:t>提供企業併購新創之相關誘因</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適用</a:t>
            </a:r>
            <a:r>
              <a:rPr lang="zh-TW" altLang="en-US" dirty="0">
                <a:latin typeface="微軟正黑體" panose="020B0604030504040204" pitchFamily="34" charset="-120"/>
                <a:ea typeface="微軟正黑體" panose="020B0604030504040204" pitchFamily="34" charset="-120"/>
              </a:rPr>
              <a:t>研發抵減、虧損可繼承等</a:t>
            </a:r>
            <a:r>
              <a:rPr lang="en-US" altLang="zh-TW" dirty="0">
                <a:latin typeface="微軟正黑體" panose="020B0604030504040204" pitchFamily="34" charset="-120"/>
                <a:ea typeface="微軟正黑體" panose="020B0604030504040204" pitchFamily="34" charset="-120"/>
              </a:rPr>
              <a:t>)</a:t>
            </a:r>
          </a:p>
          <a:p>
            <a:pPr marL="342900" lvl="2" indent="-342900" algn="just">
              <a:spcBef>
                <a:spcPts val="600"/>
              </a:spcBef>
              <a:buFont typeface="Arial" charset="0"/>
              <a:buChar char="•"/>
            </a:pPr>
            <a:r>
              <a:rPr lang="zh-TW" altLang="en-US" sz="2800" b="1" dirty="0" smtClean="0">
                <a:solidFill>
                  <a:srgbClr val="F2477E"/>
                </a:solidFill>
                <a:latin typeface="微軟正黑體" panose="020B0604030504040204" pitchFamily="34" charset="-120"/>
                <a:ea typeface="微軟正黑體" panose="020B0604030504040204" pitchFamily="34" charset="-120"/>
              </a:rPr>
              <a:t>提高</a:t>
            </a:r>
            <a:r>
              <a:rPr lang="zh-TW" altLang="en-US" sz="2800" b="1" dirty="0">
                <a:solidFill>
                  <a:srgbClr val="F2477E"/>
                </a:solidFill>
                <a:latin typeface="微軟正黑體" panose="020B0604030504040204" pitchFamily="34" charset="-120"/>
                <a:ea typeface="微軟正黑體" panose="020B0604030504040204" pitchFamily="34" charset="-120"/>
              </a:rPr>
              <a:t>新創上市櫃之彈性 </a:t>
            </a:r>
            <a:endParaRPr lang="en-US" altLang="zh-TW" b="1" dirty="0">
              <a:latin typeface="微軟正黑體" panose="020B0604030504040204" pitchFamily="34" charset="-120"/>
              <a:ea typeface="微軟正黑體" panose="020B0604030504040204" pitchFamily="34" charset="-120"/>
            </a:endParaRPr>
          </a:p>
          <a:p>
            <a:pPr marL="355600" lvl="2" algn="just">
              <a:lnSpc>
                <a:spcPct val="150000"/>
              </a:lnSpc>
              <a:spcBef>
                <a:spcPts val="600"/>
              </a:spcBef>
            </a:pPr>
            <a:r>
              <a:rPr lang="zh-TW" altLang="en-US" dirty="0">
                <a:latin typeface="微軟正黑體" panose="020B0604030504040204" pitchFamily="34" charset="-120"/>
                <a:ea typeface="微軟正黑體" panose="020B0604030504040204" pitchFamily="34" charset="-120"/>
              </a:rPr>
              <a:t>因應數位經濟產業特性</a:t>
            </a:r>
            <a:r>
              <a:rPr lang="zh-TW" altLang="en-US" dirty="0" smtClean="0">
                <a:latin typeface="微軟正黑體" panose="020B0604030504040204" pitchFamily="34" charset="-120"/>
                <a:ea typeface="微軟正黑體" panose="020B0604030504040204" pitchFamily="34" charset="-120"/>
              </a:rPr>
              <a:t>，調整</a:t>
            </a:r>
            <a:r>
              <a:rPr lang="zh-TW" altLang="en-US" dirty="0">
                <a:latin typeface="微軟正黑體" panose="020B0604030504040204" pitchFamily="34" charset="-120"/>
                <a:ea typeface="微軟正黑體" panose="020B0604030504040204" pitchFamily="34" charset="-120"/>
              </a:rPr>
              <a:t>國內上市櫃相關</a:t>
            </a:r>
            <a:r>
              <a:rPr lang="zh-TW" altLang="en-US" dirty="0" smtClean="0">
                <a:latin typeface="微軟正黑體" panose="020B0604030504040204" pitchFamily="34" charset="-120"/>
                <a:ea typeface="微軟正黑體" panose="020B0604030504040204" pitchFamily="34" charset="-120"/>
              </a:rPr>
              <a:t>規範</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增</a:t>
            </a:r>
            <a:r>
              <a:rPr lang="zh-TW" altLang="en-US" dirty="0">
                <a:latin typeface="微軟正黑體" panose="020B0604030504040204" pitchFamily="34" charset="-120"/>
                <a:ea typeface="微軟正黑體" panose="020B0604030504040204" pitchFamily="34" charset="-120"/>
              </a:rPr>
              <a:t>列網路產業類別、放寬</a:t>
            </a:r>
            <a:r>
              <a:rPr lang="zh-TW" altLang="en-US" dirty="0" smtClean="0">
                <a:latin typeface="微軟正黑體" panose="020B0604030504040204" pitchFamily="34" charset="-120"/>
                <a:ea typeface="微軟正黑體" panose="020B0604030504040204" pitchFamily="34" charset="-120"/>
              </a:rPr>
              <a:t>獲利相關</a:t>
            </a:r>
            <a:r>
              <a:rPr lang="zh-TW" altLang="en-US" dirty="0">
                <a:latin typeface="微軟正黑體" panose="020B0604030504040204" pitchFamily="34" charset="-120"/>
                <a:ea typeface="微軟正黑體" panose="020B0604030504040204" pitchFamily="34" charset="-120"/>
              </a:rPr>
              <a:t>規定</a:t>
            </a:r>
            <a:r>
              <a:rPr lang="zh-TW" altLang="en-US" dirty="0" smtClean="0">
                <a:latin typeface="微軟正黑體" panose="020B0604030504040204" pitchFamily="34" charset="-120"/>
                <a:ea typeface="微軟正黑體" panose="020B0604030504040204" pitchFamily="34" charset="-120"/>
              </a:rPr>
              <a:t>等</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grpSp>
        <p:nvGrpSpPr>
          <p:cNvPr id="25" name="群組 24"/>
          <p:cNvGrpSpPr/>
          <p:nvPr/>
        </p:nvGrpSpPr>
        <p:grpSpPr>
          <a:xfrm>
            <a:off x="4653684" y="4103675"/>
            <a:ext cx="1844647" cy="369332"/>
            <a:chOff x="3911830" y="3941154"/>
            <a:chExt cx="1844647" cy="369332"/>
          </a:xfrm>
        </p:grpSpPr>
        <p:sp>
          <p:nvSpPr>
            <p:cNvPr id="33" name="文字方塊 32"/>
            <p:cNvSpPr txBox="1"/>
            <p:nvPr/>
          </p:nvSpPr>
          <p:spPr>
            <a:xfrm>
              <a:off x="4879314" y="3941154"/>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經濟部</a:t>
              </a:r>
            </a:p>
          </p:txBody>
        </p:sp>
        <p:sp>
          <p:nvSpPr>
            <p:cNvPr id="36" name="文字方塊 35"/>
            <p:cNvSpPr txBox="1"/>
            <p:nvPr/>
          </p:nvSpPr>
          <p:spPr>
            <a:xfrm>
              <a:off x="3911830" y="3941154"/>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金管會</a:t>
              </a:r>
            </a:p>
          </p:txBody>
        </p:sp>
      </p:grpSp>
      <p:grpSp>
        <p:nvGrpSpPr>
          <p:cNvPr id="29" name="群組 28"/>
          <p:cNvGrpSpPr/>
          <p:nvPr/>
        </p:nvGrpSpPr>
        <p:grpSpPr>
          <a:xfrm>
            <a:off x="5037739" y="2453009"/>
            <a:ext cx="3165104" cy="369332"/>
            <a:chOff x="3233674" y="2697591"/>
            <a:chExt cx="3165104" cy="369332"/>
          </a:xfrm>
        </p:grpSpPr>
        <p:sp>
          <p:nvSpPr>
            <p:cNvPr id="30" name="文字方塊 29"/>
            <p:cNvSpPr txBox="1"/>
            <p:nvPr/>
          </p:nvSpPr>
          <p:spPr>
            <a:xfrm>
              <a:off x="4493061" y="2697591"/>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經濟部</a:t>
              </a:r>
            </a:p>
          </p:txBody>
        </p:sp>
        <p:sp>
          <p:nvSpPr>
            <p:cNvPr id="39" name="文字方塊 38"/>
            <p:cNvSpPr txBox="1"/>
            <p:nvPr/>
          </p:nvSpPr>
          <p:spPr>
            <a:xfrm>
              <a:off x="3233674" y="2697591"/>
              <a:ext cx="1107996"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國發基金</a:t>
              </a:r>
            </a:p>
          </p:txBody>
        </p:sp>
        <p:sp>
          <p:nvSpPr>
            <p:cNvPr id="40" name="文字方塊 39"/>
            <p:cNvSpPr txBox="1"/>
            <p:nvPr/>
          </p:nvSpPr>
          <p:spPr>
            <a:xfrm>
              <a:off x="5521615" y="2697591"/>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財政部</a:t>
              </a:r>
            </a:p>
          </p:txBody>
        </p:sp>
      </p:grpSp>
      <p:grpSp>
        <p:nvGrpSpPr>
          <p:cNvPr id="35" name="群組 34"/>
          <p:cNvGrpSpPr/>
          <p:nvPr/>
        </p:nvGrpSpPr>
        <p:grpSpPr>
          <a:xfrm>
            <a:off x="5276767" y="-250743"/>
            <a:ext cx="3898228" cy="983729"/>
            <a:chOff x="270816" y="2023662"/>
            <a:chExt cx="8445867" cy="2131340"/>
          </a:xfrm>
        </p:grpSpPr>
        <p:grpSp>
          <p:nvGrpSpPr>
            <p:cNvPr id="37" name="群組 36"/>
            <p:cNvGrpSpPr/>
            <p:nvPr/>
          </p:nvGrpSpPr>
          <p:grpSpPr>
            <a:xfrm>
              <a:off x="270816" y="2023662"/>
              <a:ext cx="8067801" cy="1331829"/>
              <a:chOff x="207978" y="2718124"/>
              <a:chExt cx="8067801" cy="1331829"/>
            </a:xfrm>
          </p:grpSpPr>
          <p:sp>
            <p:nvSpPr>
              <p:cNvPr id="67" name="文字方塊 66"/>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68" name="文字方塊 67"/>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69" name="文字方塊 68"/>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70" name="文字方塊 69"/>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71" name="文字方塊 70"/>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38" name="群組 37"/>
            <p:cNvGrpSpPr/>
            <p:nvPr/>
          </p:nvGrpSpPr>
          <p:grpSpPr>
            <a:xfrm>
              <a:off x="465360" y="2888033"/>
              <a:ext cx="8251323" cy="1266969"/>
              <a:chOff x="583081" y="2898662"/>
              <a:chExt cx="8251323" cy="1266969"/>
            </a:xfrm>
          </p:grpSpPr>
          <p:sp>
            <p:nvSpPr>
              <p:cNvPr id="41" name="文字方塊 40"/>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42"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3"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4"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2" name="文字方塊 61"/>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63" name="文字方塊 62"/>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latin typeface="微軟正黑體" panose="020B0604030504040204" pitchFamily="34" charset="-120"/>
                    <a:ea typeface="微軟正黑體" panose="020B0604030504040204" pitchFamily="34" charset="-120"/>
                  </a:rPr>
                  <a:t>目前作</a:t>
                </a: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法</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5760760" y="2898662"/>
                <a:ext cx="1347754" cy="1266969"/>
              </a:xfrm>
              <a:prstGeom prst="rect">
                <a:avLst/>
              </a:prstGeom>
              <a:noFill/>
            </p:spPr>
            <p:txBody>
              <a:bodyPr wrap="square" rtlCol="0">
                <a:spAutoFit/>
              </a:bodyPr>
              <a:lstStyle/>
              <a:p>
                <a:r>
                  <a:rPr lang="zh-TW" altLang="en-US" sz="1600" b="1" dirty="0" smtClean="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65" name="文字方塊 64"/>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6"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1968549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05200" y="6275326"/>
            <a:ext cx="2057400" cy="365125"/>
          </a:xfrm>
        </p:spPr>
        <p:txBody>
          <a:bodyPr/>
          <a:lstStyle/>
          <a:p>
            <a:fld id="{836F5446-3B7C-7642-B92A-DA0CBD8FCE7E}" type="slidenum">
              <a:rPr kumimoji="1" lang="zh-TW" altLang="en-US" smtClean="0"/>
              <a:t>24</a:t>
            </a:fld>
            <a:endParaRPr kumimoji="1" lang="zh-TW" altLang="en-US" dirty="0"/>
          </a:p>
        </p:txBody>
      </p:sp>
      <p:sp>
        <p:nvSpPr>
          <p:cNvPr id="22" name="文字方塊 21"/>
          <p:cNvSpPr txBox="1"/>
          <p:nvPr/>
        </p:nvSpPr>
        <p:spPr>
          <a:xfrm>
            <a:off x="524809" y="1181413"/>
            <a:ext cx="8619189" cy="769441"/>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人才發展</a:t>
            </a:r>
            <a:r>
              <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rPr>
              <a:t> x </a:t>
            </a:r>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法規調適</a:t>
            </a:r>
          </a:p>
        </p:txBody>
      </p:sp>
      <p:sp>
        <p:nvSpPr>
          <p:cNvPr id="23" name="文字方塊 22"/>
          <p:cNvSpPr txBox="1"/>
          <p:nvPr/>
        </p:nvSpPr>
        <p:spPr>
          <a:xfrm>
            <a:off x="660593" y="348897"/>
            <a:ext cx="3801041"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未來政策方向</a:t>
            </a:r>
            <a:r>
              <a:rPr kumimoji="1" lang="en-US" altLang="zh-TW" sz="2400" b="1" dirty="0">
                <a:solidFill>
                  <a:schemeClr val="bg1"/>
                </a:solidFill>
                <a:latin typeface="Microsoft JhengHei" charset="-120"/>
                <a:ea typeface="Microsoft JhengHei" charset="-120"/>
                <a:cs typeface="Microsoft JhengHei" charset="-120"/>
              </a:rPr>
              <a:t>                       </a:t>
            </a:r>
            <a:endParaRPr kumimoji="1" lang="zh-TW" altLang="en-US" sz="2400" b="1" dirty="0">
              <a:solidFill>
                <a:schemeClr val="bg1"/>
              </a:solidFill>
              <a:latin typeface="Microsoft JhengHei" charset="-120"/>
              <a:ea typeface="Microsoft JhengHei" charset="-120"/>
              <a:cs typeface="Microsoft JhengHei" charset="-120"/>
            </a:endParaRPr>
          </a:p>
        </p:txBody>
      </p:sp>
      <p:sp>
        <p:nvSpPr>
          <p:cNvPr id="2" name="三角形 1"/>
          <p:cNvSpPr/>
          <p:nvPr/>
        </p:nvSpPr>
        <p:spPr>
          <a:xfrm>
            <a:off x="2648919"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三角形 23"/>
          <p:cNvSpPr/>
          <p:nvPr/>
        </p:nvSpPr>
        <p:spPr>
          <a:xfrm>
            <a:off x="2984826"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三角形 25"/>
          <p:cNvSpPr/>
          <p:nvPr/>
        </p:nvSpPr>
        <p:spPr>
          <a:xfrm>
            <a:off x="3320733"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三角形 26"/>
          <p:cNvSpPr/>
          <p:nvPr/>
        </p:nvSpPr>
        <p:spPr>
          <a:xfrm>
            <a:off x="3656640"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8" name="三角形 27"/>
          <p:cNvSpPr/>
          <p:nvPr/>
        </p:nvSpPr>
        <p:spPr>
          <a:xfrm>
            <a:off x="3992545" y="469319"/>
            <a:ext cx="206710" cy="2067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矩形 2"/>
          <p:cNvSpPr/>
          <p:nvPr/>
        </p:nvSpPr>
        <p:spPr>
          <a:xfrm>
            <a:off x="455869" y="1955669"/>
            <a:ext cx="8420803" cy="4693593"/>
          </a:xfrm>
          <a:prstGeom prst="rect">
            <a:avLst/>
          </a:prstGeom>
        </p:spPr>
        <p:txBody>
          <a:bodyPr wrap="square">
            <a:spAutoFit/>
          </a:bodyPr>
          <a:lstStyle/>
          <a:p>
            <a:pPr marL="342900" lvl="2" indent="-342900" algn="just">
              <a:lnSpc>
                <a:spcPct val="120000"/>
              </a:lnSpc>
              <a:spcBef>
                <a:spcPts val="1200"/>
              </a:spcBef>
              <a:buFont typeface="Arial" charset="0"/>
              <a:buChar char="•"/>
            </a:pPr>
            <a:r>
              <a:rPr lang="zh-TW" altLang="en-US" sz="2800" b="1" dirty="0" smtClean="0">
                <a:solidFill>
                  <a:srgbClr val="F2477E"/>
                </a:solidFill>
                <a:latin typeface="微軟正黑體" panose="020B0604030504040204" pitchFamily="34" charset="-120"/>
                <a:ea typeface="微軟正黑體" panose="020B0604030504040204" pitchFamily="34" charset="-120"/>
              </a:rPr>
              <a:t>擴大攬才，</a:t>
            </a:r>
            <a:r>
              <a:rPr lang="zh-TW" altLang="en-US" sz="2800" b="1" dirty="0">
                <a:solidFill>
                  <a:srgbClr val="F2477E"/>
                </a:solidFill>
                <a:latin typeface="微軟正黑體" panose="020B0604030504040204" pitchFamily="34" charset="-120"/>
                <a:ea typeface="微軟正黑體" panose="020B0604030504040204" pitchFamily="34" charset="-120"/>
              </a:rPr>
              <a:t>建構友善外人環境</a:t>
            </a:r>
            <a:endParaRPr lang="en-US" altLang="zh-TW" dirty="0">
              <a:latin typeface="微軟正黑體" panose="020B0604030504040204" pitchFamily="34" charset="-120"/>
              <a:ea typeface="微軟正黑體" panose="020B0604030504040204" pitchFamily="34" charset="-120"/>
            </a:endParaRPr>
          </a:p>
          <a:p>
            <a:pPr marL="241300" lvl="1" indent="-342900" algn="just">
              <a:lnSpc>
                <a:spcPct val="120000"/>
              </a:lnSpc>
              <a:spcBef>
                <a:spcPts val="600"/>
              </a:spcBef>
              <a:buFont typeface="Arial" charset="0"/>
              <a:buChar char="•"/>
            </a:pPr>
            <a:r>
              <a:rPr lang="zh-TW" altLang="en-US" sz="2800" b="1" dirty="0">
                <a:solidFill>
                  <a:srgbClr val="F2477E"/>
                </a:solidFill>
                <a:latin typeface="微軟正黑體" panose="020B0604030504040204" pitchFamily="34" charset="-120"/>
                <a:ea typeface="微軟正黑體" panose="020B0604030504040204" pitchFamily="34" charset="-120"/>
              </a:rPr>
              <a:t>營造有利創業的職場環境</a:t>
            </a:r>
            <a:endParaRPr lang="en-US" altLang="zh-TW" b="1" dirty="0">
              <a:latin typeface="微軟正黑體" panose="020B0604030504040204" pitchFamily="34" charset="-120"/>
              <a:ea typeface="微軟正黑體" panose="020B0604030504040204" pitchFamily="34" charset="-120"/>
            </a:endParaRPr>
          </a:p>
          <a:p>
            <a:pPr marL="355600" lvl="2" algn="just">
              <a:lnSpc>
                <a:spcPct val="120000"/>
              </a:lnSpc>
              <a:spcBef>
                <a:spcPts val="600"/>
              </a:spcBef>
            </a:pPr>
            <a:r>
              <a:rPr lang="zh-TW" altLang="en-US" dirty="0" smtClean="0">
                <a:latin typeface="微軟正黑體" panose="020B0604030504040204" pitchFamily="34" charset="-120"/>
                <a:ea typeface="微軟正黑體" panose="020B0604030504040204" pitchFamily="34" charset="-120"/>
              </a:rPr>
              <a:t>各大學應</a:t>
            </a:r>
            <a:r>
              <a:rPr lang="zh-TW" altLang="en-US" dirty="0">
                <a:latin typeface="微軟正黑體" panose="020B0604030504040204" pitchFamily="34" charset="-120"/>
                <a:ea typeface="微軟正黑體" panose="020B0604030504040204" pitchFamily="34" charset="-120"/>
              </a:rPr>
              <a:t>擴大</a:t>
            </a:r>
            <a:r>
              <a:rPr lang="zh-TW" altLang="en-US" dirty="0" smtClean="0">
                <a:latin typeface="微軟正黑體" panose="020B0604030504040204" pitchFamily="34" charset="-120"/>
                <a:ea typeface="微軟正黑體" panose="020B0604030504040204" pitchFamily="34" charset="-120"/>
              </a:rPr>
              <a:t>開設</a:t>
            </a:r>
            <a:r>
              <a:rPr lang="zh-TW" altLang="en-US" dirty="0">
                <a:latin typeface="微軟正黑體" panose="020B0604030504040204" pitchFamily="34" charset="-120"/>
                <a:ea typeface="微軟正黑體" panose="020B0604030504040204" pitchFamily="34" charset="-120"/>
              </a:rPr>
              <a:t>創新創業學</a:t>
            </a:r>
            <a:r>
              <a:rPr lang="zh-TW" altLang="en-US" dirty="0" smtClean="0">
                <a:latin typeface="微軟正黑體" panose="020B0604030504040204" pitchFamily="34" charset="-120"/>
                <a:ea typeface="微軟正黑體" panose="020B0604030504040204" pitchFamily="34" charset="-120"/>
              </a:rPr>
              <a:t>程，並辦理學生</a:t>
            </a:r>
            <a:r>
              <a:rPr lang="zh-TW" altLang="en-US" dirty="0">
                <a:latin typeface="微軟正黑體" panose="020B0604030504040204" pitchFamily="34" charset="-120"/>
                <a:ea typeface="微軟正黑體" panose="020B0604030504040204" pitchFamily="34" charset="-120"/>
              </a:rPr>
              <a:t>至新創公司</a:t>
            </a:r>
            <a:r>
              <a:rPr lang="zh-TW" altLang="en-US" dirty="0" smtClean="0">
                <a:latin typeface="微軟正黑體" panose="020B0604030504040204" pitchFamily="34" charset="-120"/>
                <a:ea typeface="微軟正黑體" panose="020B0604030504040204" pitchFamily="34" charset="-120"/>
              </a:rPr>
              <a:t>實習計畫或行動方案</a:t>
            </a:r>
            <a:endParaRPr lang="en-US" altLang="zh-TW" dirty="0">
              <a:latin typeface="微軟正黑體" panose="020B0604030504040204" pitchFamily="34" charset="-120"/>
              <a:ea typeface="微軟正黑體" panose="020B0604030504040204" pitchFamily="34" charset="-120"/>
            </a:endParaRPr>
          </a:p>
          <a:p>
            <a:pPr marL="355600" lvl="2" algn="just">
              <a:lnSpc>
                <a:spcPct val="120000"/>
              </a:lnSpc>
              <a:spcBef>
                <a:spcPts val="600"/>
              </a:spcBef>
            </a:pPr>
            <a:r>
              <a:rPr lang="zh-TW" altLang="en-US" dirty="0" smtClean="0">
                <a:latin typeface="微軟正黑體" panose="020B0604030504040204" pitchFamily="34" charset="-120"/>
                <a:ea typeface="微軟正黑體" panose="020B0604030504040204" pitchFamily="34" charset="-120"/>
              </a:rPr>
              <a:t>政府應利用國內</a:t>
            </a:r>
            <a:r>
              <a:rPr lang="zh-TW" altLang="en-US" dirty="0">
                <a:latin typeface="微軟正黑體" panose="020B0604030504040204" pitchFamily="34" charset="-120"/>
                <a:ea typeface="微軟正黑體" panose="020B0604030504040204" pitchFamily="34" charset="-120"/>
              </a:rPr>
              <a:t>大企業或臺商有許多產業經驗豐富的人才</a:t>
            </a:r>
            <a:r>
              <a:rPr lang="zh-TW" altLang="en-US" dirty="0" smtClean="0">
                <a:latin typeface="微軟正黑體" panose="020B0604030504040204" pitchFamily="34" charset="-120"/>
                <a:ea typeface="微軟正黑體" panose="020B0604030504040204" pitchFamily="34" charset="-120"/>
              </a:rPr>
              <a:t>，提供</a:t>
            </a:r>
            <a:r>
              <a:rPr lang="zh-TW" altLang="en-US" dirty="0">
                <a:latin typeface="微軟正黑體" panose="020B0604030504040204" pitchFamily="34" charset="-120"/>
                <a:ea typeface="微軟正黑體" panose="020B0604030504040204" pitchFamily="34" charset="-120"/>
              </a:rPr>
              <a:t>創業資源協助</a:t>
            </a:r>
            <a:r>
              <a:rPr lang="zh-TW" altLang="en-US" dirty="0" smtClean="0">
                <a:latin typeface="微軟正黑體" panose="020B0604030504040204" pitchFamily="34" charset="-120"/>
                <a:ea typeface="微軟正黑體" panose="020B0604030504040204" pitchFamily="34" charset="-120"/>
              </a:rPr>
              <a:t>，建立產業</a:t>
            </a:r>
            <a:r>
              <a:rPr lang="zh-TW" altLang="en-US" dirty="0">
                <a:latin typeface="微軟正黑體" panose="020B0604030504040204" pitchFamily="34" charset="-120"/>
                <a:ea typeface="微軟正黑體" panose="020B0604030504040204" pitchFamily="34" charset="-120"/>
              </a:rPr>
              <a:t>的人脈、</a:t>
            </a:r>
            <a:r>
              <a:rPr lang="zh-TW" altLang="en-US" dirty="0" smtClean="0">
                <a:latin typeface="微軟正黑體" panose="020B0604030504040204" pitchFamily="34" charset="-120"/>
                <a:ea typeface="微軟正黑體" panose="020B0604030504040204" pitchFamily="34" charset="-120"/>
              </a:rPr>
              <a:t>資源</a:t>
            </a:r>
            <a:endParaRPr lang="en-US" altLang="zh-TW" sz="2800" b="1" dirty="0">
              <a:solidFill>
                <a:srgbClr val="F2477E"/>
              </a:solidFill>
              <a:latin typeface="微軟正黑體" panose="020B0604030504040204" pitchFamily="34" charset="-120"/>
              <a:ea typeface="微軟正黑體" panose="020B0604030504040204" pitchFamily="34" charset="-120"/>
            </a:endParaRPr>
          </a:p>
          <a:p>
            <a:pPr marL="342900" lvl="2" indent="-342900" algn="just">
              <a:lnSpc>
                <a:spcPct val="120000"/>
              </a:lnSpc>
              <a:spcBef>
                <a:spcPts val="600"/>
              </a:spcBef>
              <a:buFont typeface="Arial" charset="0"/>
              <a:buChar char="•"/>
            </a:pPr>
            <a:r>
              <a:rPr lang="zh-TW" altLang="en-US" sz="2800" b="1" dirty="0">
                <a:solidFill>
                  <a:srgbClr val="F2477E"/>
                </a:solidFill>
                <a:latin typeface="微軟正黑體" panose="020B0604030504040204" pitchFamily="34" charset="-120"/>
                <a:ea typeface="微軟正黑體" panose="020B0604030504040204" pitchFamily="34" charset="-120"/>
              </a:rPr>
              <a:t>消除法規適用之不確定性</a:t>
            </a:r>
            <a:endParaRPr lang="en-US" altLang="zh-TW" b="1" dirty="0">
              <a:latin typeface="微軟正黑體" panose="020B0604030504040204" pitchFamily="34" charset="-120"/>
              <a:ea typeface="微軟正黑體" panose="020B0604030504040204" pitchFamily="34" charset="-120"/>
            </a:endParaRPr>
          </a:p>
          <a:p>
            <a:pPr marL="355600" lvl="2" algn="just">
              <a:lnSpc>
                <a:spcPct val="120000"/>
              </a:lnSpc>
              <a:spcBef>
                <a:spcPts val="600"/>
              </a:spcBef>
            </a:pPr>
            <a:r>
              <a:rPr lang="zh-TW" altLang="en-US" dirty="0">
                <a:latin typeface="微軟正黑體" panose="020B0604030504040204" pitchFamily="34" charset="-120"/>
                <a:ea typeface="微軟正黑體" panose="020B0604030504040204" pitchFamily="34" charset="-120"/>
              </a:rPr>
              <a:t>透過</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新創法規調適平台</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，協助新創</a:t>
            </a:r>
            <a:r>
              <a:rPr lang="zh-TW" altLang="en-US" dirty="0" smtClean="0">
                <a:latin typeface="微軟正黑體" panose="020B0604030504040204" pitchFamily="34" charset="-120"/>
                <a:ea typeface="微軟正黑體" panose="020B0604030504040204" pitchFamily="34" charset="-120"/>
              </a:rPr>
              <a:t>事業在第一時間解決</a:t>
            </a:r>
            <a:r>
              <a:rPr lang="zh-TW" altLang="en-US" dirty="0">
                <a:latin typeface="微軟正黑體" panose="020B0604030504040204" pitchFamily="34" charset="-120"/>
                <a:ea typeface="微軟正黑體" panose="020B0604030504040204" pitchFamily="34" charset="-120"/>
              </a:rPr>
              <a:t>法規灰色地帶的</a:t>
            </a:r>
            <a:r>
              <a:rPr lang="zh-TW" altLang="en-US" dirty="0" smtClean="0">
                <a:latin typeface="微軟正黑體" panose="020B0604030504040204" pitchFamily="34" charset="-120"/>
                <a:ea typeface="微軟正黑體" panose="020B0604030504040204" pitchFamily="34" charset="-120"/>
              </a:rPr>
              <a:t>問題</a:t>
            </a:r>
            <a:endParaRPr lang="en-US" altLang="zh-TW" dirty="0" smtClean="0">
              <a:latin typeface="微軟正黑體" panose="020B0604030504040204" pitchFamily="34" charset="-120"/>
              <a:ea typeface="微軟正黑體" panose="020B0604030504040204" pitchFamily="34" charset="-120"/>
            </a:endParaRPr>
          </a:p>
          <a:p>
            <a:pPr marL="342900" lvl="2" indent="-342900" algn="just">
              <a:lnSpc>
                <a:spcPct val="120000"/>
              </a:lnSpc>
              <a:spcBef>
                <a:spcPts val="600"/>
              </a:spcBef>
              <a:buFont typeface="Arial" charset="0"/>
              <a:buChar char="•"/>
            </a:pPr>
            <a:r>
              <a:rPr lang="zh-TW" altLang="en-US" sz="2800" b="1" dirty="0" smtClean="0">
                <a:solidFill>
                  <a:srgbClr val="F2477E"/>
                </a:solidFill>
                <a:latin typeface="微軟正黑體" panose="020B0604030504040204" pitchFamily="34" charset="-120"/>
                <a:ea typeface="微軟正黑體" panose="020B0604030504040204" pitchFamily="34" charset="-120"/>
              </a:rPr>
              <a:t>建立有利新創的公司法制 </a:t>
            </a:r>
            <a:endParaRPr lang="en-US" altLang="zh-TW" sz="2800" b="1" dirty="0">
              <a:solidFill>
                <a:srgbClr val="F2477E"/>
              </a:solidFill>
              <a:latin typeface="微軟正黑體" panose="020B0604030504040204" pitchFamily="34" charset="-120"/>
              <a:ea typeface="微軟正黑體" panose="020B0604030504040204" pitchFamily="34" charset="-120"/>
            </a:endParaRPr>
          </a:p>
          <a:p>
            <a:pPr marL="355600" lvl="2" algn="just">
              <a:lnSpc>
                <a:spcPct val="120000"/>
              </a:lnSpc>
              <a:spcBef>
                <a:spcPts val="600"/>
              </a:spcBef>
            </a:pPr>
            <a:r>
              <a:rPr lang="zh-TW" altLang="en-US" dirty="0" smtClean="0">
                <a:latin typeface="微軟正黑體" panose="020B0604030504040204" pitchFamily="34" charset="-120"/>
                <a:ea typeface="微軟正黑體" panose="020B0604030504040204" pitchFamily="34" charset="-120"/>
              </a:rPr>
              <a:t>推動</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公司法</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修正草案</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完成立法，讓無票面金額股票、複數表決權、私募公司債、股東表決權契約等有助新創事業發展之法規早日落實</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附錄</a:t>
            </a:r>
            <a:r>
              <a:rPr lang="en-US" altLang="zh-TW" dirty="0" smtClean="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p:txBody>
      </p:sp>
      <p:grpSp>
        <p:nvGrpSpPr>
          <p:cNvPr id="31" name="群組 30"/>
          <p:cNvGrpSpPr/>
          <p:nvPr/>
        </p:nvGrpSpPr>
        <p:grpSpPr>
          <a:xfrm>
            <a:off x="4940640" y="2652157"/>
            <a:ext cx="1847640" cy="369332"/>
            <a:chOff x="4611793" y="3590607"/>
            <a:chExt cx="1847640" cy="369332"/>
          </a:xfrm>
        </p:grpSpPr>
        <p:sp>
          <p:nvSpPr>
            <p:cNvPr id="33" name="文字方塊 32"/>
            <p:cNvSpPr txBox="1"/>
            <p:nvPr/>
          </p:nvSpPr>
          <p:spPr>
            <a:xfrm>
              <a:off x="4611793" y="3590607"/>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教育部</a:t>
              </a:r>
            </a:p>
          </p:txBody>
        </p:sp>
        <p:sp>
          <p:nvSpPr>
            <p:cNvPr id="34" name="文字方塊 33"/>
            <p:cNvSpPr txBox="1"/>
            <p:nvPr/>
          </p:nvSpPr>
          <p:spPr>
            <a:xfrm>
              <a:off x="5582270" y="3590607"/>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經濟部</a:t>
              </a:r>
            </a:p>
          </p:txBody>
        </p:sp>
      </p:grpSp>
      <p:sp>
        <p:nvSpPr>
          <p:cNvPr id="39" name="文字方塊 38"/>
          <p:cNvSpPr txBox="1"/>
          <p:nvPr/>
        </p:nvSpPr>
        <p:spPr>
          <a:xfrm>
            <a:off x="5563291" y="2094959"/>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國發會</a:t>
            </a:r>
          </a:p>
        </p:txBody>
      </p:sp>
      <p:sp>
        <p:nvSpPr>
          <p:cNvPr id="44" name="文字方塊 43"/>
          <p:cNvSpPr txBox="1"/>
          <p:nvPr/>
        </p:nvSpPr>
        <p:spPr>
          <a:xfrm>
            <a:off x="4900909" y="4390956"/>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國發會</a:t>
            </a:r>
          </a:p>
        </p:txBody>
      </p:sp>
      <p:sp>
        <p:nvSpPr>
          <p:cNvPr id="54" name="文字方塊 53"/>
          <p:cNvSpPr txBox="1"/>
          <p:nvPr/>
        </p:nvSpPr>
        <p:spPr>
          <a:xfrm>
            <a:off x="4867711" y="5383736"/>
            <a:ext cx="877163" cy="369332"/>
          </a:xfrm>
          <a:prstGeom prst="rect">
            <a:avLst/>
          </a:prstGeom>
          <a:solidFill>
            <a:schemeClr val="bg1">
              <a:lumMod val="50000"/>
            </a:schemeClr>
          </a:solidFill>
        </p:spPr>
        <p:txBody>
          <a:bodyPr wrap="none" rtlCol="0">
            <a:spAutoFit/>
          </a:bodyPr>
          <a:lstStyle/>
          <a:p>
            <a:r>
              <a:rPr kumimoji="1" lang="zh-TW" altLang="en-US" b="1" dirty="0" smtClean="0">
                <a:solidFill>
                  <a:schemeClr val="bg1"/>
                </a:solidFill>
                <a:latin typeface="Microsoft JhengHei" charset="-120"/>
                <a:ea typeface="Microsoft JhengHei" charset="-120"/>
                <a:cs typeface="Microsoft JhengHei" charset="-120"/>
              </a:rPr>
              <a:t>經濟部</a:t>
            </a:r>
            <a:endParaRPr kumimoji="1" lang="zh-TW" altLang="en-US" b="1" dirty="0">
              <a:solidFill>
                <a:schemeClr val="bg1"/>
              </a:solidFill>
              <a:latin typeface="Microsoft JhengHei" charset="-120"/>
              <a:ea typeface="Microsoft JhengHei" charset="-120"/>
              <a:cs typeface="Microsoft JhengHei" charset="-120"/>
            </a:endParaRPr>
          </a:p>
        </p:txBody>
      </p:sp>
      <p:grpSp>
        <p:nvGrpSpPr>
          <p:cNvPr id="55" name="群組 54"/>
          <p:cNvGrpSpPr/>
          <p:nvPr/>
        </p:nvGrpSpPr>
        <p:grpSpPr>
          <a:xfrm>
            <a:off x="5276767" y="-250743"/>
            <a:ext cx="3898228" cy="983729"/>
            <a:chOff x="270816" y="2023662"/>
            <a:chExt cx="8445867" cy="2131340"/>
          </a:xfrm>
        </p:grpSpPr>
        <p:grpSp>
          <p:nvGrpSpPr>
            <p:cNvPr id="56" name="群組 55"/>
            <p:cNvGrpSpPr/>
            <p:nvPr/>
          </p:nvGrpSpPr>
          <p:grpSpPr>
            <a:xfrm>
              <a:off x="270816" y="2023662"/>
              <a:ext cx="8067801" cy="1331829"/>
              <a:chOff x="207978" y="2718124"/>
              <a:chExt cx="8067801" cy="1331829"/>
            </a:xfrm>
          </p:grpSpPr>
          <p:sp>
            <p:nvSpPr>
              <p:cNvPr id="67" name="文字方塊 66"/>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68" name="文字方塊 67"/>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69" name="文字方塊 68"/>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70" name="文字方塊 69"/>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71" name="文字方塊 70"/>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57" name="群組 56"/>
            <p:cNvGrpSpPr/>
            <p:nvPr/>
          </p:nvGrpSpPr>
          <p:grpSpPr>
            <a:xfrm>
              <a:off x="465360" y="2888033"/>
              <a:ext cx="8251323" cy="1266969"/>
              <a:chOff x="583081" y="2898662"/>
              <a:chExt cx="8251323" cy="1266969"/>
            </a:xfrm>
          </p:grpSpPr>
          <p:sp>
            <p:nvSpPr>
              <p:cNvPr id="58" name="文字方塊 57"/>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59"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0"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1"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2" name="文字方塊 61"/>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63" name="文字方塊 62"/>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latin typeface="微軟正黑體" panose="020B0604030504040204" pitchFamily="34" charset="-120"/>
                    <a:ea typeface="微軟正黑體" panose="020B0604030504040204" pitchFamily="34" charset="-120"/>
                  </a:rPr>
                  <a:t>目前作</a:t>
                </a: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法</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5760760" y="2898662"/>
                <a:ext cx="1347754" cy="1266969"/>
              </a:xfrm>
              <a:prstGeom prst="rect">
                <a:avLst/>
              </a:prstGeom>
              <a:noFill/>
            </p:spPr>
            <p:txBody>
              <a:bodyPr wrap="square" rtlCol="0">
                <a:spAutoFit/>
              </a:bodyPr>
              <a:lstStyle/>
              <a:p>
                <a:r>
                  <a:rPr lang="zh-TW" altLang="en-US" sz="1600" b="1" dirty="0" smtClean="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65" name="文字方塊 64"/>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6"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282807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25</a:t>
            </a:fld>
            <a:endParaRPr kumimoji="1" lang="zh-TW" altLang="en-US"/>
          </a:p>
        </p:txBody>
      </p:sp>
      <p:sp>
        <p:nvSpPr>
          <p:cNvPr id="22" name="文字方塊 21"/>
          <p:cNvSpPr txBox="1"/>
          <p:nvPr/>
        </p:nvSpPr>
        <p:spPr>
          <a:xfrm>
            <a:off x="524810" y="1139938"/>
            <a:ext cx="8619189" cy="769441"/>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政府成為新創好夥伴</a:t>
            </a:r>
          </a:p>
        </p:txBody>
      </p:sp>
      <p:sp>
        <p:nvSpPr>
          <p:cNvPr id="23" name="文字方塊 22"/>
          <p:cNvSpPr txBox="1"/>
          <p:nvPr/>
        </p:nvSpPr>
        <p:spPr>
          <a:xfrm>
            <a:off x="660593" y="348897"/>
            <a:ext cx="3801041" cy="461665"/>
          </a:xfrm>
          <a:prstGeom prst="rect">
            <a:avLst/>
          </a:prstGeom>
          <a:solidFill>
            <a:schemeClr val="bg1">
              <a:lumMod val="50000"/>
            </a:schemeClr>
          </a:solidFill>
        </p:spPr>
        <p:txBody>
          <a:bodyPr wrap="none" rtlCol="0">
            <a:spAutoFit/>
          </a:bodyPr>
          <a:lstStyle/>
          <a:p>
            <a:r>
              <a:rPr kumimoji="1" lang="zh-TW" altLang="en-US" sz="2400" b="1" dirty="0">
                <a:solidFill>
                  <a:schemeClr val="bg1"/>
                </a:solidFill>
                <a:latin typeface="Microsoft JhengHei" charset="-120"/>
                <a:ea typeface="Microsoft JhengHei" charset="-120"/>
                <a:cs typeface="Microsoft JhengHei" charset="-120"/>
              </a:rPr>
              <a:t>未來政策方向</a:t>
            </a:r>
            <a:r>
              <a:rPr kumimoji="1" lang="en-US" altLang="zh-TW" sz="2400" b="1" dirty="0">
                <a:solidFill>
                  <a:schemeClr val="bg1"/>
                </a:solidFill>
                <a:latin typeface="Microsoft JhengHei" charset="-120"/>
                <a:ea typeface="Microsoft JhengHei" charset="-120"/>
                <a:cs typeface="Microsoft JhengHei" charset="-120"/>
              </a:rPr>
              <a:t>                       </a:t>
            </a:r>
            <a:endParaRPr kumimoji="1" lang="zh-TW" altLang="en-US" sz="2400" b="1" dirty="0">
              <a:solidFill>
                <a:schemeClr val="bg1"/>
              </a:solidFill>
              <a:latin typeface="Microsoft JhengHei" charset="-120"/>
              <a:ea typeface="Microsoft JhengHei" charset="-120"/>
              <a:cs typeface="Microsoft JhengHei" charset="-120"/>
            </a:endParaRPr>
          </a:p>
        </p:txBody>
      </p:sp>
      <p:sp>
        <p:nvSpPr>
          <p:cNvPr id="2" name="三角形 1"/>
          <p:cNvSpPr/>
          <p:nvPr/>
        </p:nvSpPr>
        <p:spPr>
          <a:xfrm>
            <a:off x="2648919"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4" name="三角形 23"/>
          <p:cNvSpPr/>
          <p:nvPr/>
        </p:nvSpPr>
        <p:spPr>
          <a:xfrm>
            <a:off x="2984826"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三角形 25"/>
          <p:cNvSpPr/>
          <p:nvPr/>
        </p:nvSpPr>
        <p:spPr>
          <a:xfrm>
            <a:off x="3320733"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三角形 26"/>
          <p:cNvSpPr/>
          <p:nvPr/>
        </p:nvSpPr>
        <p:spPr>
          <a:xfrm>
            <a:off x="3656640"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8" name="三角形 27"/>
          <p:cNvSpPr/>
          <p:nvPr/>
        </p:nvSpPr>
        <p:spPr>
          <a:xfrm>
            <a:off x="3992545" y="469319"/>
            <a:ext cx="206710" cy="206710"/>
          </a:xfrm>
          <a:prstGeom prst="triangle">
            <a:avLst/>
          </a:prstGeom>
          <a:solidFill>
            <a:srgbClr val="57B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矩形 2"/>
          <p:cNvSpPr/>
          <p:nvPr/>
        </p:nvSpPr>
        <p:spPr>
          <a:xfrm>
            <a:off x="542840" y="2290711"/>
            <a:ext cx="7939143" cy="4178067"/>
          </a:xfrm>
          <a:prstGeom prst="rect">
            <a:avLst/>
          </a:prstGeom>
        </p:spPr>
        <p:txBody>
          <a:bodyPr wrap="square">
            <a:spAutoFit/>
          </a:bodyPr>
          <a:lstStyle/>
          <a:p>
            <a:pPr marL="342900" lvl="2" indent="-342900" algn="just">
              <a:lnSpc>
                <a:spcPct val="150000"/>
              </a:lnSpc>
              <a:spcBef>
                <a:spcPts val="1200"/>
              </a:spcBef>
              <a:buFont typeface="Arial" charset="0"/>
              <a:buChar char="•"/>
            </a:pPr>
            <a:r>
              <a:rPr lang="zh-TW" altLang="en-US" sz="2800" b="1" dirty="0">
                <a:solidFill>
                  <a:srgbClr val="F2477E"/>
                </a:solidFill>
                <a:latin typeface="微軟正黑體" panose="020B0604030504040204" pitchFamily="34" charset="-120"/>
                <a:ea typeface="微軟正黑體" panose="020B0604030504040204" pitchFamily="34" charset="-120"/>
              </a:rPr>
              <a:t>公部門帶頭挺</a:t>
            </a:r>
            <a:r>
              <a:rPr lang="zh-TW" altLang="en-US" sz="2800" b="1" dirty="0" smtClean="0">
                <a:solidFill>
                  <a:srgbClr val="F2477E"/>
                </a:solidFill>
                <a:latin typeface="微軟正黑體" panose="020B0604030504040204" pitchFamily="34" charset="-120"/>
                <a:ea typeface="微軟正黑體" panose="020B0604030504040204" pitchFamily="34" charset="-120"/>
              </a:rPr>
              <a:t>新創</a:t>
            </a:r>
            <a:endParaRPr lang="en-US" altLang="zh-TW" sz="2800" b="1" dirty="0" smtClean="0">
              <a:solidFill>
                <a:srgbClr val="F2477E"/>
              </a:solidFill>
              <a:latin typeface="微軟正黑體" panose="020B0604030504040204" pitchFamily="34" charset="-120"/>
              <a:ea typeface="微軟正黑體" panose="020B0604030504040204" pitchFamily="34" charset="-120"/>
            </a:endParaRPr>
          </a:p>
          <a:p>
            <a:pPr marL="0" lvl="2" algn="just">
              <a:lnSpc>
                <a:spcPct val="150000"/>
              </a:lnSpc>
              <a:spcBef>
                <a:spcPts val="1200"/>
              </a:spcBef>
            </a:pPr>
            <a:r>
              <a:rPr lang="zh-TW" altLang="en-US" sz="1100" b="1" dirty="0" smtClean="0">
                <a:solidFill>
                  <a:srgbClr val="F2477E"/>
                </a:solidFill>
                <a:latin typeface="微軟正黑體" panose="020B0604030504040204" pitchFamily="34" charset="-120"/>
                <a:ea typeface="微軟正黑體" panose="020B0604030504040204" pitchFamily="34" charset="-120"/>
              </a:rPr>
              <a:t> </a:t>
            </a:r>
            <a:endParaRPr lang="en-US" altLang="zh-TW" sz="1100" b="1" dirty="0" smtClean="0">
              <a:latin typeface="微軟正黑體" panose="020B0604030504040204" pitchFamily="34" charset="-120"/>
              <a:ea typeface="微軟正黑體" panose="020B0604030504040204" pitchFamily="34" charset="-120"/>
            </a:endParaRPr>
          </a:p>
          <a:p>
            <a:pPr marL="355600" lvl="2" algn="just">
              <a:lnSpc>
                <a:spcPct val="150000"/>
              </a:lnSpc>
              <a:spcBef>
                <a:spcPts val="600"/>
              </a:spcBef>
            </a:pPr>
            <a:r>
              <a:rPr lang="zh-TW" altLang="en-US" dirty="0" smtClean="0">
                <a:latin typeface="微軟正黑體" panose="020B0604030504040204" pitchFamily="34" charset="-120"/>
                <a:ea typeface="微軟正黑體" panose="020B0604030504040204" pitchFamily="34" charset="-120"/>
              </a:rPr>
              <a:t>推動政府、國營事業、公立機構及法人向新創採購產品</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服務</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訂定一定比例預算、提高小額採購門檻等</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；並利用開放資料，與新創事業共同合作提出解決方案</a:t>
            </a:r>
          </a:p>
          <a:p>
            <a:pPr marL="355600" lvl="2" algn="just">
              <a:lnSpc>
                <a:spcPct val="150000"/>
              </a:lnSpc>
              <a:spcBef>
                <a:spcPts val="600"/>
              </a:spcBef>
            </a:pPr>
            <a:r>
              <a:rPr lang="zh-TW" altLang="en-US" dirty="0" smtClean="0">
                <a:latin typeface="微軟正黑體" panose="020B0604030504040204" pitchFamily="34" charset="-120"/>
                <a:ea typeface="微軟正黑體" panose="020B0604030504040204" pitchFamily="34" charset="-120"/>
              </a:rPr>
              <a:t>簡化</a:t>
            </a:r>
            <a:r>
              <a:rPr lang="zh-TW" altLang="en-US" dirty="0">
                <a:latin typeface="微軟正黑體" panose="020B0604030504040204" pitchFamily="34" charset="-120"/>
                <a:ea typeface="微軟正黑體" panose="020B0604030504040204" pitchFamily="34" charset="-120"/>
              </a:rPr>
              <a:t>核銷流程，減輕新創行政成本</a:t>
            </a:r>
          </a:p>
          <a:p>
            <a:pPr marL="241300" lvl="1" indent="-342900" algn="just">
              <a:lnSpc>
                <a:spcPct val="150000"/>
              </a:lnSpc>
              <a:spcBef>
                <a:spcPts val="600"/>
              </a:spcBef>
              <a:buFont typeface="Arial" charset="0"/>
              <a:buChar char="•"/>
            </a:pPr>
            <a:r>
              <a:rPr lang="zh-TW" altLang="en-US" sz="2800" b="1" dirty="0" smtClean="0">
                <a:solidFill>
                  <a:srgbClr val="F2477E"/>
                </a:solidFill>
                <a:latin typeface="微軟正黑體" panose="020B0604030504040204" pitchFamily="34" charset="-120"/>
                <a:ea typeface="微軟正黑體" panose="020B0604030504040204" pitchFamily="34" charset="-120"/>
              </a:rPr>
              <a:t>大小</a:t>
            </a:r>
            <a:r>
              <a:rPr lang="zh-TW" altLang="en-US" sz="2800" b="1" dirty="0">
                <a:solidFill>
                  <a:srgbClr val="F2477E"/>
                </a:solidFill>
                <a:latin typeface="微軟正黑體" panose="020B0604030504040204" pitchFamily="34" charset="-120"/>
                <a:ea typeface="微軟正黑體" panose="020B0604030504040204" pitchFamily="34" charset="-120"/>
              </a:rPr>
              <a:t>合作共創商機</a:t>
            </a:r>
            <a:endParaRPr lang="en-US" altLang="zh-TW" b="1" dirty="0">
              <a:latin typeface="微軟正黑體" panose="020B0604030504040204" pitchFamily="34" charset="-120"/>
              <a:ea typeface="微軟正黑體" panose="020B0604030504040204" pitchFamily="34" charset="-120"/>
            </a:endParaRPr>
          </a:p>
          <a:p>
            <a:pPr marL="355600" lvl="2" algn="just">
              <a:lnSpc>
                <a:spcPct val="150000"/>
              </a:lnSpc>
              <a:spcBef>
                <a:spcPts val="600"/>
              </a:spcBef>
            </a:pPr>
            <a:r>
              <a:rPr lang="zh-TW" altLang="en-US" dirty="0">
                <a:latin typeface="微軟正黑體" panose="020B0604030504040204" pitchFamily="34" charset="-120"/>
                <a:ea typeface="微軟正黑體" panose="020B0604030504040204" pitchFamily="34" charset="-120"/>
              </a:rPr>
              <a:t>透過政府計畫，鼓勵企業與新創多元合作，如智慧城市示範應用計畫等</a:t>
            </a:r>
            <a:endParaRPr lang="en-US" altLang="zh-TW" sz="2800" b="1" dirty="0">
              <a:solidFill>
                <a:srgbClr val="F2477E"/>
              </a:solidFill>
              <a:latin typeface="微軟正黑體" panose="020B0604030504040204" pitchFamily="34" charset="-120"/>
              <a:ea typeface="微軟正黑體" panose="020B0604030504040204" pitchFamily="34" charset="-120"/>
            </a:endParaRPr>
          </a:p>
        </p:txBody>
      </p:sp>
      <p:grpSp>
        <p:nvGrpSpPr>
          <p:cNvPr id="31" name="群組 30"/>
          <p:cNvGrpSpPr/>
          <p:nvPr/>
        </p:nvGrpSpPr>
        <p:grpSpPr>
          <a:xfrm>
            <a:off x="3983535" y="5418878"/>
            <a:ext cx="1847640" cy="369332"/>
            <a:chOff x="4611793" y="3590607"/>
            <a:chExt cx="1847640" cy="369332"/>
          </a:xfrm>
        </p:grpSpPr>
        <p:sp>
          <p:nvSpPr>
            <p:cNvPr id="33" name="文字方塊 32"/>
            <p:cNvSpPr txBox="1"/>
            <p:nvPr/>
          </p:nvSpPr>
          <p:spPr>
            <a:xfrm>
              <a:off x="4611793" y="3590607"/>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經濟部</a:t>
              </a:r>
            </a:p>
          </p:txBody>
        </p:sp>
        <p:sp>
          <p:nvSpPr>
            <p:cNvPr id="34" name="文字方塊 33"/>
            <p:cNvSpPr txBox="1"/>
            <p:nvPr/>
          </p:nvSpPr>
          <p:spPr>
            <a:xfrm>
              <a:off x="5582270" y="3590607"/>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科技部</a:t>
              </a:r>
            </a:p>
          </p:txBody>
        </p:sp>
      </p:grpSp>
      <p:sp>
        <p:nvSpPr>
          <p:cNvPr id="39" name="文字方塊 38"/>
          <p:cNvSpPr txBox="1"/>
          <p:nvPr/>
        </p:nvSpPr>
        <p:spPr>
          <a:xfrm>
            <a:off x="1031483" y="2994104"/>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工程會</a:t>
            </a:r>
          </a:p>
        </p:txBody>
      </p:sp>
      <p:sp>
        <p:nvSpPr>
          <p:cNvPr id="35" name="文字方塊 34"/>
          <p:cNvSpPr txBox="1"/>
          <p:nvPr/>
        </p:nvSpPr>
        <p:spPr>
          <a:xfrm>
            <a:off x="3059715" y="2994104"/>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交通部</a:t>
            </a:r>
          </a:p>
        </p:txBody>
      </p:sp>
      <p:sp>
        <p:nvSpPr>
          <p:cNvPr id="36" name="文字方塊 35"/>
          <p:cNvSpPr txBox="1"/>
          <p:nvPr/>
        </p:nvSpPr>
        <p:spPr>
          <a:xfrm>
            <a:off x="6102061" y="2994104"/>
            <a:ext cx="1107996"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主計總處</a:t>
            </a:r>
          </a:p>
        </p:txBody>
      </p:sp>
      <p:sp>
        <p:nvSpPr>
          <p:cNvPr id="90" name="文字方塊 89"/>
          <p:cNvSpPr txBox="1"/>
          <p:nvPr/>
        </p:nvSpPr>
        <p:spPr>
          <a:xfrm>
            <a:off x="2045599" y="2994104"/>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經濟部</a:t>
            </a:r>
          </a:p>
        </p:txBody>
      </p:sp>
      <p:sp>
        <p:nvSpPr>
          <p:cNvPr id="91" name="文字方塊 90"/>
          <p:cNvSpPr txBox="1"/>
          <p:nvPr/>
        </p:nvSpPr>
        <p:spPr>
          <a:xfrm>
            <a:off x="4073831" y="2994104"/>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國發會</a:t>
            </a:r>
          </a:p>
        </p:txBody>
      </p:sp>
      <p:sp>
        <p:nvSpPr>
          <p:cNvPr id="92" name="文字方塊 91"/>
          <p:cNvSpPr txBox="1"/>
          <p:nvPr/>
        </p:nvSpPr>
        <p:spPr>
          <a:xfrm>
            <a:off x="5087947" y="2994104"/>
            <a:ext cx="877163" cy="369332"/>
          </a:xfrm>
          <a:prstGeom prst="rect">
            <a:avLst/>
          </a:prstGeom>
          <a:solidFill>
            <a:schemeClr val="bg1">
              <a:lumMod val="50000"/>
            </a:schemeClr>
          </a:solidFill>
        </p:spPr>
        <p:txBody>
          <a:bodyPr wrap="none" rtlCol="0">
            <a:spAutoFit/>
          </a:bodyPr>
          <a:lstStyle/>
          <a:p>
            <a:r>
              <a:rPr kumimoji="1" lang="zh-TW" altLang="en-US" b="1" dirty="0">
                <a:solidFill>
                  <a:schemeClr val="bg1"/>
                </a:solidFill>
                <a:latin typeface="Microsoft JhengHei" charset="-120"/>
                <a:ea typeface="Microsoft JhengHei" charset="-120"/>
                <a:cs typeface="Microsoft JhengHei" charset="-120"/>
              </a:rPr>
              <a:t>衛福部</a:t>
            </a:r>
          </a:p>
        </p:txBody>
      </p:sp>
      <p:grpSp>
        <p:nvGrpSpPr>
          <p:cNvPr id="44" name="群組 43"/>
          <p:cNvGrpSpPr/>
          <p:nvPr/>
        </p:nvGrpSpPr>
        <p:grpSpPr>
          <a:xfrm>
            <a:off x="5276767" y="-250743"/>
            <a:ext cx="3898228" cy="983729"/>
            <a:chOff x="270816" y="2023662"/>
            <a:chExt cx="8445867" cy="2131340"/>
          </a:xfrm>
        </p:grpSpPr>
        <p:grpSp>
          <p:nvGrpSpPr>
            <p:cNvPr id="56" name="群組 55"/>
            <p:cNvGrpSpPr/>
            <p:nvPr/>
          </p:nvGrpSpPr>
          <p:grpSpPr>
            <a:xfrm>
              <a:off x="270816" y="2023662"/>
              <a:ext cx="8067801" cy="1331829"/>
              <a:chOff x="207978" y="2718124"/>
              <a:chExt cx="8067801" cy="1331829"/>
            </a:xfrm>
          </p:grpSpPr>
          <p:sp>
            <p:nvSpPr>
              <p:cNvPr id="67" name="文字方塊 66"/>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68" name="文字方塊 67"/>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69" name="文字方塊 68"/>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70" name="文字方塊 69"/>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71" name="文字方塊 70"/>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57" name="群組 56"/>
            <p:cNvGrpSpPr/>
            <p:nvPr/>
          </p:nvGrpSpPr>
          <p:grpSpPr>
            <a:xfrm>
              <a:off x="465360" y="2888033"/>
              <a:ext cx="8251323" cy="1266969"/>
              <a:chOff x="583081" y="2898662"/>
              <a:chExt cx="8251323" cy="1266969"/>
            </a:xfrm>
          </p:grpSpPr>
          <p:sp>
            <p:nvSpPr>
              <p:cNvPr id="58" name="文字方塊 57"/>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59" name="三角形 8"/>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0" name="三角形 9"/>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1" name="三角形 10"/>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2" name="文字方塊 61"/>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63" name="文字方塊 62"/>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latin typeface="微軟正黑體" panose="020B0604030504040204" pitchFamily="34" charset="-120"/>
                    <a:ea typeface="微軟正黑體" panose="020B0604030504040204" pitchFamily="34" charset="-120"/>
                  </a:rPr>
                  <a:t>目前作</a:t>
                </a: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法</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5760760" y="2898662"/>
                <a:ext cx="1347754" cy="1266969"/>
              </a:xfrm>
              <a:prstGeom prst="rect">
                <a:avLst/>
              </a:prstGeom>
              <a:noFill/>
            </p:spPr>
            <p:txBody>
              <a:bodyPr wrap="square" rtlCol="0">
                <a:spAutoFit/>
              </a:bodyPr>
              <a:lstStyle/>
              <a:p>
                <a:r>
                  <a:rPr lang="zh-TW" altLang="en-US" sz="1600" b="1" dirty="0" smtClean="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65" name="文字方塊 64"/>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6" name="三角形 15"/>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499021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50000"/>
              </a:schemeClr>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矩形 22"/>
          <p:cNvSpPr/>
          <p:nvPr/>
        </p:nvSpPr>
        <p:spPr>
          <a:xfrm>
            <a:off x="0" y="0"/>
            <a:ext cx="9144000" cy="6858000"/>
          </a:xfrm>
          <a:prstGeom prst="rect">
            <a:avLst/>
          </a:prstGeom>
          <a:gradFill flip="none" rotWithShape="1">
            <a:gsLst>
              <a:gs pos="100000">
                <a:srgbClr val="109B93">
                  <a:shade val="30000"/>
                  <a:satMod val="115000"/>
                </a:srgbClr>
              </a:gs>
              <a:gs pos="48000">
                <a:srgbClr val="109B93">
                  <a:shade val="67500"/>
                  <a:satMod val="115000"/>
                </a:srgbClr>
              </a:gs>
              <a:gs pos="0">
                <a:srgbClr val="109B93">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 name="文字方塊 4"/>
          <p:cNvSpPr txBox="1"/>
          <p:nvPr/>
        </p:nvSpPr>
        <p:spPr>
          <a:xfrm>
            <a:off x="0" y="2479315"/>
            <a:ext cx="1202329" cy="4508927"/>
          </a:xfrm>
          <a:prstGeom prst="rect">
            <a:avLst/>
          </a:prstGeom>
          <a:noFill/>
          <a:effectLst>
            <a:glow rad="127000">
              <a:schemeClr val="accent1"/>
            </a:glow>
          </a:effectLst>
        </p:spPr>
        <p:txBody>
          <a:bodyPr wrap="square" rtlCol="0">
            <a:spAutoFit/>
          </a:bodyPr>
          <a:lstStyle/>
          <a:p>
            <a:r>
              <a:rPr kumimoji="1" lang="en-US" altLang="zh-TW" sz="28700" dirty="0">
                <a:solidFill>
                  <a:schemeClr val="bg1">
                    <a:lumMod val="75000"/>
                  </a:schemeClr>
                </a:solidFill>
                <a:latin typeface="Impact" charset="0"/>
                <a:ea typeface="Impact" charset="0"/>
                <a:cs typeface="Impact" charset="0"/>
              </a:rPr>
              <a:t>5</a:t>
            </a:r>
            <a:endParaRPr kumimoji="1" lang="zh-TW" altLang="en-US" sz="28700" dirty="0">
              <a:solidFill>
                <a:schemeClr val="bg1">
                  <a:lumMod val="75000"/>
                </a:schemeClr>
              </a:solidFill>
              <a:latin typeface="Impact" charset="0"/>
              <a:ea typeface="Impact" charset="0"/>
              <a:cs typeface="Impact" charset="0"/>
            </a:endParaRPr>
          </a:p>
        </p:txBody>
      </p:sp>
      <p:sp>
        <p:nvSpPr>
          <p:cNvPr id="28" name="直角三角形 27"/>
          <p:cNvSpPr/>
          <p:nvPr/>
        </p:nvSpPr>
        <p:spPr>
          <a:xfrm rot="14437344">
            <a:off x="6131677" y="1046681"/>
            <a:ext cx="2078910" cy="1981174"/>
          </a:xfrm>
          <a:prstGeom prst="rtTriangle">
            <a:avLst/>
          </a:prstGeom>
          <a:solidFill>
            <a:schemeClr val="bg1">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26</a:t>
            </a:fld>
            <a:endParaRPr kumimoji="1" lang="zh-TW" altLang="en-US"/>
          </a:p>
        </p:txBody>
      </p:sp>
      <p:sp>
        <p:nvSpPr>
          <p:cNvPr id="8" name="文字方塊 7"/>
          <p:cNvSpPr txBox="1"/>
          <p:nvPr/>
        </p:nvSpPr>
        <p:spPr>
          <a:xfrm>
            <a:off x="2008623" y="2479315"/>
            <a:ext cx="5126753" cy="1200329"/>
          </a:xfrm>
          <a:prstGeom prst="rect">
            <a:avLst/>
          </a:prstGeom>
          <a:noFill/>
        </p:spPr>
        <p:txBody>
          <a:bodyPr wrap="square" rtlCol="0">
            <a:spAutoFit/>
          </a:bodyPr>
          <a:lstStyle/>
          <a:p>
            <a:r>
              <a:rPr lang="zh-TW" altLang="en-US"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rPr>
              <a:t>結論與建議</a:t>
            </a:r>
            <a:endParaRPr lang="en-US" altLang="zh-TW"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endParaRPr>
          </a:p>
        </p:txBody>
      </p:sp>
    </p:spTree>
    <p:extLst>
      <p:ext uri="{BB962C8B-B14F-4D97-AF65-F5344CB8AC3E}">
        <p14:creationId xmlns:p14="http://schemas.microsoft.com/office/powerpoint/2010/main" val="773696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27</a:t>
            </a:fld>
            <a:endParaRPr kumimoji="1" lang="zh-TW" altLang="en-US"/>
          </a:p>
        </p:txBody>
      </p:sp>
      <p:sp>
        <p:nvSpPr>
          <p:cNvPr id="22" name="文字方塊 21"/>
          <p:cNvSpPr txBox="1"/>
          <p:nvPr/>
        </p:nvSpPr>
        <p:spPr>
          <a:xfrm>
            <a:off x="524810" y="1139938"/>
            <a:ext cx="8619189" cy="769441"/>
          </a:xfrm>
          <a:prstGeom prst="rect">
            <a:avLst/>
          </a:prstGeom>
          <a:noFill/>
        </p:spPr>
        <p:txBody>
          <a:bodyPr wrap="square" rtlCol="0">
            <a:spAutoFit/>
          </a:bodyPr>
          <a:lstStyle/>
          <a:p>
            <a:r>
              <a:rPr kumimoji="1" lang="zh-TW" altLang="en-US" sz="44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促進新創發展 呼應</a:t>
            </a:r>
            <a:r>
              <a:rPr kumimoji="1" lang="en-US" altLang="zh-TW" sz="44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APEC</a:t>
            </a:r>
            <a:r>
              <a:rPr kumimoji="1" lang="zh-TW" altLang="en-US" sz="44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主張</a:t>
            </a:r>
            <a:endPar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3" name="矩形 2"/>
          <p:cNvSpPr/>
          <p:nvPr/>
        </p:nvSpPr>
        <p:spPr>
          <a:xfrm>
            <a:off x="542840" y="2239911"/>
            <a:ext cx="7939143" cy="3785652"/>
          </a:xfrm>
          <a:prstGeom prst="rect">
            <a:avLst/>
          </a:prstGeom>
        </p:spPr>
        <p:txBody>
          <a:bodyPr wrap="square">
            <a:spAutoFit/>
          </a:bodyPr>
          <a:lstStyle/>
          <a:p>
            <a:pPr marL="0" lvl="2" algn="just">
              <a:spcBef>
                <a:spcPts val="1200"/>
              </a:spcBef>
            </a:pPr>
            <a:r>
              <a:rPr lang="en-US" altLang="zh-TW" sz="3200" b="1" dirty="0" smtClean="0">
                <a:solidFill>
                  <a:srgbClr val="F2477E"/>
                </a:solidFill>
                <a:latin typeface="微軟正黑體" panose="020B0604030504040204" pitchFamily="34" charset="-120"/>
                <a:ea typeface="微軟正黑體" panose="020B0604030504040204" pitchFamily="34" charset="-120"/>
              </a:rPr>
              <a:t>2017</a:t>
            </a:r>
            <a:r>
              <a:rPr lang="zh-TW" altLang="en-US" sz="3200" b="1" dirty="0" smtClean="0">
                <a:solidFill>
                  <a:srgbClr val="F2477E"/>
                </a:solidFill>
                <a:latin typeface="微軟正黑體" panose="020B0604030504040204" pitchFamily="34" charset="-120"/>
                <a:ea typeface="微軟正黑體" panose="020B0604030504040204" pitchFamily="34" charset="-120"/>
              </a:rPr>
              <a:t> </a:t>
            </a:r>
            <a:r>
              <a:rPr lang="en-US" altLang="zh-TW" sz="3200" b="1" dirty="0" smtClean="0">
                <a:solidFill>
                  <a:srgbClr val="F2477E"/>
                </a:solidFill>
                <a:latin typeface="微軟正黑體" panose="020B0604030504040204" pitchFamily="34" charset="-120"/>
                <a:ea typeface="微軟正黑體" panose="020B0604030504040204" pitchFamily="34" charset="-120"/>
              </a:rPr>
              <a:t>APEC</a:t>
            </a:r>
            <a:r>
              <a:rPr lang="zh-TW" altLang="en-US" sz="3200" b="1" dirty="0" smtClean="0">
                <a:solidFill>
                  <a:srgbClr val="F2477E"/>
                </a:solidFill>
                <a:latin typeface="微軟正黑體" panose="020B0604030504040204" pitchFamily="34" charset="-120"/>
                <a:ea typeface="微軟正黑體" panose="020B0604030504040204" pitchFamily="34" charset="-120"/>
              </a:rPr>
              <a:t>部長聯合聲明</a:t>
            </a:r>
            <a:endParaRPr lang="en-US" altLang="zh-TW" sz="3200" b="1" dirty="0" smtClean="0">
              <a:solidFill>
                <a:srgbClr val="F2477E"/>
              </a:solidFill>
              <a:latin typeface="微軟正黑體" panose="020B0604030504040204" pitchFamily="34" charset="-120"/>
              <a:ea typeface="微軟正黑體" panose="020B0604030504040204" pitchFamily="34" charset="-120"/>
            </a:endParaRPr>
          </a:p>
          <a:p>
            <a:pPr marL="342900" lvl="2" indent="-342900" algn="just">
              <a:spcBef>
                <a:spcPts val="1200"/>
              </a:spcBef>
              <a:buFont typeface="Arial" charset="0"/>
              <a:buChar char="•"/>
            </a:pPr>
            <a:r>
              <a:rPr lang="zh-TW" altLang="en-US" sz="2400" dirty="0">
                <a:latin typeface="微軟正黑體" panose="020B0604030504040204" pitchFamily="34" charset="-120"/>
                <a:ea typeface="微軟正黑體" panose="020B0604030504040204" pitchFamily="34" charset="-120"/>
              </a:rPr>
              <a:t>我們歡迎”</a:t>
            </a:r>
            <a:r>
              <a:rPr lang="en-US" altLang="zh-TW" sz="2400" dirty="0">
                <a:latin typeface="微軟正黑體" panose="020B0604030504040204" pitchFamily="34" charset="-120"/>
                <a:ea typeface="微軟正黑體" panose="020B0604030504040204" pitchFamily="34" charset="-120"/>
              </a:rPr>
              <a:t>APEC</a:t>
            </a:r>
            <a:r>
              <a:rPr lang="zh-TW" altLang="en-US" sz="2400" dirty="0">
                <a:latin typeface="微軟正黑體" panose="020B0604030504040204" pitchFamily="34" charset="-120"/>
                <a:ea typeface="微軟正黑體" panose="020B0604030504040204" pitchFamily="34" charset="-120"/>
              </a:rPr>
              <a:t>促進創新創業倡議”以在</a:t>
            </a:r>
            <a:r>
              <a:rPr lang="en-US" altLang="zh-TW" sz="2400" dirty="0">
                <a:latin typeface="微軟正黑體" panose="020B0604030504040204" pitchFamily="34" charset="-120"/>
                <a:ea typeface="微軟正黑體" panose="020B0604030504040204" pitchFamily="34" charset="-120"/>
              </a:rPr>
              <a:t>APEC </a:t>
            </a:r>
            <a:r>
              <a:rPr lang="zh-TW" altLang="en-US" sz="2400" dirty="0">
                <a:latin typeface="微軟正黑體" panose="020B0604030504040204" pitchFamily="34" charset="-120"/>
                <a:ea typeface="微軟正黑體" panose="020B0604030504040204" pitchFamily="34" charset="-120"/>
              </a:rPr>
              <a:t>區域建構一強勁、有活力的新創生態體系</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61950" lvl="2" algn="just">
              <a:spcBef>
                <a:spcPts val="1200"/>
              </a:spcBef>
            </a:pPr>
            <a:r>
              <a:rPr lang="en-US" altLang="zh-TW" dirty="0" smtClean="0"/>
              <a:t>We </a:t>
            </a:r>
            <a:r>
              <a:rPr lang="en-US" altLang="zh-TW" dirty="0"/>
              <a:t>welcome the APEC Initiative on Promoting Innovative Start-ups with a view to building a strong and vibrant start-up ecosystem in the APEC region. </a:t>
            </a:r>
          </a:p>
          <a:p>
            <a:pPr marL="342900" lvl="2" indent="-342900" algn="just">
              <a:spcBef>
                <a:spcPts val="1200"/>
              </a:spcBef>
              <a:buFont typeface="Arial" charset="0"/>
              <a:buChar char="•"/>
            </a:pPr>
            <a:r>
              <a:rPr lang="zh-TW" altLang="en-US" sz="2400" dirty="0" smtClean="0">
                <a:latin typeface="微軟正黑體" panose="020B0604030504040204" pitchFamily="34" charset="-120"/>
                <a:ea typeface="微軟正黑體" panose="020B0604030504040204" pitchFamily="34" charset="-120"/>
              </a:rPr>
              <a:t>我們</a:t>
            </a:r>
            <a:r>
              <a:rPr lang="zh-TW" altLang="en-US" sz="2400" dirty="0">
                <a:latin typeface="微軟正黑體" panose="020B0604030504040204" pitchFamily="34" charset="-120"/>
                <a:ea typeface="微軟正黑體" panose="020B0604030504040204" pitchFamily="34" charset="-120"/>
              </a:rPr>
              <a:t>敦促</a:t>
            </a:r>
            <a:r>
              <a:rPr lang="en-US" altLang="zh-TW" sz="2400" dirty="0">
                <a:latin typeface="微軟正黑體" panose="020B0604030504040204" pitchFamily="34" charset="-120"/>
                <a:ea typeface="微軟正黑體" panose="020B0604030504040204" pitchFamily="34" charset="-120"/>
              </a:rPr>
              <a:t>APEC</a:t>
            </a:r>
            <a:r>
              <a:rPr lang="zh-TW" altLang="en-US" sz="2400" dirty="0">
                <a:latin typeface="微軟正黑體" panose="020B0604030504040204" pitchFamily="34" charset="-120"/>
                <a:ea typeface="微軟正黑體" panose="020B0604030504040204" pitchFamily="34" charset="-120"/>
              </a:rPr>
              <a:t>會員體透過建立友善經商環境的法規架構，來支持新創事業</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61950" lvl="2" algn="just">
              <a:spcBef>
                <a:spcPts val="1200"/>
              </a:spcBef>
            </a:pPr>
            <a:r>
              <a:rPr lang="en-US" altLang="zh-TW" dirty="0" smtClean="0"/>
              <a:t>We </a:t>
            </a:r>
            <a:r>
              <a:rPr lang="en-US" altLang="zh-TW" dirty="0"/>
              <a:t>urge APEC economies to support start-ups through establishing conducive regulatory frameworks that promote a business-friendly environment</a:t>
            </a:r>
            <a:r>
              <a:rPr lang="en-US" altLang="zh-TW" dirty="0" smtClean="0"/>
              <a:t>.</a:t>
            </a:r>
            <a:endParaRPr lang="en-US" altLang="zh-TW" b="1" dirty="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5276767" y="-250743"/>
            <a:ext cx="3911728" cy="983729"/>
            <a:chOff x="5276767" y="-250743"/>
            <a:chExt cx="3911728" cy="983729"/>
          </a:xfrm>
        </p:grpSpPr>
        <p:grpSp>
          <p:nvGrpSpPr>
            <p:cNvPr id="37" name="群組 36"/>
            <p:cNvGrpSpPr/>
            <p:nvPr/>
          </p:nvGrpSpPr>
          <p:grpSpPr>
            <a:xfrm>
              <a:off x="5276767" y="-250743"/>
              <a:ext cx="3723730" cy="983729"/>
              <a:chOff x="270816" y="2023662"/>
              <a:chExt cx="8067801" cy="2131339"/>
            </a:xfrm>
          </p:grpSpPr>
          <p:grpSp>
            <p:nvGrpSpPr>
              <p:cNvPr id="38" name="群組 37"/>
              <p:cNvGrpSpPr/>
              <p:nvPr/>
            </p:nvGrpSpPr>
            <p:grpSpPr>
              <a:xfrm>
                <a:off x="270816" y="2023662"/>
                <a:ext cx="8067801" cy="1331829"/>
                <a:chOff x="207978" y="2718124"/>
                <a:chExt cx="8067801" cy="1331829"/>
              </a:xfrm>
            </p:grpSpPr>
            <p:sp>
              <p:nvSpPr>
                <p:cNvPr id="51" name="文字方塊 50"/>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52" name="文字方塊 51"/>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53" name="文字方塊 52"/>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54" name="文字方塊 53"/>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55" name="文字方塊 54"/>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40" name="群組 39"/>
              <p:cNvGrpSpPr/>
              <p:nvPr/>
            </p:nvGrpSpPr>
            <p:grpSpPr>
              <a:xfrm>
                <a:off x="465360" y="2888033"/>
                <a:ext cx="6833742" cy="1266968"/>
                <a:chOff x="583081" y="2898662"/>
                <a:chExt cx="6833742" cy="1266968"/>
              </a:xfrm>
            </p:grpSpPr>
            <p:sp>
              <p:nvSpPr>
                <p:cNvPr id="41" name="文字方塊 40"/>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42" name="三角形 41"/>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3" name="三角形 42"/>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5" name="三角形 44"/>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6" name="文字方塊 45"/>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47" name="文字方塊 46"/>
                <p:cNvSpPr txBox="1"/>
                <p:nvPr/>
              </p:nvSpPr>
              <p:spPr>
                <a:xfrm>
                  <a:off x="4034867"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latin typeface="微軟正黑體" panose="020B0604030504040204" pitchFamily="34" charset="-120"/>
                      <a:ea typeface="微軟正黑體" panose="020B0604030504040204" pitchFamily="34" charset="-120"/>
                    </a:rPr>
                    <a:t>目前作</a:t>
                  </a: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法</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50" name="三角形 49"/>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
          <p:nvSpPr>
            <p:cNvPr id="44" name="文字方塊 43"/>
            <p:cNvSpPr txBox="1"/>
            <p:nvPr/>
          </p:nvSpPr>
          <p:spPr>
            <a:xfrm>
              <a:off x="8566433" y="138380"/>
              <a:ext cx="622062" cy="584775"/>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56" name="文字方塊 55"/>
            <p:cNvSpPr txBox="1"/>
            <p:nvPr/>
          </p:nvSpPr>
          <p:spPr>
            <a:xfrm>
              <a:off x="7756341" y="148030"/>
              <a:ext cx="622062" cy="584775"/>
            </a:xfrm>
            <a:prstGeom prst="rect">
              <a:avLst/>
            </a:prstGeom>
            <a:noFill/>
          </p:spPr>
          <p:txBody>
            <a:bodyPr wrap="square" rtlCol="0">
              <a:spAutoFit/>
            </a:bodyPr>
            <a:lstStyle/>
            <a:p>
              <a:r>
                <a:rPr lang="zh-TW" altLang="en-US" sz="1600" b="1" dirty="0" smtClean="0">
                  <a:solidFill>
                    <a:schemeClr val="bg1">
                      <a:lumMod val="50000"/>
                    </a:schemeClr>
                  </a:solidFill>
                  <a:effectLst/>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982142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28</a:t>
            </a:fld>
            <a:endParaRPr kumimoji="1" lang="zh-TW" altLang="en-US"/>
          </a:p>
        </p:txBody>
      </p:sp>
      <p:sp>
        <p:nvSpPr>
          <p:cNvPr id="22" name="文字方塊 21"/>
          <p:cNvSpPr txBox="1"/>
          <p:nvPr/>
        </p:nvSpPr>
        <p:spPr>
          <a:xfrm>
            <a:off x="508697" y="849128"/>
            <a:ext cx="8028122" cy="769441"/>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投資新創 連結未來</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3" name="矩形 2"/>
          <p:cNvSpPr/>
          <p:nvPr/>
        </p:nvSpPr>
        <p:spPr>
          <a:xfrm>
            <a:off x="559496" y="2885894"/>
            <a:ext cx="3098104" cy="2369880"/>
          </a:xfrm>
          <a:prstGeom prst="rect">
            <a:avLst/>
          </a:prstGeom>
        </p:spPr>
        <p:txBody>
          <a:bodyPr wrap="square">
            <a:spAutoFit/>
          </a:bodyPr>
          <a:lstStyle/>
          <a:p>
            <a:pPr marL="114300" lvl="1" algn="just">
              <a:spcBef>
                <a:spcPts val="1200"/>
              </a:spcBef>
            </a:pPr>
            <a:r>
              <a:rPr lang="zh-TW" altLang="en-US" sz="2800" b="1" dirty="0">
                <a:solidFill>
                  <a:srgbClr val="F2477E"/>
                </a:solidFill>
                <a:latin typeface="微軟正黑體" panose="020B0604030504040204" pitchFamily="34" charset="-120"/>
                <a:ea typeface="微軟正黑體" panose="020B0604030504040204" pitchFamily="34" charset="-120"/>
              </a:rPr>
              <a:t>催生旗艦新創</a:t>
            </a:r>
            <a:endParaRPr lang="en-US" altLang="zh-TW" sz="2800" b="1" dirty="0">
              <a:solidFill>
                <a:srgbClr val="F2477E"/>
              </a:solidFill>
              <a:latin typeface="微軟正黑體" panose="020B0604030504040204" pitchFamily="34" charset="-120"/>
              <a:ea typeface="微軟正黑體" panose="020B0604030504040204" pitchFamily="34" charset="-120"/>
            </a:endParaRPr>
          </a:p>
          <a:p>
            <a:pPr marL="114300" lvl="1" algn="just">
              <a:spcBef>
                <a:spcPts val="1200"/>
              </a:spcBef>
            </a:pPr>
            <a:r>
              <a:rPr lang="zh-TW" altLang="en-US" sz="2200" dirty="0">
                <a:latin typeface="微軟正黑體" panose="020B0604030504040204" pitchFamily="34" charset="-120"/>
                <a:ea typeface="微軟正黑體" panose="020B0604030504040204" pitchFamily="34" charset="-120"/>
              </a:rPr>
              <a:t>積極促成新創</a:t>
            </a:r>
            <a:r>
              <a:rPr lang="zh-TW" altLang="en-US" sz="2200" dirty="0" smtClean="0">
                <a:latin typeface="微軟正黑體" panose="020B0604030504040204" pitchFamily="34" charset="-120"/>
                <a:ea typeface="微軟正黑體" panose="020B0604030504040204" pitchFamily="34" charset="-120"/>
              </a:rPr>
              <a:t>團隊海外</a:t>
            </a:r>
            <a:r>
              <a:rPr lang="en-US" altLang="zh-TW" sz="2200" dirty="0">
                <a:latin typeface="微軟正黑體" panose="020B0604030504040204" pitchFamily="34" charset="-120"/>
                <a:ea typeface="微軟正黑體" panose="020B0604030504040204" pitchFamily="34" charset="-120"/>
              </a:rPr>
              <a:t>IPO</a:t>
            </a:r>
            <a:r>
              <a:rPr lang="zh-TW" altLang="en-US" sz="2200" dirty="0" smtClean="0">
                <a:latin typeface="微軟正黑體" panose="020B0604030504040204" pitchFamily="34" charset="-120"/>
                <a:ea typeface="微軟正黑體" panose="020B0604030504040204" pitchFamily="34" charset="-120"/>
              </a:rPr>
              <a:t>、國際</a:t>
            </a:r>
            <a:r>
              <a:rPr lang="zh-TW" altLang="en-US" sz="2200" dirty="0">
                <a:latin typeface="微軟正黑體" panose="020B0604030504040204" pitchFamily="34" charset="-120"/>
                <a:ea typeface="微軟正黑體" panose="020B0604030504040204" pitchFamily="34" charset="-120"/>
              </a:rPr>
              <a:t>企業併購或成為獨角獸，</a:t>
            </a:r>
            <a:r>
              <a:rPr lang="zh-TW" altLang="en-US" sz="2200" dirty="0" smtClean="0">
                <a:latin typeface="微軟正黑體" panose="020B0604030504040204" pitchFamily="34" charset="-120"/>
                <a:ea typeface="微軟正黑體" panose="020B0604030504040204" pitchFamily="34" charset="-120"/>
              </a:rPr>
              <a:t>形成具</a:t>
            </a:r>
            <a:r>
              <a:rPr lang="zh-TW" altLang="en-US" sz="2200" dirty="0">
                <a:latin typeface="微軟正黑體" panose="020B0604030504040204" pitchFamily="34" charset="-120"/>
                <a:ea typeface="微軟正黑體" panose="020B0604030504040204" pitchFamily="34" charset="-120"/>
              </a:rPr>
              <a:t>指標性的案例，讓國際看見臺灣</a:t>
            </a:r>
          </a:p>
        </p:txBody>
      </p:sp>
      <p:sp>
        <p:nvSpPr>
          <p:cNvPr id="27" name="文字方塊 26"/>
          <p:cNvSpPr txBox="1"/>
          <p:nvPr/>
        </p:nvSpPr>
        <p:spPr>
          <a:xfrm>
            <a:off x="775396" y="2217794"/>
            <a:ext cx="1826141" cy="584775"/>
          </a:xfrm>
          <a:prstGeom prst="rect">
            <a:avLst/>
          </a:prstGeom>
          <a:solidFill>
            <a:srgbClr val="F2477E"/>
          </a:solidFill>
        </p:spPr>
        <p:txBody>
          <a:bodyPr wrap="none" rtlCol="0">
            <a:spAutoFit/>
          </a:bodyPr>
          <a:lstStyle/>
          <a:p>
            <a:r>
              <a:rPr kumimoji="1" lang="zh-TW" altLang="en-US" sz="3200" b="1" dirty="0" smtClean="0">
                <a:solidFill>
                  <a:schemeClr val="bg1"/>
                </a:solidFill>
                <a:latin typeface="Microsoft JhengHei" charset="-120"/>
                <a:ea typeface="Microsoft JhengHei" charset="-120"/>
                <a:cs typeface="Microsoft JhengHei" charset="-120"/>
              </a:rPr>
              <a:t>短期效益</a:t>
            </a:r>
            <a:endParaRPr kumimoji="1" lang="zh-TW" altLang="en-US" sz="3200" b="1" dirty="0">
              <a:solidFill>
                <a:schemeClr val="bg1"/>
              </a:solidFill>
              <a:latin typeface="Microsoft JhengHei" charset="-120"/>
              <a:ea typeface="Microsoft JhengHei" charset="-120"/>
              <a:cs typeface="Microsoft JhengHei" charset="-120"/>
            </a:endParaRPr>
          </a:p>
        </p:txBody>
      </p:sp>
      <p:sp>
        <p:nvSpPr>
          <p:cNvPr id="29" name="文字方塊 28"/>
          <p:cNvSpPr txBox="1"/>
          <p:nvPr/>
        </p:nvSpPr>
        <p:spPr>
          <a:xfrm>
            <a:off x="5517775" y="2197771"/>
            <a:ext cx="1826141" cy="584775"/>
          </a:xfrm>
          <a:prstGeom prst="rect">
            <a:avLst/>
          </a:prstGeom>
          <a:solidFill>
            <a:srgbClr val="F2477E"/>
          </a:solidFill>
        </p:spPr>
        <p:txBody>
          <a:bodyPr wrap="none" rtlCol="0">
            <a:spAutoFit/>
          </a:bodyPr>
          <a:lstStyle/>
          <a:p>
            <a:r>
              <a:rPr kumimoji="1" lang="zh-TW" altLang="en-US" sz="3200" b="1" dirty="0" smtClean="0">
                <a:solidFill>
                  <a:schemeClr val="bg1"/>
                </a:solidFill>
                <a:latin typeface="Microsoft JhengHei" charset="-120"/>
                <a:ea typeface="Microsoft JhengHei" charset="-120"/>
                <a:cs typeface="Microsoft JhengHei" charset="-120"/>
              </a:rPr>
              <a:t>長期效益</a:t>
            </a:r>
            <a:endParaRPr kumimoji="1" lang="zh-TW" altLang="en-US" sz="3200" b="1" dirty="0">
              <a:solidFill>
                <a:schemeClr val="bg1"/>
              </a:solidFill>
              <a:latin typeface="Microsoft JhengHei" charset="-120"/>
              <a:ea typeface="Microsoft JhengHei" charset="-120"/>
              <a:cs typeface="Microsoft JhengHei" charset="-120"/>
            </a:endParaRPr>
          </a:p>
        </p:txBody>
      </p:sp>
      <p:sp>
        <p:nvSpPr>
          <p:cNvPr id="30" name="文字方塊 29"/>
          <p:cNvSpPr txBox="1"/>
          <p:nvPr/>
        </p:nvSpPr>
        <p:spPr>
          <a:xfrm>
            <a:off x="5303274" y="2923994"/>
            <a:ext cx="2868721" cy="2031325"/>
          </a:xfrm>
          <a:prstGeom prst="rect">
            <a:avLst/>
          </a:prstGeom>
          <a:noFill/>
        </p:spPr>
        <p:txBody>
          <a:bodyPr wrap="square" rtlCol="0">
            <a:spAutoFit/>
          </a:bodyPr>
          <a:lstStyle/>
          <a:p>
            <a:pPr marL="114300" lvl="1" algn="just">
              <a:spcBef>
                <a:spcPts val="1200"/>
              </a:spcBef>
            </a:pPr>
            <a:r>
              <a:rPr lang="zh-TW" altLang="en-US" sz="2800" b="1" dirty="0">
                <a:solidFill>
                  <a:srgbClr val="F2477E"/>
                </a:solidFill>
                <a:latin typeface="微軟正黑體" panose="020B0604030504040204" pitchFamily="34" charset="-120"/>
                <a:ea typeface="微軟正黑體" panose="020B0604030504040204" pitchFamily="34" charset="-120"/>
              </a:rPr>
              <a:t>邁向創新之國</a:t>
            </a:r>
            <a:endParaRPr lang="en-US" altLang="zh-TW" sz="2800" b="1" dirty="0">
              <a:solidFill>
                <a:srgbClr val="F2477E"/>
              </a:solidFill>
              <a:latin typeface="微軟正黑體" panose="020B0604030504040204" pitchFamily="34" charset="-120"/>
              <a:ea typeface="微軟正黑體" panose="020B0604030504040204" pitchFamily="34" charset="-120"/>
            </a:endParaRPr>
          </a:p>
          <a:p>
            <a:pPr marL="114300" lvl="1" algn="just">
              <a:spcBef>
                <a:spcPts val="1200"/>
              </a:spcBef>
            </a:pPr>
            <a:r>
              <a:rPr lang="zh-TW" altLang="en-US" sz="2200" dirty="0">
                <a:latin typeface="微軟正黑體" panose="020B0604030504040204" pitchFamily="34" charset="-120"/>
                <a:ea typeface="微軟正黑體" panose="020B0604030504040204" pitchFamily="34" charset="-120"/>
              </a:rPr>
              <a:t>發展臺灣</a:t>
            </a:r>
            <a:r>
              <a:rPr lang="zh-TW" altLang="en-US" sz="2200" dirty="0" smtClean="0">
                <a:latin typeface="微軟正黑體" panose="020B0604030504040204" pitchFamily="34" charset="-120"/>
                <a:ea typeface="微軟正黑體" panose="020B0604030504040204" pitchFamily="34" charset="-120"/>
              </a:rPr>
              <a:t>為亞洲創新</a:t>
            </a:r>
            <a:r>
              <a:rPr lang="zh-TW" altLang="en-US" sz="2200" dirty="0">
                <a:latin typeface="微軟正黑體" panose="020B0604030504040204" pitchFamily="34" charset="-120"/>
                <a:ea typeface="微軟正黑體" panose="020B0604030504040204" pitchFamily="34" charset="-120"/>
              </a:rPr>
              <a:t>國家，吸引國內外投資，創造我國資金不再外流之新局</a:t>
            </a:r>
            <a:endParaRPr kumimoji="1" lang="zh-TW" altLang="en-US" sz="2200" dirty="0"/>
          </a:p>
        </p:txBody>
      </p:sp>
      <p:sp>
        <p:nvSpPr>
          <p:cNvPr id="31" name="三角形 30"/>
          <p:cNvSpPr/>
          <p:nvPr/>
        </p:nvSpPr>
        <p:spPr>
          <a:xfrm rot="16200000" flipV="1">
            <a:off x="4373066" y="3849699"/>
            <a:ext cx="928588" cy="480844"/>
          </a:xfrm>
          <a:prstGeom prst="triangle">
            <a:avLst/>
          </a:prstGeom>
          <a:solidFill>
            <a:srgbClr val="109B93">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2" name="三角形 31"/>
          <p:cNvSpPr/>
          <p:nvPr/>
        </p:nvSpPr>
        <p:spPr>
          <a:xfrm rot="16200000" flipV="1">
            <a:off x="3932936" y="3862392"/>
            <a:ext cx="928588" cy="480844"/>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3" name="三角形 32"/>
          <p:cNvSpPr/>
          <p:nvPr/>
        </p:nvSpPr>
        <p:spPr>
          <a:xfrm rot="16200000" flipV="1">
            <a:off x="3931464" y="3849696"/>
            <a:ext cx="928588" cy="480844"/>
          </a:xfrm>
          <a:prstGeom prst="triangle">
            <a:avLst/>
          </a:prstGeom>
          <a:solidFill>
            <a:srgbClr val="109B93">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nvGrpSpPr>
          <p:cNvPr id="65" name="群組 64"/>
          <p:cNvGrpSpPr/>
          <p:nvPr/>
        </p:nvGrpSpPr>
        <p:grpSpPr>
          <a:xfrm>
            <a:off x="5276767" y="-250743"/>
            <a:ext cx="3911728" cy="983729"/>
            <a:chOff x="5276767" y="-250743"/>
            <a:chExt cx="3911728" cy="983729"/>
          </a:xfrm>
        </p:grpSpPr>
        <p:grpSp>
          <p:nvGrpSpPr>
            <p:cNvPr id="66" name="群組 65"/>
            <p:cNvGrpSpPr/>
            <p:nvPr/>
          </p:nvGrpSpPr>
          <p:grpSpPr>
            <a:xfrm>
              <a:off x="5276767" y="-250743"/>
              <a:ext cx="3723730" cy="983729"/>
              <a:chOff x="270816" y="2023662"/>
              <a:chExt cx="8067801" cy="2131339"/>
            </a:xfrm>
          </p:grpSpPr>
          <p:grpSp>
            <p:nvGrpSpPr>
              <p:cNvPr id="69" name="群組 68"/>
              <p:cNvGrpSpPr/>
              <p:nvPr/>
            </p:nvGrpSpPr>
            <p:grpSpPr>
              <a:xfrm>
                <a:off x="270816" y="2023662"/>
                <a:ext cx="8067801" cy="1331829"/>
                <a:chOff x="207978" y="2718124"/>
                <a:chExt cx="8067801" cy="1331829"/>
              </a:xfrm>
            </p:grpSpPr>
            <p:sp>
              <p:nvSpPr>
                <p:cNvPr id="78" name="文字方塊 77"/>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79" name="文字方塊 78"/>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80" name="文字方塊 79"/>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81" name="文字方塊 80"/>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82" name="文字方塊 81"/>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70" name="群組 69"/>
              <p:cNvGrpSpPr/>
              <p:nvPr/>
            </p:nvGrpSpPr>
            <p:grpSpPr>
              <a:xfrm>
                <a:off x="465360" y="2888033"/>
                <a:ext cx="6833742" cy="1266968"/>
                <a:chOff x="583081" y="2898662"/>
                <a:chExt cx="6833742" cy="1266968"/>
              </a:xfrm>
            </p:grpSpPr>
            <p:sp>
              <p:nvSpPr>
                <p:cNvPr id="71" name="文字方塊 70"/>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72" name="三角形 41"/>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73" name="三角形 42"/>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74" name="三角形 44"/>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75" name="文字方塊 74"/>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76" name="文字方塊 75"/>
                <p:cNvSpPr txBox="1"/>
                <p:nvPr/>
              </p:nvSpPr>
              <p:spPr>
                <a:xfrm>
                  <a:off x="4034867"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effectLst/>
                      <a:latin typeface="微軟正黑體" panose="020B0604030504040204" pitchFamily="34" charset="-120"/>
                      <a:ea typeface="微軟正黑體" panose="020B0604030504040204" pitchFamily="34" charset="-120"/>
                    </a:rPr>
                    <a:t>目前作</a:t>
                  </a: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法</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sp>
              <p:nvSpPr>
                <p:cNvPr id="77" name="三角形 49"/>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
          <p:nvSpPr>
            <p:cNvPr id="67" name="文字方塊 66"/>
            <p:cNvSpPr txBox="1"/>
            <p:nvPr/>
          </p:nvSpPr>
          <p:spPr>
            <a:xfrm>
              <a:off x="8566433" y="138380"/>
              <a:ext cx="622062" cy="584775"/>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68" name="文字方塊 67"/>
            <p:cNvSpPr txBox="1"/>
            <p:nvPr/>
          </p:nvSpPr>
          <p:spPr>
            <a:xfrm>
              <a:off x="7756341" y="148030"/>
              <a:ext cx="622062" cy="584775"/>
            </a:xfrm>
            <a:prstGeom prst="rect">
              <a:avLst/>
            </a:prstGeom>
            <a:noFill/>
          </p:spPr>
          <p:txBody>
            <a:bodyPr wrap="square" rtlCol="0">
              <a:spAutoFit/>
            </a:bodyPr>
            <a:lstStyle/>
            <a:p>
              <a:r>
                <a:rPr lang="zh-TW" altLang="en-US" sz="1600" b="1" dirty="0" smtClean="0">
                  <a:solidFill>
                    <a:schemeClr val="bg1">
                      <a:lumMod val="50000"/>
                    </a:schemeClr>
                  </a:solidFill>
                  <a:effectLst/>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736175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50000"/>
                <a:alpha val="19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4" name="矩形 23"/>
          <p:cNvSpPr/>
          <p:nvPr/>
        </p:nvSpPr>
        <p:spPr>
          <a:xfrm>
            <a:off x="0" y="0"/>
            <a:ext cx="9144000" cy="6858000"/>
          </a:xfrm>
          <a:prstGeom prst="rect">
            <a:avLst/>
          </a:prstGeom>
          <a:gradFill flip="none" rotWithShape="1">
            <a:gsLst>
              <a:gs pos="100000">
                <a:srgbClr val="109B93">
                  <a:shade val="30000"/>
                  <a:satMod val="115000"/>
                </a:srgbClr>
              </a:gs>
              <a:gs pos="48000">
                <a:srgbClr val="109B93">
                  <a:shade val="67500"/>
                  <a:satMod val="115000"/>
                </a:srgbClr>
              </a:gs>
              <a:gs pos="0">
                <a:srgbClr val="109B93">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2</a:t>
            </a:fld>
            <a:endParaRPr kumimoji="1" lang="zh-TW" altLang="en-US"/>
          </a:p>
        </p:txBody>
      </p:sp>
      <p:sp>
        <p:nvSpPr>
          <p:cNvPr id="5" name="文字方塊 4"/>
          <p:cNvSpPr txBox="1"/>
          <p:nvPr/>
        </p:nvSpPr>
        <p:spPr>
          <a:xfrm>
            <a:off x="0" y="2479315"/>
            <a:ext cx="1202329" cy="4508927"/>
          </a:xfrm>
          <a:prstGeom prst="rect">
            <a:avLst/>
          </a:prstGeom>
          <a:noFill/>
          <a:effectLst>
            <a:glow rad="127000">
              <a:schemeClr val="accent1"/>
            </a:glow>
          </a:effectLst>
        </p:spPr>
        <p:txBody>
          <a:bodyPr wrap="square" rtlCol="0">
            <a:spAutoFit/>
          </a:bodyPr>
          <a:lstStyle/>
          <a:p>
            <a:r>
              <a:rPr kumimoji="1" lang="en-US" altLang="zh-TW" sz="28700" dirty="0">
                <a:solidFill>
                  <a:schemeClr val="bg1">
                    <a:lumMod val="75000"/>
                  </a:schemeClr>
                </a:solidFill>
                <a:latin typeface="Impact" charset="0"/>
                <a:ea typeface="Impact" charset="0"/>
                <a:cs typeface="Impact" charset="0"/>
              </a:rPr>
              <a:t>1</a:t>
            </a:r>
            <a:endParaRPr kumimoji="1" lang="zh-TW" altLang="en-US" sz="28700" dirty="0">
              <a:solidFill>
                <a:schemeClr val="bg1">
                  <a:lumMod val="75000"/>
                </a:schemeClr>
              </a:solidFill>
              <a:latin typeface="Impact" charset="0"/>
              <a:ea typeface="Impact" charset="0"/>
              <a:cs typeface="Impact" charset="0"/>
            </a:endParaRPr>
          </a:p>
        </p:txBody>
      </p:sp>
      <p:sp>
        <p:nvSpPr>
          <p:cNvPr id="8" name="文字方塊 7"/>
          <p:cNvSpPr txBox="1"/>
          <p:nvPr/>
        </p:nvSpPr>
        <p:spPr>
          <a:xfrm>
            <a:off x="2008623" y="2479315"/>
            <a:ext cx="5126753" cy="1200329"/>
          </a:xfrm>
          <a:prstGeom prst="rect">
            <a:avLst/>
          </a:prstGeom>
          <a:noFill/>
        </p:spPr>
        <p:txBody>
          <a:bodyPr wrap="square" rtlCol="0">
            <a:spAutoFit/>
          </a:bodyPr>
          <a:lstStyle/>
          <a:p>
            <a:r>
              <a:rPr lang="zh-TW" altLang="en-US"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rPr>
              <a:t>前言說明</a:t>
            </a:r>
            <a:endParaRPr lang="en-US" altLang="zh-TW"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endParaRPr>
          </a:p>
        </p:txBody>
      </p:sp>
      <p:sp>
        <p:nvSpPr>
          <p:cNvPr id="29" name="直角三角形 28"/>
          <p:cNvSpPr/>
          <p:nvPr/>
        </p:nvSpPr>
        <p:spPr>
          <a:xfrm rot="14437344">
            <a:off x="6131677" y="1046681"/>
            <a:ext cx="2078910" cy="1981174"/>
          </a:xfrm>
          <a:prstGeom prst="rtTriangle">
            <a:avLst/>
          </a:prstGeom>
          <a:solidFill>
            <a:schemeClr val="bg1">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1926818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1318582" y="1439383"/>
            <a:ext cx="5854470" cy="2784035"/>
            <a:chOff x="1694426" y="2154557"/>
            <a:chExt cx="5854470" cy="2784035"/>
          </a:xfrm>
        </p:grpSpPr>
        <p:sp>
          <p:nvSpPr>
            <p:cNvPr id="5" name="文字方塊 4"/>
            <p:cNvSpPr txBox="1"/>
            <p:nvPr/>
          </p:nvSpPr>
          <p:spPr>
            <a:xfrm>
              <a:off x="1694426" y="2154557"/>
              <a:ext cx="5854470" cy="1938992"/>
            </a:xfrm>
            <a:prstGeom prst="rect">
              <a:avLst/>
            </a:prstGeom>
            <a:noFill/>
          </p:spPr>
          <p:txBody>
            <a:bodyPr wrap="square" rtlCol="0">
              <a:spAutoFit/>
            </a:bodyPr>
            <a:lstStyle/>
            <a:p>
              <a:r>
                <a:rPr kumimoji="1" lang="zh-TW" altLang="en-US" sz="6000" b="1" dirty="0">
                  <a:solidFill>
                    <a:srgbClr val="109B93"/>
                  </a:solidFill>
                  <a:latin typeface="Microsoft JhengHei" charset="-120"/>
                  <a:ea typeface="Microsoft JhengHei" charset="-120"/>
                  <a:cs typeface="Microsoft JhengHei" charset="-120"/>
                </a:rPr>
                <a:t>簡報完畢</a:t>
              </a:r>
              <a:endParaRPr kumimoji="1" lang="en-US" altLang="zh-TW" sz="6000" b="1" dirty="0">
                <a:solidFill>
                  <a:srgbClr val="109B93"/>
                </a:solidFill>
                <a:latin typeface="Microsoft JhengHei" charset="-120"/>
                <a:ea typeface="Microsoft JhengHei" charset="-120"/>
                <a:cs typeface="Microsoft JhengHei" charset="-120"/>
              </a:endParaRPr>
            </a:p>
            <a:p>
              <a:r>
                <a:rPr kumimoji="1" lang="zh-TW" altLang="en-US" sz="6000" b="1" dirty="0">
                  <a:solidFill>
                    <a:srgbClr val="109B93"/>
                  </a:solidFill>
                  <a:latin typeface="Microsoft JhengHei" charset="-120"/>
                  <a:ea typeface="Microsoft JhengHei" charset="-120"/>
                  <a:cs typeface="Microsoft JhengHei" charset="-120"/>
                </a:rPr>
                <a:t>敬請裁示</a:t>
              </a:r>
              <a:endParaRPr kumimoji="1" lang="zh-TW" altLang="en-US" sz="4000" b="1" dirty="0">
                <a:solidFill>
                  <a:srgbClr val="109B93"/>
                </a:solidFill>
                <a:latin typeface="Microsoft JhengHei" charset="-120"/>
                <a:ea typeface="Microsoft JhengHei" charset="-120"/>
                <a:cs typeface="Microsoft JhengHei" charset="-120"/>
              </a:endParaRPr>
            </a:p>
          </p:txBody>
        </p:sp>
        <p:sp>
          <p:nvSpPr>
            <p:cNvPr id="8" name="矩形 7"/>
            <p:cNvSpPr/>
            <p:nvPr/>
          </p:nvSpPr>
          <p:spPr>
            <a:xfrm>
              <a:off x="2169387" y="3922929"/>
              <a:ext cx="184731" cy="1015663"/>
            </a:xfrm>
            <a:prstGeom prst="rect">
              <a:avLst/>
            </a:prstGeom>
          </p:spPr>
          <p:txBody>
            <a:bodyPr wrap="none">
              <a:spAutoFit/>
            </a:bodyPr>
            <a:lstStyle/>
            <a:p>
              <a:endParaRPr kumimoji="1" lang="en-US" altLang="zh-TW" sz="6000" dirty="0">
                <a:solidFill>
                  <a:srgbClr val="FFC000"/>
                </a:solidFill>
                <a:latin typeface="InaiMathi" charset="0"/>
                <a:ea typeface="InaiMathi" charset="0"/>
                <a:cs typeface="InaiMathi" charset="0"/>
              </a:endParaRPr>
            </a:p>
          </p:txBody>
        </p:sp>
      </p:grpSp>
      <p:sp>
        <p:nvSpPr>
          <p:cNvPr id="19" name="矩形 18"/>
          <p:cNvSpPr/>
          <p:nvPr/>
        </p:nvSpPr>
        <p:spPr>
          <a:xfrm>
            <a:off x="0" y="0"/>
            <a:ext cx="9144000" cy="6858000"/>
          </a:xfrm>
          <a:prstGeom prst="rect">
            <a:avLst/>
          </a:prstGeom>
          <a:gradFill flip="none" rotWithShape="1">
            <a:gsLst>
              <a:gs pos="100000">
                <a:srgbClr val="109B93">
                  <a:shade val="30000"/>
                  <a:satMod val="115000"/>
                </a:srgbClr>
              </a:gs>
              <a:gs pos="48000">
                <a:srgbClr val="109B93">
                  <a:shade val="67500"/>
                  <a:satMod val="115000"/>
                </a:srgbClr>
              </a:gs>
              <a:gs pos="0">
                <a:srgbClr val="109B93">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1" name="文字方塊 20"/>
          <p:cNvSpPr txBox="1"/>
          <p:nvPr/>
        </p:nvSpPr>
        <p:spPr>
          <a:xfrm>
            <a:off x="910518" y="2505110"/>
            <a:ext cx="7511822" cy="2308324"/>
          </a:xfrm>
          <a:prstGeom prst="rect">
            <a:avLst/>
          </a:prstGeom>
          <a:noFill/>
        </p:spPr>
        <p:txBody>
          <a:bodyPr wrap="square" rtlCol="0">
            <a:spAutoFit/>
          </a:bodyPr>
          <a:lstStyle/>
          <a:p>
            <a:pPr algn="ctr"/>
            <a:r>
              <a:rPr kumimoji="1" lang="zh-TW" altLang="en-US"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rPr>
              <a:t>簡報完畢</a:t>
            </a:r>
            <a:endParaRPr kumimoji="1" lang="en-US" altLang="zh-TW"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endParaRPr>
          </a:p>
          <a:p>
            <a:pPr algn="ctr"/>
            <a:r>
              <a:rPr kumimoji="1" lang="zh-TW" altLang="en-US"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rPr>
              <a:t>敬請裁示</a:t>
            </a:r>
            <a:endParaRPr kumimoji="1" lang="en-US" altLang="zh-TW" sz="7200" b="1" dirty="0">
              <a:solidFill>
                <a:schemeClr val="bg1"/>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cs typeface="Lantinghei TC Demibold" charset="-120"/>
            </a:endParaRPr>
          </a:p>
        </p:txBody>
      </p:sp>
      <p:sp>
        <p:nvSpPr>
          <p:cNvPr id="28" name="直角三角形 27"/>
          <p:cNvSpPr/>
          <p:nvPr/>
        </p:nvSpPr>
        <p:spPr>
          <a:xfrm rot="11692148">
            <a:off x="-428512" y="4225014"/>
            <a:ext cx="2078910" cy="1981174"/>
          </a:xfrm>
          <a:prstGeom prst="rtTriangle">
            <a:avLst/>
          </a:prstGeom>
          <a:solidFill>
            <a:schemeClr val="bg1">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1" name="椭圆 40"/>
          <p:cNvSpPr/>
          <p:nvPr/>
        </p:nvSpPr>
        <p:spPr>
          <a:xfrm>
            <a:off x="5464175" y="1309688"/>
            <a:ext cx="60325" cy="60325"/>
          </a:xfrm>
          <a:prstGeom prst="ellipse">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latinLnBrk="1" hangingPunct="0">
              <a:spcBef>
                <a:spcPts val="0"/>
              </a:spcBef>
              <a:spcAft>
                <a:spcPts val="0"/>
              </a:spcAft>
              <a:buFontTx/>
              <a:buNone/>
              <a:defRPr/>
            </a:pPr>
            <a:endParaRPr lang="zh-CN" altLang="en-US" sz="3200" kern="0">
              <a:solidFill>
                <a:srgbClr val="FFFFFF"/>
              </a:solidFill>
              <a:latin typeface="+mn-lt"/>
              <a:ea typeface="+mn-ea"/>
              <a:cs typeface="+mn-cs"/>
            </a:endParaRPr>
          </a:p>
        </p:txBody>
      </p:sp>
      <p:sp>
        <p:nvSpPr>
          <p:cNvPr id="32" name="椭圆 41"/>
          <p:cNvSpPr/>
          <p:nvPr/>
        </p:nvSpPr>
        <p:spPr>
          <a:xfrm>
            <a:off x="1722438" y="2230438"/>
            <a:ext cx="60325" cy="61912"/>
          </a:xfrm>
          <a:prstGeom prst="ellipse">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latinLnBrk="1" hangingPunct="0">
              <a:spcBef>
                <a:spcPts val="0"/>
              </a:spcBef>
              <a:spcAft>
                <a:spcPts val="0"/>
              </a:spcAft>
              <a:buFontTx/>
              <a:buNone/>
              <a:defRPr/>
            </a:pPr>
            <a:endParaRPr lang="zh-CN" altLang="en-US" sz="3200" kern="0">
              <a:solidFill>
                <a:srgbClr val="FFFFFF"/>
              </a:solidFill>
              <a:latin typeface="+mn-lt"/>
              <a:ea typeface="+mn-ea"/>
              <a:cs typeface="+mn-cs"/>
            </a:endParaRPr>
          </a:p>
        </p:txBody>
      </p:sp>
      <p:sp>
        <p:nvSpPr>
          <p:cNvPr id="33" name="椭圆 42"/>
          <p:cNvSpPr/>
          <p:nvPr/>
        </p:nvSpPr>
        <p:spPr>
          <a:xfrm>
            <a:off x="4487863" y="4794250"/>
            <a:ext cx="60325" cy="60325"/>
          </a:xfrm>
          <a:prstGeom prst="ellipse">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latinLnBrk="1" hangingPunct="0">
              <a:spcBef>
                <a:spcPts val="0"/>
              </a:spcBef>
              <a:spcAft>
                <a:spcPts val="0"/>
              </a:spcAft>
              <a:buFontTx/>
              <a:buNone/>
              <a:defRPr/>
            </a:pPr>
            <a:endParaRPr lang="zh-CN" altLang="en-US" sz="3200" kern="0">
              <a:solidFill>
                <a:srgbClr val="FFFFFF"/>
              </a:solidFill>
              <a:latin typeface="+mn-lt"/>
              <a:ea typeface="+mn-ea"/>
              <a:cs typeface="+mn-cs"/>
            </a:endParaRPr>
          </a:p>
        </p:txBody>
      </p:sp>
    </p:spTree>
    <p:extLst>
      <p:ext uri="{BB962C8B-B14F-4D97-AF65-F5344CB8AC3E}">
        <p14:creationId xmlns:p14="http://schemas.microsoft.com/office/powerpoint/2010/main" val="1956041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80CDE43-A568-40F2-9B77-50450136927E}"/>
              </a:ext>
            </a:extLst>
          </p:cNvPr>
          <p:cNvSpPr>
            <a:spLocks noGrp="1"/>
          </p:cNvSpPr>
          <p:nvPr>
            <p:ph type="title"/>
          </p:nvPr>
        </p:nvSpPr>
        <p:spPr>
          <a:xfrm>
            <a:off x="466725" y="484411"/>
            <a:ext cx="8677275" cy="590931"/>
          </a:xfrm>
          <a:noFill/>
        </p:spPr>
        <p:txBody>
          <a:bodyPr wrap="square" rtlCol="0">
            <a:spAutoFit/>
          </a:bodyPr>
          <a:lstStyle/>
          <a:p>
            <a:r>
              <a:rPr kumimoji="1" lang="zh-TW" altLang="en-US" sz="3600" b="1" dirty="0" smtClean="0">
                <a:solidFill>
                  <a:srgbClr val="109B93"/>
                </a:solidFill>
                <a:latin typeface="微軟正黑體" panose="020B0604030504040204" pitchFamily="34" charset="-120"/>
                <a:ea typeface="微軟正黑體" panose="020B0604030504040204" pitchFamily="34" charset="-120"/>
              </a:rPr>
              <a:t>附錄</a:t>
            </a:r>
            <a:r>
              <a:rPr kumimoji="1" lang="en-US" altLang="zh-TW" sz="3600" b="1" dirty="0" smtClean="0">
                <a:solidFill>
                  <a:srgbClr val="109B93"/>
                </a:solidFill>
                <a:latin typeface="微軟正黑體" panose="020B0604030504040204" pitchFamily="34" charset="-120"/>
                <a:ea typeface="微軟正黑體" panose="020B0604030504040204" pitchFamily="34" charset="-120"/>
              </a:rPr>
              <a:t>1-</a:t>
            </a:r>
            <a:r>
              <a:rPr kumimoji="1" lang="zh-TW" altLang="en-US" sz="3600" b="1" dirty="0" smtClean="0">
                <a:solidFill>
                  <a:srgbClr val="109B93"/>
                </a:solidFill>
                <a:latin typeface="微軟正黑體" panose="020B0604030504040204" pitchFamily="34" charset="-120"/>
                <a:ea typeface="微軟正黑體" panose="020B0604030504040204" pitchFamily="34" charset="-120"/>
              </a:rPr>
              <a:t>具</a:t>
            </a:r>
            <a:r>
              <a:rPr kumimoji="1" lang="zh-TW" altLang="en-US" sz="3600" b="1" dirty="0">
                <a:solidFill>
                  <a:srgbClr val="109B93"/>
                </a:solidFill>
                <a:latin typeface="微軟正黑體" panose="020B0604030504040204" pitchFamily="34" charset="-120"/>
                <a:ea typeface="微軟正黑體" panose="020B0604030504040204" pitchFamily="34" charset="-120"/>
              </a:rPr>
              <a:t>創新能力之新創事業認定原</a:t>
            </a:r>
            <a:r>
              <a:rPr lang="zh-TW" altLang="en-US" sz="3600" b="1" dirty="0">
                <a:solidFill>
                  <a:srgbClr val="109B93"/>
                </a:solidFill>
                <a:latin typeface="微軟正黑體" panose="020B0604030504040204" pitchFamily="34" charset="-120"/>
                <a:ea typeface="微軟正黑體" panose="020B0604030504040204" pitchFamily="34" charset="-120"/>
              </a:rPr>
              <a:t>則</a:t>
            </a:r>
            <a:endParaRPr kumimoji="1" lang="zh-TW" altLang="en-US" sz="3600" b="1" dirty="0">
              <a:solidFill>
                <a:srgbClr val="109B93"/>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 xmlns:a16="http://schemas.microsoft.com/office/drawing/2014/main" id="{B32EB6D0-3FC7-4C3F-9FA1-A8B980AE39F3}"/>
              </a:ext>
            </a:extLst>
          </p:cNvPr>
          <p:cNvSpPr>
            <a:spLocks noGrp="1"/>
          </p:cNvSpPr>
          <p:nvPr>
            <p:ph idx="1"/>
          </p:nvPr>
        </p:nvSpPr>
        <p:spPr>
          <a:xfrm>
            <a:off x="628650" y="1197413"/>
            <a:ext cx="7886700" cy="5216813"/>
          </a:xfrm>
        </p:spPr>
        <p:txBody>
          <a:bodyPr vert="horz" wrap="square" lIns="91440" tIns="45720" rIns="91440" bIns="45720" rtlCol="0" anchor="t">
            <a:spAutoFit/>
          </a:bodyPr>
          <a:lstStyle/>
          <a:p>
            <a:pPr marL="114300" lvl="1" indent="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依我國公司法或商業登記法設立未滿五年之事業，且符合下列條件之一者： </a:t>
            </a:r>
            <a:endParaRPr lang="zh-TW" sz="1800" dirty="0">
              <a:latin typeface="新細明體"/>
              <a:ea typeface="新細明體"/>
            </a:endParaRPr>
          </a:p>
          <a:p>
            <a:pPr marL="450850" lvl="1" indent="-45085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一、已獲得國內、外創業投資事業投資，或於政府認定之國際性募資平臺 籌資新臺幣二百萬元以上。 </a:t>
            </a:r>
            <a:endParaRPr lang="zh-TW" sz="1800" dirty="0">
              <a:latin typeface="新細明體"/>
              <a:ea typeface="新細明體"/>
            </a:endParaRPr>
          </a:p>
          <a:p>
            <a:pPr marL="450850" lvl="1" indent="-45085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二、已登錄財團法人中華民國證券櫃檯買賣中心創櫃板。 </a:t>
            </a:r>
          </a:p>
          <a:p>
            <a:pPr marL="450850" lvl="1" indent="-45085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三、申請取得我國發明或設計專利權、或經我國發明或設計專利權人以其發 明或設計專利權讓與或授權實施並經經濟部智慧財產局登記。 </a:t>
            </a:r>
          </a:p>
          <a:p>
            <a:pPr marL="450850" lvl="1" indent="-45085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四、已進駐中央或地方政府核定之國際創新創業園區、中央或地方政府核定、 直營、或經濟部近三年評鑑優良、或其他經主管機關認可之育成機構。 </a:t>
            </a:r>
            <a:endParaRPr lang="en-US" altLang="zh-TW" sz="1800" dirty="0">
              <a:latin typeface="微軟正黑體" panose="020B0604030504040204" pitchFamily="34" charset="-120"/>
              <a:ea typeface="微軟正黑體" panose="020B0604030504040204" pitchFamily="34" charset="-120"/>
            </a:endParaRPr>
          </a:p>
          <a:p>
            <a:pPr marL="450850" lvl="1" indent="-45085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五、申請事業或其負責人曾參加國內、外具代表性之創業及設計競賽獲獎。</a:t>
            </a:r>
            <a:endParaRPr lang="en-US" altLang="zh-TW" sz="1800" dirty="0">
              <a:latin typeface="微軟正黑體" panose="020B0604030504040204" pitchFamily="34" charset="-120"/>
              <a:ea typeface="微軟正黑體" panose="020B0604030504040204" pitchFamily="34" charset="-120"/>
            </a:endParaRPr>
          </a:p>
          <a:p>
            <a:pPr marL="450850" lvl="1" indent="-45085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六、曾經或現正進駐經政府相關機關認定之加速育成機構。</a:t>
            </a:r>
            <a:endParaRPr lang="en-US" altLang="zh-TW" sz="1800" dirty="0">
              <a:latin typeface="微軟正黑體" panose="020B0604030504040204" pitchFamily="34" charset="-120"/>
              <a:ea typeface="微軟正黑體" panose="020B0604030504040204" pitchFamily="34" charset="-120"/>
            </a:endParaRPr>
          </a:p>
          <a:p>
            <a:pPr marL="450850" lvl="1" indent="-45085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七、申請事業或其負責人曾於國內、外具重要性之影展入圍或獲獎。</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所稱之具重要性之影展，詳文化部影視及流行音樂產業局電影事業暨電影從 業人員參加國際影展獎勵輔導執行要點規定之四類國際影展</a:t>
            </a:r>
            <a:r>
              <a:rPr lang="en-US" altLang="zh-TW" sz="1800" dirty="0">
                <a:latin typeface="微軟正黑體" panose="020B0604030504040204" pitchFamily="34" charset="-120"/>
                <a:ea typeface="微軟正黑體" panose="020B0604030504040204" pitchFamily="34" charset="-120"/>
              </a:rPr>
              <a:t>) </a:t>
            </a:r>
            <a:endParaRPr lang="zh-TW" altLang="en-US" sz="1800" dirty="0">
              <a:latin typeface="微軟正黑體" panose="020B0604030504040204" pitchFamily="34" charset="-120"/>
              <a:ea typeface="微軟正黑體" panose="020B0604030504040204" pitchFamily="34" charset="-120"/>
            </a:endParaRPr>
          </a:p>
          <a:p>
            <a:pPr marL="450850" lvl="1" indent="-45085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八、獲中央政府核予創新相關補助金額達新臺幣三百萬元以上或地方政府 核予創新相關補助金額達新臺幣一百萬元以上。 </a:t>
            </a:r>
          </a:p>
          <a:p>
            <a:pPr marL="450850" lvl="1" indent="-450850" algn="just">
              <a:lnSpc>
                <a:spcPct val="100000"/>
              </a:lnSpc>
              <a:spcBef>
                <a:spcPts val="600"/>
              </a:spcBef>
              <a:buNone/>
            </a:pPr>
            <a:r>
              <a:rPr lang="zh-TW" altLang="en-US" sz="1800" dirty="0">
                <a:latin typeface="微軟正黑體" panose="020B0604030504040204" pitchFamily="34" charset="-120"/>
                <a:ea typeface="微軟正黑體" panose="020B0604030504040204" pitchFamily="34" charset="-120"/>
              </a:rPr>
              <a:t>九、其他經中央目的事業主管機關</a:t>
            </a:r>
            <a:r>
              <a:rPr lang="zh-TW" altLang="en-US" sz="1800" dirty="0" smtClean="0">
                <a:latin typeface="微軟正黑體" panose="020B0604030504040204" pitchFamily="34" charset="-120"/>
                <a:ea typeface="微軟正黑體" panose="020B0604030504040204" pitchFamily="34" charset="-120"/>
              </a:rPr>
              <a:t>認定</a:t>
            </a:r>
            <a:r>
              <a:rPr lang="zh-TW" altLang="en-US" sz="1800" dirty="0" smtClean="0">
                <a:latin typeface="微軟正黑體"/>
                <a:ea typeface="微軟正黑體"/>
              </a:rPr>
              <a:t>。</a:t>
            </a:r>
            <a:endParaRPr lang="zh-TW" sz="2800" dirty="0"/>
          </a:p>
        </p:txBody>
      </p:sp>
      <p:sp>
        <p:nvSpPr>
          <p:cNvPr id="4" name="投影片編號版面配置區 3">
            <a:extLst>
              <a:ext uri="{FF2B5EF4-FFF2-40B4-BE49-F238E27FC236}">
                <a16:creationId xmlns="" xmlns:a16="http://schemas.microsoft.com/office/drawing/2014/main" id="{7095B3A7-6C6E-49B8-A9E2-9E400B451A88}"/>
              </a:ext>
            </a:extLst>
          </p:cNvPr>
          <p:cNvSpPr>
            <a:spLocks noGrp="1"/>
          </p:cNvSpPr>
          <p:nvPr>
            <p:ph type="sldNum" sz="quarter" idx="12"/>
          </p:nvPr>
        </p:nvSpPr>
        <p:spPr/>
        <p:txBody>
          <a:bodyPr/>
          <a:lstStyle/>
          <a:p>
            <a:fld id="{836F5446-3B7C-7642-B92A-DA0CBD8FCE7E}" type="slidenum">
              <a:rPr kumimoji="1" lang="zh-TW" altLang="en-US" smtClean="0"/>
              <a:t>30</a:t>
            </a:fld>
            <a:endParaRPr kumimoji="1" lang="zh-TW" altLang="en-US"/>
          </a:p>
        </p:txBody>
      </p:sp>
    </p:spTree>
    <p:extLst>
      <p:ext uri="{BB962C8B-B14F-4D97-AF65-F5344CB8AC3E}">
        <p14:creationId xmlns:p14="http://schemas.microsoft.com/office/powerpoint/2010/main" val="1343204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80CDE43-A568-40F2-9B77-50450136927E}"/>
              </a:ext>
            </a:extLst>
          </p:cNvPr>
          <p:cNvSpPr>
            <a:spLocks noGrp="1"/>
          </p:cNvSpPr>
          <p:nvPr>
            <p:ph type="title"/>
          </p:nvPr>
        </p:nvSpPr>
        <p:spPr>
          <a:xfrm>
            <a:off x="533399" y="368843"/>
            <a:ext cx="8543926" cy="1089529"/>
          </a:xfrm>
          <a:noFill/>
        </p:spPr>
        <p:txBody>
          <a:bodyPr wrap="square" rtlCol="0">
            <a:spAutoFit/>
          </a:bodyPr>
          <a:lstStyle/>
          <a:p>
            <a:r>
              <a:rPr kumimoji="1" lang="zh-TW" altLang="en-US" sz="3600" b="1" dirty="0" smtClean="0">
                <a:solidFill>
                  <a:srgbClr val="109B93"/>
                </a:solidFill>
                <a:latin typeface="微軟正黑體" panose="020B0604030504040204" pitchFamily="34" charset="-120"/>
                <a:ea typeface="微軟正黑體" panose="020B0604030504040204" pitchFamily="34" charset="-120"/>
              </a:rPr>
              <a:t>附錄</a:t>
            </a:r>
            <a:r>
              <a:rPr kumimoji="1" lang="en-US" altLang="zh-TW" sz="3600" b="1" dirty="0" smtClean="0">
                <a:solidFill>
                  <a:srgbClr val="109B93"/>
                </a:solidFill>
                <a:latin typeface="微軟正黑體" panose="020B0604030504040204" pitchFamily="34" charset="-120"/>
                <a:ea typeface="微軟正黑體" panose="020B0604030504040204" pitchFamily="34" charset="-120"/>
              </a:rPr>
              <a:t>2-</a:t>
            </a:r>
            <a:r>
              <a:rPr kumimoji="1" lang="zh-TW" altLang="en-US" sz="3600" b="1" dirty="0" smtClean="0">
                <a:solidFill>
                  <a:srgbClr val="109B93"/>
                </a:solidFill>
                <a:latin typeface="微軟正黑體" panose="020B0604030504040204" pitchFamily="34" charset="-120"/>
                <a:ea typeface="微軟正黑體" panose="020B0604030504040204" pitchFamily="34" charset="-120"/>
              </a:rPr>
              <a:t>公司法</a:t>
            </a:r>
            <a:r>
              <a:rPr kumimoji="1" lang="zh-TW" altLang="en-US" sz="3600" b="1" dirty="0">
                <a:solidFill>
                  <a:srgbClr val="109B93"/>
                </a:solidFill>
                <a:latin typeface="微軟正黑體" panose="020B0604030504040204" pitchFamily="34" charset="-120"/>
                <a:ea typeface="微軟正黑體" panose="020B0604030504040204" pitchFamily="34" charset="-120"/>
              </a:rPr>
              <a:t>修正草案</a:t>
            </a:r>
            <a:r>
              <a:rPr kumimoji="1" lang="zh-TW" altLang="en-US" sz="3600" b="1" dirty="0" smtClean="0">
                <a:solidFill>
                  <a:srgbClr val="109B93"/>
                </a:solidFill>
                <a:latin typeface="微軟正黑體" panose="020B0604030504040204" pitchFamily="34" charset="-120"/>
                <a:ea typeface="微軟正黑體" panose="020B0604030504040204" pitchFamily="34" charset="-120"/>
              </a:rPr>
              <a:t>中</a:t>
            </a:r>
            <a:r>
              <a:rPr kumimoji="1" lang="en-US" altLang="zh-TW" sz="3600" b="1" dirty="0" smtClean="0">
                <a:solidFill>
                  <a:srgbClr val="109B93"/>
                </a:solidFill>
                <a:latin typeface="微軟正黑體" panose="020B0604030504040204" pitchFamily="34" charset="-120"/>
                <a:ea typeface="微軟正黑體" panose="020B0604030504040204" pitchFamily="34" charset="-120"/>
              </a:rPr>
              <a:t/>
            </a:r>
            <a:br>
              <a:rPr kumimoji="1" lang="en-US" altLang="zh-TW" sz="3600" b="1" dirty="0" smtClean="0">
                <a:solidFill>
                  <a:srgbClr val="109B93"/>
                </a:solidFill>
                <a:latin typeface="微軟正黑體" panose="020B0604030504040204" pitchFamily="34" charset="-120"/>
                <a:ea typeface="微軟正黑體" panose="020B0604030504040204" pitchFamily="34" charset="-120"/>
              </a:rPr>
            </a:br>
            <a:r>
              <a:rPr kumimoji="1" lang="zh-TW" altLang="en-US" sz="3600" b="1" dirty="0">
                <a:solidFill>
                  <a:srgbClr val="109B93"/>
                </a:solidFill>
                <a:latin typeface="微軟正黑體" panose="020B0604030504040204" pitchFamily="34" charset="-120"/>
                <a:ea typeface="微軟正黑體" panose="020B0604030504040204" pitchFamily="34" charset="-120"/>
              </a:rPr>
              <a:t> </a:t>
            </a:r>
            <a:r>
              <a:rPr kumimoji="1" lang="zh-TW" altLang="en-US" sz="3600" b="1" dirty="0" smtClean="0">
                <a:solidFill>
                  <a:srgbClr val="109B93"/>
                </a:solidFill>
                <a:latin typeface="微軟正黑體" panose="020B0604030504040204" pitchFamily="34" charset="-120"/>
                <a:ea typeface="微軟正黑體" panose="020B0604030504040204" pitchFamily="34" charset="-120"/>
              </a:rPr>
              <a:t>           有關</a:t>
            </a:r>
            <a:r>
              <a:rPr kumimoji="1" lang="zh-TW" altLang="en-US" sz="3600" b="1" dirty="0">
                <a:solidFill>
                  <a:srgbClr val="109B93"/>
                </a:solidFill>
                <a:latin typeface="微軟正黑體" panose="020B0604030504040204" pitchFamily="34" charset="-120"/>
                <a:ea typeface="微軟正黑體" panose="020B0604030504040204" pitchFamily="34" charset="-120"/>
              </a:rPr>
              <a:t>「友善創新創業環境」之條文</a:t>
            </a:r>
          </a:p>
        </p:txBody>
      </p:sp>
      <p:sp>
        <p:nvSpPr>
          <p:cNvPr id="4" name="投影片編號版面配置區 3">
            <a:extLst>
              <a:ext uri="{FF2B5EF4-FFF2-40B4-BE49-F238E27FC236}">
                <a16:creationId xmlns="" xmlns:a16="http://schemas.microsoft.com/office/drawing/2014/main" id="{7095B3A7-6C6E-49B8-A9E2-9E400B451A88}"/>
              </a:ext>
            </a:extLst>
          </p:cNvPr>
          <p:cNvSpPr>
            <a:spLocks noGrp="1"/>
          </p:cNvSpPr>
          <p:nvPr>
            <p:ph type="sldNum" sz="quarter" idx="12"/>
          </p:nvPr>
        </p:nvSpPr>
        <p:spPr/>
        <p:txBody>
          <a:bodyPr/>
          <a:lstStyle/>
          <a:p>
            <a:fld id="{836F5446-3B7C-7642-B92A-DA0CBD8FCE7E}" type="slidenum">
              <a:rPr kumimoji="1" lang="zh-TW" altLang="en-US" smtClean="0"/>
              <a:t>31</a:t>
            </a:fld>
            <a:endParaRPr kumimoji="1"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252985601"/>
              </p:ext>
            </p:extLst>
          </p:nvPr>
        </p:nvGraphicFramePr>
        <p:xfrm>
          <a:off x="314325" y="1770846"/>
          <a:ext cx="8506075" cy="4394200"/>
        </p:xfrm>
        <a:graphic>
          <a:graphicData uri="http://schemas.openxmlformats.org/drawingml/2006/table">
            <a:tbl>
              <a:tblPr firstRow="1" bandRow="1">
                <a:tableStyleId>{5C22544A-7EE6-4342-B048-85BDC9FD1C3A}</a:tableStyleId>
              </a:tblPr>
              <a:tblGrid>
                <a:gridCol w="4267200"/>
                <a:gridCol w="2619375"/>
                <a:gridCol w="1619500"/>
              </a:tblGrid>
              <a:tr h="370840">
                <a:tc>
                  <a:txBody>
                    <a:bodyP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重點內容</a:t>
                      </a:r>
                      <a:endParaRPr lang="zh-TW" altLang="en-US" dirty="0">
                        <a:solidFill>
                          <a:schemeClr val="tx1"/>
                        </a:solidFill>
                        <a:latin typeface="微軟正黑體" panose="020B0604030504040204" pitchFamily="34" charset="-120"/>
                        <a:ea typeface="微軟正黑體" panose="020B0604030504040204" pitchFamily="34" charset="-12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修法目的</a:t>
                      </a:r>
                      <a:endParaRPr lang="zh-TW" altLang="en-US" dirty="0">
                        <a:solidFill>
                          <a:schemeClr val="tx1"/>
                        </a:solidFill>
                        <a:latin typeface="微軟正黑體" panose="020B0604030504040204" pitchFamily="34" charset="-120"/>
                        <a:ea typeface="微軟正黑體" panose="020B0604030504040204" pitchFamily="34" charset="-12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條次</a:t>
                      </a:r>
                      <a:endParaRPr lang="zh-TW" altLang="en-US" dirty="0">
                        <a:solidFill>
                          <a:schemeClr val="tx1"/>
                        </a:solidFill>
                        <a:latin typeface="微軟正黑體" panose="020B0604030504040204" pitchFamily="34" charset="-120"/>
                        <a:ea typeface="微軟正黑體" panose="020B0604030504040204" pitchFamily="34" charset="-12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每半會計年度可為盈餘分派</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強化股東投資效益，加速盈餘分派吸引投資</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tx1"/>
                          </a:solidFill>
                          <a:latin typeface="微軟正黑體" panose="020B0604030504040204" pitchFamily="34" charset="-120"/>
                          <a:ea typeface="微軟正黑體" panose="020B0604030504040204" pitchFamily="34" charset="-120"/>
                        </a:rPr>
                        <a:t>§110</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§228-1</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股票得擇一採行票面金額股或無票面金額股 </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便利新創事業吸引早期資金</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tx1"/>
                          </a:solidFill>
                          <a:latin typeface="微軟正黑體" panose="020B0604030504040204" pitchFamily="34" charset="-120"/>
                          <a:ea typeface="微軟正黑體" panose="020B0604030504040204" pitchFamily="34" charset="-120"/>
                        </a:rPr>
                        <a:t>§156</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§156-1</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非公發公司得發行複數表決權</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一股多權</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，或對於特定事項具否決權</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黃金股</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特別股</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增加特別股樣態選擇，便利公司與投資人間股 權規劃 </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tx1"/>
                          </a:solidFill>
                          <a:latin typeface="微軟正黑體" panose="020B0604030504040204" pitchFamily="34" charset="-120"/>
                          <a:ea typeface="微軟正黑體" panose="020B0604030504040204" pitchFamily="34" charset="-120"/>
                        </a:rPr>
                        <a:t>§157</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非公發公司股東得訂立表決權拘束契約及表決權信託契約</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具有共同理念之股東以契約約定或信託方式共 同行使表決權</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tx1"/>
                          </a:solidFill>
                          <a:latin typeface="微軟正黑體" panose="020B0604030504040204" pitchFamily="34" charset="-120"/>
                          <a:ea typeface="微軟正黑體" panose="020B0604030504040204" pitchFamily="34" charset="-120"/>
                        </a:rPr>
                        <a:t>§175-1 </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180975" indent="-180975">
                        <a:buFont typeface="+mj-lt"/>
                        <a:buAutoNum type="arabicPeriod"/>
                      </a:pPr>
                      <a:r>
                        <a:rPr lang="zh-TW" altLang="en-US" dirty="0" smtClean="0">
                          <a:solidFill>
                            <a:schemeClr val="tx1"/>
                          </a:solidFill>
                          <a:latin typeface="微軟正黑體" panose="020B0604030504040204" pitchFamily="34" charset="-120"/>
                          <a:ea typeface="微軟正黑體" panose="020B0604030504040204" pitchFamily="34" charset="-120"/>
                        </a:rPr>
                        <a:t>非公發公司私募公司債，無總額之限制</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180975" indent="-180975">
                        <a:buFont typeface="+mj-lt"/>
                        <a:buAutoNum type="arabicPeriod"/>
                      </a:pPr>
                      <a:r>
                        <a:rPr lang="zh-TW" altLang="en-US" dirty="0" smtClean="0">
                          <a:solidFill>
                            <a:schemeClr val="tx1"/>
                          </a:solidFill>
                          <a:latin typeface="微軟正黑體" panose="020B0604030504040204" pitchFamily="34" charset="-120"/>
                          <a:ea typeface="微軟正黑體" panose="020B0604030504040204" pitchFamily="34" charset="-120"/>
                        </a:rPr>
                        <a:t>非公發公司除私募普通公司債外，亦得私募轉換公司債及附認股權公司債</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增加籌資彈性，降低舉債難度</a:t>
                      </a: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tx1"/>
                          </a:solidFill>
                          <a:latin typeface="微軟正黑體" panose="020B0604030504040204" pitchFamily="34" charset="-120"/>
                          <a:ea typeface="微軟正黑體" panose="020B0604030504040204" pitchFamily="34" charset="-120"/>
                        </a:rPr>
                        <a:t>§247</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§248</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81359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24811" y="398360"/>
            <a:ext cx="8028122" cy="1446550"/>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新創事業</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是產業轉型升級的關鍵</a:t>
            </a:r>
          </a:p>
        </p:txBody>
      </p:sp>
      <p:sp>
        <p:nvSpPr>
          <p:cNvPr id="39" name="投影片編號版面配置區 38"/>
          <p:cNvSpPr>
            <a:spLocks noGrp="1"/>
          </p:cNvSpPr>
          <p:nvPr>
            <p:ph type="sldNum" sz="quarter" idx="12"/>
          </p:nvPr>
        </p:nvSpPr>
        <p:spPr/>
        <p:txBody>
          <a:bodyPr/>
          <a:lstStyle/>
          <a:p>
            <a:fld id="{836F5446-3B7C-7642-B92A-DA0CBD8FCE7E}" type="slidenum">
              <a:rPr kumimoji="1" lang="zh-TW" altLang="en-US" smtClean="0"/>
              <a:t>3</a:t>
            </a:fld>
            <a:endParaRPr kumimoji="1" lang="zh-TW" altLang="en-US"/>
          </a:p>
        </p:txBody>
      </p:sp>
      <p:grpSp>
        <p:nvGrpSpPr>
          <p:cNvPr id="2" name="群組 1"/>
          <p:cNvGrpSpPr/>
          <p:nvPr/>
        </p:nvGrpSpPr>
        <p:grpSpPr>
          <a:xfrm>
            <a:off x="5276767" y="-250743"/>
            <a:ext cx="3898228" cy="983729"/>
            <a:chOff x="270816" y="2023662"/>
            <a:chExt cx="8445867" cy="2131339"/>
          </a:xfrm>
        </p:grpSpPr>
        <p:grpSp>
          <p:nvGrpSpPr>
            <p:cNvPr id="102" name="群組 101"/>
            <p:cNvGrpSpPr/>
            <p:nvPr/>
          </p:nvGrpSpPr>
          <p:grpSpPr>
            <a:xfrm>
              <a:off x="270816" y="2023662"/>
              <a:ext cx="8067801" cy="1331829"/>
              <a:chOff x="207978" y="2718124"/>
              <a:chExt cx="8067801" cy="1331829"/>
            </a:xfrm>
          </p:grpSpPr>
          <p:sp>
            <p:nvSpPr>
              <p:cNvPr id="97" name="文字方塊 96"/>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98" name="文字方塊 97"/>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99" name="文字方塊 98"/>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100" name="文字方塊 99"/>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101" name="文字方塊 100"/>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73" name="群組 72"/>
            <p:cNvGrpSpPr/>
            <p:nvPr/>
          </p:nvGrpSpPr>
          <p:grpSpPr>
            <a:xfrm>
              <a:off x="465360" y="2888033"/>
              <a:ext cx="8251323" cy="1266968"/>
              <a:chOff x="583081" y="2898662"/>
              <a:chExt cx="8251323" cy="1266968"/>
            </a:xfrm>
          </p:grpSpPr>
          <p:sp>
            <p:nvSpPr>
              <p:cNvPr id="56" name="文字方塊 55"/>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58" name="三角形 57"/>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5" name="三角形 64"/>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6" name="三角形 65"/>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7" name="文字方塊 66"/>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8" name="文字方塊 67"/>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9" name="文字方塊 68"/>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70" name="文字方塊 69"/>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71" name="三角形 70"/>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
        <p:nvSpPr>
          <p:cNvPr id="7" name="矩形 6"/>
          <p:cNvSpPr/>
          <p:nvPr/>
        </p:nvSpPr>
        <p:spPr>
          <a:xfrm>
            <a:off x="4014556" y="2805546"/>
            <a:ext cx="4849407" cy="1277273"/>
          </a:xfrm>
          <a:prstGeom prst="rect">
            <a:avLst/>
          </a:prstGeom>
        </p:spPr>
        <p:txBody>
          <a:bodyPr wrap="square">
            <a:spAutoFit/>
          </a:bodyPr>
          <a:lstStyle/>
          <a:p>
            <a:pPr>
              <a:spcBef>
                <a:spcPts val="600"/>
              </a:spcBef>
              <a:buSzPct val="80000"/>
            </a:pPr>
            <a:r>
              <a:rPr lang="zh-TW" altLang="en-US" sz="2400" b="1" dirty="0">
                <a:latin typeface="Microsoft JhengHei" charset="-120"/>
                <a:ea typeface="Microsoft JhengHei" charset="-120"/>
                <a:cs typeface="Microsoft JhengHei" charset="-120"/>
              </a:rPr>
              <a:t>產業升級轉型靠</a:t>
            </a:r>
            <a:r>
              <a:rPr lang="zh-TW" altLang="en-US" sz="2400" b="1" dirty="0">
                <a:solidFill>
                  <a:srgbClr val="F2477E"/>
                </a:solidFill>
                <a:latin typeface="Microsoft JhengHei" charset="-120"/>
                <a:ea typeface="Microsoft JhengHei" charset="-120"/>
                <a:cs typeface="Microsoft JhengHei" charset="-120"/>
              </a:rPr>
              <a:t>新創公司</a:t>
            </a:r>
            <a:r>
              <a:rPr lang="zh-TW" altLang="en-US" sz="2400" b="1" dirty="0">
                <a:latin typeface="Microsoft JhengHei" charset="-120"/>
                <a:ea typeface="Microsoft JhengHei" charset="-120"/>
                <a:cs typeface="Microsoft JhengHei" charset="-120"/>
              </a:rPr>
              <a:t>：</a:t>
            </a:r>
            <a:endParaRPr lang="en-US" altLang="zh-TW" sz="2400" b="1" dirty="0">
              <a:latin typeface="Microsoft JhengHei" charset="-120"/>
              <a:ea typeface="Microsoft JhengHei" charset="-120"/>
              <a:cs typeface="Microsoft JhengHei" charset="-120"/>
            </a:endParaRPr>
          </a:p>
          <a:p>
            <a:pPr>
              <a:spcBef>
                <a:spcPts val="600"/>
              </a:spcBef>
              <a:buSzPct val="80000"/>
            </a:pPr>
            <a:r>
              <a:rPr lang="zh-TW" altLang="en-US" sz="2400" b="1" dirty="0">
                <a:latin typeface="Microsoft JhengHei" charset="-120"/>
                <a:ea typeface="Microsoft JhengHei" charset="-120"/>
                <a:cs typeface="Microsoft JhengHei" charset="-120"/>
              </a:rPr>
              <a:t>產生數以萬計的新創公司，就有足夠能量讓臺灣產業成功轉型升級。</a:t>
            </a:r>
            <a:endParaRPr lang="en-US" altLang="zh-TW" sz="2400" b="1" dirty="0">
              <a:latin typeface="Microsoft JhengHei" charset="-120"/>
              <a:ea typeface="Microsoft JhengHei" charset="-120"/>
              <a:cs typeface="Microsoft JhengHei" charset="-120"/>
            </a:endParaRPr>
          </a:p>
        </p:txBody>
      </p:sp>
      <p:sp>
        <p:nvSpPr>
          <p:cNvPr id="8" name="矩形 7"/>
          <p:cNvSpPr/>
          <p:nvPr/>
        </p:nvSpPr>
        <p:spPr>
          <a:xfrm>
            <a:off x="4050920" y="4345386"/>
            <a:ext cx="4672107" cy="707886"/>
          </a:xfrm>
          <a:prstGeom prst="rect">
            <a:avLst/>
          </a:prstGeom>
        </p:spPr>
        <p:txBody>
          <a:bodyPr wrap="square">
            <a:spAutoFit/>
          </a:bodyPr>
          <a:lstStyle/>
          <a:p>
            <a:r>
              <a:rPr lang="zh-TW" altLang="en-US" sz="2000" b="1" dirty="0">
                <a:solidFill>
                  <a:schemeClr val="bg1">
                    <a:lumMod val="50000"/>
                  </a:schemeClr>
                </a:solidFill>
                <a:latin typeface="Microsoft JhengHei" charset="-120"/>
                <a:ea typeface="Microsoft JhengHei" charset="-120"/>
                <a:cs typeface="Microsoft JhengHei" charset="-120"/>
              </a:rPr>
              <a:t>張忠謀</a:t>
            </a:r>
            <a:r>
              <a:rPr lang="en-US" altLang="zh-TW" sz="2000" b="1" i="0" dirty="0">
                <a:solidFill>
                  <a:schemeClr val="bg1">
                    <a:lumMod val="50000"/>
                  </a:schemeClr>
                </a:solidFill>
                <a:effectLst/>
                <a:latin typeface="Microsoft JhengHei" charset="-120"/>
                <a:ea typeface="Microsoft JhengHei" charset="-120"/>
                <a:cs typeface="Microsoft JhengHei" charset="-120"/>
              </a:rPr>
              <a:t>/ </a:t>
            </a:r>
            <a:r>
              <a:rPr lang="zh-TW" altLang="en-US" sz="2000" b="1" dirty="0">
                <a:solidFill>
                  <a:schemeClr val="bg1">
                    <a:lumMod val="50000"/>
                  </a:schemeClr>
                </a:solidFill>
                <a:latin typeface="Microsoft JhengHei" charset="-120"/>
                <a:ea typeface="Microsoft JhengHei" charset="-120"/>
                <a:cs typeface="Microsoft JhengHei" charset="-120"/>
              </a:rPr>
              <a:t>臺</a:t>
            </a:r>
            <a:r>
              <a:rPr lang="zh-TW" altLang="en-US" sz="2000" b="1" i="0" dirty="0">
                <a:solidFill>
                  <a:schemeClr val="bg1">
                    <a:lumMod val="50000"/>
                  </a:schemeClr>
                </a:solidFill>
                <a:effectLst/>
                <a:latin typeface="Microsoft JhengHei" charset="-120"/>
                <a:ea typeface="Microsoft JhengHei" charset="-120"/>
                <a:cs typeface="Microsoft JhengHei" charset="-120"/>
              </a:rPr>
              <a:t>積電</a:t>
            </a:r>
            <a:r>
              <a:rPr lang="zh-TW" altLang="en-US" sz="2000" b="1" i="0" dirty="0" smtClean="0">
                <a:solidFill>
                  <a:schemeClr val="bg1">
                    <a:lumMod val="50000"/>
                  </a:schemeClr>
                </a:solidFill>
                <a:effectLst/>
                <a:latin typeface="Microsoft JhengHei" charset="-120"/>
                <a:ea typeface="Microsoft JhengHei" charset="-120"/>
                <a:cs typeface="Microsoft JhengHei" charset="-120"/>
              </a:rPr>
              <a:t>董事長 </a:t>
            </a:r>
            <a:endParaRPr lang="en-US" altLang="zh-TW" sz="2000" b="1" i="0" dirty="0" smtClean="0">
              <a:solidFill>
                <a:schemeClr val="bg1">
                  <a:lumMod val="50000"/>
                </a:schemeClr>
              </a:solidFill>
              <a:effectLst/>
              <a:latin typeface="Microsoft JhengHei" charset="-120"/>
              <a:ea typeface="Microsoft JhengHei" charset="-120"/>
              <a:cs typeface="Microsoft JhengHei" charset="-120"/>
            </a:endParaRPr>
          </a:p>
          <a:p>
            <a:r>
              <a:rPr lang="en-US" altLang="zh-TW" sz="2000" b="1" i="0" dirty="0" smtClean="0">
                <a:solidFill>
                  <a:schemeClr val="bg1">
                    <a:lumMod val="50000"/>
                  </a:schemeClr>
                </a:solidFill>
                <a:effectLst/>
                <a:latin typeface="Microsoft JhengHei" charset="-120"/>
                <a:ea typeface="Microsoft JhengHei" charset="-120"/>
                <a:cs typeface="Microsoft JhengHei" charset="-120"/>
              </a:rPr>
              <a:t>(103</a:t>
            </a:r>
            <a:r>
              <a:rPr lang="zh-TW" altLang="en-US" sz="2000" b="1" i="0" dirty="0" smtClean="0">
                <a:solidFill>
                  <a:schemeClr val="bg1">
                    <a:lumMod val="50000"/>
                  </a:schemeClr>
                </a:solidFill>
                <a:effectLst/>
                <a:latin typeface="Microsoft JhengHei" charset="-120"/>
                <a:ea typeface="Microsoft JhengHei" charset="-120"/>
                <a:cs typeface="Microsoft JhengHei" charset="-120"/>
              </a:rPr>
              <a:t>年</a:t>
            </a:r>
            <a:r>
              <a:rPr lang="en-US" altLang="zh-TW" sz="2000" b="1" i="0" dirty="0" smtClean="0">
                <a:solidFill>
                  <a:schemeClr val="bg1">
                    <a:lumMod val="50000"/>
                  </a:schemeClr>
                </a:solidFill>
                <a:effectLst/>
                <a:latin typeface="Microsoft JhengHei" charset="-120"/>
                <a:ea typeface="Microsoft JhengHei" charset="-120"/>
                <a:cs typeface="Microsoft JhengHei" charset="-120"/>
              </a:rPr>
              <a:t>12</a:t>
            </a:r>
            <a:r>
              <a:rPr lang="zh-TW" altLang="en-US" sz="2000" b="1" i="0" dirty="0" smtClean="0">
                <a:solidFill>
                  <a:schemeClr val="bg1">
                    <a:lumMod val="50000"/>
                  </a:schemeClr>
                </a:solidFill>
                <a:effectLst/>
                <a:latin typeface="Microsoft JhengHei" charset="-120"/>
                <a:ea typeface="Microsoft JhengHei" charset="-120"/>
                <a:cs typeface="Microsoft JhengHei" charset="-120"/>
              </a:rPr>
              <a:t>月</a:t>
            </a:r>
            <a:r>
              <a:rPr lang="en-US" altLang="zh-TW" sz="2000" b="1" i="0" dirty="0" smtClean="0">
                <a:solidFill>
                  <a:schemeClr val="bg1">
                    <a:lumMod val="50000"/>
                  </a:schemeClr>
                </a:solidFill>
                <a:effectLst/>
                <a:latin typeface="Microsoft JhengHei" charset="-120"/>
                <a:ea typeface="Microsoft JhengHei" charset="-120"/>
                <a:cs typeface="Microsoft JhengHei" charset="-120"/>
              </a:rPr>
              <a:t>16</a:t>
            </a:r>
            <a:r>
              <a:rPr lang="zh-TW" altLang="en-US" sz="2000" b="1" i="0" dirty="0" smtClean="0">
                <a:solidFill>
                  <a:schemeClr val="bg1">
                    <a:lumMod val="50000"/>
                  </a:schemeClr>
                </a:solidFill>
                <a:effectLst/>
                <a:latin typeface="Microsoft JhengHei" charset="-120"/>
                <a:ea typeface="Microsoft JhengHei" charset="-120"/>
                <a:cs typeface="Microsoft JhengHei" charset="-120"/>
              </a:rPr>
              <a:t>日工研院院士會議</a:t>
            </a:r>
            <a:r>
              <a:rPr lang="en-US" altLang="zh-TW" sz="2000" b="1" i="0" dirty="0" smtClean="0">
                <a:solidFill>
                  <a:schemeClr val="bg1">
                    <a:lumMod val="50000"/>
                  </a:schemeClr>
                </a:solidFill>
                <a:effectLst/>
                <a:latin typeface="Microsoft JhengHei" charset="-120"/>
                <a:ea typeface="Microsoft JhengHei" charset="-120"/>
                <a:cs typeface="Microsoft JhengHei" charset="-120"/>
              </a:rPr>
              <a:t>)</a:t>
            </a:r>
            <a:endParaRPr lang="en-US" altLang="zh-TW" sz="2000" b="1" i="0" dirty="0">
              <a:solidFill>
                <a:schemeClr val="bg1">
                  <a:lumMod val="50000"/>
                </a:schemeClr>
              </a:solidFill>
              <a:effectLst/>
              <a:latin typeface="Microsoft JhengHei" charset="-120"/>
              <a:ea typeface="Microsoft JhengHei" charset="-120"/>
              <a:cs typeface="Microsoft JhengHei" charset="-120"/>
            </a:endParaRPr>
          </a:p>
        </p:txBody>
      </p:sp>
      <p:sp>
        <p:nvSpPr>
          <p:cNvPr id="38" name="圓形圖 37"/>
          <p:cNvSpPr/>
          <p:nvPr/>
        </p:nvSpPr>
        <p:spPr>
          <a:xfrm rot="1089201">
            <a:off x="483603" y="2671348"/>
            <a:ext cx="3143769" cy="3204421"/>
          </a:xfrm>
          <a:prstGeom prst="pie">
            <a:avLst>
              <a:gd name="adj1" fmla="val 1613203"/>
              <a:gd name="adj2" fmla="val 153770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cxnSp>
        <p:nvCxnSpPr>
          <p:cNvPr id="40" name="肘形接點 39"/>
          <p:cNvCxnSpPr/>
          <p:nvPr/>
        </p:nvCxnSpPr>
        <p:spPr>
          <a:xfrm rot="10800000">
            <a:off x="2957781" y="3393588"/>
            <a:ext cx="961966" cy="386640"/>
          </a:xfrm>
          <a:prstGeom prst="bentConnector3">
            <a:avLst>
              <a:gd name="adj1" fmla="val 50000"/>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30" name="圖片 2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6062" y="2948750"/>
            <a:ext cx="2572196" cy="2572196"/>
          </a:xfrm>
          <a:prstGeom prst="ellipse">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 name="圓形圖 42"/>
          <p:cNvSpPr/>
          <p:nvPr/>
        </p:nvSpPr>
        <p:spPr>
          <a:xfrm rot="1597524">
            <a:off x="617928" y="2467088"/>
            <a:ext cx="2113634" cy="2297899"/>
          </a:xfrm>
          <a:prstGeom prst="pie">
            <a:avLst>
              <a:gd name="adj1" fmla="val 11493608"/>
              <a:gd name="adj2" fmla="val 1415313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44" name="圓形圖 43"/>
          <p:cNvSpPr/>
          <p:nvPr/>
        </p:nvSpPr>
        <p:spPr>
          <a:xfrm rot="11446829">
            <a:off x="1082899" y="2973451"/>
            <a:ext cx="2953062" cy="3210508"/>
          </a:xfrm>
          <a:prstGeom prst="pie">
            <a:avLst>
              <a:gd name="adj1" fmla="val 9363784"/>
              <a:gd name="adj2" fmla="val 12887198"/>
            </a:avLst>
          </a:prstGeom>
          <a:solidFill>
            <a:schemeClr val="bg1">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Tree>
    <p:extLst>
      <p:ext uri="{BB962C8B-B14F-4D97-AF65-F5344CB8AC3E}">
        <p14:creationId xmlns:p14="http://schemas.microsoft.com/office/powerpoint/2010/main" val="2120263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群組 57"/>
          <p:cNvGrpSpPr/>
          <p:nvPr/>
        </p:nvGrpSpPr>
        <p:grpSpPr>
          <a:xfrm>
            <a:off x="4405392" y="3483174"/>
            <a:ext cx="4147233" cy="2829521"/>
            <a:chOff x="4414971" y="3558933"/>
            <a:chExt cx="4147233" cy="2829521"/>
          </a:xfrm>
        </p:grpSpPr>
        <p:sp>
          <p:nvSpPr>
            <p:cNvPr id="54" name="文字方塊 53"/>
            <p:cNvSpPr txBox="1"/>
            <p:nvPr/>
          </p:nvSpPr>
          <p:spPr>
            <a:xfrm>
              <a:off x="7666775" y="6019122"/>
              <a:ext cx="895429" cy="369332"/>
            </a:xfrm>
            <a:prstGeom prst="rect">
              <a:avLst/>
            </a:prstGeom>
            <a:noFill/>
          </p:spPr>
          <p:txBody>
            <a:bodyPr wrap="square" rtlCol="0">
              <a:spAutoFit/>
            </a:bodyPr>
            <a:lstStyle/>
            <a:p>
              <a:r>
                <a:rPr lang="zh-TW" altLang="en-US" b="1" dirty="0">
                  <a:solidFill>
                    <a:schemeClr val="bg1">
                      <a:lumMod val="50000"/>
                    </a:schemeClr>
                  </a:solidFill>
                  <a:latin typeface="微軟正黑體" panose="020B0604030504040204" pitchFamily="34" charset="-120"/>
                  <a:ea typeface="微軟正黑體" panose="020B0604030504040204" pitchFamily="34" charset="-120"/>
                </a:rPr>
                <a:t>時間</a:t>
              </a:r>
              <a:endParaRPr lang="en-US" altLang="zh-TW"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4414971" y="3558933"/>
              <a:ext cx="461665" cy="646331"/>
            </a:xfrm>
            <a:prstGeom prst="rect">
              <a:avLst/>
            </a:prstGeom>
            <a:noFill/>
          </p:spPr>
          <p:txBody>
            <a:bodyPr vert="horz" wrap="square" rtlCol="0">
              <a:spAutoFit/>
            </a:bodyPr>
            <a:lstStyle/>
            <a:p>
              <a:pPr algn="ct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營收</a:t>
              </a:r>
              <a:endParaRPr lang="en-US" altLang="zh-TW" b="1"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6" name="直線接點 55"/>
            <p:cNvCxnSpPr/>
            <p:nvPr/>
          </p:nvCxnSpPr>
          <p:spPr>
            <a:xfrm flipH="1">
              <a:off x="4926462" y="3558933"/>
              <a:ext cx="14373" cy="2766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a:xfrm>
            <a:off x="7090037" y="6492875"/>
            <a:ext cx="2057400" cy="365125"/>
          </a:xfrm>
        </p:spPr>
        <p:txBody>
          <a:bodyPr/>
          <a:lstStyle/>
          <a:p>
            <a:fld id="{836F5446-3B7C-7642-B92A-DA0CBD8FCE7E}" type="slidenum">
              <a:rPr kumimoji="1" lang="zh-TW" altLang="en-US" smtClean="0"/>
              <a:t>4</a:t>
            </a:fld>
            <a:endParaRPr kumimoji="1" lang="zh-TW" altLang="en-US" dirty="0"/>
          </a:p>
        </p:txBody>
      </p:sp>
      <p:sp>
        <p:nvSpPr>
          <p:cNvPr id="23" name="文字方塊 22"/>
          <p:cNvSpPr txBox="1"/>
          <p:nvPr/>
        </p:nvSpPr>
        <p:spPr>
          <a:xfrm>
            <a:off x="524811" y="1875096"/>
            <a:ext cx="8198216" cy="769441"/>
          </a:xfrm>
          <a:prstGeom prst="rect">
            <a:avLst/>
          </a:prstGeom>
          <a:noFill/>
        </p:spPr>
        <p:txBody>
          <a:bodyPr wrap="square" rtlCol="0">
            <a:spAutoFit/>
          </a:bodyPr>
          <a:lstStyle/>
          <a:p>
            <a:pPr marL="285750" indent="-285750">
              <a:buFont typeface="Arial" pitchFamily="34" charset="0"/>
              <a:buChar char="•"/>
            </a:pPr>
            <a:r>
              <a:rPr lang="zh-TW" altLang="en-US" sz="2200" b="1" dirty="0">
                <a:latin typeface="微軟正黑體" pitchFamily="34" charset="-120"/>
                <a:ea typeface="微軟正黑體" pitchFamily="34" charset="-120"/>
              </a:rPr>
              <a:t>不同新創事業需要不同的政策</a:t>
            </a:r>
            <a:endParaRPr lang="en-US" altLang="zh-TW" sz="2200" b="1" dirty="0">
              <a:latin typeface="微軟正黑體" pitchFamily="34" charset="-120"/>
              <a:ea typeface="微軟正黑體" pitchFamily="34" charset="-120"/>
            </a:endParaRPr>
          </a:p>
          <a:p>
            <a:pPr marL="285750" indent="-285750">
              <a:buFont typeface="Arial" pitchFamily="34" charset="0"/>
              <a:buChar char="•"/>
            </a:pPr>
            <a:r>
              <a:rPr lang="zh-TW" altLang="en-US" sz="2200" b="1" dirty="0">
                <a:latin typeface="微軟正黑體" pitchFamily="34" charset="-120"/>
                <a:ea typeface="微軟正黑體" pitchFamily="34" charset="-120"/>
              </a:rPr>
              <a:t>成功的</a:t>
            </a:r>
            <a:r>
              <a:rPr lang="en-US" altLang="zh-TW" sz="2200" b="1" dirty="0">
                <a:latin typeface="微軟正黑體" pitchFamily="34" charset="-120"/>
                <a:ea typeface="微軟正黑體" pitchFamily="34" charset="-120"/>
              </a:rPr>
              <a:t>IDE</a:t>
            </a:r>
            <a:r>
              <a:rPr lang="zh-TW" altLang="en-US" sz="2200" b="1" dirty="0">
                <a:latin typeface="微軟正黑體" pitchFamily="34" charset="-120"/>
                <a:ea typeface="微軟正黑體" pitchFamily="34" charset="-120"/>
              </a:rPr>
              <a:t>會呈現指數型成長，將有助就業、薪資及出口</a:t>
            </a:r>
          </a:p>
        </p:txBody>
      </p:sp>
      <p:cxnSp>
        <p:nvCxnSpPr>
          <p:cNvPr id="26" name="直線接點 25"/>
          <p:cNvCxnSpPr/>
          <p:nvPr/>
        </p:nvCxnSpPr>
        <p:spPr>
          <a:xfrm flipV="1">
            <a:off x="1007507" y="4746207"/>
            <a:ext cx="3314480" cy="1178564"/>
          </a:xfrm>
          <a:prstGeom prst="line">
            <a:avLst/>
          </a:prstGeom>
          <a:ln w="22225" cap="rnd">
            <a:solidFill>
              <a:schemeClr val="tx1">
                <a:lumMod val="85000"/>
                <a:lumOff val="15000"/>
              </a:schemeClr>
            </a:solidFill>
            <a:round/>
          </a:ln>
        </p:spPr>
        <p:style>
          <a:lnRef idx="2">
            <a:schemeClr val="accent6"/>
          </a:lnRef>
          <a:fillRef idx="0">
            <a:schemeClr val="accent6"/>
          </a:fillRef>
          <a:effectRef idx="1">
            <a:schemeClr val="accent6"/>
          </a:effectRef>
          <a:fontRef idx="minor">
            <a:schemeClr val="tx1"/>
          </a:fontRef>
        </p:style>
      </p:cxnSp>
      <p:sp>
        <p:nvSpPr>
          <p:cNvPr id="27" name="文字方塊 26"/>
          <p:cNvSpPr txBox="1"/>
          <p:nvPr/>
        </p:nvSpPr>
        <p:spPr>
          <a:xfrm>
            <a:off x="3687142" y="5966945"/>
            <a:ext cx="895429" cy="369332"/>
          </a:xfrm>
          <a:prstGeom prst="rect">
            <a:avLst/>
          </a:prstGeom>
          <a:noFill/>
        </p:spPr>
        <p:txBody>
          <a:bodyPr wrap="square" rtlCol="0">
            <a:spAutoFit/>
          </a:bodyPr>
          <a:lstStyle/>
          <a:p>
            <a:r>
              <a:rPr lang="zh-TW" altLang="en-US" b="1" dirty="0">
                <a:solidFill>
                  <a:schemeClr val="bg1">
                    <a:lumMod val="50000"/>
                  </a:schemeClr>
                </a:solidFill>
                <a:latin typeface="微軟正黑體" panose="020B0604030504040204" pitchFamily="34" charset="-120"/>
                <a:ea typeface="微軟正黑體" panose="020B0604030504040204" pitchFamily="34" charset="-120"/>
              </a:rPr>
              <a:t>時間</a:t>
            </a:r>
            <a:endParaRPr lang="en-US" altLang="zh-TW"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481642" y="3495784"/>
            <a:ext cx="461665" cy="646331"/>
          </a:xfrm>
          <a:prstGeom prst="rect">
            <a:avLst/>
          </a:prstGeom>
          <a:noFill/>
        </p:spPr>
        <p:txBody>
          <a:bodyPr vert="horz" wrap="square" rtlCol="0">
            <a:spAutoFit/>
          </a:bodyPr>
          <a:lstStyle/>
          <a:p>
            <a:pPr algn="ct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營收</a:t>
            </a:r>
            <a:endParaRPr lang="en-US" altLang="zh-TW"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1257491" y="2920166"/>
            <a:ext cx="2782196" cy="400110"/>
          </a:xfrm>
          <a:prstGeom prst="rect">
            <a:avLst/>
          </a:prstGeom>
          <a:noFill/>
        </p:spPr>
        <p:txBody>
          <a:bodyPr wrap="square" rtlCol="0">
            <a:spAutoFit/>
          </a:bodyPr>
          <a:lstStyle/>
          <a:p>
            <a:pPr algn="ctr"/>
            <a:r>
              <a:rPr lang="zh-TW" altLang="en-US" sz="2000" b="1" dirty="0">
                <a:solidFill>
                  <a:schemeClr val="bg1">
                    <a:lumMod val="50000"/>
                  </a:schemeClr>
                </a:solidFill>
                <a:latin typeface="微軟正黑體" panose="020B0604030504040204" pitchFamily="34" charset="-120"/>
                <a:ea typeface="微軟正黑體" panose="020B0604030504040204" pitchFamily="34" charset="-120"/>
              </a:rPr>
              <a:t>一般新創事業</a:t>
            </a:r>
            <a:endParaRPr lang="en-US" altLang="zh-TW" sz="20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5019187" y="2900882"/>
            <a:ext cx="3165860" cy="400110"/>
          </a:xfrm>
          <a:prstGeom prst="rect">
            <a:avLst/>
          </a:prstGeom>
          <a:noFill/>
        </p:spPr>
        <p:txBody>
          <a:bodyPr wrap="square" rtlCol="0">
            <a:spAutoFit/>
          </a:bodyPr>
          <a:lstStyle>
            <a:defPPr>
              <a:defRPr lang="zh-TW"/>
            </a:defPPr>
            <a:lvl1pPr algn="ctr">
              <a:defRPr sz="3200" b="1">
                <a:solidFill>
                  <a:schemeClr val="accent2"/>
                </a:solidFill>
                <a:latin typeface="微軟正黑體" panose="020B0604030504040204" pitchFamily="34" charset="-120"/>
                <a:ea typeface="微軟正黑體" panose="020B0604030504040204" pitchFamily="34" charset="-120"/>
              </a:defRPr>
            </a:lvl1pPr>
          </a:lstStyle>
          <a:p>
            <a:r>
              <a:rPr lang="zh-TW" altLang="en-US" sz="2000" dirty="0">
                <a:solidFill>
                  <a:srgbClr val="F2477E"/>
                </a:solidFill>
              </a:rPr>
              <a:t>創新驅動事業</a:t>
            </a:r>
            <a:r>
              <a:rPr lang="en-US" altLang="zh-TW" sz="2000" dirty="0">
                <a:solidFill>
                  <a:srgbClr val="F2477E"/>
                </a:solidFill>
              </a:rPr>
              <a:t>(IDE)</a:t>
            </a:r>
          </a:p>
        </p:txBody>
      </p:sp>
      <p:cxnSp>
        <p:nvCxnSpPr>
          <p:cNvPr id="34" name="直線單箭頭接點 18"/>
          <p:cNvCxnSpPr/>
          <p:nvPr/>
        </p:nvCxnSpPr>
        <p:spPr>
          <a:xfrm>
            <a:off x="5028712" y="5695777"/>
            <a:ext cx="812520" cy="0"/>
          </a:xfrm>
          <a:prstGeom prst="straightConnector1">
            <a:avLst/>
          </a:prstGeom>
          <a:ln w="28575">
            <a:solidFill>
              <a:schemeClr val="bg1">
                <a:lumMod val="65000"/>
              </a:schemeClr>
            </a:solidFill>
            <a:headEnd type="arrow"/>
            <a:tailEnd type="arrow"/>
          </a:ln>
        </p:spPr>
        <p:style>
          <a:lnRef idx="3">
            <a:schemeClr val="accent4"/>
          </a:lnRef>
          <a:fillRef idx="0">
            <a:schemeClr val="accent4"/>
          </a:fillRef>
          <a:effectRef idx="2">
            <a:schemeClr val="accent4"/>
          </a:effectRef>
          <a:fontRef idx="minor">
            <a:schemeClr val="tx1"/>
          </a:fontRef>
        </p:style>
      </p:cxnSp>
      <p:sp>
        <p:nvSpPr>
          <p:cNvPr id="35" name="文字方塊 34"/>
          <p:cNvSpPr txBox="1"/>
          <p:nvPr/>
        </p:nvSpPr>
        <p:spPr>
          <a:xfrm>
            <a:off x="4894114" y="5226625"/>
            <a:ext cx="1081715" cy="369332"/>
          </a:xfrm>
          <a:prstGeom prst="rect">
            <a:avLst/>
          </a:prstGeom>
          <a:noFill/>
        </p:spPr>
        <p:txBody>
          <a:bodyPr wrap="square" rtlCol="0">
            <a:spAutoFit/>
          </a:bodyPr>
          <a:lstStyle/>
          <a:p>
            <a:pPr algn="ctr"/>
            <a:r>
              <a:rPr lang="zh-TW" altLang="en-US" b="1" dirty="0">
                <a:solidFill>
                  <a:schemeClr val="bg1">
                    <a:lumMod val="65000"/>
                  </a:schemeClr>
                </a:solidFill>
                <a:latin typeface="微軟正黑體" panose="020B0604030504040204" pitchFamily="34" charset="-120"/>
                <a:ea typeface="微軟正黑體" panose="020B0604030504040204" pitchFamily="34" charset="-120"/>
              </a:rPr>
              <a:t>艱困期</a:t>
            </a:r>
          </a:p>
        </p:txBody>
      </p:sp>
      <p:sp>
        <p:nvSpPr>
          <p:cNvPr id="36" name="文字方塊 35"/>
          <p:cNvSpPr txBox="1"/>
          <p:nvPr/>
        </p:nvSpPr>
        <p:spPr>
          <a:xfrm>
            <a:off x="1257491" y="4835273"/>
            <a:ext cx="1675067" cy="369332"/>
          </a:xfrm>
          <a:prstGeom prst="rect">
            <a:avLst/>
          </a:prstGeom>
          <a:noFill/>
        </p:spPr>
        <p:txBody>
          <a:bodyPr wrap="square" rtlCol="0">
            <a:spAutoFit/>
          </a:bodyPr>
          <a:lstStyle/>
          <a:p>
            <a:r>
              <a:rPr lang="zh-TW" altLang="en-US" b="1" dirty="0">
                <a:solidFill>
                  <a:schemeClr val="bg1">
                    <a:lumMod val="50000"/>
                  </a:schemeClr>
                </a:solidFill>
                <a:latin typeface="微軟正黑體" panose="020B0604030504040204" pitchFamily="34" charset="-120"/>
                <a:ea typeface="微軟正黑體" panose="020B0604030504040204" pitchFamily="34" charset="-120"/>
              </a:rPr>
              <a:t>獲利平穩成長</a:t>
            </a:r>
          </a:p>
        </p:txBody>
      </p:sp>
      <p:sp>
        <p:nvSpPr>
          <p:cNvPr id="40" name="文字方塊 39"/>
          <p:cNvSpPr txBox="1"/>
          <p:nvPr/>
        </p:nvSpPr>
        <p:spPr>
          <a:xfrm>
            <a:off x="6703336" y="4738000"/>
            <a:ext cx="1849597" cy="369332"/>
          </a:xfrm>
          <a:prstGeom prst="rect">
            <a:avLst/>
          </a:prstGeom>
          <a:noFill/>
        </p:spPr>
        <p:txBody>
          <a:bodyPr wrap="square" rtlCol="0">
            <a:spAutoFit/>
          </a:bodyPr>
          <a:lstStyle/>
          <a:p>
            <a:r>
              <a:rPr kumimoji="1" lang="zh-TW" altLang="en-US" b="1" dirty="0">
                <a:solidFill>
                  <a:srgbClr val="109B93"/>
                </a:solidFill>
                <a:latin typeface="微軟正黑體" panose="020B0604030504040204" pitchFamily="34" charset="-120"/>
                <a:ea typeface="微軟正黑體" panose="020B0604030504040204" pitchFamily="34" charset="-120"/>
                <a:cs typeface="Lantinghei TC Demibold" charset="-120"/>
              </a:rPr>
              <a:t>獲利快速</a:t>
            </a:r>
            <a:r>
              <a:rPr kumimoji="1" lang="zh-TW" altLang="en-US" b="1" dirty="0" smtClean="0">
                <a:solidFill>
                  <a:srgbClr val="109B93"/>
                </a:solidFill>
                <a:latin typeface="微軟正黑體" panose="020B0604030504040204" pitchFamily="34" charset="-120"/>
                <a:ea typeface="微軟正黑體" panose="020B0604030504040204" pitchFamily="34" charset="-120"/>
                <a:cs typeface="Lantinghei TC Demibold" charset="-120"/>
              </a:rPr>
              <a:t>成長</a:t>
            </a:r>
            <a:endParaRPr kumimoji="1" lang="zh-TW" altLang="en-US"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41" name="文字方塊 40"/>
          <p:cNvSpPr txBox="1"/>
          <p:nvPr/>
        </p:nvSpPr>
        <p:spPr>
          <a:xfrm>
            <a:off x="524811" y="398360"/>
            <a:ext cx="8028122" cy="1446550"/>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集中火力</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啟動指數型成長模式</a:t>
            </a:r>
          </a:p>
        </p:txBody>
      </p:sp>
      <p:sp>
        <p:nvSpPr>
          <p:cNvPr id="45" name="手繪多邊形 44"/>
          <p:cNvSpPr/>
          <p:nvPr/>
        </p:nvSpPr>
        <p:spPr>
          <a:xfrm>
            <a:off x="4941734" y="4040451"/>
            <a:ext cx="2135472" cy="2114507"/>
          </a:xfrm>
          <a:custGeom>
            <a:avLst/>
            <a:gdLst>
              <a:gd name="connsiteX0" fmla="*/ 0 w 2843784"/>
              <a:gd name="connsiteY0" fmla="*/ 1984248 h 2182245"/>
              <a:gd name="connsiteX1" fmla="*/ 1243584 w 2843784"/>
              <a:gd name="connsiteY1" fmla="*/ 1993392 h 2182245"/>
              <a:gd name="connsiteX2" fmla="*/ 2843784 w 2843784"/>
              <a:gd name="connsiteY2" fmla="*/ 0 h 2182245"/>
            </a:gdLst>
            <a:ahLst/>
            <a:cxnLst>
              <a:cxn ang="0">
                <a:pos x="connsiteX0" y="connsiteY0"/>
              </a:cxn>
              <a:cxn ang="0">
                <a:pos x="connsiteX1" y="connsiteY1"/>
              </a:cxn>
              <a:cxn ang="0">
                <a:pos x="connsiteX2" y="connsiteY2"/>
              </a:cxn>
            </a:cxnLst>
            <a:rect l="l" t="t" r="r" b="b"/>
            <a:pathLst>
              <a:path w="2843784" h="2182245">
                <a:moveTo>
                  <a:pt x="0" y="1984248"/>
                </a:moveTo>
                <a:cubicBezTo>
                  <a:pt x="384810" y="2154174"/>
                  <a:pt x="769620" y="2324100"/>
                  <a:pt x="1243584" y="1993392"/>
                </a:cubicBezTo>
                <a:cubicBezTo>
                  <a:pt x="1717548" y="1662684"/>
                  <a:pt x="2843784" y="0"/>
                  <a:pt x="2843784" y="0"/>
                </a:cubicBezTo>
              </a:path>
            </a:pathLst>
          </a:custGeom>
          <a:noFill/>
          <a:ln w="25400" cap="rnd">
            <a:solidFill>
              <a:srgbClr val="F2477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49" name="直線接點 48"/>
          <p:cNvCxnSpPr/>
          <p:nvPr/>
        </p:nvCxnSpPr>
        <p:spPr>
          <a:xfrm flipH="1">
            <a:off x="993133" y="3495784"/>
            <a:ext cx="14373" cy="2766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flipV="1">
            <a:off x="992516" y="5955613"/>
            <a:ext cx="3397886" cy="11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921432" y="5941726"/>
            <a:ext cx="3397886" cy="11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2" y="6581001"/>
            <a:ext cx="9147439" cy="276999"/>
          </a:xfrm>
          <a:prstGeom prst="rect">
            <a:avLst/>
          </a:prstGeom>
          <a:noFill/>
        </p:spPr>
        <p:txBody>
          <a:bodyPr wrap="square" rtlCol="0">
            <a:spAutoFit/>
          </a:bodyPr>
          <a:lstStyle/>
          <a:p>
            <a:r>
              <a:rPr lang="zh-TW" altLang="en-US" sz="1200" dirty="0">
                <a:solidFill>
                  <a:schemeClr val="bg1">
                    <a:lumMod val="50000"/>
                  </a:schemeClr>
                </a:solidFill>
                <a:ea typeface="微軟正黑體" panose="020B0604030504040204" pitchFamily="34" charset="-120"/>
              </a:rPr>
              <a:t>註 </a:t>
            </a:r>
            <a:r>
              <a:rPr lang="en-US" altLang="zh-TW" sz="1200" dirty="0">
                <a:solidFill>
                  <a:schemeClr val="bg1">
                    <a:lumMod val="50000"/>
                  </a:schemeClr>
                </a:solidFill>
                <a:ea typeface="微軟正黑體" panose="020B0604030504040204" pitchFamily="34" charset="-120"/>
              </a:rPr>
              <a:t>:</a:t>
            </a:r>
            <a:r>
              <a:rPr lang="zh-TW" altLang="en-US" sz="1200" dirty="0">
                <a:solidFill>
                  <a:schemeClr val="bg1">
                    <a:lumMod val="50000"/>
                  </a:schemeClr>
                </a:solidFill>
                <a:ea typeface="微軟正黑體" panose="020B0604030504040204" pitchFamily="34" charset="-120"/>
              </a:rPr>
              <a:t> </a:t>
            </a:r>
            <a:r>
              <a:rPr lang="en-US" altLang="zh-TW" sz="1200" dirty="0" smtClean="0">
                <a:solidFill>
                  <a:schemeClr val="bg1">
                    <a:lumMod val="50000"/>
                  </a:schemeClr>
                </a:solidFill>
                <a:ea typeface="微軟正黑體" panose="020B0604030504040204" pitchFamily="34" charset="-120"/>
              </a:rPr>
              <a:t>IDE</a:t>
            </a:r>
            <a:r>
              <a:rPr lang="zh-TW" altLang="en-US" sz="1200" dirty="0" smtClean="0">
                <a:solidFill>
                  <a:schemeClr val="bg1">
                    <a:lumMod val="50000"/>
                  </a:schemeClr>
                </a:solidFill>
                <a:ea typeface="微軟正黑體" panose="020B0604030504040204" pitchFamily="34" charset="-120"/>
              </a:rPr>
              <a:t>是指</a:t>
            </a:r>
            <a:r>
              <a:rPr lang="en-US" altLang="zh-TW" sz="1200" dirty="0" smtClean="0">
                <a:solidFill>
                  <a:schemeClr val="bg1">
                    <a:lumMod val="50000"/>
                  </a:schemeClr>
                </a:solidFill>
                <a:ea typeface="微軟正黑體" panose="020B0604030504040204" pitchFamily="34" charset="-120"/>
              </a:rPr>
              <a:t>Innovation </a:t>
            </a:r>
            <a:r>
              <a:rPr lang="en-US" altLang="zh-TW" sz="1200" dirty="0">
                <a:solidFill>
                  <a:schemeClr val="bg1">
                    <a:lumMod val="50000"/>
                  </a:schemeClr>
                </a:solidFill>
                <a:ea typeface="微軟正黑體" panose="020B0604030504040204" pitchFamily="34" charset="-120"/>
              </a:rPr>
              <a:t>Driven </a:t>
            </a:r>
            <a:r>
              <a:rPr lang="en-US" altLang="zh-TW" sz="1200" dirty="0" smtClean="0">
                <a:solidFill>
                  <a:schemeClr val="bg1">
                    <a:lumMod val="50000"/>
                  </a:schemeClr>
                </a:solidFill>
                <a:ea typeface="微軟正黑體" panose="020B0604030504040204" pitchFamily="34" charset="-120"/>
              </a:rPr>
              <a:t>Enterprise</a:t>
            </a:r>
            <a:r>
              <a:rPr lang="zh-TW" altLang="en-US" sz="1200" dirty="0" smtClean="0">
                <a:solidFill>
                  <a:schemeClr val="bg1">
                    <a:lumMod val="50000"/>
                  </a:schemeClr>
                </a:solidFill>
                <a:ea typeface="微軟正黑體" panose="020B0604030504040204" pitchFamily="34" charset="-120"/>
              </a:rPr>
              <a:t>，係</a:t>
            </a:r>
            <a:r>
              <a:rPr lang="zh-TW" altLang="en-US" sz="1200" dirty="0">
                <a:solidFill>
                  <a:schemeClr val="bg1">
                    <a:lumMod val="50000"/>
                  </a:schemeClr>
                </a:solidFill>
                <a:ea typeface="微軟正黑體" panose="020B0604030504040204" pitchFamily="34" charset="-120"/>
              </a:rPr>
              <a:t>高度創新且專注國際市場之新創事業，早期發展易產生虧損，一旦成功將呈現指數型成長 </a:t>
            </a:r>
          </a:p>
        </p:txBody>
      </p:sp>
      <p:grpSp>
        <p:nvGrpSpPr>
          <p:cNvPr id="64" name="群組 63"/>
          <p:cNvGrpSpPr/>
          <p:nvPr/>
        </p:nvGrpSpPr>
        <p:grpSpPr>
          <a:xfrm>
            <a:off x="5276767" y="-250743"/>
            <a:ext cx="3898228" cy="983729"/>
            <a:chOff x="270816" y="2023662"/>
            <a:chExt cx="8445867" cy="2131339"/>
          </a:xfrm>
        </p:grpSpPr>
        <p:grpSp>
          <p:nvGrpSpPr>
            <p:cNvPr id="71" name="群組 70"/>
            <p:cNvGrpSpPr/>
            <p:nvPr/>
          </p:nvGrpSpPr>
          <p:grpSpPr>
            <a:xfrm>
              <a:off x="270816" y="2023662"/>
              <a:ext cx="8067801" cy="1331829"/>
              <a:chOff x="207978" y="2718124"/>
              <a:chExt cx="8067801" cy="1331829"/>
            </a:xfrm>
          </p:grpSpPr>
          <p:sp>
            <p:nvSpPr>
              <p:cNvPr id="82" name="文字方塊 81"/>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83" name="文字方塊 82"/>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84" name="文字方塊 83"/>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85" name="文字方塊 84"/>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86" name="文字方塊 85"/>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72" name="群組 71"/>
            <p:cNvGrpSpPr/>
            <p:nvPr/>
          </p:nvGrpSpPr>
          <p:grpSpPr>
            <a:xfrm>
              <a:off x="465360" y="2888033"/>
              <a:ext cx="8251323" cy="1266968"/>
              <a:chOff x="583081" y="2898662"/>
              <a:chExt cx="8251323" cy="1266968"/>
            </a:xfrm>
          </p:grpSpPr>
          <p:sp>
            <p:nvSpPr>
              <p:cNvPr id="73" name="文字方塊 72"/>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74" name="三角形 57"/>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75" name="三角形 64"/>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76" name="三角形 65"/>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77" name="文字方塊 76"/>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78" name="文字方塊 77"/>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79" name="文字方塊 78"/>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80" name="文字方塊 79"/>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81" name="三角形 70"/>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1587080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36F5446-3B7C-7642-B92A-DA0CBD8FCE7E}" type="slidenum">
              <a:rPr kumimoji="1" lang="zh-TW" altLang="en-US" smtClean="0"/>
              <a:t>5</a:t>
            </a:fld>
            <a:endParaRPr kumimoji="1" lang="zh-TW" altLang="en-US"/>
          </a:p>
        </p:txBody>
      </p:sp>
      <p:sp>
        <p:nvSpPr>
          <p:cNvPr id="22" name="文字方塊 21"/>
          <p:cNvSpPr txBox="1"/>
          <p:nvPr/>
        </p:nvSpPr>
        <p:spPr>
          <a:xfrm>
            <a:off x="524811" y="398360"/>
            <a:ext cx="8028122" cy="1508105"/>
          </a:xfrm>
          <a:prstGeom prst="rect">
            <a:avLst/>
          </a:prstGeom>
          <a:noFill/>
        </p:spPr>
        <p:txBody>
          <a:bodyPr wrap="square" rtlCol="0">
            <a:spAutoFit/>
          </a:bodyPr>
          <a:lstStyle/>
          <a:p>
            <a:r>
              <a:rPr kumimoji="1" lang="en-US" altLang="zh-TW" sz="4800" b="1" dirty="0">
                <a:solidFill>
                  <a:srgbClr val="109B93"/>
                </a:solidFill>
                <a:latin typeface="InaiMathi" charset="0"/>
                <a:ea typeface="InaiMathi" charset="0"/>
                <a:cs typeface="InaiMathi" charset="0"/>
              </a:rPr>
              <a:t>Taiwan IDE</a:t>
            </a: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年輕</a:t>
            </a:r>
            <a:r>
              <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rPr>
              <a:t>x</a:t>
            </a:r>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自有資金</a:t>
            </a:r>
            <a:r>
              <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rPr>
              <a:t>x</a:t>
            </a:r>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國際野心</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23" name="文字方塊 22"/>
          <p:cNvSpPr txBox="1"/>
          <p:nvPr/>
        </p:nvSpPr>
        <p:spPr>
          <a:xfrm>
            <a:off x="562858" y="1895004"/>
            <a:ext cx="6234753" cy="400110"/>
          </a:xfrm>
          <a:prstGeom prst="rect">
            <a:avLst/>
          </a:prstGeom>
          <a:noFill/>
        </p:spPr>
        <p:txBody>
          <a:bodyPr wrap="square" rtlCol="0">
            <a:spAutoFit/>
          </a:bodyPr>
          <a:lstStyle/>
          <a:p>
            <a:pPr marL="285750" indent="-285750">
              <a:buFont typeface="Arial" pitchFamily="34" charset="0"/>
              <a:buChar char="•"/>
            </a:pPr>
            <a:r>
              <a:rPr lang="zh-TW" altLang="en-US" sz="2000" b="1" dirty="0">
                <a:latin typeface="微軟正黑體" pitchFamily="34" charset="-120"/>
                <a:ea typeface="微軟正黑體" pitchFamily="34" charset="-120"/>
              </a:rPr>
              <a:t>透過三面向，剖析國內</a:t>
            </a:r>
            <a:r>
              <a:rPr lang="en-US" altLang="zh-TW" sz="2000" b="1" dirty="0">
                <a:latin typeface="微軟正黑體" pitchFamily="34" charset="-120"/>
                <a:ea typeface="微軟正黑體" pitchFamily="34" charset="-120"/>
              </a:rPr>
              <a:t>IDE</a:t>
            </a:r>
            <a:r>
              <a:rPr lang="zh-TW" altLang="en-US" sz="2000" b="1" dirty="0">
                <a:latin typeface="微軟正黑體" pitchFamily="34" charset="-120"/>
                <a:ea typeface="微軟正黑體" pitchFamily="34" charset="-120"/>
              </a:rPr>
              <a:t>新創事業樣貌</a:t>
            </a:r>
          </a:p>
        </p:txBody>
      </p:sp>
      <p:grpSp>
        <p:nvGrpSpPr>
          <p:cNvPr id="71" name="群組 70"/>
          <p:cNvGrpSpPr/>
          <p:nvPr/>
        </p:nvGrpSpPr>
        <p:grpSpPr>
          <a:xfrm>
            <a:off x="731272" y="2787432"/>
            <a:ext cx="2077894" cy="3404588"/>
            <a:chOff x="744561" y="2648366"/>
            <a:chExt cx="2077894" cy="3404588"/>
          </a:xfrm>
        </p:grpSpPr>
        <p:sp>
          <p:nvSpPr>
            <p:cNvPr id="29" name="TextBox 42" descr="6A3013BADB884660B194CAD3FEF2932C# #TextBox 42"/>
            <p:cNvSpPr txBox="1">
              <a:spLocks noChangeArrowheads="1"/>
            </p:cNvSpPr>
            <p:nvPr/>
          </p:nvSpPr>
          <p:spPr bwMode="auto">
            <a:xfrm>
              <a:off x="1700201" y="2802304"/>
              <a:ext cx="800219"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zh-TW" altLang="en-US" sz="2400" dirty="0">
                  <a:solidFill>
                    <a:schemeClr val="bg1">
                      <a:lumMod val="50000"/>
                    </a:schemeClr>
                  </a:solidFill>
                  <a:latin typeface="微软雅黑" panose="020B0503020204020204" pitchFamily="34" charset="-122"/>
                  <a:ea typeface="微软雅黑" panose="020B0503020204020204" pitchFamily="34" charset="-122"/>
                </a:rPr>
                <a:t>人才</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2" name="直接连接符 55"/>
            <p:cNvCxnSpPr/>
            <p:nvPr/>
          </p:nvCxnSpPr>
          <p:spPr>
            <a:xfrm>
              <a:off x="744561" y="4724352"/>
              <a:ext cx="2077894" cy="676"/>
            </a:xfrm>
            <a:prstGeom prst="line">
              <a:avLst/>
            </a:prstGeom>
            <a:ln>
              <a:solidFill>
                <a:schemeClr val="bg1">
                  <a:lumMod val="50000"/>
                </a:schemeClr>
              </a:solidFill>
            </a:ln>
            <a:effectLst>
              <a:glow>
                <a:srgbClr val="00B0F0"/>
              </a:glow>
            </a:effectLst>
          </p:spPr>
          <p:style>
            <a:lnRef idx="1">
              <a:schemeClr val="accent1"/>
            </a:lnRef>
            <a:fillRef idx="0">
              <a:schemeClr val="accent1"/>
            </a:fillRef>
            <a:effectRef idx="0">
              <a:schemeClr val="accent1"/>
            </a:effectRef>
            <a:fontRef idx="minor">
              <a:schemeClr val="tx1"/>
            </a:fontRef>
          </p:style>
        </p:cxnSp>
        <p:grpSp>
          <p:nvGrpSpPr>
            <p:cNvPr id="53" name="群組 52"/>
            <p:cNvGrpSpPr/>
            <p:nvPr/>
          </p:nvGrpSpPr>
          <p:grpSpPr>
            <a:xfrm>
              <a:off x="1124976" y="2648366"/>
              <a:ext cx="1235979" cy="1293218"/>
              <a:chOff x="483603" y="2467088"/>
              <a:chExt cx="3552358" cy="3716871"/>
            </a:xfrm>
          </p:grpSpPr>
          <p:sp>
            <p:nvSpPr>
              <p:cNvPr id="50" name="圓形圖 49"/>
              <p:cNvSpPr/>
              <p:nvPr/>
            </p:nvSpPr>
            <p:spPr>
              <a:xfrm rot="1089201">
                <a:off x="483603" y="2671348"/>
                <a:ext cx="3143769" cy="3204421"/>
              </a:xfrm>
              <a:prstGeom prst="pie">
                <a:avLst>
                  <a:gd name="adj1" fmla="val 1613203"/>
                  <a:gd name="adj2" fmla="val 153770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51" name="圓形圖 50"/>
              <p:cNvSpPr/>
              <p:nvPr/>
            </p:nvSpPr>
            <p:spPr>
              <a:xfrm rot="1597524">
                <a:off x="617928" y="2467088"/>
                <a:ext cx="2113634" cy="2297899"/>
              </a:xfrm>
              <a:prstGeom prst="pie">
                <a:avLst>
                  <a:gd name="adj1" fmla="val 11493608"/>
                  <a:gd name="adj2" fmla="val 1415313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52" name="圓形圖 51"/>
              <p:cNvSpPr/>
              <p:nvPr/>
            </p:nvSpPr>
            <p:spPr>
              <a:xfrm rot="11446829">
                <a:off x="1082899" y="2973451"/>
                <a:ext cx="2953062" cy="3210508"/>
              </a:xfrm>
              <a:prstGeom prst="pie">
                <a:avLst>
                  <a:gd name="adj1" fmla="val 9363784"/>
                  <a:gd name="adj2" fmla="val 12887198"/>
                </a:avLst>
              </a:prstGeom>
              <a:solidFill>
                <a:schemeClr val="bg1">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sp>
          <p:nvSpPr>
            <p:cNvPr id="59" name="文字方塊 58"/>
            <p:cNvSpPr txBox="1"/>
            <p:nvPr/>
          </p:nvSpPr>
          <p:spPr>
            <a:xfrm>
              <a:off x="808401" y="4081815"/>
              <a:ext cx="1969120" cy="400110"/>
            </a:xfrm>
            <a:prstGeom prst="rect">
              <a:avLst/>
            </a:prstGeom>
            <a:noFill/>
          </p:spPr>
          <p:txBody>
            <a:bodyPr wrap="square" rtlCol="0">
              <a:spAutoFit/>
            </a:bodyPr>
            <a:lstStyle/>
            <a:p>
              <a:pPr lvl="0"/>
              <a:r>
                <a:rPr lang="zh-TW" altLang="en-US" sz="2000" b="1" dirty="0">
                  <a:solidFill>
                    <a:srgbClr val="F2477E"/>
                  </a:solidFill>
                  <a:latin typeface="微軟正黑體" panose="020B0604030504040204" pitchFamily="34" charset="-120"/>
                  <a:ea typeface="微軟正黑體" panose="020B0604030504040204" pitchFamily="34" charset="-120"/>
                </a:rPr>
                <a:t>創業家相對年輕 </a:t>
              </a:r>
              <a:endParaRPr lang="en-US" altLang="zh-TW" sz="2000" b="1" dirty="0">
                <a:solidFill>
                  <a:srgbClr val="F2477E"/>
                </a:solidFill>
                <a:latin typeface="微軟正黑體" panose="020B0604030504040204" pitchFamily="34" charset="-120"/>
                <a:ea typeface="微軟正黑體" panose="020B0604030504040204" pitchFamily="34" charset="-120"/>
              </a:endParaRPr>
            </a:p>
          </p:txBody>
        </p:sp>
        <p:grpSp>
          <p:nvGrpSpPr>
            <p:cNvPr id="66" name="组合 4"/>
            <p:cNvGrpSpPr>
              <a:grpSpLocks/>
            </p:cNvGrpSpPr>
            <p:nvPr/>
          </p:nvGrpSpPr>
          <p:grpSpPr bwMode="auto">
            <a:xfrm>
              <a:off x="1221343" y="4965456"/>
              <a:ext cx="1425418" cy="1087498"/>
              <a:chOff x="7064621" y="1914356"/>
              <a:chExt cx="1424999" cy="1087720"/>
            </a:xfrm>
          </p:grpSpPr>
          <p:sp>
            <p:nvSpPr>
              <p:cNvPr id="67" name="Shape 423"/>
              <p:cNvSpPr/>
              <p:nvPr/>
            </p:nvSpPr>
            <p:spPr>
              <a:xfrm>
                <a:off x="7064621" y="1914356"/>
                <a:ext cx="919853" cy="394034"/>
              </a:xfrm>
              <a:prstGeom prst="rect">
                <a:avLst/>
              </a:prstGeom>
              <a:ln w="12700">
                <a:miter lim="400000"/>
              </a:ln>
            </p:spPr>
            <p:txBody>
              <a:bodyPr wrap="none" lIns="0" tIns="0" rIns="0" bIns="0" anchor="ctr">
                <a:spAutoFit/>
              </a:bodyPr>
              <a:lstStyle/>
              <a:p>
                <a:pPr defTabSz="309245" fontAlgn="auto">
                  <a:lnSpc>
                    <a:spcPct val="80000"/>
                  </a:lnSpc>
                  <a:spcBef>
                    <a:spcPts val="0"/>
                  </a:spcBef>
                  <a:spcAft>
                    <a:spcPts val="0"/>
                  </a:spcAft>
                  <a:buFontTx/>
                  <a:buNone/>
                  <a:defRPr sz="1800"/>
                </a:pPr>
                <a:r>
                  <a:rPr lang="en-US" sz="3200" kern="0" cap="all" dirty="0">
                    <a:latin typeface="Impact" charset="0"/>
                    <a:ea typeface="Impact" charset="0"/>
                    <a:cs typeface="Impact" charset="0"/>
                    <a:sym typeface="헤드라인A"/>
                  </a:rPr>
                  <a:t> </a:t>
                </a:r>
                <a:r>
                  <a:rPr sz="3200" kern="0" cap="all" dirty="0">
                    <a:latin typeface="Impact" charset="0"/>
                    <a:ea typeface="Impact" charset="0"/>
                    <a:cs typeface="Impact" charset="0"/>
                    <a:sym typeface="헤드라인A"/>
                  </a:rPr>
                  <a:t>3</a:t>
                </a:r>
                <a:r>
                  <a:rPr lang="en-US" sz="3200" kern="0" cap="all" dirty="0">
                    <a:latin typeface="Impact" charset="0"/>
                    <a:ea typeface="Impact" charset="0"/>
                    <a:cs typeface="Impact" charset="0"/>
                    <a:sym typeface="헤드라인A"/>
                  </a:rPr>
                  <a:t>5</a:t>
                </a:r>
                <a:r>
                  <a:rPr lang="zh-TW" altLang="en-US" sz="3200" b="1" kern="0" cap="all" dirty="0">
                    <a:latin typeface="微軟正黑體" panose="020B0604030504040204" pitchFamily="34" charset="-120"/>
                    <a:ea typeface="微軟正黑體" panose="020B0604030504040204" pitchFamily="34" charset="-120"/>
                    <a:cs typeface="Impact" charset="0"/>
                    <a:sym typeface="헤드라인A"/>
                  </a:rPr>
                  <a:t>歲</a:t>
                </a:r>
                <a:endParaRPr sz="1400" b="1" kern="0" cap="all" dirty="0">
                  <a:latin typeface="微軟正黑體" panose="020B0604030504040204" pitchFamily="34" charset="-120"/>
                  <a:ea typeface="微軟正黑體" panose="020B0604030504040204" pitchFamily="34" charset="-120"/>
                  <a:cs typeface="Impact" charset="0"/>
                  <a:sym typeface="헤드라인A"/>
                </a:endParaRPr>
              </a:p>
            </p:txBody>
          </p:sp>
          <p:sp>
            <p:nvSpPr>
              <p:cNvPr id="68" name="Shape 424"/>
              <p:cNvSpPr/>
              <p:nvPr/>
            </p:nvSpPr>
            <p:spPr>
              <a:xfrm>
                <a:off x="7123108" y="2029304"/>
                <a:ext cx="1366512" cy="972772"/>
              </a:xfrm>
              <a:prstGeom prst="rect">
                <a:avLst/>
              </a:prstGeom>
              <a:ln w="12700">
                <a:miter lim="400000"/>
              </a:ln>
            </p:spPr>
            <p:txBody>
              <a:bodyPr wrap="square" lIns="17145" rIns="17145">
                <a:spAutoFit/>
              </a:bodyPr>
              <a:lstStyle>
                <a:lvl1pPr algn="l" defTabSz="914400">
                  <a:lnSpc>
                    <a:spcPct val="130000"/>
                  </a:lnSpc>
                  <a:defRPr sz="1300">
                    <a:solidFill>
                      <a:srgbClr val="FFFFFF"/>
                    </a:solidFill>
                    <a:latin typeface="Arial"/>
                    <a:ea typeface="Arial"/>
                    <a:cs typeface="Arial"/>
                    <a:sym typeface="Arial"/>
                  </a:defRPr>
                </a:lvl1pPr>
              </a:lstStyle>
              <a:p>
                <a:pPr fontAlgn="auto">
                  <a:spcBef>
                    <a:spcPts val="0"/>
                  </a:spcBef>
                  <a:spcAft>
                    <a:spcPts val="0"/>
                  </a:spcAft>
                  <a:buFontTx/>
                  <a:buNone/>
                  <a:defRPr sz="1800">
                    <a:solidFill>
                      <a:srgbClr val="000000"/>
                    </a:solidFill>
                  </a:defRPr>
                </a:pPr>
                <a:endParaRPr lang="en-US" altLang="zh-TW" sz="1200" kern="0" dirty="0">
                  <a:solidFill>
                    <a:schemeClr val="tx1"/>
                  </a:solidFill>
                  <a:latin typeface="Microsoft JhengHei" charset="-120"/>
                  <a:ea typeface="Microsoft JhengHei" charset="-120"/>
                  <a:cs typeface="Microsoft JhengHei" charset="-120"/>
                </a:endParaRPr>
              </a:p>
              <a:p>
                <a:pPr marL="171450" indent="-171450" fontAlgn="auto">
                  <a:spcBef>
                    <a:spcPts val="0"/>
                  </a:spcBef>
                  <a:spcAft>
                    <a:spcPts val="0"/>
                  </a:spcAft>
                  <a:buFont typeface="Arial" charset="0"/>
                  <a:buChar char="•"/>
                  <a:defRPr sz="1800">
                    <a:solidFill>
                      <a:srgbClr val="000000"/>
                    </a:solidFill>
                  </a:defRPr>
                </a:pPr>
                <a:r>
                  <a:rPr lang="zh-TW" altLang="en-US" sz="1600" kern="0" dirty="0">
                    <a:solidFill>
                      <a:schemeClr val="tx1"/>
                    </a:solidFill>
                    <a:latin typeface="Microsoft JhengHei" charset="-120"/>
                    <a:ea typeface="Microsoft JhengHei" charset="-120"/>
                    <a:cs typeface="Microsoft JhengHei" charset="-120"/>
                  </a:rPr>
                  <a:t>約</a:t>
                </a:r>
                <a:r>
                  <a:rPr lang="en-US" altLang="zh-TW" sz="1600" kern="0" dirty="0">
                    <a:solidFill>
                      <a:schemeClr val="tx1"/>
                    </a:solidFill>
                    <a:latin typeface="Microsoft JhengHei" charset="-120"/>
                    <a:ea typeface="Microsoft JhengHei" charset="-120"/>
                    <a:cs typeface="Microsoft JhengHei" charset="-120"/>
                  </a:rPr>
                  <a:t>5</a:t>
                </a:r>
                <a:r>
                  <a:rPr lang="zh-TW" altLang="en-US" sz="1600" kern="0" dirty="0">
                    <a:solidFill>
                      <a:schemeClr val="tx1"/>
                    </a:solidFill>
                    <a:latin typeface="Microsoft JhengHei" charset="-120"/>
                    <a:ea typeface="Microsoft JhengHei" charset="-120"/>
                    <a:cs typeface="Microsoft JhengHei" charset="-120"/>
                  </a:rPr>
                  <a:t>成年齡在</a:t>
                </a:r>
                <a:r>
                  <a:rPr lang="en-US" altLang="zh-TW" sz="1600" kern="0" dirty="0">
                    <a:solidFill>
                      <a:schemeClr val="tx1"/>
                    </a:solidFill>
                    <a:latin typeface="Microsoft JhengHei" charset="-120"/>
                    <a:ea typeface="Microsoft JhengHei" charset="-120"/>
                    <a:cs typeface="Microsoft JhengHei" charset="-120"/>
                  </a:rPr>
                  <a:t>35</a:t>
                </a:r>
                <a:r>
                  <a:rPr lang="zh-TW" altLang="en-US" sz="1600" kern="0" dirty="0">
                    <a:solidFill>
                      <a:schemeClr val="tx1"/>
                    </a:solidFill>
                    <a:latin typeface="Microsoft JhengHei" charset="-120"/>
                    <a:ea typeface="Microsoft JhengHei" charset="-120"/>
                    <a:cs typeface="Microsoft JhengHei" charset="-120"/>
                  </a:rPr>
                  <a:t>歲以下</a:t>
                </a:r>
              </a:p>
            </p:txBody>
          </p:sp>
        </p:grpSp>
        <p:sp>
          <p:nvSpPr>
            <p:cNvPr id="70" name="向下箭號 69"/>
            <p:cNvSpPr/>
            <p:nvPr/>
          </p:nvSpPr>
          <p:spPr>
            <a:xfrm>
              <a:off x="918289" y="4983470"/>
              <a:ext cx="342777" cy="329562"/>
            </a:xfrm>
            <a:prstGeom prst="downArrow">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TW" altLang="en-US"/>
            </a:p>
          </p:txBody>
        </p:sp>
      </p:grpSp>
      <p:grpSp>
        <p:nvGrpSpPr>
          <p:cNvPr id="109" name="群組 108"/>
          <p:cNvGrpSpPr/>
          <p:nvPr/>
        </p:nvGrpSpPr>
        <p:grpSpPr>
          <a:xfrm>
            <a:off x="3484753" y="2810709"/>
            <a:ext cx="2490155" cy="3985926"/>
            <a:chOff x="744561" y="2648366"/>
            <a:chExt cx="2490155" cy="3985926"/>
          </a:xfrm>
        </p:grpSpPr>
        <p:sp>
          <p:nvSpPr>
            <p:cNvPr id="110" name="TextBox 42" descr="6A3013BADB884660B194CAD3FEF2932C# #TextBox 42"/>
            <p:cNvSpPr txBox="1">
              <a:spLocks noChangeArrowheads="1"/>
            </p:cNvSpPr>
            <p:nvPr/>
          </p:nvSpPr>
          <p:spPr bwMode="auto">
            <a:xfrm>
              <a:off x="1700202" y="2802304"/>
              <a:ext cx="800219"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zh-TW" altLang="en-US" sz="2400" dirty="0">
                  <a:solidFill>
                    <a:schemeClr val="bg1">
                      <a:lumMod val="50000"/>
                    </a:schemeClr>
                  </a:solidFill>
                  <a:latin typeface="微软雅黑" panose="020B0503020204020204" pitchFamily="34" charset="-122"/>
                  <a:ea typeface="微软雅黑" panose="020B0503020204020204" pitchFamily="34" charset="-122"/>
                </a:rPr>
                <a:t>資金</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11" name="直接连接符 55"/>
            <p:cNvCxnSpPr/>
            <p:nvPr/>
          </p:nvCxnSpPr>
          <p:spPr>
            <a:xfrm>
              <a:off x="744561" y="4724352"/>
              <a:ext cx="2077894" cy="676"/>
            </a:xfrm>
            <a:prstGeom prst="line">
              <a:avLst/>
            </a:prstGeom>
            <a:ln>
              <a:solidFill>
                <a:schemeClr val="bg1">
                  <a:lumMod val="50000"/>
                </a:schemeClr>
              </a:solidFill>
            </a:ln>
            <a:effectLst>
              <a:glow>
                <a:srgbClr val="00B0F0"/>
              </a:glow>
            </a:effectLst>
          </p:spPr>
          <p:style>
            <a:lnRef idx="1">
              <a:schemeClr val="accent1"/>
            </a:lnRef>
            <a:fillRef idx="0">
              <a:schemeClr val="accent1"/>
            </a:fillRef>
            <a:effectRef idx="0">
              <a:schemeClr val="accent1"/>
            </a:effectRef>
            <a:fontRef idx="minor">
              <a:schemeClr val="tx1"/>
            </a:fontRef>
          </p:style>
        </p:cxnSp>
        <p:grpSp>
          <p:nvGrpSpPr>
            <p:cNvPr id="112" name="群組 111"/>
            <p:cNvGrpSpPr/>
            <p:nvPr/>
          </p:nvGrpSpPr>
          <p:grpSpPr>
            <a:xfrm>
              <a:off x="1124976" y="2648366"/>
              <a:ext cx="1235979" cy="1293218"/>
              <a:chOff x="483603" y="2467088"/>
              <a:chExt cx="3552358" cy="3716871"/>
            </a:xfrm>
          </p:grpSpPr>
          <p:sp>
            <p:nvSpPr>
              <p:cNvPr id="118" name="圓形圖 117"/>
              <p:cNvSpPr/>
              <p:nvPr/>
            </p:nvSpPr>
            <p:spPr>
              <a:xfrm rot="1089201">
                <a:off x="483603" y="2671348"/>
                <a:ext cx="3143769" cy="3204421"/>
              </a:xfrm>
              <a:prstGeom prst="pie">
                <a:avLst>
                  <a:gd name="adj1" fmla="val 1613203"/>
                  <a:gd name="adj2" fmla="val 153770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19" name="圓形圖 118"/>
              <p:cNvSpPr/>
              <p:nvPr/>
            </p:nvSpPr>
            <p:spPr>
              <a:xfrm rot="1597524">
                <a:off x="617928" y="2467088"/>
                <a:ext cx="2113634" cy="2297899"/>
              </a:xfrm>
              <a:prstGeom prst="pie">
                <a:avLst>
                  <a:gd name="adj1" fmla="val 11493608"/>
                  <a:gd name="adj2" fmla="val 1415313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20" name="圓形圖 119"/>
              <p:cNvSpPr/>
              <p:nvPr/>
            </p:nvSpPr>
            <p:spPr>
              <a:xfrm rot="11446829">
                <a:off x="1082899" y="2973451"/>
                <a:ext cx="2953062" cy="3210508"/>
              </a:xfrm>
              <a:prstGeom prst="pie">
                <a:avLst>
                  <a:gd name="adj1" fmla="val 9363784"/>
                  <a:gd name="adj2" fmla="val 12887198"/>
                </a:avLst>
              </a:prstGeom>
              <a:solidFill>
                <a:schemeClr val="bg1">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sp>
          <p:nvSpPr>
            <p:cNvPr id="113" name="文字方塊 112"/>
            <p:cNvSpPr txBox="1"/>
            <p:nvPr/>
          </p:nvSpPr>
          <p:spPr>
            <a:xfrm>
              <a:off x="798724" y="3995038"/>
              <a:ext cx="1969120" cy="707886"/>
            </a:xfrm>
            <a:prstGeom prst="rect">
              <a:avLst/>
            </a:prstGeom>
            <a:noFill/>
          </p:spPr>
          <p:txBody>
            <a:bodyPr wrap="square" rtlCol="0">
              <a:spAutoFit/>
            </a:bodyPr>
            <a:lstStyle/>
            <a:p>
              <a:pPr lvl="0"/>
              <a:r>
                <a:rPr lang="zh-TW" altLang="en-US" sz="2000" b="1" dirty="0">
                  <a:solidFill>
                    <a:srgbClr val="F2477E"/>
                  </a:solidFill>
                  <a:latin typeface="微軟正黑體" panose="020B0604030504040204" pitchFamily="34" charset="-120"/>
                  <a:ea typeface="微軟正黑體" panose="020B0604030504040204" pitchFamily="34" charset="-120"/>
                </a:rPr>
                <a:t>創業資本小</a:t>
              </a:r>
              <a:endParaRPr lang="en-US" altLang="zh-TW" sz="2000" b="1" dirty="0">
                <a:solidFill>
                  <a:srgbClr val="F2477E"/>
                </a:solidFill>
                <a:latin typeface="微軟正黑體" panose="020B0604030504040204" pitchFamily="34" charset="-120"/>
                <a:ea typeface="微軟正黑體" panose="020B0604030504040204" pitchFamily="34" charset="-120"/>
              </a:endParaRPr>
            </a:p>
            <a:p>
              <a:pPr lvl="0"/>
              <a:r>
                <a:rPr lang="zh-TW" altLang="en-US" sz="2000" b="1" dirty="0">
                  <a:solidFill>
                    <a:srgbClr val="F2477E"/>
                  </a:solidFill>
                  <a:latin typeface="微軟正黑體" panose="020B0604030504040204" pitchFamily="34" charset="-120"/>
                  <a:ea typeface="微軟正黑體" panose="020B0604030504040204" pitchFamily="34" charset="-120"/>
                </a:rPr>
                <a:t>多為自有資金 </a:t>
              </a:r>
              <a:endParaRPr lang="en-US" altLang="zh-TW" sz="2000" b="1" dirty="0">
                <a:solidFill>
                  <a:srgbClr val="F2477E"/>
                </a:solidFill>
                <a:latin typeface="微軟正黑體" panose="020B0604030504040204" pitchFamily="34" charset="-120"/>
                <a:ea typeface="微軟正黑體" panose="020B0604030504040204" pitchFamily="34" charset="-120"/>
              </a:endParaRPr>
            </a:p>
          </p:txBody>
        </p:sp>
        <p:grpSp>
          <p:nvGrpSpPr>
            <p:cNvPr id="114" name="组合 4"/>
            <p:cNvGrpSpPr>
              <a:grpSpLocks/>
            </p:cNvGrpSpPr>
            <p:nvPr/>
          </p:nvGrpSpPr>
          <p:grpSpPr bwMode="auto">
            <a:xfrm>
              <a:off x="1256536" y="4941521"/>
              <a:ext cx="1978180" cy="1692771"/>
              <a:chOff x="7099799" y="1890417"/>
              <a:chExt cx="1977597" cy="1693116"/>
            </a:xfrm>
          </p:grpSpPr>
          <p:sp>
            <p:nvSpPr>
              <p:cNvPr id="116" name="Shape 423"/>
              <p:cNvSpPr/>
              <p:nvPr/>
            </p:nvSpPr>
            <p:spPr>
              <a:xfrm>
                <a:off x="7099799" y="1909093"/>
                <a:ext cx="1070490" cy="394034"/>
              </a:xfrm>
              <a:prstGeom prst="rect">
                <a:avLst/>
              </a:prstGeom>
              <a:ln w="12700">
                <a:miter lim="400000"/>
              </a:ln>
            </p:spPr>
            <p:txBody>
              <a:bodyPr wrap="none" lIns="0" tIns="0" rIns="0" bIns="0" anchor="ctr">
                <a:spAutoFit/>
              </a:bodyPr>
              <a:lstStyle/>
              <a:p>
                <a:pPr defTabSz="309245" fontAlgn="auto">
                  <a:lnSpc>
                    <a:spcPct val="80000"/>
                  </a:lnSpc>
                  <a:spcBef>
                    <a:spcPts val="0"/>
                  </a:spcBef>
                  <a:spcAft>
                    <a:spcPts val="0"/>
                  </a:spcAft>
                  <a:buFontTx/>
                  <a:buNone/>
                  <a:defRPr sz="1800"/>
                </a:pPr>
                <a:r>
                  <a:rPr lang="en-US" sz="3200" b="1" kern="0" cap="all" dirty="0">
                    <a:latin typeface="Impact" panose="020B0806030902050204" pitchFamily="34" charset="0"/>
                    <a:ea typeface="微軟正黑體" panose="020B0604030504040204" pitchFamily="34" charset="-120"/>
                    <a:cs typeface="Impact" charset="0"/>
                    <a:sym typeface="헤드라인A"/>
                  </a:rPr>
                  <a:t>500</a:t>
                </a:r>
                <a:r>
                  <a:rPr lang="zh-TW" altLang="en-US" sz="3200" b="1" kern="0" cap="all" dirty="0">
                    <a:latin typeface="微軟正黑體" panose="020B0604030504040204" pitchFamily="34" charset="-120"/>
                    <a:ea typeface="微軟正黑體" panose="020B0604030504040204" pitchFamily="34" charset="-120"/>
                    <a:cs typeface="Impact" charset="0"/>
                    <a:sym typeface="헤드라인A"/>
                  </a:rPr>
                  <a:t>萬</a:t>
                </a:r>
                <a:endParaRPr sz="1400" b="1" kern="0" cap="all" dirty="0">
                  <a:latin typeface="微軟正黑體" panose="020B0604030504040204" pitchFamily="34" charset="-120"/>
                  <a:ea typeface="微軟正黑體" panose="020B0604030504040204" pitchFamily="34" charset="-120"/>
                  <a:cs typeface="Impact" charset="0"/>
                  <a:sym typeface="헤드라인A"/>
                </a:endParaRPr>
              </a:p>
            </p:txBody>
          </p:sp>
          <p:sp>
            <p:nvSpPr>
              <p:cNvPr id="117" name="Shape 424"/>
              <p:cNvSpPr/>
              <p:nvPr/>
            </p:nvSpPr>
            <p:spPr>
              <a:xfrm>
                <a:off x="7099799" y="1890417"/>
                <a:ext cx="1977597" cy="1693116"/>
              </a:xfrm>
              <a:prstGeom prst="rect">
                <a:avLst/>
              </a:prstGeom>
              <a:ln w="12700">
                <a:miter lim="400000"/>
              </a:ln>
            </p:spPr>
            <p:txBody>
              <a:bodyPr wrap="square" lIns="17145" rIns="17145">
                <a:spAutoFit/>
              </a:bodyPr>
              <a:lstStyle>
                <a:lvl1pPr algn="l" defTabSz="914400">
                  <a:lnSpc>
                    <a:spcPct val="130000"/>
                  </a:lnSpc>
                  <a:defRPr sz="1300">
                    <a:solidFill>
                      <a:srgbClr val="FFFFFF"/>
                    </a:solidFill>
                    <a:latin typeface="Arial"/>
                    <a:ea typeface="Arial"/>
                    <a:cs typeface="Arial"/>
                    <a:sym typeface="Arial"/>
                  </a:defRPr>
                </a:lvl1pPr>
              </a:lstStyle>
              <a:p>
                <a:pPr fontAlgn="auto">
                  <a:spcBef>
                    <a:spcPts val="0"/>
                  </a:spcBef>
                  <a:spcAft>
                    <a:spcPts val="0"/>
                  </a:spcAft>
                  <a:buFontTx/>
                  <a:buNone/>
                  <a:defRPr sz="1800">
                    <a:solidFill>
                      <a:srgbClr val="000000"/>
                    </a:solidFill>
                  </a:defRPr>
                </a:pPr>
                <a:endParaRPr lang="en-US" altLang="zh-TW" sz="1600" kern="0" dirty="0">
                  <a:solidFill>
                    <a:schemeClr val="tx1"/>
                  </a:solidFill>
                  <a:latin typeface="Microsoft JhengHei" charset="-120"/>
                  <a:ea typeface="Microsoft JhengHei" charset="-120"/>
                  <a:cs typeface="Microsoft JhengHei" charset="-120"/>
                </a:endParaRPr>
              </a:p>
              <a:p>
                <a:pPr marL="171450" indent="-171450" fontAlgn="auto">
                  <a:spcBef>
                    <a:spcPts val="0"/>
                  </a:spcBef>
                  <a:spcAft>
                    <a:spcPts val="0"/>
                  </a:spcAft>
                  <a:buFont typeface="Arial" charset="0"/>
                  <a:buChar char="•"/>
                  <a:defRPr sz="1800">
                    <a:solidFill>
                      <a:srgbClr val="000000"/>
                    </a:solidFill>
                  </a:defRPr>
                </a:pPr>
                <a:r>
                  <a:rPr lang="zh-TW" altLang="en-US" sz="1600" kern="0" dirty="0">
                    <a:solidFill>
                      <a:schemeClr val="tx1"/>
                    </a:solidFill>
                    <a:latin typeface="Microsoft JhengHei" charset="-120"/>
                    <a:ea typeface="Microsoft JhengHei" charset="-120"/>
                    <a:cs typeface="Microsoft JhengHei" charset="-120"/>
                  </a:rPr>
                  <a:t>約</a:t>
                </a:r>
                <a:r>
                  <a:rPr lang="en-US" altLang="zh-TW" sz="1600" kern="0" dirty="0">
                    <a:solidFill>
                      <a:schemeClr val="tx1"/>
                    </a:solidFill>
                    <a:latin typeface="Microsoft JhengHei" charset="-120"/>
                    <a:ea typeface="Microsoft JhengHei" charset="-120"/>
                    <a:cs typeface="Microsoft JhengHei" charset="-120"/>
                  </a:rPr>
                  <a:t>7</a:t>
                </a:r>
                <a:r>
                  <a:rPr lang="zh-TW" altLang="en-US" sz="1600" kern="0" dirty="0">
                    <a:solidFill>
                      <a:schemeClr val="tx1"/>
                    </a:solidFill>
                    <a:latin typeface="Microsoft JhengHei" charset="-120"/>
                    <a:ea typeface="Microsoft JhengHei" charset="-120"/>
                    <a:cs typeface="Microsoft JhengHei" charset="-120"/>
                  </a:rPr>
                  <a:t>成資本額在新台幣</a:t>
                </a:r>
                <a:r>
                  <a:rPr lang="en-US" altLang="zh-TW" sz="1600" kern="0" dirty="0">
                    <a:solidFill>
                      <a:schemeClr val="tx1"/>
                    </a:solidFill>
                    <a:latin typeface="Microsoft JhengHei" charset="-120"/>
                    <a:ea typeface="Microsoft JhengHei" charset="-120"/>
                    <a:cs typeface="Microsoft JhengHei" charset="-120"/>
                  </a:rPr>
                  <a:t>500</a:t>
                </a:r>
                <a:r>
                  <a:rPr lang="zh-TW" altLang="en-US" sz="1600" kern="0" dirty="0">
                    <a:solidFill>
                      <a:schemeClr val="tx1"/>
                    </a:solidFill>
                    <a:latin typeface="Microsoft JhengHei" charset="-120"/>
                    <a:ea typeface="Microsoft JhengHei" charset="-120"/>
                    <a:cs typeface="Microsoft JhengHei" charset="-120"/>
                  </a:rPr>
                  <a:t>萬以下</a:t>
                </a:r>
              </a:p>
              <a:p>
                <a:pPr marL="171450" indent="-171450" fontAlgn="auto">
                  <a:spcBef>
                    <a:spcPts val="0"/>
                  </a:spcBef>
                  <a:spcAft>
                    <a:spcPts val="0"/>
                  </a:spcAft>
                  <a:buFont typeface="Arial" charset="0"/>
                  <a:buChar char="•"/>
                  <a:defRPr sz="1800">
                    <a:solidFill>
                      <a:srgbClr val="000000"/>
                    </a:solidFill>
                  </a:defRPr>
                </a:pPr>
                <a:r>
                  <a:rPr lang="en-US" altLang="zh-TW" sz="1600" kern="0" dirty="0">
                    <a:solidFill>
                      <a:schemeClr val="tx1"/>
                    </a:solidFill>
                    <a:latin typeface="Microsoft JhengHei" charset="-120"/>
                    <a:ea typeface="Microsoft JhengHei" charset="-120"/>
                    <a:cs typeface="Microsoft JhengHei" charset="-120"/>
                  </a:rPr>
                  <a:t>9</a:t>
                </a:r>
                <a:r>
                  <a:rPr lang="zh-TW" altLang="en-US" sz="1600" kern="0" dirty="0">
                    <a:solidFill>
                      <a:schemeClr val="tx1"/>
                    </a:solidFill>
                    <a:latin typeface="Microsoft JhengHei" charset="-120"/>
                    <a:ea typeface="Microsoft JhengHei" charset="-120"/>
                    <a:cs typeface="Microsoft JhengHei" charset="-120"/>
                  </a:rPr>
                  <a:t>成</a:t>
                </a:r>
                <a:r>
                  <a:rPr lang="en-US" altLang="zh-TW" sz="1600" kern="0" dirty="0">
                    <a:solidFill>
                      <a:schemeClr val="tx1"/>
                    </a:solidFill>
                    <a:latin typeface="Microsoft JhengHei" charset="-120"/>
                    <a:ea typeface="Microsoft JhengHei" charset="-120"/>
                    <a:cs typeface="Microsoft JhengHei" charset="-120"/>
                  </a:rPr>
                  <a:t>5</a:t>
                </a:r>
                <a:r>
                  <a:rPr lang="zh-TW" altLang="en-US" sz="1600" kern="0" dirty="0">
                    <a:solidFill>
                      <a:schemeClr val="tx1"/>
                    </a:solidFill>
                    <a:latin typeface="Microsoft JhengHei" charset="-120"/>
                    <a:ea typeface="Microsoft JhengHei" charset="-120"/>
                    <a:cs typeface="Microsoft JhengHei" charset="-120"/>
                  </a:rPr>
                  <a:t>創業基金為自有資金</a:t>
                </a:r>
              </a:p>
            </p:txBody>
          </p:sp>
        </p:grpSp>
        <p:sp>
          <p:nvSpPr>
            <p:cNvPr id="115" name="向下箭號 114"/>
            <p:cNvSpPr/>
            <p:nvPr/>
          </p:nvSpPr>
          <p:spPr>
            <a:xfrm>
              <a:off x="805413" y="4945651"/>
              <a:ext cx="342777" cy="329562"/>
            </a:xfrm>
            <a:prstGeom prst="downArrow">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TW" altLang="en-US"/>
            </a:p>
          </p:txBody>
        </p:sp>
      </p:grpSp>
      <p:sp>
        <p:nvSpPr>
          <p:cNvPr id="122" name="TextBox 42" descr="6A3013BADB884660B194CAD3FEF2932C# #TextBox 42"/>
          <p:cNvSpPr txBox="1">
            <a:spLocks noChangeArrowheads="1"/>
          </p:cNvSpPr>
          <p:nvPr/>
        </p:nvSpPr>
        <p:spPr bwMode="auto">
          <a:xfrm>
            <a:off x="6976494" y="2968156"/>
            <a:ext cx="800219"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defRPr/>
            </a:pPr>
            <a:r>
              <a:rPr lang="zh-TW" altLang="en-US" sz="2400" dirty="0">
                <a:solidFill>
                  <a:schemeClr val="bg1">
                    <a:lumMod val="50000"/>
                  </a:schemeClr>
                </a:solidFill>
                <a:latin typeface="微软雅黑" panose="020B0503020204020204" pitchFamily="34" charset="-122"/>
                <a:ea typeface="微软雅黑" panose="020B0503020204020204" pitchFamily="34" charset="-122"/>
              </a:rPr>
              <a:t>市場</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23" name="直接连接符 55"/>
          <p:cNvCxnSpPr/>
          <p:nvPr/>
        </p:nvCxnSpPr>
        <p:spPr>
          <a:xfrm>
            <a:off x="6020852" y="4890204"/>
            <a:ext cx="2077894" cy="676"/>
          </a:xfrm>
          <a:prstGeom prst="line">
            <a:avLst/>
          </a:prstGeom>
          <a:ln>
            <a:solidFill>
              <a:schemeClr val="bg1">
                <a:lumMod val="50000"/>
              </a:schemeClr>
            </a:solidFill>
          </a:ln>
          <a:effectLst>
            <a:glow>
              <a:srgbClr val="00B0F0"/>
            </a:glow>
          </a:effectLst>
        </p:spPr>
        <p:style>
          <a:lnRef idx="1">
            <a:schemeClr val="accent1"/>
          </a:lnRef>
          <a:fillRef idx="0">
            <a:schemeClr val="accent1"/>
          </a:fillRef>
          <a:effectRef idx="0">
            <a:schemeClr val="accent1"/>
          </a:effectRef>
          <a:fontRef idx="minor">
            <a:schemeClr val="tx1"/>
          </a:fontRef>
        </p:style>
      </p:cxnSp>
      <p:grpSp>
        <p:nvGrpSpPr>
          <p:cNvPr id="124" name="群組 123"/>
          <p:cNvGrpSpPr/>
          <p:nvPr/>
        </p:nvGrpSpPr>
        <p:grpSpPr>
          <a:xfrm>
            <a:off x="6401267" y="2814218"/>
            <a:ext cx="1235979" cy="1293218"/>
            <a:chOff x="483603" y="2467088"/>
            <a:chExt cx="3552358" cy="3716871"/>
          </a:xfrm>
        </p:grpSpPr>
        <p:sp>
          <p:nvSpPr>
            <p:cNvPr id="130" name="圓形圖 129"/>
            <p:cNvSpPr/>
            <p:nvPr/>
          </p:nvSpPr>
          <p:spPr>
            <a:xfrm rot="1089201">
              <a:off x="483603" y="2671348"/>
              <a:ext cx="3143769" cy="3204421"/>
            </a:xfrm>
            <a:prstGeom prst="pie">
              <a:avLst>
                <a:gd name="adj1" fmla="val 1613203"/>
                <a:gd name="adj2" fmla="val 153770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31" name="圓形圖 130"/>
            <p:cNvSpPr/>
            <p:nvPr/>
          </p:nvSpPr>
          <p:spPr>
            <a:xfrm rot="1597524">
              <a:off x="617928" y="2467088"/>
              <a:ext cx="2113634" cy="2297899"/>
            </a:xfrm>
            <a:prstGeom prst="pie">
              <a:avLst>
                <a:gd name="adj1" fmla="val 11493608"/>
                <a:gd name="adj2" fmla="val 1415313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32" name="圓形圖 131"/>
            <p:cNvSpPr/>
            <p:nvPr/>
          </p:nvSpPr>
          <p:spPr>
            <a:xfrm rot="11446829">
              <a:off x="1082899" y="2973451"/>
              <a:ext cx="2953062" cy="3210508"/>
            </a:xfrm>
            <a:prstGeom prst="pie">
              <a:avLst>
                <a:gd name="adj1" fmla="val 9363784"/>
                <a:gd name="adj2" fmla="val 12887198"/>
              </a:avLst>
            </a:prstGeom>
            <a:solidFill>
              <a:schemeClr val="bg1">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grpSp>
      <p:sp>
        <p:nvSpPr>
          <p:cNvPr id="125" name="文字方塊 124"/>
          <p:cNvSpPr txBox="1"/>
          <p:nvPr/>
        </p:nvSpPr>
        <p:spPr>
          <a:xfrm>
            <a:off x="6075015" y="4160890"/>
            <a:ext cx="1969120" cy="707886"/>
          </a:xfrm>
          <a:prstGeom prst="rect">
            <a:avLst/>
          </a:prstGeom>
          <a:noFill/>
        </p:spPr>
        <p:txBody>
          <a:bodyPr wrap="square" rtlCol="0">
            <a:spAutoFit/>
          </a:bodyPr>
          <a:lstStyle/>
          <a:p>
            <a:pPr lvl="0"/>
            <a:r>
              <a:rPr lang="zh-TW" altLang="en-US" sz="2000" b="1" dirty="0">
                <a:solidFill>
                  <a:srgbClr val="F2477E"/>
                </a:solidFill>
                <a:latin typeface="微軟正黑體" panose="020B0604030504040204" pitchFamily="34" charset="-120"/>
                <a:ea typeface="微軟正黑體" panose="020B0604030504040204" pitchFamily="34" charset="-120"/>
              </a:rPr>
              <a:t>具拓展</a:t>
            </a:r>
            <a:endParaRPr lang="en-US" altLang="zh-TW" sz="2000" b="1" dirty="0">
              <a:solidFill>
                <a:srgbClr val="F2477E"/>
              </a:solidFill>
              <a:latin typeface="微軟正黑體" panose="020B0604030504040204" pitchFamily="34" charset="-120"/>
              <a:ea typeface="微軟正黑體" panose="020B0604030504040204" pitchFamily="34" charset="-120"/>
            </a:endParaRPr>
          </a:p>
          <a:p>
            <a:pPr lvl="0"/>
            <a:r>
              <a:rPr lang="zh-TW" altLang="en-US" sz="2000" b="1" dirty="0">
                <a:solidFill>
                  <a:srgbClr val="F2477E"/>
                </a:solidFill>
                <a:latin typeface="微軟正黑體" panose="020B0604030504040204" pitchFamily="34" charset="-120"/>
                <a:ea typeface="微軟正黑體" panose="020B0604030504040204" pitchFamily="34" charset="-120"/>
              </a:rPr>
              <a:t>國際市場野心</a:t>
            </a:r>
          </a:p>
        </p:txBody>
      </p:sp>
      <p:grpSp>
        <p:nvGrpSpPr>
          <p:cNvPr id="126" name="组合 4"/>
          <p:cNvGrpSpPr>
            <a:grpSpLocks/>
          </p:cNvGrpSpPr>
          <p:nvPr/>
        </p:nvGrpSpPr>
        <p:grpSpPr bwMode="auto">
          <a:xfrm>
            <a:off x="6532827" y="5126044"/>
            <a:ext cx="2467668" cy="1375902"/>
            <a:chOff x="7099799" y="1909093"/>
            <a:chExt cx="2466941" cy="1376184"/>
          </a:xfrm>
        </p:grpSpPr>
        <p:sp>
          <p:nvSpPr>
            <p:cNvPr id="128" name="Shape 423"/>
            <p:cNvSpPr/>
            <p:nvPr/>
          </p:nvSpPr>
          <p:spPr>
            <a:xfrm>
              <a:off x="7099799" y="1909093"/>
              <a:ext cx="663448" cy="394034"/>
            </a:xfrm>
            <a:prstGeom prst="rect">
              <a:avLst/>
            </a:prstGeom>
            <a:ln w="12700">
              <a:miter lim="400000"/>
            </a:ln>
          </p:spPr>
          <p:txBody>
            <a:bodyPr wrap="none" lIns="0" tIns="0" rIns="0" bIns="0" anchor="ctr">
              <a:spAutoFit/>
            </a:bodyPr>
            <a:lstStyle/>
            <a:p>
              <a:pPr defTabSz="309245" fontAlgn="auto">
                <a:lnSpc>
                  <a:spcPct val="80000"/>
                </a:lnSpc>
                <a:spcBef>
                  <a:spcPts val="0"/>
                </a:spcBef>
                <a:spcAft>
                  <a:spcPts val="0"/>
                </a:spcAft>
                <a:buFontTx/>
                <a:buNone/>
                <a:defRPr sz="1800"/>
              </a:pPr>
              <a:r>
                <a:rPr lang="en-US" sz="3200" kern="0" cap="all" dirty="0">
                  <a:latin typeface="Impact" charset="0"/>
                  <a:ea typeface="Impact" charset="0"/>
                  <a:cs typeface="Impact" charset="0"/>
                  <a:sym typeface="헤드라인A"/>
                </a:rPr>
                <a:t>70%</a:t>
              </a:r>
              <a:endParaRPr sz="1400" kern="0" cap="all" dirty="0">
                <a:latin typeface="Impact" charset="0"/>
                <a:ea typeface="Impact" charset="0"/>
                <a:cs typeface="Impact" charset="0"/>
                <a:sym typeface="헤드라인A"/>
              </a:endParaRPr>
            </a:p>
          </p:txBody>
        </p:sp>
        <p:sp>
          <p:nvSpPr>
            <p:cNvPr id="129" name="Shape 424"/>
            <p:cNvSpPr/>
            <p:nvPr/>
          </p:nvSpPr>
          <p:spPr>
            <a:xfrm>
              <a:off x="7113506" y="1992351"/>
              <a:ext cx="2453234" cy="1292926"/>
            </a:xfrm>
            <a:prstGeom prst="rect">
              <a:avLst/>
            </a:prstGeom>
            <a:ln w="12700">
              <a:miter lim="400000"/>
            </a:ln>
          </p:spPr>
          <p:txBody>
            <a:bodyPr wrap="square" lIns="17145" rIns="17145">
              <a:spAutoFit/>
            </a:bodyPr>
            <a:lstStyle>
              <a:lvl1pPr algn="l" defTabSz="914400">
                <a:lnSpc>
                  <a:spcPct val="130000"/>
                </a:lnSpc>
                <a:defRPr sz="1300">
                  <a:solidFill>
                    <a:srgbClr val="FFFFFF"/>
                  </a:solidFill>
                  <a:latin typeface="Arial"/>
                  <a:ea typeface="Arial"/>
                  <a:cs typeface="Arial"/>
                  <a:sym typeface="Arial"/>
                </a:defRPr>
              </a:lvl1pPr>
            </a:lstStyle>
            <a:p>
              <a:pPr fontAlgn="auto">
                <a:spcBef>
                  <a:spcPts val="0"/>
                </a:spcBef>
                <a:spcAft>
                  <a:spcPts val="0"/>
                </a:spcAft>
                <a:buFontTx/>
                <a:buNone/>
                <a:defRPr sz="1800">
                  <a:solidFill>
                    <a:srgbClr val="000000"/>
                  </a:solidFill>
                </a:defRPr>
              </a:pPr>
              <a:endParaRPr lang="en-US" altLang="zh-TW" sz="1200" kern="0" dirty="0">
                <a:solidFill>
                  <a:schemeClr val="tx1"/>
                </a:solidFill>
                <a:latin typeface="Microsoft JhengHei" charset="-120"/>
                <a:ea typeface="Microsoft JhengHei" charset="-120"/>
                <a:cs typeface="Microsoft JhengHei" charset="-120"/>
              </a:endParaRPr>
            </a:p>
            <a:p>
              <a:pPr marL="171450" indent="-171450" fontAlgn="auto">
                <a:spcBef>
                  <a:spcPts val="0"/>
                </a:spcBef>
                <a:spcAft>
                  <a:spcPts val="0"/>
                </a:spcAft>
                <a:buFont typeface="Arial" charset="0"/>
                <a:buChar char="•"/>
                <a:defRPr sz="1800">
                  <a:solidFill>
                    <a:srgbClr val="000000"/>
                  </a:solidFill>
                </a:defRPr>
              </a:pPr>
              <a:r>
                <a:rPr lang="zh-TW" altLang="en-US" sz="1600" kern="0" dirty="0">
                  <a:solidFill>
                    <a:schemeClr val="tx1"/>
                  </a:solidFill>
                  <a:latin typeface="Microsoft JhengHei" charset="-120"/>
                  <a:ea typeface="Microsoft JhengHei" charset="-120"/>
                  <a:cs typeface="Microsoft JhengHei" charset="-120"/>
                </a:rPr>
                <a:t>約</a:t>
              </a:r>
              <a:r>
                <a:rPr lang="en-US" altLang="zh-TW" sz="1600" kern="0" dirty="0">
                  <a:solidFill>
                    <a:schemeClr val="tx1"/>
                  </a:solidFill>
                  <a:latin typeface="Microsoft JhengHei" charset="-120"/>
                  <a:ea typeface="Microsoft JhengHei" charset="-120"/>
                  <a:cs typeface="Microsoft JhengHei" charset="-120"/>
                </a:rPr>
                <a:t>7</a:t>
              </a:r>
              <a:r>
                <a:rPr lang="zh-TW" altLang="en-US" sz="1600" kern="0" dirty="0">
                  <a:solidFill>
                    <a:schemeClr val="tx1"/>
                  </a:solidFill>
                  <a:latin typeface="Microsoft JhengHei" charset="-120"/>
                  <a:ea typeface="Microsoft JhengHei" charset="-120"/>
                  <a:cs typeface="Microsoft JhengHei" charset="-120"/>
                </a:rPr>
                <a:t>成積極布局海外市場</a:t>
              </a:r>
            </a:p>
            <a:p>
              <a:pPr marL="171450" indent="-171450" fontAlgn="auto">
                <a:spcBef>
                  <a:spcPts val="0"/>
                </a:spcBef>
                <a:spcAft>
                  <a:spcPts val="0"/>
                </a:spcAft>
                <a:buFont typeface="Arial" charset="0"/>
                <a:buChar char="•"/>
                <a:defRPr sz="1800">
                  <a:solidFill>
                    <a:srgbClr val="000000"/>
                  </a:solidFill>
                </a:defRPr>
              </a:pPr>
              <a:r>
                <a:rPr lang="zh-TW" altLang="en-US" sz="1600" kern="0" dirty="0">
                  <a:solidFill>
                    <a:schemeClr val="tx1"/>
                  </a:solidFill>
                  <a:latin typeface="Microsoft JhengHei" charset="-120"/>
                  <a:ea typeface="Microsoft JhengHei" charset="-120"/>
                  <a:cs typeface="Microsoft JhengHei" charset="-120"/>
                </a:rPr>
                <a:t>約</a:t>
              </a:r>
              <a:r>
                <a:rPr lang="en-US" altLang="zh-TW" sz="1600" kern="0" dirty="0">
                  <a:solidFill>
                    <a:schemeClr val="tx1"/>
                  </a:solidFill>
                  <a:latin typeface="Microsoft JhengHei" charset="-120"/>
                  <a:ea typeface="Microsoft JhengHei" charset="-120"/>
                  <a:cs typeface="Microsoft JhengHei" charset="-120"/>
                </a:rPr>
                <a:t>5</a:t>
              </a:r>
              <a:r>
                <a:rPr lang="zh-TW" altLang="en-US" sz="1600" kern="0" dirty="0">
                  <a:solidFill>
                    <a:schemeClr val="tx1"/>
                  </a:solidFill>
                  <a:latin typeface="Microsoft JhengHei" charset="-120"/>
                  <a:ea typeface="Microsoft JhengHei" charset="-120"/>
                  <a:cs typeface="Microsoft JhengHei" charset="-120"/>
                </a:rPr>
                <a:t>成看好東南亞市場、</a:t>
              </a:r>
              <a:r>
                <a:rPr lang="en-US" altLang="zh-TW" sz="1600" kern="0" dirty="0">
                  <a:solidFill>
                    <a:schemeClr val="tx1"/>
                  </a:solidFill>
                  <a:latin typeface="Microsoft JhengHei" charset="-120"/>
                  <a:ea typeface="Microsoft JhengHei" charset="-120"/>
                  <a:cs typeface="Microsoft JhengHei" charset="-120"/>
                </a:rPr>
                <a:t>2</a:t>
              </a:r>
              <a:r>
                <a:rPr lang="zh-TW" altLang="en-US" sz="1600" kern="0" dirty="0">
                  <a:solidFill>
                    <a:schemeClr val="tx1"/>
                  </a:solidFill>
                  <a:latin typeface="Microsoft JhengHei" charset="-120"/>
                  <a:ea typeface="Microsoft JhengHei" charset="-120"/>
                  <a:cs typeface="Microsoft JhengHei" charset="-120"/>
                </a:rPr>
                <a:t>成</a:t>
              </a:r>
              <a:r>
                <a:rPr lang="en-US" altLang="zh-TW" sz="1600" kern="0" dirty="0">
                  <a:solidFill>
                    <a:schemeClr val="tx1"/>
                  </a:solidFill>
                  <a:latin typeface="Microsoft JhengHei" charset="-120"/>
                  <a:ea typeface="Microsoft JhengHei" charset="-120"/>
                  <a:cs typeface="Microsoft JhengHei" charset="-120"/>
                </a:rPr>
                <a:t>5</a:t>
              </a:r>
              <a:r>
                <a:rPr lang="zh-TW" altLang="en-US" sz="1600" kern="0" dirty="0">
                  <a:solidFill>
                    <a:schemeClr val="tx1"/>
                  </a:solidFill>
                  <a:latin typeface="Microsoft JhengHei" charset="-120"/>
                  <a:ea typeface="Microsoft JhengHei" charset="-120"/>
                  <a:cs typeface="Microsoft JhengHei" charset="-120"/>
                </a:rPr>
                <a:t>看好大陸市場</a:t>
              </a:r>
            </a:p>
          </p:txBody>
        </p:sp>
      </p:grpSp>
      <p:sp>
        <p:nvSpPr>
          <p:cNvPr id="146" name="向下箭號 145"/>
          <p:cNvSpPr/>
          <p:nvPr/>
        </p:nvSpPr>
        <p:spPr>
          <a:xfrm rot="10800000">
            <a:off x="6112581" y="5096992"/>
            <a:ext cx="342777" cy="329562"/>
          </a:xfrm>
          <a:prstGeom prst="downArrow">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TW" altLang="en-US"/>
          </a:p>
        </p:txBody>
      </p:sp>
      <p:sp>
        <p:nvSpPr>
          <p:cNvPr id="83" name="矩形 82"/>
          <p:cNvSpPr/>
          <p:nvPr/>
        </p:nvSpPr>
        <p:spPr>
          <a:xfrm>
            <a:off x="13077" y="6547821"/>
            <a:ext cx="2977097" cy="307777"/>
          </a:xfrm>
          <a:prstGeom prst="rect">
            <a:avLst/>
          </a:prstGeom>
        </p:spPr>
        <p:txBody>
          <a:bodyPr wrap="none">
            <a:spAutoFit/>
          </a:bodyPr>
          <a:lstStyle/>
          <a:p>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資料來源</a:t>
            </a: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數位時代</a:t>
            </a: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2016</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新創大調查</a:t>
            </a:r>
          </a:p>
        </p:txBody>
      </p:sp>
      <p:grpSp>
        <p:nvGrpSpPr>
          <p:cNvPr id="58" name="群組 57"/>
          <p:cNvGrpSpPr/>
          <p:nvPr/>
        </p:nvGrpSpPr>
        <p:grpSpPr>
          <a:xfrm>
            <a:off x="5276767" y="-250743"/>
            <a:ext cx="3898228" cy="983729"/>
            <a:chOff x="270816" y="2023662"/>
            <a:chExt cx="8445867" cy="2131339"/>
          </a:xfrm>
        </p:grpSpPr>
        <p:grpSp>
          <p:nvGrpSpPr>
            <p:cNvPr id="60" name="群組 59"/>
            <p:cNvGrpSpPr/>
            <p:nvPr/>
          </p:nvGrpSpPr>
          <p:grpSpPr>
            <a:xfrm>
              <a:off x="270816" y="2023662"/>
              <a:ext cx="8067801" cy="1331829"/>
              <a:chOff x="207978" y="2718124"/>
              <a:chExt cx="8067801" cy="1331829"/>
            </a:xfrm>
          </p:grpSpPr>
          <p:sp>
            <p:nvSpPr>
              <p:cNvPr id="94" name="文字方塊 93"/>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95" name="文字方塊 94"/>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96" name="文字方塊 95"/>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97" name="文字方塊 96"/>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98" name="文字方塊 97"/>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84" name="群組 83"/>
            <p:cNvGrpSpPr/>
            <p:nvPr/>
          </p:nvGrpSpPr>
          <p:grpSpPr>
            <a:xfrm>
              <a:off x="465360" y="2888033"/>
              <a:ext cx="8251323" cy="1266968"/>
              <a:chOff x="583081" y="2898662"/>
              <a:chExt cx="8251323" cy="1266968"/>
            </a:xfrm>
          </p:grpSpPr>
          <p:sp>
            <p:nvSpPr>
              <p:cNvPr id="85" name="文字方塊 84"/>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86" name="三角形 57"/>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87" name="三角形 64"/>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88" name="三角形 65"/>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89" name="文字方塊 88"/>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0" name="文字方塊 89"/>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1" name="文字方塊 90"/>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2" name="文字方塊 91"/>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3" name="三角形 70"/>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142985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420"/>
          <p:cNvSpPr>
            <a:spLocks noChangeArrowheads="1"/>
          </p:cNvSpPr>
          <p:nvPr/>
        </p:nvSpPr>
        <p:spPr bwMode="auto">
          <a:xfrm>
            <a:off x="2758910" y="2535179"/>
            <a:ext cx="3486801" cy="3488679"/>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
            <a:solidFill>
              <a:schemeClr val="bg1">
                <a:lumMod val="75000"/>
              </a:scheme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4" name="投影片編號版面配置區 3"/>
          <p:cNvSpPr>
            <a:spLocks noGrp="1"/>
          </p:cNvSpPr>
          <p:nvPr>
            <p:ph type="sldNum" sz="quarter" idx="12"/>
          </p:nvPr>
        </p:nvSpPr>
        <p:spPr>
          <a:xfrm>
            <a:off x="6612498" y="6356351"/>
            <a:ext cx="2057400" cy="365125"/>
          </a:xfrm>
        </p:spPr>
        <p:txBody>
          <a:bodyPr/>
          <a:lstStyle/>
          <a:p>
            <a:fld id="{836F5446-3B7C-7642-B92A-DA0CBD8FCE7E}" type="slidenum">
              <a:rPr kumimoji="1" lang="zh-TW" altLang="en-US" smtClean="0"/>
              <a:t>6</a:t>
            </a:fld>
            <a:endParaRPr kumimoji="1" lang="zh-TW" altLang="en-US"/>
          </a:p>
        </p:txBody>
      </p:sp>
      <p:sp>
        <p:nvSpPr>
          <p:cNvPr id="22" name="文字方塊 21"/>
          <p:cNvSpPr txBox="1"/>
          <p:nvPr/>
        </p:nvSpPr>
        <p:spPr>
          <a:xfrm>
            <a:off x="524811" y="296760"/>
            <a:ext cx="8028122" cy="1446550"/>
          </a:xfrm>
          <a:prstGeom prst="rect">
            <a:avLst/>
          </a:prstGeom>
          <a:noFill/>
        </p:spPr>
        <p:txBody>
          <a:bodyPr wrap="square" rtlCol="0">
            <a:spAutoFit/>
          </a:bodyPr>
          <a:lstStyle/>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七大構面</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a:p>
            <a:r>
              <a:rPr kumimoji="1" lang="zh-TW" altLang="en-US" sz="4400" b="1" dirty="0">
                <a:solidFill>
                  <a:srgbClr val="109B93"/>
                </a:solidFill>
                <a:latin typeface="微軟正黑體" panose="020B0604030504040204" pitchFamily="34" charset="-120"/>
                <a:ea typeface="微軟正黑體" panose="020B0604030504040204" pitchFamily="34" charset="-120"/>
                <a:cs typeface="Lantinghei TC Demibold" charset="-120"/>
              </a:rPr>
              <a:t>形成完善創新生態系</a:t>
            </a:r>
            <a:endParaRPr kumimoji="1" lang="en-US" altLang="zh-TW" sz="44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39" name="Shape 406"/>
          <p:cNvSpPr/>
          <p:nvPr/>
        </p:nvSpPr>
        <p:spPr bwMode="auto">
          <a:xfrm>
            <a:off x="3413699" y="3226147"/>
            <a:ext cx="2253164" cy="22546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09B93">
              <a:alpha val="58000"/>
            </a:srgbClr>
          </a:solidFill>
          <a:ln w="12700">
            <a:miter lim="400000"/>
          </a:ln>
        </p:spPr>
        <p:txBody>
          <a:bodyPr lIns="17145" rIns="17145"/>
          <a:lstStyle/>
          <a:p>
            <a:pPr defTabSz="342900" fontAlgn="auto">
              <a:spcBef>
                <a:spcPts val="0"/>
              </a:spcBef>
              <a:spcAft>
                <a:spcPts val="0"/>
              </a:spcAft>
              <a:buFontTx/>
              <a:buNone/>
              <a:defRPr sz="1800">
                <a:latin typeface="Calibri"/>
                <a:ea typeface="Calibri"/>
                <a:cs typeface="Calibri"/>
                <a:sym typeface="Calibri"/>
              </a:defRPr>
            </a:pPr>
            <a:endParaRPr sz="675" kern="0">
              <a:solidFill>
                <a:schemeClr val="bg1"/>
              </a:solidFill>
              <a:latin typeface="Calibri"/>
              <a:ea typeface="Calibri"/>
              <a:cs typeface="Calibri"/>
              <a:sym typeface="Calibri"/>
            </a:endParaRPr>
          </a:p>
        </p:txBody>
      </p:sp>
      <p:sp>
        <p:nvSpPr>
          <p:cNvPr id="53" name="Shape 420"/>
          <p:cNvSpPr>
            <a:spLocks noChangeArrowheads="1"/>
          </p:cNvSpPr>
          <p:nvPr/>
        </p:nvSpPr>
        <p:spPr bwMode="auto">
          <a:xfrm>
            <a:off x="3294927" y="3096926"/>
            <a:ext cx="2456103" cy="2457426"/>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
            <a:solidFill>
              <a:schemeClr val="bg1">
                <a:lumMod val="75000"/>
              </a:scheme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75" name="文字方塊 74"/>
          <p:cNvSpPr txBox="1"/>
          <p:nvPr/>
        </p:nvSpPr>
        <p:spPr>
          <a:xfrm>
            <a:off x="6912991" y="2902157"/>
            <a:ext cx="1512168" cy="861774"/>
          </a:xfrm>
          <a:prstGeom prst="rect">
            <a:avLst/>
          </a:prstGeom>
          <a:noFill/>
        </p:spPr>
        <p:txBody>
          <a:bodyPr wrap="square" rtlCol="0">
            <a:spAutoFit/>
          </a:bodyPr>
          <a:lstStyle/>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專業人才</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研發專利</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創業課程</a:t>
            </a:r>
            <a:endParaRPr lang="en-US" altLang="zh-TW" sz="1600" dirty="0">
              <a:latin typeface="微軟正黑體" panose="020B0604030504040204" pitchFamily="34" charset="-120"/>
              <a:ea typeface="微軟正黑體" panose="020B0604030504040204" pitchFamily="34" charset="-120"/>
            </a:endParaRPr>
          </a:p>
        </p:txBody>
      </p:sp>
      <p:sp>
        <p:nvSpPr>
          <p:cNvPr id="76" name="文字方塊 75"/>
          <p:cNvSpPr txBox="1"/>
          <p:nvPr/>
        </p:nvSpPr>
        <p:spPr>
          <a:xfrm>
            <a:off x="7206665" y="4077057"/>
            <a:ext cx="1512168" cy="1077218"/>
          </a:xfrm>
          <a:prstGeom prst="rect">
            <a:avLst/>
          </a:prstGeom>
          <a:noFill/>
        </p:spPr>
        <p:txBody>
          <a:bodyPr wrap="square" rtlCol="0">
            <a:spAutoFit/>
          </a:bodyPr>
          <a:lstStyle/>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業師</a:t>
            </a:r>
            <a:endParaRPr lang="en-US" altLang="zh-TW" sz="16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創業空間</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人脈網絡</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資金媒合</a:t>
            </a:r>
            <a:endParaRPr lang="en-US" altLang="zh-TW" sz="1600" dirty="0">
              <a:latin typeface="微軟正黑體" panose="020B0604030504040204" pitchFamily="34" charset="-120"/>
              <a:ea typeface="微軟正黑體" panose="020B0604030504040204" pitchFamily="34" charset="-120"/>
            </a:endParaRPr>
          </a:p>
        </p:txBody>
      </p:sp>
      <p:sp>
        <p:nvSpPr>
          <p:cNvPr id="77" name="文字方塊 76"/>
          <p:cNvSpPr txBox="1"/>
          <p:nvPr/>
        </p:nvSpPr>
        <p:spPr>
          <a:xfrm>
            <a:off x="5814784" y="5502359"/>
            <a:ext cx="2788082" cy="1077218"/>
          </a:xfrm>
          <a:prstGeom prst="rect">
            <a:avLst/>
          </a:prstGeom>
          <a:noFill/>
        </p:spPr>
        <p:txBody>
          <a:bodyPr wrap="square" rtlCol="0">
            <a:spAutoFit/>
          </a:bodyPr>
          <a:lstStyle/>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媒體</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法律諮詢</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會計顧問</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基礎</a:t>
            </a:r>
            <a:r>
              <a:rPr lang="zh-TW" altLang="en-US" sz="1600" dirty="0" smtClean="0">
                <a:latin typeface="微軟正黑體" panose="020B0604030504040204" pitchFamily="34" charset="-120"/>
                <a:ea typeface="微軟正黑體" panose="020B0604030504040204" pitchFamily="34" charset="-120"/>
              </a:rPr>
              <a:t>環境</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如網路</a:t>
            </a:r>
            <a:r>
              <a:rPr lang="zh-TW" altLang="en-US" sz="1600" dirty="0">
                <a:latin typeface="微軟正黑體" panose="020B0604030504040204" pitchFamily="34" charset="-120"/>
                <a:ea typeface="微軟正黑體" panose="020B0604030504040204" pitchFamily="34" charset="-120"/>
              </a:rPr>
              <a:t>設備等</a:t>
            </a:r>
            <a:r>
              <a:rPr lang="en-US" altLang="zh-TW" sz="1600" dirty="0">
                <a:latin typeface="微軟正黑體" panose="020B0604030504040204" pitchFamily="34" charset="-120"/>
                <a:ea typeface="微軟正黑體" panose="020B0604030504040204" pitchFamily="34" charset="-120"/>
              </a:rPr>
              <a:t>)</a:t>
            </a:r>
          </a:p>
        </p:txBody>
      </p:sp>
      <p:sp>
        <p:nvSpPr>
          <p:cNvPr id="78" name="文字方塊 77"/>
          <p:cNvSpPr txBox="1"/>
          <p:nvPr/>
        </p:nvSpPr>
        <p:spPr>
          <a:xfrm>
            <a:off x="1220598" y="5297690"/>
            <a:ext cx="2140010" cy="1077218"/>
          </a:xfrm>
          <a:prstGeom prst="rect">
            <a:avLst/>
          </a:prstGeom>
          <a:noFill/>
        </p:spPr>
        <p:txBody>
          <a:bodyPr wrap="square" rtlCol="0">
            <a:spAutoFit/>
          </a:bodyPr>
          <a:lstStyle/>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技術諮詢</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試驗場域</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客戶引介</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國內外通路</a:t>
            </a:r>
            <a:endParaRPr lang="en-US" altLang="zh-TW" sz="1600" dirty="0">
              <a:latin typeface="微軟正黑體" panose="020B0604030504040204" pitchFamily="34" charset="-120"/>
              <a:ea typeface="微軟正黑體" panose="020B0604030504040204" pitchFamily="34" charset="-120"/>
            </a:endParaRPr>
          </a:p>
        </p:txBody>
      </p:sp>
      <p:sp>
        <p:nvSpPr>
          <p:cNvPr id="79" name="文字方塊 78"/>
          <p:cNvSpPr txBox="1"/>
          <p:nvPr/>
        </p:nvSpPr>
        <p:spPr>
          <a:xfrm>
            <a:off x="-6972" y="4011454"/>
            <a:ext cx="1969597" cy="1077218"/>
          </a:xfrm>
          <a:prstGeom prst="rect">
            <a:avLst/>
          </a:prstGeom>
          <a:noFill/>
        </p:spPr>
        <p:txBody>
          <a:bodyPr wrap="square" rtlCol="0">
            <a:spAutoFit/>
          </a:bodyPr>
          <a:lstStyle/>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微型貸款</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補助</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天使投資</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創業投資</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資本市場</a:t>
            </a:r>
            <a:endParaRPr lang="en-US" altLang="zh-TW" sz="1600" dirty="0">
              <a:latin typeface="微軟正黑體" panose="020B0604030504040204" pitchFamily="34" charset="-120"/>
              <a:ea typeface="微軟正黑體" panose="020B0604030504040204" pitchFamily="34" charset="-120"/>
            </a:endParaRPr>
          </a:p>
        </p:txBody>
      </p:sp>
      <p:sp>
        <p:nvSpPr>
          <p:cNvPr id="80" name="文字方塊 79"/>
          <p:cNvSpPr txBox="1"/>
          <p:nvPr/>
        </p:nvSpPr>
        <p:spPr>
          <a:xfrm>
            <a:off x="1071612" y="2572554"/>
            <a:ext cx="1606830" cy="861774"/>
          </a:xfrm>
          <a:prstGeom prst="rect">
            <a:avLst/>
          </a:prstGeom>
          <a:noFill/>
        </p:spPr>
        <p:txBody>
          <a:bodyPr wrap="square" rtlCol="0">
            <a:spAutoFit/>
          </a:bodyPr>
          <a:lstStyle/>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經驗分享</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商機媒合</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創新聚落</a:t>
            </a:r>
            <a:endParaRPr lang="en-US" altLang="zh-TW" sz="1600" dirty="0">
              <a:latin typeface="微軟正黑體" panose="020B0604030504040204" pitchFamily="34" charset="-120"/>
              <a:ea typeface="微軟正黑體" panose="020B0604030504040204" pitchFamily="34" charset="-120"/>
            </a:endParaRPr>
          </a:p>
        </p:txBody>
      </p:sp>
      <p:sp>
        <p:nvSpPr>
          <p:cNvPr id="81" name="文字方塊 80"/>
          <p:cNvSpPr txBox="1"/>
          <p:nvPr/>
        </p:nvSpPr>
        <p:spPr>
          <a:xfrm>
            <a:off x="5526698" y="1814133"/>
            <a:ext cx="2207945" cy="861774"/>
          </a:xfrm>
          <a:prstGeom prst="rect">
            <a:avLst/>
          </a:prstGeom>
          <a:noFill/>
        </p:spPr>
        <p:txBody>
          <a:bodyPr wrap="square" rtlCol="0">
            <a:spAutoFit/>
          </a:bodyPr>
          <a:lstStyle/>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法規環境</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育才留才</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國際鏈結</a:t>
            </a:r>
            <a:endParaRPr lang="en-US" altLang="zh-TW" sz="1600" dirty="0">
              <a:latin typeface="微軟正黑體" panose="020B0604030504040204" pitchFamily="34" charset="-120"/>
              <a:ea typeface="微軟正黑體" panose="020B0604030504040204" pitchFamily="34" charset="-120"/>
            </a:endParaRPr>
          </a:p>
        </p:txBody>
      </p:sp>
      <p:grpSp>
        <p:nvGrpSpPr>
          <p:cNvPr id="107" name="Group 19"/>
          <p:cNvGrpSpPr>
            <a:grpSpLocks noChangeAspect="1"/>
          </p:cNvGrpSpPr>
          <p:nvPr/>
        </p:nvGrpSpPr>
        <p:grpSpPr bwMode="auto">
          <a:xfrm>
            <a:off x="2846382" y="2642701"/>
            <a:ext cx="3301221" cy="3301229"/>
            <a:chOff x="144478" y="144473"/>
            <a:chExt cx="2699044" cy="2699049"/>
          </a:xfrm>
        </p:grpSpPr>
        <p:sp>
          <p:nvSpPr>
            <p:cNvPr id="113" name="饼形 45"/>
            <p:cNvSpPr>
              <a:spLocks noChangeAspect="1"/>
            </p:cNvSpPr>
            <p:nvPr/>
          </p:nvSpPr>
          <p:spPr bwMode="auto">
            <a:xfrm>
              <a:off x="144478" y="144473"/>
              <a:ext cx="2699044" cy="2699044"/>
            </a:xfrm>
            <a:custGeom>
              <a:avLst/>
              <a:gdLst>
                <a:gd name="T0" fmla="*/ 1348283 w 2699044"/>
                <a:gd name="T1" fmla="*/ 1 h 2699044"/>
                <a:gd name="T2" fmla="*/ 1348282 w 2699044"/>
                <a:gd name="T3" fmla="*/ 0 h 2699044"/>
                <a:gd name="T4" fmla="*/ 1349522 w 2699044"/>
                <a:gd name="T5" fmla="*/ 0 h 2699044"/>
                <a:gd name="T6" fmla="*/ 2529699 w 2699044"/>
                <a:gd name="T7" fmla="*/ 695005 h 2699044"/>
                <a:gd name="T8" fmla="*/ 1349522 w 2699044"/>
                <a:gd name="T9" fmla="*/ 1349522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1348283" y="1"/>
                  </a:moveTo>
                  <a:lnTo>
                    <a:pt x="1348282" y="0"/>
                  </a:lnTo>
                  <a:cubicBezTo>
                    <a:pt x="1348695" y="0"/>
                    <a:pt x="1349108" y="-1"/>
                    <a:pt x="1349522" y="0"/>
                  </a:cubicBezTo>
                  <a:cubicBezTo>
                    <a:pt x="1839980" y="0"/>
                    <a:pt x="2291827" y="266092"/>
                    <a:pt x="2529699" y="695005"/>
                  </a:cubicBezTo>
                  <a:lnTo>
                    <a:pt x="1349522" y="1349522"/>
                  </a:lnTo>
                  <a:lnTo>
                    <a:pt x="1348283" y="1"/>
                  </a:lnTo>
                  <a:close/>
                </a:path>
              </a:pathLst>
            </a:custGeom>
            <a:solidFill>
              <a:schemeClr val="bg1">
                <a:alpha val="79999"/>
              </a:schemeClr>
            </a:solidFill>
            <a:ln w="9525" cmpd="sng">
              <a:solidFill>
                <a:schemeClr val="bg1"/>
              </a:solidFill>
              <a:round/>
              <a:headEnd/>
              <a:tailEnd/>
            </a:ln>
          </p:spPr>
          <p:txBody>
            <a:bodyPr wrap="none" anchor="ctr"/>
            <a:lstStyle/>
            <a:p>
              <a:endParaRPr lang="zh-CN" altLang="en-US" sz="1620"/>
            </a:p>
          </p:txBody>
        </p:sp>
        <p:sp>
          <p:nvSpPr>
            <p:cNvPr id="108" name="饼形 39"/>
            <p:cNvSpPr>
              <a:spLocks noChangeAspect="1"/>
            </p:cNvSpPr>
            <p:nvPr/>
          </p:nvSpPr>
          <p:spPr bwMode="auto">
            <a:xfrm>
              <a:off x="144478" y="144478"/>
              <a:ext cx="2699043" cy="2699044"/>
            </a:xfrm>
            <a:custGeom>
              <a:avLst/>
              <a:gdLst>
                <a:gd name="T0" fmla="*/ 2527782 w 2699044"/>
                <a:gd name="T1" fmla="*/ 691564 h 2699044"/>
                <a:gd name="T2" fmla="*/ 2527781 w 2699044"/>
                <a:gd name="T3" fmla="*/ 691564 h 2699044"/>
                <a:gd name="T4" fmla="*/ 2699039 w 2699044"/>
                <a:gd name="T5" fmla="*/ 1346855 h 2699044"/>
                <a:gd name="T6" fmla="*/ 1349522 w 2699044"/>
                <a:gd name="T7" fmla="*/ 1349522 h 2699044"/>
                <a:gd name="T8" fmla="*/ 0 60000 65536"/>
                <a:gd name="T9" fmla="*/ 0 60000 65536"/>
                <a:gd name="T10" fmla="*/ 0 60000 65536"/>
                <a:gd name="T11" fmla="*/ 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2527784" y="691564"/>
                  </a:moveTo>
                  <a:lnTo>
                    <a:pt x="2527783" y="691564"/>
                  </a:lnTo>
                  <a:cubicBezTo>
                    <a:pt x="2639645" y="891885"/>
                    <a:pt x="2698588" y="1117418"/>
                    <a:pt x="2699041" y="1346855"/>
                  </a:cubicBezTo>
                  <a:lnTo>
                    <a:pt x="1349522" y="1349522"/>
                  </a:lnTo>
                  <a:lnTo>
                    <a:pt x="2527784" y="691564"/>
                  </a:lnTo>
                  <a:close/>
                </a:path>
              </a:pathLst>
            </a:custGeom>
            <a:solidFill>
              <a:schemeClr val="bg1"/>
            </a:solidFill>
            <a:ln w="9525" cmpd="sng">
              <a:solidFill>
                <a:schemeClr val="bg1"/>
              </a:solidFill>
              <a:round/>
              <a:headEnd/>
              <a:tailEnd/>
            </a:ln>
          </p:spPr>
          <p:txBody>
            <a:bodyPr wrap="none" anchor="ctr"/>
            <a:lstStyle/>
            <a:p>
              <a:endParaRPr lang="zh-CN" altLang="en-US" sz="1620"/>
            </a:p>
          </p:txBody>
        </p:sp>
        <p:sp>
          <p:nvSpPr>
            <p:cNvPr id="109" name="饼形 41"/>
            <p:cNvSpPr>
              <a:spLocks noChangeAspect="1"/>
            </p:cNvSpPr>
            <p:nvPr/>
          </p:nvSpPr>
          <p:spPr bwMode="auto">
            <a:xfrm>
              <a:off x="144478" y="144478"/>
              <a:ext cx="2699043" cy="2699040"/>
            </a:xfrm>
            <a:custGeom>
              <a:avLst/>
              <a:gdLst>
                <a:gd name="T0" fmla="*/ 2379822 w 2699044"/>
                <a:gd name="T1" fmla="*/ 2221116 h 2699044"/>
                <a:gd name="T2" fmla="*/ 2379821 w 2699044"/>
                <a:gd name="T3" fmla="*/ 2221115 h 2699044"/>
                <a:gd name="T4" fmla="*/ 1349522 w 2699044"/>
                <a:gd name="T5" fmla="*/ 2699035 h 2699044"/>
                <a:gd name="T6" fmla="*/ 1340171 w 2699044"/>
                <a:gd name="T7" fmla="*/ 2699002 h 2699044"/>
                <a:gd name="T8" fmla="*/ 1349522 w 2699044"/>
                <a:gd name="T9" fmla="*/ 1349518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2379824" y="2221123"/>
                  </a:moveTo>
                  <a:lnTo>
                    <a:pt x="2379823" y="2221122"/>
                  </a:lnTo>
                  <a:cubicBezTo>
                    <a:pt x="2123408" y="2524225"/>
                    <a:pt x="1746536" y="2699043"/>
                    <a:pt x="1349522" y="2699044"/>
                  </a:cubicBezTo>
                  <a:cubicBezTo>
                    <a:pt x="1346404" y="2699044"/>
                    <a:pt x="1343287" y="2699033"/>
                    <a:pt x="1340171" y="2699011"/>
                  </a:cubicBezTo>
                  <a:lnTo>
                    <a:pt x="1349522" y="1349522"/>
                  </a:lnTo>
                  <a:lnTo>
                    <a:pt x="2379824" y="2221123"/>
                  </a:lnTo>
                  <a:close/>
                </a:path>
              </a:pathLst>
            </a:custGeom>
            <a:solidFill>
              <a:schemeClr val="bg1">
                <a:alpha val="59999"/>
              </a:schemeClr>
            </a:solidFill>
            <a:ln w="9525" cmpd="sng">
              <a:solidFill>
                <a:schemeClr val="bg1"/>
              </a:solidFill>
              <a:round/>
              <a:headEnd/>
              <a:tailEnd/>
            </a:ln>
          </p:spPr>
          <p:txBody>
            <a:bodyPr wrap="none" anchor="ctr"/>
            <a:lstStyle/>
            <a:p>
              <a:endParaRPr lang="zh-CN" altLang="en-US" sz="1620"/>
            </a:p>
          </p:txBody>
        </p:sp>
        <p:sp>
          <p:nvSpPr>
            <p:cNvPr id="110" name="饼形 42"/>
            <p:cNvSpPr>
              <a:spLocks noChangeAspect="1"/>
            </p:cNvSpPr>
            <p:nvPr/>
          </p:nvSpPr>
          <p:spPr bwMode="auto">
            <a:xfrm>
              <a:off x="144478" y="144478"/>
              <a:ext cx="2699044" cy="2699044"/>
            </a:xfrm>
            <a:custGeom>
              <a:avLst/>
              <a:gdLst>
                <a:gd name="T0" fmla="*/ 1343308 w 2699044"/>
                <a:gd name="T1" fmla="*/ 2699030 h 2699044"/>
                <a:gd name="T2" fmla="*/ 1343308 w 2699044"/>
                <a:gd name="T3" fmla="*/ 2699029 h 2699044"/>
                <a:gd name="T4" fmla="*/ 265268 w 2699044"/>
                <a:gd name="T5" fmla="*/ 2153017 h 2699044"/>
                <a:gd name="T6" fmla="*/ 1349522 w 2699044"/>
                <a:gd name="T7" fmla="*/ 1349522 h 2699044"/>
                <a:gd name="T8" fmla="*/ 0 60000 65536"/>
                <a:gd name="T9" fmla="*/ 0 60000 65536"/>
                <a:gd name="T10" fmla="*/ 0 60000 65536"/>
                <a:gd name="T11" fmla="*/ 0 60000 65536"/>
                <a:gd name="T12" fmla="*/ 395266 w 2699044"/>
                <a:gd name="T13" fmla="*/ 395266 h 2699044"/>
                <a:gd name="T14" fmla="*/ 2303778 w 2699044"/>
                <a:gd name="T15" fmla="*/ 2303778 h 2699044"/>
              </a:gdLst>
              <a:ahLst/>
              <a:cxnLst>
                <a:cxn ang="T8">
                  <a:pos x="T0" y="T1"/>
                </a:cxn>
                <a:cxn ang="T9">
                  <a:pos x="T2" y="T3"/>
                </a:cxn>
                <a:cxn ang="T10">
                  <a:pos x="T4" y="T5"/>
                </a:cxn>
                <a:cxn ang="T11">
                  <a:pos x="T6" y="T7"/>
                </a:cxn>
              </a:cxnLst>
              <a:rect l="T12" t="T13" r="T14" b="T15"/>
              <a:pathLst>
                <a:path w="2699044" h="2699044">
                  <a:moveTo>
                    <a:pt x="1343308" y="2699030"/>
                  </a:moveTo>
                  <a:lnTo>
                    <a:pt x="1343308" y="2699029"/>
                  </a:lnTo>
                  <a:cubicBezTo>
                    <a:pt x="917997" y="2697071"/>
                    <a:pt x="518497" y="2494729"/>
                    <a:pt x="265268" y="2153017"/>
                  </a:cubicBezTo>
                  <a:lnTo>
                    <a:pt x="1349522" y="1349522"/>
                  </a:lnTo>
                  <a:lnTo>
                    <a:pt x="1343308" y="2699030"/>
                  </a:lnTo>
                  <a:close/>
                </a:path>
              </a:pathLst>
            </a:custGeom>
            <a:solidFill>
              <a:schemeClr val="bg1">
                <a:alpha val="39999"/>
              </a:schemeClr>
            </a:solidFill>
            <a:ln w="9525" cmpd="sng">
              <a:solidFill>
                <a:schemeClr val="bg1"/>
              </a:solidFill>
              <a:round/>
              <a:headEnd/>
              <a:tailEnd/>
            </a:ln>
          </p:spPr>
          <p:txBody>
            <a:bodyPr wrap="none" anchor="ctr"/>
            <a:lstStyle/>
            <a:p>
              <a:endParaRPr lang="zh-CN" altLang="en-US" sz="1620"/>
            </a:p>
          </p:txBody>
        </p:sp>
        <p:sp>
          <p:nvSpPr>
            <p:cNvPr id="111" name="饼形 43"/>
            <p:cNvSpPr>
              <a:spLocks noChangeAspect="1"/>
            </p:cNvSpPr>
            <p:nvPr/>
          </p:nvSpPr>
          <p:spPr bwMode="auto">
            <a:xfrm>
              <a:off x="144478" y="144478"/>
              <a:ext cx="2699043" cy="2699043"/>
            </a:xfrm>
            <a:custGeom>
              <a:avLst/>
              <a:gdLst>
                <a:gd name="T0" fmla="*/ 268984 w 2699044"/>
                <a:gd name="T1" fmla="*/ 2158005 h 2699044"/>
                <a:gd name="T2" fmla="*/ 268984 w 2699044"/>
                <a:gd name="T3" fmla="*/ 2158004 h 2699044"/>
                <a:gd name="T4" fmla="*/ 0 w 2699044"/>
                <a:gd name="T5" fmla="*/ 1349522 h 2699044"/>
                <a:gd name="T6" fmla="*/ 58395 w 2699044"/>
                <a:gd name="T7" fmla="*/ 956836 h 2699044"/>
                <a:gd name="T8" fmla="*/ 1349522 w 2699044"/>
                <a:gd name="T9" fmla="*/ 1349522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268984" y="2158007"/>
                  </a:moveTo>
                  <a:lnTo>
                    <a:pt x="268984" y="2158006"/>
                  </a:lnTo>
                  <a:cubicBezTo>
                    <a:pt x="94366" y="1924631"/>
                    <a:pt x="0" y="1640993"/>
                    <a:pt x="0" y="1349522"/>
                  </a:cubicBezTo>
                  <a:cubicBezTo>
                    <a:pt x="-1" y="1216463"/>
                    <a:pt x="19678" y="1084136"/>
                    <a:pt x="58395" y="956836"/>
                  </a:cubicBezTo>
                  <a:lnTo>
                    <a:pt x="1349522" y="1349522"/>
                  </a:lnTo>
                  <a:lnTo>
                    <a:pt x="268984" y="2158007"/>
                  </a:lnTo>
                  <a:close/>
                </a:path>
              </a:pathLst>
            </a:custGeom>
            <a:solidFill>
              <a:schemeClr val="bg1">
                <a:alpha val="20000"/>
              </a:schemeClr>
            </a:solidFill>
            <a:ln w="9525" cmpd="sng">
              <a:solidFill>
                <a:schemeClr val="bg1"/>
              </a:solidFill>
              <a:round/>
              <a:headEnd/>
              <a:tailEnd/>
            </a:ln>
          </p:spPr>
          <p:txBody>
            <a:bodyPr wrap="none" anchor="ctr"/>
            <a:lstStyle/>
            <a:p>
              <a:endParaRPr lang="zh-CN" altLang="en-US" sz="1620"/>
            </a:p>
          </p:txBody>
        </p:sp>
        <p:sp>
          <p:nvSpPr>
            <p:cNvPr id="112" name="饼形 44"/>
            <p:cNvSpPr>
              <a:spLocks noChangeAspect="1"/>
            </p:cNvSpPr>
            <p:nvPr/>
          </p:nvSpPr>
          <p:spPr bwMode="auto">
            <a:xfrm>
              <a:off x="144478" y="144477"/>
              <a:ext cx="2699043" cy="2699044"/>
            </a:xfrm>
            <a:custGeom>
              <a:avLst/>
              <a:gdLst>
                <a:gd name="T0" fmla="*/ 60010 w 2699044"/>
                <a:gd name="T1" fmla="*/ 951566 h 2699044"/>
                <a:gd name="T2" fmla="*/ 60010 w 2699044"/>
                <a:gd name="T3" fmla="*/ 951566 h 2699044"/>
                <a:gd name="T4" fmla="*/ 1349522 w 2699044"/>
                <a:gd name="T5" fmla="*/ 0 h 2699044"/>
                <a:gd name="T6" fmla="*/ 1349522 w 2699044"/>
                <a:gd name="T7" fmla="*/ 0 h 2699044"/>
                <a:gd name="T8" fmla="*/ 1349522 w 2699044"/>
                <a:gd name="T9" fmla="*/ 1349522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60010" y="951566"/>
                  </a:moveTo>
                  <a:lnTo>
                    <a:pt x="60010" y="951566"/>
                  </a:lnTo>
                  <a:cubicBezTo>
                    <a:pt x="234591" y="385863"/>
                    <a:pt x="757493" y="-1"/>
                    <a:pt x="1349522" y="0"/>
                  </a:cubicBezTo>
                  <a:cubicBezTo>
                    <a:pt x="1349522" y="0"/>
                    <a:pt x="1349522" y="0"/>
                    <a:pt x="1349522" y="0"/>
                  </a:cubicBezTo>
                  <a:lnTo>
                    <a:pt x="1349522" y="1349522"/>
                  </a:lnTo>
                  <a:lnTo>
                    <a:pt x="60010" y="951566"/>
                  </a:lnTo>
                  <a:close/>
                </a:path>
              </a:pathLst>
            </a:custGeom>
            <a:solidFill>
              <a:schemeClr val="bg1">
                <a:alpha val="50195"/>
              </a:schemeClr>
            </a:solidFill>
            <a:ln w="9525" cmpd="sng">
              <a:solidFill>
                <a:schemeClr val="bg1"/>
              </a:solidFill>
              <a:round/>
              <a:headEnd/>
              <a:tailEnd/>
            </a:ln>
          </p:spPr>
          <p:txBody>
            <a:bodyPr anchor="ctr"/>
            <a:lstStyle/>
            <a:p>
              <a:endParaRPr lang="zh-CN" altLang="en-US" sz="1620"/>
            </a:p>
          </p:txBody>
        </p:sp>
        <p:sp>
          <p:nvSpPr>
            <p:cNvPr id="115" name="饼形 40"/>
            <p:cNvSpPr>
              <a:spLocks noChangeAspect="1"/>
            </p:cNvSpPr>
            <p:nvPr/>
          </p:nvSpPr>
          <p:spPr bwMode="auto">
            <a:xfrm>
              <a:off x="144478" y="144477"/>
              <a:ext cx="2699043" cy="2699043"/>
            </a:xfrm>
            <a:custGeom>
              <a:avLst/>
              <a:gdLst>
                <a:gd name="T0" fmla="*/ 2699040 w 2699044"/>
                <a:gd name="T1" fmla="*/ 1347120 h 2699044"/>
                <a:gd name="T2" fmla="*/ 2699039 w 2699044"/>
                <a:gd name="T3" fmla="*/ 1347120 h 2699044"/>
                <a:gd name="T4" fmla="*/ 2699042 w 2699044"/>
                <a:gd name="T5" fmla="*/ 1349522 h 2699044"/>
                <a:gd name="T6" fmla="*/ 2379769 w 2699044"/>
                <a:gd name="T7" fmla="*/ 2221183 h 2699044"/>
                <a:gd name="T8" fmla="*/ 1349522 w 2699044"/>
                <a:gd name="T9" fmla="*/ 1349522 h 2699044"/>
                <a:gd name="T10" fmla="*/ 0 60000 65536"/>
                <a:gd name="T11" fmla="*/ 0 60000 65536"/>
                <a:gd name="T12" fmla="*/ 0 60000 65536"/>
                <a:gd name="T13" fmla="*/ 0 60000 65536"/>
                <a:gd name="T14" fmla="*/ 0 60000 65536"/>
                <a:gd name="T15" fmla="*/ 395266 w 2699044"/>
                <a:gd name="T16" fmla="*/ 395266 h 2699044"/>
                <a:gd name="T17" fmla="*/ 2303778 w 2699044"/>
                <a:gd name="T18" fmla="*/ 2303778 h 2699044"/>
              </a:gdLst>
              <a:ahLst/>
              <a:cxnLst>
                <a:cxn ang="T10">
                  <a:pos x="T0" y="T1"/>
                </a:cxn>
                <a:cxn ang="T11">
                  <a:pos x="T2" y="T3"/>
                </a:cxn>
                <a:cxn ang="T12">
                  <a:pos x="T4" y="T5"/>
                </a:cxn>
                <a:cxn ang="T13">
                  <a:pos x="T6" y="T7"/>
                </a:cxn>
                <a:cxn ang="T14">
                  <a:pos x="T8" y="T9"/>
                </a:cxn>
              </a:cxnLst>
              <a:rect l="T15" t="T16" r="T17" b="T18"/>
              <a:pathLst>
                <a:path w="2699044" h="2699044">
                  <a:moveTo>
                    <a:pt x="2699042" y="1347120"/>
                  </a:moveTo>
                  <a:lnTo>
                    <a:pt x="2699041" y="1347120"/>
                  </a:lnTo>
                  <a:cubicBezTo>
                    <a:pt x="2699043" y="1347920"/>
                    <a:pt x="2699044" y="1348721"/>
                    <a:pt x="2699044" y="1349522"/>
                  </a:cubicBezTo>
                  <a:cubicBezTo>
                    <a:pt x="2699044" y="1668689"/>
                    <a:pt x="2585922" y="1977527"/>
                    <a:pt x="2379771" y="2221185"/>
                  </a:cubicBezTo>
                  <a:lnTo>
                    <a:pt x="1349522" y="1349522"/>
                  </a:lnTo>
                  <a:lnTo>
                    <a:pt x="2699042" y="1347120"/>
                  </a:lnTo>
                  <a:close/>
                </a:path>
              </a:pathLst>
            </a:custGeom>
            <a:solidFill>
              <a:schemeClr val="bg1">
                <a:alpha val="79999"/>
              </a:schemeClr>
            </a:solidFill>
            <a:ln w="9525" cmpd="sng">
              <a:solidFill>
                <a:schemeClr val="bg1"/>
              </a:solidFill>
              <a:round/>
              <a:headEnd/>
              <a:tailEnd/>
            </a:ln>
          </p:spPr>
          <p:txBody>
            <a:bodyPr wrap="none" anchor="ctr"/>
            <a:lstStyle/>
            <a:p>
              <a:endParaRPr lang="zh-CN" altLang="en-US" sz="1620"/>
            </a:p>
          </p:txBody>
        </p:sp>
      </p:grpSp>
      <p:sp>
        <p:nvSpPr>
          <p:cNvPr id="74" name="矩形 73"/>
          <p:cNvSpPr/>
          <p:nvPr/>
        </p:nvSpPr>
        <p:spPr>
          <a:xfrm>
            <a:off x="2579892" y="2674340"/>
            <a:ext cx="1280869" cy="60287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TW" altLang="en-US" sz="2000" b="1" dirty="0">
                <a:solidFill>
                  <a:schemeClr val="bg1"/>
                </a:solidFill>
                <a:latin typeface="Microsoft JhengHei" charset="-120"/>
                <a:ea typeface="Microsoft JhengHei" charset="-120"/>
                <a:cs typeface="Microsoft JhengHei" charset="-120"/>
              </a:rPr>
              <a:t>社群活動</a:t>
            </a:r>
          </a:p>
        </p:txBody>
      </p:sp>
      <p:sp>
        <p:nvSpPr>
          <p:cNvPr id="71" name="矩形 70"/>
          <p:cNvSpPr/>
          <p:nvPr/>
        </p:nvSpPr>
        <p:spPr>
          <a:xfrm>
            <a:off x="4485050" y="2175963"/>
            <a:ext cx="1043839" cy="602872"/>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zh-TW" altLang="en-US" sz="2000" b="1" dirty="0">
                <a:solidFill>
                  <a:schemeClr val="bg1"/>
                </a:solidFill>
                <a:latin typeface="Microsoft JhengHei" charset="-120"/>
                <a:ea typeface="Microsoft JhengHei" charset="-120"/>
                <a:cs typeface="Microsoft JhengHei" charset="-120"/>
              </a:rPr>
              <a:t>政府</a:t>
            </a:r>
          </a:p>
        </p:txBody>
      </p:sp>
      <p:sp>
        <p:nvSpPr>
          <p:cNvPr id="62" name="矩形 61"/>
          <p:cNvSpPr/>
          <p:nvPr/>
        </p:nvSpPr>
        <p:spPr>
          <a:xfrm>
            <a:off x="5852895" y="3089707"/>
            <a:ext cx="1043839" cy="602872"/>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zh-TW" altLang="en-US" sz="2000" b="1" dirty="0">
                <a:solidFill>
                  <a:schemeClr val="bg1"/>
                </a:solidFill>
                <a:latin typeface="Microsoft JhengHei" charset="-120"/>
                <a:ea typeface="Microsoft JhengHei" charset="-120"/>
                <a:cs typeface="Microsoft JhengHei" charset="-120"/>
              </a:rPr>
              <a:t>學研</a:t>
            </a:r>
          </a:p>
        </p:txBody>
      </p:sp>
      <p:sp>
        <p:nvSpPr>
          <p:cNvPr id="69" name="矩形 68"/>
          <p:cNvSpPr/>
          <p:nvPr/>
        </p:nvSpPr>
        <p:spPr>
          <a:xfrm>
            <a:off x="6075888" y="4254807"/>
            <a:ext cx="1043839" cy="602872"/>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zh-TW" altLang="en-US" sz="2000" b="1" dirty="0" smtClean="0">
                <a:solidFill>
                  <a:schemeClr val="bg1"/>
                </a:solidFill>
                <a:latin typeface="Microsoft JhengHei" charset="-120"/>
                <a:ea typeface="Microsoft JhengHei" charset="-120"/>
                <a:cs typeface="Microsoft JhengHei" charset="-120"/>
              </a:rPr>
              <a:t>育成</a:t>
            </a:r>
            <a:endParaRPr kumimoji="1" lang="zh-TW" altLang="en-US" sz="2000" b="1" dirty="0">
              <a:solidFill>
                <a:schemeClr val="bg1"/>
              </a:solidFill>
              <a:latin typeface="Microsoft JhengHei" charset="-120"/>
              <a:ea typeface="Microsoft JhengHei" charset="-120"/>
              <a:cs typeface="Microsoft JhengHei" charset="-120"/>
            </a:endParaRPr>
          </a:p>
        </p:txBody>
      </p:sp>
      <p:sp>
        <p:nvSpPr>
          <p:cNvPr id="70" name="矩形 69"/>
          <p:cNvSpPr/>
          <p:nvPr/>
        </p:nvSpPr>
        <p:spPr>
          <a:xfrm>
            <a:off x="4438097" y="5751515"/>
            <a:ext cx="1296219" cy="60287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TW" altLang="en-US" sz="2000" b="1" dirty="0">
                <a:solidFill>
                  <a:schemeClr val="bg1"/>
                </a:solidFill>
                <a:latin typeface="Microsoft JhengHei" charset="-120"/>
                <a:ea typeface="Microsoft JhengHei" charset="-120"/>
                <a:cs typeface="Microsoft JhengHei" charset="-120"/>
              </a:rPr>
              <a:t>創業支援</a:t>
            </a:r>
          </a:p>
        </p:txBody>
      </p:sp>
      <p:sp>
        <p:nvSpPr>
          <p:cNvPr id="72" name="矩形 71"/>
          <p:cNvSpPr/>
          <p:nvPr/>
        </p:nvSpPr>
        <p:spPr>
          <a:xfrm>
            <a:off x="2593750" y="5208675"/>
            <a:ext cx="1043839" cy="60287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TW" altLang="en-US" sz="2000" b="1" dirty="0">
                <a:solidFill>
                  <a:schemeClr val="bg1"/>
                </a:solidFill>
                <a:latin typeface="Microsoft JhengHei" charset="-120"/>
                <a:ea typeface="Microsoft JhengHei" charset="-120"/>
                <a:cs typeface="Microsoft JhengHei" charset="-120"/>
              </a:rPr>
              <a:t>大企業</a:t>
            </a:r>
          </a:p>
        </p:txBody>
      </p:sp>
      <p:sp>
        <p:nvSpPr>
          <p:cNvPr id="73" name="矩形 72"/>
          <p:cNvSpPr/>
          <p:nvPr/>
        </p:nvSpPr>
        <p:spPr>
          <a:xfrm>
            <a:off x="2057973" y="3886437"/>
            <a:ext cx="1043839" cy="60287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zh-TW" altLang="en-US" sz="2000" b="1" dirty="0">
                <a:solidFill>
                  <a:schemeClr val="bg1"/>
                </a:solidFill>
                <a:latin typeface="Microsoft JhengHei" charset="-120"/>
                <a:ea typeface="Microsoft JhengHei" charset="-120"/>
                <a:cs typeface="Microsoft JhengHei" charset="-120"/>
              </a:rPr>
              <a:t>資金</a:t>
            </a:r>
          </a:p>
        </p:txBody>
      </p:sp>
      <p:pic>
        <p:nvPicPr>
          <p:cNvPr id="118" name="pasted-image.pd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28806" y="3377424"/>
            <a:ext cx="1389769" cy="18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5" name="文字方塊 104"/>
          <p:cNvSpPr txBox="1"/>
          <p:nvPr/>
        </p:nvSpPr>
        <p:spPr>
          <a:xfrm>
            <a:off x="3607051" y="4013322"/>
            <a:ext cx="2224656" cy="584775"/>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新創生態系</a:t>
            </a:r>
          </a:p>
        </p:txBody>
      </p:sp>
      <p:sp>
        <p:nvSpPr>
          <p:cNvPr id="52" name="矩形 51"/>
          <p:cNvSpPr/>
          <p:nvPr/>
        </p:nvSpPr>
        <p:spPr>
          <a:xfrm>
            <a:off x="13077" y="6547821"/>
            <a:ext cx="3438185" cy="307777"/>
          </a:xfrm>
          <a:prstGeom prst="rect">
            <a:avLst/>
          </a:prstGeom>
        </p:spPr>
        <p:txBody>
          <a:bodyPr wrap="none">
            <a:spAutoFit/>
          </a:bodyPr>
          <a:lstStyle/>
          <a:p>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資料來源</a:t>
            </a: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參考</a:t>
            </a: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The Startup Equation</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資料</a:t>
            </a:r>
          </a:p>
        </p:txBody>
      </p:sp>
      <p:grpSp>
        <p:nvGrpSpPr>
          <p:cNvPr id="49" name="群組 48"/>
          <p:cNvGrpSpPr/>
          <p:nvPr/>
        </p:nvGrpSpPr>
        <p:grpSpPr>
          <a:xfrm>
            <a:off x="5276767" y="-250743"/>
            <a:ext cx="3898228" cy="983729"/>
            <a:chOff x="270816" y="2023662"/>
            <a:chExt cx="8445867" cy="2131339"/>
          </a:xfrm>
        </p:grpSpPr>
        <p:grpSp>
          <p:nvGrpSpPr>
            <p:cNvPr id="50" name="群組 49"/>
            <p:cNvGrpSpPr/>
            <p:nvPr/>
          </p:nvGrpSpPr>
          <p:grpSpPr>
            <a:xfrm>
              <a:off x="270816" y="2023662"/>
              <a:ext cx="8067801" cy="1331829"/>
              <a:chOff x="207978" y="2718124"/>
              <a:chExt cx="8067801" cy="1331829"/>
            </a:xfrm>
          </p:grpSpPr>
          <p:sp>
            <p:nvSpPr>
              <p:cNvPr id="64" name="文字方塊 63"/>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65" name="文字方塊 64"/>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66" name="文字方塊 65"/>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67" name="文字方塊 66"/>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68" name="文字方塊 67"/>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51" name="群組 50"/>
            <p:cNvGrpSpPr/>
            <p:nvPr/>
          </p:nvGrpSpPr>
          <p:grpSpPr>
            <a:xfrm>
              <a:off x="465360" y="2888033"/>
              <a:ext cx="8251323" cy="1266968"/>
              <a:chOff x="583081" y="2898662"/>
              <a:chExt cx="8251323" cy="1266968"/>
            </a:xfrm>
          </p:grpSpPr>
          <p:sp>
            <p:nvSpPr>
              <p:cNvPr id="54" name="文字方塊 53"/>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55" name="三角形 57"/>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6" name="三角形 64"/>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7" name="三角形 65"/>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58" name="文字方塊 57"/>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1" name="文字方塊 60"/>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3" name="三角形 70"/>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1865997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406"/>
          <p:cNvSpPr/>
          <p:nvPr/>
        </p:nvSpPr>
        <p:spPr bwMode="auto">
          <a:xfrm>
            <a:off x="1926186" y="1782333"/>
            <a:ext cx="5083302" cy="50866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B1AC">
              <a:alpha val="17000"/>
            </a:srgbClr>
          </a:solidFill>
          <a:ln w="12700">
            <a:miter lim="400000"/>
          </a:ln>
        </p:spPr>
        <p:txBody>
          <a:bodyPr lIns="17145" rIns="17145"/>
          <a:lstStyle/>
          <a:p>
            <a:pPr defTabSz="342900" fontAlgn="auto">
              <a:spcBef>
                <a:spcPts val="0"/>
              </a:spcBef>
              <a:spcAft>
                <a:spcPts val="0"/>
              </a:spcAft>
              <a:buFontTx/>
              <a:buNone/>
              <a:defRPr sz="1800">
                <a:latin typeface="Calibri"/>
                <a:ea typeface="Calibri"/>
                <a:cs typeface="Calibri"/>
                <a:sym typeface="Calibri"/>
              </a:defRPr>
            </a:pPr>
            <a:endParaRPr sz="675" kern="0">
              <a:solidFill>
                <a:schemeClr val="bg1"/>
              </a:solidFill>
              <a:latin typeface="Calibri"/>
              <a:ea typeface="Calibri"/>
              <a:cs typeface="Calibri"/>
              <a:sym typeface="Calibri"/>
            </a:endParaRPr>
          </a:p>
        </p:txBody>
      </p:sp>
      <p:sp>
        <p:nvSpPr>
          <p:cNvPr id="90" name="Shape 420"/>
          <p:cNvSpPr>
            <a:spLocks noChangeArrowheads="1"/>
          </p:cNvSpPr>
          <p:nvPr/>
        </p:nvSpPr>
        <p:spPr bwMode="auto">
          <a:xfrm>
            <a:off x="2758910" y="2126989"/>
            <a:ext cx="3486801" cy="3488679"/>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
            <a:solidFill>
              <a:schemeClr val="bg1">
                <a:lumMod val="75000"/>
              </a:scheme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91" name="Shape 406"/>
          <p:cNvSpPr/>
          <p:nvPr/>
        </p:nvSpPr>
        <p:spPr bwMode="auto">
          <a:xfrm>
            <a:off x="3413699" y="2817957"/>
            <a:ext cx="2253164" cy="22546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09B93">
              <a:alpha val="58000"/>
            </a:srgbClr>
          </a:solidFill>
          <a:ln w="12700">
            <a:miter lim="400000"/>
          </a:ln>
        </p:spPr>
        <p:txBody>
          <a:bodyPr lIns="17145" rIns="17145"/>
          <a:lstStyle/>
          <a:p>
            <a:pPr defTabSz="342900" fontAlgn="auto">
              <a:spcBef>
                <a:spcPts val="0"/>
              </a:spcBef>
              <a:spcAft>
                <a:spcPts val="0"/>
              </a:spcAft>
              <a:buFontTx/>
              <a:buNone/>
              <a:defRPr sz="1800">
                <a:latin typeface="Calibri"/>
                <a:ea typeface="Calibri"/>
                <a:cs typeface="Calibri"/>
                <a:sym typeface="Calibri"/>
              </a:defRPr>
            </a:pPr>
            <a:endParaRPr sz="675" kern="0">
              <a:solidFill>
                <a:schemeClr val="bg1"/>
              </a:solidFill>
              <a:latin typeface="Calibri"/>
              <a:ea typeface="Calibri"/>
              <a:cs typeface="Calibri"/>
              <a:sym typeface="Calibri"/>
            </a:endParaRPr>
          </a:p>
        </p:txBody>
      </p:sp>
      <p:sp>
        <p:nvSpPr>
          <p:cNvPr id="92" name="Shape 420"/>
          <p:cNvSpPr>
            <a:spLocks noChangeArrowheads="1"/>
          </p:cNvSpPr>
          <p:nvPr/>
        </p:nvSpPr>
        <p:spPr bwMode="auto">
          <a:xfrm>
            <a:off x="3294927" y="2688736"/>
            <a:ext cx="2456103" cy="2457426"/>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
            <a:solidFill>
              <a:schemeClr val="bg1">
                <a:lumMod val="75000"/>
              </a:scheme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4" name="投影片編號版面配置區 3"/>
          <p:cNvSpPr>
            <a:spLocks noGrp="1"/>
          </p:cNvSpPr>
          <p:nvPr>
            <p:ph type="sldNum" sz="quarter" idx="12"/>
          </p:nvPr>
        </p:nvSpPr>
        <p:spPr>
          <a:xfrm>
            <a:off x="6706591" y="6321486"/>
            <a:ext cx="2057400" cy="365125"/>
          </a:xfrm>
        </p:spPr>
        <p:txBody>
          <a:bodyPr/>
          <a:lstStyle/>
          <a:p>
            <a:fld id="{836F5446-3B7C-7642-B92A-DA0CBD8FCE7E}" type="slidenum">
              <a:rPr kumimoji="1" lang="zh-TW" altLang="en-US" smtClean="0"/>
              <a:t>7</a:t>
            </a:fld>
            <a:endParaRPr kumimoji="1" lang="zh-TW" altLang="en-US"/>
          </a:p>
        </p:txBody>
      </p:sp>
      <p:sp>
        <p:nvSpPr>
          <p:cNvPr id="26" name="矩形 25"/>
          <p:cNvSpPr/>
          <p:nvPr/>
        </p:nvSpPr>
        <p:spPr>
          <a:xfrm>
            <a:off x="6323159" y="2970696"/>
            <a:ext cx="2029350" cy="1762121"/>
          </a:xfrm>
          <a:prstGeom prst="rect">
            <a:avLst/>
          </a:prstGeom>
          <a:solidFill>
            <a:schemeClr val="bg1"/>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endParaRPr lang="zh-TW" altLang="en-US" sz="1400" b="1">
              <a:latin typeface="微軟正黑體" panose="020B0604030504040204" pitchFamily="34" charset="-120"/>
              <a:ea typeface="微軟正黑體" panose="020B0604030504040204" pitchFamily="34" charset="-120"/>
            </a:endParaRPr>
          </a:p>
        </p:txBody>
      </p:sp>
      <p:sp>
        <p:nvSpPr>
          <p:cNvPr id="27" name="矩形 26"/>
          <p:cNvSpPr/>
          <p:nvPr/>
        </p:nvSpPr>
        <p:spPr>
          <a:xfrm>
            <a:off x="3013794" y="4904551"/>
            <a:ext cx="2728308" cy="1326559"/>
          </a:xfrm>
          <a:prstGeom prst="rect">
            <a:avLst/>
          </a:prstGeom>
          <a:solidFill>
            <a:schemeClr val="bg1"/>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endParaRPr lang="zh-TW" altLang="en-US" sz="1400" b="1">
              <a:latin typeface="微軟正黑體" panose="020B0604030504040204" pitchFamily="34" charset="-120"/>
              <a:ea typeface="微軟正黑體" panose="020B0604030504040204" pitchFamily="34" charset="-120"/>
            </a:endParaRPr>
          </a:p>
        </p:txBody>
      </p:sp>
      <p:sp>
        <p:nvSpPr>
          <p:cNvPr id="28" name="矩形 27"/>
          <p:cNvSpPr/>
          <p:nvPr/>
        </p:nvSpPr>
        <p:spPr>
          <a:xfrm>
            <a:off x="2998686" y="2388601"/>
            <a:ext cx="2366488" cy="774274"/>
          </a:xfrm>
          <a:prstGeom prst="rect">
            <a:avLst/>
          </a:prstGeom>
          <a:solidFill>
            <a:schemeClr val="bg1"/>
          </a:solidFill>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endParaRPr lang="zh-TW" altLang="en-US" sz="1400" b="1">
              <a:latin typeface="微軟正黑體" panose="020B0604030504040204" pitchFamily="34" charset="-120"/>
              <a:ea typeface="微軟正黑體" panose="020B0604030504040204" pitchFamily="34" charset="-120"/>
            </a:endParaRPr>
          </a:p>
        </p:txBody>
      </p:sp>
      <p:sp>
        <p:nvSpPr>
          <p:cNvPr id="29" name="矩形 28"/>
          <p:cNvSpPr/>
          <p:nvPr/>
        </p:nvSpPr>
        <p:spPr>
          <a:xfrm>
            <a:off x="614036" y="3059209"/>
            <a:ext cx="2195141" cy="1622808"/>
          </a:xfrm>
          <a:prstGeom prst="rect">
            <a:avLst/>
          </a:prstGeom>
          <a:solidFill>
            <a:schemeClr val="bg1"/>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endParaRPr lang="zh-TW" altLang="en-US" sz="1400" b="1">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675776" y="2905320"/>
            <a:ext cx="631661" cy="307777"/>
          </a:xfrm>
          <a:prstGeom prst="rect">
            <a:avLst/>
          </a:prstGeom>
          <a:solidFill>
            <a:schemeClr val="bg1">
              <a:lumMod val="50000"/>
            </a:schemeClr>
          </a:solidFill>
          <a:ln>
            <a:noFill/>
          </a:ln>
        </p:spPr>
        <p:txBody>
          <a:bodyPr wrap="square" rtlCol="0">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媒體</a:t>
            </a:r>
          </a:p>
        </p:txBody>
      </p:sp>
      <p:sp>
        <p:nvSpPr>
          <p:cNvPr id="31" name="矩形 30"/>
          <p:cNvSpPr/>
          <p:nvPr/>
        </p:nvSpPr>
        <p:spPr>
          <a:xfrm>
            <a:off x="599185" y="4904552"/>
            <a:ext cx="2206985" cy="1283564"/>
          </a:xfrm>
          <a:prstGeom prst="rect">
            <a:avLst/>
          </a:prstGeom>
          <a:solidFill>
            <a:schemeClr val="bg1"/>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endParaRPr lang="zh-TW" altLang="en-US" sz="1400" b="1">
              <a:latin typeface="微軟正黑體" panose="020B0604030504040204" pitchFamily="34" charset="-120"/>
              <a:ea typeface="微軟正黑體" panose="020B0604030504040204" pitchFamily="34" charset="-120"/>
            </a:endParaRPr>
          </a:p>
        </p:txBody>
      </p:sp>
      <p:pic>
        <p:nvPicPr>
          <p:cNvPr id="32" name="Picture 4" descr="相關圖片"/>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9174" y="3213097"/>
            <a:ext cx="1118214" cy="4918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tech orange」的圖片搜尋結果"/>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2039" y="4347291"/>
            <a:ext cx="1520788" cy="26510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panx」的圖片搜尋結果"/>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69599" y="3133630"/>
            <a:ext cx="573212" cy="70017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inside」的圖片搜尋結果"/>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77347" y="3832826"/>
            <a:ext cx="867121" cy="3321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社企流」的圖片搜尋結果"/>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773461" y="3882510"/>
            <a:ext cx="905967" cy="38255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美鈦」的圖片搜尋結果"/>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6538" t="24177" r="12109" b="15999"/>
          <a:stretch/>
        </p:blipFill>
        <p:spPr bwMode="auto">
          <a:xfrm>
            <a:off x="3744824" y="2734730"/>
            <a:ext cx="811971" cy="31082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2" descr="「appworks」的圖片搜尋結果"/>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96966" y="5252416"/>
            <a:ext cx="1183284" cy="24914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4" descr="「garage+」的圖片搜尋結果"/>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25779" y="5699903"/>
            <a:ext cx="1127733" cy="449532"/>
          </a:xfrm>
          <a:prstGeom prst="rect">
            <a:avLst/>
          </a:prstGeom>
          <a:noFill/>
          <a:extLst>
            <a:ext uri="{909E8E84-426E-40DD-AFC4-6F175D3DCCD1}">
              <a14:hiddenFill xmlns:a14="http://schemas.microsoft.com/office/drawing/2010/main">
                <a:solidFill>
                  <a:srgbClr val="FFFFFF"/>
                </a:solidFill>
              </a14:hiddenFill>
            </a:ext>
          </a:extLst>
        </p:spPr>
      </p:pic>
      <p:sp>
        <p:nvSpPr>
          <p:cNvPr id="40" name="文字方塊 39"/>
          <p:cNvSpPr txBox="1"/>
          <p:nvPr/>
        </p:nvSpPr>
        <p:spPr>
          <a:xfrm>
            <a:off x="675234" y="4774506"/>
            <a:ext cx="801840" cy="307777"/>
          </a:xfrm>
          <a:prstGeom prst="rect">
            <a:avLst/>
          </a:prstGeom>
          <a:solidFill>
            <a:schemeClr val="bg1">
              <a:lumMod val="50000"/>
            </a:schemeClr>
          </a:solidFill>
          <a:ln>
            <a:noFill/>
          </a:ln>
        </p:spPr>
        <p:txBody>
          <a:bodyPr wrap="square" rtlCol="0">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加速器</a:t>
            </a:r>
          </a:p>
        </p:txBody>
      </p:sp>
      <p:sp>
        <p:nvSpPr>
          <p:cNvPr id="41" name="文字方塊 40"/>
          <p:cNvSpPr txBox="1"/>
          <p:nvPr/>
        </p:nvSpPr>
        <p:spPr>
          <a:xfrm>
            <a:off x="3112084" y="4774938"/>
            <a:ext cx="1355754" cy="307777"/>
          </a:xfrm>
          <a:prstGeom prst="rect">
            <a:avLst/>
          </a:prstGeom>
          <a:solidFill>
            <a:schemeClr val="bg1">
              <a:lumMod val="50000"/>
            </a:schemeClr>
          </a:solidFill>
          <a:ln>
            <a:noFill/>
          </a:ln>
        </p:spPr>
        <p:txBody>
          <a:bodyPr wrap="square" rtlCol="0">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公務機構</a:t>
            </a:r>
            <a:r>
              <a:rPr lang="en-US" altLang="zh-TW" sz="1400" b="1" dirty="0">
                <a:solidFill>
                  <a:schemeClr val="bg1"/>
                </a:solidFill>
                <a:latin typeface="微軟正黑體" panose="020B0604030504040204" pitchFamily="34" charset="-120"/>
                <a:ea typeface="微軟正黑體" panose="020B0604030504040204" pitchFamily="34" charset="-120"/>
              </a:rPr>
              <a:t>/</a:t>
            </a:r>
            <a:r>
              <a:rPr lang="zh-TW" altLang="en-US" sz="1400" b="1" dirty="0">
                <a:solidFill>
                  <a:schemeClr val="bg1"/>
                </a:solidFill>
                <a:latin typeface="微軟正黑體" panose="020B0604030504040204" pitchFamily="34" charset="-120"/>
                <a:ea typeface="微軟正黑體" panose="020B0604030504040204" pitchFamily="34" charset="-120"/>
              </a:rPr>
              <a:t>法人</a:t>
            </a:r>
          </a:p>
        </p:txBody>
      </p:sp>
      <p:sp>
        <p:nvSpPr>
          <p:cNvPr id="44" name="矩形 43"/>
          <p:cNvSpPr/>
          <p:nvPr/>
        </p:nvSpPr>
        <p:spPr>
          <a:xfrm>
            <a:off x="3013794" y="1458923"/>
            <a:ext cx="2351380" cy="772123"/>
          </a:xfrm>
          <a:prstGeom prst="rect">
            <a:avLst/>
          </a:prstGeom>
          <a:solidFill>
            <a:schemeClr val="bg1"/>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sz="1400" b="1">
              <a:latin typeface="微軟正黑體" panose="020B0604030504040204" pitchFamily="34" charset="-120"/>
              <a:ea typeface="微軟正黑體" panose="020B0604030504040204" pitchFamily="34" charset="-120"/>
            </a:endParaRPr>
          </a:p>
        </p:txBody>
      </p:sp>
      <p:sp>
        <p:nvSpPr>
          <p:cNvPr id="45" name="文字方塊 44"/>
          <p:cNvSpPr txBox="1"/>
          <p:nvPr/>
        </p:nvSpPr>
        <p:spPr>
          <a:xfrm>
            <a:off x="3148209" y="1336297"/>
            <a:ext cx="1041275" cy="307777"/>
          </a:xfrm>
          <a:prstGeom prst="rect">
            <a:avLst/>
          </a:prstGeom>
          <a:solidFill>
            <a:schemeClr val="bg1">
              <a:lumMod val="50000"/>
            </a:schemeClr>
          </a:solidFill>
          <a:ln>
            <a:noFill/>
          </a:ln>
        </p:spPr>
        <p:txBody>
          <a:bodyPr wrap="square" rtlCol="0">
            <a:spAutoFit/>
          </a:bodyPr>
          <a:lstStyle>
            <a:defPPr>
              <a:defRPr lang="zh-TW"/>
            </a:defPPr>
            <a:lvl1pPr algn="ctr">
              <a:defRPr sz="1200">
                <a:latin typeface="Berlin Sans FB" panose="020E0602020502020306" pitchFamily="34" charset="0"/>
              </a:defRPr>
            </a:lvl1pPr>
          </a:lstStyle>
          <a:p>
            <a:pPr algn="l"/>
            <a:r>
              <a:rPr lang="zh-TW" altLang="en-US" sz="1400" b="1" dirty="0">
                <a:solidFill>
                  <a:schemeClr val="bg1"/>
                </a:solidFill>
                <a:latin typeface="微軟正黑體" panose="020B0604030504040204" pitchFamily="34" charset="-120"/>
                <a:ea typeface="微軟正黑體" panose="020B0604030504040204" pitchFamily="34" charset="-120"/>
              </a:rPr>
              <a:t>群眾募資</a:t>
            </a:r>
          </a:p>
        </p:txBody>
      </p:sp>
      <p:pic>
        <p:nvPicPr>
          <p:cNvPr id="46" name="Picture 26" descr="「flyingv」的圖片搜尋結果"/>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256383" y="1526543"/>
            <a:ext cx="824926" cy="7347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7" descr="「嘖嘖」的圖片搜尋結果"/>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227031" y="1672718"/>
            <a:ext cx="900033" cy="42676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資策會」的圖片搜尋結果"/>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l="11422" t="9131" r="9670" b="9860"/>
          <a:stretch/>
        </p:blipFill>
        <p:spPr bwMode="auto">
          <a:xfrm>
            <a:off x="3352114" y="5722213"/>
            <a:ext cx="521215" cy="5088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經濟部」的圖片搜尋結果"/>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176110" y="4976113"/>
            <a:ext cx="1132262" cy="8017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教育部」的圖片搜尋結果"/>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939098" y="5603774"/>
            <a:ext cx="601183" cy="56434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2" descr="「APPIER」的圖片搜尋結果"/>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442294" y="3273547"/>
            <a:ext cx="647471" cy="27958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2" descr="「LIVEHOUSE IN」的圖片搜尋結果"/>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7111101" y="3200482"/>
            <a:ext cx="469503" cy="36890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ichef」的圖片搜尋結果"/>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7498429" y="4358889"/>
            <a:ext cx="737578" cy="204688"/>
          </a:xfrm>
          <a:prstGeom prst="rect">
            <a:avLst/>
          </a:prstGeom>
          <a:noFill/>
          <a:extLst>
            <a:ext uri="{909E8E84-426E-40DD-AFC4-6F175D3DCCD1}">
              <a14:hiddenFill xmlns:a14="http://schemas.microsoft.com/office/drawing/2010/main">
                <a:solidFill>
                  <a:srgbClr val="FFFFFF"/>
                </a:solidFill>
              </a14:hiddenFill>
            </a:ext>
          </a:extLst>
        </p:spPr>
      </p:pic>
      <p:sp>
        <p:nvSpPr>
          <p:cNvPr id="54" name="文字方塊 53"/>
          <p:cNvSpPr txBox="1"/>
          <p:nvPr/>
        </p:nvSpPr>
        <p:spPr>
          <a:xfrm>
            <a:off x="3085380" y="2309547"/>
            <a:ext cx="2006719" cy="307777"/>
          </a:xfrm>
          <a:prstGeom prst="rect">
            <a:avLst/>
          </a:prstGeom>
          <a:solidFill>
            <a:schemeClr val="bg1">
              <a:lumMod val="50000"/>
            </a:schemeClr>
          </a:solidFill>
          <a:ln>
            <a:noFill/>
          </a:ln>
        </p:spPr>
        <p:txBody>
          <a:bodyPr wrap="square" rtlCol="0">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快製服務</a:t>
            </a:r>
            <a:r>
              <a:rPr lang="en-US" altLang="zh-TW" sz="1400" b="1" dirty="0">
                <a:solidFill>
                  <a:schemeClr val="bg1"/>
                </a:solidFill>
                <a:latin typeface="微軟正黑體" panose="020B0604030504040204" pitchFamily="34" charset="-120"/>
                <a:ea typeface="微軟正黑體" panose="020B0604030504040204" pitchFamily="34" charset="-120"/>
              </a:rPr>
              <a:t>/</a:t>
            </a:r>
            <a:r>
              <a:rPr lang="zh-TW" altLang="en-US" sz="1400" b="1" dirty="0">
                <a:solidFill>
                  <a:schemeClr val="bg1"/>
                </a:solidFill>
                <a:latin typeface="微軟正黑體" panose="020B0604030504040204" pitchFamily="34" charset="-120"/>
                <a:ea typeface="微軟正黑體" panose="020B0604030504040204" pitchFamily="34" charset="-120"/>
              </a:rPr>
              <a:t>自造者空間</a:t>
            </a:r>
          </a:p>
        </p:txBody>
      </p:sp>
      <p:sp>
        <p:nvSpPr>
          <p:cNvPr id="56" name="文字方塊 55"/>
          <p:cNvSpPr txBox="1"/>
          <p:nvPr/>
        </p:nvSpPr>
        <p:spPr>
          <a:xfrm>
            <a:off x="6426632" y="2838724"/>
            <a:ext cx="965308" cy="307777"/>
          </a:xfrm>
          <a:prstGeom prst="rect">
            <a:avLst/>
          </a:prstGeom>
          <a:solidFill>
            <a:schemeClr val="bg1">
              <a:lumMod val="50000"/>
            </a:schemeClr>
          </a:solidFill>
          <a:ln>
            <a:noFill/>
          </a:ln>
        </p:spPr>
        <p:txBody>
          <a:bodyPr wrap="square" rtlCol="0">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新創團隊</a:t>
            </a:r>
          </a:p>
        </p:txBody>
      </p:sp>
      <p:pic>
        <p:nvPicPr>
          <p:cNvPr id="57" name="Picture 10" descr="http://tappier.com/wp-content/uploads/2013/05/TMI-logo-final-cht_%E7%84%A1%E6%A1%86.jpg"/>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1969599" y="5663659"/>
            <a:ext cx="747712" cy="306847"/>
          </a:xfrm>
          <a:prstGeom prst="rect">
            <a:avLst/>
          </a:prstGeom>
          <a:noFill/>
          <a:extLst>
            <a:ext uri="{909E8E84-426E-40DD-AFC4-6F175D3DCCD1}">
              <a14:hiddenFill xmlns:a14="http://schemas.microsoft.com/office/drawing/2010/main">
                <a:solidFill>
                  <a:srgbClr val="FFFFFF"/>
                </a:solidFill>
              </a14:hiddenFill>
            </a:ext>
          </a:extLst>
        </p:spPr>
      </p:pic>
      <p:sp>
        <p:nvSpPr>
          <p:cNvPr id="58" name="矩形 57"/>
          <p:cNvSpPr/>
          <p:nvPr/>
        </p:nvSpPr>
        <p:spPr>
          <a:xfrm>
            <a:off x="643848" y="1453921"/>
            <a:ext cx="2177171" cy="13397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400" b="1">
              <a:latin typeface="微軟正黑體" panose="020B0604030504040204" pitchFamily="34" charset="-120"/>
              <a:ea typeface="微軟正黑體" panose="020B0604030504040204" pitchFamily="34" charset="-120"/>
            </a:endParaRPr>
          </a:p>
        </p:txBody>
      </p:sp>
      <p:sp>
        <p:nvSpPr>
          <p:cNvPr id="59" name="AutoShape 31" descr="「創夢群眾募資平台」的圖片搜尋結果"/>
          <p:cNvSpPr>
            <a:spLocks noChangeAspect="1" noChangeArrowheads="1"/>
          </p:cNvSpPr>
          <p:nvPr/>
        </p:nvSpPr>
        <p:spPr bwMode="auto">
          <a:xfrm>
            <a:off x="713846" y="948478"/>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sp>
        <p:nvSpPr>
          <p:cNvPr id="60" name="AutoShape 51" descr="「quest venture」的圖片搜尋結果"/>
          <p:cNvSpPr>
            <a:spLocks noChangeAspect="1" noChangeArrowheads="1"/>
          </p:cNvSpPr>
          <p:nvPr/>
        </p:nvSpPr>
        <p:spPr bwMode="auto">
          <a:xfrm>
            <a:off x="866492" y="1079876"/>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sp>
        <p:nvSpPr>
          <p:cNvPr id="61" name="AutoShape 57" descr="「心元資本」的圖片搜尋結果"/>
          <p:cNvSpPr>
            <a:spLocks noChangeAspect="1" noChangeArrowheads="1"/>
          </p:cNvSpPr>
          <p:nvPr/>
        </p:nvSpPr>
        <p:spPr bwMode="auto">
          <a:xfrm>
            <a:off x="1019137" y="1211273"/>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pic>
        <p:nvPicPr>
          <p:cNvPr id="62" name="Picture 2" descr="「changee」的圖片搜尋結果"/>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922640" y="1714927"/>
            <a:ext cx="826389" cy="63187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高雄市數位內容創意中心」的圖片搜尋結果"/>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913328" y="1733487"/>
            <a:ext cx="660684" cy="568719"/>
          </a:xfrm>
          <a:prstGeom prst="rect">
            <a:avLst/>
          </a:prstGeom>
          <a:noFill/>
          <a:extLst>
            <a:ext uri="{909E8E84-426E-40DD-AFC4-6F175D3DCCD1}">
              <a14:hiddenFill xmlns:a14="http://schemas.microsoft.com/office/drawing/2010/main">
                <a:solidFill>
                  <a:srgbClr val="FFFFFF"/>
                </a:solidFill>
              </a14:hiddenFill>
            </a:ext>
          </a:extLst>
        </p:spPr>
      </p:pic>
      <p:sp>
        <p:nvSpPr>
          <p:cNvPr id="64" name="AutoShape 18" descr="「ichef」的圖片搜尋結果"/>
          <p:cNvSpPr>
            <a:spLocks noChangeAspect="1" noChangeArrowheads="1"/>
          </p:cNvSpPr>
          <p:nvPr/>
        </p:nvSpPr>
        <p:spPr bwMode="auto">
          <a:xfrm>
            <a:off x="1171782" y="1190271"/>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sp>
        <p:nvSpPr>
          <p:cNvPr id="65" name="AutoShape 20" descr="「ichef」的圖片搜尋結果"/>
          <p:cNvSpPr>
            <a:spLocks noChangeAspect="1" noChangeArrowheads="1"/>
          </p:cNvSpPr>
          <p:nvPr/>
        </p:nvSpPr>
        <p:spPr bwMode="auto">
          <a:xfrm>
            <a:off x="1324428" y="1194669"/>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sp>
        <p:nvSpPr>
          <p:cNvPr id="66" name="AutoShape 38" descr="「JANDI」的圖片搜尋結果"/>
          <p:cNvSpPr>
            <a:spLocks noChangeAspect="1" noChangeArrowheads="1"/>
          </p:cNvSpPr>
          <p:nvPr/>
        </p:nvSpPr>
        <p:spPr bwMode="auto">
          <a:xfrm>
            <a:off x="1477074" y="1326067"/>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sp>
        <p:nvSpPr>
          <p:cNvPr id="67" name="AutoShape 61" descr="Innovation free icon"/>
          <p:cNvSpPr>
            <a:spLocks noChangeAspect="1" noChangeArrowheads="1"/>
          </p:cNvSpPr>
          <p:nvPr/>
        </p:nvSpPr>
        <p:spPr bwMode="auto">
          <a:xfrm>
            <a:off x="1827604" y="1477547"/>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pic>
        <p:nvPicPr>
          <p:cNvPr id="68" name="Picture 19"/>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100000" l="0" r="100000">
                        <a14:foregroundMark x1="31098" y1="51064" x2="31098" y2="51064"/>
                        <a14:foregroundMark x1="45122" y1="48936" x2="45122" y2="48936"/>
                        <a14:foregroundMark x1="56707" y1="51064" x2="56707" y2="51064"/>
                        <a14:foregroundMark x1="70732" y1="46809" x2="70732" y2="46809"/>
                        <a14:foregroundMark x1="85976" y1="43617" x2="85976" y2="43617"/>
                      </a14:backgroundRemoval>
                    </a14:imgEffect>
                  </a14:imgLayer>
                </a14:imgProps>
              </a:ext>
              <a:ext uri="{28A0092B-C50C-407E-A947-70E740481C1C}">
                <a14:useLocalDpi xmlns:a14="http://schemas.microsoft.com/office/drawing/2010/main"/>
              </a:ext>
            </a:extLst>
          </a:blip>
          <a:srcRect/>
          <a:stretch>
            <a:fillRect/>
          </a:stretch>
        </p:blipFill>
        <p:spPr bwMode="auto">
          <a:xfrm>
            <a:off x="6423120" y="4168083"/>
            <a:ext cx="1042393" cy="56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2" descr="相關圖片"/>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391940" y="3711939"/>
            <a:ext cx="686702" cy="665322"/>
          </a:xfrm>
          <a:prstGeom prst="rect">
            <a:avLst/>
          </a:prstGeom>
          <a:noFill/>
          <a:extLst>
            <a:ext uri="{909E8E84-426E-40DD-AFC4-6F175D3DCCD1}">
              <a14:hiddenFill xmlns:a14="http://schemas.microsoft.com/office/drawing/2010/main">
                <a:solidFill>
                  <a:srgbClr val="FFFFFF"/>
                </a:solidFill>
              </a14:hiddenFill>
            </a:ext>
          </a:extLst>
        </p:spPr>
      </p:pic>
      <p:sp>
        <p:nvSpPr>
          <p:cNvPr id="70" name="矩形 69"/>
          <p:cNvSpPr/>
          <p:nvPr/>
        </p:nvSpPr>
        <p:spPr>
          <a:xfrm>
            <a:off x="5972847" y="4904552"/>
            <a:ext cx="2387572" cy="1326558"/>
          </a:xfrm>
          <a:prstGeom prst="rect">
            <a:avLst/>
          </a:prstGeom>
          <a:solidFill>
            <a:schemeClr val="bg1"/>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endParaRPr lang="zh-TW" altLang="en-US" sz="1400" b="1">
              <a:latin typeface="微軟正黑體" panose="020B0604030504040204" pitchFamily="34" charset="-120"/>
              <a:ea typeface="微軟正黑體" panose="020B0604030504040204" pitchFamily="34" charset="-120"/>
            </a:endParaRPr>
          </a:p>
        </p:txBody>
      </p:sp>
      <p:sp>
        <p:nvSpPr>
          <p:cNvPr id="71" name="文字方塊 70"/>
          <p:cNvSpPr txBox="1"/>
          <p:nvPr/>
        </p:nvSpPr>
        <p:spPr>
          <a:xfrm>
            <a:off x="6040221" y="4769194"/>
            <a:ext cx="836245" cy="307777"/>
          </a:xfrm>
          <a:prstGeom prst="rect">
            <a:avLst/>
          </a:prstGeom>
          <a:solidFill>
            <a:schemeClr val="bg1">
              <a:lumMod val="50000"/>
            </a:schemeClr>
          </a:solidFill>
          <a:ln>
            <a:noFill/>
          </a:ln>
        </p:spPr>
        <p:txBody>
          <a:bodyPr wrap="square" rtlCol="0">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大企業</a:t>
            </a:r>
          </a:p>
        </p:txBody>
      </p:sp>
      <p:pic>
        <p:nvPicPr>
          <p:cNvPr id="72" name="Picture 40" descr="「ACER」的圖片搜尋結果"/>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6156425" y="5902831"/>
            <a:ext cx="881824" cy="22088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6" descr="「群聯電子」的圖片搜尋結果"/>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90000" l="377" r="95849">
                        <a14:foregroundMark x1="10189" y1="66154" x2="10189" y2="66154"/>
                        <a14:foregroundMark x1="18113" y1="66154" x2="18113" y2="66154"/>
                        <a14:foregroundMark x1="24906" y1="67692" x2="24906" y2="67692"/>
                        <a14:foregroundMark x1="36226" y1="67692" x2="36226" y2="67692"/>
                        <a14:foregroundMark x1="43774" y1="68462" x2="43774" y2="68462"/>
                        <a14:foregroundMark x1="53585" y1="66923" x2="53585" y2="66923"/>
                        <a14:foregroundMark x1="61132" y1="68462" x2="61132" y2="68462"/>
                        <a14:foregroundMark x1="70943" y1="63846" x2="70943" y2="63846"/>
                        <a14:foregroundMark x1="78491" y1="64615" x2="78491" y2="64615"/>
                        <a14:foregroundMark x1="80755" y1="70769" x2="80755" y2="70769"/>
                        <a14:foregroundMark x1="82264" y1="62308" x2="82264" y2="62308"/>
                        <a14:foregroundMark x1="89057" y1="67692" x2="89057" y2="67692"/>
                        <a14:foregroundMark x1="91321" y1="63077" x2="91321" y2="63077"/>
                        <a14:foregroundMark x1="30566" y1="64615" x2="30566" y2="64615"/>
                      </a14:backgroundRemoval>
                    </a14:imgEffect>
                  </a14:imgLayer>
                </a14:imgProps>
              </a:ext>
              <a:ext uri="{28A0092B-C50C-407E-A947-70E740481C1C}">
                <a14:useLocalDpi xmlns:a14="http://schemas.microsoft.com/office/drawing/2010/main"/>
              </a:ext>
            </a:extLst>
          </a:blip>
          <a:srcRect/>
          <a:stretch>
            <a:fillRect/>
          </a:stretch>
        </p:blipFill>
        <p:spPr bwMode="auto">
          <a:xfrm>
            <a:off x="6113794" y="4973133"/>
            <a:ext cx="1351719" cy="630641"/>
          </a:xfrm>
          <a:prstGeom prst="rect">
            <a:avLst/>
          </a:prstGeom>
          <a:noFill/>
          <a:extLst>
            <a:ext uri="{909E8E84-426E-40DD-AFC4-6F175D3DCCD1}">
              <a14:hiddenFill xmlns:a14="http://schemas.microsoft.com/office/drawing/2010/main">
                <a:solidFill>
                  <a:srgbClr val="FFFFFF"/>
                </a:solidFill>
              </a14:hiddenFill>
            </a:ext>
          </a:extLst>
        </p:spPr>
      </p:pic>
      <p:sp>
        <p:nvSpPr>
          <p:cNvPr id="74" name="矩形 73"/>
          <p:cNvSpPr/>
          <p:nvPr/>
        </p:nvSpPr>
        <p:spPr>
          <a:xfrm>
            <a:off x="5611802" y="1457465"/>
            <a:ext cx="2724318" cy="1334406"/>
          </a:xfrm>
          <a:prstGeom prst="rect">
            <a:avLst/>
          </a:prstGeom>
          <a:solidFill>
            <a:schemeClr val="bg1"/>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lang="zh-TW" altLang="en-US" sz="1400" b="1">
              <a:latin typeface="微軟正黑體" panose="020B0604030504040204" pitchFamily="34" charset="-120"/>
              <a:ea typeface="微軟正黑體" panose="020B0604030504040204" pitchFamily="34" charset="-120"/>
            </a:endParaRPr>
          </a:p>
        </p:txBody>
      </p:sp>
      <p:pic>
        <p:nvPicPr>
          <p:cNvPr id="75" name="Picture 45" descr="「cyberagent ventures」的圖片搜尋結果"/>
          <p:cNvPicPr>
            <a:picLocks noChangeAspect="1" noChangeArrowheads="1"/>
          </p:cNvPicPr>
          <p:nvPr/>
        </p:nvPicPr>
        <p:blipFill rotWithShape="1">
          <a:blip r:embed="rId27" cstate="print">
            <a:extLst>
              <a:ext uri="{28A0092B-C50C-407E-A947-70E740481C1C}">
                <a14:useLocalDpi xmlns:a14="http://schemas.microsoft.com/office/drawing/2010/main"/>
              </a:ext>
            </a:extLst>
          </a:blip>
          <a:srcRect/>
          <a:stretch/>
        </p:blipFill>
        <p:spPr bwMode="auto">
          <a:xfrm>
            <a:off x="5728598" y="1998330"/>
            <a:ext cx="1283236" cy="46543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0" descr="「中華開發創投」的圖片搜尋結果"/>
          <p:cNvPicPr>
            <a:picLocks noChangeAspect="1" noChangeArrowheads="1"/>
          </p:cNvPicPr>
          <p:nvPr/>
        </p:nvPicPr>
        <p:blipFill rotWithShape="1">
          <a:blip r:embed="rId28" cstate="print">
            <a:extLst>
              <a:ext uri="{28A0092B-C50C-407E-A947-70E740481C1C}">
                <a14:useLocalDpi xmlns:a14="http://schemas.microsoft.com/office/drawing/2010/main"/>
              </a:ext>
            </a:extLst>
          </a:blip>
          <a:srcRect/>
          <a:stretch/>
        </p:blipFill>
        <p:spPr bwMode="auto">
          <a:xfrm>
            <a:off x="6892501" y="2408589"/>
            <a:ext cx="1443075" cy="31646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8" descr="「wi harper」的圖片搜尋結果"/>
          <p:cNvPicPr>
            <a:picLocks noChangeAspect="1" noChangeArrowheads="1"/>
          </p:cNvPicPr>
          <p:nvPr/>
        </p:nvPicPr>
        <p:blipFill rotWithShape="1">
          <a:blip r:embed="rId29" cstate="print">
            <a:extLst>
              <a:ext uri="{28A0092B-C50C-407E-A947-70E740481C1C}">
                <a14:useLocalDpi xmlns:a14="http://schemas.microsoft.com/office/drawing/2010/main"/>
              </a:ext>
            </a:extLst>
          </a:blip>
          <a:srcRect/>
          <a:stretch/>
        </p:blipFill>
        <p:spPr bwMode="auto">
          <a:xfrm>
            <a:off x="6485816" y="1603623"/>
            <a:ext cx="1720075" cy="41678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Users\huang\Pictures\teasergogolook.png"/>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6674997" y="3592638"/>
            <a:ext cx="768937" cy="76893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 descr="C:\Users\huang\Pictures\armorize.png"/>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7648889" y="3199736"/>
            <a:ext cx="622601" cy="62260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7038356" y="5526015"/>
            <a:ext cx="1228641" cy="34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文字方塊 83"/>
          <p:cNvSpPr txBox="1"/>
          <p:nvPr/>
        </p:nvSpPr>
        <p:spPr>
          <a:xfrm>
            <a:off x="675233" y="1323658"/>
            <a:ext cx="1867577" cy="307777"/>
          </a:xfrm>
          <a:prstGeom prst="rect">
            <a:avLst/>
          </a:prstGeom>
          <a:solidFill>
            <a:schemeClr val="bg1">
              <a:lumMod val="50000"/>
            </a:schemeClr>
          </a:solidFill>
          <a:ln>
            <a:noFill/>
          </a:ln>
        </p:spPr>
        <p:txBody>
          <a:bodyPr wrap="square" rtlCol="0">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共同工作</a:t>
            </a:r>
            <a:r>
              <a:rPr lang="en-US" altLang="zh-TW" sz="1400" b="1" dirty="0">
                <a:solidFill>
                  <a:schemeClr val="bg1"/>
                </a:solidFill>
                <a:latin typeface="微軟正黑體" panose="020B0604030504040204" pitchFamily="34" charset="-120"/>
                <a:ea typeface="微軟正黑體" panose="020B0604030504040204" pitchFamily="34" charset="-120"/>
              </a:rPr>
              <a:t>/</a:t>
            </a:r>
            <a:r>
              <a:rPr lang="zh-TW" altLang="en-US" sz="1400" b="1" dirty="0">
                <a:solidFill>
                  <a:schemeClr val="bg1"/>
                </a:solidFill>
                <a:latin typeface="微軟正黑體" panose="020B0604030504040204" pitchFamily="34" charset="-120"/>
                <a:ea typeface="微軟正黑體" panose="020B0604030504040204" pitchFamily="34" charset="-120"/>
              </a:rPr>
              <a:t>育成空間</a:t>
            </a:r>
          </a:p>
        </p:txBody>
      </p:sp>
      <p:sp>
        <p:nvSpPr>
          <p:cNvPr id="85" name="文字方塊 84"/>
          <p:cNvSpPr txBox="1"/>
          <p:nvPr/>
        </p:nvSpPr>
        <p:spPr>
          <a:xfrm>
            <a:off x="5749084" y="1331305"/>
            <a:ext cx="899769" cy="307777"/>
          </a:xfrm>
          <a:prstGeom prst="rect">
            <a:avLst/>
          </a:prstGeom>
          <a:solidFill>
            <a:schemeClr val="bg1">
              <a:lumMod val="50000"/>
            </a:schemeClr>
          </a:solidFill>
          <a:ln>
            <a:noFill/>
          </a:ln>
        </p:spPr>
        <p:txBody>
          <a:bodyPr wrap="square" rtlCol="0">
            <a:spAutoFit/>
          </a:bodyPr>
          <a:lstStyle/>
          <a:p>
            <a:r>
              <a:rPr lang="zh-TW" altLang="en-US" sz="1400" b="1" dirty="0">
                <a:solidFill>
                  <a:schemeClr val="bg1"/>
                </a:solidFill>
                <a:latin typeface="微軟正黑體" panose="020B0604030504040204" pitchFamily="34" charset="-120"/>
                <a:ea typeface="微軟正黑體" panose="020B0604030504040204" pitchFamily="34" charset="-120"/>
              </a:rPr>
              <a:t>創投</a:t>
            </a:r>
          </a:p>
        </p:txBody>
      </p:sp>
      <p:sp>
        <p:nvSpPr>
          <p:cNvPr id="86" name="文字方塊 85"/>
          <p:cNvSpPr txBox="1"/>
          <p:nvPr/>
        </p:nvSpPr>
        <p:spPr>
          <a:xfrm>
            <a:off x="1371513" y="2407522"/>
            <a:ext cx="1334300" cy="307777"/>
          </a:xfrm>
          <a:prstGeom prst="rect">
            <a:avLst/>
          </a:prstGeom>
          <a:solidFill>
            <a:schemeClr val="bg1">
              <a:lumMod val="95000"/>
            </a:schemeClr>
          </a:solidFill>
          <a:ln>
            <a:noFill/>
          </a:ln>
        </p:spPr>
        <p:txBody>
          <a:bodyPr wrap="square" rtlCol="0">
            <a:spAutoFit/>
          </a:bodyPr>
          <a:lstStyle/>
          <a:p>
            <a:r>
              <a:rPr lang="zh-TW" altLang="en-US" sz="1400" b="1" dirty="0">
                <a:solidFill>
                  <a:schemeClr val="bg1">
                    <a:lumMod val="50000"/>
                  </a:schemeClr>
                </a:solidFill>
                <a:latin typeface="微軟正黑體" panose="020B0604030504040204" pitchFamily="34" charset="-120"/>
                <a:ea typeface="微軟正黑體" panose="020B0604030504040204" pitchFamily="34" charset="-120"/>
              </a:rPr>
              <a:t>各地育成中心</a:t>
            </a:r>
          </a:p>
        </p:txBody>
      </p:sp>
      <p:sp>
        <p:nvSpPr>
          <p:cNvPr id="87" name="文字方塊 86"/>
          <p:cNvSpPr txBox="1"/>
          <p:nvPr/>
        </p:nvSpPr>
        <p:spPr>
          <a:xfrm>
            <a:off x="366881" y="423806"/>
            <a:ext cx="8028122" cy="707886"/>
          </a:xfrm>
          <a:prstGeom prst="rect">
            <a:avLst/>
          </a:prstGeom>
          <a:noFill/>
        </p:spPr>
        <p:txBody>
          <a:bodyPr wrap="square" rtlCol="0">
            <a:spAutoFit/>
          </a:bodyPr>
          <a:lstStyle/>
          <a:p>
            <a:r>
              <a:rPr kumimoji="1" lang="zh-TW" altLang="en-US" sz="4000" b="1" dirty="0">
                <a:solidFill>
                  <a:srgbClr val="109B93"/>
                </a:solidFill>
                <a:latin typeface="微軟正黑體" panose="020B0604030504040204" pitchFamily="34" charset="-120"/>
                <a:ea typeface="微軟正黑體" panose="020B0604030504040204" pitchFamily="34" charset="-120"/>
                <a:cs typeface="Lantinghei TC Demibold" charset="-120"/>
              </a:rPr>
              <a:t>國內新創生態</a:t>
            </a:r>
            <a:r>
              <a:rPr kumimoji="1" lang="zh-TW" altLang="en-US" sz="40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系</a:t>
            </a:r>
            <a:r>
              <a:rPr kumimoji="1" lang="en-US" altLang="zh-TW" sz="40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a:t>
            </a:r>
            <a:r>
              <a:rPr kumimoji="1" lang="zh-TW" altLang="en-US" sz="40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初始</a:t>
            </a:r>
            <a:r>
              <a:rPr kumimoji="1" lang="en-US" altLang="zh-TW" sz="40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a:t>
            </a:r>
            <a:endParaRPr kumimoji="1" lang="en-US" altLang="zh-TW" sz="40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
        <p:nvSpPr>
          <p:cNvPr id="88" name="文字方塊 87"/>
          <p:cNvSpPr txBox="1"/>
          <p:nvPr/>
        </p:nvSpPr>
        <p:spPr>
          <a:xfrm>
            <a:off x="3523821" y="3520111"/>
            <a:ext cx="1664549" cy="830997"/>
          </a:xfrm>
          <a:prstGeom prst="rect">
            <a:avLst/>
          </a:prstGeom>
          <a:noFill/>
        </p:spPr>
        <p:txBody>
          <a:bodyPr wrap="square" rtlCol="0">
            <a:spAutoFit/>
          </a:bodyPr>
          <a:lstStyle/>
          <a:p>
            <a:r>
              <a:rPr kumimoji="1" lang="en-US" altLang="zh-TW" sz="4800" dirty="0">
                <a:solidFill>
                  <a:schemeClr val="bg1"/>
                </a:solidFill>
                <a:latin typeface="Impact" charset="0"/>
                <a:ea typeface="Impact" charset="0"/>
                <a:cs typeface="Impact" charset="0"/>
              </a:rPr>
              <a:t>2013</a:t>
            </a:r>
            <a:endParaRPr kumimoji="1" lang="zh-TW" altLang="en-US" sz="4800" dirty="0">
              <a:solidFill>
                <a:schemeClr val="bg1"/>
              </a:solidFill>
              <a:latin typeface="Impact" charset="0"/>
              <a:ea typeface="Impact" charset="0"/>
              <a:cs typeface="Impact" charset="0"/>
            </a:endParaRPr>
          </a:p>
        </p:txBody>
      </p:sp>
      <p:sp>
        <p:nvSpPr>
          <p:cNvPr id="89" name="文字方塊 88"/>
          <p:cNvSpPr txBox="1"/>
          <p:nvPr/>
        </p:nvSpPr>
        <p:spPr>
          <a:xfrm>
            <a:off x="4718767" y="4044600"/>
            <a:ext cx="1467068" cy="707886"/>
          </a:xfrm>
          <a:prstGeom prst="rect">
            <a:avLst/>
          </a:prstGeom>
          <a:noFill/>
        </p:spPr>
        <p:txBody>
          <a:bodyPr wrap="none" rtlCol="0">
            <a:spAutoFit/>
          </a:bodyPr>
          <a:lstStyle/>
          <a:p>
            <a:r>
              <a:rPr kumimoji="1" lang="zh-TW" altLang="en-US" sz="2000" b="1" dirty="0">
                <a:solidFill>
                  <a:schemeClr val="tx1">
                    <a:lumMod val="95000"/>
                    <a:lumOff val="5000"/>
                  </a:schemeClr>
                </a:solidFill>
                <a:latin typeface="Microsoft JhengHei" charset="-120"/>
                <a:ea typeface="Microsoft JhengHei" charset="-120"/>
                <a:cs typeface="Microsoft JhengHei" charset="-120"/>
              </a:rPr>
              <a:t>台灣</a:t>
            </a:r>
            <a:endParaRPr kumimoji="1" lang="en-US" altLang="zh-TW" sz="2000" b="1" dirty="0">
              <a:solidFill>
                <a:schemeClr val="tx1">
                  <a:lumMod val="95000"/>
                  <a:lumOff val="5000"/>
                </a:schemeClr>
              </a:solidFill>
              <a:latin typeface="Microsoft JhengHei" charset="-120"/>
              <a:ea typeface="Microsoft JhengHei" charset="-120"/>
              <a:cs typeface="Microsoft JhengHei" charset="-120"/>
            </a:endParaRPr>
          </a:p>
          <a:p>
            <a:r>
              <a:rPr kumimoji="1" lang="zh-TW" altLang="en-US" sz="2000" b="1" dirty="0">
                <a:solidFill>
                  <a:schemeClr val="tx1">
                    <a:lumMod val="95000"/>
                    <a:lumOff val="5000"/>
                  </a:schemeClr>
                </a:solidFill>
                <a:latin typeface="Microsoft JhengHei" charset="-120"/>
                <a:ea typeface="Microsoft JhengHei" charset="-120"/>
                <a:cs typeface="Microsoft JhengHei" charset="-120"/>
              </a:rPr>
              <a:t>新創生態系</a:t>
            </a:r>
          </a:p>
        </p:txBody>
      </p:sp>
      <p:pic>
        <p:nvPicPr>
          <p:cNvPr id="111" name="Picture 4" descr="「學校 icon」的圖片搜尋結果"/>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11070" y="2255798"/>
            <a:ext cx="537866" cy="53786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6" descr="「科技部」的圖片搜尋結果"/>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t="17805" b="29074"/>
          <a:stretch/>
        </p:blipFill>
        <p:spPr bwMode="auto">
          <a:xfrm>
            <a:off x="4503203" y="5231004"/>
            <a:ext cx="1202979" cy="37277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fiti」的圖片搜尋結果"/>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455301" y="5783847"/>
            <a:ext cx="1279779" cy="447263"/>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546443" y="6352473"/>
            <a:ext cx="7790436" cy="523220"/>
          </a:xfrm>
          <a:prstGeom prst="rect">
            <a:avLst/>
          </a:prstGeom>
          <a:noFill/>
        </p:spPr>
        <p:txBody>
          <a:bodyPr wrap="square" rtlCol="0">
            <a:spAutoFit/>
          </a:bodyPr>
          <a:lstStyle/>
          <a:p>
            <a:pPr marL="360363" indent="-360363"/>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註：加速器</a:t>
            </a:r>
            <a:r>
              <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rPr>
              <a:t>(accelerator)</a:t>
            </a:r>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，係近年興起的育成機構，常以</a:t>
            </a:r>
            <a:r>
              <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rPr>
              <a:t>3-6</a:t>
            </a:r>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個月為一期，密集提供創業資詢及資源，結訓時多會舉辦</a:t>
            </a:r>
            <a:r>
              <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rPr>
              <a:t>demo day</a:t>
            </a:r>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活動，進行投資媒合</a:t>
            </a:r>
            <a:endParaRPr lang="zh-TW" altLang="en-US" sz="14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14" name="群組 113"/>
          <p:cNvGrpSpPr/>
          <p:nvPr/>
        </p:nvGrpSpPr>
        <p:grpSpPr>
          <a:xfrm>
            <a:off x="5276767" y="-250743"/>
            <a:ext cx="3898228" cy="983729"/>
            <a:chOff x="270816" y="2023662"/>
            <a:chExt cx="8445867" cy="2131339"/>
          </a:xfrm>
        </p:grpSpPr>
        <p:grpSp>
          <p:nvGrpSpPr>
            <p:cNvPr id="115" name="群組 114"/>
            <p:cNvGrpSpPr/>
            <p:nvPr/>
          </p:nvGrpSpPr>
          <p:grpSpPr>
            <a:xfrm>
              <a:off x="270816" y="2023662"/>
              <a:ext cx="8067801" cy="1331829"/>
              <a:chOff x="207978" y="2718124"/>
              <a:chExt cx="8067801" cy="1331829"/>
            </a:xfrm>
          </p:grpSpPr>
          <p:sp>
            <p:nvSpPr>
              <p:cNvPr id="126" name="文字方塊 125"/>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127" name="文字方塊 126"/>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128" name="文字方塊 127"/>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129" name="文字方塊 128"/>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130" name="文字方塊 129"/>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116" name="群組 115"/>
            <p:cNvGrpSpPr/>
            <p:nvPr/>
          </p:nvGrpSpPr>
          <p:grpSpPr>
            <a:xfrm>
              <a:off x="465360" y="2888033"/>
              <a:ext cx="8251323" cy="1266968"/>
              <a:chOff x="583081" y="2898662"/>
              <a:chExt cx="8251323" cy="1266968"/>
            </a:xfrm>
          </p:grpSpPr>
          <p:sp>
            <p:nvSpPr>
              <p:cNvPr id="117" name="文字方塊 116"/>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118" name="三角形 57"/>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19" name="三角形 64"/>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20" name="三角形 65"/>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21" name="文字方塊 120"/>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22" name="文字方塊 121"/>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23" name="文字方塊 122"/>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24" name="文字方塊 123"/>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25" name="三角形 70"/>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Tree>
    <p:extLst>
      <p:ext uri="{BB962C8B-B14F-4D97-AF65-F5344CB8AC3E}">
        <p14:creationId xmlns:p14="http://schemas.microsoft.com/office/powerpoint/2010/main" val="224193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06591" y="6321486"/>
            <a:ext cx="2057400" cy="365125"/>
          </a:xfrm>
        </p:spPr>
        <p:txBody>
          <a:bodyPr/>
          <a:lstStyle/>
          <a:p>
            <a:fld id="{836F5446-3B7C-7642-B92A-DA0CBD8FCE7E}" type="slidenum">
              <a:rPr kumimoji="1" lang="zh-TW" altLang="en-US" smtClean="0"/>
              <a:t>8</a:t>
            </a:fld>
            <a:endParaRPr kumimoji="1" lang="zh-TW" altLang="en-US"/>
          </a:p>
        </p:txBody>
      </p:sp>
      <p:sp>
        <p:nvSpPr>
          <p:cNvPr id="59" name="AutoShape 31" descr="「創夢群眾募資平台」的圖片搜尋結果"/>
          <p:cNvSpPr>
            <a:spLocks noChangeAspect="1" noChangeArrowheads="1"/>
          </p:cNvSpPr>
          <p:nvPr/>
        </p:nvSpPr>
        <p:spPr bwMode="auto">
          <a:xfrm>
            <a:off x="713846" y="1077268"/>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sp>
        <p:nvSpPr>
          <p:cNvPr id="60" name="AutoShape 51" descr="「quest venture」的圖片搜尋結果"/>
          <p:cNvSpPr>
            <a:spLocks noChangeAspect="1" noChangeArrowheads="1"/>
          </p:cNvSpPr>
          <p:nvPr/>
        </p:nvSpPr>
        <p:spPr bwMode="auto">
          <a:xfrm>
            <a:off x="866492" y="1208666"/>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sp>
        <p:nvSpPr>
          <p:cNvPr id="61" name="AutoShape 57" descr="「心元資本」的圖片搜尋結果"/>
          <p:cNvSpPr>
            <a:spLocks noChangeAspect="1" noChangeArrowheads="1"/>
          </p:cNvSpPr>
          <p:nvPr/>
        </p:nvSpPr>
        <p:spPr bwMode="auto">
          <a:xfrm>
            <a:off x="1019137" y="1340063"/>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sp>
        <p:nvSpPr>
          <p:cNvPr id="64" name="AutoShape 18" descr="「ichef」的圖片搜尋結果"/>
          <p:cNvSpPr>
            <a:spLocks noChangeAspect="1" noChangeArrowheads="1"/>
          </p:cNvSpPr>
          <p:nvPr/>
        </p:nvSpPr>
        <p:spPr bwMode="auto">
          <a:xfrm>
            <a:off x="1171782" y="1471461"/>
            <a:ext cx="305292" cy="262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1400" b="1">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536811" y="1501502"/>
            <a:ext cx="5083302" cy="5086612"/>
            <a:chOff x="1926186" y="1782333"/>
            <a:chExt cx="5083302" cy="5086612"/>
          </a:xfrm>
        </p:grpSpPr>
        <p:sp>
          <p:nvSpPr>
            <p:cNvPr id="99" name="Shape 406"/>
            <p:cNvSpPr/>
            <p:nvPr/>
          </p:nvSpPr>
          <p:spPr bwMode="auto">
            <a:xfrm>
              <a:off x="3413699" y="3226147"/>
              <a:ext cx="2253164" cy="22546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09B93">
                <a:alpha val="58000"/>
              </a:srgbClr>
            </a:solidFill>
            <a:ln w="12700">
              <a:miter lim="400000"/>
            </a:ln>
          </p:spPr>
          <p:txBody>
            <a:bodyPr lIns="17145" rIns="17145"/>
            <a:lstStyle/>
            <a:p>
              <a:pPr defTabSz="342900" fontAlgn="auto">
                <a:spcBef>
                  <a:spcPts val="0"/>
                </a:spcBef>
                <a:spcAft>
                  <a:spcPts val="0"/>
                </a:spcAft>
                <a:buFontTx/>
                <a:buNone/>
                <a:defRPr sz="1800">
                  <a:latin typeface="Calibri"/>
                  <a:ea typeface="Calibri"/>
                  <a:cs typeface="Calibri"/>
                  <a:sym typeface="Calibri"/>
                </a:defRPr>
              </a:pPr>
              <a:endParaRPr sz="675" kern="0">
                <a:solidFill>
                  <a:schemeClr val="bg1"/>
                </a:solidFill>
                <a:latin typeface="Calibri"/>
                <a:ea typeface="Calibri"/>
                <a:cs typeface="Calibri"/>
                <a:sym typeface="Calibri"/>
              </a:endParaRPr>
            </a:p>
          </p:txBody>
        </p:sp>
        <p:sp>
          <p:nvSpPr>
            <p:cNvPr id="94" name="Shape 406"/>
            <p:cNvSpPr/>
            <p:nvPr/>
          </p:nvSpPr>
          <p:spPr bwMode="auto">
            <a:xfrm>
              <a:off x="1926186" y="1782333"/>
              <a:ext cx="5083302" cy="50866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B1AC">
                <a:alpha val="17000"/>
              </a:srgbClr>
            </a:solidFill>
            <a:ln w="12700">
              <a:miter lim="400000"/>
            </a:ln>
          </p:spPr>
          <p:txBody>
            <a:bodyPr lIns="17145" rIns="17145"/>
            <a:lstStyle/>
            <a:p>
              <a:pPr defTabSz="342900" fontAlgn="auto">
                <a:spcBef>
                  <a:spcPts val="0"/>
                </a:spcBef>
                <a:spcAft>
                  <a:spcPts val="0"/>
                </a:spcAft>
                <a:buFontTx/>
                <a:buNone/>
                <a:defRPr sz="1800">
                  <a:latin typeface="Calibri"/>
                  <a:ea typeface="Calibri"/>
                  <a:cs typeface="Calibri"/>
                  <a:sym typeface="Calibri"/>
                </a:defRPr>
              </a:pPr>
              <a:endParaRPr sz="675" kern="0">
                <a:solidFill>
                  <a:schemeClr val="bg1"/>
                </a:solidFill>
                <a:latin typeface="Calibri"/>
                <a:ea typeface="Calibri"/>
                <a:cs typeface="Calibri"/>
                <a:sym typeface="Calibri"/>
              </a:endParaRPr>
            </a:p>
          </p:txBody>
        </p:sp>
        <p:sp>
          <p:nvSpPr>
            <p:cNvPr id="95" name="Shape 420"/>
            <p:cNvSpPr>
              <a:spLocks noChangeArrowheads="1"/>
            </p:cNvSpPr>
            <p:nvPr/>
          </p:nvSpPr>
          <p:spPr bwMode="auto">
            <a:xfrm>
              <a:off x="2758910" y="2535179"/>
              <a:ext cx="3486801" cy="3488679"/>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
              <a:solidFill>
                <a:schemeClr val="bg1">
                  <a:lumMod val="75000"/>
                </a:scheme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96" name="Shape 420"/>
            <p:cNvSpPr>
              <a:spLocks noChangeArrowheads="1"/>
            </p:cNvSpPr>
            <p:nvPr/>
          </p:nvSpPr>
          <p:spPr bwMode="auto">
            <a:xfrm>
              <a:off x="3294927" y="3096926"/>
              <a:ext cx="2456103" cy="2457426"/>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
              <a:solidFill>
                <a:schemeClr val="bg1">
                  <a:lumMod val="75000"/>
                </a:schemeClr>
              </a:solidFill>
              <a:miter lim="4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97" name="文字方塊 96"/>
            <p:cNvSpPr txBox="1"/>
            <p:nvPr/>
          </p:nvSpPr>
          <p:spPr>
            <a:xfrm>
              <a:off x="3523821" y="4155793"/>
              <a:ext cx="1664549" cy="830997"/>
            </a:xfrm>
            <a:prstGeom prst="rect">
              <a:avLst/>
            </a:prstGeom>
            <a:noFill/>
          </p:spPr>
          <p:txBody>
            <a:bodyPr wrap="square" rtlCol="0">
              <a:spAutoFit/>
            </a:bodyPr>
            <a:lstStyle/>
            <a:p>
              <a:r>
                <a:rPr kumimoji="1" lang="en-US" altLang="zh-TW" sz="4800" dirty="0">
                  <a:solidFill>
                    <a:schemeClr val="bg1"/>
                  </a:solidFill>
                  <a:latin typeface="Impact" charset="0"/>
                  <a:ea typeface="Impact" charset="0"/>
                  <a:cs typeface="Impact" charset="0"/>
                </a:rPr>
                <a:t>2017</a:t>
              </a:r>
              <a:endParaRPr kumimoji="1" lang="zh-TW" altLang="en-US" sz="4800" dirty="0">
                <a:solidFill>
                  <a:schemeClr val="bg1"/>
                </a:solidFill>
                <a:latin typeface="Impact" charset="0"/>
                <a:ea typeface="Impact" charset="0"/>
                <a:cs typeface="Impact" charset="0"/>
              </a:endParaRPr>
            </a:p>
          </p:txBody>
        </p:sp>
        <p:sp>
          <p:nvSpPr>
            <p:cNvPr id="98" name="文字方塊 97"/>
            <p:cNvSpPr txBox="1"/>
            <p:nvPr/>
          </p:nvSpPr>
          <p:spPr>
            <a:xfrm>
              <a:off x="4584600" y="4505290"/>
              <a:ext cx="1467068" cy="707886"/>
            </a:xfrm>
            <a:prstGeom prst="rect">
              <a:avLst/>
            </a:prstGeom>
            <a:noFill/>
          </p:spPr>
          <p:txBody>
            <a:bodyPr wrap="none" rtlCol="0">
              <a:spAutoFit/>
            </a:bodyPr>
            <a:lstStyle/>
            <a:p>
              <a:r>
                <a:rPr kumimoji="1" lang="zh-TW" altLang="en-US" sz="2000" b="1" dirty="0">
                  <a:solidFill>
                    <a:schemeClr val="tx1">
                      <a:lumMod val="95000"/>
                      <a:lumOff val="5000"/>
                    </a:schemeClr>
                  </a:solidFill>
                  <a:latin typeface="Microsoft JhengHei" charset="-120"/>
                  <a:ea typeface="Microsoft JhengHei" charset="-120"/>
                  <a:cs typeface="Microsoft JhengHei" charset="-120"/>
                </a:rPr>
                <a:t>台灣</a:t>
              </a:r>
              <a:endParaRPr kumimoji="1" lang="en-US" altLang="zh-TW" sz="2000" b="1" dirty="0">
                <a:solidFill>
                  <a:schemeClr val="tx1">
                    <a:lumMod val="95000"/>
                    <a:lumOff val="5000"/>
                  </a:schemeClr>
                </a:solidFill>
                <a:latin typeface="Microsoft JhengHei" charset="-120"/>
                <a:ea typeface="Microsoft JhengHei" charset="-120"/>
                <a:cs typeface="Microsoft JhengHei" charset="-120"/>
              </a:endParaRPr>
            </a:p>
            <a:p>
              <a:r>
                <a:rPr kumimoji="1" lang="zh-TW" altLang="en-US" sz="2000" b="1" dirty="0">
                  <a:solidFill>
                    <a:schemeClr val="tx1">
                      <a:lumMod val="95000"/>
                      <a:lumOff val="5000"/>
                    </a:schemeClr>
                  </a:solidFill>
                  <a:latin typeface="Microsoft JhengHei" charset="-120"/>
                  <a:ea typeface="Microsoft JhengHei" charset="-120"/>
                  <a:cs typeface="Microsoft JhengHei" charset="-120"/>
                </a:rPr>
                <a:t>新創生態系</a:t>
              </a:r>
            </a:p>
          </p:txBody>
        </p:sp>
      </p:grpSp>
      <p:grpSp>
        <p:nvGrpSpPr>
          <p:cNvPr id="100" name="群組 99"/>
          <p:cNvGrpSpPr/>
          <p:nvPr/>
        </p:nvGrpSpPr>
        <p:grpSpPr>
          <a:xfrm>
            <a:off x="252488" y="771318"/>
            <a:ext cx="8611476" cy="5801387"/>
            <a:chOff x="353011" y="753155"/>
            <a:chExt cx="8611476" cy="5801387"/>
          </a:xfrm>
        </p:grpSpPr>
        <p:sp>
          <p:nvSpPr>
            <p:cNvPr id="101" name="矩形 100"/>
            <p:cNvSpPr/>
            <p:nvPr/>
          </p:nvSpPr>
          <p:spPr>
            <a:xfrm>
              <a:off x="6154188" y="5387875"/>
              <a:ext cx="2810299" cy="1166667"/>
            </a:xfrm>
            <a:prstGeom prst="rect">
              <a:avLst/>
            </a:prstGeom>
            <a:solidFill>
              <a:schemeClr val="bg1"/>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02" name="文字方塊 101"/>
            <p:cNvSpPr txBox="1"/>
            <p:nvPr/>
          </p:nvSpPr>
          <p:spPr>
            <a:xfrm>
              <a:off x="6252523" y="5256771"/>
              <a:ext cx="684263" cy="276999"/>
            </a:xfrm>
            <a:prstGeom prst="rect">
              <a:avLst/>
            </a:prstGeom>
            <a:solidFill>
              <a:schemeClr val="bg1">
                <a:lumMod val="50000"/>
              </a:schemeClr>
            </a:solidFill>
          </p:spPr>
          <p:txBody>
            <a:bodyPr wrap="square" rtlCol="0">
              <a:spAutoFit/>
            </a:bodyPr>
            <a:lstStyle/>
            <a:p>
              <a:r>
                <a:rPr lang="zh-TW" altLang="en-US" sz="1200" b="1" dirty="0">
                  <a:solidFill>
                    <a:schemeClr val="bg1">
                      <a:lumMod val="95000"/>
                    </a:schemeClr>
                  </a:solidFill>
                  <a:latin typeface="微軟正黑體" panose="020B0604030504040204" pitchFamily="34" charset="-120"/>
                  <a:ea typeface="微軟正黑體" panose="020B0604030504040204" pitchFamily="34" charset="-120"/>
                </a:rPr>
                <a:t>大企業</a:t>
              </a:r>
            </a:p>
          </p:txBody>
        </p:sp>
        <p:sp>
          <p:nvSpPr>
            <p:cNvPr id="103" name="矩形 102"/>
            <p:cNvSpPr/>
            <p:nvPr/>
          </p:nvSpPr>
          <p:spPr>
            <a:xfrm>
              <a:off x="3270864" y="5381002"/>
              <a:ext cx="2775042" cy="1173540"/>
            </a:xfrm>
            <a:prstGeom prst="rect">
              <a:avLst/>
            </a:prstGeom>
            <a:solidFill>
              <a:schemeClr val="bg1"/>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pic>
          <p:nvPicPr>
            <p:cNvPr id="104" name="Picture 18" descr="「卡市達創業加油站」的圖片搜尋結果"/>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948279" y="1484819"/>
              <a:ext cx="638444" cy="386894"/>
            </a:xfrm>
            <a:prstGeom prst="rect">
              <a:avLst/>
            </a:prstGeom>
            <a:noFill/>
            <a:extLst>
              <a:ext uri="{909E8E84-426E-40DD-AFC4-6F175D3DCCD1}">
                <a14:hiddenFill xmlns:a14="http://schemas.microsoft.com/office/drawing/2010/main">
                  <a:solidFill>
                    <a:srgbClr val="FFFFFF"/>
                  </a:solidFill>
                </a14:hiddenFill>
              </a:ext>
            </a:extLst>
          </p:spPr>
        </p:pic>
        <p:sp>
          <p:nvSpPr>
            <p:cNvPr id="105" name="矩形 104"/>
            <p:cNvSpPr/>
            <p:nvPr/>
          </p:nvSpPr>
          <p:spPr>
            <a:xfrm>
              <a:off x="393486" y="2586463"/>
              <a:ext cx="2454460" cy="1154720"/>
            </a:xfrm>
            <a:prstGeom prst="rect">
              <a:avLst/>
            </a:prstGeom>
            <a:solidFill>
              <a:schemeClr val="bg1"/>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b="1">
                <a:latin typeface="微軟正黑體" panose="020B0604030504040204" pitchFamily="34" charset="-120"/>
                <a:ea typeface="微軟正黑體" panose="020B0604030504040204" pitchFamily="34" charset="-120"/>
              </a:endParaRPr>
            </a:p>
          </p:txBody>
        </p:sp>
        <p:pic>
          <p:nvPicPr>
            <p:cNvPr id="106" name="Picture 39" descr="「貝殼放大」的圖片搜尋結果"/>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13681" y="3287508"/>
              <a:ext cx="1398777" cy="380242"/>
            </a:xfrm>
            <a:prstGeom prst="rect">
              <a:avLst/>
            </a:prstGeom>
            <a:noFill/>
            <a:extLst>
              <a:ext uri="{909E8E84-426E-40DD-AFC4-6F175D3DCCD1}">
                <a14:hiddenFill xmlns:a14="http://schemas.microsoft.com/office/drawing/2010/main">
                  <a:solidFill>
                    <a:srgbClr val="FFFFFF"/>
                  </a:solidFill>
                </a14:hiddenFill>
              </a:ext>
            </a:extLst>
          </p:spPr>
        </p:pic>
        <p:sp>
          <p:nvSpPr>
            <p:cNvPr id="107" name="矩形 106"/>
            <p:cNvSpPr/>
            <p:nvPr/>
          </p:nvSpPr>
          <p:spPr>
            <a:xfrm>
              <a:off x="2964988" y="2922434"/>
              <a:ext cx="2587233" cy="818749"/>
            </a:xfrm>
            <a:prstGeom prst="rect">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endParaRPr lang="zh-TW" altLang="en-US" b="1">
                <a:latin typeface="微軟正黑體" panose="020B0604030504040204" pitchFamily="34" charset="-120"/>
                <a:ea typeface="微軟正黑體" panose="020B0604030504040204" pitchFamily="34" charset="-120"/>
              </a:endParaRPr>
            </a:p>
          </p:txBody>
        </p:sp>
        <p:sp>
          <p:nvSpPr>
            <p:cNvPr id="108" name="矩形 107"/>
            <p:cNvSpPr/>
            <p:nvPr/>
          </p:nvSpPr>
          <p:spPr>
            <a:xfrm>
              <a:off x="365805" y="3880543"/>
              <a:ext cx="2482141" cy="1317083"/>
            </a:xfrm>
            <a:prstGeom prst="rect">
              <a:avLst/>
            </a:prstGeom>
            <a:solidFill>
              <a:schemeClr val="bg1"/>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endParaRPr lang="zh-TW" altLang="en-US" b="1">
                <a:latin typeface="微軟正黑體" panose="020B0604030504040204" pitchFamily="34" charset="-120"/>
                <a:ea typeface="微軟正黑體" panose="020B0604030504040204" pitchFamily="34" charset="-120"/>
              </a:endParaRPr>
            </a:p>
          </p:txBody>
        </p:sp>
        <p:sp>
          <p:nvSpPr>
            <p:cNvPr id="109" name="文字方塊 108"/>
            <p:cNvSpPr txBox="1"/>
            <p:nvPr/>
          </p:nvSpPr>
          <p:spPr>
            <a:xfrm>
              <a:off x="435150" y="3753397"/>
              <a:ext cx="583104" cy="276999"/>
            </a:xfrm>
            <a:prstGeom prst="rect">
              <a:avLst/>
            </a:prstGeom>
            <a:solidFill>
              <a:schemeClr val="bg1">
                <a:lumMod val="50000"/>
              </a:schemeClr>
            </a:solidFill>
          </p:spPr>
          <p:txBody>
            <a:bodyPr wrap="square" rtlCol="0">
              <a:spAutoFit/>
            </a:bodyPr>
            <a:lstStyle/>
            <a:p>
              <a:r>
                <a:rPr lang="zh-TW" altLang="en-US" sz="1200" b="1" dirty="0">
                  <a:solidFill>
                    <a:schemeClr val="bg1">
                      <a:lumMod val="95000"/>
                    </a:schemeClr>
                  </a:solidFill>
                  <a:latin typeface="微軟正黑體" panose="020B0604030504040204" pitchFamily="34" charset="-120"/>
                  <a:ea typeface="微軟正黑體" panose="020B0604030504040204" pitchFamily="34" charset="-120"/>
                </a:rPr>
                <a:t>媒體</a:t>
              </a:r>
            </a:p>
          </p:txBody>
        </p:sp>
        <p:sp>
          <p:nvSpPr>
            <p:cNvPr id="110" name="文字方塊 109"/>
            <p:cNvSpPr txBox="1"/>
            <p:nvPr/>
          </p:nvSpPr>
          <p:spPr>
            <a:xfrm>
              <a:off x="447137" y="2454935"/>
              <a:ext cx="849900" cy="276999"/>
            </a:xfrm>
            <a:prstGeom prst="rect">
              <a:avLst/>
            </a:prstGeom>
            <a:solidFill>
              <a:schemeClr val="bg1">
                <a:lumMod val="50000"/>
              </a:schemeClr>
            </a:solidFill>
          </p:spPr>
          <p:txBody>
            <a:bodyPr wrap="square" rtlCol="0">
              <a:spAutoFit/>
            </a:bodyPr>
            <a:lstStyle>
              <a:defPPr>
                <a:defRPr lang="zh-TW"/>
              </a:defPPr>
              <a:lvl1pPr algn="ctr">
                <a:defRPr sz="1200">
                  <a:latin typeface="Berlin Sans FB" panose="020E0602020502020306" pitchFamily="34" charset="0"/>
                </a:defRPr>
              </a:lvl1pPr>
            </a:lstStyle>
            <a:p>
              <a:pPr algn="l"/>
              <a:r>
                <a:rPr lang="zh-TW" altLang="en-US" b="1" dirty="0">
                  <a:solidFill>
                    <a:schemeClr val="bg1">
                      <a:lumMod val="95000"/>
                    </a:schemeClr>
                  </a:solidFill>
                  <a:latin typeface="微軟正黑體" panose="020B0604030504040204" pitchFamily="34" charset="-120"/>
                  <a:ea typeface="微軟正黑體" panose="020B0604030504040204" pitchFamily="34" charset="-120"/>
                </a:rPr>
                <a:t>群眾募資</a:t>
              </a:r>
            </a:p>
          </p:txBody>
        </p:sp>
        <p:sp>
          <p:nvSpPr>
            <p:cNvPr id="111" name="矩形 110"/>
            <p:cNvSpPr/>
            <p:nvPr/>
          </p:nvSpPr>
          <p:spPr>
            <a:xfrm>
              <a:off x="393486" y="908003"/>
              <a:ext cx="3735315" cy="14605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b="1">
                <a:latin typeface="微軟正黑體" panose="020B0604030504040204" pitchFamily="34" charset="-120"/>
                <a:ea typeface="微軟正黑體" panose="020B0604030504040204" pitchFamily="34" charset="-120"/>
              </a:endParaRPr>
            </a:p>
          </p:txBody>
        </p:sp>
        <p:sp>
          <p:nvSpPr>
            <p:cNvPr id="112" name="矩形 111"/>
            <p:cNvSpPr/>
            <p:nvPr/>
          </p:nvSpPr>
          <p:spPr>
            <a:xfrm>
              <a:off x="353011" y="5387875"/>
              <a:ext cx="2823714" cy="1166580"/>
            </a:xfrm>
            <a:prstGeom prst="rect">
              <a:avLst/>
            </a:prstGeom>
            <a:solidFill>
              <a:schemeClr val="bg1"/>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13" name="矩形 112"/>
            <p:cNvSpPr/>
            <p:nvPr/>
          </p:nvSpPr>
          <p:spPr>
            <a:xfrm>
              <a:off x="4236792" y="899045"/>
              <a:ext cx="4727693" cy="1834944"/>
            </a:xfrm>
            <a:prstGeom prst="rect">
              <a:avLst/>
            </a:prstGeom>
            <a:solidFill>
              <a:schemeClr val="bg1"/>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lang="zh-TW" altLang="en-US" b="1">
                <a:latin typeface="微軟正黑體" panose="020B0604030504040204" pitchFamily="34" charset="-120"/>
                <a:ea typeface="微軟正黑體" panose="020B0604030504040204" pitchFamily="34" charset="-120"/>
              </a:endParaRPr>
            </a:p>
          </p:txBody>
        </p:sp>
        <p:pic>
          <p:nvPicPr>
            <p:cNvPr id="114" name="Picture 4" descr="相關圖片"/>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0510" y="4008483"/>
              <a:ext cx="966370" cy="39678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tech orange」的圖片搜尋結果"/>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5591" y="4461541"/>
              <a:ext cx="1467763" cy="23882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panx」的圖片搜尋結果"/>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61285" y="3982352"/>
              <a:ext cx="458065" cy="52227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0" descr="「inside」的圖片搜尋結果"/>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2290" y="4794875"/>
              <a:ext cx="728016" cy="260306"/>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2" descr="相關圖片"/>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297036" y="4790288"/>
              <a:ext cx="913257" cy="28878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4" descr="「創新拿鐵」的圖片搜尋結果"/>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2102699" y="4580955"/>
              <a:ext cx="682769" cy="53364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6" descr="「社企流」的圖片搜尋結果"/>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444513" y="4068552"/>
              <a:ext cx="750768" cy="29591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8" descr="「futureward」的圖片搜尋結果"/>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032990" y="3066592"/>
              <a:ext cx="1209065" cy="24557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0" descr="「美鈦」的圖片搜尋結果"/>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l="6538" t="24177" r="12109" b="15999"/>
            <a:stretch/>
          </p:blipFill>
          <p:spPr bwMode="auto">
            <a:xfrm>
              <a:off x="4043459" y="3401080"/>
              <a:ext cx="653927" cy="233661"/>
            </a:xfrm>
            <a:prstGeom prst="rect">
              <a:avLst/>
            </a:prstGeom>
            <a:noFill/>
            <a:extLst>
              <a:ext uri="{909E8E84-426E-40DD-AFC4-6F175D3DCCD1}">
                <a14:hiddenFill xmlns:a14="http://schemas.microsoft.com/office/drawing/2010/main">
                  <a:solidFill>
                    <a:srgbClr val="FFFFFF"/>
                  </a:solidFill>
                </a14:hiddenFill>
              </a:ext>
            </a:extLst>
          </p:spPr>
        </p:pic>
        <p:sp>
          <p:nvSpPr>
            <p:cNvPr id="123" name="AutoShape 31" descr="「創夢群眾募資平台」的圖片搜尋結果"/>
            <p:cNvSpPr>
              <a:spLocks noChangeAspect="1" noChangeArrowheads="1"/>
            </p:cNvSpPr>
            <p:nvPr/>
          </p:nvSpPr>
          <p:spPr bwMode="auto">
            <a:xfrm>
              <a:off x="461913" y="753155"/>
              <a:ext cx="298443" cy="264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b="1">
                <a:latin typeface="微軟正黑體" panose="020B0604030504040204" pitchFamily="34" charset="-120"/>
                <a:ea typeface="微軟正黑體" panose="020B0604030504040204" pitchFamily="34" charset="-120"/>
              </a:endParaRPr>
            </a:p>
          </p:txBody>
        </p:sp>
        <p:pic>
          <p:nvPicPr>
            <p:cNvPr id="124" name="Picture 14" descr="「創夢市集」的圖片搜尋結果"/>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90666" y="2962050"/>
              <a:ext cx="684929" cy="27936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6" descr="「flyingv」的圖片搜尋結果"/>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56519" y="3118654"/>
              <a:ext cx="863614" cy="71794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7"/>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832858" y="2723286"/>
              <a:ext cx="917115" cy="20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 name="Picture 35" descr="「群木貝果」的圖片搜尋結果"/>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10320" y="2652392"/>
              <a:ext cx="1385766" cy="334462"/>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37" descr="「嘖嘖」的圖片搜尋結果"/>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044748" y="2967840"/>
              <a:ext cx="691905" cy="306234"/>
            </a:xfrm>
            <a:prstGeom prst="rect">
              <a:avLst/>
            </a:prstGeom>
            <a:noFill/>
            <a:extLst>
              <a:ext uri="{909E8E84-426E-40DD-AFC4-6F175D3DCCD1}">
                <a14:hiddenFill xmlns:a14="http://schemas.microsoft.com/office/drawing/2010/main">
                  <a:solidFill>
                    <a:srgbClr val="FFFFFF"/>
                  </a:solidFill>
                </a14:hiddenFill>
              </a:ext>
            </a:extLst>
          </p:spPr>
        </p:pic>
        <p:sp>
          <p:nvSpPr>
            <p:cNvPr id="129" name="AutoShape 51" descr="「quest venture」的圖片搜尋結果"/>
            <p:cNvSpPr>
              <a:spLocks noChangeAspect="1" noChangeArrowheads="1"/>
            </p:cNvSpPr>
            <p:nvPr/>
          </p:nvSpPr>
          <p:spPr bwMode="auto">
            <a:xfrm>
              <a:off x="611135" y="885621"/>
              <a:ext cx="298443" cy="264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b="1">
                <a:latin typeface="微軟正黑體" panose="020B0604030504040204" pitchFamily="34" charset="-120"/>
                <a:ea typeface="微軟正黑體" panose="020B0604030504040204" pitchFamily="34" charset="-120"/>
              </a:endParaRPr>
            </a:p>
          </p:txBody>
        </p:sp>
        <p:sp>
          <p:nvSpPr>
            <p:cNvPr id="130" name="AutoShape 57" descr="「心元資本」的圖片搜尋結果"/>
            <p:cNvSpPr>
              <a:spLocks noChangeAspect="1" noChangeArrowheads="1"/>
            </p:cNvSpPr>
            <p:nvPr/>
          </p:nvSpPr>
          <p:spPr bwMode="auto">
            <a:xfrm>
              <a:off x="760356" y="1018088"/>
              <a:ext cx="298443" cy="264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b="1">
                <a:latin typeface="微軟正黑體" panose="020B0604030504040204" pitchFamily="34" charset="-120"/>
                <a:ea typeface="微軟正黑體" panose="020B0604030504040204" pitchFamily="34" charset="-120"/>
              </a:endParaRPr>
            </a:p>
          </p:txBody>
        </p:sp>
        <p:pic>
          <p:nvPicPr>
            <p:cNvPr id="131" name="Picture 41" descr="「500 startups」的圖片搜尋結果"/>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776640" y="1062498"/>
              <a:ext cx="645094" cy="58074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3" descr="「b dash ventures」的圖片搜尋結果"/>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l="6613" t="39706" r="5987" b="40406"/>
            <a:stretch/>
          </p:blipFill>
          <p:spPr bwMode="auto">
            <a:xfrm>
              <a:off x="5625068" y="1999336"/>
              <a:ext cx="2038753" cy="219271"/>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5" descr="「cyberagent ventures」的圖片搜尋結果"/>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a:stretch/>
          </p:blipFill>
          <p:spPr bwMode="auto">
            <a:xfrm>
              <a:off x="6632578" y="1283021"/>
              <a:ext cx="1138219" cy="38534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7" descr="相關圖片"/>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5134646" y="1517929"/>
              <a:ext cx="417573" cy="36547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9" descr="「mesh venture」的圖片搜尋結果"/>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6557765" y="1043362"/>
              <a:ext cx="1028267" cy="203655"/>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55" descr="http://www.questventures.com/wp-content/uploads/2016/04/Quest-Ventures-logo-Square-English-2000x2000.png"/>
            <p:cNvPicPr>
              <a:picLocks noChangeAspect="1" noChangeArrowheads="1"/>
            </p:cNvPicPr>
            <p:nvPr/>
          </p:nvPicPr>
          <p:blipFill rotWithShape="1">
            <a:blip r:embed="rId23" cstate="print">
              <a:extLst>
                <a:ext uri="{28A0092B-C50C-407E-A947-70E740481C1C}">
                  <a14:useLocalDpi xmlns:a14="http://schemas.microsoft.com/office/drawing/2010/main"/>
                </a:ext>
              </a:extLst>
            </a:blip>
            <a:srcRect l="7754" t="30198" r="8295" b="30623"/>
            <a:stretch/>
          </p:blipFill>
          <p:spPr bwMode="auto">
            <a:xfrm>
              <a:off x="7730066" y="1747649"/>
              <a:ext cx="885339" cy="371956"/>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59" descr="相關圖片"/>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5948268" y="2324731"/>
              <a:ext cx="1543830" cy="262525"/>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61" descr="相關圖片"/>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8038303" y="1311661"/>
              <a:ext cx="761523" cy="37806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64" descr="「infinity venture」的圖片搜尋結果"/>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4409752" y="1545619"/>
              <a:ext cx="547880" cy="49322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66" descr="「translink capital」的圖片搜尋結果"/>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5744871" y="1736702"/>
              <a:ext cx="1858132" cy="179656"/>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68" descr="「wi harper」的圖片搜尋結果"/>
            <p:cNvPicPr>
              <a:picLocks noChangeAspect="1" noChangeArrowheads="1"/>
            </p:cNvPicPr>
            <p:nvPr/>
          </p:nvPicPr>
          <p:blipFill rotWithShape="1">
            <a:blip r:embed="rId28" cstate="print">
              <a:extLst>
                <a:ext uri="{28A0092B-C50C-407E-A947-70E740481C1C}">
                  <a14:useLocalDpi xmlns:a14="http://schemas.microsoft.com/office/drawing/2010/main"/>
                </a:ext>
              </a:extLst>
            </a:blip>
            <a:srcRect/>
            <a:stretch/>
          </p:blipFill>
          <p:spPr bwMode="auto">
            <a:xfrm>
              <a:off x="7522148" y="2204649"/>
              <a:ext cx="1372740" cy="39161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70" descr="「中華開發創投」的圖片搜尋結果"/>
            <p:cNvPicPr>
              <a:picLocks noChangeAspect="1" noChangeArrowheads="1"/>
            </p:cNvPicPr>
            <p:nvPr/>
          </p:nvPicPr>
          <p:blipFill rotWithShape="1">
            <a:blip r:embed="rId29" cstate="print">
              <a:extLst>
                <a:ext uri="{28A0092B-C50C-407E-A947-70E740481C1C}">
                  <a14:useLocalDpi xmlns:a14="http://schemas.microsoft.com/office/drawing/2010/main"/>
                </a:ext>
              </a:extLst>
            </a:blip>
            <a:srcRect/>
            <a:stretch/>
          </p:blipFill>
          <p:spPr bwMode="auto">
            <a:xfrm>
              <a:off x="4420479" y="2376792"/>
              <a:ext cx="1346351" cy="275599"/>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72" descr="「appworks」的圖片搜尋結果"/>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1366432" y="5490144"/>
              <a:ext cx="962099" cy="189085"/>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74" descr="「garage+」的圖片搜尋結果"/>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497058" y="5492185"/>
              <a:ext cx="837267" cy="31152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76" descr="「mox」的圖片搜尋結果"/>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573669" y="6256983"/>
              <a:ext cx="645056" cy="243692"/>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82" descr="「ta 台灣創塑」的圖片搜尋結果"/>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2369531" y="5511544"/>
              <a:ext cx="764464" cy="162092"/>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84" descr="沒有自動替代文字。"/>
            <p:cNvPicPr>
              <a:picLocks noChangeAspect="1" noChangeArrowheads="1"/>
            </p:cNvPicPr>
            <p:nvPr/>
          </p:nvPicPr>
          <p:blipFill rotWithShape="1">
            <a:blip r:embed="rId34" cstate="print">
              <a:extLst>
                <a:ext uri="{28A0092B-C50C-407E-A947-70E740481C1C}">
                  <a14:useLocalDpi xmlns:a14="http://schemas.microsoft.com/office/drawing/2010/main"/>
                </a:ext>
              </a:extLst>
            </a:blip>
            <a:srcRect/>
            <a:stretch/>
          </p:blipFill>
          <p:spPr bwMode="auto">
            <a:xfrm>
              <a:off x="2629927" y="5965099"/>
              <a:ext cx="347222" cy="249655"/>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86" descr="「tss」的圖片搜尋結果"/>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a:off x="471703" y="5915753"/>
              <a:ext cx="902965" cy="242863"/>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國發會」的圖片搜尋結果"/>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3379386" y="5522567"/>
              <a:ext cx="1247799" cy="235752"/>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2" descr="「contact taiwan」的圖片搜尋結果"/>
            <p:cNvPicPr>
              <a:picLocks noChangeAspect="1" noChangeArrowheads="1"/>
            </p:cNvPicPr>
            <p:nvPr/>
          </p:nvPicPr>
          <p:blipFill>
            <a:blip r:embed="rId37" cstate="print">
              <a:extLst>
                <a:ext uri="{28A0092B-C50C-407E-A947-70E740481C1C}">
                  <a14:useLocalDpi xmlns:a14="http://schemas.microsoft.com/office/drawing/2010/main"/>
                </a:ext>
              </a:extLst>
            </a:blip>
            <a:srcRect/>
            <a:stretch>
              <a:fillRect/>
            </a:stretch>
          </p:blipFill>
          <p:spPr bwMode="auto">
            <a:xfrm>
              <a:off x="3459733" y="6164581"/>
              <a:ext cx="742267" cy="334264"/>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4" descr="「科技部」的圖片搜尋結果"/>
            <p:cNvPicPr>
              <a:picLocks noChangeAspect="1" noChangeArrowheads="1"/>
            </p:cNvPicPr>
            <p:nvPr/>
          </p:nvPicPr>
          <p:blipFill rotWithShape="1">
            <a:blip r:embed="rId38" cstate="print">
              <a:extLst>
                <a:ext uri="{28A0092B-C50C-407E-A947-70E740481C1C}">
                  <a14:useLocalDpi xmlns:a14="http://schemas.microsoft.com/office/drawing/2010/main"/>
                </a:ext>
              </a:extLst>
            </a:blip>
            <a:srcRect/>
            <a:stretch/>
          </p:blipFill>
          <p:spPr bwMode="auto">
            <a:xfrm>
              <a:off x="4602943" y="5545077"/>
              <a:ext cx="623380" cy="20574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6" descr="「工研院」的圖片搜尋結果"/>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4333368" y="6238385"/>
              <a:ext cx="1070267" cy="21988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8" descr="「青年圓夢往」的圖片搜尋結果"/>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4805147" y="5831105"/>
              <a:ext cx="699099" cy="278507"/>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0" descr="「聯發科」的圖片搜尋結果"/>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6229675" y="5522734"/>
              <a:ext cx="711623" cy="286556"/>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2" descr="「htc logo」的圖片搜尋結果"/>
            <p:cNvPicPr>
              <a:picLocks noChangeAspect="1" noChangeArrowheads="1"/>
            </p:cNvPicPr>
            <p:nvPr/>
          </p:nvPicPr>
          <p:blipFill>
            <a:blip r:embed="rId42" cstate="print">
              <a:extLst>
                <a:ext uri="{28A0092B-C50C-407E-A947-70E740481C1C}">
                  <a14:useLocalDpi xmlns:a14="http://schemas.microsoft.com/office/drawing/2010/main"/>
                </a:ext>
              </a:extLst>
            </a:blip>
            <a:srcRect/>
            <a:stretch>
              <a:fillRect/>
            </a:stretch>
          </p:blipFill>
          <p:spPr bwMode="auto">
            <a:xfrm>
              <a:off x="7818887" y="6104093"/>
              <a:ext cx="430913" cy="16474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4" descr="「廣達」的圖片搜尋結果"/>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8426938" y="5781585"/>
              <a:ext cx="439637" cy="378822"/>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6" descr="「緯創」的圖片搜尋結果"/>
            <p:cNvPicPr>
              <a:picLocks noChangeAspect="1" noChangeArrowheads="1"/>
            </p:cNvPicPr>
            <p:nvPr/>
          </p:nvPicPr>
          <p:blipFill rotWithShape="1">
            <a:blip r:embed="rId44" cstate="print">
              <a:extLst>
                <a:ext uri="{28A0092B-C50C-407E-A947-70E740481C1C}">
                  <a14:useLocalDpi xmlns:a14="http://schemas.microsoft.com/office/drawing/2010/main"/>
                </a:ext>
              </a:extLst>
            </a:blip>
            <a:srcRect/>
            <a:stretch/>
          </p:blipFill>
          <p:spPr bwMode="auto">
            <a:xfrm>
              <a:off x="7056808" y="6105555"/>
              <a:ext cx="655553" cy="151575"/>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8" descr="「TSMC」的圖片搜尋結果"/>
            <p:cNvPicPr>
              <a:picLocks noChangeAspect="1" noChangeArrowheads="1"/>
            </p:cNvPicPr>
            <p:nvPr/>
          </p:nvPicPr>
          <p:blipFill>
            <a:blip r:embed="rId45" cstate="print">
              <a:extLst>
                <a:ext uri="{28A0092B-C50C-407E-A947-70E740481C1C}">
                  <a14:useLocalDpi xmlns:a14="http://schemas.microsoft.com/office/drawing/2010/main"/>
                </a:ext>
              </a:extLst>
            </a:blip>
            <a:srcRect/>
            <a:stretch>
              <a:fillRect/>
            </a:stretch>
          </p:blipFill>
          <p:spPr bwMode="auto">
            <a:xfrm>
              <a:off x="7663821" y="5473779"/>
              <a:ext cx="308114" cy="277038"/>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30" descr="「中華電信」的圖片搜尋結果"/>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8195090" y="5477206"/>
              <a:ext cx="652132" cy="21496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32" descr="「台達電」的圖片搜尋結果"/>
            <p:cNvPicPr>
              <a:picLocks noChangeAspect="1" noChangeArrowheads="1"/>
            </p:cNvPicPr>
            <p:nvPr/>
          </p:nvPicPr>
          <p:blipFill rotWithShape="1">
            <a:blip r:embed="rId47" cstate="print">
              <a:extLst>
                <a:ext uri="{28A0092B-C50C-407E-A947-70E740481C1C}">
                  <a14:useLocalDpi xmlns:a14="http://schemas.microsoft.com/office/drawing/2010/main"/>
                </a:ext>
              </a:extLst>
            </a:blip>
            <a:srcRect/>
            <a:stretch/>
          </p:blipFill>
          <p:spPr bwMode="auto">
            <a:xfrm>
              <a:off x="6919958" y="5522567"/>
              <a:ext cx="678115" cy="243866"/>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36" descr="「研華」的圖片搜尋結果"/>
            <p:cNvPicPr>
              <a:picLocks noChangeAspect="1" noChangeArrowheads="1"/>
            </p:cNvPicPr>
            <p:nvPr/>
          </p:nvPicPr>
          <p:blipFill rotWithShape="1">
            <a:blip r:embed="rId48" cstate="print">
              <a:extLst>
                <a:ext uri="{28A0092B-C50C-407E-A947-70E740481C1C}">
                  <a14:useLocalDpi xmlns:a14="http://schemas.microsoft.com/office/drawing/2010/main"/>
                </a:ext>
              </a:extLst>
            </a:blip>
            <a:srcRect/>
            <a:stretch/>
          </p:blipFill>
          <p:spPr bwMode="auto">
            <a:xfrm>
              <a:off x="8319264" y="6234278"/>
              <a:ext cx="541906" cy="306165"/>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38" descr="「ASUS」的圖片搜尋結果"/>
            <p:cNvPicPr>
              <a:picLocks noChangeAspect="1" noChangeArrowheads="1"/>
            </p:cNvPicPr>
            <p:nvPr/>
          </p:nvPicPr>
          <p:blipFill>
            <a:blip r:embed="rId49" cstate="print">
              <a:extLst>
                <a:ext uri="{28A0092B-C50C-407E-A947-70E740481C1C}">
                  <a14:useLocalDpi xmlns:a14="http://schemas.microsoft.com/office/drawing/2010/main"/>
                </a:ext>
              </a:extLst>
            </a:blip>
            <a:srcRect/>
            <a:stretch>
              <a:fillRect/>
            </a:stretch>
          </p:blipFill>
          <p:spPr bwMode="auto">
            <a:xfrm>
              <a:off x="6243928" y="6348329"/>
              <a:ext cx="642558" cy="129885"/>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0" descr="「ACER」的圖片搜尋結果"/>
            <p:cNvPicPr>
              <a:picLocks noChangeAspect="1" noChangeArrowheads="1"/>
            </p:cNvPicPr>
            <p:nvPr/>
          </p:nvPicPr>
          <p:blipFill>
            <a:blip r:embed="rId50" cstate="print">
              <a:extLst>
                <a:ext uri="{28A0092B-C50C-407E-A947-70E740481C1C}">
                  <a14:useLocalDpi xmlns:a14="http://schemas.microsoft.com/office/drawing/2010/main"/>
                </a:ext>
              </a:extLst>
            </a:blip>
            <a:srcRect/>
            <a:stretch>
              <a:fillRect/>
            </a:stretch>
          </p:blipFill>
          <p:spPr bwMode="auto">
            <a:xfrm>
              <a:off x="7641749" y="6371011"/>
              <a:ext cx="529541" cy="12381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68" descr="「臺灣創新快製媒合中心」的圖片搜尋結果"/>
            <p:cNvPicPr>
              <a:picLocks noChangeAspect="1" noChangeArrowheads="1"/>
            </p:cNvPicPr>
            <p:nvPr/>
          </p:nvPicPr>
          <p:blipFill>
            <a:blip r:embed="rId51" cstate="print">
              <a:extLst>
                <a:ext uri="{28A0092B-C50C-407E-A947-70E740481C1C}">
                  <a14:useLocalDpi xmlns:a14="http://schemas.microsoft.com/office/drawing/2010/main"/>
                </a:ext>
              </a:extLst>
            </a:blip>
            <a:srcRect/>
            <a:stretch>
              <a:fillRect/>
            </a:stretch>
          </p:blipFill>
          <p:spPr bwMode="auto">
            <a:xfrm>
              <a:off x="3075742" y="3375642"/>
              <a:ext cx="902962" cy="255418"/>
            </a:xfrm>
            <a:prstGeom prst="rect">
              <a:avLst/>
            </a:prstGeom>
            <a:noFill/>
            <a:extLst>
              <a:ext uri="{909E8E84-426E-40DD-AFC4-6F175D3DCCD1}">
                <a14:hiddenFill xmlns:a14="http://schemas.microsoft.com/office/drawing/2010/main">
                  <a:solidFill>
                    <a:srgbClr val="FFFFFF"/>
                  </a:solidFill>
                </a14:hiddenFill>
              </a:ext>
            </a:extLst>
          </p:spPr>
        </p:pic>
        <p:sp>
          <p:nvSpPr>
            <p:cNvPr id="166" name="文字方塊 165"/>
            <p:cNvSpPr txBox="1"/>
            <p:nvPr/>
          </p:nvSpPr>
          <p:spPr>
            <a:xfrm>
              <a:off x="447135" y="787619"/>
              <a:ext cx="1541828" cy="276999"/>
            </a:xfrm>
            <a:prstGeom prst="rect">
              <a:avLst/>
            </a:prstGeom>
            <a:solidFill>
              <a:schemeClr val="bg1">
                <a:lumMod val="50000"/>
              </a:schemeClr>
            </a:solidFill>
          </p:spPr>
          <p:txBody>
            <a:bodyPr wrap="square" rtlCol="0">
              <a:spAutoFit/>
            </a:bodyPr>
            <a:lstStyle/>
            <a:p>
              <a:r>
                <a:rPr lang="zh-TW" altLang="en-US" sz="1200" b="1" dirty="0">
                  <a:solidFill>
                    <a:schemeClr val="bg1">
                      <a:lumMod val="95000"/>
                    </a:schemeClr>
                  </a:solidFill>
                  <a:latin typeface="微軟正黑體" panose="020B0604030504040204" pitchFamily="34" charset="-120"/>
                  <a:ea typeface="微軟正黑體" panose="020B0604030504040204" pitchFamily="34" charset="-120"/>
                </a:rPr>
                <a:t>共同工作</a:t>
              </a:r>
              <a:r>
                <a:rPr lang="en-US" altLang="zh-TW" sz="1200" b="1" dirty="0">
                  <a:solidFill>
                    <a:schemeClr val="bg1">
                      <a:lumMod val="95000"/>
                    </a:schemeClr>
                  </a:solidFill>
                  <a:latin typeface="微軟正黑體" panose="020B0604030504040204" pitchFamily="34" charset="-120"/>
                  <a:ea typeface="微軟正黑體" panose="020B0604030504040204" pitchFamily="34" charset="-120"/>
                </a:rPr>
                <a:t>/</a:t>
              </a:r>
              <a:r>
                <a:rPr lang="zh-TW" altLang="en-US" sz="1200" b="1" dirty="0">
                  <a:solidFill>
                    <a:schemeClr val="bg1">
                      <a:lumMod val="95000"/>
                    </a:schemeClr>
                  </a:solidFill>
                  <a:latin typeface="微軟正黑體" panose="020B0604030504040204" pitchFamily="34" charset="-120"/>
                  <a:ea typeface="微軟正黑體" panose="020B0604030504040204" pitchFamily="34" charset="-120"/>
                </a:rPr>
                <a:t>育成空間</a:t>
              </a:r>
            </a:p>
          </p:txBody>
        </p:sp>
        <p:pic>
          <p:nvPicPr>
            <p:cNvPr id="167" name="Picture 2" descr="「changee」的圖片搜尋結果"/>
            <p:cNvPicPr>
              <a:picLocks noChangeAspect="1" noChangeArrowheads="1"/>
            </p:cNvPicPr>
            <p:nvPr/>
          </p:nvPicPr>
          <p:blipFill>
            <a:blip r:embed="rId52" cstate="print">
              <a:extLst>
                <a:ext uri="{28A0092B-C50C-407E-A947-70E740481C1C}">
                  <a14:useLocalDpi xmlns:a14="http://schemas.microsoft.com/office/drawing/2010/main"/>
                </a:ext>
              </a:extLst>
            </a:blip>
            <a:srcRect/>
            <a:stretch>
              <a:fillRect/>
            </a:stretch>
          </p:blipFill>
          <p:spPr bwMode="auto">
            <a:xfrm>
              <a:off x="447136" y="1466058"/>
              <a:ext cx="595053" cy="469219"/>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8" descr="「star rocket 三創」的圖片搜尋結果"/>
            <p:cNvPicPr>
              <a:picLocks noChangeAspect="1" noChangeArrowheads="1"/>
            </p:cNvPicPr>
            <p:nvPr/>
          </p:nvPicPr>
          <p:blipFill>
            <a:blip r:embed="rId53" cstate="print">
              <a:extLst>
                <a:ext uri="{28A0092B-C50C-407E-A947-70E740481C1C}">
                  <a14:useLocalDpi xmlns:a14="http://schemas.microsoft.com/office/drawing/2010/main"/>
                </a:ext>
              </a:extLst>
            </a:blip>
            <a:srcRect/>
            <a:stretch>
              <a:fillRect/>
            </a:stretch>
          </p:blipFill>
          <p:spPr bwMode="auto">
            <a:xfrm>
              <a:off x="1018254" y="1092090"/>
              <a:ext cx="777253" cy="245048"/>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0" descr="沒有自動替代文字。"/>
            <p:cNvPicPr>
              <a:picLocks noChangeAspect="1" noChangeArrowheads="1"/>
            </p:cNvPicPr>
            <p:nvPr/>
          </p:nvPicPr>
          <p:blipFill rotWithShape="1">
            <a:blip r:embed="rId54" cstate="print">
              <a:extLst>
                <a:ext uri="{28A0092B-C50C-407E-A947-70E740481C1C}">
                  <a14:useLocalDpi xmlns:a14="http://schemas.microsoft.com/office/drawing/2010/main"/>
                </a:ext>
              </a:extLst>
            </a:blip>
            <a:srcRect l="19186" t="19736" r="18411" b="21235"/>
            <a:stretch/>
          </p:blipFill>
          <p:spPr bwMode="auto">
            <a:xfrm>
              <a:off x="2286885" y="1059936"/>
              <a:ext cx="461522" cy="367806"/>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2" descr="「新北創力坊」的圖片搜尋結果"/>
            <p:cNvPicPr>
              <a:picLocks noChangeAspect="1" noChangeArrowheads="1"/>
            </p:cNvPicPr>
            <p:nvPr/>
          </p:nvPicPr>
          <p:blipFill>
            <a:blip r:embed="rId55" cstate="print">
              <a:extLst>
                <a:ext uri="{28A0092B-C50C-407E-A947-70E740481C1C}">
                  <a14:useLocalDpi xmlns:a14="http://schemas.microsoft.com/office/drawing/2010/main"/>
                </a:ext>
              </a:extLst>
            </a:blip>
            <a:srcRect/>
            <a:stretch>
              <a:fillRect/>
            </a:stretch>
          </p:blipFill>
          <p:spPr bwMode="auto">
            <a:xfrm>
              <a:off x="475746" y="1999336"/>
              <a:ext cx="952818" cy="256876"/>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6" descr="「台北創新實驗室」的圖片搜尋結果"/>
            <p:cNvPicPr>
              <a:picLocks noChangeAspect="1" noChangeArrowheads="1"/>
            </p:cNvPicPr>
            <p:nvPr/>
          </p:nvPicPr>
          <p:blipFill rotWithShape="1">
            <a:blip r:embed="rId56" cstate="print">
              <a:extLst>
                <a:ext uri="{28A0092B-C50C-407E-A947-70E740481C1C}">
                  <a14:useLocalDpi xmlns:a14="http://schemas.microsoft.com/office/drawing/2010/main"/>
                </a:ext>
              </a:extLst>
            </a:blip>
            <a:srcRect/>
            <a:stretch/>
          </p:blipFill>
          <p:spPr bwMode="auto">
            <a:xfrm>
              <a:off x="1545163" y="1936758"/>
              <a:ext cx="607934" cy="332276"/>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0" descr="沒有自動替代文字。"/>
            <p:cNvPicPr>
              <a:picLocks noChangeAspect="1" noChangeArrowheads="1"/>
            </p:cNvPicPr>
            <p:nvPr/>
          </p:nvPicPr>
          <p:blipFill>
            <a:blip r:embed="rId57" cstate="print">
              <a:extLst>
                <a:ext uri="{28A0092B-C50C-407E-A947-70E740481C1C}">
                  <a14:useLocalDpi xmlns:a14="http://schemas.microsoft.com/office/drawing/2010/main"/>
                </a:ext>
              </a:extLst>
            </a:blip>
            <a:srcRect/>
            <a:stretch>
              <a:fillRect/>
            </a:stretch>
          </p:blipFill>
          <p:spPr bwMode="auto">
            <a:xfrm>
              <a:off x="3572444" y="1010707"/>
              <a:ext cx="474017" cy="399351"/>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2" descr="http://www.keepworkingtaipei.com/uploads/9/1/8/7/9187454/4352945_orig.jpg"/>
            <p:cNvPicPr>
              <a:picLocks noChangeAspect="1" noChangeArrowheads="1"/>
            </p:cNvPicPr>
            <p:nvPr/>
          </p:nvPicPr>
          <p:blipFill>
            <a:blip r:embed="rId58" cstate="print">
              <a:extLst>
                <a:ext uri="{28A0092B-C50C-407E-A947-70E740481C1C}">
                  <a14:useLocalDpi xmlns:a14="http://schemas.microsoft.com/office/drawing/2010/main"/>
                </a:ext>
              </a:extLst>
            </a:blip>
            <a:srcRect/>
            <a:stretch>
              <a:fillRect/>
            </a:stretch>
          </p:blipFill>
          <p:spPr bwMode="auto">
            <a:xfrm>
              <a:off x="3627796" y="1507363"/>
              <a:ext cx="406141" cy="343188"/>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4" descr="https://taipei.impacthub.net/wp-content/themes/impacthub/assets/img/impact-hub-logo.png"/>
            <p:cNvPicPr>
              <a:picLocks noChangeAspect="1" noChangeArrowheads="1"/>
            </p:cNvPicPr>
            <p:nvPr/>
          </p:nvPicPr>
          <p:blipFill rotWithShape="1">
            <a:blip r:embed="rId59" cstate="print">
              <a:extLst>
                <a:ext uri="{28A0092B-C50C-407E-A947-70E740481C1C}">
                  <a14:useLocalDpi xmlns:a14="http://schemas.microsoft.com/office/drawing/2010/main"/>
                </a:ext>
              </a:extLst>
            </a:blip>
            <a:srcRect t="18931"/>
            <a:stretch/>
          </p:blipFill>
          <p:spPr bwMode="auto">
            <a:xfrm>
              <a:off x="3556974" y="1931747"/>
              <a:ext cx="493838" cy="337287"/>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33" descr="相關圖片"/>
            <p:cNvPicPr>
              <a:picLocks noChangeAspect="1" noChangeArrowheads="1"/>
            </p:cNvPicPr>
            <p:nvPr/>
          </p:nvPicPr>
          <p:blipFill rotWithShape="1">
            <a:blip r:embed="rId60" cstate="print">
              <a:extLst>
                <a:ext uri="{28A0092B-C50C-407E-A947-70E740481C1C}">
                  <a14:useLocalDpi xmlns:a14="http://schemas.microsoft.com/office/drawing/2010/main"/>
                </a:ext>
              </a:extLst>
            </a:blip>
            <a:srcRect/>
            <a:stretch/>
          </p:blipFill>
          <p:spPr bwMode="auto">
            <a:xfrm>
              <a:off x="2812458" y="961612"/>
              <a:ext cx="677612" cy="4538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7" name="文字方塊 176"/>
            <p:cNvSpPr txBox="1"/>
            <p:nvPr/>
          </p:nvSpPr>
          <p:spPr>
            <a:xfrm>
              <a:off x="435149" y="5256771"/>
              <a:ext cx="740446" cy="276999"/>
            </a:xfrm>
            <a:prstGeom prst="rect">
              <a:avLst/>
            </a:prstGeom>
            <a:solidFill>
              <a:schemeClr val="bg1">
                <a:lumMod val="50000"/>
              </a:schemeClr>
            </a:solidFill>
          </p:spPr>
          <p:txBody>
            <a:bodyPr wrap="square" rtlCol="0">
              <a:spAutoFit/>
            </a:bodyPr>
            <a:lstStyle/>
            <a:p>
              <a:r>
                <a:rPr lang="zh-TW" altLang="en-US" sz="1200" b="1" dirty="0">
                  <a:solidFill>
                    <a:schemeClr val="bg1">
                      <a:lumMod val="95000"/>
                    </a:schemeClr>
                  </a:solidFill>
                  <a:latin typeface="微軟正黑體" panose="020B0604030504040204" pitchFamily="34" charset="-120"/>
                  <a:ea typeface="微軟正黑體" panose="020B0604030504040204" pitchFamily="34" charset="-120"/>
                </a:rPr>
                <a:t>加速器</a:t>
              </a:r>
            </a:p>
          </p:txBody>
        </p:sp>
        <p:sp>
          <p:nvSpPr>
            <p:cNvPr id="178" name="文字方塊 177"/>
            <p:cNvSpPr txBox="1"/>
            <p:nvPr/>
          </p:nvSpPr>
          <p:spPr>
            <a:xfrm>
              <a:off x="4314345" y="774242"/>
              <a:ext cx="867748" cy="276999"/>
            </a:xfrm>
            <a:prstGeom prst="rect">
              <a:avLst/>
            </a:prstGeom>
            <a:solidFill>
              <a:schemeClr val="bg1">
                <a:lumMod val="50000"/>
              </a:schemeClr>
            </a:solidFill>
          </p:spPr>
          <p:txBody>
            <a:bodyPr wrap="square" rtlCol="0">
              <a:spAutoFit/>
            </a:bodyPr>
            <a:lstStyle/>
            <a:p>
              <a:r>
                <a:rPr lang="zh-TW" altLang="en-US" sz="1200" b="1" dirty="0">
                  <a:solidFill>
                    <a:schemeClr val="bg1">
                      <a:lumMod val="95000"/>
                    </a:schemeClr>
                  </a:solidFill>
                  <a:latin typeface="微軟正黑體" panose="020B0604030504040204" pitchFamily="34" charset="-120"/>
                  <a:ea typeface="微軟正黑體" panose="020B0604030504040204" pitchFamily="34" charset="-120"/>
                </a:rPr>
                <a:t>創投</a:t>
              </a:r>
            </a:p>
          </p:txBody>
        </p:sp>
        <p:sp>
          <p:nvSpPr>
            <p:cNvPr id="179" name="文字方塊 178"/>
            <p:cNvSpPr txBox="1"/>
            <p:nvPr/>
          </p:nvSpPr>
          <p:spPr>
            <a:xfrm>
              <a:off x="3467722" y="5219601"/>
              <a:ext cx="1280497" cy="276999"/>
            </a:xfrm>
            <a:prstGeom prst="rect">
              <a:avLst/>
            </a:prstGeom>
            <a:solidFill>
              <a:schemeClr val="bg1">
                <a:lumMod val="50000"/>
              </a:schemeClr>
            </a:solidFill>
          </p:spPr>
          <p:txBody>
            <a:bodyPr wrap="square" rtlCol="0">
              <a:spAutoFit/>
            </a:bodyPr>
            <a:lstStyle/>
            <a:p>
              <a:r>
                <a:rPr lang="zh-TW" altLang="en-US" sz="1200" b="1" dirty="0">
                  <a:solidFill>
                    <a:schemeClr val="bg1">
                      <a:lumMod val="95000"/>
                    </a:schemeClr>
                  </a:solidFill>
                  <a:latin typeface="微軟正黑體" panose="020B0604030504040204" pitchFamily="34" charset="-120"/>
                  <a:ea typeface="微軟正黑體" panose="020B0604030504040204" pitchFamily="34" charset="-120"/>
                </a:rPr>
                <a:t>公務機構</a:t>
              </a:r>
              <a:r>
                <a:rPr lang="en-US" altLang="zh-TW" sz="1200" b="1" dirty="0">
                  <a:solidFill>
                    <a:schemeClr val="bg1">
                      <a:lumMod val="95000"/>
                    </a:schemeClr>
                  </a:solidFill>
                  <a:latin typeface="微軟正黑體" panose="020B0604030504040204" pitchFamily="34" charset="-120"/>
                  <a:ea typeface="微軟正黑體" panose="020B0604030504040204" pitchFamily="34" charset="-120"/>
                </a:rPr>
                <a:t>/</a:t>
              </a:r>
              <a:r>
                <a:rPr lang="zh-TW" altLang="en-US" sz="1200" b="1" dirty="0">
                  <a:solidFill>
                    <a:schemeClr val="bg1">
                      <a:lumMod val="95000"/>
                    </a:schemeClr>
                  </a:solidFill>
                  <a:latin typeface="微軟正黑體" panose="020B0604030504040204" pitchFamily="34" charset="-120"/>
                  <a:ea typeface="微軟正黑體" panose="020B0604030504040204" pitchFamily="34" charset="-120"/>
                </a:rPr>
                <a:t>法人</a:t>
              </a:r>
            </a:p>
          </p:txBody>
        </p:sp>
        <p:pic>
          <p:nvPicPr>
            <p:cNvPr id="181" name="Picture 6" descr="「iiinno」的圖片搜尋結果"/>
            <p:cNvPicPr>
              <a:picLocks noChangeAspect="1" noChangeArrowheads="1"/>
            </p:cNvPicPr>
            <p:nvPr/>
          </p:nvPicPr>
          <p:blipFill rotWithShape="1">
            <a:blip r:embed="rId61" cstate="print">
              <a:extLst>
                <a:ext uri="{28A0092B-C50C-407E-A947-70E740481C1C}">
                  <a14:useLocalDpi xmlns:a14="http://schemas.microsoft.com/office/drawing/2010/main"/>
                </a:ext>
              </a:extLst>
            </a:blip>
            <a:srcRect t="28149" b="30688"/>
            <a:stretch/>
          </p:blipFill>
          <p:spPr bwMode="auto">
            <a:xfrm>
              <a:off x="2450134" y="6299208"/>
              <a:ext cx="596547" cy="181366"/>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 descr="「趨勢科技」的圖片搜尋結果"/>
            <p:cNvPicPr>
              <a:picLocks noChangeAspect="1" noChangeArrowheads="1"/>
            </p:cNvPicPr>
            <p:nvPr/>
          </p:nvPicPr>
          <p:blipFill>
            <a:blip r:embed="rId62" cstate="print">
              <a:extLst>
                <a:ext uri="{28A0092B-C50C-407E-A947-70E740481C1C}">
                  <a14:useLocalDpi xmlns:a14="http://schemas.microsoft.com/office/drawing/2010/main"/>
                </a:ext>
              </a:extLst>
            </a:blip>
            <a:srcRect/>
            <a:stretch>
              <a:fillRect/>
            </a:stretch>
          </p:blipFill>
          <p:spPr bwMode="auto">
            <a:xfrm>
              <a:off x="6219713" y="5809299"/>
              <a:ext cx="749884" cy="26627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高雄市數位內容創意中心」的圖片搜尋結果"/>
            <p:cNvPicPr>
              <a:picLocks noChangeAspect="1" noChangeArrowheads="1"/>
            </p:cNvPicPr>
            <p:nvPr/>
          </p:nvPicPr>
          <p:blipFill>
            <a:blip r:embed="rId63" cstate="print">
              <a:extLst>
                <a:ext uri="{28A0092B-C50C-407E-A947-70E740481C1C}">
                  <a14:useLocalDpi xmlns:a14="http://schemas.microsoft.com/office/drawing/2010/main"/>
                </a:ext>
              </a:extLst>
            </a:blip>
            <a:srcRect/>
            <a:stretch>
              <a:fillRect/>
            </a:stretch>
          </p:blipFill>
          <p:spPr bwMode="auto">
            <a:xfrm>
              <a:off x="2928701" y="1915027"/>
              <a:ext cx="410588" cy="364487"/>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6" descr="「青創基地」的圖片搜尋結果"/>
            <p:cNvPicPr>
              <a:picLocks noChangeAspect="1" noChangeArrowheads="1"/>
            </p:cNvPicPr>
            <p:nvPr/>
          </p:nvPicPr>
          <p:blipFill rotWithShape="1">
            <a:blip r:embed="rId64" cstate="print">
              <a:extLst>
                <a:ext uri="{28A0092B-C50C-407E-A947-70E740481C1C}">
                  <a14:useLocalDpi xmlns:a14="http://schemas.microsoft.com/office/drawing/2010/main"/>
                </a:ext>
              </a:extLst>
            </a:blip>
            <a:srcRect/>
            <a:stretch/>
          </p:blipFill>
          <p:spPr bwMode="auto">
            <a:xfrm>
              <a:off x="2210294" y="1520305"/>
              <a:ext cx="820200" cy="320233"/>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8" descr="沒有自動替代文字。"/>
            <p:cNvPicPr>
              <a:picLocks noChangeAspect="1" noChangeArrowheads="1"/>
            </p:cNvPicPr>
            <p:nvPr/>
          </p:nvPicPr>
          <p:blipFill rotWithShape="1">
            <a:blip r:embed="rId65" cstate="print">
              <a:extLst>
                <a:ext uri="{28A0092B-C50C-407E-A947-70E740481C1C}">
                  <a14:useLocalDpi xmlns:a14="http://schemas.microsoft.com/office/drawing/2010/main"/>
                </a:ext>
              </a:extLst>
            </a:blip>
            <a:srcRect/>
            <a:stretch/>
          </p:blipFill>
          <p:spPr bwMode="auto">
            <a:xfrm>
              <a:off x="2265520" y="1906486"/>
              <a:ext cx="636456" cy="414520"/>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4" descr="沒有自動替代文字。"/>
            <p:cNvPicPr>
              <a:picLocks noChangeAspect="1" noChangeArrowheads="1"/>
            </p:cNvPicPr>
            <p:nvPr/>
          </p:nvPicPr>
          <p:blipFill>
            <a:blip r:embed="rId66" cstate="print">
              <a:extLst>
                <a:ext uri="{28A0092B-C50C-407E-A947-70E740481C1C}">
                  <a14:useLocalDpi xmlns:a14="http://schemas.microsoft.com/office/drawing/2010/main"/>
                </a:ext>
              </a:extLst>
            </a:blip>
            <a:srcRect/>
            <a:stretch>
              <a:fillRect/>
            </a:stretch>
          </p:blipFill>
          <p:spPr bwMode="auto">
            <a:xfrm>
              <a:off x="1807191" y="1525125"/>
              <a:ext cx="363545" cy="306281"/>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0" descr="「胖地」的圖片搜尋結果"/>
            <p:cNvPicPr>
              <a:picLocks noChangeAspect="1" noChangeArrowheads="1"/>
            </p:cNvPicPr>
            <p:nvPr/>
          </p:nvPicPr>
          <p:blipFill rotWithShape="1">
            <a:blip r:embed="rId67" cstate="print">
              <a:extLst>
                <a:ext uri="{28A0092B-C50C-407E-A947-70E740481C1C}">
                  <a14:useLocalDpi xmlns:a14="http://schemas.microsoft.com/office/drawing/2010/main"/>
                </a:ext>
              </a:extLst>
            </a:blip>
            <a:srcRect t="-3497"/>
            <a:stretch/>
          </p:blipFill>
          <p:spPr bwMode="auto">
            <a:xfrm>
              <a:off x="1855044" y="1052690"/>
              <a:ext cx="328179" cy="337263"/>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4" descr="相關圖片"/>
            <p:cNvPicPr>
              <a:picLocks noChangeAspect="1" noChangeArrowheads="1"/>
            </p:cNvPicPr>
            <p:nvPr/>
          </p:nvPicPr>
          <p:blipFill rotWithShape="1">
            <a:blip r:embed="rId68" cstate="print">
              <a:extLst>
                <a:ext uri="{28A0092B-C50C-407E-A947-70E740481C1C}">
                  <a14:useLocalDpi xmlns:a14="http://schemas.microsoft.com/office/drawing/2010/main"/>
                </a:ext>
              </a:extLst>
            </a:blip>
            <a:srcRect/>
            <a:stretch/>
          </p:blipFill>
          <p:spPr bwMode="auto">
            <a:xfrm>
              <a:off x="1253460" y="2967840"/>
              <a:ext cx="775749" cy="279027"/>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16" descr="「交大天使投資俱樂部」的圖片搜尋結果"/>
            <p:cNvPicPr>
              <a:picLocks noChangeAspect="1" noChangeArrowheads="1"/>
            </p:cNvPicPr>
            <p:nvPr/>
          </p:nvPicPr>
          <p:blipFill rotWithShape="1">
            <a:blip r:embed="rId69" cstate="print">
              <a:extLst>
                <a:ext uri="{28A0092B-C50C-407E-A947-70E740481C1C}">
                  <a14:useLocalDpi xmlns:a14="http://schemas.microsoft.com/office/drawing/2010/main"/>
                </a:ext>
              </a:extLst>
            </a:blip>
            <a:srcRect/>
            <a:stretch/>
          </p:blipFill>
          <p:spPr bwMode="auto">
            <a:xfrm>
              <a:off x="7789724" y="1000103"/>
              <a:ext cx="1059081" cy="203291"/>
            </a:xfrm>
            <a:prstGeom prst="rect">
              <a:avLst/>
            </a:prstGeom>
            <a:noFill/>
            <a:extLst>
              <a:ext uri="{909E8E84-426E-40DD-AFC4-6F175D3DCCD1}">
                <a14:hiddenFill xmlns:a14="http://schemas.microsoft.com/office/drawing/2010/main">
                  <a:solidFill>
                    <a:srgbClr val="FFFFFF"/>
                  </a:solidFill>
                </a14:hiddenFill>
              </a:ext>
            </a:extLst>
          </p:spPr>
        </p:pic>
        <p:sp>
          <p:nvSpPr>
            <p:cNvPr id="190" name="AutoShape 18" descr="「ichef」的圖片搜尋結果"/>
            <p:cNvSpPr>
              <a:spLocks noChangeAspect="1" noChangeArrowheads="1"/>
            </p:cNvSpPr>
            <p:nvPr/>
          </p:nvSpPr>
          <p:spPr bwMode="auto">
            <a:xfrm>
              <a:off x="909578" y="1150555"/>
              <a:ext cx="298443" cy="264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b="1">
                <a:latin typeface="微軟正黑體" panose="020B0604030504040204" pitchFamily="34" charset="-120"/>
                <a:ea typeface="微軟正黑體" panose="020B0604030504040204" pitchFamily="34" charset="-120"/>
              </a:endParaRPr>
            </a:p>
          </p:txBody>
        </p:sp>
        <p:sp>
          <p:nvSpPr>
            <p:cNvPr id="191" name="AutoShape 20" descr="「ichef」的圖片搜尋結果"/>
            <p:cNvSpPr>
              <a:spLocks noChangeAspect="1" noChangeArrowheads="1"/>
            </p:cNvSpPr>
            <p:nvPr/>
          </p:nvSpPr>
          <p:spPr bwMode="auto">
            <a:xfrm>
              <a:off x="1058799" y="1283021"/>
              <a:ext cx="298443" cy="264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b="1">
                <a:latin typeface="微軟正黑體" panose="020B0604030504040204" pitchFamily="34" charset="-120"/>
                <a:ea typeface="微軟正黑體" panose="020B0604030504040204" pitchFamily="34" charset="-120"/>
              </a:endParaRPr>
            </a:p>
          </p:txBody>
        </p:sp>
        <p:sp>
          <p:nvSpPr>
            <p:cNvPr id="192" name="AutoShape 38" descr="「JANDI」的圖片搜尋結果"/>
            <p:cNvSpPr>
              <a:spLocks noChangeAspect="1" noChangeArrowheads="1"/>
            </p:cNvSpPr>
            <p:nvPr/>
          </p:nvSpPr>
          <p:spPr bwMode="auto">
            <a:xfrm>
              <a:off x="1208020" y="1415488"/>
              <a:ext cx="298443" cy="264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b="1">
                <a:latin typeface="微軟正黑體" panose="020B0604030504040204" pitchFamily="34" charset="-120"/>
                <a:ea typeface="微軟正黑體" panose="020B0604030504040204" pitchFamily="34" charset="-120"/>
              </a:endParaRPr>
            </a:p>
          </p:txBody>
        </p:sp>
        <p:sp>
          <p:nvSpPr>
            <p:cNvPr id="193" name="AutoShape 40" descr="「JANDI」的圖片搜尋結果"/>
            <p:cNvSpPr>
              <a:spLocks noChangeAspect="1" noChangeArrowheads="1"/>
            </p:cNvSpPr>
            <p:nvPr/>
          </p:nvSpPr>
          <p:spPr bwMode="auto">
            <a:xfrm>
              <a:off x="1076225" y="1561595"/>
              <a:ext cx="298443" cy="264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b="1">
                <a:latin typeface="微軟正黑體" panose="020B0604030504040204" pitchFamily="34" charset="-120"/>
                <a:ea typeface="微軟正黑體" panose="020B0604030504040204" pitchFamily="34" charset="-120"/>
              </a:endParaRPr>
            </a:p>
          </p:txBody>
        </p:sp>
        <p:pic>
          <p:nvPicPr>
            <p:cNvPr id="194" name="Picture 45" descr="「眾力加速器」的圖片搜尋結果"/>
            <p:cNvPicPr>
              <a:picLocks noChangeAspect="1" noChangeArrowheads="1"/>
            </p:cNvPicPr>
            <p:nvPr/>
          </p:nvPicPr>
          <p:blipFill>
            <a:blip r:embed="rId70" cstate="print">
              <a:extLst>
                <a:ext uri="{28A0092B-C50C-407E-A947-70E740481C1C}">
                  <a14:useLocalDpi xmlns:a14="http://schemas.microsoft.com/office/drawing/2010/main"/>
                </a:ext>
              </a:extLst>
            </a:blip>
            <a:srcRect/>
            <a:stretch>
              <a:fillRect/>
            </a:stretch>
          </p:blipFill>
          <p:spPr bwMode="auto">
            <a:xfrm>
              <a:off x="1313890" y="5725577"/>
              <a:ext cx="715319" cy="156270"/>
            </a:xfrm>
            <a:prstGeom prst="rect">
              <a:avLst/>
            </a:prstGeom>
            <a:noFill/>
            <a:extLst>
              <a:ext uri="{909E8E84-426E-40DD-AFC4-6F175D3DCCD1}">
                <a14:hiddenFill xmlns:a14="http://schemas.microsoft.com/office/drawing/2010/main">
                  <a:solidFill>
                    <a:srgbClr val="FFFFFF"/>
                  </a:solidFill>
                </a14:hiddenFill>
              </a:ext>
            </a:extLst>
          </p:spPr>
        </p:pic>
        <p:sp>
          <p:nvSpPr>
            <p:cNvPr id="195" name="AutoShape 61" descr="Innovation free icon"/>
            <p:cNvSpPr>
              <a:spLocks noChangeAspect="1" noChangeArrowheads="1"/>
            </p:cNvSpPr>
            <p:nvPr/>
          </p:nvSpPr>
          <p:spPr bwMode="auto">
            <a:xfrm>
              <a:off x="1732515" y="1552806"/>
              <a:ext cx="298443" cy="264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b="1">
                <a:latin typeface="微軟正黑體" panose="020B0604030504040204" pitchFamily="34" charset="-120"/>
                <a:ea typeface="微軟正黑體" panose="020B0604030504040204" pitchFamily="34" charset="-120"/>
              </a:endParaRPr>
            </a:p>
          </p:txBody>
        </p:sp>
        <p:pic>
          <p:nvPicPr>
            <p:cNvPr id="196" name="Picture 2" descr="「資策會」的圖片搜尋結果"/>
            <p:cNvPicPr>
              <a:picLocks noChangeAspect="1" noChangeArrowheads="1"/>
            </p:cNvPicPr>
            <p:nvPr/>
          </p:nvPicPr>
          <p:blipFill rotWithShape="1">
            <a:blip r:embed="rId71" cstate="print">
              <a:extLst>
                <a:ext uri="{28A0092B-C50C-407E-A947-70E740481C1C}">
                  <a14:useLocalDpi xmlns:a14="http://schemas.microsoft.com/office/drawing/2010/main"/>
                </a:ext>
              </a:extLst>
            </a:blip>
            <a:srcRect l="11422" t="9131" r="9670" b="9860"/>
            <a:stretch/>
          </p:blipFill>
          <p:spPr bwMode="auto">
            <a:xfrm>
              <a:off x="5548657" y="6149317"/>
              <a:ext cx="383522" cy="349528"/>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
            <p:cNvPicPr>
              <a:picLocks noChangeAspect="1" noChangeArrowheads="1"/>
            </p:cNvPicPr>
            <p:nvPr/>
          </p:nvPicPr>
          <p:blipFill>
            <a:blip r:embed="rId72">
              <a:extLst>
                <a:ext uri="{28A0092B-C50C-407E-A947-70E740481C1C}">
                  <a14:useLocalDpi xmlns:a14="http://schemas.microsoft.com/office/drawing/2010/main"/>
                </a:ext>
              </a:extLst>
            </a:blip>
            <a:srcRect/>
            <a:stretch>
              <a:fillRect/>
            </a:stretch>
          </p:blipFill>
          <p:spPr bwMode="auto">
            <a:xfrm>
              <a:off x="1406880" y="5990699"/>
              <a:ext cx="446752" cy="28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 name="Picture 78" descr="「orange fab」的圖片搜尋結果"/>
            <p:cNvPicPr>
              <a:picLocks noChangeAspect="1" noChangeArrowheads="1"/>
            </p:cNvPicPr>
            <p:nvPr/>
          </p:nvPicPr>
          <p:blipFill rotWithShape="1">
            <a:blip r:embed="rId73" cstate="print">
              <a:extLst>
                <a:ext uri="{28A0092B-C50C-407E-A947-70E740481C1C}">
                  <a14:useLocalDpi xmlns:a14="http://schemas.microsoft.com/office/drawing/2010/main"/>
                </a:ext>
              </a:extLst>
            </a:blip>
            <a:srcRect/>
            <a:stretch/>
          </p:blipFill>
          <p:spPr bwMode="auto">
            <a:xfrm>
              <a:off x="1287379" y="6291906"/>
              <a:ext cx="1129264" cy="195972"/>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4" descr="「spark lab korea」的圖片搜尋結果"/>
            <p:cNvPicPr>
              <a:picLocks noChangeAspect="1" noChangeArrowheads="1"/>
            </p:cNvPicPr>
            <p:nvPr/>
          </p:nvPicPr>
          <p:blipFill rotWithShape="1">
            <a:blip r:embed="rId74" cstate="print">
              <a:extLst>
                <a:ext uri="{28A0092B-C50C-407E-A947-70E740481C1C}">
                  <a14:useLocalDpi xmlns:a14="http://schemas.microsoft.com/office/drawing/2010/main"/>
                </a:ext>
              </a:extLst>
            </a:blip>
            <a:srcRect/>
            <a:stretch/>
          </p:blipFill>
          <p:spPr bwMode="auto">
            <a:xfrm>
              <a:off x="2049406" y="5708695"/>
              <a:ext cx="915582" cy="256267"/>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0" descr="「starfab」的圖片搜尋結果"/>
            <p:cNvPicPr>
              <a:picLocks noChangeAspect="1" noChangeArrowheads="1"/>
            </p:cNvPicPr>
            <p:nvPr/>
          </p:nvPicPr>
          <p:blipFill rotWithShape="1">
            <a:blip r:embed="rId75" cstate="print">
              <a:extLst>
                <a:ext uri="{28A0092B-C50C-407E-A947-70E740481C1C}">
                  <a14:useLocalDpi xmlns:a14="http://schemas.microsoft.com/office/drawing/2010/main"/>
                </a:ext>
              </a:extLst>
            </a:blip>
            <a:srcRect/>
            <a:stretch/>
          </p:blipFill>
          <p:spPr bwMode="auto">
            <a:xfrm>
              <a:off x="1911160" y="5937595"/>
              <a:ext cx="672589" cy="309957"/>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 descr="「經濟部」的圖片搜尋結果"/>
            <p:cNvPicPr>
              <a:picLocks noChangeAspect="1" noChangeArrowheads="1"/>
            </p:cNvPicPr>
            <p:nvPr/>
          </p:nvPicPr>
          <p:blipFill>
            <a:blip r:embed="rId76" cstate="print">
              <a:extLst>
                <a:ext uri="{28A0092B-C50C-407E-A947-70E740481C1C}">
                  <a14:useLocalDpi xmlns:a14="http://schemas.microsoft.com/office/drawing/2010/main"/>
                </a:ext>
              </a:extLst>
            </a:blip>
            <a:srcRect/>
            <a:stretch>
              <a:fillRect/>
            </a:stretch>
          </p:blipFill>
          <p:spPr bwMode="auto">
            <a:xfrm>
              <a:off x="5314411" y="5387875"/>
              <a:ext cx="670923" cy="443447"/>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6" descr="「教育部」的圖片搜尋結果"/>
            <p:cNvPicPr>
              <a:picLocks noChangeAspect="1" noChangeArrowheads="1"/>
            </p:cNvPicPr>
            <p:nvPr/>
          </p:nvPicPr>
          <p:blipFill>
            <a:blip r:embed="rId77" cstate="print">
              <a:extLst>
                <a:ext uri="{28A0092B-C50C-407E-A947-70E740481C1C}">
                  <a14:useLocalDpi xmlns:a14="http://schemas.microsoft.com/office/drawing/2010/main"/>
                </a:ext>
              </a:extLst>
            </a:blip>
            <a:srcRect/>
            <a:stretch>
              <a:fillRect/>
            </a:stretch>
          </p:blipFill>
          <p:spPr bwMode="auto">
            <a:xfrm>
              <a:off x="5620818" y="5797424"/>
              <a:ext cx="324405" cy="284251"/>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8" descr="「金管會」的圖片搜尋結果"/>
            <p:cNvPicPr>
              <a:picLocks noChangeAspect="1" noChangeArrowheads="1"/>
            </p:cNvPicPr>
            <p:nvPr/>
          </p:nvPicPr>
          <p:blipFill>
            <a:blip r:embed="rId78" cstate="print">
              <a:extLst>
                <a:ext uri="{28A0092B-C50C-407E-A947-70E740481C1C}">
                  <a14:useLocalDpi xmlns:a14="http://schemas.microsoft.com/office/drawing/2010/main"/>
                </a:ext>
              </a:extLst>
            </a:blip>
            <a:srcRect/>
            <a:stretch>
              <a:fillRect/>
            </a:stretch>
          </p:blipFill>
          <p:spPr bwMode="auto">
            <a:xfrm>
              <a:off x="3379386" y="5877306"/>
              <a:ext cx="257933" cy="226787"/>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0" descr="「國發基金」的圖片搜尋結果"/>
            <p:cNvPicPr>
              <a:picLocks noChangeAspect="1" noChangeArrowheads="1"/>
            </p:cNvPicPr>
            <p:nvPr/>
          </p:nvPicPr>
          <p:blipFill>
            <a:blip r:embed="rId79" cstate="print">
              <a:extLst>
                <a:ext uri="{28A0092B-C50C-407E-A947-70E740481C1C}">
                  <a14:useLocalDpi xmlns:a14="http://schemas.microsoft.com/office/drawing/2010/main"/>
                </a:ext>
              </a:extLst>
            </a:blip>
            <a:srcRect/>
            <a:stretch>
              <a:fillRect/>
            </a:stretch>
          </p:blipFill>
          <p:spPr bwMode="auto">
            <a:xfrm>
              <a:off x="3710196" y="5884646"/>
              <a:ext cx="998783" cy="229847"/>
            </a:xfrm>
            <a:prstGeom prst="rect">
              <a:avLst/>
            </a:prstGeom>
            <a:noFill/>
            <a:extLst>
              <a:ext uri="{909E8E84-426E-40DD-AFC4-6F175D3DCCD1}">
                <a14:hiddenFill xmlns:a14="http://schemas.microsoft.com/office/drawing/2010/main">
                  <a:solidFill>
                    <a:srgbClr val="FFFFFF"/>
                  </a:solidFill>
                </a14:hiddenFill>
              </a:ext>
            </a:extLst>
          </p:spPr>
        </p:pic>
        <p:sp>
          <p:nvSpPr>
            <p:cNvPr id="205" name="文字方塊 204"/>
            <p:cNvSpPr txBox="1"/>
            <p:nvPr/>
          </p:nvSpPr>
          <p:spPr>
            <a:xfrm>
              <a:off x="3025143" y="2795072"/>
              <a:ext cx="1830310" cy="276999"/>
            </a:xfrm>
            <a:prstGeom prst="rect">
              <a:avLst/>
            </a:prstGeom>
            <a:solidFill>
              <a:schemeClr val="bg1">
                <a:lumMod val="50000"/>
              </a:schemeClr>
            </a:solidFill>
          </p:spPr>
          <p:txBody>
            <a:bodyPr wrap="square" rtlCol="0">
              <a:spAutoFit/>
            </a:bodyPr>
            <a:lstStyle/>
            <a:p>
              <a:r>
                <a:rPr lang="zh-TW" altLang="en-US" sz="1200" b="1" dirty="0">
                  <a:ln w="0">
                    <a:noFill/>
                  </a:ln>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快製服務</a:t>
              </a:r>
              <a:r>
                <a:rPr lang="en-US" altLang="zh-TW" sz="1200" b="1" dirty="0">
                  <a:ln w="0">
                    <a:noFill/>
                  </a:ln>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a:t>
              </a:r>
              <a:r>
                <a:rPr lang="zh-TW" altLang="en-US" sz="1200" b="1" dirty="0">
                  <a:ln w="0">
                    <a:noFill/>
                  </a:ln>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自造者空間</a:t>
              </a:r>
            </a:p>
          </p:txBody>
        </p:sp>
        <p:pic>
          <p:nvPicPr>
            <p:cNvPr id="207" name="Picture 3"/>
            <p:cNvPicPr>
              <a:picLocks noChangeAspect="1" noChangeArrowheads="1"/>
            </p:cNvPicPr>
            <p:nvPr/>
          </p:nvPicPr>
          <p:blipFill>
            <a:blip r:embed="rId80">
              <a:extLst>
                <a:ext uri="{28A0092B-C50C-407E-A947-70E740481C1C}">
                  <a14:useLocalDpi xmlns:a14="http://schemas.microsoft.com/office/drawing/2010/main"/>
                </a:ext>
              </a:extLst>
            </a:blip>
            <a:srcRect/>
            <a:stretch>
              <a:fillRect/>
            </a:stretch>
          </p:blipFill>
          <p:spPr bwMode="auto">
            <a:xfrm>
              <a:off x="4778016" y="3381894"/>
              <a:ext cx="701978" cy="2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 name="Picture 4"/>
            <p:cNvPicPr>
              <a:picLocks noChangeAspect="1" noChangeArrowheads="1"/>
            </p:cNvPicPr>
            <p:nvPr/>
          </p:nvPicPr>
          <p:blipFill>
            <a:blip r:embed="rId81">
              <a:extLst>
                <a:ext uri="{28A0092B-C50C-407E-A947-70E740481C1C}">
                  <a14:useLocalDpi xmlns:a14="http://schemas.microsoft.com/office/drawing/2010/main"/>
                </a:ext>
              </a:extLst>
            </a:blip>
            <a:srcRect/>
            <a:stretch>
              <a:fillRect/>
            </a:stretch>
          </p:blipFill>
          <p:spPr bwMode="auto">
            <a:xfrm>
              <a:off x="4855453" y="3022797"/>
              <a:ext cx="653278" cy="30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Picture 4" descr="https://i0.wp.com/allenslifestyle.com/wp-content/uploads/2015/03/Compal-Electronics-logo.jpg"/>
            <p:cNvPicPr>
              <a:picLocks noChangeAspect="1" noChangeArrowheads="1"/>
            </p:cNvPicPr>
            <p:nvPr/>
          </p:nvPicPr>
          <p:blipFill>
            <a:blip r:embed="rId82" cstate="print">
              <a:extLst>
                <a:ext uri="{28A0092B-C50C-407E-A947-70E740481C1C}">
                  <a14:useLocalDpi xmlns:a14="http://schemas.microsoft.com/office/drawing/2010/main"/>
                </a:ext>
              </a:extLst>
            </a:blip>
            <a:srcRect/>
            <a:stretch>
              <a:fillRect/>
            </a:stretch>
          </p:blipFill>
          <p:spPr bwMode="auto">
            <a:xfrm>
              <a:off x="7930685" y="5724737"/>
              <a:ext cx="460134" cy="350788"/>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6" descr="「六福旅遊集團」的圖片搜尋結果"/>
            <p:cNvPicPr>
              <a:picLocks noChangeAspect="1" noChangeArrowheads="1"/>
            </p:cNvPicPr>
            <p:nvPr/>
          </p:nvPicPr>
          <p:blipFill rotWithShape="1">
            <a:blip r:embed="rId83" cstate="print">
              <a:extLst>
                <a:ext uri="{28A0092B-C50C-407E-A947-70E740481C1C}">
                  <a14:useLocalDpi xmlns:a14="http://schemas.microsoft.com/office/drawing/2010/main"/>
                </a:ext>
              </a:extLst>
            </a:blip>
            <a:srcRect/>
            <a:stretch/>
          </p:blipFill>
          <p:spPr bwMode="auto">
            <a:xfrm>
              <a:off x="6925736" y="6311795"/>
              <a:ext cx="689784" cy="176082"/>
            </a:xfrm>
            <a:prstGeom prst="rect">
              <a:avLst/>
            </a:prstGeom>
            <a:noFill/>
            <a:extLst>
              <a:ext uri="{909E8E84-426E-40DD-AFC4-6F175D3DCCD1}">
                <a14:hiddenFill xmlns:a14="http://schemas.microsoft.com/office/drawing/2010/main">
                  <a:solidFill>
                    <a:srgbClr val="FFFFFF"/>
                  </a:solidFill>
                </a14:hiddenFill>
              </a:ext>
            </a:extLst>
          </p:spPr>
        </p:pic>
        <p:sp>
          <p:nvSpPr>
            <p:cNvPr id="211" name="矩形 210"/>
            <p:cNvSpPr/>
            <p:nvPr/>
          </p:nvSpPr>
          <p:spPr>
            <a:xfrm>
              <a:off x="5689463" y="2915457"/>
              <a:ext cx="3275022" cy="2282170"/>
            </a:xfrm>
            <a:prstGeom prst="rect">
              <a:avLst/>
            </a:prstGeom>
            <a:solidFill>
              <a:schemeClr val="bg1"/>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endParaRPr lang="zh-TW" altLang="en-US" b="1">
                <a:latin typeface="微軟正黑體" panose="020B0604030504040204" pitchFamily="34" charset="-120"/>
                <a:ea typeface="微軟正黑體" panose="020B0604030504040204" pitchFamily="34" charset="-120"/>
              </a:endParaRPr>
            </a:p>
          </p:txBody>
        </p:sp>
        <p:pic>
          <p:nvPicPr>
            <p:cNvPr id="212" name="Picture 34" descr="「intowow」的圖片搜尋結果"/>
            <p:cNvPicPr>
              <a:picLocks noChangeAspect="1" noChangeArrowheads="1"/>
            </p:cNvPicPr>
            <p:nvPr/>
          </p:nvPicPr>
          <p:blipFill rotWithShape="1">
            <a:blip r:embed="rId84" cstate="print">
              <a:extLst>
                <a:ext uri="{28A0092B-C50C-407E-A947-70E740481C1C}">
                  <a14:useLocalDpi xmlns:a14="http://schemas.microsoft.com/office/drawing/2010/main"/>
                </a:ext>
              </a:extLst>
            </a:blip>
            <a:srcRect/>
            <a:stretch/>
          </p:blipFill>
          <p:spPr bwMode="auto">
            <a:xfrm>
              <a:off x="5752790" y="4591509"/>
              <a:ext cx="957576" cy="309458"/>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3" descr="「jarvish」的圖片搜尋結果"/>
            <p:cNvPicPr>
              <a:picLocks noChangeAspect="1" noChangeArrowheads="1"/>
            </p:cNvPicPr>
            <p:nvPr/>
          </p:nvPicPr>
          <p:blipFill>
            <a:blip r:embed="rId85" cstate="print">
              <a:extLst>
                <a:ext uri="{28A0092B-C50C-407E-A947-70E740481C1C}">
                  <a14:useLocalDpi xmlns:a14="http://schemas.microsoft.com/office/drawing/2010/main"/>
                </a:ext>
              </a:extLst>
            </a:blip>
            <a:srcRect/>
            <a:stretch>
              <a:fillRect/>
            </a:stretch>
          </p:blipFill>
          <p:spPr bwMode="auto">
            <a:xfrm>
              <a:off x="5812900" y="4795904"/>
              <a:ext cx="682574" cy="48749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8" descr="「VMFive」的圖片搜尋結果"/>
            <p:cNvPicPr>
              <a:picLocks noChangeAspect="1" noChangeArrowheads="1"/>
            </p:cNvPicPr>
            <p:nvPr/>
          </p:nvPicPr>
          <p:blipFill rotWithShape="1">
            <a:blip r:embed="rId86" cstate="print">
              <a:extLst>
                <a:ext uri="{28A0092B-C50C-407E-A947-70E740481C1C}">
                  <a14:useLocalDpi xmlns:a14="http://schemas.microsoft.com/office/drawing/2010/main"/>
                </a:ext>
              </a:extLst>
            </a:blip>
            <a:srcRect t="19252" b="27752"/>
            <a:stretch/>
          </p:blipFill>
          <p:spPr bwMode="auto">
            <a:xfrm>
              <a:off x="7305423" y="4049054"/>
              <a:ext cx="834200" cy="21091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10" descr="「關鍵評論往」的圖片搜尋結果"/>
            <p:cNvPicPr>
              <a:picLocks noChangeAspect="1" noChangeArrowheads="1"/>
            </p:cNvPicPr>
            <p:nvPr/>
          </p:nvPicPr>
          <p:blipFill>
            <a:blip r:embed="rId87" cstate="print">
              <a:extLst>
                <a:ext uri="{28A0092B-C50C-407E-A947-70E740481C1C}">
                  <a14:useLocalDpi xmlns:a14="http://schemas.microsoft.com/office/drawing/2010/main"/>
                </a:ext>
              </a:extLst>
            </a:blip>
            <a:srcRect/>
            <a:stretch>
              <a:fillRect/>
            </a:stretch>
          </p:blipFill>
          <p:spPr bwMode="auto">
            <a:xfrm>
              <a:off x="7234608" y="3620910"/>
              <a:ext cx="429213" cy="377329"/>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2" descr="「APPIER」的圖片搜尋結果"/>
            <p:cNvPicPr>
              <a:picLocks noChangeAspect="1" noChangeArrowheads="1"/>
            </p:cNvPicPr>
            <p:nvPr/>
          </p:nvPicPr>
          <p:blipFill>
            <a:blip r:embed="rId88" cstate="print">
              <a:extLst>
                <a:ext uri="{28A0092B-C50C-407E-A947-70E740481C1C}">
                  <a14:useLocalDpi xmlns:a14="http://schemas.microsoft.com/office/drawing/2010/main"/>
                </a:ext>
              </a:extLst>
            </a:blip>
            <a:srcRect/>
            <a:stretch>
              <a:fillRect/>
            </a:stretch>
          </p:blipFill>
          <p:spPr bwMode="auto">
            <a:xfrm>
              <a:off x="5858468" y="3048449"/>
              <a:ext cx="699297" cy="281860"/>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50" descr="「ISTAGING」的圖片搜尋結果"/>
            <p:cNvPicPr>
              <a:picLocks noChangeAspect="1" noChangeArrowheads="1"/>
            </p:cNvPicPr>
            <p:nvPr/>
          </p:nvPicPr>
          <p:blipFill rotWithShape="1">
            <a:blip r:embed="rId89" cstate="print">
              <a:extLst>
                <a:ext uri="{28A0092B-C50C-407E-A947-70E740481C1C}">
                  <a14:useLocalDpi xmlns:a14="http://schemas.microsoft.com/office/drawing/2010/main"/>
                </a:ext>
              </a:extLst>
            </a:blip>
            <a:srcRect/>
            <a:stretch/>
          </p:blipFill>
          <p:spPr bwMode="auto">
            <a:xfrm>
              <a:off x="5813940" y="4278250"/>
              <a:ext cx="925529" cy="243536"/>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54" descr="相關圖片"/>
            <p:cNvPicPr>
              <a:picLocks noChangeAspect="1" noChangeArrowheads="1"/>
            </p:cNvPicPr>
            <p:nvPr/>
          </p:nvPicPr>
          <p:blipFill rotWithShape="1">
            <a:blip r:embed="rId90" cstate="print">
              <a:extLst>
                <a:ext uri="{28A0092B-C50C-407E-A947-70E740481C1C}">
                  <a14:useLocalDpi xmlns:a14="http://schemas.microsoft.com/office/drawing/2010/main"/>
                </a:ext>
              </a:extLst>
            </a:blip>
            <a:srcRect/>
            <a:stretch/>
          </p:blipFill>
          <p:spPr bwMode="auto">
            <a:xfrm>
              <a:off x="5827955" y="3758286"/>
              <a:ext cx="454785" cy="523083"/>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56" descr="「VOICETUBE」的圖片搜尋結果"/>
            <p:cNvPicPr>
              <a:picLocks noChangeAspect="1" noChangeArrowheads="1"/>
            </p:cNvPicPr>
            <p:nvPr/>
          </p:nvPicPr>
          <p:blipFill>
            <a:blip r:embed="rId91" cstate="print">
              <a:extLst>
                <a:ext uri="{28A0092B-C50C-407E-A947-70E740481C1C}">
                  <a14:useLocalDpi xmlns:a14="http://schemas.microsoft.com/office/drawing/2010/main"/>
                </a:ext>
              </a:extLst>
            </a:blip>
            <a:srcRect/>
            <a:stretch>
              <a:fillRect/>
            </a:stretch>
          </p:blipFill>
          <p:spPr bwMode="auto">
            <a:xfrm>
              <a:off x="7641749" y="4959888"/>
              <a:ext cx="785189" cy="147433"/>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60" descr="「聯齊科技」的圖片搜尋結果"/>
            <p:cNvPicPr>
              <a:picLocks noChangeAspect="1" noChangeArrowheads="1"/>
            </p:cNvPicPr>
            <p:nvPr/>
          </p:nvPicPr>
          <p:blipFill rotWithShape="1">
            <a:blip r:embed="rId92" cstate="print">
              <a:extLst>
                <a:ext uri="{28A0092B-C50C-407E-A947-70E740481C1C}">
                  <a14:useLocalDpi xmlns:a14="http://schemas.microsoft.com/office/drawing/2010/main"/>
                </a:ext>
              </a:extLst>
            </a:blip>
            <a:srcRect l="5559" t="13160" r="5751" b="20006"/>
            <a:stretch/>
          </p:blipFill>
          <p:spPr bwMode="auto">
            <a:xfrm>
              <a:off x="6778708" y="4227164"/>
              <a:ext cx="498534" cy="358071"/>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62" descr="「LIVEHOUSE IN」的圖片搜尋結果"/>
            <p:cNvPicPr>
              <a:picLocks noChangeAspect="1" noChangeArrowheads="1"/>
            </p:cNvPicPr>
            <p:nvPr/>
          </p:nvPicPr>
          <p:blipFill>
            <a:blip r:embed="rId93" cstate="print">
              <a:extLst>
                <a:ext uri="{28A0092B-C50C-407E-A947-70E740481C1C}">
                  <a14:useLocalDpi xmlns:a14="http://schemas.microsoft.com/office/drawing/2010/main"/>
                </a:ext>
              </a:extLst>
            </a:blip>
            <a:srcRect/>
            <a:stretch>
              <a:fillRect/>
            </a:stretch>
          </p:blipFill>
          <p:spPr bwMode="auto">
            <a:xfrm>
              <a:off x="6620740" y="3023862"/>
              <a:ext cx="424116" cy="311058"/>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66" descr="「智抗糖」的圖片搜尋結果"/>
            <p:cNvPicPr>
              <a:picLocks noChangeAspect="1" noChangeArrowheads="1"/>
            </p:cNvPicPr>
            <p:nvPr/>
          </p:nvPicPr>
          <p:blipFill>
            <a:blip r:embed="rId94" cstate="print">
              <a:extLst>
                <a:ext uri="{28A0092B-C50C-407E-A947-70E740481C1C}">
                  <a14:useLocalDpi xmlns:a14="http://schemas.microsoft.com/office/drawing/2010/main"/>
                </a:ext>
              </a:extLst>
            </a:blip>
            <a:srcRect/>
            <a:stretch>
              <a:fillRect/>
            </a:stretch>
          </p:blipFill>
          <p:spPr bwMode="auto">
            <a:xfrm>
              <a:off x="7909237" y="2962311"/>
              <a:ext cx="496384" cy="423162"/>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2" descr="「ichef」的圖片搜尋結果"/>
            <p:cNvPicPr>
              <a:picLocks noChangeAspect="1" noChangeArrowheads="1"/>
            </p:cNvPicPr>
            <p:nvPr/>
          </p:nvPicPr>
          <p:blipFill>
            <a:blip r:embed="rId95" cstate="print">
              <a:extLst>
                <a:ext uri="{28A0092B-C50C-407E-A947-70E740481C1C}">
                  <a14:useLocalDpi xmlns:a14="http://schemas.microsoft.com/office/drawing/2010/main"/>
                </a:ext>
              </a:extLst>
            </a:blip>
            <a:srcRect/>
            <a:stretch>
              <a:fillRect/>
            </a:stretch>
          </p:blipFill>
          <p:spPr bwMode="auto">
            <a:xfrm>
              <a:off x="6682652" y="4900968"/>
              <a:ext cx="796617" cy="206353"/>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24" descr="「mobagel」的圖片搜尋結果"/>
            <p:cNvPicPr>
              <a:picLocks noChangeAspect="1" noChangeArrowheads="1"/>
            </p:cNvPicPr>
            <p:nvPr/>
          </p:nvPicPr>
          <p:blipFill>
            <a:blip r:embed="rId96" cstate="print">
              <a:extLst>
                <a:ext uri="{28A0092B-C50C-407E-A947-70E740481C1C}">
                  <a14:useLocalDpi xmlns:a14="http://schemas.microsoft.com/office/drawing/2010/main"/>
                </a:ext>
              </a:extLst>
            </a:blip>
            <a:srcRect/>
            <a:stretch>
              <a:fillRect/>
            </a:stretch>
          </p:blipFill>
          <p:spPr bwMode="auto">
            <a:xfrm>
              <a:off x="7802687" y="3458789"/>
              <a:ext cx="910302" cy="208962"/>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8" descr="「kkday」的圖片搜尋結果"/>
            <p:cNvPicPr>
              <a:picLocks noChangeAspect="1" noChangeArrowheads="1"/>
            </p:cNvPicPr>
            <p:nvPr/>
          </p:nvPicPr>
          <p:blipFill>
            <a:blip r:embed="rId97" cstate="print">
              <a:extLst>
                <a:ext uri="{28A0092B-C50C-407E-A947-70E740481C1C}">
                  <a14:useLocalDpi xmlns:a14="http://schemas.microsoft.com/office/drawing/2010/main"/>
                </a:ext>
              </a:extLst>
            </a:blip>
            <a:srcRect/>
            <a:stretch>
              <a:fillRect/>
            </a:stretch>
          </p:blipFill>
          <p:spPr bwMode="auto">
            <a:xfrm>
              <a:off x="7730066" y="3741183"/>
              <a:ext cx="656154" cy="307870"/>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30" descr="「accupass」的圖片搜尋結果"/>
            <p:cNvPicPr>
              <a:picLocks noChangeAspect="1" noChangeArrowheads="1"/>
            </p:cNvPicPr>
            <p:nvPr/>
          </p:nvPicPr>
          <p:blipFill>
            <a:blip r:embed="rId98" cstate="print">
              <a:extLst>
                <a:ext uri="{28A0092B-C50C-407E-A947-70E740481C1C}">
                  <a14:useLocalDpi xmlns:a14="http://schemas.microsoft.com/office/drawing/2010/main"/>
                </a:ext>
              </a:extLst>
            </a:blip>
            <a:srcRect/>
            <a:stretch>
              <a:fillRect/>
            </a:stretch>
          </p:blipFill>
          <p:spPr bwMode="auto">
            <a:xfrm>
              <a:off x="6831296" y="4678597"/>
              <a:ext cx="762481" cy="159995"/>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2" descr="「viscovery」的圖片搜尋結果"/>
            <p:cNvPicPr>
              <a:picLocks noChangeAspect="1" noChangeArrowheads="1"/>
            </p:cNvPicPr>
            <p:nvPr/>
          </p:nvPicPr>
          <p:blipFill>
            <a:blip r:embed="rId99" cstate="print">
              <a:extLst>
                <a:ext uri="{28A0092B-C50C-407E-A947-70E740481C1C}">
                  <a14:useLocalDpi xmlns:a14="http://schemas.microsoft.com/office/drawing/2010/main"/>
                </a:ext>
              </a:extLst>
            </a:blip>
            <a:srcRect/>
            <a:stretch>
              <a:fillRect/>
            </a:stretch>
          </p:blipFill>
          <p:spPr bwMode="auto">
            <a:xfrm>
              <a:off x="5776640" y="3417667"/>
              <a:ext cx="917227" cy="200471"/>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4" descr="相關圖片"/>
            <p:cNvPicPr>
              <a:picLocks noChangeAspect="1" noChangeArrowheads="1"/>
            </p:cNvPicPr>
            <p:nvPr/>
          </p:nvPicPr>
          <p:blipFill>
            <a:blip r:embed="rId100" cstate="print">
              <a:extLst>
                <a:ext uri="{28A0092B-C50C-407E-A947-70E740481C1C}">
                  <a14:useLocalDpi xmlns:a14="http://schemas.microsoft.com/office/drawing/2010/main"/>
                </a:ext>
              </a:extLst>
            </a:blip>
            <a:srcRect/>
            <a:stretch>
              <a:fillRect/>
            </a:stretch>
          </p:blipFill>
          <p:spPr bwMode="auto">
            <a:xfrm>
              <a:off x="6925736" y="3351524"/>
              <a:ext cx="802475" cy="252208"/>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44" descr="「PINKOI」的圖片搜尋結果"/>
            <p:cNvPicPr>
              <a:picLocks noChangeAspect="1" noChangeArrowheads="1"/>
            </p:cNvPicPr>
            <p:nvPr/>
          </p:nvPicPr>
          <p:blipFill>
            <a:blip r:embed="rId101" cstate="print">
              <a:extLst>
                <a:ext uri="{28A0092B-C50C-407E-A947-70E740481C1C}">
                  <a14:useLocalDpi xmlns:a14="http://schemas.microsoft.com/office/drawing/2010/main"/>
                </a:ext>
              </a:extLst>
            </a:blip>
            <a:srcRect/>
            <a:stretch>
              <a:fillRect/>
            </a:stretch>
          </p:blipFill>
          <p:spPr bwMode="auto">
            <a:xfrm>
              <a:off x="7123185" y="3040542"/>
              <a:ext cx="740254" cy="213722"/>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12" descr="「91APP」的圖片搜尋結果"/>
            <p:cNvPicPr>
              <a:picLocks noChangeAspect="1" noChangeArrowheads="1"/>
            </p:cNvPicPr>
            <p:nvPr/>
          </p:nvPicPr>
          <p:blipFill>
            <a:blip r:embed="rId102" cstate="print">
              <a:extLst>
                <a:ext uri="{28A0092B-C50C-407E-A947-70E740481C1C}">
                  <a14:useLocalDpi xmlns:a14="http://schemas.microsoft.com/office/drawing/2010/main"/>
                </a:ext>
              </a:extLst>
            </a:blip>
            <a:srcRect/>
            <a:stretch>
              <a:fillRect/>
            </a:stretch>
          </p:blipFill>
          <p:spPr bwMode="auto">
            <a:xfrm>
              <a:off x="8537575" y="3029591"/>
              <a:ext cx="311230" cy="296644"/>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52" descr="「EZTABLE」的圖片搜尋結果"/>
            <p:cNvPicPr>
              <a:picLocks noChangeAspect="1" noChangeArrowheads="1"/>
            </p:cNvPicPr>
            <p:nvPr/>
          </p:nvPicPr>
          <p:blipFill>
            <a:blip r:embed="rId103" cstate="print">
              <a:extLst>
                <a:ext uri="{28A0092B-C50C-407E-A947-70E740481C1C}">
                  <a14:useLocalDpi xmlns:a14="http://schemas.microsoft.com/office/drawing/2010/main"/>
                </a:ext>
              </a:extLst>
            </a:blip>
            <a:srcRect/>
            <a:stretch>
              <a:fillRect/>
            </a:stretch>
          </p:blipFill>
          <p:spPr bwMode="auto">
            <a:xfrm>
              <a:off x="6500429" y="3631504"/>
              <a:ext cx="807875" cy="279405"/>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46" descr="「GOGORO LOGO」的圖片搜尋結果"/>
            <p:cNvPicPr>
              <a:picLocks noChangeAspect="1" noChangeArrowheads="1"/>
            </p:cNvPicPr>
            <p:nvPr/>
          </p:nvPicPr>
          <p:blipFill>
            <a:blip r:embed="rId104" cstate="print">
              <a:extLst>
                <a:ext uri="{28A0092B-C50C-407E-A947-70E740481C1C}">
                  <a14:useLocalDpi xmlns:a14="http://schemas.microsoft.com/office/drawing/2010/main"/>
                </a:ext>
              </a:extLst>
            </a:blip>
            <a:srcRect/>
            <a:stretch>
              <a:fillRect/>
            </a:stretch>
          </p:blipFill>
          <p:spPr bwMode="auto">
            <a:xfrm>
              <a:off x="6324888" y="3914851"/>
              <a:ext cx="889946" cy="328638"/>
            </a:xfrm>
            <a:prstGeom prst="rect">
              <a:avLst/>
            </a:prstGeom>
            <a:noFill/>
            <a:extLst>
              <a:ext uri="{909E8E84-426E-40DD-AFC4-6F175D3DCCD1}">
                <a14:hiddenFill xmlns:a14="http://schemas.microsoft.com/office/drawing/2010/main">
                  <a:solidFill>
                    <a:srgbClr val="FFFFFF"/>
                  </a:solidFill>
                </a14:hiddenFill>
              </a:ext>
            </a:extLst>
          </p:spPr>
        </p:pic>
        <p:sp>
          <p:nvSpPr>
            <p:cNvPr id="233" name="文字方塊 232"/>
            <p:cNvSpPr txBox="1"/>
            <p:nvPr/>
          </p:nvSpPr>
          <p:spPr>
            <a:xfrm>
              <a:off x="5768654" y="2782028"/>
              <a:ext cx="852085" cy="276999"/>
            </a:xfrm>
            <a:prstGeom prst="rect">
              <a:avLst/>
            </a:prstGeom>
            <a:solidFill>
              <a:schemeClr val="bg1">
                <a:lumMod val="50000"/>
              </a:schemeClr>
            </a:solidFill>
          </p:spPr>
          <p:txBody>
            <a:bodyPr wrap="square" rtlCol="0">
              <a:spAutoFit/>
            </a:bodyPr>
            <a:lstStyle/>
            <a:p>
              <a:r>
                <a:rPr lang="zh-TW" altLang="en-US" sz="1200" b="1" dirty="0">
                  <a:solidFill>
                    <a:schemeClr val="bg1">
                      <a:lumMod val="95000"/>
                    </a:schemeClr>
                  </a:solidFill>
                  <a:latin typeface="微軟正黑體" panose="020B0604030504040204" pitchFamily="34" charset="-120"/>
                  <a:ea typeface="微軟正黑體" panose="020B0604030504040204" pitchFamily="34" charset="-120"/>
                </a:rPr>
                <a:t>新創團隊</a:t>
              </a:r>
            </a:p>
          </p:txBody>
        </p:sp>
        <p:pic>
          <p:nvPicPr>
            <p:cNvPr id="234" name="Picture 2" descr="「KKTV」的圖片搜尋結果"/>
            <p:cNvPicPr>
              <a:picLocks noChangeAspect="1" noChangeArrowheads="1"/>
            </p:cNvPicPr>
            <p:nvPr/>
          </p:nvPicPr>
          <p:blipFill>
            <a:blip r:embed="rId105" cstate="print">
              <a:extLst>
                <a:ext uri="{28A0092B-C50C-407E-A947-70E740481C1C}">
                  <a14:useLocalDpi xmlns:a14="http://schemas.microsoft.com/office/drawing/2010/main"/>
                </a:ext>
              </a:extLst>
            </a:blip>
            <a:srcRect/>
            <a:stretch>
              <a:fillRect/>
            </a:stretch>
          </p:blipFill>
          <p:spPr bwMode="auto">
            <a:xfrm>
              <a:off x="8537575" y="4821954"/>
              <a:ext cx="350830" cy="311438"/>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8" descr="「funnow」的圖片搜尋結果"/>
            <p:cNvPicPr>
              <a:picLocks noChangeAspect="1" noChangeArrowheads="1"/>
            </p:cNvPicPr>
            <p:nvPr/>
          </p:nvPicPr>
          <p:blipFill>
            <a:blip r:embed="rId106" cstate="print">
              <a:extLst>
                <a:ext uri="{28A0092B-C50C-407E-A947-70E740481C1C}">
                  <a14:useLocalDpi xmlns:a14="http://schemas.microsoft.com/office/drawing/2010/main"/>
                </a:ext>
              </a:extLst>
            </a:blip>
            <a:srcRect/>
            <a:stretch>
              <a:fillRect/>
            </a:stretch>
          </p:blipFill>
          <p:spPr bwMode="auto">
            <a:xfrm>
              <a:off x="7291132" y="4243488"/>
              <a:ext cx="1165613" cy="473953"/>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6" descr="「ASIAYO logo」的圖片搜尋結果"/>
            <p:cNvPicPr>
              <a:picLocks noChangeAspect="1" noChangeArrowheads="1"/>
            </p:cNvPicPr>
            <p:nvPr/>
          </p:nvPicPr>
          <p:blipFill rotWithShape="1">
            <a:blip r:embed="rId107" cstate="print">
              <a:extLst>
                <a:ext uri="{28A0092B-C50C-407E-A947-70E740481C1C}">
                  <a14:useLocalDpi xmlns:a14="http://schemas.microsoft.com/office/drawing/2010/main"/>
                </a:ext>
              </a:extLst>
            </a:blip>
            <a:srcRect/>
            <a:stretch/>
          </p:blipFill>
          <p:spPr bwMode="auto">
            <a:xfrm>
              <a:off x="7694308" y="4599122"/>
              <a:ext cx="706864" cy="301846"/>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10" descr="「CloudMile」的圖片搜尋結果"/>
            <p:cNvPicPr>
              <a:picLocks noChangeAspect="1" noChangeArrowheads="1"/>
            </p:cNvPicPr>
            <p:nvPr/>
          </p:nvPicPr>
          <p:blipFill rotWithShape="1">
            <a:blip r:embed="rId108" cstate="print">
              <a:extLst>
                <a:ext uri="{28A0092B-C50C-407E-A947-70E740481C1C}">
                  <a14:useLocalDpi xmlns:a14="http://schemas.microsoft.com/office/drawing/2010/main"/>
                </a:ext>
              </a:extLst>
            </a:blip>
            <a:srcRect/>
            <a:stretch/>
          </p:blipFill>
          <p:spPr bwMode="auto">
            <a:xfrm>
              <a:off x="8077261" y="4042687"/>
              <a:ext cx="656719" cy="321268"/>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14" descr="「Bitmark」的圖片搜尋結果"/>
            <p:cNvPicPr>
              <a:picLocks noChangeAspect="1" noChangeArrowheads="1"/>
            </p:cNvPicPr>
            <p:nvPr/>
          </p:nvPicPr>
          <p:blipFill>
            <a:blip r:embed="rId109" cstate="print">
              <a:extLst>
                <a:ext uri="{28A0092B-C50C-407E-A947-70E740481C1C}">
                  <a14:useLocalDpi xmlns:a14="http://schemas.microsoft.com/office/drawing/2010/main"/>
                </a:ext>
              </a:extLst>
            </a:blip>
            <a:srcRect/>
            <a:stretch>
              <a:fillRect/>
            </a:stretch>
          </p:blipFill>
          <p:spPr bwMode="auto">
            <a:xfrm>
              <a:off x="8598492" y="3795000"/>
              <a:ext cx="320121" cy="284178"/>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16" descr="「citiesocial」的圖片搜尋結果"/>
            <p:cNvPicPr>
              <a:picLocks noChangeAspect="1" noChangeArrowheads="1"/>
            </p:cNvPicPr>
            <p:nvPr/>
          </p:nvPicPr>
          <p:blipFill>
            <a:blip r:embed="rId110" cstate="print">
              <a:extLst>
                <a:ext uri="{28A0092B-C50C-407E-A947-70E740481C1C}">
                  <a14:useLocalDpi xmlns:a14="http://schemas.microsoft.com/office/drawing/2010/main"/>
                </a:ext>
              </a:extLst>
            </a:blip>
            <a:srcRect/>
            <a:stretch>
              <a:fillRect/>
            </a:stretch>
          </p:blipFill>
          <p:spPr bwMode="auto">
            <a:xfrm>
              <a:off x="8465092" y="4388281"/>
              <a:ext cx="434088" cy="385349"/>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3"/>
            <p:cNvPicPr>
              <a:picLocks noChangeAspect="1" noChangeArrowheads="1"/>
            </p:cNvPicPr>
            <p:nvPr/>
          </p:nvPicPr>
          <p:blipFill rotWithShape="1">
            <a:blip r:embed="rId111" cstate="print">
              <a:extLst>
                <a:ext uri="{28A0092B-C50C-407E-A947-70E740481C1C}">
                  <a14:useLocalDpi xmlns:a14="http://schemas.microsoft.com/office/drawing/2010/main"/>
                </a:ext>
              </a:extLst>
            </a:blip>
            <a:srcRect/>
            <a:stretch/>
          </p:blipFill>
          <p:spPr bwMode="auto">
            <a:xfrm>
              <a:off x="4409752" y="2127774"/>
              <a:ext cx="1171389" cy="20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 name="Picture 4"/>
            <p:cNvPicPr>
              <a:picLocks noChangeAspect="1" noChangeArrowheads="1"/>
            </p:cNvPicPr>
            <p:nvPr/>
          </p:nvPicPr>
          <p:blipFill>
            <a:blip r:embed="rId112">
              <a:extLst>
                <a:ext uri="{28A0092B-C50C-407E-A947-70E740481C1C}">
                  <a14:useLocalDpi xmlns:a14="http://schemas.microsoft.com/office/drawing/2010/main"/>
                </a:ext>
              </a:extLst>
            </a:blip>
            <a:srcRect/>
            <a:stretch>
              <a:fillRect/>
            </a:stretch>
          </p:blipFill>
          <p:spPr bwMode="auto">
            <a:xfrm>
              <a:off x="1008235" y="1562690"/>
              <a:ext cx="754417" cy="27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 name="Picture 5"/>
            <p:cNvPicPr>
              <a:picLocks noChangeAspect="1" noChangeArrowheads="1"/>
            </p:cNvPicPr>
            <p:nvPr/>
          </p:nvPicPr>
          <p:blipFill>
            <a:blip r:embed="rId113">
              <a:extLst>
                <a:ext uri="{28A0092B-C50C-407E-A947-70E740481C1C}">
                  <a14:useLocalDpi xmlns:a14="http://schemas.microsoft.com/office/drawing/2010/main"/>
                </a:ext>
              </a:extLst>
            </a:blip>
            <a:srcRect/>
            <a:stretch>
              <a:fillRect/>
            </a:stretch>
          </p:blipFill>
          <p:spPr bwMode="auto">
            <a:xfrm>
              <a:off x="6229675" y="5993971"/>
              <a:ext cx="774617" cy="3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 name="Picture 6"/>
            <p:cNvPicPr>
              <a:picLocks noChangeAspect="1" noChangeArrowheads="1"/>
            </p:cNvPicPr>
            <p:nvPr/>
          </p:nvPicPr>
          <p:blipFill>
            <a:blip r:embed="rId114">
              <a:extLst>
                <a:ext uri="{28A0092B-C50C-407E-A947-70E740481C1C}">
                  <a14:useLocalDpi xmlns:a14="http://schemas.microsoft.com/office/drawing/2010/main"/>
                </a:ext>
              </a:extLst>
            </a:blip>
            <a:srcRect/>
            <a:stretch>
              <a:fillRect/>
            </a:stretch>
          </p:blipFill>
          <p:spPr bwMode="auto">
            <a:xfrm>
              <a:off x="6980264" y="5822539"/>
              <a:ext cx="902069" cy="25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2" name="Picture 2" descr="「之初創投」的圖片搜尋結果"/>
          <p:cNvPicPr>
            <a:picLocks noChangeAspect="1" noChangeArrowheads="1"/>
          </p:cNvPicPr>
          <p:nvPr/>
        </p:nvPicPr>
        <p:blipFill rotWithShape="1">
          <a:blip r:embed="rId115" cstate="print">
            <a:extLst>
              <a:ext uri="{28A0092B-C50C-407E-A947-70E740481C1C}">
                <a14:useLocalDpi xmlns:a14="http://schemas.microsoft.com/office/drawing/2010/main" val="0"/>
              </a:ext>
            </a:extLst>
          </a:blip>
          <a:srcRect l="12146" t="20355" r="11039" b="19981"/>
          <a:stretch/>
        </p:blipFill>
        <p:spPr bwMode="auto">
          <a:xfrm>
            <a:off x="4432871" y="1079794"/>
            <a:ext cx="1032141" cy="424757"/>
          </a:xfrm>
          <a:prstGeom prst="rect">
            <a:avLst/>
          </a:prstGeom>
          <a:noFill/>
          <a:extLst>
            <a:ext uri="{909E8E84-426E-40DD-AFC4-6F175D3DCCD1}">
              <a14:hiddenFill xmlns:a14="http://schemas.microsoft.com/office/drawing/2010/main">
                <a:solidFill>
                  <a:srgbClr val="FFFFFF"/>
                </a:solidFill>
              </a14:hiddenFill>
            </a:ext>
          </a:extLst>
        </p:spPr>
      </p:pic>
      <p:pic>
        <p:nvPicPr>
          <p:cNvPr id="263" name="Picture 6" descr="「clbc」的圖片搜尋結果"/>
          <p:cNvPicPr>
            <a:picLocks noChangeAspect="1" noChangeArrowheads="1"/>
          </p:cNvPicPr>
          <p:nvPr/>
        </p:nvPicPr>
        <p:blipFill rotWithShape="1">
          <a:blip r:embed="rId116" cstate="print">
            <a:extLst>
              <a:ext uri="{28A0092B-C50C-407E-A947-70E740481C1C}">
                <a14:useLocalDpi xmlns:a14="http://schemas.microsoft.com/office/drawing/2010/main" val="0"/>
              </a:ext>
            </a:extLst>
          </a:blip>
          <a:srcRect b="9625"/>
          <a:stretch/>
        </p:blipFill>
        <p:spPr bwMode="auto">
          <a:xfrm>
            <a:off x="461948" y="1090057"/>
            <a:ext cx="414597" cy="339690"/>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18" descr="「卡市達創業加油站」的圖片搜尋結果"/>
          <p:cNvPicPr>
            <a:picLocks noChangeAspect="1" noChangeArrowheads="1"/>
          </p:cNvPicPr>
          <p:nvPr/>
        </p:nvPicPr>
        <p:blipFill rotWithShape="1">
          <a:blip r:embed="rId117" cstate="print">
            <a:extLst>
              <a:ext uri="{28A0092B-C50C-407E-A947-70E740481C1C}">
                <a14:useLocalDpi xmlns:a14="http://schemas.microsoft.com/office/drawing/2010/main" val="0"/>
              </a:ext>
            </a:extLst>
          </a:blip>
          <a:srcRect t="1" b="11479"/>
          <a:stretch/>
        </p:blipFill>
        <p:spPr bwMode="auto">
          <a:xfrm>
            <a:off x="2935579" y="1484819"/>
            <a:ext cx="638444" cy="386894"/>
          </a:xfrm>
          <a:prstGeom prst="rect">
            <a:avLst/>
          </a:prstGeom>
          <a:noFill/>
          <a:extLst>
            <a:ext uri="{909E8E84-426E-40DD-AFC4-6F175D3DCCD1}">
              <a14:hiddenFill xmlns:a14="http://schemas.microsoft.com/office/drawing/2010/main">
                <a:solidFill>
                  <a:srgbClr val="FFFFFF"/>
                </a:solidFill>
              </a14:hiddenFill>
            </a:ext>
          </a:extLst>
        </p:spPr>
      </p:pic>
      <p:grpSp>
        <p:nvGrpSpPr>
          <p:cNvPr id="206" name="群組 205"/>
          <p:cNvGrpSpPr/>
          <p:nvPr/>
        </p:nvGrpSpPr>
        <p:grpSpPr>
          <a:xfrm>
            <a:off x="5276767" y="-250743"/>
            <a:ext cx="3898228" cy="983729"/>
            <a:chOff x="270816" y="2023662"/>
            <a:chExt cx="8445867" cy="2131339"/>
          </a:xfrm>
        </p:grpSpPr>
        <p:grpSp>
          <p:nvGrpSpPr>
            <p:cNvPr id="261" name="群組 260"/>
            <p:cNvGrpSpPr/>
            <p:nvPr/>
          </p:nvGrpSpPr>
          <p:grpSpPr>
            <a:xfrm>
              <a:off x="270816" y="2023662"/>
              <a:ext cx="8067801" cy="1331829"/>
              <a:chOff x="207978" y="2718124"/>
              <a:chExt cx="8067801" cy="1331829"/>
            </a:xfrm>
          </p:grpSpPr>
          <p:sp>
            <p:nvSpPr>
              <p:cNvPr id="275" name="文字方塊 274"/>
              <p:cNvSpPr txBox="1"/>
              <p:nvPr/>
            </p:nvSpPr>
            <p:spPr>
              <a:xfrm>
                <a:off x="207978" y="2724327"/>
                <a:ext cx="1202328" cy="1323441"/>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1</a:t>
                </a:r>
                <a:endParaRPr kumimoji="1" lang="zh-TW" altLang="en-US" sz="8000" dirty="0">
                  <a:solidFill>
                    <a:schemeClr val="bg1">
                      <a:lumMod val="85000"/>
                    </a:schemeClr>
                  </a:solidFill>
                  <a:latin typeface="Impact" charset="0"/>
                  <a:ea typeface="Impact" charset="0"/>
                  <a:cs typeface="Impact" charset="0"/>
                </a:endParaRPr>
              </a:p>
            </p:txBody>
          </p:sp>
          <p:sp>
            <p:nvSpPr>
              <p:cNvPr id="276" name="文字方塊 275"/>
              <p:cNvSpPr txBox="1"/>
              <p:nvPr/>
            </p:nvSpPr>
            <p:spPr>
              <a:xfrm>
                <a:off x="1868387"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2</a:t>
                </a:r>
                <a:endParaRPr kumimoji="1" lang="zh-TW" altLang="en-US" sz="8000" dirty="0">
                  <a:solidFill>
                    <a:schemeClr val="bg1">
                      <a:lumMod val="85000"/>
                    </a:schemeClr>
                  </a:solidFill>
                  <a:latin typeface="Impact" charset="0"/>
                  <a:ea typeface="Impact" charset="0"/>
                  <a:cs typeface="Impact" charset="0"/>
                </a:endParaRPr>
              </a:p>
            </p:txBody>
          </p:sp>
          <p:sp>
            <p:nvSpPr>
              <p:cNvPr id="277" name="文字方塊 276"/>
              <p:cNvSpPr txBox="1"/>
              <p:nvPr/>
            </p:nvSpPr>
            <p:spPr>
              <a:xfrm>
                <a:off x="3574083"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3</a:t>
                </a:r>
                <a:endParaRPr kumimoji="1" lang="zh-TW" altLang="en-US" sz="8000" dirty="0">
                  <a:solidFill>
                    <a:schemeClr val="bg1">
                      <a:lumMod val="85000"/>
                    </a:schemeClr>
                  </a:solidFill>
                  <a:latin typeface="Impact" charset="0"/>
                  <a:ea typeface="Impact" charset="0"/>
                  <a:cs typeface="Impact" charset="0"/>
                </a:endParaRPr>
              </a:p>
            </p:txBody>
          </p:sp>
          <p:sp>
            <p:nvSpPr>
              <p:cNvPr id="278" name="文字方塊 277"/>
              <p:cNvSpPr txBox="1"/>
              <p:nvPr/>
            </p:nvSpPr>
            <p:spPr>
              <a:xfrm>
                <a:off x="5278425" y="272651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4</a:t>
                </a:r>
                <a:endParaRPr kumimoji="1" lang="zh-TW" altLang="en-US" sz="8000" dirty="0">
                  <a:solidFill>
                    <a:schemeClr val="bg1">
                      <a:lumMod val="85000"/>
                    </a:schemeClr>
                  </a:solidFill>
                  <a:latin typeface="Impact" charset="0"/>
                  <a:ea typeface="Impact" charset="0"/>
                  <a:cs typeface="Impact" charset="0"/>
                </a:endParaRPr>
              </a:p>
            </p:txBody>
          </p:sp>
          <p:sp>
            <p:nvSpPr>
              <p:cNvPr id="279" name="文字方塊 278"/>
              <p:cNvSpPr txBox="1"/>
              <p:nvPr/>
            </p:nvSpPr>
            <p:spPr>
              <a:xfrm>
                <a:off x="7073450" y="2718124"/>
                <a:ext cx="1202329" cy="1323439"/>
              </a:xfrm>
              <a:prstGeom prst="rect">
                <a:avLst/>
              </a:prstGeom>
              <a:noFill/>
              <a:effectLst>
                <a:glow rad="127000">
                  <a:schemeClr val="accent1"/>
                </a:glow>
              </a:effectLst>
            </p:spPr>
            <p:txBody>
              <a:bodyPr wrap="square" rtlCol="0">
                <a:spAutoFit/>
              </a:bodyPr>
              <a:lstStyle/>
              <a:p>
                <a:r>
                  <a:rPr kumimoji="1" lang="en-US" altLang="zh-TW" sz="8000" dirty="0">
                    <a:solidFill>
                      <a:schemeClr val="bg1">
                        <a:lumMod val="85000"/>
                      </a:schemeClr>
                    </a:solidFill>
                    <a:latin typeface="Impact" charset="0"/>
                    <a:ea typeface="Impact" charset="0"/>
                    <a:cs typeface="Impact" charset="0"/>
                  </a:rPr>
                  <a:t>5</a:t>
                </a:r>
                <a:endParaRPr kumimoji="1" lang="zh-TW" altLang="en-US" sz="8000" dirty="0">
                  <a:solidFill>
                    <a:schemeClr val="bg1">
                      <a:lumMod val="85000"/>
                    </a:schemeClr>
                  </a:solidFill>
                  <a:latin typeface="Impact" charset="0"/>
                  <a:ea typeface="Impact" charset="0"/>
                  <a:cs typeface="Impact" charset="0"/>
                </a:endParaRPr>
              </a:p>
            </p:txBody>
          </p:sp>
        </p:grpSp>
        <p:grpSp>
          <p:nvGrpSpPr>
            <p:cNvPr id="265" name="群組 264"/>
            <p:cNvGrpSpPr/>
            <p:nvPr/>
          </p:nvGrpSpPr>
          <p:grpSpPr>
            <a:xfrm>
              <a:off x="465360" y="2888033"/>
              <a:ext cx="8251323" cy="1266968"/>
              <a:chOff x="583081" y="2898662"/>
              <a:chExt cx="8251323" cy="1266968"/>
            </a:xfrm>
          </p:grpSpPr>
          <p:sp>
            <p:nvSpPr>
              <p:cNvPr id="266" name="文字方塊 265"/>
              <p:cNvSpPr txBox="1"/>
              <p:nvPr/>
            </p:nvSpPr>
            <p:spPr>
              <a:xfrm>
                <a:off x="583081" y="2898662"/>
                <a:ext cx="1347754" cy="1266968"/>
              </a:xfrm>
              <a:prstGeom prst="rect">
                <a:avLst/>
              </a:prstGeom>
              <a:noFill/>
            </p:spPr>
            <p:txBody>
              <a:bodyPr wrap="square" rtlCol="0">
                <a:spAutoFit/>
              </a:bodyPr>
              <a:lstStyle/>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前言</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a:p>
                <a:r>
                  <a:rPr lang="zh-TW" altLang="en-US"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rPr>
                  <a:t>說明</a:t>
                </a:r>
                <a:endParaRPr lang="en-US" altLang="zh-TW" sz="1600" b="1" dirty="0">
                  <a:solidFill>
                    <a:schemeClr val="bg1">
                      <a:lumMod val="50000"/>
                    </a:schemeClr>
                  </a:solidFill>
                  <a:effectLst>
                    <a:glow rad="101600">
                      <a:schemeClr val="accent4">
                        <a:satMod val="175000"/>
                        <a:alpha val="40000"/>
                      </a:schemeClr>
                    </a:glow>
                  </a:effectLst>
                  <a:latin typeface="微軟正黑體" panose="020B0604030504040204" pitchFamily="34" charset="-120"/>
                  <a:ea typeface="微軟正黑體" panose="020B0604030504040204" pitchFamily="34" charset="-120"/>
                </a:endParaRPr>
              </a:p>
            </p:txBody>
          </p:sp>
          <p:sp>
            <p:nvSpPr>
              <p:cNvPr id="267" name="三角形 57"/>
              <p:cNvSpPr/>
              <p:nvPr/>
            </p:nvSpPr>
            <p:spPr>
              <a:xfrm rot="16200000" flipV="1">
                <a:off x="1831434"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68" name="三角形 64"/>
              <p:cNvSpPr/>
              <p:nvPr/>
            </p:nvSpPr>
            <p:spPr>
              <a:xfrm rot="16200000" flipV="1">
                <a:off x="5283220"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69" name="三角形 65"/>
              <p:cNvSpPr/>
              <p:nvPr/>
            </p:nvSpPr>
            <p:spPr>
              <a:xfrm rot="16200000" flipV="1">
                <a:off x="3557327"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70" name="文字方塊 269"/>
              <p:cNvSpPr txBox="1"/>
              <p:nvPr/>
            </p:nvSpPr>
            <p:spPr>
              <a:xfrm>
                <a:off x="2308975"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面臨問題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71" name="文字方塊 270"/>
              <p:cNvSpPr txBox="1"/>
              <p:nvPr/>
            </p:nvSpPr>
            <p:spPr>
              <a:xfrm>
                <a:off x="4034866"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目前作法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72" name="文字方塊 271"/>
              <p:cNvSpPr txBox="1"/>
              <p:nvPr/>
            </p:nvSpPr>
            <p:spPr>
              <a:xfrm>
                <a:off x="5760760" y="2898662"/>
                <a:ext cx="1347754" cy="1266968"/>
              </a:xfrm>
              <a:prstGeom prst="rect">
                <a:avLst/>
              </a:prstGeom>
              <a:noFill/>
            </p:spPr>
            <p:txBody>
              <a:bodyPr wrap="square" rtlCol="0">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看見未來</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73" name="文字方塊 272"/>
              <p:cNvSpPr txBox="1"/>
              <p:nvPr/>
            </p:nvSpPr>
            <p:spPr>
              <a:xfrm>
                <a:off x="7486650" y="2898662"/>
                <a:ext cx="1347754" cy="1266968"/>
              </a:xfrm>
              <a:prstGeom prst="rect">
                <a:avLst/>
              </a:prstGeom>
              <a:noFill/>
            </p:spPr>
            <p:txBody>
              <a:bodyPr wrap="square" rtlCol="0">
                <a:spAutoFit/>
              </a:bodyPr>
              <a:lstStyle/>
              <a:p>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結論建議</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74" name="三角形 70"/>
              <p:cNvSpPr/>
              <p:nvPr/>
            </p:nvSpPr>
            <p:spPr>
              <a:xfrm rot="16200000" flipV="1">
                <a:off x="7009113" y="3502698"/>
                <a:ext cx="576942" cy="238479"/>
              </a:xfrm>
              <a:prstGeom prst="triangle">
                <a:avLst/>
              </a:prstGeom>
              <a:solidFill>
                <a:srgbClr val="109B93">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grpSp>
      <p:sp>
        <p:nvSpPr>
          <p:cNvPr id="244" name="文字方塊 243"/>
          <p:cNvSpPr txBox="1"/>
          <p:nvPr/>
        </p:nvSpPr>
        <p:spPr>
          <a:xfrm>
            <a:off x="194432" y="92397"/>
            <a:ext cx="6147418" cy="707886"/>
          </a:xfrm>
          <a:prstGeom prst="rect">
            <a:avLst/>
          </a:prstGeom>
          <a:noFill/>
        </p:spPr>
        <p:txBody>
          <a:bodyPr wrap="square" rtlCol="0">
            <a:spAutoFit/>
          </a:bodyPr>
          <a:lstStyle/>
          <a:p>
            <a:r>
              <a:rPr kumimoji="1" lang="zh-TW" altLang="en-US" sz="4000" b="1" dirty="0">
                <a:solidFill>
                  <a:srgbClr val="109B93"/>
                </a:solidFill>
                <a:latin typeface="微軟正黑體" panose="020B0604030504040204" pitchFamily="34" charset="-120"/>
                <a:ea typeface="微軟正黑體" panose="020B0604030504040204" pitchFamily="34" charset="-120"/>
                <a:cs typeface="Lantinghei TC Demibold" charset="-120"/>
              </a:rPr>
              <a:t>國內新創生態系</a:t>
            </a:r>
            <a:r>
              <a:rPr kumimoji="1" lang="en-US" altLang="zh-TW" sz="40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a:t>
            </a:r>
            <a:r>
              <a:rPr kumimoji="1" lang="zh-TW" altLang="en-US" sz="40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現況</a:t>
            </a:r>
            <a:r>
              <a:rPr kumimoji="1" lang="en-US" altLang="zh-TW" sz="4000" b="1" dirty="0" smtClean="0">
                <a:solidFill>
                  <a:srgbClr val="109B93"/>
                </a:solidFill>
                <a:latin typeface="微軟正黑體" panose="020B0604030504040204" pitchFamily="34" charset="-120"/>
                <a:ea typeface="微軟正黑體" panose="020B0604030504040204" pitchFamily="34" charset="-120"/>
                <a:cs typeface="Lantinghei TC Demibold" charset="-120"/>
              </a:rPr>
              <a:t>)</a:t>
            </a:r>
            <a:endParaRPr kumimoji="1" lang="en-US" altLang="zh-TW" sz="4000" b="1" dirty="0">
              <a:solidFill>
                <a:srgbClr val="109B93"/>
              </a:solidFill>
              <a:latin typeface="微軟正黑體" panose="020B0604030504040204" pitchFamily="34" charset="-120"/>
              <a:ea typeface="微軟正黑體" panose="020B0604030504040204" pitchFamily="34" charset="-120"/>
              <a:cs typeface="Lantinghei TC Demibold" charset="-120"/>
            </a:endParaRPr>
          </a:p>
        </p:txBody>
      </p:sp>
    </p:spTree>
    <p:extLst>
      <p:ext uri="{BB962C8B-B14F-4D97-AF65-F5344CB8AC3E}">
        <p14:creationId xmlns:p14="http://schemas.microsoft.com/office/powerpoint/2010/main" val="953290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2849</TotalTime>
  <Words>2789</Words>
  <Application>Microsoft Office PowerPoint</Application>
  <PresentationFormat>如螢幕大小 (4:3)</PresentationFormat>
  <Paragraphs>654</Paragraphs>
  <Slides>32</Slides>
  <Notes>9</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附錄1-具創新能力之新創事業認定原則</vt:lpstr>
      <vt:lpstr>附錄2-公司法修正草案中             有關「友善創新創業環境」之條文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黃郁涵</dc:creator>
  <cp:lastModifiedBy>林昌弘</cp:lastModifiedBy>
  <cp:revision>182</cp:revision>
  <cp:lastPrinted>2017-11-08T18:15:50Z</cp:lastPrinted>
  <dcterms:created xsi:type="dcterms:W3CDTF">2017-11-08T10:56:37Z</dcterms:created>
  <dcterms:modified xsi:type="dcterms:W3CDTF">2017-11-14T09:13:16Z</dcterms:modified>
</cp:coreProperties>
</file>