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 id="2147483818" r:id="rId2"/>
    <p:sldMasterId id="2147483828" r:id="rId3"/>
  </p:sldMasterIdLst>
  <p:notesMasterIdLst>
    <p:notesMasterId r:id="rId28"/>
  </p:notesMasterIdLst>
  <p:handoutMasterIdLst>
    <p:handoutMasterId r:id="rId29"/>
  </p:handoutMasterIdLst>
  <p:sldIdLst>
    <p:sldId id="1110" r:id="rId4"/>
    <p:sldId id="1201" r:id="rId5"/>
    <p:sldId id="1202" r:id="rId6"/>
    <p:sldId id="1203" r:id="rId7"/>
    <p:sldId id="1204" r:id="rId8"/>
    <p:sldId id="1207" r:id="rId9"/>
    <p:sldId id="1175" r:id="rId10"/>
    <p:sldId id="1237" r:id="rId11"/>
    <p:sldId id="1235" r:id="rId12"/>
    <p:sldId id="1236" r:id="rId13"/>
    <p:sldId id="1238" r:id="rId14"/>
    <p:sldId id="1239" r:id="rId15"/>
    <p:sldId id="1240" r:id="rId16"/>
    <p:sldId id="1242" r:id="rId17"/>
    <p:sldId id="1243" r:id="rId18"/>
    <p:sldId id="1244" r:id="rId19"/>
    <p:sldId id="1245" r:id="rId20"/>
    <p:sldId id="1246" r:id="rId21"/>
    <p:sldId id="1247" r:id="rId22"/>
    <p:sldId id="1248" r:id="rId23"/>
    <p:sldId id="1249" r:id="rId24"/>
    <p:sldId id="1250" r:id="rId25"/>
    <p:sldId id="1232" r:id="rId26"/>
    <p:sldId id="1213" r:id="rId27"/>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Calibri"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Calibri"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Calibri"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Calibri"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Calibri" pitchFamily="34" charset="0"/>
        <a:ea typeface="新細明體" pitchFamily="18" charset="-120"/>
        <a:cs typeface="+mn-cs"/>
      </a:defRPr>
    </a:lvl5pPr>
    <a:lvl6pPr marL="2286000" algn="l" defTabSz="914400" rtl="0" eaLnBrk="1" latinLnBrk="0" hangingPunct="1">
      <a:defRPr kumimoji="1" kern="1200">
        <a:solidFill>
          <a:schemeClr val="tx1"/>
        </a:solidFill>
        <a:latin typeface="Calibri" pitchFamily="34" charset="0"/>
        <a:ea typeface="新細明體" pitchFamily="18" charset="-120"/>
        <a:cs typeface="+mn-cs"/>
      </a:defRPr>
    </a:lvl6pPr>
    <a:lvl7pPr marL="2743200" algn="l" defTabSz="914400" rtl="0" eaLnBrk="1" latinLnBrk="0" hangingPunct="1">
      <a:defRPr kumimoji="1" kern="1200">
        <a:solidFill>
          <a:schemeClr val="tx1"/>
        </a:solidFill>
        <a:latin typeface="Calibri" pitchFamily="34" charset="0"/>
        <a:ea typeface="新細明體" pitchFamily="18" charset="-120"/>
        <a:cs typeface="+mn-cs"/>
      </a:defRPr>
    </a:lvl7pPr>
    <a:lvl8pPr marL="3200400" algn="l" defTabSz="914400" rtl="0" eaLnBrk="1" latinLnBrk="0" hangingPunct="1">
      <a:defRPr kumimoji="1" kern="1200">
        <a:solidFill>
          <a:schemeClr val="tx1"/>
        </a:solidFill>
        <a:latin typeface="Calibri" pitchFamily="34" charset="0"/>
        <a:ea typeface="新細明體" pitchFamily="18" charset="-120"/>
        <a:cs typeface="+mn-cs"/>
      </a:defRPr>
    </a:lvl8pPr>
    <a:lvl9pPr marL="3657600" algn="l" defTabSz="914400" rtl="0" eaLnBrk="1" latinLnBrk="0" hangingPunct="1">
      <a:defRPr kumimoji="1" kern="1200">
        <a:solidFill>
          <a:schemeClr val="tx1"/>
        </a:solidFill>
        <a:latin typeface="Calibri" pitchFamily="34" charset="0"/>
        <a:ea typeface="新細明體" pitchFamily="18" charset="-12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9933"/>
    <a:srgbClr val="FFCC66"/>
    <a:srgbClr val="FFFF99"/>
    <a:srgbClr val="FFFF66"/>
    <a:srgbClr val="0066CC"/>
    <a:srgbClr val="0000CC"/>
    <a:srgbClr val="0000FF"/>
    <a:srgbClr val="0000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FD0F851-EC5A-4D38-B0AD-8093EC10F338}" styleName="淺色樣式 1 - 輔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淺色樣式 1 - 輔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247" autoAdjust="0"/>
    <p:restoredTop sz="91889" autoAdjust="0"/>
  </p:normalViewPr>
  <p:slideViewPr>
    <p:cSldViewPr>
      <p:cViewPr>
        <p:scale>
          <a:sx n="120" d="100"/>
          <a:sy n="120" d="100"/>
        </p:scale>
        <p:origin x="-2160" y="3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78" d="100"/>
          <a:sy n="78" d="100"/>
        </p:scale>
        <p:origin x="-3954"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zh-TW" altLang="en-US" dirty="0" smtClean="0"/>
              <a:t>以法規命令為例</a:t>
            </a:r>
            <a:r>
              <a:rPr lang="en-US" altLang="zh-TW" sz="2160" b="1" i="0" u="none" strike="noStrike" baseline="0" dirty="0" smtClean="0">
                <a:effectLst/>
              </a:rPr>
              <a:t>(</a:t>
            </a:r>
            <a:r>
              <a:rPr lang="zh-TW" altLang="zh-TW" sz="2160" b="1" i="0" u="none" strike="noStrike" baseline="0" dirty="0" smtClean="0">
                <a:effectLst/>
              </a:rPr>
              <a:t>不含實質法規命令</a:t>
            </a:r>
            <a:r>
              <a:rPr lang="en-US" altLang="zh-TW" sz="2160" b="1" i="0" u="none" strike="noStrike" baseline="0" dirty="0" smtClean="0">
                <a:effectLst/>
              </a:rPr>
              <a:t>)</a:t>
            </a:r>
            <a:endParaRPr lang="en-US" altLang="zh-TW" dirty="0" smtClean="0"/>
          </a:p>
        </c:rich>
      </c:tx>
      <c:layout>
        <c:manualLayout>
          <c:xMode val="edge"/>
          <c:yMode val="edge"/>
          <c:x val="0.16407969437994938"/>
          <c:y val="1.2080088513757224E-2"/>
        </c:manualLayout>
      </c:layout>
      <c:overlay val="0"/>
    </c:title>
    <c:autoTitleDeleted val="0"/>
    <c:plotArea>
      <c:layout>
        <c:manualLayout>
          <c:layoutTarget val="inner"/>
          <c:xMode val="edge"/>
          <c:yMode val="edge"/>
          <c:x val="0.11083089251524719"/>
          <c:y val="0.16371278381549692"/>
          <c:w val="0.79394520400511059"/>
          <c:h val="0.66415489603133904"/>
        </c:manualLayout>
      </c:layout>
      <c:lineChart>
        <c:grouping val="stacked"/>
        <c:varyColors val="0"/>
        <c:ser>
          <c:idx val="1"/>
          <c:order val="0"/>
          <c:tx>
            <c:strRef>
              <c:f>工作表1!$B$1</c:f>
              <c:strCache>
                <c:ptCount val="1"/>
                <c:pt idx="0">
                  <c:v>近十年法規命令成長表</c:v>
                </c:pt>
              </c:strCache>
            </c:strRef>
          </c:tx>
          <c:cat>
            <c:numRef>
              <c:f>工作表1!$A$2:$A$7</c:f>
              <c:numCache>
                <c:formatCode>General</c:formatCode>
                <c:ptCount val="6"/>
                <c:pt idx="0">
                  <c:v>95</c:v>
                </c:pt>
                <c:pt idx="1">
                  <c:v>97</c:v>
                </c:pt>
                <c:pt idx="2">
                  <c:v>99</c:v>
                </c:pt>
                <c:pt idx="3">
                  <c:v>101</c:v>
                </c:pt>
                <c:pt idx="4">
                  <c:v>103</c:v>
                </c:pt>
                <c:pt idx="5">
                  <c:v>105</c:v>
                </c:pt>
              </c:numCache>
            </c:numRef>
          </c:cat>
          <c:val>
            <c:numRef>
              <c:f>工作表1!$B$2:$B$7</c:f>
              <c:numCache>
                <c:formatCode>General</c:formatCode>
                <c:ptCount val="6"/>
                <c:pt idx="0">
                  <c:v>8807</c:v>
                </c:pt>
                <c:pt idx="1">
                  <c:v>9390</c:v>
                </c:pt>
                <c:pt idx="2">
                  <c:v>10013</c:v>
                </c:pt>
                <c:pt idx="3">
                  <c:v>10753</c:v>
                </c:pt>
                <c:pt idx="4">
                  <c:v>13598</c:v>
                </c:pt>
                <c:pt idx="5">
                  <c:v>14355</c:v>
                </c:pt>
              </c:numCache>
            </c:numRef>
          </c:val>
          <c:smooth val="0"/>
        </c:ser>
        <c:dLbls>
          <c:showLegendKey val="0"/>
          <c:showVal val="0"/>
          <c:showCatName val="0"/>
          <c:showSerName val="0"/>
          <c:showPercent val="0"/>
          <c:showBubbleSize val="0"/>
        </c:dLbls>
        <c:marker val="1"/>
        <c:smooth val="0"/>
        <c:axId val="37899648"/>
        <c:axId val="38589952"/>
      </c:lineChart>
      <c:catAx>
        <c:axId val="37899648"/>
        <c:scaling>
          <c:orientation val="minMax"/>
        </c:scaling>
        <c:delete val="0"/>
        <c:axPos val="b"/>
        <c:numFmt formatCode="General" sourceLinked="1"/>
        <c:majorTickMark val="out"/>
        <c:minorTickMark val="none"/>
        <c:tickLblPos val="nextTo"/>
        <c:crossAx val="38589952"/>
        <c:crossesAt val="0"/>
        <c:auto val="1"/>
        <c:lblAlgn val="ctr"/>
        <c:lblOffset val="100"/>
        <c:noMultiLvlLbl val="0"/>
      </c:catAx>
      <c:valAx>
        <c:axId val="38589952"/>
        <c:scaling>
          <c:orientation val="minMax"/>
          <c:min val="8000"/>
        </c:scaling>
        <c:delete val="0"/>
        <c:axPos val="l"/>
        <c:majorGridlines/>
        <c:numFmt formatCode="General" sourceLinked="1"/>
        <c:majorTickMark val="out"/>
        <c:minorTickMark val="none"/>
        <c:tickLblPos val="nextTo"/>
        <c:crossAx val="37899648"/>
        <c:crosses val="autoZero"/>
        <c:crossBetween val="between"/>
      </c:valAx>
    </c:plotArea>
    <c:plotVisOnly val="1"/>
    <c:dispBlanksAs val="zero"/>
    <c:showDLblsOverMax val="0"/>
  </c:chart>
  <c:txPr>
    <a:bodyPr/>
    <a:lstStyle/>
    <a:p>
      <a:pPr>
        <a:defRPr sz="1800"/>
      </a:pPr>
      <a:endParaRPr lang="zh-TW"/>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0.08129</cdr:y>
    </cdr:from>
    <cdr:to>
      <cdr:x>0.16456</cdr:x>
      <cdr:y>0.15073</cdr:y>
    </cdr:to>
    <cdr:sp macro="" textlink="">
      <cdr:nvSpPr>
        <cdr:cNvPr id="2" name="文字方塊 1"/>
        <cdr:cNvSpPr txBox="1"/>
      </cdr:nvSpPr>
      <cdr:spPr>
        <a:xfrm xmlns:a="http://schemas.openxmlformats.org/drawingml/2006/main">
          <a:off x="0" y="427287"/>
          <a:ext cx="936104" cy="3650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zh-TW" sz="1600" b="1" dirty="0" smtClean="0"/>
            <a:t>(</a:t>
          </a:r>
          <a:r>
            <a:rPr lang="zh-TW" altLang="en-US" sz="1600" b="1" dirty="0" smtClean="0"/>
            <a:t>法規數</a:t>
          </a:r>
          <a:r>
            <a:rPr lang="en-US" altLang="zh-TW" sz="1600" b="1" dirty="0" smtClean="0"/>
            <a:t>)</a:t>
          </a:r>
          <a:endParaRPr lang="zh-TW" altLang="en-US" sz="1600" b="1" dirty="0"/>
        </a:p>
      </cdr:txBody>
    </cdr:sp>
  </cdr:relSizeAnchor>
  <cdr:relSizeAnchor xmlns:cdr="http://schemas.openxmlformats.org/drawingml/2006/chartDrawing">
    <cdr:from>
      <cdr:x>0.72152</cdr:x>
      <cdr:y>0.14897</cdr:y>
    </cdr:from>
    <cdr:to>
      <cdr:x>0.99058</cdr:x>
      <cdr:y>0.27397</cdr:y>
    </cdr:to>
    <cdr:sp macro="" textlink="">
      <cdr:nvSpPr>
        <cdr:cNvPr id="3" name="文字方塊 2"/>
        <cdr:cNvSpPr txBox="1"/>
      </cdr:nvSpPr>
      <cdr:spPr>
        <a:xfrm xmlns:a="http://schemas.openxmlformats.org/drawingml/2006/main">
          <a:off x="4104456" y="783087"/>
          <a:ext cx="1530584" cy="65707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zh-TW" altLang="en-US" sz="2000" b="1" dirty="0" smtClean="0">
              <a:solidFill>
                <a:srgbClr val="FF0000"/>
              </a:solidFill>
            </a:rPr>
            <a:t>成長逾</a:t>
          </a:r>
          <a:r>
            <a:rPr lang="en-US" altLang="zh-TW" sz="2000" b="1" dirty="0" smtClean="0">
              <a:solidFill>
                <a:srgbClr val="FF0000"/>
              </a:solidFill>
            </a:rPr>
            <a:t>1.6</a:t>
          </a:r>
          <a:r>
            <a:rPr lang="zh-TW" altLang="en-US" sz="2000" b="1" dirty="0" smtClean="0">
              <a:solidFill>
                <a:srgbClr val="FF0000"/>
              </a:solidFill>
            </a:rPr>
            <a:t>倍</a:t>
          </a:r>
          <a:endParaRPr lang="zh-TW" altLang="en-US" sz="2000" b="1" dirty="0">
            <a:solidFill>
              <a:srgbClr val="FF0000"/>
            </a:solidFill>
          </a:endParaRPr>
        </a:p>
      </cdr:txBody>
    </cdr:sp>
  </cdr:relSizeAnchor>
  <cdr:relSizeAnchor xmlns:cdr="http://schemas.openxmlformats.org/drawingml/2006/chartDrawing">
    <cdr:from>
      <cdr:x>0.77215</cdr:x>
      <cdr:y>0.25</cdr:y>
    </cdr:from>
    <cdr:to>
      <cdr:x>1</cdr:x>
      <cdr:y>0.38356</cdr:y>
    </cdr:to>
    <cdr:sp macro="" textlink="">
      <cdr:nvSpPr>
        <cdr:cNvPr id="4" name="文字方塊 3"/>
        <cdr:cNvSpPr txBox="1"/>
      </cdr:nvSpPr>
      <cdr:spPr>
        <a:xfrm xmlns:a="http://schemas.openxmlformats.org/drawingml/2006/main">
          <a:off x="4392488" y="1314146"/>
          <a:ext cx="1296144" cy="70207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zh-TW" sz="1800" dirty="0" smtClean="0"/>
            <a:t>(14,355</a:t>
          </a:r>
          <a:r>
            <a:rPr lang="zh-TW" altLang="en-US" sz="1800" dirty="0" smtClean="0"/>
            <a:t>項</a:t>
          </a:r>
          <a:r>
            <a:rPr lang="en-US" altLang="zh-TW" sz="1800" dirty="0" smtClean="0"/>
            <a:t>)</a:t>
          </a:r>
          <a:endParaRPr lang="zh-TW" altLang="en-US" sz="1800" dirty="0"/>
        </a:p>
      </cdr:txBody>
    </cdr:sp>
  </cdr:relSizeAnchor>
  <cdr:relSizeAnchor xmlns:cdr="http://schemas.openxmlformats.org/drawingml/2006/chartDrawing">
    <cdr:from>
      <cdr:x>0.25316</cdr:x>
      <cdr:y>0.93151</cdr:y>
    </cdr:from>
    <cdr:to>
      <cdr:x>0.72152</cdr:x>
      <cdr:y>0.99006</cdr:y>
    </cdr:to>
    <cdr:sp macro="" textlink="">
      <cdr:nvSpPr>
        <cdr:cNvPr id="5" name="文字方塊 2"/>
        <cdr:cNvSpPr txBox="1"/>
      </cdr:nvSpPr>
      <cdr:spPr>
        <a:xfrm xmlns:a="http://schemas.openxmlformats.org/drawingml/2006/main">
          <a:off x="1440160" y="4896544"/>
          <a:ext cx="2664296"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zh-TW"/>
          </a:defPPr>
          <a:lvl1pPr algn="l" rtl="0" fontAlgn="base">
            <a:spcBef>
              <a:spcPct val="0"/>
            </a:spcBef>
            <a:spcAft>
              <a:spcPct val="0"/>
            </a:spcAft>
            <a:defRPr kumimoji="1" kern="1200">
              <a:solidFill>
                <a:schemeClr val="tx1"/>
              </a:solidFill>
              <a:latin typeface="Calibri"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Calibri"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Calibri"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Calibri"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Calibri" pitchFamily="34" charset="0"/>
              <a:ea typeface="新細明體" pitchFamily="18" charset="-120"/>
              <a:cs typeface="+mn-cs"/>
            </a:defRPr>
          </a:lvl5pPr>
          <a:lvl6pPr marL="2286000" algn="l" defTabSz="914400" rtl="0" eaLnBrk="1" latinLnBrk="0" hangingPunct="1">
            <a:defRPr kumimoji="1" kern="1200">
              <a:solidFill>
                <a:schemeClr val="tx1"/>
              </a:solidFill>
              <a:latin typeface="Calibri" pitchFamily="34" charset="0"/>
              <a:ea typeface="新細明體" pitchFamily="18" charset="-120"/>
              <a:cs typeface="+mn-cs"/>
            </a:defRPr>
          </a:lvl6pPr>
          <a:lvl7pPr marL="2743200" algn="l" defTabSz="914400" rtl="0" eaLnBrk="1" latinLnBrk="0" hangingPunct="1">
            <a:defRPr kumimoji="1" kern="1200">
              <a:solidFill>
                <a:schemeClr val="tx1"/>
              </a:solidFill>
              <a:latin typeface="Calibri" pitchFamily="34" charset="0"/>
              <a:ea typeface="新細明體" pitchFamily="18" charset="-120"/>
              <a:cs typeface="+mn-cs"/>
            </a:defRPr>
          </a:lvl7pPr>
          <a:lvl8pPr marL="3200400" algn="l" defTabSz="914400" rtl="0" eaLnBrk="1" latinLnBrk="0" hangingPunct="1">
            <a:defRPr kumimoji="1" kern="1200">
              <a:solidFill>
                <a:schemeClr val="tx1"/>
              </a:solidFill>
              <a:latin typeface="Calibri" pitchFamily="34" charset="0"/>
              <a:ea typeface="新細明體" pitchFamily="18" charset="-120"/>
              <a:cs typeface="+mn-cs"/>
            </a:defRPr>
          </a:lvl8pPr>
          <a:lvl9pPr marL="3657600" algn="l" defTabSz="914400" rtl="0" eaLnBrk="1" latinLnBrk="0" hangingPunct="1">
            <a:defRPr kumimoji="1" kern="1200">
              <a:solidFill>
                <a:schemeClr val="tx1"/>
              </a:solidFill>
              <a:latin typeface="Calibri" pitchFamily="34" charset="0"/>
              <a:ea typeface="新細明體" pitchFamily="18" charset="-120"/>
              <a:cs typeface="+mn-cs"/>
            </a:defRPr>
          </a:lvl9pPr>
        </a:lstStyle>
        <a:p xmlns:a="http://schemas.openxmlformats.org/drawingml/2006/main">
          <a:r>
            <a:rPr lang="zh-TW" altLang="en-US" sz="1400" dirty="0" smtClean="0"/>
            <a:t>資料來源</a:t>
          </a:r>
          <a:r>
            <a:rPr lang="en-US" altLang="zh-TW" sz="1400" dirty="0" smtClean="0"/>
            <a:t>:</a:t>
          </a:r>
          <a:r>
            <a:rPr lang="zh-TW" altLang="en-US" sz="1400" dirty="0" smtClean="0"/>
            <a:t>全國法規資料庫</a:t>
          </a:r>
          <a:endParaRPr lang="zh-TW" altLang="en-US" sz="1400" dirty="0"/>
        </a:p>
      </cdr:txBody>
    </cdr:sp>
  </cdr:relSizeAnchor>
  <cdr:relSizeAnchor xmlns:cdr="http://schemas.openxmlformats.org/drawingml/2006/chartDrawing">
    <cdr:from>
      <cdr:x>0.13924</cdr:x>
      <cdr:y>0.76712</cdr:y>
    </cdr:from>
    <cdr:to>
      <cdr:x>0.34441</cdr:x>
      <cdr:y>0.82192</cdr:y>
    </cdr:to>
    <cdr:sp macro="" textlink="">
      <cdr:nvSpPr>
        <cdr:cNvPr id="6" name="文字方塊 5"/>
        <cdr:cNvSpPr txBox="1"/>
      </cdr:nvSpPr>
      <cdr:spPr>
        <a:xfrm xmlns:a="http://schemas.openxmlformats.org/drawingml/2006/main">
          <a:off x="792088" y="4032448"/>
          <a:ext cx="1167122" cy="28806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zh-TW" sz="1800" dirty="0" smtClean="0"/>
            <a:t>(8,807</a:t>
          </a:r>
          <a:r>
            <a:rPr lang="zh-TW" altLang="en-US" sz="1800" dirty="0" smtClean="0"/>
            <a:t>項</a:t>
          </a:r>
          <a:r>
            <a:rPr lang="en-US" altLang="zh-TW" sz="1800" dirty="0" smtClean="0"/>
            <a:t>)</a:t>
          </a:r>
          <a:endParaRPr lang="zh-TW" altLang="en-US" sz="18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31" tIns="45715" rIns="91431" bIns="45715" rtlCol="0"/>
          <a:lstStyle>
            <a:lvl1pPr algn="l">
              <a:defRPr sz="1200"/>
            </a:lvl1pPr>
          </a:lstStyle>
          <a:p>
            <a:pPr>
              <a:defRPr/>
            </a:pPr>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31" tIns="45715" rIns="91431" bIns="45715" rtlCol="0"/>
          <a:lstStyle>
            <a:lvl1pPr algn="r">
              <a:defRPr sz="1200"/>
            </a:lvl1pPr>
          </a:lstStyle>
          <a:p>
            <a:pPr>
              <a:defRPr/>
            </a:pPr>
            <a:fld id="{CA81722E-25E3-40FE-9244-CDD53D35B104}" type="datetimeFigureOut">
              <a:rPr lang="zh-TW" altLang="en-US"/>
              <a:pPr>
                <a:defRPr/>
              </a:pPr>
              <a:t>2017/10/25</a:t>
            </a:fld>
            <a:endParaRPr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31" tIns="45715" rIns="91431" bIns="45715" rtlCol="0" anchor="b"/>
          <a:lstStyle>
            <a:lvl1pPr algn="l">
              <a:defRPr sz="1200"/>
            </a:lvl1pPr>
          </a:lstStyle>
          <a:p>
            <a:pPr>
              <a:defRPr/>
            </a:pPr>
            <a:endParaRPr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31" tIns="45715" rIns="91431" bIns="45715" rtlCol="0" anchor="b"/>
          <a:lstStyle>
            <a:lvl1pPr algn="r">
              <a:defRPr sz="1200"/>
            </a:lvl1pPr>
          </a:lstStyle>
          <a:p>
            <a:pPr>
              <a:defRPr/>
            </a:pPr>
            <a:fld id="{EBE5A11F-6849-4459-B000-45F588984B93}" type="slidenum">
              <a:rPr lang="zh-TW" altLang="en-US"/>
              <a:pPr>
                <a:defRPr/>
              </a:pPr>
              <a:t>‹#›</a:t>
            </a:fld>
            <a:endParaRPr lang="zh-TW" altLang="en-US"/>
          </a:p>
        </p:txBody>
      </p:sp>
    </p:spTree>
    <p:extLst>
      <p:ext uri="{BB962C8B-B14F-4D97-AF65-F5344CB8AC3E}">
        <p14:creationId xmlns:p14="http://schemas.microsoft.com/office/powerpoint/2010/main" val="2840103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31" tIns="45715" rIns="91431" bIns="45715"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Date Placeholder 2"/>
          <p:cNvSpPr>
            <a:spLocks noGrp="1"/>
          </p:cNvSpPr>
          <p:nvPr>
            <p:ph type="dt" idx="1"/>
          </p:nvPr>
        </p:nvSpPr>
        <p:spPr>
          <a:xfrm>
            <a:off x="3849688" y="0"/>
            <a:ext cx="2946400" cy="496888"/>
          </a:xfrm>
          <a:prstGeom prst="rect">
            <a:avLst/>
          </a:prstGeom>
        </p:spPr>
        <p:txBody>
          <a:bodyPr vert="horz" lIns="91431" tIns="45715" rIns="91431" bIns="45715" rtlCol="0"/>
          <a:lstStyle>
            <a:lvl1pPr algn="r" fontAlgn="auto">
              <a:spcBef>
                <a:spcPts val="0"/>
              </a:spcBef>
              <a:spcAft>
                <a:spcPts val="0"/>
              </a:spcAft>
              <a:defRPr kumimoji="0" sz="1200">
                <a:latin typeface="+mn-lt"/>
                <a:ea typeface="+mn-ea"/>
              </a:defRPr>
            </a:lvl1pPr>
          </a:lstStyle>
          <a:p>
            <a:pPr>
              <a:defRPr/>
            </a:pPr>
            <a:fld id="{EBB4BA53-B89D-47A2-B7E6-2FF2B4B20A9C}" type="datetimeFigureOut">
              <a:rPr lang="zh-TW" altLang="en-US"/>
              <a:pPr>
                <a:defRPr/>
              </a:pPr>
              <a:t>2017/10/25</a:t>
            </a:fld>
            <a:endParaRPr lang="zh-TW" alt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1" tIns="45715" rIns="91431" bIns="45715" rtlCol="0" anchor="ctr"/>
          <a:lstStyle/>
          <a:p>
            <a:pPr lvl="0"/>
            <a:endParaRPr lang="zh-TW" altLang="en-US"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31" tIns="45715" rIns="91431" bIns="45715" rtlCol="0"/>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endParaRPr lang="zh-TW" altLang="en-US"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31" tIns="45715" rIns="91431" bIns="45715"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31" tIns="45715" rIns="91431" bIns="45715" rtlCol="0" anchor="b"/>
          <a:lstStyle>
            <a:lvl1pPr algn="r" fontAlgn="auto">
              <a:spcBef>
                <a:spcPts val="0"/>
              </a:spcBef>
              <a:spcAft>
                <a:spcPts val="0"/>
              </a:spcAft>
              <a:defRPr kumimoji="0" sz="1200">
                <a:latin typeface="+mn-lt"/>
                <a:ea typeface="+mn-ea"/>
              </a:defRPr>
            </a:lvl1pPr>
          </a:lstStyle>
          <a:p>
            <a:pPr>
              <a:defRPr/>
            </a:pPr>
            <a:fld id="{BA92217C-FE88-4CBD-AC7B-9E8CA07C5E48}" type="slidenum">
              <a:rPr lang="zh-TW" altLang="en-US"/>
              <a:pPr>
                <a:defRPr/>
              </a:pPr>
              <a:t>‹#›</a:t>
            </a:fld>
            <a:endParaRPr lang="zh-TW" altLang="en-US"/>
          </a:p>
        </p:txBody>
      </p:sp>
    </p:spTree>
    <p:extLst>
      <p:ext uri="{BB962C8B-B14F-4D97-AF65-F5344CB8AC3E}">
        <p14:creationId xmlns:p14="http://schemas.microsoft.com/office/powerpoint/2010/main" val="19361553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9551A0E-2259-4646-A313-B332C099F9DA}" type="slidenum">
              <a:rPr lang="zh-TW" altLang="en-US" smtClean="0">
                <a:solidFill>
                  <a:prstClr val="black"/>
                </a:solidFill>
              </a:rPr>
              <a:pPr>
                <a:defRPr/>
              </a:pPr>
              <a:t>1</a:t>
            </a:fld>
            <a:endParaRPr lang="zh-TW" altLang="en-US" smtClean="0">
              <a:solidFill>
                <a:prstClr val="black"/>
              </a:solidFill>
            </a:endParaRPr>
          </a:p>
        </p:txBody>
      </p:sp>
    </p:spTree>
    <p:extLst>
      <p:ext uri="{BB962C8B-B14F-4D97-AF65-F5344CB8AC3E}">
        <p14:creationId xmlns:p14="http://schemas.microsoft.com/office/powerpoint/2010/main" val="377775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BA92217C-FE88-4CBD-AC7B-9E8CA07C5E48}" type="slidenum">
              <a:rPr lang="zh-TW" altLang="en-US" smtClean="0"/>
              <a:pPr>
                <a:defRPr/>
              </a:pPr>
              <a:t>6</a:t>
            </a:fld>
            <a:endParaRPr lang="zh-TW" altLang="en-US"/>
          </a:p>
        </p:txBody>
      </p:sp>
    </p:spTree>
    <p:extLst>
      <p:ext uri="{BB962C8B-B14F-4D97-AF65-F5344CB8AC3E}">
        <p14:creationId xmlns:p14="http://schemas.microsoft.com/office/powerpoint/2010/main" val="3142173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BA92217C-FE88-4CBD-AC7B-9E8CA07C5E48}" type="slidenum">
              <a:rPr lang="zh-TW" altLang="en-US" smtClean="0"/>
              <a:pPr>
                <a:defRPr/>
              </a:pPr>
              <a:t>7</a:t>
            </a:fld>
            <a:endParaRPr lang="zh-TW" altLang="en-US"/>
          </a:p>
        </p:txBody>
      </p:sp>
    </p:spTree>
    <p:extLst>
      <p:ext uri="{BB962C8B-B14F-4D97-AF65-F5344CB8AC3E}">
        <p14:creationId xmlns:p14="http://schemas.microsoft.com/office/powerpoint/2010/main" val="3924891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標題投影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55928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11" name="Footer Placeholder 4"/>
          <p:cNvSpPr txBox="1">
            <a:spLocks/>
          </p:cNvSpPr>
          <p:nvPr userDrawn="1"/>
        </p:nvSpPr>
        <p:spPr>
          <a:xfrm>
            <a:off x="5029200" y="6056707"/>
            <a:ext cx="3086100"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kumimoji="0" lang="zh-TW" altLang="en-US" sz="1600" dirty="0">
              <a:solidFill>
                <a:prstClr val="white">
                  <a:lumMod val="95000"/>
                </a:prstClr>
              </a:solidFill>
              <a:latin typeface="Arial" panose="020B0604020202020204" pitchFamily="34" charset="0"/>
              <a:ea typeface="文鼎圓體M" panose="020F0600000000000000" pitchFamily="34" charset="-120"/>
              <a:cs typeface="Arial" panose="020B0604020202020204" pitchFamily="34" charset="0"/>
            </a:endParaRPr>
          </a:p>
        </p:txBody>
      </p:sp>
      <p:sp>
        <p:nvSpPr>
          <p:cNvPr id="7" name="Footer Placeholder 4"/>
          <p:cNvSpPr txBox="1">
            <a:spLocks/>
          </p:cNvSpPr>
          <p:nvPr userDrawn="1"/>
        </p:nvSpPr>
        <p:spPr>
          <a:xfrm>
            <a:off x="4865914" y="6558332"/>
            <a:ext cx="3249386"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kumimoji="0" lang="zh-TW" altLang="en-US" sz="1600" dirty="0">
              <a:solidFill>
                <a:prstClr val="white">
                  <a:lumMod val="95000"/>
                </a:prstClr>
              </a:solidFill>
              <a:latin typeface="Arial" panose="020B0604020202020204" pitchFamily="34" charset="0"/>
              <a:ea typeface="文鼎圓體M" panose="020F0600000000000000" pitchFamily="34" charset="-120"/>
              <a:cs typeface="Arial" panose="020B0604020202020204" pitchFamily="34" charset="0"/>
            </a:endParaRPr>
          </a:p>
        </p:txBody>
      </p:sp>
      <p:pic>
        <p:nvPicPr>
          <p:cNvPr id="8" name="Picture 2" descr="D:\Users\candy\00業務\102年業務\23.經建會邁向國發會1021119\國發會LOGO定稿"/>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34995"/>
          <a:stretch/>
        </p:blipFill>
        <p:spPr bwMode="auto">
          <a:xfrm>
            <a:off x="7956376" y="260648"/>
            <a:ext cx="1008112" cy="1011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867411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65176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標題及物件">
    <p:spTree>
      <p:nvGrpSpPr>
        <p:cNvPr id="1" name=""/>
        <p:cNvGrpSpPr/>
        <p:nvPr/>
      </p:nvGrpSpPr>
      <p:grpSpPr>
        <a:xfrm>
          <a:off x="0" y="0"/>
          <a:ext cx="0" cy="0"/>
          <a:chOff x="0" y="0"/>
          <a:chExt cx="0" cy="0"/>
        </a:xfrm>
      </p:grpSpPr>
      <p:sp>
        <p:nvSpPr>
          <p:cNvPr id="11" name="Footer Placeholder 4"/>
          <p:cNvSpPr txBox="1">
            <a:spLocks/>
          </p:cNvSpPr>
          <p:nvPr/>
        </p:nvSpPr>
        <p:spPr>
          <a:xfrm>
            <a:off x="5029200" y="6056707"/>
            <a:ext cx="3086100"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sz="1600" dirty="0">
              <a:solidFill>
                <a:schemeClr val="bg1">
                  <a:lumMod val="95000"/>
                </a:schemeClr>
              </a:solidFill>
              <a:latin typeface="Arial" panose="020B0604020202020204" pitchFamily="34" charset="0"/>
              <a:ea typeface="文鼎圓體M" panose="020F0600000000000000" pitchFamily="34" charset="-120"/>
              <a:cs typeface="Arial" panose="020B0604020202020204" pitchFamily="34" charset="0"/>
            </a:endParaRPr>
          </a:p>
        </p:txBody>
      </p:sp>
      <p:sp>
        <p:nvSpPr>
          <p:cNvPr id="7" name="Footer Placeholder 4"/>
          <p:cNvSpPr txBox="1">
            <a:spLocks/>
          </p:cNvSpPr>
          <p:nvPr/>
        </p:nvSpPr>
        <p:spPr>
          <a:xfrm>
            <a:off x="4865914" y="6558332"/>
            <a:ext cx="3249386"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zh-TW" altLang="en-US" sz="1600" dirty="0">
              <a:solidFill>
                <a:schemeClr val="bg1">
                  <a:lumMod val="95000"/>
                </a:schemeClr>
              </a:solidFill>
              <a:latin typeface="Arial" panose="020B0604020202020204" pitchFamily="34" charset="0"/>
              <a:ea typeface="文鼎圓體M" panose="020F0600000000000000" pitchFamily="34" charset="-120"/>
              <a:cs typeface="Arial" panose="020B0604020202020204" pitchFamily="34" charset="0"/>
            </a:endParaRPr>
          </a:p>
        </p:txBody>
      </p:sp>
    </p:spTree>
    <p:extLst>
      <p:ext uri="{BB962C8B-B14F-4D97-AF65-F5344CB8AC3E}">
        <p14:creationId xmlns:p14="http://schemas.microsoft.com/office/powerpoint/2010/main" val="14155662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標題及物件">
    <p:spTree>
      <p:nvGrpSpPr>
        <p:cNvPr id="1" name=""/>
        <p:cNvGrpSpPr/>
        <p:nvPr/>
      </p:nvGrpSpPr>
      <p:grpSpPr>
        <a:xfrm>
          <a:off x="0" y="0"/>
          <a:ext cx="0" cy="0"/>
          <a:chOff x="0" y="0"/>
          <a:chExt cx="0" cy="0"/>
        </a:xfrm>
      </p:grpSpPr>
      <p:sp>
        <p:nvSpPr>
          <p:cNvPr id="11" name="Footer Placeholder 4"/>
          <p:cNvSpPr txBox="1">
            <a:spLocks/>
          </p:cNvSpPr>
          <p:nvPr/>
        </p:nvSpPr>
        <p:spPr>
          <a:xfrm>
            <a:off x="10620672" y="6558331"/>
            <a:ext cx="3086100"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sz="1600" dirty="0">
              <a:solidFill>
                <a:schemeClr val="bg1">
                  <a:lumMod val="95000"/>
                </a:schemeClr>
              </a:solidFill>
              <a:latin typeface="Arial" panose="020B0604020202020204" pitchFamily="34" charset="0"/>
              <a:ea typeface="文鼎圓體M" panose="020F0600000000000000" pitchFamily="34" charset="-120"/>
              <a:cs typeface="Arial" panose="020B0604020202020204" pitchFamily="34" charset="0"/>
            </a:endParaRPr>
          </a:p>
        </p:txBody>
      </p:sp>
      <p:sp>
        <p:nvSpPr>
          <p:cNvPr id="7" name="Footer Placeholder 4"/>
          <p:cNvSpPr txBox="1">
            <a:spLocks/>
          </p:cNvSpPr>
          <p:nvPr/>
        </p:nvSpPr>
        <p:spPr>
          <a:xfrm>
            <a:off x="4865914" y="6558332"/>
            <a:ext cx="3249386"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zh-TW" altLang="en-US" sz="1600" dirty="0">
              <a:solidFill>
                <a:schemeClr val="bg1">
                  <a:lumMod val="95000"/>
                </a:schemeClr>
              </a:solidFill>
              <a:latin typeface="Arial" panose="020B0604020202020204" pitchFamily="34" charset="0"/>
              <a:ea typeface="文鼎圓體M" panose="020F0600000000000000" pitchFamily="34" charset="-120"/>
              <a:cs typeface="Arial" panose="020B0604020202020204" pitchFamily="34" charset="0"/>
            </a:endParaRPr>
          </a:p>
        </p:txBody>
      </p:sp>
    </p:spTree>
    <p:extLst>
      <p:ext uri="{BB962C8B-B14F-4D97-AF65-F5344CB8AC3E}">
        <p14:creationId xmlns:p14="http://schemas.microsoft.com/office/powerpoint/2010/main" val="15036522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08400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標題投影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559281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標題及物件">
    <p:spTree>
      <p:nvGrpSpPr>
        <p:cNvPr id="1" name=""/>
        <p:cNvGrpSpPr/>
        <p:nvPr/>
      </p:nvGrpSpPr>
      <p:grpSpPr>
        <a:xfrm>
          <a:off x="0" y="0"/>
          <a:ext cx="0" cy="0"/>
          <a:chOff x="0" y="0"/>
          <a:chExt cx="0" cy="0"/>
        </a:xfrm>
      </p:grpSpPr>
      <p:sp>
        <p:nvSpPr>
          <p:cNvPr id="10" name="Slide Number Placeholder 5"/>
          <p:cNvSpPr txBox="1">
            <a:spLocks/>
          </p:cNvSpPr>
          <p:nvPr/>
        </p:nvSpPr>
        <p:spPr>
          <a:xfrm>
            <a:off x="7086600" y="6558332"/>
            <a:ext cx="2057400" cy="365125"/>
          </a:xfrm>
          <a:prstGeom prst="rect">
            <a:avLst/>
          </a:prstGeom>
        </p:spPr>
        <p:txBody>
          <a:bodyPr vert="horz" lIns="91440" tIns="45720" rIns="91440" bIns="45720" rtlCol="0" anchor="ctr"/>
          <a:lstStyle>
            <a:defPPr>
              <a:defRPr lang="zh-TW"/>
            </a:defPPr>
            <a:lvl1pPr marL="0" algn="r" defTabSz="914400" rtl="0" eaLnBrk="1" latinLnBrk="0" hangingPunct="1">
              <a:defRPr sz="1400" kern="1200">
                <a:solidFill>
                  <a:schemeClr val="accent3">
                    <a:lumMod val="50000"/>
                  </a:schemeClr>
                </a:solidFill>
                <a:latin typeface="Arial" panose="020B0604020202020204" pitchFamily="34" charset="0"/>
                <a:ea typeface="文鼎圓體M" panose="020F0600000000000000" pitchFamily="34" charset="-120"/>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7024E13-29F1-4D11-A106-D3F56B743DA7}" type="slidenum">
              <a:rPr lang="zh-TW" altLang="en-US" sz="1600" smtClean="0">
                <a:solidFill>
                  <a:schemeClr val="bg1">
                    <a:lumMod val="95000"/>
                  </a:schemeClr>
                </a:solidFill>
              </a:rPr>
              <a:pPr/>
              <a:t>‹#›</a:t>
            </a:fld>
            <a:r>
              <a:rPr lang="en-US" altLang="zh-TW" sz="1600" dirty="0" smtClean="0">
                <a:solidFill>
                  <a:schemeClr val="bg1">
                    <a:lumMod val="95000"/>
                  </a:schemeClr>
                </a:solidFill>
              </a:rPr>
              <a:t>/32</a:t>
            </a:r>
          </a:p>
        </p:txBody>
      </p:sp>
      <p:sp>
        <p:nvSpPr>
          <p:cNvPr id="11" name="Footer Placeholder 4"/>
          <p:cNvSpPr txBox="1">
            <a:spLocks/>
          </p:cNvSpPr>
          <p:nvPr/>
        </p:nvSpPr>
        <p:spPr>
          <a:xfrm>
            <a:off x="5029200" y="6056707"/>
            <a:ext cx="3086100"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sz="1600" dirty="0">
              <a:solidFill>
                <a:schemeClr val="bg1">
                  <a:lumMod val="95000"/>
                </a:schemeClr>
              </a:solidFill>
              <a:latin typeface="Arial" panose="020B0604020202020204" pitchFamily="34" charset="0"/>
              <a:ea typeface="文鼎圓體M" panose="020F0600000000000000" pitchFamily="34" charset="-120"/>
              <a:cs typeface="Arial" panose="020B0604020202020204" pitchFamily="34" charset="0"/>
            </a:endParaRPr>
          </a:p>
        </p:txBody>
      </p:sp>
      <p:sp>
        <p:nvSpPr>
          <p:cNvPr id="7" name="Footer Placeholder 4"/>
          <p:cNvSpPr txBox="1">
            <a:spLocks/>
          </p:cNvSpPr>
          <p:nvPr/>
        </p:nvSpPr>
        <p:spPr>
          <a:xfrm>
            <a:off x="4865914" y="6558332"/>
            <a:ext cx="3249386"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zh-TW" altLang="en-US" sz="1600" dirty="0">
              <a:solidFill>
                <a:schemeClr val="bg1">
                  <a:lumMod val="95000"/>
                </a:schemeClr>
              </a:solidFill>
              <a:latin typeface="Arial" panose="020B0604020202020204" pitchFamily="34" charset="0"/>
              <a:ea typeface="文鼎圓體M" panose="020F0600000000000000" pitchFamily="34" charset="-120"/>
              <a:cs typeface="Arial" panose="020B0604020202020204" pitchFamily="34" charset="0"/>
            </a:endParaRPr>
          </a:p>
        </p:txBody>
      </p:sp>
    </p:spTree>
    <p:extLst>
      <p:ext uri="{BB962C8B-B14F-4D97-AF65-F5344CB8AC3E}">
        <p14:creationId xmlns:p14="http://schemas.microsoft.com/office/powerpoint/2010/main" val="14155662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cSld name="1_標題及物件">
    <p:spTree>
      <p:nvGrpSpPr>
        <p:cNvPr id="1" name=""/>
        <p:cNvGrpSpPr/>
        <p:nvPr/>
      </p:nvGrpSpPr>
      <p:grpSpPr>
        <a:xfrm>
          <a:off x="0" y="0"/>
          <a:ext cx="0" cy="0"/>
          <a:chOff x="0" y="0"/>
          <a:chExt cx="0" cy="0"/>
        </a:xfrm>
      </p:grpSpPr>
      <p:sp>
        <p:nvSpPr>
          <p:cNvPr id="10" name="Slide Number Placeholder 5"/>
          <p:cNvSpPr txBox="1">
            <a:spLocks/>
          </p:cNvSpPr>
          <p:nvPr/>
        </p:nvSpPr>
        <p:spPr>
          <a:xfrm>
            <a:off x="7086600" y="6558332"/>
            <a:ext cx="2057400" cy="365125"/>
          </a:xfrm>
          <a:prstGeom prst="rect">
            <a:avLst/>
          </a:prstGeom>
        </p:spPr>
        <p:txBody>
          <a:bodyPr vert="horz" lIns="91440" tIns="45720" rIns="91440" bIns="45720" rtlCol="0" anchor="ctr"/>
          <a:lstStyle>
            <a:defPPr>
              <a:defRPr lang="zh-TW"/>
            </a:defPPr>
            <a:lvl1pPr marL="0" algn="r" defTabSz="914400" rtl="0" eaLnBrk="1" latinLnBrk="0" hangingPunct="1">
              <a:defRPr sz="1400" kern="1200">
                <a:solidFill>
                  <a:schemeClr val="accent3">
                    <a:lumMod val="50000"/>
                  </a:schemeClr>
                </a:solidFill>
                <a:latin typeface="Arial" panose="020B0604020202020204" pitchFamily="34" charset="0"/>
                <a:ea typeface="文鼎圓體M" panose="020F0600000000000000" pitchFamily="34" charset="-120"/>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7024E13-29F1-4D11-A106-D3F56B743DA7}" type="slidenum">
              <a:rPr lang="zh-TW" altLang="en-US" sz="1600" smtClean="0">
                <a:solidFill>
                  <a:schemeClr val="bg1">
                    <a:lumMod val="95000"/>
                  </a:schemeClr>
                </a:solidFill>
              </a:rPr>
              <a:pPr/>
              <a:t>‹#›</a:t>
            </a:fld>
            <a:r>
              <a:rPr lang="en-US" altLang="zh-TW" sz="1600" dirty="0" smtClean="0">
                <a:solidFill>
                  <a:schemeClr val="bg1">
                    <a:lumMod val="95000"/>
                  </a:schemeClr>
                </a:solidFill>
              </a:rPr>
              <a:t>/32</a:t>
            </a:r>
          </a:p>
        </p:txBody>
      </p:sp>
      <p:sp>
        <p:nvSpPr>
          <p:cNvPr id="11" name="Footer Placeholder 4"/>
          <p:cNvSpPr txBox="1">
            <a:spLocks/>
          </p:cNvSpPr>
          <p:nvPr/>
        </p:nvSpPr>
        <p:spPr>
          <a:xfrm>
            <a:off x="5029200" y="5842691"/>
            <a:ext cx="3086100"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sz="1600" dirty="0">
              <a:solidFill>
                <a:schemeClr val="bg1">
                  <a:lumMod val="95000"/>
                </a:schemeClr>
              </a:solidFill>
              <a:latin typeface="Arial" panose="020B0604020202020204" pitchFamily="34" charset="0"/>
              <a:ea typeface="文鼎圓體M" panose="020F0600000000000000" pitchFamily="34" charset="-120"/>
              <a:cs typeface="Arial" panose="020B0604020202020204" pitchFamily="34" charset="0"/>
            </a:endParaRPr>
          </a:p>
        </p:txBody>
      </p:sp>
      <p:sp>
        <p:nvSpPr>
          <p:cNvPr id="7" name="Footer Placeholder 4"/>
          <p:cNvSpPr txBox="1">
            <a:spLocks/>
          </p:cNvSpPr>
          <p:nvPr/>
        </p:nvSpPr>
        <p:spPr>
          <a:xfrm>
            <a:off x="4865914" y="6558332"/>
            <a:ext cx="3249386"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zh-TW" altLang="en-US" sz="1600" dirty="0">
              <a:solidFill>
                <a:schemeClr val="bg1">
                  <a:lumMod val="95000"/>
                </a:schemeClr>
              </a:solidFill>
              <a:latin typeface="Arial" panose="020B0604020202020204" pitchFamily="34" charset="0"/>
              <a:ea typeface="文鼎圓體M" panose="020F0600000000000000" pitchFamily="34" charset="-120"/>
              <a:cs typeface="Arial" panose="020B0604020202020204" pitchFamily="34" charset="0"/>
            </a:endParaRPr>
          </a:p>
        </p:txBody>
      </p:sp>
    </p:spTree>
    <p:extLst>
      <p:ext uri="{BB962C8B-B14F-4D97-AF65-F5344CB8AC3E}">
        <p14:creationId xmlns:p14="http://schemas.microsoft.com/office/powerpoint/2010/main" val="15036522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2_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631603" y="5789"/>
            <a:ext cx="7886700" cy="1325563"/>
          </a:xfrm>
        </p:spPr>
        <p:txBody>
          <a:bodyPr>
            <a:normAutofit/>
          </a:bodyPr>
          <a:lstStyle>
            <a:lvl1pPr marL="360000" algn="ctr">
              <a:defRPr sz="4800" b="1">
                <a:solidFill>
                  <a:srgbClr val="002060"/>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631603" y="1465815"/>
            <a:ext cx="7886700" cy="4670401"/>
          </a:xfrm>
        </p:spPr>
        <p:txBody>
          <a:bodyPr/>
          <a:lstStyle>
            <a:lvl1pPr marL="457200" indent="-457200">
              <a:lnSpc>
                <a:spcPct val="110000"/>
              </a:lnSpc>
              <a:spcBef>
                <a:spcPts val="0"/>
              </a:spcBef>
              <a:spcAft>
                <a:spcPts val="600"/>
              </a:spcAft>
              <a:buFont typeface="Wingdings" panose="05000000000000000000" pitchFamily="2" charset="2"/>
              <a:buChar char="l"/>
              <a:defRPr/>
            </a:lvl1pPr>
            <a:lvl2pPr marL="800100" indent="-342900">
              <a:lnSpc>
                <a:spcPct val="105000"/>
              </a:lnSpc>
              <a:spcBef>
                <a:spcPts val="0"/>
              </a:spcBef>
              <a:spcAft>
                <a:spcPts val="400"/>
              </a:spcAft>
              <a:buFont typeface="Wingdings" panose="05000000000000000000" pitchFamily="2" charset="2"/>
              <a:buChar char="Ø"/>
              <a:defRPr/>
            </a:lvl2pPr>
            <a:lvl3pPr marL="1257300" indent="-342900">
              <a:lnSpc>
                <a:spcPct val="105000"/>
              </a:lnSpc>
              <a:spcBef>
                <a:spcPts val="0"/>
              </a:spcBef>
              <a:spcAft>
                <a:spcPts val="400"/>
              </a:spcAft>
              <a:buFont typeface="Wingdings" panose="05000000000000000000" pitchFamily="2" charset="2"/>
              <a:buChar char="ü"/>
              <a:defRPr/>
            </a:lvl3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1" name="Footer Placeholder 4"/>
          <p:cNvSpPr txBox="1">
            <a:spLocks/>
          </p:cNvSpPr>
          <p:nvPr/>
        </p:nvSpPr>
        <p:spPr>
          <a:xfrm>
            <a:off x="5029200" y="6056707"/>
            <a:ext cx="3086100"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sz="1600" dirty="0">
              <a:solidFill>
                <a:schemeClr val="bg1">
                  <a:lumMod val="95000"/>
                </a:schemeClr>
              </a:solidFill>
              <a:latin typeface="Arial" panose="020B0604020202020204" pitchFamily="34" charset="0"/>
              <a:ea typeface="文鼎圓體M" panose="020F0600000000000000" pitchFamily="34" charset="-120"/>
              <a:cs typeface="Arial" panose="020B0604020202020204" pitchFamily="34" charset="0"/>
            </a:endParaRPr>
          </a:p>
        </p:txBody>
      </p:sp>
    </p:spTree>
    <p:extLst>
      <p:ext uri="{BB962C8B-B14F-4D97-AF65-F5344CB8AC3E}">
        <p14:creationId xmlns:p14="http://schemas.microsoft.com/office/powerpoint/2010/main" val="6280593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pic>
        <p:nvPicPr>
          <p:cNvPr id="3" name="Picture 2" descr="D:\Users\candy\00業務\102年業務\23.經建會邁向國發會1021119\國發會LOGO定稿"/>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34995"/>
          <a:stretch/>
        </p:blipFill>
        <p:spPr bwMode="auto">
          <a:xfrm>
            <a:off x="7884368" y="260648"/>
            <a:ext cx="1008112" cy="1011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62568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603" y="0"/>
            <a:ext cx="7883747" cy="1325563"/>
          </a:xfrm>
          <a:prstGeom prst="rect">
            <a:avLst/>
          </a:prstGeom>
        </p:spPr>
        <p:txBody>
          <a:bodyPr vert="horz" lIns="91440" tIns="45720" rIns="91440" bIns="45720" rtlCol="0" anchor="ctr">
            <a:normAutofit/>
          </a:body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631603" y="1386306"/>
            <a:ext cx="7886700" cy="4351338"/>
          </a:xfrm>
          <a:prstGeom prst="rect">
            <a:avLst/>
          </a:prstGeom>
        </p:spPr>
        <p:txBody>
          <a:bodyPr vert="horz" lIns="91440" tIns="45720" rIns="91440" bIns="45720" rtlCol="0">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pic>
        <p:nvPicPr>
          <p:cNvPr id="11" name="圖片 2"/>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40352" y="188640"/>
            <a:ext cx="1065527" cy="87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Slide Number Placeholder 5"/>
          <p:cNvSpPr txBox="1">
            <a:spLocks/>
          </p:cNvSpPr>
          <p:nvPr userDrawn="1"/>
        </p:nvSpPr>
        <p:spPr>
          <a:xfrm>
            <a:off x="7123112" y="6520259"/>
            <a:ext cx="2057400" cy="365125"/>
          </a:xfrm>
          <a:prstGeom prst="rect">
            <a:avLst/>
          </a:prstGeom>
        </p:spPr>
        <p:txBody>
          <a:bodyPr vert="horz" lIns="91440" tIns="45720" rIns="91440" bIns="45720" rtlCol="0" anchor="ctr"/>
          <a:lstStyle>
            <a:defPPr>
              <a:defRPr lang="zh-TW"/>
            </a:defPPr>
            <a:lvl1pPr marL="0" algn="r" defTabSz="914400" rtl="0" eaLnBrk="1" latinLnBrk="0" hangingPunct="1">
              <a:defRPr sz="1400" kern="1200">
                <a:solidFill>
                  <a:schemeClr val="accent3">
                    <a:lumMod val="50000"/>
                  </a:schemeClr>
                </a:solidFill>
                <a:latin typeface="Arial" panose="020B0604020202020204" pitchFamily="34" charset="0"/>
                <a:ea typeface="文鼎圓體M" panose="020F0600000000000000" pitchFamily="34" charset="-120"/>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7024E13-29F1-4D11-A106-D3F56B743DA7}" type="slidenum">
              <a:rPr lang="zh-TW" altLang="en-US" sz="1600" smtClean="0">
                <a:solidFill>
                  <a:schemeClr val="tx1"/>
                </a:solidFill>
              </a:rPr>
              <a:pPr/>
              <a:t>‹#›</a:t>
            </a:fld>
            <a:r>
              <a:rPr lang="en-US" altLang="zh-TW" sz="1600" dirty="0" smtClean="0">
                <a:solidFill>
                  <a:schemeClr val="tx1"/>
                </a:solidFill>
              </a:rPr>
              <a:t>/24</a:t>
            </a:r>
          </a:p>
        </p:txBody>
      </p:sp>
    </p:spTree>
    <p:extLst>
      <p:ext uri="{BB962C8B-B14F-4D97-AF65-F5344CB8AC3E}">
        <p14:creationId xmlns:p14="http://schemas.microsoft.com/office/powerpoint/2010/main" val="4128695964"/>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800" r:id="rId4"/>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603" y="0"/>
            <a:ext cx="7883747" cy="1325563"/>
          </a:xfrm>
          <a:prstGeom prst="rect">
            <a:avLst/>
          </a:prstGeom>
        </p:spPr>
        <p:txBody>
          <a:bodyPr vert="horz" lIns="91440" tIns="45720" rIns="91440" bIns="45720" rtlCol="0" anchor="ctr">
            <a:normAutofit/>
          </a:body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631603" y="1386306"/>
            <a:ext cx="7886700" cy="4351338"/>
          </a:xfrm>
          <a:prstGeom prst="rect">
            <a:avLst/>
          </a:prstGeom>
        </p:spPr>
        <p:txBody>
          <a:bodyPr vert="horz" lIns="91440" tIns="45720" rIns="91440" bIns="45720" rtlCol="0">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10" name="Rectangle 7"/>
          <p:cNvSpPr/>
          <p:nvPr/>
        </p:nvSpPr>
        <p:spPr>
          <a:xfrm>
            <a:off x="0" y="0"/>
            <a:ext cx="9144000" cy="1368425"/>
          </a:xfrm>
          <a:prstGeom prst="rect">
            <a:avLst/>
          </a:prstGeom>
          <a:gradFill flip="none" rotWithShape="1">
            <a:gsLst>
              <a:gs pos="0">
                <a:srgbClr val="EDE0CF"/>
              </a:gs>
              <a:gs pos="100000">
                <a:srgbClr val="FCF8F6"/>
              </a:gs>
              <a:gs pos="10000">
                <a:srgbClr val="F1D9CB"/>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solidFill>
                <a:prstClr val="white"/>
              </a:solidFill>
            </a:endParaRPr>
          </a:p>
        </p:txBody>
      </p:sp>
      <p:pic>
        <p:nvPicPr>
          <p:cNvPr id="12" name="圖片 2"/>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84368" y="224520"/>
            <a:ext cx="1065527" cy="87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lide Number Placeholder 5"/>
          <p:cNvSpPr txBox="1">
            <a:spLocks/>
          </p:cNvSpPr>
          <p:nvPr userDrawn="1"/>
        </p:nvSpPr>
        <p:spPr>
          <a:xfrm>
            <a:off x="7086600" y="6558332"/>
            <a:ext cx="2057400" cy="365125"/>
          </a:xfrm>
          <a:prstGeom prst="rect">
            <a:avLst/>
          </a:prstGeom>
        </p:spPr>
        <p:txBody>
          <a:bodyPr vert="horz" lIns="91440" tIns="45720" rIns="91440" bIns="45720" rtlCol="0" anchor="ctr"/>
          <a:lstStyle>
            <a:defPPr>
              <a:defRPr lang="zh-TW"/>
            </a:defPPr>
            <a:lvl1pPr marL="0" algn="r" defTabSz="914400" rtl="0" eaLnBrk="1" latinLnBrk="0" hangingPunct="1">
              <a:defRPr sz="1400" kern="1200">
                <a:solidFill>
                  <a:schemeClr val="accent3">
                    <a:lumMod val="50000"/>
                  </a:schemeClr>
                </a:solidFill>
                <a:latin typeface="Arial" panose="020B0604020202020204" pitchFamily="34" charset="0"/>
                <a:ea typeface="文鼎圓體M" panose="020F0600000000000000" pitchFamily="34" charset="-120"/>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7024E13-29F1-4D11-A106-D3F56B743DA7}" type="slidenum">
              <a:rPr lang="zh-TW" altLang="en-US" sz="1800" smtClean="0">
                <a:solidFill>
                  <a:schemeClr val="bg1">
                    <a:lumMod val="95000"/>
                  </a:schemeClr>
                </a:solidFill>
              </a:rPr>
              <a:pPr/>
              <a:t>‹#›</a:t>
            </a:fld>
            <a:endParaRPr lang="en-US" altLang="zh-TW" sz="1800" dirty="0" smtClean="0">
              <a:solidFill>
                <a:schemeClr val="bg1">
                  <a:lumMod val="95000"/>
                </a:schemeClr>
              </a:solidFill>
            </a:endParaRPr>
          </a:p>
        </p:txBody>
      </p:sp>
    </p:spTree>
    <p:extLst>
      <p:ext uri="{BB962C8B-B14F-4D97-AF65-F5344CB8AC3E}">
        <p14:creationId xmlns:p14="http://schemas.microsoft.com/office/powerpoint/2010/main" val="4128695964"/>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603" y="0"/>
            <a:ext cx="7883747" cy="1325563"/>
          </a:xfrm>
          <a:prstGeom prst="rect">
            <a:avLst/>
          </a:prstGeom>
        </p:spPr>
        <p:txBody>
          <a:bodyPr vert="horz" lIns="91440" tIns="45720" rIns="91440" bIns="45720" rtlCol="0" anchor="ctr">
            <a:normAutofit/>
          </a:body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631603" y="1386306"/>
            <a:ext cx="78867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1" name="Slide Number Placeholder 5"/>
          <p:cNvSpPr txBox="1">
            <a:spLocks/>
          </p:cNvSpPr>
          <p:nvPr userDrawn="1"/>
        </p:nvSpPr>
        <p:spPr>
          <a:xfrm>
            <a:off x="7123112" y="6520259"/>
            <a:ext cx="2057400" cy="365125"/>
          </a:xfrm>
          <a:prstGeom prst="rect">
            <a:avLst/>
          </a:prstGeom>
        </p:spPr>
        <p:txBody>
          <a:bodyPr vert="horz" lIns="91440" tIns="45720" rIns="91440" bIns="45720" rtlCol="0" anchor="ctr"/>
          <a:lstStyle>
            <a:defPPr>
              <a:defRPr lang="zh-TW"/>
            </a:defPPr>
            <a:lvl1pPr marL="0" algn="r" defTabSz="914400" rtl="0" eaLnBrk="1" latinLnBrk="0" hangingPunct="1">
              <a:defRPr sz="1400" kern="1200">
                <a:solidFill>
                  <a:schemeClr val="accent3">
                    <a:lumMod val="50000"/>
                  </a:schemeClr>
                </a:solidFill>
                <a:latin typeface="Arial" panose="020B0604020202020204" pitchFamily="34" charset="0"/>
                <a:ea typeface="文鼎圓體M" panose="020F0600000000000000" pitchFamily="34" charset="-120"/>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7024E13-29F1-4D11-A106-D3F56B743DA7}" type="slidenum">
              <a:rPr lang="zh-TW" altLang="en-US" sz="1600" smtClean="0">
                <a:solidFill>
                  <a:schemeClr val="tx1"/>
                </a:solidFill>
              </a:rPr>
              <a:pPr/>
              <a:t>‹#›</a:t>
            </a:fld>
            <a:r>
              <a:rPr lang="en-US" altLang="zh-TW" sz="1600" dirty="0" smtClean="0">
                <a:solidFill>
                  <a:schemeClr val="tx1"/>
                </a:solidFill>
              </a:rPr>
              <a:t>/24</a:t>
            </a:r>
          </a:p>
        </p:txBody>
      </p:sp>
    </p:spTree>
    <p:extLst>
      <p:ext uri="{BB962C8B-B14F-4D97-AF65-F5344CB8AC3E}">
        <p14:creationId xmlns:p14="http://schemas.microsoft.com/office/powerpoint/2010/main" val="220644211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Lst>
  <p:timing>
    <p:tnLst>
      <p:par>
        <p:cTn id="1" dur="indefinite" restart="never" nodeType="tmRoot"/>
      </p:par>
    </p:tnLst>
  </p:timing>
  <p:hf hdr="0" dt="0"/>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1"/>
          <p:cNvSpPr txBox="1">
            <a:spLocks/>
          </p:cNvSpPr>
          <p:nvPr/>
        </p:nvSpPr>
        <p:spPr>
          <a:xfrm>
            <a:off x="503548" y="764704"/>
            <a:ext cx="8352928" cy="2376487"/>
          </a:xfrm>
          <a:prstGeom prst="rect">
            <a:avLst/>
          </a:prstGeom>
        </p:spPr>
        <p:txBody>
          <a:bodyPr anchor="b"/>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eaLnBrk="1" hangingPunct="1">
              <a:defRPr/>
            </a:pPr>
            <a:r>
              <a:rPr lang="zh-TW" altLang="en-US" sz="4800" b="1" dirty="0" smtClean="0">
                <a:solidFill>
                  <a:srgbClr val="003399"/>
                </a:solidFill>
                <a:latin typeface="微軟正黑體" panose="020B0604030504040204" pitchFamily="34" charset="-120"/>
                <a:ea typeface="微軟正黑體" panose="020B0604030504040204" pitchFamily="34" charset="-120"/>
                <a:cs typeface="Arial" pitchFamily="34" charset="0"/>
              </a:rPr>
              <a:t>啟動法規鬆綁</a:t>
            </a:r>
            <a:r>
              <a:rPr lang="en-US" altLang="zh-TW" sz="4800" b="1"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4800" b="1" dirty="0" smtClean="0">
                <a:solidFill>
                  <a:srgbClr val="003399"/>
                </a:solidFill>
                <a:latin typeface="微軟正黑體" panose="020B0604030504040204" pitchFamily="34" charset="-120"/>
                <a:ea typeface="微軟正黑體" panose="020B0604030504040204" pitchFamily="34" charset="-120"/>
                <a:cs typeface="Arial" pitchFamily="34" charset="0"/>
              </a:rPr>
              <a:t>從函釋開始</a:t>
            </a:r>
            <a:endParaRPr lang="zh-TW" altLang="en-US" sz="4800" b="1" dirty="0">
              <a:solidFill>
                <a:srgbClr val="003399"/>
              </a:solidFill>
              <a:latin typeface="微軟正黑體" panose="020B0604030504040204" pitchFamily="34" charset="-120"/>
              <a:ea typeface="微軟正黑體" panose="020B0604030504040204" pitchFamily="34" charset="-120"/>
              <a:cs typeface="Arial" pitchFamily="34" charset="0"/>
            </a:endParaRPr>
          </a:p>
        </p:txBody>
      </p:sp>
      <p:sp>
        <p:nvSpPr>
          <p:cNvPr id="4099" name="文字方塊 1"/>
          <p:cNvSpPr txBox="1">
            <a:spLocks noChangeArrowheads="1"/>
          </p:cNvSpPr>
          <p:nvPr/>
        </p:nvSpPr>
        <p:spPr bwMode="auto">
          <a:xfrm>
            <a:off x="2913548" y="5864844"/>
            <a:ext cx="3532928" cy="73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marL="0" lvl="1" algn="ctr" eaLnBrk="1" hangingPunct="1">
              <a:lnSpc>
                <a:spcPct val="130000"/>
              </a:lnSpc>
              <a:spcBef>
                <a:spcPts val="300"/>
              </a:spcBef>
              <a:spcAft>
                <a:spcPts val="300"/>
              </a:spcAft>
              <a:defRPr/>
            </a:pPr>
            <a:r>
              <a:rPr lang="en-US" altLang="zh-TW" sz="3200" b="1" dirty="0" smtClean="0">
                <a:solidFill>
                  <a:srgbClr val="003399"/>
                </a:solidFill>
                <a:latin typeface="微軟正黑體" panose="020B0604030504040204" pitchFamily="34" charset="-120"/>
                <a:ea typeface="微軟正黑體" panose="020B0604030504040204" pitchFamily="34" charset="-120"/>
                <a:cs typeface="Arial" pitchFamily="34" charset="0"/>
              </a:rPr>
              <a:t>106</a:t>
            </a:r>
            <a:r>
              <a:rPr lang="zh-TW" altLang="en-US" sz="3200" b="1" dirty="0" smtClean="0">
                <a:solidFill>
                  <a:srgbClr val="003399"/>
                </a:solidFill>
                <a:latin typeface="微軟正黑體" panose="020B0604030504040204" pitchFamily="34" charset="-120"/>
                <a:ea typeface="微軟正黑體" panose="020B0604030504040204" pitchFamily="34" charset="-120"/>
                <a:cs typeface="Arial" pitchFamily="34" charset="0"/>
              </a:rPr>
              <a:t>年 </a:t>
            </a:r>
            <a:r>
              <a:rPr lang="en-US" altLang="zh-TW" sz="3200" b="1" dirty="0" smtClean="0">
                <a:solidFill>
                  <a:srgbClr val="003399"/>
                </a:solidFill>
                <a:latin typeface="微軟正黑體" panose="020B0604030504040204" pitchFamily="34" charset="-120"/>
                <a:ea typeface="微軟正黑體" panose="020B0604030504040204" pitchFamily="34" charset="-120"/>
                <a:cs typeface="Arial" pitchFamily="34" charset="0"/>
              </a:rPr>
              <a:t>10</a:t>
            </a:r>
            <a:r>
              <a:rPr lang="zh-TW" altLang="en-US" sz="3200" b="1" dirty="0" smtClean="0">
                <a:solidFill>
                  <a:srgbClr val="003399"/>
                </a:solidFill>
                <a:latin typeface="微軟正黑體" panose="020B0604030504040204" pitchFamily="34" charset="-120"/>
                <a:ea typeface="微軟正黑體" panose="020B0604030504040204" pitchFamily="34" charset="-120"/>
                <a:cs typeface="Arial" pitchFamily="34" charset="0"/>
              </a:rPr>
              <a:t>月 </a:t>
            </a:r>
            <a:r>
              <a:rPr lang="en-US" altLang="zh-TW" sz="3200" b="1" dirty="0" smtClean="0">
                <a:solidFill>
                  <a:srgbClr val="003399"/>
                </a:solidFill>
                <a:latin typeface="微軟正黑體" panose="020B0604030504040204" pitchFamily="34" charset="-120"/>
                <a:ea typeface="微軟正黑體" panose="020B0604030504040204" pitchFamily="34" charset="-120"/>
                <a:cs typeface="Arial" pitchFamily="34" charset="0"/>
              </a:rPr>
              <a:t>26</a:t>
            </a:r>
            <a:r>
              <a:rPr lang="zh-TW" altLang="en-US" sz="3200" b="1" dirty="0" smtClean="0">
                <a:solidFill>
                  <a:srgbClr val="003399"/>
                </a:solidFill>
                <a:latin typeface="微軟正黑體" panose="020B0604030504040204" pitchFamily="34" charset="-120"/>
                <a:ea typeface="微軟正黑體" panose="020B0604030504040204" pitchFamily="34" charset="-120"/>
                <a:cs typeface="Arial" pitchFamily="34" charset="0"/>
              </a:rPr>
              <a:t> 日</a:t>
            </a:r>
            <a:endParaRPr lang="zh-TW" altLang="en-US" sz="3200" b="1" dirty="0">
              <a:solidFill>
                <a:srgbClr val="003399"/>
              </a:solidFill>
              <a:latin typeface="微軟正黑體" panose="020B0604030504040204" pitchFamily="34" charset="-120"/>
              <a:ea typeface="微軟正黑體" panose="020B0604030504040204" pitchFamily="34" charset="-120"/>
              <a:cs typeface="Arial" pitchFamily="34" charset="0"/>
            </a:endParaRPr>
          </a:p>
        </p:txBody>
      </p:sp>
      <p:sp>
        <p:nvSpPr>
          <p:cNvPr id="4" name="文字方塊 1"/>
          <p:cNvSpPr txBox="1">
            <a:spLocks noChangeArrowheads="1"/>
          </p:cNvSpPr>
          <p:nvPr/>
        </p:nvSpPr>
        <p:spPr bwMode="auto">
          <a:xfrm>
            <a:off x="1475656" y="4465548"/>
            <a:ext cx="6408712" cy="1449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marL="0" lvl="1" algn="dist" eaLnBrk="1" hangingPunct="1">
              <a:lnSpc>
                <a:spcPct val="130000"/>
              </a:lnSpc>
              <a:spcBef>
                <a:spcPts val="300"/>
              </a:spcBef>
              <a:spcAft>
                <a:spcPts val="300"/>
              </a:spcAft>
              <a:defRPr/>
            </a:pPr>
            <a:r>
              <a:rPr lang="zh-TW" altLang="en-US" sz="3200" b="1" dirty="0" smtClean="0">
                <a:solidFill>
                  <a:srgbClr val="003399"/>
                </a:solidFill>
                <a:latin typeface="微軟正黑體" panose="020B0604030504040204" pitchFamily="34" charset="-120"/>
                <a:ea typeface="微軟正黑體" panose="020B0604030504040204" pitchFamily="34" charset="-120"/>
                <a:cs typeface="Arial" pitchFamily="34" charset="0"/>
              </a:rPr>
              <a:t>國家發展委員會</a:t>
            </a:r>
            <a:endParaRPr lang="en-US" altLang="zh-TW" sz="3200" b="1" dirty="0" smtClean="0">
              <a:solidFill>
                <a:srgbClr val="003399"/>
              </a:solidFill>
              <a:latin typeface="微軟正黑體" panose="020B0604030504040204" pitchFamily="34" charset="-120"/>
              <a:ea typeface="微軟正黑體" panose="020B0604030504040204" pitchFamily="34" charset="-120"/>
              <a:cs typeface="Arial" pitchFamily="34" charset="0"/>
            </a:endParaRPr>
          </a:p>
          <a:p>
            <a:pPr marL="0" lvl="1" algn="ctr" eaLnBrk="1" hangingPunct="1">
              <a:lnSpc>
                <a:spcPct val="130000"/>
              </a:lnSpc>
              <a:spcBef>
                <a:spcPts val="300"/>
              </a:spcBef>
              <a:spcAft>
                <a:spcPts val="300"/>
              </a:spcAft>
              <a:defRPr/>
            </a:pPr>
            <a:r>
              <a:rPr lang="zh-TW" altLang="en-US" sz="3200" b="1" dirty="0" smtClean="0">
                <a:solidFill>
                  <a:srgbClr val="003399"/>
                </a:solidFill>
                <a:latin typeface="微軟正黑體" panose="020B0604030504040204" pitchFamily="34" charset="-120"/>
                <a:ea typeface="微軟正黑體" panose="020B0604030504040204" pitchFamily="34" charset="-120"/>
                <a:cs typeface="Arial" pitchFamily="34" charset="0"/>
              </a:rPr>
              <a:t>報告人：法制協調中心林主任志憲</a:t>
            </a:r>
            <a:endParaRPr lang="zh-TW" altLang="en-US" sz="3200" b="1" dirty="0">
              <a:solidFill>
                <a:srgbClr val="003399"/>
              </a:solidFill>
              <a:latin typeface="微軟正黑體" panose="020B0604030504040204" pitchFamily="34" charset="-120"/>
              <a:ea typeface="微軟正黑體" panose="020B0604030504040204" pitchFamily="34" charset="-120"/>
              <a:cs typeface="Arial" pitchFamily="34" charset="0"/>
            </a:endParaRPr>
          </a:p>
        </p:txBody>
      </p:sp>
      <p:sp>
        <p:nvSpPr>
          <p:cNvPr id="5" name="Text Box 6"/>
          <p:cNvSpPr txBox="1">
            <a:spLocks noChangeArrowheads="1"/>
          </p:cNvSpPr>
          <p:nvPr/>
        </p:nvSpPr>
        <p:spPr bwMode="auto">
          <a:xfrm>
            <a:off x="179512" y="303039"/>
            <a:ext cx="3355801" cy="461665"/>
          </a:xfrm>
          <a:prstGeom prst="rect">
            <a:avLst/>
          </a:prstGeom>
          <a:noFill/>
          <a:ln w="9525">
            <a:noFill/>
            <a:miter lim="800000"/>
            <a:headEnd/>
            <a:tailEnd/>
          </a:ln>
        </p:spPr>
        <p:txBody>
          <a:bodyPr wrap="square">
            <a:spAutoFit/>
          </a:bodyPr>
          <a:lstStyle>
            <a:defPPr>
              <a:defRPr lang="zh-TW"/>
            </a:defPPr>
            <a:lvl1pPr algn="l" rtl="0" fontAlgn="base">
              <a:spcBef>
                <a:spcPct val="0"/>
              </a:spcBef>
              <a:spcAft>
                <a:spcPct val="0"/>
              </a:spcAft>
              <a:defRPr kumimoji="1" kern="1200">
                <a:solidFill>
                  <a:schemeClr val="tx1"/>
                </a:solidFill>
                <a:latin typeface="Calibri"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Calibri"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Calibri"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Calibri"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Calibri" pitchFamily="34" charset="0"/>
                <a:ea typeface="新細明體" pitchFamily="18" charset="-120"/>
                <a:cs typeface="+mn-cs"/>
              </a:defRPr>
            </a:lvl5pPr>
            <a:lvl6pPr marL="2286000" algn="l" defTabSz="914400" rtl="0" eaLnBrk="1" latinLnBrk="0" hangingPunct="1">
              <a:defRPr kumimoji="1" kern="1200">
                <a:solidFill>
                  <a:schemeClr val="tx1"/>
                </a:solidFill>
                <a:latin typeface="Calibri" pitchFamily="34" charset="0"/>
                <a:ea typeface="新細明體" pitchFamily="18" charset="-120"/>
                <a:cs typeface="+mn-cs"/>
              </a:defRPr>
            </a:lvl6pPr>
            <a:lvl7pPr marL="2743200" algn="l" defTabSz="914400" rtl="0" eaLnBrk="1" latinLnBrk="0" hangingPunct="1">
              <a:defRPr kumimoji="1" kern="1200">
                <a:solidFill>
                  <a:schemeClr val="tx1"/>
                </a:solidFill>
                <a:latin typeface="Calibri" pitchFamily="34" charset="0"/>
                <a:ea typeface="新細明體" pitchFamily="18" charset="-120"/>
                <a:cs typeface="+mn-cs"/>
              </a:defRPr>
            </a:lvl7pPr>
            <a:lvl8pPr marL="3200400" algn="l" defTabSz="914400" rtl="0" eaLnBrk="1" latinLnBrk="0" hangingPunct="1">
              <a:defRPr kumimoji="1" kern="1200">
                <a:solidFill>
                  <a:schemeClr val="tx1"/>
                </a:solidFill>
                <a:latin typeface="Calibri" pitchFamily="34" charset="0"/>
                <a:ea typeface="新細明體" pitchFamily="18" charset="-120"/>
                <a:cs typeface="+mn-cs"/>
              </a:defRPr>
            </a:lvl8pPr>
            <a:lvl9pPr marL="3657600" algn="l" defTabSz="914400" rtl="0" eaLnBrk="1" latinLnBrk="0" hangingPunct="1">
              <a:defRPr kumimoji="1" kern="1200">
                <a:solidFill>
                  <a:schemeClr val="tx1"/>
                </a:solidFill>
                <a:latin typeface="Calibri" pitchFamily="34" charset="0"/>
                <a:ea typeface="新細明體" pitchFamily="18" charset="-120"/>
                <a:cs typeface="+mn-cs"/>
              </a:defRPr>
            </a:lvl9pPr>
          </a:lstStyle>
          <a:p>
            <a:r>
              <a:rPr lang="zh-TW" altLang="en-US" sz="24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行政院</a:t>
            </a:r>
            <a:r>
              <a:rPr lang="zh-TW" altLang="en-US" sz="24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24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3573</a:t>
            </a:r>
            <a:r>
              <a:rPr lang="zh-TW" altLang="en-US" sz="24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次會議</a:t>
            </a:r>
            <a:endParaRPr lang="zh-TW" altLang="zh-TW" sz="24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416516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60325" y="116632"/>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110000"/>
              </a:lnSpc>
              <a:spcBef>
                <a:spcPts val="300"/>
              </a:spcBef>
              <a:spcAft>
                <a:spcPts val="600"/>
              </a:spcAft>
              <a:buFont typeface="Wingdings" pitchFamily="2" charset="2"/>
              <a:buChar char="l"/>
              <a:defRPr sz="3600">
                <a:solidFill>
                  <a:schemeClr val="tx1"/>
                </a:solidFill>
                <a:latin typeface="Arial" pitchFamily="34" charset="0"/>
                <a:ea typeface="文鼎圓體M"/>
                <a:cs typeface="Arial" pitchFamily="34" charset="0"/>
              </a:defRPr>
            </a:lvl1pPr>
            <a:lvl2pPr marL="742950" indent="-285750" eaLnBrk="0" hangingPunct="0">
              <a:lnSpc>
                <a:spcPct val="110000"/>
              </a:lnSpc>
              <a:spcBef>
                <a:spcPts val="300"/>
              </a:spcBef>
              <a:spcAft>
                <a:spcPts val="600"/>
              </a:spcAft>
              <a:buFont typeface="Wingdings" pitchFamily="2" charset="2"/>
              <a:buChar char="Ø"/>
              <a:defRPr sz="3200">
                <a:solidFill>
                  <a:schemeClr val="tx1"/>
                </a:solidFill>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solidFill>
                  <a:schemeClr val="tx1"/>
                </a:solidFill>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9pPr>
          </a:lstStyle>
          <a:p>
            <a:pPr marL="0" lvl="1" indent="0" algn="ctr" eaLnBrk="1" fontAlgn="auto" hangingPunct="1">
              <a:lnSpc>
                <a:spcPct val="100000"/>
              </a:lnSpc>
              <a:spcBef>
                <a:spcPct val="0"/>
              </a:spcBef>
              <a:spcAft>
                <a:spcPct val="0"/>
              </a:spcAft>
              <a:buNone/>
            </a:pPr>
            <a:endPar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None/>
            </a:pPr>
            <a:r>
              <a:rPr lang="zh-TW" altLang="en-US"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肆、建議檢討案例</a:t>
            </a:r>
            <a:r>
              <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(3/14)</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None/>
            </a:pP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3204957104"/>
              </p:ext>
            </p:extLst>
          </p:nvPr>
        </p:nvGraphicFramePr>
        <p:xfrm>
          <a:off x="395536" y="1196752"/>
          <a:ext cx="8184591" cy="4876800"/>
        </p:xfrm>
        <a:graphic>
          <a:graphicData uri="http://schemas.openxmlformats.org/drawingml/2006/table">
            <a:tbl>
              <a:tblPr firstRow="1" bandRow="1">
                <a:tableStyleId>{F5AB1C69-6EDB-4FF4-983F-18BD219EF322}</a:tableStyleId>
              </a:tblPr>
              <a:tblGrid>
                <a:gridCol w="1512168"/>
                <a:gridCol w="6672423"/>
              </a:tblGrid>
              <a:tr h="414495">
                <a:tc>
                  <a:txBody>
                    <a:bodyPr/>
                    <a:lstStyle/>
                    <a:p>
                      <a:pPr>
                        <a:spcBef>
                          <a:spcPts val="300"/>
                        </a:spcBef>
                        <a:spcAft>
                          <a:spcPts val="300"/>
                        </a:spcAft>
                      </a:pPr>
                      <a:r>
                        <a:rPr lang="zh-TW" altLang="en-US" sz="2400" dirty="0" smtClean="0"/>
                        <a:t>案例三</a:t>
                      </a:r>
                      <a:endParaRPr lang="zh-TW" altLang="en-US" sz="2400" dirty="0"/>
                    </a:p>
                  </a:txBody>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zh-TW" altLang="en-US" sz="2400" dirty="0"/>
                    </a:p>
                  </a:txBody>
                  <a:tcPr/>
                </a:tc>
              </a:tr>
              <a:tr h="2641146">
                <a:tc>
                  <a:txBody>
                    <a:bodyPr/>
                    <a:lstStyle/>
                    <a:p>
                      <a:pPr marL="0" algn="just" defTabSz="914400" rtl="0" eaLnBrk="1" latinLnBrk="0" hangingPunct="1">
                        <a:spcBef>
                          <a:spcPts val="300"/>
                        </a:spcBef>
                        <a:spcAft>
                          <a:spcPts val="300"/>
                        </a:spcAft>
                      </a:pPr>
                      <a:r>
                        <a:rPr kumimoji="1" lang="zh-TW" altLang="en-US" sz="2400" kern="1200" dirty="0" smtClean="0">
                          <a:solidFill>
                            <a:srgbClr val="003399"/>
                          </a:solidFill>
                          <a:latin typeface="微軟正黑體" pitchFamily="34" charset="-120"/>
                          <a:ea typeface="微軟正黑體" pitchFamily="34" charset="-120"/>
                          <a:cs typeface="Arial" pitchFamily="34" charset="0"/>
                        </a:rPr>
                        <a:t>涉及人民權義事項不得以</a:t>
                      </a:r>
                      <a:r>
                        <a:rPr kumimoji="1" lang="en-US" altLang="zh-TW" sz="2400" kern="1200" dirty="0" smtClean="0">
                          <a:solidFill>
                            <a:srgbClr val="003399"/>
                          </a:solidFill>
                          <a:latin typeface="微軟正黑體" pitchFamily="34" charset="-120"/>
                          <a:ea typeface="微軟正黑體" pitchFamily="34" charset="-120"/>
                          <a:cs typeface="Arial" pitchFamily="34" charset="0"/>
                        </a:rPr>
                        <a:t>Q&amp;A</a:t>
                      </a:r>
                      <a:r>
                        <a:rPr kumimoji="1" lang="zh-TW" altLang="en-US" sz="2400" kern="1200" dirty="0" smtClean="0">
                          <a:solidFill>
                            <a:srgbClr val="003399"/>
                          </a:solidFill>
                          <a:latin typeface="微軟正黑體" pitchFamily="34" charset="-120"/>
                          <a:ea typeface="微軟正黑體" pitchFamily="34" charset="-120"/>
                          <a:cs typeface="Arial" pitchFamily="34" charset="0"/>
                        </a:rPr>
                        <a:t>問答集取代</a:t>
                      </a:r>
                      <a:endParaRPr kumimoji="1" lang="zh-TW" altLang="en-US" sz="2400" kern="1200" dirty="0">
                        <a:solidFill>
                          <a:srgbClr val="003399"/>
                        </a:solidFill>
                        <a:latin typeface="微軟正黑體" pitchFamily="34" charset="-120"/>
                        <a:ea typeface="微軟正黑體" pitchFamily="34" charset="-120"/>
                        <a:cs typeface="Arial" pitchFamily="34" charset="0"/>
                      </a:endParaRPr>
                    </a:p>
                  </a:txBody>
                  <a:tcPr/>
                </a:tc>
                <a:tc>
                  <a:txBody>
                    <a:bodyPr/>
                    <a:lstStyle/>
                    <a:p>
                      <a:pPr marL="269875" marR="0" indent="-269875" algn="just"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1.</a:t>
                      </a:r>
                      <a:r>
                        <a:rPr lang="zh-TW" altLang="en-US" sz="2400" kern="1200" dirty="0" smtClean="0">
                          <a:solidFill>
                            <a:srgbClr val="003399"/>
                          </a:solidFill>
                          <a:latin typeface="微軟正黑體" pitchFamily="34" charset="-120"/>
                          <a:ea typeface="微軟正黑體" pitchFamily="34" charset="-120"/>
                          <a:cs typeface="Arial" pitchFamily="34" charset="0"/>
                        </a:rPr>
                        <a:t>食品安全衛生管理法第</a:t>
                      </a:r>
                      <a:r>
                        <a:rPr lang="en-US" altLang="zh-TW" sz="2400" kern="1200" dirty="0" smtClean="0">
                          <a:solidFill>
                            <a:srgbClr val="003399"/>
                          </a:solidFill>
                          <a:latin typeface="微軟正黑體" pitchFamily="34" charset="-120"/>
                          <a:ea typeface="微軟正黑體" pitchFamily="34" charset="-120"/>
                          <a:cs typeface="Arial" pitchFamily="34" charset="0"/>
                        </a:rPr>
                        <a:t>7</a:t>
                      </a:r>
                      <a:r>
                        <a:rPr lang="zh-TW" altLang="en-US" sz="2400" kern="1200" dirty="0" smtClean="0">
                          <a:solidFill>
                            <a:srgbClr val="003399"/>
                          </a:solidFill>
                          <a:latin typeface="微軟正黑體" pitchFamily="34" charset="-120"/>
                          <a:ea typeface="微軟正黑體" pitchFamily="34" charset="-120"/>
                          <a:cs typeface="Arial" pitchFamily="34" charset="0"/>
                        </a:rPr>
                        <a:t>條第</a:t>
                      </a:r>
                      <a:r>
                        <a:rPr lang="en-US" altLang="zh-TW" sz="2400" kern="1200" dirty="0" smtClean="0">
                          <a:solidFill>
                            <a:srgbClr val="003399"/>
                          </a:solidFill>
                          <a:latin typeface="微軟正黑體" pitchFamily="34" charset="-120"/>
                          <a:ea typeface="微軟正黑體" pitchFamily="34" charset="-120"/>
                          <a:cs typeface="Arial" pitchFamily="34" charset="0"/>
                        </a:rPr>
                        <a:t>4</a:t>
                      </a:r>
                      <a:r>
                        <a:rPr lang="zh-TW" altLang="en-US" sz="2400" kern="1200" dirty="0" smtClean="0">
                          <a:solidFill>
                            <a:srgbClr val="003399"/>
                          </a:solidFill>
                          <a:latin typeface="微軟正黑體" pitchFamily="34" charset="-120"/>
                          <a:ea typeface="微軟正黑體" pitchFamily="34" charset="-120"/>
                          <a:cs typeface="Arial" pitchFamily="34" charset="0"/>
                        </a:rPr>
                        <a:t>項授權主管機關公告食品業者應辦理檢驗之類別等相關事項，惟衛福部卻就</a:t>
                      </a:r>
                      <a:r>
                        <a:rPr lang="zh-TW" altLang="en-US" sz="2400" kern="1200" dirty="0" smtClean="0">
                          <a:solidFill>
                            <a:srgbClr val="FF0000"/>
                          </a:solidFill>
                          <a:latin typeface="微軟正黑體" pitchFamily="34" charset="-120"/>
                          <a:ea typeface="微軟正黑體" pitchFamily="34" charset="-120"/>
                          <a:cs typeface="Arial" pitchFamily="34" charset="0"/>
                        </a:rPr>
                        <a:t>食品業者輸入原裝進口產品，已有國外廠商之檢驗報告者，是否仍須自行檢驗或委外檢驗之事項，定於</a:t>
                      </a:r>
                      <a:r>
                        <a:rPr lang="en-US" altLang="zh-TW" sz="2400" kern="1200" dirty="0" smtClean="0">
                          <a:solidFill>
                            <a:srgbClr val="FF0000"/>
                          </a:solidFill>
                          <a:latin typeface="微軟正黑體" pitchFamily="34" charset="-120"/>
                          <a:ea typeface="微軟正黑體" pitchFamily="34" charset="-120"/>
                          <a:cs typeface="Arial" pitchFamily="34" charset="0"/>
                        </a:rPr>
                        <a:t>Q&amp;A</a:t>
                      </a:r>
                      <a:r>
                        <a:rPr lang="zh-TW" altLang="en-US" sz="2400" kern="1200" dirty="0" smtClean="0">
                          <a:solidFill>
                            <a:srgbClr val="FF0000"/>
                          </a:solidFill>
                          <a:latin typeface="微軟正黑體" pitchFamily="34" charset="-120"/>
                          <a:ea typeface="微軟正黑體" pitchFamily="34" charset="-120"/>
                          <a:cs typeface="Arial" pitchFamily="34" charset="0"/>
                        </a:rPr>
                        <a:t>問答集</a:t>
                      </a:r>
                      <a:r>
                        <a:rPr lang="zh-TW" altLang="en-US" sz="2400" kern="1200" dirty="0" smtClean="0">
                          <a:solidFill>
                            <a:srgbClr val="003399"/>
                          </a:solidFill>
                          <a:latin typeface="微軟正黑體" pitchFamily="34" charset="-120"/>
                          <a:ea typeface="微軟正黑體" pitchFamily="34" charset="-120"/>
                          <a:cs typeface="Arial" pitchFamily="34" charset="0"/>
                        </a:rPr>
                        <a:t>。</a:t>
                      </a:r>
                      <a:endParaRPr lang="en-US" altLang="zh-TW" sz="2400"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2.</a:t>
                      </a:r>
                      <a:r>
                        <a:rPr lang="zh-TW" altLang="en-US" sz="2400" b="1" kern="1200" dirty="0" smtClean="0">
                          <a:solidFill>
                            <a:srgbClr val="003399"/>
                          </a:solidFill>
                          <a:latin typeface="微軟正黑體" pitchFamily="34" charset="-120"/>
                          <a:ea typeface="微軟正黑體" pitchFamily="34" charset="-120"/>
                          <a:cs typeface="Arial" pitchFamily="34" charset="0"/>
                        </a:rPr>
                        <a:t>檢討</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r>
                        <a:rPr lang="zh-TW" altLang="en-US" sz="2400" kern="1200" dirty="0" smtClean="0">
                          <a:solidFill>
                            <a:srgbClr val="003399"/>
                          </a:solidFill>
                          <a:latin typeface="微軟正黑體" pitchFamily="34" charset="-120"/>
                          <a:ea typeface="微軟正黑體" pitchFamily="34" charset="-120"/>
                          <a:cs typeface="Arial" pitchFamily="34" charset="0"/>
                        </a:rPr>
                        <a:t>外商一再反映，涉及人民權利義務事項應以法規命令定之，不應規範於</a:t>
                      </a:r>
                      <a:r>
                        <a:rPr lang="en-US" altLang="zh-TW" sz="2400" kern="1200" dirty="0" smtClean="0">
                          <a:solidFill>
                            <a:srgbClr val="003399"/>
                          </a:solidFill>
                          <a:latin typeface="微軟正黑體" pitchFamily="34" charset="-120"/>
                          <a:ea typeface="微軟正黑體" pitchFamily="34" charset="-120"/>
                          <a:cs typeface="Arial" pitchFamily="34" charset="0"/>
                        </a:rPr>
                        <a:t>Q&amp;A</a:t>
                      </a:r>
                      <a:r>
                        <a:rPr lang="zh-TW" altLang="en-US" sz="2400" kern="1200" dirty="0" smtClean="0">
                          <a:solidFill>
                            <a:srgbClr val="003399"/>
                          </a:solidFill>
                          <a:latin typeface="微軟正黑體" pitchFamily="34" charset="-120"/>
                          <a:ea typeface="微軟正黑體" pitchFamily="34" charset="-120"/>
                          <a:cs typeface="Arial" pitchFamily="34" charset="0"/>
                        </a:rPr>
                        <a:t>問答集，因未踐行法規預告程序，影響人民權益。</a:t>
                      </a:r>
                      <a:endParaRPr lang="en-US" altLang="zh-TW" sz="2400"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3.</a:t>
                      </a:r>
                      <a:r>
                        <a:rPr lang="zh-TW" altLang="en-US" sz="2400" b="1" kern="1200" dirty="0" smtClean="0">
                          <a:solidFill>
                            <a:srgbClr val="003399"/>
                          </a:solidFill>
                          <a:latin typeface="微軟正黑體" pitchFamily="34" charset="-120"/>
                          <a:ea typeface="微軟正黑體" pitchFamily="34" charset="-120"/>
                          <a:cs typeface="Arial" pitchFamily="34" charset="0"/>
                        </a:rPr>
                        <a:t>建議</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r>
                        <a:rPr lang="zh-TW" altLang="en-US" sz="2400" kern="1200" dirty="0" smtClean="0">
                          <a:solidFill>
                            <a:srgbClr val="003399"/>
                          </a:solidFill>
                          <a:latin typeface="微軟正黑體" pitchFamily="34" charset="-120"/>
                          <a:ea typeface="微軟正黑體" pitchFamily="34" charset="-120"/>
                          <a:cs typeface="Arial" pitchFamily="34" charset="0"/>
                        </a:rPr>
                        <a:t>檢討修正。</a:t>
                      </a:r>
                      <a:endParaRPr lang="en-US" altLang="zh-TW" sz="2400" kern="1200" dirty="0" smtClean="0">
                        <a:solidFill>
                          <a:srgbClr val="003399"/>
                        </a:solidFill>
                        <a:latin typeface="微軟正黑體" pitchFamily="34" charset="-120"/>
                        <a:ea typeface="微軟正黑體" pitchFamily="34" charset="-120"/>
                        <a:cs typeface="Arial" pitchFamily="34" charset="0"/>
                      </a:endParaRPr>
                    </a:p>
                  </a:txBody>
                  <a:tcPr/>
                </a:tc>
              </a:tr>
            </a:tbl>
          </a:graphicData>
        </a:graphic>
      </p:graphicFrame>
    </p:spTree>
    <p:extLst>
      <p:ext uri="{BB962C8B-B14F-4D97-AF65-F5344CB8AC3E}">
        <p14:creationId xmlns:p14="http://schemas.microsoft.com/office/powerpoint/2010/main" val="3350623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60325" y="116632"/>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110000"/>
              </a:lnSpc>
              <a:spcBef>
                <a:spcPts val="300"/>
              </a:spcBef>
              <a:spcAft>
                <a:spcPts val="600"/>
              </a:spcAft>
              <a:buFont typeface="Wingdings" pitchFamily="2" charset="2"/>
              <a:buChar char="l"/>
              <a:defRPr sz="3600">
                <a:solidFill>
                  <a:schemeClr val="tx1"/>
                </a:solidFill>
                <a:latin typeface="Arial" pitchFamily="34" charset="0"/>
                <a:ea typeface="文鼎圓體M"/>
                <a:cs typeface="Arial" pitchFamily="34" charset="0"/>
              </a:defRPr>
            </a:lvl1pPr>
            <a:lvl2pPr marL="742950" indent="-285750" eaLnBrk="0" hangingPunct="0">
              <a:lnSpc>
                <a:spcPct val="110000"/>
              </a:lnSpc>
              <a:spcBef>
                <a:spcPts val="300"/>
              </a:spcBef>
              <a:spcAft>
                <a:spcPts val="600"/>
              </a:spcAft>
              <a:buFont typeface="Wingdings" pitchFamily="2" charset="2"/>
              <a:buChar char="Ø"/>
              <a:defRPr sz="3200">
                <a:solidFill>
                  <a:schemeClr val="tx1"/>
                </a:solidFill>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solidFill>
                  <a:schemeClr val="tx1"/>
                </a:solidFill>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9pPr>
          </a:lstStyle>
          <a:p>
            <a:pPr marL="0" lvl="1" indent="0" algn="ctr" eaLnBrk="1" fontAlgn="auto" hangingPunct="1">
              <a:lnSpc>
                <a:spcPct val="100000"/>
              </a:lnSpc>
              <a:spcBef>
                <a:spcPct val="0"/>
              </a:spcBef>
              <a:spcAft>
                <a:spcPct val="0"/>
              </a:spcAft>
              <a:buNone/>
            </a:pPr>
            <a:endPar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None/>
            </a:pPr>
            <a:r>
              <a:rPr lang="zh-TW" altLang="en-US"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肆、建議檢討案例</a:t>
            </a:r>
            <a:r>
              <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(4/14)</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None/>
            </a:pP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1039391154"/>
              </p:ext>
            </p:extLst>
          </p:nvPr>
        </p:nvGraphicFramePr>
        <p:xfrm>
          <a:off x="467544" y="1340768"/>
          <a:ext cx="8184591" cy="4511040"/>
        </p:xfrm>
        <a:graphic>
          <a:graphicData uri="http://schemas.openxmlformats.org/drawingml/2006/table">
            <a:tbl>
              <a:tblPr firstRow="1" bandRow="1">
                <a:tableStyleId>{F5AB1C69-6EDB-4FF4-983F-18BD219EF322}</a:tableStyleId>
              </a:tblPr>
              <a:tblGrid>
                <a:gridCol w="1296144"/>
                <a:gridCol w="6888447"/>
              </a:tblGrid>
              <a:tr h="414495">
                <a:tc>
                  <a:txBody>
                    <a:bodyPr/>
                    <a:lstStyle/>
                    <a:p>
                      <a:pPr>
                        <a:spcBef>
                          <a:spcPts val="300"/>
                        </a:spcBef>
                        <a:spcAft>
                          <a:spcPts val="300"/>
                        </a:spcAft>
                      </a:pPr>
                      <a:r>
                        <a:rPr lang="zh-TW" altLang="en-US" sz="2400" dirty="0" smtClean="0"/>
                        <a:t>案例四</a:t>
                      </a:r>
                      <a:endParaRPr lang="zh-TW" altLang="en-US" sz="2400" dirty="0"/>
                    </a:p>
                  </a:txBody>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zh-TW" altLang="en-US" sz="2400" dirty="0"/>
                    </a:p>
                  </a:txBody>
                  <a:tcPr/>
                </a:tc>
              </a:tr>
              <a:tr h="2641146">
                <a:tc>
                  <a:txBody>
                    <a:bodyPr/>
                    <a:lstStyle/>
                    <a:p>
                      <a:pPr marL="0" algn="just" defTabSz="914400" rtl="0" eaLnBrk="1" latinLnBrk="0" hangingPunct="1">
                        <a:spcBef>
                          <a:spcPts val="300"/>
                        </a:spcBef>
                        <a:spcAft>
                          <a:spcPts val="300"/>
                        </a:spcAft>
                      </a:pPr>
                      <a:r>
                        <a:rPr kumimoji="1" lang="zh-TW" altLang="en-US" sz="2400" kern="1200" dirty="0" smtClean="0">
                          <a:solidFill>
                            <a:srgbClr val="003399"/>
                          </a:solidFill>
                          <a:latin typeface="微軟正黑體" pitchFamily="34" charset="-120"/>
                          <a:ea typeface="微軟正黑體" pitchFamily="34" charset="-120"/>
                          <a:cs typeface="Arial" pitchFamily="34" charset="0"/>
                        </a:rPr>
                        <a:t>涉及人民權義事項，不得以行政規則或函示規範</a:t>
                      </a:r>
                      <a:endParaRPr kumimoji="1" lang="zh-TW" altLang="en-US" sz="2400" kern="1200" dirty="0">
                        <a:solidFill>
                          <a:srgbClr val="003399"/>
                        </a:solidFill>
                        <a:latin typeface="微軟正黑體" pitchFamily="34" charset="-120"/>
                        <a:ea typeface="微軟正黑體" pitchFamily="34" charset="-120"/>
                        <a:cs typeface="Arial" pitchFamily="34" charset="0"/>
                      </a:endParaRPr>
                    </a:p>
                  </a:txBody>
                  <a:tcPr/>
                </a:tc>
                <a:tc>
                  <a:txBody>
                    <a:bodyPr/>
                    <a:lstStyle/>
                    <a:p>
                      <a:pPr marL="269875" marR="0" indent="-269875" algn="just"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1.</a:t>
                      </a:r>
                      <a:r>
                        <a:rPr lang="zh-TW" altLang="en-US" sz="2400" kern="1200" dirty="0" smtClean="0">
                          <a:solidFill>
                            <a:srgbClr val="003399"/>
                          </a:solidFill>
                          <a:latin typeface="微軟正黑體" pitchFamily="34" charset="-120"/>
                          <a:ea typeface="微軟正黑體" pitchFamily="34" charset="-120"/>
                          <a:cs typeface="Arial" pitchFamily="34" charset="0"/>
                        </a:rPr>
                        <a:t>食品安全衛生管理法第</a:t>
                      </a:r>
                      <a:r>
                        <a:rPr lang="en-US" altLang="zh-TW" sz="2400" kern="1200" dirty="0" smtClean="0">
                          <a:solidFill>
                            <a:srgbClr val="003399"/>
                          </a:solidFill>
                          <a:latin typeface="微軟正黑體" pitchFamily="34" charset="-120"/>
                          <a:ea typeface="微軟正黑體" pitchFamily="34" charset="-120"/>
                          <a:cs typeface="Arial" pitchFamily="34" charset="0"/>
                        </a:rPr>
                        <a:t>21</a:t>
                      </a:r>
                      <a:r>
                        <a:rPr lang="zh-TW" altLang="en-US" sz="2400" kern="1200" dirty="0" smtClean="0">
                          <a:solidFill>
                            <a:srgbClr val="003399"/>
                          </a:solidFill>
                          <a:latin typeface="微軟正黑體" pitchFamily="34" charset="-120"/>
                          <a:ea typeface="微軟正黑體" pitchFamily="34" charset="-120"/>
                          <a:cs typeface="Arial" pitchFamily="34" charset="0"/>
                        </a:rPr>
                        <a:t>條第</a:t>
                      </a:r>
                      <a:r>
                        <a:rPr lang="en-US" altLang="zh-TW" sz="2400" kern="1200" dirty="0" smtClean="0">
                          <a:solidFill>
                            <a:srgbClr val="003399"/>
                          </a:solidFill>
                          <a:latin typeface="微軟正黑體" pitchFamily="34" charset="-120"/>
                          <a:ea typeface="微軟正黑體" pitchFamily="34" charset="-120"/>
                          <a:cs typeface="Arial" pitchFamily="34" charset="0"/>
                        </a:rPr>
                        <a:t>5</a:t>
                      </a:r>
                      <a:r>
                        <a:rPr lang="zh-TW" altLang="en-US" sz="2400" kern="1200" dirty="0" smtClean="0">
                          <a:solidFill>
                            <a:srgbClr val="003399"/>
                          </a:solidFill>
                          <a:latin typeface="微軟正黑體" pitchFamily="34" charset="-120"/>
                          <a:ea typeface="微軟正黑體" pitchFamily="34" charset="-120"/>
                          <a:cs typeface="Arial" pitchFamily="34" charset="0"/>
                        </a:rPr>
                        <a:t>項授權主管機關訂定，食品查驗登記許可及管理辦法，惟衛福部卻就特殊營養食品許可證之展延事項另以行政規則或函示規範。</a:t>
                      </a:r>
                      <a:endParaRPr lang="en-US" altLang="zh-TW" sz="2400"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2.</a:t>
                      </a:r>
                      <a:r>
                        <a:rPr lang="zh-TW" altLang="en-US" sz="2400" b="1" kern="1200" dirty="0" smtClean="0">
                          <a:solidFill>
                            <a:srgbClr val="003399"/>
                          </a:solidFill>
                          <a:latin typeface="微軟正黑體" pitchFamily="34" charset="-120"/>
                          <a:ea typeface="微軟正黑體" pitchFamily="34" charset="-120"/>
                          <a:cs typeface="Arial" pitchFamily="34" charset="0"/>
                        </a:rPr>
                        <a:t>檢討</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r>
                        <a:rPr lang="zh-TW" altLang="en-US" sz="2400" kern="1200" dirty="0" smtClean="0">
                          <a:solidFill>
                            <a:srgbClr val="003399"/>
                          </a:solidFill>
                          <a:latin typeface="微軟正黑體" pitchFamily="34" charset="-120"/>
                          <a:ea typeface="微軟正黑體" pitchFamily="34" charset="-120"/>
                          <a:cs typeface="Arial" pitchFamily="34" charset="0"/>
                        </a:rPr>
                        <a:t>外商一再反映，涉及</a:t>
                      </a:r>
                      <a:r>
                        <a:rPr lang="zh-TW" altLang="en-US" sz="2400" kern="1200" smtClean="0">
                          <a:solidFill>
                            <a:srgbClr val="003399"/>
                          </a:solidFill>
                          <a:latin typeface="微軟正黑體" pitchFamily="34" charset="-120"/>
                          <a:ea typeface="微軟正黑體" pitchFamily="34" charset="-120"/>
                          <a:cs typeface="Arial" pitchFamily="34" charset="0"/>
                        </a:rPr>
                        <a:t>人民權義事項</a:t>
                      </a:r>
                      <a:r>
                        <a:rPr lang="zh-TW" altLang="en-US" sz="2400" kern="1200" dirty="0" smtClean="0">
                          <a:solidFill>
                            <a:srgbClr val="003399"/>
                          </a:solidFill>
                          <a:latin typeface="微軟正黑體" pitchFamily="34" charset="-120"/>
                          <a:ea typeface="微軟正黑體" pitchFamily="34" charset="-120"/>
                          <a:cs typeface="Arial" pitchFamily="34" charset="0"/>
                        </a:rPr>
                        <a:t>應以法規命令定之，不應規範於</a:t>
                      </a:r>
                      <a:r>
                        <a:rPr kumimoji="1" lang="zh-TW" altLang="en-US" sz="2400" kern="1200" dirty="0" smtClean="0">
                          <a:solidFill>
                            <a:srgbClr val="003399"/>
                          </a:solidFill>
                          <a:latin typeface="微軟正黑體" pitchFamily="34" charset="-120"/>
                          <a:ea typeface="微軟正黑體" pitchFamily="34" charset="-120"/>
                          <a:cs typeface="Arial" pitchFamily="34" charset="0"/>
                        </a:rPr>
                        <a:t>行政規則或函示，因</a:t>
                      </a:r>
                      <a:r>
                        <a:rPr kumimoji="0" lang="zh-TW" altLang="en-US" sz="2400" kern="1200" dirty="0" smtClean="0">
                          <a:solidFill>
                            <a:srgbClr val="003399"/>
                          </a:solidFill>
                          <a:latin typeface="微軟正黑體" pitchFamily="34" charset="-120"/>
                          <a:ea typeface="微軟正黑體" pitchFamily="34" charset="-120"/>
                          <a:cs typeface="Arial" pitchFamily="34" charset="0"/>
                        </a:rPr>
                        <a:t>未</a:t>
                      </a:r>
                      <a:r>
                        <a:rPr lang="zh-TW" altLang="en-US" sz="2400" kern="1200" dirty="0" smtClean="0">
                          <a:solidFill>
                            <a:srgbClr val="003399"/>
                          </a:solidFill>
                          <a:latin typeface="微軟正黑體" pitchFamily="34" charset="-120"/>
                          <a:ea typeface="微軟正黑體" pitchFamily="34" charset="-120"/>
                          <a:cs typeface="Arial" pitchFamily="34" charset="0"/>
                        </a:rPr>
                        <a:t>踐行法規預告程序，影響人民權益。</a:t>
                      </a:r>
                      <a:endParaRPr lang="en-US" altLang="zh-TW" sz="2400"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3.</a:t>
                      </a:r>
                      <a:r>
                        <a:rPr lang="zh-TW" altLang="en-US" sz="2400" b="1" kern="1200" dirty="0" smtClean="0">
                          <a:solidFill>
                            <a:srgbClr val="003399"/>
                          </a:solidFill>
                          <a:latin typeface="微軟正黑體" pitchFamily="34" charset="-120"/>
                          <a:ea typeface="微軟正黑體" pitchFamily="34" charset="-120"/>
                          <a:cs typeface="Arial" pitchFamily="34" charset="0"/>
                        </a:rPr>
                        <a:t>建議</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r>
                        <a:rPr lang="zh-TW" altLang="en-US" sz="2400" b="0" kern="1200" dirty="0" smtClean="0">
                          <a:solidFill>
                            <a:srgbClr val="003399"/>
                          </a:solidFill>
                          <a:latin typeface="微軟正黑體" pitchFamily="34" charset="-120"/>
                          <a:ea typeface="微軟正黑體" pitchFamily="34" charset="-120"/>
                          <a:cs typeface="Arial" pitchFamily="34" charset="0"/>
                        </a:rPr>
                        <a:t>檢討修正。</a:t>
                      </a:r>
                      <a:endParaRPr lang="en-US" altLang="zh-TW" sz="2400" b="0" kern="1200" dirty="0" smtClean="0">
                        <a:solidFill>
                          <a:srgbClr val="003399"/>
                        </a:solidFill>
                        <a:latin typeface="微軟正黑體" pitchFamily="34" charset="-120"/>
                        <a:ea typeface="微軟正黑體" pitchFamily="34" charset="-120"/>
                        <a:cs typeface="Arial" pitchFamily="34" charset="0"/>
                      </a:endParaRPr>
                    </a:p>
                  </a:txBody>
                  <a:tcPr/>
                </a:tc>
              </a:tr>
            </a:tbl>
          </a:graphicData>
        </a:graphic>
      </p:graphicFrame>
    </p:spTree>
    <p:extLst>
      <p:ext uri="{BB962C8B-B14F-4D97-AF65-F5344CB8AC3E}">
        <p14:creationId xmlns:p14="http://schemas.microsoft.com/office/powerpoint/2010/main" val="642060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60325" y="116632"/>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110000"/>
              </a:lnSpc>
              <a:spcBef>
                <a:spcPts val="300"/>
              </a:spcBef>
              <a:spcAft>
                <a:spcPts val="600"/>
              </a:spcAft>
              <a:buFont typeface="Wingdings" pitchFamily="2" charset="2"/>
              <a:buChar char="l"/>
              <a:defRPr sz="3600">
                <a:solidFill>
                  <a:schemeClr val="tx1"/>
                </a:solidFill>
                <a:latin typeface="Arial" pitchFamily="34" charset="0"/>
                <a:ea typeface="文鼎圓體M"/>
                <a:cs typeface="Arial" pitchFamily="34" charset="0"/>
              </a:defRPr>
            </a:lvl1pPr>
            <a:lvl2pPr marL="742950" indent="-285750" eaLnBrk="0" hangingPunct="0">
              <a:lnSpc>
                <a:spcPct val="110000"/>
              </a:lnSpc>
              <a:spcBef>
                <a:spcPts val="300"/>
              </a:spcBef>
              <a:spcAft>
                <a:spcPts val="600"/>
              </a:spcAft>
              <a:buFont typeface="Wingdings" pitchFamily="2" charset="2"/>
              <a:buChar char="Ø"/>
              <a:defRPr sz="3200">
                <a:solidFill>
                  <a:schemeClr val="tx1"/>
                </a:solidFill>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solidFill>
                  <a:schemeClr val="tx1"/>
                </a:solidFill>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9pPr>
          </a:lstStyle>
          <a:p>
            <a:pPr marL="0" lvl="1" indent="0" algn="ctr" fontAlgn="auto">
              <a:spcBef>
                <a:spcPts val="600"/>
              </a:spcBef>
              <a:spcAft>
                <a:spcPts val="0"/>
              </a:spcAft>
              <a:buNone/>
              <a:tabLst>
                <a:tab pos="2144713" algn="l"/>
              </a:tabLst>
            </a:pPr>
            <a:r>
              <a:rPr lang="zh-TW" altLang="en-US"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肆、建議檢討案例</a:t>
            </a:r>
            <a:r>
              <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(5/14)</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2608280924"/>
              </p:ext>
            </p:extLst>
          </p:nvPr>
        </p:nvGraphicFramePr>
        <p:xfrm>
          <a:off x="395536" y="957164"/>
          <a:ext cx="8064896" cy="5303520"/>
        </p:xfrm>
        <a:graphic>
          <a:graphicData uri="http://schemas.openxmlformats.org/drawingml/2006/table">
            <a:tbl>
              <a:tblPr firstRow="1" bandRow="1">
                <a:tableStyleId>{F5AB1C69-6EDB-4FF4-983F-18BD219EF322}</a:tableStyleId>
              </a:tblPr>
              <a:tblGrid>
                <a:gridCol w="1368152"/>
                <a:gridCol w="6696744"/>
              </a:tblGrid>
              <a:tr h="379795">
                <a:tc>
                  <a:txBody>
                    <a:bodyPr/>
                    <a:lstStyle/>
                    <a:p>
                      <a:r>
                        <a:rPr lang="zh-TW" altLang="en-US" sz="2400" dirty="0" smtClean="0"/>
                        <a:t>案例五</a:t>
                      </a:r>
                      <a:endParaRPr lang="zh-TW" altLang="en-US" sz="2400" dirty="0"/>
                    </a:p>
                  </a:txBody>
                  <a:tcPr/>
                </a:tc>
                <a:tc>
                  <a:txBody>
                    <a:bodyPr/>
                    <a:lstStyle/>
                    <a:p>
                      <a:endParaRPr lang="zh-TW" altLang="en-US" sz="2400" dirty="0"/>
                    </a:p>
                  </a:txBody>
                  <a:tcPr/>
                </a:tc>
              </a:tr>
              <a:tr h="4588757">
                <a:tc>
                  <a:txBody>
                    <a:bodyPr/>
                    <a:lstStyle/>
                    <a:p>
                      <a:pPr algn="just"/>
                      <a:r>
                        <a:rPr kumimoji="1" lang="zh-TW" altLang="en-US" sz="2400" kern="1200" dirty="0" smtClean="0">
                          <a:solidFill>
                            <a:srgbClr val="003399"/>
                          </a:solidFill>
                          <a:latin typeface="微軟正黑體" pitchFamily="34" charset="-120"/>
                          <a:ea typeface="微軟正黑體" pitchFamily="34" charset="-120"/>
                          <a:cs typeface="Arial" pitchFamily="34" charset="0"/>
                        </a:rPr>
                        <a:t>事業單位設置護理人員方式應予彈性</a:t>
                      </a:r>
                      <a:endParaRPr kumimoji="1" lang="zh-TW" altLang="en-US" sz="2400" kern="1200" dirty="0">
                        <a:solidFill>
                          <a:srgbClr val="003399"/>
                        </a:solidFill>
                        <a:latin typeface="微軟正黑體" pitchFamily="34" charset="-120"/>
                        <a:ea typeface="微軟正黑體" pitchFamily="34" charset="-120"/>
                        <a:cs typeface="Arial" pitchFamily="34" charset="0"/>
                      </a:endParaRPr>
                    </a:p>
                  </a:txBody>
                  <a:tcPr/>
                </a:tc>
                <a:tc>
                  <a:txBody>
                    <a:bodyPr/>
                    <a:lstStyle/>
                    <a:p>
                      <a:pPr marL="357188" marR="0" indent="-357188" algn="l"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1.</a:t>
                      </a:r>
                      <a:r>
                        <a:rPr lang="zh-TW" altLang="en-US" sz="2400" kern="1200" dirty="0" smtClean="0">
                          <a:solidFill>
                            <a:srgbClr val="003399"/>
                          </a:solidFill>
                          <a:latin typeface="微軟正黑體" pitchFamily="34" charset="-120"/>
                          <a:ea typeface="微軟正黑體" pitchFamily="34" charset="-120"/>
                          <a:cs typeface="Arial" pitchFamily="34" charset="0"/>
                        </a:rPr>
                        <a:t>「職業安全衛生法」第</a:t>
                      </a:r>
                      <a:r>
                        <a:rPr lang="en-US" altLang="zh-TW" sz="2400" kern="1200" dirty="0" smtClean="0">
                          <a:solidFill>
                            <a:srgbClr val="003399"/>
                          </a:solidFill>
                          <a:latin typeface="微軟正黑體" pitchFamily="34" charset="-120"/>
                          <a:ea typeface="微軟正黑體" pitchFamily="34" charset="-120"/>
                          <a:cs typeface="Arial" pitchFamily="34" charset="0"/>
                        </a:rPr>
                        <a:t>22</a:t>
                      </a:r>
                      <a:r>
                        <a:rPr lang="zh-TW" altLang="en-US" sz="2400" kern="1200" dirty="0" smtClean="0">
                          <a:solidFill>
                            <a:srgbClr val="003399"/>
                          </a:solidFill>
                          <a:latin typeface="微軟正黑體" pitchFamily="34" charset="-120"/>
                          <a:ea typeface="微軟正黑體" pitchFamily="34" charset="-120"/>
                          <a:cs typeface="Arial" pitchFamily="34" charset="0"/>
                        </a:rPr>
                        <a:t>條規定，事業單位勞工人數在</a:t>
                      </a:r>
                      <a:r>
                        <a:rPr lang="en-US" altLang="zh-TW" sz="2400" kern="1200" dirty="0" smtClean="0">
                          <a:solidFill>
                            <a:srgbClr val="003399"/>
                          </a:solidFill>
                          <a:latin typeface="微軟正黑體" pitchFamily="34" charset="-120"/>
                          <a:ea typeface="微軟正黑體" pitchFamily="34" charset="-120"/>
                          <a:cs typeface="Arial" pitchFamily="34" charset="0"/>
                        </a:rPr>
                        <a:t>50</a:t>
                      </a:r>
                      <a:r>
                        <a:rPr lang="zh-TW" altLang="en-US" sz="2400" kern="1200" dirty="0" smtClean="0">
                          <a:solidFill>
                            <a:srgbClr val="003399"/>
                          </a:solidFill>
                          <a:latin typeface="微軟正黑體" pitchFamily="34" charset="-120"/>
                          <a:ea typeface="微軟正黑體" pitchFamily="34" charset="-120"/>
                          <a:cs typeface="Arial" pitchFamily="34" charset="0"/>
                        </a:rPr>
                        <a:t>人以上者，應僱用或特約醫護人員，勞動部於「勞工健康保護規則」第</a:t>
                      </a:r>
                      <a:r>
                        <a:rPr lang="en-US" altLang="zh-TW" sz="2400" kern="1200" dirty="0" smtClean="0">
                          <a:solidFill>
                            <a:srgbClr val="003399"/>
                          </a:solidFill>
                          <a:latin typeface="微軟正黑體" pitchFamily="34" charset="-120"/>
                          <a:ea typeface="微軟正黑體" pitchFamily="34" charset="-120"/>
                          <a:cs typeface="Arial" pitchFamily="34" charset="0"/>
                        </a:rPr>
                        <a:t>3</a:t>
                      </a:r>
                      <a:r>
                        <a:rPr lang="zh-TW" altLang="en-US" sz="2400" kern="1200" dirty="0" smtClean="0">
                          <a:solidFill>
                            <a:srgbClr val="003399"/>
                          </a:solidFill>
                          <a:latin typeface="微軟正黑體" pitchFamily="34" charset="-120"/>
                          <a:ea typeface="微軟正黑體" pitchFamily="34" charset="-120"/>
                          <a:cs typeface="Arial" pitchFamily="34" charset="0"/>
                        </a:rPr>
                        <a:t>條及附表規定，事業在同一工作場所，勞工人數在</a:t>
                      </a:r>
                      <a:r>
                        <a:rPr lang="en-US" altLang="zh-TW" sz="2400" kern="1200" dirty="0" smtClean="0">
                          <a:solidFill>
                            <a:srgbClr val="003399"/>
                          </a:solidFill>
                          <a:latin typeface="微軟正黑體" pitchFamily="34" charset="-120"/>
                          <a:ea typeface="微軟正黑體" pitchFamily="34" charset="-120"/>
                          <a:cs typeface="Arial" pitchFamily="34" charset="0"/>
                        </a:rPr>
                        <a:t>300</a:t>
                      </a:r>
                      <a:r>
                        <a:rPr lang="zh-TW" altLang="en-US" sz="2400" kern="1200" dirty="0" smtClean="0">
                          <a:solidFill>
                            <a:srgbClr val="003399"/>
                          </a:solidFill>
                          <a:latin typeface="微軟正黑體" pitchFamily="34" charset="-120"/>
                          <a:ea typeface="微軟正黑體" pitchFamily="34" charset="-120"/>
                          <a:cs typeface="Arial" pitchFamily="34" charset="0"/>
                        </a:rPr>
                        <a:t>人以上者，應全職僱用護理人員，辦理臨廠健康服務。</a:t>
                      </a:r>
                      <a:endParaRPr lang="en-US" altLang="zh-TW" sz="2400" kern="1200" dirty="0" smtClean="0">
                        <a:solidFill>
                          <a:srgbClr val="003399"/>
                        </a:solidFill>
                        <a:latin typeface="微軟正黑體" pitchFamily="34" charset="-120"/>
                        <a:ea typeface="微軟正黑體" pitchFamily="34" charset="-120"/>
                        <a:cs typeface="Arial" pitchFamily="34" charset="0"/>
                      </a:endParaRPr>
                    </a:p>
                    <a:p>
                      <a:pPr marL="0" marR="0" lvl="1" indent="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2.</a:t>
                      </a:r>
                      <a:r>
                        <a:rPr lang="zh-TW" altLang="en-US" sz="2400" b="1" kern="1200" dirty="0" smtClean="0">
                          <a:solidFill>
                            <a:srgbClr val="003399"/>
                          </a:solidFill>
                          <a:latin typeface="微軟正黑體" pitchFamily="34" charset="-120"/>
                          <a:ea typeface="微軟正黑體" pitchFamily="34" charset="-120"/>
                          <a:cs typeface="Arial" pitchFamily="34" charset="0"/>
                        </a:rPr>
                        <a:t>檢討</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0" marR="0" indent="0" algn="l"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zh-TW" altLang="en-US" sz="2400" kern="1200" dirty="0" smtClean="0">
                          <a:solidFill>
                            <a:srgbClr val="003399"/>
                          </a:solidFill>
                          <a:latin typeface="微軟正黑體" pitchFamily="34" charset="-120"/>
                          <a:ea typeface="微軟正黑體" pitchFamily="34" charset="-120"/>
                          <a:cs typeface="Arial" pitchFamily="34" charset="0"/>
                        </a:rPr>
                        <a:t>商會反映因應現行工作型態之轉變，員工未必固定於同一工作場所工作，以員工人數作為設置全職護理人員之標準缺乏彈性。</a:t>
                      </a:r>
                      <a:endParaRPr lang="en-US" altLang="zh-TW" sz="2400" kern="1200" dirty="0" smtClean="0">
                        <a:solidFill>
                          <a:srgbClr val="003399"/>
                        </a:solidFill>
                        <a:latin typeface="微軟正黑體" pitchFamily="34" charset="-120"/>
                        <a:ea typeface="微軟正黑體" pitchFamily="34" charset="-120"/>
                        <a:cs typeface="Arial" pitchFamily="34" charset="0"/>
                      </a:endParaRPr>
                    </a:p>
                    <a:p>
                      <a:pPr marL="0" marR="0" indent="0" algn="l"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3.</a:t>
                      </a:r>
                      <a:r>
                        <a:rPr lang="zh-TW" altLang="en-US" sz="2400" b="1" kern="1200" dirty="0" smtClean="0">
                          <a:solidFill>
                            <a:srgbClr val="003399"/>
                          </a:solidFill>
                          <a:latin typeface="微軟正黑體" pitchFamily="34" charset="-120"/>
                          <a:ea typeface="微軟正黑體" pitchFamily="34" charset="-120"/>
                          <a:cs typeface="Arial" pitchFamily="34" charset="0"/>
                        </a:rPr>
                        <a:t>建議</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0" marR="0" indent="0" algn="l"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zh-TW" altLang="en-US" sz="2400" b="0" kern="1200" dirty="0" smtClean="0">
                          <a:solidFill>
                            <a:srgbClr val="003399"/>
                          </a:solidFill>
                          <a:latin typeface="微軟正黑體" pitchFamily="34" charset="-120"/>
                          <a:ea typeface="微軟正黑體" pitchFamily="34" charset="-120"/>
                          <a:cs typeface="Arial" pitchFamily="34" charset="0"/>
                        </a:rPr>
                        <a:t>修正事業單位設置護理人員之標準，予事業單位以特約或僱用之彈性。</a:t>
                      </a:r>
                      <a:endParaRPr lang="en-US" altLang="zh-TW" sz="2400" b="0" kern="1200" dirty="0" smtClean="0">
                        <a:solidFill>
                          <a:srgbClr val="003399"/>
                        </a:solidFill>
                        <a:latin typeface="微軟正黑體" pitchFamily="34" charset="-120"/>
                        <a:ea typeface="微軟正黑體" pitchFamily="34" charset="-120"/>
                        <a:cs typeface="Arial" pitchFamily="34" charset="0"/>
                      </a:endParaRPr>
                    </a:p>
                  </a:txBody>
                  <a:tcPr/>
                </a:tc>
              </a:tr>
            </a:tbl>
          </a:graphicData>
        </a:graphic>
      </p:graphicFrame>
    </p:spTree>
    <p:extLst>
      <p:ext uri="{BB962C8B-B14F-4D97-AF65-F5344CB8AC3E}">
        <p14:creationId xmlns:p14="http://schemas.microsoft.com/office/powerpoint/2010/main" val="988825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60325" y="116632"/>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110000"/>
              </a:lnSpc>
              <a:spcBef>
                <a:spcPts val="300"/>
              </a:spcBef>
              <a:spcAft>
                <a:spcPts val="600"/>
              </a:spcAft>
              <a:buFont typeface="Wingdings" pitchFamily="2" charset="2"/>
              <a:buChar char="l"/>
              <a:defRPr sz="3600">
                <a:solidFill>
                  <a:schemeClr val="tx1"/>
                </a:solidFill>
                <a:latin typeface="Arial" pitchFamily="34" charset="0"/>
                <a:ea typeface="文鼎圓體M"/>
                <a:cs typeface="Arial" pitchFamily="34" charset="0"/>
              </a:defRPr>
            </a:lvl1pPr>
            <a:lvl2pPr marL="742950" indent="-285750" eaLnBrk="0" hangingPunct="0">
              <a:lnSpc>
                <a:spcPct val="110000"/>
              </a:lnSpc>
              <a:spcBef>
                <a:spcPts val="300"/>
              </a:spcBef>
              <a:spcAft>
                <a:spcPts val="600"/>
              </a:spcAft>
              <a:buFont typeface="Wingdings" pitchFamily="2" charset="2"/>
              <a:buChar char="Ø"/>
              <a:defRPr sz="3200">
                <a:solidFill>
                  <a:schemeClr val="tx1"/>
                </a:solidFill>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solidFill>
                  <a:schemeClr val="tx1"/>
                </a:solidFill>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9pPr>
          </a:lstStyle>
          <a:p>
            <a:pPr marL="0" lvl="1" indent="0" algn="ctr" fontAlgn="auto">
              <a:spcBef>
                <a:spcPts val="600"/>
              </a:spcBef>
              <a:spcAft>
                <a:spcPts val="0"/>
              </a:spcAft>
              <a:buNone/>
              <a:tabLst>
                <a:tab pos="2144713" algn="l"/>
              </a:tabLst>
            </a:pPr>
            <a:r>
              <a:rPr lang="zh-TW" altLang="en-US"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肆、建議檢討案例</a:t>
            </a:r>
            <a:r>
              <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(6/14)</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1480222962"/>
              </p:ext>
            </p:extLst>
          </p:nvPr>
        </p:nvGraphicFramePr>
        <p:xfrm>
          <a:off x="539552" y="1124744"/>
          <a:ext cx="7998171" cy="4750769"/>
        </p:xfrm>
        <a:graphic>
          <a:graphicData uri="http://schemas.openxmlformats.org/drawingml/2006/table">
            <a:tbl>
              <a:tblPr firstRow="1" bandRow="1">
                <a:tableStyleId>{F5AB1C69-6EDB-4FF4-983F-18BD219EF322}</a:tableStyleId>
              </a:tblPr>
              <a:tblGrid>
                <a:gridCol w="1440160"/>
                <a:gridCol w="6558011"/>
              </a:tblGrid>
              <a:tr h="386951">
                <a:tc>
                  <a:txBody>
                    <a:bodyPr/>
                    <a:lstStyle/>
                    <a:p>
                      <a:r>
                        <a:rPr lang="zh-TW" altLang="en-US" sz="2400" dirty="0" smtClean="0"/>
                        <a:t>案例六</a:t>
                      </a:r>
                      <a:endParaRPr lang="zh-TW" altLang="en-US" sz="2400" dirty="0"/>
                    </a:p>
                  </a:txBody>
                  <a:tcPr/>
                </a:tc>
                <a:tc>
                  <a:txBody>
                    <a:bodyPr/>
                    <a:lstStyle/>
                    <a:p>
                      <a:endParaRPr lang="zh-TW" altLang="en-US" dirty="0"/>
                    </a:p>
                  </a:txBody>
                  <a:tcPr/>
                </a:tc>
              </a:tr>
              <a:tr h="4293569">
                <a:tc>
                  <a:txBody>
                    <a:bodyPr/>
                    <a:lstStyle/>
                    <a:p>
                      <a:r>
                        <a:rPr kumimoji="1" lang="zh-TW" altLang="en-US" sz="2400" kern="1200" dirty="0" smtClean="0">
                          <a:solidFill>
                            <a:srgbClr val="003399"/>
                          </a:solidFill>
                          <a:latin typeface="微軟正黑體" pitchFamily="34" charset="-120"/>
                          <a:ea typeface="微軟正黑體" pitchFamily="34" charset="-120"/>
                          <a:cs typeface="Arial" pitchFamily="34" charset="0"/>
                        </a:rPr>
                        <a:t>證券交易法有關股份取得之申報，不應增加法律所無限制</a:t>
                      </a:r>
                    </a:p>
                  </a:txBody>
                  <a:tcPr/>
                </a:tc>
                <a:tc>
                  <a:txBody>
                    <a:bodyPr/>
                    <a:lstStyle/>
                    <a:p>
                      <a:pPr marL="269875" marR="0" indent="-269875" algn="l" defTabSz="914400" rtl="0" eaLnBrk="1" fontAlgn="auto" latinLnBrk="0" hangingPunct="1">
                        <a:lnSpc>
                          <a:spcPct val="100000"/>
                        </a:lnSpc>
                        <a:spcBef>
                          <a:spcPts val="600"/>
                        </a:spcBef>
                        <a:spcAft>
                          <a:spcPts val="60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1.</a:t>
                      </a:r>
                      <a:r>
                        <a:rPr lang="zh-TW" altLang="en-US" sz="2400" kern="1200" dirty="0" smtClean="0">
                          <a:solidFill>
                            <a:srgbClr val="003399"/>
                          </a:solidFill>
                          <a:latin typeface="微軟正黑體" pitchFamily="34" charset="-120"/>
                          <a:ea typeface="微軟正黑體" pitchFamily="34" charset="-120"/>
                          <a:cs typeface="Arial" pitchFamily="34" charset="0"/>
                        </a:rPr>
                        <a:t>證券交易法第</a:t>
                      </a:r>
                      <a:r>
                        <a:rPr lang="en-US" altLang="zh-TW" sz="2400" kern="1200" dirty="0" smtClean="0">
                          <a:solidFill>
                            <a:srgbClr val="003399"/>
                          </a:solidFill>
                          <a:latin typeface="微軟正黑體" pitchFamily="34" charset="-120"/>
                          <a:ea typeface="微軟正黑體" pitchFamily="34" charset="-120"/>
                          <a:cs typeface="Arial" pitchFamily="34" charset="0"/>
                        </a:rPr>
                        <a:t>43</a:t>
                      </a:r>
                      <a:r>
                        <a:rPr lang="zh-TW" altLang="en-US" sz="2400" kern="1200" dirty="0" smtClean="0">
                          <a:solidFill>
                            <a:srgbClr val="003399"/>
                          </a:solidFill>
                          <a:latin typeface="微軟正黑體" pitchFamily="34" charset="-120"/>
                          <a:ea typeface="微軟正黑體" pitchFamily="34" charset="-120"/>
                          <a:cs typeface="Arial" pitchFamily="34" charset="0"/>
                        </a:rPr>
                        <a:t>條之</a:t>
                      </a:r>
                      <a:r>
                        <a:rPr lang="en-US" altLang="zh-TW" sz="2400" kern="1200" dirty="0" smtClean="0">
                          <a:solidFill>
                            <a:srgbClr val="003399"/>
                          </a:solidFill>
                          <a:latin typeface="微軟正黑體" pitchFamily="34" charset="-120"/>
                          <a:ea typeface="微軟正黑體" pitchFamily="34" charset="-120"/>
                          <a:cs typeface="Arial" pitchFamily="34" charset="0"/>
                        </a:rPr>
                        <a:t>1</a:t>
                      </a:r>
                      <a:r>
                        <a:rPr lang="zh-TW" altLang="en-US" sz="2400" kern="1200" dirty="0" smtClean="0">
                          <a:solidFill>
                            <a:srgbClr val="003399"/>
                          </a:solidFill>
                          <a:latin typeface="微軟正黑體" pitchFamily="34" charset="-120"/>
                          <a:ea typeface="微軟正黑體" pitchFamily="34" charset="-120"/>
                          <a:cs typeface="Arial" pitchFamily="34" charset="0"/>
                        </a:rPr>
                        <a:t>第</a:t>
                      </a:r>
                      <a:r>
                        <a:rPr lang="en-US" altLang="zh-TW" sz="2400" kern="1200" dirty="0" smtClean="0">
                          <a:solidFill>
                            <a:srgbClr val="003399"/>
                          </a:solidFill>
                          <a:latin typeface="微軟正黑體" pitchFamily="34" charset="-120"/>
                          <a:ea typeface="微軟正黑體" pitchFamily="34" charset="-120"/>
                          <a:cs typeface="Arial" pitchFamily="34" charset="0"/>
                        </a:rPr>
                        <a:t>1</a:t>
                      </a:r>
                      <a:r>
                        <a:rPr lang="zh-TW" altLang="en-US" sz="2400" kern="1200" dirty="0" smtClean="0">
                          <a:solidFill>
                            <a:srgbClr val="003399"/>
                          </a:solidFill>
                          <a:latin typeface="微軟正黑體" pitchFamily="34" charset="-120"/>
                          <a:ea typeface="微軟正黑體" pitchFamily="34" charset="-120"/>
                          <a:cs typeface="Arial" pitchFamily="34" charset="0"/>
                        </a:rPr>
                        <a:t>項規定，任何人單獨或與他人共同取得任一公發公司已發行股份總額超過</a:t>
                      </a:r>
                      <a:r>
                        <a:rPr lang="en-US" altLang="zh-TW" sz="2400" kern="1200" dirty="0" smtClean="0">
                          <a:solidFill>
                            <a:srgbClr val="003399"/>
                          </a:solidFill>
                          <a:latin typeface="微軟正黑體" pitchFamily="34" charset="-120"/>
                          <a:ea typeface="微軟正黑體" pitchFamily="34" charset="-120"/>
                          <a:cs typeface="Arial" pitchFamily="34" charset="0"/>
                        </a:rPr>
                        <a:t>10%</a:t>
                      </a:r>
                      <a:r>
                        <a:rPr lang="zh-TW" altLang="en-US" sz="2400" kern="1200" dirty="0" smtClean="0">
                          <a:solidFill>
                            <a:srgbClr val="003399"/>
                          </a:solidFill>
                          <a:latin typeface="微軟正黑體" pitchFamily="34" charset="-120"/>
                          <a:ea typeface="微軟正黑體" pitchFamily="34" charset="-120"/>
                          <a:cs typeface="Arial" pitchFamily="34" charset="0"/>
                        </a:rPr>
                        <a:t>之股份</a:t>
                      </a:r>
                      <a:r>
                        <a:rPr lang="zh-TW" altLang="en-US" sz="2400" kern="1200" dirty="0" smtClean="0">
                          <a:solidFill>
                            <a:srgbClr val="FF0000"/>
                          </a:solidFill>
                          <a:latin typeface="微軟正黑體" pitchFamily="34" charset="-120"/>
                          <a:ea typeface="微軟正黑體" pitchFamily="34" charset="-120"/>
                          <a:cs typeface="Arial" pitchFamily="34" charset="0"/>
                        </a:rPr>
                        <a:t>應向主管機關「申報」</a:t>
                      </a:r>
                      <a:r>
                        <a:rPr lang="en-US" altLang="zh-TW" sz="2400" kern="1200" dirty="0" smtClean="0">
                          <a:solidFill>
                            <a:srgbClr val="FF0000"/>
                          </a:solidFill>
                          <a:latin typeface="微軟正黑體" pitchFamily="34" charset="-120"/>
                          <a:ea typeface="微軟正黑體" pitchFamily="34" charset="-120"/>
                          <a:cs typeface="Arial" pitchFamily="34" charset="0"/>
                        </a:rPr>
                        <a:t>;</a:t>
                      </a:r>
                      <a:r>
                        <a:rPr lang="zh-TW" altLang="en-US" sz="2400" kern="1200" dirty="0" smtClean="0">
                          <a:solidFill>
                            <a:srgbClr val="003399"/>
                          </a:solidFill>
                          <a:latin typeface="微軟正黑體" pitchFamily="34" charset="-120"/>
                          <a:ea typeface="微軟正黑體" pitchFamily="34" charset="-120"/>
                          <a:cs typeface="Arial" pitchFamily="34" charset="0"/>
                        </a:rPr>
                        <a:t>惟於行政規則規定，其於申報前</a:t>
                      </a:r>
                      <a:r>
                        <a:rPr lang="zh-TW" altLang="en-US" sz="2400" kern="1200" dirty="0" smtClean="0">
                          <a:solidFill>
                            <a:srgbClr val="FF0000"/>
                          </a:solidFill>
                          <a:latin typeface="微軟正黑體" pitchFamily="34" charset="-120"/>
                          <a:ea typeface="微軟正黑體" pitchFamily="34" charset="-120"/>
                          <a:cs typeface="Arial" pitchFamily="34" charset="0"/>
                        </a:rPr>
                        <a:t>應先公告。</a:t>
                      </a:r>
                      <a:endParaRPr lang="en-US" altLang="zh-TW" sz="2400" kern="1200" dirty="0" smtClean="0">
                        <a:solidFill>
                          <a:srgbClr val="FF0000"/>
                        </a:solidFill>
                        <a:latin typeface="微軟正黑體" pitchFamily="34" charset="-120"/>
                        <a:ea typeface="微軟正黑體" pitchFamily="34" charset="-120"/>
                        <a:cs typeface="Arial" pitchFamily="34" charset="0"/>
                      </a:endParaRPr>
                    </a:p>
                    <a:p>
                      <a:pPr marL="0" marR="0" indent="0" algn="l" defTabSz="914400" rtl="0" eaLnBrk="1" fontAlgn="auto" latinLnBrk="0" hangingPunct="1">
                        <a:lnSpc>
                          <a:spcPct val="100000"/>
                        </a:lnSpc>
                        <a:spcBef>
                          <a:spcPts val="600"/>
                        </a:spcBef>
                        <a:spcAft>
                          <a:spcPts val="60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2.</a:t>
                      </a:r>
                      <a:r>
                        <a:rPr lang="zh-TW" altLang="en-US" sz="2400" b="1" kern="1200" dirty="0" smtClean="0">
                          <a:solidFill>
                            <a:srgbClr val="003399"/>
                          </a:solidFill>
                          <a:latin typeface="微軟正黑體" pitchFamily="34" charset="-120"/>
                          <a:ea typeface="微軟正黑體" pitchFamily="34" charset="-120"/>
                          <a:cs typeface="Arial" pitchFamily="34" charset="0"/>
                        </a:rPr>
                        <a:t>檢討</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0" marR="0" indent="0" algn="l" defTabSz="914400" rtl="0" eaLnBrk="1" fontAlgn="auto" latinLnBrk="0" hangingPunct="1">
                        <a:lnSpc>
                          <a:spcPct val="100000"/>
                        </a:lnSpc>
                        <a:spcBef>
                          <a:spcPts val="600"/>
                        </a:spcBef>
                        <a:spcAft>
                          <a:spcPts val="600"/>
                        </a:spcAft>
                        <a:buClrTx/>
                        <a:buSzTx/>
                        <a:buFont typeface="Wingdings" panose="05000000000000000000" pitchFamily="2" charset="2"/>
                        <a:buNone/>
                        <a:tabLst/>
                        <a:defRPr/>
                      </a:pPr>
                      <a:r>
                        <a:rPr lang="zh-TW" altLang="en-US" sz="2400" kern="1200" dirty="0" smtClean="0">
                          <a:solidFill>
                            <a:srgbClr val="003399"/>
                          </a:solidFill>
                          <a:latin typeface="微軟正黑體" pitchFamily="34" charset="-120"/>
                          <a:ea typeface="微軟正黑體" pitchFamily="34" charset="-120"/>
                          <a:cs typeface="Arial" pitchFamily="34" charset="0"/>
                        </a:rPr>
                        <a:t>法律僅規定申報，行政規則卻增加法律所無限制，要求申報前應先踐行公告。</a:t>
                      </a:r>
                      <a:endParaRPr lang="en-US" altLang="zh-TW" sz="2400" kern="1200" dirty="0" smtClean="0">
                        <a:solidFill>
                          <a:srgbClr val="003399"/>
                        </a:solidFill>
                        <a:latin typeface="微軟正黑體" pitchFamily="34" charset="-120"/>
                        <a:ea typeface="微軟正黑體" pitchFamily="34" charset="-120"/>
                        <a:cs typeface="Arial" pitchFamily="34" charset="0"/>
                      </a:endParaRPr>
                    </a:p>
                    <a:p>
                      <a:pPr marL="0" marR="0" indent="0" algn="l" defTabSz="914400" rtl="0" eaLnBrk="1" fontAlgn="auto" latinLnBrk="0" hangingPunct="1">
                        <a:lnSpc>
                          <a:spcPct val="100000"/>
                        </a:lnSpc>
                        <a:spcBef>
                          <a:spcPts val="600"/>
                        </a:spcBef>
                        <a:spcAft>
                          <a:spcPts val="60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3.</a:t>
                      </a:r>
                      <a:r>
                        <a:rPr lang="zh-TW" altLang="en-US" sz="2400" b="1" kern="1200" dirty="0" smtClean="0">
                          <a:solidFill>
                            <a:srgbClr val="003399"/>
                          </a:solidFill>
                          <a:latin typeface="微軟正黑體" pitchFamily="34" charset="-120"/>
                          <a:ea typeface="微軟正黑體" pitchFamily="34" charset="-120"/>
                          <a:cs typeface="Arial" pitchFamily="34" charset="0"/>
                        </a:rPr>
                        <a:t>建議</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0" marR="0" indent="0" algn="l" defTabSz="914400" rtl="0" eaLnBrk="1" fontAlgn="auto" latinLnBrk="0" hangingPunct="1">
                        <a:lnSpc>
                          <a:spcPct val="100000"/>
                        </a:lnSpc>
                        <a:spcBef>
                          <a:spcPts val="600"/>
                        </a:spcBef>
                        <a:spcAft>
                          <a:spcPts val="600"/>
                        </a:spcAft>
                        <a:buClrTx/>
                        <a:buSzTx/>
                        <a:buFont typeface="Wingdings" panose="05000000000000000000" pitchFamily="2" charset="2"/>
                        <a:buNone/>
                        <a:tabLst/>
                        <a:defRPr/>
                      </a:pPr>
                      <a:r>
                        <a:rPr lang="zh-TW" altLang="en-US" sz="2400" kern="1200" dirty="0" smtClean="0">
                          <a:solidFill>
                            <a:srgbClr val="003399"/>
                          </a:solidFill>
                          <a:latin typeface="微軟正黑體" pitchFamily="34" charset="-120"/>
                          <a:ea typeface="微軟正黑體" pitchFamily="34" charset="-120"/>
                          <a:cs typeface="Arial" pitchFamily="34" charset="0"/>
                        </a:rPr>
                        <a:t>修正行政規則，刪除有關公告之規定。</a:t>
                      </a:r>
                      <a:endParaRPr lang="en-US" altLang="zh-TW" sz="2400" kern="1200" dirty="0" smtClean="0">
                        <a:solidFill>
                          <a:srgbClr val="003399"/>
                        </a:solidFill>
                        <a:latin typeface="微軟正黑體" pitchFamily="34" charset="-120"/>
                        <a:ea typeface="微軟正黑體" pitchFamily="34" charset="-120"/>
                        <a:cs typeface="Arial" pitchFamily="34" charset="0"/>
                      </a:endParaRPr>
                    </a:p>
                  </a:txBody>
                  <a:tcPr/>
                </a:tc>
              </a:tr>
            </a:tbl>
          </a:graphicData>
        </a:graphic>
      </p:graphicFrame>
    </p:spTree>
    <p:extLst>
      <p:ext uri="{BB962C8B-B14F-4D97-AF65-F5344CB8AC3E}">
        <p14:creationId xmlns:p14="http://schemas.microsoft.com/office/powerpoint/2010/main" val="3861142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60325" y="116632"/>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110000"/>
              </a:lnSpc>
              <a:spcBef>
                <a:spcPts val="300"/>
              </a:spcBef>
              <a:spcAft>
                <a:spcPts val="600"/>
              </a:spcAft>
              <a:buFont typeface="Wingdings" pitchFamily="2" charset="2"/>
              <a:buChar char="l"/>
              <a:defRPr sz="3600">
                <a:solidFill>
                  <a:schemeClr val="tx1"/>
                </a:solidFill>
                <a:latin typeface="Arial" pitchFamily="34" charset="0"/>
                <a:ea typeface="文鼎圓體M"/>
                <a:cs typeface="Arial" pitchFamily="34" charset="0"/>
              </a:defRPr>
            </a:lvl1pPr>
            <a:lvl2pPr marL="742950" indent="-285750" eaLnBrk="0" hangingPunct="0">
              <a:lnSpc>
                <a:spcPct val="110000"/>
              </a:lnSpc>
              <a:spcBef>
                <a:spcPts val="300"/>
              </a:spcBef>
              <a:spcAft>
                <a:spcPts val="600"/>
              </a:spcAft>
              <a:buFont typeface="Wingdings" pitchFamily="2" charset="2"/>
              <a:buChar char="Ø"/>
              <a:defRPr sz="3200">
                <a:solidFill>
                  <a:schemeClr val="tx1"/>
                </a:solidFill>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solidFill>
                  <a:schemeClr val="tx1"/>
                </a:solidFill>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9pPr>
          </a:lstStyle>
          <a:p>
            <a:pPr marL="0" lvl="1" indent="0" algn="ctr" eaLnBrk="1" fontAlgn="auto" hangingPunct="1">
              <a:lnSpc>
                <a:spcPct val="100000"/>
              </a:lnSpc>
              <a:spcBef>
                <a:spcPct val="0"/>
              </a:spcBef>
              <a:spcAft>
                <a:spcPct val="0"/>
              </a:spcAft>
              <a:buNone/>
            </a:pPr>
            <a:endPar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None/>
            </a:pPr>
            <a:r>
              <a:rPr lang="zh-TW" altLang="en-US"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肆、建議檢討案例</a:t>
            </a:r>
            <a:r>
              <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(7/14)</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None/>
            </a:pP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1728242860"/>
              </p:ext>
            </p:extLst>
          </p:nvPr>
        </p:nvGraphicFramePr>
        <p:xfrm>
          <a:off x="395536" y="1052736"/>
          <a:ext cx="8352928" cy="5111249"/>
        </p:xfrm>
        <a:graphic>
          <a:graphicData uri="http://schemas.openxmlformats.org/drawingml/2006/table">
            <a:tbl>
              <a:tblPr firstRow="1" bandRow="1">
                <a:tableStyleId>{F5AB1C69-6EDB-4FF4-983F-18BD219EF322}</a:tableStyleId>
              </a:tblPr>
              <a:tblGrid>
                <a:gridCol w="1516661"/>
                <a:gridCol w="6836267"/>
              </a:tblGrid>
              <a:tr h="508769">
                <a:tc>
                  <a:txBody>
                    <a:bodyPr/>
                    <a:lstStyle/>
                    <a:p>
                      <a:pPr>
                        <a:spcBef>
                          <a:spcPts val="300"/>
                        </a:spcBef>
                        <a:spcAft>
                          <a:spcPts val="300"/>
                        </a:spcAft>
                      </a:pPr>
                      <a:r>
                        <a:rPr lang="zh-TW" altLang="en-US" sz="2300" dirty="0" smtClean="0"/>
                        <a:t>案例七</a:t>
                      </a:r>
                      <a:endParaRPr lang="zh-TW" altLang="en-US" sz="2300" dirty="0"/>
                    </a:p>
                  </a:txBody>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zh-TW" altLang="en-US" sz="2300" dirty="0"/>
                    </a:p>
                  </a:txBody>
                  <a:tcPr/>
                </a:tc>
              </a:tr>
              <a:tr h="4315767">
                <a:tc>
                  <a:txBody>
                    <a:bodyPr/>
                    <a:lstStyle/>
                    <a:p>
                      <a:pPr marL="0" algn="just" defTabSz="914400" rtl="0" eaLnBrk="1" latinLnBrk="0" hangingPunct="1">
                        <a:spcBef>
                          <a:spcPts val="300"/>
                        </a:spcBef>
                        <a:spcAft>
                          <a:spcPts val="300"/>
                        </a:spcAft>
                      </a:pPr>
                      <a:r>
                        <a:rPr kumimoji="1" lang="zh-TW" altLang="en-US" sz="2300" kern="1200" dirty="0" smtClean="0">
                          <a:solidFill>
                            <a:srgbClr val="003399"/>
                          </a:solidFill>
                          <a:latin typeface="微軟正黑體" pitchFamily="34" charset="-120"/>
                          <a:ea typeface="微軟正黑體" pitchFamily="34" charset="-120"/>
                          <a:cs typeface="Arial" pitchFamily="34" charset="0"/>
                        </a:rPr>
                        <a:t>來臺從事商業活動之外籍人士被認定為來臺工作</a:t>
                      </a:r>
                      <a:endParaRPr kumimoji="1" lang="zh-TW" altLang="en-US" sz="2300" kern="1200" dirty="0">
                        <a:solidFill>
                          <a:srgbClr val="003399"/>
                        </a:solidFill>
                        <a:latin typeface="微軟正黑體" pitchFamily="34" charset="-120"/>
                        <a:ea typeface="微軟正黑體" pitchFamily="34" charset="-120"/>
                        <a:cs typeface="Arial" pitchFamily="34" charset="0"/>
                      </a:endParaRPr>
                    </a:p>
                  </a:txBody>
                  <a:tcPr/>
                </a:tc>
                <a:tc>
                  <a:txBody>
                    <a:bodyPr/>
                    <a:lstStyle/>
                    <a:p>
                      <a:pPr marL="269875" marR="0" indent="-269875" algn="just"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en-US" altLang="zh-TW" sz="2300" b="1" kern="1200" dirty="0" smtClean="0">
                          <a:solidFill>
                            <a:srgbClr val="003399"/>
                          </a:solidFill>
                          <a:latin typeface="微軟正黑體" pitchFamily="34" charset="-120"/>
                          <a:ea typeface="微軟正黑體" pitchFamily="34" charset="-120"/>
                          <a:cs typeface="Arial" pitchFamily="34" charset="0"/>
                        </a:rPr>
                        <a:t>1.</a:t>
                      </a:r>
                      <a:r>
                        <a:rPr lang="zh-TW" altLang="en-US" sz="2300" kern="1200" dirty="0" smtClean="0">
                          <a:solidFill>
                            <a:srgbClr val="003399"/>
                          </a:solidFill>
                          <a:latin typeface="微軟正黑體" pitchFamily="34" charset="-120"/>
                          <a:ea typeface="微軟正黑體" pitchFamily="34" charset="-120"/>
                          <a:cs typeface="Arial" pitchFamily="34" charset="0"/>
                        </a:rPr>
                        <a:t>「就業服務法」第</a:t>
                      </a:r>
                      <a:r>
                        <a:rPr lang="en-US" altLang="zh-TW" sz="2300" kern="1200" dirty="0" smtClean="0">
                          <a:solidFill>
                            <a:srgbClr val="003399"/>
                          </a:solidFill>
                          <a:latin typeface="微軟正黑體" pitchFamily="34" charset="-120"/>
                          <a:ea typeface="微軟正黑體" pitchFamily="34" charset="-120"/>
                          <a:cs typeface="Arial" pitchFamily="34" charset="0"/>
                        </a:rPr>
                        <a:t>43</a:t>
                      </a:r>
                      <a:r>
                        <a:rPr lang="zh-TW" altLang="en-US" sz="2300" kern="1200" dirty="0" smtClean="0">
                          <a:solidFill>
                            <a:srgbClr val="003399"/>
                          </a:solidFill>
                          <a:latin typeface="微軟正黑體" pitchFamily="34" charset="-120"/>
                          <a:ea typeface="微軟正黑體" pitchFamily="34" charset="-120"/>
                          <a:cs typeface="Arial" pitchFamily="34" charset="0"/>
                        </a:rPr>
                        <a:t>條規定，外國人未經雇主申請許可，不得在我國工作。依勞動部</a:t>
                      </a:r>
                      <a:r>
                        <a:rPr lang="en-US" altLang="zh-TW" sz="2300" kern="1200" dirty="0" smtClean="0">
                          <a:solidFill>
                            <a:srgbClr val="003399"/>
                          </a:solidFill>
                          <a:latin typeface="微軟正黑體" pitchFamily="34" charset="-120"/>
                          <a:ea typeface="微軟正黑體" pitchFamily="34" charset="-120"/>
                          <a:cs typeface="Arial" pitchFamily="34" charset="0"/>
                        </a:rPr>
                        <a:t>95</a:t>
                      </a:r>
                      <a:r>
                        <a:rPr lang="zh-TW" altLang="en-US" sz="2300" kern="1200" dirty="0" smtClean="0">
                          <a:solidFill>
                            <a:srgbClr val="003399"/>
                          </a:solidFill>
                          <a:latin typeface="微軟正黑體" pitchFamily="34" charset="-120"/>
                          <a:ea typeface="微軟正黑體" pitchFamily="34" charset="-120"/>
                          <a:cs typeface="Arial" pitchFamily="34" charset="0"/>
                        </a:rPr>
                        <a:t>年函釋，工作非以形式上之契約型態或報酬加以判斷，若外國人有勞務之提供或工作之事實，即令無償，亦屬工作。</a:t>
                      </a:r>
                      <a:endParaRPr lang="en-US" altLang="zh-TW" sz="2300"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en-US" altLang="zh-TW" sz="2300" b="1" kern="1200" dirty="0" smtClean="0">
                          <a:solidFill>
                            <a:srgbClr val="003399"/>
                          </a:solidFill>
                          <a:latin typeface="微軟正黑體" pitchFamily="34" charset="-120"/>
                          <a:ea typeface="微軟正黑體" pitchFamily="34" charset="-120"/>
                          <a:cs typeface="Arial" pitchFamily="34" charset="0"/>
                        </a:rPr>
                        <a:t>2.</a:t>
                      </a:r>
                      <a:r>
                        <a:rPr lang="zh-TW" altLang="en-US" sz="2300" b="1" kern="1200" dirty="0" smtClean="0">
                          <a:solidFill>
                            <a:srgbClr val="003399"/>
                          </a:solidFill>
                          <a:latin typeface="微軟正黑體" pitchFamily="34" charset="-120"/>
                          <a:ea typeface="微軟正黑體" pitchFamily="34" charset="-120"/>
                          <a:cs typeface="Arial" pitchFamily="34" charset="0"/>
                        </a:rPr>
                        <a:t>檢討</a:t>
                      </a:r>
                      <a:endParaRPr lang="en-US" altLang="zh-TW" sz="2300" b="1"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zh-TW" altLang="en-US" sz="2300" kern="1200" dirty="0" smtClean="0">
                          <a:solidFill>
                            <a:srgbClr val="003399"/>
                          </a:solidFill>
                          <a:latin typeface="微軟正黑體" pitchFamily="34" charset="-120"/>
                          <a:ea typeface="微軟正黑體" pitchFamily="34" charset="-120"/>
                          <a:cs typeface="Arial" pitchFamily="34" charset="0"/>
                        </a:rPr>
                        <a:t>據外商反映，外商及外籍人士短期來臺從事商業活動</a:t>
                      </a:r>
                      <a:r>
                        <a:rPr lang="en-US" altLang="zh-TW" sz="2300" kern="1200" dirty="0" smtClean="0">
                          <a:solidFill>
                            <a:srgbClr val="003399"/>
                          </a:solidFill>
                          <a:latin typeface="微軟正黑體" pitchFamily="34" charset="-120"/>
                          <a:ea typeface="微軟正黑體" pitchFamily="34" charset="-120"/>
                          <a:cs typeface="Arial" pitchFamily="34" charset="0"/>
                        </a:rPr>
                        <a:t>(</a:t>
                      </a:r>
                      <a:r>
                        <a:rPr lang="zh-TW" altLang="en-US" sz="2300" kern="1200" dirty="0" smtClean="0">
                          <a:solidFill>
                            <a:srgbClr val="003399"/>
                          </a:solidFill>
                          <a:latin typeface="微軟正黑體" pitchFamily="34" charset="-120"/>
                          <a:ea typeface="微軟正黑體" pitchFamily="34" charset="-120"/>
                          <a:cs typeface="Arial" pitchFamily="34" charset="0"/>
                        </a:rPr>
                        <a:t>如外國酒商來臺促銷酒品等行銷活動</a:t>
                      </a:r>
                      <a:r>
                        <a:rPr lang="en-US" altLang="zh-TW" sz="2300" kern="1200" dirty="0" smtClean="0">
                          <a:solidFill>
                            <a:srgbClr val="003399"/>
                          </a:solidFill>
                          <a:latin typeface="微軟正黑體" pitchFamily="34" charset="-120"/>
                          <a:ea typeface="微軟正黑體" pitchFamily="34" charset="-120"/>
                          <a:cs typeface="Arial" pitchFamily="34" charset="0"/>
                        </a:rPr>
                        <a:t>)</a:t>
                      </a:r>
                      <a:r>
                        <a:rPr lang="zh-TW" altLang="en-US" sz="2300" kern="1200" dirty="0" smtClean="0">
                          <a:solidFill>
                            <a:srgbClr val="003399"/>
                          </a:solidFill>
                          <a:latin typeface="微軟正黑體" pitchFamily="34" charset="-120"/>
                          <a:ea typeface="微軟正黑體" pitchFamily="34" charset="-120"/>
                          <a:cs typeface="Arial" pitchFamily="34" charset="0"/>
                        </a:rPr>
                        <a:t>，實務上有被認定為工作之疑義，而致生有違就服法未經許可在台工作之虞。</a:t>
                      </a:r>
                      <a:endParaRPr lang="en-US" altLang="zh-TW" sz="2300" kern="1200" dirty="0" smtClean="0">
                        <a:solidFill>
                          <a:srgbClr val="003399"/>
                        </a:solidFill>
                        <a:latin typeface="微軟正黑體" pitchFamily="34" charset="-120"/>
                        <a:ea typeface="微軟正黑體" pitchFamily="34" charset="-120"/>
                        <a:cs typeface="Arial" pitchFamily="34" charset="0"/>
                      </a:endParaRPr>
                    </a:p>
                    <a:p>
                      <a:pPr marL="0" marR="0" indent="0" algn="l"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en-US" altLang="zh-TW" sz="2300" b="1" kern="1200" dirty="0" smtClean="0">
                          <a:solidFill>
                            <a:srgbClr val="003399"/>
                          </a:solidFill>
                          <a:latin typeface="微軟正黑體" pitchFamily="34" charset="-120"/>
                          <a:ea typeface="微軟正黑體" pitchFamily="34" charset="-120"/>
                          <a:cs typeface="Arial" pitchFamily="34" charset="0"/>
                        </a:rPr>
                        <a:t>3.</a:t>
                      </a:r>
                      <a:r>
                        <a:rPr lang="zh-TW" altLang="en-US" sz="2300" b="1" kern="1200" dirty="0" smtClean="0">
                          <a:solidFill>
                            <a:srgbClr val="003399"/>
                          </a:solidFill>
                          <a:latin typeface="微軟正黑體" pitchFamily="34" charset="-120"/>
                          <a:ea typeface="微軟正黑體" pitchFamily="34" charset="-120"/>
                          <a:cs typeface="Arial" pitchFamily="34" charset="0"/>
                        </a:rPr>
                        <a:t>建議</a:t>
                      </a:r>
                      <a:endParaRPr lang="en-US" altLang="zh-TW" sz="2300" b="1" kern="1200" dirty="0" smtClean="0">
                        <a:solidFill>
                          <a:srgbClr val="003399"/>
                        </a:solidFill>
                        <a:latin typeface="微軟正黑體" pitchFamily="34" charset="-120"/>
                        <a:ea typeface="微軟正黑體" pitchFamily="34" charset="-120"/>
                        <a:cs typeface="Arial" pitchFamily="34" charset="0"/>
                      </a:endParaRPr>
                    </a:p>
                    <a:p>
                      <a:pPr marL="0" marR="0" indent="0" algn="l"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zh-TW" altLang="en-US" sz="2300" kern="1200" dirty="0" smtClean="0">
                          <a:solidFill>
                            <a:srgbClr val="003399"/>
                          </a:solidFill>
                          <a:latin typeface="微軟正黑體" pitchFamily="34" charset="-120"/>
                          <a:ea typeface="微軟正黑體" pitchFamily="34" charset="-120"/>
                          <a:cs typeface="Arial" pitchFamily="34" charset="0"/>
                        </a:rPr>
                        <a:t>勞動部應檢討有關工作之認定規定。</a:t>
                      </a:r>
                    </a:p>
                  </a:txBody>
                  <a:tcPr/>
                </a:tc>
              </a:tr>
            </a:tbl>
          </a:graphicData>
        </a:graphic>
      </p:graphicFrame>
    </p:spTree>
    <p:extLst>
      <p:ext uri="{BB962C8B-B14F-4D97-AF65-F5344CB8AC3E}">
        <p14:creationId xmlns:p14="http://schemas.microsoft.com/office/powerpoint/2010/main" val="31275925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1095557617"/>
              </p:ext>
            </p:extLst>
          </p:nvPr>
        </p:nvGraphicFramePr>
        <p:xfrm>
          <a:off x="395536" y="823229"/>
          <a:ext cx="8136904" cy="6030551"/>
        </p:xfrm>
        <a:graphic>
          <a:graphicData uri="http://schemas.openxmlformats.org/drawingml/2006/table">
            <a:tbl>
              <a:tblPr firstRow="1" bandRow="1">
                <a:tableStyleId>{F5AB1C69-6EDB-4FF4-983F-18BD219EF322}</a:tableStyleId>
              </a:tblPr>
              <a:tblGrid>
                <a:gridCol w="1368152"/>
                <a:gridCol w="6768752"/>
              </a:tblGrid>
              <a:tr h="498431">
                <a:tc>
                  <a:txBody>
                    <a:bodyPr/>
                    <a:lstStyle/>
                    <a:p>
                      <a:pPr>
                        <a:spcBef>
                          <a:spcPts val="300"/>
                        </a:spcBef>
                        <a:spcAft>
                          <a:spcPts val="300"/>
                        </a:spcAft>
                      </a:pPr>
                      <a:r>
                        <a:rPr lang="zh-TW" altLang="en-US" sz="2300" dirty="0" smtClean="0"/>
                        <a:t>案例八</a:t>
                      </a:r>
                      <a:endParaRPr lang="zh-TW" altLang="en-US" sz="2300" dirty="0"/>
                    </a:p>
                  </a:txBody>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zh-TW" altLang="en-US" sz="2300" dirty="0"/>
                    </a:p>
                  </a:txBody>
                  <a:tcPr/>
                </a:tc>
              </a:tr>
              <a:tr h="5419708">
                <a:tc>
                  <a:txBody>
                    <a:bodyPr/>
                    <a:lstStyle/>
                    <a:p>
                      <a:pPr marL="0" algn="just" defTabSz="914400" rtl="0" eaLnBrk="1" latinLnBrk="0" hangingPunct="1">
                        <a:spcBef>
                          <a:spcPts val="300"/>
                        </a:spcBef>
                        <a:spcAft>
                          <a:spcPts val="300"/>
                        </a:spcAft>
                      </a:pPr>
                      <a:r>
                        <a:rPr kumimoji="1" lang="zh-TW" altLang="en-US" sz="2300" kern="1200" dirty="0" smtClean="0">
                          <a:solidFill>
                            <a:srgbClr val="003399"/>
                          </a:solidFill>
                          <a:latin typeface="微軟正黑體" pitchFamily="34" charset="-120"/>
                          <a:ea typeface="微軟正黑體" pitchFamily="34" charset="-120"/>
                          <a:cs typeface="Arial" pitchFamily="34" charset="0"/>
                        </a:rPr>
                        <a:t>環保署就環評法第</a:t>
                      </a:r>
                      <a:r>
                        <a:rPr kumimoji="1" lang="en-US" altLang="zh-TW" sz="2300" kern="1200" dirty="0" smtClean="0">
                          <a:solidFill>
                            <a:srgbClr val="003399"/>
                          </a:solidFill>
                          <a:latin typeface="微軟正黑體" pitchFamily="34" charset="-120"/>
                          <a:ea typeface="微軟正黑體" pitchFamily="34" charset="-120"/>
                          <a:cs typeface="Arial" pitchFamily="34" charset="0"/>
                        </a:rPr>
                        <a:t>5</a:t>
                      </a:r>
                      <a:r>
                        <a:rPr kumimoji="1" lang="zh-TW" altLang="en-US" sz="2300" kern="1200" dirty="0" smtClean="0">
                          <a:solidFill>
                            <a:srgbClr val="003399"/>
                          </a:solidFill>
                          <a:latin typeface="微軟正黑體" pitchFamily="34" charset="-120"/>
                          <a:ea typeface="微軟正黑體" pitchFamily="34" charset="-120"/>
                          <a:cs typeface="Arial" pitchFamily="34" charset="0"/>
                        </a:rPr>
                        <a:t>條第</a:t>
                      </a:r>
                      <a:r>
                        <a:rPr kumimoji="1" lang="en-US" altLang="zh-TW" sz="2300" kern="1200" dirty="0" smtClean="0">
                          <a:solidFill>
                            <a:srgbClr val="003399"/>
                          </a:solidFill>
                          <a:latin typeface="微軟正黑體" pitchFamily="34" charset="-120"/>
                          <a:ea typeface="微軟正黑體" pitchFamily="34" charset="-120"/>
                          <a:cs typeface="Arial" pitchFamily="34" charset="0"/>
                        </a:rPr>
                        <a:t>2</a:t>
                      </a:r>
                      <a:r>
                        <a:rPr kumimoji="1" lang="zh-TW" altLang="en-US" sz="2300" kern="1200" dirty="0" smtClean="0">
                          <a:solidFill>
                            <a:srgbClr val="003399"/>
                          </a:solidFill>
                          <a:latin typeface="微軟正黑體" pitchFamily="34" charset="-120"/>
                          <a:ea typeface="微軟正黑體" pitchFamily="34" charset="-120"/>
                          <a:cs typeface="Arial" pitchFamily="34" charset="0"/>
                        </a:rPr>
                        <a:t>項授權訂定「開發行為應實施環境影響評估細目及範圍認定標準」，刻正徵集意見檢討修正中</a:t>
                      </a:r>
                      <a:endParaRPr kumimoji="1" lang="zh-TW" altLang="en-US" sz="2300" kern="1200" dirty="0">
                        <a:solidFill>
                          <a:srgbClr val="003399"/>
                        </a:solidFill>
                        <a:latin typeface="微軟正黑體" pitchFamily="34" charset="-120"/>
                        <a:ea typeface="微軟正黑體" pitchFamily="34" charset="-120"/>
                        <a:cs typeface="Arial" pitchFamily="34" charset="0"/>
                      </a:endParaRPr>
                    </a:p>
                  </a:txBody>
                  <a:tcPr/>
                </a:tc>
                <a:tc>
                  <a:txBody>
                    <a:bodyPr/>
                    <a:lstStyle/>
                    <a:p>
                      <a:pPr marL="0" marR="0" indent="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en-US" altLang="zh-TW" sz="2100" b="1" kern="1200" dirty="0" smtClean="0">
                          <a:solidFill>
                            <a:srgbClr val="003399"/>
                          </a:solidFill>
                          <a:latin typeface="微軟正黑體" pitchFamily="34" charset="-120"/>
                          <a:ea typeface="微軟正黑體" pitchFamily="34" charset="-120"/>
                          <a:cs typeface="Arial" pitchFamily="34" charset="0"/>
                        </a:rPr>
                        <a:t>1.</a:t>
                      </a:r>
                    </a:p>
                    <a:p>
                      <a:pPr marL="357188" marR="0" indent="-357188"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zh-TW" altLang="en-US" sz="2100" b="1" kern="1200" dirty="0" smtClean="0">
                          <a:solidFill>
                            <a:srgbClr val="003399"/>
                          </a:solidFill>
                          <a:latin typeface="微軟正黑體" pitchFamily="34" charset="-120"/>
                          <a:ea typeface="微軟正黑體" pitchFamily="34" charset="-120"/>
                          <a:cs typeface="Arial" pitchFamily="34" charset="0"/>
                        </a:rPr>
                        <a:t> </a:t>
                      </a:r>
                      <a:r>
                        <a:rPr lang="en-US" altLang="zh-TW" sz="2100" kern="1200" dirty="0" smtClean="0">
                          <a:solidFill>
                            <a:srgbClr val="003399"/>
                          </a:solidFill>
                          <a:latin typeface="微軟正黑體" pitchFamily="34" charset="-120"/>
                          <a:ea typeface="微軟正黑體" pitchFamily="34" charset="-120"/>
                          <a:cs typeface="Arial" pitchFamily="34" charset="0"/>
                        </a:rPr>
                        <a:t>(1)</a:t>
                      </a:r>
                      <a:r>
                        <a:rPr lang="zh-TW" altLang="en-US" sz="2100" kern="1200" dirty="0" smtClean="0">
                          <a:solidFill>
                            <a:srgbClr val="003399"/>
                          </a:solidFill>
                          <a:latin typeface="微軟正黑體" pitchFamily="34" charset="-120"/>
                          <a:ea typeface="微軟正黑體" pitchFamily="34" charset="-120"/>
                          <a:cs typeface="Arial" pitchFamily="34" charset="0"/>
                        </a:rPr>
                        <a:t>依環評法第</a:t>
                      </a:r>
                      <a:r>
                        <a:rPr lang="en-US" altLang="zh-TW" sz="2100" kern="1200" dirty="0" smtClean="0">
                          <a:solidFill>
                            <a:srgbClr val="003399"/>
                          </a:solidFill>
                          <a:latin typeface="微軟正黑體" pitchFamily="34" charset="-120"/>
                          <a:ea typeface="微軟正黑體" pitchFamily="34" charset="-120"/>
                          <a:cs typeface="Arial" pitchFamily="34" charset="0"/>
                        </a:rPr>
                        <a:t>5</a:t>
                      </a:r>
                      <a:r>
                        <a:rPr lang="zh-TW" altLang="en-US" sz="2100" kern="1200" dirty="0" smtClean="0">
                          <a:solidFill>
                            <a:srgbClr val="003399"/>
                          </a:solidFill>
                          <a:latin typeface="微軟正黑體" pitchFamily="34" charset="-120"/>
                          <a:ea typeface="微軟正黑體" pitchFamily="34" charset="-120"/>
                          <a:cs typeface="Arial" pitchFamily="34" charset="0"/>
                        </a:rPr>
                        <a:t>條第</a:t>
                      </a:r>
                      <a:r>
                        <a:rPr lang="en-US" altLang="zh-TW" sz="2100" kern="1200" dirty="0" smtClean="0">
                          <a:solidFill>
                            <a:srgbClr val="003399"/>
                          </a:solidFill>
                          <a:latin typeface="微軟正黑體" pitchFamily="34" charset="-120"/>
                          <a:ea typeface="微軟正黑體" pitchFamily="34" charset="-120"/>
                          <a:cs typeface="Arial" pitchFamily="34" charset="0"/>
                        </a:rPr>
                        <a:t>1</a:t>
                      </a:r>
                      <a:r>
                        <a:rPr lang="zh-TW" altLang="en-US" sz="2100" kern="1200" dirty="0" smtClean="0">
                          <a:solidFill>
                            <a:srgbClr val="003399"/>
                          </a:solidFill>
                          <a:latin typeface="微軟正黑體" pitchFamily="34" charset="-120"/>
                          <a:ea typeface="微軟正黑體" pitchFamily="34" charset="-120"/>
                          <a:cs typeface="Arial" pitchFamily="34" charset="0"/>
                        </a:rPr>
                        <a:t>項規定，工廠之設立及工業區之開發屬應實施環評之開發行為，其就實施之細目及範圍，於第</a:t>
                      </a:r>
                      <a:r>
                        <a:rPr lang="en-US" altLang="zh-TW" sz="2100" kern="1200" dirty="0" smtClean="0">
                          <a:solidFill>
                            <a:srgbClr val="003399"/>
                          </a:solidFill>
                          <a:latin typeface="微軟正黑體" pitchFamily="34" charset="-120"/>
                          <a:ea typeface="微軟正黑體" pitchFamily="34" charset="-120"/>
                          <a:cs typeface="Arial" pitchFamily="34" charset="0"/>
                        </a:rPr>
                        <a:t>2</a:t>
                      </a:r>
                      <a:r>
                        <a:rPr lang="zh-TW" altLang="en-US" sz="2100" kern="1200" dirty="0" smtClean="0">
                          <a:solidFill>
                            <a:srgbClr val="003399"/>
                          </a:solidFill>
                          <a:latin typeface="微軟正黑體" pitchFamily="34" charset="-120"/>
                          <a:ea typeface="微軟正黑體" pitchFamily="34" charset="-120"/>
                          <a:cs typeface="Arial" pitchFamily="34" charset="0"/>
                        </a:rPr>
                        <a:t>項授權環保署另訂認定標準</a:t>
                      </a:r>
                      <a:r>
                        <a:rPr lang="en-US" altLang="zh-TW" sz="2100" kern="1200" dirty="0" smtClean="0">
                          <a:solidFill>
                            <a:srgbClr val="003399"/>
                          </a:solidFill>
                          <a:latin typeface="微軟正黑體" pitchFamily="34" charset="-120"/>
                          <a:ea typeface="微軟正黑體" pitchFamily="34" charset="-120"/>
                          <a:cs typeface="Arial" pitchFamily="34" charset="0"/>
                        </a:rPr>
                        <a:t>(</a:t>
                      </a:r>
                      <a:r>
                        <a:rPr lang="zh-TW" altLang="en-US" sz="2100" kern="1200" dirty="0" smtClean="0">
                          <a:solidFill>
                            <a:srgbClr val="003399"/>
                          </a:solidFill>
                          <a:latin typeface="微軟正黑體" pitchFamily="34" charset="-120"/>
                          <a:ea typeface="微軟正黑體" pitchFamily="34" charset="-120"/>
                          <a:cs typeface="Arial" pitchFamily="34" charset="0"/>
                        </a:rPr>
                        <a:t>依認定標準非都市土地開發面積達</a:t>
                      </a:r>
                      <a:r>
                        <a:rPr lang="en-US" altLang="zh-TW" sz="2100" kern="1200" dirty="0" smtClean="0">
                          <a:solidFill>
                            <a:srgbClr val="003399"/>
                          </a:solidFill>
                          <a:latin typeface="微軟正黑體" pitchFamily="34" charset="-120"/>
                          <a:ea typeface="微軟正黑體" pitchFamily="34" charset="-120"/>
                          <a:cs typeface="Arial" pitchFamily="34" charset="0"/>
                        </a:rPr>
                        <a:t>10</a:t>
                      </a:r>
                      <a:r>
                        <a:rPr lang="zh-TW" altLang="en-US" sz="2100" kern="1200" dirty="0" smtClean="0">
                          <a:solidFill>
                            <a:srgbClr val="003399"/>
                          </a:solidFill>
                          <a:latin typeface="微軟正黑體" pitchFamily="34" charset="-120"/>
                          <a:ea typeface="微軟正黑體" pitchFamily="34" charset="-120"/>
                          <a:cs typeface="Arial" pitchFamily="34" charset="0"/>
                        </a:rPr>
                        <a:t>公頃以上始須環評</a:t>
                      </a:r>
                      <a:r>
                        <a:rPr lang="en-US" altLang="zh-TW" sz="2100" kern="1200" dirty="0" smtClean="0">
                          <a:solidFill>
                            <a:srgbClr val="003399"/>
                          </a:solidFill>
                          <a:latin typeface="微軟正黑體" pitchFamily="34" charset="-120"/>
                          <a:ea typeface="微軟正黑體" pitchFamily="34" charset="-120"/>
                          <a:cs typeface="Arial" pitchFamily="34" charset="0"/>
                        </a:rPr>
                        <a:t>)</a:t>
                      </a:r>
                      <a:r>
                        <a:rPr lang="zh-TW" altLang="en-US" sz="2100" kern="1200" dirty="0" smtClean="0">
                          <a:solidFill>
                            <a:srgbClr val="003399"/>
                          </a:solidFill>
                          <a:latin typeface="微軟正黑體" pitchFamily="34" charset="-120"/>
                          <a:ea typeface="微軟正黑體" pitchFamily="34" charset="-120"/>
                          <a:cs typeface="Arial" pitchFamily="34" charset="0"/>
                        </a:rPr>
                        <a:t>。</a:t>
                      </a:r>
                      <a:endParaRPr lang="en-US" altLang="zh-TW" sz="2100" kern="1200" dirty="0" smtClean="0">
                        <a:solidFill>
                          <a:srgbClr val="003399"/>
                        </a:solidFill>
                        <a:latin typeface="微軟正黑體" pitchFamily="34" charset="-120"/>
                        <a:ea typeface="微軟正黑體" pitchFamily="34" charset="-120"/>
                        <a:cs typeface="Arial" pitchFamily="34" charset="0"/>
                      </a:endParaRPr>
                    </a:p>
                    <a:p>
                      <a:pPr marL="361950" marR="0" lvl="1" indent="-36195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en-US" altLang="zh-TW" sz="2100" kern="1200" dirty="0" smtClean="0">
                          <a:solidFill>
                            <a:srgbClr val="003399"/>
                          </a:solidFill>
                          <a:latin typeface="微軟正黑體" pitchFamily="34" charset="-120"/>
                          <a:ea typeface="微軟正黑體" pitchFamily="34" charset="-120"/>
                          <a:cs typeface="Arial" pitchFamily="34" charset="0"/>
                        </a:rPr>
                        <a:t>(2)101</a:t>
                      </a:r>
                      <a:r>
                        <a:rPr lang="zh-TW" altLang="en-US" sz="2100" kern="1200" dirty="0" smtClean="0">
                          <a:solidFill>
                            <a:srgbClr val="003399"/>
                          </a:solidFill>
                          <a:latin typeface="微軟正黑體" pitchFamily="34" charset="-120"/>
                          <a:ea typeface="微軟正黑體" pitchFamily="34" charset="-120"/>
                          <a:cs typeface="Arial" pitchFamily="34" charset="0"/>
                        </a:rPr>
                        <a:t>年間台糖釋出土地供公民營企業承租開發時，因部分業者刻意化整為零規避上開</a:t>
                      </a:r>
                      <a:r>
                        <a:rPr lang="en-US" altLang="zh-TW" sz="2100" kern="1200" dirty="0" smtClean="0">
                          <a:solidFill>
                            <a:srgbClr val="003399"/>
                          </a:solidFill>
                          <a:latin typeface="微軟正黑體" pitchFamily="34" charset="-120"/>
                          <a:ea typeface="微軟正黑體" pitchFamily="34" charset="-120"/>
                          <a:cs typeface="Arial" pitchFamily="34" charset="0"/>
                        </a:rPr>
                        <a:t>10</a:t>
                      </a:r>
                      <a:r>
                        <a:rPr lang="zh-TW" altLang="en-US" sz="2100" kern="1200" dirty="0" smtClean="0">
                          <a:solidFill>
                            <a:srgbClr val="003399"/>
                          </a:solidFill>
                          <a:latin typeface="微軟正黑體" pitchFamily="34" charset="-120"/>
                          <a:ea typeface="微軟正黑體" pitchFamily="34" charset="-120"/>
                          <a:cs typeface="Arial" pitchFamily="34" charset="0"/>
                        </a:rPr>
                        <a:t>公頃之環評標準，爰環保署公告台糖土地之工廠設立或園區開發行為，皆應實施環評。</a:t>
                      </a:r>
                      <a:endParaRPr lang="en-US" altLang="zh-TW" sz="2100"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en-US" altLang="zh-TW" sz="2100" b="1" kern="1200" dirty="0" smtClean="0">
                          <a:solidFill>
                            <a:srgbClr val="003399"/>
                          </a:solidFill>
                          <a:latin typeface="微軟正黑體" pitchFamily="34" charset="-120"/>
                          <a:ea typeface="微軟正黑體" pitchFamily="34" charset="-120"/>
                          <a:cs typeface="Arial" pitchFamily="34" charset="0"/>
                        </a:rPr>
                        <a:t>2.</a:t>
                      </a:r>
                      <a:r>
                        <a:rPr lang="zh-TW" altLang="en-US" sz="2100" b="1" kern="1200" dirty="0" smtClean="0">
                          <a:solidFill>
                            <a:srgbClr val="003399"/>
                          </a:solidFill>
                          <a:latin typeface="微軟正黑體" pitchFamily="34" charset="-120"/>
                          <a:ea typeface="微軟正黑體" pitchFamily="34" charset="-120"/>
                          <a:cs typeface="Arial" pitchFamily="34" charset="0"/>
                        </a:rPr>
                        <a:t>檢討</a:t>
                      </a:r>
                      <a:endParaRPr lang="en-US" altLang="zh-TW" sz="2100" b="1"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zh-TW" altLang="en-US" sz="2100" kern="1200" dirty="0" smtClean="0">
                          <a:solidFill>
                            <a:srgbClr val="003399"/>
                          </a:solidFill>
                          <a:latin typeface="微軟正黑體" pitchFamily="34" charset="-120"/>
                          <a:ea typeface="微軟正黑體" pitchFamily="34" charset="-120"/>
                          <a:cs typeface="Arial" pitchFamily="34" charset="0"/>
                        </a:rPr>
                        <a:t>環保署上開公告事項規定，就台糖釋出土地供工廠設立或園區開發行為，不論開發面積皆須實施環評，尚有欠妥，且與認定標準規範不一致。</a:t>
                      </a:r>
                      <a:endParaRPr lang="en-US" altLang="zh-TW" sz="2100" kern="1200" dirty="0" smtClean="0">
                        <a:solidFill>
                          <a:srgbClr val="003399"/>
                        </a:solidFill>
                        <a:latin typeface="微軟正黑體" pitchFamily="34" charset="-120"/>
                        <a:ea typeface="微軟正黑體" pitchFamily="34" charset="-120"/>
                        <a:cs typeface="Arial" pitchFamily="34" charset="0"/>
                      </a:endParaRPr>
                    </a:p>
                    <a:p>
                      <a:pPr marL="361950" marR="0" indent="-36195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zh-TW" altLang="en-US" sz="2100" kern="1200" dirty="0" smtClean="0">
                          <a:solidFill>
                            <a:srgbClr val="003399"/>
                          </a:solidFill>
                          <a:latin typeface="微軟正黑體" pitchFamily="34" charset="-120"/>
                          <a:ea typeface="微軟正黑體" pitchFamily="34" charset="-120"/>
                          <a:cs typeface="Arial" pitchFamily="34" charset="0"/>
                        </a:rPr>
                        <a:t> </a:t>
                      </a:r>
                      <a:r>
                        <a:rPr lang="en-US" altLang="zh-TW" sz="2100" b="1" kern="1200" dirty="0" smtClean="0">
                          <a:solidFill>
                            <a:srgbClr val="003399"/>
                          </a:solidFill>
                          <a:latin typeface="微軟正黑體" pitchFamily="34" charset="-120"/>
                          <a:ea typeface="微軟正黑體" pitchFamily="34" charset="-120"/>
                          <a:cs typeface="Arial" pitchFamily="34" charset="0"/>
                        </a:rPr>
                        <a:t>3.</a:t>
                      </a:r>
                      <a:r>
                        <a:rPr lang="zh-TW" altLang="en-US" sz="2100" b="1" kern="1200" dirty="0" smtClean="0">
                          <a:solidFill>
                            <a:srgbClr val="003399"/>
                          </a:solidFill>
                          <a:latin typeface="微軟正黑體" pitchFamily="34" charset="-120"/>
                          <a:ea typeface="微軟正黑體" pitchFamily="34" charset="-120"/>
                          <a:cs typeface="Arial" pitchFamily="34" charset="0"/>
                        </a:rPr>
                        <a:t>建議</a:t>
                      </a:r>
                      <a:endParaRPr lang="en-US" altLang="zh-TW" sz="2100" b="1"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zh-TW" altLang="en-US" sz="2100" kern="1200" dirty="0" smtClean="0">
                          <a:solidFill>
                            <a:srgbClr val="003399"/>
                          </a:solidFill>
                          <a:latin typeface="微軟正黑體" pitchFamily="34" charset="-120"/>
                          <a:ea typeface="微軟正黑體" pitchFamily="34" charset="-120"/>
                          <a:cs typeface="Arial" pitchFamily="34" charset="0"/>
                        </a:rPr>
                        <a:t>環保署</a:t>
                      </a:r>
                      <a:r>
                        <a:rPr lang="en-US" altLang="zh-TW" sz="2100" kern="1200" dirty="0" smtClean="0">
                          <a:solidFill>
                            <a:srgbClr val="003399"/>
                          </a:solidFill>
                          <a:latin typeface="微軟正黑體" pitchFamily="34" charset="-120"/>
                          <a:ea typeface="微軟正黑體" pitchFamily="34" charset="-120"/>
                          <a:cs typeface="Arial" pitchFamily="34" charset="0"/>
                        </a:rPr>
                        <a:t>106</a:t>
                      </a:r>
                      <a:r>
                        <a:rPr lang="zh-TW" altLang="en-US" sz="2100" kern="1200" dirty="0" smtClean="0">
                          <a:solidFill>
                            <a:srgbClr val="003399"/>
                          </a:solidFill>
                          <a:latin typeface="微軟正黑體" pitchFamily="34" charset="-120"/>
                          <a:ea typeface="微軟正黑體" pitchFamily="34" charset="-120"/>
                          <a:cs typeface="Arial" pitchFamily="34" charset="0"/>
                        </a:rPr>
                        <a:t>年</a:t>
                      </a:r>
                      <a:r>
                        <a:rPr lang="en-US" altLang="zh-TW" sz="2100" kern="1200" dirty="0" smtClean="0">
                          <a:solidFill>
                            <a:srgbClr val="003399"/>
                          </a:solidFill>
                          <a:latin typeface="微軟正黑體" pitchFamily="34" charset="-120"/>
                          <a:ea typeface="微軟正黑體" pitchFamily="34" charset="-120"/>
                          <a:cs typeface="Arial" pitchFamily="34" charset="0"/>
                        </a:rPr>
                        <a:t>4</a:t>
                      </a:r>
                      <a:r>
                        <a:rPr lang="zh-TW" altLang="en-US" sz="2100" kern="1200" dirty="0" smtClean="0">
                          <a:solidFill>
                            <a:srgbClr val="003399"/>
                          </a:solidFill>
                          <a:latin typeface="微軟正黑體" pitchFamily="34" charset="-120"/>
                          <a:ea typeface="微軟正黑體" pitchFamily="34" charset="-120"/>
                          <a:cs typeface="Arial" pitchFamily="34" charset="0"/>
                        </a:rPr>
                        <a:t>月預告修正認定標準，並定明台糖土地</a:t>
                      </a:r>
                      <a:r>
                        <a:rPr lang="en-US" altLang="zh-TW" sz="2100" kern="1200" dirty="0" smtClean="0">
                          <a:solidFill>
                            <a:srgbClr val="003399"/>
                          </a:solidFill>
                          <a:latin typeface="微軟正黑體" pitchFamily="34" charset="-120"/>
                          <a:ea typeface="微軟正黑體" pitchFamily="34" charset="-120"/>
                          <a:cs typeface="Arial" pitchFamily="34" charset="0"/>
                        </a:rPr>
                        <a:t>1</a:t>
                      </a:r>
                      <a:r>
                        <a:rPr lang="zh-TW" altLang="en-US" sz="2100" kern="1200" dirty="0" smtClean="0">
                          <a:solidFill>
                            <a:srgbClr val="003399"/>
                          </a:solidFill>
                          <a:latin typeface="微軟正黑體" pitchFamily="34" charset="-120"/>
                          <a:ea typeface="微軟正黑體" pitchFamily="34" charset="-120"/>
                          <a:cs typeface="Arial" pitchFamily="34" charset="0"/>
                        </a:rPr>
                        <a:t>公頃以下免實施環評，與其它非都市土地</a:t>
                      </a:r>
                      <a:r>
                        <a:rPr lang="en-US" altLang="zh-TW" sz="2100" kern="1200" dirty="0" smtClean="0">
                          <a:solidFill>
                            <a:srgbClr val="003399"/>
                          </a:solidFill>
                          <a:latin typeface="微軟正黑體" pitchFamily="34" charset="-120"/>
                          <a:ea typeface="微軟正黑體" pitchFamily="34" charset="-120"/>
                          <a:cs typeface="Arial" pitchFamily="34" charset="0"/>
                        </a:rPr>
                        <a:t>10</a:t>
                      </a:r>
                      <a:r>
                        <a:rPr lang="zh-TW" altLang="en-US" sz="2100" kern="1200" dirty="0" smtClean="0">
                          <a:solidFill>
                            <a:srgbClr val="003399"/>
                          </a:solidFill>
                          <a:latin typeface="微軟正黑體" pitchFamily="34" charset="-120"/>
                          <a:ea typeface="微軟正黑體" pitchFamily="34" charset="-120"/>
                          <a:cs typeface="Arial" pitchFamily="34" charset="0"/>
                        </a:rPr>
                        <a:t>公頃以上始須環評相較，實屬嚴格，仍宜進一步檢討。</a:t>
                      </a:r>
                    </a:p>
                  </a:txBody>
                  <a:tcPr/>
                </a:tc>
              </a:tr>
            </a:tbl>
          </a:graphicData>
        </a:graphic>
      </p:graphicFrame>
      <p:sp>
        <p:nvSpPr>
          <p:cNvPr id="2" name="Rectangle 2"/>
          <p:cNvSpPr txBox="1">
            <a:spLocks/>
          </p:cNvSpPr>
          <p:nvPr/>
        </p:nvSpPr>
        <p:spPr bwMode="auto">
          <a:xfrm>
            <a:off x="60325" y="116632"/>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110000"/>
              </a:lnSpc>
              <a:spcBef>
                <a:spcPts val="300"/>
              </a:spcBef>
              <a:spcAft>
                <a:spcPts val="600"/>
              </a:spcAft>
              <a:buFont typeface="Wingdings" pitchFamily="2" charset="2"/>
              <a:buChar char="l"/>
              <a:defRPr sz="3600">
                <a:solidFill>
                  <a:schemeClr val="tx1"/>
                </a:solidFill>
                <a:latin typeface="Arial" pitchFamily="34" charset="0"/>
                <a:ea typeface="文鼎圓體M"/>
                <a:cs typeface="Arial" pitchFamily="34" charset="0"/>
              </a:defRPr>
            </a:lvl1pPr>
            <a:lvl2pPr marL="742950" indent="-285750" eaLnBrk="0" hangingPunct="0">
              <a:lnSpc>
                <a:spcPct val="110000"/>
              </a:lnSpc>
              <a:spcBef>
                <a:spcPts val="300"/>
              </a:spcBef>
              <a:spcAft>
                <a:spcPts val="600"/>
              </a:spcAft>
              <a:buFont typeface="Wingdings" pitchFamily="2" charset="2"/>
              <a:buChar char="Ø"/>
              <a:defRPr sz="3200">
                <a:solidFill>
                  <a:schemeClr val="tx1"/>
                </a:solidFill>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solidFill>
                  <a:schemeClr val="tx1"/>
                </a:solidFill>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9pPr>
          </a:lstStyle>
          <a:p>
            <a:pPr marL="0" lvl="1" indent="0" algn="ctr" eaLnBrk="1" fontAlgn="auto" hangingPunct="1">
              <a:lnSpc>
                <a:spcPct val="100000"/>
              </a:lnSpc>
              <a:spcBef>
                <a:spcPct val="0"/>
              </a:spcBef>
              <a:spcAft>
                <a:spcPct val="0"/>
              </a:spcAft>
              <a:buFont typeface="Wingdings" pitchFamily="2" charset="2"/>
              <a:buNone/>
            </a:pPr>
            <a:endPar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None/>
            </a:pPr>
            <a:r>
              <a:rPr lang="zh-TW" altLang="en-US"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肆、建議檢討案例</a:t>
            </a:r>
            <a:r>
              <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(8/14)</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Font typeface="Wingdings" pitchFamily="2" charset="2"/>
              <a:buNone/>
            </a:pP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654376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60325" y="116632"/>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110000"/>
              </a:lnSpc>
              <a:spcBef>
                <a:spcPts val="300"/>
              </a:spcBef>
              <a:spcAft>
                <a:spcPts val="600"/>
              </a:spcAft>
              <a:buFont typeface="Wingdings" pitchFamily="2" charset="2"/>
              <a:buChar char="l"/>
              <a:defRPr sz="3600">
                <a:solidFill>
                  <a:schemeClr val="tx1"/>
                </a:solidFill>
                <a:latin typeface="Arial" pitchFamily="34" charset="0"/>
                <a:ea typeface="文鼎圓體M"/>
                <a:cs typeface="Arial" pitchFamily="34" charset="0"/>
              </a:defRPr>
            </a:lvl1pPr>
            <a:lvl2pPr marL="742950" indent="-285750" eaLnBrk="0" hangingPunct="0">
              <a:lnSpc>
                <a:spcPct val="110000"/>
              </a:lnSpc>
              <a:spcBef>
                <a:spcPts val="300"/>
              </a:spcBef>
              <a:spcAft>
                <a:spcPts val="600"/>
              </a:spcAft>
              <a:buFont typeface="Wingdings" pitchFamily="2" charset="2"/>
              <a:buChar char="Ø"/>
              <a:defRPr sz="3200">
                <a:solidFill>
                  <a:schemeClr val="tx1"/>
                </a:solidFill>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solidFill>
                  <a:schemeClr val="tx1"/>
                </a:solidFill>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9pPr>
          </a:lstStyle>
          <a:p>
            <a:pPr marL="0" lvl="1" indent="0" algn="ctr" eaLnBrk="1" fontAlgn="auto" hangingPunct="1">
              <a:lnSpc>
                <a:spcPct val="100000"/>
              </a:lnSpc>
              <a:spcBef>
                <a:spcPct val="0"/>
              </a:spcBef>
              <a:spcAft>
                <a:spcPct val="0"/>
              </a:spcAft>
              <a:buFont typeface="Wingdings" pitchFamily="2" charset="2"/>
              <a:buNone/>
            </a:pPr>
            <a:endPar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None/>
            </a:pPr>
            <a:r>
              <a:rPr lang="zh-TW" altLang="en-US"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肆、建議檢討案例</a:t>
            </a:r>
            <a:r>
              <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(9/14)</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Font typeface="Wingdings" pitchFamily="2" charset="2"/>
              <a:buNone/>
            </a:pP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3206723887"/>
              </p:ext>
            </p:extLst>
          </p:nvPr>
        </p:nvGraphicFramePr>
        <p:xfrm>
          <a:off x="323528" y="1196752"/>
          <a:ext cx="8352928" cy="4559047"/>
        </p:xfrm>
        <a:graphic>
          <a:graphicData uri="http://schemas.openxmlformats.org/drawingml/2006/table">
            <a:tbl>
              <a:tblPr firstRow="1" bandRow="1">
                <a:tableStyleId>{F5AB1C69-6EDB-4FF4-983F-18BD219EF322}</a:tableStyleId>
              </a:tblPr>
              <a:tblGrid>
                <a:gridCol w="1368152"/>
                <a:gridCol w="6984776"/>
              </a:tblGrid>
              <a:tr h="444247">
                <a:tc>
                  <a:txBody>
                    <a:bodyPr/>
                    <a:lstStyle/>
                    <a:p>
                      <a:pPr>
                        <a:spcBef>
                          <a:spcPts val="300"/>
                        </a:spcBef>
                        <a:spcAft>
                          <a:spcPts val="300"/>
                        </a:spcAft>
                      </a:pPr>
                      <a:r>
                        <a:rPr lang="zh-TW" altLang="en-US" sz="2300" dirty="0" smtClean="0"/>
                        <a:t>案例九</a:t>
                      </a:r>
                      <a:endParaRPr lang="zh-TW" altLang="en-US" sz="2300" dirty="0"/>
                    </a:p>
                  </a:txBody>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zh-TW" altLang="en-US" sz="2300" dirty="0"/>
                    </a:p>
                  </a:txBody>
                  <a:tcPr/>
                </a:tc>
              </a:tr>
              <a:tr h="3804225">
                <a:tc>
                  <a:txBody>
                    <a:bodyPr/>
                    <a:lstStyle/>
                    <a:p>
                      <a:pPr marL="0" algn="just" defTabSz="914400" rtl="0" eaLnBrk="1" latinLnBrk="0" hangingPunct="1">
                        <a:spcBef>
                          <a:spcPts val="300"/>
                        </a:spcBef>
                        <a:spcAft>
                          <a:spcPts val="300"/>
                        </a:spcAft>
                      </a:pPr>
                      <a:r>
                        <a:rPr kumimoji="1" lang="zh-TW" altLang="en-US" sz="2400" kern="1200" dirty="0" smtClean="0">
                          <a:solidFill>
                            <a:srgbClr val="003399"/>
                          </a:solidFill>
                          <a:latin typeface="微軟正黑體" pitchFamily="34" charset="-120"/>
                          <a:ea typeface="微軟正黑體" pitchFamily="34" charset="-120"/>
                          <a:cs typeface="Arial" pitchFamily="34" charset="0"/>
                        </a:rPr>
                        <a:t>最有利標經撤銷決標或解除契約時之後續處理</a:t>
                      </a:r>
                      <a:endParaRPr kumimoji="1" lang="zh-TW" altLang="en-US" sz="2400" kern="1200" dirty="0">
                        <a:solidFill>
                          <a:srgbClr val="003399"/>
                        </a:solidFill>
                        <a:latin typeface="微軟正黑體" pitchFamily="34" charset="-120"/>
                        <a:ea typeface="微軟正黑體" pitchFamily="34" charset="-120"/>
                        <a:cs typeface="Arial" pitchFamily="34" charset="0"/>
                      </a:endParaRPr>
                    </a:p>
                  </a:txBody>
                  <a:tcPr/>
                </a:tc>
                <a:tc>
                  <a:txBody>
                    <a:bodyPr/>
                    <a:lstStyle/>
                    <a:p>
                      <a:pPr marL="269875" marR="0" indent="-269875"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1.</a:t>
                      </a:r>
                      <a:r>
                        <a:rPr lang="zh-TW" altLang="en-US" sz="2400" kern="1200" dirty="0" smtClean="0">
                          <a:solidFill>
                            <a:srgbClr val="003399"/>
                          </a:solidFill>
                          <a:latin typeface="微軟正黑體" pitchFamily="34" charset="-120"/>
                          <a:ea typeface="微軟正黑體" pitchFamily="34" charset="-120"/>
                          <a:cs typeface="Arial" pitchFamily="34" charset="0"/>
                        </a:rPr>
                        <a:t>機關依規定撤銷決標或解除契約時，原係採最低標為決標原則者，機關得選擇符合資格之次優廠商直接遞補。</a:t>
                      </a:r>
                      <a:r>
                        <a:rPr lang="zh-TW" altLang="en-US" sz="2400" kern="1200" dirty="0" smtClean="0">
                          <a:solidFill>
                            <a:srgbClr val="FF0000"/>
                          </a:solidFill>
                          <a:latin typeface="微軟正黑體" pitchFamily="34" charset="-120"/>
                          <a:ea typeface="微軟正黑體" pitchFamily="34" charset="-120"/>
                          <a:cs typeface="Arial" pitchFamily="34" charset="0"/>
                        </a:rPr>
                        <a:t>惟原係採最有利標為決標原則者，需召開評選委員會會議，依招標文件規定重行辦理評選</a:t>
                      </a:r>
                      <a:r>
                        <a:rPr lang="en-US" altLang="zh-TW" sz="2400" kern="1200" dirty="0" smtClean="0">
                          <a:solidFill>
                            <a:srgbClr val="003399"/>
                          </a:solidFill>
                          <a:latin typeface="微軟正黑體" pitchFamily="34" charset="-120"/>
                          <a:ea typeface="微軟正黑體" pitchFamily="34" charset="-120"/>
                          <a:cs typeface="Arial" pitchFamily="34" charset="0"/>
                        </a:rPr>
                        <a:t>(</a:t>
                      </a:r>
                      <a:r>
                        <a:rPr lang="zh-TW" altLang="en-US" sz="2400" kern="1200" dirty="0" smtClean="0">
                          <a:solidFill>
                            <a:srgbClr val="003399"/>
                          </a:solidFill>
                          <a:latin typeface="微軟正黑體" pitchFamily="34" charset="-120"/>
                          <a:ea typeface="微軟正黑體" pitchFamily="34" charset="-120"/>
                          <a:cs typeface="Arial" pitchFamily="34" charset="0"/>
                        </a:rPr>
                        <a:t>採購法施行細則第</a:t>
                      </a:r>
                      <a:r>
                        <a:rPr lang="en-US" altLang="zh-TW" sz="2400" kern="1200" dirty="0" smtClean="0">
                          <a:solidFill>
                            <a:srgbClr val="003399"/>
                          </a:solidFill>
                          <a:latin typeface="微軟正黑體" pitchFamily="34" charset="-120"/>
                          <a:ea typeface="微軟正黑體" pitchFamily="34" charset="-120"/>
                          <a:cs typeface="Arial" pitchFamily="34" charset="0"/>
                        </a:rPr>
                        <a:t>58</a:t>
                      </a:r>
                      <a:r>
                        <a:rPr lang="zh-TW" altLang="en-US" sz="2400" kern="1200" dirty="0" smtClean="0">
                          <a:solidFill>
                            <a:srgbClr val="003399"/>
                          </a:solidFill>
                          <a:latin typeface="微軟正黑體" pitchFamily="34" charset="-120"/>
                          <a:ea typeface="微軟正黑體" pitchFamily="34" charset="-120"/>
                          <a:cs typeface="Arial" pitchFamily="34" charset="0"/>
                        </a:rPr>
                        <a:t>條第</a:t>
                      </a:r>
                      <a:r>
                        <a:rPr lang="en-US" altLang="zh-TW" sz="2400" kern="1200" dirty="0" smtClean="0">
                          <a:solidFill>
                            <a:srgbClr val="003399"/>
                          </a:solidFill>
                          <a:latin typeface="微軟正黑體" pitchFamily="34" charset="-120"/>
                          <a:ea typeface="微軟正黑體" pitchFamily="34" charset="-120"/>
                          <a:cs typeface="Arial" pitchFamily="34" charset="0"/>
                        </a:rPr>
                        <a:t>1</a:t>
                      </a:r>
                      <a:r>
                        <a:rPr lang="zh-TW" altLang="en-US" sz="2400" kern="1200" dirty="0" smtClean="0">
                          <a:solidFill>
                            <a:srgbClr val="003399"/>
                          </a:solidFill>
                          <a:latin typeface="微軟正黑體" pitchFamily="34" charset="-120"/>
                          <a:ea typeface="微軟正黑體" pitchFamily="34" charset="-120"/>
                          <a:cs typeface="Arial" pitchFamily="34" charset="0"/>
                        </a:rPr>
                        <a:t>項規定</a:t>
                      </a:r>
                      <a:r>
                        <a:rPr lang="en-US" altLang="zh-TW" sz="2400" kern="1200" dirty="0" smtClean="0">
                          <a:solidFill>
                            <a:srgbClr val="003399"/>
                          </a:solidFill>
                          <a:latin typeface="微軟正黑體" pitchFamily="34" charset="-120"/>
                          <a:ea typeface="微軟正黑體" pitchFamily="34" charset="-120"/>
                          <a:cs typeface="Arial" pitchFamily="34" charset="0"/>
                        </a:rPr>
                        <a:t>)</a:t>
                      </a:r>
                      <a:r>
                        <a:rPr lang="zh-TW" altLang="en-US" sz="2400" kern="1200" dirty="0" smtClean="0">
                          <a:solidFill>
                            <a:srgbClr val="003399"/>
                          </a:solidFill>
                          <a:latin typeface="微軟正黑體" pitchFamily="34" charset="-120"/>
                          <a:ea typeface="微軟正黑體" pitchFamily="34" charset="-120"/>
                          <a:cs typeface="Arial" pitchFamily="34" charset="0"/>
                        </a:rPr>
                        <a:t>。</a:t>
                      </a:r>
                      <a:endParaRPr lang="en-US" altLang="zh-TW" sz="2400" kern="1200" dirty="0" smtClean="0">
                        <a:solidFill>
                          <a:srgbClr val="003399"/>
                        </a:solidFill>
                        <a:latin typeface="微軟正黑體" pitchFamily="34" charset="-120"/>
                        <a:ea typeface="微軟正黑體" pitchFamily="34" charset="-120"/>
                        <a:cs typeface="Arial" pitchFamily="34" charset="0"/>
                      </a:endParaRPr>
                    </a:p>
                    <a:p>
                      <a:pPr marL="361950" marR="0" lvl="1" indent="-36195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2.</a:t>
                      </a:r>
                      <a:r>
                        <a:rPr lang="zh-TW" altLang="en-US" sz="2400" b="1" kern="1200" dirty="0" smtClean="0">
                          <a:solidFill>
                            <a:srgbClr val="003399"/>
                          </a:solidFill>
                          <a:latin typeface="微軟正黑體" pitchFamily="34" charset="-120"/>
                          <a:ea typeface="微軟正黑體" pitchFamily="34" charset="-120"/>
                          <a:cs typeface="Arial" pitchFamily="34" charset="0"/>
                        </a:rPr>
                        <a:t>檢討</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zh-TW" altLang="en-US" sz="2400" kern="1200" dirty="0" smtClean="0">
                          <a:solidFill>
                            <a:srgbClr val="003399"/>
                          </a:solidFill>
                          <a:latin typeface="微軟正黑體" pitchFamily="34" charset="-120"/>
                          <a:ea typeface="微軟正黑體" pitchFamily="34" charset="-120"/>
                          <a:cs typeface="Arial" pitchFamily="34" charset="0"/>
                        </a:rPr>
                        <a:t>商會反映於</a:t>
                      </a:r>
                      <a:r>
                        <a:rPr lang="zh-TW" altLang="en-US" sz="2400" kern="1200" dirty="0" smtClean="0">
                          <a:solidFill>
                            <a:srgbClr val="FF0000"/>
                          </a:solidFill>
                          <a:latin typeface="微軟正黑體" pitchFamily="34" charset="-120"/>
                          <a:ea typeface="微軟正黑體" pitchFamily="34" charset="-120"/>
                          <a:cs typeface="Arial" pitchFamily="34" charset="0"/>
                        </a:rPr>
                        <a:t>最有利標採總評分法，</a:t>
                      </a:r>
                      <a:r>
                        <a:rPr kumimoji="1" lang="zh-TW" altLang="en-US" sz="2400" kern="1200" dirty="0" smtClean="0">
                          <a:solidFill>
                            <a:srgbClr val="003399"/>
                          </a:solidFill>
                          <a:latin typeface="微軟正黑體" pitchFamily="34" charset="-120"/>
                          <a:ea typeface="微軟正黑體" pitchFamily="34" charset="-120"/>
                          <a:cs typeface="Arial" pitchFamily="34" charset="0"/>
                        </a:rPr>
                        <a:t>經撤銷決標或解除契約時</a:t>
                      </a:r>
                      <a:r>
                        <a:rPr lang="zh-TW" altLang="en-US" sz="2400" kern="1200" dirty="0" smtClean="0">
                          <a:solidFill>
                            <a:srgbClr val="003399"/>
                          </a:solidFill>
                          <a:latin typeface="微軟正黑體" pitchFamily="34" charset="-120"/>
                          <a:ea typeface="微軟正黑體" pitchFamily="34" charset="-120"/>
                          <a:cs typeface="Arial" pitchFamily="34" charset="0"/>
                        </a:rPr>
                        <a:t>，要廠商重新參與招標或評選，不僅增加行政機關成本，廠商也須增加費用，不利投資。</a:t>
                      </a:r>
                      <a:endParaRPr lang="en-US" altLang="zh-TW" sz="2400"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zh-TW" altLang="en-US" sz="2400" kern="1200" dirty="0" smtClean="0">
                          <a:solidFill>
                            <a:srgbClr val="003399"/>
                          </a:solidFill>
                          <a:latin typeface="微軟正黑體" pitchFamily="34" charset="-120"/>
                          <a:ea typeface="微軟正黑體" pitchFamily="34" charset="-120"/>
                          <a:cs typeface="Arial" pitchFamily="34" charset="0"/>
                        </a:rPr>
                        <a:t> </a:t>
                      </a:r>
                      <a:r>
                        <a:rPr lang="en-US" altLang="zh-TW" sz="2400" b="1" kern="1200" dirty="0" smtClean="0">
                          <a:solidFill>
                            <a:srgbClr val="003399"/>
                          </a:solidFill>
                          <a:latin typeface="微軟正黑體" pitchFamily="34" charset="-120"/>
                          <a:ea typeface="微軟正黑體" pitchFamily="34" charset="-120"/>
                          <a:cs typeface="Arial" pitchFamily="34" charset="0"/>
                        </a:rPr>
                        <a:t>3.</a:t>
                      </a:r>
                      <a:r>
                        <a:rPr lang="zh-TW" altLang="en-US" sz="2400" b="1" kern="1200" dirty="0" smtClean="0">
                          <a:solidFill>
                            <a:srgbClr val="003399"/>
                          </a:solidFill>
                          <a:latin typeface="微軟正黑體" pitchFamily="34" charset="-120"/>
                          <a:ea typeface="微軟正黑體" pitchFamily="34" charset="-120"/>
                          <a:cs typeface="Arial" pitchFamily="34" charset="0"/>
                        </a:rPr>
                        <a:t>建議</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zh-TW" altLang="en-US" sz="2400" kern="1200" dirty="0" smtClean="0">
                          <a:solidFill>
                            <a:srgbClr val="003399"/>
                          </a:solidFill>
                          <a:latin typeface="微軟正黑體" pitchFamily="34" charset="-120"/>
                          <a:ea typeface="微軟正黑體" pitchFamily="34" charset="-120"/>
                          <a:cs typeface="Arial" pitchFamily="34" charset="0"/>
                        </a:rPr>
                        <a:t>檢討修正。</a:t>
                      </a:r>
                    </a:p>
                  </a:txBody>
                  <a:tcPr/>
                </a:tc>
              </a:tr>
            </a:tbl>
          </a:graphicData>
        </a:graphic>
      </p:graphicFrame>
    </p:spTree>
    <p:extLst>
      <p:ext uri="{BB962C8B-B14F-4D97-AF65-F5344CB8AC3E}">
        <p14:creationId xmlns:p14="http://schemas.microsoft.com/office/powerpoint/2010/main" val="123708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60325" y="116632"/>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110000"/>
              </a:lnSpc>
              <a:spcBef>
                <a:spcPts val="300"/>
              </a:spcBef>
              <a:spcAft>
                <a:spcPts val="600"/>
              </a:spcAft>
              <a:buFont typeface="Wingdings" pitchFamily="2" charset="2"/>
              <a:buChar char="l"/>
              <a:defRPr sz="3600">
                <a:solidFill>
                  <a:schemeClr val="tx1"/>
                </a:solidFill>
                <a:latin typeface="Arial" pitchFamily="34" charset="0"/>
                <a:ea typeface="文鼎圓體M"/>
                <a:cs typeface="Arial" pitchFamily="34" charset="0"/>
              </a:defRPr>
            </a:lvl1pPr>
            <a:lvl2pPr marL="742950" indent="-285750" eaLnBrk="0" hangingPunct="0">
              <a:lnSpc>
                <a:spcPct val="110000"/>
              </a:lnSpc>
              <a:spcBef>
                <a:spcPts val="300"/>
              </a:spcBef>
              <a:spcAft>
                <a:spcPts val="600"/>
              </a:spcAft>
              <a:buFont typeface="Wingdings" pitchFamily="2" charset="2"/>
              <a:buChar char="Ø"/>
              <a:defRPr sz="3200">
                <a:solidFill>
                  <a:schemeClr val="tx1"/>
                </a:solidFill>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solidFill>
                  <a:schemeClr val="tx1"/>
                </a:solidFill>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9pPr>
          </a:lstStyle>
          <a:p>
            <a:pPr marL="0" lvl="1" indent="0" algn="ctr" eaLnBrk="1" fontAlgn="auto" hangingPunct="1">
              <a:lnSpc>
                <a:spcPct val="100000"/>
              </a:lnSpc>
              <a:spcBef>
                <a:spcPct val="0"/>
              </a:spcBef>
              <a:spcAft>
                <a:spcPct val="0"/>
              </a:spcAft>
              <a:buFont typeface="Wingdings" pitchFamily="2" charset="2"/>
              <a:buNone/>
            </a:pPr>
            <a:endPar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None/>
            </a:pPr>
            <a:r>
              <a:rPr lang="zh-TW" altLang="en-US"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肆、建議檢討案例</a:t>
            </a:r>
            <a:r>
              <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(10/14)</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Font typeface="Wingdings" pitchFamily="2" charset="2"/>
              <a:buNone/>
            </a:pP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977176320"/>
              </p:ext>
            </p:extLst>
          </p:nvPr>
        </p:nvGraphicFramePr>
        <p:xfrm>
          <a:off x="323528" y="1340768"/>
          <a:ext cx="8352928" cy="4203551"/>
        </p:xfrm>
        <a:graphic>
          <a:graphicData uri="http://schemas.openxmlformats.org/drawingml/2006/table">
            <a:tbl>
              <a:tblPr firstRow="1" bandRow="1">
                <a:tableStyleId>{F5AB1C69-6EDB-4FF4-983F-18BD219EF322}</a:tableStyleId>
              </a:tblPr>
              <a:tblGrid>
                <a:gridCol w="1368152"/>
                <a:gridCol w="6984776"/>
              </a:tblGrid>
              <a:tr h="444247">
                <a:tc>
                  <a:txBody>
                    <a:bodyPr/>
                    <a:lstStyle/>
                    <a:p>
                      <a:pPr>
                        <a:spcBef>
                          <a:spcPts val="300"/>
                        </a:spcBef>
                        <a:spcAft>
                          <a:spcPts val="300"/>
                        </a:spcAft>
                      </a:pPr>
                      <a:r>
                        <a:rPr lang="zh-TW" altLang="en-US" sz="2300" dirty="0" smtClean="0"/>
                        <a:t>案例十</a:t>
                      </a:r>
                      <a:endParaRPr lang="zh-TW" altLang="en-US" sz="2300" dirty="0"/>
                    </a:p>
                  </a:txBody>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zh-TW" altLang="en-US" sz="2300" dirty="0"/>
                    </a:p>
                  </a:txBody>
                  <a:tcPr/>
                </a:tc>
              </a:tr>
              <a:tr h="3759304">
                <a:tc>
                  <a:txBody>
                    <a:bodyPr/>
                    <a:lstStyle/>
                    <a:p>
                      <a:pPr marL="0" algn="just" defTabSz="914400" rtl="0" eaLnBrk="1" latinLnBrk="0" hangingPunct="1">
                        <a:spcBef>
                          <a:spcPts val="300"/>
                        </a:spcBef>
                        <a:spcAft>
                          <a:spcPts val="300"/>
                        </a:spcAft>
                      </a:pPr>
                      <a:r>
                        <a:rPr kumimoji="1" lang="zh-TW" altLang="en-US" sz="2400" kern="1200" dirty="0" smtClean="0">
                          <a:solidFill>
                            <a:srgbClr val="003399"/>
                          </a:solidFill>
                          <a:latin typeface="微軟正黑體" pitchFamily="34" charset="-120"/>
                          <a:ea typeface="微軟正黑體" pitchFamily="34" charset="-120"/>
                          <a:cs typeface="Arial" pitchFamily="34" charset="0"/>
                        </a:rPr>
                        <a:t>小額採購門檻應予放寬</a:t>
                      </a:r>
                      <a:endParaRPr kumimoji="1" lang="zh-TW" altLang="en-US" sz="2400" kern="1200" dirty="0">
                        <a:solidFill>
                          <a:srgbClr val="003399"/>
                        </a:solidFill>
                        <a:latin typeface="微軟正黑體" pitchFamily="34" charset="-120"/>
                        <a:ea typeface="微軟正黑體" pitchFamily="34" charset="-120"/>
                        <a:cs typeface="Arial" pitchFamily="34" charset="0"/>
                      </a:endParaRPr>
                    </a:p>
                  </a:txBody>
                  <a:tcPr/>
                </a:tc>
                <a:tc>
                  <a:txBody>
                    <a:bodyPr/>
                    <a:lstStyle/>
                    <a:p>
                      <a:pPr marL="269875" marR="0" indent="-269875"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1.</a:t>
                      </a:r>
                      <a:r>
                        <a:rPr lang="zh-TW" altLang="en-US" sz="2400" b="0" kern="1200" dirty="0" smtClean="0">
                          <a:solidFill>
                            <a:srgbClr val="003399"/>
                          </a:solidFill>
                          <a:latin typeface="微軟正黑體" pitchFamily="34" charset="-120"/>
                          <a:ea typeface="微軟正黑體" pitchFamily="34" charset="-120"/>
                          <a:cs typeface="Arial" pitchFamily="34" charset="0"/>
                        </a:rPr>
                        <a:t>採購法授權工程會訂定採購公告金額為</a:t>
                      </a:r>
                      <a:r>
                        <a:rPr lang="en-US" altLang="zh-TW" sz="2400" b="0" kern="1200" dirty="0" smtClean="0">
                          <a:solidFill>
                            <a:srgbClr val="003399"/>
                          </a:solidFill>
                          <a:latin typeface="微軟正黑體" pitchFamily="34" charset="-120"/>
                          <a:ea typeface="微軟正黑體" pitchFamily="34" charset="-120"/>
                          <a:cs typeface="Arial" pitchFamily="34" charset="0"/>
                        </a:rPr>
                        <a:t>100</a:t>
                      </a:r>
                      <a:r>
                        <a:rPr lang="zh-TW" altLang="en-US" sz="2400" b="0" kern="1200" dirty="0" smtClean="0">
                          <a:solidFill>
                            <a:srgbClr val="003399"/>
                          </a:solidFill>
                          <a:latin typeface="微軟正黑體" pitchFamily="34" charset="-120"/>
                          <a:ea typeface="微軟正黑體" pitchFamily="34" charset="-120"/>
                          <a:cs typeface="Arial" pitchFamily="34" charset="0"/>
                        </a:rPr>
                        <a:t>萬元，另授權該會訂定「中央機關未達公告金額採購招標辦法」，其第</a:t>
                      </a:r>
                      <a:r>
                        <a:rPr lang="en-US" altLang="zh-TW" sz="2400" b="0" kern="1200" dirty="0" smtClean="0">
                          <a:solidFill>
                            <a:srgbClr val="003399"/>
                          </a:solidFill>
                          <a:latin typeface="微軟正黑體" pitchFamily="34" charset="-120"/>
                          <a:ea typeface="微軟正黑體" pitchFamily="34" charset="-120"/>
                          <a:cs typeface="Arial" pitchFamily="34" charset="0"/>
                        </a:rPr>
                        <a:t>5</a:t>
                      </a:r>
                      <a:r>
                        <a:rPr lang="zh-TW" altLang="en-US" sz="2400" b="0" kern="1200" dirty="0" smtClean="0">
                          <a:solidFill>
                            <a:srgbClr val="003399"/>
                          </a:solidFill>
                          <a:latin typeface="微軟正黑體" pitchFamily="34" charset="-120"/>
                          <a:ea typeface="微軟正黑體" pitchFamily="34" charset="-120"/>
                          <a:cs typeface="Arial" pitchFamily="34" charset="0"/>
                        </a:rPr>
                        <a:t>條規定，公告金額</a:t>
                      </a:r>
                      <a:r>
                        <a:rPr lang="en-US" altLang="zh-TW" sz="2400" b="0" kern="1200" dirty="0" smtClean="0">
                          <a:solidFill>
                            <a:srgbClr val="003399"/>
                          </a:solidFill>
                          <a:latin typeface="微軟正黑體" pitchFamily="34" charset="-120"/>
                          <a:ea typeface="微軟正黑體" pitchFamily="34" charset="-120"/>
                          <a:cs typeface="Arial" pitchFamily="34" charset="0"/>
                        </a:rPr>
                        <a:t>10</a:t>
                      </a:r>
                      <a:r>
                        <a:rPr lang="zh-TW" altLang="en-US" sz="2400" b="0" kern="1200" dirty="0" smtClean="0">
                          <a:solidFill>
                            <a:srgbClr val="003399"/>
                          </a:solidFill>
                          <a:latin typeface="微軟正黑體" pitchFamily="34" charset="-120"/>
                          <a:ea typeface="微軟正黑體" pitchFamily="34" charset="-120"/>
                          <a:cs typeface="Arial" pitchFamily="34" charset="0"/>
                        </a:rPr>
                        <a:t>分之</a:t>
                      </a:r>
                      <a:r>
                        <a:rPr lang="en-US" altLang="zh-TW" sz="2400" b="0" kern="1200" dirty="0" smtClean="0">
                          <a:solidFill>
                            <a:srgbClr val="003399"/>
                          </a:solidFill>
                          <a:latin typeface="微軟正黑體" pitchFamily="34" charset="-120"/>
                          <a:ea typeface="微軟正黑體" pitchFamily="34" charset="-120"/>
                          <a:cs typeface="Arial" pitchFamily="34" charset="0"/>
                        </a:rPr>
                        <a:t>1(10</a:t>
                      </a:r>
                      <a:r>
                        <a:rPr lang="zh-TW" altLang="en-US" sz="2400" b="0" kern="1200" dirty="0" smtClean="0">
                          <a:solidFill>
                            <a:srgbClr val="003399"/>
                          </a:solidFill>
                          <a:latin typeface="微軟正黑體" pitchFamily="34" charset="-120"/>
                          <a:ea typeface="微軟正黑體" pitchFamily="34" charset="-120"/>
                          <a:cs typeface="Arial" pitchFamily="34" charset="0"/>
                        </a:rPr>
                        <a:t>萬元</a:t>
                      </a:r>
                      <a:r>
                        <a:rPr lang="en-US" altLang="zh-TW" sz="2400" b="0" kern="1200" dirty="0" smtClean="0">
                          <a:solidFill>
                            <a:srgbClr val="003399"/>
                          </a:solidFill>
                          <a:latin typeface="微軟正黑體" pitchFamily="34" charset="-120"/>
                          <a:ea typeface="微軟正黑體" pitchFamily="34" charset="-120"/>
                          <a:cs typeface="Arial" pitchFamily="34" charset="0"/>
                        </a:rPr>
                        <a:t>)</a:t>
                      </a:r>
                      <a:r>
                        <a:rPr lang="zh-TW" altLang="en-US" sz="2400" b="0" kern="1200" dirty="0" smtClean="0">
                          <a:solidFill>
                            <a:srgbClr val="003399"/>
                          </a:solidFill>
                          <a:latin typeface="微軟正黑體" pitchFamily="34" charset="-120"/>
                          <a:ea typeface="微軟正黑體" pitchFamily="34" charset="-120"/>
                          <a:cs typeface="Arial" pitchFamily="34" charset="0"/>
                        </a:rPr>
                        <a:t>以下採購之招標，得不經公告程序，逕洽廠商採購，免提供報價或企劃書。</a:t>
                      </a:r>
                      <a:endParaRPr lang="en-US" altLang="zh-TW" sz="2400" b="0" kern="1200" dirty="0" smtClean="0">
                        <a:solidFill>
                          <a:srgbClr val="003399"/>
                        </a:solidFill>
                        <a:latin typeface="微軟正黑體" pitchFamily="34" charset="-120"/>
                        <a:ea typeface="微軟正黑體" pitchFamily="34" charset="-120"/>
                        <a:cs typeface="Arial" pitchFamily="34" charset="0"/>
                      </a:endParaRPr>
                    </a:p>
                    <a:p>
                      <a:pPr marL="361950" marR="0" lvl="1" indent="-36195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2.</a:t>
                      </a:r>
                      <a:r>
                        <a:rPr lang="zh-TW" altLang="en-US" sz="2400" b="1" kern="1200" dirty="0" smtClean="0">
                          <a:solidFill>
                            <a:srgbClr val="003399"/>
                          </a:solidFill>
                          <a:latin typeface="微軟正黑體" pitchFamily="34" charset="-120"/>
                          <a:ea typeface="微軟正黑體" pitchFamily="34" charset="-120"/>
                          <a:cs typeface="Arial" pitchFamily="34" charset="0"/>
                        </a:rPr>
                        <a:t>檢討</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0" marR="0" lvl="1" indent="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kumimoji="1" lang="zh-TW" altLang="en-US" sz="2400" kern="1200" dirty="0" smtClean="0">
                          <a:solidFill>
                            <a:srgbClr val="003399"/>
                          </a:solidFill>
                          <a:latin typeface="微軟正黑體" pitchFamily="34" charset="-120"/>
                          <a:ea typeface="微軟正黑體" pitchFamily="34" charset="-120"/>
                          <a:cs typeface="Arial" pitchFamily="34" charset="0"/>
                        </a:rPr>
                        <a:t>外界反映</a:t>
                      </a:r>
                      <a:r>
                        <a:rPr lang="zh-TW" altLang="en-US" sz="2400" kern="1200" dirty="0" smtClean="0">
                          <a:solidFill>
                            <a:srgbClr val="003399"/>
                          </a:solidFill>
                          <a:latin typeface="微軟正黑體" pitchFamily="34" charset="-120"/>
                          <a:ea typeface="微軟正黑體" pitchFamily="34" charset="-120"/>
                          <a:cs typeface="Arial" pitchFamily="34" charset="0"/>
                        </a:rPr>
                        <a:t>上述辦法自</a:t>
                      </a:r>
                      <a:r>
                        <a:rPr lang="en-US" altLang="zh-TW" sz="2400" kern="1200" dirty="0" smtClean="0">
                          <a:solidFill>
                            <a:srgbClr val="003399"/>
                          </a:solidFill>
                          <a:latin typeface="微軟正黑體" pitchFamily="34" charset="-120"/>
                          <a:ea typeface="微軟正黑體" pitchFamily="34" charset="-120"/>
                          <a:cs typeface="Arial" pitchFamily="34" charset="0"/>
                        </a:rPr>
                        <a:t>88</a:t>
                      </a:r>
                      <a:r>
                        <a:rPr lang="zh-TW" altLang="en-US" sz="2400" kern="1200" dirty="0" smtClean="0">
                          <a:solidFill>
                            <a:srgbClr val="003399"/>
                          </a:solidFill>
                          <a:latin typeface="微軟正黑體" pitchFamily="34" charset="-120"/>
                          <a:ea typeface="微軟正黑體" pitchFamily="34" charset="-120"/>
                          <a:cs typeface="Arial" pitchFamily="34" charset="0"/>
                        </a:rPr>
                        <a:t>年制定迄今已逾</a:t>
                      </a:r>
                      <a:r>
                        <a:rPr lang="en-US" altLang="zh-TW" sz="2400" kern="1200" dirty="0" smtClean="0">
                          <a:solidFill>
                            <a:srgbClr val="003399"/>
                          </a:solidFill>
                          <a:latin typeface="微軟正黑體" pitchFamily="34" charset="-120"/>
                          <a:ea typeface="微軟正黑體" pitchFamily="34" charset="-120"/>
                          <a:cs typeface="Arial" pitchFamily="34" charset="0"/>
                        </a:rPr>
                        <a:t>18</a:t>
                      </a:r>
                      <a:r>
                        <a:rPr lang="zh-TW" altLang="en-US" sz="2400" kern="1200" dirty="0" smtClean="0">
                          <a:solidFill>
                            <a:srgbClr val="003399"/>
                          </a:solidFill>
                          <a:latin typeface="微軟正黑體" pitchFamily="34" charset="-120"/>
                          <a:ea typeface="微軟正黑體" pitchFamily="34" charset="-120"/>
                          <a:cs typeface="Arial" pitchFamily="34" charset="0"/>
                        </a:rPr>
                        <a:t>年，應參考現行物價，檢討修正相關規範</a:t>
                      </a:r>
                      <a:r>
                        <a:rPr kumimoji="1" lang="zh-TW" altLang="en-US" sz="2400" kern="1200" dirty="0" smtClean="0">
                          <a:solidFill>
                            <a:srgbClr val="003399"/>
                          </a:solidFill>
                          <a:latin typeface="微軟正黑體" pitchFamily="34" charset="-120"/>
                          <a:ea typeface="微軟正黑體" pitchFamily="34" charset="-120"/>
                          <a:cs typeface="Arial" pitchFamily="34" charset="0"/>
                        </a:rPr>
                        <a:t>。</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3.</a:t>
                      </a:r>
                      <a:r>
                        <a:rPr lang="zh-TW" altLang="en-US" sz="2400" b="1" kern="1200" dirty="0" smtClean="0">
                          <a:solidFill>
                            <a:srgbClr val="003399"/>
                          </a:solidFill>
                          <a:latin typeface="微軟正黑體" pitchFamily="34" charset="-120"/>
                          <a:ea typeface="微軟正黑體" pitchFamily="34" charset="-120"/>
                          <a:cs typeface="Arial" pitchFamily="34" charset="0"/>
                        </a:rPr>
                        <a:t>建議</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kumimoji="1" lang="zh-TW" altLang="en-US" sz="2400" kern="1200" dirty="0" smtClean="0">
                          <a:solidFill>
                            <a:srgbClr val="003399"/>
                          </a:solidFill>
                          <a:latin typeface="微軟正黑體" pitchFamily="34" charset="-120"/>
                          <a:ea typeface="微軟正黑體" pitchFamily="34" charset="-120"/>
                          <a:cs typeface="Arial" pitchFamily="34" charset="0"/>
                        </a:rPr>
                        <a:t>小額採購門檻應予放寬</a:t>
                      </a:r>
                      <a:r>
                        <a:rPr lang="zh-TW" altLang="en-US" sz="2400" kern="1200" dirty="0" smtClean="0">
                          <a:solidFill>
                            <a:srgbClr val="003399"/>
                          </a:solidFill>
                          <a:latin typeface="微軟正黑體" pitchFamily="34" charset="-120"/>
                          <a:ea typeface="微軟正黑體" pitchFamily="34" charset="-120"/>
                          <a:cs typeface="Arial" pitchFamily="34" charset="0"/>
                        </a:rPr>
                        <a:t>。</a:t>
                      </a:r>
                    </a:p>
                  </a:txBody>
                  <a:tcPr/>
                </a:tc>
              </a:tr>
            </a:tbl>
          </a:graphicData>
        </a:graphic>
      </p:graphicFrame>
    </p:spTree>
    <p:extLst>
      <p:ext uri="{BB962C8B-B14F-4D97-AF65-F5344CB8AC3E}">
        <p14:creationId xmlns:p14="http://schemas.microsoft.com/office/powerpoint/2010/main" val="29432508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60325" y="116632"/>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110000"/>
              </a:lnSpc>
              <a:spcBef>
                <a:spcPts val="300"/>
              </a:spcBef>
              <a:spcAft>
                <a:spcPts val="600"/>
              </a:spcAft>
              <a:buFont typeface="Wingdings" pitchFamily="2" charset="2"/>
              <a:buChar char="l"/>
              <a:defRPr sz="3600">
                <a:solidFill>
                  <a:schemeClr val="tx1"/>
                </a:solidFill>
                <a:latin typeface="Arial" pitchFamily="34" charset="0"/>
                <a:ea typeface="文鼎圓體M"/>
                <a:cs typeface="Arial" pitchFamily="34" charset="0"/>
              </a:defRPr>
            </a:lvl1pPr>
            <a:lvl2pPr marL="742950" indent="-285750" eaLnBrk="0" hangingPunct="0">
              <a:lnSpc>
                <a:spcPct val="110000"/>
              </a:lnSpc>
              <a:spcBef>
                <a:spcPts val="300"/>
              </a:spcBef>
              <a:spcAft>
                <a:spcPts val="600"/>
              </a:spcAft>
              <a:buFont typeface="Wingdings" pitchFamily="2" charset="2"/>
              <a:buChar char="Ø"/>
              <a:defRPr sz="3200">
                <a:solidFill>
                  <a:schemeClr val="tx1"/>
                </a:solidFill>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solidFill>
                  <a:schemeClr val="tx1"/>
                </a:solidFill>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9pPr>
          </a:lstStyle>
          <a:p>
            <a:pPr marL="0" lvl="1" indent="0" algn="ctr" eaLnBrk="1" fontAlgn="auto" hangingPunct="1">
              <a:lnSpc>
                <a:spcPct val="100000"/>
              </a:lnSpc>
              <a:spcBef>
                <a:spcPct val="0"/>
              </a:spcBef>
              <a:spcAft>
                <a:spcPct val="0"/>
              </a:spcAft>
              <a:buFont typeface="Wingdings" pitchFamily="2" charset="2"/>
              <a:buNone/>
            </a:pPr>
            <a:endPar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None/>
            </a:pPr>
            <a:r>
              <a:rPr lang="zh-TW" altLang="en-US"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肆、建議檢討案例</a:t>
            </a:r>
            <a:r>
              <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(11/14)</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Font typeface="Wingdings" pitchFamily="2" charset="2"/>
              <a:buNone/>
            </a:pP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3842161380"/>
              </p:ext>
            </p:extLst>
          </p:nvPr>
        </p:nvGraphicFramePr>
        <p:xfrm>
          <a:off x="323528" y="1462241"/>
          <a:ext cx="8352928" cy="4203551"/>
        </p:xfrm>
        <a:graphic>
          <a:graphicData uri="http://schemas.openxmlformats.org/drawingml/2006/table">
            <a:tbl>
              <a:tblPr firstRow="1" bandRow="1">
                <a:tableStyleId>{F5AB1C69-6EDB-4FF4-983F-18BD219EF322}</a:tableStyleId>
              </a:tblPr>
              <a:tblGrid>
                <a:gridCol w="1368152"/>
                <a:gridCol w="6984776"/>
              </a:tblGrid>
              <a:tr h="444247">
                <a:tc>
                  <a:txBody>
                    <a:bodyPr/>
                    <a:lstStyle/>
                    <a:p>
                      <a:pPr>
                        <a:spcBef>
                          <a:spcPts val="300"/>
                        </a:spcBef>
                        <a:spcAft>
                          <a:spcPts val="300"/>
                        </a:spcAft>
                      </a:pPr>
                      <a:r>
                        <a:rPr lang="zh-TW" altLang="en-US" sz="2300" dirty="0" smtClean="0"/>
                        <a:t>案例十一</a:t>
                      </a:r>
                      <a:endParaRPr lang="zh-TW" altLang="en-US" sz="2300" dirty="0"/>
                    </a:p>
                  </a:txBody>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zh-TW" altLang="en-US" sz="2300" dirty="0"/>
                    </a:p>
                  </a:txBody>
                  <a:tcPr/>
                </a:tc>
              </a:tr>
              <a:tr h="3759304">
                <a:tc>
                  <a:txBody>
                    <a:bodyPr/>
                    <a:lstStyle/>
                    <a:p>
                      <a:pPr marL="0" algn="just" defTabSz="914400" rtl="0" eaLnBrk="1" latinLnBrk="0" hangingPunct="1">
                        <a:spcBef>
                          <a:spcPts val="300"/>
                        </a:spcBef>
                        <a:spcAft>
                          <a:spcPts val="300"/>
                        </a:spcAft>
                      </a:pPr>
                      <a:r>
                        <a:rPr kumimoji="1" lang="zh-TW" altLang="en-US" sz="2400" kern="1200" dirty="0" smtClean="0">
                          <a:solidFill>
                            <a:srgbClr val="003399"/>
                          </a:solidFill>
                          <a:latin typeface="微軟正黑體" pitchFamily="34" charset="-120"/>
                          <a:ea typeface="微軟正黑體" pitchFamily="34" charset="-120"/>
                          <a:cs typeface="Arial" pitchFamily="34" charset="0"/>
                        </a:rPr>
                        <a:t>採購法強制仲裁規定應擴大適用</a:t>
                      </a:r>
                      <a:endParaRPr kumimoji="1" lang="zh-TW" altLang="en-US" sz="2400" kern="1200" dirty="0">
                        <a:solidFill>
                          <a:srgbClr val="003399"/>
                        </a:solidFill>
                        <a:latin typeface="微軟正黑體" pitchFamily="34" charset="-120"/>
                        <a:ea typeface="微軟正黑體" pitchFamily="34" charset="-120"/>
                        <a:cs typeface="Arial" pitchFamily="34" charset="0"/>
                      </a:endParaRPr>
                    </a:p>
                  </a:txBody>
                  <a:tcPr/>
                </a:tc>
                <a:tc>
                  <a:txBody>
                    <a:bodyPr/>
                    <a:lstStyle/>
                    <a:p>
                      <a:pPr marL="269875" marR="0" indent="-269875"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1.</a:t>
                      </a:r>
                      <a:r>
                        <a:rPr lang="zh-TW" altLang="en-US" sz="2400" b="0" kern="1200" dirty="0" smtClean="0">
                          <a:solidFill>
                            <a:srgbClr val="003399"/>
                          </a:solidFill>
                          <a:latin typeface="微軟正黑體" pitchFamily="34" charset="-120"/>
                          <a:ea typeface="微軟正黑體" pitchFamily="34" charset="-120"/>
                          <a:cs typeface="Arial" pitchFamily="34" charset="0"/>
                        </a:rPr>
                        <a:t>採購法第</a:t>
                      </a:r>
                      <a:r>
                        <a:rPr lang="en-US" altLang="zh-TW" sz="2400" b="0" kern="1200" dirty="0" smtClean="0">
                          <a:solidFill>
                            <a:srgbClr val="003399"/>
                          </a:solidFill>
                          <a:latin typeface="微軟正黑體" pitchFamily="34" charset="-120"/>
                          <a:ea typeface="微軟正黑體" pitchFamily="34" charset="-120"/>
                          <a:cs typeface="Arial" pitchFamily="34" charset="0"/>
                        </a:rPr>
                        <a:t>85</a:t>
                      </a:r>
                      <a:r>
                        <a:rPr lang="zh-TW" altLang="en-US" sz="2400" b="0" kern="1200" dirty="0" smtClean="0">
                          <a:solidFill>
                            <a:srgbClr val="003399"/>
                          </a:solidFill>
                          <a:latin typeface="微軟正黑體" pitchFamily="34" charset="-120"/>
                          <a:ea typeface="微軟正黑體" pitchFamily="34" charset="-120"/>
                          <a:cs typeface="Arial" pitchFamily="34" charset="0"/>
                        </a:rPr>
                        <a:t>條之</a:t>
                      </a:r>
                      <a:r>
                        <a:rPr lang="en-US" altLang="zh-TW" sz="2400" b="0" kern="1200" dirty="0" smtClean="0">
                          <a:solidFill>
                            <a:srgbClr val="003399"/>
                          </a:solidFill>
                          <a:latin typeface="微軟正黑體" pitchFamily="34" charset="-120"/>
                          <a:ea typeface="微軟正黑體" pitchFamily="34" charset="-120"/>
                          <a:cs typeface="Arial" pitchFamily="34" charset="0"/>
                        </a:rPr>
                        <a:t>1</a:t>
                      </a:r>
                      <a:r>
                        <a:rPr lang="zh-TW" altLang="en-US" sz="2400" b="0" kern="1200" dirty="0" smtClean="0">
                          <a:solidFill>
                            <a:srgbClr val="003399"/>
                          </a:solidFill>
                          <a:latin typeface="微軟正黑體" pitchFamily="34" charset="-120"/>
                          <a:ea typeface="微軟正黑體" pitchFamily="34" charset="-120"/>
                          <a:cs typeface="Arial" pitchFamily="34" charset="0"/>
                        </a:rPr>
                        <a:t>第</a:t>
                      </a:r>
                      <a:r>
                        <a:rPr lang="en-US" altLang="zh-TW" sz="2400" b="0" kern="1200" dirty="0" smtClean="0">
                          <a:solidFill>
                            <a:srgbClr val="003399"/>
                          </a:solidFill>
                          <a:latin typeface="微軟正黑體" pitchFamily="34" charset="-120"/>
                          <a:ea typeface="微軟正黑體" pitchFamily="34" charset="-120"/>
                          <a:cs typeface="Arial" pitchFamily="34" charset="0"/>
                        </a:rPr>
                        <a:t>2</a:t>
                      </a:r>
                      <a:r>
                        <a:rPr lang="zh-TW" altLang="en-US" sz="2400" b="0" kern="1200" dirty="0" smtClean="0">
                          <a:solidFill>
                            <a:srgbClr val="003399"/>
                          </a:solidFill>
                          <a:latin typeface="微軟正黑體" pitchFamily="34" charset="-120"/>
                          <a:ea typeface="微軟正黑體" pitchFamily="34" charset="-120"/>
                          <a:cs typeface="Arial" pitchFamily="34" charset="0"/>
                        </a:rPr>
                        <a:t>項規定，</a:t>
                      </a:r>
                      <a:r>
                        <a:rPr lang="zh-TW" altLang="en-US" sz="2400" b="0" kern="1200" dirty="0" smtClean="0">
                          <a:solidFill>
                            <a:srgbClr val="FF0000"/>
                          </a:solidFill>
                          <a:latin typeface="微軟正黑體" pitchFamily="34" charset="-120"/>
                          <a:ea typeface="微軟正黑體" pitchFamily="34" charset="-120"/>
                          <a:cs typeface="Arial" pitchFamily="34" charset="0"/>
                        </a:rPr>
                        <a:t>工程及技術服務採購之調解</a:t>
                      </a:r>
                      <a:r>
                        <a:rPr lang="zh-TW" altLang="en-US" sz="2400" b="0" kern="1200" dirty="0" smtClean="0">
                          <a:solidFill>
                            <a:srgbClr val="003399"/>
                          </a:solidFill>
                          <a:latin typeface="微軟正黑體" pitchFamily="34" charset="-120"/>
                          <a:ea typeface="微軟正黑體" pitchFamily="34" charset="-120"/>
                          <a:cs typeface="Arial" pitchFamily="34" charset="0"/>
                        </a:rPr>
                        <a:t>，採購申訴審議委員會應提出調解建議或方案，其因機關不同意致調解不成立者，廠商提付仲裁，機關不得拒絕。</a:t>
                      </a:r>
                      <a:endParaRPr lang="en-US" altLang="zh-TW" sz="2400" b="0" kern="1200" dirty="0" smtClean="0">
                        <a:solidFill>
                          <a:srgbClr val="003399"/>
                        </a:solidFill>
                        <a:latin typeface="微軟正黑體" pitchFamily="34" charset="-120"/>
                        <a:ea typeface="微軟正黑體" pitchFamily="34" charset="-120"/>
                        <a:cs typeface="Arial" pitchFamily="34" charset="0"/>
                      </a:endParaRPr>
                    </a:p>
                    <a:p>
                      <a:pPr marL="361950" marR="0" indent="-36195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2.</a:t>
                      </a:r>
                      <a:r>
                        <a:rPr lang="zh-TW" altLang="en-US" sz="2400" b="1" kern="1200" dirty="0" smtClean="0">
                          <a:solidFill>
                            <a:srgbClr val="003399"/>
                          </a:solidFill>
                          <a:latin typeface="微軟正黑體" pitchFamily="34" charset="-120"/>
                          <a:ea typeface="微軟正黑體" pitchFamily="34" charset="-120"/>
                          <a:cs typeface="Arial" pitchFamily="34" charset="0"/>
                        </a:rPr>
                        <a:t>檢討</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kumimoji="1" lang="zh-TW" altLang="en-US" sz="2400" kern="1200" dirty="0" smtClean="0">
                          <a:solidFill>
                            <a:srgbClr val="003399"/>
                          </a:solidFill>
                          <a:latin typeface="微軟正黑體" pitchFamily="34" charset="-120"/>
                          <a:ea typeface="微軟正黑體" pitchFamily="34" charset="-120"/>
                          <a:cs typeface="Arial" pitchFamily="34" charset="0"/>
                        </a:rPr>
                        <a:t>外界反映仲裁有助快速解決履約爭議，提升政府採購效能，爰強制仲裁之適用範圍應</a:t>
                      </a:r>
                      <a:r>
                        <a:rPr kumimoji="1" lang="zh-TW" altLang="en-US" sz="2400" kern="1200" dirty="0" smtClean="0">
                          <a:solidFill>
                            <a:srgbClr val="FF0000"/>
                          </a:solidFill>
                          <a:latin typeface="微軟正黑體" pitchFamily="34" charset="-120"/>
                          <a:ea typeface="微軟正黑體" pitchFamily="34" charset="-120"/>
                          <a:cs typeface="Arial" pitchFamily="34" charset="0"/>
                        </a:rPr>
                        <a:t>擴及至統包式財物採購及勞務採購</a:t>
                      </a:r>
                      <a:r>
                        <a:rPr kumimoji="1" lang="zh-TW" altLang="en-US" sz="2400" kern="1200" dirty="0" smtClean="0">
                          <a:solidFill>
                            <a:srgbClr val="003399"/>
                          </a:solidFill>
                          <a:latin typeface="微軟正黑體" pitchFamily="34" charset="-120"/>
                          <a:ea typeface="微軟正黑體" pitchFamily="34" charset="-120"/>
                          <a:cs typeface="Arial" pitchFamily="34" charset="0"/>
                        </a:rPr>
                        <a:t>。</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3.</a:t>
                      </a:r>
                      <a:r>
                        <a:rPr lang="zh-TW" altLang="en-US" sz="2400" b="1" kern="1200" dirty="0" smtClean="0">
                          <a:solidFill>
                            <a:srgbClr val="003399"/>
                          </a:solidFill>
                          <a:latin typeface="微軟正黑體" pitchFamily="34" charset="-120"/>
                          <a:ea typeface="微軟正黑體" pitchFamily="34" charset="-120"/>
                          <a:cs typeface="Arial" pitchFamily="34" charset="0"/>
                        </a:rPr>
                        <a:t>建議</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zh-TW" altLang="en-US" sz="2400" kern="1200" dirty="0" smtClean="0">
                          <a:solidFill>
                            <a:srgbClr val="003399"/>
                          </a:solidFill>
                          <a:latin typeface="微軟正黑體" pitchFamily="34" charset="-120"/>
                          <a:ea typeface="微軟正黑體" pitchFamily="34" charset="-120"/>
                          <a:cs typeface="Arial" pitchFamily="34" charset="0"/>
                        </a:rPr>
                        <a:t>檢討修正。</a:t>
                      </a:r>
                    </a:p>
                  </a:txBody>
                  <a:tcPr/>
                </a:tc>
              </a:tr>
            </a:tbl>
          </a:graphicData>
        </a:graphic>
      </p:graphicFrame>
    </p:spTree>
    <p:extLst>
      <p:ext uri="{BB962C8B-B14F-4D97-AF65-F5344CB8AC3E}">
        <p14:creationId xmlns:p14="http://schemas.microsoft.com/office/powerpoint/2010/main" val="4960044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60325" y="116632"/>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110000"/>
              </a:lnSpc>
              <a:spcBef>
                <a:spcPts val="300"/>
              </a:spcBef>
              <a:spcAft>
                <a:spcPts val="600"/>
              </a:spcAft>
              <a:buFont typeface="Wingdings" pitchFamily="2" charset="2"/>
              <a:buChar char="l"/>
              <a:defRPr sz="3600">
                <a:solidFill>
                  <a:schemeClr val="tx1"/>
                </a:solidFill>
                <a:latin typeface="Arial" pitchFamily="34" charset="0"/>
                <a:ea typeface="文鼎圓體M"/>
                <a:cs typeface="Arial" pitchFamily="34" charset="0"/>
              </a:defRPr>
            </a:lvl1pPr>
            <a:lvl2pPr marL="742950" indent="-285750" eaLnBrk="0" hangingPunct="0">
              <a:lnSpc>
                <a:spcPct val="110000"/>
              </a:lnSpc>
              <a:spcBef>
                <a:spcPts val="300"/>
              </a:spcBef>
              <a:spcAft>
                <a:spcPts val="600"/>
              </a:spcAft>
              <a:buFont typeface="Wingdings" pitchFamily="2" charset="2"/>
              <a:buChar char="Ø"/>
              <a:defRPr sz="3200">
                <a:solidFill>
                  <a:schemeClr val="tx1"/>
                </a:solidFill>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solidFill>
                  <a:schemeClr val="tx1"/>
                </a:solidFill>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9pPr>
          </a:lstStyle>
          <a:p>
            <a:pPr marL="0" lvl="1" indent="0" algn="ctr" eaLnBrk="1" fontAlgn="auto" hangingPunct="1">
              <a:lnSpc>
                <a:spcPct val="100000"/>
              </a:lnSpc>
              <a:spcBef>
                <a:spcPct val="0"/>
              </a:spcBef>
              <a:spcAft>
                <a:spcPct val="0"/>
              </a:spcAft>
              <a:buFont typeface="Wingdings" pitchFamily="2" charset="2"/>
              <a:buNone/>
            </a:pPr>
            <a:endPar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None/>
            </a:pPr>
            <a:r>
              <a:rPr lang="zh-TW" altLang="en-US"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肆、建議檢討案例</a:t>
            </a:r>
            <a:r>
              <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(12/14)</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Font typeface="Wingdings" pitchFamily="2" charset="2"/>
              <a:buNone/>
            </a:pP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2981303059"/>
              </p:ext>
            </p:extLst>
          </p:nvPr>
        </p:nvGraphicFramePr>
        <p:xfrm>
          <a:off x="323528" y="1082377"/>
          <a:ext cx="8352928" cy="5442967"/>
        </p:xfrm>
        <a:graphic>
          <a:graphicData uri="http://schemas.openxmlformats.org/drawingml/2006/table">
            <a:tbl>
              <a:tblPr firstRow="1" bandRow="1">
                <a:tableStyleId>{F5AB1C69-6EDB-4FF4-983F-18BD219EF322}</a:tableStyleId>
              </a:tblPr>
              <a:tblGrid>
                <a:gridCol w="1368152"/>
                <a:gridCol w="6984776"/>
              </a:tblGrid>
              <a:tr h="444247">
                <a:tc>
                  <a:txBody>
                    <a:bodyPr/>
                    <a:lstStyle/>
                    <a:p>
                      <a:pPr>
                        <a:spcBef>
                          <a:spcPts val="300"/>
                        </a:spcBef>
                        <a:spcAft>
                          <a:spcPts val="300"/>
                        </a:spcAft>
                      </a:pPr>
                      <a:r>
                        <a:rPr lang="zh-TW" altLang="en-US" sz="2300" dirty="0" smtClean="0"/>
                        <a:t>案例十二</a:t>
                      </a:r>
                      <a:endParaRPr lang="zh-TW" altLang="en-US" sz="2300" dirty="0"/>
                    </a:p>
                  </a:txBody>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zh-TW" altLang="en-US" sz="2300" dirty="0"/>
                    </a:p>
                  </a:txBody>
                  <a:tcPr/>
                </a:tc>
              </a:tr>
              <a:tr h="3759304">
                <a:tc>
                  <a:txBody>
                    <a:bodyPr/>
                    <a:lstStyle/>
                    <a:p>
                      <a:pPr marL="0" algn="just" defTabSz="914400" rtl="0" eaLnBrk="1" latinLnBrk="0" hangingPunct="1">
                        <a:spcBef>
                          <a:spcPts val="300"/>
                        </a:spcBef>
                        <a:spcAft>
                          <a:spcPts val="300"/>
                        </a:spcAft>
                      </a:pPr>
                      <a:r>
                        <a:rPr kumimoji="1" lang="zh-TW" altLang="en-US" sz="2400" kern="1200" dirty="0" smtClean="0">
                          <a:solidFill>
                            <a:srgbClr val="003399"/>
                          </a:solidFill>
                          <a:latin typeface="微軟正黑體" pitchFamily="34" charset="-120"/>
                          <a:ea typeface="微軟正黑體" pitchFamily="34" charset="-120"/>
                          <a:cs typeface="Arial" pitchFamily="34" charset="0"/>
                        </a:rPr>
                        <a:t>公告政府採購不良廠商之停權適用範圍</a:t>
                      </a:r>
                      <a:endParaRPr kumimoji="1" lang="zh-TW" altLang="en-US" sz="2400" kern="1200" dirty="0">
                        <a:solidFill>
                          <a:srgbClr val="003399"/>
                        </a:solidFill>
                        <a:latin typeface="微軟正黑體" pitchFamily="34" charset="-120"/>
                        <a:ea typeface="微軟正黑體" pitchFamily="34" charset="-120"/>
                        <a:cs typeface="Arial" pitchFamily="34" charset="0"/>
                      </a:endParaRPr>
                    </a:p>
                  </a:txBody>
                  <a:tcPr/>
                </a:tc>
                <a:tc>
                  <a:txBody>
                    <a:bodyPr/>
                    <a:lstStyle/>
                    <a:p>
                      <a:pPr marL="0" marR="0" indent="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en-US" altLang="zh-TW" sz="2300" b="1" kern="1200" dirty="0" smtClean="0">
                          <a:solidFill>
                            <a:srgbClr val="003399"/>
                          </a:solidFill>
                          <a:latin typeface="微軟正黑體" pitchFamily="34" charset="-120"/>
                          <a:ea typeface="微軟正黑體" pitchFamily="34" charset="-120"/>
                          <a:cs typeface="Arial" pitchFamily="34" charset="0"/>
                        </a:rPr>
                        <a:t>1.</a:t>
                      </a:r>
                    </a:p>
                    <a:p>
                      <a:pPr marL="357188" marR="0" indent="-357188"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en-US" altLang="zh-TW" sz="2300" b="0" kern="1200" dirty="0" smtClean="0">
                          <a:solidFill>
                            <a:srgbClr val="003399"/>
                          </a:solidFill>
                          <a:latin typeface="微軟正黑體" pitchFamily="34" charset="-120"/>
                          <a:ea typeface="微軟正黑體" pitchFamily="34" charset="-120"/>
                          <a:cs typeface="Arial" pitchFamily="34" charset="0"/>
                        </a:rPr>
                        <a:t>(1)</a:t>
                      </a:r>
                      <a:r>
                        <a:rPr lang="zh-TW" altLang="en-US" sz="2300" b="0" kern="1200" dirty="0" smtClean="0">
                          <a:solidFill>
                            <a:srgbClr val="003399"/>
                          </a:solidFill>
                          <a:latin typeface="微軟正黑體" pitchFamily="34" charset="-120"/>
                          <a:ea typeface="微軟正黑體" pitchFamily="34" charset="-120"/>
                          <a:cs typeface="Arial" pitchFamily="34" charset="0"/>
                        </a:rPr>
                        <a:t>採購法第</a:t>
                      </a:r>
                      <a:r>
                        <a:rPr lang="en-US" altLang="zh-TW" sz="2300" b="0" kern="1200" dirty="0" smtClean="0">
                          <a:solidFill>
                            <a:srgbClr val="003399"/>
                          </a:solidFill>
                          <a:latin typeface="微軟正黑體" pitchFamily="34" charset="-120"/>
                          <a:ea typeface="微軟正黑體" pitchFamily="34" charset="-120"/>
                          <a:cs typeface="Arial" pitchFamily="34" charset="0"/>
                        </a:rPr>
                        <a:t>101</a:t>
                      </a:r>
                      <a:r>
                        <a:rPr lang="zh-TW" altLang="en-US" sz="2300" b="0" kern="1200" dirty="0" smtClean="0">
                          <a:solidFill>
                            <a:srgbClr val="003399"/>
                          </a:solidFill>
                          <a:latin typeface="微軟正黑體" pitchFamily="34" charset="-120"/>
                          <a:ea typeface="微軟正黑體" pitchFamily="34" charset="-120"/>
                          <a:cs typeface="Arial" pitchFamily="34" charset="0"/>
                        </a:rPr>
                        <a:t>條至</a:t>
                      </a:r>
                      <a:r>
                        <a:rPr lang="en-US" altLang="zh-TW" sz="2300" b="0" kern="1200" dirty="0" smtClean="0">
                          <a:solidFill>
                            <a:srgbClr val="003399"/>
                          </a:solidFill>
                          <a:latin typeface="微軟正黑體" pitchFamily="34" charset="-120"/>
                          <a:ea typeface="微軟正黑體" pitchFamily="34" charset="-120"/>
                          <a:cs typeface="Arial" pitchFamily="34" charset="0"/>
                        </a:rPr>
                        <a:t>103</a:t>
                      </a:r>
                      <a:r>
                        <a:rPr lang="zh-TW" altLang="en-US" sz="2300" b="0" kern="1200" dirty="0" smtClean="0">
                          <a:solidFill>
                            <a:srgbClr val="003399"/>
                          </a:solidFill>
                          <a:latin typeface="微軟正黑體" pitchFamily="34" charset="-120"/>
                          <a:ea typeface="微軟正黑體" pitchFamily="34" charset="-120"/>
                          <a:cs typeface="Arial" pitchFamily="34" charset="0"/>
                        </a:rPr>
                        <a:t>條規定，機關辦理採購，發 現廠商有違法或重大違約之情形，經審議無誤者，將不良廠商刊登於政府採購公報，並列於政府採購資訊系統「拒絕往來廠商公告區」，供日後各機關開標前查詢。</a:t>
                      </a:r>
                      <a:endParaRPr lang="en-US" altLang="zh-TW" sz="2300" b="0" kern="1200" dirty="0" smtClean="0">
                        <a:solidFill>
                          <a:srgbClr val="003399"/>
                        </a:solidFill>
                        <a:latin typeface="微軟正黑體" pitchFamily="34" charset="-120"/>
                        <a:ea typeface="微軟正黑體" pitchFamily="34" charset="-120"/>
                        <a:cs typeface="Arial" pitchFamily="34" charset="0"/>
                      </a:endParaRPr>
                    </a:p>
                    <a:p>
                      <a:pPr marL="361950" marR="0" indent="-36195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en-US" altLang="zh-TW" sz="2300" b="0" kern="1200" dirty="0" smtClean="0">
                          <a:solidFill>
                            <a:srgbClr val="003399"/>
                          </a:solidFill>
                          <a:latin typeface="微軟正黑體" pitchFamily="34" charset="-120"/>
                          <a:ea typeface="微軟正黑體" pitchFamily="34" charset="-120"/>
                          <a:cs typeface="Arial" pitchFamily="34" charset="0"/>
                        </a:rPr>
                        <a:t>(2)</a:t>
                      </a:r>
                      <a:r>
                        <a:rPr lang="zh-TW" altLang="en-US" sz="2300" b="0" kern="1200" dirty="0" smtClean="0">
                          <a:solidFill>
                            <a:srgbClr val="003399"/>
                          </a:solidFill>
                          <a:latin typeface="微軟正黑體" pitchFamily="34" charset="-120"/>
                          <a:ea typeface="微軟正黑體" pitchFamily="34" charset="-120"/>
                          <a:cs typeface="Arial" pitchFamily="34" charset="0"/>
                        </a:rPr>
                        <a:t>列為拒絕往來廠商，將受停權處分，於停權期間不得參加投標</a:t>
                      </a:r>
                      <a:r>
                        <a:rPr lang="zh-TW" altLang="en-US" sz="2300" b="0" kern="1200" baseline="0" dirty="0" smtClean="0">
                          <a:solidFill>
                            <a:srgbClr val="003399"/>
                          </a:solidFill>
                          <a:latin typeface="微軟正黑體" pitchFamily="34" charset="-120"/>
                          <a:ea typeface="微軟正黑體" pitchFamily="34" charset="-120"/>
                          <a:cs typeface="Arial" pitchFamily="34" charset="0"/>
                        </a:rPr>
                        <a:t>或作為決標對象或分包廠商。</a:t>
                      </a:r>
                      <a:endParaRPr lang="en-US" altLang="zh-TW" sz="2300" b="0" kern="1200" baseline="0" dirty="0" smtClean="0">
                        <a:solidFill>
                          <a:srgbClr val="003399"/>
                        </a:solidFill>
                        <a:latin typeface="微軟正黑體" pitchFamily="34" charset="-120"/>
                        <a:ea typeface="微軟正黑體" pitchFamily="34" charset="-120"/>
                        <a:cs typeface="Arial" pitchFamily="34" charset="0"/>
                      </a:endParaRPr>
                    </a:p>
                    <a:p>
                      <a:pPr marL="361950" marR="0" indent="-36195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en-US" altLang="zh-TW" sz="2300" b="1" kern="1200" dirty="0" smtClean="0">
                          <a:solidFill>
                            <a:srgbClr val="003399"/>
                          </a:solidFill>
                          <a:latin typeface="微軟正黑體" pitchFamily="34" charset="-120"/>
                          <a:ea typeface="微軟正黑體" pitchFamily="34" charset="-120"/>
                          <a:cs typeface="Arial" pitchFamily="34" charset="0"/>
                        </a:rPr>
                        <a:t>2.</a:t>
                      </a:r>
                      <a:r>
                        <a:rPr lang="zh-TW" altLang="en-US" sz="2300" b="1" kern="1200" dirty="0" smtClean="0">
                          <a:solidFill>
                            <a:srgbClr val="003399"/>
                          </a:solidFill>
                          <a:latin typeface="微軟正黑體" pitchFamily="34" charset="-120"/>
                          <a:ea typeface="微軟正黑體" pitchFamily="34" charset="-120"/>
                          <a:cs typeface="Arial" pitchFamily="34" charset="0"/>
                        </a:rPr>
                        <a:t>檢討</a:t>
                      </a:r>
                      <a:endParaRPr lang="en-US" altLang="zh-TW" sz="2300" b="1"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kumimoji="1" lang="zh-TW" altLang="en-US" sz="2300" kern="1200" dirty="0" smtClean="0">
                          <a:solidFill>
                            <a:srgbClr val="003399"/>
                          </a:solidFill>
                          <a:latin typeface="微軟正黑體" pitchFamily="34" charset="-120"/>
                          <a:ea typeface="微軟正黑體" pitchFamily="34" charset="-120"/>
                          <a:cs typeface="Arial" pitchFamily="34" charset="0"/>
                        </a:rPr>
                        <a:t>商會反映常有因員工為個人利益而涉及之疏失行為，造成廠商被限制於</a:t>
                      </a:r>
                      <a:r>
                        <a:rPr kumimoji="1" lang="en-US" altLang="zh-TW" sz="2300" kern="1200" dirty="0" smtClean="0">
                          <a:solidFill>
                            <a:srgbClr val="003399"/>
                          </a:solidFill>
                          <a:latin typeface="微軟正黑體" pitchFamily="34" charset="-120"/>
                          <a:ea typeface="微軟正黑體" pitchFamily="34" charset="-120"/>
                          <a:cs typeface="Arial" pitchFamily="34" charset="0"/>
                        </a:rPr>
                        <a:t>1</a:t>
                      </a:r>
                      <a:r>
                        <a:rPr kumimoji="1" lang="zh-TW" altLang="en-US" sz="2300" kern="1200" dirty="0" smtClean="0">
                          <a:solidFill>
                            <a:srgbClr val="003399"/>
                          </a:solidFill>
                          <a:latin typeface="微軟正黑體" pitchFamily="34" charset="-120"/>
                          <a:ea typeface="微軟正黑體" pitchFamily="34" charset="-120"/>
                          <a:cs typeface="Arial" pitchFamily="34" charset="0"/>
                        </a:rPr>
                        <a:t>至</a:t>
                      </a:r>
                      <a:r>
                        <a:rPr kumimoji="1" lang="en-US" altLang="zh-TW" sz="2300" kern="1200" dirty="0" smtClean="0">
                          <a:solidFill>
                            <a:srgbClr val="003399"/>
                          </a:solidFill>
                          <a:latin typeface="微軟正黑體" pitchFamily="34" charset="-120"/>
                          <a:ea typeface="微軟正黑體" pitchFamily="34" charset="-120"/>
                          <a:cs typeface="Arial" pitchFamily="34" charset="0"/>
                        </a:rPr>
                        <a:t>3</a:t>
                      </a:r>
                      <a:r>
                        <a:rPr kumimoji="1" lang="zh-TW" altLang="en-US" sz="2300" kern="1200" dirty="0" smtClean="0">
                          <a:solidFill>
                            <a:srgbClr val="003399"/>
                          </a:solidFill>
                          <a:latin typeface="微軟正黑體" pitchFamily="34" charset="-120"/>
                          <a:ea typeface="微軟正黑體" pitchFamily="34" charset="-120"/>
                          <a:cs typeface="Arial" pitchFamily="34" charset="0"/>
                        </a:rPr>
                        <a:t>年期間，禁止投標、不得作為決標對象或擔任下包廠商，不符合比例原則。</a:t>
                      </a:r>
                      <a:endParaRPr lang="en-US" altLang="zh-TW" sz="2300" b="1"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en-US" altLang="zh-TW" sz="2300" b="1" kern="1200" dirty="0" smtClean="0">
                          <a:solidFill>
                            <a:srgbClr val="003399"/>
                          </a:solidFill>
                          <a:latin typeface="微軟正黑體" pitchFamily="34" charset="-120"/>
                          <a:ea typeface="微軟正黑體" pitchFamily="34" charset="-120"/>
                          <a:cs typeface="Arial" pitchFamily="34" charset="0"/>
                        </a:rPr>
                        <a:t>3.</a:t>
                      </a:r>
                      <a:r>
                        <a:rPr lang="zh-TW" altLang="en-US" sz="2300" b="1" kern="1200" dirty="0" smtClean="0">
                          <a:solidFill>
                            <a:srgbClr val="003399"/>
                          </a:solidFill>
                          <a:latin typeface="微軟正黑體" pitchFamily="34" charset="-120"/>
                          <a:ea typeface="微軟正黑體" pitchFamily="34" charset="-120"/>
                          <a:cs typeface="Arial" pitchFamily="34" charset="0"/>
                        </a:rPr>
                        <a:t>建議</a:t>
                      </a:r>
                      <a:endParaRPr lang="en-US" altLang="zh-TW" sz="2300" b="1" kern="12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0">
                        <a:lnSpc>
                          <a:spcPct val="100000"/>
                        </a:lnSpc>
                        <a:spcBef>
                          <a:spcPts val="0"/>
                        </a:spcBef>
                        <a:spcAft>
                          <a:spcPts val="0"/>
                        </a:spcAft>
                        <a:buClrTx/>
                        <a:buSzTx/>
                        <a:buFont typeface="Wingdings" panose="05000000000000000000" pitchFamily="2" charset="2"/>
                        <a:buNone/>
                        <a:tabLst/>
                        <a:defRPr/>
                      </a:pPr>
                      <a:r>
                        <a:rPr lang="zh-TW" altLang="en-US" sz="2300" kern="1200" dirty="0" smtClean="0">
                          <a:solidFill>
                            <a:srgbClr val="003399"/>
                          </a:solidFill>
                          <a:latin typeface="微軟正黑體" pitchFamily="34" charset="-120"/>
                          <a:ea typeface="微軟正黑體" pitchFamily="34" charset="-120"/>
                          <a:cs typeface="Arial" pitchFamily="34" charset="0"/>
                        </a:rPr>
                        <a:t>檢討修正。</a:t>
                      </a:r>
                    </a:p>
                  </a:txBody>
                  <a:tcPr/>
                </a:tc>
              </a:tr>
            </a:tbl>
          </a:graphicData>
        </a:graphic>
      </p:graphicFrame>
    </p:spTree>
    <p:extLst>
      <p:ext uri="{BB962C8B-B14F-4D97-AF65-F5344CB8AC3E}">
        <p14:creationId xmlns:p14="http://schemas.microsoft.com/office/powerpoint/2010/main" val="936162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txBox="1">
            <a:spLocks/>
          </p:cNvSpPr>
          <p:nvPr/>
        </p:nvSpPr>
        <p:spPr>
          <a:xfrm>
            <a:off x="428014" y="165278"/>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TW"/>
            </a:defPPr>
            <a:lvl1pPr marL="360000" algn="ctr" eaLnBrk="1" fontAlgn="auto" hangingPunct="1">
              <a:lnSpc>
                <a:spcPct val="90000"/>
              </a:lnSpc>
              <a:spcAft>
                <a:spcPts val="0"/>
              </a:spcAft>
              <a:tabLst>
                <a:tab pos="2144713" algn="l"/>
              </a:tabLst>
              <a:defRPr sz="4000" b="1">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zh-TW" altLang="en-US" sz="4800" dirty="0"/>
              <a:t>大    綱</a:t>
            </a:r>
          </a:p>
        </p:txBody>
      </p:sp>
      <p:sp>
        <p:nvSpPr>
          <p:cNvPr id="3" name="矩形 2"/>
          <p:cNvSpPr/>
          <p:nvPr/>
        </p:nvSpPr>
        <p:spPr>
          <a:xfrm>
            <a:off x="728539" y="1196752"/>
            <a:ext cx="7129958" cy="4585871"/>
          </a:xfrm>
          <a:prstGeom prst="rect">
            <a:avLst/>
          </a:prstGeom>
        </p:spPr>
        <p:txBody>
          <a:bodyPr wrap="square">
            <a:spAutoFit/>
          </a:bodyPr>
          <a:lstStyle/>
          <a:p>
            <a:pPr marL="73025" lvl="1" fontAlgn="auto">
              <a:spcBef>
                <a:spcPts val="1200"/>
              </a:spcBef>
              <a:spcAft>
                <a:spcPts val="1200"/>
              </a:spcAft>
            </a:pPr>
            <a:r>
              <a:rPr lang="zh-TW" altLang="en-US" sz="32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壹</a:t>
            </a:r>
            <a:r>
              <a:rPr lang="zh-TW" altLang="en-US" sz="32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、前言</a:t>
            </a:r>
            <a:endParaRPr lang="en-US" altLang="zh-TW" sz="32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73025" lvl="1" fontAlgn="auto">
              <a:spcBef>
                <a:spcPts val="1200"/>
              </a:spcBef>
              <a:spcAft>
                <a:spcPts val="1200"/>
              </a:spcAft>
              <a:tabLst>
                <a:tab pos="2144713" algn="l"/>
              </a:tabLst>
            </a:pPr>
            <a:r>
              <a:rPr lang="zh-TW" altLang="en-US" sz="32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貳、現況檢討</a:t>
            </a:r>
            <a:endParaRPr lang="en-US" altLang="zh-TW" sz="32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74250" lvl="1" fontAlgn="auto">
              <a:spcBef>
                <a:spcPts val="1200"/>
              </a:spcBef>
              <a:spcAft>
                <a:spcPts val="1200"/>
              </a:spcAft>
              <a:tabLst>
                <a:tab pos="2144713" algn="l"/>
              </a:tabLst>
            </a:pPr>
            <a:r>
              <a:rPr lang="zh-TW" altLang="en-US" sz="32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參、鬆綁策略</a:t>
            </a:r>
            <a:endParaRPr lang="en-US" altLang="zh-TW" sz="32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74250" lvl="1" fontAlgn="auto">
              <a:spcBef>
                <a:spcPts val="1200"/>
              </a:spcBef>
              <a:spcAft>
                <a:spcPts val="1200"/>
              </a:spcAft>
              <a:tabLst>
                <a:tab pos="2144713" algn="l"/>
              </a:tabLst>
            </a:pPr>
            <a:r>
              <a:rPr lang="zh-TW" altLang="en-US" sz="32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肆、建議檢討案例</a:t>
            </a:r>
            <a:endParaRPr lang="en-US" altLang="zh-TW" sz="32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74250" lvl="1" fontAlgn="auto">
              <a:spcBef>
                <a:spcPts val="1200"/>
              </a:spcBef>
              <a:spcAft>
                <a:spcPts val="1200"/>
              </a:spcAft>
              <a:tabLst>
                <a:tab pos="2144713" algn="l"/>
              </a:tabLst>
            </a:pPr>
            <a:r>
              <a:rPr lang="zh-TW" altLang="en-US" sz="32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伍、各部會應辦事項</a:t>
            </a:r>
            <a:endParaRPr lang="en-US" altLang="zh-TW" sz="32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74250" lvl="1" fontAlgn="auto">
              <a:spcBef>
                <a:spcPts val="1200"/>
              </a:spcBef>
              <a:spcAft>
                <a:spcPts val="1200"/>
              </a:spcAft>
              <a:tabLst>
                <a:tab pos="2144713" algn="l"/>
              </a:tabLst>
            </a:pPr>
            <a:r>
              <a:rPr lang="zh-TW" altLang="en-US" sz="32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陸、結語</a:t>
            </a:r>
            <a:endParaRPr lang="en-US" altLang="zh-TW" sz="32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7850766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60325" y="116632"/>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110000"/>
              </a:lnSpc>
              <a:spcBef>
                <a:spcPts val="300"/>
              </a:spcBef>
              <a:spcAft>
                <a:spcPts val="600"/>
              </a:spcAft>
              <a:buFont typeface="Wingdings" pitchFamily="2" charset="2"/>
              <a:buChar char="l"/>
              <a:defRPr sz="3600">
                <a:solidFill>
                  <a:schemeClr val="tx1"/>
                </a:solidFill>
                <a:latin typeface="Arial" pitchFamily="34" charset="0"/>
                <a:ea typeface="文鼎圓體M"/>
                <a:cs typeface="Arial" pitchFamily="34" charset="0"/>
              </a:defRPr>
            </a:lvl1pPr>
            <a:lvl2pPr marL="742950" indent="-285750" eaLnBrk="0" hangingPunct="0">
              <a:lnSpc>
                <a:spcPct val="110000"/>
              </a:lnSpc>
              <a:spcBef>
                <a:spcPts val="300"/>
              </a:spcBef>
              <a:spcAft>
                <a:spcPts val="600"/>
              </a:spcAft>
              <a:buFont typeface="Wingdings" pitchFamily="2" charset="2"/>
              <a:buChar char="Ø"/>
              <a:defRPr sz="3200">
                <a:solidFill>
                  <a:schemeClr val="tx1"/>
                </a:solidFill>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solidFill>
                  <a:schemeClr val="tx1"/>
                </a:solidFill>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9pPr>
          </a:lstStyle>
          <a:p>
            <a:pPr marL="0" lvl="1" indent="0" algn="ctr" eaLnBrk="1" fontAlgn="auto" hangingPunct="1">
              <a:lnSpc>
                <a:spcPct val="100000"/>
              </a:lnSpc>
              <a:spcBef>
                <a:spcPct val="0"/>
              </a:spcBef>
              <a:spcAft>
                <a:spcPct val="0"/>
              </a:spcAft>
              <a:buFont typeface="Wingdings" pitchFamily="2" charset="2"/>
              <a:buNone/>
            </a:pPr>
            <a:endPar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None/>
            </a:pPr>
            <a:r>
              <a:rPr lang="zh-TW" altLang="en-US"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肆、建議檢討案例</a:t>
            </a:r>
            <a:r>
              <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(13/14)</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Font typeface="Wingdings" pitchFamily="2" charset="2"/>
              <a:buNone/>
            </a:pP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2691768316"/>
              </p:ext>
            </p:extLst>
          </p:nvPr>
        </p:nvGraphicFramePr>
        <p:xfrm>
          <a:off x="323528" y="1225257"/>
          <a:ext cx="8352928" cy="4498087"/>
        </p:xfrm>
        <a:graphic>
          <a:graphicData uri="http://schemas.openxmlformats.org/drawingml/2006/table">
            <a:tbl>
              <a:tblPr firstRow="1" bandRow="1">
                <a:tableStyleId>{F5AB1C69-6EDB-4FF4-983F-18BD219EF322}</a:tableStyleId>
              </a:tblPr>
              <a:tblGrid>
                <a:gridCol w="1368152"/>
                <a:gridCol w="6984776"/>
              </a:tblGrid>
              <a:tr h="444247">
                <a:tc>
                  <a:txBody>
                    <a:bodyPr/>
                    <a:lstStyle/>
                    <a:p>
                      <a:pPr>
                        <a:spcBef>
                          <a:spcPts val="300"/>
                        </a:spcBef>
                        <a:spcAft>
                          <a:spcPts val="300"/>
                        </a:spcAft>
                      </a:pPr>
                      <a:r>
                        <a:rPr lang="zh-TW" altLang="en-US" sz="2300" dirty="0" smtClean="0"/>
                        <a:t>案例十三</a:t>
                      </a:r>
                      <a:endParaRPr lang="zh-TW" altLang="en-US" sz="2300" dirty="0"/>
                    </a:p>
                  </a:txBody>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zh-TW" altLang="en-US" sz="2300" dirty="0"/>
                    </a:p>
                  </a:txBody>
                  <a:tcPr/>
                </a:tc>
              </a:tr>
              <a:tr h="3759304">
                <a:tc>
                  <a:txBody>
                    <a:bodyPr/>
                    <a:lstStyle/>
                    <a:p>
                      <a:pPr algn="just">
                        <a:spcBef>
                          <a:spcPts val="300"/>
                        </a:spcBef>
                        <a:spcAft>
                          <a:spcPts val="300"/>
                        </a:spcAft>
                      </a:pPr>
                      <a:r>
                        <a:rPr kumimoji="1" lang="zh-TW" altLang="en-US" sz="2400" kern="1200" dirty="0" smtClean="0">
                          <a:solidFill>
                            <a:srgbClr val="003399"/>
                          </a:solidFill>
                          <a:latin typeface="微軟正黑體" pitchFamily="34" charset="-120"/>
                          <a:ea typeface="微軟正黑體" pitchFamily="34" charset="-120"/>
                          <a:cs typeface="Arial" pitchFamily="34" charset="0"/>
                        </a:rPr>
                        <a:t>心理師可否透過網路平台提供心理諮商服務</a:t>
                      </a:r>
                      <a:endParaRPr kumimoji="1" lang="zh-TW" altLang="en-US" sz="2400" kern="1200" dirty="0">
                        <a:solidFill>
                          <a:srgbClr val="003399"/>
                        </a:solidFill>
                        <a:latin typeface="微軟正黑體" pitchFamily="34" charset="-120"/>
                        <a:ea typeface="微軟正黑體" pitchFamily="34" charset="-120"/>
                        <a:cs typeface="Arial" pitchFamily="34" charset="0"/>
                      </a:endParaRPr>
                    </a:p>
                  </a:txBody>
                  <a:tcPr/>
                </a:tc>
                <a:tc>
                  <a:txBody>
                    <a:bodyPr/>
                    <a:lstStyle/>
                    <a:p>
                      <a:pPr marL="269875" marR="0" indent="-269875" algn="just"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en-US" altLang="zh-TW" sz="2400" b="1" dirty="0" smtClean="0">
                          <a:solidFill>
                            <a:srgbClr val="003399"/>
                          </a:solidFill>
                          <a:latin typeface="微軟正黑體" pitchFamily="34" charset="-120"/>
                          <a:ea typeface="微軟正黑體" pitchFamily="34" charset="-120"/>
                          <a:cs typeface="Arial" pitchFamily="34" charset="0"/>
                        </a:rPr>
                        <a:t>1.</a:t>
                      </a:r>
                      <a:r>
                        <a:rPr lang="zh-TW" altLang="en-US" sz="2400" dirty="0" smtClean="0">
                          <a:solidFill>
                            <a:srgbClr val="003399"/>
                          </a:solidFill>
                          <a:latin typeface="微軟正黑體" pitchFamily="34" charset="-120"/>
                          <a:ea typeface="微軟正黑體" pitchFamily="34" charset="-120"/>
                          <a:cs typeface="Arial" pitchFamily="34" charset="0"/>
                        </a:rPr>
                        <a:t>依</a:t>
                      </a:r>
                      <a:r>
                        <a:rPr lang="zh-TW" altLang="zh-TW" sz="2400" dirty="0" smtClean="0">
                          <a:solidFill>
                            <a:srgbClr val="003399"/>
                          </a:solidFill>
                          <a:latin typeface="微軟正黑體" pitchFamily="34" charset="-120"/>
                          <a:ea typeface="微軟正黑體" pitchFamily="34" charset="-120"/>
                          <a:cs typeface="Arial" pitchFamily="34" charset="0"/>
                        </a:rPr>
                        <a:t>心理師法</a:t>
                      </a:r>
                      <a:r>
                        <a:rPr lang="zh-TW" altLang="en-US" sz="2400" dirty="0" smtClean="0">
                          <a:solidFill>
                            <a:srgbClr val="003399"/>
                          </a:solidFill>
                          <a:latin typeface="微軟正黑體" pitchFamily="34" charset="-120"/>
                          <a:ea typeface="微軟正黑體" pitchFamily="34" charset="-120"/>
                          <a:cs typeface="Arial" pitchFamily="34" charset="0"/>
                        </a:rPr>
                        <a:t>第</a:t>
                      </a:r>
                      <a:r>
                        <a:rPr lang="en-US" altLang="zh-TW" sz="2400" dirty="0" smtClean="0">
                          <a:solidFill>
                            <a:srgbClr val="003399"/>
                          </a:solidFill>
                          <a:latin typeface="微軟正黑體" pitchFamily="34" charset="-120"/>
                          <a:ea typeface="微軟正黑體" pitchFamily="34" charset="-120"/>
                          <a:cs typeface="Arial" pitchFamily="34" charset="0"/>
                        </a:rPr>
                        <a:t>10</a:t>
                      </a:r>
                      <a:r>
                        <a:rPr lang="zh-TW" altLang="en-US" sz="2400" dirty="0" smtClean="0">
                          <a:solidFill>
                            <a:srgbClr val="003399"/>
                          </a:solidFill>
                          <a:latin typeface="微軟正黑體" pitchFamily="34" charset="-120"/>
                          <a:ea typeface="微軟正黑體" pitchFamily="34" charset="-120"/>
                          <a:cs typeface="Arial" pitchFamily="34" charset="0"/>
                        </a:rPr>
                        <a:t>條規定，</a:t>
                      </a:r>
                      <a:r>
                        <a:rPr lang="zh-TW" altLang="en-US" sz="2400" dirty="0" smtClean="0">
                          <a:solidFill>
                            <a:srgbClr val="FF0000"/>
                          </a:solidFill>
                          <a:latin typeface="微軟正黑體" pitchFamily="34" charset="-120"/>
                          <a:ea typeface="微軟正黑體" pitchFamily="34" charset="-120"/>
                          <a:cs typeface="Arial" pitchFamily="34" charset="0"/>
                        </a:rPr>
                        <a:t>心理師執業以一處為限，並應在主管機關認可之機構為之；</a:t>
                      </a:r>
                      <a:r>
                        <a:rPr lang="zh-TW" altLang="en-US" sz="2400" kern="1200" dirty="0" smtClean="0">
                          <a:solidFill>
                            <a:srgbClr val="003399"/>
                          </a:solidFill>
                          <a:latin typeface="微軟正黑體" pitchFamily="34" charset="-120"/>
                          <a:ea typeface="微軟正黑體" pitchFamily="34" charset="-120"/>
                          <a:cs typeface="Arial" pitchFamily="34" charset="0"/>
                        </a:rPr>
                        <a:t>衛福部進一步函釋心理師法</a:t>
                      </a:r>
                      <a:r>
                        <a:rPr lang="zh-TW" altLang="en-US" sz="2400" kern="1200" dirty="0" smtClean="0">
                          <a:solidFill>
                            <a:srgbClr val="FF0000"/>
                          </a:solidFill>
                          <a:latin typeface="微軟正黑體" pitchFamily="34" charset="-120"/>
                          <a:ea typeface="微軟正黑體" pitchFamily="34" charset="-120"/>
                          <a:cs typeface="Arial" pitchFamily="34" charset="0"/>
                        </a:rPr>
                        <a:t>並未准許心理師得利用</a:t>
                      </a:r>
                      <a:r>
                        <a:rPr lang="zh-TW" altLang="en-US" sz="2400" dirty="0" smtClean="0">
                          <a:solidFill>
                            <a:srgbClr val="FF0000"/>
                          </a:solidFill>
                          <a:latin typeface="微軟正黑體" pitchFamily="34" charset="-120"/>
                          <a:ea typeface="微軟正黑體" pitchFamily="34" charset="-120"/>
                          <a:cs typeface="Arial" pitchFamily="34" charset="0"/>
                        </a:rPr>
                        <a:t>網路方式進行心理師業務。</a:t>
                      </a:r>
                      <a:endParaRPr lang="zh-TW" altLang="en-US" sz="2400" dirty="0" smtClean="0">
                        <a:solidFill>
                          <a:srgbClr val="FF0000"/>
                        </a:solidFill>
                      </a:endParaRPr>
                    </a:p>
                    <a:p>
                      <a:pPr marL="0" marR="0" indent="0" algn="just"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en-US" altLang="zh-TW" sz="2400" b="1" dirty="0" smtClean="0">
                          <a:solidFill>
                            <a:srgbClr val="003399"/>
                          </a:solidFill>
                          <a:latin typeface="微軟正黑體" pitchFamily="34" charset="-120"/>
                          <a:ea typeface="微軟正黑體" pitchFamily="34" charset="-120"/>
                          <a:cs typeface="Arial" pitchFamily="34" charset="0"/>
                        </a:rPr>
                        <a:t>2.</a:t>
                      </a:r>
                      <a:r>
                        <a:rPr lang="zh-TW" altLang="en-US" sz="2400" b="1" dirty="0" smtClean="0">
                          <a:solidFill>
                            <a:srgbClr val="003399"/>
                          </a:solidFill>
                          <a:latin typeface="微軟正黑體" pitchFamily="34" charset="-120"/>
                          <a:ea typeface="微軟正黑體" pitchFamily="34" charset="-120"/>
                          <a:cs typeface="Arial" pitchFamily="34" charset="0"/>
                        </a:rPr>
                        <a:t>檢討</a:t>
                      </a:r>
                      <a:endParaRPr lang="en-US" altLang="zh-TW" sz="2400" b="1"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zh-TW" altLang="en-US" sz="2400" dirty="0" smtClean="0">
                          <a:solidFill>
                            <a:srgbClr val="003399"/>
                          </a:solidFill>
                          <a:latin typeface="微軟正黑體" pitchFamily="34" charset="-120"/>
                          <a:ea typeface="微軟正黑體" pitchFamily="34" charset="-120"/>
                          <a:cs typeface="Arial" pitchFamily="34" charset="0"/>
                        </a:rPr>
                        <a:t>外界反映</a:t>
                      </a:r>
                      <a:r>
                        <a:rPr lang="zh-TW" altLang="zh-TW" sz="2400" dirty="0" smtClean="0">
                          <a:solidFill>
                            <a:srgbClr val="003399"/>
                          </a:solidFill>
                          <a:latin typeface="微軟正黑體" pitchFamily="34" charset="-120"/>
                          <a:ea typeface="微軟正黑體" pitchFamily="34" charset="-120"/>
                          <a:cs typeface="Arial" pitchFamily="34" charset="0"/>
                        </a:rPr>
                        <a:t>經由網路平台提供心理諮商服務已成為國際趨勢</a:t>
                      </a:r>
                      <a:r>
                        <a:rPr lang="zh-TW" altLang="en-US" sz="2400" dirty="0" smtClean="0">
                          <a:solidFill>
                            <a:srgbClr val="003399"/>
                          </a:solidFill>
                          <a:latin typeface="微軟正黑體" pitchFamily="34" charset="-120"/>
                          <a:ea typeface="微軟正黑體" pitchFamily="34" charset="-120"/>
                          <a:cs typeface="Arial" pitchFamily="34" charset="0"/>
                        </a:rPr>
                        <a:t>，美國與日本均可；我國實務亦曾有相關平台經營案例。</a:t>
                      </a:r>
                      <a:endParaRPr lang="en-US" altLang="zh-TW" sz="2400"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en-US" altLang="zh-TW" sz="2400" b="1" dirty="0" smtClean="0">
                          <a:solidFill>
                            <a:srgbClr val="003399"/>
                          </a:solidFill>
                          <a:latin typeface="微軟正黑體" pitchFamily="34" charset="-120"/>
                          <a:ea typeface="微軟正黑體" pitchFamily="34" charset="-120"/>
                          <a:cs typeface="Arial" pitchFamily="34" charset="0"/>
                        </a:rPr>
                        <a:t>3.</a:t>
                      </a:r>
                      <a:r>
                        <a:rPr lang="zh-TW" altLang="en-US" sz="2400" b="1" dirty="0" smtClean="0">
                          <a:solidFill>
                            <a:srgbClr val="003399"/>
                          </a:solidFill>
                          <a:latin typeface="微軟正黑體" pitchFamily="34" charset="-120"/>
                          <a:ea typeface="微軟正黑體" pitchFamily="34" charset="-120"/>
                          <a:cs typeface="Arial" pitchFamily="34" charset="0"/>
                        </a:rPr>
                        <a:t>建議</a:t>
                      </a:r>
                      <a:endParaRPr lang="en-US" altLang="zh-TW" sz="2400" b="1" dirty="0" smtClean="0">
                        <a:solidFill>
                          <a:srgbClr val="003399"/>
                        </a:solidFill>
                        <a:latin typeface="微軟正黑體" pitchFamily="34" charset="-120"/>
                        <a:ea typeface="微軟正黑體" pitchFamily="34" charset="-120"/>
                        <a:cs typeface="Arial" pitchFamily="34" charset="0"/>
                      </a:endParaRPr>
                    </a:p>
                    <a:p>
                      <a:pPr marL="0" marR="0" indent="0" algn="just"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zh-TW" altLang="en-US" sz="2400" dirty="0" smtClean="0">
                          <a:solidFill>
                            <a:srgbClr val="003399"/>
                          </a:solidFill>
                          <a:latin typeface="微軟正黑體" pitchFamily="34" charset="-120"/>
                          <a:ea typeface="微軟正黑體" pitchFamily="34" charset="-120"/>
                          <a:cs typeface="Arial" pitchFamily="34" charset="0"/>
                        </a:rPr>
                        <a:t>檢討開放可行性。</a:t>
                      </a:r>
                      <a:endParaRPr lang="zh-TW" altLang="en-US" sz="2400" dirty="0">
                        <a:solidFill>
                          <a:srgbClr val="FF0000"/>
                        </a:solidFill>
                      </a:endParaRPr>
                    </a:p>
                  </a:txBody>
                  <a:tcPr/>
                </a:tc>
              </a:tr>
            </a:tbl>
          </a:graphicData>
        </a:graphic>
      </p:graphicFrame>
    </p:spTree>
    <p:extLst>
      <p:ext uri="{BB962C8B-B14F-4D97-AF65-F5344CB8AC3E}">
        <p14:creationId xmlns:p14="http://schemas.microsoft.com/office/powerpoint/2010/main" val="2488460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60325" y="116632"/>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110000"/>
              </a:lnSpc>
              <a:spcBef>
                <a:spcPts val="300"/>
              </a:spcBef>
              <a:spcAft>
                <a:spcPts val="600"/>
              </a:spcAft>
              <a:buFont typeface="Wingdings" pitchFamily="2" charset="2"/>
              <a:buChar char="l"/>
              <a:defRPr sz="3600">
                <a:solidFill>
                  <a:schemeClr val="tx1"/>
                </a:solidFill>
                <a:latin typeface="Arial" pitchFamily="34" charset="0"/>
                <a:ea typeface="文鼎圓體M"/>
                <a:cs typeface="Arial" pitchFamily="34" charset="0"/>
              </a:defRPr>
            </a:lvl1pPr>
            <a:lvl2pPr marL="742950" indent="-285750" eaLnBrk="0" hangingPunct="0">
              <a:lnSpc>
                <a:spcPct val="110000"/>
              </a:lnSpc>
              <a:spcBef>
                <a:spcPts val="300"/>
              </a:spcBef>
              <a:spcAft>
                <a:spcPts val="600"/>
              </a:spcAft>
              <a:buFont typeface="Wingdings" pitchFamily="2" charset="2"/>
              <a:buChar char="Ø"/>
              <a:defRPr sz="3200">
                <a:solidFill>
                  <a:schemeClr val="tx1"/>
                </a:solidFill>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solidFill>
                  <a:schemeClr val="tx1"/>
                </a:solidFill>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9pPr>
          </a:lstStyle>
          <a:p>
            <a:pPr marL="0" lvl="1" indent="0" algn="ctr" eaLnBrk="1" fontAlgn="auto" hangingPunct="1">
              <a:lnSpc>
                <a:spcPct val="100000"/>
              </a:lnSpc>
              <a:spcBef>
                <a:spcPct val="0"/>
              </a:spcBef>
              <a:spcAft>
                <a:spcPct val="0"/>
              </a:spcAft>
              <a:buFont typeface="Wingdings" pitchFamily="2" charset="2"/>
              <a:buNone/>
            </a:pPr>
            <a:endPar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None/>
            </a:pPr>
            <a:r>
              <a:rPr lang="zh-TW" altLang="en-US"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肆、建議檢討案例</a:t>
            </a:r>
            <a:r>
              <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(14/14)</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eaLnBrk="1" fontAlgn="auto" hangingPunct="1">
              <a:lnSpc>
                <a:spcPct val="100000"/>
              </a:lnSpc>
              <a:spcBef>
                <a:spcPct val="0"/>
              </a:spcBef>
              <a:spcAft>
                <a:spcPct val="0"/>
              </a:spcAft>
              <a:buFont typeface="Wingdings" pitchFamily="2" charset="2"/>
              <a:buNone/>
            </a:pP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857394596"/>
              </p:ext>
            </p:extLst>
          </p:nvPr>
        </p:nvGraphicFramePr>
        <p:xfrm>
          <a:off x="323528" y="1268760"/>
          <a:ext cx="8352928" cy="4863847"/>
        </p:xfrm>
        <a:graphic>
          <a:graphicData uri="http://schemas.openxmlformats.org/drawingml/2006/table">
            <a:tbl>
              <a:tblPr firstRow="1" bandRow="1">
                <a:tableStyleId>{F5AB1C69-6EDB-4FF4-983F-18BD219EF322}</a:tableStyleId>
              </a:tblPr>
              <a:tblGrid>
                <a:gridCol w="1368152"/>
                <a:gridCol w="6984776"/>
              </a:tblGrid>
              <a:tr h="444247">
                <a:tc>
                  <a:txBody>
                    <a:bodyPr/>
                    <a:lstStyle/>
                    <a:p>
                      <a:pPr>
                        <a:spcBef>
                          <a:spcPts val="300"/>
                        </a:spcBef>
                        <a:spcAft>
                          <a:spcPts val="300"/>
                        </a:spcAft>
                      </a:pPr>
                      <a:r>
                        <a:rPr lang="zh-TW" altLang="en-US" sz="2300" dirty="0" smtClean="0"/>
                        <a:t>案例十四</a:t>
                      </a:r>
                      <a:endParaRPr lang="zh-TW" altLang="en-US" sz="2300" dirty="0"/>
                    </a:p>
                  </a:txBody>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zh-TW" altLang="en-US" sz="2300" dirty="0"/>
                    </a:p>
                  </a:txBody>
                  <a:tcPr/>
                </a:tc>
              </a:tr>
              <a:tr h="3759304">
                <a:tc>
                  <a:txBody>
                    <a:bodyPr/>
                    <a:lstStyle/>
                    <a:p>
                      <a:pPr marL="0" algn="just" defTabSz="914400" rtl="0" eaLnBrk="1" latinLnBrk="0" hangingPunct="1">
                        <a:spcBef>
                          <a:spcPts val="300"/>
                        </a:spcBef>
                        <a:spcAft>
                          <a:spcPts val="300"/>
                        </a:spcAft>
                      </a:pPr>
                      <a:r>
                        <a:rPr kumimoji="1" lang="zh-TW" altLang="en-US" sz="2400" kern="1200" dirty="0" smtClean="0">
                          <a:solidFill>
                            <a:srgbClr val="003399"/>
                          </a:solidFill>
                          <a:latin typeface="微軟正黑體" pitchFamily="34" charset="-120"/>
                          <a:ea typeface="微軟正黑體" pitchFamily="34" charset="-120"/>
                          <a:cs typeface="Arial" pitchFamily="34" charset="0"/>
                        </a:rPr>
                        <a:t>勞工在事業場所外工作時間指導原則</a:t>
                      </a:r>
                      <a:endParaRPr kumimoji="1" lang="zh-TW" altLang="en-US" sz="2400" kern="1200" dirty="0">
                        <a:solidFill>
                          <a:srgbClr val="003399"/>
                        </a:solidFill>
                        <a:latin typeface="微軟正黑體" pitchFamily="34" charset="-120"/>
                        <a:ea typeface="微軟正黑體" pitchFamily="34" charset="-120"/>
                        <a:cs typeface="Arial" pitchFamily="34" charset="0"/>
                      </a:endParaRPr>
                    </a:p>
                  </a:txBody>
                  <a:tcPr/>
                </a:tc>
                <a:tc>
                  <a:txBody>
                    <a:bodyPr/>
                    <a:lstStyle/>
                    <a:p>
                      <a:pPr marL="266700" marR="0" indent="-266700" algn="l"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1.</a:t>
                      </a:r>
                      <a:r>
                        <a:rPr kumimoji="1" lang="zh-TW" altLang="en-US" sz="2400" kern="1200" dirty="0" smtClean="0">
                          <a:solidFill>
                            <a:srgbClr val="003399"/>
                          </a:solidFill>
                          <a:latin typeface="微軟正黑體" pitchFamily="34" charset="-120"/>
                          <a:ea typeface="微軟正黑體" pitchFamily="34" charset="-120"/>
                          <a:cs typeface="Arial" pitchFamily="34" charset="0"/>
                        </a:rPr>
                        <a:t>配合勞基法第</a:t>
                      </a:r>
                      <a:r>
                        <a:rPr kumimoji="1" lang="en-US" altLang="zh-TW" sz="2400" kern="1200" dirty="0" smtClean="0">
                          <a:solidFill>
                            <a:srgbClr val="003399"/>
                          </a:solidFill>
                          <a:latin typeface="微軟正黑體" pitchFamily="34" charset="-120"/>
                          <a:ea typeface="微軟正黑體" pitchFamily="34" charset="-120"/>
                          <a:cs typeface="Arial" pitchFamily="34" charset="0"/>
                        </a:rPr>
                        <a:t>30</a:t>
                      </a:r>
                      <a:r>
                        <a:rPr kumimoji="1" lang="zh-TW" altLang="en-US" sz="2400" kern="1200" dirty="0" smtClean="0">
                          <a:solidFill>
                            <a:srgbClr val="003399"/>
                          </a:solidFill>
                          <a:latin typeface="微軟正黑體" pitchFamily="34" charset="-120"/>
                          <a:ea typeface="微軟正黑體" pitchFamily="34" charset="-120"/>
                          <a:cs typeface="Arial" pitchFamily="34" charset="0"/>
                        </a:rPr>
                        <a:t>條雇主應備置勞工出勤紀錄之規定，勞動部發布「勞工在事業場所外工作時間指導原則」，</a:t>
                      </a:r>
                      <a:r>
                        <a:rPr kumimoji="1" lang="zh-TW" altLang="en-US" sz="2400" kern="1200" dirty="0" smtClean="0">
                          <a:solidFill>
                            <a:srgbClr val="FF0000"/>
                          </a:solidFill>
                          <a:latin typeface="微軟正黑體" pitchFamily="34" charset="-120"/>
                          <a:ea typeface="微軟正黑體" pitchFamily="34" charset="-120"/>
                          <a:cs typeface="Arial" pitchFamily="34" charset="0"/>
                        </a:rPr>
                        <a:t>提供事業單位作為其勞工在外工作之「工作時間認定」及「出勤紀錄記載」之參考</a:t>
                      </a:r>
                      <a:r>
                        <a:rPr kumimoji="1" lang="zh-TW" altLang="en-US" sz="2400" kern="1200" dirty="0" smtClean="0">
                          <a:solidFill>
                            <a:srgbClr val="003399"/>
                          </a:solidFill>
                          <a:latin typeface="微軟正黑體" pitchFamily="34" charset="-120"/>
                          <a:ea typeface="微軟正黑體" pitchFamily="34" charset="-120"/>
                          <a:cs typeface="Arial" pitchFamily="34" charset="0"/>
                        </a:rPr>
                        <a:t>。同時，針對常見在外工作之類型如新聞媒體、電傳勞動、外勤業務員、汽車駕駛訂定相關規範。</a:t>
                      </a:r>
                      <a:endParaRPr kumimoji="1" lang="en-US" altLang="zh-TW" sz="2400" kern="1200" dirty="0" smtClean="0">
                        <a:solidFill>
                          <a:srgbClr val="003399"/>
                        </a:solidFill>
                        <a:latin typeface="微軟正黑體" pitchFamily="34" charset="-120"/>
                        <a:ea typeface="微軟正黑體" pitchFamily="34" charset="-120"/>
                        <a:cs typeface="Arial" pitchFamily="34" charset="0"/>
                      </a:endParaRPr>
                    </a:p>
                    <a:p>
                      <a:pPr marL="0" marR="0" indent="0" algn="l"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2.</a:t>
                      </a:r>
                      <a:r>
                        <a:rPr lang="zh-TW" altLang="en-US" sz="2400" b="1" kern="1200" dirty="0" smtClean="0">
                          <a:solidFill>
                            <a:srgbClr val="003399"/>
                          </a:solidFill>
                          <a:latin typeface="微軟正黑體" pitchFamily="34" charset="-120"/>
                          <a:ea typeface="微軟正黑體" pitchFamily="34" charset="-120"/>
                          <a:cs typeface="Arial" pitchFamily="34" charset="0"/>
                        </a:rPr>
                        <a:t>檢討</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0" marR="0" indent="0" algn="l"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r>
                        <a:rPr lang="zh-TW" altLang="en-US" sz="2400" b="0" kern="1200" dirty="0" smtClean="0">
                          <a:solidFill>
                            <a:srgbClr val="003399"/>
                          </a:solidFill>
                          <a:latin typeface="微軟正黑體" pitchFamily="34" charset="-120"/>
                          <a:ea typeface="微軟正黑體" pitchFamily="34" charset="-120"/>
                          <a:cs typeface="Arial" pitchFamily="34" charset="0"/>
                        </a:rPr>
                        <a:t>商會反映指導原則僅揭示上述四種在外工作類型，其適用對象應予擴大。</a:t>
                      </a:r>
                      <a:endParaRPr lang="en-US" altLang="zh-TW" sz="2400" b="0" kern="1200" dirty="0" smtClean="0">
                        <a:solidFill>
                          <a:srgbClr val="003399"/>
                        </a:solidFill>
                        <a:latin typeface="微軟正黑體" pitchFamily="34" charset="-120"/>
                        <a:ea typeface="微軟正黑體" pitchFamily="34" charset="-120"/>
                        <a:cs typeface="Arial" pitchFamily="34" charset="0"/>
                      </a:endParaRPr>
                    </a:p>
                    <a:p>
                      <a:pPr marL="266700" marR="0" indent="-266700" algn="l"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3.</a:t>
                      </a:r>
                      <a:r>
                        <a:rPr lang="zh-TW" altLang="en-US" sz="2400" b="1" kern="1200" dirty="0" smtClean="0">
                          <a:solidFill>
                            <a:srgbClr val="003399"/>
                          </a:solidFill>
                          <a:latin typeface="微軟正黑體" pitchFamily="34" charset="-120"/>
                          <a:ea typeface="微軟正黑體" pitchFamily="34" charset="-120"/>
                          <a:cs typeface="Arial" pitchFamily="34" charset="0"/>
                        </a:rPr>
                        <a:t>建議</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266700" marR="0" indent="-266700" algn="l"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r>
                        <a:rPr lang="zh-TW" altLang="en-US" sz="2400" b="0" kern="1200" dirty="0" smtClean="0">
                          <a:solidFill>
                            <a:srgbClr val="003399"/>
                          </a:solidFill>
                          <a:latin typeface="微軟正黑體" pitchFamily="34" charset="-120"/>
                          <a:ea typeface="微軟正黑體" pitchFamily="34" charset="-120"/>
                          <a:cs typeface="Arial" pitchFamily="34" charset="0"/>
                        </a:rPr>
                        <a:t>檢討修正。</a:t>
                      </a:r>
                      <a:endParaRPr lang="en-US" altLang="zh-TW" sz="2400" b="0" kern="1200" dirty="0" smtClean="0">
                        <a:solidFill>
                          <a:srgbClr val="003399"/>
                        </a:solidFill>
                        <a:latin typeface="微軟正黑體" pitchFamily="34" charset="-120"/>
                        <a:ea typeface="微軟正黑體" pitchFamily="34" charset="-120"/>
                        <a:cs typeface="Arial" pitchFamily="34" charset="0"/>
                      </a:endParaRPr>
                    </a:p>
                  </a:txBody>
                  <a:tcPr/>
                </a:tc>
              </a:tr>
            </a:tbl>
          </a:graphicData>
        </a:graphic>
      </p:graphicFrame>
    </p:spTree>
    <p:extLst>
      <p:ext uri="{BB962C8B-B14F-4D97-AF65-F5344CB8AC3E}">
        <p14:creationId xmlns:p14="http://schemas.microsoft.com/office/powerpoint/2010/main" val="32915910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323528" y="1196752"/>
            <a:ext cx="8424936" cy="5527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6088" indent="-446088" eaLnBrk="0" hangingPunct="0">
              <a:lnSpc>
                <a:spcPct val="110000"/>
              </a:lnSpc>
              <a:spcBef>
                <a:spcPts val="300"/>
              </a:spcBef>
              <a:spcAft>
                <a:spcPts val="600"/>
              </a:spcAft>
              <a:buFont typeface="Wingdings" pitchFamily="2" charset="2"/>
              <a:buChar char="l"/>
              <a:defRPr sz="3600">
                <a:solidFill>
                  <a:schemeClr val="tx1"/>
                </a:solidFill>
                <a:latin typeface="Arial" pitchFamily="34" charset="0"/>
                <a:ea typeface="文鼎圓體M"/>
                <a:cs typeface="Arial" pitchFamily="34" charset="0"/>
              </a:defRPr>
            </a:lvl1pPr>
            <a:lvl2pPr marL="271463" indent="360363" eaLnBrk="0" hangingPunct="0">
              <a:lnSpc>
                <a:spcPct val="110000"/>
              </a:lnSpc>
              <a:spcBef>
                <a:spcPts val="300"/>
              </a:spcBef>
              <a:spcAft>
                <a:spcPts val="600"/>
              </a:spcAft>
              <a:buFont typeface="Wingdings" pitchFamily="2" charset="2"/>
              <a:buChar char="Ø"/>
              <a:defRPr sz="3200">
                <a:solidFill>
                  <a:schemeClr val="tx1"/>
                </a:solidFill>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solidFill>
                  <a:schemeClr val="tx1"/>
                </a:solidFill>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9pPr>
          </a:lstStyle>
          <a:p>
            <a:pPr marL="0" indent="0" algn="just" defTabSz="533400" eaLnBrk="1">
              <a:lnSpc>
                <a:spcPct val="125000"/>
              </a:lnSpc>
              <a:spcBef>
                <a:spcPts val="600"/>
              </a:spcBef>
              <a:buClr>
                <a:prstClr val="black"/>
              </a:buClr>
              <a:buNone/>
              <a:defRPr/>
            </a:pPr>
            <a:r>
              <a:rPr lang="zh-TW" altLang="en-US" sz="2800" b="1"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一</a:t>
            </a:r>
            <a:r>
              <a:rPr lang="zh-TW" altLang="en-US" sz="2800" b="1"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800" b="1">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800" b="1"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加速</a:t>
            </a:r>
            <a:r>
              <a:rPr lang="zh-TW" altLang="en-US" sz="28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投資臺灣</a:t>
            </a:r>
            <a:r>
              <a:rPr lang="zh-TW" altLang="en-US" sz="28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專案</a:t>
            </a:r>
            <a:r>
              <a:rPr lang="zh-TW" altLang="en-US" sz="28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會議</a:t>
            </a:r>
            <a:r>
              <a:rPr lang="zh-TW" altLang="en-US" sz="28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28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28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次會議</a:t>
            </a:r>
            <a:r>
              <a:rPr lang="zh-TW" altLang="en-US" sz="28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院長</a:t>
            </a:r>
            <a:r>
              <a:rPr lang="zh-TW" altLang="en-US" sz="28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裁</a:t>
            </a:r>
            <a:r>
              <a:rPr lang="zh-TW" altLang="en-US" sz="28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示</a:t>
            </a:r>
            <a:endParaRPr lang="en-US" altLang="zh-TW" sz="2800" dirty="0" smtClean="0">
              <a:solidFill>
                <a:srgbClr val="003399"/>
              </a:solidFill>
              <a:latin typeface="微軟正黑體" pitchFamily="34" charset="-120"/>
              <a:ea typeface="微軟正黑體" pitchFamily="34" charset="-120"/>
            </a:endParaRPr>
          </a:p>
          <a:p>
            <a:pPr marL="628650" indent="-628650" algn="just" defTabSz="533400" eaLnBrk="1">
              <a:spcBef>
                <a:spcPts val="600"/>
              </a:spcBef>
              <a:buClr>
                <a:prstClr val="black"/>
              </a:buClr>
              <a:buNone/>
              <a:defRPr/>
            </a:pPr>
            <a:r>
              <a:rPr lang="en-US" altLang="zh-TW" sz="2400" dirty="0">
                <a:solidFill>
                  <a:srgbClr val="003399"/>
                </a:solidFill>
                <a:latin typeface="微軟正黑體" panose="020B0604030504040204" pitchFamily="34" charset="-120"/>
                <a:ea typeface="微軟正黑體" panose="020B0604030504040204" pitchFamily="34" charset="-120"/>
              </a:rPr>
              <a:t>(</a:t>
            </a:r>
            <a:r>
              <a:rPr lang="zh-TW" altLang="en-US" sz="2400" dirty="0">
                <a:solidFill>
                  <a:srgbClr val="003399"/>
                </a:solidFill>
                <a:latin typeface="微軟正黑體" panose="020B0604030504040204" pitchFamily="34" charset="-120"/>
                <a:ea typeface="微軟正黑體" panose="020B0604030504040204" pitchFamily="34" charset="-120"/>
              </a:rPr>
              <a:t>一</a:t>
            </a:r>
            <a:r>
              <a:rPr lang="en-US" altLang="zh-TW" sz="2400" dirty="0">
                <a:solidFill>
                  <a:srgbClr val="003399"/>
                </a:solidFill>
                <a:latin typeface="微軟正黑體" panose="020B0604030504040204" pitchFamily="34" charset="-120"/>
                <a:ea typeface="微軟正黑體" panose="020B0604030504040204" pitchFamily="34" charset="-120"/>
              </a:rPr>
              <a:t>)</a:t>
            </a:r>
            <a:r>
              <a:rPr lang="zh-TW" altLang="en-US" sz="2400" dirty="0">
                <a:solidFill>
                  <a:srgbClr val="003399"/>
                </a:solidFill>
                <a:latin typeface="微軟正黑體" panose="020B0604030504040204" pitchFamily="34" charset="-120"/>
                <a:ea typeface="微軟正黑體" panose="020B0604030504040204" pitchFamily="34" charset="-120"/>
              </a:rPr>
              <a:t> </a:t>
            </a:r>
            <a:r>
              <a:rPr lang="zh-TW" altLang="zh-TW" sz="2400" dirty="0">
                <a:solidFill>
                  <a:srgbClr val="003399"/>
                </a:solidFill>
                <a:latin typeface="微軟正黑體" panose="020B0604030504040204" pitchFamily="34" charset="-120"/>
                <a:ea typeface="微軟正黑體" panose="020B0604030504040204" pitchFamily="34" charset="-120"/>
              </a:rPr>
              <a:t>為活絡經濟發展，釋放民間投資動能，各機關應摒棄施政以防弊為主的態度，</a:t>
            </a:r>
            <a:r>
              <a:rPr lang="zh-TW" altLang="en-US" sz="2400" dirty="0">
                <a:solidFill>
                  <a:srgbClr val="003399"/>
                </a:solidFill>
                <a:latin typeface="微軟正黑體" panose="020B0604030504040204" pitchFamily="34" charset="-120"/>
                <a:ea typeface="微軟正黑體" panose="020B0604030504040204" pitchFamily="34" charset="-120"/>
              </a:rPr>
              <a:t>採取</a:t>
            </a:r>
            <a:r>
              <a:rPr lang="zh-TW" altLang="zh-TW" sz="2400" dirty="0">
                <a:solidFill>
                  <a:srgbClr val="003399"/>
                </a:solidFill>
                <a:latin typeface="微軟正黑體" panose="020B0604030504040204" pitchFamily="34" charset="-120"/>
                <a:ea typeface="微軟正黑體" panose="020B0604030504040204" pitchFamily="34" charset="-120"/>
              </a:rPr>
              <a:t>積極興利便民角度，進行檢討並鬆綁管制的財經法規函令，以建立友善投資環境。</a:t>
            </a:r>
          </a:p>
          <a:p>
            <a:pPr marL="628650" indent="-628650" algn="just" defTabSz="533400" eaLnBrk="1">
              <a:spcBef>
                <a:spcPts val="600"/>
              </a:spcBef>
              <a:buClr>
                <a:prstClr val="black"/>
              </a:buClr>
              <a:buNone/>
              <a:defRPr/>
            </a:pPr>
            <a:r>
              <a:rPr lang="en-US" altLang="zh-TW" sz="2400" dirty="0">
                <a:solidFill>
                  <a:srgbClr val="003399"/>
                </a:solidFill>
                <a:latin typeface="微軟正黑體" panose="020B0604030504040204" pitchFamily="34" charset="-120"/>
                <a:ea typeface="微軟正黑體" panose="020B0604030504040204" pitchFamily="34" charset="-120"/>
              </a:rPr>
              <a:t>(</a:t>
            </a:r>
            <a:r>
              <a:rPr lang="zh-TW" altLang="en-US" sz="2400" dirty="0">
                <a:solidFill>
                  <a:srgbClr val="003399"/>
                </a:solidFill>
                <a:latin typeface="微軟正黑體" panose="020B0604030504040204" pitchFamily="34" charset="-120"/>
                <a:ea typeface="微軟正黑體" panose="020B0604030504040204" pitchFamily="34" charset="-120"/>
              </a:rPr>
              <a:t>二</a:t>
            </a:r>
            <a:r>
              <a:rPr lang="en-US" altLang="zh-TW" sz="2400" dirty="0">
                <a:solidFill>
                  <a:srgbClr val="003399"/>
                </a:solidFill>
                <a:latin typeface="微軟正黑體" panose="020B0604030504040204" pitchFamily="34" charset="-120"/>
                <a:ea typeface="微軟正黑體" panose="020B0604030504040204" pitchFamily="34" charset="-120"/>
              </a:rPr>
              <a:t>) </a:t>
            </a:r>
            <a:r>
              <a:rPr lang="zh-TW" altLang="zh-TW" sz="2400" dirty="0">
                <a:solidFill>
                  <a:srgbClr val="003399"/>
                </a:solidFill>
                <a:latin typeface="微軟正黑體" panose="020B0604030504040204" pitchFamily="34" charset="-120"/>
                <a:ea typeface="微軟正黑體" panose="020B0604030504040204" pitchFamily="34" charset="-120"/>
              </a:rPr>
              <a:t>請財政部、經濟部、勞動部、金管會、工程會由首長或</a:t>
            </a:r>
            <a:r>
              <a:rPr lang="zh-TW" altLang="en-US" sz="2400" dirty="0">
                <a:solidFill>
                  <a:srgbClr val="003399"/>
                </a:solidFill>
                <a:latin typeface="微軟正黑體" panose="020B0604030504040204" pitchFamily="34" charset="-120"/>
                <a:ea typeface="微軟正黑體" panose="020B0604030504040204" pitchFamily="34" charset="-120"/>
              </a:rPr>
              <a:t>指定</a:t>
            </a:r>
            <a:r>
              <a:rPr lang="zh-TW" altLang="zh-TW" sz="2400" dirty="0">
                <a:solidFill>
                  <a:srgbClr val="003399"/>
                </a:solidFill>
                <a:latin typeface="微軟正黑體" panose="020B0604030504040204" pitchFamily="34" charset="-120"/>
                <a:ea typeface="微軟正黑體" panose="020B0604030504040204" pitchFamily="34" charset="-120"/>
              </a:rPr>
              <a:t>副首長督導，鬆綁阻礙企業發展之令釋</a:t>
            </a:r>
            <a:r>
              <a:rPr lang="en-US" altLang="zh-TW" sz="2400" dirty="0">
                <a:solidFill>
                  <a:srgbClr val="003399"/>
                </a:solidFill>
                <a:latin typeface="微軟正黑體" panose="020B0604030504040204" pitchFamily="34" charset="-120"/>
                <a:ea typeface="微軟正黑體" panose="020B0604030504040204" pitchFamily="34" charset="-120"/>
              </a:rPr>
              <a:t>(</a:t>
            </a:r>
            <a:r>
              <a:rPr lang="zh-TW" altLang="zh-TW" sz="2400" dirty="0">
                <a:solidFill>
                  <a:srgbClr val="003399"/>
                </a:solidFill>
                <a:latin typeface="微軟正黑體" panose="020B0604030504040204" pitchFamily="34" charset="-120"/>
                <a:ea typeface="微軟正黑體" panose="020B0604030504040204" pitchFamily="34" charset="-120"/>
              </a:rPr>
              <a:t>函示</a:t>
            </a:r>
            <a:r>
              <a:rPr lang="en-US" altLang="zh-TW" sz="2400" dirty="0">
                <a:solidFill>
                  <a:srgbClr val="003399"/>
                </a:solidFill>
                <a:latin typeface="微軟正黑體" panose="020B0604030504040204" pitchFamily="34" charset="-120"/>
                <a:ea typeface="微軟正黑體" panose="020B0604030504040204" pitchFamily="34" charset="-120"/>
              </a:rPr>
              <a:t>)</a:t>
            </a:r>
            <a:r>
              <a:rPr lang="zh-TW" altLang="zh-TW" sz="2400" dirty="0">
                <a:solidFill>
                  <a:srgbClr val="003399"/>
                </a:solidFill>
                <a:latin typeface="微軟正黑體" panose="020B0604030504040204" pitchFamily="34" charset="-120"/>
                <a:ea typeface="微軟正黑體" panose="020B0604030504040204" pitchFamily="34" charset="-120"/>
              </a:rPr>
              <a:t>、行政規則、法規命令，並即刻著手從函釋做起，每二週提出人民有感成果送國發會彙整後，於專案會議報告</a:t>
            </a:r>
            <a:r>
              <a:rPr lang="zh-TW" altLang="zh-TW" sz="2400" dirty="0" smtClean="0">
                <a:solidFill>
                  <a:srgbClr val="003399"/>
                </a:solidFill>
                <a:latin typeface="微軟正黑體" panose="020B0604030504040204" pitchFamily="34" charset="-120"/>
                <a:ea typeface="微軟正黑體" panose="020B0604030504040204" pitchFamily="34" charset="-120"/>
              </a:rPr>
              <a:t>。</a:t>
            </a:r>
            <a:endParaRPr lang="en-US" altLang="zh-TW" sz="2400" dirty="0" smtClean="0">
              <a:solidFill>
                <a:srgbClr val="003399"/>
              </a:solidFill>
              <a:latin typeface="微軟正黑體" panose="020B0604030504040204" pitchFamily="34" charset="-120"/>
              <a:ea typeface="微軟正黑體" panose="020B0604030504040204" pitchFamily="34" charset="-120"/>
            </a:endParaRPr>
          </a:p>
          <a:p>
            <a:pPr marL="628650" indent="-628650" algn="just" defTabSz="533400" eaLnBrk="1">
              <a:spcBef>
                <a:spcPts val="600"/>
              </a:spcBef>
              <a:buClr>
                <a:prstClr val="black"/>
              </a:buClr>
              <a:buNone/>
              <a:defRPr/>
            </a:pPr>
            <a:r>
              <a:rPr lang="en-US" altLang="zh-TW" sz="2400" dirty="0" smtClean="0">
                <a:solidFill>
                  <a:srgbClr val="003399"/>
                </a:solidFill>
                <a:latin typeface="微軟正黑體" panose="020B0604030504040204" pitchFamily="34" charset="-120"/>
                <a:ea typeface="微軟正黑體" panose="020B0604030504040204" pitchFamily="34" charset="-120"/>
              </a:rPr>
              <a:t>(</a:t>
            </a:r>
            <a:r>
              <a:rPr lang="zh-TW" altLang="en-US" sz="2400" dirty="0">
                <a:solidFill>
                  <a:srgbClr val="003399"/>
                </a:solidFill>
                <a:latin typeface="微軟正黑體" panose="020B0604030504040204" pitchFamily="34" charset="-120"/>
                <a:ea typeface="微軟正黑體" panose="020B0604030504040204" pitchFamily="34" charset="-120"/>
              </a:rPr>
              <a:t>三</a:t>
            </a:r>
            <a:r>
              <a:rPr lang="en-US" altLang="zh-TW" sz="2400" dirty="0" smtClean="0">
                <a:solidFill>
                  <a:srgbClr val="003399"/>
                </a:solidFill>
                <a:latin typeface="微軟正黑體" panose="020B0604030504040204" pitchFamily="34" charset="-120"/>
                <a:ea typeface="微軟正黑體" panose="020B0604030504040204" pitchFamily="34" charset="-120"/>
              </a:rPr>
              <a:t>) </a:t>
            </a:r>
            <a:r>
              <a:rPr lang="zh-TW" altLang="en-US" sz="2400" dirty="0" smtClean="0">
                <a:solidFill>
                  <a:srgbClr val="003399"/>
                </a:solidFill>
                <a:latin typeface="微軟正黑體" panose="020B0604030504040204" pitchFamily="34" charset="-120"/>
                <a:ea typeface="微軟正黑體" panose="020B0604030504040204" pitchFamily="34" charset="-120"/>
              </a:rPr>
              <a:t>財經</a:t>
            </a:r>
            <a:r>
              <a:rPr lang="zh-TW" altLang="en-US" sz="2400" dirty="0">
                <a:solidFill>
                  <a:srgbClr val="003399"/>
                </a:solidFill>
                <a:latin typeface="微軟正黑體" panose="020B0604030504040204" pitchFamily="34" charset="-120"/>
                <a:ea typeface="微軟正黑體" panose="020B0604030504040204" pitchFamily="34" charset="-120"/>
              </a:rPr>
              <a:t>相關</a:t>
            </a:r>
            <a:r>
              <a:rPr lang="zh-TW" altLang="zh-TW" sz="2400" dirty="0">
                <a:solidFill>
                  <a:srgbClr val="003399"/>
                </a:solidFill>
                <a:latin typeface="微軟正黑體" panose="020B0604030504040204" pitchFamily="34" charset="-120"/>
                <a:ea typeface="微軟正黑體" panose="020B0604030504040204" pitchFamily="34" charset="-120"/>
              </a:rPr>
              <a:t>法規鬆綁除採取由下而上方式，由部會檢討相關函釋做起外。同時，應透過由外而內方式，建立對外溝通窗口，期使民眾能將意見反映給相關部會，俾利部會進行檢討。</a:t>
            </a:r>
            <a:endParaRPr lang="en-US" altLang="zh-TW" sz="2400" dirty="0">
              <a:solidFill>
                <a:srgbClr val="003399"/>
              </a:solidFill>
              <a:latin typeface="微軟正黑體" panose="020B0604030504040204" pitchFamily="34" charset="-120"/>
              <a:ea typeface="微軟正黑體" panose="020B0604030504040204" pitchFamily="34" charset="-120"/>
            </a:endParaRPr>
          </a:p>
          <a:p>
            <a:pPr marL="714375" indent="-714375" algn="just" defTabSz="533400" eaLnBrk="1">
              <a:lnSpc>
                <a:spcPct val="125000"/>
              </a:lnSpc>
              <a:spcBef>
                <a:spcPts val="600"/>
              </a:spcBef>
              <a:buClr>
                <a:prstClr val="black"/>
              </a:buClr>
              <a:buNone/>
              <a:defRPr/>
            </a:pPr>
            <a:endParaRPr lang="en-US" altLang="zh-TW" sz="2400" b="1" dirty="0">
              <a:solidFill>
                <a:srgbClr val="003399"/>
              </a:solidFill>
              <a:latin typeface="微軟正黑體" pitchFamily="34" charset="-120"/>
              <a:ea typeface="微軟正黑體" pitchFamily="34" charset="-120"/>
            </a:endParaRPr>
          </a:p>
          <a:p>
            <a:pPr marL="714375" indent="-714375" algn="just" defTabSz="533400" eaLnBrk="1">
              <a:lnSpc>
                <a:spcPct val="125000"/>
              </a:lnSpc>
              <a:spcBef>
                <a:spcPts val="600"/>
              </a:spcBef>
              <a:buClr>
                <a:prstClr val="black"/>
              </a:buClr>
              <a:buNone/>
              <a:defRPr/>
            </a:pPr>
            <a:endParaRPr lang="en-US" altLang="zh-TW" sz="2200" dirty="0" smtClean="0">
              <a:solidFill>
                <a:srgbClr val="003399"/>
              </a:solidFill>
              <a:latin typeface="微軟正黑體" pitchFamily="34" charset="-120"/>
              <a:ea typeface="微軟正黑體" pitchFamily="34" charset="-120"/>
            </a:endParaRPr>
          </a:p>
        </p:txBody>
      </p:sp>
      <p:sp>
        <p:nvSpPr>
          <p:cNvPr id="5" name="Rectangle 2"/>
          <p:cNvSpPr txBox="1">
            <a:spLocks/>
          </p:cNvSpPr>
          <p:nvPr/>
        </p:nvSpPr>
        <p:spPr bwMode="auto">
          <a:xfrm>
            <a:off x="-1960" y="201613"/>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TW"/>
            </a:defPPr>
            <a:lvl1pPr algn="ctr" eaLnBrk="1" fontAlgn="auto" hangingPunct="1">
              <a:lnSpc>
                <a:spcPct val="100000"/>
              </a:lnSpc>
              <a:buFont typeface="Wingdings" pitchFamily="2" charset="2"/>
              <a:buNone/>
              <a:defRPr sz="4000" b="1">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eaLnBrk="0" hangingPunct="0">
              <a:lnSpc>
                <a:spcPct val="110000"/>
              </a:lnSpc>
              <a:spcBef>
                <a:spcPts val="300"/>
              </a:spcBef>
              <a:spcAft>
                <a:spcPts val="600"/>
              </a:spcAft>
              <a:buFont typeface="Wingdings" pitchFamily="2" charset="2"/>
              <a:buChar char="Ø"/>
              <a:defRPr sz="3200">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latin typeface="Arial" pitchFamily="34" charset="0"/>
                <a:ea typeface="文鼎圓體M"/>
                <a:cs typeface="Arial" pitchFamily="34" charset="0"/>
              </a:defRPr>
            </a:lvl9pPr>
          </a:lstStyle>
          <a:p>
            <a:pPr marL="0" lvl="1" indent="0" algn="ctr" fontAlgn="auto">
              <a:spcBef>
                <a:spcPts val="600"/>
              </a:spcBef>
              <a:spcAft>
                <a:spcPts val="0"/>
              </a:spcAft>
              <a:buNone/>
              <a:tabLst>
                <a:tab pos="2144713" algn="l"/>
              </a:tabLst>
            </a:pPr>
            <a:r>
              <a:rPr lang="zh-TW" altLang="en-US"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伍</a:t>
            </a:r>
            <a:r>
              <a:rPr lang="zh-TW" altLang="en-US"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、各部會應辦事項</a:t>
            </a:r>
            <a:r>
              <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(1/2)</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0906751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1960" y="201613"/>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TW"/>
            </a:defPPr>
            <a:lvl1pPr algn="ctr" eaLnBrk="1" fontAlgn="auto" hangingPunct="1">
              <a:lnSpc>
                <a:spcPct val="100000"/>
              </a:lnSpc>
              <a:buFont typeface="Wingdings" pitchFamily="2" charset="2"/>
              <a:buNone/>
              <a:defRPr sz="4000" b="1">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eaLnBrk="0" hangingPunct="0">
              <a:lnSpc>
                <a:spcPct val="110000"/>
              </a:lnSpc>
              <a:spcBef>
                <a:spcPts val="300"/>
              </a:spcBef>
              <a:spcAft>
                <a:spcPts val="600"/>
              </a:spcAft>
              <a:buFont typeface="Wingdings" pitchFamily="2" charset="2"/>
              <a:buChar char="Ø"/>
              <a:defRPr sz="3200">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latin typeface="Arial" pitchFamily="34" charset="0"/>
                <a:ea typeface="文鼎圓體M"/>
                <a:cs typeface="Arial" pitchFamily="34" charset="0"/>
              </a:defRPr>
            </a:lvl9pPr>
          </a:lstStyle>
          <a:p>
            <a:pPr marL="0" lvl="1" indent="0" algn="ctr" fontAlgn="auto">
              <a:spcBef>
                <a:spcPts val="600"/>
              </a:spcBef>
              <a:spcAft>
                <a:spcPts val="0"/>
              </a:spcAft>
              <a:buNone/>
              <a:tabLst>
                <a:tab pos="2144713" algn="l"/>
              </a:tabLst>
            </a:pPr>
            <a:r>
              <a:rPr lang="zh-TW" altLang="en-US"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伍</a:t>
            </a:r>
            <a:r>
              <a:rPr lang="zh-TW" altLang="en-US"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、各部會應辦事項</a:t>
            </a:r>
            <a:r>
              <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(2/2)</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3" name="Rectangle 3"/>
          <p:cNvSpPr txBox="1">
            <a:spLocks noChangeArrowheads="1"/>
          </p:cNvSpPr>
          <p:nvPr/>
        </p:nvSpPr>
        <p:spPr bwMode="auto">
          <a:xfrm>
            <a:off x="323528" y="1412776"/>
            <a:ext cx="8424936" cy="331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6088" indent="-446088" eaLnBrk="0" hangingPunct="0">
              <a:lnSpc>
                <a:spcPct val="110000"/>
              </a:lnSpc>
              <a:spcBef>
                <a:spcPts val="300"/>
              </a:spcBef>
              <a:spcAft>
                <a:spcPts val="600"/>
              </a:spcAft>
              <a:buFont typeface="Wingdings" pitchFamily="2" charset="2"/>
              <a:buChar char="l"/>
              <a:defRPr sz="3600">
                <a:solidFill>
                  <a:schemeClr val="tx1"/>
                </a:solidFill>
                <a:latin typeface="Arial" pitchFamily="34" charset="0"/>
                <a:ea typeface="文鼎圓體M"/>
                <a:cs typeface="Arial" pitchFamily="34" charset="0"/>
              </a:defRPr>
            </a:lvl1pPr>
            <a:lvl2pPr marL="271463" indent="360363" eaLnBrk="0" hangingPunct="0">
              <a:lnSpc>
                <a:spcPct val="110000"/>
              </a:lnSpc>
              <a:spcBef>
                <a:spcPts val="300"/>
              </a:spcBef>
              <a:spcAft>
                <a:spcPts val="600"/>
              </a:spcAft>
              <a:buFont typeface="Wingdings" pitchFamily="2" charset="2"/>
              <a:buChar char="Ø"/>
              <a:defRPr sz="3200">
                <a:solidFill>
                  <a:schemeClr val="tx1"/>
                </a:solidFill>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solidFill>
                  <a:schemeClr val="tx1"/>
                </a:solidFill>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9pPr>
          </a:lstStyle>
          <a:p>
            <a:pPr marL="0" indent="0" algn="just" defTabSz="533400" eaLnBrk="1">
              <a:lnSpc>
                <a:spcPct val="125000"/>
              </a:lnSpc>
              <a:spcBef>
                <a:spcPts val="600"/>
              </a:spcBef>
              <a:buClr>
                <a:prstClr val="black"/>
              </a:buClr>
              <a:buNone/>
              <a:defRPr/>
            </a:pPr>
            <a:r>
              <a:rPr lang="zh-TW" altLang="en-US" sz="28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二、運作機制</a:t>
            </a:r>
            <a:endParaRPr lang="en-US" altLang="zh-TW" sz="28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indent="0" algn="just" defTabSz="533400" eaLnBrk="1">
              <a:lnSpc>
                <a:spcPct val="125000"/>
              </a:lnSpc>
              <a:spcBef>
                <a:spcPts val="600"/>
              </a:spcBef>
              <a:buClr>
                <a:prstClr val="black"/>
              </a:buClr>
              <a:buNone/>
              <a:defRPr/>
            </a:pPr>
            <a:r>
              <a:rPr lang="en-US" altLang="zh-TW"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一</a:t>
            </a:r>
            <a:r>
              <a:rPr lang="en-US" altLang="zh-TW"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依院長前述裁示推動法規鬆綁工作。</a:t>
            </a:r>
            <a:endParaRPr lang="en-US" altLang="zh-TW"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628650" indent="-628650" algn="just" defTabSz="533400" eaLnBrk="1">
              <a:lnSpc>
                <a:spcPct val="125000"/>
              </a:lnSpc>
              <a:spcBef>
                <a:spcPts val="600"/>
              </a:spcBef>
              <a:buClr>
                <a:prstClr val="black"/>
              </a:buClr>
              <a:buNone/>
              <a:defRPr/>
            </a:pPr>
            <a:r>
              <a:rPr lang="en-US" altLang="zh-TW"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二</a:t>
            </a:r>
            <a:r>
              <a:rPr lang="en-US" altLang="zh-TW"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除財經相關部會</a:t>
            </a:r>
            <a:r>
              <a:rPr lang="en-US" altLang="zh-TW"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財政部、經濟部、勞動部、金</a:t>
            </a:r>
            <a:r>
              <a:rPr lang="zh-TW" altLang="en-US" sz="2400"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管  會</a:t>
            </a:r>
            <a:r>
              <a:rPr lang="zh-TW" altLang="en-US"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及工程會</a:t>
            </a:r>
            <a:r>
              <a:rPr lang="en-US" altLang="zh-TW"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，應依院長前述裁示辦理外，其餘部會以</a:t>
            </a:r>
            <a:r>
              <a:rPr lang="en-US" altLang="zh-TW"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個月為</a:t>
            </a:r>
            <a:r>
              <a:rPr lang="en-US" altLang="zh-TW"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期，提出讓人民有感的鬆綁成果，送國發會彙整，第</a:t>
            </a:r>
            <a:r>
              <a:rPr lang="en-US" altLang="zh-TW"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期於本年</a:t>
            </a:r>
            <a:r>
              <a:rPr lang="en-US" altLang="zh-TW"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12</a:t>
            </a:r>
            <a:r>
              <a:rPr lang="zh-TW" altLang="en-US"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月中旬提交；自</a:t>
            </a:r>
            <a:r>
              <a:rPr lang="en-US" altLang="zh-TW"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107</a:t>
            </a:r>
            <a:r>
              <a:rPr lang="zh-TW" altLang="en-US"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年起採按季辦理。</a:t>
            </a:r>
            <a:endParaRPr lang="en-US" altLang="zh-TW" sz="2400"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542925" indent="-542925" algn="just" defTabSz="533400" eaLnBrk="1">
              <a:lnSpc>
                <a:spcPct val="100000"/>
              </a:lnSpc>
              <a:spcBef>
                <a:spcPts val="600"/>
              </a:spcBef>
              <a:buClr>
                <a:prstClr val="black"/>
              </a:buClr>
              <a:buNone/>
              <a:defRPr/>
            </a:pPr>
            <a:endParaRPr lang="en-US" altLang="zh-TW" sz="2400" dirty="0" smtClean="0">
              <a:solidFill>
                <a:srgbClr val="003399"/>
              </a:solidFill>
              <a:latin typeface="微軟正黑體" pitchFamily="34" charset="-120"/>
              <a:ea typeface="微軟正黑體" pitchFamily="34" charset="-120"/>
            </a:endParaRPr>
          </a:p>
          <a:p>
            <a:pPr marL="542925" indent="-542925" algn="just" defTabSz="533400" eaLnBrk="1">
              <a:lnSpc>
                <a:spcPct val="100000"/>
              </a:lnSpc>
              <a:spcBef>
                <a:spcPts val="600"/>
              </a:spcBef>
              <a:buClr>
                <a:prstClr val="black"/>
              </a:buClr>
              <a:buNone/>
              <a:defRPr/>
            </a:pPr>
            <a:endParaRPr lang="en-US" altLang="zh-TW" sz="2400" dirty="0" smtClean="0">
              <a:solidFill>
                <a:srgbClr val="003399"/>
              </a:solidFill>
              <a:latin typeface="微軟正黑體" pitchFamily="34" charset="-120"/>
              <a:ea typeface="微軟正黑體" pitchFamily="34" charset="-120"/>
            </a:endParaRPr>
          </a:p>
          <a:p>
            <a:pPr marL="542925" indent="-542925" algn="just" defTabSz="533400" eaLnBrk="1">
              <a:lnSpc>
                <a:spcPct val="100000"/>
              </a:lnSpc>
              <a:spcBef>
                <a:spcPts val="100"/>
              </a:spcBef>
              <a:spcAft>
                <a:spcPts val="100"/>
              </a:spcAft>
              <a:buClr>
                <a:prstClr val="black"/>
              </a:buClr>
              <a:buNone/>
              <a:defRPr/>
            </a:pPr>
            <a:endParaRPr lang="en-US" altLang="zh-TW" sz="2200" dirty="0">
              <a:solidFill>
                <a:srgbClr val="003399"/>
              </a:solidFill>
              <a:latin typeface="微軟正黑體" pitchFamily="34" charset="-120"/>
              <a:ea typeface="微軟正黑體" pitchFamily="34" charset="-120"/>
            </a:endParaRPr>
          </a:p>
          <a:p>
            <a:pPr marL="542925" indent="-542925" algn="just" defTabSz="533400" eaLnBrk="1">
              <a:lnSpc>
                <a:spcPct val="100000"/>
              </a:lnSpc>
              <a:spcBef>
                <a:spcPts val="100"/>
              </a:spcBef>
              <a:spcAft>
                <a:spcPts val="100"/>
              </a:spcAft>
              <a:buClr>
                <a:prstClr val="black"/>
              </a:buClr>
              <a:buNone/>
              <a:defRPr/>
            </a:pPr>
            <a:endParaRPr lang="en-US" altLang="zh-TW" sz="2200" dirty="0">
              <a:solidFill>
                <a:srgbClr val="003399"/>
              </a:solidFill>
              <a:latin typeface="微軟正黑體" pitchFamily="34" charset="-120"/>
              <a:ea typeface="微軟正黑體" pitchFamily="34" charset="-120"/>
            </a:endParaRPr>
          </a:p>
          <a:p>
            <a:pPr marL="542925" indent="-542925" algn="just" defTabSz="533400" eaLnBrk="1">
              <a:lnSpc>
                <a:spcPct val="100000"/>
              </a:lnSpc>
              <a:spcBef>
                <a:spcPts val="100"/>
              </a:spcBef>
              <a:spcAft>
                <a:spcPts val="100"/>
              </a:spcAft>
              <a:buClr>
                <a:prstClr val="black"/>
              </a:buClr>
              <a:buNone/>
              <a:defRPr/>
            </a:pPr>
            <a:r>
              <a:rPr lang="zh-TW" altLang="en-US" sz="2200" dirty="0" smtClean="0">
                <a:solidFill>
                  <a:srgbClr val="003399"/>
                </a:solidFill>
                <a:latin typeface="微軟正黑體" pitchFamily="34" charset="-120"/>
                <a:ea typeface="微軟正黑體" pitchFamily="34" charset="-120"/>
              </a:rPr>
              <a:t> </a:t>
            </a:r>
            <a:endParaRPr lang="en-US" altLang="zh-TW" sz="2200" dirty="0" smtClean="0">
              <a:solidFill>
                <a:srgbClr val="003399"/>
              </a:solidFill>
              <a:latin typeface="微軟正黑體" pitchFamily="34" charset="-120"/>
              <a:ea typeface="微軟正黑體" pitchFamily="34" charset="-120"/>
            </a:endParaRPr>
          </a:p>
        </p:txBody>
      </p:sp>
    </p:spTree>
    <p:extLst>
      <p:ext uri="{BB962C8B-B14F-4D97-AF65-F5344CB8AC3E}">
        <p14:creationId xmlns:p14="http://schemas.microsoft.com/office/powerpoint/2010/main" val="18276525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1960" y="201613"/>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TW"/>
            </a:defPPr>
            <a:lvl1pPr algn="ctr" eaLnBrk="1" fontAlgn="auto" hangingPunct="1">
              <a:lnSpc>
                <a:spcPct val="100000"/>
              </a:lnSpc>
              <a:buFont typeface="Wingdings" pitchFamily="2" charset="2"/>
              <a:buNone/>
              <a:defRPr sz="4000" b="1">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defRPr>
            </a:lvl1pPr>
            <a:lvl2pPr marL="742950" indent="-285750" eaLnBrk="0" hangingPunct="0">
              <a:lnSpc>
                <a:spcPct val="110000"/>
              </a:lnSpc>
              <a:spcBef>
                <a:spcPts val="300"/>
              </a:spcBef>
              <a:spcAft>
                <a:spcPts val="600"/>
              </a:spcAft>
              <a:buFont typeface="Wingdings" pitchFamily="2" charset="2"/>
              <a:buChar char="Ø"/>
              <a:defRPr sz="3200">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latin typeface="Arial" pitchFamily="34" charset="0"/>
                <a:ea typeface="文鼎圓體M"/>
                <a:cs typeface="Arial" pitchFamily="34" charset="0"/>
              </a:defRPr>
            </a:lvl9pPr>
          </a:lstStyle>
          <a:p>
            <a:pPr marL="0" lvl="1" indent="0" algn="ctr" fontAlgn="auto">
              <a:spcBef>
                <a:spcPts val="600"/>
              </a:spcBef>
              <a:spcAft>
                <a:spcPts val="0"/>
              </a:spcAft>
              <a:buNone/>
              <a:tabLst>
                <a:tab pos="2144713" algn="l"/>
              </a:tabLst>
            </a:pPr>
            <a:r>
              <a:rPr lang="zh-TW" altLang="en-US"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陸、結語</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3" name="Rectangle 3"/>
          <p:cNvSpPr txBox="1">
            <a:spLocks noChangeArrowheads="1"/>
          </p:cNvSpPr>
          <p:nvPr/>
        </p:nvSpPr>
        <p:spPr bwMode="auto">
          <a:xfrm>
            <a:off x="609600" y="1268759"/>
            <a:ext cx="7920880" cy="4511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6088" indent="-446088" eaLnBrk="0" hangingPunct="0">
              <a:lnSpc>
                <a:spcPct val="110000"/>
              </a:lnSpc>
              <a:spcBef>
                <a:spcPts val="300"/>
              </a:spcBef>
              <a:spcAft>
                <a:spcPts val="600"/>
              </a:spcAft>
              <a:buFont typeface="Wingdings" pitchFamily="2" charset="2"/>
              <a:buChar char="l"/>
              <a:defRPr sz="3600">
                <a:solidFill>
                  <a:schemeClr val="tx1"/>
                </a:solidFill>
                <a:latin typeface="Arial" pitchFamily="34" charset="0"/>
                <a:ea typeface="文鼎圓體M"/>
                <a:cs typeface="Arial" pitchFamily="34" charset="0"/>
              </a:defRPr>
            </a:lvl1pPr>
            <a:lvl2pPr marL="271463" indent="360363" eaLnBrk="0" hangingPunct="0">
              <a:lnSpc>
                <a:spcPct val="110000"/>
              </a:lnSpc>
              <a:spcBef>
                <a:spcPts val="300"/>
              </a:spcBef>
              <a:spcAft>
                <a:spcPts val="600"/>
              </a:spcAft>
              <a:buFont typeface="Wingdings" pitchFamily="2" charset="2"/>
              <a:buChar char="Ø"/>
              <a:defRPr sz="3200">
                <a:solidFill>
                  <a:schemeClr val="tx1"/>
                </a:solidFill>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solidFill>
                  <a:schemeClr val="tx1"/>
                </a:solidFill>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9pPr>
          </a:lstStyle>
          <a:p>
            <a:pPr marL="714375" indent="-714375" algn="just" defTabSz="533400" eaLnBrk="1">
              <a:lnSpc>
                <a:spcPct val="125000"/>
              </a:lnSpc>
              <a:spcBef>
                <a:spcPts val="600"/>
              </a:spcBef>
              <a:buClr>
                <a:prstClr val="black"/>
              </a:buClr>
              <a:buNone/>
              <a:defRPr/>
            </a:pPr>
            <a:r>
              <a:rPr lang="zh-TW" altLang="en-US" sz="2800" dirty="0" smtClean="0">
                <a:solidFill>
                  <a:srgbClr val="003399"/>
                </a:solidFill>
                <a:latin typeface="微軟正黑體" pitchFamily="34" charset="-120"/>
                <a:ea typeface="微軟正黑體" pitchFamily="34" charset="-120"/>
              </a:rPr>
              <a:t>一、法規鬆綁已談了</a:t>
            </a:r>
            <a:r>
              <a:rPr lang="en-US" altLang="zh-TW" sz="2800" dirty="0" smtClean="0">
                <a:solidFill>
                  <a:srgbClr val="003399"/>
                </a:solidFill>
                <a:latin typeface="微軟正黑體" pitchFamily="34" charset="-120"/>
                <a:ea typeface="微軟正黑體" pitchFamily="34" charset="-120"/>
              </a:rPr>
              <a:t>20</a:t>
            </a:r>
            <a:r>
              <a:rPr lang="zh-TW" altLang="en-US" sz="2800" dirty="0" smtClean="0">
                <a:solidFill>
                  <a:srgbClr val="003399"/>
                </a:solidFill>
                <a:latin typeface="微軟正黑體" pitchFamily="34" charset="-120"/>
                <a:ea typeface="微軟正黑體" pitchFamily="34" charset="-120"/>
              </a:rPr>
              <a:t>餘年，不能成功的理由必須正視，誠實面對。</a:t>
            </a:r>
            <a:endParaRPr lang="en-US" altLang="zh-TW" sz="2800" dirty="0" smtClean="0">
              <a:solidFill>
                <a:srgbClr val="003399"/>
              </a:solidFill>
              <a:latin typeface="微軟正黑體" pitchFamily="34" charset="-120"/>
              <a:ea typeface="微軟正黑體" pitchFamily="34" charset="-120"/>
            </a:endParaRPr>
          </a:p>
          <a:p>
            <a:pPr marL="714375" indent="-714375" algn="just" defTabSz="533400" eaLnBrk="1">
              <a:lnSpc>
                <a:spcPct val="125000"/>
              </a:lnSpc>
              <a:spcBef>
                <a:spcPts val="600"/>
              </a:spcBef>
              <a:buClr>
                <a:prstClr val="black"/>
              </a:buClr>
              <a:buNone/>
              <a:defRPr/>
            </a:pPr>
            <a:r>
              <a:rPr lang="zh-TW" altLang="en-US" sz="2800" dirty="0" smtClean="0">
                <a:solidFill>
                  <a:srgbClr val="003399"/>
                </a:solidFill>
                <a:latin typeface="微軟正黑體" pitchFamily="34" charset="-120"/>
                <a:ea typeface="微軟正黑體" pitchFamily="34" charset="-120"/>
              </a:rPr>
              <a:t>二、主管機關應由首長帶領，各業務單位須全面動起來，並由法制單位協助才有成功可能。</a:t>
            </a:r>
            <a:endParaRPr lang="en-US" altLang="zh-TW" sz="2800" dirty="0" smtClean="0">
              <a:solidFill>
                <a:srgbClr val="003399"/>
              </a:solidFill>
              <a:latin typeface="微軟正黑體" pitchFamily="34" charset="-120"/>
              <a:ea typeface="微軟正黑體" pitchFamily="34" charset="-120"/>
            </a:endParaRPr>
          </a:p>
          <a:p>
            <a:pPr marL="714375" indent="-714375" algn="just" defTabSz="533400" eaLnBrk="1">
              <a:lnSpc>
                <a:spcPct val="125000"/>
              </a:lnSpc>
              <a:spcBef>
                <a:spcPts val="600"/>
              </a:spcBef>
              <a:buClr>
                <a:prstClr val="black"/>
              </a:buClr>
              <a:buNone/>
              <a:defRPr/>
            </a:pPr>
            <a:r>
              <a:rPr lang="zh-TW" altLang="en-US" sz="2800" dirty="0" smtClean="0">
                <a:solidFill>
                  <a:srgbClr val="003399"/>
                </a:solidFill>
                <a:latin typeface="微軟正黑體" pitchFamily="34" charset="-120"/>
                <a:ea typeface="微軟正黑體" pitchFamily="34" charset="-120"/>
              </a:rPr>
              <a:t>三、臺灣正面臨產業轉型契機，於如何提升競爭力的關鍵時期，法規鬆綁是最重要的基礎工作，只求成功不能失敗，並應嚴格管考讓人民有感。</a:t>
            </a:r>
            <a:endParaRPr lang="en-US" altLang="zh-TW" sz="2800" dirty="0" smtClean="0">
              <a:solidFill>
                <a:srgbClr val="003399"/>
              </a:solidFill>
              <a:latin typeface="微軟正黑體" pitchFamily="34" charset="-120"/>
              <a:ea typeface="微軟正黑體" pitchFamily="34" charset="-120"/>
            </a:endParaRPr>
          </a:p>
          <a:p>
            <a:pPr marL="542925" indent="-542925" algn="just" defTabSz="533400" eaLnBrk="1">
              <a:lnSpc>
                <a:spcPct val="125000"/>
              </a:lnSpc>
              <a:spcBef>
                <a:spcPts val="600"/>
              </a:spcBef>
              <a:buClr>
                <a:prstClr val="black"/>
              </a:buClr>
              <a:buNone/>
              <a:defRPr/>
            </a:pPr>
            <a:endParaRPr lang="en-US" altLang="zh-TW" sz="2400" dirty="0" smtClean="0">
              <a:solidFill>
                <a:srgbClr val="003399"/>
              </a:solidFill>
              <a:latin typeface="微軟正黑體" pitchFamily="34" charset="-120"/>
              <a:ea typeface="微軟正黑體" pitchFamily="34" charset="-120"/>
            </a:endParaRPr>
          </a:p>
          <a:p>
            <a:pPr marL="542925" indent="-542925" algn="just" defTabSz="533400" eaLnBrk="1">
              <a:lnSpc>
                <a:spcPct val="125000"/>
              </a:lnSpc>
              <a:spcBef>
                <a:spcPts val="100"/>
              </a:spcBef>
              <a:spcAft>
                <a:spcPts val="100"/>
              </a:spcAft>
              <a:buClr>
                <a:prstClr val="black"/>
              </a:buClr>
              <a:buNone/>
              <a:defRPr/>
            </a:pPr>
            <a:endParaRPr lang="en-US" altLang="zh-TW" sz="2200" dirty="0">
              <a:solidFill>
                <a:srgbClr val="003399"/>
              </a:solidFill>
              <a:latin typeface="微軟正黑體" pitchFamily="34" charset="-120"/>
              <a:ea typeface="微軟正黑體" pitchFamily="34" charset="-120"/>
            </a:endParaRPr>
          </a:p>
          <a:p>
            <a:pPr marL="542925" indent="-542925" algn="just" defTabSz="533400" eaLnBrk="1">
              <a:lnSpc>
                <a:spcPct val="125000"/>
              </a:lnSpc>
              <a:spcBef>
                <a:spcPts val="100"/>
              </a:spcBef>
              <a:spcAft>
                <a:spcPts val="100"/>
              </a:spcAft>
              <a:buClr>
                <a:prstClr val="black"/>
              </a:buClr>
              <a:buNone/>
              <a:defRPr/>
            </a:pPr>
            <a:endParaRPr lang="en-US" altLang="zh-TW" sz="2200" dirty="0">
              <a:solidFill>
                <a:srgbClr val="003399"/>
              </a:solidFill>
              <a:latin typeface="微軟正黑體" pitchFamily="34" charset="-120"/>
              <a:ea typeface="微軟正黑體" pitchFamily="34" charset="-120"/>
            </a:endParaRPr>
          </a:p>
          <a:p>
            <a:pPr marL="542925" indent="-542925" algn="just" defTabSz="533400" eaLnBrk="1">
              <a:lnSpc>
                <a:spcPct val="125000"/>
              </a:lnSpc>
              <a:spcBef>
                <a:spcPts val="100"/>
              </a:spcBef>
              <a:spcAft>
                <a:spcPts val="100"/>
              </a:spcAft>
              <a:buClr>
                <a:prstClr val="black"/>
              </a:buClr>
              <a:buNone/>
              <a:defRPr/>
            </a:pPr>
            <a:r>
              <a:rPr lang="zh-TW" altLang="en-US" sz="2200" dirty="0" smtClean="0">
                <a:solidFill>
                  <a:srgbClr val="003399"/>
                </a:solidFill>
                <a:latin typeface="微軟正黑體" pitchFamily="34" charset="-120"/>
                <a:ea typeface="微軟正黑體" pitchFamily="34" charset="-120"/>
              </a:rPr>
              <a:t> </a:t>
            </a:r>
            <a:endParaRPr lang="en-US" altLang="zh-TW" sz="2200" dirty="0" smtClean="0">
              <a:solidFill>
                <a:srgbClr val="003399"/>
              </a:solidFill>
              <a:latin typeface="微軟正黑體" pitchFamily="34" charset="-120"/>
              <a:ea typeface="微軟正黑體" pitchFamily="34" charset="-120"/>
            </a:endParaRPr>
          </a:p>
        </p:txBody>
      </p:sp>
    </p:spTree>
    <p:extLst>
      <p:ext uri="{BB962C8B-B14F-4D97-AF65-F5344CB8AC3E}">
        <p14:creationId xmlns:p14="http://schemas.microsoft.com/office/powerpoint/2010/main" val="38117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bwMode="auto">
          <a:xfrm>
            <a:off x="827584" y="149160"/>
            <a:ext cx="7704856" cy="11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marL="360000" algn="ctr" eaLnBrk="1" fontAlgn="auto" hangingPunct="1">
              <a:lnSpc>
                <a:spcPct val="90000"/>
              </a:lnSpc>
              <a:spcAft>
                <a:spcPts val="0"/>
              </a:spcAft>
              <a:tabLst>
                <a:tab pos="2144713" algn="l"/>
              </a:tabLst>
            </a:pPr>
            <a:r>
              <a:rPr lang="zh-TW" altLang="en-US"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壹、前言</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Rectangle 3"/>
          <p:cNvSpPr txBox="1">
            <a:spLocks noChangeArrowheads="1"/>
          </p:cNvSpPr>
          <p:nvPr/>
        </p:nvSpPr>
        <p:spPr bwMode="auto">
          <a:xfrm>
            <a:off x="433686" y="1427199"/>
            <a:ext cx="8136792" cy="5092605"/>
          </a:xfrm>
          <a:prstGeom prst="rect">
            <a:avLst/>
          </a:prstGeom>
          <a:noFill/>
          <a:ln>
            <a:noFill/>
          </a:ln>
          <a:extLst/>
        </p:spPr>
        <p:txBody>
          <a:bodyPr rIns="252000"/>
          <a:lstStyle>
            <a:lvl1pPr marL="457200" indent="-457200" eaLnBrk="0" hangingPunct="0">
              <a:defRPr kumimoji="1">
                <a:solidFill>
                  <a:schemeClr val="tx1"/>
                </a:solidFill>
                <a:latin typeface="Calibri" pitchFamily="34" charset="0"/>
                <a:ea typeface="新細明體" charset="-120"/>
              </a:defRPr>
            </a:lvl1pPr>
            <a:lvl2pPr marL="800100" indent="-357188"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marL="714375" indent="-714375" algn="just">
              <a:spcBef>
                <a:spcPts val="600"/>
              </a:spcBef>
              <a:spcAft>
                <a:spcPts val="600"/>
              </a:spcAft>
            </a:pPr>
            <a:r>
              <a:rPr lang="zh-TW" altLang="en-US" sz="2800" dirty="0" smtClean="0">
                <a:solidFill>
                  <a:srgbClr val="003399"/>
                </a:solidFill>
                <a:latin typeface="微軟正黑體" panose="020B0604030504040204" pitchFamily="34" charset="-120"/>
                <a:ea typeface="微軟正黑體" panose="020B0604030504040204" pitchFamily="34" charset="-120"/>
                <a:cs typeface="Arial" pitchFamily="34" charset="0"/>
              </a:rPr>
              <a:t>一、為促進經濟發展，避免過度管制阻礙競爭力的提</a:t>
            </a:r>
            <a:r>
              <a:rPr lang="zh-TW" altLang="en-US" sz="2800" dirty="0">
                <a:solidFill>
                  <a:srgbClr val="003399"/>
                </a:solidFill>
                <a:latin typeface="微軟正黑體" panose="020B0604030504040204" pitchFamily="34" charset="-120"/>
                <a:ea typeface="微軟正黑體" panose="020B0604030504040204" pitchFamily="34" charset="-120"/>
                <a:cs typeface="Arial" pitchFamily="34" charset="0"/>
              </a:rPr>
              <a:t>升</a:t>
            </a:r>
            <a:r>
              <a:rPr lang="zh-TW" altLang="en-US" sz="2800" dirty="0" smtClean="0">
                <a:solidFill>
                  <a:srgbClr val="003399"/>
                </a:solidFill>
                <a:latin typeface="微軟正黑體" panose="020B0604030504040204" pitchFamily="34" charset="-120"/>
                <a:ea typeface="微軟正黑體" panose="020B0604030504040204" pitchFamily="34" charset="-120"/>
                <a:cs typeface="Arial" pitchFamily="34" charset="0"/>
              </a:rPr>
              <a:t>，各國均將法制革新視為施政要項。</a:t>
            </a:r>
            <a:endParaRPr lang="en-US" altLang="zh-TW" sz="2800" dirty="0" smtClean="0">
              <a:solidFill>
                <a:srgbClr val="003399"/>
              </a:solidFill>
              <a:latin typeface="微軟正黑體" panose="020B0604030504040204" pitchFamily="34" charset="-120"/>
              <a:ea typeface="微軟正黑體" panose="020B0604030504040204" pitchFamily="34" charset="-120"/>
              <a:cs typeface="Arial" pitchFamily="34" charset="0"/>
            </a:endParaRPr>
          </a:p>
          <a:p>
            <a:pPr marL="714375" indent="-714375" algn="just">
              <a:spcBef>
                <a:spcPts val="600"/>
              </a:spcBef>
              <a:spcAft>
                <a:spcPts val="600"/>
              </a:spcAft>
            </a:pPr>
            <a:r>
              <a:rPr lang="zh-TW" altLang="en-US" sz="2800" dirty="0" smtClean="0">
                <a:solidFill>
                  <a:srgbClr val="003399"/>
                </a:solidFill>
                <a:latin typeface="微軟正黑體" panose="020B0604030504040204" pitchFamily="34" charset="-120"/>
                <a:ea typeface="微軟正黑體" panose="020B0604030504040204" pitchFamily="34" charset="-120"/>
                <a:cs typeface="Arial" pitchFamily="34" charset="0"/>
              </a:rPr>
              <a:t>二、為</a:t>
            </a:r>
            <a:r>
              <a:rPr lang="zh-TW" altLang="en-US" sz="2800" dirty="0">
                <a:solidFill>
                  <a:srgbClr val="003399"/>
                </a:solidFill>
                <a:latin typeface="微軟正黑體" panose="020B0604030504040204" pitchFamily="34" charset="-120"/>
                <a:ea typeface="微軟正黑體" panose="020B0604030504040204" pitchFamily="34" charset="-120"/>
                <a:cs typeface="Arial" pitchFamily="34" charset="0"/>
              </a:rPr>
              <a:t>建構</a:t>
            </a:r>
            <a:r>
              <a:rPr lang="zh-TW" altLang="en-US" sz="2800" dirty="0" smtClean="0">
                <a:solidFill>
                  <a:srgbClr val="003399"/>
                </a:solidFill>
                <a:latin typeface="微軟正黑體" panose="020B0604030504040204" pitchFamily="34" charset="-120"/>
                <a:ea typeface="微軟正黑體" panose="020B0604030504040204" pitchFamily="34" charset="-120"/>
                <a:cs typeface="Arial" pitchFamily="34" charset="0"/>
              </a:rPr>
              <a:t>友善企業經營法制環境，釋放民間與經濟動能，自</a:t>
            </a:r>
            <a:r>
              <a:rPr lang="en-US" altLang="zh-TW" sz="2800" dirty="0" smtClean="0">
                <a:solidFill>
                  <a:srgbClr val="003399"/>
                </a:solidFill>
                <a:latin typeface="微軟正黑體" panose="020B0604030504040204" pitchFamily="34" charset="-120"/>
                <a:ea typeface="微軟正黑體" panose="020B0604030504040204" pitchFamily="34" charset="-120"/>
                <a:cs typeface="Arial" pitchFamily="34" charset="0"/>
              </a:rPr>
              <a:t>84</a:t>
            </a:r>
            <a:r>
              <a:rPr lang="zh-TW" altLang="en-US" sz="2800" dirty="0" smtClean="0">
                <a:solidFill>
                  <a:srgbClr val="003399"/>
                </a:solidFill>
                <a:latin typeface="微軟正黑體" panose="020B0604030504040204" pitchFamily="34" charset="-120"/>
                <a:ea typeface="微軟正黑體" panose="020B0604030504040204" pitchFamily="34" charset="-120"/>
                <a:cs typeface="Arial" pitchFamily="34" charset="0"/>
              </a:rPr>
              <a:t>年起，行政院</a:t>
            </a:r>
            <a:r>
              <a:rPr lang="zh-TW" altLang="en-US" sz="2800" dirty="0">
                <a:solidFill>
                  <a:srgbClr val="003399"/>
                </a:solidFill>
                <a:latin typeface="微軟正黑體" panose="020B0604030504040204" pitchFamily="34" charset="-120"/>
                <a:ea typeface="微軟正黑體" panose="020B0604030504040204" pitchFamily="34" charset="-120"/>
                <a:cs typeface="Arial" pitchFamily="34" charset="0"/>
              </a:rPr>
              <a:t>於不同</a:t>
            </a:r>
            <a:r>
              <a:rPr lang="zh-TW" altLang="en-US" sz="2800" dirty="0" smtClean="0">
                <a:solidFill>
                  <a:srgbClr val="003399"/>
                </a:solidFill>
                <a:latin typeface="微軟正黑體" panose="020B0604030504040204" pitchFamily="34" charset="-120"/>
                <a:ea typeface="微軟正黑體" panose="020B0604030504040204" pitchFamily="34" charset="-120"/>
                <a:cs typeface="Arial" pitchFamily="34" charset="0"/>
              </a:rPr>
              <a:t>階段分別推動「投資障礙排除小組」、「法制再造計畫」等相關法規鬆綁工作，惟績效均不顯著，民間及企業仍無感。</a:t>
            </a:r>
            <a:endParaRPr lang="en-US" altLang="zh-TW" sz="2800" dirty="0">
              <a:solidFill>
                <a:srgbClr val="0000CC"/>
              </a:solidFill>
              <a:latin typeface="微軟正黑體" panose="020B0604030504040204" pitchFamily="34" charset="-120"/>
              <a:ea typeface="微軟正黑體" panose="020B0604030504040204" pitchFamily="34" charset="-120"/>
              <a:cs typeface="Arial" pitchFamily="34" charset="0"/>
              <a:sym typeface="Wingdings" pitchFamily="2" charset="2"/>
            </a:endParaRPr>
          </a:p>
          <a:p>
            <a:pPr marL="722313" lvl="1" indent="-722313" algn="just" eaLnBrk="1" fontAlgn="auto">
              <a:lnSpc>
                <a:spcPts val="2600"/>
              </a:lnSpc>
              <a:spcBef>
                <a:spcPts val="600"/>
              </a:spcBef>
              <a:spcAft>
                <a:spcPts val="600"/>
              </a:spcAft>
              <a:defRPr/>
            </a:pPr>
            <a:endParaRPr kumimoji="0" lang="en-US" altLang="zh-TW" sz="2400" b="1" dirty="0">
              <a:solidFill>
                <a:srgbClr val="0000CC"/>
              </a:solidFill>
              <a:latin typeface="微軟正黑體" panose="020B0604030504040204" pitchFamily="34" charset="-120"/>
              <a:ea typeface="微軟正黑體" panose="020B0604030504040204" pitchFamily="34" charset="-120"/>
              <a:cs typeface="Arial" pitchFamily="34" charset="0"/>
              <a:sym typeface="Wingdings" pitchFamily="2" charset="2"/>
            </a:endParaRPr>
          </a:p>
          <a:p>
            <a:pPr marL="165100" indent="0" algn="just" eaLnBrk="1" fontAlgn="auto" hangingPunct="1">
              <a:lnSpc>
                <a:spcPct val="110000"/>
              </a:lnSpc>
              <a:spcBef>
                <a:spcPts val="1800"/>
              </a:spcBef>
              <a:spcAft>
                <a:spcPts val="1800"/>
              </a:spcAft>
              <a:buSzPct val="135000"/>
              <a:defRPr/>
            </a:pPr>
            <a:endParaRPr kumimoji="0" lang="en-US" altLang="zh-TW" sz="2400" b="1" dirty="0">
              <a:solidFill>
                <a:srgbClr val="0000CC"/>
              </a:solidFill>
              <a:latin typeface="微軟正黑體" panose="020B0604030504040204" pitchFamily="34" charset="-120"/>
              <a:ea typeface="微軟正黑體" panose="020B0604030504040204" pitchFamily="34" charset="-120"/>
              <a:cs typeface="Arial" pitchFamily="34" charset="0"/>
              <a:sym typeface="Wingdings" pitchFamily="2" charset="2"/>
            </a:endParaRPr>
          </a:p>
        </p:txBody>
      </p:sp>
    </p:spTree>
    <p:extLst>
      <p:ext uri="{BB962C8B-B14F-4D97-AF65-F5344CB8AC3E}">
        <p14:creationId xmlns:p14="http://schemas.microsoft.com/office/powerpoint/2010/main" val="804411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181749" y="260648"/>
            <a:ext cx="9144000" cy="11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TW"/>
            </a:defPPr>
            <a:lvl1pPr marL="360000" algn="ctr" eaLnBrk="1" fontAlgn="auto" hangingPunct="1">
              <a:lnSpc>
                <a:spcPct val="90000"/>
              </a:lnSpc>
              <a:spcAft>
                <a:spcPts val="0"/>
              </a:spcAft>
              <a:tabLst>
                <a:tab pos="2144713" algn="l"/>
              </a:tabLst>
              <a:defRPr sz="2700" b="1">
                <a:solidFill>
                  <a:srgbClr val="002060"/>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zh-TW" altLang="en-US" sz="4000" dirty="0" smtClean="0">
                <a:solidFill>
                  <a:srgbClr val="003399"/>
                </a:solidFill>
                <a:cs typeface="Times New Roman" panose="02020603050405020304" pitchFamily="18" charset="0"/>
              </a:rPr>
              <a:t>貳、現況檢討</a:t>
            </a:r>
            <a:r>
              <a:rPr lang="en-US" altLang="zh-TW" sz="4000" dirty="0" smtClean="0">
                <a:solidFill>
                  <a:srgbClr val="003399"/>
                </a:solidFill>
                <a:cs typeface="Times New Roman" panose="02020603050405020304" pitchFamily="18" charset="0"/>
              </a:rPr>
              <a:t>-</a:t>
            </a:r>
            <a:r>
              <a:rPr lang="zh-TW" altLang="en-US" sz="4000" dirty="0">
                <a:solidFill>
                  <a:srgbClr val="003399"/>
                </a:solidFill>
                <a:cs typeface="Times New Roman" panose="02020603050405020304" pitchFamily="18" charset="0"/>
              </a:rPr>
              <a:t>外界</a:t>
            </a:r>
            <a:r>
              <a:rPr lang="zh-TW" altLang="en-US" sz="4000" dirty="0" smtClean="0">
                <a:solidFill>
                  <a:srgbClr val="003399"/>
                </a:solidFill>
                <a:cs typeface="Times New Roman" panose="02020603050405020304" pitchFamily="18" charset="0"/>
              </a:rPr>
              <a:t>評價</a:t>
            </a:r>
            <a:r>
              <a:rPr lang="en-US" altLang="zh-TW" sz="4000" dirty="0" smtClean="0">
                <a:solidFill>
                  <a:srgbClr val="003399"/>
                </a:solidFill>
                <a:cs typeface="Times New Roman" panose="02020603050405020304" pitchFamily="18" charset="0"/>
              </a:rPr>
              <a:t>(1/2)</a:t>
            </a:r>
            <a:endParaRPr lang="en-US" altLang="zh-TW" sz="4000" dirty="0">
              <a:solidFill>
                <a:srgbClr val="003399"/>
              </a:solidFill>
            </a:endParaRPr>
          </a:p>
          <a:p>
            <a:endParaRPr lang="en-US" altLang="zh-TW" sz="4000" dirty="0" smtClean="0">
              <a:solidFill>
                <a:srgbClr val="003399"/>
              </a:solidFill>
              <a:cs typeface="Times New Roman" panose="02020603050405020304" pitchFamily="18" charset="0"/>
            </a:endParaRPr>
          </a:p>
        </p:txBody>
      </p:sp>
      <p:sp>
        <p:nvSpPr>
          <p:cNvPr id="3" name="矩形 2"/>
          <p:cNvSpPr/>
          <p:nvPr/>
        </p:nvSpPr>
        <p:spPr>
          <a:xfrm>
            <a:off x="31651" y="1241459"/>
            <a:ext cx="8500789" cy="5139869"/>
          </a:xfrm>
          <a:prstGeom prst="rect">
            <a:avLst/>
          </a:prstGeom>
        </p:spPr>
        <p:txBody>
          <a:bodyPr wrap="square">
            <a:spAutoFit/>
          </a:bodyPr>
          <a:lstStyle/>
          <a:p>
            <a:pPr marL="1257300" indent="-628650" algn="just" defTabSz="533400">
              <a:spcBef>
                <a:spcPts val="600"/>
              </a:spcBef>
              <a:spcAft>
                <a:spcPts val="600"/>
              </a:spcAft>
              <a:buClr>
                <a:prstClr val="black"/>
              </a:buClr>
              <a:defRPr/>
            </a:pP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一、</a:t>
            </a:r>
            <a:r>
              <a:rPr lang="zh-TW" altLang="en-US" sz="2400" dirty="0">
                <a:solidFill>
                  <a:srgbClr val="003399"/>
                </a:solidFill>
                <a:latin typeface="微軟正黑體" panose="020B0604030504040204" pitchFamily="34" charset="-120"/>
                <a:ea typeface="微軟正黑體" panose="020B0604030504040204" pitchFamily="34" charset="-120"/>
                <a:cs typeface="Arial" pitchFamily="34" charset="0"/>
              </a:rPr>
              <a:t>據</a:t>
            </a:r>
            <a:r>
              <a:rPr lang="en-US" altLang="zh-TW" sz="2400" dirty="0">
                <a:solidFill>
                  <a:srgbClr val="003399"/>
                </a:solidFill>
                <a:latin typeface="微軟正黑體" panose="020B0604030504040204" pitchFamily="34" charset="-120"/>
                <a:ea typeface="微軟正黑體" panose="020B0604030504040204" pitchFamily="34" charset="-120"/>
                <a:cs typeface="Arial" pitchFamily="34" charset="0"/>
              </a:rPr>
              <a:t>2017</a:t>
            </a:r>
            <a:r>
              <a:rPr lang="zh-TW" altLang="en-US" sz="2400" dirty="0">
                <a:solidFill>
                  <a:srgbClr val="003399"/>
                </a:solidFill>
                <a:latin typeface="微軟正黑體" panose="020B0604030504040204" pitchFamily="34" charset="-120"/>
                <a:ea typeface="微軟正黑體" panose="020B0604030504040204" pitchFamily="34" charset="-120"/>
                <a:cs typeface="Arial" pitchFamily="34" charset="0"/>
              </a:rPr>
              <a:t>年世界經濟論壇</a:t>
            </a:r>
            <a:r>
              <a:rPr lang="en-US" altLang="zh-TW" sz="2400" dirty="0">
                <a:solidFill>
                  <a:srgbClr val="003399"/>
                </a:solidFill>
                <a:latin typeface="微軟正黑體" panose="020B0604030504040204" pitchFamily="34" charset="-120"/>
                <a:ea typeface="微軟正黑體" panose="020B0604030504040204" pitchFamily="34" charset="-120"/>
                <a:cs typeface="Arial" pitchFamily="34" charset="0"/>
              </a:rPr>
              <a:t>(WEF)</a:t>
            </a:r>
            <a:r>
              <a:rPr lang="zh-TW" altLang="en-US" sz="2400" dirty="0">
                <a:solidFill>
                  <a:srgbClr val="003399"/>
                </a:solidFill>
                <a:latin typeface="微軟正黑體" panose="020B0604030504040204" pitchFamily="34" charset="-120"/>
                <a:ea typeface="微軟正黑體" panose="020B0604030504040204" pitchFamily="34" charset="-120"/>
                <a:cs typeface="Arial" pitchFamily="34" charset="0"/>
              </a:rPr>
              <a:t>全球競爭力報告，我國在</a:t>
            </a:r>
            <a:r>
              <a:rPr lang="en-US" altLang="zh-TW" sz="2400" dirty="0">
                <a:solidFill>
                  <a:srgbClr val="003399"/>
                </a:solidFill>
                <a:latin typeface="微軟正黑體" panose="020B0604030504040204" pitchFamily="34" charset="-120"/>
                <a:ea typeface="微軟正黑體" panose="020B0604030504040204" pitchFamily="34" charset="-120"/>
                <a:cs typeface="Arial" pitchFamily="34" charset="0"/>
              </a:rPr>
              <a:t>137</a:t>
            </a:r>
            <a:r>
              <a:rPr lang="zh-TW" altLang="en-US" sz="2400" dirty="0">
                <a:solidFill>
                  <a:srgbClr val="003399"/>
                </a:solidFill>
                <a:latin typeface="微軟正黑體" panose="020B0604030504040204" pitchFamily="34" charset="-120"/>
                <a:ea typeface="微軟正黑體" panose="020B0604030504040204" pitchFamily="34" charset="-120"/>
                <a:cs typeface="Arial" pitchFamily="34" charset="0"/>
              </a:rPr>
              <a:t>個受評比國家中整體排名第</a:t>
            </a:r>
            <a:r>
              <a:rPr lang="en-US" altLang="zh-TW" sz="2400" dirty="0">
                <a:solidFill>
                  <a:srgbClr val="003399"/>
                </a:solidFill>
                <a:latin typeface="微軟正黑體" panose="020B0604030504040204" pitchFamily="34" charset="-120"/>
                <a:ea typeface="微軟正黑體" panose="020B0604030504040204" pitchFamily="34" charset="-120"/>
                <a:cs typeface="Arial" pitchFamily="34" charset="0"/>
              </a:rPr>
              <a:t>15</a:t>
            </a:r>
            <a:r>
              <a:rPr lang="zh-TW" altLang="en-US" sz="2400" dirty="0">
                <a:solidFill>
                  <a:srgbClr val="003399"/>
                </a:solidFill>
                <a:latin typeface="微軟正黑體" panose="020B0604030504040204" pitchFamily="34" charset="-120"/>
                <a:ea typeface="微軟正黑體" panose="020B0604030504040204" pitchFamily="34" charset="-120"/>
                <a:cs typeface="Arial" pitchFamily="34" charset="0"/>
              </a:rPr>
              <a:t>名</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，惟相關指標表現不盡理想：包括「</a:t>
            </a:r>
            <a:r>
              <a:rPr lang="zh-TW" altLang="en-US" sz="2400" dirty="0">
                <a:solidFill>
                  <a:srgbClr val="003399"/>
                </a:solidFill>
                <a:latin typeface="微軟正黑體" panose="020B0604030504040204" pitchFamily="34" charset="-120"/>
                <a:ea typeface="微軟正黑體" panose="020B0604030504040204" pitchFamily="34" charset="-120"/>
                <a:cs typeface="Arial" pitchFamily="34" charset="0"/>
              </a:rPr>
              <a:t>行政法規之繁瑣程度」</a:t>
            </a:r>
            <a:r>
              <a:rPr lang="en-US" altLang="zh-TW" sz="2400" dirty="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400" dirty="0">
                <a:solidFill>
                  <a:srgbClr val="FF0000"/>
                </a:solidFill>
                <a:latin typeface="微軟正黑體" panose="020B0604030504040204" pitchFamily="34" charset="-120"/>
                <a:ea typeface="微軟正黑體" panose="020B0604030504040204" pitchFamily="34" charset="-120"/>
                <a:cs typeface="Arial" pitchFamily="34" charset="0"/>
              </a:rPr>
              <a:t>第</a:t>
            </a:r>
            <a:r>
              <a:rPr lang="en-US" altLang="zh-TW" sz="2400" dirty="0">
                <a:solidFill>
                  <a:srgbClr val="FF0000"/>
                </a:solidFill>
                <a:latin typeface="微軟正黑體" panose="020B0604030504040204" pitchFamily="34" charset="-120"/>
                <a:ea typeface="微軟正黑體" panose="020B0604030504040204" pitchFamily="34" charset="-120"/>
                <a:cs typeface="Arial" pitchFamily="34" charset="0"/>
              </a:rPr>
              <a:t>30</a:t>
            </a:r>
            <a:r>
              <a:rPr lang="zh-TW" altLang="en-US" sz="2400" dirty="0">
                <a:solidFill>
                  <a:srgbClr val="FF0000"/>
                </a:solidFill>
                <a:latin typeface="微軟正黑體" panose="020B0604030504040204" pitchFamily="34" charset="-120"/>
                <a:ea typeface="微軟正黑體" panose="020B0604030504040204" pitchFamily="34" charset="-120"/>
                <a:cs typeface="Arial" pitchFamily="34" charset="0"/>
              </a:rPr>
              <a:t>名</a:t>
            </a:r>
            <a:r>
              <a:rPr lang="en-US" altLang="zh-TW" sz="24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 、「</a:t>
            </a:r>
            <a:r>
              <a:rPr lang="zh-TW" altLang="en-US" sz="2400" dirty="0">
                <a:solidFill>
                  <a:srgbClr val="003399"/>
                </a:solidFill>
                <a:latin typeface="微軟正黑體" panose="020B0604030504040204" pitchFamily="34" charset="-120"/>
                <a:ea typeface="微軟正黑體" panose="020B0604030504040204" pitchFamily="34" charset="-120"/>
                <a:cs typeface="Arial" pitchFamily="34" charset="0"/>
              </a:rPr>
              <a:t>法規鼓勵外人直接投資的程度」</a:t>
            </a:r>
            <a:r>
              <a:rPr lang="en-US" altLang="zh-TW" sz="2400" dirty="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400" dirty="0">
                <a:solidFill>
                  <a:srgbClr val="FF0000"/>
                </a:solidFill>
                <a:latin typeface="微軟正黑體" panose="020B0604030504040204" pitchFamily="34" charset="-120"/>
                <a:ea typeface="微軟正黑體" panose="020B0604030504040204" pitchFamily="34" charset="-120"/>
                <a:cs typeface="Arial" pitchFamily="34" charset="0"/>
              </a:rPr>
              <a:t>第</a:t>
            </a:r>
            <a:r>
              <a:rPr lang="en-US" altLang="zh-TW" sz="2400" dirty="0">
                <a:solidFill>
                  <a:srgbClr val="FF0000"/>
                </a:solidFill>
                <a:latin typeface="微軟正黑體" panose="020B0604030504040204" pitchFamily="34" charset="-120"/>
                <a:ea typeface="微軟正黑體" panose="020B0604030504040204" pitchFamily="34" charset="-120"/>
                <a:cs typeface="Arial" pitchFamily="34" charset="0"/>
              </a:rPr>
              <a:t>79</a:t>
            </a:r>
            <a:r>
              <a:rPr lang="zh-TW" altLang="en-US" sz="2400" dirty="0">
                <a:solidFill>
                  <a:srgbClr val="FF0000"/>
                </a:solidFill>
                <a:latin typeface="微軟正黑體" panose="020B0604030504040204" pitchFamily="34" charset="-120"/>
                <a:ea typeface="微軟正黑體" panose="020B0604030504040204" pitchFamily="34" charset="-120"/>
                <a:cs typeface="Arial" pitchFamily="34" charset="0"/>
              </a:rPr>
              <a:t>名</a:t>
            </a:r>
            <a:r>
              <a:rPr lang="en-US" altLang="zh-TW" sz="24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 。</a:t>
            </a:r>
            <a:endParaRPr lang="en-US" altLang="zh-TW" sz="2400" dirty="0">
              <a:solidFill>
                <a:srgbClr val="003399"/>
              </a:solidFill>
              <a:latin typeface="微軟正黑體" panose="020B0604030504040204" pitchFamily="34" charset="-120"/>
              <a:ea typeface="微軟正黑體" panose="020B0604030504040204" pitchFamily="34" charset="-120"/>
              <a:cs typeface="Arial" pitchFamily="34" charset="0"/>
            </a:endParaRPr>
          </a:p>
          <a:p>
            <a:pPr marL="628650" algn="just" defTabSz="533400">
              <a:spcBef>
                <a:spcPts val="600"/>
              </a:spcBef>
              <a:spcAft>
                <a:spcPts val="600"/>
              </a:spcAft>
              <a:buClr>
                <a:prstClr val="black"/>
              </a:buClr>
              <a:defRPr/>
            </a:pP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二、近年</a:t>
            </a:r>
            <a:r>
              <a:rPr lang="zh-TW" altLang="en-US" sz="2400" dirty="0">
                <a:solidFill>
                  <a:srgbClr val="003399"/>
                </a:solidFill>
                <a:latin typeface="微軟正黑體" panose="020B0604030504040204" pitchFamily="34" charset="-120"/>
                <a:ea typeface="微軟正黑體" panose="020B0604030504040204" pitchFamily="34" charset="-120"/>
                <a:cs typeface="Arial" pitchFamily="34" charset="0"/>
              </a:rPr>
              <a:t>外國</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商會反應</a:t>
            </a:r>
            <a:r>
              <a:rPr lang="zh-TW" altLang="en-US" sz="2400" dirty="0">
                <a:solidFill>
                  <a:srgbClr val="003399"/>
                </a:solidFill>
                <a:latin typeface="微軟正黑體" panose="020B0604030504040204" pitchFamily="34" charset="-120"/>
                <a:ea typeface="微軟正黑體" panose="020B0604030504040204" pitchFamily="34" charset="-120"/>
                <a:cs typeface="Arial" pitchFamily="34" charset="0"/>
              </a:rPr>
              <a:t>我國法規</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鬆綁仍有不足</a:t>
            </a:r>
            <a:r>
              <a:rPr lang="zh-TW" altLang="en-US" sz="2400" dirty="0">
                <a:solidFill>
                  <a:srgbClr val="003399"/>
                </a:solidFill>
                <a:latin typeface="微軟正黑體" panose="020B0604030504040204" pitchFamily="34" charset="-120"/>
                <a:ea typeface="微軟正黑體" panose="020B0604030504040204" pitchFamily="34" charset="-120"/>
                <a:cs typeface="Arial" pitchFamily="34" charset="0"/>
              </a:rPr>
              <a:t>：</a:t>
            </a:r>
            <a:endParaRPr lang="en-US" altLang="zh-TW" sz="2400" dirty="0">
              <a:solidFill>
                <a:srgbClr val="003399"/>
              </a:solidFill>
              <a:latin typeface="微軟正黑體" panose="020B0604030504040204" pitchFamily="34" charset="-120"/>
              <a:ea typeface="微軟正黑體" panose="020B0604030504040204" pitchFamily="34" charset="-120"/>
              <a:cs typeface="Arial" pitchFamily="34" charset="0"/>
            </a:endParaRPr>
          </a:p>
          <a:p>
            <a:pPr marL="1162050" indent="-533400" algn="just" defTabSz="533400">
              <a:spcBef>
                <a:spcPts val="600"/>
              </a:spcBef>
              <a:spcAft>
                <a:spcPts val="600"/>
              </a:spcAft>
              <a:buClr>
                <a:prstClr val="black"/>
              </a:buClr>
              <a:defRPr/>
            </a:pPr>
            <a:r>
              <a:rPr lang="en-US" altLang="zh-TW" sz="24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一</a:t>
            </a:r>
            <a:r>
              <a:rPr lang="en-US" altLang="zh-TW" sz="2400" dirty="0" smtClean="0">
                <a:solidFill>
                  <a:srgbClr val="003399"/>
                </a:solidFill>
                <a:latin typeface="微軟正黑體" panose="020B0604030504040204" pitchFamily="34" charset="-120"/>
                <a:ea typeface="微軟正黑體" panose="020B0604030504040204" pitchFamily="34" charset="-120"/>
                <a:cs typeface="Arial" pitchFamily="34" charset="0"/>
              </a:rPr>
              <a:t>)2015</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en-US" altLang="zh-TW" sz="2400" dirty="0" smtClean="0">
                <a:solidFill>
                  <a:srgbClr val="003399"/>
                </a:solidFill>
                <a:latin typeface="微軟正黑體" panose="020B0604030504040204" pitchFamily="34" charset="-120"/>
                <a:ea typeface="微軟正黑體" panose="020B0604030504040204" pitchFamily="34" charset="-120"/>
                <a:cs typeface="Arial" pitchFamily="34" charset="0"/>
              </a:rPr>
              <a:t>2016</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美商白皮書表示我國投資</a:t>
            </a:r>
            <a:r>
              <a:rPr lang="zh-TW" altLang="en-US" sz="2400" dirty="0">
                <a:solidFill>
                  <a:srgbClr val="003399"/>
                </a:solidFill>
                <a:latin typeface="微軟正黑體" panose="020B0604030504040204" pitchFamily="34" charset="-120"/>
                <a:ea typeface="微軟正黑體" panose="020B0604030504040204" pitchFamily="34" charset="-120"/>
                <a:cs typeface="Arial" pitchFamily="34" charset="0"/>
              </a:rPr>
              <a:t>環境面臨之挑戰</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包括</a:t>
            </a:r>
            <a:r>
              <a:rPr lang="zh-TW" altLang="en-US" sz="2400" dirty="0">
                <a:solidFill>
                  <a:srgbClr val="003399"/>
                </a:solidFill>
                <a:latin typeface="微軟正黑體" panose="020B0604030504040204" pitchFamily="34" charset="-120"/>
                <a:ea typeface="微軟正黑體" panose="020B0604030504040204" pitchFamily="34" charset="-120"/>
                <a:cs typeface="Arial" pitchFamily="34" charset="0"/>
              </a:rPr>
              <a:t>法規障礙</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過多，法規立意良善但繁瑣</a:t>
            </a:r>
            <a:r>
              <a:rPr lang="zh-TW" altLang="en-US" sz="2400" dirty="0">
                <a:solidFill>
                  <a:srgbClr val="003399"/>
                </a:solidFill>
                <a:latin typeface="微軟正黑體" panose="020B0604030504040204" pitchFamily="34" charset="-120"/>
                <a:ea typeface="微軟正黑體" panose="020B0604030504040204" pitchFamily="34" charset="-120"/>
                <a:cs typeface="Arial" pitchFamily="34" charset="0"/>
              </a:rPr>
              <a:t>複雜，致企業增加許多遵法成本</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a:t>
            </a:r>
            <a:endParaRPr lang="en-US" altLang="zh-TW" sz="2400" dirty="0" smtClean="0">
              <a:solidFill>
                <a:srgbClr val="003399"/>
              </a:solidFill>
              <a:latin typeface="微軟正黑體" panose="020B0604030504040204" pitchFamily="34" charset="-120"/>
              <a:ea typeface="微軟正黑體" panose="020B0604030504040204" pitchFamily="34" charset="-120"/>
              <a:cs typeface="Arial" pitchFamily="34" charset="0"/>
            </a:endParaRPr>
          </a:p>
          <a:p>
            <a:pPr marL="1162050" indent="-533400" algn="just" defTabSz="533400">
              <a:spcBef>
                <a:spcPts val="600"/>
              </a:spcBef>
              <a:spcAft>
                <a:spcPts val="600"/>
              </a:spcAft>
              <a:buClr>
                <a:prstClr val="black"/>
              </a:buClr>
              <a:defRPr/>
            </a:pPr>
            <a:r>
              <a:rPr lang="en-US" altLang="zh-TW" sz="2400" dirty="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二</a:t>
            </a:r>
            <a:r>
              <a:rPr lang="en-US" altLang="zh-TW" sz="2400" dirty="0" smtClean="0">
                <a:solidFill>
                  <a:srgbClr val="003399"/>
                </a:solidFill>
                <a:latin typeface="微軟正黑體" panose="020B0604030504040204" pitchFamily="34" charset="-120"/>
                <a:ea typeface="微軟正黑體" panose="020B0604030504040204" pitchFamily="34" charset="-120"/>
                <a:cs typeface="Arial" pitchFamily="34" charset="0"/>
              </a:rPr>
              <a:t>)2016</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en-US" altLang="zh-TW" sz="2400" dirty="0" smtClean="0">
                <a:solidFill>
                  <a:srgbClr val="003399"/>
                </a:solidFill>
                <a:latin typeface="微軟正黑體" panose="020B0604030504040204" pitchFamily="34" charset="-120"/>
                <a:ea typeface="微軟正黑體" panose="020B0604030504040204" pitchFamily="34" charset="-120"/>
                <a:cs typeface="Arial" pitchFamily="34" charset="0"/>
              </a:rPr>
              <a:t>2017</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歐商白皮書表示我國法規體制</a:t>
            </a:r>
            <a:r>
              <a:rPr lang="zh-TW" altLang="en-US" sz="2400" dirty="0">
                <a:solidFill>
                  <a:srgbClr val="003399"/>
                </a:solidFill>
                <a:latin typeface="微軟正黑體" panose="020B0604030504040204" pitchFamily="34" charset="-120"/>
                <a:ea typeface="微軟正黑體" panose="020B0604030504040204" pitchFamily="34" charset="-120"/>
                <a:cs typeface="Arial" pitchFamily="34" charset="0"/>
              </a:rPr>
              <a:t>仍過度聚焦</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於事先掌控市場，與歐洲體制更重視事後監督市場及產業自我規範之作法背道而馳。</a:t>
            </a:r>
            <a:endParaRPr lang="en-US" altLang="zh-TW" sz="2400" dirty="0">
              <a:solidFill>
                <a:srgbClr val="003399"/>
              </a:solidFill>
              <a:latin typeface="微軟正黑體" panose="020B0604030504040204" pitchFamily="34" charset="-120"/>
              <a:ea typeface="微軟正黑體" panose="020B0604030504040204" pitchFamily="34" charset="-120"/>
              <a:cs typeface="Arial" pitchFamily="34" charset="0"/>
            </a:endParaRPr>
          </a:p>
          <a:p>
            <a:pPr marL="1163638" indent="-534988" algn="just" defTabSz="533400">
              <a:spcBef>
                <a:spcPts val="600"/>
              </a:spcBef>
              <a:spcAft>
                <a:spcPts val="600"/>
              </a:spcAft>
              <a:buClr>
                <a:prstClr val="black"/>
              </a:buClr>
              <a:buFont typeface="Wingdings" panose="05000000000000000000" pitchFamily="2" charset="2"/>
              <a:buChar char="Ø"/>
              <a:defRPr/>
            </a:pPr>
            <a:endParaRPr lang="en-US" altLang="zh-TW" sz="2400" dirty="0">
              <a:solidFill>
                <a:srgbClr val="003399"/>
              </a:solidFill>
              <a:latin typeface="微軟正黑體" panose="020B0604030504040204" pitchFamily="34" charset="-120"/>
              <a:ea typeface="微軟正黑體" panose="020B0604030504040204" pitchFamily="34" charset="-120"/>
              <a:cs typeface="Arial" pitchFamily="34" charset="0"/>
            </a:endParaRPr>
          </a:p>
        </p:txBody>
      </p:sp>
    </p:spTree>
    <p:extLst>
      <p:ext uri="{BB962C8B-B14F-4D97-AF65-F5344CB8AC3E}">
        <p14:creationId xmlns:p14="http://schemas.microsoft.com/office/powerpoint/2010/main" val="652112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txBox="1">
            <a:spLocks/>
          </p:cNvSpPr>
          <p:nvPr/>
        </p:nvSpPr>
        <p:spPr>
          <a:xfrm>
            <a:off x="0" y="188640"/>
            <a:ext cx="9505056" cy="1325563"/>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文鼎圓體M" panose="020F0600000000000000" pitchFamily="34" charset="-120"/>
                <a:cs typeface="Arial" panose="020B0604020202020204" pitchFamily="34" charset="0"/>
              </a:defRPr>
            </a:lvl1pPr>
          </a:lstStyle>
          <a:p>
            <a:pPr fontAlgn="auto">
              <a:spcAft>
                <a:spcPts val="0"/>
              </a:spcAft>
            </a:pPr>
            <a:r>
              <a:rPr kumimoji="0" lang="zh-TW" altLang="en-US"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貳、現況檢討</a:t>
            </a:r>
            <a:r>
              <a:rPr kumimoji="0"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a:t>
            </a:r>
            <a:r>
              <a:rPr kumimoji="1" lang="zh-TW" altLang="en-US"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法規數量持續上升</a:t>
            </a:r>
            <a:r>
              <a:rPr kumimoji="1"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(2/2)</a:t>
            </a:r>
            <a:endParaRPr kumimoji="0" lang="zh-TW" altLang="en-US" sz="3600" b="1" dirty="0"/>
          </a:p>
        </p:txBody>
      </p:sp>
      <p:graphicFrame>
        <p:nvGraphicFramePr>
          <p:cNvPr id="3" name="內容版面配置區 9"/>
          <p:cNvGraphicFramePr>
            <a:graphicFrameLocks/>
          </p:cNvGraphicFramePr>
          <p:nvPr>
            <p:extLst>
              <p:ext uri="{D42A27DB-BD31-4B8C-83A1-F6EECF244321}">
                <p14:modId xmlns:p14="http://schemas.microsoft.com/office/powerpoint/2010/main" val="1107997930"/>
              </p:ext>
            </p:extLst>
          </p:nvPr>
        </p:nvGraphicFramePr>
        <p:xfrm>
          <a:off x="467544" y="1124744"/>
          <a:ext cx="5688632" cy="5256584"/>
        </p:xfrm>
        <a:graphic>
          <a:graphicData uri="http://schemas.openxmlformats.org/drawingml/2006/chart">
            <c:chart xmlns:c="http://schemas.openxmlformats.org/drawingml/2006/chart" xmlns:r="http://schemas.openxmlformats.org/officeDocument/2006/relationships" r:id="rId2"/>
          </a:graphicData>
        </a:graphic>
      </p:graphicFrame>
      <p:sp>
        <p:nvSpPr>
          <p:cNvPr id="6" name="文字方塊 5"/>
          <p:cNvSpPr txBox="1"/>
          <p:nvPr/>
        </p:nvSpPr>
        <p:spPr>
          <a:xfrm>
            <a:off x="5580112" y="5576922"/>
            <a:ext cx="648072" cy="369332"/>
          </a:xfrm>
          <a:prstGeom prst="rect">
            <a:avLst/>
          </a:prstGeom>
          <a:noFill/>
        </p:spPr>
        <p:txBody>
          <a:bodyPr wrap="square" rtlCol="0">
            <a:spAutoFit/>
          </a:bodyPr>
          <a:lstStyle/>
          <a:p>
            <a:r>
              <a:rPr lang="en-US" altLang="zh-TW" dirty="0" smtClean="0"/>
              <a:t>(</a:t>
            </a:r>
            <a:r>
              <a:rPr lang="zh-TW" altLang="en-US" dirty="0" smtClean="0"/>
              <a:t>年</a:t>
            </a:r>
            <a:r>
              <a:rPr lang="en-US" altLang="zh-TW" dirty="0" smtClean="0"/>
              <a:t>)</a:t>
            </a:r>
            <a:endParaRPr lang="zh-TW" alt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7043" y="1916832"/>
            <a:ext cx="2466975" cy="3981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1393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0" y="0"/>
            <a:ext cx="9144000" cy="11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marL="74250" lvl="1" algn="ctr" fontAlgn="auto">
              <a:spcBef>
                <a:spcPts val="600"/>
              </a:spcBef>
              <a:spcAft>
                <a:spcPts val="0"/>
              </a:spcAft>
              <a:tabLst>
                <a:tab pos="2144713" algn="l"/>
              </a:tabLst>
            </a:pPr>
            <a:r>
              <a:rPr lang="zh-TW" altLang="en-US"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參、鬆綁</a:t>
            </a:r>
            <a:r>
              <a:rPr lang="zh-TW" altLang="en-US"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策略 </a:t>
            </a:r>
            <a:r>
              <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(1/2)</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3" name="文字方塊 2"/>
          <p:cNvSpPr txBox="1"/>
          <p:nvPr/>
        </p:nvSpPr>
        <p:spPr>
          <a:xfrm>
            <a:off x="125759" y="1124744"/>
            <a:ext cx="8766721" cy="4836709"/>
          </a:xfrm>
          <a:prstGeom prst="rect">
            <a:avLst/>
          </a:prstGeom>
          <a:noFill/>
        </p:spPr>
        <p:txBody>
          <a:bodyPr wrap="square" rtlCol="0">
            <a:spAutoFit/>
          </a:bodyPr>
          <a:lstStyle/>
          <a:p>
            <a:pPr algn="just" defTabSz="533400" hangingPunct="0">
              <a:lnSpc>
                <a:spcPct val="110000"/>
              </a:lnSpc>
              <a:spcBef>
                <a:spcPts val="300"/>
              </a:spcBef>
              <a:spcAft>
                <a:spcPts val="300"/>
              </a:spcAft>
              <a:buClr>
                <a:prstClr val="black"/>
              </a:buClr>
              <a:defRPr/>
            </a:pPr>
            <a:r>
              <a:rPr lang="zh-TW" altLang="en-US" sz="2300" b="1" dirty="0" smtClean="0">
                <a:solidFill>
                  <a:srgbClr val="003399"/>
                </a:solidFill>
                <a:latin typeface="微軟正黑體" panose="020B0604030504040204" pitchFamily="34" charset="-120"/>
                <a:ea typeface="微軟正黑體" panose="020B0604030504040204" pitchFamily="34" charset="-120"/>
                <a:cs typeface="Arial" pitchFamily="34" charset="0"/>
              </a:rPr>
              <a:t>一</a:t>
            </a:r>
            <a:r>
              <a:rPr lang="zh-TW" altLang="en-US" sz="2300" b="1" dirty="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300" b="1" dirty="0" smtClean="0">
                <a:solidFill>
                  <a:srgbClr val="003399"/>
                </a:solidFill>
                <a:latin typeface="微軟正黑體" panose="020B0604030504040204" pitchFamily="34" charset="-120"/>
                <a:ea typeface="微軟正黑體" panose="020B0604030504040204" pitchFamily="34" charset="-120"/>
                <a:cs typeface="Arial" pitchFamily="34" charset="0"/>
              </a:rPr>
              <a:t>目標</a:t>
            </a:r>
            <a:r>
              <a:rPr lang="zh-TW" altLang="en-US" sz="2300" b="1" dirty="0">
                <a:solidFill>
                  <a:srgbClr val="003399"/>
                </a:solidFill>
                <a:latin typeface="微軟正黑體" panose="020B0604030504040204" pitchFamily="34" charset="-120"/>
                <a:ea typeface="微軟正黑體" panose="020B0604030504040204" pitchFamily="34" charset="-120"/>
                <a:cs typeface="Arial" pitchFamily="34" charset="0"/>
              </a:rPr>
              <a:t>：人民幸福有感、排除投資障礙及減輕遵法成本。</a:t>
            </a:r>
            <a:endParaRPr lang="en-US" altLang="zh-TW" sz="2300" b="1" dirty="0">
              <a:solidFill>
                <a:srgbClr val="003399"/>
              </a:solidFill>
              <a:latin typeface="微軟正黑體" panose="020B0604030504040204" pitchFamily="34" charset="-120"/>
              <a:ea typeface="微軟正黑體" panose="020B0604030504040204" pitchFamily="34" charset="-120"/>
              <a:cs typeface="Arial" pitchFamily="34" charset="0"/>
            </a:endParaRPr>
          </a:p>
          <a:p>
            <a:pPr algn="just" defTabSz="533400" hangingPunct="0">
              <a:lnSpc>
                <a:spcPct val="110000"/>
              </a:lnSpc>
              <a:spcBef>
                <a:spcPts val="300"/>
              </a:spcBef>
              <a:spcAft>
                <a:spcPts val="300"/>
              </a:spcAft>
              <a:buClr>
                <a:prstClr val="black"/>
              </a:buClr>
              <a:defRPr/>
            </a:pPr>
            <a:r>
              <a:rPr lang="zh-TW" altLang="en-US" sz="2300" b="1" dirty="0" smtClean="0">
                <a:solidFill>
                  <a:srgbClr val="003399"/>
                </a:solidFill>
                <a:latin typeface="微軟正黑體" panose="020B0604030504040204" pitchFamily="34" charset="-120"/>
                <a:ea typeface="微軟正黑體" panose="020B0604030504040204" pitchFamily="34" charset="-120"/>
                <a:cs typeface="Arial" pitchFamily="34" charset="0"/>
              </a:rPr>
              <a:t>二、規劃作法：</a:t>
            </a:r>
            <a:endParaRPr lang="en-US" altLang="zh-TW" sz="2300" b="1" dirty="0" smtClean="0">
              <a:solidFill>
                <a:srgbClr val="003399"/>
              </a:solidFill>
              <a:latin typeface="微軟正黑體" panose="020B0604030504040204" pitchFamily="34" charset="-120"/>
              <a:ea typeface="微軟正黑體" panose="020B0604030504040204" pitchFamily="34" charset="-120"/>
              <a:cs typeface="Arial" pitchFamily="34" charset="0"/>
            </a:endParaRPr>
          </a:p>
          <a:p>
            <a:pPr algn="just" defTabSz="533400" hangingPunct="0">
              <a:lnSpc>
                <a:spcPct val="110000"/>
              </a:lnSpc>
              <a:spcBef>
                <a:spcPts val="300"/>
              </a:spcBef>
              <a:spcAft>
                <a:spcPts val="300"/>
              </a:spcAft>
              <a:buClr>
                <a:prstClr val="black"/>
              </a:buClr>
              <a:defRPr/>
            </a:pPr>
            <a:r>
              <a:rPr lang="en-US" altLang="zh-TW" sz="2300" dirty="0" smtClean="0">
                <a:solidFill>
                  <a:srgbClr val="003399"/>
                </a:solidFill>
                <a:latin typeface="微軟正黑體" panose="020B0604030504040204" pitchFamily="34" charset="-120"/>
                <a:ea typeface="微軟正黑體" panose="020B0604030504040204" pitchFamily="34" charset="-120"/>
                <a:cs typeface="Arial" pitchFamily="34" charset="0"/>
              </a:rPr>
              <a:t>       (</a:t>
            </a:r>
            <a:r>
              <a:rPr lang="zh-TW" altLang="en-US" sz="2300" dirty="0" smtClean="0">
                <a:solidFill>
                  <a:srgbClr val="003399"/>
                </a:solidFill>
                <a:latin typeface="微軟正黑體" panose="020B0604030504040204" pitchFamily="34" charset="-120"/>
                <a:ea typeface="微軟正黑體" panose="020B0604030504040204" pitchFamily="34" charset="-120"/>
                <a:cs typeface="Arial" pitchFamily="34" charset="0"/>
              </a:rPr>
              <a:t>一</a:t>
            </a:r>
            <a:r>
              <a:rPr lang="en-US" altLang="zh-TW" sz="23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300" dirty="0" smtClean="0">
                <a:solidFill>
                  <a:srgbClr val="003399"/>
                </a:solidFill>
                <a:latin typeface="微軟正黑體" panose="020B0604030504040204" pitchFamily="34" charset="-120"/>
                <a:ea typeface="微軟正黑體" panose="020B0604030504040204" pitchFamily="34" charset="-120"/>
                <a:cs typeface="Arial" pitchFamily="34" charset="0"/>
              </a:rPr>
              <a:t>優先</a:t>
            </a:r>
            <a:r>
              <a:rPr lang="zh-TW" altLang="en-US" sz="2300" dirty="0">
                <a:solidFill>
                  <a:srgbClr val="003399"/>
                </a:solidFill>
                <a:latin typeface="微軟正黑體" panose="020B0604030504040204" pitchFamily="34" charset="-120"/>
                <a:ea typeface="微軟正黑體" panose="020B0604030504040204" pitchFamily="34" charset="-120"/>
                <a:cs typeface="Arial" pitchFamily="34" charset="0"/>
              </a:rPr>
              <a:t>檢視</a:t>
            </a:r>
            <a:r>
              <a:rPr lang="zh-TW" altLang="en-US" sz="2300" dirty="0" smtClean="0">
                <a:solidFill>
                  <a:srgbClr val="003399"/>
                </a:solidFill>
                <a:latin typeface="微軟正黑體" panose="020B0604030504040204" pitchFamily="34" charset="-120"/>
                <a:ea typeface="微軟正黑體" panose="020B0604030504040204" pitchFamily="34" charset="-120"/>
                <a:cs typeface="Arial" pitchFamily="34" charset="0"/>
              </a:rPr>
              <a:t>鬆綁</a:t>
            </a:r>
            <a:r>
              <a:rPr lang="zh-TW" altLang="en-US" sz="2300" dirty="0">
                <a:solidFill>
                  <a:srgbClr val="003399"/>
                </a:solidFill>
                <a:latin typeface="微軟正黑體" panose="020B0604030504040204" pitchFamily="34" charset="-120"/>
                <a:ea typeface="微軟正黑體" panose="020B0604030504040204" pitchFamily="34" charset="-120"/>
                <a:cs typeface="Arial" pitchFamily="34" charset="0"/>
              </a:rPr>
              <a:t>令</a:t>
            </a:r>
            <a:r>
              <a:rPr lang="zh-TW" altLang="en-US" sz="2300" dirty="0" smtClean="0">
                <a:solidFill>
                  <a:srgbClr val="003399"/>
                </a:solidFill>
                <a:latin typeface="微軟正黑體" panose="020B0604030504040204" pitchFamily="34" charset="-120"/>
                <a:ea typeface="微軟正黑體" panose="020B0604030504040204" pitchFamily="34" charset="-120"/>
                <a:cs typeface="Arial" pitchFamily="34" charset="0"/>
              </a:rPr>
              <a:t>釋 </a:t>
            </a:r>
            <a:r>
              <a:rPr lang="en-US" altLang="zh-TW" sz="23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300" dirty="0">
                <a:solidFill>
                  <a:srgbClr val="003399"/>
                </a:solidFill>
                <a:latin typeface="微軟正黑體" panose="020B0604030504040204" pitchFamily="34" charset="-120"/>
                <a:ea typeface="微軟正黑體" panose="020B0604030504040204" pitchFamily="34" charset="-120"/>
                <a:cs typeface="Arial" pitchFamily="34" charset="0"/>
              </a:rPr>
              <a:t>函示</a:t>
            </a:r>
            <a:r>
              <a:rPr lang="en-US" altLang="zh-TW" sz="23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3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300" dirty="0">
                <a:solidFill>
                  <a:srgbClr val="003399"/>
                </a:solidFill>
                <a:latin typeface="微軟正黑體" panose="020B0604030504040204" pitchFamily="34" charset="-120"/>
                <a:ea typeface="微軟正黑體" panose="020B0604030504040204" pitchFamily="34" charset="-120"/>
                <a:cs typeface="Arial" pitchFamily="34" charset="0"/>
              </a:rPr>
              <a:t>行政</a:t>
            </a:r>
            <a:r>
              <a:rPr lang="zh-TW" altLang="en-US" sz="2300" dirty="0" smtClean="0">
                <a:solidFill>
                  <a:srgbClr val="003399"/>
                </a:solidFill>
                <a:latin typeface="微軟正黑體" panose="020B0604030504040204" pitchFamily="34" charset="-120"/>
                <a:ea typeface="微軟正黑體" panose="020B0604030504040204" pitchFamily="34" charset="-120"/>
                <a:cs typeface="Arial" pitchFamily="34" charset="0"/>
              </a:rPr>
              <a:t>規則</a:t>
            </a:r>
            <a:r>
              <a:rPr lang="zh-TW" altLang="en-US" sz="2300" dirty="0">
                <a:solidFill>
                  <a:srgbClr val="003399"/>
                </a:solidFill>
                <a:latin typeface="微軟正黑體" panose="020B0604030504040204" pitchFamily="34" charset="-120"/>
                <a:ea typeface="微軟正黑體" panose="020B0604030504040204" pitchFamily="34" charset="-120"/>
                <a:cs typeface="Arial" pitchFamily="34" charset="0"/>
              </a:rPr>
              <a:t>及</a:t>
            </a:r>
            <a:r>
              <a:rPr lang="zh-TW" altLang="en-US" sz="2300" dirty="0" smtClean="0">
                <a:solidFill>
                  <a:srgbClr val="003399"/>
                </a:solidFill>
                <a:latin typeface="微軟正黑體" panose="020B0604030504040204" pitchFamily="34" charset="-120"/>
                <a:ea typeface="微軟正黑體" panose="020B0604030504040204" pitchFamily="34" charset="-120"/>
                <a:cs typeface="Arial" pitchFamily="34" charset="0"/>
              </a:rPr>
              <a:t>法規命令等</a:t>
            </a:r>
            <a:r>
              <a:rPr lang="zh-TW" altLang="en-US" sz="2300" dirty="0">
                <a:solidFill>
                  <a:srgbClr val="003399"/>
                </a:solidFill>
                <a:latin typeface="微軟正黑體" panose="020B0604030504040204" pitchFamily="34" charset="-120"/>
                <a:ea typeface="微軟正黑體" panose="020B0604030504040204" pitchFamily="34" charset="-120"/>
                <a:cs typeface="Arial" pitchFamily="34" charset="0"/>
              </a:rPr>
              <a:t>規定。</a:t>
            </a:r>
            <a:endParaRPr lang="en-US" altLang="zh-TW" sz="2300" dirty="0">
              <a:solidFill>
                <a:srgbClr val="003399"/>
              </a:solidFill>
              <a:latin typeface="微軟正黑體" panose="020B0604030504040204" pitchFamily="34" charset="-120"/>
              <a:ea typeface="微軟正黑體" panose="020B0604030504040204" pitchFamily="34" charset="-120"/>
              <a:cs typeface="Arial" pitchFamily="34" charset="0"/>
            </a:endParaRPr>
          </a:p>
          <a:p>
            <a:pPr marL="1343025" indent="-447675" algn="just" defTabSz="533400" hangingPunct="0">
              <a:lnSpc>
                <a:spcPct val="110000"/>
              </a:lnSpc>
              <a:spcBef>
                <a:spcPts val="300"/>
              </a:spcBef>
              <a:spcAft>
                <a:spcPts val="300"/>
              </a:spcAft>
              <a:buClr>
                <a:prstClr val="black"/>
              </a:buClr>
              <a:defRPr/>
            </a:pPr>
            <a:r>
              <a:rPr lang="en-US" altLang="zh-TW" sz="2300" dirty="0" smtClean="0">
                <a:solidFill>
                  <a:srgbClr val="003399"/>
                </a:solidFill>
                <a:latin typeface="微軟正黑體" panose="020B0604030504040204" pitchFamily="34" charset="-120"/>
                <a:ea typeface="微軟正黑體" panose="020B0604030504040204" pitchFamily="34" charset="-120"/>
                <a:cs typeface="Arial" pitchFamily="34" charset="0"/>
              </a:rPr>
              <a:t>  1.</a:t>
            </a:r>
            <a:r>
              <a:rPr lang="zh-TW" altLang="en-US" sz="2300" dirty="0">
                <a:solidFill>
                  <a:srgbClr val="003399"/>
                </a:solidFill>
                <a:latin typeface="微軟正黑體" panose="020B0604030504040204" pitchFamily="34" charset="-120"/>
                <a:ea typeface="微軟正黑體" panose="020B0604030504040204" pitchFamily="34" charset="-120"/>
                <a:cs typeface="Arial" pitchFamily="34" charset="0"/>
              </a:rPr>
              <a:t>令釋</a:t>
            </a:r>
            <a:r>
              <a:rPr lang="en-US" altLang="zh-TW" sz="2300" dirty="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300" dirty="0">
                <a:solidFill>
                  <a:srgbClr val="003399"/>
                </a:solidFill>
                <a:latin typeface="微軟正黑體" panose="020B0604030504040204" pitchFamily="34" charset="-120"/>
                <a:ea typeface="微軟正黑體" panose="020B0604030504040204" pitchFamily="34" charset="-120"/>
                <a:cs typeface="Arial" pitchFamily="34" charset="0"/>
              </a:rPr>
              <a:t>函示</a:t>
            </a:r>
            <a:r>
              <a:rPr lang="en-US" altLang="zh-TW" sz="2300" dirty="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300" dirty="0" smtClean="0">
                <a:solidFill>
                  <a:srgbClr val="003399"/>
                </a:solidFill>
                <a:latin typeface="微軟正黑體" panose="020B0604030504040204" pitchFamily="34" charset="-120"/>
                <a:ea typeface="微軟正黑體" panose="020B0604030504040204" pitchFamily="34" charset="-120"/>
                <a:cs typeface="Arial" pitchFamily="34" charset="0"/>
              </a:rPr>
              <a:t>指依行政</a:t>
            </a:r>
            <a:r>
              <a:rPr lang="zh-TW" altLang="en-US" sz="2300" dirty="0">
                <a:solidFill>
                  <a:srgbClr val="003399"/>
                </a:solidFill>
                <a:latin typeface="微軟正黑體" panose="020B0604030504040204" pitchFamily="34" charset="-120"/>
                <a:ea typeface="微軟正黑體" panose="020B0604030504040204" pitchFamily="34" charset="-120"/>
                <a:cs typeface="Arial" pitchFamily="34" charset="0"/>
              </a:rPr>
              <a:t>程序</a:t>
            </a:r>
            <a:r>
              <a:rPr lang="zh-TW" altLang="en-US" sz="2300" dirty="0" smtClean="0">
                <a:solidFill>
                  <a:srgbClr val="003399"/>
                </a:solidFill>
                <a:latin typeface="微軟正黑體" panose="020B0604030504040204" pitchFamily="34" charset="-120"/>
                <a:ea typeface="微軟正黑體" panose="020B0604030504040204" pitchFamily="34" charset="-120"/>
                <a:cs typeface="Arial" pitchFamily="34" charset="0"/>
              </a:rPr>
              <a:t>法發布之第</a:t>
            </a:r>
            <a:r>
              <a:rPr lang="en-US" altLang="zh-TW" sz="2300" dirty="0" smtClean="0">
                <a:solidFill>
                  <a:srgbClr val="003399"/>
                </a:solidFill>
                <a:latin typeface="微軟正黑體" panose="020B0604030504040204" pitchFamily="34" charset="-120"/>
                <a:ea typeface="微軟正黑體" panose="020B0604030504040204" pitchFamily="34" charset="-120"/>
                <a:cs typeface="Arial" pitchFamily="34" charset="0"/>
              </a:rPr>
              <a:t>2</a:t>
            </a:r>
            <a:r>
              <a:rPr lang="zh-TW" altLang="en-US" sz="2300" dirty="0" smtClean="0">
                <a:solidFill>
                  <a:srgbClr val="003399"/>
                </a:solidFill>
                <a:latin typeface="微軟正黑體" panose="020B0604030504040204" pitchFamily="34" charset="-120"/>
                <a:ea typeface="微軟正黑體" panose="020B0604030504040204" pitchFamily="34" charset="-120"/>
                <a:cs typeface="Arial" pitchFamily="34" charset="0"/>
              </a:rPr>
              <a:t>類具外部效力之令函、依行政裁量所作之解釋及目前</a:t>
            </a:r>
            <a:r>
              <a:rPr lang="zh-TW" altLang="en-US" sz="2300" dirty="0">
                <a:solidFill>
                  <a:srgbClr val="003399"/>
                </a:solidFill>
                <a:latin typeface="微軟正黑體" panose="020B0604030504040204" pitchFamily="34" charset="-120"/>
                <a:ea typeface="微軟正黑體" panose="020B0604030504040204" pitchFamily="34" charset="-120"/>
                <a:cs typeface="Arial" pitchFamily="34" charset="0"/>
              </a:rPr>
              <a:t>各機關以個案函示做為通案</a:t>
            </a:r>
            <a:r>
              <a:rPr lang="zh-TW" altLang="en-US" sz="2300" dirty="0" smtClean="0">
                <a:solidFill>
                  <a:srgbClr val="003399"/>
                </a:solidFill>
                <a:latin typeface="微軟正黑體" panose="020B0604030504040204" pitchFamily="34" charset="-120"/>
                <a:ea typeface="微軟正黑體" panose="020B0604030504040204" pitchFamily="34" charset="-120"/>
                <a:cs typeface="Arial" pitchFamily="34" charset="0"/>
              </a:rPr>
              <a:t>援用</a:t>
            </a:r>
            <a:r>
              <a:rPr lang="zh-TW" altLang="en-US" sz="2300" dirty="0">
                <a:solidFill>
                  <a:srgbClr val="003399"/>
                </a:solidFill>
                <a:latin typeface="微軟正黑體" panose="020B0604030504040204" pitchFamily="34" charset="-120"/>
                <a:ea typeface="微軟正黑體" panose="020B0604030504040204" pitchFamily="34" charset="-120"/>
                <a:cs typeface="Arial" pitchFamily="34" charset="0"/>
              </a:rPr>
              <a:t>者</a:t>
            </a:r>
            <a:r>
              <a:rPr lang="zh-TW" altLang="en-US" sz="2300" dirty="0" smtClean="0">
                <a:solidFill>
                  <a:srgbClr val="003399"/>
                </a:solidFill>
                <a:latin typeface="微軟正黑體" panose="020B0604030504040204" pitchFamily="34" charset="-120"/>
                <a:ea typeface="微軟正黑體" panose="020B0604030504040204" pitchFamily="34" charset="-120"/>
                <a:cs typeface="Arial" pitchFamily="34" charset="0"/>
              </a:rPr>
              <a:t>。</a:t>
            </a:r>
            <a:endParaRPr lang="en-US" altLang="zh-TW" sz="2300" dirty="0">
              <a:solidFill>
                <a:srgbClr val="003399"/>
              </a:solidFill>
              <a:latin typeface="微軟正黑體" panose="020B0604030504040204" pitchFamily="34" charset="-120"/>
              <a:ea typeface="微軟正黑體" panose="020B0604030504040204" pitchFamily="34" charset="-120"/>
              <a:cs typeface="Arial" pitchFamily="34" charset="0"/>
            </a:endParaRPr>
          </a:p>
          <a:p>
            <a:pPr marL="1343025" indent="-447675" algn="just" defTabSz="533400" hangingPunct="0">
              <a:lnSpc>
                <a:spcPct val="110000"/>
              </a:lnSpc>
              <a:spcBef>
                <a:spcPts val="300"/>
              </a:spcBef>
              <a:spcAft>
                <a:spcPts val="300"/>
              </a:spcAft>
              <a:buClr>
                <a:prstClr val="black"/>
              </a:buClr>
              <a:defRPr/>
            </a:pPr>
            <a:r>
              <a:rPr lang="en-US" altLang="zh-TW" sz="2300" dirty="0">
                <a:solidFill>
                  <a:srgbClr val="003399"/>
                </a:solidFill>
                <a:latin typeface="微軟正黑體" panose="020B0604030504040204" pitchFamily="34" charset="-120"/>
                <a:ea typeface="微軟正黑體" panose="020B0604030504040204" pitchFamily="34" charset="-120"/>
                <a:cs typeface="Arial" pitchFamily="34" charset="0"/>
              </a:rPr>
              <a:t> </a:t>
            </a:r>
            <a:r>
              <a:rPr lang="en-US" altLang="zh-TW" sz="2300" dirty="0" smtClean="0">
                <a:solidFill>
                  <a:srgbClr val="003399"/>
                </a:solidFill>
                <a:latin typeface="微軟正黑體" panose="020B0604030504040204" pitchFamily="34" charset="-120"/>
                <a:ea typeface="微軟正黑體" panose="020B0604030504040204" pitchFamily="34" charset="-120"/>
                <a:cs typeface="Arial" pitchFamily="34" charset="0"/>
              </a:rPr>
              <a:t> 2</a:t>
            </a:r>
            <a:r>
              <a:rPr lang="en-US" altLang="zh-TW" sz="2300" dirty="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300" dirty="0">
                <a:solidFill>
                  <a:srgbClr val="003399"/>
                </a:solidFill>
                <a:latin typeface="微軟正黑體" panose="020B0604030504040204" pitchFamily="34" charset="-120"/>
                <a:ea typeface="微軟正黑體" panose="020B0604030504040204" pitchFamily="34" charset="-120"/>
                <a:cs typeface="Arial" pitchFamily="34" charset="0"/>
              </a:rPr>
              <a:t>行政規則</a:t>
            </a:r>
            <a:r>
              <a:rPr lang="zh-TW" altLang="en-US" sz="2300" dirty="0" smtClean="0">
                <a:solidFill>
                  <a:srgbClr val="003399"/>
                </a:solidFill>
                <a:latin typeface="微軟正黑體" panose="020B0604030504040204" pitchFamily="34" charset="-120"/>
                <a:ea typeface="微軟正黑體" panose="020B0604030504040204" pitchFamily="34" charset="-120"/>
                <a:cs typeface="Arial" pitchFamily="34" charset="0"/>
              </a:rPr>
              <a:t>指本於職權訂定之內部作業規範。</a:t>
            </a:r>
            <a:endParaRPr lang="en-US" altLang="zh-TW" sz="2300" dirty="0" smtClean="0">
              <a:solidFill>
                <a:srgbClr val="003399"/>
              </a:solidFill>
              <a:latin typeface="微軟正黑體" panose="020B0604030504040204" pitchFamily="34" charset="-120"/>
              <a:ea typeface="微軟正黑體" panose="020B0604030504040204" pitchFamily="34" charset="-120"/>
              <a:cs typeface="Arial" pitchFamily="34" charset="0"/>
            </a:endParaRPr>
          </a:p>
          <a:p>
            <a:pPr marL="1343025" indent="-447675" algn="just" defTabSz="533400" hangingPunct="0">
              <a:lnSpc>
                <a:spcPct val="110000"/>
              </a:lnSpc>
              <a:spcBef>
                <a:spcPts val="300"/>
              </a:spcBef>
              <a:spcAft>
                <a:spcPts val="300"/>
              </a:spcAft>
              <a:buClr>
                <a:prstClr val="black"/>
              </a:buClr>
              <a:defRPr/>
            </a:pPr>
            <a:r>
              <a:rPr lang="en-US" altLang="zh-TW" sz="2300" dirty="0">
                <a:solidFill>
                  <a:srgbClr val="003399"/>
                </a:solidFill>
                <a:latin typeface="微軟正黑體" panose="020B0604030504040204" pitchFamily="34" charset="-120"/>
                <a:ea typeface="微軟正黑體" panose="020B0604030504040204" pitchFamily="34" charset="-120"/>
                <a:cs typeface="Arial" pitchFamily="34" charset="0"/>
              </a:rPr>
              <a:t> </a:t>
            </a:r>
            <a:r>
              <a:rPr lang="zh-TW" altLang="en-US" sz="2300" dirty="0" smtClean="0">
                <a:solidFill>
                  <a:srgbClr val="003399"/>
                </a:solidFill>
                <a:latin typeface="微軟正黑體" panose="020B0604030504040204" pitchFamily="34" charset="-120"/>
                <a:ea typeface="微軟正黑體" panose="020B0604030504040204" pitchFamily="34" charset="-120"/>
                <a:cs typeface="Arial" pitchFamily="34" charset="0"/>
              </a:rPr>
              <a:t>３</a:t>
            </a:r>
            <a:r>
              <a:rPr lang="en-US" altLang="zh-TW" sz="23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300" dirty="0">
                <a:solidFill>
                  <a:srgbClr val="003399"/>
                </a:solidFill>
                <a:latin typeface="微軟正黑體" panose="020B0604030504040204" pitchFamily="34" charset="-120"/>
                <a:ea typeface="微軟正黑體" panose="020B0604030504040204" pitchFamily="34" charset="-120"/>
                <a:cs typeface="Arial" pitchFamily="34" charset="0"/>
              </a:rPr>
              <a:t>法規命令</a:t>
            </a:r>
            <a:r>
              <a:rPr lang="zh-TW" altLang="en-US" sz="2300" dirty="0" smtClean="0">
                <a:solidFill>
                  <a:srgbClr val="003399"/>
                </a:solidFill>
                <a:latin typeface="微軟正黑體" panose="020B0604030504040204" pitchFamily="34" charset="-120"/>
                <a:ea typeface="微軟正黑體" panose="020B0604030504040204" pitchFamily="34" charset="-120"/>
                <a:cs typeface="Arial" pitchFamily="34" charset="0"/>
              </a:rPr>
              <a:t>指法律明確授權訂定者。</a:t>
            </a:r>
            <a:endParaRPr lang="en-US" altLang="zh-TW" sz="2300" dirty="0">
              <a:solidFill>
                <a:srgbClr val="003399"/>
              </a:solidFill>
              <a:latin typeface="微軟正黑體" panose="020B0604030504040204" pitchFamily="34" charset="-120"/>
              <a:ea typeface="微軟正黑體" panose="020B0604030504040204" pitchFamily="34" charset="-120"/>
              <a:cs typeface="Arial" pitchFamily="34" charset="0"/>
            </a:endParaRPr>
          </a:p>
          <a:p>
            <a:pPr marL="1076325" indent="-1076325" algn="just" defTabSz="533400" hangingPunct="0">
              <a:lnSpc>
                <a:spcPct val="110000"/>
              </a:lnSpc>
              <a:spcBef>
                <a:spcPts val="300"/>
              </a:spcBef>
              <a:spcAft>
                <a:spcPts val="300"/>
              </a:spcAft>
              <a:buClr>
                <a:prstClr val="black"/>
              </a:buClr>
              <a:defRPr/>
            </a:pPr>
            <a:r>
              <a:rPr lang="en-US" altLang="zh-TW" sz="2300" dirty="0" smtClean="0">
                <a:solidFill>
                  <a:srgbClr val="003399"/>
                </a:solidFill>
                <a:latin typeface="微軟正黑體" panose="020B0604030504040204" pitchFamily="34" charset="-120"/>
                <a:ea typeface="微軟正黑體" panose="020B0604030504040204" pitchFamily="34" charset="-120"/>
                <a:cs typeface="Arial" pitchFamily="34" charset="0"/>
              </a:rPr>
              <a:t>        (</a:t>
            </a:r>
            <a:r>
              <a:rPr lang="zh-TW" altLang="en-US" sz="2300" dirty="0" smtClean="0">
                <a:solidFill>
                  <a:srgbClr val="003399"/>
                </a:solidFill>
                <a:latin typeface="微軟正黑體" panose="020B0604030504040204" pitchFamily="34" charset="-120"/>
                <a:ea typeface="微軟正黑體" panose="020B0604030504040204" pitchFamily="34" charset="-120"/>
                <a:cs typeface="Arial" pitchFamily="34" charset="0"/>
              </a:rPr>
              <a:t>二</a:t>
            </a:r>
            <a:r>
              <a:rPr lang="en-US" altLang="zh-TW" sz="23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300" dirty="0" smtClean="0">
                <a:solidFill>
                  <a:srgbClr val="003399"/>
                </a:solidFill>
                <a:latin typeface="微軟正黑體" panose="020B0604030504040204" pitchFamily="34" charset="-120"/>
                <a:ea typeface="微軟正黑體" panose="020B0604030504040204" pitchFamily="34" charset="-120"/>
                <a:cs typeface="Arial" pitchFamily="34" charset="0"/>
              </a:rPr>
              <a:t>強化機關法規自主</a:t>
            </a:r>
            <a:r>
              <a:rPr lang="zh-TW" altLang="en-US" sz="2300" dirty="0">
                <a:solidFill>
                  <a:srgbClr val="003399"/>
                </a:solidFill>
                <a:latin typeface="微軟正黑體" panose="020B0604030504040204" pitchFamily="34" charset="-120"/>
                <a:ea typeface="微軟正黑體" panose="020B0604030504040204" pitchFamily="34" charset="-120"/>
                <a:cs typeface="Arial" pitchFamily="34" charset="0"/>
              </a:rPr>
              <a:t>檢視</a:t>
            </a:r>
            <a:r>
              <a:rPr lang="zh-TW" altLang="en-US" sz="2300" dirty="0" smtClean="0">
                <a:solidFill>
                  <a:srgbClr val="003399"/>
                </a:solidFill>
                <a:latin typeface="微軟正黑體" panose="020B0604030504040204" pitchFamily="34" charset="-120"/>
                <a:ea typeface="微軟正黑體" panose="020B0604030504040204" pitchFamily="34" charset="-120"/>
                <a:cs typeface="Arial" pitchFamily="34" charset="0"/>
              </a:rPr>
              <a:t>機制，以</a:t>
            </a:r>
            <a:r>
              <a:rPr lang="zh-TW" altLang="en-US" sz="2300" dirty="0">
                <a:solidFill>
                  <a:srgbClr val="003399"/>
                </a:solidFill>
                <a:latin typeface="微軟正黑體" panose="020B0604030504040204" pitchFamily="34" charset="-120"/>
                <a:ea typeface="微軟正黑體" panose="020B0604030504040204" pitchFamily="34" charset="-120"/>
                <a:cs typeface="Arial" pitchFamily="34" charset="0"/>
              </a:rPr>
              <a:t>人民有</a:t>
            </a:r>
            <a:r>
              <a:rPr lang="zh-TW" altLang="en-US" sz="2300" dirty="0" smtClean="0">
                <a:solidFill>
                  <a:srgbClr val="003399"/>
                </a:solidFill>
                <a:latin typeface="微軟正黑體" panose="020B0604030504040204" pitchFamily="34" charset="-120"/>
                <a:ea typeface="微軟正黑體" panose="020B0604030504040204" pitchFamily="34" charset="-120"/>
                <a:cs typeface="Arial" pitchFamily="34" charset="0"/>
              </a:rPr>
              <a:t>感為鬆綁目標並採行效益管考方式，機關須說明法規影響對象及因鬆綁可受惠之對象及人數等。</a:t>
            </a:r>
            <a:endParaRPr lang="zh-TW" altLang="en-US" sz="2300" dirty="0"/>
          </a:p>
        </p:txBody>
      </p:sp>
    </p:spTree>
    <p:extLst>
      <p:ext uri="{BB962C8B-B14F-4D97-AF65-F5344CB8AC3E}">
        <p14:creationId xmlns:p14="http://schemas.microsoft.com/office/powerpoint/2010/main" val="2614358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60325" y="116632"/>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110000"/>
              </a:lnSpc>
              <a:spcBef>
                <a:spcPts val="300"/>
              </a:spcBef>
              <a:spcAft>
                <a:spcPts val="600"/>
              </a:spcAft>
              <a:buFont typeface="Wingdings" pitchFamily="2" charset="2"/>
              <a:buChar char="l"/>
              <a:defRPr sz="3600">
                <a:solidFill>
                  <a:schemeClr val="tx1"/>
                </a:solidFill>
                <a:latin typeface="Arial" pitchFamily="34" charset="0"/>
                <a:ea typeface="文鼎圓體M"/>
                <a:cs typeface="Arial" pitchFamily="34" charset="0"/>
              </a:defRPr>
            </a:lvl1pPr>
            <a:lvl2pPr marL="742950" indent="-285750" eaLnBrk="0" hangingPunct="0">
              <a:lnSpc>
                <a:spcPct val="110000"/>
              </a:lnSpc>
              <a:spcBef>
                <a:spcPts val="300"/>
              </a:spcBef>
              <a:spcAft>
                <a:spcPts val="600"/>
              </a:spcAft>
              <a:buFont typeface="Wingdings" pitchFamily="2" charset="2"/>
              <a:buChar char="Ø"/>
              <a:defRPr sz="3200">
                <a:solidFill>
                  <a:schemeClr val="tx1"/>
                </a:solidFill>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solidFill>
                  <a:schemeClr val="tx1"/>
                </a:solidFill>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9pPr>
          </a:lstStyle>
          <a:p>
            <a:pPr marL="0" lvl="1" indent="0" algn="ctr" fontAlgn="auto">
              <a:spcBef>
                <a:spcPts val="600"/>
              </a:spcBef>
              <a:spcAft>
                <a:spcPts val="0"/>
              </a:spcAft>
              <a:buNone/>
              <a:tabLst>
                <a:tab pos="2144713" algn="l"/>
              </a:tabLst>
            </a:pPr>
            <a:endPar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fontAlgn="auto">
              <a:spcBef>
                <a:spcPts val="600"/>
              </a:spcBef>
              <a:spcAft>
                <a:spcPts val="0"/>
              </a:spcAft>
              <a:buNone/>
              <a:tabLst>
                <a:tab pos="2144713" algn="l"/>
              </a:tabLst>
            </a:pPr>
            <a:r>
              <a:rPr lang="zh-TW" altLang="en-US"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參</a:t>
            </a:r>
            <a:r>
              <a:rPr lang="zh-TW" altLang="en-US"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、鬆綁</a:t>
            </a:r>
            <a:r>
              <a:rPr lang="zh-TW" altLang="en-US"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策略 </a:t>
            </a:r>
            <a:r>
              <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(2/2)</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fontAlgn="auto">
              <a:spcBef>
                <a:spcPts val="600"/>
              </a:spcBef>
              <a:spcAft>
                <a:spcPts val="0"/>
              </a:spcAft>
              <a:buNone/>
              <a:tabLst>
                <a:tab pos="2144713" algn="l"/>
              </a:tabLst>
            </a:pP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矩形 3"/>
          <p:cNvSpPr/>
          <p:nvPr/>
        </p:nvSpPr>
        <p:spPr>
          <a:xfrm>
            <a:off x="235261" y="1052736"/>
            <a:ext cx="8585211" cy="5998565"/>
          </a:xfrm>
          <a:prstGeom prst="rect">
            <a:avLst/>
          </a:prstGeom>
        </p:spPr>
        <p:txBody>
          <a:bodyPr wrap="square">
            <a:spAutoFit/>
          </a:bodyPr>
          <a:lstStyle/>
          <a:p>
            <a:pPr algn="just" fontAlgn="auto">
              <a:lnSpc>
                <a:spcPct val="110000"/>
              </a:lnSpc>
              <a:spcBef>
                <a:spcPts val="600"/>
              </a:spcBef>
              <a:spcAft>
                <a:spcPts val="600"/>
              </a:spcAft>
              <a:defRPr/>
            </a:pPr>
            <a:r>
              <a:rPr lang="zh-TW" altLang="en-US" sz="2600" b="1" dirty="0" smtClean="0">
                <a:solidFill>
                  <a:srgbClr val="003399"/>
                </a:solidFill>
                <a:latin typeface="微軟正黑體" panose="020B0604030504040204" pitchFamily="34" charset="-120"/>
                <a:ea typeface="微軟正黑體" panose="020B0604030504040204" pitchFamily="34" charset="-120"/>
                <a:cs typeface="Arial" pitchFamily="34" charset="0"/>
              </a:rPr>
              <a:t>三、鬆綁方向</a:t>
            </a:r>
            <a:endParaRPr lang="en-US" altLang="zh-TW" sz="2600" b="1" dirty="0" smtClean="0">
              <a:solidFill>
                <a:srgbClr val="003399"/>
              </a:solidFill>
              <a:latin typeface="微軟正黑體" panose="020B0604030504040204" pitchFamily="34" charset="-120"/>
              <a:ea typeface="微軟正黑體" panose="020B0604030504040204" pitchFamily="34" charset="-120"/>
              <a:cs typeface="Arial" pitchFamily="34" charset="0"/>
            </a:endParaRPr>
          </a:p>
          <a:p>
            <a:pPr algn="just" fontAlgn="auto">
              <a:lnSpc>
                <a:spcPct val="110000"/>
              </a:lnSpc>
              <a:spcBef>
                <a:spcPts val="400"/>
              </a:spcBef>
              <a:spcAft>
                <a:spcPts val="400"/>
              </a:spcAft>
              <a:defRPr/>
            </a:pPr>
            <a:r>
              <a:rPr lang="en-US" altLang="zh-TW" sz="24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一</a:t>
            </a:r>
            <a:r>
              <a:rPr lang="en-US" altLang="zh-TW" sz="24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簡化</a:t>
            </a:r>
            <a:r>
              <a:rPr lang="zh-TW" altLang="en-US" sz="2400" dirty="0">
                <a:solidFill>
                  <a:srgbClr val="003399"/>
                </a:solidFill>
                <a:latin typeface="微軟正黑體" panose="020B0604030504040204" pitchFamily="34" charset="-120"/>
                <a:ea typeface="微軟正黑體" panose="020B0604030504040204" pitchFamily="34" charset="-120"/>
                <a:cs typeface="Arial" pitchFamily="34" charset="0"/>
              </a:rPr>
              <a:t>行政程序</a:t>
            </a:r>
            <a:r>
              <a:rPr lang="en-US" altLang="zh-TW" sz="2400" dirty="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400" dirty="0">
                <a:solidFill>
                  <a:srgbClr val="003399"/>
                </a:solidFill>
                <a:latin typeface="微軟正黑體" panose="020B0604030504040204" pitchFamily="34" charset="-120"/>
                <a:ea typeface="微軟正黑體" panose="020B0604030504040204" pitchFamily="34" charset="-120"/>
                <a:cs typeface="Arial" pitchFamily="34" charset="0"/>
              </a:rPr>
              <a:t>例如申請及審查流程</a:t>
            </a:r>
            <a:r>
              <a:rPr lang="en-US" altLang="zh-TW" sz="24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 。</a:t>
            </a:r>
            <a:endParaRPr lang="en-US" altLang="zh-TW" sz="2400" dirty="0" smtClean="0">
              <a:solidFill>
                <a:srgbClr val="003399"/>
              </a:solidFill>
              <a:latin typeface="微軟正黑體" pitchFamily="34" charset="-120"/>
              <a:ea typeface="微軟正黑體" pitchFamily="34" charset="-120"/>
              <a:cs typeface="Arial" pitchFamily="34" charset="0"/>
            </a:endParaRPr>
          </a:p>
          <a:p>
            <a:pPr marL="542925" indent="-542925" algn="just" fontAlgn="auto">
              <a:lnSpc>
                <a:spcPct val="110000"/>
              </a:lnSpc>
              <a:spcBef>
                <a:spcPts val="400"/>
              </a:spcBef>
              <a:spcAft>
                <a:spcPts val="400"/>
              </a:spcAft>
              <a:defRPr/>
            </a:pPr>
            <a:r>
              <a:rPr lang="en-US" altLang="zh-TW" sz="2400" dirty="0" smtClean="0">
                <a:solidFill>
                  <a:srgbClr val="003399"/>
                </a:solidFill>
                <a:latin typeface="微軟正黑體" pitchFamily="34" charset="-120"/>
                <a:ea typeface="微軟正黑體" pitchFamily="34" charset="-120"/>
                <a:cs typeface="Arial" pitchFamily="34" charset="0"/>
              </a:rPr>
              <a:t>(</a:t>
            </a:r>
            <a:r>
              <a:rPr lang="zh-TW" altLang="en-US" sz="2400" dirty="0" smtClean="0">
                <a:solidFill>
                  <a:srgbClr val="003399"/>
                </a:solidFill>
                <a:latin typeface="微軟正黑體" pitchFamily="34" charset="-120"/>
                <a:ea typeface="微軟正黑體" pitchFamily="34" charset="-120"/>
                <a:cs typeface="Arial" pitchFamily="34" charset="0"/>
              </a:rPr>
              <a:t>二</a:t>
            </a:r>
            <a:r>
              <a:rPr lang="en-US" altLang="zh-TW" sz="2400" dirty="0">
                <a:solidFill>
                  <a:srgbClr val="003399"/>
                </a:solidFill>
                <a:latin typeface="微軟正黑體" pitchFamily="34" charset="-120"/>
                <a:ea typeface="微軟正黑體" pitchFamily="34" charset="-120"/>
                <a:cs typeface="Arial" pitchFamily="34" charset="0"/>
              </a:rPr>
              <a:t>)</a:t>
            </a:r>
            <a:r>
              <a:rPr lang="zh-TW" altLang="en-US" sz="2400" dirty="0" smtClean="0">
                <a:solidFill>
                  <a:srgbClr val="003399"/>
                </a:solidFill>
                <a:latin typeface="微軟正黑體" pitchFamily="34" charset="-120"/>
                <a:ea typeface="微軟正黑體" pitchFamily="34" charset="-120"/>
                <a:cs typeface="Arial" pitchFamily="34" charset="0"/>
              </a:rPr>
              <a:t>針對</a:t>
            </a:r>
            <a:r>
              <a:rPr lang="zh-TW" altLang="en-US" sz="2400" dirty="0">
                <a:solidFill>
                  <a:srgbClr val="003399"/>
                </a:solidFill>
                <a:latin typeface="微軟正黑體" pitchFamily="34" charset="-120"/>
                <a:ea typeface="微軟正黑體" pitchFamily="34" charset="-120"/>
                <a:cs typeface="Arial" pitchFamily="34" charset="0"/>
              </a:rPr>
              <a:t>新興商業模式未涉法律禁止或限制規定者</a:t>
            </a:r>
            <a:r>
              <a:rPr lang="zh-TW" altLang="en-US" sz="2400" dirty="0" smtClean="0">
                <a:solidFill>
                  <a:srgbClr val="003399"/>
                </a:solidFill>
                <a:latin typeface="微軟正黑體" pitchFamily="34" charset="-120"/>
                <a:ea typeface="微軟正黑體" pitchFamily="34" charset="-120"/>
                <a:cs typeface="Arial" pitchFamily="34" charset="0"/>
              </a:rPr>
              <a:t>，應採取</a:t>
            </a:r>
            <a:r>
              <a:rPr lang="zh-TW" altLang="en-US" sz="2400" dirty="0">
                <a:solidFill>
                  <a:srgbClr val="003399"/>
                </a:solidFill>
                <a:latin typeface="微軟正黑體" pitchFamily="34" charset="-120"/>
                <a:ea typeface="微軟正黑體" pitchFamily="34" charset="-120"/>
                <a:cs typeface="Arial" pitchFamily="34" charset="0"/>
              </a:rPr>
              <a:t>管制以外之管理措施，透過</a:t>
            </a:r>
            <a:r>
              <a:rPr lang="zh-TW" altLang="en-US" sz="2400" dirty="0" smtClean="0">
                <a:solidFill>
                  <a:srgbClr val="003399"/>
                </a:solidFill>
                <a:latin typeface="微軟正黑體" pitchFamily="34" charset="-120"/>
                <a:ea typeface="微軟正黑體" pitchFamily="34" charset="-120"/>
                <a:cs typeface="Arial" pitchFamily="34" charset="0"/>
              </a:rPr>
              <a:t>市場業者自律，創造更有利的發展</a:t>
            </a:r>
            <a:r>
              <a:rPr lang="zh-TW" altLang="en-US" sz="2400" dirty="0">
                <a:solidFill>
                  <a:srgbClr val="003399"/>
                </a:solidFill>
                <a:latin typeface="微軟正黑體" pitchFamily="34" charset="-120"/>
                <a:ea typeface="微軟正黑體" pitchFamily="34" charset="-120"/>
                <a:cs typeface="Arial" pitchFamily="34" charset="0"/>
              </a:rPr>
              <a:t>空間</a:t>
            </a:r>
            <a:r>
              <a:rPr lang="zh-TW" altLang="en-US" sz="2400" dirty="0" smtClean="0">
                <a:solidFill>
                  <a:srgbClr val="003399"/>
                </a:solidFill>
                <a:latin typeface="微軟正黑體" pitchFamily="34" charset="-120"/>
                <a:ea typeface="微軟正黑體" pitchFamily="34" charset="-120"/>
                <a:cs typeface="Arial" pitchFamily="34" charset="0"/>
              </a:rPr>
              <a:t>。</a:t>
            </a:r>
            <a:endParaRPr lang="en-US" altLang="zh-TW" sz="2400" dirty="0">
              <a:solidFill>
                <a:srgbClr val="003399"/>
              </a:solidFill>
              <a:latin typeface="微軟正黑體" pitchFamily="34" charset="-120"/>
              <a:ea typeface="微軟正黑體" pitchFamily="34" charset="-120"/>
              <a:cs typeface="Arial" pitchFamily="34" charset="0"/>
            </a:endParaRPr>
          </a:p>
          <a:p>
            <a:pPr marL="542925" indent="-542925" algn="just" fontAlgn="auto">
              <a:lnSpc>
                <a:spcPct val="110000"/>
              </a:lnSpc>
              <a:spcBef>
                <a:spcPts val="400"/>
              </a:spcBef>
              <a:spcAft>
                <a:spcPts val="400"/>
              </a:spcAft>
              <a:defRPr/>
            </a:pPr>
            <a:r>
              <a:rPr lang="en-US" altLang="zh-TW" sz="2400" dirty="0" smtClean="0">
                <a:solidFill>
                  <a:srgbClr val="003399"/>
                </a:solidFill>
                <a:latin typeface="微軟正黑體" pitchFamily="34" charset="-120"/>
                <a:ea typeface="微軟正黑體" pitchFamily="34" charset="-120"/>
                <a:cs typeface="Arial" pitchFamily="34" charset="0"/>
              </a:rPr>
              <a:t>(</a:t>
            </a:r>
            <a:r>
              <a:rPr lang="zh-TW" altLang="en-US" sz="2400" dirty="0" smtClean="0">
                <a:solidFill>
                  <a:srgbClr val="003399"/>
                </a:solidFill>
                <a:latin typeface="微軟正黑體" pitchFamily="34" charset="-120"/>
                <a:ea typeface="微軟正黑體" pitchFamily="34" charset="-120"/>
                <a:cs typeface="Arial" pitchFamily="34" charset="0"/>
              </a:rPr>
              <a:t>三</a:t>
            </a:r>
            <a:r>
              <a:rPr lang="en-US" altLang="zh-TW" sz="2400" dirty="0" smtClean="0">
                <a:solidFill>
                  <a:srgbClr val="003399"/>
                </a:solidFill>
                <a:latin typeface="微軟正黑體" pitchFamily="34" charset="-120"/>
                <a:ea typeface="微軟正黑體" pitchFamily="34" charset="-120"/>
                <a:cs typeface="Arial" pitchFamily="34" charset="0"/>
              </a:rPr>
              <a:t>)</a:t>
            </a:r>
            <a:r>
              <a:rPr lang="zh-TW" altLang="en-US" sz="2400" dirty="0" smtClean="0">
                <a:solidFill>
                  <a:srgbClr val="003399"/>
                </a:solidFill>
                <a:latin typeface="微軟正黑體" pitchFamily="34" charset="-120"/>
                <a:ea typeface="微軟正黑體" pitchFamily="34" charset="-120"/>
                <a:cs typeface="Arial" pitchFamily="34" charset="0"/>
              </a:rPr>
              <a:t>行政</a:t>
            </a:r>
            <a:r>
              <a:rPr lang="zh-TW" altLang="en-US" sz="2400" dirty="0">
                <a:solidFill>
                  <a:srgbClr val="003399"/>
                </a:solidFill>
                <a:latin typeface="微軟正黑體" pitchFamily="34" charset="-120"/>
                <a:ea typeface="微軟正黑體" pitchFamily="34" charset="-120"/>
                <a:cs typeface="Arial" pitchFamily="34" charset="0"/>
              </a:rPr>
              <a:t>機關因執行法令就具體個案所為</a:t>
            </a:r>
            <a:r>
              <a:rPr lang="zh-TW" altLang="en-US" sz="2400" dirty="0" smtClean="0">
                <a:solidFill>
                  <a:srgbClr val="003399"/>
                </a:solidFill>
                <a:latin typeface="微軟正黑體" pitchFamily="34" charset="-120"/>
                <a:ea typeface="微軟正黑體" pitchFamily="34" charset="-120"/>
                <a:cs typeface="Arial" pitchFamily="34" charset="0"/>
              </a:rPr>
              <a:t>之函示，</a:t>
            </a:r>
            <a:r>
              <a:rPr lang="zh-TW" altLang="en-US" sz="2400" dirty="0">
                <a:solidFill>
                  <a:srgbClr val="003399"/>
                </a:solidFill>
                <a:latin typeface="微軟正黑體" pitchFamily="34" charset="-120"/>
                <a:ea typeface="微軟正黑體" pitchFamily="34" charset="-120"/>
                <a:cs typeface="Arial" pitchFamily="34" charset="0"/>
              </a:rPr>
              <a:t>應考量個案事實</a:t>
            </a:r>
            <a:r>
              <a:rPr lang="zh-TW" altLang="en-US" sz="2400" dirty="0" smtClean="0">
                <a:solidFill>
                  <a:srgbClr val="003399"/>
                </a:solidFill>
                <a:latin typeface="微軟正黑體" pitchFamily="34" charset="-120"/>
                <a:ea typeface="微軟正黑體" pitchFamily="34" charset="-120"/>
                <a:cs typeface="Arial" pitchFamily="34" charset="0"/>
              </a:rPr>
              <a:t>間的差異</a:t>
            </a:r>
            <a:r>
              <a:rPr lang="zh-TW" altLang="en-US" sz="2400" dirty="0">
                <a:solidFill>
                  <a:srgbClr val="003399"/>
                </a:solidFill>
                <a:latin typeface="微軟正黑體" pitchFamily="34" charset="-120"/>
                <a:ea typeface="微軟正黑體" pitchFamily="34" charset="-120"/>
                <a:cs typeface="Arial" pitchFamily="34" charset="0"/>
              </a:rPr>
              <a:t>，不宜逕將</a:t>
            </a:r>
            <a:r>
              <a:rPr lang="zh-TW" altLang="en-US" sz="2400" dirty="0" smtClean="0">
                <a:solidFill>
                  <a:srgbClr val="003399"/>
                </a:solidFill>
                <a:latin typeface="微軟正黑體" pitchFamily="34" charset="-120"/>
                <a:ea typeface="微軟正黑體" pitchFamily="34" charset="-120"/>
                <a:cs typeface="Arial" pitchFamily="34" charset="0"/>
              </a:rPr>
              <a:t>個案函示</a:t>
            </a:r>
            <a:r>
              <a:rPr lang="zh-TW" altLang="en-US" sz="2400" dirty="0">
                <a:solidFill>
                  <a:srgbClr val="003399"/>
                </a:solidFill>
                <a:latin typeface="微軟正黑體" pitchFamily="34" charset="-120"/>
                <a:ea typeface="微軟正黑體" pitchFamily="34" charset="-120"/>
                <a:cs typeface="Arial" pitchFamily="34" charset="0"/>
              </a:rPr>
              <a:t>當作通</a:t>
            </a:r>
            <a:r>
              <a:rPr lang="zh-TW" altLang="en-US" sz="2400" dirty="0" smtClean="0">
                <a:solidFill>
                  <a:srgbClr val="003399"/>
                </a:solidFill>
                <a:latin typeface="微軟正黑體" pitchFamily="34" charset="-120"/>
                <a:ea typeface="微軟正黑體" pitchFamily="34" charset="-120"/>
                <a:cs typeface="Arial" pitchFamily="34" charset="0"/>
              </a:rPr>
              <a:t>案處理。</a:t>
            </a:r>
            <a:endParaRPr lang="en-US" altLang="zh-TW" sz="2400" dirty="0">
              <a:solidFill>
                <a:srgbClr val="003399"/>
              </a:solidFill>
              <a:latin typeface="微軟正黑體" panose="020B0604030504040204" pitchFamily="34" charset="-120"/>
              <a:ea typeface="微軟正黑體" panose="020B0604030504040204" pitchFamily="34" charset="-120"/>
              <a:cs typeface="Arial" pitchFamily="34" charset="0"/>
            </a:endParaRPr>
          </a:p>
          <a:p>
            <a:pPr marL="542925" indent="-542925" algn="just" fontAlgn="auto">
              <a:lnSpc>
                <a:spcPct val="110000"/>
              </a:lnSpc>
              <a:spcBef>
                <a:spcPts val="400"/>
              </a:spcBef>
              <a:spcAft>
                <a:spcPts val="400"/>
              </a:spcAft>
              <a:defRPr/>
            </a:pPr>
            <a:r>
              <a:rPr lang="en-US" altLang="zh-TW" sz="24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四</a:t>
            </a:r>
            <a:r>
              <a:rPr lang="en-US" altLang="zh-TW" sz="24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逾越法律授權訂定過多管制規範之函釋，應即廢止。</a:t>
            </a:r>
            <a:endParaRPr lang="en-US" altLang="zh-TW" sz="2400" dirty="0" smtClean="0">
              <a:solidFill>
                <a:srgbClr val="003399"/>
              </a:solidFill>
              <a:latin typeface="微軟正黑體" panose="020B0604030504040204" pitchFamily="34" charset="-120"/>
              <a:ea typeface="微軟正黑體" panose="020B0604030504040204" pitchFamily="34" charset="-120"/>
              <a:cs typeface="Arial" pitchFamily="34" charset="0"/>
            </a:endParaRPr>
          </a:p>
          <a:p>
            <a:pPr marL="542925" indent="-542925" algn="just" fontAlgn="auto">
              <a:lnSpc>
                <a:spcPct val="110000"/>
              </a:lnSpc>
              <a:spcBef>
                <a:spcPts val="400"/>
              </a:spcBef>
              <a:spcAft>
                <a:spcPts val="400"/>
              </a:spcAft>
              <a:defRPr/>
            </a:pPr>
            <a:r>
              <a:rPr lang="en-US" altLang="zh-TW" sz="24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五</a:t>
            </a:r>
            <a:r>
              <a:rPr lang="en-US" altLang="zh-TW" sz="24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法律</a:t>
            </a:r>
            <a:r>
              <a:rPr lang="zh-TW" altLang="en-US" sz="2400" dirty="0">
                <a:solidFill>
                  <a:srgbClr val="003399"/>
                </a:solidFill>
                <a:latin typeface="微軟正黑體" panose="020B0604030504040204" pitchFamily="34" charset="-120"/>
                <a:ea typeface="微軟正黑體" panose="020B0604030504040204" pitchFamily="34" charset="-120"/>
                <a:cs typeface="Arial" pitchFamily="34" charset="0"/>
              </a:rPr>
              <a:t>所授權訂定之「其他相關管理事項」，目前各部會在此授權下訂定過多管制規範，</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應重新檢討，刪除不符立法意旨之內容。</a:t>
            </a:r>
            <a:endParaRPr lang="en-US" altLang="zh-TW" sz="2400" dirty="0">
              <a:solidFill>
                <a:srgbClr val="003399"/>
              </a:solidFill>
              <a:latin typeface="微軟正黑體" panose="020B0604030504040204" pitchFamily="34" charset="-120"/>
              <a:ea typeface="微軟正黑體" panose="020B0604030504040204" pitchFamily="34" charset="-120"/>
              <a:cs typeface="Arial" pitchFamily="34" charset="0"/>
            </a:endParaRPr>
          </a:p>
          <a:p>
            <a:pPr marL="628650" indent="-628650" algn="just" fontAlgn="auto">
              <a:lnSpc>
                <a:spcPct val="110000"/>
              </a:lnSpc>
              <a:spcBef>
                <a:spcPts val="400"/>
              </a:spcBef>
              <a:spcAft>
                <a:spcPts val="400"/>
              </a:spcAft>
              <a:defRPr/>
            </a:pPr>
            <a:r>
              <a:rPr lang="en-US" altLang="zh-TW" sz="24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400" dirty="0">
                <a:solidFill>
                  <a:srgbClr val="003399"/>
                </a:solidFill>
                <a:latin typeface="微軟正黑體" panose="020B0604030504040204" pitchFamily="34" charset="-120"/>
                <a:ea typeface="微軟正黑體" panose="020B0604030504040204" pitchFamily="34" charset="-120"/>
                <a:cs typeface="Arial" pitchFamily="34" charset="0"/>
              </a:rPr>
              <a:t>六</a:t>
            </a:r>
            <a:r>
              <a:rPr lang="en-US" altLang="zh-TW" sz="2400" dirty="0" smtClean="0">
                <a:solidFill>
                  <a:srgbClr val="003399"/>
                </a:solidFill>
                <a:latin typeface="微軟正黑體" panose="020B0604030504040204" pitchFamily="34" charset="-120"/>
                <a:ea typeface="微軟正黑體" panose="020B0604030504040204" pitchFamily="34" charset="-120"/>
                <a:cs typeface="Arial" pitchFamily="34" charset="0"/>
              </a:rPr>
              <a:t>)</a:t>
            </a:r>
            <a:r>
              <a:rPr lang="zh-TW" altLang="en-US" sz="2400" dirty="0">
                <a:solidFill>
                  <a:srgbClr val="003399"/>
                </a:solidFill>
                <a:latin typeface="微軟正黑體" panose="020B0604030504040204" pitchFamily="34" charset="-120"/>
                <a:ea typeface="微軟正黑體" panose="020B0604030504040204" pitchFamily="34" charset="-120"/>
                <a:cs typeface="Arial" pitchFamily="34" charset="0"/>
              </a:rPr>
              <a:t>為</a:t>
            </a:r>
            <a:r>
              <a:rPr lang="zh-TW" altLang="en-US" sz="2400" dirty="0" smtClean="0">
                <a:solidFill>
                  <a:srgbClr val="003399"/>
                </a:solidFill>
                <a:latin typeface="微軟正黑體" panose="020B0604030504040204" pitchFamily="34" charset="-120"/>
                <a:ea typeface="微軟正黑體" panose="020B0604030504040204" pitchFamily="34" charset="-120"/>
                <a:cs typeface="Arial" pitchFamily="34" charset="0"/>
              </a:rPr>
              <a:t>執行法律所訂之內部行政規則規定應朝彈性處理。</a:t>
            </a:r>
            <a:endParaRPr lang="en-US" altLang="zh-TW" sz="2400" dirty="0" smtClean="0">
              <a:solidFill>
                <a:srgbClr val="003399"/>
              </a:solidFill>
              <a:latin typeface="微軟正黑體" panose="020B0604030504040204" pitchFamily="34" charset="-120"/>
              <a:ea typeface="微軟正黑體" panose="020B0604030504040204" pitchFamily="34" charset="-120"/>
              <a:cs typeface="Arial" pitchFamily="34" charset="0"/>
            </a:endParaRPr>
          </a:p>
          <a:p>
            <a:pPr marL="457200" indent="-457200" fontAlgn="auto">
              <a:lnSpc>
                <a:spcPct val="110000"/>
              </a:lnSpc>
              <a:spcBef>
                <a:spcPts val="0"/>
              </a:spcBef>
              <a:spcAft>
                <a:spcPts val="0"/>
              </a:spcAft>
              <a:buFont typeface="+mj-ea"/>
              <a:buAutoNum type="ea1ChtPeriod" startAt="3"/>
              <a:defRPr/>
            </a:pPr>
            <a:endParaRPr lang="en-US" altLang="zh-TW" dirty="0">
              <a:solidFill>
                <a:srgbClr val="003399"/>
              </a:solidFill>
              <a:latin typeface="微軟正黑體" panose="020B0604030504040204" pitchFamily="34" charset="-120"/>
              <a:ea typeface="微軟正黑體" panose="020B0604030504040204" pitchFamily="34" charset="-120"/>
              <a:cs typeface="Arial" pitchFamily="34" charset="0"/>
            </a:endParaRPr>
          </a:p>
        </p:txBody>
      </p:sp>
    </p:spTree>
    <p:extLst>
      <p:ext uri="{BB962C8B-B14F-4D97-AF65-F5344CB8AC3E}">
        <p14:creationId xmlns:p14="http://schemas.microsoft.com/office/powerpoint/2010/main" val="3686898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60325" y="116632"/>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110000"/>
              </a:lnSpc>
              <a:spcBef>
                <a:spcPts val="300"/>
              </a:spcBef>
              <a:spcAft>
                <a:spcPts val="600"/>
              </a:spcAft>
              <a:buFont typeface="Wingdings" pitchFamily="2" charset="2"/>
              <a:buChar char="l"/>
              <a:defRPr sz="3600">
                <a:solidFill>
                  <a:schemeClr val="tx1"/>
                </a:solidFill>
                <a:latin typeface="Arial" pitchFamily="34" charset="0"/>
                <a:ea typeface="文鼎圓體M"/>
                <a:cs typeface="Arial" pitchFamily="34" charset="0"/>
              </a:defRPr>
            </a:lvl1pPr>
            <a:lvl2pPr marL="742950" indent="-285750" eaLnBrk="0" hangingPunct="0">
              <a:lnSpc>
                <a:spcPct val="110000"/>
              </a:lnSpc>
              <a:spcBef>
                <a:spcPts val="300"/>
              </a:spcBef>
              <a:spcAft>
                <a:spcPts val="600"/>
              </a:spcAft>
              <a:buFont typeface="Wingdings" pitchFamily="2" charset="2"/>
              <a:buChar char="Ø"/>
              <a:defRPr sz="3200">
                <a:solidFill>
                  <a:schemeClr val="tx1"/>
                </a:solidFill>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solidFill>
                  <a:schemeClr val="tx1"/>
                </a:solidFill>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9pPr>
          </a:lstStyle>
          <a:p>
            <a:pPr marL="0" lvl="1" indent="0" algn="ctr" fontAlgn="auto">
              <a:spcBef>
                <a:spcPts val="600"/>
              </a:spcBef>
              <a:spcAft>
                <a:spcPts val="0"/>
              </a:spcAft>
              <a:buNone/>
              <a:tabLst>
                <a:tab pos="2144713" algn="l"/>
              </a:tabLst>
            </a:pPr>
            <a:endPar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fontAlgn="auto">
              <a:spcBef>
                <a:spcPts val="600"/>
              </a:spcBef>
              <a:spcAft>
                <a:spcPts val="0"/>
              </a:spcAft>
              <a:buNone/>
              <a:tabLst>
                <a:tab pos="2144713" algn="l"/>
              </a:tabLst>
            </a:pPr>
            <a:r>
              <a:rPr lang="zh-TW" altLang="en-US"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肆、建議檢討案例</a:t>
            </a:r>
            <a:r>
              <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(1/14)</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fontAlgn="auto">
              <a:spcBef>
                <a:spcPts val="600"/>
              </a:spcBef>
              <a:spcAft>
                <a:spcPts val="0"/>
              </a:spcAft>
              <a:buNone/>
              <a:tabLst>
                <a:tab pos="2144713" algn="l"/>
              </a:tabLst>
            </a:pP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1648715151"/>
              </p:ext>
            </p:extLst>
          </p:nvPr>
        </p:nvGraphicFramePr>
        <p:xfrm>
          <a:off x="251520" y="1101432"/>
          <a:ext cx="8712968" cy="4861670"/>
        </p:xfrm>
        <a:graphic>
          <a:graphicData uri="http://schemas.openxmlformats.org/drawingml/2006/table">
            <a:tbl>
              <a:tblPr firstRow="1" bandRow="1">
                <a:tableStyleId>{F5AB1C69-6EDB-4FF4-983F-18BD219EF322}</a:tableStyleId>
              </a:tblPr>
              <a:tblGrid>
                <a:gridCol w="1368152"/>
                <a:gridCol w="7344816"/>
              </a:tblGrid>
              <a:tr h="389586">
                <a:tc>
                  <a:txBody>
                    <a:bodyPr/>
                    <a:lstStyle/>
                    <a:p>
                      <a:pPr>
                        <a:spcBef>
                          <a:spcPts val="600"/>
                        </a:spcBef>
                        <a:spcAft>
                          <a:spcPts val="600"/>
                        </a:spcAft>
                      </a:pPr>
                      <a:r>
                        <a:rPr lang="zh-TW" altLang="en-US" sz="2200" dirty="0" smtClean="0"/>
                        <a:t>案例一</a:t>
                      </a:r>
                      <a:endParaRPr lang="zh-TW" altLang="en-US" sz="2200" dirty="0"/>
                    </a:p>
                  </a:txBody>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endParaRPr lang="zh-TW" altLang="en-US" sz="2200" dirty="0"/>
                    </a:p>
                  </a:txBody>
                  <a:tcPr/>
                </a:tc>
              </a:tr>
              <a:tr h="4434950">
                <a:tc>
                  <a:txBody>
                    <a:bodyPr/>
                    <a:lstStyle/>
                    <a:p>
                      <a:pPr marL="0" marR="0" lvl="1" indent="0" algn="l" defTabSz="914400" rtl="0" eaLnBrk="1" fontAlgn="auto" latinLnBrk="0" hangingPunct="1">
                        <a:lnSpc>
                          <a:spcPct val="100000"/>
                        </a:lnSpc>
                        <a:spcBef>
                          <a:spcPts val="600"/>
                        </a:spcBef>
                        <a:spcAft>
                          <a:spcPts val="600"/>
                        </a:spcAft>
                        <a:buClrTx/>
                        <a:buSzTx/>
                        <a:buFontTx/>
                        <a:buNone/>
                        <a:tabLst/>
                        <a:defRPr/>
                      </a:pPr>
                      <a:r>
                        <a:rPr lang="zh-TW" altLang="en-US" sz="2200" b="0" kern="1200" dirty="0" smtClean="0">
                          <a:solidFill>
                            <a:srgbClr val="003399"/>
                          </a:solidFill>
                          <a:latin typeface="微軟正黑體" pitchFamily="34" charset="-120"/>
                          <a:ea typeface="微軟正黑體" pitchFamily="34" charset="-120"/>
                          <a:cs typeface="Arial" pitchFamily="34" charset="0"/>
                        </a:rPr>
                        <a:t>身分認證毋須以印鑑證明為之</a:t>
                      </a:r>
                      <a:endParaRPr lang="en-US" altLang="zh-TW" sz="2200" b="0" kern="1200" dirty="0" smtClean="0">
                        <a:solidFill>
                          <a:srgbClr val="003399"/>
                        </a:solidFill>
                        <a:latin typeface="微軟正黑體" pitchFamily="34" charset="-120"/>
                        <a:ea typeface="微軟正黑體" pitchFamily="34" charset="-120"/>
                        <a:cs typeface="Arial" pitchFamily="34" charset="0"/>
                      </a:endParaRPr>
                    </a:p>
                  </a:txBody>
                  <a:tcPr/>
                </a:tc>
                <a:tc>
                  <a:txBody>
                    <a:bodyPr/>
                    <a:lstStyle/>
                    <a:p>
                      <a:pPr marL="269875" marR="0" lvl="1" indent="-269875" algn="just"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en-US" altLang="zh-TW" sz="2100" b="1" kern="1200" dirty="0" smtClean="0">
                          <a:solidFill>
                            <a:srgbClr val="003399"/>
                          </a:solidFill>
                          <a:latin typeface="微軟正黑體" pitchFamily="34" charset="-120"/>
                          <a:ea typeface="微軟正黑體" pitchFamily="34" charset="-120"/>
                          <a:cs typeface="Arial" pitchFamily="34" charset="0"/>
                        </a:rPr>
                        <a:t>1.</a:t>
                      </a:r>
                      <a:r>
                        <a:rPr lang="zh-TW" altLang="en-US" sz="2100" kern="1200" dirty="0" smtClean="0">
                          <a:solidFill>
                            <a:srgbClr val="003399"/>
                          </a:solidFill>
                          <a:latin typeface="微軟正黑體" pitchFamily="34" charset="-120"/>
                          <a:ea typeface="微軟正黑體" pitchFamily="34" charset="-120"/>
                          <a:cs typeface="Arial" pitchFamily="34" charset="0"/>
                        </a:rPr>
                        <a:t>內政部為利身分認證，訂定「戶政事務所辦理印鑑登記作業 規定」，供民眾至戶政機關臨櫃申請印鑑證明。</a:t>
                      </a:r>
                      <a:endParaRPr lang="en-US" altLang="zh-TW" sz="2100" kern="1200" dirty="0" smtClean="0">
                        <a:solidFill>
                          <a:srgbClr val="003399"/>
                        </a:solidFill>
                        <a:latin typeface="微軟正黑體" pitchFamily="34" charset="-120"/>
                        <a:ea typeface="微軟正黑體" pitchFamily="34" charset="-120"/>
                        <a:cs typeface="Arial" pitchFamily="34" charset="0"/>
                      </a:endParaRPr>
                    </a:p>
                    <a:p>
                      <a:pPr marL="0" marR="0" lvl="1" indent="0" algn="just"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en-US" altLang="zh-TW" sz="2100" b="1" kern="1200" dirty="0" smtClean="0">
                          <a:solidFill>
                            <a:srgbClr val="003399"/>
                          </a:solidFill>
                          <a:latin typeface="微軟正黑體" pitchFamily="34" charset="-120"/>
                          <a:ea typeface="微軟正黑體" pitchFamily="34" charset="-120"/>
                          <a:cs typeface="Arial" pitchFamily="34" charset="0"/>
                        </a:rPr>
                        <a:t>2.</a:t>
                      </a:r>
                      <a:r>
                        <a:rPr lang="zh-TW" altLang="en-US" sz="2100" b="1" kern="1200" dirty="0" smtClean="0">
                          <a:solidFill>
                            <a:srgbClr val="003399"/>
                          </a:solidFill>
                          <a:latin typeface="微軟正黑體" pitchFamily="34" charset="-120"/>
                          <a:ea typeface="微軟正黑體" pitchFamily="34" charset="-120"/>
                          <a:cs typeface="Arial" pitchFamily="34" charset="0"/>
                        </a:rPr>
                        <a:t>檢討</a:t>
                      </a:r>
                      <a:endParaRPr lang="en-US" altLang="zh-TW" sz="2100" b="1" kern="1200" dirty="0" smtClean="0">
                        <a:solidFill>
                          <a:srgbClr val="003399"/>
                        </a:solidFill>
                        <a:latin typeface="微軟正黑體" pitchFamily="34" charset="-120"/>
                        <a:ea typeface="微軟正黑體" pitchFamily="34" charset="-120"/>
                        <a:cs typeface="Arial" pitchFamily="34" charset="0"/>
                      </a:endParaRPr>
                    </a:p>
                    <a:p>
                      <a:pPr marL="361950" marR="0" lvl="1" indent="-361950" algn="just"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zh-TW" altLang="en-US" sz="2100" b="1" kern="1200" dirty="0" smtClean="0">
                          <a:solidFill>
                            <a:srgbClr val="003399"/>
                          </a:solidFill>
                          <a:latin typeface="微軟正黑體" pitchFamily="34" charset="-120"/>
                          <a:ea typeface="微軟正黑體" pitchFamily="34" charset="-120"/>
                          <a:cs typeface="Arial" pitchFamily="34" charset="0"/>
                        </a:rPr>
                        <a:t> </a:t>
                      </a:r>
                      <a:r>
                        <a:rPr lang="en-US" altLang="zh-TW" sz="2100" kern="1200" dirty="0" smtClean="0">
                          <a:solidFill>
                            <a:srgbClr val="003399"/>
                          </a:solidFill>
                          <a:latin typeface="微軟正黑體" pitchFamily="34" charset="-120"/>
                          <a:ea typeface="微軟正黑體" pitchFamily="34" charset="-120"/>
                          <a:cs typeface="Arial" pitchFamily="34" charset="0"/>
                        </a:rPr>
                        <a:t>(1)</a:t>
                      </a:r>
                      <a:r>
                        <a:rPr lang="zh-TW" altLang="en-US" sz="2100" kern="1200" dirty="0" smtClean="0">
                          <a:solidFill>
                            <a:srgbClr val="003399"/>
                          </a:solidFill>
                          <a:latin typeface="微軟正黑體" pitchFamily="34" charset="-120"/>
                          <a:ea typeface="微軟正黑體" pitchFamily="34" charset="-120"/>
                          <a:cs typeface="Arial" pitchFamily="34" charset="0"/>
                        </a:rPr>
                        <a:t>印鑑證明已不符數位時代所需，以不動產移轉登記為例，民眾如委託第三人代辦不動產移轉登記，須先至戶政機關臨櫃申請印鑑證明。</a:t>
                      </a:r>
                      <a:endParaRPr lang="en-US" altLang="zh-TW" sz="2100" kern="1200" dirty="0" smtClean="0">
                        <a:solidFill>
                          <a:srgbClr val="003399"/>
                        </a:solidFill>
                        <a:latin typeface="微軟正黑體" pitchFamily="34" charset="-120"/>
                        <a:ea typeface="微軟正黑體" pitchFamily="34" charset="-120"/>
                        <a:cs typeface="Arial" pitchFamily="34" charset="0"/>
                      </a:endParaRPr>
                    </a:p>
                    <a:p>
                      <a:pPr marL="361950" marR="0" lvl="1" indent="-361950" algn="just"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en-US" altLang="zh-TW" sz="2100" kern="1200" dirty="0" smtClean="0">
                          <a:solidFill>
                            <a:srgbClr val="003399"/>
                          </a:solidFill>
                          <a:latin typeface="微軟正黑體" pitchFamily="34" charset="-120"/>
                          <a:ea typeface="微軟正黑體" pitchFamily="34" charset="-120"/>
                          <a:cs typeface="Arial" pitchFamily="34" charset="0"/>
                        </a:rPr>
                        <a:t>(2)</a:t>
                      </a:r>
                      <a:r>
                        <a:rPr lang="zh-TW" altLang="en-US" sz="2100" kern="1200" dirty="0" smtClean="0">
                          <a:solidFill>
                            <a:srgbClr val="003399"/>
                          </a:solidFill>
                          <a:latin typeface="微軟正黑體" pitchFamily="34" charset="-120"/>
                          <a:ea typeface="微軟正黑體" pitchFamily="34" charset="-120"/>
                          <a:cs typeface="Arial" pitchFamily="34" charset="0"/>
                        </a:rPr>
                        <a:t>財政部刻正推動不動產移轉</a:t>
                      </a:r>
                      <a:r>
                        <a:rPr lang="en-US" altLang="zh-TW" sz="2100" kern="1200" dirty="0" smtClean="0">
                          <a:solidFill>
                            <a:srgbClr val="003399"/>
                          </a:solidFill>
                          <a:latin typeface="微軟正黑體" pitchFamily="34" charset="-120"/>
                          <a:ea typeface="微軟正黑體" pitchFamily="34" charset="-120"/>
                          <a:cs typeface="Arial" pitchFamily="34" charset="0"/>
                        </a:rPr>
                        <a:t>e</a:t>
                      </a:r>
                      <a:r>
                        <a:rPr lang="zh-TW" altLang="en-US" sz="2100" kern="1200" dirty="0" smtClean="0">
                          <a:solidFill>
                            <a:srgbClr val="003399"/>
                          </a:solidFill>
                          <a:latin typeface="微軟正黑體" pitchFamily="34" charset="-120"/>
                          <a:ea typeface="微軟正黑體" pitchFamily="34" charset="-120"/>
                          <a:cs typeface="Arial" pitchFamily="34" charset="0"/>
                        </a:rPr>
                        <a:t>化整合服務，可線上利用</a:t>
                      </a:r>
                      <a:r>
                        <a:rPr lang="zh-TW" altLang="en-US" sz="2100" kern="1200" dirty="0" smtClean="0">
                          <a:solidFill>
                            <a:srgbClr val="FF0000"/>
                          </a:solidFill>
                          <a:latin typeface="微軟正黑體" pitchFamily="34" charset="-120"/>
                          <a:ea typeface="微軟正黑體" pitchFamily="34" charset="-120"/>
                          <a:cs typeface="Arial" pitchFamily="34" charset="0"/>
                        </a:rPr>
                        <a:t>自然人憑證辦理授權第三人作業，</a:t>
                      </a:r>
                      <a:r>
                        <a:rPr lang="zh-TW" altLang="en-US" sz="2100" kern="1200" dirty="0" smtClean="0">
                          <a:solidFill>
                            <a:srgbClr val="003399"/>
                          </a:solidFill>
                          <a:latin typeface="微軟正黑體" pitchFamily="34" charset="-120"/>
                          <a:ea typeface="微軟正黑體" pitchFamily="34" charset="-120"/>
                          <a:cs typeface="Arial" pitchFamily="34" charset="0"/>
                        </a:rPr>
                        <a:t>完成稅務及地政網路申辦整合，達</a:t>
                      </a:r>
                      <a:r>
                        <a:rPr lang="zh-TW" altLang="en-US" sz="2100" kern="1200" dirty="0" smtClean="0">
                          <a:solidFill>
                            <a:srgbClr val="FF0000"/>
                          </a:solidFill>
                          <a:latin typeface="微軟正黑體" pitchFamily="34" charset="-120"/>
                          <a:ea typeface="微軟正黑體" pitchFamily="34" charset="-120"/>
                          <a:cs typeface="Arial" pitchFamily="34" charset="0"/>
                        </a:rPr>
                        <a:t>全程無紙化</a:t>
                      </a:r>
                      <a:r>
                        <a:rPr lang="zh-TW" altLang="en-US" sz="2100" kern="1200" dirty="0" smtClean="0">
                          <a:solidFill>
                            <a:srgbClr val="003399"/>
                          </a:solidFill>
                          <a:latin typeface="微軟正黑體" pitchFamily="34" charset="-120"/>
                          <a:ea typeface="微軟正黑體" pitchFamily="34" charset="-120"/>
                          <a:cs typeface="Arial" pitchFamily="34" charset="0"/>
                        </a:rPr>
                        <a:t>。</a:t>
                      </a:r>
                      <a:endParaRPr lang="en-US" altLang="zh-TW" sz="2100" kern="1200" dirty="0" smtClean="0">
                        <a:solidFill>
                          <a:srgbClr val="003399"/>
                        </a:solidFill>
                        <a:latin typeface="微軟正黑體" pitchFamily="34" charset="-120"/>
                        <a:ea typeface="微軟正黑體" pitchFamily="34" charset="-120"/>
                        <a:cs typeface="Arial" pitchFamily="34" charset="0"/>
                      </a:endParaRPr>
                    </a:p>
                    <a:p>
                      <a:pPr marL="0" marR="0" lvl="1" indent="0" algn="just"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en-US" altLang="zh-TW" sz="2100" b="1" kern="1200" dirty="0" smtClean="0">
                          <a:solidFill>
                            <a:srgbClr val="003399"/>
                          </a:solidFill>
                          <a:latin typeface="微軟正黑體" pitchFamily="34" charset="-120"/>
                          <a:ea typeface="微軟正黑體" pitchFamily="34" charset="-120"/>
                          <a:cs typeface="Arial" pitchFamily="34" charset="0"/>
                        </a:rPr>
                        <a:t>3.</a:t>
                      </a:r>
                      <a:r>
                        <a:rPr lang="zh-TW" altLang="en-US" sz="2100" b="1" kern="1200" dirty="0" smtClean="0">
                          <a:solidFill>
                            <a:srgbClr val="003399"/>
                          </a:solidFill>
                          <a:latin typeface="微軟正黑體" pitchFamily="34" charset="-120"/>
                          <a:ea typeface="微軟正黑體" pitchFamily="34" charset="-120"/>
                          <a:cs typeface="Arial" pitchFamily="34" charset="0"/>
                        </a:rPr>
                        <a:t>建議</a:t>
                      </a:r>
                      <a:endParaRPr lang="en-US" altLang="zh-TW" sz="2100" b="1" kern="1200" dirty="0" smtClean="0">
                        <a:solidFill>
                          <a:srgbClr val="003399"/>
                        </a:solidFill>
                        <a:latin typeface="微軟正黑體" pitchFamily="34" charset="-120"/>
                        <a:ea typeface="微軟正黑體" pitchFamily="34" charset="-120"/>
                        <a:cs typeface="Arial" pitchFamily="34" charset="0"/>
                      </a:endParaRPr>
                    </a:p>
                    <a:p>
                      <a:pPr marL="0" marR="0" lvl="1" indent="0" algn="just"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zh-TW" altLang="en-US" sz="2100" kern="1200" dirty="0" smtClean="0">
                          <a:solidFill>
                            <a:srgbClr val="003399"/>
                          </a:solidFill>
                          <a:latin typeface="微軟正黑體" pitchFamily="34" charset="-120"/>
                          <a:ea typeface="微軟正黑體" pitchFamily="34" charset="-120"/>
                          <a:cs typeface="Arial" pitchFamily="34" charset="0"/>
                        </a:rPr>
                        <a:t>內政部停止辦理印鑑登記及核發印鑑證明，停止適用「戶政事務所辦理印鑑登記作業規定」。</a:t>
                      </a:r>
                      <a:endParaRPr lang="en-US" altLang="zh-TW" sz="2100" kern="1200" dirty="0" smtClean="0">
                        <a:solidFill>
                          <a:srgbClr val="003399"/>
                        </a:solidFill>
                        <a:latin typeface="微軟正黑體" pitchFamily="34" charset="-120"/>
                        <a:ea typeface="微軟正黑體" pitchFamily="34" charset="-120"/>
                        <a:cs typeface="Arial" pitchFamily="34" charset="0"/>
                      </a:endParaRPr>
                    </a:p>
                  </a:txBody>
                  <a:tcPr/>
                </a:tc>
              </a:tr>
            </a:tbl>
          </a:graphicData>
        </a:graphic>
      </p:graphicFrame>
    </p:spTree>
    <p:extLst>
      <p:ext uri="{BB962C8B-B14F-4D97-AF65-F5344CB8AC3E}">
        <p14:creationId xmlns:p14="http://schemas.microsoft.com/office/powerpoint/2010/main" val="1233355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60325" y="116632"/>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110000"/>
              </a:lnSpc>
              <a:spcBef>
                <a:spcPts val="300"/>
              </a:spcBef>
              <a:spcAft>
                <a:spcPts val="600"/>
              </a:spcAft>
              <a:buFont typeface="Wingdings" pitchFamily="2" charset="2"/>
              <a:buChar char="l"/>
              <a:defRPr sz="3600">
                <a:solidFill>
                  <a:schemeClr val="tx1"/>
                </a:solidFill>
                <a:latin typeface="Arial" pitchFamily="34" charset="0"/>
                <a:ea typeface="文鼎圓體M"/>
                <a:cs typeface="Arial" pitchFamily="34" charset="0"/>
              </a:defRPr>
            </a:lvl1pPr>
            <a:lvl2pPr marL="742950" indent="-285750" eaLnBrk="0" hangingPunct="0">
              <a:lnSpc>
                <a:spcPct val="110000"/>
              </a:lnSpc>
              <a:spcBef>
                <a:spcPts val="300"/>
              </a:spcBef>
              <a:spcAft>
                <a:spcPts val="600"/>
              </a:spcAft>
              <a:buFont typeface="Wingdings" pitchFamily="2" charset="2"/>
              <a:buChar char="Ø"/>
              <a:defRPr sz="3200">
                <a:solidFill>
                  <a:schemeClr val="tx1"/>
                </a:solidFill>
                <a:latin typeface="Arial" pitchFamily="34" charset="0"/>
                <a:ea typeface="文鼎圓體M"/>
                <a:cs typeface="Arial" pitchFamily="34" charset="0"/>
              </a:defRPr>
            </a:lvl2pPr>
            <a:lvl3pPr marL="1143000" indent="-228600" eaLnBrk="0" hangingPunct="0">
              <a:lnSpc>
                <a:spcPct val="110000"/>
              </a:lnSpc>
              <a:spcBef>
                <a:spcPts val="300"/>
              </a:spcBef>
              <a:spcAft>
                <a:spcPts val="600"/>
              </a:spcAft>
              <a:buFont typeface="Wingdings" pitchFamily="2" charset="2"/>
              <a:buChar char="ü"/>
              <a:defRPr sz="2800">
                <a:solidFill>
                  <a:schemeClr val="tx1"/>
                </a:solidFill>
                <a:latin typeface="Arial" pitchFamily="34" charset="0"/>
                <a:ea typeface="文鼎圓體M"/>
                <a:cs typeface="Arial" pitchFamily="34" charset="0"/>
              </a:defRPr>
            </a:lvl3pPr>
            <a:lvl4pPr marL="16002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4pPr>
            <a:lvl5pPr marL="2057400" indent="-228600" eaLnBrk="0"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5pPr>
            <a:lvl6pPr marL="25146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6pPr>
            <a:lvl7pPr marL="29718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7pPr>
            <a:lvl8pPr marL="34290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8pPr>
            <a:lvl9pPr marL="3886200" indent="-228600" eaLnBrk="0" fontAlgn="base" hangingPunct="0">
              <a:lnSpc>
                <a:spcPct val="110000"/>
              </a:lnSpc>
              <a:spcBef>
                <a:spcPts val="300"/>
              </a:spcBef>
              <a:spcAft>
                <a:spcPts val="600"/>
              </a:spcAft>
              <a:buFont typeface="Arial" pitchFamily="34" charset="0"/>
              <a:buChar char="»"/>
              <a:defRPr sz="2400">
                <a:solidFill>
                  <a:schemeClr val="tx1"/>
                </a:solidFill>
                <a:latin typeface="Arial" pitchFamily="34" charset="0"/>
                <a:ea typeface="文鼎圓體M"/>
                <a:cs typeface="Arial" pitchFamily="34" charset="0"/>
              </a:defRPr>
            </a:lvl9pPr>
          </a:lstStyle>
          <a:p>
            <a:pPr marL="0" lvl="1" indent="0" algn="ctr" fontAlgn="auto">
              <a:spcBef>
                <a:spcPts val="600"/>
              </a:spcBef>
              <a:spcAft>
                <a:spcPts val="0"/>
              </a:spcAft>
              <a:buNone/>
              <a:tabLst>
                <a:tab pos="2144713" algn="l"/>
              </a:tabLst>
            </a:pPr>
            <a:endPar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fontAlgn="auto">
              <a:spcBef>
                <a:spcPts val="600"/>
              </a:spcBef>
              <a:spcAft>
                <a:spcPts val="0"/>
              </a:spcAft>
              <a:buNone/>
              <a:tabLst>
                <a:tab pos="2144713" algn="l"/>
              </a:tabLst>
            </a:pPr>
            <a:r>
              <a:rPr lang="zh-TW" altLang="en-US"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肆</a:t>
            </a:r>
            <a:r>
              <a:rPr lang="zh-TW" altLang="en-US"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、建議檢討案例</a:t>
            </a:r>
            <a:r>
              <a:rPr lang="en-US" altLang="zh-TW" sz="4000" b="1" dirty="0" smtClean="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rPr>
              <a:t>(2/14)</a:t>
            </a: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0" lvl="1" indent="0" algn="ctr" fontAlgn="auto">
              <a:spcBef>
                <a:spcPts val="600"/>
              </a:spcBef>
              <a:spcAft>
                <a:spcPts val="0"/>
              </a:spcAft>
              <a:buNone/>
              <a:tabLst>
                <a:tab pos="2144713" algn="l"/>
              </a:tabLst>
            </a:pPr>
            <a:endParaRPr lang="en-US" altLang="zh-TW" sz="4000" b="1" dirty="0">
              <a:solidFill>
                <a:srgbClr val="003399"/>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1821925224"/>
              </p:ext>
            </p:extLst>
          </p:nvPr>
        </p:nvGraphicFramePr>
        <p:xfrm>
          <a:off x="539552" y="1340768"/>
          <a:ext cx="7992888" cy="3779520"/>
        </p:xfrm>
        <a:graphic>
          <a:graphicData uri="http://schemas.openxmlformats.org/drawingml/2006/table">
            <a:tbl>
              <a:tblPr firstRow="1" bandRow="1">
                <a:tableStyleId>{F5AB1C69-6EDB-4FF4-983F-18BD219EF322}</a:tableStyleId>
              </a:tblPr>
              <a:tblGrid>
                <a:gridCol w="1484083"/>
                <a:gridCol w="6508805"/>
              </a:tblGrid>
              <a:tr h="389586">
                <a:tc>
                  <a:txBody>
                    <a:bodyPr/>
                    <a:lstStyle/>
                    <a:p>
                      <a:pPr>
                        <a:spcBef>
                          <a:spcPts val="600"/>
                        </a:spcBef>
                        <a:spcAft>
                          <a:spcPts val="600"/>
                        </a:spcAft>
                      </a:pPr>
                      <a:r>
                        <a:rPr lang="zh-TW" altLang="en-US" sz="2400" dirty="0" smtClean="0"/>
                        <a:t>案例二</a:t>
                      </a:r>
                      <a:endParaRPr lang="zh-TW" altLang="en-US" sz="2400" dirty="0"/>
                    </a:p>
                  </a:txBody>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endParaRPr lang="zh-TW" altLang="en-US" dirty="0"/>
                    </a:p>
                  </a:txBody>
                  <a:tcPr/>
                </a:tc>
              </a:tr>
              <a:tr h="2865856">
                <a:tc>
                  <a:txBody>
                    <a:bodyPr/>
                    <a:lstStyle/>
                    <a:p>
                      <a:pPr marL="0" marR="0" lvl="1" indent="0" algn="l" defTabSz="914400" rtl="0" eaLnBrk="1" fontAlgn="auto" latinLnBrk="0" hangingPunct="1">
                        <a:lnSpc>
                          <a:spcPct val="100000"/>
                        </a:lnSpc>
                        <a:spcBef>
                          <a:spcPts val="600"/>
                        </a:spcBef>
                        <a:spcAft>
                          <a:spcPts val="600"/>
                        </a:spcAft>
                        <a:buClrTx/>
                        <a:buSzTx/>
                        <a:buFontTx/>
                        <a:buNone/>
                        <a:tabLst/>
                        <a:defRPr/>
                      </a:pPr>
                      <a:r>
                        <a:rPr lang="zh-TW" altLang="en-US" sz="2400" b="0" kern="1200" dirty="0" smtClean="0">
                          <a:solidFill>
                            <a:srgbClr val="003399"/>
                          </a:solidFill>
                          <a:latin typeface="微軟正黑體" pitchFamily="34" charset="-120"/>
                          <a:ea typeface="微軟正黑體" pitchFamily="34" charset="-120"/>
                          <a:cs typeface="Arial" pitchFamily="34" charset="0"/>
                        </a:rPr>
                        <a:t>公司設立登記程序毋須蓋具公司印鑑</a:t>
                      </a:r>
                      <a:endParaRPr lang="en-US" altLang="zh-TW" sz="2400" b="0" kern="1200" dirty="0" smtClean="0">
                        <a:solidFill>
                          <a:srgbClr val="003399"/>
                        </a:solidFill>
                        <a:latin typeface="微軟正黑體" pitchFamily="34" charset="-120"/>
                        <a:ea typeface="微軟正黑體" pitchFamily="34" charset="-120"/>
                        <a:cs typeface="Arial" pitchFamily="34" charset="0"/>
                      </a:endParaRPr>
                    </a:p>
                  </a:txBody>
                  <a:tcPr/>
                </a:tc>
                <a:tc>
                  <a:txBody>
                    <a:bodyPr/>
                    <a:lstStyle/>
                    <a:p>
                      <a:pPr marL="269875" marR="0" lvl="1" indent="-269875" algn="just"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1.</a:t>
                      </a:r>
                      <a:r>
                        <a:rPr lang="zh-TW" altLang="en-US" sz="2400" kern="1200" dirty="0" smtClean="0">
                          <a:solidFill>
                            <a:srgbClr val="003399"/>
                          </a:solidFill>
                          <a:latin typeface="微軟正黑體" pitchFamily="34" charset="-120"/>
                          <a:ea typeface="微軟正黑體" pitchFamily="34" charset="-120"/>
                          <a:cs typeface="Arial" pitchFamily="34" charset="0"/>
                        </a:rPr>
                        <a:t>依「公司之登記及認許辦法」第</a:t>
                      </a:r>
                      <a:r>
                        <a:rPr lang="en-US" altLang="zh-TW" sz="2400" kern="1200" dirty="0" smtClean="0">
                          <a:solidFill>
                            <a:srgbClr val="003399"/>
                          </a:solidFill>
                          <a:latin typeface="微軟正黑體" pitchFamily="34" charset="-120"/>
                          <a:ea typeface="微軟正黑體" pitchFamily="34" charset="-120"/>
                          <a:cs typeface="Arial" pitchFamily="34" charset="0"/>
                        </a:rPr>
                        <a:t>16</a:t>
                      </a:r>
                      <a:r>
                        <a:rPr lang="zh-TW" altLang="en-US" sz="2400" kern="1200" dirty="0" smtClean="0">
                          <a:solidFill>
                            <a:srgbClr val="003399"/>
                          </a:solidFill>
                          <a:latin typeface="微軟正黑體" pitchFamily="34" charset="-120"/>
                          <a:ea typeface="微軟正黑體" pitchFamily="34" charset="-120"/>
                          <a:cs typeface="Arial" pitchFamily="34" charset="0"/>
                        </a:rPr>
                        <a:t>條附表之備註規定，公司設立</a:t>
                      </a:r>
                      <a:r>
                        <a:rPr lang="en-US" altLang="zh-TW" sz="2400" kern="1200" dirty="0" smtClean="0">
                          <a:solidFill>
                            <a:srgbClr val="003399"/>
                          </a:solidFill>
                          <a:latin typeface="微軟正黑體" pitchFamily="34" charset="-120"/>
                          <a:ea typeface="微軟正黑體" pitchFamily="34" charset="-120"/>
                          <a:cs typeface="Arial" pitchFamily="34" charset="0"/>
                        </a:rPr>
                        <a:t>(</a:t>
                      </a:r>
                      <a:r>
                        <a:rPr lang="zh-TW" altLang="en-US" sz="2400" kern="1200" dirty="0" smtClean="0">
                          <a:solidFill>
                            <a:srgbClr val="003399"/>
                          </a:solidFill>
                          <a:latin typeface="微軟正黑體" pitchFamily="34" charset="-120"/>
                          <a:ea typeface="微軟正黑體" pitchFamily="34" charset="-120"/>
                          <a:cs typeface="Arial" pitchFamily="34" charset="0"/>
                        </a:rPr>
                        <a:t>變更</a:t>
                      </a:r>
                      <a:r>
                        <a:rPr lang="en-US" altLang="zh-TW" sz="2400" kern="1200" dirty="0" smtClean="0">
                          <a:solidFill>
                            <a:srgbClr val="003399"/>
                          </a:solidFill>
                          <a:latin typeface="微軟正黑體" pitchFamily="34" charset="-120"/>
                          <a:ea typeface="微軟正黑體" pitchFamily="34" charset="-120"/>
                          <a:cs typeface="Arial" pitchFamily="34" charset="0"/>
                        </a:rPr>
                        <a:t>)</a:t>
                      </a:r>
                      <a:r>
                        <a:rPr lang="zh-TW" altLang="en-US" sz="2400" kern="1200" dirty="0" smtClean="0">
                          <a:solidFill>
                            <a:srgbClr val="003399"/>
                          </a:solidFill>
                          <a:latin typeface="微軟正黑體" pitchFamily="34" charset="-120"/>
                          <a:ea typeface="微軟正黑體" pitchFamily="34" charset="-120"/>
                          <a:cs typeface="Arial" pitchFamily="34" charset="0"/>
                        </a:rPr>
                        <a:t>登記申請書須蓋具公司及代表公司之負責人之印鑑章。</a:t>
                      </a:r>
                      <a:endParaRPr lang="en-US" altLang="zh-TW" sz="2400" kern="1200" dirty="0" smtClean="0">
                        <a:solidFill>
                          <a:srgbClr val="003399"/>
                        </a:solidFill>
                        <a:latin typeface="微軟正黑體" pitchFamily="34" charset="-120"/>
                        <a:ea typeface="微軟正黑體" pitchFamily="34" charset="-120"/>
                        <a:cs typeface="Arial" pitchFamily="34" charset="0"/>
                      </a:endParaRPr>
                    </a:p>
                    <a:p>
                      <a:pPr marL="0" marR="0" lvl="1" indent="0" algn="just"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2.</a:t>
                      </a:r>
                      <a:r>
                        <a:rPr lang="zh-TW" altLang="en-US" sz="2400" b="1" kern="1200" dirty="0" smtClean="0">
                          <a:solidFill>
                            <a:srgbClr val="003399"/>
                          </a:solidFill>
                          <a:latin typeface="微軟正黑體" pitchFamily="34" charset="-120"/>
                          <a:ea typeface="微軟正黑體" pitchFamily="34" charset="-120"/>
                          <a:cs typeface="Arial" pitchFamily="34" charset="0"/>
                        </a:rPr>
                        <a:t>檢討</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0" marR="0" lvl="1" indent="0" algn="just"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zh-TW" altLang="en-US" sz="2400" kern="1200" dirty="0" smtClean="0">
                          <a:solidFill>
                            <a:srgbClr val="003399"/>
                          </a:solidFill>
                          <a:latin typeface="微軟正黑體" pitchFamily="34" charset="-120"/>
                          <a:ea typeface="微軟正黑體" pitchFamily="34" charset="-120"/>
                          <a:cs typeface="Arial" pitchFamily="34" charset="0"/>
                        </a:rPr>
                        <a:t>為簡化公司申設程序，提高行政效率，及配合知識經濟數位化之需求，應刪除印鑑之規定。</a:t>
                      </a:r>
                      <a:endParaRPr lang="en-US" altLang="zh-TW" sz="2400" kern="1200" dirty="0" smtClean="0">
                        <a:solidFill>
                          <a:srgbClr val="003399"/>
                        </a:solidFill>
                        <a:latin typeface="微軟正黑體" pitchFamily="34" charset="-120"/>
                        <a:ea typeface="微軟正黑體" pitchFamily="34" charset="-120"/>
                        <a:cs typeface="Arial" pitchFamily="34" charset="0"/>
                      </a:endParaRPr>
                    </a:p>
                    <a:p>
                      <a:pPr marL="0" marR="0" lvl="1" indent="0" algn="just"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en-US" altLang="zh-TW" sz="2400" b="1" kern="1200" dirty="0" smtClean="0">
                          <a:solidFill>
                            <a:srgbClr val="003399"/>
                          </a:solidFill>
                          <a:latin typeface="微軟正黑體" pitchFamily="34" charset="-120"/>
                          <a:ea typeface="微軟正黑體" pitchFamily="34" charset="-120"/>
                          <a:cs typeface="Arial" pitchFamily="34" charset="0"/>
                        </a:rPr>
                        <a:t>3.</a:t>
                      </a:r>
                      <a:r>
                        <a:rPr lang="zh-TW" altLang="en-US" sz="2400" b="1" kern="1200" dirty="0" smtClean="0">
                          <a:solidFill>
                            <a:srgbClr val="003399"/>
                          </a:solidFill>
                          <a:latin typeface="微軟正黑體" pitchFamily="34" charset="-120"/>
                          <a:ea typeface="微軟正黑體" pitchFamily="34" charset="-120"/>
                          <a:cs typeface="Arial" pitchFamily="34" charset="0"/>
                        </a:rPr>
                        <a:t>建議</a:t>
                      </a:r>
                      <a:endParaRPr lang="en-US" altLang="zh-TW" sz="2400" b="1" kern="1200" dirty="0" smtClean="0">
                        <a:solidFill>
                          <a:srgbClr val="003399"/>
                        </a:solidFill>
                        <a:latin typeface="微軟正黑體" pitchFamily="34" charset="-120"/>
                        <a:ea typeface="微軟正黑體" pitchFamily="34" charset="-120"/>
                        <a:cs typeface="Arial" pitchFamily="34" charset="0"/>
                      </a:endParaRPr>
                    </a:p>
                    <a:p>
                      <a:pPr marL="0" marR="0" lvl="1" indent="0" algn="just" defTabSz="914400" rtl="0" eaLnBrk="1" fontAlgn="auto" latinLnBrk="0" hangingPunct="0">
                        <a:lnSpc>
                          <a:spcPct val="100000"/>
                        </a:lnSpc>
                        <a:spcBef>
                          <a:spcPts val="300"/>
                        </a:spcBef>
                        <a:spcAft>
                          <a:spcPts val="300"/>
                        </a:spcAft>
                        <a:buClrTx/>
                        <a:buSzTx/>
                        <a:buFont typeface="Wingdings" panose="05000000000000000000" pitchFamily="2" charset="2"/>
                        <a:buNone/>
                        <a:tabLst/>
                        <a:defRPr/>
                      </a:pPr>
                      <a:r>
                        <a:rPr lang="zh-TW" altLang="en-US" sz="2400" kern="1200" dirty="0" smtClean="0">
                          <a:solidFill>
                            <a:srgbClr val="003399"/>
                          </a:solidFill>
                          <a:latin typeface="微軟正黑體" pitchFamily="34" charset="-120"/>
                          <a:ea typeface="微軟正黑體" pitchFamily="34" charset="-120"/>
                          <a:cs typeface="Arial" pitchFamily="34" charset="0"/>
                        </a:rPr>
                        <a:t>刪除上開辦法附表規定。</a:t>
                      </a:r>
                      <a:endParaRPr lang="en-US" altLang="zh-TW" sz="2400" kern="1200" dirty="0" smtClean="0">
                        <a:solidFill>
                          <a:srgbClr val="003399"/>
                        </a:solidFill>
                        <a:latin typeface="微軟正黑體" pitchFamily="34" charset="-120"/>
                        <a:ea typeface="微軟正黑體" pitchFamily="34" charset="-120"/>
                        <a:cs typeface="Arial" pitchFamily="34" charset="0"/>
                      </a:endParaRPr>
                    </a:p>
                  </a:txBody>
                  <a:tcPr/>
                </a:tc>
              </a:tr>
            </a:tbl>
          </a:graphicData>
        </a:graphic>
      </p:graphicFrame>
    </p:spTree>
    <p:extLst>
      <p:ext uri="{BB962C8B-B14F-4D97-AF65-F5344CB8AC3E}">
        <p14:creationId xmlns:p14="http://schemas.microsoft.com/office/powerpoint/2010/main" val="2524993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4_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佈景主題">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8_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佈景主題">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佈景主題">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35881</TotalTime>
  <Words>3068</Words>
  <Application>Microsoft Office PowerPoint</Application>
  <PresentationFormat>如螢幕大小 (4:3)</PresentationFormat>
  <Paragraphs>199</Paragraphs>
  <Slides>24</Slides>
  <Notes>3</Notes>
  <HiddenSlides>0</HiddenSlides>
  <MMClips>0</MMClips>
  <ScaleCrop>false</ScaleCrop>
  <HeadingPairs>
    <vt:vector size="4" baseType="variant">
      <vt:variant>
        <vt:lpstr>佈景主題</vt:lpstr>
      </vt:variant>
      <vt:variant>
        <vt:i4>3</vt:i4>
      </vt:variant>
      <vt:variant>
        <vt:lpstr>投影片標題</vt:lpstr>
      </vt:variant>
      <vt:variant>
        <vt:i4>24</vt:i4>
      </vt:variant>
    </vt:vector>
  </HeadingPairs>
  <TitlesOfParts>
    <vt:vector size="27" baseType="lpstr">
      <vt:lpstr>4_佈景主題1</vt:lpstr>
      <vt:lpstr>8_佈景主題1</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ACER</cp:lastModifiedBy>
  <cp:revision>3327</cp:revision>
  <cp:lastPrinted>2017-10-24T06:48:58Z</cp:lastPrinted>
  <dcterms:created xsi:type="dcterms:W3CDTF">2012-02-29T14:54:28Z</dcterms:created>
  <dcterms:modified xsi:type="dcterms:W3CDTF">2017-10-25T09:30:51Z</dcterms:modified>
</cp:coreProperties>
</file>