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  <p:sldMasterId id="2147483791" r:id="rId2"/>
    <p:sldMasterId id="2147483779" r:id="rId3"/>
  </p:sldMasterIdLst>
  <p:notesMasterIdLst>
    <p:notesMasterId r:id="rId12"/>
  </p:notesMasterIdLst>
  <p:handoutMasterIdLst>
    <p:handoutMasterId r:id="rId13"/>
  </p:handoutMasterIdLst>
  <p:sldIdLst>
    <p:sldId id="1296" r:id="rId4"/>
    <p:sldId id="1298" r:id="rId5"/>
    <p:sldId id="1307" r:id="rId6"/>
    <p:sldId id="1308" r:id="rId7"/>
    <p:sldId id="1309" r:id="rId8"/>
    <p:sldId id="1294" r:id="rId9"/>
    <p:sldId id="1304" r:id="rId10"/>
    <p:sldId id="1303" r:id="rId11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F5089B3-D7CF-4BED-A5F9-E8CE8F4F6E91}">
          <p14:sldIdLst>
            <p14:sldId id="1296"/>
            <p14:sldId id="1298"/>
            <p14:sldId id="1307"/>
            <p14:sldId id="1308"/>
            <p14:sldId id="1309"/>
            <p14:sldId id="1294"/>
            <p14:sldId id="1304"/>
            <p14:sldId id="1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D29"/>
    <a:srgbClr val="F96555"/>
    <a:srgbClr val="C9A6E4"/>
    <a:srgbClr val="FF9797"/>
    <a:srgbClr val="E4D3F1"/>
    <a:srgbClr val="AA72D4"/>
    <a:srgbClr val="FCB2AA"/>
    <a:srgbClr val="FA8376"/>
    <a:srgbClr val="EFB085"/>
    <a:srgbClr val="4FB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24" autoAdjust="0"/>
    <p:restoredTop sz="98128" autoAdjust="0"/>
  </p:normalViewPr>
  <p:slideViewPr>
    <p:cSldViewPr>
      <p:cViewPr varScale="1">
        <p:scale>
          <a:sx n="90" d="100"/>
          <a:sy n="90" d="100"/>
        </p:scale>
        <p:origin x="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>
        <p:scale>
          <a:sx n="110" d="100"/>
          <a:sy n="110" d="100"/>
        </p:scale>
        <p:origin x="-1372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95157738050033"/>
          <c:y val="9.835659502636053E-2"/>
          <c:w val="0.79518032590978083"/>
          <c:h val="0.55221716621882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2022年8月</c:v>
                </c:pt>
              </c:strCache>
            </c:strRef>
          </c:tx>
          <c:spPr>
            <a:solidFill>
              <a:srgbClr val="EFB085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8004060533337408E-2"/>
                  <c:y val="-2.7095489147941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57-4441-906D-374A54AE242C}"/>
                </c:ext>
              </c:extLst>
            </c:dLbl>
            <c:dLbl>
              <c:idx val="1"/>
              <c:layout>
                <c:manualLayout>
                  <c:x val="-2.5720086476196261E-3"/>
                  <c:y val="1.76008720246711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57-4441-906D-374A54AE242C}"/>
                </c:ext>
              </c:extLst>
            </c:dLbl>
            <c:dLbl>
              <c:idx val="2"/>
              <c:layout>
                <c:manualLayout>
                  <c:x val="-5.1440172952392522E-3"/>
                  <c:y val="2.58048279574040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57-4441-906D-374A54AE242C}"/>
                </c:ext>
              </c:extLst>
            </c:dLbl>
            <c:dLbl>
              <c:idx val="3"/>
              <c:layout>
                <c:manualLayout>
                  <c:x val="-1.0288642151576368E-2"/>
                  <c:y val="2.27888365689926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57-4441-906D-374A54AE242C}"/>
                </c:ext>
              </c:extLst>
            </c:dLbl>
            <c:dLbl>
              <c:idx val="4"/>
              <c:layout>
                <c:manualLayout>
                  <c:x val="-1.0288034590478504E-2"/>
                  <c:y val="6.13563267616618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57-4441-906D-374A54AE2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工作表1!$A$2:$A$6</c:f>
              <c:strCache>
                <c:ptCount val="5"/>
                <c:pt idx="0">
                  <c:v>新增訂單數量</c:v>
                </c:pt>
                <c:pt idx="1">
                  <c:v>生產數量</c:v>
                </c:pt>
                <c:pt idx="2">
                  <c:v>人力僱用數量</c:v>
                </c:pt>
                <c:pt idx="3">
                  <c:v>供應商交貨時間</c:v>
                </c:pt>
                <c:pt idx="4">
                  <c:v>存貨</c:v>
                </c:pt>
              </c:strCache>
            </c:strRef>
          </c:cat>
          <c:val>
            <c:numRef>
              <c:f>工作表1!$B$2:$B$6</c:f>
              <c:numCache>
                <c:formatCode>0.0_ ;[Red]\-0.0\ </c:formatCode>
                <c:ptCount val="5"/>
                <c:pt idx="0">
                  <c:v>41.6</c:v>
                </c:pt>
                <c:pt idx="1">
                  <c:v>44.4</c:v>
                </c:pt>
                <c:pt idx="2">
                  <c:v>48.8</c:v>
                </c:pt>
                <c:pt idx="3">
                  <c:v>45.6</c:v>
                </c:pt>
                <c:pt idx="4">
                  <c:v>55.7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57-4441-906D-374A54AE242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2022年9月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2853360066021639E-2"/>
                  <c:y val="6.00298467297036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57-4441-906D-374A54AE242C}"/>
                </c:ext>
              </c:extLst>
            </c:dLbl>
            <c:dLbl>
              <c:idx val="1"/>
              <c:layout>
                <c:manualLayout>
                  <c:x val="1.0274870766691476E-2"/>
                  <c:y val="2.50985716790416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57-4441-906D-374A54AE242C}"/>
                </c:ext>
              </c:extLst>
            </c:dLbl>
            <c:dLbl>
              <c:idx val="2"/>
              <c:layout>
                <c:manualLayout>
                  <c:x val="1.5419090582296683E-2"/>
                  <c:y val="2.03137198711907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57-4441-906D-374A54AE242C}"/>
                </c:ext>
              </c:extLst>
            </c:dLbl>
            <c:dLbl>
              <c:idx val="3"/>
              <c:layout>
                <c:manualLayout>
                  <c:x val="1.5405926758509653E-2"/>
                  <c:y val="2.5454326756451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57-4441-906D-374A54AE242C}"/>
                </c:ext>
              </c:extLst>
            </c:dLbl>
            <c:dLbl>
              <c:idx val="4"/>
              <c:layout>
                <c:manualLayout>
                  <c:x val="1.5418685541564774E-2"/>
                  <c:y val="1.64714872761406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57-4441-906D-374A54AE242C}"/>
                </c:ext>
              </c:extLst>
            </c:dLbl>
            <c:dLbl>
              <c:idx val="5"/>
              <c:layout>
                <c:manualLayout>
                  <c:x val="0"/>
                  <c:y val="3.8407091582163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57-4441-906D-374A54AE2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工作表1!$A$2:$A$6</c:f>
              <c:strCache>
                <c:ptCount val="5"/>
                <c:pt idx="0">
                  <c:v>新增訂單數量</c:v>
                </c:pt>
                <c:pt idx="1">
                  <c:v>生產數量</c:v>
                </c:pt>
                <c:pt idx="2">
                  <c:v>人力僱用數量</c:v>
                </c:pt>
                <c:pt idx="3">
                  <c:v>供應商交貨時間</c:v>
                </c:pt>
                <c:pt idx="4">
                  <c:v>存貨</c:v>
                </c:pt>
              </c:strCache>
            </c:strRef>
          </c:cat>
          <c:val>
            <c:numRef>
              <c:f>工作表1!$C$2:$C$6</c:f>
              <c:numCache>
                <c:formatCode>0.0_ ;[Red]\-0.0\ </c:formatCode>
                <c:ptCount val="5"/>
                <c:pt idx="0">
                  <c:v>37.700000000000003</c:v>
                </c:pt>
                <c:pt idx="1">
                  <c:v>43.8</c:v>
                </c:pt>
                <c:pt idx="2">
                  <c:v>49.1</c:v>
                </c:pt>
                <c:pt idx="3">
                  <c:v>44.2</c:v>
                </c:pt>
                <c:pt idx="4">
                  <c:v>49.8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457-4441-906D-374A54AE2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733504"/>
        <c:axId val="226761472"/>
      </c:barChart>
      <c:catAx>
        <c:axId val="235733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wordArtVert"/>
          <a:lstStyle/>
          <a:p>
            <a:pPr>
              <a:defRPr sz="1300" kern="800" spc="-300" baseline="0">
                <a:latin typeface="文鼎圓體M" panose="020F0609000000000000" pitchFamily="49" charset="-120"/>
                <a:ea typeface="文鼎圓體M" panose="020F0609000000000000" pitchFamily="49" charset="-120"/>
              </a:defRPr>
            </a:pPr>
            <a:endParaRPr lang="zh-TW"/>
          </a:p>
        </c:txPr>
        <c:crossAx val="226761472"/>
        <c:crosses val="autoZero"/>
        <c:auto val="1"/>
        <c:lblAlgn val="ctr"/>
        <c:lblOffset val="100"/>
        <c:noMultiLvlLbl val="0"/>
      </c:catAx>
      <c:valAx>
        <c:axId val="226761472"/>
        <c:scaling>
          <c:orientation val="minMax"/>
          <c:max val="75"/>
          <c:min val="25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235733504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23760782943734779"/>
          <c:y val="0"/>
          <c:w val="0.5813685313729362"/>
          <c:h val="0.11817912626951131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67559437599354"/>
          <c:y val="0.10406794772419585"/>
          <c:w val="0.79518032590978083"/>
          <c:h val="0.573901231268003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4月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工作表1!$B$2:$B$9</c:f>
              <c:numCache>
                <c:formatCode>0.0_ </c:formatCode>
                <c:ptCount val="8"/>
                <c:pt idx="0">
                  <c:v>27.8</c:v>
                </c:pt>
                <c:pt idx="1">
                  <c:v>39.700000000000003</c:v>
                </c:pt>
                <c:pt idx="2">
                  <c:v>53.1</c:v>
                </c:pt>
                <c:pt idx="3">
                  <c:v>40.5</c:v>
                </c:pt>
                <c:pt idx="4">
                  <c:v>60.5</c:v>
                </c:pt>
                <c:pt idx="5">
                  <c:v>50</c:v>
                </c:pt>
                <c:pt idx="6">
                  <c:v>55.4</c:v>
                </c:pt>
                <c:pt idx="7">
                  <c:v>44.9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F4-4999-80DD-925AE51C5524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5月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工作表1!$C$2:$C$9</c:f>
              <c:numCache>
                <c:formatCode>0.0_ </c:formatCode>
                <c:ptCount val="8"/>
                <c:pt idx="0">
                  <c:v>20</c:v>
                </c:pt>
                <c:pt idx="1">
                  <c:v>43.1</c:v>
                </c:pt>
                <c:pt idx="2">
                  <c:v>48.4</c:v>
                </c:pt>
                <c:pt idx="3">
                  <c:v>27.8</c:v>
                </c:pt>
                <c:pt idx="4">
                  <c:v>40.9</c:v>
                </c:pt>
                <c:pt idx="5">
                  <c:v>31.6</c:v>
                </c:pt>
                <c:pt idx="6">
                  <c:v>38.5</c:v>
                </c:pt>
                <c:pt idx="7">
                  <c:v>35.799999999999997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F4-4999-80DD-925AE51C5524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6月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工作表1!$D$2:$D$9</c:f>
              <c:numCache>
                <c:formatCode>0.0_ </c:formatCode>
                <c:ptCount val="8"/>
                <c:pt idx="0">
                  <c:v>66.7</c:v>
                </c:pt>
                <c:pt idx="1">
                  <c:v>39.700000000000003</c:v>
                </c:pt>
                <c:pt idx="2">
                  <c:v>51.6</c:v>
                </c:pt>
                <c:pt idx="3">
                  <c:v>21.3</c:v>
                </c:pt>
                <c:pt idx="4">
                  <c:v>50</c:v>
                </c:pt>
                <c:pt idx="5">
                  <c:v>52.8</c:v>
                </c:pt>
                <c:pt idx="6">
                  <c:v>37</c:v>
                </c:pt>
                <c:pt idx="7">
                  <c:v>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F4-4999-80DD-925AE51C5524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7月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工作表1!$E$2:$E$9</c:f>
              <c:numCache>
                <c:formatCode>0.0_ </c:formatCode>
                <c:ptCount val="8"/>
                <c:pt idx="0">
                  <c:v>60</c:v>
                </c:pt>
                <c:pt idx="1">
                  <c:v>39.299999999999997</c:v>
                </c:pt>
                <c:pt idx="2">
                  <c:v>46.6</c:v>
                </c:pt>
                <c:pt idx="3">
                  <c:v>31</c:v>
                </c:pt>
                <c:pt idx="4">
                  <c:v>55.9</c:v>
                </c:pt>
                <c:pt idx="5">
                  <c:v>50</c:v>
                </c:pt>
                <c:pt idx="6">
                  <c:v>48.1</c:v>
                </c:pt>
                <c:pt idx="7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F4-4999-80DD-925AE51C5524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8月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0798287140999465E-3"/>
                  <c:y val="-2.98782732658738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F4-4999-80DD-925AE51C5524}"/>
                </c:ext>
              </c:extLst>
            </c:dLbl>
            <c:dLbl>
              <c:idx val="1"/>
              <c:layout>
                <c:manualLayout>
                  <c:x val="-1.3622138688643402E-3"/>
                  <c:y val="5.97471367929022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F4-4999-80DD-925AE51C5524}"/>
                </c:ext>
              </c:extLst>
            </c:dLbl>
            <c:dLbl>
              <c:idx val="2"/>
              <c:layout>
                <c:manualLayout>
                  <c:x val="-7.9436737112777954E-3"/>
                  <c:y val="-1.465025765041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F4-4999-80DD-925AE51C5524}"/>
                </c:ext>
              </c:extLst>
            </c:dLbl>
            <c:dLbl>
              <c:idx val="3"/>
              <c:layout>
                <c:manualLayout>
                  <c:x val="-3.2908907872753225E-3"/>
                  <c:y val="9.53818177968737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F4-4999-80DD-925AE51C5524}"/>
                </c:ext>
              </c:extLst>
            </c:dLbl>
            <c:dLbl>
              <c:idx val="4"/>
              <c:layout>
                <c:manualLayout>
                  <c:x val="0"/>
                  <c:y val="1.2526009106274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F4-4999-80DD-925AE51C5524}"/>
                </c:ext>
              </c:extLst>
            </c:dLbl>
            <c:dLbl>
              <c:idx val="5"/>
              <c:layout>
                <c:manualLayout>
                  <c:x val="-4.0859981423186399E-3"/>
                  <c:y val="2.98735683964511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F4-4999-80DD-925AE51C5524}"/>
                </c:ext>
              </c:extLst>
            </c:dLbl>
            <c:dLbl>
              <c:idx val="6"/>
              <c:layout>
                <c:manualLayout>
                  <c:x val="3.1510445516432094E-3"/>
                  <c:y val="1.464955191999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F4-4999-80DD-925AE51C5524}"/>
                </c:ext>
              </c:extLst>
            </c:dLbl>
            <c:dLbl>
              <c:idx val="7"/>
              <c:layout>
                <c:manualLayout>
                  <c:x val="4.1154902548943308E-3"/>
                  <c:y val="1.1661959836882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F4-4999-80DD-925AE51C55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工作表1!$F$2:$F$9</c:f>
              <c:numCache>
                <c:formatCode>0.0_ </c:formatCode>
                <c:ptCount val="8"/>
                <c:pt idx="0">
                  <c:v>60</c:v>
                </c:pt>
                <c:pt idx="1">
                  <c:v>39.1</c:v>
                </c:pt>
                <c:pt idx="2">
                  <c:v>56.1</c:v>
                </c:pt>
                <c:pt idx="3">
                  <c:v>36.4</c:v>
                </c:pt>
                <c:pt idx="4">
                  <c:v>52.6</c:v>
                </c:pt>
                <c:pt idx="5">
                  <c:v>53.1</c:v>
                </c:pt>
                <c:pt idx="6">
                  <c:v>34.6</c:v>
                </c:pt>
                <c:pt idx="7">
                  <c:v>27.9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8F4-4999-80DD-925AE51C5524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9月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981993188501705E-2"/>
                  <c:y val="3.4185581221925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F4-4999-80DD-925AE51C5524}"/>
                </c:ext>
              </c:extLst>
            </c:dLbl>
            <c:dLbl>
              <c:idx val="1"/>
              <c:layout>
                <c:manualLayout>
                  <c:x val="9.5339956654101592E-3"/>
                  <c:y val="8.9625410058775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8F4-4999-80DD-925AE51C5524}"/>
                </c:ext>
              </c:extLst>
            </c:dLbl>
            <c:dLbl>
              <c:idx val="2"/>
              <c:layout>
                <c:manualLayout>
                  <c:x val="8.1716745525000894E-3"/>
                  <c:y val="3.7072018612463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F4-4999-80DD-925AE51C5524}"/>
                </c:ext>
              </c:extLst>
            </c:dLbl>
            <c:dLbl>
              <c:idx val="3"/>
              <c:layout>
                <c:manualLayout>
                  <c:x val="8.1719962846372798E-3"/>
                  <c:y val="8.9627762493486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8F4-4999-80DD-925AE51C5524}"/>
                </c:ext>
              </c:extLst>
            </c:dLbl>
            <c:dLbl>
              <c:idx val="4"/>
              <c:layout>
                <c:manualLayout>
                  <c:x val="1.089599504618294E-2"/>
                  <c:y val="3.1315610874364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F4-4999-80DD-925AE51C5524}"/>
                </c:ext>
              </c:extLst>
            </c:dLbl>
            <c:dLbl>
              <c:idx val="5"/>
              <c:layout>
                <c:manualLayout>
                  <c:x val="1.089588780213731E-2"/>
                  <c:y val="1.2237835854163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8F4-4999-80DD-925AE51C5524}"/>
                </c:ext>
              </c:extLst>
            </c:dLbl>
            <c:dLbl>
              <c:idx val="6"/>
              <c:layout>
                <c:manualLayout>
                  <c:x val="1.2257887182910189E-2"/>
                  <c:y val="-7.057304133893128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006985448162682E-2"/>
                      <c:h val="4.33200852051852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58F4-4999-80DD-925AE51C5524}"/>
                </c:ext>
              </c:extLst>
            </c:dLbl>
            <c:dLbl>
              <c:idx val="7"/>
              <c:layout>
                <c:manualLayout>
                  <c:x val="1.2257887182910189E-2"/>
                  <c:y val="1.2094102093314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8F4-4999-80DD-925AE51C55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工作表1!$G$2:$G$9</c:f>
              <c:numCache>
                <c:formatCode>0.0_ </c:formatCode>
                <c:ptCount val="8"/>
                <c:pt idx="0">
                  <c:v>59.1</c:v>
                </c:pt>
                <c:pt idx="1">
                  <c:v>36.4</c:v>
                </c:pt>
                <c:pt idx="2">
                  <c:v>60.6</c:v>
                </c:pt>
                <c:pt idx="3">
                  <c:v>27.2</c:v>
                </c:pt>
                <c:pt idx="4">
                  <c:v>47.1</c:v>
                </c:pt>
                <c:pt idx="5">
                  <c:v>43.3</c:v>
                </c:pt>
                <c:pt idx="6">
                  <c:v>37</c:v>
                </c:pt>
                <c:pt idx="7">
                  <c:v>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58F4-4999-80DD-925AE51C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118720"/>
        <c:axId val="130872384"/>
      </c:barChart>
      <c:catAx>
        <c:axId val="161118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wordArtVert"/>
          <a:lstStyle/>
          <a:p>
            <a:pPr>
              <a:defRPr sz="1050" b="1" spc="-30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130872384"/>
        <c:crosses val="autoZero"/>
        <c:auto val="1"/>
        <c:lblAlgn val="ctr"/>
        <c:lblOffset val="100"/>
        <c:noMultiLvlLbl val="0"/>
      </c:catAx>
      <c:valAx>
        <c:axId val="130872384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61118720"/>
        <c:crosses val="autoZero"/>
        <c:crossBetween val="between"/>
        <c:majorUnit val="50"/>
      </c:valAx>
    </c:plotArea>
    <c:legend>
      <c:legendPos val="t"/>
      <c:layout>
        <c:manualLayout>
          <c:xMode val="edge"/>
          <c:yMode val="edge"/>
          <c:x val="0.2276632369663362"/>
          <c:y val="5.2587501749623317E-2"/>
          <c:w val="0.59364984411541732"/>
          <c:h val="7.568958683012951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7859186598733"/>
          <c:y val="0.13125892806396"/>
          <c:w val="0.80344788406373113"/>
          <c:h val="0.61675350017998221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PMI</c:v>
                </c:pt>
              </c:strCache>
            </c:strRef>
          </c:tx>
          <c:spPr>
            <a:ln w="28575">
              <a:solidFill>
                <a:srgbClr val="F9655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chemeClr val="bg1"/>
              </a:solidFill>
              <a:ln w="25400">
                <a:solidFill>
                  <a:srgbClr val="F96555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14A7-4513-A3B4-862BCE773405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14A7-4513-A3B4-862BCE773405}"/>
              </c:ext>
            </c:extLst>
          </c:dPt>
          <c:cat>
            <c:numRef>
              <c:f>工作表1!$A$112:$A$124</c:f>
              <c:numCache>
                <c:formatCode>mmm\-yy</c:formatCode>
                <c:ptCount val="13"/>
                <c:pt idx="0">
                  <c:v>44440</c:v>
                </c:pt>
                <c:pt idx="1">
                  <c:v>44470</c:v>
                </c:pt>
                <c:pt idx="2">
                  <c:v>44501</c:v>
                </c:pt>
                <c:pt idx="3">
                  <c:v>44531</c:v>
                </c:pt>
                <c:pt idx="4">
                  <c:v>44562</c:v>
                </c:pt>
                <c:pt idx="5">
                  <c:v>44593</c:v>
                </c:pt>
                <c:pt idx="6">
                  <c:v>44621</c:v>
                </c:pt>
                <c:pt idx="7">
                  <c:v>44652</c:v>
                </c:pt>
                <c:pt idx="8">
                  <c:v>44682</c:v>
                </c:pt>
                <c:pt idx="9">
                  <c:v>44713</c:v>
                </c:pt>
                <c:pt idx="10">
                  <c:v>44743</c:v>
                </c:pt>
                <c:pt idx="11">
                  <c:v>44774</c:v>
                </c:pt>
                <c:pt idx="12">
                  <c:v>44805</c:v>
                </c:pt>
              </c:numCache>
            </c:numRef>
          </c:cat>
          <c:val>
            <c:numRef>
              <c:f>工作表1!$B$112:$B$124</c:f>
              <c:numCache>
                <c:formatCode>0.0_ </c:formatCode>
                <c:ptCount val="13"/>
                <c:pt idx="0">
                  <c:v>57.8</c:v>
                </c:pt>
                <c:pt idx="1">
                  <c:v>58.3</c:v>
                </c:pt>
                <c:pt idx="2">
                  <c:v>59.5</c:v>
                </c:pt>
                <c:pt idx="3">
                  <c:v>59.3</c:v>
                </c:pt>
                <c:pt idx="4">
                  <c:v>56.2</c:v>
                </c:pt>
                <c:pt idx="5">
                  <c:v>58.8</c:v>
                </c:pt>
                <c:pt idx="6">
                  <c:v>57.8</c:v>
                </c:pt>
                <c:pt idx="7">
                  <c:v>56.3</c:v>
                </c:pt>
                <c:pt idx="8">
                  <c:v>53.5</c:v>
                </c:pt>
                <c:pt idx="9">
                  <c:v>53.6</c:v>
                </c:pt>
                <c:pt idx="10">
                  <c:v>47.8</c:v>
                </c:pt>
                <c:pt idx="11">
                  <c:v>47.2</c:v>
                </c:pt>
                <c:pt idx="12">
                  <c:v>44.9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A7-4513-A3B4-862BCE773405}"/>
            </c:ext>
          </c:extLst>
        </c:ser>
        <c:ser>
          <c:idx val="1"/>
          <c:order val="1"/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工作表1!$A$112:$A$124</c:f>
              <c:numCache>
                <c:formatCode>mmm\-yy</c:formatCode>
                <c:ptCount val="13"/>
                <c:pt idx="0">
                  <c:v>44440</c:v>
                </c:pt>
                <c:pt idx="1">
                  <c:v>44470</c:v>
                </c:pt>
                <c:pt idx="2">
                  <c:v>44501</c:v>
                </c:pt>
                <c:pt idx="3">
                  <c:v>44531</c:v>
                </c:pt>
                <c:pt idx="4">
                  <c:v>44562</c:v>
                </c:pt>
                <c:pt idx="5">
                  <c:v>44593</c:v>
                </c:pt>
                <c:pt idx="6">
                  <c:v>44621</c:v>
                </c:pt>
                <c:pt idx="7">
                  <c:v>44652</c:v>
                </c:pt>
                <c:pt idx="8">
                  <c:v>44682</c:v>
                </c:pt>
                <c:pt idx="9">
                  <c:v>44713</c:v>
                </c:pt>
                <c:pt idx="10">
                  <c:v>44743</c:v>
                </c:pt>
                <c:pt idx="11">
                  <c:v>44774</c:v>
                </c:pt>
                <c:pt idx="12">
                  <c:v>44805</c:v>
                </c:pt>
              </c:numCache>
            </c:numRef>
          </c:cat>
          <c:val>
            <c:numRef>
              <c:f>工作表1!$C$99:$C$111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4A7-4513-A3B4-862BCE773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219136"/>
        <c:axId val="226759168"/>
      </c:lineChart>
      <c:dateAx>
        <c:axId val="240219136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226759168"/>
        <c:crosses val="autoZero"/>
        <c:auto val="1"/>
        <c:lblOffset val="100"/>
        <c:baseTimeUnit val="months"/>
        <c:majorUnit val="3"/>
        <c:majorTimeUnit val="months"/>
      </c:dateAx>
      <c:valAx>
        <c:axId val="226759168"/>
        <c:scaling>
          <c:orientation val="minMax"/>
          <c:max val="70"/>
          <c:min val="30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240219136"/>
        <c:crosses val="autoZero"/>
        <c:crossBetween val="midCat"/>
        <c:majorUnit val="20"/>
        <c:minorUnit val="15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37835966943848"/>
          <c:y val="7.5483419436427612E-2"/>
          <c:w val="0.79518032590978083"/>
          <c:h val="0.46195374500957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4月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工作表1!$B$2:$B$7</c:f>
              <c:numCache>
                <c:formatCode>0.0</c:formatCode>
                <c:ptCount val="6"/>
                <c:pt idx="0">
                  <c:v>62.1</c:v>
                </c:pt>
                <c:pt idx="1">
                  <c:v>59.1</c:v>
                </c:pt>
                <c:pt idx="2">
                  <c:v>59.6</c:v>
                </c:pt>
                <c:pt idx="3">
                  <c:v>61.6</c:v>
                </c:pt>
                <c:pt idx="4">
                  <c:v>56.2</c:v>
                </c:pt>
                <c:pt idx="5">
                  <c:v>58.1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30-4D64-B8BF-3FF20C2A1E3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5月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工作表1!$C$2:$C$7</c:f>
              <c:numCache>
                <c:formatCode>0.0</c:formatCode>
                <c:ptCount val="6"/>
                <c:pt idx="0">
                  <c:v>56.6</c:v>
                </c:pt>
                <c:pt idx="1">
                  <c:v>56.3</c:v>
                </c:pt>
                <c:pt idx="2">
                  <c:v>53.1</c:v>
                </c:pt>
                <c:pt idx="3">
                  <c:v>52</c:v>
                </c:pt>
                <c:pt idx="4">
                  <c:v>46.4</c:v>
                </c:pt>
                <c:pt idx="5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30-4D64-B8BF-3FF20C2A1E35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6月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工作表1!$D$2:$D$7</c:f>
              <c:numCache>
                <c:formatCode>0.0</c:formatCode>
                <c:ptCount val="6"/>
                <c:pt idx="0">
                  <c:v>52</c:v>
                </c:pt>
                <c:pt idx="1">
                  <c:v>50.4</c:v>
                </c:pt>
                <c:pt idx="2">
                  <c:v>55</c:v>
                </c:pt>
                <c:pt idx="3">
                  <c:v>49.1</c:v>
                </c:pt>
                <c:pt idx="4">
                  <c:v>50.9</c:v>
                </c:pt>
                <c:pt idx="5">
                  <c:v>52.1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30-4D64-B8BF-3FF20C2A1E35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7月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工作表1!$E$2:$E$7</c:f>
              <c:numCache>
                <c:formatCode>0.0</c:formatCode>
                <c:ptCount val="6"/>
                <c:pt idx="0">
                  <c:v>49.2</c:v>
                </c:pt>
                <c:pt idx="1">
                  <c:v>45.5</c:v>
                </c:pt>
                <c:pt idx="2">
                  <c:v>54.8</c:v>
                </c:pt>
                <c:pt idx="3">
                  <c:v>47.3</c:v>
                </c:pt>
                <c:pt idx="4">
                  <c:v>55.5</c:v>
                </c:pt>
                <c:pt idx="5">
                  <c:v>47.2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30-4D64-B8BF-3FF20C2A1E35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8月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4.0700605915582029E-3"/>
                  <c:y val="-1.6555228783697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30-4D64-B8BF-3FF20C2A1E35}"/>
                </c:ext>
              </c:extLst>
            </c:dLbl>
            <c:dLbl>
              <c:idx val="1"/>
              <c:layout>
                <c:manualLayout>
                  <c:x val="-1.0682573736098353E-7"/>
                  <c:y val="4.1617668481622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30-4D64-B8BF-3FF20C2A1E35}"/>
                </c:ext>
              </c:extLst>
            </c:dLbl>
            <c:dLbl>
              <c:idx val="2"/>
              <c:layout>
                <c:manualLayout>
                  <c:x val="-2.7134805534427798E-3"/>
                  <c:y val="1.0864929685405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30-4D64-B8BF-3FF20C2A1E35}"/>
                </c:ext>
              </c:extLst>
            </c:dLbl>
            <c:dLbl>
              <c:idx val="3"/>
              <c:layout>
                <c:manualLayout>
                  <c:x val="0"/>
                  <c:y val="7.31040605332550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30-4D64-B8BF-3FF20C2A1E35}"/>
                </c:ext>
              </c:extLst>
            </c:dLbl>
            <c:dLbl>
              <c:idx val="4"/>
              <c:layout>
                <c:manualLayout>
                  <c:x val="-4.0700605915582029E-3"/>
                  <c:y val="1.7365414213238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30-4D64-B8BF-3FF20C2A1E35}"/>
                </c:ext>
              </c:extLst>
            </c:dLbl>
            <c:dLbl>
              <c:idx val="5"/>
              <c:layout>
                <c:manualLayout>
                  <c:x val="0"/>
                  <c:y val="7.310933861422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30-4D64-B8BF-3FF20C2A1E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工作表1!$F$2:$F$7</c:f>
              <c:numCache>
                <c:formatCode>0.0</c:formatCode>
                <c:ptCount val="6"/>
                <c:pt idx="0">
                  <c:v>47.1</c:v>
                </c:pt>
                <c:pt idx="1">
                  <c:v>45.7</c:v>
                </c:pt>
                <c:pt idx="2">
                  <c:v>51.9</c:v>
                </c:pt>
                <c:pt idx="3">
                  <c:v>44.2</c:v>
                </c:pt>
                <c:pt idx="4">
                  <c:v>40</c:v>
                </c:pt>
                <c:pt idx="5">
                  <c:v>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630-4D64-B8BF-3FF20C2A1E35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9月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496808046969115E-3"/>
                  <c:y val="-1.2798554650306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30-4D64-B8BF-3FF20C2A1E35}"/>
                </c:ext>
              </c:extLst>
            </c:dLbl>
            <c:dLbl>
              <c:idx val="1"/>
              <c:layout>
                <c:manualLayout>
                  <c:x val="1.3566868638527343E-2"/>
                  <c:y val="4.3644451575718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630-4D64-B8BF-3FF20C2A1E35}"/>
                </c:ext>
              </c:extLst>
            </c:dLbl>
            <c:dLbl>
              <c:idx val="2"/>
              <c:layout>
                <c:manualLayout>
                  <c:x val="1.7636822404348336E-2"/>
                  <c:y val="1.1067607994814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630-4D64-B8BF-3FF20C2A1E35}"/>
                </c:ext>
              </c:extLst>
            </c:dLbl>
            <c:dLbl>
              <c:idx val="3"/>
              <c:layout>
                <c:manualLayout>
                  <c:x val="6.7834343192636716E-3"/>
                  <c:y val="-9.04161661286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630-4D64-B8BF-3FF20C2A1E35}"/>
                </c:ext>
              </c:extLst>
            </c:dLbl>
            <c:dLbl>
              <c:idx val="4"/>
              <c:layout>
                <c:manualLayout>
                  <c:x val="6.7834343192636716E-3"/>
                  <c:y val="1.0660936653427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630-4D64-B8BF-3FF20C2A1E35}"/>
                </c:ext>
              </c:extLst>
            </c:dLbl>
            <c:dLbl>
              <c:idx val="5"/>
              <c:layout>
                <c:manualLayout>
                  <c:x val="1.1379825318554249E-2"/>
                  <c:y val="-2.3057560639872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630-4D64-B8BF-3FF20C2A1E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zh-TW" altLang="en-US" sz="12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工作表1!$G$2:$G$7</c:f>
              <c:numCache>
                <c:formatCode>0.0</c:formatCode>
                <c:ptCount val="6"/>
                <c:pt idx="0">
                  <c:v>39.700000000000003</c:v>
                </c:pt>
                <c:pt idx="1">
                  <c:v>41.1</c:v>
                </c:pt>
                <c:pt idx="2">
                  <c:v>50.4</c:v>
                </c:pt>
                <c:pt idx="3">
                  <c:v>47.6</c:v>
                </c:pt>
                <c:pt idx="4">
                  <c:v>45.2</c:v>
                </c:pt>
                <c:pt idx="5">
                  <c:v>45.7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630-4D64-B8BF-3FF20C2A1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29248"/>
        <c:axId val="226765056"/>
      </c:barChart>
      <c:catAx>
        <c:axId val="130229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wordArtVertRtl"/>
          <a:lstStyle/>
          <a:p>
            <a:pPr>
              <a:defRPr sz="1300" b="1" kern="200" spc="-20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226765056"/>
        <c:crosses val="autoZero"/>
        <c:auto val="1"/>
        <c:lblAlgn val="ctr"/>
        <c:lblOffset val="100"/>
        <c:noMultiLvlLbl val="0"/>
      </c:catAx>
      <c:valAx>
        <c:axId val="226765056"/>
        <c:scaling>
          <c:orientation val="minMax"/>
          <c:max val="80"/>
          <c:min val="2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30229248"/>
        <c:crosses val="autoZero"/>
        <c:crossBetween val="between"/>
        <c:majorUnit val="15"/>
      </c:valAx>
    </c:plotArea>
    <c:legend>
      <c:legendPos val="t"/>
      <c:layout>
        <c:manualLayout>
          <c:xMode val="edge"/>
          <c:yMode val="edge"/>
          <c:x val="0.13616393050344833"/>
          <c:y val="0"/>
          <c:w val="0.76418699204361906"/>
          <c:h val="9.0044531113568888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49723686615464"/>
          <c:y val="4.2006172755872651E-2"/>
          <c:w val="0.80420679064333367"/>
          <c:h val="0.73195288599369712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NMI</c:v>
                </c:pt>
              </c:strCache>
            </c:strRef>
          </c:tx>
          <c:spPr>
            <a:ln w="28575"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chemeClr val="bg1"/>
              </a:solidFill>
              <a:ln w="25400"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07DA-4534-8CA8-08359A822DA5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07DA-4534-8CA8-08359A822DA5}"/>
              </c:ext>
            </c:extLst>
          </c:dPt>
          <c:cat>
            <c:numRef>
              <c:f>工作表1!$A$87:$A$99</c:f>
              <c:numCache>
                <c:formatCode>mmm\-yy</c:formatCode>
                <c:ptCount val="13"/>
                <c:pt idx="0">
                  <c:v>44440</c:v>
                </c:pt>
                <c:pt idx="1">
                  <c:v>44470</c:v>
                </c:pt>
                <c:pt idx="2">
                  <c:v>44501</c:v>
                </c:pt>
                <c:pt idx="3">
                  <c:v>44531</c:v>
                </c:pt>
                <c:pt idx="4">
                  <c:v>44562</c:v>
                </c:pt>
                <c:pt idx="5">
                  <c:v>44593</c:v>
                </c:pt>
                <c:pt idx="6">
                  <c:v>44621</c:v>
                </c:pt>
                <c:pt idx="7">
                  <c:v>44652</c:v>
                </c:pt>
                <c:pt idx="8">
                  <c:v>44682</c:v>
                </c:pt>
                <c:pt idx="9">
                  <c:v>44713</c:v>
                </c:pt>
                <c:pt idx="10">
                  <c:v>44743</c:v>
                </c:pt>
                <c:pt idx="11">
                  <c:v>44774</c:v>
                </c:pt>
                <c:pt idx="12">
                  <c:v>44805</c:v>
                </c:pt>
              </c:numCache>
            </c:numRef>
          </c:cat>
          <c:val>
            <c:numRef>
              <c:f>工作表1!$B$87:$B$99</c:f>
              <c:numCache>
                <c:formatCode>0.0_ </c:formatCode>
                <c:ptCount val="13"/>
                <c:pt idx="0">
                  <c:v>57.3</c:v>
                </c:pt>
                <c:pt idx="1">
                  <c:v>58.5</c:v>
                </c:pt>
                <c:pt idx="2">
                  <c:v>62.3</c:v>
                </c:pt>
                <c:pt idx="3">
                  <c:v>58.6</c:v>
                </c:pt>
                <c:pt idx="4">
                  <c:v>53.9</c:v>
                </c:pt>
                <c:pt idx="5">
                  <c:v>51.6</c:v>
                </c:pt>
                <c:pt idx="6">
                  <c:v>55.8</c:v>
                </c:pt>
                <c:pt idx="7">
                  <c:v>55.1</c:v>
                </c:pt>
                <c:pt idx="8">
                  <c:v>45.1</c:v>
                </c:pt>
                <c:pt idx="9">
                  <c:v>49.7</c:v>
                </c:pt>
                <c:pt idx="10">
                  <c:v>56.7</c:v>
                </c:pt>
                <c:pt idx="11">
                  <c:v>53.8</c:v>
                </c:pt>
                <c:pt idx="12">
                  <c:v>52.2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DA-4534-8CA8-08359A822DA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工作表1!$A$87:$A$99</c:f>
              <c:numCache>
                <c:formatCode>mmm\-yy</c:formatCode>
                <c:ptCount val="13"/>
                <c:pt idx="0">
                  <c:v>44440</c:v>
                </c:pt>
                <c:pt idx="1">
                  <c:v>44470</c:v>
                </c:pt>
                <c:pt idx="2">
                  <c:v>44501</c:v>
                </c:pt>
                <c:pt idx="3">
                  <c:v>44531</c:v>
                </c:pt>
                <c:pt idx="4">
                  <c:v>44562</c:v>
                </c:pt>
                <c:pt idx="5">
                  <c:v>44593</c:v>
                </c:pt>
                <c:pt idx="6">
                  <c:v>44621</c:v>
                </c:pt>
                <c:pt idx="7">
                  <c:v>44652</c:v>
                </c:pt>
                <c:pt idx="8">
                  <c:v>44682</c:v>
                </c:pt>
                <c:pt idx="9">
                  <c:v>44713</c:v>
                </c:pt>
                <c:pt idx="10">
                  <c:v>44743</c:v>
                </c:pt>
                <c:pt idx="11">
                  <c:v>44774</c:v>
                </c:pt>
                <c:pt idx="12">
                  <c:v>44805</c:v>
                </c:pt>
              </c:numCache>
            </c:numRef>
          </c:cat>
          <c:val>
            <c:numRef>
              <c:f>工作表1!$C$74:$C$86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7DA-4534-8CA8-08359A822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55968"/>
        <c:axId val="240149632"/>
      </c:lineChart>
      <c:dateAx>
        <c:axId val="131155968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240149632"/>
        <c:crosses val="autoZero"/>
        <c:auto val="1"/>
        <c:lblOffset val="100"/>
        <c:baseTimeUnit val="months"/>
        <c:majorUnit val="3"/>
        <c:majorTimeUnit val="months"/>
      </c:dateAx>
      <c:valAx>
        <c:axId val="240149632"/>
        <c:scaling>
          <c:orientation val="minMax"/>
          <c:max val="65"/>
          <c:min val="35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1155968"/>
        <c:crosses val="autoZero"/>
        <c:crossBetween val="midCat"/>
        <c:majorUnit val="15"/>
        <c:minorUnit val="15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90146371594495E-2"/>
          <c:y val="6.7358753302973681E-2"/>
          <c:w val="0.79518032590978083"/>
          <c:h val="0.515550922038793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2022年8月</c:v>
                </c:pt>
              </c:strCache>
            </c:strRef>
          </c:tx>
          <c:spPr>
            <a:solidFill>
              <a:srgbClr val="EFB085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7.2810185167355808E-3"/>
                  <c:y val="8.3391538211564174E-3"/>
                </c:manualLayout>
              </c:layout>
              <c:numFmt formatCode="#,##0.0_);[Red]\(#,##0.0\)" sourceLinked="0"/>
              <c:spPr/>
              <c:txPr>
                <a:bodyPr/>
                <a:lstStyle/>
                <a:p>
                  <a:pPr>
                    <a:defRPr sz="1200">
                      <a:latin typeface="Calibri" panose="020F0502020204030204" pitchFamily="34" charset="0"/>
                    </a:defRPr>
                  </a:pPr>
                  <a:endParaRPr lang="zh-TW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3C-47F8-B105-145BA4214560}"/>
                </c:ext>
              </c:extLst>
            </c:dLbl>
            <c:dLbl>
              <c:idx val="1"/>
              <c:layout>
                <c:manualLayout>
                  <c:x val="-2.7171971191719867E-3"/>
                  <c:y val="1.58095722639908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3C-47F8-B105-145BA4214560}"/>
                </c:ext>
              </c:extLst>
            </c:dLbl>
            <c:dLbl>
              <c:idx val="2"/>
              <c:layout>
                <c:manualLayout>
                  <c:x val="1.4527376723762038E-4"/>
                  <c:y val="2.1973652673478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3C-47F8-B105-145BA4214560}"/>
                </c:ext>
              </c:extLst>
            </c:dLbl>
            <c:dLbl>
              <c:idx val="3"/>
              <c:layout>
                <c:manualLayout>
                  <c:x val="-4.8539410269806977E-3"/>
                  <c:y val="1.85654690921067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3C-47F8-B105-145BA42145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工作表1!$A$2:$A$5</c:f>
              <c:strCache>
                <c:ptCount val="4"/>
                <c:pt idx="0">
                  <c:v>商業活動</c:v>
                </c:pt>
                <c:pt idx="1">
                  <c:v>新增訂單</c:v>
                </c:pt>
                <c:pt idx="2">
                  <c:v>人力僱用</c:v>
                </c:pt>
                <c:pt idx="3">
                  <c:v>供應商交貨
時間</c:v>
                </c:pt>
              </c:strCache>
            </c:strRef>
          </c:cat>
          <c:val>
            <c:numRef>
              <c:f>工作表1!$B$2:$B$5</c:f>
              <c:numCache>
                <c:formatCode>0.0_ </c:formatCode>
                <c:ptCount val="4"/>
                <c:pt idx="0">
                  <c:v>54.4</c:v>
                </c:pt>
                <c:pt idx="1">
                  <c:v>53</c:v>
                </c:pt>
                <c:pt idx="2">
                  <c:v>54.7</c:v>
                </c:pt>
                <c:pt idx="3">
                  <c:v>53.2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3C-47F8-B105-145BA4214560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2022年9月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1298974268785138E-3"/>
                  <c:y val="8.22534184031326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3C-47F8-B105-145BA4214560}"/>
                </c:ext>
              </c:extLst>
            </c:dLbl>
            <c:dLbl>
              <c:idx val="1"/>
              <c:layout>
                <c:manualLayout>
                  <c:x val="4.6949742978826831E-3"/>
                  <c:y val="1.59183847521354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3C-47F8-B105-145BA4214560}"/>
                </c:ext>
              </c:extLst>
            </c:dLbl>
            <c:dLbl>
              <c:idx val="2"/>
              <c:layout>
                <c:manualLayout>
                  <c:x val="1.6144857843521113E-2"/>
                  <c:y val="1.84534216380984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3C-47F8-B105-145BA4214560}"/>
                </c:ext>
              </c:extLst>
            </c:dLbl>
            <c:dLbl>
              <c:idx val="3"/>
              <c:layout>
                <c:manualLayout>
                  <c:x val="1.3414395667546868E-2"/>
                  <c:y val="1.00195715434757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3C-47F8-B105-145BA4214560}"/>
                </c:ext>
              </c:extLst>
            </c:dLbl>
            <c:dLbl>
              <c:idx val="4"/>
              <c:layout>
                <c:manualLayout>
                  <c:x val="2.5590473441986453E-3"/>
                  <c:y val="-7.68172073447665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3C-47F8-B105-145BA4214560}"/>
                </c:ext>
              </c:extLst>
            </c:dLbl>
            <c:dLbl>
              <c:idx val="5"/>
              <c:layout>
                <c:manualLayout>
                  <c:x val="0"/>
                  <c:y val="3.8407091582163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3C-47F8-B105-145BA4214560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工作表1!$A$2:$A$5</c:f>
              <c:strCache>
                <c:ptCount val="4"/>
                <c:pt idx="0">
                  <c:v>商業活動</c:v>
                </c:pt>
                <c:pt idx="1">
                  <c:v>新增訂單</c:v>
                </c:pt>
                <c:pt idx="2">
                  <c:v>人力僱用</c:v>
                </c:pt>
                <c:pt idx="3">
                  <c:v>供應商交貨
時間</c:v>
                </c:pt>
              </c:strCache>
            </c:strRef>
          </c:cat>
          <c:val>
            <c:numRef>
              <c:f>工作表1!$C$2:$C$5</c:f>
              <c:numCache>
                <c:formatCode>0.0_ </c:formatCode>
                <c:ptCount val="4"/>
                <c:pt idx="0">
                  <c:v>51.8</c:v>
                </c:pt>
                <c:pt idx="1">
                  <c:v>53</c:v>
                </c:pt>
                <c:pt idx="2">
                  <c:v>51.5</c:v>
                </c:pt>
                <c:pt idx="3">
                  <c:v>52.7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83C-47F8-B105-145BA4214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304000"/>
        <c:axId val="231782016"/>
      </c:barChart>
      <c:catAx>
        <c:axId val="130304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wordArtVert"/>
          <a:lstStyle/>
          <a:p>
            <a:pPr>
              <a:defRPr sz="1200">
                <a:latin typeface="文鼎圓體M" panose="020F0609000000000000" pitchFamily="49" charset="-120"/>
                <a:ea typeface="文鼎圓體M" panose="020F0609000000000000" pitchFamily="49" charset="-120"/>
              </a:defRPr>
            </a:pPr>
            <a:endParaRPr lang="zh-TW"/>
          </a:p>
        </c:txPr>
        <c:crossAx val="231782016"/>
        <c:crosses val="autoZero"/>
        <c:auto val="1"/>
        <c:lblAlgn val="ctr"/>
        <c:lblOffset val="0"/>
        <c:noMultiLvlLbl val="0"/>
      </c:catAx>
      <c:valAx>
        <c:axId val="231782016"/>
        <c:scaling>
          <c:orientation val="minMax"/>
          <c:max val="75"/>
          <c:min val="25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30304000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23012776817130928"/>
          <c:y val="7.4698302672228847E-3"/>
          <c:w val="0.58774278798117385"/>
          <c:h val="9.4622751514919806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95157738050033"/>
          <c:y val="2.7686134579269876E-2"/>
          <c:w val="0.79518032590978083"/>
          <c:h val="0.64944904663847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4月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工作表1!$B$2:$B$9</c:f>
              <c:numCache>
                <c:formatCode>0.0_ </c:formatCode>
                <c:ptCount val="8"/>
                <c:pt idx="0">
                  <c:v>37.5</c:v>
                </c:pt>
                <c:pt idx="1">
                  <c:v>55.2</c:v>
                </c:pt>
                <c:pt idx="2">
                  <c:v>60.2</c:v>
                </c:pt>
                <c:pt idx="3">
                  <c:v>52.7</c:v>
                </c:pt>
                <c:pt idx="4">
                  <c:v>57.9</c:v>
                </c:pt>
                <c:pt idx="5">
                  <c:v>60</c:v>
                </c:pt>
                <c:pt idx="6">
                  <c:v>54</c:v>
                </c:pt>
                <c:pt idx="7">
                  <c:v>55.3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D-48FE-BCFC-76435573527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5月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工作表1!$C$2:$C$9</c:f>
              <c:numCache>
                <c:formatCode>0.0_ </c:formatCode>
                <c:ptCount val="8"/>
                <c:pt idx="0">
                  <c:v>15</c:v>
                </c:pt>
                <c:pt idx="1">
                  <c:v>51.3</c:v>
                </c:pt>
                <c:pt idx="2">
                  <c:v>54.4</c:v>
                </c:pt>
                <c:pt idx="3">
                  <c:v>41.7</c:v>
                </c:pt>
                <c:pt idx="4">
                  <c:v>46.6</c:v>
                </c:pt>
                <c:pt idx="5">
                  <c:v>50.8</c:v>
                </c:pt>
                <c:pt idx="6">
                  <c:v>46.6</c:v>
                </c:pt>
                <c:pt idx="7">
                  <c:v>44.1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D-48FE-BCFC-76435573527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6月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工作表1!$D$2:$D$9</c:f>
              <c:numCache>
                <c:formatCode>0.0_ </c:formatCode>
                <c:ptCount val="8"/>
                <c:pt idx="0">
                  <c:v>48.6</c:v>
                </c:pt>
                <c:pt idx="1">
                  <c:v>50</c:v>
                </c:pt>
                <c:pt idx="2">
                  <c:v>56.5</c:v>
                </c:pt>
                <c:pt idx="3">
                  <c:v>48.4</c:v>
                </c:pt>
                <c:pt idx="4">
                  <c:v>53.8</c:v>
                </c:pt>
                <c:pt idx="5">
                  <c:v>46.4</c:v>
                </c:pt>
                <c:pt idx="6">
                  <c:v>47.7</c:v>
                </c:pt>
                <c:pt idx="7">
                  <c:v>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ED-48FE-BCFC-764355735271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7月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工作表1!$E$2:$E$9</c:f>
              <c:numCache>
                <c:formatCode>0.0_ </c:formatCode>
                <c:ptCount val="8"/>
                <c:pt idx="0">
                  <c:v>72.5</c:v>
                </c:pt>
                <c:pt idx="1">
                  <c:v>54.5</c:v>
                </c:pt>
                <c:pt idx="2">
                  <c:v>60.3</c:v>
                </c:pt>
                <c:pt idx="3">
                  <c:v>52.7</c:v>
                </c:pt>
                <c:pt idx="4">
                  <c:v>59.6</c:v>
                </c:pt>
                <c:pt idx="5">
                  <c:v>61.7</c:v>
                </c:pt>
                <c:pt idx="6">
                  <c:v>54.8</c:v>
                </c:pt>
                <c:pt idx="7">
                  <c:v>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ED-48FE-BCFC-764355735271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8月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9778555599927958E-3"/>
                  <c:y val="-1.1743300209248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ED-48FE-BCFC-764355735271}"/>
                </c:ext>
              </c:extLst>
            </c:dLbl>
            <c:dLbl>
              <c:idx val="1"/>
              <c:layout>
                <c:manualLayout>
                  <c:x val="-5.2789588667810396E-3"/>
                  <c:y val="1.10439934583986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ED-48FE-BCFC-764355735271}"/>
                </c:ext>
              </c:extLst>
            </c:dLbl>
            <c:dLbl>
              <c:idx val="2"/>
              <c:layout>
                <c:manualLayout>
                  <c:x val="-6.6298636723124025E-3"/>
                  <c:y val="1.5720886849220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ED-48FE-BCFC-764355735271}"/>
                </c:ext>
              </c:extLst>
            </c:dLbl>
            <c:dLbl>
              <c:idx val="3"/>
              <c:layout>
                <c:manualLayout>
                  <c:x val="-7.9557111199855916E-3"/>
                  <c:y val="-8.80727455853756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ED-48FE-BCFC-764355735271}"/>
                </c:ext>
              </c:extLst>
            </c:dLbl>
            <c:dLbl>
              <c:idx val="4"/>
              <c:layout>
                <c:manualLayout>
                  <c:x val="-1.0607719232305199E-2"/>
                  <c:y val="2.167435420299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ED-48FE-BCFC-764355735271}"/>
                </c:ext>
              </c:extLst>
            </c:dLbl>
            <c:dLbl>
              <c:idx val="5"/>
              <c:layout>
                <c:manualLayout>
                  <c:x val="-1.0312773249182373E-2"/>
                  <c:y val="-1.663772961139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795163929933365E-2"/>
                      <c:h val="5.97283005190066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FED-48FE-BCFC-764355735271}"/>
                </c:ext>
              </c:extLst>
            </c:dLbl>
            <c:dLbl>
              <c:idx val="6"/>
              <c:layout>
                <c:manualLayout>
                  <c:x val="2.9473717180734027E-4"/>
                  <c:y val="5.7675911530167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ED-48FE-BCFC-764355735271}"/>
                </c:ext>
              </c:extLst>
            </c:dLbl>
            <c:dLbl>
              <c:idx val="7"/>
              <c:layout>
                <c:manualLayout>
                  <c:x val="-7.6101283928585808E-4"/>
                  <c:y val="1.4125298655745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320128627770339E-2"/>
                      <c:h val="3.83704781093473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8FED-48FE-BCFC-7643557352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工作表1!$F$2:$F$9</c:f>
              <c:numCache>
                <c:formatCode>0.0_ </c:formatCode>
                <c:ptCount val="8"/>
                <c:pt idx="0">
                  <c:v>63.8</c:v>
                </c:pt>
                <c:pt idx="1">
                  <c:v>47.7</c:v>
                </c:pt>
                <c:pt idx="2">
                  <c:v>62.5</c:v>
                </c:pt>
                <c:pt idx="3">
                  <c:v>57.1</c:v>
                </c:pt>
                <c:pt idx="4">
                  <c:v>61.2</c:v>
                </c:pt>
                <c:pt idx="5">
                  <c:v>62.7</c:v>
                </c:pt>
                <c:pt idx="6">
                  <c:v>49</c:v>
                </c:pt>
                <c:pt idx="7">
                  <c:v>39.799999999999997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FED-48FE-BCFC-764355735271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9月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9776467486772622E-3"/>
                  <c:y val="-7.97949209004990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FED-48FE-BCFC-764355735271}"/>
                </c:ext>
              </c:extLst>
            </c:dLbl>
            <c:dLbl>
              <c:idx val="1"/>
              <c:layout>
                <c:manualLayout>
                  <c:x val="3.9777511543350533E-3"/>
                  <c:y val="-1.39006443880640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FED-48FE-BCFC-764355735271}"/>
                </c:ext>
              </c:extLst>
            </c:dLbl>
            <c:dLbl>
              <c:idx val="2"/>
              <c:layout>
                <c:manualLayout>
                  <c:x val="7.955397903012364E-3"/>
                  <c:y val="-7.84635406029630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FED-48FE-BCFC-764355735271}"/>
                </c:ext>
              </c:extLst>
            </c:dLbl>
            <c:dLbl>
              <c:idx val="3"/>
              <c:layout>
                <c:manualLayout>
                  <c:x val="3.9777511543349561E-3"/>
                  <c:y val="2.662995185341691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FED-48FE-BCFC-764355735271}"/>
                </c:ext>
              </c:extLst>
            </c:dLbl>
            <c:dLbl>
              <c:idx val="4"/>
              <c:layout>
                <c:manualLayout>
                  <c:x val="7.9556067143278491E-3"/>
                  <c:y val="8.80707062207752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FED-48FE-BCFC-764355735271}"/>
                </c:ext>
              </c:extLst>
            </c:dLbl>
            <c:dLbl>
              <c:idx val="5"/>
              <c:layout>
                <c:manualLayout>
                  <c:x val="5.3037030076659858E-3"/>
                  <c:y val="5.3327597626368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FED-48FE-BCFC-764355735271}"/>
                </c:ext>
              </c:extLst>
            </c:dLbl>
            <c:dLbl>
              <c:idx val="6"/>
              <c:layout>
                <c:manualLayout>
                  <c:x val="9.2815585676587816E-3"/>
                  <c:y val="-1.8492226031664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FED-48FE-BCFC-764355735271}"/>
                </c:ext>
              </c:extLst>
            </c:dLbl>
            <c:dLbl>
              <c:idx val="7"/>
              <c:layout>
                <c:manualLayout>
                  <c:x val="1.7237269687644375E-2"/>
                  <c:y val="2.0683058265040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FED-48FE-BCFC-7643557352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工作表1!$G$2:$G$9</c:f>
              <c:numCache>
                <c:formatCode>0.0_ </c:formatCode>
                <c:ptCount val="8"/>
                <c:pt idx="0">
                  <c:v>60.2</c:v>
                </c:pt>
                <c:pt idx="1">
                  <c:v>56.1</c:v>
                </c:pt>
                <c:pt idx="2">
                  <c:v>60.6</c:v>
                </c:pt>
                <c:pt idx="3">
                  <c:v>49.7</c:v>
                </c:pt>
                <c:pt idx="4">
                  <c:v>50</c:v>
                </c:pt>
                <c:pt idx="5">
                  <c:v>61.7</c:v>
                </c:pt>
                <c:pt idx="6">
                  <c:v>50</c:v>
                </c:pt>
                <c:pt idx="7">
                  <c:v>37.799999999999997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FED-48FE-BCFC-764355735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957504"/>
        <c:axId val="231780864"/>
      </c:barChart>
      <c:catAx>
        <c:axId val="263957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wordArtVert"/>
          <a:lstStyle/>
          <a:p>
            <a:pPr>
              <a:defRPr sz="1100" b="1" spc="-30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231780864"/>
        <c:crosses val="autoZero"/>
        <c:auto val="1"/>
        <c:lblAlgn val="ctr"/>
        <c:lblOffset val="100"/>
        <c:noMultiLvlLbl val="0"/>
      </c:catAx>
      <c:valAx>
        <c:axId val="231780864"/>
        <c:scaling>
          <c:orientation val="minMax"/>
          <c:max val="9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263957504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20583116039058155"/>
          <c:y val="3.9963651965022301E-2"/>
          <c:w val="0.59084205773110843"/>
          <c:h val="7.4376623340598011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00509589707291"/>
          <c:y val="7.1981544789028212E-2"/>
          <c:w val="0.87798874650780867"/>
          <c:h val="0.68893590547614847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未來六個月景氣狀況預期指數</c:v>
                </c:pt>
              </c:strCache>
            </c:strRef>
          </c:tx>
          <c:spPr>
            <a:ln w="28575">
              <a:solidFill>
                <a:srgbClr val="F73D29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chemeClr val="bg1"/>
              </a:solidFill>
              <a:ln w="22225">
                <a:solidFill>
                  <a:srgbClr val="F73D29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A5D0-40E2-842C-67743C97BE7C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A5D0-40E2-842C-67743C97BE7C}"/>
              </c:ext>
            </c:extLst>
          </c:dPt>
          <c:cat>
            <c:numRef>
              <c:f>工作表1!$A$112:$A$124</c:f>
              <c:numCache>
                <c:formatCode>mmm\-yy</c:formatCode>
                <c:ptCount val="13"/>
                <c:pt idx="0">
                  <c:v>44440</c:v>
                </c:pt>
                <c:pt idx="1">
                  <c:v>44470</c:v>
                </c:pt>
                <c:pt idx="2">
                  <c:v>44501</c:v>
                </c:pt>
                <c:pt idx="3">
                  <c:v>44531</c:v>
                </c:pt>
                <c:pt idx="4">
                  <c:v>44562</c:v>
                </c:pt>
                <c:pt idx="5">
                  <c:v>44593</c:v>
                </c:pt>
                <c:pt idx="6">
                  <c:v>44621</c:v>
                </c:pt>
                <c:pt idx="7">
                  <c:v>44652</c:v>
                </c:pt>
                <c:pt idx="8">
                  <c:v>44682</c:v>
                </c:pt>
                <c:pt idx="9">
                  <c:v>44713</c:v>
                </c:pt>
                <c:pt idx="10">
                  <c:v>44743</c:v>
                </c:pt>
                <c:pt idx="11">
                  <c:v>44774</c:v>
                </c:pt>
                <c:pt idx="12">
                  <c:v>44805</c:v>
                </c:pt>
              </c:numCache>
            </c:numRef>
          </c:cat>
          <c:val>
            <c:numRef>
              <c:f>工作表1!$B$112:$B$124</c:f>
              <c:numCache>
                <c:formatCode>0.0_ </c:formatCode>
                <c:ptCount val="13"/>
                <c:pt idx="0">
                  <c:v>55.5</c:v>
                </c:pt>
                <c:pt idx="1">
                  <c:v>54.2</c:v>
                </c:pt>
                <c:pt idx="2">
                  <c:v>57.9</c:v>
                </c:pt>
                <c:pt idx="3">
                  <c:v>57.9</c:v>
                </c:pt>
                <c:pt idx="4">
                  <c:v>59.7</c:v>
                </c:pt>
                <c:pt idx="5">
                  <c:v>65.099999999999994</c:v>
                </c:pt>
                <c:pt idx="6">
                  <c:v>60.9</c:v>
                </c:pt>
                <c:pt idx="7">
                  <c:v>52.9</c:v>
                </c:pt>
                <c:pt idx="8">
                  <c:v>44</c:v>
                </c:pt>
                <c:pt idx="9">
                  <c:v>37.1</c:v>
                </c:pt>
                <c:pt idx="10">
                  <c:v>30.1</c:v>
                </c:pt>
                <c:pt idx="11">
                  <c:v>28.3</c:v>
                </c:pt>
                <c:pt idx="12">
                  <c:v>28.3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5D0-40E2-842C-67743C97BE7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工作表1!$A$112:$A$124</c:f>
              <c:numCache>
                <c:formatCode>mmm\-yy</c:formatCode>
                <c:ptCount val="13"/>
                <c:pt idx="0">
                  <c:v>44440</c:v>
                </c:pt>
                <c:pt idx="1">
                  <c:v>44470</c:v>
                </c:pt>
                <c:pt idx="2">
                  <c:v>44501</c:v>
                </c:pt>
                <c:pt idx="3">
                  <c:v>44531</c:v>
                </c:pt>
                <c:pt idx="4">
                  <c:v>44562</c:v>
                </c:pt>
                <c:pt idx="5">
                  <c:v>44593</c:v>
                </c:pt>
                <c:pt idx="6">
                  <c:v>44621</c:v>
                </c:pt>
                <c:pt idx="7">
                  <c:v>44652</c:v>
                </c:pt>
                <c:pt idx="8">
                  <c:v>44682</c:v>
                </c:pt>
                <c:pt idx="9">
                  <c:v>44713</c:v>
                </c:pt>
                <c:pt idx="10">
                  <c:v>44743</c:v>
                </c:pt>
                <c:pt idx="11">
                  <c:v>44774</c:v>
                </c:pt>
                <c:pt idx="12">
                  <c:v>44805</c:v>
                </c:pt>
              </c:numCache>
            </c:numRef>
          </c:cat>
          <c:val>
            <c:numRef>
              <c:f>工作表1!$C$97:$C$109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5D0-40E2-842C-67743C97BE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786304"/>
        <c:axId val="130872960"/>
      </c:lineChart>
      <c:dateAx>
        <c:axId val="130786304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130872960"/>
        <c:crosses val="autoZero"/>
        <c:auto val="1"/>
        <c:lblOffset val="100"/>
        <c:baseTimeUnit val="months"/>
        <c:majorUnit val="3"/>
        <c:majorTimeUnit val="months"/>
      </c:dateAx>
      <c:valAx>
        <c:axId val="130872960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0786304"/>
        <c:crosses val="autoZero"/>
        <c:crossBetween val="between"/>
        <c:majorUnit val="50"/>
        <c:minorUnit val="25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807799102322901E-2"/>
          <c:y val="7.198150070046419E-2"/>
          <c:w val="0.83251202650243628"/>
          <c:h val="0.68893590547614847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未來六個月景氣狀況預期指數</c:v>
                </c:pt>
              </c:strCache>
            </c:strRef>
          </c:tx>
          <c:spPr>
            <a:ln w="28575"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9"/>
            <c:spPr>
              <a:solidFill>
                <a:schemeClr val="bg1"/>
              </a:solidFill>
              <a:ln w="22225"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2BCD-4391-A640-2C242D1326DD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2BCD-4391-A640-2C242D1326DD}"/>
              </c:ext>
            </c:extLst>
          </c:dPt>
          <c:cat>
            <c:numRef>
              <c:f>工作表1!$A$87:$A$99</c:f>
              <c:numCache>
                <c:formatCode>mmm\-yy</c:formatCode>
                <c:ptCount val="13"/>
                <c:pt idx="0">
                  <c:v>44440</c:v>
                </c:pt>
                <c:pt idx="1">
                  <c:v>44470</c:v>
                </c:pt>
                <c:pt idx="2">
                  <c:v>44501</c:v>
                </c:pt>
                <c:pt idx="3">
                  <c:v>44531</c:v>
                </c:pt>
                <c:pt idx="4">
                  <c:v>44562</c:v>
                </c:pt>
                <c:pt idx="5">
                  <c:v>44593</c:v>
                </c:pt>
                <c:pt idx="6">
                  <c:v>44621</c:v>
                </c:pt>
                <c:pt idx="7">
                  <c:v>44652</c:v>
                </c:pt>
                <c:pt idx="8">
                  <c:v>44682</c:v>
                </c:pt>
                <c:pt idx="9">
                  <c:v>44713</c:v>
                </c:pt>
                <c:pt idx="10">
                  <c:v>44743</c:v>
                </c:pt>
                <c:pt idx="11">
                  <c:v>44774</c:v>
                </c:pt>
                <c:pt idx="12">
                  <c:v>44805</c:v>
                </c:pt>
              </c:numCache>
            </c:numRef>
          </c:cat>
          <c:val>
            <c:numRef>
              <c:f>工作表1!$B$87:$B$99</c:f>
              <c:numCache>
                <c:formatCode>General</c:formatCode>
                <c:ptCount val="13"/>
                <c:pt idx="0" formatCode="0.0">
                  <c:v>57</c:v>
                </c:pt>
                <c:pt idx="1">
                  <c:v>59.1</c:v>
                </c:pt>
                <c:pt idx="2">
                  <c:v>63.7</c:v>
                </c:pt>
                <c:pt idx="3">
                  <c:v>64.599999999999994</c:v>
                </c:pt>
                <c:pt idx="4" formatCode="0.0">
                  <c:v>53</c:v>
                </c:pt>
                <c:pt idx="5">
                  <c:v>59.5</c:v>
                </c:pt>
                <c:pt idx="6">
                  <c:v>55.9</c:v>
                </c:pt>
                <c:pt idx="7">
                  <c:v>45.7</c:v>
                </c:pt>
                <c:pt idx="8">
                  <c:v>35.799999999999997</c:v>
                </c:pt>
                <c:pt idx="9">
                  <c:v>41.5</c:v>
                </c:pt>
                <c:pt idx="10">
                  <c:v>43.7</c:v>
                </c:pt>
                <c:pt idx="11">
                  <c:v>43.9</c:v>
                </c:pt>
                <c:pt idx="12">
                  <c:v>41.1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BCD-4391-A640-2C242D1326DD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工作表1!$A$87:$A$99</c:f>
              <c:numCache>
                <c:formatCode>mmm\-yy</c:formatCode>
                <c:ptCount val="13"/>
                <c:pt idx="0">
                  <c:v>44440</c:v>
                </c:pt>
                <c:pt idx="1">
                  <c:v>44470</c:v>
                </c:pt>
                <c:pt idx="2">
                  <c:v>44501</c:v>
                </c:pt>
                <c:pt idx="3">
                  <c:v>44531</c:v>
                </c:pt>
                <c:pt idx="4">
                  <c:v>44562</c:v>
                </c:pt>
                <c:pt idx="5">
                  <c:v>44593</c:v>
                </c:pt>
                <c:pt idx="6">
                  <c:v>44621</c:v>
                </c:pt>
                <c:pt idx="7">
                  <c:v>44652</c:v>
                </c:pt>
                <c:pt idx="8">
                  <c:v>44682</c:v>
                </c:pt>
                <c:pt idx="9">
                  <c:v>44713</c:v>
                </c:pt>
                <c:pt idx="10">
                  <c:v>44743</c:v>
                </c:pt>
                <c:pt idx="11">
                  <c:v>44774</c:v>
                </c:pt>
                <c:pt idx="12">
                  <c:v>44805</c:v>
                </c:pt>
              </c:numCache>
            </c:numRef>
          </c:cat>
          <c:val>
            <c:numRef>
              <c:f>工作表1!$C$73:$C$85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BCD-4391-A640-2C242D1326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36000"/>
        <c:axId val="130870080"/>
      </c:lineChart>
      <c:dateAx>
        <c:axId val="131136000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130870080"/>
        <c:crosses val="autoZero"/>
        <c:auto val="1"/>
        <c:lblOffset val="100"/>
        <c:baseTimeUnit val="months"/>
        <c:majorUnit val="3"/>
        <c:majorTimeUnit val="months"/>
      </c:dateAx>
      <c:valAx>
        <c:axId val="130870080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1136000"/>
        <c:crosses val="autoZero"/>
        <c:crossBetween val="between"/>
        <c:majorUnit val="50"/>
        <c:minorUnit val="3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83800244701143E-2"/>
          <c:y val="0.15755899603174417"/>
          <c:w val="0.86230444150563157"/>
          <c:h val="0.51025370716172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4月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工作表1!$B$2:$B$7</c:f>
              <c:numCache>
                <c:formatCode>0.0</c:formatCode>
                <c:ptCount val="6"/>
                <c:pt idx="0">
                  <c:v>57.7</c:v>
                </c:pt>
                <c:pt idx="1">
                  <c:v>52.5</c:v>
                </c:pt>
                <c:pt idx="2">
                  <c:v>46.3</c:v>
                </c:pt>
                <c:pt idx="3">
                  <c:v>56.8</c:v>
                </c:pt>
                <c:pt idx="4">
                  <c:v>47.6</c:v>
                </c:pt>
                <c:pt idx="5">
                  <c:v>48.8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30-400C-AE7C-EAD084B5EFD7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5月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工作表1!$C$2:$C$7</c:f>
              <c:numCache>
                <c:formatCode>0.0</c:formatCode>
                <c:ptCount val="6"/>
                <c:pt idx="0">
                  <c:v>48.8</c:v>
                </c:pt>
                <c:pt idx="1">
                  <c:v>49.2</c:v>
                </c:pt>
                <c:pt idx="2">
                  <c:v>36.200000000000003</c:v>
                </c:pt>
                <c:pt idx="3">
                  <c:v>33.299999999999997</c:v>
                </c:pt>
                <c:pt idx="4">
                  <c:v>40.9</c:v>
                </c:pt>
                <c:pt idx="5">
                  <c:v>39.5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30-400C-AE7C-EAD084B5EFD7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6月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工作表1!$D$2:$D$7</c:f>
              <c:numCache>
                <c:formatCode>0.0</c:formatCode>
                <c:ptCount val="6"/>
                <c:pt idx="0">
                  <c:v>45.7</c:v>
                </c:pt>
                <c:pt idx="1">
                  <c:v>36.700000000000003</c:v>
                </c:pt>
                <c:pt idx="2">
                  <c:v>48.1</c:v>
                </c:pt>
                <c:pt idx="3">
                  <c:v>28.9</c:v>
                </c:pt>
                <c:pt idx="4">
                  <c:v>36.4</c:v>
                </c:pt>
                <c:pt idx="5">
                  <c:v>38.200000000000003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30-400C-AE7C-EAD084B5EFD7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7月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工作表1!$E$2:$E$7</c:f>
              <c:numCache>
                <c:formatCode>0.0</c:formatCode>
                <c:ptCount val="6"/>
                <c:pt idx="0">
                  <c:v>32.4</c:v>
                </c:pt>
                <c:pt idx="1">
                  <c:v>27.7</c:v>
                </c:pt>
                <c:pt idx="2">
                  <c:v>50</c:v>
                </c:pt>
                <c:pt idx="3">
                  <c:v>28.4</c:v>
                </c:pt>
                <c:pt idx="4">
                  <c:v>40.9</c:v>
                </c:pt>
                <c:pt idx="5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30-400C-AE7C-EAD084B5EFD7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8月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5086061466764323E-3"/>
                  <c:y val="-1.4863287805512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30-400C-AE7C-EAD084B5EFD7}"/>
                </c:ext>
              </c:extLst>
            </c:dLbl>
            <c:dLbl>
              <c:idx val="1"/>
              <c:layout>
                <c:manualLayout>
                  <c:x val="4.9387145937824757E-3"/>
                  <c:y val="-1.3076940721457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30-400C-AE7C-EAD084B5EFD7}"/>
                </c:ext>
              </c:extLst>
            </c:dLbl>
            <c:dLbl>
              <c:idx val="2"/>
              <c:layout>
                <c:manualLayout>
                  <c:x val="-4.3920052581248262E-3"/>
                  <c:y val="2.9718617565839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30-400C-AE7C-EAD084B5EFD7}"/>
                </c:ext>
              </c:extLst>
            </c:dLbl>
            <c:dLbl>
              <c:idx val="3"/>
              <c:layout>
                <c:manualLayout>
                  <c:x val="5.3616925625999794E-5"/>
                  <c:y val="-1.7835851742554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30-400C-AE7C-EAD084B5EFD7}"/>
                </c:ext>
              </c:extLst>
            </c:dLbl>
            <c:dLbl>
              <c:idx val="4"/>
              <c:layout>
                <c:manualLayout>
                  <c:x val="3.070829218978971E-3"/>
                  <c:y val="5.945127874083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30-400C-AE7C-EAD084B5EFD7}"/>
                </c:ext>
              </c:extLst>
            </c:dLbl>
            <c:dLbl>
              <c:idx val="5"/>
              <c:layout>
                <c:manualLayout>
                  <c:x val="1.4546455228090262E-3"/>
                  <c:y val="1.6959998651813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30-400C-AE7C-EAD084B5E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工作表1!$F$2:$F$7</c:f>
              <c:numCache>
                <c:formatCode>0.0</c:formatCode>
                <c:ptCount val="6"/>
                <c:pt idx="0">
                  <c:v>29.4</c:v>
                </c:pt>
                <c:pt idx="1">
                  <c:v>25.6</c:v>
                </c:pt>
                <c:pt idx="2">
                  <c:v>44.4</c:v>
                </c:pt>
                <c:pt idx="3">
                  <c:v>29</c:v>
                </c:pt>
                <c:pt idx="4">
                  <c:v>36.799999999999997</c:v>
                </c:pt>
                <c:pt idx="5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30-400C-AE7C-EAD084B5EFD7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9月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7.1140953283733094E-3"/>
                  <c:y val="-8.9181599314297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30-400C-AE7C-EAD084B5EFD7}"/>
                </c:ext>
              </c:extLst>
            </c:dLbl>
            <c:dLbl>
              <c:idx val="1"/>
              <c:layout>
                <c:manualLayout>
                  <c:x val="1.2853557162906187E-2"/>
                  <c:y val="1.4862351564902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30-400C-AE7C-EAD084B5EFD7}"/>
                </c:ext>
              </c:extLst>
            </c:dLbl>
            <c:dLbl>
              <c:idx val="2"/>
              <c:layout>
                <c:manualLayout>
                  <c:x val="1.0050882233287067E-2"/>
                  <c:y val="1.1890021688013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30-400C-AE7C-EAD084B5EFD7}"/>
                </c:ext>
              </c:extLst>
            </c:dLbl>
            <c:dLbl>
              <c:idx val="3"/>
              <c:layout>
                <c:manualLayout>
                  <c:x val="4.2041168862726576E-3"/>
                  <c:y val="1.7834681441791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330-400C-AE7C-EAD084B5EFD7}"/>
                </c:ext>
              </c:extLst>
            </c:dLbl>
            <c:dLbl>
              <c:idx val="4"/>
              <c:layout>
                <c:manualLayout>
                  <c:x val="1.7218479921206141E-2"/>
                  <c:y val="1.7835149562096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30-400C-AE7C-EAD084B5EFD7}"/>
                </c:ext>
              </c:extLst>
            </c:dLbl>
            <c:dLbl>
              <c:idx val="5"/>
              <c:layout>
                <c:manualLayout>
                  <c:x val="1.4335195375838144E-2"/>
                  <c:y val="-1.1890255748166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30-400C-AE7C-EAD084B5E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zh-TW" altLang="en-US" sz="12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工作表1!$G$2:$G$7</c:f>
              <c:numCache>
                <c:formatCode>0.0</c:formatCode>
                <c:ptCount val="6"/>
                <c:pt idx="0">
                  <c:v>33.799999999999997</c:v>
                </c:pt>
                <c:pt idx="1">
                  <c:v>25.6</c:v>
                </c:pt>
                <c:pt idx="2">
                  <c:v>48.1</c:v>
                </c:pt>
                <c:pt idx="3">
                  <c:v>27.2</c:v>
                </c:pt>
                <c:pt idx="4">
                  <c:v>34.799999999999997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330-400C-AE7C-EAD084B5E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014784"/>
        <c:axId val="130874112"/>
      </c:barChart>
      <c:catAx>
        <c:axId val="161014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wordArtVert"/>
          <a:lstStyle/>
          <a:p>
            <a:pPr>
              <a:defRPr sz="1300" b="1" spc="-20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130874112"/>
        <c:crosses val="autoZero"/>
        <c:auto val="1"/>
        <c:lblAlgn val="ctr"/>
        <c:lblOffset val="100"/>
        <c:noMultiLvlLbl val="0"/>
      </c:catAx>
      <c:valAx>
        <c:axId val="130874112"/>
        <c:scaling>
          <c:orientation val="minMax"/>
          <c:max val="9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61014784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14339823845486102"/>
          <c:y val="5.8976838811667251E-2"/>
          <c:w val="0.69876851002195117"/>
          <c:h val="7.5308854074261675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6" y="0"/>
            <a:ext cx="2946400" cy="496888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r">
              <a:defRPr sz="1200"/>
            </a:lvl1pPr>
          </a:lstStyle>
          <a:p>
            <a:fld id="{01E98358-16CC-4DE5-A917-F19F8AD1AB28}" type="datetimeFigureOut">
              <a:rPr lang="zh-TW" altLang="en-US" smtClean="0"/>
              <a:pPr/>
              <a:t>2022/9/29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36" y="9428199"/>
            <a:ext cx="2946400" cy="496887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99"/>
            <a:ext cx="2946400" cy="496887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r">
              <a:defRPr sz="1200"/>
            </a:lvl1pPr>
          </a:lstStyle>
          <a:p>
            <a:fld id="{E4D63AB2-AA17-451D-BBC4-CCC53A9C2C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906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" y="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79" y="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1269ADC-26EC-42EE-901C-9BDC4F432691}" type="datetimeFigureOut">
              <a:rPr lang="zh-TW" altLang="en-US"/>
              <a:pPr>
                <a:defRPr/>
              </a:pPr>
              <a:t>2022/9/29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2" tIns="45574" rIns="91102" bIns="45574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102" tIns="45574" rIns="91102" bIns="45574" rtlCol="0"/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  <a:endParaRPr lang="zh-TW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" y="942862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79" y="942862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8788B47-C7B6-41CF-AE3B-C0326C4C90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205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/>
              <a:pPr>
                <a:defRPr/>
              </a:pPr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30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03648" y="667512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35FB156-8B30-4E14-8BC7-47D67A14A1AA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2915816" y="692696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84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543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44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732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583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964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946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221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400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51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8872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2758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823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8757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496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013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3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18535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371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" name="投影片編號版面配置區 8"/>
          <p:cNvSpPr txBox="1">
            <a:spLocks/>
          </p:cNvSpPr>
          <p:nvPr userDrawn="1"/>
        </p:nvSpPr>
        <p:spPr>
          <a:xfrm>
            <a:off x="8316416" y="6482575"/>
            <a:ext cx="827585" cy="365760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9pPr>
          </a:lstStyle>
          <a:p>
            <a:fld id="{F7886C9C-DC18-4195-8FD5-A50AA931D419}" type="slidenum">
              <a:rPr lang="en-US" smtClean="0"/>
              <a:pPr/>
              <a:t>‹#›</a:t>
            </a:fld>
            <a:r>
              <a:rPr lang="en-US" dirty="0"/>
              <a:t>/</a:t>
            </a:r>
            <a:r>
              <a:rPr lang="en-US" altLang="zh-TW" dirty="0"/>
              <a:t>7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388424" y="6468137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7544" y="1196752"/>
            <a:ext cx="8229600" cy="4910328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316416" y="6492240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pPr lvl="0"/>
            <a:endParaRPr lang="zh-TW" altLang="en-US" noProof="0" dirty="0"/>
          </a:p>
        </p:txBody>
      </p:sp>
      <p:sp>
        <p:nvSpPr>
          <p:cNvPr id="4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53400" y="6482756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5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01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46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016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6000" y="-7934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6000" y="1975661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sp>
        <p:nvSpPr>
          <p:cNvPr id="7" name="投影片編號版面配置區 8"/>
          <p:cNvSpPr txBox="1">
            <a:spLocks/>
          </p:cNvSpPr>
          <p:nvPr userDrawn="1"/>
        </p:nvSpPr>
        <p:spPr>
          <a:xfrm>
            <a:off x="8244408" y="6482574"/>
            <a:ext cx="899593" cy="3754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9pPr>
          </a:lstStyle>
          <a:p>
            <a:fld id="{F7886C9C-DC18-4195-8FD5-A50AA931D419}" type="slidenum">
              <a:rPr lang="en-US" smtClean="0"/>
              <a:pPr/>
              <a:t>‹#›</a:t>
            </a:fld>
            <a:r>
              <a:rPr lang="en-US" dirty="0"/>
              <a:t>/</a:t>
            </a:r>
            <a:r>
              <a:rPr lang="en-US" altLang="zh-TW" dirty="0"/>
              <a:t>7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6283-6063-46CB-993A-E56992D7D5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2" r:id="rId2"/>
    <p:sldLayoutId id="2147483773" r:id="rId3"/>
    <p:sldLayoutId id="2147483774" r:id="rId4"/>
    <p:sldLayoutId id="2147483778" r:id="rId5"/>
    <p:sldLayoutId id="2147483724" r:id="rId6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D79F5-FC2D-459E-83DE-A51979B5B961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226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3609-EE33-4FD7-B4D5-BBD0FE2E533C}" type="datetimeFigureOut">
              <a:rPr lang="zh-TW" altLang="en-US" smtClean="0"/>
              <a:t>2022/9/29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46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>
          <a:xfrm>
            <a:off x="467544" y="2463031"/>
            <a:ext cx="8424936" cy="1470025"/>
          </a:xfrm>
        </p:spPr>
        <p:txBody>
          <a:bodyPr anchor="ctr">
            <a:noAutofit/>
          </a:bodyPr>
          <a:lstStyle/>
          <a:p>
            <a:pPr algn="ctr"/>
            <a:r>
              <a:rPr kumimoji="1"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2022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年</a:t>
            </a:r>
            <a:r>
              <a:rPr kumimoji="1"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9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月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台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灣採購經理人指數重點簡報</a:t>
            </a:r>
          </a:p>
        </p:txBody>
      </p:sp>
    </p:spTree>
    <p:extLst>
      <p:ext uri="{BB962C8B-B14F-4D97-AF65-F5344CB8AC3E}">
        <p14:creationId xmlns:p14="http://schemas.microsoft.com/office/powerpoint/2010/main" val="282640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接點 19"/>
          <p:cNvCxnSpPr/>
          <p:nvPr/>
        </p:nvCxnSpPr>
        <p:spPr>
          <a:xfrm>
            <a:off x="4963498" y="4392000"/>
            <a:ext cx="4065437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2673479390"/>
              </p:ext>
            </p:extLst>
          </p:nvPr>
        </p:nvGraphicFramePr>
        <p:xfrm>
          <a:off x="4366609" y="3294276"/>
          <a:ext cx="4937775" cy="2943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19526" y="6021288"/>
            <a:ext cx="895260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註：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1.PMI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大於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代表製造業景氣呈現擴張，低於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則為緊縮。</a:t>
            </a:r>
            <a:endParaRPr lang="en-US" altLang="zh-TW" sz="1200" dirty="0"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       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本次調查使用樣本數：製造業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295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家。</a:t>
            </a:r>
            <a:endParaRPr lang="en-US" altLang="zh-TW" sz="1200" dirty="0">
              <a:latin typeface="文鼎圓體M" panose="020F0609000000000000" pitchFamily="49" charset="-12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34925">
              <a:lnSpc>
                <a:spcPts val="1200"/>
              </a:lnSpc>
              <a:spcBef>
                <a:spcPts val="200"/>
              </a:spcBef>
            </a:pP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PMI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總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指標、新增訂單、生產與人力僱用均經季節調整，每年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4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月均回溯修正歷史數列。</a:t>
            </a:r>
            <a:endParaRPr lang="en-US" altLang="zh-TW" sz="1200" dirty="0"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 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PMI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續呈緊縮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38267" y="692696"/>
            <a:ext cx="9033859" cy="219815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2022 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 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9 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月經季節調整後台灣製造業採購經理人指數（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PMI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）續跌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2.3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44.9%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，連續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3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個月呈現緊縮。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新增訂單、生產數量、人力僱用續呈緊縮，供應商交貨時間續為下降（低於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50.0%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），存貨轉為緊縮。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1295195060"/>
              </p:ext>
            </p:extLst>
          </p:nvPr>
        </p:nvGraphicFramePr>
        <p:xfrm>
          <a:off x="44209" y="3319889"/>
          <a:ext cx="4347768" cy="263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221169" y="323842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2" name="文字方塊 3"/>
          <p:cNvSpPr txBox="1">
            <a:spLocks noChangeArrowheads="1"/>
          </p:cNvSpPr>
          <p:nvPr/>
        </p:nvSpPr>
        <p:spPr bwMode="auto">
          <a:xfrm>
            <a:off x="797233" y="2924944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製造業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PMI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走勢圖</a:t>
            </a:r>
          </a:p>
        </p:txBody>
      </p:sp>
      <p:sp>
        <p:nvSpPr>
          <p:cNvPr id="13" name="文字方塊 3"/>
          <p:cNvSpPr txBox="1">
            <a:spLocks noChangeArrowheads="1"/>
          </p:cNvSpPr>
          <p:nvPr/>
        </p:nvSpPr>
        <p:spPr bwMode="auto">
          <a:xfrm>
            <a:off x="5160013" y="2915652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組成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PMI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之五項指標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4539894" y="323842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139952" y="5380811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323529" y="5670044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ea typeface="文鼎圓體M" panose="020F0609000000000000" pitchFamily="49" charset="-120"/>
              </a:rPr>
              <a:t>2021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</a:t>
            </a:r>
            <a:r>
              <a:rPr lang="zh-TW" altLang="en-US" sz="1400" dirty="0">
                <a:ea typeface="文鼎圓體M" panose="020F0609000000000000" pitchFamily="49" charset="-120"/>
              </a:rPr>
              <a:t>年</a:t>
            </a:r>
            <a:r>
              <a:rPr lang="zh-TW" altLang="en-US" sz="1600" dirty="0">
                <a:ea typeface="文鼎圓體M" panose="020F0609000000000000" pitchFamily="49" charset="-120"/>
              </a:rPr>
              <a:t>          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3020911" y="4476979"/>
            <a:ext cx="7523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2022.8</a:t>
            </a:r>
          </a:p>
          <a:p>
            <a:pPr algn="ctr"/>
            <a:r>
              <a:rPr lang="en-US" altLang="zh-TW" sz="14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47.2  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9D2664B-F906-46E5-BED3-A311B1DB3C56}"/>
              </a:ext>
            </a:extLst>
          </p:cNvPr>
          <p:cNvSpPr txBox="1"/>
          <p:nvPr/>
        </p:nvSpPr>
        <p:spPr>
          <a:xfrm>
            <a:off x="3581889" y="467731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2022.9</a:t>
            </a:r>
          </a:p>
          <a:p>
            <a:pPr algn="ctr"/>
            <a:r>
              <a:rPr lang="en-US" altLang="zh-TW" sz="14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44.9  </a:t>
            </a:r>
          </a:p>
        </p:txBody>
      </p:sp>
    </p:spTree>
    <p:extLst>
      <p:ext uri="{BB962C8B-B14F-4D97-AF65-F5344CB8AC3E}">
        <p14:creationId xmlns:p14="http://schemas.microsoft.com/office/powerpoint/2010/main" val="419735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接點 19"/>
          <p:cNvCxnSpPr/>
          <p:nvPr/>
        </p:nvCxnSpPr>
        <p:spPr>
          <a:xfrm>
            <a:off x="717256" y="3933056"/>
            <a:ext cx="7488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3937125766"/>
              </p:ext>
            </p:extLst>
          </p:nvPr>
        </p:nvGraphicFramePr>
        <p:xfrm>
          <a:off x="-219264" y="2780928"/>
          <a:ext cx="9361040" cy="3789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67544" y="6597352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  <a:cs typeface="Arial" pitchFamily="34" charset="0"/>
              </a:rPr>
              <a:t>：多數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產業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PMI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呈現緊縮 </a:t>
            </a:r>
            <a:endParaRPr kumimoji="1" lang="zh-TW" alt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155698" y="620688"/>
            <a:ext cx="8784977" cy="206106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spc="-8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六大產業中，五大產業呈現緊縮，依緊縮速度排序為化學暨生技醫療產業、電子暨光學產業、交通工具產業、電力暨機械設備產業與基礎原物料產業。</a:t>
            </a:r>
            <a:endParaRPr lang="en-US" altLang="zh-TW" sz="2100" kern="100" spc="-8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僅食品暨紡織產業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PMI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呈現擴張。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228123" y="261165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581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812785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 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NMI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續呈擴張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-36511" y="836712"/>
            <a:ext cx="9180512" cy="1728192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2022 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 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9 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月未經季節調整之台灣非製造業經理人指數（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NMI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）下跌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1.6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52.2%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，連續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3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個月呈現擴張。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商業活動、新增訂單、人力僱用續呈擴張，供應商交貨時間則續為上升（高於 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50.0%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23" name="文字方塊 3"/>
          <p:cNvSpPr txBox="1">
            <a:spLocks noChangeArrowheads="1"/>
          </p:cNvSpPr>
          <p:nvPr/>
        </p:nvSpPr>
        <p:spPr bwMode="auto">
          <a:xfrm>
            <a:off x="5211270" y="2780928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組成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NMI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之四項指標</a:t>
            </a:r>
          </a:p>
        </p:txBody>
      </p:sp>
      <p:cxnSp>
        <p:nvCxnSpPr>
          <p:cNvPr id="17" name="直線接點 16"/>
          <p:cNvCxnSpPr/>
          <p:nvPr/>
        </p:nvCxnSpPr>
        <p:spPr>
          <a:xfrm>
            <a:off x="4939617" y="4149080"/>
            <a:ext cx="379271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606625" y="2946429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94921" y="6093296"/>
            <a:ext cx="9491744" cy="733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註：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1.NMI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大於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代表非製造業景氣呈現擴張，低於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則為緊縮。</a:t>
            </a:r>
            <a:endParaRPr lang="en-US" altLang="zh-TW" sz="1200" dirty="0">
              <a:solidFill>
                <a:srgbClr val="000000"/>
              </a:solidFill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       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本次調查使用樣本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數：非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製造業</a:t>
            </a:r>
            <a:r>
              <a:rPr lang="en-US" altLang="zh-TW" sz="120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259</a:t>
            </a:r>
            <a:r>
              <a:rPr lang="zh-TW" altLang="en-US" sz="120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家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。</a:t>
            </a:r>
            <a:endParaRPr lang="en-US" altLang="zh-TW" sz="1200" dirty="0">
              <a:latin typeface="文鼎圓體M" panose="020F0609000000000000" pitchFamily="49" charset="-12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28575">
              <a:lnSpc>
                <a:spcPts val="1100"/>
              </a:lnSpc>
              <a:spcBef>
                <a:spcPts val="200"/>
              </a:spcBef>
            </a:pP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X-13ARIMA-SEATS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最適合季調之序列長度需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5~7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年以上，故非製造業經理人指數（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NMI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）目前尚未進行季節調整。</a:t>
            </a:r>
            <a:endParaRPr lang="en-US" altLang="zh-TW" sz="1200" dirty="0">
              <a:solidFill>
                <a:srgbClr val="000000"/>
              </a:solidFill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graphicFrame>
        <p:nvGraphicFramePr>
          <p:cNvPr id="16" name="圖表 15"/>
          <p:cNvGraphicFramePr/>
          <p:nvPr>
            <p:extLst>
              <p:ext uri="{D42A27DB-BD31-4B8C-83A1-F6EECF244321}">
                <p14:modId xmlns:p14="http://schemas.microsoft.com/office/powerpoint/2010/main" val="4236040027"/>
              </p:ext>
            </p:extLst>
          </p:nvPr>
        </p:nvGraphicFramePr>
        <p:xfrm>
          <a:off x="115637" y="3022983"/>
          <a:ext cx="432212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文字方塊 3"/>
          <p:cNvSpPr txBox="1">
            <a:spLocks noChangeArrowheads="1"/>
          </p:cNvSpPr>
          <p:nvPr/>
        </p:nvSpPr>
        <p:spPr bwMode="auto">
          <a:xfrm>
            <a:off x="683568" y="2780928"/>
            <a:ext cx="3526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非製造業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NMI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走勢圖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93213" y="2801285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801904" y="3591127"/>
            <a:ext cx="1038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2022.9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52.2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4283968" y="5362579"/>
            <a:ext cx="474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79713" y="5661248"/>
            <a:ext cx="4659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 </a:t>
            </a:r>
            <a:r>
              <a:rPr lang="en-US" altLang="zh-TW" sz="1600" dirty="0">
                <a:ea typeface="文鼎圓體M" panose="020F0609000000000000" pitchFamily="49" charset="-120"/>
              </a:rPr>
              <a:t>2021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年 </a:t>
            </a: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B8BBB27-4EB7-4EF2-AED9-FD65FE2110F6}"/>
              </a:ext>
            </a:extLst>
          </p:cNvPr>
          <p:cNvSpPr txBox="1"/>
          <p:nvPr/>
        </p:nvSpPr>
        <p:spPr>
          <a:xfrm>
            <a:off x="3432835" y="3363608"/>
            <a:ext cx="726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2022.8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53.8</a:t>
            </a:r>
          </a:p>
        </p:txBody>
      </p:sp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3813903729"/>
              </p:ext>
            </p:extLst>
          </p:nvPr>
        </p:nvGraphicFramePr>
        <p:xfrm>
          <a:off x="4578043" y="3055335"/>
          <a:ext cx="4673934" cy="3400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4779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11560" y="6570183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  <a:cs typeface="Arial" pitchFamily="34" charset="0"/>
              </a:rPr>
              <a:t>：四大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產業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NMI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呈現擴張 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35496" y="620688"/>
            <a:ext cx="8928992" cy="2079352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 hangingPunct="1">
              <a:lnSpc>
                <a:spcPts val="36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八大產業中，四大產業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NMI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呈現擴張，依擴張速度排序為零售業、教育暨專業科學業、住宿餐飲業與營造暨不動產業。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 hangingPunct="1">
              <a:lnSpc>
                <a:spcPts val="36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批發業與金融保險業呈現緊縮。資訊暨通訊傳播業與運輸倉儲業呈現持平。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1203932932"/>
              </p:ext>
            </p:extLst>
          </p:nvPr>
        </p:nvGraphicFramePr>
        <p:xfrm>
          <a:off x="-252536" y="2708920"/>
          <a:ext cx="9578025" cy="3868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219944" y="270004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cxnSp>
        <p:nvCxnSpPr>
          <p:cNvPr id="20" name="直線接點 19"/>
          <p:cNvCxnSpPr/>
          <p:nvPr/>
        </p:nvCxnSpPr>
        <p:spPr>
          <a:xfrm>
            <a:off x="864448" y="4005064"/>
            <a:ext cx="7740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777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92824" y="6167490"/>
            <a:ext cx="42411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139660" y="79536"/>
            <a:ext cx="8933348" cy="90687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未來六個月展望指數</a:t>
            </a:r>
            <a:b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</a:b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製造業、非製造業均續呈緊縮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35496" y="1268760"/>
            <a:ext cx="9108504" cy="120354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製造業已連續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個月緊縮，指數為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28.3%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，與前月持平。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非製造業已連續６個月緊縮，指數跌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2.8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41.1%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8" name="圖表 7"/>
          <p:cNvGraphicFramePr/>
          <p:nvPr>
            <p:extLst>
              <p:ext uri="{D42A27DB-BD31-4B8C-83A1-F6EECF244321}">
                <p14:modId xmlns:p14="http://schemas.microsoft.com/office/powerpoint/2010/main" val="3112908602"/>
              </p:ext>
            </p:extLst>
          </p:nvPr>
        </p:nvGraphicFramePr>
        <p:xfrm>
          <a:off x="50105" y="2947691"/>
          <a:ext cx="4331395" cy="315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35496" y="2682432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prstClr val="black"/>
                </a:solidFill>
                <a:ea typeface="文鼎中圓" panose="020F0609000000000000" pitchFamily="49" charset="-120"/>
              </a:rPr>
              <a:t>     </a:t>
            </a:r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0" name="文字方塊 3"/>
          <p:cNvSpPr txBox="1">
            <a:spLocks noChangeArrowheads="1"/>
          </p:cNvSpPr>
          <p:nvPr/>
        </p:nvSpPr>
        <p:spPr bwMode="auto">
          <a:xfrm>
            <a:off x="676903" y="2763542"/>
            <a:ext cx="36644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製造業「未來六個月展望」指數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909366" y="4729968"/>
            <a:ext cx="872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2022.9</a:t>
            </a:r>
          </a:p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28.3</a:t>
            </a:r>
          </a:p>
        </p:txBody>
      </p:sp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860810783"/>
              </p:ext>
            </p:extLst>
          </p:nvPr>
        </p:nvGraphicFramePr>
        <p:xfrm>
          <a:off x="4477358" y="2956506"/>
          <a:ext cx="4476456" cy="315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4608512" y="266983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prstClr val="black"/>
                </a:solidFill>
                <a:ea typeface="文鼎中圓" panose="020F0609000000000000" pitchFamily="49" charset="-120"/>
              </a:rPr>
              <a:t>     </a:t>
            </a:r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9" name="文字方塊 3"/>
          <p:cNvSpPr txBox="1">
            <a:spLocks noChangeArrowheads="1"/>
          </p:cNvSpPr>
          <p:nvPr/>
        </p:nvSpPr>
        <p:spPr bwMode="auto">
          <a:xfrm>
            <a:off x="5054792" y="2763542"/>
            <a:ext cx="39096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非製造業「未來六個月展望」指數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8344166" y="4613451"/>
            <a:ext cx="785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2022.9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41.1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251520" y="5734845"/>
            <a:ext cx="4515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     </a:t>
            </a:r>
            <a:r>
              <a:rPr lang="en-US" altLang="zh-TW" sz="1600" dirty="0">
                <a:ea typeface="文鼎圓體M" panose="020F0609000000000000" pitchFamily="49" charset="-120"/>
              </a:rPr>
              <a:t>2021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年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4283968" y="5434113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8820472" y="5412627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4909186" y="5722145"/>
            <a:ext cx="430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</a:t>
            </a:r>
            <a:r>
              <a:rPr lang="en-US" altLang="zh-TW" sz="1600" dirty="0">
                <a:ea typeface="文鼎圓體M" panose="020F0609000000000000" pitchFamily="49" charset="-120"/>
              </a:rPr>
              <a:t>2021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2022  </a:t>
            </a:r>
            <a:r>
              <a:rPr lang="zh-TW" altLang="en-US" sz="1600" dirty="0">
                <a:ea typeface="文鼎圓體M" panose="020F0609000000000000" pitchFamily="49" charset="-120"/>
              </a:rPr>
              <a:t> 年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417FC833-FB28-4660-B623-25CE2A30A0FF}"/>
              </a:ext>
            </a:extLst>
          </p:cNvPr>
          <p:cNvSpPr txBox="1"/>
          <p:nvPr/>
        </p:nvSpPr>
        <p:spPr>
          <a:xfrm>
            <a:off x="3202610" y="4754373"/>
            <a:ext cx="872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2022.8</a:t>
            </a:r>
          </a:p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28.3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1FCCDEA7-9663-47B1-96C5-0E7EC5740B80}"/>
              </a:ext>
            </a:extLst>
          </p:cNvPr>
          <p:cNvSpPr txBox="1"/>
          <p:nvPr/>
        </p:nvSpPr>
        <p:spPr>
          <a:xfrm>
            <a:off x="7781018" y="4485350"/>
            <a:ext cx="785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2022.8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43.9</a:t>
            </a:r>
          </a:p>
        </p:txBody>
      </p:sp>
    </p:spTree>
    <p:extLst>
      <p:ext uri="{BB962C8B-B14F-4D97-AF65-F5344CB8AC3E}">
        <p14:creationId xmlns:p14="http://schemas.microsoft.com/office/powerpoint/2010/main" val="353818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3289519229"/>
              </p:ext>
            </p:extLst>
          </p:nvPr>
        </p:nvGraphicFramePr>
        <p:xfrm>
          <a:off x="235901" y="2218615"/>
          <a:ext cx="8728587" cy="4272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直線接點 19"/>
          <p:cNvCxnSpPr/>
          <p:nvPr/>
        </p:nvCxnSpPr>
        <p:spPr>
          <a:xfrm>
            <a:off x="755576" y="4005064"/>
            <a:ext cx="7776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06679" y="6488668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製造業：六大產業未來展望均呈現緊縮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35496" y="787284"/>
            <a:ext cx="9036496" cy="139531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未來六個月展望，六大產業均呈現緊縮，依緊縮速度排序為電力暨機械設備產業、電子暨光學產業、基礎原物料產業、化學暨生技醫療產業、交通工具產業與食品暨紡織產業</a:t>
            </a:r>
            <a:r>
              <a:rPr lang="zh-TW" altLang="en-US" sz="2100" kern="100" spc="-4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100" kern="100" spc="-4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11560" y="2549023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9770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55576" y="6570184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47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非製造業：多數產業未來展望呈現緊縮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0" y="548680"/>
            <a:ext cx="9053737" cy="2016219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50000"/>
              </a:lnSpc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八大產業中，六大產業呈現緊縮，依緊縮速度排序為批發業、金融保險業、營造暨不動產業、運輸倉儲業、零售業與資訊暨通訊傳播業。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50000"/>
              </a:lnSpc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教育暨專業科學業與住宿餐飲業則呈現擴張。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3409625334"/>
              </p:ext>
            </p:extLst>
          </p:nvPr>
        </p:nvGraphicFramePr>
        <p:xfrm>
          <a:off x="-180527" y="2404061"/>
          <a:ext cx="9324527" cy="4250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827584" y="2514382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cxnSp>
        <p:nvCxnSpPr>
          <p:cNvPr id="20" name="直線接點 19"/>
          <p:cNvCxnSpPr/>
          <p:nvPr/>
        </p:nvCxnSpPr>
        <p:spPr>
          <a:xfrm>
            <a:off x="971600" y="4077072"/>
            <a:ext cx="7560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928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48791</TotalTime>
  <Words>723</Words>
  <Application>Microsoft Office PowerPoint</Application>
  <PresentationFormat>如螢幕大小 (4:3)</PresentationFormat>
  <Paragraphs>100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8</vt:i4>
      </vt:variant>
    </vt:vector>
  </HeadingPairs>
  <TitlesOfParts>
    <vt:vector size="20" baseType="lpstr">
      <vt:lpstr>文鼎圓體M</vt:lpstr>
      <vt:lpstr>微軟正黑體</vt:lpstr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原創</vt:lpstr>
      <vt:lpstr>1_自訂設計</vt:lpstr>
      <vt:lpstr>自訂設計</vt:lpstr>
      <vt:lpstr>2022年9月台灣採購經理人指數重點簡報</vt:lpstr>
      <vt:lpstr>製造業 PMI 續呈緊縮</vt:lpstr>
      <vt:lpstr>製造業：多數產業PMI呈現緊縮 </vt:lpstr>
      <vt:lpstr>非製造業 NMI 續呈擴張</vt:lpstr>
      <vt:lpstr>非製造業：四大產業NMI呈現擴張 </vt:lpstr>
      <vt:lpstr>未來六個月展望指數 製造業、非製造業均續呈緊縮</vt:lpstr>
      <vt:lpstr>製造業：六大產業未來展望均呈現緊縮</vt:lpstr>
      <vt:lpstr>非製造業：多數產業未來展望呈現緊縮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陳劍虹</cp:lastModifiedBy>
  <cp:revision>5380</cp:revision>
  <cp:lastPrinted>2021-04-29T02:09:20Z</cp:lastPrinted>
  <dcterms:created xsi:type="dcterms:W3CDTF">2012-02-29T14:54:28Z</dcterms:created>
  <dcterms:modified xsi:type="dcterms:W3CDTF">2022-09-29T01:12:55Z</dcterms:modified>
</cp:coreProperties>
</file>