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7" r:id="rId2"/>
    <p:sldId id="256" r:id="rId3"/>
    <p:sldId id="260" r:id="rId4"/>
    <p:sldId id="262" r:id="rId5"/>
    <p:sldId id="278" r:id="rId6"/>
    <p:sldId id="280" r:id="rId7"/>
    <p:sldId id="281" r:id="rId8"/>
    <p:sldId id="282" r:id="rId9"/>
    <p:sldId id="283" r:id="rId10"/>
    <p:sldId id="270" r:id="rId11"/>
    <p:sldId id="274" r:id="rId12"/>
    <p:sldId id="273" r:id="rId13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A516CBC-D198-4806-9F8B-A9D80F5438B8}">
          <p14:sldIdLst>
            <p14:sldId id="277"/>
            <p14:sldId id="256"/>
          </p14:sldIdLst>
        </p14:section>
        <p14:section name="未命名的章節" id="{AA1D452D-007C-46B9-98E2-52AEB96C8D0A}">
          <p14:sldIdLst>
            <p14:sldId id="260"/>
            <p14:sldId id="262"/>
            <p14:sldId id="278"/>
            <p14:sldId id="280"/>
            <p14:sldId id="281"/>
            <p14:sldId id="282"/>
            <p14:sldId id="283"/>
            <p14:sldId id="270"/>
            <p14:sldId id="274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CC"/>
    <a:srgbClr val="B6E838"/>
    <a:srgbClr val="C9C9C9"/>
    <a:srgbClr val="DAE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477" autoAdjust="0"/>
  </p:normalViewPr>
  <p:slideViewPr>
    <p:cSldViewPr>
      <p:cViewPr varScale="1">
        <p:scale>
          <a:sx n="62" d="100"/>
          <a:sy n="62" d="100"/>
        </p:scale>
        <p:origin x="139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96249391923002E-2"/>
          <c:y val="2.0015133633079125E-2"/>
          <c:w val="0.89258097925016877"/>
          <c:h val="0.831309834020717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工作表1!$I$2</c:f>
              <c:strCache>
                <c:ptCount val="1"/>
                <c:pt idx="0">
                  <c:v>2017年</c:v>
                </c:pt>
              </c:strCache>
            </c:strRef>
          </c:tx>
          <c:invertIfNegative val="0"/>
          <c:cat>
            <c:strRef>
              <c:f>工作表1!$A$3:$A$24</c:f>
              <c:strCache>
                <c:ptCount val="20"/>
                <c:pt idx="0">
                  <c:v>澳大利亞</c:v>
                </c:pt>
                <c:pt idx="1">
                  <c:v>南韓</c:v>
                </c:pt>
                <c:pt idx="2">
                  <c:v>紐西蘭</c:v>
                </c:pt>
                <c:pt idx="3">
                  <c:v>美國</c:v>
                </c:pt>
                <c:pt idx="4">
                  <c:v>中華民國</c:v>
                </c:pt>
                <c:pt idx="5">
                  <c:v>芬蘭</c:v>
                </c:pt>
                <c:pt idx="6">
                  <c:v>荷蘭</c:v>
                </c:pt>
                <c:pt idx="7">
                  <c:v>奧地利</c:v>
                </c:pt>
                <c:pt idx="8">
                  <c:v>比利時</c:v>
                </c:pt>
                <c:pt idx="9">
                  <c:v>馬來西亞</c:v>
                </c:pt>
                <c:pt idx="10">
                  <c:v>西班牙</c:v>
                </c:pt>
                <c:pt idx="11">
                  <c:v>英國</c:v>
                </c:pt>
                <c:pt idx="12">
                  <c:v>法國</c:v>
                </c:pt>
                <c:pt idx="13">
                  <c:v>瑞士</c:v>
                </c:pt>
                <c:pt idx="14">
                  <c:v>德國</c:v>
                </c:pt>
                <c:pt idx="15">
                  <c:v>日本</c:v>
                </c:pt>
                <c:pt idx="16">
                  <c:v>中國大陸</c:v>
                </c:pt>
                <c:pt idx="17">
                  <c:v>義大利</c:v>
                </c:pt>
                <c:pt idx="18">
                  <c:v>印度</c:v>
                </c:pt>
                <c:pt idx="19">
                  <c:v>印尼</c:v>
                </c:pt>
              </c:strCache>
            </c:strRef>
          </c:cat>
          <c:val>
            <c:numRef>
              <c:f>工作表1!$I$3:$I$24</c:f>
              <c:numCache>
                <c:formatCode>0.00</c:formatCode>
                <c:ptCount val="20"/>
                <c:pt idx="0">
                  <c:v>7.3</c:v>
                </c:pt>
                <c:pt idx="1">
                  <c:v>6.1</c:v>
                </c:pt>
                <c:pt idx="2">
                  <c:v>5.7</c:v>
                </c:pt>
                <c:pt idx="3">
                  <c:v>5.8</c:v>
                </c:pt>
                <c:pt idx="4">
                  <c:v>5.4</c:v>
                </c:pt>
                <c:pt idx="5">
                  <c:v>5.4</c:v>
                </c:pt>
                <c:pt idx="6">
                  <c:v>5.0999999999999996</c:v>
                </c:pt>
                <c:pt idx="7">
                  <c:v>4.9000000000000004</c:v>
                </c:pt>
                <c:pt idx="8">
                  <c:v>4.5999999999999996</c:v>
                </c:pt>
                <c:pt idx="9">
                  <c:v>4</c:v>
                </c:pt>
                <c:pt idx="10">
                  <c:v>4.0999999999999996</c:v>
                </c:pt>
                <c:pt idx="11">
                  <c:v>3.8</c:v>
                </c:pt>
                <c:pt idx="12">
                  <c:v>3.8</c:v>
                </c:pt>
                <c:pt idx="13">
                  <c:v>3.6</c:v>
                </c:pt>
                <c:pt idx="14">
                  <c:v>3.8</c:v>
                </c:pt>
                <c:pt idx="15">
                  <c:v>3</c:v>
                </c:pt>
                <c:pt idx="16">
                  <c:v>3.2</c:v>
                </c:pt>
                <c:pt idx="17">
                  <c:v>3</c:v>
                </c:pt>
                <c:pt idx="18">
                  <c:v>2.6</c:v>
                </c:pt>
                <c:pt idx="1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AE-4CA8-96C2-8CFC80538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816896"/>
        <c:axId val="145823936"/>
      </c:barChart>
      <c:catAx>
        <c:axId val="14081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823936"/>
        <c:crosses val="autoZero"/>
        <c:auto val="1"/>
        <c:lblAlgn val="ctr"/>
        <c:lblOffset val="100"/>
        <c:noMultiLvlLbl val="0"/>
      </c:catAx>
      <c:valAx>
        <c:axId val="1458239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0816896"/>
        <c:crosses val="autoZero"/>
        <c:crossBetween val="between"/>
      </c:valAx>
      <c:spPr>
        <a:solidFill>
          <a:srgbClr val="FEF6F0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222845578408742E-2"/>
          <c:y val="2.2899937831966661E-2"/>
          <c:w val="0.92794015286528164"/>
          <c:h val="0.72537359915092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工作表1!$B$2</c:f>
              <c:strCache>
                <c:ptCount val="1"/>
                <c:pt idx="0">
                  <c:v>專科(25-64歲)</c:v>
                </c:pt>
              </c:strCache>
            </c:strRef>
          </c:tx>
          <c:invertIfNegative val="0"/>
          <c:cat>
            <c:strRef>
              <c:f>工作表1!$A$3:$A$18</c:f>
              <c:strCache>
                <c:ptCount val="16"/>
                <c:pt idx="0">
                  <c:v>2019年</c:v>
                </c:pt>
                <c:pt idx="1">
                  <c:v>2018年</c:v>
                </c:pt>
                <c:pt idx="2">
                  <c:v>OECD國家平均</c:v>
                </c:pt>
                <c:pt idx="3">
                  <c:v>日本</c:v>
                </c:pt>
                <c:pt idx="4">
                  <c:v>南韓</c:v>
                </c:pt>
                <c:pt idx="5">
                  <c:v>美國</c:v>
                </c:pt>
                <c:pt idx="6">
                  <c:v>加拿大</c:v>
                </c:pt>
                <c:pt idx="7">
                  <c:v>英國</c:v>
                </c:pt>
                <c:pt idx="8">
                  <c:v>法國</c:v>
                </c:pt>
                <c:pt idx="9">
                  <c:v>德國</c:v>
                </c:pt>
                <c:pt idx="10">
                  <c:v>西班牙</c:v>
                </c:pt>
                <c:pt idx="11">
                  <c:v>比利時</c:v>
                </c:pt>
                <c:pt idx="12">
                  <c:v>荷蘭</c:v>
                </c:pt>
                <c:pt idx="13">
                  <c:v>芬蘭</c:v>
                </c:pt>
                <c:pt idx="14">
                  <c:v>澳大利亞</c:v>
                </c:pt>
                <c:pt idx="15">
                  <c:v>紐西蘭</c:v>
                </c:pt>
              </c:strCache>
            </c:strRef>
          </c:cat>
          <c:val>
            <c:numRef>
              <c:f>工作表1!$B$3:$B$18</c:f>
              <c:numCache>
                <c:formatCode>0.0_ </c:formatCode>
                <c:ptCount val="16"/>
                <c:pt idx="0">
                  <c:v>15.6</c:v>
                </c:pt>
                <c:pt idx="1">
                  <c:v>15.5</c:v>
                </c:pt>
                <c:pt idx="2" formatCode="General">
                  <c:v>7.3</c:v>
                </c:pt>
                <c:pt idx="3" formatCode="General">
                  <c:v>21.3</c:v>
                </c:pt>
                <c:pt idx="4" formatCode="General">
                  <c:v>13.7</c:v>
                </c:pt>
                <c:pt idx="5" formatCode="General">
                  <c:v>10.7</c:v>
                </c:pt>
                <c:pt idx="6" formatCode="General">
                  <c:v>26.1</c:v>
                </c:pt>
                <c:pt idx="7" formatCode="0.0">
                  <c:v>9.6999999999999993</c:v>
                </c:pt>
                <c:pt idx="8" formatCode="General">
                  <c:v>14.4</c:v>
                </c:pt>
                <c:pt idx="9" formatCode="General">
                  <c:v>0.6</c:v>
                </c:pt>
                <c:pt idx="10" formatCode="General">
                  <c:v>11.3</c:v>
                </c:pt>
                <c:pt idx="11" formatCode="General">
                  <c:v>0.6</c:v>
                </c:pt>
                <c:pt idx="12" formatCode="General">
                  <c:v>2.2000000000000002</c:v>
                </c:pt>
                <c:pt idx="13" formatCode="General">
                  <c:v>11.2</c:v>
                </c:pt>
                <c:pt idx="14" formatCode="General">
                  <c:v>11.8</c:v>
                </c:pt>
                <c:pt idx="15" formatCode="0.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BE-4A57-8F06-2E8389AE799E}"/>
            </c:ext>
          </c:extLst>
        </c:ser>
        <c:ser>
          <c:idx val="1"/>
          <c:order val="1"/>
          <c:tx>
            <c:strRef>
              <c:f>工作表1!$C$2</c:f>
              <c:strCache>
                <c:ptCount val="1"/>
                <c:pt idx="0">
                  <c:v>大學及以上(25-64歲)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invertIfNegative val="0"/>
          <c:cat>
            <c:strRef>
              <c:f>工作表1!$A$3:$A$18</c:f>
              <c:strCache>
                <c:ptCount val="16"/>
                <c:pt idx="0">
                  <c:v>2019年</c:v>
                </c:pt>
                <c:pt idx="1">
                  <c:v>2018年</c:v>
                </c:pt>
                <c:pt idx="2">
                  <c:v>OECD國家平均</c:v>
                </c:pt>
                <c:pt idx="3">
                  <c:v>日本</c:v>
                </c:pt>
                <c:pt idx="4">
                  <c:v>南韓</c:v>
                </c:pt>
                <c:pt idx="5">
                  <c:v>美國</c:v>
                </c:pt>
                <c:pt idx="6">
                  <c:v>加拿大</c:v>
                </c:pt>
                <c:pt idx="7">
                  <c:v>英國</c:v>
                </c:pt>
                <c:pt idx="8">
                  <c:v>法國</c:v>
                </c:pt>
                <c:pt idx="9">
                  <c:v>德國</c:v>
                </c:pt>
                <c:pt idx="10">
                  <c:v>西班牙</c:v>
                </c:pt>
                <c:pt idx="11">
                  <c:v>比利時</c:v>
                </c:pt>
                <c:pt idx="12">
                  <c:v>荷蘭</c:v>
                </c:pt>
                <c:pt idx="13">
                  <c:v>芬蘭</c:v>
                </c:pt>
                <c:pt idx="14">
                  <c:v>澳大利亞</c:v>
                </c:pt>
                <c:pt idx="15">
                  <c:v>紐西蘭</c:v>
                </c:pt>
              </c:strCache>
            </c:strRef>
          </c:cat>
          <c:val>
            <c:numRef>
              <c:f>工作表1!$C$3:$C$18</c:f>
              <c:numCache>
                <c:formatCode>0.0_ </c:formatCode>
                <c:ptCount val="16"/>
                <c:pt idx="0">
                  <c:v>35.1</c:v>
                </c:pt>
                <c:pt idx="1">
                  <c:v>33.4</c:v>
                </c:pt>
                <c:pt idx="2" formatCode="General">
                  <c:v>29.6</c:v>
                </c:pt>
                <c:pt idx="3" formatCode="General">
                  <c:v>30.7</c:v>
                </c:pt>
                <c:pt idx="4" formatCode="General">
                  <c:v>35.299999999999997</c:v>
                </c:pt>
                <c:pt idx="5" formatCode="General">
                  <c:v>36.700000000000003</c:v>
                </c:pt>
                <c:pt idx="6" formatCode="General">
                  <c:v>31.8</c:v>
                </c:pt>
                <c:pt idx="7" formatCode="General">
                  <c:v>36.1</c:v>
                </c:pt>
                <c:pt idx="8" formatCode="0.0">
                  <c:v>22.5</c:v>
                </c:pt>
                <c:pt idx="9" formatCode="0.0">
                  <c:v>28.5</c:v>
                </c:pt>
                <c:pt idx="10" formatCode="General">
                  <c:v>25.9</c:v>
                </c:pt>
                <c:pt idx="11" formatCode="General">
                  <c:v>40.1</c:v>
                </c:pt>
                <c:pt idx="12" formatCode="General">
                  <c:v>36.200000000000003</c:v>
                </c:pt>
                <c:pt idx="13" formatCode="General">
                  <c:v>34</c:v>
                </c:pt>
                <c:pt idx="14" formatCode="General">
                  <c:v>33.9</c:v>
                </c:pt>
                <c:pt idx="15" formatCode="General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BE-4A57-8F06-2E8389AE7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819968"/>
        <c:axId val="211954496"/>
      </c:barChart>
      <c:catAx>
        <c:axId val="140819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1954496"/>
        <c:crosses val="autoZero"/>
        <c:auto val="1"/>
        <c:lblAlgn val="ctr"/>
        <c:lblOffset val="100"/>
        <c:noMultiLvlLbl val="0"/>
      </c:catAx>
      <c:valAx>
        <c:axId val="211954496"/>
        <c:scaling>
          <c:orientation val="minMax"/>
        </c:scaling>
        <c:delete val="0"/>
        <c:axPos val="l"/>
        <c:majorGridlines/>
        <c:numFmt formatCode="0.0_ " sourceLinked="1"/>
        <c:majorTickMark val="out"/>
        <c:minorTickMark val="none"/>
        <c:tickLblPos val="nextTo"/>
        <c:crossAx val="140819968"/>
        <c:crosses val="autoZero"/>
        <c:crossBetween val="between"/>
      </c:valAx>
      <c:spPr>
        <a:solidFill>
          <a:srgbClr val="FFFBF7"/>
        </a:solidFill>
      </c:spPr>
    </c:plotArea>
    <c:legend>
      <c:legendPos val="r"/>
      <c:layout>
        <c:manualLayout>
          <c:xMode val="edge"/>
          <c:yMode val="edge"/>
          <c:x val="0.27953691431853156"/>
          <c:y val="0.88070537508732172"/>
          <c:w val="0.49326857201051733"/>
          <c:h val="0.1192946846182918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699955668356158E-2"/>
          <c:y val="2.076472221001675E-2"/>
          <c:w val="0.95130004433164383"/>
          <c:h val="0.76968953924404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工作表1!$J$2</c:f>
              <c:strCache>
                <c:ptCount val="1"/>
                <c:pt idx="0">
                  <c:v>2016年</c:v>
                </c:pt>
              </c:strCache>
            </c:strRef>
          </c:tx>
          <c:invertIfNegative val="0"/>
          <c:cat>
            <c:strRef>
              <c:f>工作表1!$A$3:$A$18</c:f>
              <c:strCache>
                <c:ptCount val="16"/>
                <c:pt idx="0">
                  <c:v>中華民國</c:v>
                </c:pt>
                <c:pt idx="1">
                  <c:v>OECD國家平均</c:v>
                </c:pt>
                <c:pt idx="2">
                  <c:v>日本</c:v>
                </c:pt>
                <c:pt idx="3">
                  <c:v>南韓</c:v>
                </c:pt>
                <c:pt idx="4">
                  <c:v>美國</c:v>
                </c:pt>
                <c:pt idx="5">
                  <c:v>加拿大</c:v>
                </c:pt>
                <c:pt idx="6">
                  <c:v>英國</c:v>
                </c:pt>
                <c:pt idx="7">
                  <c:v>法國</c:v>
                </c:pt>
                <c:pt idx="8">
                  <c:v>德國</c:v>
                </c:pt>
                <c:pt idx="9">
                  <c:v>義大利</c:v>
                </c:pt>
                <c:pt idx="10">
                  <c:v>西班牙</c:v>
                </c:pt>
                <c:pt idx="11">
                  <c:v>比利時</c:v>
                </c:pt>
                <c:pt idx="12">
                  <c:v>荷蘭</c:v>
                </c:pt>
                <c:pt idx="13">
                  <c:v>芬蘭</c:v>
                </c:pt>
                <c:pt idx="14">
                  <c:v>澳大利亞</c:v>
                </c:pt>
                <c:pt idx="15">
                  <c:v>紐西蘭</c:v>
                </c:pt>
              </c:strCache>
            </c:strRef>
          </c:cat>
          <c:val>
            <c:numRef>
              <c:f>工作表1!$J$3:$J$18</c:f>
              <c:numCache>
                <c:formatCode>General</c:formatCode>
                <c:ptCount val="16"/>
                <c:pt idx="0">
                  <c:v>1.4</c:v>
                </c:pt>
                <c:pt idx="1">
                  <c:v>1.5</c:v>
                </c:pt>
                <c:pt idx="2">
                  <c:v>1.4</c:v>
                </c:pt>
                <c:pt idx="3">
                  <c:v>1.7</c:v>
                </c:pt>
                <c:pt idx="4">
                  <c:v>2.5</c:v>
                </c:pt>
                <c:pt idx="5">
                  <c:v>2.2999999999999998</c:v>
                </c:pt>
                <c:pt idx="6">
                  <c:v>1.7</c:v>
                </c:pt>
                <c:pt idx="7">
                  <c:v>1.4</c:v>
                </c:pt>
                <c:pt idx="8">
                  <c:v>1.2</c:v>
                </c:pt>
                <c:pt idx="9">
                  <c:v>0.9</c:v>
                </c:pt>
                <c:pt idx="10">
                  <c:v>1.2</c:v>
                </c:pt>
                <c:pt idx="11">
                  <c:v>1.5</c:v>
                </c:pt>
                <c:pt idx="12">
                  <c:v>1.7</c:v>
                </c:pt>
                <c:pt idx="13">
                  <c:v>1.7</c:v>
                </c:pt>
                <c:pt idx="14">
                  <c:v>1.9</c:v>
                </c:pt>
                <c:pt idx="15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9-48E1-AF59-FB920CDAF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068800"/>
        <c:axId val="211958528"/>
      </c:barChart>
      <c:catAx>
        <c:axId val="14106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1958528"/>
        <c:crosses val="autoZero"/>
        <c:auto val="0"/>
        <c:lblAlgn val="ctr"/>
        <c:lblOffset val="100"/>
        <c:noMultiLvlLbl val="0"/>
      </c:catAx>
      <c:valAx>
        <c:axId val="211958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068800"/>
        <c:crosses val="autoZero"/>
        <c:crossBetween val="between"/>
        <c:majorUnit val="0.5"/>
      </c:valAx>
      <c:spPr>
        <a:solidFill>
          <a:srgbClr val="FFF7EF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0.05596</cdr:x>
      <cdr:y>0.86263</cdr:y>
    </cdr:from>
    <cdr:to>
      <cdr:x>0.56006</cdr:x>
      <cdr:y>1</cdr:y>
    </cdr:to>
    <cdr:grpSp>
      <cdr:nvGrpSpPr>
        <cdr:cNvPr id="7" name="群組 6">
          <a:extLst xmlns:a="http://schemas.openxmlformats.org/drawingml/2006/main">
            <a:ext uri="{FF2B5EF4-FFF2-40B4-BE49-F238E27FC236}">
              <a16:creationId xmlns:a16="http://schemas.microsoft.com/office/drawing/2014/main" id="{A4D6FCF2-5885-4B94-BB57-DE75D3AB5C32}"/>
            </a:ext>
          </a:extLst>
        </cdr:cNvPr>
        <cdr:cNvGrpSpPr/>
      </cdr:nvGrpSpPr>
      <cdr:grpSpPr>
        <a:xfrm xmlns:a="http://schemas.openxmlformats.org/drawingml/2006/main">
          <a:off x="463814" y="2815072"/>
          <a:ext cx="4178140" cy="448288"/>
          <a:chOff x="463788" y="2815087"/>
          <a:chExt cx="4178183" cy="448273"/>
        </a:xfrm>
      </cdr:grpSpPr>
      <cdr:sp macro="" textlink="">
        <cdr:nvSpPr>
          <cdr:cNvPr id="2" name="文字方塊 1"/>
          <cdr:cNvSpPr txBox="1"/>
        </cdr:nvSpPr>
        <cdr:spPr>
          <a:xfrm xmlns:a="http://schemas.openxmlformats.org/drawingml/2006/main">
            <a:off x="3848164" y="2815087"/>
            <a:ext cx="793807" cy="27699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(2018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200" dirty="0"/>
              <a:t>)</a:t>
            </a:r>
            <a:endParaRPr lang="zh-TW" altLang="en-US" sz="1200" dirty="0"/>
          </a:p>
        </cdr:txBody>
      </cdr:sp>
      <cdr:grpSp>
        <cdr:nvGrpSpPr>
          <cdr:cNvPr id="3" name="群組 2">
            <a:extLst xmlns:a="http://schemas.openxmlformats.org/drawingml/2006/main">
              <a:ext uri="{FF2B5EF4-FFF2-40B4-BE49-F238E27FC236}">
                <a16:creationId xmlns:a16="http://schemas.microsoft.com/office/drawing/2014/main" id="{0E05E640-EC17-43BC-9A62-D1029A4CBC28}"/>
              </a:ext>
            </a:extLst>
          </cdr:cNvPr>
          <cdr:cNvGrpSpPr/>
        </cdr:nvGrpSpPr>
        <cdr:grpSpPr>
          <a:xfrm xmlns:a="http://schemas.openxmlformats.org/drawingml/2006/main">
            <a:off x="463788" y="2953588"/>
            <a:ext cx="615554" cy="309772"/>
            <a:chOff x="892962" y="5392106"/>
            <a:chExt cx="615554" cy="309772"/>
          </a:xfrm>
        </cdr:grpSpPr>
        <cdr:sp macro="" textlink="">
          <cdr:nvSpPr>
            <cdr:cNvPr id="4" name="文字方塊 2"/>
            <cdr:cNvSpPr txBox="1"/>
          </cdr:nvSpPr>
          <cdr:spPr>
            <a:xfrm xmlns:a="http://schemas.openxmlformats.org/drawingml/2006/main">
              <a:off x="892962" y="5517212"/>
              <a:ext cx="615554" cy="184666"/>
            </a:xfrm>
            <a:prstGeom xmlns:a="http://schemas.openxmlformats.org/drawingml/2006/main" prst="rect">
              <a:avLst/>
            </a:prstGeom>
            <a:ln xmlns:a="http://schemas.openxmlformats.org/drawingml/2006/main" w="19050">
              <a:noFill/>
            </a:ln>
          </cdr:spPr>
          <cdr:txBody>
            <a:bodyPr xmlns:a="http://schemas.openxmlformats.org/drawingml/2006/main" wrap="none" lIns="0" tIns="0" rIns="0" bIns="0" rtlCol="0">
              <a:spAutoFit/>
            </a:bodyPr>
            <a:lstStyle xmlns:a="http://schemas.openxmlformats.org/drawingml/2006/main"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ctr"/>
              <a:r>
                <a:rPr lang="zh-TW" altLang="en-US" sz="12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中華民國</a:t>
              </a:r>
            </a:p>
          </cdr:txBody>
        </cdr:sp>
        <cdr:sp macro="" textlink="">
          <cdr:nvSpPr>
            <cdr:cNvPr id="5" name="左大括弧 4"/>
            <cdr:cNvSpPr/>
          </cdr:nvSpPr>
          <cdr:spPr>
            <a:xfrm xmlns:a="http://schemas.openxmlformats.org/drawingml/2006/main" rot="16200000">
              <a:off x="1146441" y="5213951"/>
              <a:ext cx="108596" cy="464905"/>
            </a:xfrm>
            <a:prstGeom xmlns:a="http://schemas.openxmlformats.org/drawingml/2006/main" prst="leftBrace">
              <a:avLst>
                <a:gd name="adj1" fmla="val 17152"/>
                <a:gd name="adj2" fmla="val 50000"/>
              </a:avLst>
            </a:prstGeom>
            <a:ln xmlns:a="http://schemas.openxmlformats.org/drawingml/2006/main" w="19050">
              <a:solidFill>
                <a:srgbClr val="7030A0"/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zh-TW">
                <a:solidFill>
                  <a:srgbClr val="00B050"/>
                </a:solidFill>
              </a:endParaRPr>
            </a:p>
          </cdr:txBody>
        </cdr:sp>
      </cdr:grp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9416E-CADA-4444-9445-57C08B6BB510}" type="datetimeFigureOut">
              <a:rPr lang="zh-TW" altLang="en-US" smtClean="0"/>
              <a:pPr/>
              <a:t>2022/5/20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E6D38-5A1A-4520-BF92-37D304D717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342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CD099-F326-4DC6-A6B3-FB829EE35746}" type="datetimeFigureOut">
              <a:rPr lang="zh-TW" altLang="en-US" smtClean="0"/>
              <a:t>2022/5/20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99027-9A58-4538-A861-742830501C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86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99027-9A58-4538-A861-742830501CAE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46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99027-9A58-4538-A861-742830501CA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26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BE42-C2AB-4CA6-811D-79105BB539D6}" type="datetimeFigureOut">
              <a:rPr lang="zh-TW" altLang="en-US" smtClean="0"/>
              <a:pPr/>
              <a:t>2022/5/20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5FEA-7685-44E1-9625-CEA3EB347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09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BE42-C2AB-4CA6-811D-79105BB539D6}" type="datetimeFigureOut">
              <a:rPr lang="zh-TW" altLang="en-US" smtClean="0"/>
              <a:pPr/>
              <a:t>2022/5/20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5FEA-7685-44E1-9625-CEA3EB347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49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BE42-C2AB-4CA6-811D-79105BB539D6}" type="datetimeFigureOut">
              <a:rPr lang="zh-TW" altLang="en-US" smtClean="0"/>
              <a:pPr/>
              <a:t>2022/5/20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5FEA-7685-44E1-9625-CEA3EB347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84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BE42-C2AB-4CA6-811D-79105BB539D6}" type="datetimeFigureOut">
              <a:rPr lang="zh-TW" altLang="en-US" smtClean="0"/>
              <a:pPr/>
              <a:t>2022/5/20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5FEA-7685-44E1-9625-CEA3EB347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28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BE42-C2AB-4CA6-811D-79105BB539D6}" type="datetimeFigureOut">
              <a:rPr lang="zh-TW" altLang="en-US" smtClean="0"/>
              <a:pPr/>
              <a:t>2022/5/20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5FEA-7685-44E1-9625-CEA3EB347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12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BE42-C2AB-4CA6-811D-79105BB539D6}" type="datetimeFigureOut">
              <a:rPr lang="zh-TW" altLang="en-US" smtClean="0"/>
              <a:pPr/>
              <a:t>2022/5/20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5FEA-7685-44E1-9625-CEA3EB347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81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BE42-C2AB-4CA6-811D-79105BB539D6}" type="datetimeFigureOut">
              <a:rPr lang="zh-TW" altLang="en-US" smtClean="0"/>
              <a:pPr/>
              <a:t>2022/5/20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5FEA-7685-44E1-9625-CEA3EB347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47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BE42-C2AB-4CA6-811D-79105BB539D6}" type="datetimeFigureOut">
              <a:rPr lang="zh-TW" altLang="en-US" smtClean="0"/>
              <a:pPr/>
              <a:t>2022/5/20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5FEA-7685-44E1-9625-CEA3EB347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78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BE42-C2AB-4CA6-811D-79105BB539D6}" type="datetimeFigureOut">
              <a:rPr lang="zh-TW" altLang="en-US" smtClean="0"/>
              <a:pPr/>
              <a:t>2022/5/20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5FEA-7685-44E1-9625-CEA3EB347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79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BE42-C2AB-4CA6-811D-79105BB539D6}" type="datetimeFigureOut">
              <a:rPr lang="zh-TW" altLang="en-US" smtClean="0"/>
              <a:pPr/>
              <a:t>2022/5/20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5FEA-7685-44E1-9625-CEA3EB347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36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BE42-C2AB-4CA6-811D-79105BB539D6}" type="datetimeFigureOut">
              <a:rPr lang="zh-TW" altLang="en-US" smtClean="0"/>
              <a:pPr/>
              <a:t>2022/5/20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5FEA-7685-44E1-9625-CEA3EB347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570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2BE42-C2AB-4CA6-811D-79105BB539D6}" type="datetimeFigureOut">
              <a:rPr lang="zh-TW" altLang="en-US" smtClean="0"/>
              <a:pPr/>
              <a:t>2022/5/20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95FEA-7685-44E1-9625-CEA3EB347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08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08520" y="0"/>
            <a:ext cx="9361040" cy="764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高等教育與職業訓練圖表彙編</a:t>
            </a:r>
          </a:p>
        </p:txBody>
      </p:sp>
      <p:sp>
        <p:nvSpPr>
          <p:cNvPr id="7" name="文字版面配置區 4"/>
          <p:cNvSpPr txBox="1">
            <a:spLocks/>
          </p:cNvSpPr>
          <p:nvPr/>
        </p:nvSpPr>
        <p:spPr>
          <a:xfrm>
            <a:off x="561152" y="836712"/>
            <a:ext cx="8352928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hangingPunct="0">
              <a:lnSpc>
                <a:spcPts val="2400"/>
              </a:lnSpc>
              <a:spcBef>
                <a:spcPts val="0"/>
              </a:spcBef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>
          <a:xfrm>
            <a:off x="179512" y="950086"/>
            <a:ext cx="8856984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大專校院學校數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大專校院教師數與學生數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大專校院生師比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大專校院畢業生數與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20-24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歲青年失業率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大專校院就讀科技類科系女性學生人數比率與兩性差距趨勢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主要國家高等教育學生占總人口比率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主要國家受高等教育之人口比率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主要國家政府高等教育經費占國內生產毛額比率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公立職訓中心開結訓人數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技能檢定合格數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按級別分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十一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技能檢定合格數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按職類別分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400"/>
              </a:lnSpc>
              <a:buNone/>
            </a:pP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7961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08520" y="0"/>
            <a:ext cx="9361040" cy="764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九、公立職訓中心開結訓人數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39552" y="83671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5098" y="6021288"/>
            <a:ext cx="8397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0463" indent="-1160463" algn="just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註：自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95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年起</a:t>
            </a:r>
            <a:r>
              <a:rPr lang="zh-TW" altLang="en-US" sz="1400" dirty="0">
                <a:solidFill>
                  <a:prstClr val="black"/>
                </a:solidFill>
                <a:latin typeface="新細明體"/>
                <a:ea typeface="新細明體"/>
                <a:cs typeface="Times New Roman" pitchFamily="18" charset="0"/>
              </a:rPr>
              <a:t>，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公立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職業訓練中心逐漸將訓練課程委外辦理</a:t>
            </a:r>
            <a:r>
              <a:rPr lang="zh-TW" altLang="en-US" sz="1400" dirty="0">
                <a:solidFill>
                  <a:prstClr val="black"/>
                </a:solidFill>
                <a:latin typeface="新細明體"/>
                <a:ea typeface="新細明體"/>
                <a:cs typeface="Times New Roman" pitchFamily="18" charset="0"/>
              </a:rPr>
              <a:t>。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1160463" indent="-1160463" algn="just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資料來源： 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1.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勞動部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-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勞動統計查詢網</a:t>
            </a:r>
            <a:r>
              <a:rPr lang="zh-TW" altLang="en-US" sz="1400" dirty="0">
                <a:solidFill>
                  <a:prstClr val="black"/>
                </a:solidFill>
                <a:latin typeface="文鼎粗魏碑" pitchFamily="65" charset="-120"/>
                <a:ea typeface="文鼎粗魏碑" pitchFamily="65" charset="-120"/>
                <a:cs typeface="Times New Roman" pitchFamily="18" charset="0"/>
              </a:rPr>
              <a:t>。</a:t>
            </a:r>
            <a:endParaRPr lang="en-US" altLang="zh-TW" sz="1400" dirty="0">
              <a:solidFill>
                <a:prstClr val="black"/>
              </a:solidFill>
              <a:latin typeface="文鼎粗魏碑" pitchFamily="65" charset="-120"/>
              <a:ea typeface="文鼎粗魏碑" pitchFamily="65" charset="-120"/>
              <a:cs typeface="Times New Roman" pitchFamily="18" charset="0"/>
            </a:endParaRPr>
          </a:p>
          <a:p>
            <a:pPr marL="1160463" indent="-1160463" algn="just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                2.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資訊查詢時間為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111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月；國發會整理。</a:t>
            </a:r>
          </a:p>
        </p:txBody>
      </p:sp>
      <p:sp>
        <p:nvSpPr>
          <p:cNvPr id="7" name="文字版面配置區 4"/>
          <p:cNvSpPr txBox="1">
            <a:spLocks/>
          </p:cNvSpPr>
          <p:nvPr/>
        </p:nvSpPr>
        <p:spPr>
          <a:xfrm>
            <a:off x="211812" y="859607"/>
            <a:ext cx="8656959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just" hangingPunct="0">
              <a:lnSpc>
                <a:spcPts val="2400"/>
              </a:lnSpc>
              <a:spcBef>
                <a:spcPts val="0"/>
              </a:spcBef>
            </a:pP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年公立職訓中心職前訓練開訓人數為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9,874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人，結訓人數為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8,641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人；在職訓練開訓人數為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8,690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人，結訓人數為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7,518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1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5589C889-5A66-4D82-A594-207CAD2EFB4D}"/>
              </a:ext>
            </a:extLst>
          </p:cNvPr>
          <p:cNvGrpSpPr/>
          <p:nvPr/>
        </p:nvGrpSpPr>
        <p:grpSpPr>
          <a:xfrm>
            <a:off x="411088" y="1556791"/>
            <a:ext cx="8337376" cy="4441602"/>
            <a:chOff x="411088" y="1556791"/>
            <a:chExt cx="8337376" cy="4441602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EAD6035F-106D-49EF-A36B-E01307AE5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088" y="1556791"/>
              <a:ext cx="8337376" cy="4441602"/>
            </a:xfrm>
            <a:prstGeom prst="rect">
              <a:avLst/>
            </a:prstGeom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8EF770E8-DD9E-49B5-A1C5-2025E4376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736" y="4264821"/>
              <a:ext cx="523875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8DF572A6-B896-460A-8C9F-A40E4D55D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2890" y="4576371"/>
              <a:ext cx="554784" cy="323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917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08520" y="0"/>
            <a:ext cx="9361040" cy="764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十、技能檢定合格數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按級別分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83671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文字版面配置區 4"/>
          <p:cNvSpPr txBox="1">
            <a:spLocks/>
          </p:cNvSpPr>
          <p:nvPr/>
        </p:nvSpPr>
        <p:spPr>
          <a:xfrm>
            <a:off x="251520" y="836712"/>
            <a:ext cx="8784976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hangingPunc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zh-TW" altLang="en-US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版面配置區 4"/>
          <p:cNvSpPr txBox="1">
            <a:spLocks/>
          </p:cNvSpPr>
          <p:nvPr/>
        </p:nvSpPr>
        <p:spPr>
          <a:xfrm>
            <a:off x="323528" y="832454"/>
            <a:ext cx="8568952" cy="1208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hangingPunct="0">
              <a:lnSpc>
                <a:spcPts val="2600"/>
              </a:lnSpc>
              <a:spcBef>
                <a:spcPts val="0"/>
              </a:spcBef>
            </a:pP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年來，技能檢定合格數呈先增後減的趨勢，自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年達發證高峰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3,212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張後，逐年趨減至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年之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4,019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張，合格率為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62.03%</a:t>
            </a:r>
          </a:p>
          <a:p>
            <a:pPr marL="265113" indent="-265113" hangingPunct="0">
              <a:lnSpc>
                <a:spcPts val="2600"/>
              </a:lnSpc>
              <a:spcBef>
                <a:spcPts val="0"/>
              </a:spcBef>
            </a:pP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年發證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數以丙級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2,803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張，占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79.95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％最多；乙級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2,991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張，占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17.26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％次之，甲級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553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張，占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0.29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％最低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91952" y="630932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0463" indent="-1160463" algn="just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資料來源： 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1.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勞動部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勞動統計查詢網。</a:t>
            </a:r>
          </a:p>
          <a:p>
            <a:pPr marL="1160463" indent="-1160463" algn="just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                2.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資訊查詢時間為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111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月；國發會整理。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8669F78-487E-44DF-891D-8D67964C85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98" y="2204864"/>
            <a:ext cx="4752527" cy="403244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171ED8F-2C3D-474F-A0B4-773F3AF9E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49" y="2046300"/>
            <a:ext cx="3807266" cy="450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11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-194332" y="0"/>
            <a:ext cx="9361040" cy="6741368"/>
            <a:chOff x="-194332" y="0"/>
            <a:chExt cx="9361040" cy="6741368"/>
          </a:xfrm>
        </p:grpSpPr>
        <p:sp>
          <p:nvSpPr>
            <p:cNvPr id="4" name="Rectangle 2"/>
            <p:cNvSpPr txBox="1">
              <a:spLocks noChangeArrowheads="1"/>
            </p:cNvSpPr>
            <p:nvPr/>
          </p:nvSpPr>
          <p:spPr>
            <a:xfrm>
              <a:off x="-194332" y="0"/>
              <a:ext cx="936104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zh-TW" altLang="en-US" sz="36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十一、技能檢定合格數 </a:t>
              </a:r>
              <a:r>
                <a:rPr lang="en-US" altLang="zh-TW" sz="36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–</a:t>
              </a:r>
              <a:r>
                <a:rPr lang="zh-TW" altLang="en-US" sz="36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按職類別分</a:t>
              </a: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39552" y="836712"/>
              <a:ext cx="7848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36757" y="6002704"/>
              <a:ext cx="82089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60463" indent="-1160463" algn="just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資料來源： 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1.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勞動部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-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勞動統計查詢網。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1160463" indent="-1160463" algn="just"/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                     2.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資訊查詢時間為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111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年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2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月；國發會整理。</a:t>
              </a:r>
            </a:p>
            <a:p>
              <a:pPr marL="1160463" indent="-1160463" algn="just"/>
              <a:endParaRPr lang="en-US" altLang="zh-TW" sz="1400" dirty="0">
                <a:solidFill>
                  <a:prstClr val="black"/>
                </a:solidFill>
                <a:latin typeface="文鼎粗魏碑" pitchFamily="65" charset="-120"/>
                <a:ea typeface="文鼎粗魏碑" pitchFamily="65" charset="-120"/>
                <a:cs typeface="Times New Roman" pitchFamily="18" charset="0"/>
              </a:endParaRPr>
            </a:p>
          </p:txBody>
        </p:sp>
        <p:sp>
          <p:nvSpPr>
            <p:cNvPr id="7" name="文字版面配置區 4"/>
            <p:cNvSpPr txBox="1">
              <a:spLocks/>
            </p:cNvSpPr>
            <p:nvPr/>
          </p:nvSpPr>
          <p:spPr>
            <a:xfrm>
              <a:off x="236757" y="908720"/>
              <a:ext cx="8655723" cy="14401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5113" indent="-265113" algn="just" hangingPunct="0">
                <a:lnSpc>
                  <a:spcPts val="2400"/>
                </a:lnSpc>
                <a:spcBef>
                  <a:spcPts val="0"/>
                </a:spcBef>
              </a:pP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年技能檢定合格證書共發放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23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4,019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張，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其中以</a:t>
              </a:r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職業安全衛生操作職類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4,051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張）最多，</a:t>
              </a:r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餐飲服務職類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312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張）次之，</a:t>
              </a:r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資訊職類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3,747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張）再次之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C2D1F09A-470A-4DDC-B76A-98D87FB43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4" y="1931423"/>
            <a:ext cx="8886392" cy="401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1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08520" y="0"/>
            <a:ext cx="9361040" cy="764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一、大專校院學校數</a:t>
            </a:r>
          </a:p>
        </p:txBody>
      </p:sp>
      <p:sp>
        <p:nvSpPr>
          <p:cNvPr id="7" name="文字版面配置區 4"/>
          <p:cNvSpPr txBox="1">
            <a:spLocks/>
          </p:cNvSpPr>
          <p:nvPr/>
        </p:nvSpPr>
        <p:spPr>
          <a:xfrm>
            <a:off x="473490" y="1052736"/>
            <a:ext cx="8352928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hangingPunct="0">
              <a:lnSpc>
                <a:spcPts val="2400"/>
              </a:lnSpc>
              <a:spcBef>
                <a:spcPts val="0"/>
              </a:spcBef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>
          <a:xfrm>
            <a:off x="125760" y="842760"/>
            <a:ext cx="8892480" cy="1290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just" hangingPunct="0">
              <a:lnSpc>
                <a:spcPts val="2400"/>
              </a:lnSpc>
              <a:spcBef>
                <a:spcPts val="0"/>
              </a:spcBef>
            </a:pP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學年，我國大專校院學校數共計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149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所，其中大學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126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所、學院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所、專科學校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endParaRPr lang="en-US" altLang="zh-TW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indent="-265113" algn="just" hangingPunct="0">
              <a:lnSpc>
                <a:spcPts val="2400"/>
              </a:lnSpc>
              <a:spcBef>
                <a:spcPts val="0"/>
              </a:spcBef>
            </a:pP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年來，大學數量持續上升，自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57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所成長至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學年度之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126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所，增加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69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所；學院校數歷經改變，自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學年由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78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所成長至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91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學年之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78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所高峰後，開始逐年減少；專科校數於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學年為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所，大幅減少至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91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學年的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所，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學年為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-13441" y="6156593"/>
            <a:ext cx="94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0463" indent="-1160463" algn="just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資料來源：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教育部統計處網站，主要統計表 ─ 歷年</a:t>
            </a:r>
            <a:r>
              <a:rPr lang="zh-TW" altLang="en-US" sz="1600" dirty="0">
                <a:latin typeface="新細明體"/>
                <a:ea typeface="新細明體"/>
                <a:cs typeface="Times New Roman" pitchFamily="18" charset="0"/>
              </a:rPr>
              <a:t>，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各級學校</a:t>
            </a:r>
            <a:r>
              <a:rPr lang="zh-TW" altLang="en-US" sz="1600" dirty="0">
                <a:latin typeface="新細明體"/>
                <a:ea typeface="新細明體"/>
                <a:cs typeface="Times New Roman" pitchFamily="18" charset="0"/>
              </a:rPr>
              <a:t>，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各級學校概況表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(80~110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學年度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 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1160463" indent="-1160463" algn="just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              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資訊查詢時間為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111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5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月；國發會整理。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0517B1D-674C-44BB-BE84-6678091CB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2" y="2060849"/>
            <a:ext cx="8352928" cy="409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1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07504" y="17208"/>
            <a:ext cx="9036496" cy="6746809"/>
            <a:chOff x="-149393" y="17208"/>
            <a:chExt cx="9636193" cy="6746809"/>
          </a:xfrm>
        </p:grpSpPr>
        <p:sp>
          <p:nvSpPr>
            <p:cNvPr id="4" name="Rectangle 2"/>
            <p:cNvSpPr txBox="1">
              <a:spLocks noChangeArrowheads="1"/>
            </p:cNvSpPr>
            <p:nvPr/>
          </p:nvSpPr>
          <p:spPr>
            <a:xfrm>
              <a:off x="-149393" y="17208"/>
              <a:ext cx="936104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二、大專校院教師數與學生數</a:t>
              </a: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498679" y="853920"/>
              <a:ext cx="7848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7" name="文字版面配置區 4"/>
            <p:cNvSpPr txBox="1">
              <a:spLocks/>
            </p:cNvSpPr>
            <p:nvPr/>
          </p:nvSpPr>
          <p:spPr>
            <a:xfrm>
              <a:off x="-149393" y="853920"/>
              <a:ext cx="9521554" cy="19990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5113" indent="-265113" hangingPunct="0">
                <a:lnSpc>
                  <a:spcPts val="2400"/>
                </a:lnSpc>
                <a:spcBef>
                  <a:spcPts val="0"/>
                </a:spcBef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我國大專校院教師數於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學年計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5,119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人，大專校院學生數為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118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5,830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hangingPunct="0">
                <a:lnSpc>
                  <a:spcPts val="24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 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大學教師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2,704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人、學院教師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778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人、專科學校教師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1,637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hangingPunct="0">
                <a:lnSpc>
                  <a:spcPts val="24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 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大學學生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7,255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人、學院學生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4,906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人、專科學校學生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3,669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5113" indent="-265113" hangingPunct="0">
                <a:lnSpc>
                  <a:spcPts val="2400"/>
                </a:lnSpc>
                <a:spcBef>
                  <a:spcPts val="0"/>
                </a:spcBef>
              </a:pP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至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學年，大專校院教師數呈下降趨勢，自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學年之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5.1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萬人，降至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學年之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4.5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5113" indent="-265113" hangingPunct="0">
                <a:lnSpc>
                  <a:spcPts val="2400"/>
                </a:lnSpc>
                <a:spcBef>
                  <a:spcPts val="0"/>
                </a:spcBef>
              </a:pP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至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學年，大專校院學生數呈先增後減的趨勢，自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學年的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135.2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萬人逐年上升至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101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學年的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135.5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萬人，後逐年下降至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學年的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118.6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-149393" y="6179242"/>
              <a:ext cx="96361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60463" indent="-1160463" algn="just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資料來源：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1.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教育部統計處網站，主要統計表 ─ 歷年</a:t>
              </a:r>
              <a:r>
                <a:rPr lang="zh-TW" altLang="en-US" sz="1600" dirty="0">
                  <a:latin typeface="新細明體"/>
                  <a:ea typeface="新細明體"/>
                  <a:cs typeface="Times New Roman" pitchFamily="18" charset="0"/>
                </a:rPr>
                <a:t>，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各級學校</a:t>
              </a:r>
              <a:r>
                <a:rPr lang="zh-TW" altLang="en-US" sz="1600" dirty="0">
                  <a:latin typeface="新細明體"/>
                  <a:ea typeface="新細明體"/>
                  <a:cs typeface="Times New Roman" pitchFamily="18" charset="0"/>
                </a:rPr>
                <a:t>，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各級學校概況表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(80~110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學年度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)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。  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1160463" indent="-1160463" algn="just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                    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2.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資訊查詢時間為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111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年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5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月；國發會整理。</a:t>
              </a: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1515B4CC-8148-4597-863C-3408B16209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4320480" cy="347032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75DE9D3-B778-448D-A6E4-76BAE871A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08921"/>
            <a:ext cx="4464495" cy="347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6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62722" y="0"/>
            <a:ext cx="8982031" cy="6783197"/>
            <a:chOff x="-171399" y="0"/>
            <a:chExt cx="9486800" cy="6783197"/>
          </a:xfrm>
        </p:grpSpPr>
        <p:sp>
          <p:nvSpPr>
            <p:cNvPr id="4" name="Rectangle 2"/>
            <p:cNvSpPr txBox="1">
              <a:spLocks noChangeArrowheads="1"/>
            </p:cNvSpPr>
            <p:nvPr/>
          </p:nvSpPr>
          <p:spPr>
            <a:xfrm>
              <a:off x="-108520" y="0"/>
              <a:ext cx="936104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三、大專校院生師比</a:t>
              </a: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-171399" y="836712"/>
              <a:ext cx="9486800" cy="5946485"/>
              <a:chOff x="-171399" y="836712"/>
              <a:chExt cx="9486800" cy="5946485"/>
            </a:xfrm>
          </p:grpSpPr>
          <p:sp>
            <p:nvSpPr>
              <p:cNvPr id="6" name="文字方塊 5"/>
              <p:cNvSpPr txBox="1"/>
              <p:nvPr/>
            </p:nvSpPr>
            <p:spPr>
              <a:xfrm>
                <a:off x="539552" y="836712"/>
                <a:ext cx="7848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TW" altLang="en-US" dirty="0"/>
              </a:p>
            </p:txBody>
          </p:sp>
          <p:sp>
            <p:nvSpPr>
              <p:cNvPr id="8" name="文字方塊 7"/>
              <p:cNvSpPr txBox="1"/>
              <p:nvPr/>
            </p:nvSpPr>
            <p:spPr>
              <a:xfrm>
                <a:off x="-171399" y="6198422"/>
                <a:ext cx="948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60463" indent="-1160463" algn="just"/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資料來源：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1.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教育部統計處網站，主要統計表 ─ 歷年</a:t>
                </a:r>
                <a:r>
                  <a:rPr lang="zh-TW" altLang="en-US" sz="1600" dirty="0">
                    <a:latin typeface="新細明體"/>
                    <a:ea typeface="新細明體"/>
                    <a:cs typeface="Times New Roman" pitchFamily="18" charset="0"/>
                  </a:rPr>
                  <a:t>，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各級學校</a:t>
                </a:r>
                <a:r>
                  <a:rPr lang="zh-TW" altLang="en-US" sz="1600" dirty="0">
                    <a:latin typeface="新細明體"/>
                    <a:ea typeface="新細明體"/>
                    <a:cs typeface="Times New Roman" pitchFamily="18" charset="0"/>
                  </a:rPr>
                  <a:t>，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各級學校概況表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(80~110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學年度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)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。  </a:t>
                </a:r>
                <a:endPara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endParaRPr>
              </a:p>
              <a:p>
                <a:pPr marL="1160463" indent="-1160463" algn="just"/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                    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2.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資訊查詢時間為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111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年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5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月；國發會整理。</a:t>
                </a:r>
              </a:p>
            </p:txBody>
          </p:sp>
        </p:grp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3" y="5381015"/>
            <a:ext cx="3603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14" y="5248892"/>
            <a:ext cx="3968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字版面配置區 4"/>
          <p:cNvSpPr txBox="1">
            <a:spLocks/>
          </p:cNvSpPr>
          <p:nvPr/>
        </p:nvSpPr>
        <p:spPr>
          <a:xfrm>
            <a:off x="-37999" y="836712"/>
            <a:ext cx="8804299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lnSpc>
                <a:spcPts val="24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000" dirty="0">
                <a:latin typeface="新細明體"/>
                <a:ea typeface="新細明體"/>
              </a:rPr>
              <a:t>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年來，大專校院生師比有持續上升之趨勢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hangingPunct="0">
              <a:lnSpc>
                <a:spcPts val="2400"/>
              </a:lnSpc>
              <a:spcBef>
                <a:spcPts val="600"/>
              </a:spcBef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專科學校：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學年之生師比為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20.56%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學年生師比為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26.58%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，成長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6.02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個百分點           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hangingPunct="0">
              <a:lnSpc>
                <a:spcPts val="24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        院：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學年之生師比為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20.2%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學年生師比為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15.44%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，下降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4.76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個百分點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hangingPunct="0">
              <a:lnSpc>
                <a:spcPts val="24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        學：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學年之生師比為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19.96%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學年生師比為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21.81%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，成長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2.21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個百分點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hangingPunct="0">
              <a:lnSpc>
                <a:spcPts val="2400"/>
              </a:lnSpc>
              <a:spcBef>
                <a:spcPts val="0"/>
              </a:spcBef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C9611E3-EFEE-4380-AD17-ABD6C60A7A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0" y="2132856"/>
            <a:ext cx="8226748" cy="406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0" y="0"/>
            <a:ext cx="9144000" cy="6858000"/>
            <a:chOff x="-218294" y="0"/>
            <a:chExt cx="9614830" cy="6858000"/>
          </a:xfrm>
        </p:grpSpPr>
        <p:sp>
          <p:nvSpPr>
            <p:cNvPr id="6" name="文字方塊 5"/>
            <p:cNvSpPr txBox="1"/>
            <p:nvPr/>
          </p:nvSpPr>
          <p:spPr>
            <a:xfrm>
              <a:off x="473490" y="836712"/>
              <a:ext cx="7848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7" name="文字版面配置區 4"/>
            <p:cNvSpPr txBox="1">
              <a:spLocks/>
            </p:cNvSpPr>
            <p:nvPr/>
          </p:nvSpPr>
          <p:spPr>
            <a:xfrm>
              <a:off x="282853" y="853114"/>
              <a:ext cx="8640960" cy="127727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5113" indent="-265113" algn="just" hangingPunct="0">
                <a:spcBef>
                  <a:spcPts val="0"/>
                </a:spcBef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近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年來，大專校院畢業生數從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90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月之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26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6,561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人，大幅成長至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94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月之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33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6,865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人，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95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月後則趨於平穩，至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月為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28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4,414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5113" indent="-265113" algn="just" hangingPunct="0">
                <a:spcBef>
                  <a:spcPts val="600"/>
                </a:spcBef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我國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20-24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歲年齡組失業率較全國平均失業率高，雖自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90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年至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98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年二者間之差距呈拉大趨勢，但自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98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年後，此差距維持在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至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個百分點內</a:t>
              </a:r>
            </a:p>
          </p:txBody>
        </p:sp>
        <p:sp>
          <p:nvSpPr>
            <p:cNvPr id="10" name="Rectangle 2"/>
            <p:cNvSpPr txBox="1">
              <a:spLocks noChangeArrowheads="1"/>
            </p:cNvSpPr>
            <p:nvPr/>
          </p:nvSpPr>
          <p:spPr>
            <a:xfrm>
              <a:off x="-108520" y="0"/>
              <a:ext cx="936104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四、大專校院畢業生數與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20-24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歲青年失業率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-218294" y="6027003"/>
              <a:ext cx="96148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60463" indent="-1160463" algn="just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資料來源：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1.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教育部統計處網站，主要統計表 ─ 歷年</a:t>
              </a:r>
              <a:r>
                <a:rPr lang="zh-TW" altLang="en-US" sz="1600" dirty="0">
                  <a:latin typeface="新細明體"/>
                  <a:ea typeface="新細明體"/>
                  <a:cs typeface="Times New Roman" pitchFamily="18" charset="0"/>
                </a:rPr>
                <a:t>，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各級學校</a:t>
              </a:r>
              <a:r>
                <a:rPr lang="zh-TW" altLang="en-US" sz="1600" dirty="0">
                  <a:latin typeface="新細明體"/>
                  <a:ea typeface="新細明體"/>
                  <a:cs typeface="Times New Roman" pitchFamily="18" charset="0"/>
                </a:rPr>
                <a:t>，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各級學校概況表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(80~110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學年度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)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。  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1160463" indent="-1160463" algn="just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                    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2.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行政院主計總處網站，就業失業統計資料查詢系統</a:t>
              </a:r>
              <a:r>
                <a:rPr lang="zh-TW" altLang="en-US" sz="1600" dirty="0">
                  <a:latin typeface="新細明體"/>
                  <a:ea typeface="新細明體"/>
                  <a:cs typeface="Times New Roman" pitchFamily="18" charset="0"/>
                </a:rPr>
                <a:t>。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1160463" indent="-1160463" algn="just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                    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3.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資訊查詢時間為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111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年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5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月；國發會整理。</a:t>
              </a: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87AEE685-46B6-49B2-934E-4DB1BF7790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" y="2146789"/>
            <a:ext cx="9144000" cy="387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五、大專校院就讀科技類科系女性學生人數比率與兩性差距趨勢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39552" y="78534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文字版面配置區 4"/>
          <p:cNvSpPr txBox="1">
            <a:spLocks/>
          </p:cNvSpPr>
          <p:nvPr/>
        </p:nvSpPr>
        <p:spPr>
          <a:xfrm>
            <a:off x="251520" y="785342"/>
            <a:ext cx="8784976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hangingPunc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zh-TW" altLang="en-US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版面配置區 4"/>
          <p:cNvSpPr txBox="1">
            <a:spLocks/>
          </p:cNvSpPr>
          <p:nvPr/>
        </p:nvSpPr>
        <p:spPr>
          <a:xfrm>
            <a:off x="395536" y="836712"/>
            <a:ext cx="8496944" cy="143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hangingPunct="0">
              <a:lnSpc>
                <a:spcPts val="2400"/>
              </a:lnSpc>
              <a:spcBef>
                <a:spcPts val="0"/>
              </a:spcBef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學年我國大專校院科技類科學生人數約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萬餘人，較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學年減少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8.3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萬人，其中女學生為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19.6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萬人，約占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36.9%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學年提高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個百分點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indent="-265113" hangingPunct="0">
              <a:lnSpc>
                <a:spcPts val="2400"/>
              </a:lnSpc>
              <a:spcBef>
                <a:spcPts val="600"/>
              </a:spcBef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學年女性學生就讀比率為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36.9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％，男性學生則為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63.1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％，兩者差距從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學年之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34.7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個百分點，至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學年縮小為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26.2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個百分點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hangingPunc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zh-TW" altLang="en-US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-72008" y="6274971"/>
            <a:ext cx="94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0463" indent="-1160463" algn="just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資料來源：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教育部統計處網站，主要統計表 ─ 歷年</a:t>
            </a:r>
            <a:r>
              <a:rPr lang="zh-TW" altLang="en-US" sz="1600" dirty="0">
                <a:latin typeface="新細明體"/>
                <a:ea typeface="新細明體"/>
                <a:cs typeface="Times New Roman" pitchFamily="18" charset="0"/>
              </a:rPr>
              <a:t>，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大專校院</a:t>
            </a:r>
            <a:r>
              <a:rPr lang="zh-TW" altLang="en-US" sz="1600" dirty="0">
                <a:latin typeface="新細明體"/>
                <a:ea typeface="新細明體"/>
                <a:cs typeface="Times New Roman" pitchFamily="18" charset="0"/>
              </a:rPr>
              <a:t>，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大專校院概況表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(80~110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學年度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 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1160463" indent="-1160463" algn="just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              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資訊查詢時間為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111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5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月；國發會整理。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00BB5ED-180F-4D8E-933A-687B98140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5501"/>
            <a:ext cx="8185345" cy="40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5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0" y="0"/>
            <a:ext cx="9144000" cy="7173416"/>
            <a:chOff x="-108520" y="0"/>
            <a:chExt cx="9361040" cy="7173416"/>
          </a:xfrm>
        </p:grpSpPr>
        <p:sp>
          <p:nvSpPr>
            <p:cNvPr id="4" name="Rectangle 2"/>
            <p:cNvSpPr txBox="1">
              <a:spLocks noChangeArrowheads="1"/>
            </p:cNvSpPr>
            <p:nvPr/>
          </p:nvSpPr>
          <p:spPr>
            <a:xfrm>
              <a:off x="-108520" y="0"/>
              <a:ext cx="936104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zh-TW" altLang="en-US" sz="3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六、主要國家高等教育在學學生占總人口比率</a:t>
              </a: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39552" y="836712"/>
              <a:ext cx="7848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文字版面配置區 4"/>
            <p:cNvSpPr txBox="1">
              <a:spLocks/>
            </p:cNvSpPr>
            <p:nvPr/>
          </p:nvSpPr>
          <p:spPr>
            <a:xfrm>
              <a:off x="237144" y="836712"/>
              <a:ext cx="8719916" cy="14401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5113" indent="-265113" hangingPunct="0">
                <a:lnSpc>
                  <a:spcPts val="3000"/>
                </a:lnSpc>
                <a:spcBef>
                  <a:spcPts val="0"/>
                </a:spcBef>
              </a:pP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2017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年各主要國家高等教育學生占總人口比率，前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國依序為澳大利亞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(7.3%)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、南韓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(6.1%)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/>
                  <a:ea typeface="微軟正黑體"/>
                </a:rPr>
                <a:t>、美國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/>
                  <a:ea typeface="微軟正黑體"/>
                </a:rPr>
                <a:t>(5.8%) 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/>
                  <a:ea typeface="微軟正黑體"/>
                </a:rPr>
                <a:t>、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紐西蘭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(5.7%)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、我國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(5.4%)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及芬蘭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(5.4%)</a:t>
              </a: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92646" y="5572978"/>
              <a:ext cx="875987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60463" indent="-1160463" algn="just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註：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1.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我國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2017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年係指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106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學年度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(2017-2018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年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)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。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1160463" indent="-1160463" algn="just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        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2.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我國高等教育學生人數包括大專校院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(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扣除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5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專前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3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年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)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、宗教研修學院、專科進修學校、空大及進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1160463" indent="-1160463" algn="just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           修學院學生。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1160463" indent="-1160463" algn="just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資料來源：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1.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教育部，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109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年版「教育統計指標之國際比較」。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1160463" indent="-1160463" algn="just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                    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2.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資訊查詢時間為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111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年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2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月；國發會整理。</a:t>
              </a:r>
            </a:p>
            <a:p>
              <a:pPr marL="1160463" indent="-1160463" algn="just"/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1160463" indent="-1160463" algn="just"/>
              <a:r>
                <a:rPr lang="zh-TW" altLang="en-US" sz="1400" dirty="0">
                  <a:solidFill>
                    <a:srgbClr val="FF0000"/>
                  </a:solidFill>
                  <a:latin typeface="文鼎粗魏碑" pitchFamily="65" charset="-120"/>
                  <a:ea typeface="文鼎粗魏碑" pitchFamily="65" charset="-120"/>
                  <a:cs typeface="Times New Roman" pitchFamily="18" charset="0"/>
                </a:rPr>
                <a:t>          </a:t>
              </a:r>
              <a:endPara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611560" y="1700808"/>
            <a:ext cx="7752995" cy="3872170"/>
            <a:chOff x="611560" y="1700808"/>
            <a:chExt cx="7752995" cy="3872170"/>
          </a:xfrm>
        </p:grpSpPr>
        <p:sp>
          <p:nvSpPr>
            <p:cNvPr id="5" name="文字方塊 4"/>
            <p:cNvSpPr txBox="1"/>
            <p:nvPr/>
          </p:nvSpPr>
          <p:spPr>
            <a:xfrm>
              <a:off x="611560" y="2267744"/>
              <a:ext cx="402326" cy="177451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高教生比率（％）</a:t>
              </a:r>
            </a:p>
          </p:txBody>
        </p:sp>
        <p:graphicFrame>
          <p:nvGraphicFramePr>
            <p:cNvPr id="12" name="圖表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36403255"/>
                </p:ext>
              </p:extLst>
            </p:nvPr>
          </p:nvGraphicFramePr>
          <p:xfrm>
            <a:off x="947731" y="1700808"/>
            <a:ext cx="7416824" cy="38721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486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08520" y="-11209"/>
            <a:ext cx="9361040" cy="764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七、主要國家受高等教育之人口比率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39552" y="825503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文字版面配置區 4"/>
          <p:cNvSpPr txBox="1">
            <a:spLocks/>
          </p:cNvSpPr>
          <p:nvPr/>
        </p:nvSpPr>
        <p:spPr>
          <a:xfrm>
            <a:off x="110214" y="774585"/>
            <a:ext cx="8939496" cy="1931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just" hangingPunct="0">
              <a:lnSpc>
                <a:spcPts val="2600"/>
              </a:lnSpc>
              <a:spcBef>
                <a:spcPts val="0"/>
              </a:spcBef>
            </a:pP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年各主要國家大學及以上教育程度之人口比率，以比利時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(40.1%)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最高，其次為美國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(36.7%)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indent="-265113" algn="just" hangingPunct="0">
              <a:lnSpc>
                <a:spcPts val="2600"/>
              </a:lnSpc>
              <a:spcBef>
                <a:spcPts val="0"/>
              </a:spcBef>
            </a:pP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年各主要國家專科教育程度之人口比率，以加拿大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(26.1%)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最高，其次為日本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(21.3%)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indent="-265113" algn="just" hangingPunct="0">
              <a:lnSpc>
                <a:spcPts val="2600"/>
              </a:lnSpc>
              <a:spcBef>
                <a:spcPts val="0"/>
              </a:spcBef>
            </a:pP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年我國大學及以上教育程度之人口比率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(33.4%)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OECD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國家平均值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(29.6%)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為高</a:t>
            </a:r>
            <a:r>
              <a:rPr lang="zh-TW" altLang="en-US" sz="2000" dirty="0">
                <a:solidFill>
                  <a:prstClr val="black"/>
                </a:solidFill>
                <a:latin typeface="微軟正黑體"/>
                <a:ea typeface="微軟正黑體"/>
              </a:rPr>
              <a:t>；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專科教育程度之人口比率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(15.5%)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，亦較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OECD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國家平均值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(7.3%)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為高</a:t>
            </a: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hangingPunc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zh-TW" altLang="en-US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5535" y="5707838"/>
            <a:ext cx="9024717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0463" indent="-1160463" algn="just"/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註：</a:t>
            </a:r>
            <a:r>
              <a:rPr lang="en-US" altLang="zh-TW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1.</a:t>
            </a:r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受高等教育之人口比率＝各年齡組別教育程度為專科及以上者之人口</a:t>
            </a:r>
            <a:r>
              <a:rPr lang="en-US" altLang="zh-TW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÷</a:t>
            </a:r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各年齡組別之人口</a:t>
            </a:r>
            <a:r>
              <a:rPr lang="en-US" altLang="zh-TW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x100</a:t>
            </a:r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％。</a:t>
            </a:r>
            <a:endParaRPr lang="en-US" altLang="zh-TW" sz="125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542925" indent="-542925" algn="just"/>
            <a:r>
              <a:rPr lang="en-US" altLang="zh-TW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   2.</a:t>
            </a:r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比利時專科教育程度之人口比率其量微不足道或為零。</a:t>
            </a:r>
            <a:endParaRPr lang="en-US" altLang="zh-TW" sz="125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1160463" indent="-1160463" algn="just"/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   </a:t>
            </a:r>
            <a:r>
              <a:rPr lang="en-US" altLang="zh-TW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3.</a:t>
            </a:r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我國資料之抽查對象為</a:t>
            </a:r>
            <a:r>
              <a:rPr lang="en-US" altLang="zh-TW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15</a:t>
            </a:r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歲以上民間人口，不含軍事、監管及失蹤人口。</a:t>
            </a:r>
            <a:endParaRPr lang="en-US" altLang="zh-TW" sz="125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1160463" indent="-1160463" algn="just"/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資料來源：</a:t>
            </a:r>
            <a:r>
              <a:rPr lang="en-US" altLang="zh-TW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1.</a:t>
            </a:r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教育部，</a:t>
            </a:r>
            <a:r>
              <a:rPr lang="en-US" altLang="zh-TW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109</a:t>
            </a:r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年版「教育統計指標之國際比較」。</a:t>
            </a:r>
            <a:endParaRPr lang="en-US" altLang="zh-TW" sz="125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1160463" indent="-1160463" algn="just"/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               </a:t>
            </a:r>
            <a:r>
              <a:rPr lang="en-US" altLang="zh-TW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2.</a:t>
            </a:r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資訊查詢時間為</a:t>
            </a:r>
            <a:r>
              <a:rPr lang="en-US" altLang="zh-TW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111</a:t>
            </a:r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</a:t>
            </a:r>
            <a:r>
              <a:rPr lang="en-US" altLang="zh-TW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</a:t>
            </a:r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月；國發會整理。</a:t>
            </a:r>
          </a:p>
          <a:p>
            <a:pPr marL="1160463" indent="-1160463" algn="just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      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graphicFrame>
        <p:nvGraphicFramePr>
          <p:cNvPr id="12" name="圖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860798"/>
              </p:ext>
            </p:extLst>
          </p:nvPr>
        </p:nvGraphicFramePr>
        <p:xfrm>
          <a:off x="435804" y="2444478"/>
          <a:ext cx="8288315" cy="326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790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-1" y="-99392"/>
            <a:ext cx="9128585" cy="6851091"/>
            <a:chOff x="-108520" y="0"/>
            <a:chExt cx="9361040" cy="6751699"/>
          </a:xfrm>
        </p:grpSpPr>
        <p:sp>
          <p:nvSpPr>
            <p:cNvPr id="4" name="Rectangle 2"/>
            <p:cNvSpPr txBox="1">
              <a:spLocks noChangeArrowheads="1"/>
            </p:cNvSpPr>
            <p:nvPr/>
          </p:nvSpPr>
          <p:spPr>
            <a:xfrm>
              <a:off x="-108520" y="0"/>
              <a:ext cx="936104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zh-TW" altLang="en-US" sz="3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八、主要國家政府高等教育經費占國內生產毛額比率</a:t>
              </a: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39552" y="836712"/>
              <a:ext cx="7848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文字版面配置區 4"/>
            <p:cNvSpPr txBox="1">
              <a:spLocks/>
            </p:cNvSpPr>
            <p:nvPr/>
          </p:nvSpPr>
          <p:spPr>
            <a:xfrm>
              <a:off x="556215" y="919665"/>
              <a:ext cx="8603135" cy="14401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5113" indent="-265113" hangingPunct="0">
                <a:lnSpc>
                  <a:spcPts val="2700"/>
                </a:lnSpc>
                <a:spcBef>
                  <a:spcPts val="0"/>
                </a:spcBef>
              </a:pP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2016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年各國政府高等教育經費占國內生產毛額比率，以美國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(2.5%)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為最高，</a:t>
              </a:r>
              <a:endPara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6700" indent="0" hangingPunct="0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加拿大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(2.3%)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居次；我國為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1.4%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，較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OECD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國家平均值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1.5%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為低</a:t>
              </a:r>
              <a:endPara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hangingPunct="0">
                <a:lnSpc>
                  <a:spcPts val="24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94975" y="5505204"/>
              <a:ext cx="8725614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8650" indent="-628650" algn="just">
                <a:lnSpc>
                  <a:spcPts val="2000"/>
                </a:lnSpc>
              </a:pP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註：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1.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我國高等教育經費係學年度資料，僅含公立學校經費，資料來源為各級公立學校預算數資料。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1160463" indent="-1160463" algn="just">
                <a:lnSpc>
                  <a:spcPts val="2000"/>
                </a:lnSpc>
              </a:pP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        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2.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我國政府高等教育經費占國內生產毛額比率於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2017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及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2018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年，均為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1.4%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。 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1160463" indent="-1160463" algn="just">
                <a:lnSpc>
                  <a:spcPts val="1000"/>
                </a:lnSpc>
              </a:pP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1160463" indent="-1160463" algn="just">
                <a:lnSpc>
                  <a:spcPts val="2000"/>
                </a:lnSpc>
              </a:pP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資料來源：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1.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教育部，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109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年版「教育統計指標之國際比較」</a:t>
              </a:r>
              <a:r>
                <a:rPr lang="zh-TW" altLang="en-US" sz="1400" dirty="0">
                  <a:solidFill>
                    <a:prstClr val="black"/>
                  </a:solidFill>
                  <a:latin typeface="文鼎粗魏碑" pitchFamily="65" charset="-120"/>
                  <a:ea typeface="文鼎粗魏碑" pitchFamily="65" charset="-120"/>
                  <a:cs typeface="Times New Roman" pitchFamily="18" charset="0"/>
                </a:rPr>
                <a:t>。</a:t>
              </a:r>
              <a:endParaRPr lang="en-US" altLang="zh-TW" sz="1400" dirty="0">
                <a:solidFill>
                  <a:prstClr val="black"/>
                </a:solidFill>
                <a:latin typeface="文鼎粗魏碑" pitchFamily="65" charset="-120"/>
                <a:ea typeface="文鼎粗魏碑" pitchFamily="65" charset="-120"/>
                <a:cs typeface="Times New Roman" pitchFamily="18" charset="0"/>
              </a:endParaRPr>
            </a:p>
            <a:p>
              <a:pPr marL="1160463" indent="-1160463" algn="just">
                <a:lnSpc>
                  <a:spcPts val="2000"/>
                </a:lnSpc>
              </a:pPr>
              <a:r>
                <a:rPr lang="zh-TW" altLang="en-US" sz="1400" dirty="0">
                  <a:solidFill>
                    <a:prstClr val="black"/>
                  </a:solidFill>
                  <a:latin typeface="文鼎粗魏碑" pitchFamily="65" charset="-120"/>
                  <a:ea typeface="文鼎粗魏碑" pitchFamily="65" charset="-120"/>
                  <a:cs typeface="Times New Roman" pitchFamily="18" charset="0"/>
                </a:rPr>
                <a:t>          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2.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資訊查詢時間為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111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年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2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月；國發會整理。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539552" y="1672367"/>
            <a:ext cx="7934633" cy="3732388"/>
            <a:chOff x="539552" y="1672367"/>
            <a:chExt cx="7934633" cy="3732388"/>
          </a:xfrm>
        </p:grpSpPr>
        <p:graphicFrame>
          <p:nvGraphicFramePr>
            <p:cNvPr id="11" name="圖表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18335055"/>
                </p:ext>
              </p:extLst>
            </p:nvPr>
          </p:nvGraphicFramePr>
          <p:xfrm>
            <a:off x="755576" y="1672367"/>
            <a:ext cx="7718609" cy="37323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文字方塊 11"/>
            <p:cNvSpPr txBox="1"/>
            <p:nvPr/>
          </p:nvSpPr>
          <p:spPr>
            <a:xfrm>
              <a:off x="539552" y="2350523"/>
              <a:ext cx="400110" cy="23133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高教經費占</a:t>
              </a:r>
              <a:r>
                <a:rPr lang="en-US" altLang="zh-TW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GDP</a:t>
              </a: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比率（％）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3724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9068</TotalTime>
  <Words>1773</Words>
  <Application>Microsoft Office PowerPoint</Application>
  <PresentationFormat>如螢幕大小 (4:3)</PresentationFormat>
  <Paragraphs>91</Paragraphs>
  <Slides>12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文鼎粗魏碑</vt:lpstr>
      <vt:lpstr>微軟正黑體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陳雅雯</dc:creator>
  <cp:lastModifiedBy>陳雅雯</cp:lastModifiedBy>
  <cp:revision>742</cp:revision>
  <cp:lastPrinted>2022-05-19T07:39:56Z</cp:lastPrinted>
  <dcterms:created xsi:type="dcterms:W3CDTF">2014-08-26T06:06:34Z</dcterms:created>
  <dcterms:modified xsi:type="dcterms:W3CDTF">2022-05-20T08:51:51Z</dcterms:modified>
</cp:coreProperties>
</file>