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0" r:id="rId2"/>
    <p:sldMasterId id="2147483714" r:id="rId3"/>
  </p:sldMasterIdLst>
  <p:notesMasterIdLst>
    <p:notesMasterId r:id="rId35"/>
  </p:notesMasterIdLst>
  <p:handoutMasterIdLst>
    <p:handoutMasterId r:id="rId36"/>
  </p:handoutMasterIdLst>
  <p:sldIdLst>
    <p:sldId id="858" r:id="rId4"/>
    <p:sldId id="1129" r:id="rId5"/>
    <p:sldId id="1150" r:id="rId6"/>
    <p:sldId id="1110" r:id="rId7"/>
    <p:sldId id="1151" r:id="rId8"/>
    <p:sldId id="1123" r:id="rId9"/>
    <p:sldId id="1152" r:id="rId10"/>
    <p:sldId id="1132" r:id="rId11"/>
    <p:sldId id="1133" r:id="rId12"/>
    <p:sldId id="1130" r:id="rId13"/>
    <p:sldId id="1145" r:id="rId14"/>
    <p:sldId id="1154" r:id="rId15"/>
    <p:sldId id="1155" r:id="rId16"/>
    <p:sldId id="1156" r:id="rId17"/>
    <p:sldId id="1157" r:id="rId18"/>
    <p:sldId id="1158" r:id="rId19"/>
    <p:sldId id="1159" r:id="rId20"/>
    <p:sldId id="1160" r:id="rId21"/>
    <p:sldId id="1161" r:id="rId22"/>
    <p:sldId id="1162" r:id="rId23"/>
    <p:sldId id="1163" r:id="rId24"/>
    <p:sldId id="1153" r:id="rId25"/>
    <p:sldId id="1116" r:id="rId26"/>
    <p:sldId id="931" r:id="rId27"/>
    <p:sldId id="1164" r:id="rId28"/>
    <p:sldId id="1165" r:id="rId29"/>
    <p:sldId id="1166" r:id="rId30"/>
    <p:sldId id="1167" r:id="rId31"/>
    <p:sldId id="1168" r:id="rId32"/>
    <p:sldId id="1169" r:id="rId33"/>
    <p:sldId id="1170" r:id="rId34"/>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8B45811D-14B4-4DC5-9B4C-B84BFF34167E}">
          <p14:sldIdLst>
            <p14:sldId id="858"/>
            <p14:sldId id="1129"/>
            <p14:sldId id="1150"/>
            <p14:sldId id="1110"/>
            <p14:sldId id="1151"/>
            <p14:sldId id="1123"/>
            <p14:sldId id="1152"/>
            <p14:sldId id="1132"/>
            <p14:sldId id="1133"/>
            <p14:sldId id="1130"/>
            <p14:sldId id="1145"/>
            <p14:sldId id="1154"/>
            <p14:sldId id="1155"/>
            <p14:sldId id="1156"/>
            <p14:sldId id="1157"/>
            <p14:sldId id="1158"/>
            <p14:sldId id="1159"/>
            <p14:sldId id="1160"/>
            <p14:sldId id="1161"/>
            <p14:sldId id="1162"/>
            <p14:sldId id="1163"/>
            <p14:sldId id="1153"/>
            <p14:sldId id="1116"/>
            <p14:sldId id="931"/>
            <p14:sldId id="1164"/>
            <p14:sldId id="1165"/>
            <p14:sldId id="1166"/>
            <p14:sldId id="1167"/>
            <p14:sldId id="1168"/>
            <p14:sldId id="1169"/>
            <p14:sldId id="1170"/>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00FF00"/>
    <a:srgbClr val="009900"/>
    <a:srgbClr val="1976FF"/>
    <a:srgbClr val="005400"/>
    <a:srgbClr val="6C320A"/>
    <a:srgbClr val="008200"/>
    <a:srgbClr val="7DFF7D"/>
    <a:srgbClr val="D1FF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4C1A8A3-306A-4EB7-A6B1-4F7E0EB9C5D6}" styleName="中等深淺樣式 3 - 輔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淺色樣式 2 - 輔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19" autoAdjust="0"/>
    <p:restoredTop sz="95477" autoAdjust="0"/>
  </p:normalViewPr>
  <p:slideViewPr>
    <p:cSldViewPr snapToGrid="0">
      <p:cViewPr>
        <p:scale>
          <a:sx n="50" d="100"/>
          <a:sy n="50" d="100"/>
        </p:scale>
        <p:origin x="-2486" y="-80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3240"/>
    </p:cViewPr>
  </p:sorterViewPr>
  <p:notesViewPr>
    <p:cSldViewPr snapToGrid="0">
      <p:cViewPr varScale="1">
        <p:scale>
          <a:sx n="63" d="100"/>
          <a:sy n="63" d="100"/>
        </p:scale>
        <p:origin x="-2982"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6" y="6"/>
            <a:ext cx="2946135" cy="496254"/>
          </a:xfrm>
          <a:prstGeom prst="rect">
            <a:avLst/>
          </a:prstGeom>
        </p:spPr>
        <p:txBody>
          <a:bodyPr vert="horz" lIns="91285" tIns="45645" rIns="91285" bIns="45645" rtlCol="0"/>
          <a:lstStyle>
            <a:lvl1pPr algn="l">
              <a:defRPr sz="1200"/>
            </a:lvl1pPr>
          </a:lstStyle>
          <a:p>
            <a:endParaRPr lang="zh-TW" altLang="en-US"/>
          </a:p>
        </p:txBody>
      </p:sp>
      <p:sp>
        <p:nvSpPr>
          <p:cNvPr id="3" name="日期版面配置區 2"/>
          <p:cNvSpPr>
            <a:spLocks noGrp="1"/>
          </p:cNvSpPr>
          <p:nvPr>
            <p:ph type="dt" sz="quarter" idx="1"/>
          </p:nvPr>
        </p:nvSpPr>
        <p:spPr>
          <a:xfrm>
            <a:off x="3849963" y="6"/>
            <a:ext cx="2946135" cy="496254"/>
          </a:xfrm>
          <a:prstGeom prst="rect">
            <a:avLst/>
          </a:prstGeom>
        </p:spPr>
        <p:txBody>
          <a:bodyPr vert="horz" lIns="91285" tIns="45645" rIns="91285" bIns="45645" rtlCol="0"/>
          <a:lstStyle>
            <a:lvl1pPr algn="r">
              <a:defRPr sz="1200"/>
            </a:lvl1pPr>
          </a:lstStyle>
          <a:p>
            <a:fld id="{7EE8069D-9FD6-4AF7-AF40-58F2CAF5A13F}" type="datetimeFigureOut">
              <a:rPr lang="zh-TW" altLang="en-US" smtClean="0"/>
              <a:pPr/>
              <a:t>2016/5/16</a:t>
            </a:fld>
            <a:endParaRPr lang="zh-TW" altLang="en-US"/>
          </a:p>
        </p:txBody>
      </p:sp>
      <p:sp>
        <p:nvSpPr>
          <p:cNvPr id="4" name="頁尾版面配置區 3"/>
          <p:cNvSpPr>
            <a:spLocks noGrp="1"/>
          </p:cNvSpPr>
          <p:nvPr>
            <p:ph type="ftr" sz="quarter" idx="2"/>
          </p:nvPr>
        </p:nvSpPr>
        <p:spPr>
          <a:xfrm>
            <a:off x="6" y="9428800"/>
            <a:ext cx="2946135" cy="496252"/>
          </a:xfrm>
          <a:prstGeom prst="rect">
            <a:avLst/>
          </a:prstGeom>
        </p:spPr>
        <p:txBody>
          <a:bodyPr vert="horz" lIns="91285" tIns="45645" rIns="91285" bIns="45645"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963" y="9428800"/>
            <a:ext cx="2946135" cy="496252"/>
          </a:xfrm>
          <a:prstGeom prst="rect">
            <a:avLst/>
          </a:prstGeom>
        </p:spPr>
        <p:txBody>
          <a:bodyPr vert="horz" lIns="91285" tIns="45645" rIns="91285" bIns="45645" rtlCol="0" anchor="b"/>
          <a:lstStyle>
            <a:lvl1pPr algn="r">
              <a:defRPr sz="1200"/>
            </a:lvl1pPr>
          </a:lstStyle>
          <a:p>
            <a:fld id="{7AC72A70-B346-4372-9600-482AD18C9825}" type="slidenum">
              <a:rPr lang="zh-TW" altLang="en-US" smtClean="0"/>
              <a:pPr/>
              <a:t>‹#›</a:t>
            </a:fld>
            <a:endParaRPr lang="zh-TW" altLang="en-US"/>
          </a:p>
        </p:txBody>
      </p:sp>
    </p:spTree>
    <p:extLst>
      <p:ext uri="{BB962C8B-B14F-4D97-AF65-F5344CB8AC3E}">
        <p14:creationId xmlns:p14="http://schemas.microsoft.com/office/powerpoint/2010/main" val="292857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2"/>
            <a:ext cx="2945660" cy="498056"/>
          </a:xfrm>
          <a:prstGeom prst="rect">
            <a:avLst/>
          </a:prstGeom>
        </p:spPr>
        <p:txBody>
          <a:bodyPr vert="horz" lIns="91267" tIns="45637" rIns="91267" bIns="45637" rtlCol="0"/>
          <a:lstStyle>
            <a:lvl1pPr algn="l">
              <a:defRPr sz="1200"/>
            </a:lvl1pPr>
          </a:lstStyle>
          <a:p>
            <a:endParaRPr lang="zh-TW" altLang="en-US"/>
          </a:p>
        </p:txBody>
      </p:sp>
      <p:sp>
        <p:nvSpPr>
          <p:cNvPr id="3" name="日期版面配置區 2"/>
          <p:cNvSpPr>
            <a:spLocks noGrp="1"/>
          </p:cNvSpPr>
          <p:nvPr>
            <p:ph type="dt" idx="1"/>
          </p:nvPr>
        </p:nvSpPr>
        <p:spPr>
          <a:xfrm>
            <a:off x="3850444" y="2"/>
            <a:ext cx="2945660" cy="498056"/>
          </a:xfrm>
          <a:prstGeom prst="rect">
            <a:avLst/>
          </a:prstGeom>
        </p:spPr>
        <p:txBody>
          <a:bodyPr vert="horz" lIns="91267" tIns="45637" rIns="91267" bIns="45637" rtlCol="0"/>
          <a:lstStyle>
            <a:lvl1pPr algn="r">
              <a:defRPr sz="1200"/>
            </a:lvl1pPr>
          </a:lstStyle>
          <a:p>
            <a:fld id="{268843A0-06A4-4E67-BB37-2B7E7CCDB499}" type="datetimeFigureOut">
              <a:rPr lang="zh-TW" altLang="en-US" smtClean="0"/>
              <a:pPr/>
              <a:t>2016/5/16</a:t>
            </a:fld>
            <a:endParaRPr lang="zh-TW" altLang="en-US"/>
          </a:p>
        </p:txBody>
      </p:sp>
      <p:sp>
        <p:nvSpPr>
          <p:cNvPr id="4" name="投影片圖像版面配置區 3"/>
          <p:cNvSpPr>
            <a:spLocks noGrp="1" noRot="1" noChangeAspect="1"/>
          </p:cNvSpPr>
          <p:nvPr>
            <p:ph type="sldImg" idx="2"/>
          </p:nvPr>
        </p:nvSpPr>
        <p:spPr>
          <a:xfrm>
            <a:off x="1165225" y="1241425"/>
            <a:ext cx="4467225" cy="3351213"/>
          </a:xfrm>
          <a:prstGeom prst="rect">
            <a:avLst/>
          </a:prstGeom>
          <a:noFill/>
          <a:ln w="12700">
            <a:solidFill>
              <a:prstClr val="black"/>
            </a:solidFill>
          </a:ln>
        </p:spPr>
        <p:txBody>
          <a:bodyPr vert="horz" lIns="91267" tIns="45637" rIns="91267" bIns="45637" rtlCol="0" anchor="ctr"/>
          <a:lstStyle/>
          <a:p>
            <a:endParaRPr lang="zh-TW" altLang="en-US"/>
          </a:p>
        </p:txBody>
      </p:sp>
      <p:sp>
        <p:nvSpPr>
          <p:cNvPr id="5" name="備忘稿版面配置區 4"/>
          <p:cNvSpPr>
            <a:spLocks noGrp="1"/>
          </p:cNvSpPr>
          <p:nvPr>
            <p:ph type="body" sz="quarter" idx="3"/>
          </p:nvPr>
        </p:nvSpPr>
        <p:spPr>
          <a:xfrm>
            <a:off x="679768" y="4777196"/>
            <a:ext cx="5438140" cy="3908613"/>
          </a:xfrm>
          <a:prstGeom prst="rect">
            <a:avLst/>
          </a:prstGeom>
        </p:spPr>
        <p:txBody>
          <a:bodyPr vert="horz" lIns="91267" tIns="45637" rIns="91267" bIns="45637"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1" y="9428589"/>
            <a:ext cx="2945660" cy="498054"/>
          </a:xfrm>
          <a:prstGeom prst="rect">
            <a:avLst/>
          </a:prstGeom>
        </p:spPr>
        <p:txBody>
          <a:bodyPr vert="horz" lIns="91267" tIns="45637" rIns="91267" bIns="45637"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4" y="9428589"/>
            <a:ext cx="2945660" cy="498054"/>
          </a:xfrm>
          <a:prstGeom prst="rect">
            <a:avLst/>
          </a:prstGeom>
        </p:spPr>
        <p:txBody>
          <a:bodyPr vert="horz" lIns="91267" tIns="45637" rIns="91267" bIns="45637" rtlCol="0" anchor="b"/>
          <a:lstStyle>
            <a:lvl1pPr algn="r">
              <a:defRPr sz="1200"/>
            </a:lvl1pPr>
          </a:lstStyle>
          <a:p>
            <a:fld id="{10AEEB84-A78F-4289-A46B-F9141456B214}" type="slidenum">
              <a:rPr lang="zh-TW" altLang="en-US" smtClean="0"/>
              <a:pPr/>
              <a:t>‹#›</a:t>
            </a:fld>
            <a:endParaRPr lang="zh-TW" altLang="en-US"/>
          </a:p>
        </p:txBody>
      </p:sp>
    </p:spTree>
    <p:extLst>
      <p:ext uri="{BB962C8B-B14F-4D97-AF65-F5344CB8AC3E}">
        <p14:creationId xmlns:p14="http://schemas.microsoft.com/office/powerpoint/2010/main" val="2922899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0AEEB84-A78F-4289-A46B-F9141456B214}" type="slidenum">
              <a:rPr lang="zh-TW" altLang="en-US" smtClean="0"/>
              <a:pPr/>
              <a:t>1</a:t>
            </a:fld>
            <a:endParaRPr lang="zh-TW" altLang="en-US"/>
          </a:p>
        </p:txBody>
      </p:sp>
    </p:spTree>
    <p:extLst>
      <p:ext uri="{BB962C8B-B14F-4D97-AF65-F5344CB8AC3E}">
        <p14:creationId xmlns:p14="http://schemas.microsoft.com/office/powerpoint/2010/main" val="1852320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0AEEB84-A78F-4289-A46B-F9141456B214}" type="slidenum">
              <a:rPr lang="zh-TW" altLang="en-US" smtClean="0">
                <a:solidFill>
                  <a:prstClr val="black"/>
                </a:solidFill>
              </a:rPr>
              <a:pPr/>
              <a:t>2</a:t>
            </a:fld>
            <a:endParaRPr lang="zh-TW" altLang="en-US">
              <a:solidFill>
                <a:prstClr val="black"/>
              </a:solidFill>
            </a:endParaRPr>
          </a:p>
        </p:txBody>
      </p:sp>
    </p:spTree>
    <p:extLst>
      <p:ext uri="{BB962C8B-B14F-4D97-AF65-F5344CB8AC3E}">
        <p14:creationId xmlns:p14="http://schemas.microsoft.com/office/powerpoint/2010/main" val="170822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9B2DF87-10A9-419E-BA1F-BFDB2C1BEA45}" type="slidenum">
              <a:rPr lang="zh-TW" altLang="en-US" smtClean="0">
                <a:solidFill>
                  <a:prstClr val="black"/>
                </a:solidFill>
              </a:rPr>
              <a:pPr/>
              <a:t>13</a:t>
            </a:fld>
            <a:endParaRPr lang="zh-TW" altLang="en-US">
              <a:solidFill>
                <a:prstClr val="black"/>
              </a:solidFill>
            </a:endParaRPr>
          </a:p>
        </p:txBody>
      </p:sp>
    </p:spTree>
    <p:extLst>
      <p:ext uri="{BB962C8B-B14F-4D97-AF65-F5344CB8AC3E}">
        <p14:creationId xmlns:p14="http://schemas.microsoft.com/office/powerpoint/2010/main" val="3873148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0AEEB84-A78F-4289-A46B-F9141456B214}" type="slidenum">
              <a:rPr lang="zh-TW" altLang="en-US" smtClean="0">
                <a:solidFill>
                  <a:prstClr val="black"/>
                </a:solidFill>
              </a:rPr>
              <a:pPr/>
              <a:t>14</a:t>
            </a:fld>
            <a:endParaRPr lang="zh-TW" altLang="en-US">
              <a:solidFill>
                <a:prstClr val="black"/>
              </a:solidFill>
            </a:endParaRPr>
          </a:p>
        </p:txBody>
      </p:sp>
    </p:spTree>
    <p:extLst>
      <p:ext uri="{BB962C8B-B14F-4D97-AF65-F5344CB8AC3E}">
        <p14:creationId xmlns:p14="http://schemas.microsoft.com/office/powerpoint/2010/main" val="3158552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0AEEB84-A78F-4289-A46B-F9141456B214}" type="slidenum">
              <a:rPr lang="zh-TW" altLang="en-US" smtClean="0">
                <a:solidFill>
                  <a:prstClr val="black"/>
                </a:solidFill>
              </a:rPr>
              <a:pPr/>
              <a:t>15</a:t>
            </a:fld>
            <a:endParaRPr lang="zh-TW" altLang="en-US">
              <a:solidFill>
                <a:prstClr val="black"/>
              </a:solidFill>
            </a:endParaRPr>
          </a:p>
        </p:txBody>
      </p:sp>
    </p:spTree>
    <p:extLst>
      <p:ext uri="{BB962C8B-B14F-4D97-AF65-F5344CB8AC3E}">
        <p14:creationId xmlns:p14="http://schemas.microsoft.com/office/powerpoint/2010/main" val="3158552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0AEEB84-A78F-4289-A46B-F9141456B214}" type="slidenum">
              <a:rPr lang="zh-TW" altLang="en-US" smtClean="0"/>
              <a:pPr/>
              <a:t>18</a:t>
            </a:fld>
            <a:endParaRPr lang="zh-TW" altLang="en-US"/>
          </a:p>
        </p:txBody>
      </p:sp>
    </p:spTree>
    <p:extLst>
      <p:ext uri="{BB962C8B-B14F-4D97-AF65-F5344CB8AC3E}">
        <p14:creationId xmlns:p14="http://schemas.microsoft.com/office/powerpoint/2010/main" val="3083625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424246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16" name="Footer Placeholder 4"/>
          <p:cNvSpPr txBox="1">
            <a:spLocks/>
          </p:cNvSpPr>
          <p:nvPr userDrawn="1"/>
        </p:nvSpPr>
        <p:spPr>
          <a:xfrm>
            <a:off x="5029200" y="6056707"/>
            <a:ext cx="3086100" cy="365125"/>
          </a:xfrm>
          <a:prstGeom prst="rect">
            <a:avLst/>
          </a:prstGeom>
        </p:spPr>
        <p:txBody>
          <a:bodyPr/>
          <a:lstStyle>
            <a:defPPr>
              <a:defRPr lang="zh-TW"/>
            </a:defPPr>
            <a:lvl1pPr marL="0" algn="r" defTabSz="914400" rtl="0" eaLnBrk="1" latinLnBrk="0" hangingPunct="1">
              <a:defRPr sz="2000" kern="1200">
                <a:solidFill>
                  <a:schemeClr val="accent3">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sz="1600" dirty="0">
              <a:solidFill>
                <a:prstClr val="white">
                  <a:lumMod val="95000"/>
                </a:prstClr>
              </a:solidFill>
              <a:latin typeface="Arial" panose="020B0604020202020204" pitchFamily="34" charset="0"/>
              <a:ea typeface="文鼎圓體M" panose="020F0600000000000000" pitchFamily="34" charset="-120"/>
              <a:cs typeface="Arial" panose="020B0604020202020204" pitchFamily="34" charset="0"/>
            </a:endParaRPr>
          </a:p>
        </p:txBody>
      </p:sp>
    </p:spTree>
    <p:extLst>
      <p:ext uri="{BB962C8B-B14F-4D97-AF65-F5344CB8AC3E}">
        <p14:creationId xmlns:p14="http://schemas.microsoft.com/office/powerpoint/2010/main" val="11423862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CF34CE05-FB73-4627-B9E1-67A8BB235005}" type="datetimeFigureOut">
              <a:rPr lang="zh-TW" altLang="en-US" smtClean="0"/>
              <a:pPr/>
              <a:t>2016/5/16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0EED48F-79F2-4F2A-B39C-9E67AF804A23}" type="slidenum">
              <a:rPr lang="zh-TW" altLang="en-US" smtClean="0"/>
              <a:pPr/>
              <a:t>‹#›</a:t>
            </a:fld>
            <a:endParaRPr lang="zh-TW" altLang="en-US"/>
          </a:p>
        </p:txBody>
      </p:sp>
    </p:spTree>
    <p:extLst>
      <p:ext uri="{BB962C8B-B14F-4D97-AF65-F5344CB8AC3E}">
        <p14:creationId xmlns:p14="http://schemas.microsoft.com/office/powerpoint/2010/main" val="4146428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F34CE05-FB73-4627-B9E1-67A8BB235005}" type="datetimeFigureOut">
              <a:rPr lang="zh-TW" altLang="en-US" smtClean="0"/>
              <a:pPr/>
              <a:t>2016/5/16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0EED48F-79F2-4F2A-B39C-9E67AF804A23}" type="slidenum">
              <a:rPr lang="zh-TW" altLang="en-US" smtClean="0"/>
              <a:pPr/>
              <a:t>‹#›</a:t>
            </a:fld>
            <a:endParaRPr lang="zh-TW" altLang="en-US"/>
          </a:p>
        </p:txBody>
      </p:sp>
    </p:spTree>
    <p:extLst>
      <p:ext uri="{BB962C8B-B14F-4D97-AF65-F5344CB8AC3E}">
        <p14:creationId xmlns:p14="http://schemas.microsoft.com/office/powerpoint/2010/main" val="2148474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CF34CE05-FB73-4627-B9E1-67A8BB235005}" type="datetimeFigureOut">
              <a:rPr lang="zh-TW" altLang="en-US" smtClean="0"/>
              <a:pPr/>
              <a:t>2016/5/16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0EED48F-79F2-4F2A-B39C-9E67AF804A23}" type="slidenum">
              <a:rPr lang="zh-TW" altLang="en-US" smtClean="0"/>
              <a:pPr/>
              <a:t>‹#›</a:t>
            </a:fld>
            <a:endParaRPr lang="zh-TW" altLang="en-US"/>
          </a:p>
        </p:txBody>
      </p:sp>
    </p:spTree>
    <p:extLst>
      <p:ext uri="{BB962C8B-B14F-4D97-AF65-F5344CB8AC3E}">
        <p14:creationId xmlns:p14="http://schemas.microsoft.com/office/powerpoint/2010/main" val="3498673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CF34CE05-FB73-4627-B9E1-67A8BB235005}" type="datetimeFigureOut">
              <a:rPr lang="zh-TW" altLang="en-US" smtClean="0"/>
              <a:pPr/>
              <a:t>2016/5/16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0EED48F-79F2-4F2A-B39C-9E67AF804A23}" type="slidenum">
              <a:rPr lang="zh-TW" altLang="en-US" smtClean="0"/>
              <a:pPr/>
              <a:t>‹#›</a:t>
            </a:fld>
            <a:endParaRPr lang="zh-TW" altLang="en-US"/>
          </a:p>
        </p:txBody>
      </p:sp>
    </p:spTree>
    <p:extLst>
      <p:ext uri="{BB962C8B-B14F-4D97-AF65-F5344CB8AC3E}">
        <p14:creationId xmlns:p14="http://schemas.microsoft.com/office/powerpoint/2010/main" val="1369952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CF34CE05-FB73-4627-B9E1-67A8BB235005}" type="datetimeFigureOut">
              <a:rPr lang="zh-TW" altLang="en-US" smtClean="0"/>
              <a:pPr/>
              <a:t>2016/5/16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A0EED48F-79F2-4F2A-B39C-9E67AF804A23}" type="slidenum">
              <a:rPr lang="zh-TW" altLang="en-US" smtClean="0"/>
              <a:pPr/>
              <a:t>‹#›</a:t>
            </a:fld>
            <a:endParaRPr lang="zh-TW" altLang="en-US"/>
          </a:p>
        </p:txBody>
      </p:sp>
    </p:spTree>
    <p:extLst>
      <p:ext uri="{BB962C8B-B14F-4D97-AF65-F5344CB8AC3E}">
        <p14:creationId xmlns:p14="http://schemas.microsoft.com/office/powerpoint/2010/main" val="2655637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CF34CE05-FB73-4627-B9E1-67A8BB235005}" type="datetimeFigureOut">
              <a:rPr lang="zh-TW" altLang="en-US" smtClean="0"/>
              <a:pPr/>
              <a:t>2016/5/16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A0EED48F-79F2-4F2A-B39C-9E67AF804A23}" type="slidenum">
              <a:rPr lang="zh-TW" altLang="en-US" smtClean="0"/>
              <a:pPr/>
              <a:t>‹#›</a:t>
            </a:fld>
            <a:endParaRPr lang="zh-TW" altLang="en-US"/>
          </a:p>
        </p:txBody>
      </p:sp>
    </p:spTree>
    <p:extLst>
      <p:ext uri="{BB962C8B-B14F-4D97-AF65-F5344CB8AC3E}">
        <p14:creationId xmlns:p14="http://schemas.microsoft.com/office/powerpoint/2010/main" val="1434347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F34CE05-FB73-4627-B9E1-67A8BB235005}" type="datetimeFigureOut">
              <a:rPr lang="zh-TW" altLang="en-US" smtClean="0"/>
              <a:pPr/>
              <a:t>2016/5/16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A0EED48F-79F2-4F2A-B39C-9E67AF804A23}" type="slidenum">
              <a:rPr lang="zh-TW" altLang="en-US" smtClean="0"/>
              <a:pPr/>
              <a:t>‹#›</a:t>
            </a:fld>
            <a:endParaRPr lang="zh-TW" altLang="en-US"/>
          </a:p>
        </p:txBody>
      </p:sp>
    </p:spTree>
    <p:extLst>
      <p:ext uri="{BB962C8B-B14F-4D97-AF65-F5344CB8AC3E}">
        <p14:creationId xmlns:p14="http://schemas.microsoft.com/office/powerpoint/2010/main" val="3234562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F34CE05-FB73-4627-B9E1-67A8BB235005}" type="datetimeFigureOut">
              <a:rPr lang="zh-TW" altLang="en-US" smtClean="0"/>
              <a:pPr/>
              <a:t>2016/5/16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0EED48F-79F2-4F2A-B39C-9E67AF804A23}" type="slidenum">
              <a:rPr lang="zh-TW" altLang="en-US" smtClean="0"/>
              <a:pPr/>
              <a:t>‹#›</a:t>
            </a:fld>
            <a:endParaRPr lang="zh-TW" altLang="en-US"/>
          </a:p>
        </p:txBody>
      </p:sp>
    </p:spTree>
    <p:extLst>
      <p:ext uri="{BB962C8B-B14F-4D97-AF65-F5344CB8AC3E}">
        <p14:creationId xmlns:p14="http://schemas.microsoft.com/office/powerpoint/2010/main" val="1149287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F34CE05-FB73-4627-B9E1-67A8BB235005}" type="datetimeFigureOut">
              <a:rPr lang="zh-TW" altLang="en-US" smtClean="0"/>
              <a:pPr/>
              <a:t>2016/5/16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0EED48F-79F2-4F2A-B39C-9E67AF804A23}" type="slidenum">
              <a:rPr lang="zh-TW" altLang="en-US" smtClean="0"/>
              <a:pPr/>
              <a:t>‹#›</a:t>
            </a:fld>
            <a:endParaRPr lang="zh-TW" altLang="en-US"/>
          </a:p>
        </p:txBody>
      </p:sp>
    </p:spTree>
    <p:extLst>
      <p:ext uri="{BB962C8B-B14F-4D97-AF65-F5344CB8AC3E}">
        <p14:creationId xmlns:p14="http://schemas.microsoft.com/office/powerpoint/2010/main" val="2639387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F34CE05-FB73-4627-B9E1-67A8BB235005}" type="datetimeFigureOut">
              <a:rPr lang="zh-TW" altLang="en-US" smtClean="0"/>
              <a:pPr/>
              <a:t>2016/5/16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0EED48F-79F2-4F2A-B39C-9E67AF804A23}" type="slidenum">
              <a:rPr lang="zh-TW" altLang="en-US" smtClean="0"/>
              <a:pPr/>
              <a:t>‹#›</a:t>
            </a:fld>
            <a:endParaRPr lang="zh-TW" altLang="en-US"/>
          </a:p>
        </p:txBody>
      </p:sp>
    </p:spTree>
    <p:extLst>
      <p:ext uri="{BB962C8B-B14F-4D97-AF65-F5344CB8AC3E}">
        <p14:creationId xmlns:p14="http://schemas.microsoft.com/office/powerpoint/2010/main" val="13242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標題及物件">
    <p:spTree>
      <p:nvGrpSpPr>
        <p:cNvPr id="1" name=""/>
        <p:cNvGrpSpPr/>
        <p:nvPr/>
      </p:nvGrpSpPr>
      <p:grpSpPr>
        <a:xfrm>
          <a:off x="0" y="0"/>
          <a:ext cx="0" cy="0"/>
          <a:chOff x="0" y="0"/>
          <a:chExt cx="0" cy="0"/>
        </a:xfrm>
      </p:grpSpPr>
      <p:sp>
        <p:nvSpPr>
          <p:cNvPr id="2" name="Slide Number Placeholder 6"/>
          <p:cNvSpPr>
            <a:spLocks noGrp="1"/>
          </p:cNvSpPr>
          <p:nvPr>
            <p:ph type="sldNum" sz="quarter" idx="12"/>
          </p:nvPr>
        </p:nvSpPr>
        <p:spPr>
          <a:xfrm>
            <a:off x="8621486" y="6492875"/>
            <a:ext cx="522514" cy="365125"/>
          </a:xfrm>
          <a:prstGeom prst="rect">
            <a:avLst/>
          </a:prstGeom>
        </p:spPr>
        <p:txBody>
          <a:bodyPr/>
          <a:lstStyle/>
          <a:p>
            <a:fld id="{C7024E13-29F1-4D11-A106-D3F56B743DA7}" type="slidenum">
              <a:rPr lang="zh-TW" altLang="en-US" smtClean="0">
                <a:solidFill>
                  <a:prstClr val="black"/>
                </a:solidFill>
              </a:rPr>
              <a:pPr/>
              <a:t>‹#›</a:t>
            </a:fld>
            <a:endParaRPr lang="zh-TW" altLang="en-US" dirty="0">
              <a:solidFill>
                <a:prstClr val="black"/>
              </a:solidFill>
            </a:endParaRPr>
          </a:p>
        </p:txBody>
      </p:sp>
    </p:spTree>
    <p:extLst>
      <p:ext uri="{BB962C8B-B14F-4D97-AF65-F5344CB8AC3E}">
        <p14:creationId xmlns:p14="http://schemas.microsoft.com/office/powerpoint/2010/main" val="96513483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F34CE05-FB73-4627-B9E1-67A8BB235005}" type="datetimeFigureOut">
              <a:rPr lang="zh-TW" altLang="en-US" smtClean="0"/>
              <a:pPr/>
              <a:t>2016/5/16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0EED48F-79F2-4F2A-B39C-9E67AF804A23}" type="slidenum">
              <a:rPr lang="zh-TW" altLang="en-US" smtClean="0"/>
              <a:pPr/>
              <a:t>‹#›</a:t>
            </a:fld>
            <a:endParaRPr lang="zh-TW" altLang="en-US"/>
          </a:p>
        </p:txBody>
      </p:sp>
    </p:spTree>
    <p:extLst>
      <p:ext uri="{BB962C8B-B14F-4D97-AF65-F5344CB8AC3E}">
        <p14:creationId xmlns:p14="http://schemas.microsoft.com/office/powerpoint/2010/main" val="2338899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16" name="Footer Placeholder 4"/>
          <p:cNvSpPr txBox="1">
            <a:spLocks/>
          </p:cNvSpPr>
          <p:nvPr userDrawn="1"/>
        </p:nvSpPr>
        <p:spPr>
          <a:xfrm>
            <a:off x="5029200" y="6056707"/>
            <a:ext cx="3086100" cy="365125"/>
          </a:xfrm>
          <a:prstGeom prst="rect">
            <a:avLst/>
          </a:prstGeom>
        </p:spPr>
        <p:txBody>
          <a:bodyPr/>
          <a:lstStyle>
            <a:defPPr>
              <a:defRPr lang="zh-TW"/>
            </a:defPPr>
            <a:lvl1pPr marL="0" algn="r" defTabSz="914400" rtl="0" eaLnBrk="1" latinLnBrk="0" hangingPunct="1">
              <a:defRPr sz="2000" kern="1200">
                <a:solidFill>
                  <a:schemeClr val="accent3">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sz="1600" dirty="0">
              <a:solidFill>
                <a:prstClr val="white">
                  <a:lumMod val="95000"/>
                </a:prstClr>
              </a:solidFill>
              <a:latin typeface="Arial" panose="020B0604020202020204" pitchFamily="34" charset="0"/>
              <a:ea typeface="文鼎圓體M" panose="020F0600000000000000" pitchFamily="34" charset="-120"/>
              <a:cs typeface="Arial" panose="020B0604020202020204" pitchFamily="34" charset="0"/>
            </a:endParaRPr>
          </a:p>
        </p:txBody>
      </p:sp>
    </p:spTree>
    <p:extLst>
      <p:ext uri="{BB962C8B-B14F-4D97-AF65-F5344CB8AC3E}">
        <p14:creationId xmlns:p14="http://schemas.microsoft.com/office/powerpoint/2010/main" val="256530001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標題及物件">
    <p:spTree>
      <p:nvGrpSpPr>
        <p:cNvPr id="1" name=""/>
        <p:cNvGrpSpPr/>
        <p:nvPr/>
      </p:nvGrpSpPr>
      <p:grpSpPr>
        <a:xfrm>
          <a:off x="0" y="0"/>
          <a:ext cx="0" cy="0"/>
          <a:chOff x="0" y="0"/>
          <a:chExt cx="0" cy="0"/>
        </a:xfrm>
      </p:grpSpPr>
      <p:sp>
        <p:nvSpPr>
          <p:cNvPr id="2" name="Slide Number Placeholder 6"/>
          <p:cNvSpPr>
            <a:spLocks noGrp="1"/>
          </p:cNvSpPr>
          <p:nvPr>
            <p:ph type="sldNum" sz="quarter" idx="12"/>
          </p:nvPr>
        </p:nvSpPr>
        <p:spPr>
          <a:xfrm>
            <a:off x="8621486" y="6492875"/>
            <a:ext cx="522514" cy="365125"/>
          </a:xfrm>
          <a:prstGeom prst="rect">
            <a:avLst/>
          </a:prstGeom>
        </p:spPr>
        <p:txBody>
          <a:bodyPr/>
          <a:lstStyle/>
          <a:p>
            <a:fld id="{C7024E13-29F1-4D11-A106-D3F56B743DA7}" type="slidenum">
              <a:rPr lang="zh-TW" altLang="en-US" smtClean="0">
                <a:solidFill>
                  <a:prstClr val="black"/>
                </a:solidFill>
              </a:rPr>
              <a:pPr/>
              <a:t>‹#›</a:t>
            </a:fld>
            <a:endParaRPr lang="zh-TW" altLang="en-US" dirty="0">
              <a:solidFill>
                <a:prstClr val="black"/>
              </a:solidFill>
            </a:endParaRPr>
          </a:p>
        </p:txBody>
      </p:sp>
    </p:spTree>
    <p:extLst>
      <p:ext uri="{BB962C8B-B14F-4D97-AF65-F5344CB8AC3E}">
        <p14:creationId xmlns:p14="http://schemas.microsoft.com/office/powerpoint/2010/main" val="421282474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標題及物件">
    <p:spTree>
      <p:nvGrpSpPr>
        <p:cNvPr id="1" name=""/>
        <p:cNvGrpSpPr/>
        <p:nvPr/>
      </p:nvGrpSpPr>
      <p:grpSpPr>
        <a:xfrm>
          <a:off x="0" y="0"/>
          <a:ext cx="0" cy="0"/>
          <a:chOff x="0" y="0"/>
          <a:chExt cx="0" cy="0"/>
        </a:xfrm>
      </p:grpSpPr>
      <p:pic>
        <p:nvPicPr>
          <p:cNvPr id="8" name="Picture 2" descr="D:\Users\candy\00業務\102年業務\23.經建會邁向國發會1021119\國發會LOGO定稿"/>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4995"/>
          <a:stretch/>
        </p:blipFill>
        <p:spPr bwMode="auto">
          <a:xfrm>
            <a:off x="70338" y="84577"/>
            <a:ext cx="1008112" cy="1011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56069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a:xfrm>
            <a:off x="457200" y="6356350"/>
            <a:ext cx="2133600" cy="365125"/>
          </a:xfrm>
          <a:prstGeom prst="rect">
            <a:avLst/>
          </a:prstGeom>
        </p:spPr>
        <p:txBody>
          <a:bodyPr/>
          <a:lstStyle/>
          <a:p>
            <a:fld id="{F9593FCB-4227-4F0D-83F7-4EF2C47BD127}" type="datetimeFigureOut">
              <a:rPr lang="zh-TW" altLang="en-US" smtClean="0">
                <a:solidFill>
                  <a:prstClr val="black"/>
                </a:solidFill>
              </a:rPr>
              <a:pPr/>
              <a:t>2016/5/16</a:t>
            </a:fld>
            <a:endParaRPr lang="zh-TW" altLang="en-US">
              <a:solidFill>
                <a:prstClr val="black"/>
              </a:solidFill>
            </a:endParaRPr>
          </a:p>
        </p:txBody>
      </p:sp>
      <p:sp>
        <p:nvSpPr>
          <p:cNvPr id="8" name="頁尾版面配置區 7"/>
          <p:cNvSpPr>
            <a:spLocks noGrp="1"/>
          </p:cNvSpPr>
          <p:nvPr>
            <p:ph type="ftr" sz="quarter" idx="11"/>
          </p:nvPr>
        </p:nvSpPr>
        <p:spPr>
          <a:xfrm>
            <a:off x="3124200" y="6356350"/>
            <a:ext cx="2895600" cy="365125"/>
          </a:xfrm>
          <a:prstGeom prst="rect">
            <a:avLst/>
          </a:prstGeom>
        </p:spPr>
        <p:txBody>
          <a:bodyPr/>
          <a:lstStyle/>
          <a:p>
            <a:endParaRPr lang="zh-TW" altLang="en-US">
              <a:solidFill>
                <a:prstClr val="black"/>
              </a:solidFill>
            </a:endParaRPr>
          </a:p>
        </p:txBody>
      </p:sp>
      <p:sp>
        <p:nvSpPr>
          <p:cNvPr id="9" name="投影片編號版面配置區 8"/>
          <p:cNvSpPr>
            <a:spLocks noGrp="1"/>
          </p:cNvSpPr>
          <p:nvPr>
            <p:ph type="sldNum" sz="quarter" idx="12"/>
          </p:nvPr>
        </p:nvSpPr>
        <p:spPr>
          <a:xfrm>
            <a:off x="6564086" y="5744355"/>
            <a:ext cx="2057400" cy="365125"/>
          </a:xfrm>
          <a:prstGeom prst="rect">
            <a:avLst/>
          </a:prstGeom>
        </p:spPr>
        <p:txBody>
          <a:bodyPr/>
          <a:lstStyle/>
          <a:p>
            <a:fld id="{36307F29-F1D9-474C-B254-32A36C7606C9}"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3762883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標題及物件">
    <p:spTree>
      <p:nvGrpSpPr>
        <p:cNvPr id="1" name=""/>
        <p:cNvGrpSpPr/>
        <p:nvPr/>
      </p:nvGrpSpPr>
      <p:grpSpPr>
        <a:xfrm>
          <a:off x="0" y="0"/>
          <a:ext cx="0" cy="0"/>
          <a:chOff x="0" y="0"/>
          <a:chExt cx="0" cy="0"/>
        </a:xfrm>
      </p:grpSpPr>
      <p:sp>
        <p:nvSpPr>
          <p:cNvPr id="10" name="Slide Number Placeholder 5"/>
          <p:cNvSpPr txBox="1">
            <a:spLocks/>
          </p:cNvSpPr>
          <p:nvPr userDrawn="1"/>
        </p:nvSpPr>
        <p:spPr>
          <a:xfrm>
            <a:off x="7086600" y="6558332"/>
            <a:ext cx="2057400" cy="365125"/>
          </a:xfrm>
          <a:prstGeom prst="rect">
            <a:avLst/>
          </a:prstGeom>
        </p:spPr>
        <p:txBody>
          <a:bodyPr vert="horz" lIns="91440" tIns="45720" rIns="91440" bIns="45720" rtlCol="0" anchor="ctr"/>
          <a:lstStyle>
            <a:defPPr>
              <a:defRPr lang="zh-TW"/>
            </a:defPPr>
            <a:lvl1pPr marL="0" algn="r" defTabSz="914400" rtl="0" eaLnBrk="1" latinLnBrk="0" hangingPunct="1">
              <a:defRPr sz="1400" kern="1200">
                <a:solidFill>
                  <a:schemeClr val="accent3">
                    <a:lumMod val="50000"/>
                  </a:schemeClr>
                </a:solidFill>
                <a:latin typeface="Arial" panose="020B0604020202020204" pitchFamily="34" charset="0"/>
                <a:ea typeface="文鼎圓體M" panose="020F0600000000000000" pitchFamily="34" charset="-12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024E13-29F1-4D11-A106-D3F56B743DA7}" type="slidenum">
              <a:rPr lang="zh-TW" altLang="en-US" sz="1600" smtClean="0">
                <a:solidFill>
                  <a:prstClr val="white">
                    <a:lumMod val="95000"/>
                  </a:prstClr>
                </a:solidFill>
              </a:rPr>
              <a:pPr/>
              <a:t>‹#›</a:t>
            </a:fld>
            <a:r>
              <a:rPr lang="en-US" altLang="zh-TW" sz="1600" dirty="0" smtClean="0">
                <a:solidFill>
                  <a:prstClr val="white">
                    <a:lumMod val="95000"/>
                  </a:prstClr>
                </a:solidFill>
              </a:rPr>
              <a:t>/31</a:t>
            </a:r>
          </a:p>
        </p:txBody>
      </p:sp>
      <p:sp>
        <p:nvSpPr>
          <p:cNvPr id="7" name="Footer Placeholder 4"/>
          <p:cNvSpPr txBox="1">
            <a:spLocks/>
          </p:cNvSpPr>
          <p:nvPr userDrawn="1"/>
        </p:nvSpPr>
        <p:spPr>
          <a:xfrm>
            <a:off x="5283115" y="6563447"/>
            <a:ext cx="3249386" cy="331190"/>
          </a:xfrm>
          <a:prstGeom prst="rect">
            <a:avLst/>
          </a:prstGeom>
        </p:spPr>
        <p:txBody>
          <a:bodyPr/>
          <a:lstStyle>
            <a:defPPr>
              <a:defRPr lang="zh-TW"/>
            </a:defPPr>
            <a:lvl1pPr marL="0" algn="r" defTabSz="914400" rtl="0" eaLnBrk="1" latinLnBrk="0" hangingPunct="1">
              <a:defRPr sz="2000" kern="1200">
                <a:solidFill>
                  <a:schemeClr val="accent3">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1600" dirty="0" smtClean="0">
                <a:solidFill>
                  <a:prstClr val="white">
                    <a:lumMod val="95000"/>
                  </a:prstClr>
                </a:solidFill>
                <a:latin typeface="標楷體" panose="03000509000000000000" pitchFamily="65" charset="-120"/>
                <a:ea typeface="標楷體" panose="03000509000000000000" pitchFamily="65" charset="-120"/>
                <a:cs typeface="Arial" panose="020B0604020202020204" pitchFamily="34" charset="0"/>
              </a:rPr>
              <a:t>國家發展委員會　</a:t>
            </a:r>
            <a:endParaRPr lang="zh-TW" altLang="en-US" sz="1600" dirty="0">
              <a:solidFill>
                <a:prstClr val="white">
                  <a:lumMod val="95000"/>
                </a:prstClr>
              </a:solidFill>
              <a:latin typeface="標楷體" panose="03000509000000000000" pitchFamily="65" charset="-120"/>
              <a:ea typeface="標楷體" panose="03000509000000000000" pitchFamily="65" charset="-120"/>
              <a:cs typeface="Arial" panose="020B0604020202020204" pitchFamily="34" charset="0"/>
            </a:endParaRPr>
          </a:p>
        </p:txBody>
      </p:sp>
      <p:pic>
        <p:nvPicPr>
          <p:cNvPr id="8" name="Picture 2" descr="D:\Users\candy\00業務\102年業務\23.經建會邁向國發會1021119\國發會LOGO定稿"/>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4995"/>
          <a:stretch/>
        </p:blipFill>
        <p:spPr bwMode="auto">
          <a:xfrm>
            <a:off x="70338" y="84577"/>
            <a:ext cx="1008112" cy="1011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31837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標題及物件">
    <p:spTree>
      <p:nvGrpSpPr>
        <p:cNvPr id="1" name=""/>
        <p:cNvGrpSpPr/>
        <p:nvPr/>
      </p:nvGrpSpPr>
      <p:grpSpPr>
        <a:xfrm>
          <a:off x="0" y="0"/>
          <a:ext cx="0" cy="0"/>
          <a:chOff x="0" y="0"/>
          <a:chExt cx="0" cy="0"/>
        </a:xfrm>
      </p:grpSpPr>
      <p:sp>
        <p:nvSpPr>
          <p:cNvPr id="10" name="Slide Number Placeholder 5"/>
          <p:cNvSpPr txBox="1">
            <a:spLocks/>
          </p:cNvSpPr>
          <p:nvPr userDrawn="1"/>
        </p:nvSpPr>
        <p:spPr>
          <a:xfrm>
            <a:off x="7086600" y="6558332"/>
            <a:ext cx="2057400" cy="365125"/>
          </a:xfrm>
          <a:prstGeom prst="rect">
            <a:avLst/>
          </a:prstGeom>
        </p:spPr>
        <p:txBody>
          <a:bodyPr vert="horz" lIns="91440" tIns="45720" rIns="91440" bIns="45720" rtlCol="0" anchor="ctr"/>
          <a:lstStyle>
            <a:defPPr>
              <a:defRPr lang="zh-TW"/>
            </a:defPPr>
            <a:lvl1pPr marL="0" algn="r" defTabSz="914400" rtl="0" eaLnBrk="1" latinLnBrk="0" hangingPunct="1">
              <a:defRPr sz="1400" kern="1200">
                <a:solidFill>
                  <a:schemeClr val="accent3">
                    <a:lumMod val="50000"/>
                  </a:schemeClr>
                </a:solidFill>
                <a:latin typeface="Arial" panose="020B0604020202020204" pitchFamily="34" charset="0"/>
                <a:ea typeface="文鼎圓體M" panose="020F0600000000000000" pitchFamily="34" charset="-12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024E13-29F1-4D11-A106-D3F56B743DA7}" type="slidenum">
              <a:rPr lang="zh-TW" altLang="en-US" sz="1600" smtClean="0">
                <a:solidFill>
                  <a:prstClr val="white">
                    <a:lumMod val="95000"/>
                  </a:prstClr>
                </a:solidFill>
              </a:rPr>
              <a:pPr/>
              <a:t>‹#›</a:t>
            </a:fld>
            <a:r>
              <a:rPr lang="en-US" altLang="zh-TW" sz="1600" dirty="0" smtClean="0">
                <a:solidFill>
                  <a:prstClr val="white">
                    <a:lumMod val="95000"/>
                  </a:prstClr>
                </a:solidFill>
              </a:rPr>
              <a:t>/31</a:t>
            </a:r>
          </a:p>
        </p:txBody>
      </p:sp>
      <p:sp>
        <p:nvSpPr>
          <p:cNvPr id="7" name="Footer Placeholder 4"/>
          <p:cNvSpPr txBox="1">
            <a:spLocks/>
          </p:cNvSpPr>
          <p:nvPr userDrawn="1"/>
        </p:nvSpPr>
        <p:spPr>
          <a:xfrm>
            <a:off x="5283115" y="6563447"/>
            <a:ext cx="3249386" cy="331190"/>
          </a:xfrm>
          <a:prstGeom prst="rect">
            <a:avLst/>
          </a:prstGeom>
        </p:spPr>
        <p:txBody>
          <a:bodyPr/>
          <a:lstStyle>
            <a:defPPr>
              <a:defRPr lang="zh-TW"/>
            </a:defPPr>
            <a:lvl1pPr marL="0" algn="r" defTabSz="914400" rtl="0" eaLnBrk="1" latinLnBrk="0" hangingPunct="1">
              <a:defRPr sz="2000" kern="1200">
                <a:solidFill>
                  <a:schemeClr val="accent3">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1600" dirty="0" smtClean="0">
                <a:solidFill>
                  <a:prstClr val="white">
                    <a:lumMod val="95000"/>
                  </a:prstClr>
                </a:solidFill>
                <a:latin typeface="標楷體" panose="03000509000000000000" pitchFamily="65" charset="-120"/>
                <a:ea typeface="標楷體" panose="03000509000000000000" pitchFamily="65" charset="-120"/>
                <a:cs typeface="Arial" panose="020B0604020202020204" pitchFamily="34" charset="0"/>
              </a:rPr>
              <a:t>國家發展委員會　</a:t>
            </a:r>
            <a:endParaRPr lang="zh-TW" altLang="en-US" sz="1600" dirty="0">
              <a:solidFill>
                <a:prstClr val="white">
                  <a:lumMod val="95000"/>
                </a:prstClr>
              </a:solidFill>
              <a:latin typeface="標楷體" panose="03000509000000000000" pitchFamily="65" charset="-120"/>
              <a:ea typeface="標楷體" panose="03000509000000000000" pitchFamily="65" charset="-120"/>
              <a:cs typeface="Arial" panose="020B0604020202020204" pitchFamily="34" charset="0"/>
            </a:endParaRPr>
          </a:p>
        </p:txBody>
      </p:sp>
      <p:pic>
        <p:nvPicPr>
          <p:cNvPr id="8" name="Picture 2" descr="D:\Users\candy\00業務\102年業務\23.經建會邁向國發會1021119\國發會LOGO定稿"/>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4995"/>
          <a:stretch/>
        </p:blipFill>
        <p:spPr bwMode="auto">
          <a:xfrm>
            <a:off x="70338" y="84577"/>
            <a:ext cx="1008112" cy="1011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675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標題及物件">
    <p:spTree>
      <p:nvGrpSpPr>
        <p:cNvPr id="1" name=""/>
        <p:cNvGrpSpPr/>
        <p:nvPr/>
      </p:nvGrpSpPr>
      <p:grpSpPr>
        <a:xfrm>
          <a:off x="0" y="0"/>
          <a:ext cx="0" cy="0"/>
          <a:chOff x="0" y="0"/>
          <a:chExt cx="0" cy="0"/>
        </a:xfrm>
      </p:grpSpPr>
      <p:sp>
        <p:nvSpPr>
          <p:cNvPr id="10" name="Slide Number Placeholder 5"/>
          <p:cNvSpPr txBox="1">
            <a:spLocks/>
          </p:cNvSpPr>
          <p:nvPr userDrawn="1"/>
        </p:nvSpPr>
        <p:spPr>
          <a:xfrm>
            <a:off x="7086600" y="6558332"/>
            <a:ext cx="2057400" cy="365125"/>
          </a:xfrm>
          <a:prstGeom prst="rect">
            <a:avLst/>
          </a:prstGeom>
        </p:spPr>
        <p:txBody>
          <a:bodyPr vert="horz" lIns="91440" tIns="45720" rIns="91440" bIns="45720" rtlCol="0" anchor="ctr"/>
          <a:lstStyle>
            <a:defPPr>
              <a:defRPr lang="zh-TW"/>
            </a:defPPr>
            <a:lvl1pPr marL="0" algn="r" defTabSz="914400" rtl="0" eaLnBrk="1" latinLnBrk="0" hangingPunct="1">
              <a:defRPr sz="1400" kern="1200">
                <a:solidFill>
                  <a:schemeClr val="accent3">
                    <a:lumMod val="50000"/>
                  </a:schemeClr>
                </a:solidFill>
                <a:latin typeface="Arial" panose="020B0604020202020204" pitchFamily="34" charset="0"/>
                <a:ea typeface="文鼎圓體M" panose="020F0600000000000000" pitchFamily="34" charset="-12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024E13-29F1-4D11-A106-D3F56B743DA7}" type="slidenum">
              <a:rPr lang="zh-TW" altLang="en-US" sz="1600" smtClean="0">
                <a:solidFill>
                  <a:prstClr val="white">
                    <a:lumMod val="95000"/>
                  </a:prstClr>
                </a:solidFill>
              </a:rPr>
              <a:pPr/>
              <a:t>‹#›</a:t>
            </a:fld>
            <a:r>
              <a:rPr lang="en-US" altLang="zh-TW" sz="1600" dirty="0" smtClean="0">
                <a:solidFill>
                  <a:prstClr val="white">
                    <a:lumMod val="95000"/>
                  </a:prstClr>
                </a:solidFill>
              </a:rPr>
              <a:t>/31</a:t>
            </a:r>
          </a:p>
        </p:txBody>
      </p:sp>
      <p:sp>
        <p:nvSpPr>
          <p:cNvPr id="7" name="Footer Placeholder 4"/>
          <p:cNvSpPr txBox="1">
            <a:spLocks/>
          </p:cNvSpPr>
          <p:nvPr userDrawn="1"/>
        </p:nvSpPr>
        <p:spPr>
          <a:xfrm>
            <a:off x="5283115" y="6563447"/>
            <a:ext cx="3249386" cy="331190"/>
          </a:xfrm>
          <a:prstGeom prst="rect">
            <a:avLst/>
          </a:prstGeom>
        </p:spPr>
        <p:txBody>
          <a:bodyPr/>
          <a:lstStyle>
            <a:defPPr>
              <a:defRPr lang="zh-TW"/>
            </a:defPPr>
            <a:lvl1pPr marL="0" algn="r" defTabSz="914400" rtl="0" eaLnBrk="1" latinLnBrk="0" hangingPunct="1">
              <a:defRPr sz="2000" kern="1200">
                <a:solidFill>
                  <a:schemeClr val="accent3">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1600" dirty="0" smtClean="0">
                <a:solidFill>
                  <a:prstClr val="white">
                    <a:lumMod val="95000"/>
                  </a:prstClr>
                </a:solidFill>
                <a:latin typeface="標楷體" panose="03000509000000000000" pitchFamily="65" charset="-120"/>
                <a:ea typeface="標楷體" panose="03000509000000000000" pitchFamily="65" charset="-120"/>
                <a:cs typeface="Arial" panose="020B0604020202020204" pitchFamily="34" charset="0"/>
              </a:rPr>
              <a:t>國家發展委員會　</a:t>
            </a:r>
            <a:endParaRPr lang="zh-TW" altLang="en-US" sz="1600" dirty="0">
              <a:solidFill>
                <a:prstClr val="white">
                  <a:lumMod val="95000"/>
                </a:prstClr>
              </a:solidFill>
              <a:latin typeface="標楷體" panose="03000509000000000000" pitchFamily="65" charset="-120"/>
              <a:ea typeface="標楷體" panose="03000509000000000000" pitchFamily="65" charset="-120"/>
              <a:cs typeface="Arial" panose="020B0604020202020204" pitchFamily="34" charset="0"/>
            </a:endParaRPr>
          </a:p>
        </p:txBody>
      </p:sp>
      <p:pic>
        <p:nvPicPr>
          <p:cNvPr id="8" name="Picture 2" descr="D:\Users\candy\00業務\102年業務\23.經建會邁向國發會1021119\國發會LOGO定稿"/>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4995"/>
          <a:stretch/>
        </p:blipFill>
        <p:spPr bwMode="auto">
          <a:xfrm>
            <a:off x="70338" y="84577"/>
            <a:ext cx="1008112" cy="1011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28735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標題及物件">
    <p:spTree>
      <p:nvGrpSpPr>
        <p:cNvPr id="1" name=""/>
        <p:cNvGrpSpPr/>
        <p:nvPr/>
      </p:nvGrpSpPr>
      <p:grpSpPr>
        <a:xfrm>
          <a:off x="0" y="0"/>
          <a:ext cx="0" cy="0"/>
          <a:chOff x="0" y="0"/>
          <a:chExt cx="0" cy="0"/>
        </a:xfrm>
      </p:grpSpPr>
      <p:sp>
        <p:nvSpPr>
          <p:cNvPr id="10" name="Slide Number Placeholder 5"/>
          <p:cNvSpPr txBox="1">
            <a:spLocks/>
          </p:cNvSpPr>
          <p:nvPr userDrawn="1"/>
        </p:nvSpPr>
        <p:spPr>
          <a:xfrm>
            <a:off x="7086600" y="6558332"/>
            <a:ext cx="2057400" cy="365125"/>
          </a:xfrm>
          <a:prstGeom prst="rect">
            <a:avLst/>
          </a:prstGeom>
        </p:spPr>
        <p:txBody>
          <a:bodyPr vert="horz" lIns="91440" tIns="45720" rIns="91440" bIns="45720" rtlCol="0" anchor="ctr"/>
          <a:lstStyle>
            <a:defPPr>
              <a:defRPr lang="zh-TW"/>
            </a:defPPr>
            <a:lvl1pPr marL="0" algn="r" defTabSz="914400" rtl="0" eaLnBrk="1" latinLnBrk="0" hangingPunct="1">
              <a:defRPr sz="1400" kern="1200">
                <a:solidFill>
                  <a:schemeClr val="accent3">
                    <a:lumMod val="50000"/>
                  </a:schemeClr>
                </a:solidFill>
                <a:latin typeface="Arial" panose="020B0604020202020204" pitchFamily="34" charset="0"/>
                <a:ea typeface="文鼎圓體M" panose="020F0600000000000000" pitchFamily="34" charset="-12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024E13-29F1-4D11-A106-D3F56B743DA7}" type="slidenum">
              <a:rPr lang="zh-TW" altLang="en-US" sz="1600" smtClean="0">
                <a:solidFill>
                  <a:prstClr val="white">
                    <a:lumMod val="95000"/>
                  </a:prstClr>
                </a:solidFill>
              </a:rPr>
              <a:pPr/>
              <a:t>‹#›</a:t>
            </a:fld>
            <a:r>
              <a:rPr lang="en-US" altLang="zh-TW" sz="1600" dirty="0" smtClean="0">
                <a:solidFill>
                  <a:prstClr val="white">
                    <a:lumMod val="95000"/>
                  </a:prstClr>
                </a:solidFill>
              </a:rPr>
              <a:t>/31</a:t>
            </a:r>
          </a:p>
        </p:txBody>
      </p:sp>
      <p:sp>
        <p:nvSpPr>
          <p:cNvPr id="7" name="Footer Placeholder 4"/>
          <p:cNvSpPr txBox="1">
            <a:spLocks/>
          </p:cNvSpPr>
          <p:nvPr userDrawn="1"/>
        </p:nvSpPr>
        <p:spPr>
          <a:xfrm>
            <a:off x="5283115" y="6563447"/>
            <a:ext cx="3249386" cy="331190"/>
          </a:xfrm>
          <a:prstGeom prst="rect">
            <a:avLst/>
          </a:prstGeom>
        </p:spPr>
        <p:txBody>
          <a:bodyPr/>
          <a:lstStyle>
            <a:defPPr>
              <a:defRPr lang="zh-TW"/>
            </a:defPPr>
            <a:lvl1pPr marL="0" algn="r" defTabSz="914400" rtl="0" eaLnBrk="1" latinLnBrk="0" hangingPunct="1">
              <a:defRPr sz="2000" kern="1200">
                <a:solidFill>
                  <a:schemeClr val="accent3">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1600" dirty="0" smtClean="0">
                <a:solidFill>
                  <a:prstClr val="white">
                    <a:lumMod val="95000"/>
                  </a:prstClr>
                </a:solidFill>
                <a:latin typeface="標楷體" panose="03000509000000000000" pitchFamily="65" charset="-120"/>
                <a:ea typeface="標楷體" panose="03000509000000000000" pitchFamily="65" charset="-120"/>
                <a:cs typeface="Arial" panose="020B0604020202020204" pitchFamily="34" charset="0"/>
              </a:rPr>
              <a:t>國家發展委員會　</a:t>
            </a:r>
            <a:endParaRPr lang="zh-TW" altLang="en-US" sz="1600" dirty="0">
              <a:solidFill>
                <a:prstClr val="white">
                  <a:lumMod val="95000"/>
                </a:prstClr>
              </a:solidFill>
              <a:latin typeface="標楷體" panose="03000509000000000000" pitchFamily="65" charset="-120"/>
              <a:ea typeface="標楷體" panose="03000509000000000000" pitchFamily="65" charset="-120"/>
              <a:cs typeface="Arial" panose="020B0604020202020204" pitchFamily="34" charset="0"/>
            </a:endParaRPr>
          </a:p>
        </p:txBody>
      </p:sp>
      <p:pic>
        <p:nvPicPr>
          <p:cNvPr id="8" name="Picture 2" descr="D:\Users\candy\00業務\102年業務\23.經建會邁向國發會1021119\國發會LOGO定稿"/>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4995"/>
          <a:stretch/>
        </p:blipFill>
        <p:spPr bwMode="auto">
          <a:xfrm>
            <a:off x="70338" y="84577"/>
            <a:ext cx="1008112" cy="1011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7163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標題及物件">
    <p:spTree>
      <p:nvGrpSpPr>
        <p:cNvPr id="1" name=""/>
        <p:cNvGrpSpPr/>
        <p:nvPr/>
      </p:nvGrpSpPr>
      <p:grpSpPr>
        <a:xfrm>
          <a:off x="0" y="0"/>
          <a:ext cx="0" cy="0"/>
          <a:chOff x="0" y="0"/>
          <a:chExt cx="0" cy="0"/>
        </a:xfrm>
      </p:grpSpPr>
      <p:pic>
        <p:nvPicPr>
          <p:cNvPr id="8" name="Picture 2" descr="D:\Users\candy\00業務\102年業務\23.經建會邁向國發會1021119\國發會LOGO定稿"/>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4995"/>
          <a:stretch/>
        </p:blipFill>
        <p:spPr bwMode="auto">
          <a:xfrm>
            <a:off x="70338" y="84577"/>
            <a:ext cx="1008112" cy="1011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2941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a:xfrm>
            <a:off x="457200" y="6356350"/>
            <a:ext cx="2133600" cy="365125"/>
          </a:xfrm>
          <a:prstGeom prst="rect">
            <a:avLst/>
          </a:prstGeom>
        </p:spPr>
        <p:txBody>
          <a:bodyPr/>
          <a:lstStyle/>
          <a:p>
            <a:fld id="{F9593FCB-4227-4F0D-83F7-4EF2C47BD127}" type="datetimeFigureOut">
              <a:rPr lang="zh-TW" altLang="en-US" smtClean="0"/>
              <a:pPr/>
              <a:t>2016/5/16</a:t>
            </a:fld>
            <a:endParaRPr lang="zh-TW" altLang="en-US"/>
          </a:p>
        </p:txBody>
      </p:sp>
      <p:sp>
        <p:nvSpPr>
          <p:cNvPr id="8" name="頁尾版面配置區 7"/>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9" name="投影片編號版面配置區 8"/>
          <p:cNvSpPr>
            <a:spLocks noGrp="1"/>
          </p:cNvSpPr>
          <p:nvPr>
            <p:ph type="sldNum" sz="quarter" idx="12"/>
          </p:nvPr>
        </p:nvSpPr>
        <p:spPr>
          <a:xfrm>
            <a:off x="6564086" y="5744355"/>
            <a:ext cx="2057400" cy="365125"/>
          </a:xfrm>
          <a:prstGeom prst="rect">
            <a:avLst/>
          </a:prstGeom>
        </p:spPr>
        <p:txBody>
          <a:bodyPr/>
          <a:lstStyle/>
          <a:p>
            <a:fld id="{36307F29-F1D9-474C-B254-32A36C7606C9}" type="slidenum">
              <a:rPr lang="zh-TW" altLang="en-US" smtClean="0"/>
              <a:pPr/>
              <a:t>‹#›</a:t>
            </a:fld>
            <a:endParaRPr lang="zh-TW" altLang="en-US"/>
          </a:p>
        </p:txBody>
      </p:sp>
    </p:spTree>
    <p:extLst>
      <p:ext uri="{BB962C8B-B14F-4D97-AF65-F5344CB8AC3E}">
        <p14:creationId xmlns:p14="http://schemas.microsoft.com/office/powerpoint/2010/main" val="2093432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標題及物件">
    <p:spTree>
      <p:nvGrpSpPr>
        <p:cNvPr id="1" name=""/>
        <p:cNvGrpSpPr/>
        <p:nvPr/>
      </p:nvGrpSpPr>
      <p:grpSpPr>
        <a:xfrm>
          <a:off x="0" y="0"/>
          <a:ext cx="0" cy="0"/>
          <a:chOff x="0" y="0"/>
          <a:chExt cx="0" cy="0"/>
        </a:xfrm>
      </p:grpSpPr>
      <p:sp>
        <p:nvSpPr>
          <p:cNvPr id="10" name="Slide Number Placeholder 5"/>
          <p:cNvSpPr txBox="1">
            <a:spLocks/>
          </p:cNvSpPr>
          <p:nvPr userDrawn="1"/>
        </p:nvSpPr>
        <p:spPr>
          <a:xfrm>
            <a:off x="7086600" y="6558332"/>
            <a:ext cx="2057400" cy="365125"/>
          </a:xfrm>
          <a:prstGeom prst="rect">
            <a:avLst/>
          </a:prstGeom>
        </p:spPr>
        <p:txBody>
          <a:bodyPr vert="horz" lIns="91440" tIns="45720" rIns="91440" bIns="45720" rtlCol="0" anchor="ctr"/>
          <a:lstStyle>
            <a:defPPr>
              <a:defRPr lang="zh-TW"/>
            </a:defPPr>
            <a:lvl1pPr marL="0" algn="r" defTabSz="914400" rtl="0" eaLnBrk="1" latinLnBrk="0" hangingPunct="1">
              <a:defRPr sz="1400" kern="1200">
                <a:solidFill>
                  <a:schemeClr val="accent3">
                    <a:lumMod val="50000"/>
                  </a:schemeClr>
                </a:solidFill>
                <a:latin typeface="Arial" panose="020B0604020202020204" pitchFamily="34" charset="0"/>
                <a:ea typeface="文鼎圓體M" panose="020F0600000000000000" pitchFamily="34" charset="-12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024E13-29F1-4D11-A106-D3F56B743DA7}" type="slidenum">
              <a:rPr lang="zh-TW" altLang="en-US" sz="1600" smtClean="0">
                <a:solidFill>
                  <a:prstClr val="white">
                    <a:lumMod val="95000"/>
                  </a:prstClr>
                </a:solidFill>
              </a:rPr>
              <a:pPr/>
              <a:t>‹#›</a:t>
            </a:fld>
            <a:r>
              <a:rPr lang="en-US" altLang="zh-TW" sz="1600" dirty="0" smtClean="0">
                <a:solidFill>
                  <a:prstClr val="white">
                    <a:lumMod val="95000"/>
                  </a:prstClr>
                </a:solidFill>
              </a:rPr>
              <a:t>/31</a:t>
            </a:r>
          </a:p>
        </p:txBody>
      </p:sp>
      <p:sp>
        <p:nvSpPr>
          <p:cNvPr id="7" name="Footer Placeholder 4"/>
          <p:cNvSpPr txBox="1">
            <a:spLocks/>
          </p:cNvSpPr>
          <p:nvPr userDrawn="1"/>
        </p:nvSpPr>
        <p:spPr>
          <a:xfrm>
            <a:off x="5283115" y="6563447"/>
            <a:ext cx="3249386" cy="331190"/>
          </a:xfrm>
          <a:prstGeom prst="rect">
            <a:avLst/>
          </a:prstGeom>
        </p:spPr>
        <p:txBody>
          <a:bodyPr/>
          <a:lstStyle>
            <a:defPPr>
              <a:defRPr lang="zh-TW"/>
            </a:defPPr>
            <a:lvl1pPr marL="0" algn="r" defTabSz="914400" rtl="0" eaLnBrk="1" latinLnBrk="0" hangingPunct="1">
              <a:defRPr sz="2000" kern="1200">
                <a:solidFill>
                  <a:schemeClr val="accent3">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1600" dirty="0" smtClean="0">
                <a:solidFill>
                  <a:prstClr val="white">
                    <a:lumMod val="95000"/>
                  </a:prstClr>
                </a:solidFill>
                <a:latin typeface="標楷體" panose="03000509000000000000" pitchFamily="65" charset="-120"/>
                <a:ea typeface="標楷體" panose="03000509000000000000" pitchFamily="65" charset="-120"/>
                <a:cs typeface="Arial" panose="020B0604020202020204" pitchFamily="34" charset="0"/>
              </a:rPr>
              <a:t>國家發展委員會　</a:t>
            </a:r>
            <a:endParaRPr lang="zh-TW" altLang="en-US" sz="1600" dirty="0">
              <a:solidFill>
                <a:prstClr val="white">
                  <a:lumMod val="95000"/>
                </a:prstClr>
              </a:solidFill>
              <a:latin typeface="標楷體" panose="03000509000000000000" pitchFamily="65" charset="-120"/>
              <a:ea typeface="標楷體" panose="03000509000000000000" pitchFamily="65" charset="-120"/>
              <a:cs typeface="Arial" panose="020B0604020202020204" pitchFamily="34" charset="0"/>
            </a:endParaRPr>
          </a:p>
        </p:txBody>
      </p:sp>
      <p:pic>
        <p:nvPicPr>
          <p:cNvPr id="8" name="Picture 2" descr="D:\Users\candy\00業務\102年業務\23.經建會邁向國發會1021119\國發會LOGO定稿"/>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4995"/>
          <a:stretch/>
        </p:blipFill>
        <p:spPr bwMode="auto">
          <a:xfrm>
            <a:off x="70338" y="84577"/>
            <a:ext cx="1008112" cy="1011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6143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標題及物件">
    <p:spTree>
      <p:nvGrpSpPr>
        <p:cNvPr id="1" name=""/>
        <p:cNvGrpSpPr/>
        <p:nvPr/>
      </p:nvGrpSpPr>
      <p:grpSpPr>
        <a:xfrm>
          <a:off x="0" y="0"/>
          <a:ext cx="0" cy="0"/>
          <a:chOff x="0" y="0"/>
          <a:chExt cx="0" cy="0"/>
        </a:xfrm>
      </p:grpSpPr>
      <p:sp>
        <p:nvSpPr>
          <p:cNvPr id="10" name="Slide Number Placeholder 5"/>
          <p:cNvSpPr txBox="1">
            <a:spLocks/>
          </p:cNvSpPr>
          <p:nvPr userDrawn="1"/>
        </p:nvSpPr>
        <p:spPr>
          <a:xfrm>
            <a:off x="7086600" y="6558332"/>
            <a:ext cx="2057400" cy="365125"/>
          </a:xfrm>
          <a:prstGeom prst="rect">
            <a:avLst/>
          </a:prstGeom>
        </p:spPr>
        <p:txBody>
          <a:bodyPr vert="horz" lIns="91440" tIns="45720" rIns="91440" bIns="45720" rtlCol="0" anchor="ctr"/>
          <a:lstStyle>
            <a:defPPr>
              <a:defRPr lang="zh-TW"/>
            </a:defPPr>
            <a:lvl1pPr marL="0" algn="r" defTabSz="914400" rtl="0" eaLnBrk="1" latinLnBrk="0" hangingPunct="1">
              <a:defRPr sz="1400" kern="1200">
                <a:solidFill>
                  <a:schemeClr val="accent3">
                    <a:lumMod val="50000"/>
                  </a:schemeClr>
                </a:solidFill>
                <a:latin typeface="Arial" panose="020B0604020202020204" pitchFamily="34" charset="0"/>
                <a:ea typeface="文鼎圓體M" panose="020F0600000000000000" pitchFamily="34" charset="-12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024E13-29F1-4D11-A106-D3F56B743DA7}" type="slidenum">
              <a:rPr lang="zh-TW" altLang="en-US" sz="1600" smtClean="0">
                <a:solidFill>
                  <a:prstClr val="white">
                    <a:lumMod val="95000"/>
                  </a:prstClr>
                </a:solidFill>
              </a:rPr>
              <a:pPr/>
              <a:t>‹#›</a:t>
            </a:fld>
            <a:r>
              <a:rPr lang="en-US" altLang="zh-TW" sz="1600" dirty="0" smtClean="0">
                <a:solidFill>
                  <a:prstClr val="white">
                    <a:lumMod val="95000"/>
                  </a:prstClr>
                </a:solidFill>
              </a:rPr>
              <a:t>/31</a:t>
            </a:r>
          </a:p>
        </p:txBody>
      </p:sp>
      <p:sp>
        <p:nvSpPr>
          <p:cNvPr id="7" name="Footer Placeholder 4"/>
          <p:cNvSpPr txBox="1">
            <a:spLocks/>
          </p:cNvSpPr>
          <p:nvPr userDrawn="1"/>
        </p:nvSpPr>
        <p:spPr>
          <a:xfrm>
            <a:off x="5283115" y="6563447"/>
            <a:ext cx="3249386" cy="331190"/>
          </a:xfrm>
          <a:prstGeom prst="rect">
            <a:avLst/>
          </a:prstGeom>
        </p:spPr>
        <p:txBody>
          <a:bodyPr/>
          <a:lstStyle>
            <a:defPPr>
              <a:defRPr lang="zh-TW"/>
            </a:defPPr>
            <a:lvl1pPr marL="0" algn="r" defTabSz="914400" rtl="0" eaLnBrk="1" latinLnBrk="0" hangingPunct="1">
              <a:defRPr sz="2000" kern="1200">
                <a:solidFill>
                  <a:schemeClr val="accent3">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1600" dirty="0" smtClean="0">
                <a:solidFill>
                  <a:prstClr val="white">
                    <a:lumMod val="95000"/>
                  </a:prstClr>
                </a:solidFill>
                <a:latin typeface="標楷體" panose="03000509000000000000" pitchFamily="65" charset="-120"/>
                <a:ea typeface="標楷體" panose="03000509000000000000" pitchFamily="65" charset="-120"/>
                <a:cs typeface="Arial" panose="020B0604020202020204" pitchFamily="34" charset="0"/>
              </a:rPr>
              <a:t>國家發展委員會　</a:t>
            </a:r>
            <a:endParaRPr lang="zh-TW" altLang="en-US" sz="1600" dirty="0">
              <a:solidFill>
                <a:prstClr val="white">
                  <a:lumMod val="95000"/>
                </a:prstClr>
              </a:solidFill>
              <a:latin typeface="標楷體" panose="03000509000000000000" pitchFamily="65" charset="-120"/>
              <a:ea typeface="標楷體" panose="03000509000000000000" pitchFamily="65" charset="-120"/>
              <a:cs typeface="Arial" panose="020B0604020202020204" pitchFamily="34" charset="0"/>
            </a:endParaRPr>
          </a:p>
        </p:txBody>
      </p:sp>
      <p:pic>
        <p:nvPicPr>
          <p:cNvPr id="8" name="Picture 2" descr="D:\Users\candy\00業務\102年業務\23.經建會邁向國發會1021119\國發會LOGO定稿"/>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4995"/>
          <a:stretch/>
        </p:blipFill>
        <p:spPr bwMode="auto">
          <a:xfrm>
            <a:off x="70338" y="84577"/>
            <a:ext cx="1008112" cy="1011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3987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標題及物件">
    <p:spTree>
      <p:nvGrpSpPr>
        <p:cNvPr id="1" name=""/>
        <p:cNvGrpSpPr/>
        <p:nvPr/>
      </p:nvGrpSpPr>
      <p:grpSpPr>
        <a:xfrm>
          <a:off x="0" y="0"/>
          <a:ext cx="0" cy="0"/>
          <a:chOff x="0" y="0"/>
          <a:chExt cx="0" cy="0"/>
        </a:xfrm>
      </p:grpSpPr>
      <p:sp>
        <p:nvSpPr>
          <p:cNvPr id="10" name="Slide Number Placeholder 5"/>
          <p:cNvSpPr txBox="1">
            <a:spLocks/>
          </p:cNvSpPr>
          <p:nvPr userDrawn="1"/>
        </p:nvSpPr>
        <p:spPr>
          <a:xfrm>
            <a:off x="7086600" y="6558332"/>
            <a:ext cx="2057400" cy="365125"/>
          </a:xfrm>
          <a:prstGeom prst="rect">
            <a:avLst/>
          </a:prstGeom>
        </p:spPr>
        <p:txBody>
          <a:bodyPr vert="horz" lIns="91440" tIns="45720" rIns="91440" bIns="45720" rtlCol="0" anchor="ctr"/>
          <a:lstStyle>
            <a:defPPr>
              <a:defRPr lang="zh-TW"/>
            </a:defPPr>
            <a:lvl1pPr marL="0" algn="r" defTabSz="914400" rtl="0" eaLnBrk="1" latinLnBrk="0" hangingPunct="1">
              <a:defRPr sz="1400" kern="1200">
                <a:solidFill>
                  <a:schemeClr val="accent3">
                    <a:lumMod val="50000"/>
                  </a:schemeClr>
                </a:solidFill>
                <a:latin typeface="Arial" panose="020B0604020202020204" pitchFamily="34" charset="0"/>
                <a:ea typeface="文鼎圓體M" panose="020F0600000000000000" pitchFamily="34" charset="-12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024E13-29F1-4D11-A106-D3F56B743DA7}" type="slidenum">
              <a:rPr lang="zh-TW" altLang="en-US" sz="1600" smtClean="0">
                <a:solidFill>
                  <a:prstClr val="white">
                    <a:lumMod val="95000"/>
                  </a:prstClr>
                </a:solidFill>
              </a:rPr>
              <a:pPr/>
              <a:t>‹#›</a:t>
            </a:fld>
            <a:r>
              <a:rPr lang="en-US" altLang="zh-TW" sz="1600" dirty="0" smtClean="0">
                <a:solidFill>
                  <a:prstClr val="white">
                    <a:lumMod val="95000"/>
                  </a:prstClr>
                </a:solidFill>
              </a:rPr>
              <a:t>/31</a:t>
            </a:r>
          </a:p>
        </p:txBody>
      </p:sp>
      <p:sp>
        <p:nvSpPr>
          <p:cNvPr id="7" name="Footer Placeholder 4"/>
          <p:cNvSpPr txBox="1">
            <a:spLocks/>
          </p:cNvSpPr>
          <p:nvPr userDrawn="1"/>
        </p:nvSpPr>
        <p:spPr>
          <a:xfrm>
            <a:off x="5283115" y="6563447"/>
            <a:ext cx="3249386" cy="331190"/>
          </a:xfrm>
          <a:prstGeom prst="rect">
            <a:avLst/>
          </a:prstGeom>
        </p:spPr>
        <p:txBody>
          <a:bodyPr/>
          <a:lstStyle>
            <a:defPPr>
              <a:defRPr lang="zh-TW"/>
            </a:defPPr>
            <a:lvl1pPr marL="0" algn="r" defTabSz="914400" rtl="0" eaLnBrk="1" latinLnBrk="0" hangingPunct="1">
              <a:defRPr sz="2000" kern="1200">
                <a:solidFill>
                  <a:schemeClr val="accent3">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1600" dirty="0" smtClean="0">
                <a:solidFill>
                  <a:prstClr val="white">
                    <a:lumMod val="95000"/>
                  </a:prstClr>
                </a:solidFill>
                <a:latin typeface="標楷體" panose="03000509000000000000" pitchFamily="65" charset="-120"/>
                <a:ea typeface="標楷體" panose="03000509000000000000" pitchFamily="65" charset="-120"/>
                <a:cs typeface="Arial" panose="020B0604020202020204" pitchFamily="34" charset="0"/>
              </a:rPr>
              <a:t>國家發展委員會　</a:t>
            </a:r>
            <a:endParaRPr lang="zh-TW" altLang="en-US" sz="1600" dirty="0">
              <a:solidFill>
                <a:prstClr val="white">
                  <a:lumMod val="95000"/>
                </a:prstClr>
              </a:solidFill>
              <a:latin typeface="標楷體" panose="03000509000000000000" pitchFamily="65" charset="-120"/>
              <a:ea typeface="標楷體" panose="03000509000000000000" pitchFamily="65" charset="-120"/>
              <a:cs typeface="Arial" panose="020B0604020202020204" pitchFamily="34" charset="0"/>
            </a:endParaRPr>
          </a:p>
        </p:txBody>
      </p:sp>
      <p:pic>
        <p:nvPicPr>
          <p:cNvPr id="8" name="Picture 2" descr="D:\Users\candy\00業務\102年業務\23.經建會邁向國發會1021119\國發會LOGO定稿"/>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4995"/>
          <a:stretch/>
        </p:blipFill>
        <p:spPr bwMode="auto">
          <a:xfrm>
            <a:off x="70338" y="84577"/>
            <a:ext cx="1008112" cy="1011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3987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標題及物件">
    <p:spTree>
      <p:nvGrpSpPr>
        <p:cNvPr id="1" name=""/>
        <p:cNvGrpSpPr/>
        <p:nvPr/>
      </p:nvGrpSpPr>
      <p:grpSpPr>
        <a:xfrm>
          <a:off x="0" y="0"/>
          <a:ext cx="0" cy="0"/>
          <a:chOff x="0" y="0"/>
          <a:chExt cx="0" cy="0"/>
        </a:xfrm>
      </p:grpSpPr>
      <p:sp>
        <p:nvSpPr>
          <p:cNvPr id="10" name="Slide Number Placeholder 5"/>
          <p:cNvSpPr txBox="1">
            <a:spLocks/>
          </p:cNvSpPr>
          <p:nvPr userDrawn="1"/>
        </p:nvSpPr>
        <p:spPr>
          <a:xfrm>
            <a:off x="7086600" y="6558332"/>
            <a:ext cx="2057400" cy="365125"/>
          </a:xfrm>
          <a:prstGeom prst="rect">
            <a:avLst/>
          </a:prstGeom>
        </p:spPr>
        <p:txBody>
          <a:bodyPr vert="horz" lIns="91440" tIns="45720" rIns="91440" bIns="45720" rtlCol="0" anchor="ctr"/>
          <a:lstStyle>
            <a:defPPr>
              <a:defRPr lang="zh-TW"/>
            </a:defPPr>
            <a:lvl1pPr marL="0" algn="r" defTabSz="914400" rtl="0" eaLnBrk="1" latinLnBrk="0" hangingPunct="1">
              <a:defRPr sz="1400" kern="1200">
                <a:solidFill>
                  <a:schemeClr val="accent3">
                    <a:lumMod val="50000"/>
                  </a:schemeClr>
                </a:solidFill>
                <a:latin typeface="Arial" panose="020B0604020202020204" pitchFamily="34" charset="0"/>
                <a:ea typeface="文鼎圓體M" panose="020F0600000000000000" pitchFamily="34" charset="-12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024E13-29F1-4D11-A106-D3F56B743DA7}" type="slidenum">
              <a:rPr lang="zh-TW" altLang="en-US" sz="1600" smtClean="0">
                <a:solidFill>
                  <a:prstClr val="white">
                    <a:lumMod val="95000"/>
                  </a:prstClr>
                </a:solidFill>
              </a:rPr>
              <a:pPr/>
              <a:t>‹#›</a:t>
            </a:fld>
            <a:r>
              <a:rPr lang="en-US" altLang="zh-TW" sz="1600" dirty="0" smtClean="0">
                <a:solidFill>
                  <a:prstClr val="white">
                    <a:lumMod val="95000"/>
                  </a:prstClr>
                </a:solidFill>
              </a:rPr>
              <a:t>/31</a:t>
            </a:r>
          </a:p>
        </p:txBody>
      </p:sp>
      <p:sp>
        <p:nvSpPr>
          <p:cNvPr id="7" name="Footer Placeholder 4"/>
          <p:cNvSpPr txBox="1">
            <a:spLocks/>
          </p:cNvSpPr>
          <p:nvPr userDrawn="1"/>
        </p:nvSpPr>
        <p:spPr>
          <a:xfrm>
            <a:off x="5283115" y="6563447"/>
            <a:ext cx="3249386" cy="331190"/>
          </a:xfrm>
          <a:prstGeom prst="rect">
            <a:avLst/>
          </a:prstGeom>
        </p:spPr>
        <p:txBody>
          <a:bodyPr/>
          <a:lstStyle>
            <a:defPPr>
              <a:defRPr lang="zh-TW"/>
            </a:defPPr>
            <a:lvl1pPr marL="0" algn="r" defTabSz="914400" rtl="0" eaLnBrk="1" latinLnBrk="0" hangingPunct="1">
              <a:defRPr sz="2000" kern="1200">
                <a:solidFill>
                  <a:schemeClr val="accent3">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1600" dirty="0" smtClean="0">
                <a:solidFill>
                  <a:prstClr val="white">
                    <a:lumMod val="95000"/>
                  </a:prstClr>
                </a:solidFill>
                <a:latin typeface="標楷體" panose="03000509000000000000" pitchFamily="65" charset="-120"/>
                <a:ea typeface="標楷體" panose="03000509000000000000" pitchFamily="65" charset="-120"/>
                <a:cs typeface="Arial" panose="020B0604020202020204" pitchFamily="34" charset="0"/>
              </a:rPr>
              <a:t>國家發展委員會　</a:t>
            </a:r>
            <a:endParaRPr lang="zh-TW" altLang="en-US" sz="1600" dirty="0">
              <a:solidFill>
                <a:prstClr val="white">
                  <a:lumMod val="95000"/>
                </a:prstClr>
              </a:solidFill>
              <a:latin typeface="標楷體" panose="03000509000000000000" pitchFamily="65" charset="-120"/>
              <a:ea typeface="標楷體" panose="03000509000000000000" pitchFamily="65" charset="-120"/>
              <a:cs typeface="Arial" panose="020B0604020202020204" pitchFamily="34" charset="0"/>
            </a:endParaRPr>
          </a:p>
        </p:txBody>
      </p:sp>
      <p:pic>
        <p:nvPicPr>
          <p:cNvPr id="8" name="Picture 2" descr="D:\Users\candy\00業務\102年業務\23.經建會邁向國發會1021119\國發會LOGO定稿"/>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4995"/>
          <a:stretch/>
        </p:blipFill>
        <p:spPr bwMode="auto">
          <a:xfrm>
            <a:off x="70338" y="84577"/>
            <a:ext cx="1008112" cy="1011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3987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523875" y="247650"/>
            <a:ext cx="8083550" cy="5588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98475" y="901700"/>
            <a:ext cx="3978275" cy="5397500"/>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內容版面配置區 3"/>
          <p:cNvSpPr>
            <a:spLocks noGrp="1"/>
          </p:cNvSpPr>
          <p:nvPr>
            <p:ph sz="half" idx="2"/>
          </p:nvPr>
        </p:nvSpPr>
        <p:spPr>
          <a:xfrm>
            <a:off x="4629150" y="901700"/>
            <a:ext cx="3978275" cy="5397500"/>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Rectangle 4"/>
          <p:cNvSpPr>
            <a:spLocks noGrp="1" noChangeArrowheads="1"/>
          </p:cNvSpPr>
          <p:nvPr>
            <p:ph type="dt" sz="half" idx="10"/>
          </p:nvPr>
        </p:nvSpPr>
        <p:spPr>
          <a:xfrm>
            <a:off x="457200" y="6400800"/>
            <a:ext cx="1905000" cy="457200"/>
          </a:xfrm>
          <a:prstGeom prst="rect">
            <a:avLst/>
          </a:prstGeom>
          <a:ln/>
        </p:spPr>
        <p:txBody>
          <a:bodyPr/>
          <a:lstStyle>
            <a:lvl1pPr>
              <a:defRPr/>
            </a:lvl1pPr>
          </a:lstStyle>
          <a:p>
            <a:pPr>
              <a:defRPr/>
            </a:pPr>
            <a:endParaRPr lang="en-US" altLang="zh-TW" dirty="0"/>
          </a:p>
        </p:txBody>
      </p:sp>
      <p:sp>
        <p:nvSpPr>
          <p:cNvPr id="6" name="Rectangle 5"/>
          <p:cNvSpPr>
            <a:spLocks noGrp="1" noChangeArrowheads="1"/>
          </p:cNvSpPr>
          <p:nvPr>
            <p:ph type="ftr" sz="quarter" idx="11"/>
          </p:nvPr>
        </p:nvSpPr>
        <p:spPr>
          <a:xfrm>
            <a:off x="4267200" y="6400800"/>
            <a:ext cx="2895600" cy="457200"/>
          </a:xfrm>
          <a:prstGeom prst="rect">
            <a:avLst/>
          </a:prstGeom>
          <a:ln/>
        </p:spPr>
        <p:txBody>
          <a:bodyPr/>
          <a:lstStyle>
            <a:lvl1pPr>
              <a:defRPr sz="1400">
                <a:latin typeface="Arial" panose="020B0604020202020204" pitchFamily="34" charset="0"/>
                <a:cs typeface="Arial" panose="020B0604020202020204" pitchFamily="34" charset="0"/>
              </a:defRPr>
            </a:lvl1pPr>
          </a:lstStyle>
          <a:p>
            <a:pPr>
              <a:defRPr/>
            </a:pPr>
            <a:endParaRPr lang="en-US" altLang="zh-TW" dirty="0"/>
          </a:p>
        </p:txBody>
      </p:sp>
    </p:spTree>
    <p:extLst>
      <p:ext uri="{BB962C8B-B14F-4D97-AF65-F5344CB8AC3E}">
        <p14:creationId xmlns:p14="http://schemas.microsoft.com/office/powerpoint/2010/main" val="36506194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1.jpeg"/><Relationship Id="rId4" Type="http://schemas.openxmlformats.org/officeDocument/2006/relationships/slideLayout" Target="../slideLayouts/slideLayout24.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1603" y="0"/>
            <a:ext cx="7883747" cy="1325563"/>
          </a:xfrm>
          <a:prstGeom prst="rect">
            <a:avLst/>
          </a:prstGeom>
        </p:spPr>
        <p:txBody>
          <a:bodyPr vert="horz" lIns="91440" tIns="45720" rIns="91440" bIns="45720" rtlCol="0" anchor="ctr">
            <a:normAutofit/>
          </a:bodyPr>
          <a:lstStyle/>
          <a:p>
            <a:r>
              <a:rPr lang="zh-TW" altLang="en-US" dirty="0" smtClean="0"/>
              <a:t>按一下以編輯母片標題樣式</a:t>
            </a:r>
            <a:endParaRPr lang="en-US" dirty="0"/>
          </a:p>
        </p:txBody>
      </p:sp>
      <p:sp>
        <p:nvSpPr>
          <p:cNvPr id="3" name="Text Placeholder 2"/>
          <p:cNvSpPr>
            <a:spLocks noGrp="1"/>
          </p:cNvSpPr>
          <p:nvPr>
            <p:ph type="body" idx="1"/>
          </p:nvPr>
        </p:nvSpPr>
        <p:spPr>
          <a:xfrm>
            <a:off x="631603" y="1386306"/>
            <a:ext cx="78867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pic>
        <p:nvPicPr>
          <p:cNvPr id="10" name="Picture 2" descr="D:\Users\candy\00業務\102年業務\23.經建會邁向國發會1021119\國發會LOGO定稿"/>
          <p:cNvPicPr>
            <a:picLocks noChangeAspect="1" noChangeArrowheads="1"/>
          </p:cNvPicPr>
          <p:nvPr userDrawn="1"/>
        </p:nvPicPr>
        <p:blipFill rotWithShape="1">
          <a:blip r:embed="rId11" cstate="print">
            <a:extLst>
              <a:ext uri="{28A0092B-C50C-407E-A947-70E740481C1C}">
                <a14:useLocalDpi xmlns:a14="http://schemas.microsoft.com/office/drawing/2010/main" val="0"/>
              </a:ext>
            </a:extLst>
          </a:blip>
          <a:srcRect b="34995"/>
          <a:stretch/>
        </p:blipFill>
        <p:spPr bwMode="auto">
          <a:xfrm>
            <a:off x="8440298" y="0"/>
            <a:ext cx="703702" cy="706074"/>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userDrawn="1"/>
        </p:nvSpPr>
        <p:spPr>
          <a:xfrm>
            <a:off x="8708313" y="6492875"/>
            <a:ext cx="522514" cy="365125"/>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024E13-29F1-4D11-A106-D3F56B743DA7}" type="slidenum">
              <a:rPr lang="zh-TW" altLang="en-US" sz="1400" smtClean="0">
                <a:solidFill>
                  <a:prstClr val="black"/>
                </a:solidFill>
              </a:rPr>
              <a:pPr/>
              <a:t>‹#›</a:t>
            </a:fld>
            <a:endParaRPr lang="zh-TW" altLang="en-US" sz="1400" dirty="0">
              <a:solidFill>
                <a:prstClr val="black"/>
              </a:solidFill>
            </a:endParaRPr>
          </a:p>
        </p:txBody>
      </p:sp>
    </p:spTree>
    <p:extLst>
      <p:ext uri="{BB962C8B-B14F-4D97-AF65-F5344CB8AC3E}">
        <p14:creationId xmlns:p14="http://schemas.microsoft.com/office/powerpoint/2010/main" val="256536259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705" r:id="rId3"/>
    <p:sldLayoutId id="2147483708" r:id="rId4"/>
    <p:sldLayoutId id="2147483709" r:id="rId5"/>
    <p:sldLayoutId id="2147483710" r:id="rId6"/>
    <p:sldLayoutId id="2147483711" r:id="rId7"/>
    <p:sldLayoutId id="2147483712" r:id="rId8"/>
    <p:sldLayoutId id="2147483723" r:id="rId9"/>
  </p:sldLayoutIdLst>
  <p:timing>
    <p:tnLst>
      <p:par>
        <p:cTn id="1" dur="indefinite" restart="never" nodeType="tmRoot"/>
      </p:par>
    </p:tnLst>
  </p:timing>
  <p:hf hdr="0" dt="0"/>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文鼎圓體M" panose="020F0600000000000000" pitchFamily="34" charset="-12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文鼎圓體M" panose="020F0600000000000000" pitchFamily="34" charset="-12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文鼎圓體M" panose="020F0600000000000000" pitchFamily="34" charset="-12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文鼎圓體M" panose="020F0600000000000000" pitchFamily="34" charset="-12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文鼎圓體M" panose="020F0600000000000000" pitchFamily="34" charset="-12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文鼎圓體M" panose="020F0600000000000000" pitchFamily="34" charset="-12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34CE05-FB73-4627-B9E1-67A8BB235005}" type="datetimeFigureOut">
              <a:rPr lang="zh-TW" altLang="en-US" smtClean="0"/>
              <a:pPr/>
              <a:t>2016/5/16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EED48F-79F2-4F2A-B39C-9E67AF804A23}" type="slidenum">
              <a:rPr lang="zh-TW" altLang="en-US" smtClean="0"/>
              <a:pPr/>
              <a:t>‹#›</a:t>
            </a:fld>
            <a:endParaRPr lang="zh-TW" altLang="en-US"/>
          </a:p>
        </p:txBody>
      </p:sp>
      <p:pic>
        <p:nvPicPr>
          <p:cNvPr id="7" name="Picture 2" descr="D:\Users\candy\00業務\102年業務\23.經建會邁向國發會1021119\國發會LOGO定稿"/>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b="34995"/>
          <a:stretch/>
        </p:blipFill>
        <p:spPr bwMode="auto">
          <a:xfrm>
            <a:off x="-10732" y="73769"/>
            <a:ext cx="1170792" cy="1174738"/>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6"/>
          <p:cNvSpPr txBox="1">
            <a:spLocks/>
          </p:cNvSpPr>
          <p:nvPr userDrawn="1"/>
        </p:nvSpPr>
        <p:spPr>
          <a:xfrm>
            <a:off x="8730668" y="6503063"/>
            <a:ext cx="522514" cy="365125"/>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024E13-29F1-4D11-A106-D3F56B743DA7}" type="slidenum">
              <a:rPr lang="zh-TW" altLang="en-US" sz="1400" smtClean="0">
                <a:solidFill>
                  <a:prstClr val="black"/>
                </a:solidFill>
              </a:rPr>
              <a:pPr/>
              <a:t>‹#›</a:t>
            </a:fld>
            <a:endParaRPr lang="zh-TW" altLang="en-US" sz="1400" dirty="0">
              <a:solidFill>
                <a:prstClr val="black"/>
              </a:solidFill>
            </a:endParaRPr>
          </a:p>
        </p:txBody>
      </p:sp>
    </p:spTree>
    <p:extLst>
      <p:ext uri="{BB962C8B-B14F-4D97-AF65-F5344CB8AC3E}">
        <p14:creationId xmlns:p14="http://schemas.microsoft.com/office/powerpoint/2010/main" val="29140710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1603" y="0"/>
            <a:ext cx="7883747" cy="1325563"/>
          </a:xfrm>
          <a:prstGeom prst="rect">
            <a:avLst/>
          </a:prstGeom>
        </p:spPr>
        <p:txBody>
          <a:bodyPr vert="horz" lIns="91440" tIns="45720" rIns="91440" bIns="45720" rtlCol="0" anchor="ctr">
            <a:normAutofit/>
          </a:bodyPr>
          <a:lstStyle/>
          <a:p>
            <a:r>
              <a:rPr lang="zh-TW" altLang="en-US" dirty="0" smtClean="0"/>
              <a:t>按一下以編輯母片標題樣式</a:t>
            </a:r>
            <a:endParaRPr lang="en-US" dirty="0"/>
          </a:p>
        </p:txBody>
      </p:sp>
      <p:sp>
        <p:nvSpPr>
          <p:cNvPr id="3" name="Text Placeholder 2"/>
          <p:cNvSpPr>
            <a:spLocks noGrp="1"/>
          </p:cNvSpPr>
          <p:nvPr>
            <p:ph type="body" idx="1"/>
          </p:nvPr>
        </p:nvSpPr>
        <p:spPr>
          <a:xfrm>
            <a:off x="631603" y="1386306"/>
            <a:ext cx="78867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pic>
        <p:nvPicPr>
          <p:cNvPr id="10" name="Picture 2" descr="D:\Users\candy\00業務\102年業務\23.經建會邁向國發會1021119\國發會LOGO定稿"/>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b="34995"/>
          <a:stretch/>
        </p:blipFill>
        <p:spPr bwMode="auto">
          <a:xfrm>
            <a:off x="8440298" y="0"/>
            <a:ext cx="703702" cy="706074"/>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userDrawn="1"/>
        </p:nvSpPr>
        <p:spPr>
          <a:xfrm>
            <a:off x="8708313" y="6492875"/>
            <a:ext cx="522514" cy="365125"/>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024E13-29F1-4D11-A106-D3F56B743DA7}" type="slidenum">
              <a:rPr lang="zh-TW" altLang="en-US" sz="1400" smtClean="0">
                <a:solidFill>
                  <a:prstClr val="black"/>
                </a:solidFill>
              </a:rPr>
              <a:pPr/>
              <a:t>‹#›</a:t>
            </a:fld>
            <a:endParaRPr lang="zh-TW" altLang="en-US" sz="1400" dirty="0">
              <a:solidFill>
                <a:prstClr val="black"/>
              </a:solidFill>
            </a:endParaRPr>
          </a:p>
        </p:txBody>
      </p:sp>
    </p:spTree>
    <p:extLst>
      <p:ext uri="{BB962C8B-B14F-4D97-AF65-F5344CB8AC3E}">
        <p14:creationId xmlns:p14="http://schemas.microsoft.com/office/powerpoint/2010/main" val="48001345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Lst>
  <p:timing>
    <p:tnLst>
      <p:par>
        <p:cTn id="1" dur="indefinite" restart="never" nodeType="tmRoot"/>
      </p:par>
    </p:tnLst>
  </p:timing>
  <p:hf hdr="0" dt="0"/>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文鼎圓體M" panose="020F0600000000000000" pitchFamily="34" charset="-12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文鼎圓體M" panose="020F0600000000000000" pitchFamily="34" charset="-12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文鼎圓體M" panose="020F0600000000000000" pitchFamily="34" charset="-12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文鼎圓體M" panose="020F0600000000000000" pitchFamily="34" charset="-12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文鼎圓體M" panose="020F0600000000000000" pitchFamily="34" charset="-12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文鼎圓體M" panose="020F0600000000000000" pitchFamily="34" charset="-12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2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8.emf"/></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0.emf"/></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0" y="4498976"/>
            <a:ext cx="9088616" cy="1809750"/>
          </a:xfrm>
          <a:prstGeom prst="rect">
            <a:avLst/>
          </a:prstGeom>
        </p:spPr>
        <p:txBody>
          <a:bodyPr anchor="ctr">
            <a:normAutofit/>
          </a:bodyPr>
          <a:lstStyle>
            <a:lvl1pPr marL="360000" algn="ctr">
              <a:lnSpc>
                <a:spcPct val="90000"/>
              </a:lnSpc>
              <a:spcBef>
                <a:spcPct val="0"/>
              </a:spcBef>
              <a:buNone/>
              <a:defRPr sz="4800" b="1">
                <a:solidFill>
                  <a:srgbClr val="002060"/>
                </a:solidFill>
                <a:latin typeface="微軟正黑體" panose="020B0604030504040204" pitchFamily="34" charset="-120"/>
                <a:ea typeface="微軟正黑體" panose="020B0604030504040204" pitchFamily="34" charset="-120"/>
                <a:cs typeface="Arial" panose="020B0604020202020204" pitchFamily="34" charset="0"/>
              </a:defRPr>
            </a:lvl1pPr>
          </a:lstStyle>
          <a:p>
            <a:pPr>
              <a:lnSpc>
                <a:spcPct val="100000"/>
              </a:lnSpc>
              <a:spcBef>
                <a:spcPts val="1200"/>
              </a:spcBef>
              <a:defRPr/>
            </a:pPr>
            <a:r>
              <a:rPr lang="zh-TW" altLang="en-US" sz="3600" dirty="0" smtClean="0">
                <a:latin typeface="Times New Roman"/>
                <a:ea typeface="標楷體"/>
              </a:rPr>
              <a:t>國家發展委員會</a:t>
            </a:r>
            <a:endParaRPr lang="en-US" altLang="zh-TW" sz="3600" dirty="0" smtClean="0">
              <a:latin typeface="Times New Roman"/>
              <a:ea typeface="標楷體"/>
            </a:endParaRPr>
          </a:p>
          <a:p>
            <a:pPr>
              <a:lnSpc>
                <a:spcPct val="100000"/>
              </a:lnSpc>
              <a:spcBef>
                <a:spcPts val="1200"/>
              </a:spcBef>
              <a:defRPr/>
            </a:pPr>
            <a:r>
              <a:rPr lang="en-US" altLang="zh-TW" sz="3600" dirty="0" smtClean="0">
                <a:latin typeface="Times New Roman"/>
                <a:ea typeface="標楷體"/>
              </a:rPr>
              <a:t>105</a:t>
            </a:r>
            <a:r>
              <a:rPr lang="zh-TW" altLang="en-US" sz="3600" dirty="0" smtClean="0">
                <a:latin typeface="Times New Roman"/>
                <a:ea typeface="標楷體"/>
              </a:rPr>
              <a:t> 年 </a:t>
            </a:r>
            <a:r>
              <a:rPr lang="en-US" altLang="zh-TW" sz="3600" dirty="0">
                <a:latin typeface="Times New Roman"/>
                <a:ea typeface="標楷體"/>
              </a:rPr>
              <a:t>5</a:t>
            </a:r>
            <a:r>
              <a:rPr lang="zh-TW" altLang="en-US" sz="3600" dirty="0" smtClean="0">
                <a:latin typeface="Times New Roman"/>
                <a:ea typeface="標楷體"/>
              </a:rPr>
              <a:t> </a:t>
            </a:r>
            <a:r>
              <a:rPr lang="zh-TW" altLang="en-US" sz="3600" dirty="0" smtClean="0">
                <a:latin typeface="Times New Roman"/>
                <a:ea typeface="標楷體"/>
              </a:rPr>
              <a:t>月</a:t>
            </a:r>
            <a:endParaRPr lang="en-US" altLang="zh-TW" sz="3600" dirty="0">
              <a:latin typeface="Times New Roman"/>
              <a:ea typeface="標楷體"/>
            </a:endParaRPr>
          </a:p>
        </p:txBody>
      </p:sp>
      <p:sp>
        <p:nvSpPr>
          <p:cNvPr id="4" name="標題 1"/>
          <p:cNvSpPr txBox="1">
            <a:spLocks/>
          </p:cNvSpPr>
          <p:nvPr/>
        </p:nvSpPr>
        <p:spPr>
          <a:xfrm>
            <a:off x="-27692" y="1872886"/>
            <a:ext cx="9143999" cy="17843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spcBef>
                <a:spcPts val="0"/>
              </a:spcBef>
            </a:pPr>
            <a:r>
              <a:rPr lang="zh-TW" altLang="en-US" sz="4300" b="1"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財經月報會議</a:t>
            </a:r>
            <a:r>
              <a:rPr lang="en-US" altLang="zh-TW" sz="4300" b="1"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4300" b="1"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4300" b="1"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成果綜整報告</a:t>
            </a:r>
            <a:endParaRPr lang="zh-TW" altLang="en-US" sz="36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Text Box 2"/>
          <p:cNvSpPr txBox="1">
            <a:spLocks noChangeArrowheads="1"/>
          </p:cNvSpPr>
          <p:nvPr/>
        </p:nvSpPr>
        <p:spPr bwMode="auto">
          <a:xfrm>
            <a:off x="1610152" y="407102"/>
            <a:ext cx="6772969"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120000"/>
              </a:lnSpc>
              <a:spcAft>
                <a:spcPct val="10000"/>
              </a:spcAft>
              <a:defRPr/>
            </a:pPr>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總統府財經月報第 </a:t>
            </a:r>
            <a:r>
              <a:rPr lang="en-US" altLang="zh-TW" sz="2800" b="1" dirty="0" smtClean="0">
                <a:latin typeface="Times New Roman" panose="02020603050405020304" pitchFamily="18" charset="0"/>
                <a:ea typeface="標楷體" panose="03000509000000000000" pitchFamily="65" charset="-120"/>
                <a:cs typeface="Times New Roman" panose="02020603050405020304" pitchFamily="18" charset="0"/>
              </a:rPr>
              <a:t>70</a:t>
            </a:r>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 次</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會議</a:t>
            </a:r>
            <a:endParaRPr lang="zh-TW" altLang="zh-TW" sz="2800" b="1"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717394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圖: 結束點 3"/>
          <p:cNvSpPr/>
          <p:nvPr/>
        </p:nvSpPr>
        <p:spPr>
          <a:xfrm>
            <a:off x="231494" y="2272400"/>
            <a:ext cx="8785185" cy="1682791"/>
          </a:xfrm>
          <a:prstGeom prst="flowChartTerminator">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48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文字方塊 2"/>
          <p:cNvSpPr txBox="1"/>
          <p:nvPr/>
        </p:nvSpPr>
        <p:spPr>
          <a:xfrm>
            <a:off x="231494" y="2698295"/>
            <a:ext cx="8912506" cy="707886"/>
          </a:xfrm>
          <a:prstGeom prst="rect">
            <a:avLst/>
          </a:prstGeom>
          <a:noFill/>
        </p:spPr>
        <p:txBody>
          <a:bodyPr wrap="square" rtlCol="0">
            <a:spAutoFit/>
          </a:bodyPr>
          <a:lstStyle/>
          <a:p>
            <a:pPr algn="ctr"/>
            <a:r>
              <a:rPr lang="zh-TW" altLang="en-US" sz="4000" b="1"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肆、 財經月報會議成果</a:t>
            </a:r>
            <a:endParaRPr lang="zh-TW" altLang="en-US" sz="40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262113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3"/>
          <p:cNvSpPr txBox="1">
            <a:spLocks noChangeAspect="1"/>
          </p:cNvSpPr>
          <p:nvPr/>
        </p:nvSpPr>
        <p:spPr>
          <a:xfrm>
            <a:off x="-1" y="1"/>
            <a:ext cx="9144001" cy="544286"/>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TW" altLang="en-US" sz="3200" b="1" dirty="0">
              <a:solidFill>
                <a:srgbClr val="70AD47">
                  <a:lumMod val="50000"/>
                </a:srgb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0" name="文字方塊 1"/>
          <p:cNvSpPr txBox="1">
            <a:spLocks noChangeArrowheads="1"/>
          </p:cNvSpPr>
          <p:nvPr/>
        </p:nvSpPr>
        <p:spPr bwMode="auto">
          <a:xfrm>
            <a:off x="25471" y="111439"/>
            <a:ext cx="8414658"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marL="457200" indent="-369888" algn="just" hangingPunct="0">
              <a:lnSpc>
                <a:spcPts val="2400"/>
              </a:lnSpc>
              <a:spcBef>
                <a:spcPts val="600"/>
              </a:spcBef>
              <a:buSzPct val="80000"/>
              <a:buFont typeface="Wingdings" panose="05000000000000000000" pitchFamily="2" charset="2"/>
              <a:buChar char="u"/>
            </a:pP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「黃金十年　國家願景」計畫是總統重要施政承諾，也是國家脫胎換骨的重要</a:t>
            </a:r>
            <a:r>
              <a:rPr lang="zh-TW" altLang="en-US" sz="20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規畫。行政團隊根據</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總統理念</a:t>
            </a:r>
            <a:r>
              <a:rPr lang="zh-TW" altLang="en-US" sz="20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，秉持開放創新</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驅動成長、軟巧實力擴展國力、策略聯盟拓展經貿等新思維，透過「創新、開放、調結構」三大驅動</a:t>
            </a:r>
            <a:r>
              <a:rPr lang="zh-TW" altLang="en-US" sz="20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力，打造繁榮</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、和諧、永續的幸福</a:t>
            </a:r>
            <a:r>
              <a:rPr lang="zh-TW" altLang="en-US" sz="20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臺灣願景</a:t>
            </a:r>
            <a:endParaRPr lang="en-US" altLang="zh-TW" sz="20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457200" indent="-369888" algn="just" hangingPunct="0">
              <a:lnSpc>
                <a:spcPts val="2400"/>
              </a:lnSpc>
              <a:spcBef>
                <a:spcPts val="600"/>
              </a:spcBef>
              <a:spcAft>
                <a:spcPts val="600"/>
              </a:spcAft>
              <a:buSzPct val="80000"/>
              <a:buFont typeface="Wingdings" panose="05000000000000000000" pitchFamily="2" charset="2"/>
              <a:buChar char="u"/>
            </a:pPr>
            <a:r>
              <a:rPr lang="zh-TW" altLang="en-US" sz="20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從活力經濟、公義社會、</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和平兩岸、</a:t>
            </a:r>
            <a:r>
              <a:rPr lang="zh-TW" altLang="en-US" sz="20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友善國際、永續環境等面向總結，已經產生具體成果，為國家永續發展奠定厚實基礎</a:t>
            </a:r>
            <a:endPar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2" name="群組 1"/>
          <p:cNvGrpSpPr/>
          <p:nvPr/>
        </p:nvGrpSpPr>
        <p:grpSpPr>
          <a:xfrm>
            <a:off x="152836" y="2245032"/>
            <a:ext cx="8757697" cy="4254688"/>
            <a:chOff x="170367" y="2507836"/>
            <a:chExt cx="8757697" cy="4254688"/>
          </a:xfrm>
        </p:grpSpPr>
        <p:cxnSp>
          <p:nvCxnSpPr>
            <p:cNvPr id="37" name="直線接點 36"/>
            <p:cNvCxnSpPr/>
            <p:nvPr/>
          </p:nvCxnSpPr>
          <p:spPr bwMode="auto">
            <a:xfrm>
              <a:off x="2869766" y="5859175"/>
              <a:ext cx="3455099" cy="0"/>
            </a:xfrm>
            <a:prstGeom prst="line">
              <a:avLst/>
            </a:prstGeom>
            <a:solidFill>
              <a:schemeClr val="accent5">
                <a:lumMod val="40000"/>
                <a:lumOff val="60000"/>
              </a:schemeClr>
            </a:solidFill>
            <a:ln w="38100">
              <a:solidFill>
                <a:srgbClr val="75DBFF"/>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bwMode="auto">
            <a:xfrm>
              <a:off x="4570417" y="5816673"/>
              <a:ext cx="0" cy="562101"/>
            </a:xfrm>
            <a:prstGeom prst="line">
              <a:avLst/>
            </a:prstGeom>
            <a:solidFill>
              <a:schemeClr val="accent5">
                <a:lumMod val="40000"/>
                <a:lumOff val="60000"/>
              </a:schemeClr>
            </a:solidFill>
            <a:ln w="38100">
              <a:solidFill>
                <a:srgbClr val="75DBFF"/>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bwMode="auto">
            <a:xfrm>
              <a:off x="6313199" y="5854451"/>
              <a:ext cx="0" cy="562101"/>
            </a:xfrm>
            <a:prstGeom prst="line">
              <a:avLst/>
            </a:prstGeom>
            <a:solidFill>
              <a:schemeClr val="accent5">
                <a:lumMod val="40000"/>
                <a:lumOff val="60000"/>
              </a:schemeClr>
            </a:solidFill>
            <a:ln w="38100">
              <a:solidFill>
                <a:srgbClr val="75DBFF"/>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bwMode="auto">
            <a:xfrm>
              <a:off x="1129525" y="3601148"/>
              <a:ext cx="6802833" cy="0"/>
            </a:xfrm>
            <a:prstGeom prst="line">
              <a:avLst/>
            </a:prstGeom>
            <a:ln w="38100">
              <a:solidFill>
                <a:srgbClr val="75DBFF"/>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bwMode="auto">
            <a:xfrm>
              <a:off x="1129525" y="3580378"/>
              <a:ext cx="0" cy="2529838"/>
            </a:xfrm>
            <a:prstGeom prst="line">
              <a:avLst/>
            </a:prstGeom>
            <a:ln w="38100">
              <a:solidFill>
                <a:srgbClr val="75DBFF"/>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bwMode="auto">
            <a:xfrm>
              <a:off x="7932358" y="3580378"/>
              <a:ext cx="34788" cy="2555124"/>
            </a:xfrm>
            <a:prstGeom prst="line">
              <a:avLst/>
            </a:prstGeom>
            <a:ln w="38100">
              <a:solidFill>
                <a:srgbClr val="75DBFF"/>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bwMode="auto">
            <a:xfrm flipH="1">
              <a:off x="4576092" y="3157922"/>
              <a:ext cx="1" cy="2696529"/>
            </a:xfrm>
            <a:prstGeom prst="line">
              <a:avLst/>
            </a:prstGeom>
            <a:ln w="38100">
              <a:solidFill>
                <a:srgbClr val="75DBFF"/>
              </a:solidFill>
            </a:ln>
          </p:spPr>
          <p:style>
            <a:lnRef idx="1">
              <a:schemeClr val="accent1"/>
            </a:lnRef>
            <a:fillRef idx="0">
              <a:schemeClr val="accent1"/>
            </a:fillRef>
            <a:effectRef idx="0">
              <a:schemeClr val="accent1"/>
            </a:effectRef>
            <a:fontRef idx="minor">
              <a:schemeClr val="tx1"/>
            </a:fontRef>
          </p:style>
        </p:cxnSp>
        <p:sp>
          <p:nvSpPr>
            <p:cNvPr id="31" name="手繪多邊形 30"/>
            <p:cNvSpPr/>
            <p:nvPr/>
          </p:nvSpPr>
          <p:spPr>
            <a:xfrm>
              <a:off x="353456" y="6097724"/>
              <a:ext cx="1582701" cy="637656"/>
            </a:xfrm>
            <a:custGeom>
              <a:avLst/>
              <a:gdLst>
                <a:gd name="connsiteX0" fmla="*/ 0 w 1017673"/>
                <a:gd name="connsiteY0" fmla="*/ 41359 h 413591"/>
                <a:gd name="connsiteX1" fmla="*/ 41359 w 1017673"/>
                <a:gd name="connsiteY1" fmla="*/ 0 h 413591"/>
                <a:gd name="connsiteX2" fmla="*/ 976314 w 1017673"/>
                <a:gd name="connsiteY2" fmla="*/ 0 h 413591"/>
                <a:gd name="connsiteX3" fmla="*/ 1017673 w 1017673"/>
                <a:gd name="connsiteY3" fmla="*/ 41359 h 413591"/>
                <a:gd name="connsiteX4" fmla="*/ 1017673 w 1017673"/>
                <a:gd name="connsiteY4" fmla="*/ 372232 h 413591"/>
                <a:gd name="connsiteX5" fmla="*/ 976314 w 1017673"/>
                <a:gd name="connsiteY5" fmla="*/ 413591 h 413591"/>
                <a:gd name="connsiteX6" fmla="*/ 41359 w 1017673"/>
                <a:gd name="connsiteY6" fmla="*/ 413591 h 413591"/>
                <a:gd name="connsiteX7" fmla="*/ 0 w 1017673"/>
                <a:gd name="connsiteY7" fmla="*/ 372232 h 413591"/>
                <a:gd name="connsiteX8" fmla="*/ 0 w 1017673"/>
                <a:gd name="connsiteY8" fmla="*/ 41359 h 41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7673" h="413591">
                  <a:moveTo>
                    <a:pt x="0" y="41359"/>
                  </a:moveTo>
                  <a:cubicBezTo>
                    <a:pt x="0" y="18517"/>
                    <a:pt x="18517" y="0"/>
                    <a:pt x="41359" y="0"/>
                  </a:cubicBezTo>
                  <a:lnTo>
                    <a:pt x="976314" y="0"/>
                  </a:lnTo>
                  <a:cubicBezTo>
                    <a:pt x="999156" y="0"/>
                    <a:pt x="1017673" y="18517"/>
                    <a:pt x="1017673" y="41359"/>
                  </a:cubicBezTo>
                  <a:lnTo>
                    <a:pt x="1017673" y="372232"/>
                  </a:lnTo>
                  <a:cubicBezTo>
                    <a:pt x="1017673" y="395074"/>
                    <a:pt x="999156" y="413591"/>
                    <a:pt x="976314" y="413591"/>
                  </a:cubicBezTo>
                  <a:lnTo>
                    <a:pt x="41359" y="413591"/>
                  </a:lnTo>
                  <a:cubicBezTo>
                    <a:pt x="18517" y="413591"/>
                    <a:pt x="0" y="395074"/>
                    <a:pt x="0" y="372232"/>
                  </a:cubicBezTo>
                  <a:lnTo>
                    <a:pt x="0" y="41359"/>
                  </a:lnTo>
                  <a:close/>
                </a:path>
              </a:pathLst>
            </a:custGeom>
            <a:solidFill>
              <a:schemeClr val="bg1"/>
            </a:solidFill>
            <a:ln>
              <a:solidFill>
                <a:srgbClr val="C00000"/>
              </a:solidFill>
            </a:ln>
            <a:scene3d>
              <a:camera prst="orthographicFront"/>
              <a:lightRig rig="flat" dir="t"/>
            </a:scene3d>
            <a:sp3d prstMaterial="dkEdge">
              <a:bevelT w="8200" h="38100"/>
            </a:sp3d>
          </p:spPr>
          <p:style>
            <a:lnRef idx="1">
              <a:schemeClr val="accent2"/>
            </a:lnRef>
            <a:fillRef idx="2">
              <a:schemeClr val="accent2"/>
            </a:fillRef>
            <a:effectRef idx="1">
              <a:schemeClr val="accent2"/>
            </a:effectRef>
            <a:fontRef idx="minor">
              <a:schemeClr val="dk1"/>
            </a:fontRef>
          </p:style>
          <p:txBody>
            <a:bodyPr spcFirstLastPara="0" vert="horz" wrap="square" lIns="80694" tIns="80694" rIns="80694" bIns="80694" numCol="1" spcCol="1270" anchor="ctr" anchorCtr="0">
              <a:noAutofit/>
            </a:bodyPr>
            <a:lstStyle/>
            <a:p>
              <a:pPr algn="ctr" defTabSz="800100">
                <a:lnSpc>
                  <a:spcPct val="90000"/>
                </a:lnSpc>
                <a:spcBef>
                  <a:spcPct val="0"/>
                </a:spcBef>
                <a:spcAft>
                  <a:spcPct val="35000"/>
                </a:spcAft>
              </a:pPr>
              <a:r>
                <a:rPr lang="zh-TW" altLang="en-US" sz="2400" b="1" spc="-150" dirty="0" smtClean="0">
                  <a:solidFill>
                    <a:prstClr val="black"/>
                  </a:solidFill>
                  <a:latin typeface="標楷體" pitchFamily="65" charset="-120"/>
                  <a:ea typeface="標楷體" pitchFamily="65" charset="-120"/>
                </a:rPr>
                <a:t>活力經濟</a:t>
              </a:r>
              <a:endParaRPr lang="zh-TW" altLang="en-US" sz="2400" b="1" spc="-150" dirty="0">
                <a:solidFill>
                  <a:prstClr val="black"/>
                </a:solidFill>
                <a:latin typeface="標楷體" pitchFamily="65" charset="-120"/>
                <a:ea typeface="標楷體" pitchFamily="65" charset="-120"/>
              </a:endParaRPr>
            </a:p>
          </p:txBody>
        </p:sp>
        <p:sp>
          <p:nvSpPr>
            <p:cNvPr id="25" name="手繪多邊形 24"/>
            <p:cNvSpPr/>
            <p:nvPr/>
          </p:nvSpPr>
          <p:spPr>
            <a:xfrm>
              <a:off x="7232974" y="6124868"/>
              <a:ext cx="1561151" cy="637656"/>
            </a:xfrm>
            <a:custGeom>
              <a:avLst/>
              <a:gdLst>
                <a:gd name="connsiteX0" fmla="*/ 0 w 1017673"/>
                <a:gd name="connsiteY0" fmla="*/ 41359 h 413591"/>
                <a:gd name="connsiteX1" fmla="*/ 41359 w 1017673"/>
                <a:gd name="connsiteY1" fmla="*/ 0 h 413591"/>
                <a:gd name="connsiteX2" fmla="*/ 976314 w 1017673"/>
                <a:gd name="connsiteY2" fmla="*/ 0 h 413591"/>
                <a:gd name="connsiteX3" fmla="*/ 1017673 w 1017673"/>
                <a:gd name="connsiteY3" fmla="*/ 41359 h 413591"/>
                <a:gd name="connsiteX4" fmla="*/ 1017673 w 1017673"/>
                <a:gd name="connsiteY4" fmla="*/ 372232 h 413591"/>
                <a:gd name="connsiteX5" fmla="*/ 976314 w 1017673"/>
                <a:gd name="connsiteY5" fmla="*/ 413591 h 413591"/>
                <a:gd name="connsiteX6" fmla="*/ 41359 w 1017673"/>
                <a:gd name="connsiteY6" fmla="*/ 413591 h 413591"/>
                <a:gd name="connsiteX7" fmla="*/ 0 w 1017673"/>
                <a:gd name="connsiteY7" fmla="*/ 372232 h 413591"/>
                <a:gd name="connsiteX8" fmla="*/ 0 w 1017673"/>
                <a:gd name="connsiteY8" fmla="*/ 41359 h 41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7673" h="413591">
                  <a:moveTo>
                    <a:pt x="0" y="41359"/>
                  </a:moveTo>
                  <a:cubicBezTo>
                    <a:pt x="0" y="18517"/>
                    <a:pt x="18517" y="0"/>
                    <a:pt x="41359" y="0"/>
                  </a:cubicBezTo>
                  <a:lnTo>
                    <a:pt x="976314" y="0"/>
                  </a:lnTo>
                  <a:cubicBezTo>
                    <a:pt x="999156" y="0"/>
                    <a:pt x="1017673" y="18517"/>
                    <a:pt x="1017673" y="41359"/>
                  </a:cubicBezTo>
                  <a:lnTo>
                    <a:pt x="1017673" y="372232"/>
                  </a:lnTo>
                  <a:cubicBezTo>
                    <a:pt x="1017673" y="395074"/>
                    <a:pt x="999156" y="413591"/>
                    <a:pt x="976314" y="413591"/>
                  </a:cubicBezTo>
                  <a:lnTo>
                    <a:pt x="41359" y="413591"/>
                  </a:lnTo>
                  <a:cubicBezTo>
                    <a:pt x="18517" y="413591"/>
                    <a:pt x="0" y="395074"/>
                    <a:pt x="0" y="372232"/>
                  </a:cubicBezTo>
                  <a:lnTo>
                    <a:pt x="0" y="41359"/>
                  </a:lnTo>
                  <a:close/>
                </a:path>
              </a:pathLst>
            </a:custGeom>
            <a:solidFill>
              <a:schemeClr val="bg1"/>
            </a:solidFill>
            <a:ln>
              <a:solidFill>
                <a:schemeClr val="accent6">
                  <a:lumMod val="75000"/>
                </a:schemeClr>
              </a:solidFill>
            </a:ln>
            <a:scene3d>
              <a:camera prst="orthographicFront"/>
              <a:lightRig rig="flat" dir="t"/>
            </a:scene3d>
            <a:sp3d prstMaterial="dkEdge">
              <a:bevelT w="8200" h="38100"/>
            </a:sp3d>
          </p:spPr>
          <p:style>
            <a:lnRef idx="1">
              <a:schemeClr val="accent3"/>
            </a:lnRef>
            <a:fillRef idx="2">
              <a:schemeClr val="accent3"/>
            </a:fillRef>
            <a:effectRef idx="1">
              <a:schemeClr val="accent3"/>
            </a:effectRef>
            <a:fontRef idx="minor">
              <a:schemeClr val="dk1"/>
            </a:fontRef>
          </p:style>
          <p:txBody>
            <a:bodyPr spcFirstLastPara="0" vert="horz" wrap="square" lIns="80694" tIns="80694" rIns="80694" bIns="80694" numCol="1" spcCol="1270" anchor="ctr" anchorCtr="0">
              <a:noAutofit/>
            </a:bodyPr>
            <a:lstStyle/>
            <a:p>
              <a:pPr algn="ctr" defTabSz="800100">
                <a:lnSpc>
                  <a:spcPct val="90000"/>
                </a:lnSpc>
                <a:spcBef>
                  <a:spcPct val="0"/>
                </a:spcBef>
                <a:spcAft>
                  <a:spcPct val="35000"/>
                </a:spcAft>
              </a:pPr>
              <a:r>
                <a:rPr lang="zh-TW" altLang="en-US" sz="2400" b="1" spc="-150" dirty="0" smtClean="0">
                  <a:solidFill>
                    <a:prstClr val="black"/>
                  </a:solidFill>
                  <a:latin typeface="標楷體" pitchFamily="65" charset="-120"/>
                  <a:ea typeface="標楷體" pitchFamily="65" charset="-120"/>
                </a:rPr>
                <a:t>永續環境</a:t>
              </a:r>
              <a:endParaRPr lang="zh-TW" altLang="en-US" sz="2400" b="1" spc="-150" dirty="0">
                <a:solidFill>
                  <a:prstClr val="black"/>
                </a:solidFill>
                <a:latin typeface="標楷體" pitchFamily="65" charset="-120"/>
                <a:ea typeface="標楷體" pitchFamily="65" charset="-120"/>
              </a:endParaRPr>
            </a:p>
          </p:txBody>
        </p:sp>
        <p:grpSp>
          <p:nvGrpSpPr>
            <p:cNvPr id="6" name="群組 11"/>
            <p:cNvGrpSpPr/>
            <p:nvPr/>
          </p:nvGrpSpPr>
          <p:grpSpPr>
            <a:xfrm>
              <a:off x="170367" y="3963805"/>
              <a:ext cx="1948881" cy="1502412"/>
              <a:chOff x="263091" y="1686654"/>
              <a:chExt cx="1519756" cy="1293430"/>
            </a:xfrm>
          </p:grpSpPr>
          <p:sp>
            <p:nvSpPr>
              <p:cNvPr id="23" name="手繪多邊形 22"/>
              <p:cNvSpPr/>
              <p:nvPr/>
            </p:nvSpPr>
            <p:spPr>
              <a:xfrm>
                <a:off x="263091" y="1686654"/>
                <a:ext cx="1519756" cy="1293430"/>
              </a:xfrm>
              <a:custGeom>
                <a:avLst/>
                <a:gdLst>
                  <a:gd name="connsiteX0" fmla="*/ 0 w 1519756"/>
                  <a:gd name="connsiteY0" fmla="*/ 129343 h 1293430"/>
                  <a:gd name="connsiteX1" fmla="*/ 129343 w 1519756"/>
                  <a:gd name="connsiteY1" fmla="*/ 0 h 1293430"/>
                  <a:gd name="connsiteX2" fmla="*/ 1390413 w 1519756"/>
                  <a:gd name="connsiteY2" fmla="*/ 0 h 1293430"/>
                  <a:gd name="connsiteX3" fmla="*/ 1519756 w 1519756"/>
                  <a:gd name="connsiteY3" fmla="*/ 129343 h 1293430"/>
                  <a:gd name="connsiteX4" fmla="*/ 1519756 w 1519756"/>
                  <a:gd name="connsiteY4" fmla="*/ 1164087 h 1293430"/>
                  <a:gd name="connsiteX5" fmla="*/ 1390413 w 1519756"/>
                  <a:gd name="connsiteY5" fmla="*/ 1293430 h 1293430"/>
                  <a:gd name="connsiteX6" fmla="*/ 129343 w 1519756"/>
                  <a:gd name="connsiteY6" fmla="*/ 1293430 h 1293430"/>
                  <a:gd name="connsiteX7" fmla="*/ 0 w 1519756"/>
                  <a:gd name="connsiteY7" fmla="*/ 1164087 h 1293430"/>
                  <a:gd name="connsiteX8" fmla="*/ 0 w 1519756"/>
                  <a:gd name="connsiteY8" fmla="*/ 129343 h 1293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9756" h="1293430">
                    <a:moveTo>
                      <a:pt x="0" y="129343"/>
                    </a:moveTo>
                    <a:cubicBezTo>
                      <a:pt x="0" y="57909"/>
                      <a:pt x="57909" y="0"/>
                      <a:pt x="129343" y="0"/>
                    </a:cubicBezTo>
                    <a:lnTo>
                      <a:pt x="1390413" y="0"/>
                    </a:lnTo>
                    <a:cubicBezTo>
                      <a:pt x="1461847" y="0"/>
                      <a:pt x="1519756" y="57909"/>
                      <a:pt x="1519756" y="129343"/>
                    </a:cubicBezTo>
                    <a:lnTo>
                      <a:pt x="1519756" y="1164087"/>
                    </a:lnTo>
                    <a:cubicBezTo>
                      <a:pt x="1519756" y="1235521"/>
                      <a:pt x="1461847" y="1293430"/>
                      <a:pt x="1390413" y="1293430"/>
                    </a:cubicBezTo>
                    <a:lnTo>
                      <a:pt x="129343" y="1293430"/>
                    </a:lnTo>
                    <a:cubicBezTo>
                      <a:pt x="57909" y="1293430"/>
                      <a:pt x="0" y="1235521"/>
                      <a:pt x="0" y="1164087"/>
                    </a:cubicBezTo>
                    <a:lnTo>
                      <a:pt x="0" y="129343"/>
                    </a:lnTo>
                    <a:close/>
                  </a:path>
                </a:pathLst>
              </a:custGeom>
              <a:solidFill>
                <a:schemeClr val="bg1"/>
              </a:solidFill>
              <a:ln>
                <a:solidFill>
                  <a:srgbClr val="C00000"/>
                </a:solidFill>
              </a:ln>
              <a:scene3d>
                <a:camera prst="orthographicFront"/>
                <a:lightRig rig="flat" dir="t"/>
              </a:scene3d>
              <a:sp3d prstMaterial="dkEdge">
                <a:bevelT w="8200" h="38100"/>
              </a:sp3d>
            </p:spPr>
            <p:style>
              <a:lnRef idx="1">
                <a:schemeClr val="accent2"/>
              </a:lnRef>
              <a:fillRef idx="2">
                <a:schemeClr val="accent2"/>
              </a:fillRef>
              <a:effectRef idx="1">
                <a:schemeClr val="accent2"/>
              </a:effectRef>
              <a:fontRef idx="minor">
                <a:schemeClr val="dk1"/>
              </a:fontRef>
            </p:style>
            <p:txBody>
              <a:bodyPr spcFirstLastPara="0" vert="horz" wrap="square" lIns="114083" tIns="114083" rIns="114083" bIns="114083" numCol="1" spcCol="1270" anchor="t" anchorCtr="0">
                <a:noAutofit/>
              </a:bodyPr>
              <a:lstStyle/>
              <a:p>
                <a:pPr algn="ctr" defTabSz="889000">
                  <a:lnSpc>
                    <a:spcPct val="90000"/>
                  </a:lnSpc>
                  <a:spcBef>
                    <a:spcPct val="0"/>
                  </a:spcBef>
                  <a:spcAft>
                    <a:spcPct val="35000"/>
                  </a:spcAft>
                </a:pPr>
                <a:r>
                  <a:rPr lang="zh-TW" altLang="en-US" sz="2800" b="1" dirty="0" smtClean="0">
                    <a:solidFill>
                      <a:srgbClr val="C00000"/>
                    </a:solidFill>
                    <a:latin typeface="標楷體" pitchFamily="65" charset="-120"/>
                    <a:ea typeface="標楷體" pitchFamily="65" charset="-120"/>
                  </a:rPr>
                  <a:t>繁 榮</a:t>
                </a:r>
                <a:endParaRPr lang="zh-TW" altLang="en-US" sz="2800" b="1" dirty="0">
                  <a:solidFill>
                    <a:srgbClr val="C00000"/>
                  </a:solidFill>
                  <a:latin typeface="標楷體" pitchFamily="65" charset="-120"/>
                  <a:ea typeface="標楷體" pitchFamily="65" charset="-120"/>
                </a:endParaRPr>
              </a:p>
            </p:txBody>
          </p:sp>
          <p:sp>
            <p:nvSpPr>
              <p:cNvPr id="24" name="橢圓 23"/>
              <p:cNvSpPr/>
              <p:nvPr/>
            </p:nvSpPr>
            <p:spPr>
              <a:xfrm>
                <a:off x="628586" y="2151518"/>
                <a:ext cx="886316" cy="799867"/>
              </a:xfrm>
              <a:prstGeom prst="ellipse">
                <a:avLst/>
              </a:prstGeom>
              <a:blipFill>
                <a:blip r:embed="rId2" cstate="print">
                  <a:extLst>
                    <a:ext uri="{28A0092B-C50C-407E-A947-70E740481C1C}">
                      <a14:useLocalDpi xmlns:a14="http://schemas.microsoft.com/office/drawing/2010/main" val="0"/>
                    </a:ext>
                  </a:extLst>
                </a:blip>
                <a:srcRect/>
                <a:stretch>
                  <a:fillRect/>
                </a:stretch>
              </a:blipFill>
              <a:ln>
                <a:noFill/>
              </a:ln>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grpSp>
        <p:grpSp>
          <p:nvGrpSpPr>
            <p:cNvPr id="7" name="群組 12"/>
            <p:cNvGrpSpPr/>
            <p:nvPr/>
          </p:nvGrpSpPr>
          <p:grpSpPr>
            <a:xfrm>
              <a:off x="3557244" y="3963806"/>
              <a:ext cx="1948881" cy="1502413"/>
              <a:chOff x="3779912" y="1703571"/>
              <a:chExt cx="1519756" cy="1292746"/>
            </a:xfrm>
          </p:grpSpPr>
          <p:sp>
            <p:nvSpPr>
              <p:cNvPr id="21" name="手繪多邊形 20"/>
              <p:cNvSpPr/>
              <p:nvPr/>
            </p:nvSpPr>
            <p:spPr>
              <a:xfrm>
                <a:off x="3779912" y="1703571"/>
                <a:ext cx="1519756" cy="1292746"/>
              </a:xfrm>
              <a:custGeom>
                <a:avLst/>
                <a:gdLst>
                  <a:gd name="connsiteX0" fmla="*/ 0 w 1519756"/>
                  <a:gd name="connsiteY0" fmla="*/ 129275 h 1292746"/>
                  <a:gd name="connsiteX1" fmla="*/ 129275 w 1519756"/>
                  <a:gd name="connsiteY1" fmla="*/ 0 h 1292746"/>
                  <a:gd name="connsiteX2" fmla="*/ 1390481 w 1519756"/>
                  <a:gd name="connsiteY2" fmla="*/ 0 h 1292746"/>
                  <a:gd name="connsiteX3" fmla="*/ 1519756 w 1519756"/>
                  <a:gd name="connsiteY3" fmla="*/ 129275 h 1292746"/>
                  <a:gd name="connsiteX4" fmla="*/ 1519756 w 1519756"/>
                  <a:gd name="connsiteY4" fmla="*/ 1163471 h 1292746"/>
                  <a:gd name="connsiteX5" fmla="*/ 1390481 w 1519756"/>
                  <a:gd name="connsiteY5" fmla="*/ 1292746 h 1292746"/>
                  <a:gd name="connsiteX6" fmla="*/ 129275 w 1519756"/>
                  <a:gd name="connsiteY6" fmla="*/ 1292746 h 1292746"/>
                  <a:gd name="connsiteX7" fmla="*/ 0 w 1519756"/>
                  <a:gd name="connsiteY7" fmla="*/ 1163471 h 1292746"/>
                  <a:gd name="connsiteX8" fmla="*/ 0 w 1519756"/>
                  <a:gd name="connsiteY8" fmla="*/ 129275 h 129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9756" h="1292746">
                    <a:moveTo>
                      <a:pt x="0" y="129275"/>
                    </a:moveTo>
                    <a:cubicBezTo>
                      <a:pt x="0" y="57878"/>
                      <a:pt x="57878" y="0"/>
                      <a:pt x="129275" y="0"/>
                    </a:cubicBezTo>
                    <a:lnTo>
                      <a:pt x="1390481" y="0"/>
                    </a:lnTo>
                    <a:cubicBezTo>
                      <a:pt x="1461878" y="0"/>
                      <a:pt x="1519756" y="57878"/>
                      <a:pt x="1519756" y="129275"/>
                    </a:cubicBezTo>
                    <a:lnTo>
                      <a:pt x="1519756" y="1163471"/>
                    </a:lnTo>
                    <a:cubicBezTo>
                      <a:pt x="1519756" y="1234868"/>
                      <a:pt x="1461878" y="1292746"/>
                      <a:pt x="1390481" y="1292746"/>
                    </a:cubicBezTo>
                    <a:lnTo>
                      <a:pt x="129275" y="1292746"/>
                    </a:lnTo>
                    <a:cubicBezTo>
                      <a:pt x="57878" y="1292746"/>
                      <a:pt x="0" y="1234868"/>
                      <a:pt x="0" y="1163471"/>
                    </a:cubicBezTo>
                    <a:lnTo>
                      <a:pt x="0" y="129275"/>
                    </a:lnTo>
                    <a:close/>
                  </a:path>
                </a:pathLst>
              </a:custGeom>
              <a:solidFill>
                <a:schemeClr val="bg1"/>
              </a:solidFill>
              <a:ln>
                <a:solidFill>
                  <a:schemeClr val="accent4">
                    <a:lumMod val="60000"/>
                    <a:lumOff val="40000"/>
                  </a:schemeClr>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14063" tIns="114063" rIns="114063" bIns="114063" numCol="1" spcCol="1270" anchor="t" anchorCtr="0">
                <a:noAutofit/>
              </a:bodyPr>
              <a:lstStyle/>
              <a:p>
                <a:pPr algn="ctr" defTabSz="889000">
                  <a:lnSpc>
                    <a:spcPct val="90000"/>
                  </a:lnSpc>
                  <a:spcBef>
                    <a:spcPct val="0"/>
                  </a:spcBef>
                  <a:spcAft>
                    <a:spcPct val="35000"/>
                  </a:spcAft>
                </a:pPr>
                <a:r>
                  <a:rPr lang="zh-TW" altLang="en-US" sz="2800" b="1" dirty="0" smtClean="0">
                    <a:solidFill>
                      <a:srgbClr val="FFC000">
                        <a:lumMod val="50000"/>
                      </a:srgbClr>
                    </a:solidFill>
                    <a:latin typeface="標楷體" pitchFamily="65" charset="-120"/>
                    <a:ea typeface="標楷體" pitchFamily="65" charset="-120"/>
                  </a:rPr>
                  <a:t>和 諧</a:t>
                </a:r>
                <a:endParaRPr lang="zh-TW" altLang="en-US" sz="2800" b="1" dirty="0">
                  <a:solidFill>
                    <a:srgbClr val="FFC000">
                      <a:lumMod val="50000"/>
                    </a:srgbClr>
                  </a:solidFill>
                  <a:latin typeface="標楷體" pitchFamily="65" charset="-120"/>
                  <a:ea typeface="標楷體" pitchFamily="65" charset="-120"/>
                </a:endParaRPr>
              </a:p>
            </p:txBody>
          </p:sp>
          <p:sp>
            <p:nvSpPr>
              <p:cNvPr id="22" name="橢圓 21"/>
              <p:cNvSpPr/>
              <p:nvPr/>
            </p:nvSpPr>
            <p:spPr>
              <a:xfrm>
                <a:off x="4100847" y="2105831"/>
                <a:ext cx="877887" cy="827088"/>
              </a:xfrm>
              <a:prstGeom prst="ellipse">
                <a:avLst/>
              </a:prstGeom>
              <a:blipFill rotWithShape="1">
                <a:blip r:embed="rId3"/>
                <a:stretch>
                  <a:fillRect/>
                </a:stretch>
              </a:blipFill>
              <a:ln>
                <a:solidFill>
                  <a:srgbClr val="9FC6FF"/>
                </a:solidFill>
              </a:ln>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grpSp>
        <p:grpSp>
          <p:nvGrpSpPr>
            <p:cNvPr id="8" name="群組 13"/>
            <p:cNvGrpSpPr/>
            <p:nvPr/>
          </p:nvGrpSpPr>
          <p:grpSpPr>
            <a:xfrm>
              <a:off x="6979183" y="3963805"/>
              <a:ext cx="1948881" cy="1502413"/>
              <a:chOff x="6776730" y="1695689"/>
              <a:chExt cx="1519756" cy="1292746"/>
            </a:xfrm>
          </p:grpSpPr>
          <p:sp>
            <p:nvSpPr>
              <p:cNvPr id="19" name="手繪多邊形 18"/>
              <p:cNvSpPr/>
              <p:nvPr/>
            </p:nvSpPr>
            <p:spPr>
              <a:xfrm>
                <a:off x="6776730" y="1695689"/>
                <a:ext cx="1519756" cy="1292746"/>
              </a:xfrm>
              <a:custGeom>
                <a:avLst/>
                <a:gdLst>
                  <a:gd name="connsiteX0" fmla="*/ 0 w 1519756"/>
                  <a:gd name="connsiteY0" fmla="*/ 129275 h 1292746"/>
                  <a:gd name="connsiteX1" fmla="*/ 129275 w 1519756"/>
                  <a:gd name="connsiteY1" fmla="*/ 0 h 1292746"/>
                  <a:gd name="connsiteX2" fmla="*/ 1390481 w 1519756"/>
                  <a:gd name="connsiteY2" fmla="*/ 0 h 1292746"/>
                  <a:gd name="connsiteX3" fmla="*/ 1519756 w 1519756"/>
                  <a:gd name="connsiteY3" fmla="*/ 129275 h 1292746"/>
                  <a:gd name="connsiteX4" fmla="*/ 1519756 w 1519756"/>
                  <a:gd name="connsiteY4" fmla="*/ 1163471 h 1292746"/>
                  <a:gd name="connsiteX5" fmla="*/ 1390481 w 1519756"/>
                  <a:gd name="connsiteY5" fmla="*/ 1292746 h 1292746"/>
                  <a:gd name="connsiteX6" fmla="*/ 129275 w 1519756"/>
                  <a:gd name="connsiteY6" fmla="*/ 1292746 h 1292746"/>
                  <a:gd name="connsiteX7" fmla="*/ 0 w 1519756"/>
                  <a:gd name="connsiteY7" fmla="*/ 1163471 h 1292746"/>
                  <a:gd name="connsiteX8" fmla="*/ 0 w 1519756"/>
                  <a:gd name="connsiteY8" fmla="*/ 129275 h 129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9756" h="1292746">
                    <a:moveTo>
                      <a:pt x="0" y="129275"/>
                    </a:moveTo>
                    <a:cubicBezTo>
                      <a:pt x="0" y="57878"/>
                      <a:pt x="57878" y="0"/>
                      <a:pt x="129275" y="0"/>
                    </a:cubicBezTo>
                    <a:lnTo>
                      <a:pt x="1390481" y="0"/>
                    </a:lnTo>
                    <a:cubicBezTo>
                      <a:pt x="1461878" y="0"/>
                      <a:pt x="1519756" y="57878"/>
                      <a:pt x="1519756" y="129275"/>
                    </a:cubicBezTo>
                    <a:lnTo>
                      <a:pt x="1519756" y="1163471"/>
                    </a:lnTo>
                    <a:cubicBezTo>
                      <a:pt x="1519756" y="1234868"/>
                      <a:pt x="1461878" y="1292746"/>
                      <a:pt x="1390481" y="1292746"/>
                    </a:cubicBezTo>
                    <a:lnTo>
                      <a:pt x="129275" y="1292746"/>
                    </a:lnTo>
                    <a:cubicBezTo>
                      <a:pt x="57878" y="1292746"/>
                      <a:pt x="0" y="1234868"/>
                      <a:pt x="0" y="1163471"/>
                    </a:cubicBezTo>
                    <a:lnTo>
                      <a:pt x="0" y="129275"/>
                    </a:lnTo>
                    <a:close/>
                  </a:path>
                </a:pathLst>
              </a:custGeom>
              <a:solidFill>
                <a:schemeClr val="bg1"/>
              </a:solidFill>
              <a:ln>
                <a:solidFill>
                  <a:schemeClr val="accent6">
                    <a:lumMod val="75000"/>
                  </a:schemeClr>
                </a:solidFill>
              </a:ln>
              <a:scene3d>
                <a:camera prst="orthographicFront"/>
                <a:lightRig rig="flat" dir="t"/>
              </a:scene3d>
              <a:sp3d prstMaterial="dkEdge">
                <a:bevelT w="8200" h="38100"/>
              </a:sp3d>
            </p:spPr>
            <p:style>
              <a:lnRef idx="1">
                <a:schemeClr val="accent3"/>
              </a:lnRef>
              <a:fillRef idx="2">
                <a:schemeClr val="accent3"/>
              </a:fillRef>
              <a:effectRef idx="1">
                <a:schemeClr val="accent3"/>
              </a:effectRef>
              <a:fontRef idx="minor">
                <a:schemeClr val="dk1"/>
              </a:fontRef>
            </p:style>
            <p:txBody>
              <a:bodyPr spcFirstLastPara="0" vert="horz" wrap="square" lIns="114063" tIns="114063" rIns="114063" bIns="114063" numCol="1" spcCol="1270" anchor="t" anchorCtr="0">
                <a:noAutofit/>
              </a:bodyPr>
              <a:lstStyle/>
              <a:p>
                <a:pPr algn="ctr" defTabSz="889000">
                  <a:lnSpc>
                    <a:spcPct val="90000"/>
                  </a:lnSpc>
                  <a:spcBef>
                    <a:spcPct val="0"/>
                  </a:spcBef>
                  <a:spcAft>
                    <a:spcPct val="35000"/>
                  </a:spcAft>
                </a:pPr>
                <a:r>
                  <a:rPr lang="zh-TW" altLang="en-US" sz="2800" b="1" dirty="0" smtClean="0">
                    <a:solidFill>
                      <a:srgbClr val="70AD47">
                        <a:lumMod val="50000"/>
                      </a:srgbClr>
                    </a:solidFill>
                    <a:latin typeface="標楷體" pitchFamily="65" charset="-120"/>
                    <a:ea typeface="標楷體" pitchFamily="65" charset="-120"/>
                  </a:rPr>
                  <a:t>永 續</a:t>
                </a:r>
                <a:endParaRPr lang="zh-TW" altLang="en-US" sz="2800" b="1" dirty="0">
                  <a:solidFill>
                    <a:srgbClr val="70AD47">
                      <a:lumMod val="50000"/>
                    </a:srgbClr>
                  </a:solidFill>
                  <a:latin typeface="標楷體" pitchFamily="65" charset="-120"/>
                  <a:ea typeface="標楷體" pitchFamily="65" charset="-120"/>
                </a:endParaRPr>
              </a:p>
            </p:txBody>
          </p:sp>
          <p:sp>
            <p:nvSpPr>
              <p:cNvPr id="20" name="橢圓 19"/>
              <p:cNvSpPr/>
              <p:nvPr/>
            </p:nvSpPr>
            <p:spPr>
              <a:xfrm>
                <a:off x="7128366" y="2111773"/>
                <a:ext cx="877887" cy="827088"/>
              </a:xfrm>
              <a:prstGeom prst="ellipse">
                <a:avLst/>
              </a:prstGeom>
              <a:blipFill rotWithShape="1">
                <a:blip r:embed="rId4" cstate="print"/>
                <a:stretch>
                  <a:fillRect/>
                </a:stretch>
              </a:blipFill>
              <a:ln>
                <a:solidFill>
                  <a:schemeClr val="accent6">
                    <a:lumMod val="75000"/>
                  </a:schemeClr>
                </a:solidFill>
              </a:ln>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grpSp>
        <p:sp>
          <p:nvSpPr>
            <p:cNvPr id="15" name="標題 1"/>
            <p:cNvSpPr txBox="1">
              <a:spLocks/>
            </p:cNvSpPr>
            <p:nvPr/>
          </p:nvSpPr>
          <p:spPr>
            <a:xfrm>
              <a:off x="1466955" y="2507836"/>
              <a:ext cx="6249457" cy="650086"/>
            </a:xfrm>
            <a:prstGeom prst="round2DiagRect">
              <a:avLst>
                <a:gd name="adj1" fmla="val 50000"/>
                <a:gd name="adj2" fmla="val 50000"/>
              </a:avLst>
            </a:prstGeom>
            <a:solidFill>
              <a:schemeClr val="bg1"/>
            </a:solidFill>
            <a:ln>
              <a:gradFill>
                <a:gsLst>
                  <a:gs pos="0">
                    <a:schemeClr val="accent1">
                      <a:lumMod val="75000"/>
                    </a:schemeClr>
                  </a:gs>
                  <a:gs pos="50000">
                    <a:schemeClr val="accent1">
                      <a:tint val="44500"/>
                      <a:satMod val="160000"/>
                    </a:schemeClr>
                  </a:gs>
                  <a:gs pos="100000">
                    <a:schemeClr val="accent1">
                      <a:lumMod val="75000"/>
                    </a:schemeClr>
                  </a:gs>
                </a:gsLst>
                <a:lin ang="5400000" scaled="0"/>
              </a:gra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marL="801688" indent="-801688">
                <a:defRPr/>
              </a:pPr>
              <a:r>
                <a:rPr lang="zh-TW" altLang="en-US" sz="2400" b="1" dirty="0">
                  <a:solidFill>
                    <a:srgbClr val="0000FF"/>
                  </a:solidFill>
                  <a:latin typeface="Times New Roman" pitchFamily="18" charset="0"/>
                  <a:ea typeface="標楷體" pitchFamily="65" charset="-120"/>
                  <a:cs typeface="Times New Roman" pitchFamily="18" charset="0"/>
                </a:rPr>
                <a:t>繁榮</a:t>
              </a:r>
              <a:r>
                <a:rPr lang="zh-TW" altLang="en-US" sz="2400" b="1" dirty="0" smtClean="0">
                  <a:solidFill>
                    <a:srgbClr val="0000FF"/>
                  </a:solidFill>
                  <a:latin typeface="Times New Roman" pitchFamily="18" charset="0"/>
                  <a:ea typeface="標楷體" pitchFamily="65" charset="-120"/>
                  <a:cs typeface="Times New Roman" pitchFamily="18" charset="0"/>
                </a:rPr>
                <a:t>、和諧</a:t>
              </a:r>
              <a:r>
                <a:rPr lang="zh-TW" altLang="en-US" sz="2400" b="1" dirty="0">
                  <a:solidFill>
                    <a:srgbClr val="0000FF"/>
                  </a:solidFill>
                  <a:latin typeface="Times New Roman" pitchFamily="18" charset="0"/>
                  <a:ea typeface="標楷體" pitchFamily="65" charset="-120"/>
                  <a:cs typeface="Times New Roman" pitchFamily="18" charset="0"/>
                </a:rPr>
                <a:t>、</a:t>
              </a:r>
              <a:r>
                <a:rPr lang="zh-TW" altLang="en-US" sz="2400" b="1" dirty="0" smtClean="0">
                  <a:solidFill>
                    <a:srgbClr val="0000FF"/>
                  </a:solidFill>
                  <a:latin typeface="Times New Roman" pitchFamily="18" charset="0"/>
                  <a:ea typeface="標楷體" pitchFamily="65" charset="-120"/>
                  <a:cs typeface="Times New Roman" pitchFamily="18" charset="0"/>
                </a:rPr>
                <a:t>永</a:t>
              </a:r>
              <a:r>
                <a:rPr lang="zh-TW" altLang="en-US" sz="2400" b="1" dirty="0">
                  <a:solidFill>
                    <a:srgbClr val="0000FF"/>
                  </a:solidFill>
                  <a:latin typeface="Times New Roman" pitchFamily="18" charset="0"/>
                  <a:ea typeface="標楷體" pitchFamily="65" charset="-120"/>
                  <a:cs typeface="Times New Roman" pitchFamily="18" charset="0"/>
                </a:rPr>
                <a:t>續</a:t>
              </a:r>
              <a:r>
                <a:rPr lang="zh-TW" altLang="en-US" sz="2400" b="1" dirty="0" smtClean="0">
                  <a:solidFill>
                    <a:srgbClr val="0000FF"/>
                  </a:solidFill>
                  <a:latin typeface="Times New Roman" pitchFamily="18" charset="0"/>
                  <a:ea typeface="標楷體" pitchFamily="65" charset="-120"/>
                  <a:cs typeface="Times New Roman" pitchFamily="18" charset="0"/>
                </a:rPr>
                <a:t>的幸福臺灣</a:t>
              </a:r>
              <a:endParaRPr lang="zh-TW" altLang="en-US" sz="2400" b="1" dirty="0">
                <a:solidFill>
                  <a:srgbClr val="0000FF"/>
                </a:solidFill>
                <a:latin typeface="Times New Roman" pitchFamily="18" charset="0"/>
                <a:ea typeface="標楷體" pitchFamily="65" charset="-120"/>
                <a:cs typeface="Times New Roman" pitchFamily="18" charset="0"/>
              </a:endParaRPr>
            </a:p>
          </p:txBody>
        </p:sp>
        <p:sp>
          <p:nvSpPr>
            <p:cNvPr id="17" name="手繪多邊形 16"/>
            <p:cNvSpPr/>
            <p:nvPr/>
          </p:nvSpPr>
          <p:spPr>
            <a:xfrm>
              <a:off x="5544290" y="6119321"/>
              <a:ext cx="1561151" cy="637656"/>
            </a:xfrm>
            <a:custGeom>
              <a:avLst/>
              <a:gdLst>
                <a:gd name="connsiteX0" fmla="*/ 0 w 1017673"/>
                <a:gd name="connsiteY0" fmla="*/ 41359 h 413591"/>
                <a:gd name="connsiteX1" fmla="*/ 41359 w 1017673"/>
                <a:gd name="connsiteY1" fmla="*/ 0 h 413591"/>
                <a:gd name="connsiteX2" fmla="*/ 976314 w 1017673"/>
                <a:gd name="connsiteY2" fmla="*/ 0 h 413591"/>
                <a:gd name="connsiteX3" fmla="*/ 1017673 w 1017673"/>
                <a:gd name="connsiteY3" fmla="*/ 41359 h 413591"/>
                <a:gd name="connsiteX4" fmla="*/ 1017673 w 1017673"/>
                <a:gd name="connsiteY4" fmla="*/ 372232 h 413591"/>
                <a:gd name="connsiteX5" fmla="*/ 976314 w 1017673"/>
                <a:gd name="connsiteY5" fmla="*/ 413591 h 413591"/>
                <a:gd name="connsiteX6" fmla="*/ 41359 w 1017673"/>
                <a:gd name="connsiteY6" fmla="*/ 413591 h 413591"/>
                <a:gd name="connsiteX7" fmla="*/ 0 w 1017673"/>
                <a:gd name="connsiteY7" fmla="*/ 372232 h 413591"/>
                <a:gd name="connsiteX8" fmla="*/ 0 w 1017673"/>
                <a:gd name="connsiteY8" fmla="*/ 41359 h 41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7673" h="413591">
                  <a:moveTo>
                    <a:pt x="0" y="41359"/>
                  </a:moveTo>
                  <a:cubicBezTo>
                    <a:pt x="0" y="18517"/>
                    <a:pt x="18517" y="0"/>
                    <a:pt x="41359" y="0"/>
                  </a:cubicBezTo>
                  <a:lnTo>
                    <a:pt x="976314" y="0"/>
                  </a:lnTo>
                  <a:cubicBezTo>
                    <a:pt x="999156" y="0"/>
                    <a:pt x="1017673" y="18517"/>
                    <a:pt x="1017673" y="41359"/>
                  </a:cubicBezTo>
                  <a:lnTo>
                    <a:pt x="1017673" y="372232"/>
                  </a:lnTo>
                  <a:cubicBezTo>
                    <a:pt x="1017673" y="395074"/>
                    <a:pt x="999156" y="413591"/>
                    <a:pt x="976314" y="413591"/>
                  </a:cubicBezTo>
                  <a:lnTo>
                    <a:pt x="41359" y="413591"/>
                  </a:lnTo>
                  <a:cubicBezTo>
                    <a:pt x="18517" y="413591"/>
                    <a:pt x="0" y="395074"/>
                    <a:pt x="0" y="372232"/>
                  </a:cubicBezTo>
                  <a:lnTo>
                    <a:pt x="0" y="41359"/>
                  </a:lnTo>
                  <a:close/>
                </a:path>
              </a:pathLst>
            </a:custGeom>
            <a:solidFill>
              <a:schemeClr val="bg1"/>
            </a:solidFill>
            <a:ln>
              <a:solidFill>
                <a:schemeClr val="accent4">
                  <a:lumMod val="60000"/>
                  <a:lumOff val="40000"/>
                </a:schemeClr>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0694" tIns="80694" rIns="80694" bIns="80694" numCol="1" spcCol="1270" anchor="ctr" anchorCtr="0">
              <a:noAutofit/>
            </a:bodyPr>
            <a:lstStyle/>
            <a:p>
              <a:pPr algn="ctr" defTabSz="800100">
                <a:lnSpc>
                  <a:spcPct val="90000"/>
                </a:lnSpc>
                <a:spcBef>
                  <a:spcPct val="0"/>
                </a:spcBef>
                <a:spcAft>
                  <a:spcPct val="35000"/>
                </a:spcAft>
              </a:pPr>
              <a:r>
                <a:rPr lang="zh-TW" altLang="en-US" sz="2400" b="1" spc="-150" dirty="0" smtClean="0">
                  <a:solidFill>
                    <a:prstClr val="black"/>
                  </a:solidFill>
                  <a:latin typeface="標楷體" pitchFamily="65" charset="-120"/>
                  <a:ea typeface="標楷體" pitchFamily="65" charset="-120"/>
                </a:rPr>
                <a:t>友善國際</a:t>
              </a:r>
              <a:endParaRPr lang="zh-TW" altLang="en-US" sz="2400" b="1" spc="-150" dirty="0">
                <a:solidFill>
                  <a:prstClr val="black"/>
                </a:solidFill>
                <a:latin typeface="標楷體" pitchFamily="65" charset="-120"/>
                <a:ea typeface="標楷體" pitchFamily="65" charset="-120"/>
              </a:endParaRPr>
            </a:p>
          </p:txBody>
        </p:sp>
        <p:sp>
          <p:nvSpPr>
            <p:cNvPr id="27" name="手繪多邊形 26"/>
            <p:cNvSpPr/>
            <p:nvPr/>
          </p:nvSpPr>
          <p:spPr>
            <a:xfrm>
              <a:off x="3834277" y="6110216"/>
              <a:ext cx="1561151" cy="637656"/>
            </a:xfrm>
            <a:custGeom>
              <a:avLst/>
              <a:gdLst>
                <a:gd name="connsiteX0" fmla="*/ 0 w 1017673"/>
                <a:gd name="connsiteY0" fmla="*/ 41359 h 413591"/>
                <a:gd name="connsiteX1" fmla="*/ 41359 w 1017673"/>
                <a:gd name="connsiteY1" fmla="*/ 0 h 413591"/>
                <a:gd name="connsiteX2" fmla="*/ 976314 w 1017673"/>
                <a:gd name="connsiteY2" fmla="*/ 0 h 413591"/>
                <a:gd name="connsiteX3" fmla="*/ 1017673 w 1017673"/>
                <a:gd name="connsiteY3" fmla="*/ 41359 h 413591"/>
                <a:gd name="connsiteX4" fmla="*/ 1017673 w 1017673"/>
                <a:gd name="connsiteY4" fmla="*/ 372232 h 413591"/>
                <a:gd name="connsiteX5" fmla="*/ 976314 w 1017673"/>
                <a:gd name="connsiteY5" fmla="*/ 413591 h 413591"/>
                <a:gd name="connsiteX6" fmla="*/ 41359 w 1017673"/>
                <a:gd name="connsiteY6" fmla="*/ 413591 h 413591"/>
                <a:gd name="connsiteX7" fmla="*/ 0 w 1017673"/>
                <a:gd name="connsiteY7" fmla="*/ 372232 h 413591"/>
                <a:gd name="connsiteX8" fmla="*/ 0 w 1017673"/>
                <a:gd name="connsiteY8" fmla="*/ 41359 h 41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7673" h="413591">
                  <a:moveTo>
                    <a:pt x="0" y="41359"/>
                  </a:moveTo>
                  <a:cubicBezTo>
                    <a:pt x="0" y="18517"/>
                    <a:pt x="18517" y="0"/>
                    <a:pt x="41359" y="0"/>
                  </a:cubicBezTo>
                  <a:lnTo>
                    <a:pt x="976314" y="0"/>
                  </a:lnTo>
                  <a:cubicBezTo>
                    <a:pt x="999156" y="0"/>
                    <a:pt x="1017673" y="18517"/>
                    <a:pt x="1017673" y="41359"/>
                  </a:cubicBezTo>
                  <a:lnTo>
                    <a:pt x="1017673" y="372232"/>
                  </a:lnTo>
                  <a:cubicBezTo>
                    <a:pt x="1017673" y="395074"/>
                    <a:pt x="999156" y="413591"/>
                    <a:pt x="976314" y="413591"/>
                  </a:cubicBezTo>
                  <a:lnTo>
                    <a:pt x="41359" y="413591"/>
                  </a:lnTo>
                  <a:cubicBezTo>
                    <a:pt x="18517" y="413591"/>
                    <a:pt x="0" y="395074"/>
                    <a:pt x="0" y="372232"/>
                  </a:cubicBezTo>
                  <a:lnTo>
                    <a:pt x="0" y="41359"/>
                  </a:lnTo>
                  <a:close/>
                </a:path>
              </a:pathLst>
            </a:custGeom>
            <a:solidFill>
              <a:schemeClr val="bg1"/>
            </a:solidFill>
            <a:ln>
              <a:solidFill>
                <a:schemeClr val="accent4">
                  <a:lumMod val="60000"/>
                  <a:lumOff val="40000"/>
                </a:schemeClr>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0694" tIns="80694" rIns="80694" bIns="80694" numCol="1" spcCol="1270" anchor="ctr" anchorCtr="0">
              <a:noAutofit/>
            </a:bodyPr>
            <a:lstStyle/>
            <a:p>
              <a:pPr algn="ctr" defTabSz="800100">
                <a:lnSpc>
                  <a:spcPct val="90000"/>
                </a:lnSpc>
                <a:spcBef>
                  <a:spcPct val="0"/>
                </a:spcBef>
                <a:spcAft>
                  <a:spcPct val="35000"/>
                </a:spcAft>
              </a:pPr>
              <a:r>
                <a:rPr lang="zh-TW" altLang="en-US" sz="2400" b="1" spc="-150" dirty="0" smtClean="0">
                  <a:solidFill>
                    <a:schemeClr val="tx1"/>
                  </a:solidFill>
                  <a:latin typeface="標楷體" pitchFamily="65" charset="-120"/>
                  <a:ea typeface="標楷體" pitchFamily="65" charset="-120"/>
                </a:rPr>
                <a:t>和平兩岸</a:t>
              </a:r>
              <a:endParaRPr lang="zh-TW" altLang="en-US" sz="2400" b="1" spc="-150" dirty="0">
                <a:solidFill>
                  <a:schemeClr val="tx1"/>
                </a:solidFill>
                <a:latin typeface="標楷體" pitchFamily="65" charset="-120"/>
                <a:ea typeface="標楷體" pitchFamily="65" charset="-120"/>
              </a:endParaRPr>
            </a:p>
          </p:txBody>
        </p:sp>
        <p:cxnSp>
          <p:nvCxnSpPr>
            <p:cNvPr id="28" name="直線接點 27"/>
            <p:cNvCxnSpPr/>
            <p:nvPr/>
          </p:nvCxnSpPr>
          <p:spPr bwMode="auto">
            <a:xfrm>
              <a:off x="2882466" y="5859175"/>
              <a:ext cx="0" cy="562101"/>
            </a:xfrm>
            <a:prstGeom prst="line">
              <a:avLst/>
            </a:prstGeom>
            <a:solidFill>
              <a:schemeClr val="accent5">
                <a:lumMod val="40000"/>
                <a:lumOff val="60000"/>
              </a:schemeClr>
            </a:solidFill>
            <a:ln w="38100">
              <a:solidFill>
                <a:srgbClr val="75DBFF"/>
              </a:solidFill>
            </a:ln>
          </p:spPr>
          <p:style>
            <a:lnRef idx="1">
              <a:schemeClr val="accent1"/>
            </a:lnRef>
            <a:fillRef idx="0">
              <a:schemeClr val="accent1"/>
            </a:fillRef>
            <a:effectRef idx="0">
              <a:schemeClr val="accent1"/>
            </a:effectRef>
            <a:fontRef idx="minor">
              <a:schemeClr val="tx1"/>
            </a:fontRef>
          </p:style>
        </p:cxnSp>
        <p:sp>
          <p:nvSpPr>
            <p:cNvPr id="43" name="手繪多邊形 42"/>
            <p:cNvSpPr/>
            <p:nvPr/>
          </p:nvSpPr>
          <p:spPr>
            <a:xfrm>
              <a:off x="2089191" y="6119321"/>
              <a:ext cx="1561151" cy="637656"/>
            </a:xfrm>
            <a:custGeom>
              <a:avLst/>
              <a:gdLst>
                <a:gd name="connsiteX0" fmla="*/ 0 w 1017673"/>
                <a:gd name="connsiteY0" fmla="*/ 41359 h 413591"/>
                <a:gd name="connsiteX1" fmla="*/ 41359 w 1017673"/>
                <a:gd name="connsiteY1" fmla="*/ 0 h 413591"/>
                <a:gd name="connsiteX2" fmla="*/ 976314 w 1017673"/>
                <a:gd name="connsiteY2" fmla="*/ 0 h 413591"/>
                <a:gd name="connsiteX3" fmla="*/ 1017673 w 1017673"/>
                <a:gd name="connsiteY3" fmla="*/ 41359 h 413591"/>
                <a:gd name="connsiteX4" fmla="*/ 1017673 w 1017673"/>
                <a:gd name="connsiteY4" fmla="*/ 372232 h 413591"/>
                <a:gd name="connsiteX5" fmla="*/ 976314 w 1017673"/>
                <a:gd name="connsiteY5" fmla="*/ 413591 h 413591"/>
                <a:gd name="connsiteX6" fmla="*/ 41359 w 1017673"/>
                <a:gd name="connsiteY6" fmla="*/ 413591 h 413591"/>
                <a:gd name="connsiteX7" fmla="*/ 0 w 1017673"/>
                <a:gd name="connsiteY7" fmla="*/ 372232 h 413591"/>
                <a:gd name="connsiteX8" fmla="*/ 0 w 1017673"/>
                <a:gd name="connsiteY8" fmla="*/ 41359 h 41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7673" h="413591">
                  <a:moveTo>
                    <a:pt x="0" y="41359"/>
                  </a:moveTo>
                  <a:cubicBezTo>
                    <a:pt x="0" y="18517"/>
                    <a:pt x="18517" y="0"/>
                    <a:pt x="41359" y="0"/>
                  </a:cubicBezTo>
                  <a:lnTo>
                    <a:pt x="976314" y="0"/>
                  </a:lnTo>
                  <a:cubicBezTo>
                    <a:pt x="999156" y="0"/>
                    <a:pt x="1017673" y="18517"/>
                    <a:pt x="1017673" y="41359"/>
                  </a:cubicBezTo>
                  <a:lnTo>
                    <a:pt x="1017673" y="372232"/>
                  </a:lnTo>
                  <a:cubicBezTo>
                    <a:pt x="1017673" y="395074"/>
                    <a:pt x="999156" y="413591"/>
                    <a:pt x="976314" y="413591"/>
                  </a:cubicBezTo>
                  <a:lnTo>
                    <a:pt x="41359" y="413591"/>
                  </a:lnTo>
                  <a:cubicBezTo>
                    <a:pt x="18517" y="413591"/>
                    <a:pt x="0" y="395074"/>
                    <a:pt x="0" y="372232"/>
                  </a:cubicBezTo>
                  <a:lnTo>
                    <a:pt x="0" y="41359"/>
                  </a:lnTo>
                  <a:close/>
                </a:path>
              </a:pathLst>
            </a:custGeom>
            <a:solidFill>
              <a:schemeClr val="bg1"/>
            </a:solidFill>
            <a:ln>
              <a:solidFill>
                <a:schemeClr val="accent4">
                  <a:lumMod val="60000"/>
                  <a:lumOff val="40000"/>
                </a:schemeClr>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0694" tIns="80694" rIns="80694" bIns="80694" numCol="1" spcCol="1270" anchor="ctr" anchorCtr="0">
              <a:noAutofit/>
            </a:bodyPr>
            <a:lstStyle/>
            <a:p>
              <a:pPr algn="ctr" defTabSz="800100">
                <a:lnSpc>
                  <a:spcPct val="90000"/>
                </a:lnSpc>
                <a:spcBef>
                  <a:spcPct val="0"/>
                </a:spcBef>
                <a:spcAft>
                  <a:spcPct val="35000"/>
                </a:spcAft>
              </a:pPr>
              <a:r>
                <a:rPr lang="zh-TW" altLang="en-US" sz="2400" b="1" spc="-150" dirty="0">
                  <a:solidFill>
                    <a:prstClr val="black"/>
                  </a:solidFill>
                  <a:latin typeface="標楷體" pitchFamily="65" charset="-120"/>
                  <a:ea typeface="標楷體" pitchFamily="65" charset="-120"/>
                </a:rPr>
                <a:t>公義社會</a:t>
              </a:r>
            </a:p>
          </p:txBody>
        </p:sp>
      </p:grpSp>
    </p:spTree>
    <p:extLst>
      <p:ext uri="{BB962C8B-B14F-4D97-AF65-F5344CB8AC3E}">
        <p14:creationId xmlns:p14="http://schemas.microsoft.com/office/powerpoint/2010/main" val="30513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4242166243"/>
              </p:ext>
            </p:extLst>
          </p:nvPr>
        </p:nvGraphicFramePr>
        <p:xfrm>
          <a:off x="120790" y="1568149"/>
          <a:ext cx="8884315" cy="4162870"/>
        </p:xfrm>
        <a:graphic>
          <a:graphicData uri="http://schemas.openxmlformats.org/drawingml/2006/table">
            <a:tbl>
              <a:tblPr firstRow="1" bandRow="1">
                <a:tableStyleId>{69012ECD-51FC-41F1-AA8D-1B2483CD663E}</a:tableStyleId>
              </a:tblPr>
              <a:tblGrid>
                <a:gridCol w="2660510"/>
                <a:gridCol w="6223805"/>
              </a:tblGrid>
              <a:tr h="367159">
                <a:tc>
                  <a:txBody>
                    <a:bodyPr/>
                    <a:lstStyle/>
                    <a:p>
                      <a:pPr algn="ctr"/>
                      <a:r>
                        <a:rPr lang="zh-TW" altLang="en-US" sz="1600" dirty="0" smtClean="0">
                          <a:solidFill>
                            <a:srgbClr val="002060"/>
                          </a:solidFill>
                          <a:latin typeface="標楷體" panose="03000509000000000000" pitchFamily="65" charset="-120"/>
                          <a:ea typeface="標楷體" panose="03000509000000000000" pitchFamily="65" charset="-120"/>
                        </a:rPr>
                        <a:t>項目</a:t>
                      </a:r>
                      <a:endParaRPr lang="zh-TW" altLang="en-US" sz="1600" dirty="0">
                        <a:solidFill>
                          <a:srgbClr val="002060"/>
                        </a:solidFill>
                        <a:latin typeface="標楷體" panose="03000509000000000000" pitchFamily="65" charset="-120"/>
                        <a:ea typeface="標楷體" panose="03000509000000000000" pitchFamily="65" charset="-120"/>
                      </a:endParaRPr>
                    </a:p>
                  </a:txBody>
                  <a:tcPr anchor="ctr">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zh-TW" altLang="en-US" sz="1600" b="1" dirty="0" smtClean="0">
                          <a:solidFill>
                            <a:srgbClr val="002060"/>
                          </a:solidFill>
                          <a:latin typeface="標楷體" panose="03000509000000000000" pitchFamily="65" charset="-120"/>
                          <a:ea typeface="標楷體" panose="03000509000000000000" pitchFamily="65" charset="-120"/>
                        </a:rPr>
                        <a:t>全球排名</a:t>
                      </a:r>
                      <a:endParaRPr lang="zh-TW" altLang="en-US" sz="1600" b="1" dirty="0">
                        <a:solidFill>
                          <a:srgbClr val="002060"/>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40597">
                <a:tc>
                  <a:txBody>
                    <a:bodyPr/>
                    <a:lstStyle/>
                    <a:p>
                      <a:pPr>
                        <a:lnSpc>
                          <a:spcPts val="1500"/>
                        </a:lnSpc>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WEF</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 全球競爭力</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975" indent="-180975" algn="just">
                        <a:lnSpc>
                          <a:spcPts val="1500"/>
                        </a:lnSpc>
                        <a:spcBef>
                          <a:spcPts val="0"/>
                        </a:spcBef>
                        <a:spcAft>
                          <a:spcPts val="300"/>
                        </a:spcAft>
                        <a:buFont typeface="Arial" panose="020B0604020202020204" pitchFamily="34" charset="0"/>
                        <a:buChar char="•"/>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2015</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 年第 </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 名，較 </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2008</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 年</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 第</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 名</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 進步 </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 名</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76845">
                <a:tc>
                  <a:txBody>
                    <a:bodyPr/>
                    <a:lstStyle/>
                    <a:p>
                      <a:pPr>
                        <a:lnSpc>
                          <a:spcPts val="1500"/>
                        </a:lnSpc>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IMD</a:t>
                      </a:r>
                      <a:r>
                        <a:rPr lang="zh-TW" altLang="en-US" sz="1600" baseline="0"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世界競爭力</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975" indent="-180975" algn="just">
                        <a:lnSpc>
                          <a:spcPts val="1500"/>
                        </a:lnSpc>
                        <a:spcBef>
                          <a:spcPts val="0"/>
                        </a:spcBef>
                        <a:spcAft>
                          <a:spcPts val="300"/>
                        </a:spcAft>
                        <a:buFont typeface="Arial" panose="020B0604020202020204" pitchFamily="34" charset="0"/>
                        <a:buChar char="•"/>
                      </a:pPr>
                      <a:r>
                        <a:rPr lang="en-US" altLang="zh-TW"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2015 </a:t>
                      </a: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年第 </a:t>
                      </a:r>
                      <a:r>
                        <a:rPr lang="en-US" altLang="zh-TW"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11 </a:t>
                      </a: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名，較 </a:t>
                      </a:r>
                      <a:r>
                        <a:rPr lang="en-US" altLang="zh-TW"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2009</a:t>
                      </a: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年 </a:t>
                      </a:r>
                      <a:r>
                        <a:rPr lang="en-US" altLang="zh-TW"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第 </a:t>
                      </a:r>
                      <a:r>
                        <a:rPr lang="en-US" altLang="zh-TW"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23 </a:t>
                      </a: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名 </a:t>
                      </a:r>
                      <a:r>
                        <a:rPr lang="en-US" altLang="zh-TW"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進步 </a:t>
                      </a:r>
                      <a:r>
                        <a:rPr lang="en-US" altLang="zh-TW"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名</a:t>
                      </a:r>
                      <a:endParaRPr lang="en-US" altLang="zh-TW"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180975" indent="-180975" algn="just">
                        <a:lnSpc>
                          <a:spcPts val="1500"/>
                        </a:lnSpc>
                        <a:spcBef>
                          <a:spcPts val="0"/>
                        </a:spcBef>
                        <a:spcAft>
                          <a:spcPts val="300"/>
                        </a:spcAft>
                        <a:buFont typeface="Arial" panose="020B0604020202020204" pitchFamily="34" charset="0"/>
                        <a:buChar char="•"/>
                      </a:pPr>
                      <a:r>
                        <a:rPr lang="en-US" altLang="zh-TW" sz="16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2008 </a:t>
                      </a:r>
                      <a:r>
                        <a:rPr lang="zh-TW" altLang="en-US" sz="16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至 </a:t>
                      </a:r>
                      <a:r>
                        <a:rPr lang="en-US" altLang="zh-TW" sz="16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2015 </a:t>
                      </a:r>
                      <a:r>
                        <a:rPr lang="zh-TW" altLang="en-US" sz="16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年平均為第 </a:t>
                      </a:r>
                      <a:r>
                        <a:rPr lang="en-US" altLang="zh-TW" sz="16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11.5 </a:t>
                      </a:r>
                      <a:r>
                        <a:rPr lang="zh-TW" altLang="en-US" sz="16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名，優於 </a:t>
                      </a:r>
                      <a:r>
                        <a:rPr lang="en-US" altLang="zh-TW" sz="16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2000 </a:t>
                      </a:r>
                      <a:r>
                        <a:rPr lang="zh-TW" altLang="en-US" sz="16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至 </a:t>
                      </a:r>
                      <a:r>
                        <a:rPr lang="en-US" altLang="zh-TW" sz="16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2007 </a:t>
                      </a:r>
                      <a:r>
                        <a:rPr lang="zh-TW" altLang="en-US" sz="16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年（第</a:t>
                      </a:r>
                      <a:r>
                        <a:rPr lang="en-US" altLang="zh-TW" sz="16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16 </a:t>
                      </a:r>
                      <a:r>
                        <a:rPr lang="zh-TW" altLang="en-US" sz="16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名）</a:t>
                      </a:r>
                      <a:endParaRPr lang="en-US" altLang="zh-TW" sz="16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70708">
                <a:tc>
                  <a:txBody>
                    <a:bodyPr/>
                    <a:lstStyle/>
                    <a:p>
                      <a:pPr>
                        <a:lnSpc>
                          <a:spcPts val="1500"/>
                        </a:lnSpc>
                      </a:pPr>
                      <a:r>
                        <a:rPr lang="en-US" altLang="zh-TW"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WB</a:t>
                      </a: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經商便利度</a:t>
                      </a: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975" marR="0" indent="-180975" algn="just" defTabSz="914400" rtl="0" eaLnBrk="1" fontAlgn="auto" latinLnBrk="0" hangingPunct="1">
                        <a:lnSpc>
                          <a:spcPts val="1500"/>
                        </a:lnSpc>
                        <a:spcBef>
                          <a:spcPts val="0"/>
                        </a:spcBef>
                        <a:spcAft>
                          <a:spcPts val="300"/>
                        </a:spcAft>
                        <a:buClrTx/>
                        <a:buSzTx/>
                        <a:buFont typeface="Arial" panose="020B0604020202020204" pitchFamily="34" charset="0"/>
                        <a:buChar char="•"/>
                        <a:tabLst/>
                        <a:defRPr/>
                      </a:pPr>
                      <a:r>
                        <a:rPr lang="en-US" altLang="zh-TW"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2015 </a:t>
                      </a: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年第 </a:t>
                      </a:r>
                      <a:r>
                        <a:rPr lang="en-US" altLang="zh-TW"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11 </a:t>
                      </a: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名，較</a:t>
                      </a:r>
                      <a:r>
                        <a:rPr lang="zh-TW" altLang="en-US" sz="16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2008 </a:t>
                      </a: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年（第 </a:t>
                      </a:r>
                      <a:r>
                        <a:rPr lang="en-US" altLang="zh-TW"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61 </a:t>
                      </a: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名）大幅躍升</a:t>
                      </a:r>
                      <a:endParaRPr lang="en-US" altLang="zh-TW"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180975" marR="0" lvl="0" indent="-180975" algn="just" defTabSz="914400" rtl="0" eaLnBrk="1" fontAlgn="auto" latinLnBrk="0" hangingPunct="1">
                        <a:lnSpc>
                          <a:spcPts val="1500"/>
                        </a:lnSpc>
                        <a:spcBef>
                          <a:spcPts val="0"/>
                        </a:spcBef>
                        <a:spcAft>
                          <a:spcPts val="300"/>
                        </a:spcAft>
                        <a:buClrTx/>
                        <a:buSzTx/>
                        <a:buFont typeface="Arial" panose="020B0604020202020204" pitchFamily="34" charset="0"/>
                        <a:buChar char="•"/>
                        <a:tabLst/>
                        <a:defRPr/>
                      </a:pPr>
                      <a:r>
                        <a:rPr lang="en-US" altLang="zh-TW" sz="16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2008 </a:t>
                      </a:r>
                      <a:r>
                        <a:rPr lang="zh-TW" altLang="en-US" sz="16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至 </a:t>
                      </a:r>
                      <a:r>
                        <a:rPr lang="en-US" altLang="zh-TW" sz="16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2015 </a:t>
                      </a:r>
                      <a:r>
                        <a:rPr lang="zh-TW" altLang="en-US" sz="16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年平均為第  </a:t>
                      </a:r>
                      <a:r>
                        <a:rPr lang="en-US" altLang="zh-TW" sz="16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28  </a:t>
                      </a:r>
                      <a:r>
                        <a:rPr lang="zh-TW" altLang="en-US" sz="16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名，較 </a:t>
                      </a:r>
                      <a:r>
                        <a:rPr lang="en-US" altLang="zh-TW" sz="16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2006  </a:t>
                      </a:r>
                      <a:r>
                        <a:rPr lang="zh-TW" altLang="en-US" sz="16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至 </a:t>
                      </a:r>
                      <a:r>
                        <a:rPr lang="en-US" altLang="zh-TW" sz="16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2007</a:t>
                      </a:r>
                      <a:r>
                        <a:rPr lang="zh-TW" altLang="en-US" sz="16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年（第 </a:t>
                      </a:r>
                      <a:r>
                        <a:rPr lang="en-US" altLang="zh-TW" sz="16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44  </a:t>
                      </a:r>
                      <a:r>
                        <a:rPr lang="zh-TW" altLang="en-US" sz="16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名）大幅進步  </a:t>
                      </a:r>
                      <a:r>
                        <a:rPr lang="en-US" altLang="zh-TW" sz="16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16  </a:t>
                      </a:r>
                      <a:r>
                        <a:rPr lang="zh-TW" altLang="en-US" sz="16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名</a:t>
                      </a:r>
                      <a:r>
                        <a:rPr kumimoji="0" lang="en-US" altLang="zh-TW" sz="1600" b="0" i="0" u="none" strike="noStrike" kern="1200" cap="none" spc="0" normalizeH="0" baseline="3000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1486">
                <a:tc>
                  <a:txBody>
                    <a:bodyPr/>
                    <a:lstStyle/>
                    <a:p>
                      <a:pPr marL="85725" marR="0" lvl="0" indent="0" algn="l" defTabSz="914400" rtl="0" eaLnBrk="1" fontAlgn="auto" latinLnBrk="0" hangingPunct="1">
                        <a:lnSpc>
                          <a:spcPts val="1500"/>
                        </a:lnSpc>
                        <a:spcBef>
                          <a:spcPts val="0"/>
                        </a:spcBef>
                        <a:spcAft>
                          <a:spcPts val="0"/>
                        </a:spcAft>
                        <a:buClrTx/>
                        <a:buSzTx/>
                        <a:buFont typeface="Arial" panose="020B0604020202020204" pitchFamily="34" charset="0"/>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博德曼轉型指數</a:t>
                      </a:r>
                      <a:r>
                        <a:rPr kumimoji="0" lang="en-US" altLang="zh-TW" sz="1600" b="0" i="0" u="none" strike="noStrike" kern="1200" cap="none" spc="0" normalizeH="0" baseline="3000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2</a:t>
                      </a:r>
                    </a:p>
                  </a:txBody>
                  <a:tcPr anchor="ctr">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975" marR="0" indent="-180975" algn="just" defTabSz="914400" rtl="0" eaLnBrk="1" fontAlgn="auto" latinLnBrk="0" hangingPunct="1">
                        <a:lnSpc>
                          <a:spcPts val="1500"/>
                        </a:lnSpc>
                        <a:spcBef>
                          <a:spcPts val="0"/>
                        </a:spcBef>
                        <a:spcAft>
                          <a:spcPts val="300"/>
                        </a:spcAft>
                        <a:buClrTx/>
                        <a:buSzTx/>
                        <a:buFont typeface="Arial" panose="020B0604020202020204" pitchFamily="34" charset="0"/>
                        <a:buChar char="•"/>
                        <a:tabLst/>
                        <a:defRPr/>
                      </a:pPr>
                      <a:r>
                        <a:rPr lang="en-US" altLang="zh-TW"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2016 </a:t>
                      </a: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年躍居第 </a:t>
                      </a:r>
                      <a:r>
                        <a:rPr lang="en-US" altLang="zh-TW"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 </a:t>
                      </a: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名，較 </a:t>
                      </a:r>
                      <a:r>
                        <a:rPr lang="en-US" altLang="zh-TW"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2008 </a:t>
                      </a: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年的第 </a:t>
                      </a:r>
                      <a:r>
                        <a:rPr lang="en-US" altLang="zh-TW"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 </a:t>
                      </a: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名，進步 </a:t>
                      </a:r>
                      <a:r>
                        <a:rPr lang="en-US" altLang="zh-TW"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名</a:t>
                      </a:r>
                    </a:p>
                  </a:txBody>
                  <a:tcPr anchor="ctr">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29143">
                <a:tc>
                  <a:txBody>
                    <a:bodyPr/>
                    <a:lstStyle/>
                    <a:p>
                      <a:pPr>
                        <a:lnSpc>
                          <a:spcPts val="1800"/>
                        </a:lnSpc>
                      </a:pPr>
                      <a:r>
                        <a:rPr lang="en-US" altLang="zh-TW"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GEDI </a:t>
                      </a: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全球創業精神暨發展指數</a:t>
                      </a:r>
                      <a:r>
                        <a:rPr lang="en-US" altLang="zh-TW" sz="1600" baseline="30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a:t>
                      </a:r>
                      <a:endParaRPr lang="zh-TW" altLang="en-US" sz="1600" baseline="30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975" marR="0" indent="-180975" algn="just" defTabSz="914400" rtl="0" eaLnBrk="1" fontAlgn="auto" latinLnBrk="0" hangingPunct="1">
                        <a:lnSpc>
                          <a:spcPts val="1500"/>
                        </a:lnSpc>
                        <a:spcBef>
                          <a:spcPts val="0"/>
                        </a:spcBef>
                        <a:spcAft>
                          <a:spcPts val="300"/>
                        </a:spcAft>
                        <a:buClrTx/>
                        <a:buSzTx/>
                        <a:buFont typeface="Arial" panose="020B0604020202020204" pitchFamily="34" charset="0"/>
                        <a:buChar char="•"/>
                        <a:tabLst/>
                        <a:defRPr/>
                      </a:pPr>
                      <a:r>
                        <a:rPr lang="en-US" altLang="zh-TW"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2016</a:t>
                      </a:r>
                      <a:r>
                        <a:rPr lang="zh-TW" altLang="en-US" sz="16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年第 </a:t>
                      </a:r>
                      <a:r>
                        <a:rPr lang="en-US" altLang="zh-TW"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6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名，為亞洲第</a:t>
                      </a:r>
                      <a:r>
                        <a:rPr lang="zh-TW" altLang="en-US" sz="16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6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名，並連續 </a:t>
                      </a:r>
                      <a:r>
                        <a:rPr lang="en-US" altLang="zh-TW" sz="16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6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年全球前 </a:t>
                      </a:r>
                      <a:r>
                        <a:rPr lang="en-US" altLang="zh-TW" sz="16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6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大</a:t>
                      </a:r>
                      <a:endPar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8463">
                <a:tc>
                  <a:txBody>
                    <a:bodyPr/>
                    <a:lstStyle/>
                    <a:p>
                      <a:pPr>
                        <a:lnSpc>
                          <a:spcPts val="1500"/>
                        </a:lnSpc>
                      </a:pPr>
                      <a:r>
                        <a:rPr lang="zh-TW" altLang="en-US" sz="16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全球金融雜誌富裕國家排名</a:t>
                      </a:r>
                      <a:endParaRPr lang="zh-TW" altLang="en-US" sz="16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975" marR="0" indent="-180975" algn="just" defTabSz="914400" rtl="0" eaLnBrk="1" fontAlgn="auto" latinLnBrk="0" hangingPunct="1">
                        <a:lnSpc>
                          <a:spcPts val="1500"/>
                        </a:lnSpc>
                        <a:spcBef>
                          <a:spcPts val="0"/>
                        </a:spcBef>
                        <a:spcAft>
                          <a:spcPts val="300"/>
                        </a:spcAft>
                        <a:buClrTx/>
                        <a:buSzTx/>
                        <a:buFont typeface="Arial" panose="020B0604020202020204" pitchFamily="34" charset="0"/>
                        <a:buChar char="•"/>
                        <a:tabLst/>
                        <a:defRPr/>
                      </a:pPr>
                      <a:r>
                        <a:rPr lang="en-US" altLang="zh-TW"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2015 </a:t>
                      </a: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年第 </a:t>
                      </a:r>
                      <a:r>
                        <a:rPr lang="en-US" altLang="zh-TW"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名，超越英、法、日、韓等國</a:t>
                      </a:r>
                    </a:p>
                  </a:txBody>
                  <a:tcPr anchor="ctr">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8463">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zh-TW" altLang="en-US" sz="16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開放資料指標（</a:t>
                      </a:r>
                      <a:r>
                        <a:rPr lang="en-US" altLang="zh-TW" sz="16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Open Data Index</a:t>
                      </a:r>
                      <a:r>
                        <a:rPr lang="zh-TW" altLang="en-US" sz="16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）評比</a:t>
                      </a:r>
                      <a:r>
                        <a:rPr kumimoji="0" lang="en-US" altLang="zh-TW" sz="1600" b="0" i="0" u="none" strike="noStrike" kern="1200" cap="none" spc="0" normalizeH="0" baseline="3000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4</a:t>
                      </a:r>
                      <a:endParaRPr lang="zh-TW" altLang="en-US" sz="16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975" marR="0" indent="-180975" algn="just" defTabSz="914400" rtl="0" eaLnBrk="1" fontAlgn="auto" latinLnBrk="0" hangingPunct="1">
                        <a:lnSpc>
                          <a:spcPts val="1500"/>
                        </a:lnSpc>
                        <a:spcBef>
                          <a:spcPts val="0"/>
                        </a:spcBef>
                        <a:spcAft>
                          <a:spcPts val="300"/>
                        </a:spcAft>
                        <a:buClrTx/>
                        <a:buSzTx/>
                        <a:buFont typeface="Arial" panose="020B0604020202020204" pitchFamily="34" charset="0"/>
                        <a:buChar char="•"/>
                        <a:tabLst/>
                        <a:defRPr/>
                      </a:pPr>
                      <a:r>
                        <a:rPr lang="en-US" altLang="zh-TW"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2015 </a:t>
                      </a: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年第 </a:t>
                      </a:r>
                      <a:r>
                        <a:rPr lang="en-US" altLang="zh-TW"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 </a:t>
                      </a: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名，較 </a:t>
                      </a:r>
                      <a:r>
                        <a:rPr lang="en-US" altLang="zh-TW"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2014 </a:t>
                      </a: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年的第 </a:t>
                      </a:r>
                      <a:r>
                        <a:rPr lang="en-US" altLang="zh-TW"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11 </a:t>
                      </a: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名進步 </a:t>
                      </a:r>
                      <a:r>
                        <a:rPr lang="en-US" altLang="zh-TW"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10 </a:t>
                      </a: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名</a:t>
                      </a:r>
                    </a:p>
                  </a:txBody>
                  <a:tcPr anchor="ctr">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文字方塊 7"/>
          <p:cNvSpPr txBox="1"/>
          <p:nvPr/>
        </p:nvSpPr>
        <p:spPr>
          <a:xfrm>
            <a:off x="52475" y="5750004"/>
            <a:ext cx="8952630" cy="1107996"/>
          </a:xfrm>
          <a:prstGeom prst="rect">
            <a:avLst/>
          </a:prstGeom>
          <a:noFill/>
        </p:spPr>
        <p:txBody>
          <a:bodyPr wrap="square" rtlCol="0">
            <a:spAutoFit/>
          </a:bodyPr>
          <a:lstStyle/>
          <a:p>
            <a:pPr marL="265113" indent="-265113"/>
            <a:r>
              <a:rPr lang="zh-TW" altLang="en-US" sz="11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 WB </a:t>
            </a:r>
            <a:r>
              <a:rPr lang="zh-TW" altLang="en-US" sz="1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經商便利度自</a:t>
            </a:r>
            <a:r>
              <a:rPr lang="en-US" altLang="zh-TW" sz="1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2006</a:t>
            </a:r>
            <a:r>
              <a:rPr lang="zh-TW" altLang="en-US" sz="1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年起開始排名；</a:t>
            </a:r>
            <a:r>
              <a:rPr lang="en-US" altLang="zh-TW" sz="1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博德曼轉型指數自</a:t>
            </a:r>
            <a:r>
              <a:rPr lang="en-US" altLang="zh-TW" sz="1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2006</a:t>
            </a:r>
            <a:r>
              <a:rPr lang="zh-TW" altLang="en-US" sz="1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年起每兩年公布評比結果，內容涵蓋「民主品質」、「市場經濟」及「政府管理」</a:t>
            </a:r>
            <a:r>
              <a:rPr lang="en-US" altLang="zh-TW" sz="1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大</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面向；</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美國華府研究機構「全球創業精神暨發展構構」（</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The Global Entrepreneurship and Development Institute </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GEDI</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）自</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2011</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年起進行全球創業發展評比，臺灣自</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2012</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年起列入受評</a:t>
            </a:r>
            <a:r>
              <a:rPr lang="zh-TW" altLang="en-US" sz="1100" dirty="0" smtClean="0">
                <a:latin typeface="Times New Roman" panose="02020603050405020304" pitchFamily="18" charset="0"/>
                <a:ea typeface="標楷體" panose="03000509000000000000" pitchFamily="65" charset="-120"/>
                <a:cs typeface="Times New Roman" panose="02020603050405020304" pitchFamily="18" charset="0"/>
              </a:rPr>
              <a:t>國家；</a:t>
            </a:r>
            <a:r>
              <a:rPr lang="en-US" altLang="zh-TW" sz="11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100" dirty="0" smtClean="0">
                <a:latin typeface="Times New Roman" panose="02020603050405020304" pitchFamily="18" charset="0"/>
                <a:ea typeface="標楷體" panose="03000509000000000000" pitchFamily="65" charset="-120"/>
                <a:cs typeface="Times New Roman" panose="02020603050405020304" pitchFamily="18" charset="0"/>
              </a:rPr>
              <a:t>開放資料指標評比自</a:t>
            </a:r>
            <a:r>
              <a:rPr lang="en-US" altLang="zh-TW" sz="1100" dirty="0" smtClean="0">
                <a:latin typeface="Times New Roman" panose="02020603050405020304" pitchFamily="18" charset="0"/>
                <a:ea typeface="標楷體" panose="03000509000000000000" pitchFamily="65" charset="-120"/>
                <a:cs typeface="Times New Roman" panose="02020603050405020304" pitchFamily="18" charset="0"/>
              </a:rPr>
              <a:t>2013</a:t>
            </a:r>
            <a:r>
              <a:rPr lang="zh-TW" altLang="en-US" sz="1100" dirty="0" smtClean="0">
                <a:latin typeface="Times New Roman" panose="02020603050405020304" pitchFamily="18" charset="0"/>
                <a:ea typeface="標楷體" panose="03000509000000000000" pitchFamily="65" charset="-120"/>
                <a:cs typeface="Times New Roman" panose="02020603050405020304" pitchFamily="18" charset="0"/>
              </a:rPr>
              <a:t>年起開始排名</a:t>
            </a:r>
            <a:endParaRPr lang="zh-TW" altLang="en-US" sz="1100" dirty="0">
              <a:latin typeface="Times New Roman" panose="02020603050405020304" pitchFamily="18" charset="0"/>
              <a:ea typeface="標楷體" panose="03000509000000000000" pitchFamily="65" charset="-120"/>
              <a:cs typeface="Times New Roman" panose="02020603050405020304" pitchFamily="18" charset="0"/>
            </a:endParaRPr>
          </a:p>
          <a:p>
            <a:pPr marL="809625" indent="-809625"/>
            <a:r>
              <a:rPr lang="zh-TW" altLang="en-US" sz="1100" dirty="0" smtClean="0">
                <a:latin typeface="Times New Roman" panose="02020603050405020304" pitchFamily="18" charset="0"/>
                <a:ea typeface="標楷體" panose="03000509000000000000" pitchFamily="65" charset="-120"/>
                <a:cs typeface="Times New Roman" panose="02020603050405020304" pitchFamily="18" charset="0"/>
              </a:rPr>
              <a:t>資料</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來源：世界經濟論壇（</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WEF</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）全球競爭力各期報告、洛桑國際管理學院（</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IMD</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）世界競爭力各期報告、德國智庫「博德曼基金會」</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(Bertelsmann </a:t>
            </a:r>
            <a:r>
              <a:rPr lang="en-US" altLang="zh-TW" sz="1100" dirty="0" err="1">
                <a:latin typeface="Times New Roman" panose="02020603050405020304" pitchFamily="18" charset="0"/>
                <a:ea typeface="標楷體" panose="03000509000000000000" pitchFamily="65" charset="-120"/>
                <a:cs typeface="Times New Roman" panose="02020603050405020304" pitchFamily="18" charset="0"/>
              </a:rPr>
              <a:t>Stiftung</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官方</a:t>
            </a:r>
            <a:r>
              <a:rPr lang="zh-TW" altLang="en-US" sz="1100" dirty="0" smtClean="0">
                <a:latin typeface="Times New Roman" panose="02020603050405020304" pitchFamily="18" charset="0"/>
                <a:ea typeface="標楷體" panose="03000509000000000000" pitchFamily="65" charset="-120"/>
                <a:cs typeface="Times New Roman" panose="02020603050405020304" pitchFamily="18" charset="0"/>
              </a:rPr>
              <a:t>網站、全球</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創業精神暨</a:t>
            </a:r>
            <a:r>
              <a:rPr lang="zh-TW" altLang="en-US" sz="1100" dirty="0" smtClean="0">
                <a:latin typeface="Times New Roman" panose="02020603050405020304" pitchFamily="18" charset="0"/>
                <a:ea typeface="標楷體" panose="03000509000000000000" pitchFamily="65" charset="-120"/>
                <a:cs typeface="Times New Roman" panose="02020603050405020304" pitchFamily="18" charset="0"/>
              </a:rPr>
              <a:t>發展機構（</a:t>
            </a:r>
            <a:r>
              <a:rPr lang="en-US" altLang="zh-TW" sz="1100" dirty="0" smtClean="0">
                <a:latin typeface="Times New Roman" panose="02020603050405020304" pitchFamily="18" charset="0"/>
                <a:ea typeface="標楷體" panose="03000509000000000000" pitchFamily="65" charset="-120"/>
                <a:cs typeface="Times New Roman" panose="02020603050405020304" pitchFamily="18" charset="0"/>
              </a:rPr>
              <a:t>GEDI</a:t>
            </a:r>
            <a:r>
              <a:rPr lang="zh-TW" altLang="en-US" sz="1100" dirty="0" smtClean="0">
                <a:latin typeface="Times New Roman" panose="02020603050405020304" pitchFamily="18" charset="0"/>
                <a:ea typeface="標楷體" panose="03000509000000000000" pitchFamily="65" charset="-120"/>
                <a:cs typeface="Times New Roman" panose="02020603050405020304" pitchFamily="18" charset="0"/>
              </a:rPr>
              <a:t>）、美國全球金融雜誌（</a:t>
            </a:r>
            <a:r>
              <a:rPr lang="en-US" altLang="zh-TW" sz="1100" dirty="0" smtClean="0">
                <a:latin typeface="Times New Roman" panose="02020603050405020304" pitchFamily="18" charset="0"/>
                <a:ea typeface="標楷體" panose="03000509000000000000" pitchFamily="65" charset="-120"/>
                <a:cs typeface="Times New Roman" panose="02020603050405020304" pitchFamily="18" charset="0"/>
              </a:rPr>
              <a:t>Global Finance</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）、開放知識基金會</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(Open Knowledge Foundation)</a:t>
            </a:r>
            <a:endParaRPr lang="zh-TW" altLang="en-US" sz="11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文字方塊 6"/>
          <p:cNvSpPr txBox="1"/>
          <p:nvPr/>
        </p:nvSpPr>
        <p:spPr>
          <a:xfrm>
            <a:off x="815451" y="1187521"/>
            <a:ext cx="7315200" cy="461665"/>
          </a:xfrm>
          <a:prstGeom prst="rect">
            <a:avLst/>
          </a:prstGeom>
          <a:noFill/>
        </p:spPr>
        <p:txBody>
          <a:bodyPr wrap="square" rtlCol="0">
            <a:spAutoFit/>
          </a:bodyPr>
          <a:lstStyle/>
          <a:p>
            <a:pPr algn="ctr"/>
            <a:r>
              <a:rPr lang="zh-TW" altLang="en-US" sz="2400" b="1" dirty="0" smtClean="0">
                <a:solidFill>
                  <a:srgbClr val="002060"/>
                </a:solidFill>
                <a:latin typeface="標楷體" panose="03000509000000000000" pitchFamily="65" charset="-120"/>
                <a:ea typeface="標楷體" panose="03000509000000000000" pitchFamily="65" charset="-120"/>
              </a:rPr>
              <a:t>我國經貿國際評比</a:t>
            </a:r>
            <a:endParaRPr lang="zh-TW" altLang="en-US" sz="2400" b="1" dirty="0">
              <a:solidFill>
                <a:srgbClr val="002060"/>
              </a:solidFill>
              <a:latin typeface="標楷體" panose="03000509000000000000" pitchFamily="65" charset="-120"/>
              <a:ea typeface="標楷體" panose="03000509000000000000" pitchFamily="65" charset="-120"/>
            </a:endParaRPr>
          </a:p>
        </p:txBody>
      </p:sp>
      <p:sp>
        <p:nvSpPr>
          <p:cNvPr id="6" name="文字方塊 5"/>
          <p:cNvSpPr txBox="1"/>
          <p:nvPr/>
        </p:nvSpPr>
        <p:spPr>
          <a:xfrm>
            <a:off x="35496" y="548680"/>
            <a:ext cx="8643257" cy="707886"/>
          </a:xfrm>
          <a:prstGeom prst="rect">
            <a:avLst/>
          </a:prstGeom>
          <a:noFill/>
        </p:spPr>
        <p:txBody>
          <a:bodyPr wrap="square" rtlCol="0">
            <a:spAutoFit/>
          </a:bodyPr>
          <a:lstStyle/>
          <a:p>
            <a:pPr marL="285750" indent="-285750" algn="just">
              <a:buFont typeface="Wingdings" panose="05000000000000000000" pitchFamily="2" charset="2"/>
              <a:buChar char="Ø"/>
            </a:pPr>
            <a:r>
              <a:rPr lang="en-US" altLang="zh-TW" sz="20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2008</a:t>
            </a:r>
            <a:r>
              <a:rPr lang="zh-TW" altLang="en-US" sz="20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年以來，全球三次不景氣衝擊我經濟表現，政府除提出短期穩定經濟措施，並持續推動中長期結構調整政策，以打造創新驅動的新經濟模式</a:t>
            </a:r>
            <a:endPar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Rectangle 2"/>
          <p:cNvSpPr txBox="1">
            <a:spLocks/>
          </p:cNvSpPr>
          <p:nvPr/>
        </p:nvSpPr>
        <p:spPr bwMode="auto">
          <a:xfrm>
            <a:off x="1" y="15148"/>
            <a:ext cx="8360228" cy="64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TW"/>
            </a:defPPr>
            <a:lvl1pPr marL="360000" algn="ctr">
              <a:lnSpc>
                <a:spcPct val="90000"/>
              </a:lnSpc>
              <a:spcBef>
                <a:spcPct val="0"/>
              </a:spcBef>
              <a:tabLst>
                <a:tab pos="2144713" algn="l"/>
              </a:tabLst>
              <a:defRPr kumimoji="1" sz="3200" b="1">
                <a:solidFill>
                  <a:srgbClr val="002060"/>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eaLnBrk="0" hangingPunct="0">
              <a:defRPr kumimoji="1">
                <a:latin typeface="Calibri" pitchFamily="34" charset="0"/>
                <a:ea typeface="新細明體" pitchFamily="18" charset="-120"/>
              </a:defRPr>
            </a:lvl2pPr>
            <a:lvl3pPr marL="1143000" indent="-228600" eaLnBrk="0" hangingPunct="0">
              <a:defRPr kumimoji="1">
                <a:latin typeface="Calibri" pitchFamily="34" charset="0"/>
                <a:ea typeface="新細明體" pitchFamily="18" charset="-120"/>
              </a:defRPr>
            </a:lvl3pPr>
            <a:lvl4pPr marL="1600200" indent="-228600" eaLnBrk="0" hangingPunct="0">
              <a:defRPr kumimoji="1">
                <a:latin typeface="Calibri" pitchFamily="34" charset="0"/>
                <a:ea typeface="新細明體" pitchFamily="18" charset="-120"/>
              </a:defRPr>
            </a:lvl4pPr>
            <a:lvl5pPr marL="2057400" indent="-228600" eaLnBrk="0" hangingPunct="0">
              <a:defRPr kumimoji="1">
                <a:latin typeface="Calibri" pitchFamily="34" charset="0"/>
                <a:ea typeface="新細明體" pitchFamily="18" charset="-120"/>
              </a:defRPr>
            </a:lvl5pPr>
            <a:lvl6pPr marL="2514600" indent="-228600" eaLnBrk="0" fontAlgn="base" hangingPunct="0">
              <a:spcBef>
                <a:spcPct val="0"/>
              </a:spcBef>
              <a:spcAft>
                <a:spcPct val="0"/>
              </a:spcAft>
              <a:defRPr kumimoji="1">
                <a:latin typeface="Calibri" pitchFamily="34" charset="0"/>
                <a:ea typeface="新細明體" pitchFamily="18" charset="-120"/>
              </a:defRPr>
            </a:lvl6pPr>
            <a:lvl7pPr marL="2971800" indent="-228600" eaLnBrk="0" fontAlgn="base" hangingPunct="0">
              <a:spcBef>
                <a:spcPct val="0"/>
              </a:spcBef>
              <a:spcAft>
                <a:spcPct val="0"/>
              </a:spcAft>
              <a:defRPr kumimoji="1">
                <a:latin typeface="Calibri" pitchFamily="34" charset="0"/>
                <a:ea typeface="新細明體" pitchFamily="18" charset="-120"/>
              </a:defRPr>
            </a:lvl7pPr>
            <a:lvl8pPr marL="3429000" indent="-228600" eaLnBrk="0" fontAlgn="base" hangingPunct="0">
              <a:spcBef>
                <a:spcPct val="0"/>
              </a:spcBef>
              <a:spcAft>
                <a:spcPct val="0"/>
              </a:spcAft>
              <a:defRPr kumimoji="1">
                <a:latin typeface="Calibri" pitchFamily="34" charset="0"/>
                <a:ea typeface="新細明體" pitchFamily="18" charset="-120"/>
              </a:defRPr>
            </a:lvl8pPr>
            <a:lvl9pPr marL="3886200" indent="-228600" eaLnBrk="0" fontAlgn="base" hangingPunct="0">
              <a:spcBef>
                <a:spcPct val="0"/>
              </a:spcBef>
              <a:spcAft>
                <a:spcPct val="0"/>
              </a:spcAft>
              <a:defRPr kumimoji="1">
                <a:latin typeface="Calibri" pitchFamily="34" charset="0"/>
                <a:ea typeface="新細明體" pitchFamily="18" charset="-120"/>
              </a:defRPr>
            </a:lvl9pPr>
          </a:lstStyle>
          <a:p>
            <a:r>
              <a:rPr lang="zh-TW" altLang="en-US" dirty="0" smtClean="0">
                <a:solidFill>
                  <a:prstClr val="black"/>
                </a:solidFill>
              </a:rPr>
              <a:t>財經</a:t>
            </a:r>
            <a:r>
              <a:rPr lang="zh-TW" altLang="en-US" dirty="0">
                <a:solidFill>
                  <a:prstClr val="black"/>
                </a:solidFill>
              </a:rPr>
              <a:t>月報會議</a:t>
            </a:r>
            <a:r>
              <a:rPr lang="zh-TW" altLang="en-US" dirty="0" smtClean="0">
                <a:solidFill>
                  <a:prstClr val="black"/>
                </a:solidFill>
              </a:rPr>
              <a:t>成果－</a:t>
            </a:r>
            <a:r>
              <a:rPr lang="zh-TW" altLang="en-US" sz="2800" dirty="0" smtClean="0">
                <a:solidFill>
                  <a:prstClr val="black"/>
                </a:solidFill>
              </a:rPr>
              <a:t>打造活力經濟（</a:t>
            </a:r>
            <a:r>
              <a:rPr lang="en-US" altLang="zh-TW" sz="2800" dirty="0" smtClean="0">
                <a:solidFill>
                  <a:prstClr val="black"/>
                </a:solidFill>
              </a:rPr>
              <a:t>1/2</a:t>
            </a:r>
            <a:r>
              <a:rPr lang="zh-TW" altLang="en-US" sz="2800" dirty="0" smtClean="0">
                <a:solidFill>
                  <a:prstClr val="black"/>
                </a:solidFill>
              </a:rPr>
              <a:t>）</a:t>
            </a:r>
            <a:endParaRPr lang="zh-TW" altLang="en-US" sz="2800" dirty="0">
              <a:solidFill>
                <a:prstClr val="black"/>
              </a:solidFill>
            </a:endParaRPr>
          </a:p>
        </p:txBody>
      </p:sp>
    </p:spTree>
    <p:extLst>
      <p:ext uri="{BB962C8B-B14F-4D97-AF65-F5344CB8AC3E}">
        <p14:creationId xmlns:p14="http://schemas.microsoft.com/office/powerpoint/2010/main" val="18551358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字方塊 33"/>
          <p:cNvSpPr txBox="1"/>
          <p:nvPr/>
        </p:nvSpPr>
        <p:spPr>
          <a:xfrm>
            <a:off x="239485" y="585974"/>
            <a:ext cx="8730343" cy="461665"/>
          </a:xfrm>
          <a:prstGeom prst="rect">
            <a:avLst/>
          </a:prstGeom>
          <a:noFill/>
        </p:spPr>
        <p:txBody>
          <a:bodyPr wrap="square" rtlCol="0">
            <a:spAutoFit/>
          </a:bodyPr>
          <a:lstStyle/>
          <a:p>
            <a:pPr algn="ctr"/>
            <a:r>
              <a:rPr lang="en-US" altLang="zh-TW" sz="2400" b="1"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2008</a:t>
            </a:r>
            <a:r>
              <a:rPr lang="zh-TW" altLang="en-US" sz="2400" b="1"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至 </a:t>
            </a:r>
            <a:r>
              <a:rPr lang="en-US" altLang="zh-TW" sz="2400" b="1"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2015</a:t>
            </a:r>
            <a:r>
              <a:rPr lang="zh-TW" altLang="en-US" sz="2400" b="1"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年期間總體經濟表現</a:t>
            </a:r>
            <a:endParaRPr lang="zh-TW" altLang="en-US" sz="24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5" name="文字方塊 34"/>
          <p:cNvSpPr txBox="1"/>
          <p:nvPr/>
        </p:nvSpPr>
        <p:spPr>
          <a:xfrm>
            <a:off x="188459" y="6396335"/>
            <a:ext cx="7983311" cy="461665"/>
          </a:xfrm>
          <a:prstGeom prst="rect">
            <a:avLst/>
          </a:prstGeom>
          <a:noFill/>
        </p:spPr>
        <p:txBody>
          <a:bodyPr wrap="square" rtlCol="0">
            <a:spAutoFit/>
          </a:bodyPr>
          <a:lstStyle/>
          <a:p>
            <a:pPr marL="809625" indent="-809625"/>
            <a:r>
              <a:rPr lang="zh-TW" altLang="en-US" sz="12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註：非典型就業資料未包含香港資料</a:t>
            </a:r>
            <a:endParaRPr lang="en-US" altLang="zh-TW" sz="12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809625" indent="-809625"/>
            <a:r>
              <a:rPr lang="zh-TW" altLang="en-US" sz="12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資料</a:t>
            </a:r>
            <a:r>
              <a:rPr lang="zh-TW" altLang="en-US" sz="1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來源</a:t>
            </a:r>
            <a:r>
              <a:rPr lang="zh-TW" altLang="en-US" sz="12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：行政院主計總處、各國官方網站、</a:t>
            </a:r>
            <a:r>
              <a:rPr lang="en-US" altLang="zh-TW" sz="12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IMF</a:t>
            </a:r>
            <a:r>
              <a:rPr lang="zh-TW" altLang="en-US" sz="12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綱站、勞動部</a:t>
            </a:r>
            <a:endParaRPr lang="zh-TW" altLang="en-US" sz="1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1408232394"/>
              </p:ext>
            </p:extLst>
          </p:nvPr>
        </p:nvGraphicFramePr>
        <p:xfrm>
          <a:off x="159202" y="1123839"/>
          <a:ext cx="8890907" cy="5241052"/>
        </p:xfrm>
        <a:graphic>
          <a:graphicData uri="http://schemas.openxmlformats.org/drawingml/2006/table">
            <a:tbl>
              <a:tblPr firstRow="1" bandRow="1">
                <a:tableStyleId>{69012ECD-51FC-41F1-AA8D-1B2483CD663E}</a:tableStyleId>
              </a:tblPr>
              <a:tblGrid>
                <a:gridCol w="1321255"/>
                <a:gridCol w="1349829"/>
                <a:gridCol w="6219823"/>
              </a:tblGrid>
              <a:tr h="353248">
                <a:tc>
                  <a:txBody>
                    <a:bodyPr/>
                    <a:lstStyle/>
                    <a:p>
                      <a:pPr algn="ctr"/>
                      <a:r>
                        <a:rPr lang="zh-TW" altLang="en-US" sz="1800" dirty="0" smtClean="0">
                          <a:solidFill>
                            <a:srgbClr val="002060"/>
                          </a:solidFill>
                          <a:latin typeface="標楷體" panose="03000509000000000000" pitchFamily="65" charset="-120"/>
                          <a:ea typeface="標楷體" panose="03000509000000000000" pitchFamily="65" charset="-120"/>
                        </a:rPr>
                        <a:t>項目</a:t>
                      </a:r>
                      <a:endParaRPr lang="zh-TW" altLang="en-US" sz="1800" dirty="0">
                        <a:solidFill>
                          <a:srgbClr val="002060"/>
                        </a:solidFill>
                        <a:latin typeface="標楷體" panose="03000509000000000000" pitchFamily="65" charset="-120"/>
                        <a:ea typeface="標楷體" panose="03000509000000000000" pitchFamily="65" charset="-120"/>
                      </a:endParaRPr>
                    </a:p>
                  </a:txBody>
                  <a:tcPr anchor="ctr">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zh-TW" altLang="en-US" sz="1800" b="1" dirty="0" smtClean="0">
                          <a:solidFill>
                            <a:srgbClr val="002060"/>
                          </a:solidFill>
                          <a:latin typeface="標楷體" panose="03000509000000000000" pitchFamily="65" charset="-120"/>
                          <a:ea typeface="標楷體" panose="03000509000000000000" pitchFamily="65" charset="-120"/>
                        </a:rPr>
                        <a:t>四小龍排名</a:t>
                      </a:r>
                      <a:endParaRPr lang="zh-TW" altLang="en-US" sz="1800" b="1" dirty="0">
                        <a:solidFill>
                          <a:srgbClr val="002060"/>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zh-TW" altLang="en-US" sz="1800" b="1" dirty="0" smtClean="0">
                          <a:solidFill>
                            <a:srgbClr val="002060"/>
                          </a:solidFill>
                          <a:latin typeface="標楷體" panose="03000509000000000000" pitchFamily="65" charset="-120"/>
                          <a:ea typeface="標楷體" panose="03000509000000000000" pitchFamily="65" charset="-120"/>
                        </a:rPr>
                        <a:t>說明</a:t>
                      </a:r>
                      <a:endParaRPr lang="zh-TW" altLang="en-US" sz="1800" b="1" dirty="0">
                        <a:solidFill>
                          <a:srgbClr val="002060"/>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660915">
                <a:tc>
                  <a:txBody>
                    <a:bodyPr/>
                    <a:lstStyle/>
                    <a:p>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經濟成長率</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5725" indent="0" algn="ctr">
                        <a:buFont typeface="Arial" panose="020B0604020202020204" pitchFamily="34" charset="0"/>
                        <a:buNone/>
                      </a:pP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975" indent="-180975" algn="just">
                        <a:lnSpc>
                          <a:spcPts val="1800"/>
                        </a:lnSpc>
                        <a:buFont typeface="Arial" panose="020B0604020202020204" pitchFamily="34" charset="0"/>
                        <a:buChar char="•"/>
                      </a:pP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2008 </a:t>
                      </a:r>
                      <a:r>
                        <a:rPr lang="zh-TW" altLang="en-US"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至 </a:t>
                      </a:r>
                      <a:r>
                        <a:rPr lang="en-US" altLang="zh-TW"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2015</a:t>
                      </a:r>
                      <a:r>
                        <a:rPr lang="zh-TW" altLang="en-US"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年，世界貿易量成長率及經濟成長率分別為 </a:t>
                      </a:r>
                      <a:r>
                        <a:rPr lang="en-US" altLang="zh-TW"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3.1%</a:t>
                      </a:r>
                      <a:r>
                        <a:rPr lang="zh-TW" altLang="en-US"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及 </a:t>
                      </a:r>
                      <a:r>
                        <a:rPr lang="en-US" altLang="zh-TW"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3.2%</a:t>
                      </a:r>
                      <a:r>
                        <a:rPr lang="zh-TW" altLang="en-US"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，較 </a:t>
                      </a:r>
                      <a:r>
                        <a:rPr lang="en-US" altLang="zh-TW"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2000 </a:t>
                      </a:r>
                      <a:r>
                        <a:rPr lang="zh-TW" altLang="en-US"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至 </a:t>
                      </a:r>
                      <a:r>
                        <a:rPr lang="en-US" altLang="zh-TW"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2007 </a:t>
                      </a:r>
                      <a:r>
                        <a:rPr lang="zh-TW" altLang="en-US"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7.3%</a:t>
                      </a:r>
                      <a:r>
                        <a:rPr lang="zh-TW" altLang="en-US"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及</a:t>
                      </a:r>
                      <a:r>
                        <a:rPr lang="en-US" altLang="zh-TW"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4.5%</a:t>
                      </a:r>
                      <a:r>
                        <a:rPr lang="zh-TW" altLang="en-US"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分別下降 </a:t>
                      </a:r>
                      <a:r>
                        <a:rPr lang="en-US" altLang="zh-TW"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4.2</a:t>
                      </a:r>
                      <a:r>
                        <a:rPr lang="zh-TW" altLang="en-US"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與 </a:t>
                      </a:r>
                      <a:r>
                        <a:rPr lang="en-US" altLang="zh-TW"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個百分點</a:t>
                      </a:r>
                      <a:endParaRPr lang="en-US" altLang="zh-TW"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180975" indent="-180975" algn="just">
                        <a:lnSpc>
                          <a:spcPts val="1800"/>
                        </a:lnSpc>
                        <a:buFont typeface="Arial" panose="020B0604020202020204" pitchFamily="34" charset="0"/>
                        <a:buChar char="•"/>
                      </a:pPr>
                      <a:r>
                        <a:rPr lang="en-US" altLang="zh-TW"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2008 </a:t>
                      </a:r>
                      <a:r>
                        <a:rPr lang="zh-TW" altLang="en-US"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至 </a:t>
                      </a:r>
                      <a:r>
                        <a:rPr lang="en-US" altLang="zh-TW"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2015 </a:t>
                      </a:r>
                      <a:r>
                        <a:rPr lang="zh-TW" altLang="en-US"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年亞洲四小龍經濟成長均較前 </a:t>
                      </a:r>
                      <a:r>
                        <a:rPr lang="en-US" altLang="zh-TW"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8</a:t>
                      </a:r>
                      <a:r>
                        <a:rPr lang="zh-TW" altLang="en-US"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年趨緩，該期間我國平均經濟成長率為 </a:t>
                      </a:r>
                      <a:r>
                        <a:rPr lang="en-US" altLang="zh-TW"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2.81%</a:t>
                      </a:r>
                      <a:r>
                        <a:rPr lang="zh-TW" altLang="en-US"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但超越香港之 </a:t>
                      </a:r>
                      <a:r>
                        <a:rPr lang="en-US" altLang="zh-TW" sz="14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2.6%</a:t>
                      </a:r>
                      <a:r>
                        <a:rPr lang="zh-TW" altLang="en-US" sz="14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；相對於 </a:t>
                      </a:r>
                      <a:r>
                        <a:rPr lang="en-US" altLang="zh-TW" sz="14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2000 </a:t>
                      </a:r>
                      <a:r>
                        <a:rPr lang="zh-TW" altLang="en-US" sz="14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至 </a:t>
                      </a:r>
                      <a:r>
                        <a:rPr lang="en-US" altLang="zh-TW" sz="14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2007 </a:t>
                      </a:r>
                      <a:r>
                        <a:rPr lang="zh-TW" altLang="en-US" sz="14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年我國平均經濟成長率雖為 </a:t>
                      </a:r>
                      <a:r>
                        <a:rPr lang="en-US" altLang="zh-TW" sz="14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4.8%</a:t>
                      </a:r>
                      <a:r>
                        <a:rPr lang="zh-TW" altLang="en-US" sz="14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，但排名居四小龍之末</a:t>
                      </a:r>
                      <a:endParaRPr lang="en-US" altLang="zh-TW" sz="18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39960">
                <a:tc>
                  <a:txBody>
                    <a:bodyPr/>
                    <a:lstStyle/>
                    <a:p>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實質購買力</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5725" indent="0" algn="ctr">
                        <a:buFont typeface="Arial" panose="020B0604020202020204" pitchFamily="34" charset="0"/>
                        <a:buNone/>
                      </a:pP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975" indent="-180975" algn="just" defTabSz="914400" rtl="0" eaLnBrk="1" latinLnBrk="0" hangingPunct="1">
                        <a:lnSpc>
                          <a:spcPts val="1800"/>
                        </a:lnSpc>
                        <a:buFont typeface="Arial" panose="020B0604020202020204" pitchFamily="34" charset="0"/>
                        <a:buChar char="•"/>
                      </a:pPr>
                      <a:r>
                        <a:rPr lang="zh-TW" altLang="en-US" sz="14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依據 </a:t>
                      </a:r>
                      <a:r>
                        <a:rPr lang="en-US" altLang="zh-TW" sz="14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IMF</a:t>
                      </a:r>
                      <a:r>
                        <a:rPr lang="zh-TW" altLang="en-US" sz="14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估計，</a:t>
                      </a:r>
                      <a:r>
                        <a:rPr lang="en-US" altLang="zh-TW" sz="14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2015</a:t>
                      </a:r>
                      <a:r>
                        <a:rPr lang="zh-TW" altLang="en-US" sz="1400" kern="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4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年我國以購買力平價計算的每人國內生產毛額（</a:t>
                      </a:r>
                      <a:r>
                        <a:rPr lang="en-US" altLang="zh-TW" sz="14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GDP</a:t>
                      </a:r>
                      <a:r>
                        <a:rPr lang="zh-TW" altLang="en-US" sz="14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）為 </a:t>
                      </a:r>
                      <a:r>
                        <a:rPr lang="en-US" altLang="zh-TW" sz="1400" u="none"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46,783 </a:t>
                      </a:r>
                      <a:r>
                        <a:rPr lang="zh-TW" altLang="en-US" sz="1400" u="none"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美元，排名第 </a:t>
                      </a:r>
                      <a:r>
                        <a:rPr lang="en-US" altLang="zh-TW" sz="1400" u="none"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1400" u="none"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，較 </a:t>
                      </a:r>
                      <a:r>
                        <a:rPr lang="en-US" altLang="zh-TW" sz="1400" u="none"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2008</a:t>
                      </a:r>
                      <a:r>
                        <a:rPr lang="zh-TW" altLang="en-US" sz="1400" u="none"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年的第 </a:t>
                      </a:r>
                      <a:r>
                        <a:rPr lang="en-US" altLang="zh-TW" sz="1400" u="none"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32</a:t>
                      </a:r>
                      <a:r>
                        <a:rPr lang="zh-TW" altLang="en-US" sz="1400" u="none"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進步 </a:t>
                      </a:r>
                      <a:r>
                        <a:rPr lang="en-US" altLang="zh-TW" sz="1400" u="none"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400" u="none"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名</a:t>
                      </a:r>
                      <a:endParaRPr lang="en-US" altLang="zh-TW" sz="1400" u="none"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180975" indent="-180975" algn="just" defTabSz="914400" rtl="0" eaLnBrk="1" latinLnBrk="0" hangingPunct="1">
                        <a:lnSpc>
                          <a:spcPts val="1800"/>
                        </a:lnSpc>
                        <a:buFont typeface="Arial" panose="020B0604020202020204" pitchFamily="34" charset="0"/>
                        <a:buChar char="•"/>
                      </a:pPr>
                      <a:r>
                        <a:rPr lang="en-US" altLang="zh-TW" sz="1400" u="none"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2015</a:t>
                      </a:r>
                      <a:r>
                        <a:rPr lang="zh-TW" altLang="en-US" sz="1400" u="none"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年前 </a:t>
                      </a:r>
                      <a:r>
                        <a:rPr lang="en-US" altLang="zh-TW" sz="1400" u="none"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1400" u="none"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名國家中，除美國、澳洲、德國等大國外，其餘為卡達等 </a:t>
                      </a:r>
                      <a:r>
                        <a:rPr lang="en-US" altLang="zh-TW" sz="1400" u="none"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400" u="none"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個產油國，以及澳門、新加坡等人數較少之經濟體；且我國優於丹麥、比利時、法國、英國等歐洲國家，並優於日、韓，顯示在全球經濟不佳之際，我國排名仍持續躍升</a:t>
                      </a:r>
                      <a:endParaRPr lang="en-US" altLang="zh-TW" sz="1400" u="none"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3467">
                <a:tc>
                  <a:txBody>
                    <a:bodyPr/>
                    <a:lstStyle/>
                    <a:p>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痛苦指數</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5725"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1</a:t>
                      </a:r>
                      <a:endPar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975" marR="0" indent="-180975" algn="just"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lang="en-US" altLang="zh-TW" sz="14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2008 </a:t>
                      </a:r>
                      <a:r>
                        <a:rPr lang="zh-TW" altLang="en-US" sz="14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至 </a:t>
                      </a:r>
                      <a:r>
                        <a:rPr lang="en-US" altLang="zh-TW" sz="14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2015 </a:t>
                      </a:r>
                      <a:r>
                        <a:rPr lang="zh-TW" altLang="en-US" sz="14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年我國痛苦指數平均為 </a:t>
                      </a:r>
                      <a:r>
                        <a:rPr lang="en-US" altLang="zh-TW" sz="14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5.58%</a:t>
                      </a:r>
                      <a:r>
                        <a:rPr lang="zh-TW" altLang="en-US" sz="14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，為亞洲四小龍最低</a:t>
                      </a:r>
                    </a:p>
                  </a:txBody>
                  <a:tcPr anchor="ctr">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8465">
                <a:tc>
                  <a:txBody>
                    <a:bodyPr/>
                    <a:lstStyle/>
                    <a:p>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物價年增率</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5725"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1</a:t>
                      </a:r>
                      <a:endPar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975" marR="0" indent="-180975" algn="just"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lang="en-US" altLang="zh-TW" sz="14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2008 </a:t>
                      </a:r>
                      <a:r>
                        <a:rPr lang="zh-TW" altLang="en-US" sz="14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至 </a:t>
                      </a:r>
                      <a:r>
                        <a:rPr lang="en-US" altLang="zh-TW" sz="14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2015 </a:t>
                      </a:r>
                      <a:r>
                        <a:rPr lang="zh-TW" altLang="en-US" sz="14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年，我國平均 </a:t>
                      </a:r>
                      <a:r>
                        <a:rPr lang="en-US" altLang="zh-TW" sz="14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CPI </a:t>
                      </a:r>
                      <a:r>
                        <a:rPr lang="zh-TW" altLang="en-US" sz="14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年增率僅略升至 </a:t>
                      </a:r>
                      <a:r>
                        <a:rPr lang="en-US" altLang="zh-TW" sz="14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14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，遠低於其他三小龍</a:t>
                      </a:r>
                    </a:p>
                  </a:txBody>
                  <a:tcPr anchor="ctr">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91224">
                <a:tc>
                  <a:txBody>
                    <a:bodyPr/>
                    <a:lstStyle/>
                    <a:p>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失業率</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5725" indent="0" algn="ctr">
                        <a:buFont typeface="Arial" panose="020B0604020202020204" pitchFamily="34" charset="0"/>
                        <a:buNone/>
                      </a:pP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975" indent="-180975" algn="just">
                        <a:lnSpc>
                          <a:spcPts val="1800"/>
                        </a:lnSpc>
                        <a:buFont typeface="Arial" panose="020B0604020202020204" pitchFamily="34" charset="0"/>
                        <a:buChar char="•"/>
                      </a:pPr>
                      <a:r>
                        <a:rPr lang="en-US" altLang="zh-TW" sz="14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2015</a:t>
                      </a:r>
                      <a:r>
                        <a:rPr lang="zh-TW" altLang="en-US" sz="14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年平均失業率為 </a:t>
                      </a:r>
                      <a:r>
                        <a:rPr lang="en-US" altLang="zh-TW" sz="14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3.78%</a:t>
                      </a:r>
                      <a:r>
                        <a:rPr lang="zh-TW" altLang="en-US" sz="14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，雖居四小龍之末，</a:t>
                      </a:r>
                      <a:r>
                        <a:rPr lang="zh-TW" altLang="en-US" sz="1400" b="0" u="none"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惟 </a:t>
                      </a:r>
                      <a:r>
                        <a:rPr lang="en-US" altLang="zh-TW" sz="1400" b="0" u="none"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2009</a:t>
                      </a:r>
                      <a:r>
                        <a:rPr lang="zh-TW" altLang="en-US" sz="1400" b="0" u="none"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至 </a:t>
                      </a:r>
                      <a:r>
                        <a:rPr lang="en-US" altLang="zh-TW" sz="1400" b="0" u="none"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2015</a:t>
                      </a:r>
                      <a:r>
                        <a:rPr lang="zh-TW" altLang="en-US" sz="1400" b="0" u="none"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年的失業率降幅達 </a:t>
                      </a:r>
                      <a:r>
                        <a:rPr lang="en-US" altLang="zh-TW" sz="1400" b="0" u="none"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2.07%</a:t>
                      </a:r>
                      <a:r>
                        <a:rPr lang="zh-TW" altLang="en-US" sz="1400" b="0" u="none"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，居四小龍之冠</a:t>
                      </a:r>
                      <a:endParaRPr lang="en-US" altLang="zh-TW" sz="1400" b="0" u="none"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50571">
                <a:tc>
                  <a:txBody>
                    <a:bodyPr/>
                    <a:lstStyle/>
                    <a:p>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非典型就業</a:t>
                      </a:r>
                      <a:r>
                        <a:rPr lang="zh-TW" altLang="en-US" sz="1200" baseline="300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600" baseline="300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5725"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1</a:t>
                      </a:r>
                      <a:endPar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975" marR="0" indent="-180975" algn="just"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lang="en-US" altLang="zh-TW" sz="14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2013</a:t>
                      </a:r>
                      <a:r>
                        <a:rPr lang="zh-TW" altLang="en-US" sz="1400" kern="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4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年我國非典型就業人口相對為低，部分工時及臨時性就業勞工比重分別為 </a:t>
                      </a:r>
                      <a:r>
                        <a:rPr lang="en-US" altLang="zh-TW" sz="14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3.2%</a:t>
                      </a:r>
                      <a:r>
                        <a:rPr lang="zh-TW" altLang="en-US" sz="14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及 </a:t>
                      </a:r>
                      <a:r>
                        <a:rPr lang="en-US" altLang="zh-TW" sz="14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14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，遠低於韓國（</a:t>
                      </a:r>
                      <a:r>
                        <a:rPr lang="en-US" altLang="zh-TW" sz="14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11.1%</a:t>
                      </a:r>
                      <a:r>
                        <a:rPr lang="zh-TW" altLang="en-US" sz="14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及 </a:t>
                      </a:r>
                      <a:r>
                        <a:rPr lang="en-US" altLang="zh-TW" sz="14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22.4%</a:t>
                      </a:r>
                      <a:r>
                        <a:rPr lang="zh-TW" altLang="en-US" sz="14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）、新加坡（</a:t>
                      </a:r>
                      <a:r>
                        <a:rPr lang="en-US" altLang="zh-TW" sz="14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10.0%</a:t>
                      </a:r>
                      <a:r>
                        <a:rPr lang="zh-TW" altLang="en-US" sz="14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及</a:t>
                      </a:r>
                      <a:r>
                        <a:rPr lang="en-US" altLang="zh-TW" sz="14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4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Rectangle 2"/>
          <p:cNvSpPr txBox="1">
            <a:spLocks/>
          </p:cNvSpPr>
          <p:nvPr/>
        </p:nvSpPr>
        <p:spPr bwMode="auto">
          <a:xfrm>
            <a:off x="1" y="15148"/>
            <a:ext cx="8360228" cy="64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TW"/>
            </a:defPPr>
            <a:lvl1pPr marL="360000" algn="ctr">
              <a:lnSpc>
                <a:spcPct val="90000"/>
              </a:lnSpc>
              <a:spcBef>
                <a:spcPct val="0"/>
              </a:spcBef>
              <a:tabLst>
                <a:tab pos="2144713" algn="l"/>
              </a:tabLst>
              <a:defRPr kumimoji="1" sz="3200" b="1">
                <a:solidFill>
                  <a:srgbClr val="002060"/>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eaLnBrk="0" hangingPunct="0">
              <a:defRPr kumimoji="1">
                <a:latin typeface="Calibri" pitchFamily="34" charset="0"/>
                <a:ea typeface="新細明體" pitchFamily="18" charset="-120"/>
              </a:defRPr>
            </a:lvl2pPr>
            <a:lvl3pPr marL="1143000" indent="-228600" eaLnBrk="0" hangingPunct="0">
              <a:defRPr kumimoji="1">
                <a:latin typeface="Calibri" pitchFamily="34" charset="0"/>
                <a:ea typeface="新細明體" pitchFamily="18" charset="-120"/>
              </a:defRPr>
            </a:lvl3pPr>
            <a:lvl4pPr marL="1600200" indent="-228600" eaLnBrk="0" hangingPunct="0">
              <a:defRPr kumimoji="1">
                <a:latin typeface="Calibri" pitchFamily="34" charset="0"/>
                <a:ea typeface="新細明體" pitchFamily="18" charset="-120"/>
              </a:defRPr>
            </a:lvl4pPr>
            <a:lvl5pPr marL="2057400" indent="-228600" eaLnBrk="0" hangingPunct="0">
              <a:defRPr kumimoji="1">
                <a:latin typeface="Calibri" pitchFamily="34" charset="0"/>
                <a:ea typeface="新細明體" pitchFamily="18" charset="-120"/>
              </a:defRPr>
            </a:lvl5pPr>
            <a:lvl6pPr marL="2514600" indent="-228600" eaLnBrk="0" fontAlgn="base" hangingPunct="0">
              <a:spcBef>
                <a:spcPct val="0"/>
              </a:spcBef>
              <a:spcAft>
                <a:spcPct val="0"/>
              </a:spcAft>
              <a:defRPr kumimoji="1">
                <a:latin typeface="Calibri" pitchFamily="34" charset="0"/>
                <a:ea typeface="新細明體" pitchFamily="18" charset="-120"/>
              </a:defRPr>
            </a:lvl6pPr>
            <a:lvl7pPr marL="2971800" indent="-228600" eaLnBrk="0" fontAlgn="base" hangingPunct="0">
              <a:spcBef>
                <a:spcPct val="0"/>
              </a:spcBef>
              <a:spcAft>
                <a:spcPct val="0"/>
              </a:spcAft>
              <a:defRPr kumimoji="1">
                <a:latin typeface="Calibri" pitchFamily="34" charset="0"/>
                <a:ea typeface="新細明體" pitchFamily="18" charset="-120"/>
              </a:defRPr>
            </a:lvl7pPr>
            <a:lvl8pPr marL="3429000" indent="-228600" eaLnBrk="0" fontAlgn="base" hangingPunct="0">
              <a:spcBef>
                <a:spcPct val="0"/>
              </a:spcBef>
              <a:spcAft>
                <a:spcPct val="0"/>
              </a:spcAft>
              <a:defRPr kumimoji="1">
                <a:latin typeface="Calibri" pitchFamily="34" charset="0"/>
                <a:ea typeface="新細明體" pitchFamily="18" charset="-120"/>
              </a:defRPr>
            </a:lvl8pPr>
            <a:lvl9pPr marL="3886200" indent="-228600" eaLnBrk="0" fontAlgn="base" hangingPunct="0">
              <a:spcBef>
                <a:spcPct val="0"/>
              </a:spcBef>
              <a:spcAft>
                <a:spcPct val="0"/>
              </a:spcAft>
              <a:defRPr kumimoji="1">
                <a:latin typeface="Calibri" pitchFamily="34" charset="0"/>
                <a:ea typeface="新細明體" pitchFamily="18" charset="-120"/>
              </a:defRPr>
            </a:lvl9pPr>
          </a:lstStyle>
          <a:p>
            <a:r>
              <a:rPr lang="zh-TW" altLang="en-US" dirty="0" smtClean="0">
                <a:solidFill>
                  <a:prstClr val="black"/>
                </a:solidFill>
              </a:rPr>
              <a:t>財經</a:t>
            </a:r>
            <a:r>
              <a:rPr lang="zh-TW" altLang="en-US" dirty="0">
                <a:solidFill>
                  <a:prstClr val="black"/>
                </a:solidFill>
              </a:rPr>
              <a:t>月報會議</a:t>
            </a:r>
            <a:r>
              <a:rPr lang="zh-TW" altLang="en-US" dirty="0" smtClean="0">
                <a:solidFill>
                  <a:prstClr val="black"/>
                </a:solidFill>
              </a:rPr>
              <a:t>成果－</a:t>
            </a:r>
            <a:r>
              <a:rPr lang="zh-TW" altLang="en-US" sz="2800" dirty="0" smtClean="0">
                <a:solidFill>
                  <a:prstClr val="black"/>
                </a:solidFill>
              </a:rPr>
              <a:t>打造活力經濟（</a:t>
            </a:r>
            <a:r>
              <a:rPr lang="en-US" altLang="zh-TW" sz="2800" dirty="0" smtClean="0">
                <a:solidFill>
                  <a:prstClr val="black"/>
                </a:solidFill>
              </a:rPr>
              <a:t>2/2</a:t>
            </a:r>
            <a:r>
              <a:rPr lang="zh-TW" altLang="en-US" sz="2800" dirty="0" smtClean="0">
                <a:solidFill>
                  <a:prstClr val="black"/>
                </a:solidFill>
              </a:rPr>
              <a:t>）</a:t>
            </a:r>
            <a:endParaRPr lang="zh-TW" altLang="en-US" sz="2800" dirty="0">
              <a:solidFill>
                <a:prstClr val="black"/>
              </a:solidFill>
            </a:endParaRPr>
          </a:p>
        </p:txBody>
      </p:sp>
    </p:spTree>
    <p:extLst>
      <p:ext uri="{BB962C8B-B14F-4D97-AF65-F5344CB8AC3E}">
        <p14:creationId xmlns:p14="http://schemas.microsoft.com/office/powerpoint/2010/main" val="1110193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字方塊 20"/>
          <p:cNvSpPr txBox="1"/>
          <p:nvPr/>
        </p:nvSpPr>
        <p:spPr>
          <a:xfrm>
            <a:off x="0" y="524471"/>
            <a:ext cx="8472400" cy="707886"/>
          </a:xfrm>
          <a:prstGeom prst="rect">
            <a:avLst/>
          </a:prstGeom>
          <a:noFill/>
        </p:spPr>
        <p:txBody>
          <a:bodyPr wrap="square" rtlCol="0">
            <a:spAutoFit/>
          </a:bodyPr>
          <a:lstStyle/>
          <a:p>
            <a:pPr marL="285750" indent="-285750" algn="just">
              <a:buFont typeface="Wingdings" panose="05000000000000000000" pitchFamily="2" charset="2"/>
              <a:buChar char="Ø"/>
            </a:pPr>
            <a:r>
              <a:rPr lang="zh-TW" altLang="en-US" sz="20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為保障人民生活，落實社會公平分配，政府積極維護治安、開辦全民社會保險及擴大弱勢照顧等，以提升全民生活品質</a:t>
            </a:r>
            <a:endPar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67" name="群組 66"/>
          <p:cNvGrpSpPr/>
          <p:nvPr/>
        </p:nvGrpSpPr>
        <p:grpSpPr>
          <a:xfrm>
            <a:off x="40787" y="1230274"/>
            <a:ext cx="8905092" cy="5271090"/>
            <a:chOff x="35496" y="3055329"/>
            <a:chExt cx="8905092" cy="5271090"/>
          </a:xfrm>
        </p:grpSpPr>
        <p:grpSp>
          <p:nvGrpSpPr>
            <p:cNvPr id="68" name="群組 67"/>
            <p:cNvGrpSpPr/>
            <p:nvPr/>
          </p:nvGrpSpPr>
          <p:grpSpPr>
            <a:xfrm>
              <a:off x="35496" y="3055329"/>
              <a:ext cx="8905092" cy="5271090"/>
              <a:chOff x="87936" y="1261629"/>
              <a:chExt cx="9053086" cy="4191944"/>
            </a:xfrm>
          </p:grpSpPr>
          <p:sp>
            <p:nvSpPr>
              <p:cNvPr id="70" name="手繪多邊形 69"/>
              <p:cNvSpPr/>
              <p:nvPr/>
            </p:nvSpPr>
            <p:spPr bwMode="auto">
              <a:xfrm>
                <a:off x="278870" y="1684132"/>
                <a:ext cx="8862152" cy="3769441"/>
              </a:xfrm>
              <a:custGeom>
                <a:avLst/>
                <a:gdLst>
                  <a:gd name="connsiteX0" fmla="*/ 0 w 7929263"/>
                  <a:gd name="connsiteY0" fmla="*/ 0 h 1480500"/>
                  <a:gd name="connsiteX1" fmla="*/ 7929263 w 7929263"/>
                  <a:gd name="connsiteY1" fmla="*/ 0 h 1480500"/>
                  <a:gd name="connsiteX2" fmla="*/ 7929263 w 7929263"/>
                  <a:gd name="connsiteY2" fmla="*/ 1480500 h 1480500"/>
                  <a:gd name="connsiteX3" fmla="*/ 0 w 7929263"/>
                  <a:gd name="connsiteY3" fmla="*/ 1480500 h 1480500"/>
                  <a:gd name="connsiteX4" fmla="*/ 0 w 7929263"/>
                  <a:gd name="connsiteY4" fmla="*/ 0 h 148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9263" h="1480500">
                    <a:moveTo>
                      <a:pt x="0" y="0"/>
                    </a:moveTo>
                    <a:lnTo>
                      <a:pt x="7929263" y="0"/>
                    </a:lnTo>
                    <a:lnTo>
                      <a:pt x="7929263" y="1480500"/>
                    </a:lnTo>
                    <a:lnTo>
                      <a:pt x="0" y="1480500"/>
                    </a:lnTo>
                    <a:lnTo>
                      <a:pt x="0" y="0"/>
                    </a:lnTo>
                    <a:close/>
                  </a:path>
                </a:pathLst>
              </a:custGeom>
              <a:solidFill>
                <a:sysClr val="window" lastClr="FFFFFF">
                  <a:hueOff val="0"/>
                  <a:satOff val="0"/>
                  <a:lumOff val="0"/>
                </a:sysClr>
              </a:solidFill>
              <a:ln w="25400" cap="flat" cmpd="sng" algn="ctr">
                <a:solidFill>
                  <a:srgbClr val="00B0F0"/>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lIns="216000" tIns="0" rIns="108000" bIns="0" spcCol="1270" anchor="t" anchorCtr="0"/>
              <a:lstStyle/>
              <a:p>
                <a:pPr marL="360000" lvl="1" indent="-360000" defTabSz="800100">
                  <a:buFont typeface="Wingdings" panose="05000000000000000000" pitchFamily="2" charset="2"/>
                  <a:buChar char="Ø"/>
                </a:pPr>
                <a:endParaRPr lang="en-US" altLang="zh-TW" sz="1000" dirty="0" smtClean="0">
                  <a:solidFill>
                    <a:prstClr val="black"/>
                  </a:solidFill>
                  <a:latin typeface="Times New Roman" panose="02020603050405020304" pitchFamily="18" charset="0"/>
                  <a:ea typeface="標楷體" panose="03000509000000000000" pitchFamily="65" charset="-120"/>
                </a:endParaRPr>
              </a:p>
            </p:txBody>
          </p:sp>
          <p:sp>
            <p:nvSpPr>
              <p:cNvPr id="71" name="＞形箭號 70"/>
              <p:cNvSpPr/>
              <p:nvPr/>
            </p:nvSpPr>
            <p:spPr bwMode="auto">
              <a:xfrm>
                <a:off x="87936" y="1261629"/>
                <a:ext cx="2049504" cy="429446"/>
              </a:xfrm>
              <a:prstGeom prst="chevron">
                <a:avLst>
                  <a:gd name="adj" fmla="val 35715"/>
                </a:avLst>
              </a:prstGeom>
              <a:solidFill>
                <a:srgbClr val="00B0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0" rIns="0" anchor="ctr"/>
              <a:lstStyle/>
              <a:p>
                <a:pPr algn="ctr">
                  <a:defRPr/>
                </a:pPr>
                <a:endParaRPr lang="zh-TW" altLang="en-US" kern="0">
                  <a:solidFill>
                    <a:prstClr val="black"/>
                  </a:solidFill>
                  <a:ea typeface="微軟正黑體" panose="020B0604030504040204" pitchFamily="34" charset="-120"/>
                </a:endParaRPr>
              </a:p>
            </p:txBody>
          </p:sp>
          <p:sp>
            <p:nvSpPr>
              <p:cNvPr id="72" name="圓角矩形 71"/>
              <p:cNvSpPr/>
              <p:nvPr/>
            </p:nvSpPr>
            <p:spPr bwMode="auto">
              <a:xfrm>
                <a:off x="673509" y="1446286"/>
                <a:ext cx="1463932" cy="343557"/>
              </a:xfrm>
              <a:prstGeom prst="roundRect">
                <a:avLst/>
              </a:prstGeom>
              <a:solidFill>
                <a:sysClr val="window" lastClr="FFFFFF"/>
              </a:solidFill>
              <a:ln w="25400" cap="flat" cmpd="sng" algn="ctr">
                <a:solidFill>
                  <a:srgbClr val="00B0F0"/>
                </a:solidFill>
                <a:prstDash val="solid"/>
              </a:ln>
              <a:effectLst/>
            </p:spPr>
            <p:txBody>
              <a:bodyPr lIns="0" tIns="0" rIns="0" bIns="0" anchor="ctr"/>
              <a:lstStyle/>
              <a:p>
                <a:pPr algn="ctr">
                  <a:lnSpc>
                    <a:spcPct val="110000"/>
                  </a:lnSpc>
                  <a:defRPr/>
                </a:pPr>
                <a:r>
                  <a:rPr lang="zh-TW" altLang="en-US" sz="2200" b="1" kern="0" dirty="0" smtClean="0">
                    <a:solidFill>
                      <a:prstClr val="black"/>
                    </a:solidFill>
                    <a:latin typeface="標楷體" panose="03000509000000000000" pitchFamily="65" charset="-120"/>
                    <a:ea typeface="標楷體" panose="03000509000000000000" pitchFamily="65" charset="-120"/>
                  </a:rPr>
                  <a:t>社會治安</a:t>
                </a:r>
                <a:endParaRPr lang="en-US" altLang="zh-TW" sz="2200" b="1" kern="0" dirty="0">
                  <a:solidFill>
                    <a:prstClr val="black"/>
                  </a:solidFill>
                  <a:latin typeface="標楷體" panose="03000509000000000000" pitchFamily="65" charset="-120"/>
                  <a:ea typeface="標楷體" panose="03000509000000000000" pitchFamily="65" charset="-120"/>
                </a:endParaRPr>
              </a:p>
            </p:txBody>
          </p:sp>
        </p:grpSp>
        <p:sp>
          <p:nvSpPr>
            <p:cNvPr id="69" name="文字方塊 68"/>
            <p:cNvSpPr txBox="1"/>
            <p:nvPr/>
          </p:nvSpPr>
          <p:spPr>
            <a:xfrm>
              <a:off x="223308" y="3822621"/>
              <a:ext cx="8564881" cy="4503797"/>
            </a:xfrm>
            <a:prstGeom prst="rect">
              <a:avLst/>
            </a:prstGeom>
            <a:noFill/>
          </p:spPr>
          <p:txBody>
            <a:bodyPr wrap="square" rtlCol="0">
              <a:spAutoFit/>
            </a:bodyPr>
            <a:lstStyle/>
            <a:p>
              <a:pPr marL="180975" lvl="1" indent="-180975" algn="just" defTabSz="800100">
                <a:lnSpc>
                  <a:spcPts val="1600"/>
                </a:lnSpc>
                <a:spcBef>
                  <a:spcPts val="300"/>
                </a:spcBef>
                <a:buFont typeface="Wingdings" panose="05000000000000000000" pitchFamily="2" charset="2"/>
                <a:buChar char="Ø"/>
              </a:pP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臺灣生活最安全，營造廉政新藍圖</a:t>
              </a:r>
              <a:endPar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endParaRPr>
            </a:p>
            <a:p>
              <a:pPr marL="361950" lvl="1" indent="-180975" algn="just" defTabSz="800100">
                <a:lnSpc>
                  <a:spcPts val="1800"/>
                </a:lnSpc>
                <a:spcBef>
                  <a:spcPts val="600"/>
                </a:spcBef>
                <a:buFont typeface="Arial" panose="020B0604020202020204" pitchFamily="34" charset="0"/>
                <a:buChar char="•"/>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Lifestyle9</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網站依據美國聯邦調查局資料公布，</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2014</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年</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我國居全球十大最安全國家第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名</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361950" lvl="1" indent="-180975" algn="just" defTabSz="800100">
                <a:lnSpc>
                  <a:spcPts val="1800"/>
                </a:lnSpc>
                <a:spcBef>
                  <a:spcPts val="600"/>
                </a:spcBef>
                <a:buFont typeface="Arial" panose="020B0604020202020204" pitchFamily="34" charset="0"/>
                <a:buChar char="•"/>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Presscave.com</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發布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2014</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年</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全球安全國家排名，臺灣為第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名</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361950" lvl="1" indent="-180975" algn="just" defTabSz="800100">
                <a:lnSpc>
                  <a:spcPts val="1800"/>
                </a:lnSpc>
                <a:spcBef>
                  <a:spcPts val="600"/>
                </a:spcBef>
                <a:buFont typeface="Arial" panose="020B0604020202020204" pitchFamily="34" charset="0"/>
                <a:buChar cha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國際透明組織公布「</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2015</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年清廉印象指數」，</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我國</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分數為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62</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，在</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全球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168</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個受評國家及地區中總排名第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30</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名</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，在</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亞洲排名</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第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，連續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年向上</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提升</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180975" lvl="1" indent="-180975" algn="just" defTabSz="800100">
                <a:lnSpc>
                  <a:spcPts val="1600"/>
                </a:lnSpc>
                <a:spcBef>
                  <a:spcPts val="1200"/>
                </a:spcBef>
                <a:buFont typeface="Wingdings" panose="05000000000000000000" pitchFamily="2" charset="2"/>
                <a:buChar char="Ø"/>
              </a:pP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犯罪降、破案升，</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治安 </a:t>
              </a:r>
              <a:r>
                <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t>20</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 年</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來最穩定</a:t>
              </a:r>
            </a:p>
            <a:p>
              <a:pPr marL="361950" lvl="1" indent="-180975" algn="just" defTabSz="800100">
                <a:lnSpc>
                  <a:spcPts val="1800"/>
                </a:lnSpc>
                <a:spcBef>
                  <a:spcPts val="600"/>
                </a:spcBef>
                <a:buFont typeface="Arial" panose="020B0604020202020204" pitchFamily="34" charset="0"/>
                <a:buChar char="•"/>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2015</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年</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全般刑案發生</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數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29</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萬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7,676</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件，較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2007</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年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49</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萬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1,815</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件減少近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20</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萬件，並為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1995</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年開始實施受理刑案</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報案三聯單制度以來最低；</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全般犯罪破獲</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率則從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2007</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年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74.62%</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增加至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2015</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年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92.06%</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，且為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1995</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年以來最高</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361950" lvl="1" indent="-180975" algn="just" defTabSz="800100">
                <a:lnSpc>
                  <a:spcPts val="1800"/>
                </a:lnSpc>
                <a:spcBef>
                  <a:spcPts val="600"/>
                </a:spcBef>
                <a:buFont typeface="Arial" panose="020B0604020202020204" pitchFamily="34" charset="0"/>
                <a:buChar cha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詐欺</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案件自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200</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年最高（</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4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萬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3,023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件）後</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呈逐年下降</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趨勢，</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2015</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年為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21,100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件，</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降</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幅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50.96%</a:t>
              </a:r>
            </a:p>
            <a:p>
              <a:pPr marL="361950" lvl="1" indent="-180975" algn="just" defTabSz="800100">
                <a:lnSpc>
                  <a:spcPts val="1800"/>
                </a:lnSpc>
                <a:spcBef>
                  <a:spcPts val="600"/>
                </a:spcBef>
                <a:buFont typeface="Arial" panose="020B0604020202020204" pitchFamily="34" charset="0"/>
                <a:buChar cha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暴力犯罪案件發生數自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2007</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年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9,534</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件降至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2015</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年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1,946</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件，降幅為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79.59%</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361950" lvl="1" indent="-180975" algn="just" defTabSz="800100">
                <a:lnSpc>
                  <a:spcPts val="1800"/>
                </a:lnSpc>
                <a:spcBef>
                  <a:spcPts val="600"/>
                </a:spcBef>
                <a:buFont typeface="Arial" panose="020B0604020202020204" pitchFamily="34" charset="0"/>
                <a:buChar cha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竊盜案件</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發生數</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自</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2007</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年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24</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萬</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1,091</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件降至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2015</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年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萬</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6,255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件</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，降幅為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72.5%</a:t>
              </a:r>
            </a:p>
            <a:p>
              <a:pPr marL="361950" lvl="1" indent="-180975" algn="just" defTabSz="800100">
                <a:lnSpc>
                  <a:spcPts val="1800"/>
                </a:lnSpc>
                <a:spcBef>
                  <a:spcPts val="600"/>
                </a:spcBef>
                <a:buFont typeface="Arial" panose="020B0604020202020204" pitchFamily="34" charset="0"/>
                <a:buChar cha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酒</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駕肇事死亡人數</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自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2007</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年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576</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人</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降至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2015</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年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142</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人，減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75.3%</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；較</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最高</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2006</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年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727</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人</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）減少</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585</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人</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，降</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幅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80.5%</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，為</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近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20</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年最低</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11" name="Rectangle 2"/>
          <p:cNvSpPr txBox="1">
            <a:spLocks/>
          </p:cNvSpPr>
          <p:nvPr/>
        </p:nvSpPr>
        <p:spPr bwMode="auto">
          <a:xfrm>
            <a:off x="0" y="5844"/>
            <a:ext cx="8360228" cy="64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TW"/>
            </a:defPPr>
            <a:lvl1pPr marL="360000" algn="ctr">
              <a:lnSpc>
                <a:spcPct val="90000"/>
              </a:lnSpc>
              <a:spcBef>
                <a:spcPct val="0"/>
              </a:spcBef>
              <a:tabLst>
                <a:tab pos="2144713" algn="l"/>
              </a:tabLst>
              <a:defRPr kumimoji="1" sz="3200" b="1">
                <a:solidFill>
                  <a:srgbClr val="002060"/>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eaLnBrk="0" hangingPunct="0">
              <a:defRPr kumimoji="1">
                <a:latin typeface="Calibri" pitchFamily="34" charset="0"/>
                <a:ea typeface="新細明體" pitchFamily="18" charset="-120"/>
              </a:defRPr>
            </a:lvl2pPr>
            <a:lvl3pPr marL="1143000" indent="-228600" eaLnBrk="0" hangingPunct="0">
              <a:defRPr kumimoji="1">
                <a:latin typeface="Calibri" pitchFamily="34" charset="0"/>
                <a:ea typeface="新細明體" pitchFamily="18" charset="-120"/>
              </a:defRPr>
            </a:lvl3pPr>
            <a:lvl4pPr marL="1600200" indent="-228600" eaLnBrk="0" hangingPunct="0">
              <a:defRPr kumimoji="1">
                <a:latin typeface="Calibri" pitchFamily="34" charset="0"/>
                <a:ea typeface="新細明體" pitchFamily="18" charset="-120"/>
              </a:defRPr>
            </a:lvl4pPr>
            <a:lvl5pPr marL="2057400" indent="-228600" eaLnBrk="0" hangingPunct="0">
              <a:defRPr kumimoji="1">
                <a:latin typeface="Calibri" pitchFamily="34" charset="0"/>
                <a:ea typeface="新細明體" pitchFamily="18" charset="-120"/>
              </a:defRPr>
            </a:lvl5pPr>
            <a:lvl6pPr marL="2514600" indent="-228600" eaLnBrk="0" fontAlgn="base" hangingPunct="0">
              <a:spcBef>
                <a:spcPct val="0"/>
              </a:spcBef>
              <a:spcAft>
                <a:spcPct val="0"/>
              </a:spcAft>
              <a:defRPr kumimoji="1">
                <a:latin typeface="Calibri" pitchFamily="34" charset="0"/>
                <a:ea typeface="新細明體" pitchFamily="18" charset="-120"/>
              </a:defRPr>
            </a:lvl6pPr>
            <a:lvl7pPr marL="2971800" indent="-228600" eaLnBrk="0" fontAlgn="base" hangingPunct="0">
              <a:spcBef>
                <a:spcPct val="0"/>
              </a:spcBef>
              <a:spcAft>
                <a:spcPct val="0"/>
              </a:spcAft>
              <a:defRPr kumimoji="1">
                <a:latin typeface="Calibri" pitchFamily="34" charset="0"/>
                <a:ea typeface="新細明體" pitchFamily="18" charset="-120"/>
              </a:defRPr>
            </a:lvl7pPr>
            <a:lvl8pPr marL="3429000" indent="-228600" eaLnBrk="0" fontAlgn="base" hangingPunct="0">
              <a:spcBef>
                <a:spcPct val="0"/>
              </a:spcBef>
              <a:spcAft>
                <a:spcPct val="0"/>
              </a:spcAft>
              <a:defRPr kumimoji="1">
                <a:latin typeface="Calibri" pitchFamily="34" charset="0"/>
                <a:ea typeface="新細明體" pitchFamily="18" charset="-120"/>
              </a:defRPr>
            </a:lvl8pPr>
            <a:lvl9pPr marL="3886200" indent="-228600" eaLnBrk="0" fontAlgn="base" hangingPunct="0">
              <a:spcBef>
                <a:spcPct val="0"/>
              </a:spcBef>
              <a:spcAft>
                <a:spcPct val="0"/>
              </a:spcAft>
              <a:defRPr kumimoji="1">
                <a:latin typeface="Calibri" pitchFamily="34" charset="0"/>
                <a:ea typeface="新細明體" pitchFamily="18" charset="-120"/>
              </a:defRPr>
            </a:lvl9pPr>
          </a:lstStyle>
          <a:p>
            <a:r>
              <a:rPr lang="zh-TW" altLang="en-US" dirty="0" smtClean="0">
                <a:solidFill>
                  <a:prstClr val="black"/>
                </a:solidFill>
              </a:rPr>
              <a:t>財經</a:t>
            </a:r>
            <a:r>
              <a:rPr lang="zh-TW" altLang="en-US" dirty="0">
                <a:solidFill>
                  <a:prstClr val="black"/>
                </a:solidFill>
              </a:rPr>
              <a:t>月報會議</a:t>
            </a:r>
            <a:r>
              <a:rPr lang="zh-TW" altLang="en-US" dirty="0" smtClean="0">
                <a:solidFill>
                  <a:prstClr val="black"/>
                </a:solidFill>
              </a:rPr>
              <a:t>成果－</a:t>
            </a:r>
            <a:r>
              <a:rPr lang="zh-TW" altLang="en-US" sz="2800" dirty="0">
                <a:solidFill>
                  <a:prstClr val="black"/>
                </a:solidFill>
              </a:rPr>
              <a:t>建構公義社會</a:t>
            </a:r>
            <a:r>
              <a:rPr lang="zh-TW" altLang="en-US" sz="2800" dirty="0" smtClean="0">
                <a:solidFill>
                  <a:prstClr val="black"/>
                </a:solidFill>
              </a:rPr>
              <a:t>（</a:t>
            </a:r>
            <a:r>
              <a:rPr lang="en-US" altLang="zh-TW" sz="2800" dirty="0">
                <a:solidFill>
                  <a:prstClr val="black"/>
                </a:solidFill>
              </a:rPr>
              <a:t>1</a:t>
            </a:r>
            <a:r>
              <a:rPr lang="en-US" altLang="zh-TW" sz="2800" dirty="0" smtClean="0">
                <a:solidFill>
                  <a:prstClr val="black"/>
                </a:solidFill>
              </a:rPr>
              <a:t>/2</a:t>
            </a:r>
            <a:r>
              <a:rPr lang="zh-TW" altLang="en-US" sz="2800" dirty="0" smtClean="0">
                <a:solidFill>
                  <a:prstClr val="black"/>
                </a:solidFill>
              </a:rPr>
              <a:t>）</a:t>
            </a:r>
            <a:endParaRPr lang="zh-TW" altLang="en-US" sz="2800" dirty="0">
              <a:solidFill>
                <a:prstClr val="black"/>
              </a:solidFill>
            </a:endParaRPr>
          </a:p>
        </p:txBody>
      </p:sp>
    </p:spTree>
    <p:extLst>
      <p:ext uri="{BB962C8B-B14F-4D97-AF65-F5344CB8AC3E}">
        <p14:creationId xmlns:p14="http://schemas.microsoft.com/office/powerpoint/2010/main" val="588570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群組 54"/>
          <p:cNvGrpSpPr/>
          <p:nvPr/>
        </p:nvGrpSpPr>
        <p:grpSpPr>
          <a:xfrm>
            <a:off x="52843" y="4368656"/>
            <a:ext cx="8759858" cy="2369257"/>
            <a:chOff x="44742" y="1748942"/>
            <a:chExt cx="8759858" cy="2429462"/>
          </a:xfrm>
        </p:grpSpPr>
        <p:sp>
          <p:nvSpPr>
            <p:cNvPr id="56" name="手繪多邊形 55"/>
            <p:cNvSpPr/>
            <p:nvPr/>
          </p:nvSpPr>
          <p:spPr bwMode="auto">
            <a:xfrm>
              <a:off x="143566" y="2288941"/>
              <a:ext cx="8661034" cy="1889463"/>
            </a:xfrm>
            <a:custGeom>
              <a:avLst/>
              <a:gdLst>
                <a:gd name="connsiteX0" fmla="*/ 0 w 7929263"/>
                <a:gd name="connsiteY0" fmla="*/ 0 h 1480500"/>
                <a:gd name="connsiteX1" fmla="*/ 7929263 w 7929263"/>
                <a:gd name="connsiteY1" fmla="*/ 0 h 1480500"/>
                <a:gd name="connsiteX2" fmla="*/ 7929263 w 7929263"/>
                <a:gd name="connsiteY2" fmla="*/ 1480500 h 1480500"/>
                <a:gd name="connsiteX3" fmla="*/ 0 w 7929263"/>
                <a:gd name="connsiteY3" fmla="*/ 1480500 h 1480500"/>
                <a:gd name="connsiteX4" fmla="*/ 0 w 7929263"/>
                <a:gd name="connsiteY4" fmla="*/ 0 h 148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9263" h="1480500">
                  <a:moveTo>
                    <a:pt x="0" y="0"/>
                  </a:moveTo>
                  <a:lnTo>
                    <a:pt x="7929263" y="0"/>
                  </a:lnTo>
                  <a:lnTo>
                    <a:pt x="7929263" y="1480500"/>
                  </a:lnTo>
                  <a:lnTo>
                    <a:pt x="0" y="1480500"/>
                  </a:lnTo>
                  <a:lnTo>
                    <a:pt x="0" y="0"/>
                  </a:lnTo>
                  <a:close/>
                </a:path>
              </a:pathLst>
            </a:custGeom>
            <a:solidFill>
              <a:sysClr val="window" lastClr="FFFFFF">
                <a:hueOff val="0"/>
                <a:satOff val="0"/>
                <a:lumOff val="0"/>
              </a:sysClr>
            </a:solidFill>
            <a:ln w="25400" cap="flat" cmpd="sng" algn="ctr">
              <a:solidFill>
                <a:srgbClr val="00B0F0"/>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lIns="216000" tIns="0" rIns="108000" bIns="0" spcCol="1270" anchor="t" anchorCtr="0"/>
            <a:lstStyle/>
            <a:p>
              <a:pPr marL="360000" lvl="1" indent="-360000" defTabSz="800100">
                <a:buFont typeface="Wingdings" panose="05000000000000000000" pitchFamily="2" charset="2"/>
                <a:buChar char="Ø"/>
              </a:pPr>
              <a:endParaRPr lang="en-US" altLang="zh-TW" sz="1000" dirty="0" smtClean="0">
                <a:solidFill>
                  <a:prstClr val="black"/>
                </a:solidFill>
                <a:latin typeface="Times New Roman" panose="02020603050405020304" pitchFamily="18" charset="0"/>
                <a:ea typeface="標楷體" panose="03000509000000000000" pitchFamily="65" charset="-120"/>
              </a:endParaRPr>
            </a:p>
          </p:txBody>
        </p:sp>
        <p:sp>
          <p:nvSpPr>
            <p:cNvPr id="57" name="＞形箭號 56"/>
            <p:cNvSpPr/>
            <p:nvPr/>
          </p:nvSpPr>
          <p:spPr bwMode="auto">
            <a:xfrm>
              <a:off x="44742" y="1748942"/>
              <a:ext cx="2016000" cy="540000"/>
            </a:xfrm>
            <a:prstGeom prst="chevron">
              <a:avLst>
                <a:gd name="adj" fmla="val 35715"/>
              </a:avLst>
            </a:prstGeom>
            <a:solidFill>
              <a:srgbClr val="00B0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0" rIns="0" anchor="ctr"/>
            <a:lstStyle/>
            <a:p>
              <a:pPr algn="ctr">
                <a:defRPr/>
              </a:pPr>
              <a:endParaRPr lang="zh-TW" altLang="en-US" kern="0">
                <a:solidFill>
                  <a:prstClr val="black"/>
                </a:solidFill>
                <a:ea typeface="微軟正黑體" panose="020B0604030504040204" pitchFamily="34" charset="-120"/>
              </a:endParaRPr>
            </a:p>
          </p:txBody>
        </p:sp>
        <p:sp>
          <p:nvSpPr>
            <p:cNvPr id="58" name="圓角矩形 57"/>
            <p:cNvSpPr/>
            <p:nvPr/>
          </p:nvSpPr>
          <p:spPr bwMode="auto">
            <a:xfrm>
              <a:off x="620742" y="1901450"/>
              <a:ext cx="1440000" cy="432001"/>
            </a:xfrm>
            <a:prstGeom prst="roundRect">
              <a:avLst/>
            </a:prstGeom>
            <a:solidFill>
              <a:sysClr val="window" lastClr="FFFFFF"/>
            </a:solidFill>
            <a:ln w="25400" cap="flat" cmpd="sng" algn="ctr">
              <a:solidFill>
                <a:srgbClr val="00B0F0"/>
              </a:solidFill>
              <a:prstDash val="solid"/>
            </a:ln>
            <a:effectLst/>
          </p:spPr>
          <p:txBody>
            <a:bodyPr lIns="0" tIns="0" rIns="0" bIns="0" anchor="ctr"/>
            <a:lstStyle/>
            <a:p>
              <a:pPr algn="ctr">
                <a:lnSpc>
                  <a:spcPct val="110000"/>
                </a:lnSpc>
                <a:defRPr/>
              </a:pPr>
              <a:r>
                <a:rPr lang="zh-TW" altLang="en-US" sz="2200" b="1" kern="0" dirty="0" smtClean="0">
                  <a:solidFill>
                    <a:prstClr val="black"/>
                  </a:solidFill>
                  <a:latin typeface="標楷體" panose="03000509000000000000" pitchFamily="65" charset="-120"/>
                  <a:ea typeface="標楷體" panose="03000509000000000000" pitchFamily="65" charset="-120"/>
                </a:rPr>
                <a:t>所得分配</a:t>
              </a:r>
              <a:endParaRPr lang="en-US" altLang="zh-TW" sz="2200" b="1" kern="0" dirty="0">
                <a:solidFill>
                  <a:prstClr val="black"/>
                </a:solidFill>
                <a:latin typeface="標楷體" panose="03000509000000000000" pitchFamily="65" charset="-120"/>
                <a:ea typeface="標楷體" panose="03000509000000000000" pitchFamily="65" charset="-120"/>
              </a:endParaRPr>
            </a:p>
          </p:txBody>
        </p:sp>
        <p:sp>
          <p:nvSpPr>
            <p:cNvPr id="59" name="文字方塊 58"/>
            <p:cNvSpPr txBox="1"/>
            <p:nvPr/>
          </p:nvSpPr>
          <p:spPr>
            <a:xfrm>
              <a:off x="143565" y="2321639"/>
              <a:ext cx="8582759" cy="1856765"/>
            </a:xfrm>
            <a:prstGeom prst="rect">
              <a:avLst/>
            </a:prstGeom>
            <a:noFill/>
          </p:spPr>
          <p:txBody>
            <a:bodyPr wrap="square" rtlCol="0">
              <a:spAutoFit/>
            </a:bodyPr>
            <a:lstStyle/>
            <a:p>
              <a:pPr marL="180975" lvl="1" indent="-180975" algn="just" defTabSz="800100">
                <a:lnSpc>
                  <a:spcPts val="1600"/>
                </a:lnSpc>
                <a:spcBef>
                  <a:spcPts val="300"/>
                </a:spcBef>
                <a:buFont typeface="Arial" panose="020B0604020202020204" pitchFamily="34" charset="0"/>
                <a:buChar char="•"/>
              </a:pPr>
              <a:r>
                <a:rPr lang="zh-TW" altLang="en-US" sz="1400" dirty="0">
                  <a:solidFill>
                    <a:prstClr val="black"/>
                  </a:solidFill>
                  <a:latin typeface="Times New Roman" panose="02020603050405020304" pitchFamily="18" charset="0"/>
                  <a:ea typeface="標楷體" panose="03000509000000000000" pitchFamily="65" charset="-120"/>
                </a:rPr>
                <a:t>所得分配不均為全球各國均面臨的趨勢，</a:t>
              </a:r>
              <a:r>
                <a:rPr lang="en-US" altLang="zh-TW" sz="1400" dirty="0">
                  <a:solidFill>
                    <a:prstClr val="black"/>
                  </a:solidFill>
                  <a:latin typeface="Times New Roman" panose="02020603050405020304" pitchFamily="18" charset="0"/>
                  <a:ea typeface="標楷體" panose="03000509000000000000" pitchFamily="65" charset="-120"/>
                </a:rPr>
                <a:t>2009</a:t>
              </a:r>
              <a:r>
                <a:rPr lang="zh-TW" altLang="en-US" sz="1400" dirty="0">
                  <a:solidFill>
                    <a:prstClr val="black"/>
                  </a:solidFill>
                  <a:latin typeface="Times New Roman" panose="02020603050405020304" pitchFamily="18" charset="0"/>
                  <a:ea typeface="標楷體" panose="03000509000000000000" pitchFamily="65" charset="-120"/>
                </a:rPr>
                <a:t> 年我國每戶五等分位差距倍數一度擴大</a:t>
              </a:r>
              <a:r>
                <a:rPr lang="zh-TW" altLang="en-US" sz="1400" dirty="0" smtClean="0">
                  <a:solidFill>
                    <a:prstClr val="black"/>
                  </a:solidFill>
                  <a:latin typeface="Times New Roman" panose="02020603050405020304" pitchFamily="18" charset="0"/>
                  <a:ea typeface="標楷體" panose="03000509000000000000" pitchFamily="65" charset="-120"/>
                </a:rPr>
                <a:t>至 </a:t>
              </a:r>
              <a:r>
                <a:rPr lang="en-US" altLang="zh-TW" sz="1400" dirty="0" smtClean="0">
                  <a:solidFill>
                    <a:prstClr val="black"/>
                  </a:solidFill>
                  <a:latin typeface="Times New Roman" panose="02020603050405020304" pitchFamily="18" charset="0"/>
                  <a:ea typeface="標楷體" panose="03000509000000000000" pitchFamily="65" charset="-120"/>
                </a:rPr>
                <a:t>6.34 </a:t>
              </a:r>
              <a:r>
                <a:rPr lang="zh-TW" altLang="en-US" sz="1400" dirty="0">
                  <a:solidFill>
                    <a:prstClr val="black"/>
                  </a:solidFill>
                  <a:latin typeface="Times New Roman" panose="02020603050405020304" pitchFamily="18" charset="0"/>
                  <a:ea typeface="標楷體" panose="03000509000000000000" pitchFamily="65" charset="-120"/>
                </a:rPr>
                <a:t>倍</a:t>
              </a:r>
              <a:r>
                <a:rPr lang="zh-TW" altLang="en-US" sz="1400" dirty="0" smtClean="0">
                  <a:solidFill>
                    <a:prstClr val="black"/>
                  </a:solidFill>
                  <a:latin typeface="Times New Roman" panose="02020603050405020304" pitchFamily="18" charset="0"/>
                  <a:ea typeface="標楷體" panose="03000509000000000000" pitchFamily="65" charset="-120"/>
                </a:rPr>
                <a:t>，</a:t>
              </a:r>
              <a:r>
                <a:rPr lang="zh-TW" altLang="en-US" sz="1400" dirty="0" smtClean="0">
                  <a:latin typeface="Times New Roman" panose="02020603050405020304" pitchFamily="18" charset="0"/>
                  <a:ea typeface="標楷體" panose="03000509000000000000" pitchFamily="65" charset="-120"/>
                </a:rPr>
                <a:t>但 </a:t>
              </a:r>
              <a:r>
                <a:rPr lang="en-US" altLang="zh-TW" sz="1400" dirty="0" smtClean="0">
                  <a:latin typeface="Times New Roman" panose="02020603050405020304" pitchFamily="18" charset="0"/>
                  <a:ea typeface="標楷體" panose="03000509000000000000" pitchFamily="65" charset="-120"/>
                </a:rPr>
                <a:t>2014 </a:t>
              </a:r>
              <a:r>
                <a:rPr lang="zh-TW" altLang="en-US" sz="1400" dirty="0">
                  <a:solidFill>
                    <a:prstClr val="black"/>
                  </a:solidFill>
                  <a:latin typeface="Times New Roman" panose="02020603050405020304" pitchFamily="18" charset="0"/>
                  <a:ea typeface="標楷體" panose="03000509000000000000" pitchFamily="65" charset="-120"/>
                </a:rPr>
                <a:t>年降為 </a:t>
              </a:r>
              <a:r>
                <a:rPr lang="en-US" altLang="zh-TW" sz="1400" dirty="0">
                  <a:solidFill>
                    <a:prstClr val="black"/>
                  </a:solidFill>
                  <a:latin typeface="Times New Roman" panose="02020603050405020304" pitchFamily="18" charset="0"/>
                  <a:ea typeface="標楷體" panose="03000509000000000000" pitchFamily="65" charset="-120"/>
                </a:rPr>
                <a:t>6.05 </a:t>
              </a:r>
              <a:r>
                <a:rPr lang="zh-TW" altLang="en-US" sz="1400" dirty="0">
                  <a:solidFill>
                    <a:prstClr val="black"/>
                  </a:solidFill>
                  <a:latin typeface="Times New Roman" panose="02020603050405020304" pitchFamily="18" charset="0"/>
                  <a:ea typeface="標楷體" panose="03000509000000000000" pitchFamily="65" charset="-120"/>
                </a:rPr>
                <a:t>倍（回復至金融海嘯前水準），低於</a:t>
              </a:r>
              <a:r>
                <a:rPr lang="zh-TW" altLang="en-US" sz="1400" dirty="0" smtClean="0">
                  <a:solidFill>
                    <a:prstClr val="black"/>
                  </a:solidFill>
                  <a:latin typeface="Times New Roman" panose="02020603050405020304" pitchFamily="18" charset="0"/>
                  <a:ea typeface="標楷體" panose="03000509000000000000" pitchFamily="65" charset="-120"/>
                </a:rPr>
                <a:t>日本、香港及美國；</a:t>
              </a:r>
              <a:r>
                <a:rPr lang="en-US" altLang="zh-TW" sz="1400" dirty="0" smtClean="0">
                  <a:solidFill>
                    <a:prstClr val="black"/>
                  </a:solidFill>
                  <a:latin typeface="Times New Roman" panose="02020603050405020304" pitchFamily="18" charset="0"/>
                  <a:ea typeface="標楷體" panose="03000509000000000000" pitchFamily="65" charset="-120"/>
                </a:rPr>
                <a:t>2009</a:t>
              </a:r>
              <a:r>
                <a:rPr lang="zh-TW" altLang="en-US" sz="1400" dirty="0">
                  <a:solidFill>
                    <a:prstClr val="black"/>
                  </a:solidFill>
                  <a:latin typeface="Times New Roman" panose="02020603050405020304" pitchFamily="18" charset="0"/>
                  <a:ea typeface="標楷體" panose="03000509000000000000" pitchFamily="65" charset="-120"/>
                </a:rPr>
                <a:t> </a:t>
              </a:r>
              <a:r>
                <a:rPr lang="zh-TW" altLang="en-US" sz="1400" dirty="0" smtClean="0">
                  <a:solidFill>
                    <a:prstClr val="black"/>
                  </a:solidFill>
                  <a:latin typeface="Times New Roman" panose="02020603050405020304" pitchFamily="18" charset="0"/>
                  <a:ea typeface="標楷體" panose="03000509000000000000" pitchFamily="65" charset="-120"/>
                </a:rPr>
                <a:t>年</a:t>
              </a:r>
              <a:r>
                <a:rPr lang="zh-TW" altLang="en-US" sz="1400" dirty="0">
                  <a:solidFill>
                    <a:prstClr val="black"/>
                  </a:solidFill>
                  <a:latin typeface="Times New Roman" panose="02020603050405020304" pitchFamily="18" charset="0"/>
                  <a:ea typeface="標楷體" panose="03000509000000000000" pitchFamily="65" charset="-120"/>
                </a:rPr>
                <a:t>我國每人所得差距倍數</a:t>
              </a:r>
              <a:r>
                <a:rPr lang="zh-TW" altLang="en-US" sz="1400" dirty="0" smtClean="0">
                  <a:solidFill>
                    <a:prstClr val="black"/>
                  </a:solidFill>
                  <a:latin typeface="Times New Roman" panose="02020603050405020304" pitchFamily="18" charset="0"/>
                  <a:ea typeface="標楷體" panose="03000509000000000000" pitchFamily="65" charset="-120"/>
                </a:rPr>
                <a:t>為 </a:t>
              </a:r>
              <a:r>
                <a:rPr lang="en-US" altLang="zh-TW" sz="1400" dirty="0" smtClean="0">
                  <a:solidFill>
                    <a:prstClr val="black"/>
                  </a:solidFill>
                  <a:latin typeface="Times New Roman" panose="02020603050405020304" pitchFamily="18" charset="0"/>
                  <a:ea typeface="標楷體" panose="03000509000000000000" pitchFamily="65" charset="-120"/>
                </a:rPr>
                <a:t>4.35</a:t>
              </a:r>
              <a:r>
                <a:rPr lang="zh-TW" altLang="en-US" sz="1400" dirty="0" smtClean="0">
                  <a:solidFill>
                    <a:prstClr val="black"/>
                  </a:solidFill>
                  <a:latin typeface="Times New Roman" panose="02020603050405020304" pitchFamily="18" charset="0"/>
                  <a:ea typeface="標楷體" panose="03000509000000000000" pitchFamily="65" charset="-120"/>
                </a:rPr>
                <a:t> 倍</a:t>
              </a:r>
              <a:r>
                <a:rPr lang="zh-TW" altLang="en-US" sz="1400" dirty="0">
                  <a:solidFill>
                    <a:prstClr val="black"/>
                  </a:solidFill>
                  <a:latin typeface="Times New Roman" panose="02020603050405020304" pitchFamily="18" charset="0"/>
                  <a:ea typeface="標楷體" panose="03000509000000000000" pitchFamily="65" charset="-120"/>
                </a:rPr>
                <a:t>，</a:t>
              </a:r>
              <a:r>
                <a:rPr lang="en-US" altLang="zh-TW" sz="1400" dirty="0" smtClean="0">
                  <a:solidFill>
                    <a:prstClr val="black"/>
                  </a:solidFill>
                  <a:latin typeface="Times New Roman" panose="02020603050405020304" pitchFamily="18" charset="0"/>
                  <a:ea typeface="標楷體" panose="03000509000000000000" pitchFamily="65" charset="-120"/>
                </a:rPr>
                <a:t>2014</a:t>
              </a:r>
              <a:r>
                <a:rPr lang="zh-TW" altLang="en-US" sz="1400" dirty="0" smtClean="0">
                  <a:solidFill>
                    <a:prstClr val="black"/>
                  </a:solidFill>
                  <a:latin typeface="Times New Roman" panose="02020603050405020304" pitchFamily="18" charset="0"/>
                  <a:ea typeface="標楷體" panose="03000509000000000000" pitchFamily="65" charset="-120"/>
                </a:rPr>
                <a:t> 年</a:t>
              </a:r>
              <a:r>
                <a:rPr lang="zh-TW" altLang="en-US" sz="1400" dirty="0">
                  <a:solidFill>
                    <a:prstClr val="black"/>
                  </a:solidFill>
                  <a:latin typeface="Times New Roman" panose="02020603050405020304" pitchFamily="18" charset="0"/>
                  <a:ea typeface="標楷體" panose="03000509000000000000" pitchFamily="65" charset="-120"/>
                </a:rPr>
                <a:t>降</a:t>
              </a:r>
              <a:r>
                <a:rPr lang="zh-TW" altLang="en-US" sz="1400" dirty="0" smtClean="0">
                  <a:solidFill>
                    <a:prstClr val="black"/>
                  </a:solidFill>
                  <a:latin typeface="Times New Roman" panose="02020603050405020304" pitchFamily="18" charset="0"/>
                  <a:ea typeface="標楷體" panose="03000509000000000000" pitchFamily="65" charset="-120"/>
                </a:rPr>
                <a:t>為 </a:t>
              </a:r>
              <a:r>
                <a:rPr lang="en-US" altLang="zh-TW" sz="1400" dirty="0" smtClean="0">
                  <a:solidFill>
                    <a:prstClr val="black"/>
                  </a:solidFill>
                  <a:latin typeface="Times New Roman" panose="02020603050405020304" pitchFamily="18" charset="0"/>
                  <a:ea typeface="標楷體" panose="03000509000000000000" pitchFamily="65" charset="-120"/>
                </a:rPr>
                <a:t>3.98</a:t>
              </a:r>
              <a:r>
                <a:rPr lang="zh-TW" altLang="en-US" sz="1400" dirty="0" smtClean="0">
                  <a:solidFill>
                    <a:prstClr val="black"/>
                  </a:solidFill>
                  <a:latin typeface="Times New Roman" panose="02020603050405020304" pitchFamily="18" charset="0"/>
                  <a:ea typeface="標楷體" panose="03000509000000000000" pitchFamily="65" charset="-120"/>
                </a:rPr>
                <a:t> 倍</a:t>
              </a:r>
              <a:r>
                <a:rPr lang="zh-TW" altLang="en-US" sz="1400" dirty="0">
                  <a:solidFill>
                    <a:prstClr val="black"/>
                  </a:solidFill>
                  <a:latin typeface="Times New Roman" panose="02020603050405020304" pitchFamily="18" charset="0"/>
                  <a:ea typeface="標楷體" panose="03000509000000000000" pitchFamily="65" charset="-120"/>
                </a:rPr>
                <a:t>，</a:t>
              </a:r>
              <a:r>
                <a:rPr lang="zh-TW" altLang="en-US" sz="1400" dirty="0">
                  <a:latin typeface="Times New Roman" panose="02020603050405020304" pitchFamily="18" charset="0"/>
                  <a:ea typeface="標楷體" panose="03000509000000000000" pitchFamily="65" charset="-120"/>
                </a:rPr>
                <a:t>低於美國</a:t>
              </a:r>
              <a:r>
                <a:rPr lang="zh-TW" altLang="en-US" sz="1400" dirty="0" smtClean="0">
                  <a:latin typeface="Times New Roman" panose="02020603050405020304" pitchFamily="18" charset="0"/>
                  <a:ea typeface="標楷體" panose="03000509000000000000" pitchFamily="65" charset="-120"/>
                </a:rPr>
                <a:t>、韓國及新加坡；</a:t>
              </a:r>
              <a:r>
                <a:rPr lang="en-US" altLang="zh-TW" sz="1400" dirty="0">
                  <a:latin typeface="Times New Roman" panose="02020603050405020304" pitchFamily="18" charset="0"/>
                  <a:ea typeface="標楷體" panose="03000509000000000000" pitchFamily="65" charset="-120"/>
                </a:rPr>
                <a:t>2012</a:t>
              </a:r>
              <a:r>
                <a:rPr lang="zh-TW" altLang="en-US" sz="1400" dirty="0" smtClean="0">
                  <a:latin typeface="Times New Roman" panose="02020603050405020304" pitchFamily="18" charset="0"/>
                  <a:ea typeface="標楷體" panose="03000509000000000000" pitchFamily="65" charset="-120"/>
                </a:rPr>
                <a:t>年</a:t>
              </a:r>
              <a:r>
                <a:rPr lang="zh-TW" altLang="en-US" sz="1400" dirty="0">
                  <a:latin typeface="Times New Roman" panose="02020603050405020304" pitchFamily="18" charset="0"/>
                  <a:ea typeface="標楷體" panose="03000509000000000000" pitchFamily="65" charset="-120"/>
                </a:rPr>
                <a:t>起</a:t>
              </a:r>
              <a:r>
                <a:rPr lang="zh-TW" altLang="en-US" sz="1400" dirty="0" smtClean="0">
                  <a:latin typeface="Times New Roman" panose="02020603050405020304" pitchFamily="18" charset="0"/>
                  <a:ea typeface="標楷體" panose="03000509000000000000" pitchFamily="65" charset="-120"/>
                </a:rPr>
                <a:t>我國實施軍教課稅、</a:t>
              </a:r>
              <a:r>
                <a:rPr lang="en-US" altLang="zh-TW" sz="1400" dirty="0" smtClean="0">
                  <a:latin typeface="Times New Roman" panose="02020603050405020304" pitchFamily="18" charset="0"/>
                  <a:ea typeface="標楷體" panose="03000509000000000000" pitchFamily="65" charset="-120"/>
                </a:rPr>
                <a:t>2015</a:t>
              </a:r>
              <a:r>
                <a:rPr lang="zh-TW" altLang="en-US" sz="1400" dirty="0" smtClean="0">
                  <a:latin typeface="Times New Roman" panose="02020603050405020304" pitchFamily="18" charset="0"/>
                  <a:ea typeface="標楷體" panose="03000509000000000000" pitchFamily="65" charset="-120"/>
                </a:rPr>
                <a:t>年</a:t>
              </a:r>
              <a:r>
                <a:rPr lang="zh-TW" altLang="en-US" sz="1400" dirty="0">
                  <a:latin typeface="Times New Roman" panose="02020603050405020304" pitchFamily="18" charset="0"/>
                  <a:ea typeface="標楷體" panose="03000509000000000000" pitchFamily="65" charset="-120"/>
                </a:rPr>
                <a:t>起實施個人股東可扣抵稅額減半扣</a:t>
              </a:r>
              <a:r>
                <a:rPr lang="zh-TW" altLang="en-US" sz="1400" dirty="0" smtClean="0">
                  <a:latin typeface="Times New Roman" panose="02020603050405020304" pitchFamily="18" charset="0"/>
                  <a:ea typeface="標楷體" panose="03000509000000000000" pitchFamily="65" charset="-120"/>
                </a:rPr>
                <a:t>抵，</a:t>
              </a:r>
              <a:r>
                <a:rPr lang="en-US" altLang="zh-TW" sz="1400" dirty="0" smtClean="0">
                  <a:latin typeface="Times New Roman" panose="02020603050405020304" pitchFamily="18" charset="0"/>
                  <a:ea typeface="標楷體" panose="03000509000000000000" pitchFamily="65" charset="-120"/>
                </a:rPr>
                <a:t>2016</a:t>
              </a:r>
              <a:r>
                <a:rPr lang="zh-TW" altLang="en-US" sz="1400" dirty="0" smtClean="0">
                  <a:latin typeface="Times New Roman" panose="02020603050405020304" pitchFamily="18" charset="0"/>
                  <a:ea typeface="標楷體" panose="03000509000000000000" pitchFamily="65" charset="-120"/>
                </a:rPr>
                <a:t>年起實施房地合一課稅，均有助改善所得分配</a:t>
              </a:r>
              <a:endParaRPr lang="en-US" altLang="zh-TW" sz="1400" dirty="0" smtClean="0">
                <a:latin typeface="Times New Roman" panose="02020603050405020304" pitchFamily="18" charset="0"/>
                <a:ea typeface="標楷體" panose="03000509000000000000" pitchFamily="65" charset="-120"/>
              </a:endParaRPr>
            </a:p>
            <a:p>
              <a:pPr marL="180975" lvl="1" indent="-180975" algn="just" defTabSz="800100">
                <a:lnSpc>
                  <a:spcPts val="1600"/>
                </a:lnSpc>
                <a:spcBef>
                  <a:spcPts val="300"/>
                </a:spcBef>
                <a:buFont typeface="Arial" panose="020B0604020202020204" pitchFamily="34" charset="0"/>
                <a:buChar char="•"/>
              </a:pPr>
              <a:r>
                <a:rPr lang="zh-TW" altLang="en-US" sz="1400" dirty="0" smtClean="0">
                  <a:latin typeface="Times New Roman" panose="02020603050405020304" pitchFamily="18" charset="0"/>
                  <a:ea typeface="標楷體" panose="03000509000000000000" pitchFamily="65" charset="-120"/>
                </a:rPr>
                <a:t>依</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smtClean="0">
                  <a:latin typeface="Times New Roman" panose="02020603050405020304" pitchFamily="18" charset="0"/>
                  <a:ea typeface="標楷體" panose="03000509000000000000" pitchFamily="65" charset="-120"/>
                </a:rPr>
                <a:t>全球頂尖所得分配資料庫</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」資料顯示，我國前</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 所得占比相對較其他國家為低。</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2013</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年我國前 </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 所得占比低於美國、韓國、日本及新加坡</a:t>
              </a:r>
              <a:endParaRPr lang="en-US" altLang="zh-TW" sz="1400" dirty="0">
                <a:latin typeface="Times New Roman" panose="02020603050405020304" pitchFamily="18" charset="0"/>
                <a:ea typeface="標楷體" panose="03000509000000000000" pitchFamily="65" charset="-120"/>
                <a:cs typeface="Times New Roman" panose="02020603050405020304" pitchFamily="18" charset="0"/>
              </a:endParaRPr>
            </a:p>
            <a:p>
              <a:pPr marL="180975" lvl="1" indent="-180975" algn="just" defTabSz="800100">
                <a:lnSpc>
                  <a:spcPts val="1600"/>
                </a:lnSpc>
                <a:spcBef>
                  <a:spcPts val="300"/>
                </a:spcBef>
                <a:buFont typeface="Arial" panose="020B0604020202020204" pitchFamily="34" charset="0"/>
                <a:buChar char="•"/>
              </a:pPr>
              <a:r>
                <a:rPr lang="en-US" altLang="zh-TW" sz="1400" dirty="0">
                  <a:latin typeface="Times New Roman" panose="02020603050405020304" pitchFamily="18" charset="0"/>
                  <a:ea typeface="標楷體" panose="03000509000000000000" pitchFamily="65" charset="-120"/>
                </a:rPr>
                <a:t>2000</a:t>
              </a:r>
              <a:r>
                <a:rPr lang="zh-TW" altLang="en-US" sz="1400" dirty="0">
                  <a:latin typeface="Times New Roman" panose="02020603050405020304" pitchFamily="18" charset="0"/>
                  <a:ea typeface="標楷體" panose="03000509000000000000" pitchFamily="65" charset="-120"/>
                </a:rPr>
                <a:t> 年至 </a:t>
              </a:r>
              <a:r>
                <a:rPr lang="en-US" altLang="zh-TW" sz="1400" dirty="0">
                  <a:latin typeface="Times New Roman" panose="02020603050405020304" pitchFamily="18" charset="0"/>
                  <a:ea typeface="標楷體" panose="03000509000000000000" pitchFamily="65" charset="-120"/>
                </a:rPr>
                <a:t>2007</a:t>
              </a:r>
              <a:r>
                <a:rPr lang="zh-TW" altLang="en-US" sz="1400" dirty="0">
                  <a:latin typeface="Times New Roman" panose="02020603050405020304" pitchFamily="18" charset="0"/>
                  <a:ea typeface="標楷體" panose="03000509000000000000" pitchFamily="65" charset="-120"/>
                </a:rPr>
                <a:t> 年基本工資僅</a:t>
              </a:r>
              <a:r>
                <a:rPr lang="zh-TW" altLang="en-US" sz="1400" dirty="0" smtClean="0">
                  <a:latin typeface="Times New Roman" panose="02020603050405020304" pitchFamily="18" charset="0"/>
                  <a:ea typeface="標楷體" panose="03000509000000000000" pitchFamily="65" charset="-120"/>
                </a:rPr>
                <a:t>調整 </a:t>
              </a:r>
              <a:r>
                <a:rPr lang="en-US" altLang="zh-TW" sz="1400" dirty="0" smtClean="0">
                  <a:latin typeface="Times New Roman" panose="02020603050405020304" pitchFamily="18" charset="0"/>
                  <a:ea typeface="標楷體" panose="03000509000000000000" pitchFamily="65" charset="-120"/>
                </a:rPr>
                <a:t>1</a:t>
              </a:r>
              <a:r>
                <a:rPr lang="zh-TW" altLang="en-US" sz="1400" dirty="0" smtClean="0">
                  <a:latin typeface="Times New Roman" panose="02020603050405020304" pitchFamily="18" charset="0"/>
                  <a:ea typeface="標楷體" panose="03000509000000000000" pitchFamily="65" charset="-120"/>
                </a:rPr>
                <a:t> 次，</a:t>
              </a:r>
              <a:r>
                <a:rPr lang="en-US" altLang="zh-TW" sz="1400" dirty="0">
                  <a:latin typeface="Times New Roman" panose="02020603050405020304" pitchFamily="18" charset="0"/>
                  <a:ea typeface="標楷體" panose="03000509000000000000" pitchFamily="65" charset="-120"/>
                </a:rPr>
                <a:t>2008</a:t>
              </a:r>
              <a:r>
                <a:rPr lang="zh-TW" altLang="en-US" sz="1400" dirty="0">
                  <a:latin typeface="Times New Roman" panose="02020603050405020304" pitchFamily="18" charset="0"/>
                  <a:ea typeface="標楷體" panose="03000509000000000000" pitchFamily="65" charset="-120"/>
                </a:rPr>
                <a:t> 年後共調整 </a:t>
              </a:r>
              <a:r>
                <a:rPr lang="en-US" altLang="zh-TW" sz="1400" dirty="0">
                  <a:latin typeface="Times New Roman" panose="02020603050405020304" pitchFamily="18" charset="0"/>
                  <a:ea typeface="標楷體" panose="03000509000000000000" pitchFamily="65" charset="-120"/>
                </a:rPr>
                <a:t>5</a:t>
              </a:r>
              <a:r>
                <a:rPr lang="zh-TW" altLang="en-US" sz="1400" dirty="0">
                  <a:latin typeface="Times New Roman" panose="02020603050405020304" pitchFamily="18" charset="0"/>
                  <a:ea typeface="標楷體" panose="03000509000000000000" pitchFamily="65" charset="-120"/>
                </a:rPr>
                <a:t> </a:t>
              </a:r>
              <a:r>
                <a:rPr lang="zh-TW" altLang="en-US" sz="1400" dirty="0" smtClean="0">
                  <a:latin typeface="Times New Roman" panose="02020603050405020304" pitchFamily="18" charset="0"/>
                  <a:ea typeface="標楷體" panose="03000509000000000000" pitchFamily="65" charset="-120"/>
                </a:rPr>
                <a:t>次基本工資</a:t>
              </a:r>
              <a:r>
                <a:rPr lang="zh-TW" altLang="en-US" sz="1400" dirty="0">
                  <a:latin typeface="Times New Roman" panose="02020603050405020304" pitchFamily="18" charset="0"/>
                  <a:ea typeface="標楷體" panose="03000509000000000000" pitchFamily="65" charset="-120"/>
                </a:rPr>
                <a:t>，每月基本工資調幅累計達</a:t>
              </a:r>
              <a:r>
                <a:rPr lang="en-US" altLang="zh-TW" sz="1400" dirty="0">
                  <a:latin typeface="Times New Roman" panose="02020603050405020304" pitchFamily="18" charset="0"/>
                  <a:ea typeface="標楷體" panose="03000509000000000000" pitchFamily="65" charset="-120"/>
                </a:rPr>
                <a:t>15.79%</a:t>
              </a:r>
              <a:r>
                <a:rPr lang="zh-TW" altLang="en-US" sz="1400" dirty="0" smtClean="0">
                  <a:latin typeface="Times New Roman" panose="02020603050405020304" pitchFamily="18" charset="0"/>
                  <a:ea typeface="標楷體" panose="03000509000000000000" pitchFamily="65" charset="-120"/>
                </a:rPr>
                <a:t>；時</a:t>
              </a:r>
              <a:r>
                <a:rPr lang="zh-TW" altLang="en-US" sz="1400" dirty="0">
                  <a:latin typeface="Times New Roman" panose="02020603050405020304" pitchFamily="18" charset="0"/>
                  <a:ea typeface="標楷體" panose="03000509000000000000" pitchFamily="65" charset="-120"/>
                </a:rPr>
                <a:t>薪</a:t>
              </a:r>
              <a:r>
                <a:rPr lang="zh-TW" altLang="en-US" sz="1400" dirty="0" smtClean="0">
                  <a:latin typeface="Times New Roman" panose="02020603050405020304" pitchFamily="18" charset="0"/>
                  <a:ea typeface="標楷體" panose="03000509000000000000" pitchFamily="65" charset="-120"/>
                </a:rPr>
                <a:t>基本工資調幅</a:t>
              </a:r>
              <a:r>
                <a:rPr lang="zh-TW" altLang="en-US" sz="1400" dirty="0">
                  <a:latin typeface="Times New Roman" panose="02020603050405020304" pitchFamily="18" charset="0"/>
                  <a:ea typeface="標楷體" panose="03000509000000000000" pitchFamily="65" charset="-120"/>
                </a:rPr>
                <a:t>累計達 </a:t>
              </a:r>
              <a:r>
                <a:rPr lang="en-US" altLang="zh-TW" sz="1400" dirty="0">
                  <a:latin typeface="Times New Roman" panose="02020603050405020304" pitchFamily="18" charset="0"/>
                  <a:ea typeface="標楷體" panose="03000509000000000000" pitchFamily="65" charset="-120"/>
                </a:rPr>
                <a:t>26.32</a:t>
              </a:r>
              <a:r>
                <a:rPr lang="en-US" altLang="zh-TW" sz="1400" dirty="0" smtClean="0">
                  <a:latin typeface="Times New Roman" panose="02020603050405020304" pitchFamily="18" charset="0"/>
                  <a:ea typeface="標楷體" panose="03000509000000000000" pitchFamily="65" charset="-120"/>
                </a:rPr>
                <a:t>%</a:t>
              </a:r>
              <a:endParaRPr lang="zh-TW" altLang="en-US" sz="1600" dirty="0">
                <a:latin typeface="Times New Roman" panose="02020603050405020304" pitchFamily="18" charset="0"/>
                <a:ea typeface="標楷體" panose="03000509000000000000" pitchFamily="65" charset="-120"/>
              </a:endParaRPr>
            </a:p>
          </p:txBody>
        </p:sp>
      </p:grpSp>
      <p:grpSp>
        <p:nvGrpSpPr>
          <p:cNvPr id="60" name="群組 59"/>
          <p:cNvGrpSpPr/>
          <p:nvPr/>
        </p:nvGrpSpPr>
        <p:grpSpPr>
          <a:xfrm>
            <a:off x="0" y="567568"/>
            <a:ext cx="8783033" cy="3753158"/>
            <a:chOff x="-25498" y="472735"/>
            <a:chExt cx="8783033" cy="3753158"/>
          </a:xfrm>
        </p:grpSpPr>
        <p:grpSp>
          <p:nvGrpSpPr>
            <p:cNvPr id="61" name="群組 60"/>
            <p:cNvGrpSpPr/>
            <p:nvPr/>
          </p:nvGrpSpPr>
          <p:grpSpPr>
            <a:xfrm>
              <a:off x="-25498" y="472735"/>
              <a:ext cx="8783033" cy="3753158"/>
              <a:chOff x="-25498" y="440728"/>
              <a:chExt cx="8783033" cy="3753158"/>
            </a:xfrm>
          </p:grpSpPr>
          <p:sp>
            <p:nvSpPr>
              <p:cNvPr id="63" name="手繪多邊形 62"/>
              <p:cNvSpPr/>
              <p:nvPr/>
            </p:nvSpPr>
            <p:spPr bwMode="auto">
              <a:xfrm>
                <a:off x="144859" y="971870"/>
                <a:ext cx="8612676" cy="3222016"/>
              </a:xfrm>
              <a:custGeom>
                <a:avLst/>
                <a:gdLst>
                  <a:gd name="connsiteX0" fmla="*/ 0 w 7929263"/>
                  <a:gd name="connsiteY0" fmla="*/ 0 h 1480500"/>
                  <a:gd name="connsiteX1" fmla="*/ 7929263 w 7929263"/>
                  <a:gd name="connsiteY1" fmla="*/ 0 h 1480500"/>
                  <a:gd name="connsiteX2" fmla="*/ 7929263 w 7929263"/>
                  <a:gd name="connsiteY2" fmla="*/ 1480500 h 1480500"/>
                  <a:gd name="connsiteX3" fmla="*/ 0 w 7929263"/>
                  <a:gd name="connsiteY3" fmla="*/ 1480500 h 1480500"/>
                  <a:gd name="connsiteX4" fmla="*/ 0 w 7929263"/>
                  <a:gd name="connsiteY4" fmla="*/ 0 h 148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9263" h="1480500">
                    <a:moveTo>
                      <a:pt x="0" y="0"/>
                    </a:moveTo>
                    <a:lnTo>
                      <a:pt x="7929263" y="0"/>
                    </a:lnTo>
                    <a:lnTo>
                      <a:pt x="7929263" y="1480500"/>
                    </a:lnTo>
                    <a:lnTo>
                      <a:pt x="0" y="1480500"/>
                    </a:lnTo>
                    <a:lnTo>
                      <a:pt x="0" y="0"/>
                    </a:lnTo>
                    <a:close/>
                  </a:path>
                </a:pathLst>
              </a:custGeom>
              <a:solidFill>
                <a:sysClr val="window" lastClr="FFFFFF">
                  <a:hueOff val="0"/>
                  <a:satOff val="0"/>
                  <a:lumOff val="0"/>
                </a:sysClr>
              </a:solidFill>
              <a:ln w="25400" cap="flat" cmpd="sng" algn="ctr">
                <a:solidFill>
                  <a:srgbClr val="00B0F0"/>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lIns="216000" tIns="0" rIns="108000" bIns="0" spcCol="1270" anchor="t" anchorCtr="0"/>
              <a:lstStyle/>
              <a:p>
                <a:pPr marL="360000" lvl="1" indent="-360000" defTabSz="800100">
                  <a:buFont typeface="Wingdings" panose="05000000000000000000" pitchFamily="2" charset="2"/>
                  <a:buChar char="Ø"/>
                </a:pPr>
                <a:endParaRPr lang="en-US" altLang="zh-TW" sz="1000" dirty="0" smtClean="0">
                  <a:solidFill>
                    <a:prstClr val="black"/>
                  </a:solidFill>
                  <a:latin typeface="Times New Roman" panose="02020603050405020304" pitchFamily="18" charset="0"/>
                  <a:ea typeface="標楷體" panose="03000509000000000000" pitchFamily="65" charset="-120"/>
                </a:endParaRPr>
              </a:p>
            </p:txBody>
          </p:sp>
          <p:grpSp>
            <p:nvGrpSpPr>
              <p:cNvPr id="64" name="群組 63"/>
              <p:cNvGrpSpPr/>
              <p:nvPr/>
            </p:nvGrpSpPr>
            <p:grpSpPr>
              <a:xfrm>
                <a:off x="-25498" y="440728"/>
                <a:ext cx="2095986" cy="649256"/>
                <a:chOff x="-12148" y="988251"/>
                <a:chExt cx="2438293" cy="556008"/>
              </a:xfrm>
            </p:grpSpPr>
            <p:sp>
              <p:nvSpPr>
                <p:cNvPr id="65" name="＞形箭號 64"/>
                <p:cNvSpPr/>
                <p:nvPr/>
              </p:nvSpPr>
              <p:spPr bwMode="auto">
                <a:xfrm>
                  <a:off x="-12148" y="988251"/>
                  <a:ext cx="2438293" cy="462444"/>
                </a:xfrm>
                <a:prstGeom prst="chevron">
                  <a:avLst>
                    <a:gd name="adj" fmla="val 35715"/>
                  </a:avLst>
                </a:prstGeom>
                <a:solidFill>
                  <a:srgbClr val="00B0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0" rIns="0" anchor="ctr"/>
                <a:lstStyle/>
                <a:p>
                  <a:pPr algn="ctr">
                    <a:defRPr/>
                  </a:pPr>
                  <a:endParaRPr lang="zh-TW" altLang="en-US" kern="0">
                    <a:solidFill>
                      <a:prstClr val="black"/>
                    </a:solidFill>
                    <a:ea typeface="微軟正黑體" panose="020B0604030504040204" pitchFamily="34" charset="-120"/>
                  </a:endParaRPr>
                </a:p>
              </p:txBody>
            </p:sp>
            <p:sp>
              <p:nvSpPr>
                <p:cNvPr id="66" name="圓角矩形 65"/>
                <p:cNvSpPr/>
                <p:nvPr/>
              </p:nvSpPr>
              <p:spPr bwMode="auto">
                <a:xfrm>
                  <a:off x="750971" y="1174304"/>
                  <a:ext cx="1675174" cy="369955"/>
                </a:xfrm>
                <a:prstGeom prst="roundRect">
                  <a:avLst/>
                </a:prstGeom>
                <a:solidFill>
                  <a:sysClr val="window" lastClr="FFFFFF"/>
                </a:solidFill>
                <a:ln w="25400" cap="flat" cmpd="sng" algn="ctr">
                  <a:solidFill>
                    <a:srgbClr val="00B0F0"/>
                  </a:solidFill>
                  <a:prstDash val="solid"/>
                </a:ln>
                <a:effectLst/>
              </p:spPr>
              <p:txBody>
                <a:bodyPr lIns="0" tIns="0" rIns="0" bIns="0" anchor="ctr"/>
                <a:lstStyle/>
                <a:p>
                  <a:pPr algn="ctr">
                    <a:lnSpc>
                      <a:spcPct val="110000"/>
                    </a:lnSpc>
                    <a:defRPr/>
                  </a:pPr>
                  <a:r>
                    <a:rPr lang="zh-TW" altLang="en-US" sz="2200" b="1" kern="0" dirty="0" smtClean="0">
                      <a:solidFill>
                        <a:prstClr val="black"/>
                      </a:solidFill>
                      <a:latin typeface="標楷體" panose="03000509000000000000" pitchFamily="65" charset="-120"/>
                      <a:ea typeface="標楷體" panose="03000509000000000000" pitchFamily="65" charset="-120"/>
                    </a:rPr>
                    <a:t>社會福利</a:t>
                  </a:r>
                  <a:endParaRPr lang="en-US" altLang="zh-TW" sz="2200" b="1" kern="0" dirty="0">
                    <a:solidFill>
                      <a:prstClr val="black"/>
                    </a:solidFill>
                    <a:latin typeface="標楷體" panose="03000509000000000000" pitchFamily="65" charset="-120"/>
                    <a:ea typeface="標楷體" panose="03000509000000000000" pitchFamily="65" charset="-120"/>
                  </a:endParaRPr>
                </a:p>
              </p:txBody>
            </p:sp>
          </p:grpSp>
        </p:grpSp>
        <p:sp>
          <p:nvSpPr>
            <p:cNvPr id="62" name="文字方塊 61"/>
            <p:cNvSpPr txBox="1"/>
            <p:nvPr/>
          </p:nvSpPr>
          <p:spPr>
            <a:xfrm>
              <a:off x="144859" y="1132738"/>
              <a:ext cx="8612675" cy="3093154"/>
            </a:xfrm>
            <a:prstGeom prst="rect">
              <a:avLst/>
            </a:prstGeom>
            <a:noFill/>
          </p:spPr>
          <p:txBody>
            <a:bodyPr wrap="square" rtlCol="0">
              <a:spAutoFit/>
            </a:bodyPr>
            <a:lstStyle/>
            <a:p>
              <a:pPr marL="174625" lvl="1" indent="-174625" algn="just">
                <a:lnSpc>
                  <a:spcPts val="1500"/>
                </a:lnSpc>
                <a:spcBef>
                  <a:spcPts val="300"/>
                </a:spcBef>
                <a:buFont typeface="Arial" panose="020B0604020202020204" pitchFamily="34" charset="0"/>
                <a:buChar char="•"/>
              </a:pPr>
              <a:r>
                <a:rPr lang="en-US" altLang="zh-TW" sz="1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2011</a:t>
              </a:r>
              <a:r>
                <a:rPr lang="zh-TW" altLang="en-US" sz="1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年 </a:t>
              </a:r>
              <a:r>
                <a:rPr lang="en-US" altLang="zh-TW" sz="1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月實施社會救助</a:t>
              </a:r>
              <a:r>
                <a:rPr lang="zh-TW" altLang="en-US" sz="1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新制以來，</a:t>
              </a:r>
              <a:r>
                <a:rPr lang="zh-TW" altLang="en-US" sz="1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各縣市低收入戶及中低收入戶共計 </a:t>
              </a:r>
              <a:r>
                <a:rPr lang="en-US" altLang="zh-TW" sz="1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69</a:t>
              </a:r>
              <a:r>
                <a:rPr lang="zh-TW" altLang="en-US" sz="1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萬 </a:t>
              </a:r>
              <a:r>
                <a:rPr lang="en-US" altLang="zh-TW" sz="1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843</a:t>
              </a:r>
              <a:r>
                <a:rPr lang="zh-TW" altLang="en-US" sz="1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人，</a:t>
              </a:r>
              <a:r>
                <a:rPr lang="zh-TW" altLang="en-US" sz="1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納入照顧</a:t>
              </a:r>
              <a:r>
                <a:rPr lang="zh-TW" altLang="en-US" sz="1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範圍，受惠人數較 </a:t>
              </a:r>
              <a:r>
                <a:rPr lang="zh-TW" altLang="en-US" sz="1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2011</a:t>
              </a:r>
              <a:r>
                <a:rPr lang="zh-TW" altLang="en-US" sz="1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年 </a:t>
              </a:r>
              <a:r>
                <a:rPr lang="en-US" altLang="zh-TW" sz="1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月底修法前 </a:t>
              </a:r>
              <a:r>
                <a:rPr lang="en-US" altLang="zh-TW" sz="1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27</a:t>
              </a:r>
              <a:r>
                <a:rPr lang="zh-TW" altLang="en-US" sz="1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萬 </a:t>
              </a:r>
              <a:r>
                <a:rPr lang="en-US" altLang="zh-TW" sz="1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6,128</a:t>
              </a:r>
              <a:r>
                <a:rPr lang="zh-TW" altLang="en-US" sz="1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人</a:t>
              </a:r>
              <a:r>
                <a:rPr lang="en-US" altLang="zh-TW" sz="1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增加 </a:t>
              </a:r>
              <a:r>
                <a:rPr lang="en-US" altLang="zh-TW" sz="1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倍</a:t>
              </a:r>
              <a:endParaRPr lang="en-US" altLang="zh-TW" sz="1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174625" lvl="1" indent="-174625" algn="just">
                <a:lnSpc>
                  <a:spcPts val="1500"/>
                </a:lnSpc>
                <a:spcBef>
                  <a:spcPts val="300"/>
                </a:spcBef>
                <a:buFont typeface="Arial" panose="020B0604020202020204" pitchFamily="34" charset="0"/>
                <a:buChar char="•"/>
              </a:pPr>
              <a:r>
                <a:rPr lang="en-US" altLang="zh-TW" sz="1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2009 </a:t>
              </a:r>
              <a:r>
                <a:rPr lang="zh-TW" altLang="en-US" sz="1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年</a:t>
              </a:r>
              <a:r>
                <a:rPr lang="zh-TW" altLang="en-US" sz="1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施行勞保年金制度，</a:t>
              </a:r>
              <a:r>
                <a:rPr lang="zh-TW" altLang="en-US" sz="1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至 </a:t>
              </a:r>
              <a:r>
                <a:rPr lang="en-US" altLang="zh-TW" sz="1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2016 </a:t>
              </a:r>
              <a:r>
                <a:rPr lang="zh-TW" altLang="en-US" sz="1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年 </a:t>
              </a:r>
              <a:r>
                <a:rPr lang="en-US" altLang="zh-TW" sz="1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月</a:t>
              </a:r>
              <a:r>
                <a:rPr lang="zh-TW" altLang="en-US" sz="1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選擇請領「老年年金」給付比率</a:t>
              </a:r>
              <a:r>
                <a:rPr lang="zh-TW" altLang="en-US" sz="1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為 </a:t>
              </a:r>
              <a:r>
                <a:rPr lang="en-US" altLang="zh-TW" sz="1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73.38%</a:t>
              </a:r>
            </a:p>
            <a:p>
              <a:pPr marL="174625" lvl="1" indent="-174625" algn="just">
                <a:lnSpc>
                  <a:spcPts val="1500"/>
                </a:lnSpc>
                <a:spcBef>
                  <a:spcPts val="300"/>
                </a:spcBef>
                <a:buFont typeface="Arial" panose="020B0604020202020204" pitchFamily="34" charset="0"/>
                <a:buChar char="•"/>
              </a:pPr>
              <a:r>
                <a:rPr lang="zh-TW" altLang="en-US" sz="1400" b="1" dirty="0">
                  <a:latin typeface="Times New Roman" panose="02020603050405020304" pitchFamily="18" charset="0"/>
                  <a:ea typeface="標楷體" panose="03000509000000000000" pitchFamily="65" charset="-120"/>
                  <a:cs typeface="Times New Roman" panose="02020603050405020304" pitchFamily="18" charset="0"/>
                </a:rPr>
                <a:t>住宅補貼顧弱勢，青年安心可成家</a:t>
              </a:r>
            </a:p>
            <a:p>
              <a:pPr marL="361950" lvl="1" indent="-180975" algn="just">
                <a:lnSpc>
                  <a:spcPts val="1500"/>
                </a:lnSpc>
                <a:spcBef>
                  <a:spcPts val="300"/>
                </a:spcBef>
                <a:buFont typeface="Wingdings" panose="05000000000000000000" pitchFamily="2" charset="2"/>
                <a:buChar char="ü"/>
              </a:pP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2009</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 年至 </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2012</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 年</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辦理「青年安心成家方案</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」，共</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協助</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約 </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 萬</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戶新婚或育有子女家庭減輕其居住</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負擔。總計提供</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對民眾購屋貸款利息與租屋補貼的總支出金額，將近</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440</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億元</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，受惠</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家庭總數多達</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67</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萬</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戶</a:t>
              </a:r>
              <a:endPar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361950" lvl="1" indent="-180975" algn="just">
                <a:lnSpc>
                  <a:spcPts val="1500"/>
                </a:lnSpc>
                <a:spcBef>
                  <a:spcPts val="300"/>
                </a:spcBef>
                <a:buFont typeface="Wingdings" panose="05000000000000000000" pitchFamily="2" charset="2"/>
                <a:buChar char="ü"/>
              </a:pP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2010 </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年底推出</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「青年安心成家購屋優惠貸款</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2015</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 年</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月底</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止，各</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公股銀行辦理本項貸款共撥貸約</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萬戶，</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7,101</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億餘元</a:t>
              </a:r>
              <a:endParaRPr lang="en-US" altLang="zh-TW" sz="1400" dirty="0">
                <a:latin typeface="Times New Roman" panose="02020603050405020304" pitchFamily="18" charset="0"/>
                <a:ea typeface="標楷體" panose="03000509000000000000" pitchFamily="65" charset="-120"/>
                <a:cs typeface="Times New Roman" panose="02020603050405020304" pitchFamily="18" charset="0"/>
              </a:endParaRPr>
            </a:p>
            <a:p>
              <a:pPr marL="180975" lvl="1" indent="-180975" algn="just">
                <a:lnSpc>
                  <a:spcPts val="1500"/>
                </a:lnSpc>
                <a:spcBef>
                  <a:spcPts val="300"/>
                </a:spcBef>
                <a:buFont typeface="Arial" panose="020B0604020202020204" pitchFamily="34" charset="0"/>
                <a:buChar char="•"/>
              </a:pPr>
              <a:r>
                <a:rPr lang="zh-TW" altLang="en-US" sz="1400" b="1" dirty="0" smtClean="0">
                  <a:latin typeface="Times New Roman" panose="02020603050405020304" pitchFamily="18" charset="0"/>
                  <a:ea typeface="標楷體" panose="03000509000000000000" pitchFamily="65" charset="-120"/>
                  <a:cs typeface="Times New Roman" panose="02020603050405020304" pitchFamily="18" charset="0"/>
                </a:rPr>
                <a:t>經濟</a:t>
              </a:r>
              <a:r>
                <a:rPr lang="zh-TW" altLang="en-US" sz="1400" b="1" dirty="0">
                  <a:latin typeface="Times New Roman" panose="02020603050405020304" pitchFamily="18" charset="0"/>
                  <a:ea typeface="標楷體" panose="03000509000000000000" pitchFamily="65" charset="-120"/>
                  <a:cs typeface="Times New Roman" panose="02020603050405020304" pitchFamily="18" charset="0"/>
                </a:rPr>
                <a:t>弱勢不鎖卡，安心就醫保健康</a:t>
              </a:r>
            </a:p>
            <a:p>
              <a:pPr marL="361950" lvl="1" indent="-180975" algn="just">
                <a:lnSpc>
                  <a:spcPts val="1500"/>
                </a:lnSpc>
                <a:spcBef>
                  <a:spcPts val="300"/>
                </a:spcBef>
                <a:buFont typeface="Wingdings" panose="05000000000000000000" pitchFamily="2" charset="2"/>
                <a:buChar char="ü"/>
              </a:pP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2010 </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健保欠費鎖卡人數</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約 </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66 </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萬</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人</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201</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6</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年 </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2 </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有能力繳納而仍積欠健保費遭鎖卡者</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降至 </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4.1 </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萬人，係因</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突然遭遇家庭或經濟變故者，均得予解卡，保障其以健保身分</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就醫</a:t>
              </a:r>
              <a:endPar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174625" lvl="1" indent="-174625" algn="just">
                <a:lnSpc>
                  <a:spcPts val="1500"/>
                </a:lnSpc>
                <a:spcBef>
                  <a:spcPts val="300"/>
                </a:spcBef>
                <a:buFont typeface="Arial" panose="020B0604020202020204" pitchFamily="34" charset="0"/>
                <a:buChar char="•"/>
              </a:pPr>
              <a:r>
                <a:rPr lang="zh-TW" altLang="en-US" sz="1400" b="1" dirty="0" smtClean="0">
                  <a:latin typeface="Times New Roman" panose="02020603050405020304" pitchFamily="18" charset="0"/>
                  <a:ea typeface="標楷體" panose="03000509000000000000" pitchFamily="65" charset="-120"/>
                  <a:cs typeface="Times New Roman" panose="02020603050405020304" pitchFamily="18" charset="0"/>
                </a:rPr>
                <a:t>改革</a:t>
              </a:r>
              <a:r>
                <a:rPr lang="zh-TW" altLang="en-US" sz="1400" b="1" dirty="0">
                  <a:latin typeface="Times New Roman" panose="02020603050405020304" pitchFamily="18" charset="0"/>
                  <a:ea typeface="標楷體" panose="03000509000000000000" pitchFamily="65" charset="-120"/>
                  <a:cs typeface="Times New Roman" panose="02020603050405020304" pitchFamily="18" charset="0"/>
                </a:rPr>
                <a:t>老農津貼，實現社會正義</a:t>
              </a:r>
            </a:p>
            <a:p>
              <a:pPr marL="361950" lvl="1" indent="-180975" algn="just">
                <a:lnSpc>
                  <a:spcPts val="1500"/>
                </a:lnSpc>
                <a:spcBef>
                  <a:spcPts val="300"/>
                </a:spcBef>
                <a:buFont typeface="Wingdings" panose="05000000000000000000" pitchFamily="2" charset="2"/>
                <a:buChar char="ü"/>
              </a:pP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2014</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 年 </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 月</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修正公布老年農民福利津貼暫行條例，調整申領老農津貼之農保年資，</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由 </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 個</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月提高</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為 </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 年。</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2015</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 年</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度</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節省 </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5.79</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 億</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元移轉用於農業發展施政</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項目</a:t>
              </a:r>
              <a:endPar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15" name="Rectangle 2"/>
          <p:cNvSpPr txBox="1">
            <a:spLocks/>
          </p:cNvSpPr>
          <p:nvPr/>
        </p:nvSpPr>
        <p:spPr bwMode="auto">
          <a:xfrm>
            <a:off x="0" y="-780"/>
            <a:ext cx="8360228" cy="64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TW"/>
            </a:defPPr>
            <a:lvl1pPr marL="360000" algn="ctr">
              <a:lnSpc>
                <a:spcPct val="90000"/>
              </a:lnSpc>
              <a:spcBef>
                <a:spcPct val="0"/>
              </a:spcBef>
              <a:tabLst>
                <a:tab pos="2144713" algn="l"/>
              </a:tabLst>
              <a:defRPr kumimoji="1" sz="3200" b="1">
                <a:solidFill>
                  <a:srgbClr val="002060"/>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eaLnBrk="0" hangingPunct="0">
              <a:defRPr kumimoji="1">
                <a:latin typeface="Calibri" pitchFamily="34" charset="0"/>
                <a:ea typeface="新細明體" pitchFamily="18" charset="-120"/>
              </a:defRPr>
            </a:lvl2pPr>
            <a:lvl3pPr marL="1143000" indent="-228600" eaLnBrk="0" hangingPunct="0">
              <a:defRPr kumimoji="1">
                <a:latin typeface="Calibri" pitchFamily="34" charset="0"/>
                <a:ea typeface="新細明體" pitchFamily="18" charset="-120"/>
              </a:defRPr>
            </a:lvl3pPr>
            <a:lvl4pPr marL="1600200" indent="-228600" eaLnBrk="0" hangingPunct="0">
              <a:defRPr kumimoji="1">
                <a:latin typeface="Calibri" pitchFamily="34" charset="0"/>
                <a:ea typeface="新細明體" pitchFamily="18" charset="-120"/>
              </a:defRPr>
            </a:lvl4pPr>
            <a:lvl5pPr marL="2057400" indent="-228600" eaLnBrk="0" hangingPunct="0">
              <a:defRPr kumimoji="1">
                <a:latin typeface="Calibri" pitchFamily="34" charset="0"/>
                <a:ea typeface="新細明體" pitchFamily="18" charset="-120"/>
              </a:defRPr>
            </a:lvl5pPr>
            <a:lvl6pPr marL="2514600" indent="-228600" eaLnBrk="0" fontAlgn="base" hangingPunct="0">
              <a:spcBef>
                <a:spcPct val="0"/>
              </a:spcBef>
              <a:spcAft>
                <a:spcPct val="0"/>
              </a:spcAft>
              <a:defRPr kumimoji="1">
                <a:latin typeface="Calibri" pitchFamily="34" charset="0"/>
                <a:ea typeface="新細明體" pitchFamily="18" charset="-120"/>
              </a:defRPr>
            </a:lvl6pPr>
            <a:lvl7pPr marL="2971800" indent="-228600" eaLnBrk="0" fontAlgn="base" hangingPunct="0">
              <a:spcBef>
                <a:spcPct val="0"/>
              </a:spcBef>
              <a:spcAft>
                <a:spcPct val="0"/>
              </a:spcAft>
              <a:defRPr kumimoji="1">
                <a:latin typeface="Calibri" pitchFamily="34" charset="0"/>
                <a:ea typeface="新細明體" pitchFamily="18" charset="-120"/>
              </a:defRPr>
            </a:lvl7pPr>
            <a:lvl8pPr marL="3429000" indent="-228600" eaLnBrk="0" fontAlgn="base" hangingPunct="0">
              <a:spcBef>
                <a:spcPct val="0"/>
              </a:spcBef>
              <a:spcAft>
                <a:spcPct val="0"/>
              </a:spcAft>
              <a:defRPr kumimoji="1">
                <a:latin typeface="Calibri" pitchFamily="34" charset="0"/>
                <a:ea typeface="新細明體" pitchFamily="18" charset="-120"/>
              </a:defRPr>
            </a:lvl8pPr>
            <a:lvl9pPr marL="3886200" indent="-228600" eaLnBrk="0" fontAlgn="base" hangingPunct="0">
              <a:spcBef>
                <a:spcPct val="0"/>
              </a:spcBef>
              <a:spcAft>
                <a:spcPct val="0"/>
              </a:spcAft>
              <a:defRPr kumimoji="1">
                <a:latin typeface="Calibri" pitchFamily="34" charset="0"/>
                <a:ea typeface="新細明體" pitchFamily="18" charset="-120"/>
              </a:defRPr>
            </a:lvl9pPr>
          </a:lstStyle>
          <a:p>
            <a:r>
              <a:rPr lang="zh-TW" altLang="en-US" dirty="0" smtClean="0">
                <a:solidFill>
                  <a:prstClr val="black"/>
                </a:solidFill>
              </a:rPr>
              <a:t>財經</a:t>
            </a:r>
            <a:r>
              <a:rPr lang="zh-TW" altLang="en-US" dirty="0">
                <a:solidFill>
                  <a:prstClr val="black"/>
                </a:solidFill>
              </a:rPr>
              <a:t>月報會議</a:t>
            </a:r>
            <a:r>
              <a:rPr lang="zh-TW" altLang="en-US" dirty="0" smtClean="0">
                <a:solidFill>
                  <a:prstClr val="black"/>
                </a:solidFill>
              </a:rPr>
              <a:t>成果－</a:t>
            </a:r>
            <a:r>
              <a:rPr lang="zh-TW" altLang="en-US" sz="2800" dirty="0">
                <a:solidFill>
                  <a:prstClr val="black"/>
                </a:solidFill>
              </a:rPr>
              <a:t>建構公義社會（</a:t>
            </a:r>
            <a:r>
              <a:rPr lang="en-US" altLang="zh-TW" sz="2800" dirty="0" smtClean="0">
                <a:solidFill>
                  <a:prstClr val="black"/>
                </a:solidFill>
              </a:rPr>
              <a:t>2/2</a:t>
            </a:r>
            <a:r>
              <a:rPr lang="zh-TW" altLang="en-US" sz="2800" dirty="0" smtClean="0">
                <a:solidFill>
                  <a:prstClr val="black"/>
                </a:solidFill>
              </a:rPr>
              <a:t>）</a:t>
            </a:r>
            <a:endParaRPr lang="zh-TW" altLang="en-US" sz="2800" dirty="0">
              <a:solidFill>
                <a:prstClr val="black"/>
              </a:solidFill>
            </a:endParaRPr>
          </a:p>
        </p:txBody>
      </p:sp>
    </p:spTree>
    <p:extLst>
      <p:ext uri="{BB962C8B-B14F-4D97-AF65-F5344CB8AC3E}">
        <p14:creationId xmlns:p14="http://schemas.microsoft.com/office/powerpoint/2010/main" val="38059308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p:cNvGrpSpPr/>
          <p:nvPr/>
        </p:nvGrpSpPr>
        <p:grpSpPr>
          <a:xfrm>
            <a:off x="2183" y="1236651"/>
            <a:ext cx="8913217" cy="2497245"/>
            <a:chOff x="2183" y="1236651"/>
            <a:chExt cx="8913217" cy="2497245"/>
          </a:xfrm>
        </p:grpSpPr>
        <p:sp>
          <p:nvSpPr>
            <p:cNvPr id="14" name="手繪多邊形 13"/>
            <p:cNvSpPr/>
            <p:nvPr/>
          </p:nvSpPr>
          <p:spPr bwMode="auto">
            <a:xfrm>
              <a:off x="199452" y="1549653"/>
              <a:ext cx="8715948" cy="2184243"/>
            </a:xfrm>
            <a:custGeom>
              <a:avLst/>
              <a:gdLst>
                <a:gd name="connsiteX0" fmla="*/ 0 w 7929263"/>
                <a:gd name="connsiteY0" fmla="*/ 0 h 1480500"/>
                <a:gd name="connsiteX1" fmla="*/ 7929263 w 7929263"/>
                <a:gd name="connsiteY1" fmla="*/ 0 h 1480500"/>
                <a:gd name="connsiteX2" fmla="*/ 7929263 w 7929263"/>
                <a:gd name="connsiteY2" fmla="*/ 1480500 h 1480500"/>
                <a:gd name="connsiteX3" fmla="*/ 0 w 7929263"/>
                <a:gd name="connsiteY3" fmla="*/ 1480500 h 1480500"/>
                <a:gd name="connsiteX4" fmla="*/ 0 w 7929263"/>
                <a:gd name="connsiteY4" fmla="*/ 0 h 148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9263" h="1480500">
                  <a:moveTo>
                    <a:pt x="0" y="0"/>
                  </a:moveTo>
                  <a:lnTo>
                    <a:pt x="7929263" y="0"/>
                  </a:lnTo>
                  <a:lnTo>
                    <a:pt x="7929263" y="1480500"/>
                  </a:lnTo>
                  <a:lnTo>
                    <a:pt x="0" y="1480500"/>
                  </a:lnTo>
                  <a:lnTo>
                    <a:pt x="0" y="0"/>
                  </a:lnTo>
                  <a:close/>
                </a:path>
              </a:pathLst>
            </a:custGeom>
            <a:solidFill>
              <a:sysClr val="window" lastClr="FFFFFF">
                <a:hueOff val="0"/>
                <a:satOff val="0"/>
                <a:lumOff val="0"/>
              </a:sysClr>
            </a:solidFill>
            <a:ln w="25400" cap="flat" cmpd="sng" algn="ctr">
              <a:solidFill>
                <a:srgbClr val="00B0F0"/>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lIns="216000" tIns="0" rIns="108000" bIns="0" spcCol="1270" anchor="ctr"/>
            <a:lstStyle/>
            <a:p>
              <a:pPr marL="444500" lvl="1" indent="-177800" algn="just" defTabSz="800100">
                <a:lnSpc>
                  <a:spcPts val="2000"/>
                </a:lnSpc>
                <a:spcAft>
                  <a:spcPts val="0"/>
                </a:spcAft>
                <a:buFontTx/>
                <a:buChar char="••"/>
              </a:pPr>
              <a:endParaRPr kumimoji="0" lang="zh-TW" altLang="en-US" sz="1600" b="1" dirty="0">
                <a:solidFill>
                  <a:schemeClr val="tx1"/>
                </a:solidFill>
                <a:latin typeface="標楷體" panose="03000509000000000000" pitchFamily="65" charset="-120"/>
                <a:ea typeface="標楷體" panose="03000509000000000000" pitchFamily="65" charset="-120"/>
              </a:endParaRPr>
            </a:p>
          </p:txBody>
        </p:sp>
        <p:grpSp>
          <p:nvGrpSpPr>
            <p:cNvPr id="2" name="群組 1"/>
            <p:cNvGrpSpPr/>
            <p:nvPr/>
          </p:nvGrpSpPr>
          <p:grpSpPr>
            <a:xfrm>
              <a:off x="2183" y="1236651"/>
              <a:ext cx="2300194" cy="680181"/>
              <a:chOff x="23161" y="2177498"/>
              <a:chExt cx="1872000" cy="857437"/>
            </a:xfrm>
          </p:grpSpPr>
          <p:sp>
            <p:nvSpPr>
              <p:cNvPr id="13" name="＞形箭號 12"/>
              <p:cNvSpPr/>
              <p:nvPr/>
            </p:nvSpPr>
            <p:spPr bwMode="auto">
              <a:xfrm>
                <a:off x="23161" y="2177498"/>
                <a:ext cx="1872000" cy="712878"/>
              </a:xfrm>
              <a:prstGeom prst="chevron">
                <a:avLst>
                  <a:gd name="adj" fmla="val 35715"/>
                </a:avLst>
              </a:prstGeom>
              <a:solidFill>
                <a:srgbClr val="00B0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endParaRPr kumimoji="0" lang="zh-TW" altLang="en-US" kern="0">
                  <a:ea typeface="微軟正黑體" panose="020B0604030504040204" pitchFamily="34" charset="-120"/>
                </a:endParaRPr>
              </a:p>
            </p:txBody>
          </p:sp>
          <p:sp>
            <p:nvSpPr>
              <p:cNvPr id="19" name="圓角矩形 18"/>
              <p:cNvSpPr/>
              <p:nvPr/>
            </p:nvSpPr>
            <p:spPr bwMode="auto">
              <a:xfrm>
                <a:off x="393101" y="2425079"/>
                <a:ext cx="1497511" cy="609856"/>
              </a:xfrm>
              <a:prstGeom prst="roundRect">
                <a:avLst/>
              </a:prstGeom>
              <a:solidFill>
                <a:sysClr val="window" lastClr="FFFFFF"/>
              </a:solidFill>
              <a:ln w="25400" cap="flat" cmpd="sng" algn="ctr">
                <a:solidFill>
                  <a:srgbClr val="00B0F0"/>
                </a:solidFill>
                <a:prstDash val="solid"/>
              </a:ln>
              <a:effectLst/>
            </p:spPr>
            <p:txBody>
              <a:bodyPr lIns="0" tIns="0" rIns="0" bIns="0" anchor="ctr"/>
              <a:lstStyle/>
              <a:p>
                <a:pPr algn="ctr" fontAlgn="auto">
                  <a:spcBef>
                    <a:spcPts val="0"/>
                  </a:spcBef>
                  <a:spcAft>
                    <a:spcPts val="0"/>
                  </a:spcAft>
                </a:pPr>
                <a:r>
                  <a:rPr lang="zh-TW" altLang="en-US" sz="2400" b="1" kern="0" dirty="0">
                    <a:latin typeface="標楷體" panose="03000509000000000000" pitchFamily="65" charset="-120"/>
                    <a:ea typeface="標楷體" panose="03000509000000000000" pitchFamily="65" charset="-120"/>
                  </a:rPr>
                  <a:t>災害防救</a:t>
                </a:r>
                <a:endParaRPr lang="en-US" altLang="zh-TW" sz="2400" b="1" kern="0" dirty="0">
                  <a:latin typeface="標楷體" panose="03000509000000000000" pitchFamily="65" charset="-120"/>
                  <a:ea typeface="標楷體" panose="03000509000000000000" pitchFamily="65" charset="-120"/>
                </a:endParaRPr>
              </a:p>
            </p:txBody>
          </p:sp>
        </p:grpSp>
        <p:sp>
          <p:nvSpPr>
            <p:cNvPr id="15" name="文字方塊 14"/>
            <p:cNvSpPr txBox="1"/>
            <p:nvPr/>
          </p:nvSpPr>
          <p:spPr>
            <a:xfrm>
              <a:off x="199452" y="1974440"/>
              <a:ext cx="8715948" cy="1759456"/>
            </a:xfrm>
            <a:prstGeom prst="rect">
              <a:avLst/>
            </a:prstGeom>
            <a:noFill/>
          </p:spPr>
          <p:txBody>
            <a:bodyPr wrap="square" rtlCol="0">
              <a:spAutoFit/>
            </a:bodyPr>
            <a:lstStyle/>
            <a:p>
              <a:pPr marL="174625" indent="-174625" algn="just">
                <a:lnSpc>
                  <a:spcPts val="1600"/>
                </a:lnSpc>
                <a:spcBef>
                  <a:spcPts val="600"/>
                </a:spcBef>
                <a:buFont typeface="Arial" panose="020B0604020202020204" pitchFamily="34" charset="0"/>
                <a:buChar char="•"/>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95</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 年至</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102</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年完成「易淹水地區水患治理計畫」，已改善淹水面積約</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538</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平方公里</a:t>
              </a:r>
            </a:p>
            <a:p>
              <a:pPr marL="174625" indent="-174625" algn="just">
                <a:lnSpc>
                  <a:spcPts val="1600"/>
                </a:lnSpc>
                <a:spcBef>
                  <a:spcPts val="600"/>
                </a:spcBef>
                <a:buFont typeface="Arial" panose="020B0604020202020204" pitchFamily="34" charset="0"/>
                <a:buChar char="•"/>
              </a:pP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2014 </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年起執行「流域綜合治理計畫」，賡續協助地方政府治理水患，預計可增加改善</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320</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平方公里淹水潛勢地區水患程度，增加保護人口約</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120</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萬人</a:t>
              </a:r>
            </a:p>
            <a:p>
              <a:pPr marL="174625" indent="-174625" algn="just">
                <a:lnSpc>
                  <a:spcPts val="1600"/>
                </a:lnSpc>
                <a:spcBef>
                  <a:spcPts val="600"/>
                </a:spcBef>
                <a:buFont typeface="Arial" panose="020B0604020202020204" pitchFamily="34" charset="0"/>
                <a:buChar char="•"/>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2014 </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年全國污水處理率、下水道普及率分別提升至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69.87% </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與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37.96% </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，遠高於</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2007 </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年之 </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39.65% </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及 </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17.48%</a:t>
              </a:r>
            </a:p>
            <a:p>
              <a:pPr marL="174625" indent="-174625" algn="just">
                <a:lnSpc>
                  <a:spcPts val="1600"/>
                </a:lnSpc>
                <a:spcBef>
                  <a:spcPts val="600"/>
                </a:spcBef>
                <a:buFont typeface="Arial" panose="020B0604020202020204" pitchFamily="34" charset="0"/>
                <a:buChar char="•"/>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2016 </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年公開土壤液化潛勢區資訊，並同步啟動協助民間建物基地土壤液化改善及老舊住宅結構健檢與補強等配套</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措施</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8" name="群組 7"/>
          <p:cNvGrpSpPr/>
          <p:nvPr/>
        </p:nvGrpSpPr>
        <p:grpSpPr>
          <a:xfrm>
            <a:off x="24153" y="3861049"/>
            <a:ext cx="8891247" cy="2579007"/>
            <a:chOff x="24153" y="3861049"/>
            <a:chExt cx="8891247" cy="2579007"/>
          </a:xfrm>
        </p:grpSpPr>
        <p:sp>
          <p:nvSpPr>
            <p:cNvPr id="6" name="手繪多邊形 5"/>
            <p:cNvSpPr/>
            <p:nvPr/>
          </p:nvSpPr>
          <p:spPr bwMode="auto">
            <a:xfrm>
              <a:off x="270684" y="4361417"/>
              <a:ext cx="8644716" cy="2061154"/>
            </a:xfrm>
            <a:custGeom>
              <a:avLst/>
              <a:gdLst>
                <a:gd name="connsiteX0" fmla="*/ 0 w 7929263"/>
                <a:gd name="connsiteY0" fmla="*/ 0 h 1480500"/>
                <a:gd name="connsiteX1" fmla="*/ 7929263 w 7929263"/>
                <a:gd name="connsiteY1" fmla="*/ 0 h 1480500"/>
                <a:gd name="connsiteX2" fmla="*/ 7929263 w 7929263"/>
                <a:gd name="connsiteY2" fmla="*/ 1480500 h 1480500"/>
                <a:gd name="connsiteX3" fmla="*/ 0 w 7929263"/>
                <a:gd name="connsiteY3" fmla="*/ 1480500 h 1480500"/>
                <a:gd name="connsiteX4" fmla="*/ 0 w 7929263"/>
                <a:gd name="connsiteY4" fmla="*/ 0 h 148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9263" h="1480500">
                  <a:moveTo>
                    <a:pt x="0" y="0"/>
                  </a:moveTo>
                  <a:lnTo>
                    <a:pt x="7929263" y="0"/>
                  </a:lnTo>
                  <a:lnTo>
                    <a:pt x="7929263" y="1480500"/>
                  </a:lnTo>
                  <a:lnTo>
                    <a:pt x="0" y="1480500"/>
                  </a:lnTo>
                  <a:lnTo>
                    <a:pt x="0" y="0"/>
                  </a:lnTo>
                  <a:close/>
                </a:path>
              </a:pathLst>
            </a:custGeom>
            <a:solidFill>
              <a:sysClr val="window" lastClr="FFFFFF">
                <a:hueOff val="0"/>
                <a:satOff val="0"/>
                <a:lumOff val="0"/>
              </a:sysClr>
            </a:solidFill>
            <a:ln w="25400" cap="flat" cmpd="sng" algn="ctr">
              <a:solidFill>
                <a:srgbClr val="00B0F0"/>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lIns="216000" tIns="0" rIns="108000" bIns="0" spcCol="1270" anchor="ctr"/>
            <a:lstStyle/>
            <a:p>
              <a:pPr marL="444500" lvl="1" indent="-177800" algn="just" defTabSz="800100">
                <a:lnSpc>
                  <a:spcPts val="2000"/>
                </a:lnSpc>
                <a:spcAft>
                  <a:spcPts val="0"/>
                </a:spcAft>
                <a:buFontTx/>
                <a:buChar char="••"/>
              </a:pPr>
              <a:endParaRPr kumimoji="0" lang="zh-TW" altLang="en-US" sz="1600" b="1" dirty="0">
                <a:solidFill>
                  <a:schemeClr val="tx1"/>
                </a:solidFill>
                <a:latin typeface="標楷體" panose="03000509000000000000" pitchFamily="65" charset="-120"/>
                <a:ea typeface="標楷體" panose="03000509000000000000" pitchFamily="65" charset="-120"/>
              </a:endParaRPr>
            </a:p>
          </p:txBody>
        </p:sp>
        <p:grpSp>
          <p:nvGrpSpPr>
            <p:cNvPr id="3" name="群組 2"/>
            <p:cNvGrpSpPr/>
            <p:nvPr/>
          </p:nvGrpSpPr>
          <p:grpSpPr>
            <a:xfrm>
              <a:off x="24153" y="3861049"/>
              <a:ext cx="2278223" cy="720079"/>
              <a:chOff x="23161" y="4800568"/>
              <a:chExt cx="1909426" cy="874663"/>
            </a:xfrm>
          </p:grpSpPr>
          <p:sp>
            <p:nvSpPr>
              <p:cNvPr id="10" name="＞形箭號 9"/>
              <p:cNvSpPr/>
              <p:nvPr/>
            </p:nvSpPr>
            <p:spPr bwMode="auto">
              <a:xfrm>
                <a:off x="23161" y="4800568"/>
                <a:ext cx="1871999" cy="785286"/>
              </a:xfrm>
              <a:prstGeom prst="chevron">
                <a:avLst>
                  <a:gd name="adj" fmla="val 35715"/>
                </a:avLst>
              </a:prstGeom>
              <a:solidFill>
                <a:srgbClr val="00B0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endParaRPr kumimoji="0" lang="zh-TW" altLang="en-US" kern="0">
                  <a:ea typeface="微軟正黑體" panose="020B0604030504040204" pitchFamily="34" charset="-120"/>
                </a:endParaRPr>
              </a:p>
            </p:txBody>
          </p:sp>
          <p:sp>
            <p:nvSpPr>
              <p:cNvPr id="11" name="圓角矩形 10"/>
              <p:cNvSpPr/>
              <p:nvPr/>
            </p:nvSpPr>
            <p:spPr bwMode="auto">
              <a:xfrm>
                <a:off x="385722" y="5076059"/>
                <a:ext cx="1546865" cy="599172"/>
              </a:xfrm>
              <a:prstGeom prst="roundRect">
                <a:avLst/>
              </a:prstGeom>
              <a:solidFill>
                <a:sysClr val="window" lastClr="FFFFFF"/>
              </a:solidFill>
              <a:ln w="25400" cap="flat" cmpd="sng" algn="ctr">
                <a:solidFill>
                  <a:srgbClr val="00B0F0"/>
                </a:solidFill>
                <a:prstDash val="solid"/>
              </a:ln>
              <a:effectLst/>
            </p:spPr>
            <p:txBody>
              <a:bodyPr lIns="0" tIns="0" rIns="0" bIns="0" anchor="ctr"/>
              <a:lstStyle/>
              <a:p>
                <a:pPr algn="ctr">
                  <a:lnSpc>
                    <a:spcPct val="110000"/>
                  </a:lnSpc>
                  <a:defRPr/>
                </a:pPr>
                <a:r>
                  <a:rPr lang="zh-TW" altLang="en-US" sz="2400" b="1" kern="0" dirty="0">
                    <a:latin typeface="標楷體" panose="03000509000000000000" pitchFamily="65" charset="-120"/>
                    <a:ea typeface="標楷體" panose="03000509000000000000" pitchFamily="65" charset="-120"/>
                  </a:rPr>
                  <a:t>綠能低</a:t>
                </a:r>
                <a:r>
                  <a:rPr lang="zh-TW" altLang="en-US" sz="2400" b="1" kern="0" dirty="0" smtClean="0">
                    <a:latin typeface="標楷體" panose="03000509000000000000" pitchFamily="65" charset="-120"/>
                    <a:ea typeface="標楷體" panose="03000509000000000000" pitchFamily="65" charset="-120"/>
                  </a:rPr>
                  <a:t>碳</a:t>
                </a:r>
                <a:endParaRPr lang="en-US" altLang="zh-TW" sz="2400" b="1" kern="0" dirty="0">
                  <a:latin typeface="標楷體" panose="03000509000000000000" pitchFamily="65" charset="-120"/>
                  <a:ea typeface="標楷體" panose="03000509000000000000" pitchFamily="65" charset="-120"/>
                </a:endParaRPr>
              </a:p>
            </p:txBody>
          </p:sp>
        </p:grpSp>
        <p:sp>
          <p:nvSpPr>
            <p:cNvPr id="29" name="矩形 28"/>
            <p:cNvSpPr/>
            <p:nvPr/>
          </p:nvSpPr>
          <p:spPr>
            <a:xfrm>
              <a:off x="270683" y="4680600"/>
              <a:ext cx="8644717" cy="1759456"/>
            </a:xfrm>
            <a:prstGeom prst="rect">
              <a:avLst/>
            </a:prstGeom>
          </p:spPr>
          <p:txBody>
            <a:bodyPr wrap="square">
              <a:spAutoFit/>
            </a:bodyPr>
            <a:lstStyle/>
            <a:p>
              <a:pPr marL="222250" indent="-222250" algn="just">
                <a:lnSpc>
                  <a:spcPts val="1600"/>
                </a:lnSpc>
                <a:spcBef>
                  <a:spcPts val="600"/>
                </a:spcBef>
                <a:buFont typeface="Arial" panose="020B0604020202020204" pitchFamily="34" charset="0"/>
                <a:buChar char="•"/>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2012 </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至 </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2014 </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年，依國際原子能總署</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IAEA</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資料，我國</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代表核電廠設備</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可靠度與安全管理力之非計劃性能力損失</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因數（</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UCL</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）及</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代表維護效能之機組能力</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因素（</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UCF</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）指標</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排名世界第 </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，遠優於美國、德國等 </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OECD</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 國家</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marL="222250" indent="-222250" algn="just">
                <a:lnSpc>
                  <a:spcPts val="1600"/>
                </a:lnSpc>
                <a:spcBef>
                  <a:spcPts val="600"/>
                </a:spcBef>
                <a:buFont typeface="Arial" panose="020B0604020202020204" pitchFamily="34" charset="0"/>
                <a:buChar char="•"/>
              </a:pP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2009 </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至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2015 </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年能源密集度年平均下降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2.31%</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，超過每年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 </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目標</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222250" indent="-222250" algn="just">
                <a:lnSpc>
                  <a:spcPts val="1600"/>
                </a:lnSpc>
                <a:spcBef>
                  <a:spcPts val="600"/>
                </a:spcBef>
                <a:buFont typeface="Arial" panose="020B0604020202020204" pitchFamily="34" charset="0"/>
                <a:buChar char="•"/>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2013</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 年 </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 月 </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 日</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正式</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實施高速公路計</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程收費，實施計程收費預估每年可</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產生 </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 億</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元節能減碳</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效益，</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ETC</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系統並於</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2015</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年獲國際橋梁隧道及收費公路協會</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IBTTA</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）最高榮譽首</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獎</a:t>
              </a:r>
              <a:endParaRPr lang="zh-TW" altLang="en-US" sz="1600" u="sng" dirty="0">
                <a:latin typeface="Times New Roman" panose="02020603050405020304" pitchFamily="18" charset="0"/>
                <a:ea typeface="標楷體" panose="03000509000000000000" pitchFamily="65" charset="-120"/>
                <a:cs typeface="Times New Roman" panose="02020603050405020304" pitchFamily="18" charset="0"/>
              </a:endParaRPr>
            </a:p>
            <a:p>
              <a:pPr marL="222250" indent="-222250" algn="just">
                <a:lnSpc>
                  <a:spcPts val="1600"/>
                </a:lnSpc>
                <a:spcBef>
                  <a:spcPts val="600"/>
                </a:spcBef>
                <a:buFont typeface="Arial" panose="020B0604020202020204" pitchFamily="34" charset="0"/>
                <a:buChar char="•"/>
              </a:pP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2015 </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年再生能源發電裝置容量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1489 MW</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，較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2009 </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年成長近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3.9 </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倍</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21" name="文字方塊 20"/>
          <p:cNvSpPr txBox="1"/>
          <p:nvPr/>
        </p:nvSpPr>
        <p:spPr>
          <a:xfrm>
            <a:off x="35497" y="548955"/>
            <a:ext cx="8410310" cy="707886"/>
          </a:xfrm>
          <a:prstGeom prst="rect">
            <a:avLst/>
          </a:prstGeom>
          <a:noFill/>
        </p:spPr>
        <p:txBody>
          <a:bodyPr wrap="square" rtlCol="0">
            <a:spAutoFit/>
          </a:bodyPr>
          <a:lstStyle/>
          <a:p>
            <a:pPr marL="285750" indent="-285750" algn="just">
              <a:buFont typeface="Wingdings" panose="05000000000000000000" pitchFamily="2" charset="2"/>
              <a:buChar char="Ø"/>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面對全球氣候變遷，政府積極推動溫室氣體排放減量、節約能源與綠色能源應用研發，並致力平衡區域發展</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 name="Rectangle 2"/>
          <p:cNvSpPr txBox="1">
            <a:spLocks/>
          </p:cNvSpPr>
          <p:nvPr/>
        </p:nvSpPr>
        <p:spPr bwMode="auto">
          <a:xfrm>
            <a:off x="2183" y="-22551"/>
            <a:ext cx="8360228" cy="64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TW"/>
            </a:defPPr>
            <a:lvl1pPr marL="360000" algn="ctr">
              <a:lnSpc>
                <a:spcPct val="90000"/>
              </a:lnSpc>
              <a:spcBef>
                <a:spcPct val="0"/>
              </a:spcBef>
              <a:tabLst>
                <a:tab pos="2144713" algn="l"/>
              </a:tabLst>
              <a:defRPr kumimoji="1" sz="3200" b="1">
                <a:solidFill>
                  <a:srgbClr val="002060"/>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eaLnBrk="0" hangingPunct="0">
              <a:defRPr kumimoji="1">
                <a:latin typeface="Calibri" pitchFamily="34" charset="0"/>
                <a:ea typeface="新細明體" pitchFamily="18" charset="-120"/>
              </a:defRPr>
            </a:lvl2pPr>
            <a:lvl3pPr marL="1143000" indent="-228600" eaLnBrk="0" hangingPunct="0">
              <a:defRPr kumimoji="1">
                <a:latin typeface="Calibri" pitchFamily="34" charset="0"/>
                <a:ea typeface="新細明體" pitchFamily="18" charset="-120"/>
              </a:defRPr>
            </a:lvl3pPr>
            <a:lvl4pPr marL="1600200" indent="-228600" eaLnBrk="0" hangingPunct="0">
              <a:defRPr kumimoji="1">
                <a:latin typeface="Calibri" pitchFamily="34" charset="0"/>
                <a:ea typeface="新細明體" pitchFamily="18" charset="-120"/>
              </a:defRPr>
            </a:lvl4pPr>
            <a:lvl5pPr marL="2057400" indent="-228600" eaLnBrk="0" hangingPunct="0">
              <a:defRPr kumimoji="1">
                <a:latin typeface="Calibri" pitchFamily="34" charset="0"/>
                <a:ea typeface="新細明體" pitchFamily="18" charset="-120"/>
              </a:defRPr>
            </a:lvl5pPr>
            <a:lvl6pPr marL="2514600" indent="-228600" eaLnBrk="0" fontAlgn="base" hangingPunct="0">
              <a:spcBef>
                <a:spcPct val="0"/>
              </a:spcBef>
              <a:spcAft>
                <a:spcPct val="0"/>
              </a:spcAft>
              <a:defRPr kumimoji="1">
                <a:latin typeface="Calibri" pitchFamily="34" charset="0"/>
                <a:ea typeface="新細明體" pitchFamily="18" charset="-120"/>
              </a:defRPr>
            </a:lvl6pPr>
            <a:lvl7pPr marL="2971800" indent="-228600" eaLnBrk="0" fontAlgn="base" hangingPunct="0">
              <a:spcBef>
                <a:spcPct val="0"/>
              </a:spcBef>
              <a:spcAft>
                <a:spcPct val="0"/>
              </a:spcAft>
              <a:defRPr kumimoji="1">
                <a:latin typeface="Calibri" pitchFamily="34" charset="0"/>
                <a:ea typeface="新細明體" pitchFamily="18" charset="-120"/>
              </a:defRPr>
            </a:lvl7pPr>
            <a:lvl8pPr marL="3429000" indent="-228600" eaLnBrk="0" fontAlgn="base" hangingPunct="0">
              <a:spcBef>
                <a:spcPct val="0"/>
              </a:spcBef>
              <a:spcAft>
                <a:spcPct val="0"/>
              </a:spcAft>
              <a:defRPr kumimoji="1">
                <a:latin typeface="Calibri" pitchFamily="34" charset="0"/>
                <a:ea typeface="新細明體" pitchFamily="18" charset="-120"/>
              </a:defRPr>
            </a:lvl8pPr>
            <a:lvl9pPr marL="3886200" indent="-228600" eaLnBrk="0" fontAlgn="base" hangingPunct="0">
              <a:spcBef>
                <a:spcPct val="0"/>
              </a:spcBef>
              <a:spcAft>
                <a:spcPct val="0"/>
              </a:spcAft>
              <a:defRPr kumimoji="1">
                <a:latin typeface="Calibri" pitchFamily="34" charset="0"/>
                <a:ea typeface="新細明體" pitchFamily="18" charset="-120"/>
              </a:defRPr>
            </a:lvl9pPr>
          </a:lstStyle>
          <a:p>
            <a:r>
              <a:rPr lang="zh-TW" altLang="en-US" dirty="0" smtClean="0">
                <a:solidFill>
                  <a:prstClr val="black"/>
                </a:solidFill>
              </a:rPr>
              <a:t>財經</a:t>
            </a:r>
            <a:r>
              <a:rPr lang="zh-TW" altLang="en-US" dirty="0">
                <a:solidFill>
                  <a:prstClr val="black"/>
                </a:solidFill>
              </a:rPr>
              <a:t>月報會議</a:t>
            </a:r>
            <a:r>
              <a:rPr lang="zh-TW" altLang="en-US" dirty="0" smtClean="0">
                <a:solidFill>
                  <a:prstClr val="black"/>
                </a:solidFill>
              </a:rPr>
              <a:t>成果－</a:t>
            </a:r>
            <a:r>
              <a:rPr lang="zh-TW" altLang="en-US" sz="2800" dirty="0">
                <a:solidFill>
                  <a:prstClr val="black"/>
                </a:solidFill>
              </a:rPr>
              <a:t>營造永續環境</a:t>
            </a:r>
            <a:r>
              <a:rPr lang="zh-TW" altLang="en-US" sz="2800" dirty="0" smtClean="0">
                <a:solidFill>
                  <a:prstClr val="black"/>
                </a:solidFill>
              </a:rPr>
              <a:t>（</a:t>
            </a:r>
            <a:r>
              <a:rPr lang="en-US" altLang="zh-TW" sz="2800" dirty="0" smtClean="0">
                <a:solidFill>
                  <a:prstClr val="black"/>
                </a:solidFill>
              </a:rPr>
              <a:t>1/2</a:t>
            </a:r>
            <a:r>
              <a:rPr lang="zh-TW" altLang="en-US" sz="2800" dirty="0" smtClean="0">
                <a:solidFill>
                  <a:prstClr val="black"/>
                </a:solidFill>
              </a:rPr>
              <a:t>）</a:t>
            </a:r>
            <a:endParaRPr lang="zh-TW" altLang="en-US" sz="2800" dirty="0">
              <a:solidFill>
                <a:prstClr val="black"/>
              </a:solidFill>
            </a:endParaRPr>
          </a:p>
        </p:txBody>
      </p:sp>
    </p:spTree>
    <p:extLst>
      <p:ext uri="{BB962C8B-B14F-4D97-AF65-F5344CB8AC3E}">
        <p14:creationId xmlns:p14="http://schemas.microsoft.com/office/powerpoint/2010/main" val="36126302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群組 10"/>
          <p:cNvGrpSpPr/>
          <p:nvPr/>
        </p:nvGrpSpPr>
        <p:grpSpPr>
          <a:xfrm>
            <a:off x="65776" y="795306"/>
            <a:ext cx="8891247" cy="5313217"/>
            <a:chOff x="24153" y="3861049"/>
            <a:chExt cx="8891247" cy="5313217"/>
          </a:xfrm>
        </p:grpSpPr>
        <p:sp>
          <p:nvSpPr>
            <p:cNvPr id="13" name="手繪多邊形 12"/>
            <p:cNvSpPr/>
            <p:nvPr/>
          </p:nvSpPr>
          <p:spPr bwMode="auto">
            <a:xfrm>
              <a:off x="270684" y="4361417"/>
              <a:ext cx="8644716" cy="4812849"/>
            </a:xfrm>
            <a:custGeom>
              <a:avLst/>
              <a:gdLst>
                <a:gd name="connsiteX0" fmla="*/ 0 w 7929263"/>
                <a:gd name="connsiteY0" fmla="*/ 0 h 1480500"/>
                <a:gd name="connsiteX1" fmla="*/ 7929263 w 7929263"/>
                <a:gd name="connsiteY1" fmla="*/ 0 h 1480500"/>
                <a:gd name="connsiteX2" fmla="*/ 7929263 w 7929263"/>
                <a:gd name="connsiteY2" fmla="*/ 1480500 h 1480500"/>
                <a:gd name="connsiteX3" fmla="*/ 0 w 7929263"/>
                <a:gd name="connsiteY3" fmla="*/ 1480500 h 1480500"/>
                <a:gd name="connsiteX4" fmla="*/ 0 w 7929263"/>
                <a:gd name="connsiteY4" fmla="*/ 0 h 148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9263" h="1480500">
                  <a:moveTo>
                    <a:pt x="0" y="0"/>
                  </a:moveTo>
                  <a:lnTo>
                    <a:pt x="7929263" y="0"/>
                  </a:lnTo>
                  <a:lnTo>
                    <a:pt x="7929263" y="1480500"/>
                  </a:lnTo>
                  <a:lnTo>
                    <a:pt x="0" y="1480500"/>
                  </a:lnTo>
                  <a:lnTo>
                    <a:pt x="0" y="0"/>
                  </a:lnTo>
                  <a:close/>
                </a:path>
              </a:pathLst>
            </a:custGeom>
            <a:solidFill>
              <a:sysClr val="window" lastClr="FFFFFF">
                <a:hueOff val="0"/>
                <a:satOff val="0"/>
                <a:lumOff val="0"/>
              </a:sysClr>
            </a:solidFill>
            <a:ln w="25400" cap="flat" cmpd="sng" algn="ctr">
              <a:solidFill>
                <a:srgbClr val="00B0F0"/>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lIns="216000" tIns="0" rIns="108000" bIns="0" spcCol="1270" anchor="ctr"/>
            <a:lstStyle/>
            <a:p>
              <a:pPr marL="444500" lvl="1" indent="-177800" algn="just" defTabSz="800100">
                <a:lnSpc>
                  <a:spcPts val="2000"/>
                </a:lnSpc>
                <a:spcAft>
                  <a:spcPts val="0"/>
                </a:spcAft>
                <a:buFontTx/>
                <a:buChar char="••"/>
              </a:pPr>
              <a:endParaRPr kumimoji="0" lang="zh-TW" altLang="en-US" sz="1600" b="1" dirty="0">
                <a:solidFill>
                  <a:schemeClr val="tx1"/>
                </a:solidFill>
                <a:latin typeface="標楷體" panose="03000509000000000000" pitchFamily="65" charset="-120"/>
                <a:ea typeface="標楷體" panose="03000509000000000000" pitchFamily="65" charset="-120"/>
              </a:endParaRPr>
            </a:p>
          </p:txBody>
        </p:sp>
        <p:grpSp>
          <p:nvGrpSpPr>
            <p:cNvPr id="14" name="群組 13"/>
            <p:cNvGrpSpPr/>
            <p:nvPr/>
          </p:nvGrpSpPr>
          <p:grpSpPr>
            <a:xfrm>
              <a:off x="24153" y="3861049"/>
              <a:ext cx="2278223" cy="720079"/>
              <a:chOff x="23161" y="4800568"/>
              <a:chExt cx="1909426" cy="874663"/>
            </a:xfrm>
          </p:grpSpPr>
          <p:sp>
            <p:nvSpPr>
              <p:cNvPr id="16" name="＞形箭號 15"/>
              <p:cNvSpPr/>
              <p:nvPr/>
            </p:nvSpPr>
            <p:spPr bwMode="auto">
              <a:xfrm>
                <a:off x="23161" y="4800568"/>
                <a:ext cx="1871999" cy="785286"/>
              </a:xfrm>
              <a:prstGeom prst="chevron">
                <a:avLst>
                  <a:gd name="adj" fmla="val 35715"/>
                </a:avLst>
              </a:prstGeom>
              <a:solidFill>
                <a:srgbClr val="00B0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endParaRPr kumimoji="0" lang="zh-TW" altLang="en-US" kern="0">
                  <a:ea typeface="微軟正黑體" panose="020B0604030504040204" pitchFamily="34" charset="-120"/>
                </a:endParaRPr>
              </a:p>
            </p:txBody>
          </p:sp>
          <p:sp>
            <p:nvSpPr>
              <p:cNvPr id="17" name="圓角矩形 16"/>
              <p:cNvSpPr/>
              <p:nvPr/>
            </p:nvSpPr>
            <p:spPr bwMode="auto">
              <a:xfrm>
                <a:off x="385722" y="5076059"/>
                <a:ext cx="1546865" cy="599172"/>
              </a:xfrm>
              <a:prstGeom prst="roundRect">
                <a:avLst/>
              </a:prstGeom>
              <a:solidFill>
                <a:sysClr val="window" lastClr="FFFFFF"/>
              </a:solidFill>
              <a:ln w="25400" cap="flat" cmpd="sng" algn="ctr">
                <a:solidFill>
                  <a:srgbClr val="00B0F0"/>
                </a:solidFill>
                <a:prstDash val="solid"/>
              </a:ln>
              <a:effectLst/>
            </p:spPr>
            <p:txBody>
              <a:bodyPr lIns="0" tIns="0" rIns="0" bIns="0" anchor="ctr"/>
              <a:lstStyle/>
              <a:p>
                <a:pPr algn="ctr">
                  <a:lnSpc>
                    <a:spcPct val="110000"/>
                  </a:lnSpc>
                  <a:defRPr/>
                </a:pPr>
                <a:r>
                  <a:rPr lang="zh-TW" altLang="en-US" sz="2400" b="1" kern="0" dirty="0">
                    <a:latin typeface="標楷體" panose="03000509000000000000" pitchFamily="65" charset="-120"/>
                    <a:ea typeface="標楷體" panose="03000509000000000000" pitchFamily="65" charset="-120"/>
                  </a:rPr>
                  <a:t>區域平衡</a:t>
                </a:r>
              </a:p>
            </p:txBody>
          </p:sp>
        </p:grpSp>
        <p:sp>
          <p:nvSpPr>
            <p:cNvPr id="15" name="矩形 14"/>
            <p:cNvSpPr/>
            <p:nvPr/>
          </p:nvSpPr>
          <p:spPr>
            <a:xfrm>
              <a:off x="270684" y="4680600"/>
              <a:ext cx="8437888" cy="4493666"/>
            </a:xfrm>
            <a:prstGeom prst="rect">
              <a:avLst/>
            </a:prstGeom>
          </p:spPr>
          <p:txBody>
            <a:bodyPr wrap="square">
              <a:spAutoFit/>
            </a:bodyPr>
            <a:lstStyle/>
            <a:p>
              <a:pPr marL="222250" lvl="0" indent="-222250" algn="just">
                <a:spcBef>
                  <a:spcPts val="300"/>
                </a:spcBef>
                <a:buFont typeface="Arial" panose="020B0604020202020204" pitchFamily="34" charset="0"/>
                <a:buChar char="•"/>
              </a:pP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2009</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 至</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2015 </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年底止</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「愛台</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12 </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建設總體計畫」投資總達成率</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 92.05%</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，其中，民間投資</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1.2</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兆元</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已實際吸引民間投入</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1.53</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兆元，累計達成率</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127.58%</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，已超過原定目標</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marL="222250" lvl="0" indent="-222250" algn="just">
                <a:spcBef>
                  <a:spcPts val="300"/>
                </a:spcBef>
                <a:buFont typeface="Arial" panose="020B0604020202020204" pitchFamily="34" charset="0"/>
                <a:buChar cha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臺北捷運之捷運行車可靠度</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指標（</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MKBF</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）名列世界前茅，並於</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2004</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年至</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2008</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年均保持世界</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第一</a:t>
              </a:r>
              <a:endParaRPr lang="en-US" altLang="zh-TW" sz="1600" b="1" dirty="0" smtClean="0">
                <a:latin typeface="Times New Roman" panose="02020603050405020304" pitchFamily="18" charset="0"/>
                <a:ea typeface="標楷體" panose="03000509000000000000" pitchFamily="65" charset="-120"/>
                <a:cs typeface="Times New Roman" panose="02020603050405020304" pitchFamily="18" charset="0"/>
              </a:endParaRPr>
            </a:p>
            <a:p>
              <a:pPr marL="180975" indent="-180975" algn="just">
                <a:lnSpc>
                  <a:spcPts val="2000"/>
                </a:lnSpc>
                <a:spcBef>
                  <a:spcPts val="600"/>
                </a:spcBef>
                <a:buFont typeface="Arial" panose="020B0604020202020204" pitchFamily="34" charset="0"/>
                <a:buChar char="•"/>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2009</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年 至 </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2012</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 年推動「原住民族基礎建設方案」， </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 年投入 </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530</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 億元，重建原住民族家園及推動國土保育，包括</a:t>
              </a:r>
              <a:r>
                <a:rPr lang="zh-TW" altLang="en-US" sz="1600" dirty="0" smtClean="0">
                  <a:latin typeface="Times New Roman" panose="02020603050405020304" pitchFamily="18" charset="0"/>
                  <a:ea typeface="標楷體"/>
                  <a:cs typeface="Times New Roman" panose="02020603050405020304" pitchFamily="18" charset="0"/>
                </a:rPr>
                <a:t>：辦理原住民地區新植造林面積約</a:t>
              </a:r>
              <a:r>
                <a:rPr lang="en-US" altLang="zh-TW" sz="1600" dirty="0" smtClean="0">
                  <a:latin typeface="Times New Roman" panose="02020603050405020304" pitchFamily="18" charset="0"/>
                  <a:ea typeface="標楷體"/>
                  <a:cs typeface="Times New Roman" panose="02020603050405020304" pitchFamily="18" charset="0"/>
                </a:rPr>
                <a:t>732</a:t>
              </a:r>
              <a:r>
                <a:rPr lang="zh-TW" altLang="en-US" sz="1600" dirty="0" smtClean="0">
                  <a:latin typeface="Times New Roman" panose="02020603050405020304" pitchFamily="18" charset="0"/>
                  <a:ea typeface="標楷體"/>
                  <a:cs typeface="Times New Roman" panose="02020603050405020304" pitchFamily="18" charset="0"/>
                </a:rPr>
                <a:t>公頃、撫育管理面積約</a:t>
              </a:r>
              <a:r>
                <a:rPr lang="en-US" altLang="zh-TW" sz="1600" dirty="0" smtClean="0">
                  <a:latin typeface="Times New Roman" panose="02020603050405020304" pitchFamily="18" charset="0"/>
                  <a:ea typeface="標楷體"/>
                  <a:cs typeface="Times New Roman" panose="02020603050405020304" pitchFamily="18" charset="0"/>
                </a:rPr>
                <a:t>2610</a:t>
              </a:r>
              <a:r>
                <a:rPr lang="zh-TW" altLang="en-US" sz="1600" dirty="0" smtClean="0">
                  <a:latin typeface="Times New Roman" panose="02020603050405020304" pitchFamily="18" charset="0"/>
                  <a:ea typeface="標楷體"/>
                  <a:cs typeface="Times New Roman" panose="02020603050405020304" pitchFamily="18" charset="0"/>
                </a:rPr>
                <a:t>公頃等保育工作</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180975" indent="-180975" algn="just">
                <a:lnSpc>
                  <a:spcPts val="2000"/>
                </a:lnSpc>
                <a:spcBef>
                  <a:spcPts val="600"/>
                </a:spcBef>
                <a:buFont typeface="Arial" panose="020B0604020202020204" pitchFamily="34" charset="0"/>
                <a:buChar char="•"/>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2011</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年設置花東地區永續發展基金，預計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 年投入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400</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 億元，並於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2014</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 年核定「花東產業六級化發展方案」，協助地方產業質量優化，拓展花東品牌與通路，創造在地就業機會，增加長期觀光旅遊人次</a:t>
              </a:r>
            </a:p>
            <a:p>
              <a:pPr marL="222250" lvl="0" indent="-222250" algn="just">
                <a:spcBef>
                  <a:spcPts val="300"/>
                </a:spcBef>
                <a:buFont typeface="Arial" panose="020B0604020202020204" pitchFamily="34" charset="0"/>
                <a:buChar char="•"/>
              </a:pP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2013 </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年五</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楊高架全線通車，建設期程提前</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個月完工並</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節省 </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298 </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億</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經費，通車後平均車速</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達 </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80 </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公里</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以上，五股至楊梅尖峰時間可縮短半小時車程，並</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榮獲 </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2015 </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國際</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道路協會全球道路成就獎設計類</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獎項</a:t>
              </a:r>
              <a:endParaRPr lang="zh-TW" altLang="en-US" sz="1600" b="1" dirty="0">
                <a:latin typeface="Times New Roman" panose="02020603050405020304" pitchFamily="18" charset="0"/>
                <a:ea typeface="標楷體" panose="03000509000000000000" pitchFamily="65" charset="-120"/>
                <a:cs typeface="Times New Roman" panose="02020603050405020304" pitchFamily="18" charset="0"/>
              </a:endParaRPr>
            </a:p>
            <a:p>
              <a:pPr marL="180975" indent="-180975" algn="just">
                <a:lnSpc>
                  <a:spcPts val="2000"/>
                </a:lnSpc>
                <a:spcBef>
                  <a:spcPts val="600"/>
                </a:spcBef>
                <a:buFont typeface="Arial" panose="020B0604020202020204" pitchFamily="34" charset="0"/>
                <a:buChar char="•"/>
              </a:pP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2014 </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年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 月「花東線鐵路瓶頸路段雙軌化暨全線電氣化計畫」 購置之普悠瑪號加入營運行駛，臺北至臺東全程縮短為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3.5 </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小時，運能提升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18%</a:t>
              </a:r>
            </a:p>
            <a:p>
              <a:pPr marL="180975" indent="-180975" algn="just">
                <a:lnSpc>
                  <a:spcPts val="2000"/>
                </a:lnSpc>
                <a:spcBef>
                  <a:spcPts val="600"/>
                </a:spcBef>
                <a:buFont typeface="Arial" panose="020B0604020202020204" pitchFamily="34" charset="0"/>
                <a:buChar char="•"/>
              </a:pP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2015 </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年高鐵苗栗、彰化、雲林站通車啟用，有助促進三站所在地區之觀光旅遊發展</a:t>
              </a:r>
            </a:p>
          </p:txBody>
        </p:sp>
      </p:grpSp>
      <p:sp>
        <p:nvSpPr>
          <p:cNvPr id="12" name="Rectangle 2"/>
          <p:cNvSpPr txBox="1">
            <a:spLocks/>
          </p:cNvSpPr>
          <p:nvPr/>
        </p:nvSpPr>
        <p:spPr bwMode="auto">
          <a:xfrm>
            <a:off x="19122" y="111889"/>
            <a:ext cx="8360228" cy="64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TW"/>
            </a:defPPr>
            <a:lvl1pPr marL="360000" algn="ctr">
              <a:lnSpc>
                <a:spcPct val="90000"/>
              </a:lnSpc>
              <a:spcBef>
                <a:spcPct val="0"/>
              </a:spcBef>
              <a:tabLst>
                <a:tab pos="2144713" algn="l"/>
              </a:tabLst>
              <a:defRPr kumimoji="1" sz="3200" b="1">
                <a:solidFill>
                  <a:srgbClr val="002060"/>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eaLnBrk="0" hangingPunct="0">
              <a:defRPr kumimoji="1">
                <a:latin typeface="Calibri" pitchFamily="34" charset="0"/>
                <a:ea typeface="新細明體" pitchFamily="18" charset="-120"/>
              </a:defRPr>
            </a:lvl2pPr>
            <a:lvl3pPr marL="1143000" indent="-228600" eaLnBrk="0" hangingPunct="0">
              <a:defRPr kumimoji="1">
                <a:latin typeface="Calibri" pitchFamily="34" charset="0"/>
                <a:ea typeface="新細明體" pitchFamily="18" charset="-120"/>
              </a:defRPr>
            </a:lvl3pPr>
            <a:lvl4pPr marL="1600200" indent="-228600" eaLnBrk="0" hangingPunct="0">
              <a:defRPr kumimoji="1">
                <a:latin typeface="Calibri" pitchFamily="34" charset="0"/>
                <a:ea typeface="新細明體" pitchFamily="18" charset="-120"/>
              </a:defRPr>
            </a:lvl4pPr>
            <a:lvl5pPr marL="2057400" indent="-228600" eaLnBrk="0" hangingPunct="0">
              <a:defRPr kumimoji="1">
                <a:latin typeface="Calibri" pitchFamily="34" charset="0"/>
                <a:ea typeface="新細明體" pitchFamily="18" charset="-120"/>
              </a:defRPr>
            </a:lvl5pPr>
            <a:lvl6pPr marL="2514600" indent="-228600" eaLnBrk="0" fontAlgn="base" hangingPunct="0">
              <a:spcBef>
                <a:spcPct val="0"/>
              </a:spcBef>
              <a:spcAft>
                <a:spcPct val="0"/>
              </a:spcAft>
              <a:defRPr kumimoji="1">
                <a:latin typeface="Calibri" pitchFamily="34" charset="0"/>
                <a:ea typeface="新細明體" pitchFamily="18" charset="-120"/>
              </a:defRPr>
            </a:lvl6pPr>
            <a:lvl7pPr marL="2971800" indent="-228600" eaLnBrk="0" fontAlgn="base" hangingPunct="0">
              <a:spcBef>
                <a:spcPct val="0"/>
              </a:spcBef>
              <a:spcAft>
                <a:spcPct val="0"/>
              </a:spcAft>
              <a:defRPr kumimoji="1">
                <a:latin typeface="Calibri" pitchFamily="34" charset="0"/>
                <a:ea typeface="新細明體" pitchFamily="18" charset="-120"/>
              </a:defRPr>
            </a:lvl7pPr>
            <a:lvl8pPr marL="3429000" indent="-228600" eaLnBrk="0" fontAlgn="base" hangingPunct="0">
              <a:spcBef>
                <a:spcPct val="0"/>
              </a:spcBef>
              <a:spcAft>
                <a:spcPct val="0"/>
              </a:spcAft>
              <a:defRPr kumimoji="1">
                <a:latin typeface="Calibri" pitchFamily="34" charset="0"/>
                <a:ea typeface="新細明體" pitchFamily="18" charset="-120"/>
              </a:defRPr>
            </a:lvl8pPr>
            <a:lvl9pPr marL="3886200" indent="-228600" eaLnBrk="0" fontAlgn="base" hangingPunct="0">
              <a:spcBef>
                <a:spcPct val="0"/>
              </a:spcBef>
              <a:spcAft>
                <a:spcPct val="0"/>
              </a:spcAft>
              <a:defRPr kumimoji="1">
                <a:latin typeface="Calibri" pitchFamily="34" charset="0"/>
                <a:ea typeface="新細明體" pitchFamily="18" charset="-120"/>
              </a:defRPr>
            </a:lvl9pPr>
          </a:lstStyle>
          <a:p>
            <a:r>
              <a:rPr lang="zh-TW" altLang="en-US" dirty="0" smtClean="0">
                <a:solidFill>
                  <a:prstClr val="black"/>
                </a:solidFill>
              </a:rPr>
              <a:t>財經</a:t>
            </a:r>
            <a:r>
              <a:rPr lang="zh-TW" altLang="en-US" dirty="0">
                <a:solidFill>
                  <a:prstClr val="black"/>
                </a:solidFill>
              </a:rPr>
              <a:t>月報會議</a:t>
            </a:r>
            <a:r>
              <a:rPr lang="zh-TW" altLang="en-US" dirty="0" smtClean="0">
                <a:solidFill>
                  <a:prstClr val="black"/>
                </a:solidFill>
              </a:rPr>
              <a:t>成果－</a:t>
            </a:r>
            <a:r>
              <a:rPr lang="zh-TW" altLang="en-US" sz="2800" dirty="0">
                <a:solidFill>
                  <a:prstClr val="black"/>
                </a:solidFill>
              </a:rPr>
              <a:t>營造永續環境</a:t>
            </a:r>
            <a:r>
              <a:rPr lang="zh-TW" altLang="en-US" sz="2800" dirty="0" smtClean="0">
                <a:solidFill>
                  <a:prstClr val="black"/>
                </a:solidFill>
              </a:rPr>
              <a:t>（</a:t>
            </a:r>
            <a:r>
              <a:rPr lang="en-US" altLang="zh-TW" sz="2800" dirty="0" smtClean="0">
                <a:solidFill>
                  <a:prstClr val="black"/>
                </a:solidFill>
              </a:rPr>
              <a:t>2/2</a:t>
            </a:r>
            <a:r>
              <a:rPr lang="zh-TW" altLang="en-US" sz="2800" dirty="0" smtClean="0">
                <a:solidFill>
                  <a:prstClr val="black"/>
                </a:solidFill>
              </a:rPr>
              <a:t>）</a:t>
            </a:r>
            <a:endParaRPr lang="zh-TW" altLang="en-US" sz="2800" dirty="0">
              <a:solidFill>
                <a:prstClr val="black"/>
              </a:solidFill>
            </a:endParaRPr>
          </a:p>
        </p:txBody>
      </p:sp>
    </p:spTree>
    <p:extLst>
      <p:ext uri="{BB962C8B-B14F-4D97-AF65-F5344CB8AC3E}">
        <p14:creationId xmlns:p14="http://schemas.microsoft.com/office/powerpoint/2010/main" val="416161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字方塊 1"/>
          <p:cNvSpPr txBox="1">
            <a:spLocks noChangeArrowheads="1"/>
          </p:cNvSpPr>
          <p:nvPr/>
        </p:nvSpPr>
        <p:spPr bwMode="auto">
          <a:xfrm>
            <a:off x="149996" y="648506"/>
            <a:ext cx="85256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marL="457200" indent="-457200" algn="just" hangingPunct="0">
              <a:spcBef>
                <a:spcPts val="1800"/>
              </a:spcBef>
              <a:spcAft>
                <a:spcPts val="600"/>
              </a:spcAft>
              <a:buSzPct val="80000"/>
              <a:buFont typeface="Wingdings" panose="05000000000000000000" pitchFamily="2" charset="2"/>
              <a:buChar char="u"/>
            </a:pP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政府近年來</a:t>
            </a:r>
            <a:r>
              <a:rPr lang="zh-TW" altLang="en-US" sz="20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以和平與務實態度推動兩岸合作，促進兩岸在經濟、交通等各面向</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合作，同時促進區域和平</a:t>
            </a:r>
            <a:r>
              <a:rPr lang="zh-TW" altLang="en-US" sz="20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穩定</a:t>
            </a:r>
            <a:endPar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29" name="群組 28"/>
          <p:cNvGrpSpPr/>
          <p:nvPr/>
        </p:nvGrpSpPr>
        <p:grpSpPr>
          <a:xfrm>
            <a:off x="28458" y="1370803"/>
            <a:ext cx="8893570" cy="4999000"/>
            <a:chOff x="54488" y="472734"/>
            <a:chExt cx="8893570" cy="4999000"/>
          </a:xfrm>
        </p:grpSpPr>
        <p:grpSp>
          <p:nvGrpSpPr>
            <p:cNvPr id="30" name="群組 29"/>
            <p:cNvGrpSpPr/>
            <p:nvPr/>
          </p:nvGrpSpPr>
          <p:grpSpPr>
            <a:xfrm>
              <a:off x="54488" y="472734"/>
              <a:ext cx="8893570" cy="4999000"/>
              <a:chOff x="54488" y="440727"/>
              <a:chExt cx="8893570" cy="4999000"/>
            </a:xfrm>
          </p:grpSpPr>
          <p:sp>
            <p:nvSpPr>
              <p:cNvPr id="32" name="手繪多邊形 31"/>
              <p:cNvSpPr/>
              <p:nvPr/>
            </p:nvSpPr>
            <p:spPr bwMode="auto">
              <a:xfrm>
                <a:off x="378612" y="980727"/>
                <a:ext cx="8569446" cy="4459000"/>
              </a:xfrm>
              <a:custGeom>
                <a:avLst/>
                <a:gdLst>
                  <a:gd name="connsiteX0" fmla="*/ 0 w 7929263"/>
                  <a:gd name="connsiteY0" fmla="*/ 0 h 1480500"/>
                  <a:gd name="connsiteX1" fmla="*/ 7929263 w 7929263"/>
                  <a:gd name="connsiteY1" fmla="*/ 0 h 1480500"/>
                  <a:gd name="connsiteX2" fmla="*/ 7929263 w 7929263"/>
                  <a:gd name="connsiteY2" fmla="*/ 1480500 h 1480500"/>
                  <a:gd name="connsiteX3" fmla="*/ 0 w 7929263"/>
                  <a:gd name="connsiteY3" fmla="*/ 1480500 h 1480500"/>
                  <a:gd name="connsiteX4" fmla="*/ 0 w 7929263"/>
                  <a:gd name="connsiteY4" fmla="*/ 0 h 148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9263" h="1480500">
                    <a:moveTo>
                      <a:pt x="0" y="0"/>
                    </a:moveTo>
                    <a:lnTo>
                      <a:pt x="7929263" y="0"/>
                    </a:lnTo>
                    <a:lnTo>
                      <a:pt x="7929263" y="1480500"/>
                    </a:lnTo>
                    <a:lnTo>
                      <a:pt x="0" y="1480500"/>
                    </a:lnTo>
                    <a:lnTo>
                      <a:pt x="0" y="0"/>
                    </a:lnTo>
                    <a:close/>
                  </a:path>
                </a:pathLst>
              </a:custGeom>
              <a:solidFill>
                <a:sysClr val="window" lastClr="FFFFFF">
                  <a:hueOff val="0"/>
                  <a:satOff val="0"/>
                  <a:lumOff val="0"/>
                </a:sysClr>
              </a:solidFill>
              <a:ln w="25400" cap="flat" cmpd="sng" algn="ctr">
                <a:solidFill>
                  <a:srgbClr val="00B0F0"/>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lIns="216000" tIns="0" rIns="108000" bIns="0" spcCol="1270" anchor="t" anchorCtr="0"/>
              <a:lstStyle/>
              <a:p>
                <a:pPr marL="360000" lvl="1" indent="-360000" defTabSz="800100">
                  <a:buFont typeface="Wingdings" panose="05000000000000000000" pitchFamily="2" charset="2"/>
                  <a:buChar char="Ø"/>
                </a:pPr>
                <a:endParaRPr lang="en-US" altLang="zh-TW" sz="1000" dirty="0" smtClean="0">
                  <a:solidFill>
                    <a:prstClr val="black"/>
                  </a:solidFill>
                  <a:latin typeface="Times New Roman" panose="02020603050405020304" pitchFamily="18" charset="0"/>
                  <a:ea typeface="標楷體" panose="03000509000000000000" pitchFamily="65" charset="-120"/>
                </a:endParaRPr>
              </a:p>
            </p:txBody>
          </p:sp>
          <p:grpSp>
            <p:nvGrpSpPr>
              <p:cNvPr id="33" name="群組 32"/>
              <p:cNvGrpSpPr/>
              <p:nvPr/>
            </p:nvGrpSpPr>
            <p:grpSpPr>
              <a:xfrm>
                <a:off x="54488" y="440727"/>
                <a:ext cx="2016000" cy="649254"/>
                <a:chOff x="80901" y="988252"/>
                <a:chExt cx="2345244" cy="556007"/>
              </a:xfrm>
            </p:grpSpPr>
            <p:sp>
              <p:nvSpPr>
                <p:cNvPr id="35" name="＞形箭號 34"/>
                <p:cNvSpPr/>
                <p:nvPr/>
              </p:nvSpPr>
              <p:spPr bwMode="auto">
                <a:xfrm>
                  <a:off x="80901" y="988252"/>
                  <a:ext cx="2345244" cy="462444"/>
                </a:xfrm>
                <a:prstGeom prst="chevron">
                  <a:avLst>
                    <a:gd name="adj" fmla="val 35715"/>
                  </a:avLst>
                </a:prstGeom>
                <a:solidFill>
                  <a:srgbClr val="00B0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0" rIns="0" anchor="ctr"/>
                <a:lstStyle/>
                <a:p>
                  <a:pPr algn="ctr">
                    <a:defRPr/>
                  </a:pPr>
                  <a:endParaRPr lang="zh-TW" altLang="en-US" kern="0">
                    <a:solidFill>
                      <a:prstClr val="black"/>
                    </a:solidFill>
                    <a:ea typeface="微軟正黑體" panose="020B0604030504040204" pitchFamily="34" charset="-120"/>
                  </a:endParaRPr>
                </a:p>
              </p:txBody>
            </p:sp>
            <p:sp>
              <p:nvSpPr>
                <p:cNvPr id="36" name="圓角矩形 35"/>
                <p:cNvSpPr/>
                <p:nvPr/>
              </p:nvSpPr>
              <p:spPr bwMode="auto">
                <a:xfrm>
                  <a:off x="750971" y="1174304"/>
                  <a:ext cx="1675174" cy="369955"/>
                </a:xfrm>
                <a:prstGeom prst="roundRect">
                  <a:avLst/>
                </a:prstGeom>
                <a:solidFill>
                  <a:sysClr val="window" lastClr="FFFFFF"/>
                </a:solidFill>
                <a:ln w="25400" cap="flat" cmpd="sng" algn="ctr">
                  <a:solidFill>
                    <a:srgbClr val="00B0F0"/>
                  </a:solidFill>
                  <a:prstDash val="solid"/>
                </a:ln>
                <a:effectLst/>
              </p:spPr>
              <p:txBody>
                <a:bodyPr lIns="0" tIns="0" rIns="0" bIns="0" anchor="ctr"/>
                <a:lstStyle/>
                <a:p>
                  <a:pPr algn="ctr">
                    <a:lnSpc>
                      <a:spcPct val="110000"/>
                    </a:lnSpc>
                    <a:defRPr/>
                  </a:pPr>
                  <a:r>
                    <a:rPr lang="zh-TW" altLang="en-US" sz="2200" b="1" kern="0" dirty="0">
                      <a:solidFill>
                        <a:prstClr val="black"/>
                      </a:solidFill>
                      <a:latin typeface="標楷體" panose="03000509000000000000" pitchFamily="65" charset="-120"/>
                      <a:ea typeface="標楷體" panose="03000509000000000000" pitchFamily="65" charset="-120"/>
                    </a:rPr>
                    <a:t>兩岸交流</a:t>
                  </a:r>
                </a:p>
              </p:txBody>
            </p:sp>
          </p:grpSp>
        </p:grpSp>
        <p:sp>
          <p:nvSpPr>
            <p:cNvPr id="31" name="文字方塊 30"/>
            <p:cNvSpPr txBox="1"/>
            <p:nvPr/>
          </p:nvSpPr>
          <p:spPr>
            <a:xfrm>
              <a:off x="378612" y="1168675"/>
              <a:ext cx="8569446" cy="3990836"/>
            </a:xfrm>
            <a:prstGeom prst="rect">
              <a:avLst/>
            </a:prstGeom>
            <a:noFill/>
          </p:spPr>
          <p:txBody>
            <a:bodyPr wrap="square" rtlCol="0">
              <a:spAutoFit/>
            </a:bodyPr>
            <a:lstStyle/>
            <a:p>
              <a:pPr marL="174625" lvl="1" indent="-174625">
                <a:lnSpc>
                  <a:spcPts val="2000"/>
                </a:lnSpc>
                <a:spcBef>
                  <a:spcPts val="600"/>
                </a:spcBef>
                <a:buFont typeface="Arial" panose="020B0604020202020204" pitchFamily="34" charset="0"/>
                <a:buChar char="•"/>
              </a:pPr>
              <a:r>
                <a:rPr lang="zh-TW" altLang="en-US" sz="1600" dirty="0" smtClean="0">
                  <a:solidFill>
                    <a:prstClr val="black"/>
                  </a:solidFill>
                  <a:latin typeface="Times New Roman" panose="02020603050405020304" pitchFamily="18" charset="0"/>
                  <a:ea typeface="標楷體" panose="03000509000000000000" pitchFamily="65" charset="-120"/>
                </a:rPr>
                <a:t>兩岸</a:t>
              </a:r>
              <a:r>
                <a:rPr lang="zh-TW" altLang="en-US" sz="1600" dirty="0">
                  <a:solidFill>
                    <a:prstClr val="black"/>
                  </a:solidFill>
                  <a:latin typeface="Times New Roman" panose="02020603050405020304" pitchFamily="18" charset="0"/>
                  <a:ea typeface="標楷體" panose="03000509000000000000" pitchFamily="65" charset="-120"/>
                </a:rPr>
                <a:t>簽署 </a:t>
              </a:r>
              <a:r>
                <a:rPr lang="en-US" altLang="zh-TW" sz="1600" dirty="0">
                  <a:solidFill>
                    <a:prstClr val="black"/>
                  </a:solidFill>
                  <a:latin typeface="Times New Roman" panose="02020603050405020304" pitchFamily="18" charset="0"/>
                  <a:ea typeface="標楷體" panose="03000509000000000000" pitchFamily="65" charset="-120"/>
                </a:rPr>
                <a:t>23 </a:t>
              </a:r>
              <a:r>
                <a:rPr lang="zh-TW" altLang="en-US" sz="1600" dirty="0">
                  <a:solidFill>
                    <a:prstClr val="black"/>
                  </a:solidFill>
                  <a:latin typeface="Times New Roman" panose="02020603050405020304" pitchFamily="18" charset="0"/>
                  <a:ea typeface="標楷體" panose="03000509000000000000" pitchFamily="65" charset="-120"/>
                </a:rPr>
                <a:t>項協議及達成 </a:t>
              </a:r>
              <a:r>
                <a:rPr lang="en-US" altLang="zh-TW" sz="1600" dirty="0">
                  <a:solidFill>
                    <a:prstClr val="black"/>
                  </a:solidFill>
                  <a:latin typeface="Times New Roman" panose="02020603050405020304" pitchFamily="18" charset="0"/>
                  <a:ea typeface="標楷體" panose="03000509000000000000" pitchFamily="65" charset="-120"/>
                </a:rPr>
                <a:t>2 </a:t>
              </a:r>
              <a:r>
                <a:rPr lang="zh-TW" altLang="en-US" sz="1600" dirty="0">
                  <a:solidFill>
                    <a:prstClr val="black"/>
                  </a:solidFill>
                  <a:latin typeface="Times New Roman" panose="02020603050405020304" pitchFamily="18" charset="0"/>
                  <a:ea typeface="標楷體" panose="03000509000000000000" pitchFamily="65" charset="-120"/>
                </a:rPr>
                <a:t>項共識，</a:t>
              </a:r>
              <a:r>
                <a:rPr lang="zh-TW" altLang="en-US" sz="1600" dirty="0" smtClean="0">
                  <a:solidFill>
                    <a:prstClr val="black"/>
                  </a:solidFill>
                  <a:latin typeface="Times New Roman" panose="02020603050405020304" pitchFamily="18" charset="0"/>
                  <a:ea typeface="標楷體" panose="03000509000000000000" pitchFamily="65" charset="-120"/>
                </a:rPr>
                <a:t>包括</a:t>
              </a:r>
              <a:r>
                <a:rPr lang="en-US" altLang="zh-TW" sz="1600" dirty="0" smtClean="0">
                  <a:solidFill>
                    <a:prstClr val="black"/>
                  </a:solidFill>
                  <a:latin typeface="Times New Roman" panose="02020603050405020304" pitchFamily="18" charset="0"/>
                  <a:ea typeface="標楷體" panose="03000509000000000000" pitchFamily="65" charset="-120"/>
                </a:rPr>
                <a:t>2010</a:t>
              </a:r>
              <a:r>
                <a:rPr lang="zh-TW" altLang="en-US" sz="1600" dirty="0" smtClean="0">
                  <a:solidFill>
                    <a:prstClr val="black"/>
                  </a:solidFill>
                  <a:latin typeface="Times New Roman" panose="02020603050405020304" pitchFamily="18" charset="0"/>
                  <a:ea typeface="標楷體" panose="03000509000000000000" pitchFamily="65" charset="-120"/>
                </a:rPr>
                <a:t>年完成</a:t>
              </a:r>
              <a:r>
                <a:rPr lang="zh-TW" altLang="en-US" sz="1600" dirty="0">
                  <a:solidFill>
                    <a:prstClr val="black"/>
                  </a:solidFill>
                  <a:latin typeface="Times New Roman" panose="02020603050405020304" pitchFamily="18" charset="0"/>
                  <a:ea typeface="標楷體" panose="03000509000000000000" pitchFamily="65" charset="-120"/>
                </a:rPr>
                <a:t>簽署 </a:t>
              </a:r>
              <a:r>
                <a:rPr lang="en-US" altLang="zh-TW" sz="1600" dirty="0">
                  <a:solidFill>
                    <a:prstClr val="black"/>
                  </a:solidFill>
                  <a:latin typeface="Times New Roman" panose="02020603050405020304" pitchFamily="18" charset="0"/>
                  <a:ea typeface="標楷體" panose="03000509000000000000" pitchFamily="65" charset="-120"/>
                </a:rPr>
                <a:t>ECFA</a:t>
              </a:r>
              <a:r>
                <a:rPr lang="zh-TW" altLang="en-US" sz="1600" dirty="0">
                  <a:solidFill>
                    <a:prstClr val="black"/>
                  </a:solidFill>
                  <a:latin typeface="Times New Roman" panose="02020603050405020304" pitchFamily="18" charset="0"/>
                  <a:ea typeface="標楷體" panose="03000509000000000000" pitchFamily="65" charset="-120"/>
                </a:rPr>
                <a:t>、海峽兩岸投資保障和促進協議及海峽兩岸海關合作</a:t>
              </a:r>
              <a:r>
                <a:rPr lang="zh-TW" altLang="en-US" sz="1600" dirty="0" smtClean="0">
                  <a:solidFill>
                    <a:prstClr val="black"/>
                  </a:solidFill>
                  <a:latin typeface="Times New Roman" panose="02020603050405020304" pitchFamily="18" charset="0"/>
                  <a:ea typeface="標楷體" panose="03000509000000000000" pitchFamily="65" charset="-120"/>
                </a:rPr>
                <a:t>協議</a:t>
              </a:r>
              <a:r>
                <a:rPr lang="zh-TW" altLang="en-US" sz="1600" dirty="0" smtClean="0">
                  <a:latin typeface="Times New Roman" panose="02020603050405020304" pitchFamily="18" charset="0"/>
                  <a:ea typeface="標楷體" panose="03000509000000000000" pitchFamily="65" charset="-120"/>
                </a:rPr>
                <a:t>，其中，</a:t>
              </a:r>
              <a:r>
                <a:rPr lang="en-US" altLang="zh-TW" sz="1600" dirty="0" smtClean="0">
                  <a:latin typeface="Times New Roman" panose="02020603050405020304" pitchFamily="18" charset="0"/>
                  <a:ea typeface="標楷體" panose="03000509000000000000" pitchFamily="65" charset="-120"/>
                </a:rPr>
                <a:t>ECFA</a:t>
              </a:r>
              <a:r>
                <a:rPr lang="zh-TW" altLang="en-US" sz="1600" dirty="0" smtClean="0">
                  <a:latin typeface="Times New Roman" panose="02020603050405020304" pitchFamily="18" charset="0"/>
                  <a:ea typeface="標楷體" panose="03000509000000000000" pitchFamily="65" charset="-120"/>
                </a:rPr>
                <a:t> 早收項目於 </a:t>
              </a:r>
              <a:r>
                <a:rPr lang="en-US" altLang="zh-TW" sz="1600" dirty="0" smtClean="0">
                  <a:latin typeface="Times New Roman" panose="02020603050405020304" pitchFamily="18" charset="0"/>
                  <a:ea typeface="標楷體" panose="03000509000000000000" pitchFamily="65" charset="-120"/>
                </a:rPr>
                <a:t>2013</a:t>
              </a:r>
              <a:r>
                <a:rPr lang="zh-TW" altLang="en-US" sz="1600" dirty="0" smtClean="0">
                  <a:latin typeface="Times New Roman" panose="02020603050405020304" pitchFamily="18" charset="0"/>
                  <a:ea typeface="標楷體" panose="03000509000000000000" pitchFamily="65" charset="-120"/>
                </a:rPr>
                <a:t> 年全面降為零關稅，估計 </a:t>
              </a:r>
              <a:r>
                <a:rPr lang="en-US" altLang="zh-TW" sz="1600" dirty="0" smtClean="0">
                  <a:latin typeface="Times New Roman" panose="02020603050405020304" pitchFamily="18" charset="0"/>
                  <a:ea typeface="標楷體" panose="03000509000000000000" pitchFamily="65" charset="-120"/>
                </a:rPr>
                <a:t>2011</a:t>
              </a:r>
              <a:r>
                <a:rPr lang="zh-TW" altLang="en-US" sz="1600" dirty="0" smtClean="0">
                  <a:latin typeface="Times New Roman" panose="02020603050405020304" pitchFamily="18" charset="0"/>
                  <a:ea typeface="標楷體" panose="03000509000000000000" pitchFamily="65" charset="-120"/>
                </a:rPr>
                <a:t>年至 </a:t>
              </a:r>
              <a:r>
                <a:rPr lang="en-US" altLang="zh-TW" sz="1600" dirty="0" smtClean="0">
                  <a:latin typeface="Times New Roman" panose="02020603050405020304" pitchFamily="18" charset="0"/>
                  <a:ea typeface="標楷體" panose="03000509000000000000" pitchFamily="65" charset="-120"/>
                </a:rPr>
                <a:t>2015</a:t>
              </a:r>
              <a:r>
                <a:rPr lang="zh-TW" altLang="en-US" sz="1600" dirty="0" smtClean="0">
                  <a:latin typeface="Times New Roman" panose="02020603050405020304" pitchFamily="18" charset="0"/>
                  <a:ea typeface="標楷體" panose="03000509000000000000" pitchFamily="65" charset="-120"/>
                </a:rPr>
                <a:t> 年減免關稅約 </a:t>
              </a:r>
              <a:r>
                <a:rPr lang="en-US" altLang="zh-TW" sz="1600" dirty="0" smtClean="0">
                  <a:latin typeface="Times New Roman" panose="02020603050405020304" pitchFamily="18" charset="0"/>
                  <a:ea typeface="標楷體" panose="03000509000000000000" pitchFamily="65" charset="-120"/>
                </a:rPr>
                <a:t>29.95</a:t>
              </a:r>
              <a:r>
                <a:rPr lang="zh-TW" altLang="en-US" sz="1600" dirty="0" smtClean="0">
                  <a:latin typeface="Times New Roman" panose="02020603050405020304" pitchFamily="18" charset="0"/>
                  <a:ea typeface="標楷體" panose="03000509000000000000" pitchFamily="65" charset="-120"/>
                </a:rPr>
                <a:t> 億美元。</a:t>
              </a:r>
              <a:r>
                <a:rPr lang="zh-TW" altLang="en-US" sz="1600" dirty="0">
                  <a:latin typeface="Times New Roman" panose="02020603050405020304" pitchFamily="18" charset="0"/>
                  <a:ea typeface="標楷體" panose="03000509000000000000" pitchFamily="65" charset="-120"/>
                </a:rPr>
                <a:t>我方</a:t>
              </a:r>
              <a:r>
                <a:rPr lang="zh-TW" altLang="en-US" sz="1600" dirty="0" smtClean="0">
                  <a:latin typeface="Times New Roman" panose="02020603050405020304" pitchFamily="18" charset="0"/>
                  <a:ea typeface="標楷體" panose="03000509000000000000" pitchFamily="65" charset="-120"/>
                </a:rPr>
                <a:t>自 </a:t>
              </a:r>
              <a:r>
                <a:rPr lang="en-US" altLang="zh-TW" sz="1600" dirty="0" smtClean="0">
                  <a:latin typeface="Times New Roman" panose="02020603050405020304" pitchFamily="18" charset="0"/>
                  <a:ea typeface="標楷體" panose="03000509000000000000" pitchFamily="65" charset="-120"/>
                </a:rPr>
                <a:t>2009</a:t>
              </a:r>
              <a:r>
                <a:rPr lang="zh-TW" altLang="en-US" sz="1600" dirty="0" smtClean="0">
                  <a:latin typeface="Times New Roman" panose="02020603050405020304" pitchFamily="18" charset="0"/>
                  <a:ea typeface="標楷體" panose="03000509000000000000" pitchFamily="65" charset="-120"/>
                </a:rPr>
                <a:t> 年 </a:t>
              </a:r>
              <a:r>
                <a:rPr lang="en-US" altLang="zh-TW" sz="1600" dirty="0" smtClean="0">
                  <a:latin typeface="Times New Roman" panose="02020603050405020304" pitchFamily="18" charset="0"/>
                  <a:ea typeface="標楷體" panose="03000509000000000000" pitchFamily="65" charset="-120"/>
                </a:rPr>
                <a:t>6</a:t>
              </a:r>
              <a:r>
                <a:rPr lang="zh-TW" altLang="en-US" sz="1600" dirty="0" smtClean="0">
                  <a:latin typeface="Times New Roman" panose="02020603050405020304" pitchFamily="18" charset="0"/>
                  <a:ea typeface="標楷體" panose="03000509000000000000" pitchFamily="65" charset="-120"/>
                </a:rPr>
                <a:t> 月 </a:t>
              </a:r>
              <a:r>
                <a:rPr lang="en-US" altLang="zh-TW" sz="1600" dirty="0" smtClean="0">
                  <a:latin typeface="Times New Roman" panose="02020603050405020304" pitchFamily="18" charset="0"/>
                  <a:ea typeface="標楷體" panose="03000509000000000000" pitchFamily="65" charset="-120"/>
                </a:rPr>
                <a:t>30</a:t>
              </a:r>
              <a:r>
                <a:rPr lang="zh-TW" altLang="en-US" sz="1600" dirty="0" smtClean="0">
                  <a:latin typeface="Times New Roman" panose="02020603050405020304" pitchFamily="18" charset="0"/>
                  <a:ea typeface="標楷體" panose="03000509000000000000" pitchFamily="65" charset="-120"/>
                </a:rPr>
                <a:t> 日</a:t>
              </a:r>
              <a:r>
                <a:rPr lang="zh-TW" altLang="en-US" sz="1600" dirty="0">
                  <a:latin typeface="Times New Roman" panose="02020603050405020304" pitchFamily="18" charset="0"/>
                  <a:ea typeface="標楷體" panose="03000509000000000000" pitchFamily="65" charset="-120"/>
                </a:rPr>
                <a:t>開放陸資來</a:t>
              </a:r>
              <a:r>
                <a:rPr lang="zh-TW" altLang="en-US" sz="1600" dirty="0" smtClean="0">
                  <a:latin typeface="Times New Roman" panose="02020603050405020304" pitchFamily="18" charset="0"/>
                  <a:ea typeface="標楷體" panose="03000509000000000000" pitchFamily="65" charset="-120"/>
                </a:rPr>
                <a:t>臺，至 </a:t>
              </a:r>
              <a:r>
                <a:rPr lang="en-US" altLang="zh-TW" sz="1600" dirty="0" smtClean="0">
                  <a:latin typeface="Times New Roman" panose="02020603050405020304" pitchFamily="18" charset="0"/>
                  <a:ea typeface="標楷體" panose="03000509000000000000" pitchFamily="65" charset="-120"/>
                </a:rPr>
                <a:t>2016</a:t>
              </a:r>
              <a:r>
                <a:rPr lang="zh-TW" altLang="en-US" sz="1600" dirty="0" smtClean="0">
                  <a:latin typeface="Times New Roman" panose="02020603050405020304" pitchFamily="18" charset="0"/>
                  <a:ea typeface="標楷體" panose="03000509000000000000" pitchFamily="65" charset="-120"/>
                </a:rPr>
                <a:t> 年 </a:t>
              </a:r>
              <a:r>
                <a:rPr lang="en-US" altLang="zh-TW" sz="1600" dirty="0" smtClean="0">
                  <a:latin typeface="Times New Roman" panose="02020603050405020304" pitchFamily="18" charset="0"/>
                  <a:ea typeface="標楷體" panose="03000509000000000000" pitchFamily="65" charset="-120"/>
                </a:rPr>
                <a:t>3</a:t>
              </a:r>
              <a:r>
                <a:rPr lang="zh-TW" altLang="en-US" sz="1600" dirty="0" smtClean="0">
                  <a:latin typeface="Times New Roman" panose="02020603050405020304" pitchFamily="18" charset="0"/>
                  <a:ea typeface="標楷體" panose="03000509000000000000" pitchFamily="65" charset="-120"/>
                </a:rPr>
                <a:t> 月</a:t>
              </a:r>
              <a:r>
                <a:rPr lang="zh-TW" altLang="en-US" sz="1600" dirty="0">
                  <a:latin typeface="Times New Roman" panose="02020603050405020304" pitchFamily="18" charset="0"/>
                  <a:ea typeface="標楷體" panose="03000509000000000000" pitchFamily="65" charset="-120"/>
                </a:rPr>
                <a:t>底，累計核准投資件</a:t>
              </a:r>
              <a:r>
                <a:rPr lang="zh-TW" altLang="en-US" sz="1600" dirty="0" smtClean="0">
                  <a:latin typeface="Times New Roman" panose="02020603050405020304" pitchFamily="18" charset="0"/>
                  <a:ea typeface="標楷體" panose="03000509000000000000" pitchFamily="65" charset="-120"/>
                </a:rPr>
                <a:t>數 </a:t>
              </a:r>
              <a:r>
                <a:rPr lang="en-US" altLang="zh-TW" sz="1600" dirty="0" smtClean="0">
                  <a:latin typeface="Times New Roman" panose="02020603050405020304" pitchFamily="18" charset="0"/>
                  <a:ea typeface="標楷體" panose="03000509000000000000" pitchFamily="65" charset="-120"/>
                </a:rPr>
                <a:t>830</a:t>
              </a:r>
              <a:r>
                <a:rPr lang="zh-TW" altLang="en-US" sz="1600" dirty="0" smtClean="0">
                  <a:latin typeface="Times New Roman" panose="02020603050405020304" pitchFamily="18" charset="0"/>
                  <a:ea typeface="標楷體" panose="03000509000000000000" pitchFamily="65" charset="-120"/>
                </a:rPr>
                <a:t> 件</a:t>
              </a:r>
              <a:r>
                <a:rPr lang="zh-TW" altLang="en-US" sz="1600" dirty="0">
                  <a:latin typeface="Times New Roman" panose="02020603050405020304" pitchFamily="18" charset="0"/>
                  <a:ea typeface="標楷體" panose="03000509000000000000" pitchFamily="65" charset="-120"/>
                </a:rPr>
                <a:t>，</a:t>
              </a:r>
              <a:r>
                <a:rPr lang="zh-TW" altLang="en-US" sz="1600" dirty="0" smtClean="0">
                  <a:latin typeface="Times New Roman" panose="02020603050405020304" pitchFamily="18" charset="0"/>
                  <a:ea typeface="標楷體" panose="03000509000000000000" pitchFamily="65" charset="-120"/>
                </a:rPr>
                <a:t>金額 </a:t>
              </a:r>
              <a:r>
                <a:rPr lang="en-US" altLang="zh-TW" sz="1600" dirty="0" smtClean="0">
                  <a:latin typeface="Times New Roman" panose="02020603050405020304" pitchFamily="18" charset="0"/>
                  <a:ea typeface="標楷體" panose="03000509000000000000" pitchFamily="65" charset="-120"/>
                </a:rPr>
                <a:t>14.7</a:t>
              </a:r>
              <a:r>
                <a:rPr lang="zh-TW" altLang="en-US" sz="1600" dirty="0" smtClean="0">
                  <a:latin typeface="Times New Roman" panose="02020603050405020304" pitchFamily="18" charset="0"/>
                  <a:ea typeface="標楷體" panose="03000509000000000000" pitchFamily="65" charset="-120"/>
                </a:rPr>
                <a:t> 億</a:t>
              </a:r>
              <a:r>
                <a:rPr lang="zh-TW" altLang="en-US" sz="1600" dirty="0">
                  <a:latin typeface="Times New Roman" panose="02020603050405020304" pitchFamily="18" charset="0"/>
                  <a:ea typeface="標楷體" panose="03000509000000000000" pitchFamily="65" charset="-120"/>
                </a:rPr>
                <a:t>美元。其中，以批發及零售業（占比</a:t>
              </a:r>
              <a:r>
                <a:rPr lang="en-US" altLang="zh-TW" sz="1600" dirty="0">
                  <a:latin typeface="Times New Roman" panose="02020603050405020304" pitchFamily="18" charset="0"/>
                  <a:ea typeface="標楷體" panose="03000509000000000000" pitchFamily="65" charset="-120"/>
                </a:rPr>
                <a:t>30.7%</a:t>
              </a:r>
              <a:r>
                <a:rPr lang="zh-TW" altLang="en-US" sz="1600" dirty="0">
                  <a:latin typeface="Times New Roman" panose="02020603050405020304" pitchFamily="18" charset="0"/>
                  <a:ea typeface="標楷體" panose="03000509000000000000" pitchFamily="65" charset="-120"/>
                </a:rPr>
                <a:t>）、銀行業（占比</a:t>
              </a:r>
              <a:r>
                <a:rPr lang="en-US" altLang="zh-TW" sz="1600" dirty="0">
                  <a:latin typeface="Times New Roman" panose="02020603050405020304" pitchFamily="18" charset="0"/>
                  <a:ea typeface="標楷體" panose="03000509000000000000" pitchFamily="65" charset="-120"/>
                </a:rPr>
                <a:t>13.6%</a:t>
              </a:r>
              <a:r>
                <a:rPr lang="zh-TW" altLang="en-US" sz="1600" dirty="0">
                  <a:latin typeface="Times New Roman" panose="02020603050405020304" pitchFamily="18" charset="0"/>
                  <a:ea typeface="標楷體" panose="03000509000000000000" pitchFamily="65" charset="-120"/>
                </a:rPr>
                <a:t>）及電子零組件製造業（占比</a:t>
              </a:r>
              <a:r>
                <a:rPr lang="en-US" altLang="zh-TW" sz="1600" dirty="0">
                  <a:latin typeface="Times New Roman" panose="02020603050405020304" pitchFamily="18" charset="0"/>
                  <a:ea typeface="標楷體" panose="03000509000000000000" pitchFamily="65" charset="-120"/>
                </a:rPr>
                <a:t>10.3%</a:t>
              </a:r>
              <a:r>
                <a:rPr lang="zh-TW" altLang="en-US" sz="1600" dirty="0">
                  <a:latin typeface="Times New Roman" panose="02020603050405020304" pitchFamily="18" charset="0"/>
                  <a:ea typeface="標楷體" panose="03000509000000000000" pitchFamily="65" charset="-120"/>
                </a:rPr>
                <a:t>）分別居陸資來臺投資</a:t>
              </a:r>
              <a:r>
                <a:rPr lang="zh-TW" altLang="en-US" sz="1600" dirty="0" smtClean="0">
                  <a:latin typeface="Times New Roman" panose="02020603050405020304" pitchFamily="18" charset="0"/>
                  <a:ea typeface="標楷體" panose="03000509000000000000" pitchFamily="65" charset="-120"/>
                </a:rPr>
                <a:t>前 </a:t>
              </a:r>
              <a:r>
                <a:rPr lang="en-US" altLang="zh-TW" sz="1600" dirty="0" smtClean="0">
                  <a:latin typeface="Times New Roman" panose="02020603050405020304" pitchFamily="18" charset="0"/>
                  <a:ea typeface="標楷體" panose="03000509000000000000" pitchFamily="65" charset="-120"/>
                </a:rPr>
                <a:t>3</a:t>
              </a:r>
              <a:r>
                <a:rPr lang="zh-TW" altLang="en-US" sz="1600" dirty="0" smtClean="0">
                  <a:latin typeface="Times New Roman" panose="02020603050405020304" pitchFamily="18" charset="0"/>
                  <a:ea typeface="標楷體" panose="03000509000000000000" pitchFamily="65" charset="-120"/>
                </a:rPr>
                <a:t> 名</a:t>
              </a:r>
              <a:endParaRPr lang="zh-TW" altLang="en-US" sz="1600" dirty="0">
                <a:latin typeface="Times New Roman" panose="02020603050405020304" pitchFamily="18" charset="0"/>
                <a:ea typeface="標楷體" panose="03000509000000000000" pitchFamily="65" charset="-120"/>
              </a:endParaRPr>
            </a:p>
            <a:p>
              <a:pPr marL="174625" lvl="1" indent="-174625">
                <a:lnSpc>
                  <a:spcPts val="2000"/>
                </a:lnSpc>
                <a:spcBef>
                  <a:spcPts val="600"/>
                </a:spcBef>
                <a:buFont typeface="Arial" panose="020B0604020202020204" pitchFamily="34" charset="0"/>
                <a:buChar char="•"/>
              </a:pPr>
              <a:r>
                <a:rPr lang="en-US" altLang="zh-TW" sz="1600" dirty="0">
                  <a:solidFill>
                    <a:prstClr val="black"/>
                  </a:solidFill>
                  <a:latin typeface="Times New Roman" panose="02020603050405020304" pitchFamily="18" charset="0"/>
                  <a:ea typeface="標楷體" panose="03000509000000000000" pitchFamily="65" charset="-120"/>
                </a:rPr>
                <a:t>2015 </a:t>
              </a:r>
              <a:r>
                <a:rPr lang="zh-TW" altLang="en-US" sz="1600" dirty="0">
                  <a:solidFill>
                    <a:prstClr val="black"/>
                  </a:solidFill>
                  <a:latin typeface="Times New Roman" panose="02020603050405020304" pitchFamily="18" charset="0"/>
                  <a:ea typeface="標楷體" panose="03000509000000000000" pitchFamily="65" charset="-120"/>
                </a:rPr>
                <a:t>年我國對中國大陸及香港出口依存度為 </a:t>
              </a:r>
              <a:r>
                <a:rPr lang="en-US" altLang="zh-TW" sz="1600" dirty="0">
                  <a:solidFill>
                    <a:prstClr val="black"/>
                  </a:solidFill>
                  <a:latin typeface="Times New Roman" panose="02020603050405020304" pitchFamily="18" charset="0"/>
                  <a:ea typeface="標楷體" panose="03000509000000000000" pitchFamily="65" charset="-120"/>
                </a:rPr>
                <a:t>39.4%</a:t>
              </a:r>
              <a:r>
                <a:rPr lang="zh-TW" altLang="en-US" sz="1600" dirty="0">
                  <a:solidFill>
                    <a:prstClr val="black"/>
                  </a:solidFill>
                  <a:latin typeface="Times New Roman" panose="02020603050405020304" pitchFamily="18" charset="0"/>
                  <a:ea typeface="標楷體" panose="03000509000000000000" pitchFamily="65" charset="-120"/>
                </a:rPr>
                <a:t>，較 </a:t>
              </a:r>
              <a:r>
                <a:rPr lang="en-US" altLang="zh-TW" sz="1600" dirty="0">
                  <a:solidFill>
                    <a:prstClr val="black"/>
                  </a:solidFill>
                  <a:latin typeface="Times New Roman" panose="02020603050405020304" pitchFamily="18" charset="0"/>
                  <a:ea typeface="標楷體" panose="03000509000000000000" pitchFamily="65" charset="-120"/>
                </a:rPr>
                <a:t>2009 </a:t>
              </a:r>
              <a:r>
                <a:rPr lang="zh-TW" altLang="en-US" sz="1600" dirty="0">
                  <a:solidFill>
                    <a:prstClr val="black"/>
                  </a:solidFill>
                  <a:latin typeface="Times New Roman" panose="02020603050405020304" pitchFamily="18" charset="0"/>
                  <a:ea typeface="標楷體" panose="03000509000000000000" pitchFamily="65" charset="-120"/>
                </a:rPr>
                <a:t>年（</a:t>
              </a:r>
              <a:r>
                <a:rPr lang="en-US" altLang="zh-TW" sz="1600" dirty="0">
                  <a:solidFill>
                    <a:prstClr val="black"/>
                  </a:solidFill>
                  <a:latin typeface="Times New Roman" panose="02020603050405020304" pitchFamily="18" charset="0"/>
                  <a:ea typeface="標楷體" panose="03000509000000000000" pitchFamily="65" charset="-120"/>
                </a:rPr>
                <a:t>41.2% </a:t>
              </a:r>
              <a:r>
                <a:rPr lang="zh-TW" altLang="en-US" sz="1600" dirty="0">
                  <a:solidFill>
                    <a:prstClr val="black"/>
                  </a:solidFill>
                  <a:latin typeface="Times New Roman" panose="02020603050405020304" pitchFamily="18" charset="0"/>
                  <a:ea typeface="標楷體" panose="03000509000000000000" pitchFamily="65" charset="-120"/>
                </a:rPr>
                <a:t>）下降 </a:t>
              </a:r>
              <a:r>
                <a:rPr lang="en-US" altLang="zh-TW" sz="1600" dirty="0">
                  <a:solidFill>
                    <a:prstClr val="black"/>
                  </a:solidFill>
                  <a:latin typeface="Times New Roman" panose="02020603050405020304" pitchFamily="18" charset="0"/>
                  <a:ea typeface="標楷體" panose="03000509000000000000" pitchFamily="65" charset="-120"/>
                </a:rPr>
                <a:t>1.8 </a:t>
              </a:r>
              <a:r>
                <a:rPr lang="zh-TW" altLang="en-US" sz="1600" dirty="0">
                  <a:solidFill>
                    <a:prstClr val="black"/>
                  </a:solidFill>
                  <a:latin typeface="Times New Roman" panose="02020603050405020304" pitchFamily="18" charset="0"/>
                  <a:ea typeface="標楷體" panose="03000509000000000000" pitchFamily="65" charset="-120"/>
                </a:rPr>
                <a:t>個</a:t>
              </a:r>
              <a:r>
                <a:rPr lang="zh-TW" altLang="en-US" sz="1600" dirty="0" smtClean="0">
                  <a:solidFill>
                    <a:prstClr val="black"/>
                  </a:solidFill>
                  <a:latin typeface="Times New Roman" panose="02020603050405020304" pitchFamily="18" charset="0"/>
                  <a:ea typeface="標楷體" panose="03000509000000000000" pitchFamily="65" charset="-120"/>
                </a:rPr>
                <a:t>百分點</a:t>
              </a:r>
              <a:endParaRPr lang="zh-TW" altLang="en-US" sz="1600" b="1" dirty="0">
                <a:solidFill>
                  <a:srgbClr val="6600FF"/>
                </a:solidFill>
                <a:latin typeface="Times New Roman" panose="02020603050405020304" pitchFamily="18" charset="0"/>
                <a:ea typeface="標楷體" panose="03000509000000000000" pitchFamily="65" charset="-120"/>
              </a:endParaRPr>
            </a:p>
            <a:p>
              <a:pPr marL="174625" lvl="1" indent="-174625">
                <a:lnSpc>
                  <a:spcPts val="2000"/>
                </a:lnSpc>
                <a:spcBef>
                  <a:spcPts val="600"/>
                </a:spcBef>
                <a:buFont typeface="Arial" panose="020B0604020202020204" pitchFamily="34" charset="0"/>
                <a:buChar char="•"/>
              </a:pPr>
              <a:r>
                <a:rPr lang="en-US" altLang="zh-TW" sz="1600" dirty="0">
                  <a:solidFill>
                    <a:prstClr val="black"/>
                  </a:solidFill>
                  <a:latin typeface="Times New Roman" panose="02020603050405020304" pitchFamily="18" charset="0"/>
                  <a:ea typeface="標楷體" panose="03000509000000000000" pitchFamily="65" charset="-120"/>
                </a:rPr>
                <a:t>2008 </a:t>
              </a:r>
              <a:r>
                <a:rPr lang="zh-TW" altLang="en-US" sz="1600" dirty="0" smtClean="0">
                  <a:solidFill>
                    <a:prstClr val="black"/>
                  </a:solidFill>
                  <a:latin typeface="Times New Roman" panose="02020603050405020304" pitchFamily="18" charset="0"/>
                  <a:ea typeface="標楷體" panose="03000509000000000000" pitchFamily="65" charset="-120"/>
                </a:rPr>
                <a:t>年</a:t>
              </a:r>
              <a:r>
                <a:rPr lang="en-US" altLang="zh-TW" sz="1600" dirty="0" smtClean="0">
                  <a:solidFill>
                    <a:prstClr val="black"/>
                  </a:solidFill>
                  <a:latin typeface="Times New Roman" panose="02020603050405020304" pitchFamily="18" charset="0"/>
                  <a:ea typeface="標楷體" panose="03000509000000000000" pitchFamily="65" charset="-120"/>
                </a:rPr>
                <a:t>6</a:t>
              </a:r>
              <a:r>
                <a:rPr lang="zh-TW" altLang="en-US" sz="1600" dirty="0">
                  <a:solidFill>
                    <a:prstClr val="black"/>
                  </a:solidFill>
                  <a:latin typeface="Times New Roman" panose="02020603050405020304" pitchFamily="18" charset="0"/>
                  <a:ea typeface="標楷體" panose="03000509000000000000" pitchFamily="65" charset="-120"/>
                </a:rPr>
                <a:t>月簽署簽署「海峽兩岸關於大陸居民赴臺灣旅遊協議</a:t>
              </a:r>
              <a:r>
                <a:rPr lang="zh-TW" altLang="en-US" sz="1600" dirty="0" smtClean="0">
                  <a:solidFill>
                    <a:prstClr val="black"/>
                  </a:solidFill>
                  <a:latin typeface="Times New Roman" panose="02020603050405020304" pitchFamily="18" charset="0"/>
                  <a:ea typeface="標楷體" panose="03000509000000000000" pitchFamily="65" charset="-120"/>
                </a:rPr>
                <a:t>」，</a:t>
              </a:r>
              <a:r>
                <a:rPr lang="en-US" altLang="zh-TW" sz="1600" dirty="0" smtClean="0">
                  <a:solidFill>
                    <a:prstClr val="black"/>
                  </a:solidFill>
                  <a:latin typeface="Times New Roman" panose="02020603050405020304" pitchFamily="18" charset="0"/>
                  <a:ea typeface="標楷體" panose="03000509000000000000" pitchFamily="65" charset="-120"/>
                </a:rPr>
                <a:t>7 </a:t>
              </a:r>
              <a:r>
                <a:rPr lang="zh-TW" altLang="en-US" sz="1600" dirty="0">
                  <a:solidFill>
                    <a:prstClr val="black"/>
                  </a:solidFill>
                  <a:latin typeface="Times New Roman" panose="02020603050405020304" pitchFamily="18" charset="0"/>
                  <a:ea typeface="標楷體" panose="03000509000000000000" pitchFamily="65" charset="-120"/>
                </a:rPr>
                <a:t>月開放陸客來臺觀光，截至 </a:t>
              </a:r>
              <a:r>
                <a:rPr lang="en-US" altLang="zh-TW" sz="1600" dirty="0">
                  <a:solidFill>
                    <a:prstClr val="black"/>
                  </a:solidFill>
                  <a:latin typeface="Times New Roman" panose="02020603050405020304" pitchFamily="18" charset="0"/>
                  <a:ea typeface="標楷體" panose="03000509000000000000" pitchFamily="65" charset="-120"/>
                </a:rPr>
                <a:t>2016 </a:t>
              </a:r>
              <a:r>
                <a:rPr lang="zh-TW" altLang="en-US" sz="1600" dirty="0">
                  <a:solidFill>
                    <a:prstClr val="black"/>
                  </a:solidFill>
                  <a:latin typeface="Times New Roman" panose="02020603050405020304" pitchFamily="18" charset="0"/>
                  <a:ea typeface="標楷體" panose="03000509000000000000" pitchFamily="65" charset="-120"/>
                </a:rPr>
                <a:t>年 </a:t>
              </a:r>
              <a:r>
                <a:rPr lang="en-US" altLang="zh-TW" sz="1600" dirty="0">
                  <a:solidFill>
                    <a:prstClr val="black"/>
                  </a:solidFill>
                  <a:latin typeface="Times New Roman" panose="02020603050405020304" pitchFamily="18" charset="0"/>
                  <a:ea typeface="標楷體" panose="03000509000000000000" pitchFamily="65" charset="-120"/>
                </a:rPr>
                <a:t>1 </a:t>
              </a:r>
              <a:r>
                <a:rPr lang="zh-TW" altLang="en-US" sz="1600" dirty="0">
                  <a:solidFill>
                    <a:prstClr val="black"/>
                  </a:solidFill>
                  <a:latin typeface="Times New Roman" panose="02020603050405020304" pitchFamily="18" charset="0"/>
                  <a:ea typeface="標楷體" panose="03000509000000000000" pitchFamily="65" charset="-120"/>
                </a:rPr>
                <a:t>月底團進團出大陸觀光客人數總計逾 </a:t>
              </a:r>
              <a:r>
                <a:rPr lang="en-US" altLang="zh-TW" sz="1600" dirty="0">
                  <a:solidFill>
                    <a:prstClr val="black"/>
                  </a:solidFill>
                  <a:latin typeface="Times New Roman" panose="02020603050405020304" pitchFamily="18" charset="0"/>
                  <a:ea typeface="標楷體" panose="03000509000000000000" pitchFamily="65" charset="-120"/>
                </a:rPr>
                <a:t>1,067 </a:t>
              </a:r>
              <a:r>
                <a:rPr lang="zh-TW" altLang="en-US" sz="1600" dirty="0">
                  <a:solidFill>
                    <a:prstClr val="black"/>
                  </a:solidFill>
                  <a:latin typeface="Times New Roman" panose="02020603050405020304" pitchFamily="18" charset="0"/>
                  <a:ea typeface="標楷體" panose="03000509000000000000" pitchFamily="65" charset="-120"/>
                </a:rPr>
                <a:t>萬人次、陸客自由行人數逾 </a:t>
              </a:r>
              <a:r>
                <a:rPr lang="en-US" altLang="zh-TW" sz="1600" dirty="0">
                  <a:solidFill>
                    <a:prstClr val="black"/>
                  </a:solidFill>
                  <a:latin typeface="Times New Roman" panose="02020603050405020304" pitchFamily="18" charset="0"/>
                  <a:ea typeface="標楷體" panose="03000509000000000000" pitchFamily="65" charset="-120"/>
                </a:rPr>
                <a:t>340</a:t>
              </a:r>
              <a:r>
                <a:rPr lang="zh-TW" altLang="en-US" sz="1600" dirty="0">
                  <a:solidFill>
                    <a:prstClr val="black"/>
                  </a:solidFill>
                  <a:latin typeface="Times New Roman" panose="02020603050405020304" pitchFamily="18" charset="0"/>
                  <a:ea typeface="標楷體" panose="03000509000000000000" pitchFamily="65" charset="-120"/>
                </a:rPr>
                <a:t>萬</a:t>
              </a:r>
              <a:r>
                <a:rPr lang="zh-TW" altLang="en-US" sz="1600" dirty="0" smtClean="0">
                  <a:solidFill>
                    <a:prstClr val="black"/>
                  </a:solidFill>
                  <a:latin typeface="Times New Roman" panose="02020603050405020304" pitchFamily="18" charset="0"/>
                  <a:ea typeface="標楷體" panose="03000509000000000000" pitchFamily="65" charset="-120"/>
                </a:rPr>
                <a:t>人次</a:t>
              </a:r>
              <a:endParaRPr lang="zh-TW" altLang="en-US" sz="1600" b="1" dirty="0" smtClean="0">
                <a:solidFill>
                  <a:srgbClr val="6600FF"/>
                </a:solidFill>
                <a:latin typeface="Times New Roman" panose="02020603050405020304" pitchFamily="18" charset="0"/>
                <a:ea typeface="標楷體" panose="03000509000000000000" pitchFamily="65" charset="-120"/>
              </a:endParaRPr>
            </a:p>
            <a:p>
              <a:pPr marL="174625" lvl="1" indent="-174625">
                <a:lnSpc>
                  <a:spcPts val="2000"/>
                </a:lnSpc>
                <a:spcBef>
                  <a:spcPts val="600"/>
                </a:spcBef>
                <a:buFont typeface="Arial" panose="020B0604020202020204" pitchFamily="34" charset="0"/>
                <a:buChar char="•"/>
              </a:pPr>
              <a:r>
                <a:rPr lang="zh-TW" altLang="en-US" sz="1600" dirty="0" smtClean="0">
                  <a:solidFill>
                    <a:prstClr val="black"/>
                  </a:solidFill>
                  <a:latin typeface="Times New Roman" panose="02020603050405020304" pitchFamily="18" charset="0"/>
                  <a:ea typeface="標楷體" panose="03000509000000000000" pitchFamily="65" charset="-120"/>
                </a:rPr>
                <a:t>截至 </a:t>
              </a:r>
              <a:r>
                <a:rPr lang="en-US" altLang="zh-TW" sz="1600" dirty="0" smtClean="0">
                  <a:solidFill>
                    <a:prstClr val="black"/>
                  </a:solidFill>
                  <a:latin typeface="Times New Roman" panose="02020603050405020304" pitchFamily="18" charset="0"/>
                  <a:ea typeface="標楷體" panose="03000509000000000000" pitchFamily="65" charset="-120"/>
                </a:rPr>
                <a:t>2015 </a:t>
              </a:r>
              <a:r>
                <a:rPr lang="zh-TW" altLang="en-US" sz="1600" dirty="0" smtClean="0">
                  <a:solidFill>
                    <a:prstClr val="black"/>
                  </a:solidFill>
                  <a:latin typeface="Times New Roman" panose="02020603050405020304" pitchFamily="18" charset="0"/>
                  <a:ea typeface="標楷體" panose="03000509000000000000" pitchFamily="65" charset="-120"/>
                </a:rPr>
                <a:t>年底，來臺進行專業交流及商務交流人數，由 </a:t>
              </a:r>
              <a:r>
                <a:rPr lang="en-US" altLang="zh-TW" sz="1600" dirty="0" smtClean="0">
                  <a:solidFill>
                    <a:prstClr val="black"/>
                  </a:solidFill>
                  <a:latin typeface="Times New Roman" panose="02020603050405020304" pitchFamily="18" charset="0"/>
                  <a:ea typeface="標楷體" panose="03000509000000000000" pitchFamily="65" charset="-120"/>
                </a:rPr>
                <a:t>2007 </a:t>
              </a:r>
              <a:r>
                <a:rPr lang="zh-TW" altLang="en-US" sz="1600" dirty="0" smtClean="0">
                  <a:solidFill>
                    <a:prstClr val="black"/>
                  </a:solidFill>
                  <a:latin typeface="Times New Roman" panose="02020603050405020304" pitchFamily="18" charset="0"/>
                  <a:ea typeface="標楷體" panose="03000509000000000000" pitchFamily="65" charset="-120"/>
                </a:rPr>
                <a:t>年 </a:t>
              </a:r>
              <a:r>
                <a:rPr lang="en-US" altLang="zh-TW" sz="1600" dirty="0" smtClean="0">
                  <a:solidFill>
                    <a:prstClr val="black"/>
                  </a:solidFill>
                  <a:latin typeface="Times New Roman" panose="02020603050405020304" pitchFamily="18" charset="0"/>
                  <a:ea typeface="標楷體" panose="03000509000000000000" pitchFamily="65" charset="-120"/>
                </a:rPr>
                <a:t>5.5 </a:t>
              </a:r>
              <a:r>
                <a:rPr lang="zh-TW" altLang="en-US" sz="1600" dirty="0" smtClean="0">
                  <a:solidFill>
                    <a:prstClr val="black"/>
                  </a:solidFill>
                  <a:latin typeface="Times New Roman" panose="02020603050405020304" pitchFamily="18" charset="0"/>
                  <a:ea typeface="標楷體" panose="03000509000000000000" pitchFamily="65" charset="-120"/>
                </a:rPr>
                <a:t>萬人成長至 </a:t>
              </a:r>
              <a:r>
                <a:rPr lang="en-US" altLang="zh-TW" sz="1600" dirty="0" smtClean="0">
                  <a:solidFill>
                    <a:prstClr val="black"/>
                  </a:solidFill>
                  <a:latin typeface="Times New Roman" panose="02020603050405020304" pitchFamily="18" charset="0"/>
                  <a:ea typeface="標楷體" panose="03000509000000000000" pitchFamily="65" charset="-120"/>
                </a:rPr>
                <a:t>2015 </a:t>
              </a:r>
              <a:r>
                <a:rPr lang="zh-TW" altLang="en-US" sz="1600" dirty="0" smtClean="0">
                  <a:solidFill>
                    <a:prstClr val="black"/>
                  </a:solidFill>
                  <a:latin typeface="Times New Roman" panose="02020603050405020304" pitchFamily="18" charset="0"/>
                  <a:ea typeface="標楷體" panose="03000509000000000000" pitchFamily="65" charset="-120"/>
                </a:rPr>
                <a:t>年</a:t>
              </a:r>
              <a:r>
                <a:rPr lang="en-US" altLang="zh-TW" sz="1600" dirty="0" smtClean="0">
                  <a:solidFill>
                    <a:prstClr val="black"/>
                  </a:solidFill>
                  <a:latin typeface="Times New Roman" panose="02020603050405020304" pitchFamily="18" charset="0"/>
                  <a:ea typeface="標楷體" panose="03000509000000000000" pitchFamily="65" charset="-120"/>
                </a:rPr>
                <a:t>28.8 </a:t>
              </a:r>
              <a:r>
                <a:rPr lang="zh-TW" altLang="en-US" sz="1600" dirty="0" smtClean="0">
                  <a:solidFill>
                    <a:prstClr val="black"/>
                  </a:solidFill>
                  <a:latin typeface="Times New Roman" panose="02020603050405020304" pitchFamily="18" charset="0"/>
                  <a:ea typeface="標楷體" panose="03000509000000000000" pitchFamily="65" charset="-120"/>
                </a:rPr>
                <a:t>萬人，成長幅度為 </a:t>
              </a:r>
              <a:r>
                <a:rPr lang="en-US" altLang="zh-TW" sz="1600" dirty="0" smtClean="0">
                  <a:solidFill>
                    <a:prstClr val="black"/>
                  </a:solidFill>
                  <a:latin typeface="Times New Roman" panose="02020603050405020304" pitchFamily="18" charset="0"/>
                  <a:ea typeface="標楷體" panose="03000509000000000000" pitchFamily="65" charset="-120"/>
                </a:rPr>
                <a:t>4.2 </a:t>
              </a:r>
              <a:r>
                <a:rPr lang="zh-TW" altLang="en-US" sz="1600" dirty="0" smtClean="0">
                  <a:solidFill>
                    <a:prstClr val="black"/>
                  </a:solidFill>
                  <a:latin typeface="Times New Roman" panose="02020603050405020304" pitchFamily="18" charset="0"/>
                  <a:ea typeface="標楷體" panose="03000509000000000000" pitchFamily="65" charset="-120"/>
                </a:rPr>
                <a:t>倍，累計達 </a:t>
              </a:r>
              <a:r>
                <a:rPr lang="en-US" altLang="zh-TW" sz="1600" dirty="0" smtClean="0">
                  <a:solidFill>
                    <a:prstClr val="black"/>
                  </a:solidFill>
                  <a:latin typeface="Times New Roman" panose="02020603050405020304" pitchFamily="18" charset="0"/>
                  <a:ea typeface="標楷體" panose="03000509000000000000" pitchFamily="65" charset="-120"/>
                </a:rPr>
                <a:t>177.5 </a:t>
              </a:r>
              <a:r>
                <a:rPr lang="zh-TW" altLang="en-US" sz="1600" dirty="0" smtClean="0">
                  <a:solidFill>
                    <a:prstClr val="black"/>
                  </a:solidFill>
                  <a:latin typeface="Times New Roman" panose="02020603050405020304" pitchFamily="18" charset="0"/>
                  <a:ea typeface="標楷體" panose="03000509000000000000" pitchFamily="65" charset="-120"/>
                </a:rPr>
                <a:t>萬人次</a:t>
              </a:r>
              <a:endParaRPr lang="zh-TW" altLang="en-US" sz="1600" b="1" dirty="0" smtClean="0">
                <a:solidFill>
                  <a:srgbClr val="6600FF"/>
                </a:solidFill>
                <a:latin typeface="Times New Roman" panose="02020603050405020304" pitchFamily="18" charset="0"/>
                <a:ea typeface="標楷體" panose="03000509000000000000" pitchFamily="65" charset="-120"/>
              </a:endParaRPr>
            </a:p>
            <a:p>
              <a:pPr marL="174625" lvl="1" indent="-174625">
                <a:lnSpc>
                  <a:spcPts val="2000"/>
                </a:lnSpc>
                <a:spcBef>
                  <a:spcPts val="600"/>
                </a:spcBef>
                <a:buFont typeface="Arial" panose="020B0604020202020204" pitchFamily="34" charset="0"/>
                <a:buChar char="•"/>
              </a:pPr>
              <a:r>
                <a:rPr lang="zh-TW" altLang="en-US" sz="1600" dirty="0" smtClean="0">
                  <a:solidFill>
                    <a:prstClr val="black"/>
                  </a:solidFill>
                  <a:latin typeface="Times New Roman" panose="02020603050405020304" pitchFamily="18" charset="0"/>
                  <a:ea typeface="標楷體" panose="03000509000000000000" pitchFamily="65" charset="-120"/>
                </a:rPr>
                <a:t>截至 </a:t>
              </a:r>
              <a:r>
                <a:rPr lang="en-US" altLang="zh-TW" sz="1600" dirty="0">
                  <a:solidFill>
                    <a:prstClr val="black"/>
                  </a:solidFill>
                  <a:latin typeface="Times New Roman" panose="02020603050405020304" pitchFamily="18" charset="0"/>
                  <a:ea typeface="標楷體" panose="03000509000000000000" pitchFamily="65" charset="-120"/>
                </a:rPr>
                <a:t>2015 </a:t>
              </a:r>
              <a:r>
                <a:rPr lang="zh-TW" altLang="en-US" sz="1600" dirty="0">
                  <a:solidFill>
                    <a:prstClr val="black"/>
                  </a:solidFill>
                  <a:latin typeface="Times New Roman" panose="02020603050405020304" pitchFamily="18" charset="0"/>
                  <a:ea typeface="標楷體" panose="03000509000000000000" pitchFamily="65" charset="-120"/>
                </a:rPr>
                <a:t>學年度，陸生來臺修讀正式學位累計人數達 </a:t>
              </a:r>
              <a:r>
                <a:rPr lang="en-US" altLang="zh-TW" sz="1600" dirty="0">
                  <a:solidFill>
                    <a:prstClr val="black"/>
                  </a:solidFill>
                  <a:latin typeface="Times New Roman" panose="02020603050405020304" pitchFamily="18" charset="0"/>
                  <a:ea typeface="標楷體" panose="03000509000000000000" pitchFamily="65" charset="-120"/>
                </a:rPr>
                <a:t>9,273 </a:t>
              </a:r>
              <a:r>
                <a:rPr lang="zh-TW" altLang="en-US" sz="1600" dirty="0">
                  <a:solidFill>
                    <a:prstClr val="black"/>
                  </a:solidFill>
                  <a:latin typeface="Times New Roman" panose="02020603050405020304" pitchFamily="18" charset="0"/>
                  <a:ea typeface="標楷體" panose="03000509000000000000" pitchFamily="65" charset="-120"/>
                </a:rPr>
                <a:t>人；截至 </a:t>
              </a:r>
              <a:r>
                <a:rPr lang="en-US" altLang="zh-TW" sz="1600" dirty="0">
                  <a:solidFill>
                    <a:prstClr val="black"/>
                  </a:solidFill>
                  <a:latin typeface="Times New Roman" panose="02020603050405020304" pitchFamily="18" charset="0"/>
                  <a:ea typeface="標楷體" panose="03000509000000000000" pitchFamily="65" charset="-120"/>
                </a:rPr>
                <a:t>2014 </a:t>
              </a:r>
              <a:r>
                <a:rPr lang="zh-TW" altLang="en-US" sz="1600" dirty="0">
                  <a:solidFill>
                    <a:prstClr val="black"/>
                  </a:solidFill>
                  <a:latin typeface="Times New Roman" panose="02020603050405020304" pitchFamily="18" charset="0"/>
                  <a:ea typeface="標楷體" panose="03000509000000000000" pitchFamily="65" charset="-120"/>
                </a:rPr>
                <a:t>年，開放大陸地區高等教育學歷採認累計通過 </a:t>
              </a:r>
              <a:r>
                <a:rPr lang="en-US" altLang="zh-TW" sz="1600" dirty="0">
                  <a:solidFill>
                    <a:prstClr val="black"/>
                  </a:solidFill>
                  <a:latin typeface="Times New Roman" panose="02020603050405020304" pitchFamily="18" charset="0"/>
                  <a:ea typeface="標楷體" panose="03000509000000000000" pitchFamily="65" charset="-120"/>
                </a:rPr>
                <a:t>1,632 </a:t>
              </a:r>
              <a:r>
                <a:rPr lang="zh-TW" altLang="en-US" sz="1600" dirty="0" smtClean="0">
                  <a:solidFill>
                    <a:prstClr val="black"/>
                  </a:solidFill>
                  <a:latin typeface="Times New Roman" panose="02020603050405020304" pitchFamily="18" charset="0"/>
                  <a:ea typeface="標楷體" panose="03000509000000000000" pitchFamily="65" charset="-120"/>
                </a:rPr>
                <a:t>人</a:t>
              </a:r>
              <a:endParaRPr lang="en-US" altLang="zh-TW" sz="1600" b="1" dirty="0" smtClean="0">
                <a:solidFill>
                  <a:prstClr val="black"/>
                </a:solidFill>
                <a:latin typeface="Times New Roman" panose="02020603050405020304" pitchFamily="18" charset="0"/>
                <a:ea typeface="標楷體" panose="03000509000000000000" pitchFamily="65" charset="-120"/>
              </a:endParaRPr>
            </a:p>
          </p:txBody>
        </p:sp>
      </p:grpSp>
      <p:sp>
        <p:nvSpPr>
          <p:cNvPr id="12" name="Rectangle 2"/>
          <p:cNvSpPr txBox="1">
            <a:spLocks/>
          </p:cNvSpPr>
          <p:nvPr/>
        </p:nvSpPr>
        <p:spPr bwMode="auto">
          <a:xfrm>
            <a:off x="28458" y="23329"/>
            <a:ext cx="8360228" cy="64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TW"/>
            </a:defPPr>
            <a:lvl1pPr marL="360000" algn="ctr">
              <a:lnSpc>
                <a:spcPct val="90000"/>
              </a:lnSpc>
              <a:spcBef>
                <a:spcPct val="0"/>
              </a:spcBef>
              <a:tabLst>
                <a:tab pos="2144713" algn="l"/>
              </a:tabLst>
              <a:defRPr kumimoji="1" sz="3200" b="1">
                <a:solidFill>
                  <a:srgbClr val="002060"/>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eaLnBrk="0" hangingPunct="0">
              <a:defRPr kumimoji="1">
                <a:latin typeface="Calibri" pitchFamily="34" charset="0"/>
                <a:ea typeface="新細明體" pitchFamily="18" charset="-120"/>
              </a:defRPr>
            </a:lvl2pPr>
            <a:lvl3pPr marL="1143000" indent="-228600" eaLnBrk="0" hangingPunct="0">
              <a:defRPr kumimoji="1">
                <a:latin typeface="Calibri" pitchFamily="34" charset="0"/>
                <a:ea typeface="新細明體" pitchFamily="18" charset="-120"/>
              </a:defRPr>
            </a:lvl3pPr>
            <a:lvl4pPr marL="1600200" indent="-228600" eaLnBrk="0" hangingPunct="0">
              <a:defRPr kumimoji="1">
                <a:latin typeface="Calibri" pitchFamily="34" charset="0"/>
                <a:ea typeface="新細明體" pitchFamily="18" charset="-120"/>
              </a:defRPr>
            </a:lvl4pPr>
            <a:lvl5pPr marL="2057400" indent="-228600" eaLnBrk="0" hangingPunct="0">
              <a:defRPr kumimoji="1">
                <a:latin typeface="Calibri" pitchFamily="34" charset="0"/>
                <a:ea typeface="新細明體" pitchFamily="18" charset="-120"/>
              </a:defRPr>
            </a:lvl5pPr>
            <a:lvl6pPr marL="2514600" indent="-228600" eaLnBrk="0" fontAlgn="base" hangingPunct="0">
              <a:spcBef>
                <a:spcPct val="0"/>
              </a:spcBef>
              <a:spcAft>
                <a:spcPct val="0"/>
              </a:spcAft>
              <a:defRPr kumimoji="1">
                <a:latin typeface="Calibri" pitchFamily="34" charset="0"/>
                <a:ea typeface="新細明體" pitchFamily="18" charset="-120"/>
              </a:defRPr>
            </a:lvl6pPr>
            <a:lvl7pPr marL="2971800" indent="-228600" eaLnBrk="0" fontAlgn="base" hangingPunct="0">
              <a:spcBef>
                <a:spcPct val="0"/>
              </a:spcBef>
              <a:spcAft>
                <a:spcPct val="0"/>
              </a:spcAft>
              <a:defRPr kumimoji="1">
                <a:latin typeface="Calibri" pitchFamily="34" charset="0"/>
                <a:ea typeface="新細明體" pitchFamily="18" charset="-120"/>
              </a:defRPr>
            </a:lvl7pPr>
            <a:lvl8pPr marL="3429000" indent="-228600" eaLnBrk="0" fontAlgn="base" hangingPunct="0">
              <a:spcBef>
                <a:spcPct val="0"/>
              </a:spcBef>
              <a:spcAft>
                <a:spcPct val="0"/>
              </a:spcAft>
              <a:defRPr kumimoji="1">
                <a:latin typeface="Calibri" pitchFamily="34" charset="0"/>
                <a:ea typeface="新細明體" pitchFamily="18" charset="-120"/>
              </a:defRPr>
            </a:lvl8pPr>
            <a:lvl9pPr marL="3886200" indent="-228600" eaLnBrk="0" fontAlgn="base" hangingPunct="0">
              <a:spcBef>
                <a:spcPct val="0"/>
              </a:spcBef>
              <a:spcAft>
                <a:spcPct val="0"/>
              </a:spcAft>
              <a:defRPr kumimoji="1">
                <a:latin typeface="Calibri" pitchFamily="34" charset="0"/>
                <a:ea typeface="新細明體" pitchFamily="18" charset="-120"/>
              </a:defRPr>
            </a:lvl9pPr>
          </a:lstStyle>
          <a:p>
            <a:r>
              <a:rPr lang="zh-TW" altLang="en-US" dirty="0" smtClean="0">
                <a:solidFill>
                  <a:prstClr val="black"/>
                </a:solidFill>
              </a:rPr>
              <a:t>財經</a:t>
            </a:r>
            <a:r>
              <a:rPr lang="zh-TW" altLang="en-US" dirty="0">
                <a:solidFill>
                  <a:prstClr val="black"/>
                </a:solidFill>
              </a:rPr>
              <a:t>月報會議</a:t>
            </a:r>
            <a:r>
              <a:rPr lang="zh-TW" altLang="en-US" dirty="0" smtClean="0">
                <a:solidFill>
                  <a:prstClr val="black"/>
                </a:solidFill>
              </a:rPr>
              <a:t>成果－</a:t>
            </a:r>
            <a:r>
              <a:rPr lang="zh-TW" altLang="en-US" sz="2800" dirty="0">
                <a:solidFill>
                  <a:prstClr val="black"/>
                </a:solidFill>
              </a:rPr>
              <a:t>維持和平兩岸</a:t>
            </a:r>
            <a:r>
              <a:rPr lang="zh-TW" altLang="en-US" sz="2800" dirty="0" smtClean="0">
                <a:solidFill>
                  <a:prstClr val="black"/>
                </a:solidFill>
              </a:rPr>
              <a:t>（</a:t>
            </a:r>
            <a:r>
              <a:rPr lang="en-US" altLang="zh-TW" sz="2800" dirty="0" smtClean="0">
                <a:solidFill>
                  <a:prstClr val="black"/>
                </a:solidFill>
              </a:rPr>
              <a:t>1/2</a:t>
            </a:r>
            <a:r>
              <a:rPr lang="zh-TW" altLang="en-US" sz="2800" dirty="0" smtClean="0">
                <a:solidFill>
                  <a:prstClr val="black"/>
                </a:solidFill>
              </a:rPr>
              <a:t>）</a:t>
            </a:r>
            <a:endParaRPr lang="zh-TW" altLang="en-US" sz="2800" dirty="0">
              <a:solidFill>
                <a:prstClr val="black"/>
              </a:solidFill>
            </a:endParaRPr>
          </a:p>
        </p:txBody>
      </p:sp>
    </p:spTree>
    <p:extLst>
      <p:ext uri="{BB962C8B-B14F-4D97-AF65-F5344CB8AC3E}">
        <p14:creationId xmlns:p14="http://schemas.microsoft.com/office/powerpoint/2010/main" val="35178791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群組 21"/>
          <p:cNvGrpSpPr/>
          <p:nvPr/>
        </p:nvGrpSpPr>
        <p:grpSpPr>
          <a:xfrm>
            <a:off x="38711" y="3443379"/>
            <a:ext cx="8916901" cy="3316650"/>
            <a:chOff x="88072" y="914673"/>
            <a:chExt cx="8916901" cy="3316650"/>
          </a:xfrm>
        </p:grpSpPr>
        <p:grpSp>
          <p:nvGrpSpPr>
            <p:cNvPr id="23" name="群組 22"/>
            <p:cNvGrpSpPr/>
            <p:nvPr/>
          </p:nvGrpSpPr>
          <p:grpSpPr>
            <a:xfrm>
              <a:off x="88072" y="914673"/>
              <a:ext cx="8916901" cy="3022465"/>
              <a:chOff x="88072" y="882666"/>
              <a:chExt cx="8916901" cy="3022465"/>
            </a:xfrm>
          </p:grpSpPr>
          <p:sp>
            <p:nvSpPr>
              <p:cNvPr id="25" name="手繪多邊形 24"/>
              <p:cNvSpPr/>
              <p:nvPr/>
            </p:nvSpPr>
            <p:spPr bwMode="auto">
              <a:xfrm>
                <a:off x="435528" y="1315918"/>
                <a:ext cx="8569445" cy="2589213"/>
              </a:xfrm>
              <a:custGeom>
                <a:avLst/>
                <a:gdLst>
                  <a:gd name="connsiteX0" fmla="*/ 0 w 7929263"/>
                  <a:gd name="connsiteY0" fmla="*/ 0 h 1480500"/>
                  <a:gd name="connsiteX1" fmla="*/ 7929263 w 7929263"/>
                  <a:gd name="connsiteY1" fmla="*/ 0 h 1480500"/>
                  <a:gd name="connsiteX2" fmla="*/ 7929263 w 7929263"/>
                  <a:gd name="connsiteY2" fmla="*/ 1480500 h 1480500"/>
                  <a:gd name="connsiteX3" fmla="*/ 0 w 7929263"/>
                  <a:gd name="connsiteY3" fmla="*/ 1480500 h 1480500"/>
                  <a:gd name="connsiteX4" fmla="*/ 0 w 7929263"/>
                  <a:gd name="connsiteY4" fmla="*/ 0 h 148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9263" h="1480500">
                    <a:moveTo>
                      <a:pt x="0" y="0"/>
                    </a:moveTo>
                    <a:lnTo>
                      <a:pt x="7929263" y="0"/>
                    </a:lnTo>
                    <a:lnTo>
                      <a:pt x="7929263" y="1480500"/>
                    </a:lnTo>
                    <a:lnTo>
                      <a:pt x="0" y="1480500"/>
                    </a:lnTo>
                    <a:lnTo>
                      <a:pt x="0" y="0"/>
                    </a:lnTo>
                    <a:close/>
                  </a:path>
                </a:pathLst>
              </a:custGeom>
              <a:solidFill>
                <a:sysClr val="window" lastClr="FFFFFF">
                  <a:hueOff val="0"/>
                  <a:satOff val="0"/>
                  <a:lumOff val="0"/>
                </a:sysClr>
              </a:solidFill>
              <a:ln w="25400" cap="flat" cmpd="sng" algn="ctr">
                <a:solidFill>
                  <a:srgbClr val="00B0F0"/>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lIns="216000" tIns="0" rIns="108000" bIns="0" spcCol="1270" anchor="t" anchorCtr="0"/>
              <a:lstStyle/>
              <a:p>
                <a:pPr marL="360000" lvl="1" indent="-360000" defTabSz="800100">
                  <a:buFont typeface="Wingdings" panose="05000000000000000000" pitchFamily="2" charset="2"/>
                  <a:buChar char="Ø"/>
                </a:pPr>
                <a:endParaRPr lang="en-US" altLang="zh-TW" sz="1000" dirty="0" smtClean="0">
                  <a:solidFill>
                    <a:prstClr val="black"/>
                  </a:solidFill>
                  <a:latin typeface="Times New Roman" panose="02020603050405020304" pitchFamily="18" charset="0"/>
                  <a:ea typeface="標楷體" panose="03000509000000000000" pitchFamily="65" charset="-120"/>
                </a:endParaRPr>
              </a:p>
            </p:txBody>
          </p:sp>
          <p:grpSp>
            <p:nvGrpSpPr>
              <p:cNvPr id="26" name="群組 25"/>
              <p:cNvGrpSpPr/>
              <p:nvPr/>
            </p:nvGrpSpPr>
            <p:grpSpPr>
              <a:xfrm>
                <a:off x="88072" y="882666"/>
                <a:ext cx="2016000" cy="649253"/>
                <a:chOff x="119970" y="1366718"/>
                <a:chExt cx="2345244" cy="556006"/>
              </a:xfrm>
            </p:grpSpPr>
            <p:sp>
              <p:nvSpPr>
                <p:cNvPr id="27" name="＞形箭號 26"/>
                <p:cNvSpPr/>
                <p:nvPr/>
              </p:nvSpPr>
              <p:spPr bwMode="auto">
                <a:xfrm>
                  <a:off x="119970" y="1366718"/>
                  <a:ext cx="2345244" cy="462444"/>
                </a:xfrm>
                <a:prstGeom prst="chevron">
                  <a:avLst>
                    <a:gd name="adj" fmla="val 35715"/>
                  </a:avLst>
                </a:prstGeom>
                <a:solidFill>
                  <a:srgbClr val="00B0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0" rIns="0" anchor="ctr"/>
                <a:lstStyle/>
                <a:p>
                  <a:pPr algn="ctr">
                    <a:defRPr/>
                  </a:pPr>
                  <a:endParaRPr lang="zh-TW" altLang="en-US" kern="0">
                    <a:solidFill>
                      <a:prstClr val="black"/>
                    </a:solidFill>
                    <a:ea typeface="微軟正黑體" panose="020B0604030504040204" pitchFamily="34" charset="-120"/>
                  </a:endParaRPr>
                </a:p>
              </p:txBody>
            </p:sp>
            <p:sp>
              <p:nvSpPr>
                <p:cNvPr id="28" name="圓角矩形 27"/>
                <p:cNvSpPr/>
                <p:nvPr/>
              </p:nvSpPr>
              <p:spPr bwMode="auto">
                <a:xfrm>
                  <a:off x="790038" y="1552769"/>
                  <a:ext cx="1675174" cy="369955"/>
                </a:xfrm>
                <a:prstGeom prst="roundRect">
                  <a:avLst/>
                </a:prstGeom>
                <a:solidFill>
                  <a:sysClr val="window" lastClr="FFFFFF"/>
                </a:solidFill>
                <a:ln w="25400" cap="flat" cmpd="sng" algn="ctr">
                  <a:solidFill>
                    <a:srgbClr val="00B0F0"/>
                  </a:solidFill>
                  <a:prstDash val="solid"/>
                </a:ln>
                <a:effectLst/>
              </p:spPr>
              <p:txBody>
                <a:bodyPr lIns="0" tIns="0" rIns="0" bIns="0" anchor="ctr"/>
                <a:lstStyle/>
                <a:p>
                  <a:pPr algn="ctr">
                    <a:lnSpc>
                      <a:spcPct val="110000"/>
                    </a:lnSpc>
                    <a:defRPr/>
                  </a:pPr>
                  <a:r>
                    <a:rPr lang="zh-TW" altLang="en-US" sz="2200" b="1" kern="0" dirty="0">
                      <a:solidFill>
                        <a:prstClr val="black"/>
                      </a:solidFill>
                      <a:latin typeface="標楷體" panose="03000509000000000000" pitchFamily="65" charset="-120"/>
                      <a:ea typeface="標楷體" panose="03000509000000000000" pitchFamily="65" charset="-120"/>
                    </a:rPr>
                    <a:t>國防安全</a:t>
                  </a:r>
                </a:p>
              </p:txBody>
            </p:sp>
          </p:grpSp>
        </p:grpSp>
        <p:sp>
          <p:nvSpPr>
            <p:cNvPr id="24" name="文字方塊 23"/>
            <p:cNvSpPr txBox="1"/>
            <p:nvPr/>
          </p:nvSpPr>
          <p:spPr>
            <a:xfrm>
              <a:off x="435527" y="1563926"/>
              <a:ext cx="8414617" cy="2667397"/>
            </a:xfrm>
            <a:prstGeom prst="rect">
              <a:avLst/>
            </a:prstGeom>
            <a:noFill/>
          </p:spPr>
          <p:txBody>
            <a:bodyPr wrap="square" rtlCol="0">
              <a:spAutoFit/>
            </a:bodyPr>
            <a:lstStyle/>
            <a:p>
              <a:pPr marL="174625" lvl="1" indent="-174625" algn="just">
                <a:lnSpc>
                  <a:spcPts val="2000"/>
                </a:lnSpc>
                <a:spcBef>
                  <a:spcPts val="600"/>
                </a:spcBef>
                <a:buFont typeface="Arial" panose="020B0604020202020204" pitchFamily="34" charset="0"/>
                <a:buChar char="•"/>
              </a:pPr>
              <a:r>
                <a:rPr lang="en-US" altLang="zh-TW" sz="1600" dirty="0" smtClean="0">
                  <a:solidFill>
                    <a:prstClr val="black"/>
                  </a:solidFill>
                  <a:latin typeface="Times New Roman" panose="02020603050405020304" pitchFamily="18" charset="0"/>
                  <a:ea typeface="標楷體" panose="03000509000000000000" pitchFamily="65" charset="-120"/>
                </a:rPr>
                <a:t>2015 </a:t>
              </a:r>
              <a:r>
                <a:rPr lang="zh-TW" altLang="en-US" sz="1600" dirty="0">
                  <a:solidFill>
                    <a:prstClr val="black"/>
                  </a:solidFill>
                  <a:latin typeface="Times New Roman" panose="02020603050405020304" pitchFamily="18" charset="0"/>
                  <a:ea typeface="標楷體" panose="03000509000000000000" pitchFamily="65" charset="-120"/>
                </a:rPr>
                <a:t>年瑞士信貸銀行將我國軍力強度，評為全球第 </a:t>
              </a:r>
              <a:r>
                <a:rPr lang="en-US" altLang="zh-TW" sz="1600" dirty="0">
                  <a:solidFill>
                    <a:prstClr val="black"/>
                  </a:solidFill>
                  <a:latin typeface="Times New Roman" panose="02020603050405020304" pitchFamily="18" charset="0"/>
                  <a:ea typeface="標楷體" panose="03000509000000000000" pitchFamily="65" charset="-120"/>
                </a:rPr>
                <a:t>13</a:t>
              </a:r>
              <a:r>
                <a:rPr lang="zh-TW" altLang="en-US" sz="1600" dirty="0">
                  <a:solidFill>
                    <a:prstClr val="black"/>
                  </a:solidFill>
                  <a:latin typeface="Times New Roman" panose="02020603050405020304" pitchFamily="18" charset="0"/>
                  <a:ea typeface="標楷體" panose="03000509000000000000" pitchFamily="65" charset="-120"/>
                </a:rPr>
                <a:t>，在亞洲次於中國大陸、日本、韓國，但勝過以色列、澳洲、與美洲的</a:t>
              </a:r>
              <a:r>
                <a:rPr lang="zh-TW" altLang="en-US" sz="1600" dirty="0" smtClean="0">
                  <a:solidFill>
                    <a:prstClr val="black"/>
                  </a:solidFill>
                  <a:latin typeface="Times New Roman" panose="02020603050405020304" pitchFamily="18" charset="0"/>
                  <a:ea typeface="標楷體" panose="03000509000000000000" pitchFamily="65" charset="-120"/>
                </a:rPr>
                <a:t>加拿大</a:t>
              </a:r>
              <a:endParaRPr lang="zh-TW" altLang="en-US" sz="1600" b="1" dirty="0">
                <a:solidFill>
                  <a:prstClr val="black"/>
                </a:solidFill>
                <a:latin typeface="Times New Roman" panose="02020603050405020304" pitchFamily="18" charset="0"/>
                <a:ea typeface="標楷體" panose="03000509000000000000" pitchFamily="65" charset="-120"/>
              </a:endParaRPr>
            </a:p>
            <a:p>
              <a:pPr marL="174625" lvl="1" indent="-174625" algn="just">
                <a:lnSpc>
                  <a:spcPts val="2000"/>
                </a:lnSpc>
                <a:spcBef>
                  <a:spcPts val="600"/>
                </a:spcBef>
                <a:buFont typeface="Arial" panose="020B0604020202020204" pitchFamily="34" charset="0"/>
                <a:buChar char="•"/>
              </a:pPr>
              <a:r>
                <a:rPr lang="zh-TW" altLang="en-US" sz="1600" dirty="0">
                  <a:solidFill>
                    <a:prstClr val="black"/>
                  </a:solidFill>
                  <a:latin typeface="Times New Roman" panose="02020603050405020304" pitchFamily="18" charset="0"/>
                  <a:ea typeface="標楷體" panose="03000509000000000000" pitchFamily="65" charset="-120"/>
                </a:rPr>
                <a:t>自 </a:t>
              </a:r>
              <a:r>
                <a:rPr lang="en-US" altLang="zh-TW" sz="1600" dirty="0">
                  <a:solidFill>
                    <a:prstClr val="black"/>
                  </a:solidFill>
                  <a:latin typeface="Times New Roman" panose="02020603050405020304" pitchFamily="18" charset="0"/>
                  <a:ea typeface="標楷體" panose="03000509000000000000" pitchFamily="65" charset="-120"/>
                </a:rPr>
                <a:t>2011 </a:t>
              </a:r>
              <a:r>
                <a:rPr lang="zh-TW" altLang="en-US" sz="1600" dirty="0">
                  <a:solidFill>
                    <a:prstClr val="black"/>
                  </a:solidFill>
                  <a:latin typeface="Times New Roman" panose="02020603050405020304" pitchFamily="18" charset="0"/>
                  <a:ea typeface="標楷體" panose="03000509000000000000" pitchFamily="65" charset="-120"/>
                </a:rPr>
                <a:t>年起執行國軍「精粹案」裁軍計畫，於 </a:t>
              </a:r>
              <a:r>
                <a:rPr lang="en-US" altLang="zh-TW" sz="1600" dirty="0">
                  <a:solidFill>
                    <a:prstClr val="black"/>
                  </a:solidFill>
                  <a:latin typeface="Times New Roman" panose="02020603050405020304" pitchFamily="18" charset="0"/>
                  <a:ea typeface="標楷體" panose="03000509000000000000" pitchFamily="65" charset="-120"/>
                </a:rPr>
                <a:t>2014 </a:t>
              </a:r>
              <a:r>
                <a:rPr lang="zh-TW" altLang="en-US" sz="1600" dirty="0">
                  <a:solidFill>
                    <a:prstClr val="black"/>
                  </a:solidFill>
                  <a:latin typeface="Times New Roman" panose="02020603050405020304" pitchFamily="18" charset="0"/>
                  <a:ea typeface="標楷體" panose="03000509000000000000" pitchFamily="65" charset="-120"/>
                </a:rPr>
                <a:t>年</a:t>
              </a:r>
              <a:r>
                <a:rPr lang="en-US" altLang="zh-TW" sz="1600" dirty="0">
                  <a:solidFill>
                    <a:prstClr val="black"/>
                  </a:solidFill>
                  <a:latin typeface="Times New Roman" panose="02020603050405020304" pitchFamily="18" charset="0"/>
                  <a:ea typeface="標楷體" panose="03000509000000000000" pitchFamily="65" charset="-120"/>
                </a:rPr>
                <a:t>11 </a:t>
              </a:r>
              <a:r>
                <a:rPr lang="zh-TW" altLang="en-US" sz="1600" dirty="0">
                  <a:solidFill>
                    <a:prstClr val="black"/>
                  </a:solidFill>
                  <a:latin typeface="Times New Roman" panose="02020603050405020304" pitchFamily="18" charset="0"/>
                  <a:ea typeface="標楷體" panose="03000509000000000000" pitchFamily="65" charset="-120"/>
                </a:rPr>
                <a:t>月 </a:t>
              </a:r>
              <a:r>
                <a:rPr lang="en-US" altLang="zh-TW" sz="1600" dirty="0">
                  <a:solidFill>
                    <a:prstClr val="black"/>
                  </a:solidFill>
                  <a:latin typeface="Times New Roman" panose="02020603050405020304" pitchFamily="18" charset="0"/>
                  <a:ea typeface="標楷體" panose="03000509000000000000" pitchFamily="65" charset="-120"/>
                </a:rPr>
                <a:t>1 </a:t>
              </a:r>
              <a:r>
                <a:rPr lang="zh-TW" altLang="en-US" sz="1600" dirty="0">
                  <a:solidFill>
                    <a:prstClr val="black"/>
                  </a:solidFill>
                  <a:latin typeface="Times New Roman" panose="02020603050405020304" pitchFamily="18" charset="0"/>
                  <a:ea typeface="標楷體" panose="03000509000000000000" pitchFamily="65" charset="-120"/>
                </a:rPr>
                <a:t>日提前達成總員額由 </a:t>
              </a:r>
              <a:r>
                <a:rPr lang="en-US" altLang="zh-TW" sz="1600" dirty="0">
                  <a:solidFill>
                    <a:prstClr val="black"/>
                  </a:solidFill>
                  <a:latin typeface="Times New Roman" panose="02020603050405020304" pitchFamily="18" charset="0"/>
                  <a:ea typeface="標楷體" panose="03000509000000000000" pitchFamily="65" charset="-120"/>
                </a:rPr>
                <a:t>27.5 </a:t>
              </a:r>
              <a:r>
                <a:rPr lang="zh-TW" altLang="en-US" sz="1600" dirty="0">
                  <a:solidFill>
                    <a:prstClr val="black"/>
                  </a:solidFill>
                  <a:latin typeface="Times New Roman" panose="02020603050405020304" pitchFamily="18" charset="0"/>
                  <a:ea typeface="標楷體" panose="03000509000000000000" pitchFamily="65" charset="-120"/>
                </a:rPr>
                <a:t>萬人降為  </a:t>
              </a:r>
              <a:r>
                <a:rPr lang="en-US" altLang="zh-TW" sz="1600" dirty="0">
                  <a:solidFill>
                    <a:prstClr val="black"/>
                  </a:solidFill>
                  <a:latin typeface="Times New Roman" panose="02020603050405020304" pitchFamily="18" charset="0"/>
                  <a:ea typeface="標楷體" panose="03000509000000000000" pitchFamily="65" charset="-120"/>
                </a:rPr>
                <a:t>21.5 </a:t>
              </a:r>
              <a:r>
                <a:rPr lang="zh-TW" altLang="en-US" sz="1600" dirty="0">
                  <a:solidFill>
                    <a:prstClr val="black"/>
                  </a:solidFill>
                  <a:latin typeface="Times New Roman" panose="02020603050405020304" pitchFamily="18" charset="0"/>
                  <a:ea typeface="標楷體" panose="03000509000000000000" pitchFamily="65" charset="-120"/>
                </a:rPr>
                <a:t>萬人</a:t>
              </a:r>
              <a:r>
                <a:rPr lang="zh-TW" altLang="en-US" sz="1600" dirty="0" smtClean="0">
                  <a:solidFill>
                    <a:prstClr val="black"/>
                  </a:solidFill>
                  <a:latin typeface="Times New Roman" panose="02020603050405020304" pitchFamily="18" charset="0"/>
                  <a:ea typeface="標楷體" panose="03000509000000000000" pitchFamily="65" charset="-120"/>
                </a:rPr>
                <a:t>目標</a:t>
              </a:r>
              <a:endParaRPr lang="en-US" altLang="zh-TW" sz="1600" b="1" dirty="0" smtClean="0">
                <a:solidFill>
                  <a:prstClr val="black"/>
                </a:solidFill>
                <a:latin typeface="Times New Roman" panose="02020603050405020304" pitchFamily="18" charset="0"/>
                <a:ea typeface="標楷體" panose="03000509000000000000" pitchFamily="65" charset="-120"/>
              </a:endParaRPr>
            </a:p>
            <a:p>
              <a:pPr marL="174625" lvl="1" indent="-174625" algn="just">
                <a:spcBef>
                  <a:spcPts val="600"/>
                </a:spcBef>
                <a:buFont typeface="Arial" panose="020B0604020202020204" pitchFamily="34" charset="0"/>
                <a:buChar char="•"/>
              </a:pPr>
              <a:r>
                <a:rPr lang="en-US" altLang="zh-TW" sz="1600" dirty="0">
                  <a:latin typeface="Times New Roman" panose="02020603050405020304" pitchFamily="18" charset="0"/>
                  <a:ea typeface="標楷體" panose="03000509000000000000" pitchFamily="65" charset="-120"/>
                </a:rPr>
                <a:t>103</a:t>
              </a:r>
              <a:r>
                <a:rPr lang="zh-TW" altLang="en-US" sz="1600" dirty="0">
                  <a:latin typeface="Times New Roman" panose="02020603050405020304" pitchFamily="18" charset="0"/>
                  <a:ea typeface="標楷體" panose="03000509000000000000" pitchFamily="65" charset="-120"/>
                </a:rPr>
                <a:t>年實際招獲自願</a:t>
              </a:r>
              <a:r>
                <a:rPr lang="zh-TW" altLang="en-US" sz="1600" dirty="0" smtClean="0">
                  <a:latin typeface="Times New Roman" panose="02020603050405020304" pitchFamily="18" charset="0"/>
                  <a:ea typeface="標楷體" panose="03000509000000000000" pitchFamily="65" charset="-120"/>
                </a:rPr>
                <a:t>士兵 </a:t>
              </a:r>
              <a:r>
                <a:rPr lang="en-US" altLang="zh-TW" sz="1600" dirty="0" smtClean="0">
                  <a:latin typeface="Times New Roman" panose="02020603050405020304" pitchFamily="18" charset="0"/>
                  <a:ea typeface="標楷體" panose="03000509000000000000" pitchFamily="65" charset="-120"/>
                </a:rPr>
                <a:t>1</a:t>
              </a:r>
              <a:r>
                <a:rPr lang="zh-TW" altLang="en-US" sz="1600" dirty="0" smtClean="0">
                  <a:latin typeface="Times New Roman" panose="02020603050405020304" pitchFamily="18" charset="0"/>
                  <a:ea typeface="標楷體" panose="03000509000000000000" pitchFamily="65" charset="-120"/>
                </a:rPr>
                <a:t> 萬 </a:t>
              </a:r>
              <a:r>
                <a:rPr lang="en-US" altLang="zh-TW" sz="1600" dirty="0" smtClean="0">
                  <a:latin typeface="Times New Roman" panose="02020603050405020304" pitchFamily="18" charset="0"/>
                  <a:ea typeface="標楷體" panose="03000509000000000000" pitchFamily="65" charset="-120"/>
                </a:rPr>
                <a:t>5,024</a:t>
              </a:r>
              <a:r>
                <a:rPr lang="zh-TW" altLang="en-US" sz="1600" dirty="0" smtClean="0">
                  <a:latin typeface="Times New Roman" panose="02020603050405020304" pitchFamily="18" charset="0"/>
                  <a:ea typeface="標楷體" panose="03000509000000000000" pitchFamily="65" charset="-120"/>
                </a:rPr>
                <a:t> 人</a:t>
              </a:r>
              <a:r>
                <a:rPr lang="zh-TW" altLang="en-US" sz="1600" dirty="0">
                  <a:latin typeface="Times New Roman" panose="02020603050405020304" pitchFamily="18" charset="0"/>
                  <a:ea typeface="標楷體" panose="03000509000000000000" pitchFamily="65" charset="-120"/>
                </a:rPr>
                <a:t>，超出原</a:t>
              </a:r>
              <a:r>
                <a:rPr lang="zh-TW" altLang="en-US" sz="1600" dirty="0" smtClean="0">
                  <a:latin typeface="Times New Roman" panose="02020603050405020304" pitchFamily="18" charset="0"/>
                  <a:ea typeface="標楷體" panose="03000509000000000000" pitchFamily="65" charset="-120"/>
                </a:rPr>
                <a:t>訂 </a:t>
              </a:r>
              <a:r>
                <a:rPr lang="en-US" altLang="zh-TW" sz="1600" dirty="0" smtClean="0">
                  <a:latin typeface="Times New Roman" panose="02020603050405020304" pitchFamily="18" charset="0"/>
                  <a:ea typeface="標楷體" panose="03000509000000000000" pitchFamily="65" charset="-120"/>
                </a:rPr>
                <a:t>1</a:t>
              </a:r>
              <a:r>
                <a:rPr lang="zh-TW" altLang="en-US" sz="1600" dirty="0" smtClean="0">
                  <a:latin typeface="Times New Roman" panose="02020603050405020304" pitchFamily="18" charset="0"/>
                  <a:ea typeface="標楷體" panose="03000509000000000000" pitchFamily="65" charset="-120"/>
                </a:rPr>
                <a:t> 萬 </a:t>
              </a:r>
              <a:r>
                <a:rPr lang="en-US" altLang="zh-TW" sz="1600" dirty="0" smtClean="0">
                  <a:latin typeface="Times New Roman" panose="02020603050405020304" pitchFamily="18" charset="0"/>
                  <a:ea typeface="標楷體" panose="03000509000000000000" pitchFamily="65" charset="-120"/>
                </a:rPr>
                <a:t>557</a:t>
              </a:r>
              <a:r>
                <a:rPr lang="zh-TW" altLang="en-US" sz="1600" dirty="0" smtClean="0">
                  <a:latin typeface="Times New Roman" panose="02020603050405020304" pitchFamily="18" charset="0"/>
                  <a:ea typeface="標楷體" panose="03000509000000000000" pitchFamily="65" charset="-120"/>
                </a:rPr>
                <a:t> 人</a:t>
              </a:r>
              <a:r>
                <a:rPr lang="zh-TW" altLang="en-US" sz="1600" dirty="0">
                  <a:latin typeface="Times New Roman" panose="02020603050405020304" pitchFamily="18" charset="0"/>
                  <a:ea typeface="標楷體" panose="03000509000000000000" pitchFamily="65" charset="-120"/>
                </a:rPr>
                <a:t>目標。</a:t>
              </a:r>
              <a:r>
                <a:rPr lang="en-US" altLang="zh-TW" sz="1600" dirty="0" smtClean="0">
                  <a:latin typeface="Times New Roman" panose="02020603050405020304" pitchFamily="18" charset="0"/>
                  <a:ea typeface="標楷體" panose="03000509000000000000" pitchFamily="65" charset="-120"/>
                </a:rPr>
                <a:t>103</a:t>
              </a:r>
              <a:r>
                <a:rPr lang="zh-TW" altLang="en-US" sz="1600" dirty="0" smtClean="0">
                  <a:latin typeface="Times New Roman" panose="02020603050405020304" pitchFamily="18" charset="0"/>
                  <a:ea typeface="標楷體" panose="03000509000000000000" pitchFamily="65" charset="-120"/>
                </a:rPr>
                <a:t> 年</a:t>
              </a:r>
              <a:r>
                <a:rPr lang="zh-TW" altLang="en-US" sz="1600" dirty="0">
                  <a:latin typeface="Times New Roman" panose="02020603050405020304" pitchFamily="18" charset="0"/>
                  <a:ea typeface="標楷體" panose="03000509000000000000" pitchFamily="65" charset="-120"/>
                </a:rPr>
                <a:t>志願士兵屆退</a:t>
              </a:r>
              <a:r>
                <a:rPr lang="zh-TW" altLang="en-US" sz="1600" dirty="0" smtClean="0">
                  <a:latin typeface="Times New Roman" panose="02020603050405020304" pitchFamily="18" charset="0"/>
                  <a:ea typeface="標楷體" panose="03000509000000000000" pitchFamily="65" charset="-120"/>
                </a:rPr>
                <a:t>數 </a:t>
              </a:r>
              <a:r>
                <a:rPr lang="en-US" altLang="zh-TW" sz="1600" dirty="0" smtClean="0">
                  <a:latin typeface="Times New Roman" panose="02020603050405020304" pitchFamily="18" charset="0"/>
                  <a:ea typeface="標楷體" panose="03000509000000000000" pitchFamily="65" charset="-120"/>
                </a:rPr>
                <a:t>1</a:t>
              </a:r>
              <a:r>
                <a:rPr lang="zh-TW" altLang="en-US" sz="1600" dirty="0" smtClean="0">
                  <a:latin typeface="Times New Roman" panose="02020603050405020304" pitchFamily="18" charset="0"/>
                  <a:ea typeface="標楷體" panose="03000509000000000000" pitchFamily="65" charset="-120"/>
                </a:rPr>
                <a:t> 萬 </a:t>
              </a:r>
              <a:r>
                <a:rPr lang="en-US" altLang="zh-TW" sz="1600" dirty="0" smtClean="0">
                  <a:latin typeface="Times New Roman" panose="02020603050405020304" pitchFamily="18" charset="0"/>
                  <a:ea typeface="標楷體" panose="03000509000000000000" pitchFamily="65" charset="-120"/>
                </a:rPr>
                <a:t>493</a:t>
              </a:r>
              <a:r>
                <a:rPr lang="zh-TW" altLang="en-US" sz="1600" dirty="0">
                  <a:latin typeface="Times New Roman" panose="02020603050405020304" pitchFamily="18" charset="0"/>
                  <a:ea typeface="標楷體" panose="03000509000000000000" pitchFamily="65" charset="-120"/>
                </a:rPr>
                <a:t>員、留</a:t>
              </a:r>
              <a:r>
                <a:rPr lang="zh-TW" altLang="en-US" sz="1600" dirty="0" smtClean="0">
                  <a:latin typeface="Times New Roman" panose="02020603050405020304" pitchFamily="18" charset="0"/>
                  <a:ea typeface="標楷體" panose="03000509000000000000" pitchFamily="65" charset="-120"/>
                </a:rPr>
                <a:t>營 </a:t>
              </a:r>
              <a:r>
                <a:rPr lang="en-US" altLang="zh-TW" sz="1600" dirty="0" smtClean="0">
                  <a:latin typeface="Times New Roman" panose="02020603050405020304" pitchFamily="18" charset="0"/>
                  <a:ea typeface="標楷體" panose="03000509000000000000" pitchFamily="65" charset="-120"/>
                </a:rPr>
                <a:t>6,440</a:t>
              </a:r>
              <a:r>
                <a:rPr lang="zh-TW" altLang="en-US" sz="1600" dirty="0" smtClean="0">
                  <a:latin typeface="Times New Roman" panose="02020603050405020304" pitchFamily="18" charset="0"/>
                  <a:ea typeface="標楷體" panose="03000509000000000000" pitchFamily="65" charset="-120"/>
                </a:rPr>
                <a:t> 員</a:t>
              </a:r>
              <a:r>
                <a:rPr lang="zh-TW" altLang="en-US" sz="1600" dirty="0">
                  <a:latin typeface="Times New Roman" panose="02020603050405020304" pitchFamily="18" charset="0"/>
                  <a:ea typeface="標楷體" panose="03000509000000000000" pitchFamily="65" charset="-120"/>
                </a:rPr>
                <a:t>，留營</a:t>
              </a:r>
              <a:r>
                <a:rPr lang="zh-TW" altLang="en-US" sz="1600" dirty="0" smtClean="0">
                  <a:latin typeface="Times New Roman" panose="02020603050405020304" pitchFamily="18" charset="0"/>
                  <a:ea typeface="標楷體" panose="03000509000000000000" pitchFamily="65" charset="-120"/>
                </a:rPr>
                <a:t>比例 </a:t>
              </a:r>
              <a:r>
                <a:rPr lang="en-US" altLang="zh-TW" sz="1600" dirty="0" smtClean="0">
                  <a:latin typeface="Times New Roman" panose="02020603050405020304" pitchFamily="18" charset="0"/>
                  <a:ea typeface="標楷體" panose="03000509000000000000" pitchFamily="65" charset="-120"/>
                </a:rPr>
                <a:t>61.4%</a:t>
              </a:r>
              <a:r>
                <a:rPr lang="zh-TW" altLang="en-US" sz="1600" dirty="0" smtClean="0">
                  <a:latin typeface="Times New Roman" panose="02020603050405020304" pitchFamily="18" charset="0"/>
                  <a:ea typeface="標楷體" panose="03000509000000000000" pitchFamily="65" charset="-120"/>
                </a:rPr>
                <a:t>，較 </a:t>
              </a:r>
              <a:r>
                <a:rPr lang="en-US" altLang="zh-TW" sz="1600" dirty="0" smtClean="0">
                  <a:latin typeface="Times New Roman" panose="02020603050405020304" pitchFamily="18" charset="0"/>
                  <a:ea typeface="標楷體" panose="03000509000000000000" pitchFamily="65" charset="-120"/>
                </a:rPr>
                <a:t>101</a:t>
              </a:r>
              <a:r>
                <a:rPr lang="zh-TW" altLang="en-US" sz="1600" dirty="0" smtClean="0">
                  <a:latin typeface="Times New Roman" panose="02020603050405020304" pitchFamily="18" charset="0"/>
                  <a:ea typeface="標楷體" panose="03000509000000000000" pitchFamily="65" charset="-120"/>
                </a:rPr>
                <a:t> 及 </a:t>
              </a:r>
              <a:r>
                <a:rPr lang="en-US" altLang="zh-TW" sz="1600" dirty="0" smtClean="0">
                  <a:latin typeface="Times New Roman" panose="02020603050405020304" pitchFamily="18" charset="0"/>
                  <a:ea typeface="標楷體" panose="03000509000000000000" pitchFamily="65" charset="-120"/>
                </a:rPr>
                <a:t>102</a:t>
              </a:r>
              <a:r>
                <a:rPr lang="zh-TW" altLang="en-US" sz="1600" dirty="0" smtClean="0">
                  <a:latin typeface="Times New Roman" panose="02020603050405020304" pitchFamily="18" charset="0"/>
                  <a:ea typeface="標楷體" panose="03000509000000000000" pitchFamily="65" charset="-120"/>
                </a:rPr>
                <a:t> 年</a:t>
              </a:r>
              <a:r>
                <a:rPr lang="zh-TW" altLang="en-US" sz="1600" dirty="0">
                  <a:latin typeface="Times New Roman" panose="02020603050405020304" pitchFamily="18" charset="0"/>
                  <a:ea typeface="標楷體" panose="03000509000000000000" pitchFamily="65" charset="-120"/>
                </a:rPr>
                <a:t>平均留營</a:t>
              </a:r>
              <a:r>
                <a:rPr lang="zh-TW" altLang="en-US" sz="1600" dirty="0" smtClean="0">
                  <a:latin typeface="Times New Roman" panose="02020603050405020304" pitchFamily="18" charset="0"/>
                  <a:ea typeface="標楷體" panose="03000509000000000000" pitchFamily="65" charset="-120"/>
                </a:rPr>
                <a:t>率 </a:t>
              </a:r>
              <a:r>
                <a:rPr lang="en-US" altLang="zh-TW" sz="1600" dirty="0" smtClean="0">
                  <a:latin typeface="Times New Roman" panose="02020603050405020304" pitchFamily="18" charset="0"/>
                  <a:ea typeface="標楷體" panose="03000509000000000000" pitchFamily="65" charset="-120"/>
                </a:rPr>
                <a:t>46.3%</a:t>
              </a:r>
              <a:r>
                <a:rPr lang="zh-TW" altLang="en-US" sz="1600" dirty="0" smtClean="0">
                  <a:latin typeface="Times New Roman" panose="02020603050405020304" pitchFamily="18" charset="0"/>
                  <a:ea typeface="標楷體" panose="03000509000000000000" pitchFamily="65" charset="-120"/>
                </a:rPr>
                <a:t> 提升 </a:t>
              </a:r>
              <a:r>
                <a:rPr lang="en-US" altLang="zh-TW" sz="1600" dirty="0" smtClean="0">
                  <a:latin typeface="Times New Roman" panose="02020603050405020304" pitchFamily="18" charset="0"/>
                  <a:ea typeface="標楷體" panose="03000509000000000000" pitchFamily="65" charset="-120"/>
                </a:rPr>
                <a:t>15.1%</a:t>
              </a:r>
              <a:endParaRPr lang="zh-TW" altLang="en-US" sz="1600" dirty="0">
                <a:latin typeface="Times New Roman" panose="02020603050405020304" pitchFamily="18" charset="0"/>
                <a:ea typeface="標楷體" panose="03000509000000000000" pitchFamily="65" charset="-120"/>
              </a:endParaRPr>
            </a:p>
            <a:p>
              <a:pPr marL="174625" lvl="1" indent="-174625" algn="just">
                <a:lnSpc>
                  <a:spcPts val="2000"/>
                </a:lnSpc>
                <a:spcBef>
                  <a:spcPts val="600"/>
                </a:spcBef>
                <a:buFont typeface="Arial" panose="020B0604020202020204" pitchFamily="34" charset="0"/>
                <a:buChar char="•"/>
              </a:pPr>
              <a:r>
                <a:rPr lang="en-US" altLang="zh-TW" sz="1600" dirty="0">
                  <a:solidFill>
                    <a:prstClr val="black"/>
                  </a:solidFill>
                  <a:latin typeface="Times New Roman" panose="02020603050405020304" pitchFamily="18" charset="0"/>
                  <a:ea typeface="標楷體" panose="03000509000000000000" pitchFamily="65" charset="-120"/>
                </a:rPr>
                <a:t>2015 </a:t>
              </a:r>
              <a:r>
                <a:rPr lang="zh-TW" altLang="en-US" sz="1600" dirty="0">
                  <a:solidFill>
                    <a:prstClr val="black"/>
                  </a:solidFill>
                  <a:latin typeface="Times New Roman" panose="02020603050405020304" pitchFamily="18" charset="0"/>
                  <a:ea typeface="標楷體" panose="03000509000000000000" pitchFamily="65" charset="-120"/>
                </a:rPr>
                <a:t>年 </a:t>
              </a:r>
              <a:r>
                <a:rPr lang="en-US" altLang="zh-TW" sz="1600" dirty="0">
                  <a:solidFill>
                    <a:prstClr val="black"/>
                  </a:solidFill>
                  <a:latin typeface="Times New Roman" panose="02020603050405020304" pitchFamily="18" charset="0"/>
                  <a:ea typeface="標楷體" panose="03000509000000000000" pitchFamily="65" charset="-120"/>
                </a:rPr>
                <a:t>10 </a:t>
              </a:r>
              <a:r>
                <a:rPr lang="zh-TW" altLang="en-US" sz="1600" dirty="0">
                  <a:solidFill>
                    <a:prstClr val="black"/>
                  </a:solidFill>
                  <a:latin typeface="Times New Roman" panose="02020603050405020304" pitchFamily="18" charset="0"/>
                  <a:ea typeface="標楷體" panose="03000509000000000000" pitchFamily="65" charset="-120"/>
                </a:rPr>
                <a:t>月施行「推動募兵制暫行條例」，循序漸進達成全募兵制</a:t>
              </a:r>
              <a:r>
                <a:rPr lang="zh-TW" altLang="en-US" sz="1600" dirty="0" smtClean="0">
                  <a:solidFill>
                    <a:prstClr val="black"/>
                  </a:solidFill>
                  <a:latin typeface="Times New Roman" panose="02020603050405020304" pitchFamily="18" charset="0"/>
                  <a:ea typeface="標楷體" panose="03000509000000000000" pitchFamily="65" charset="-120"/>
                </a:rPr>
                <a:t>目標</a:t>
              </a:r>
              <a:endParaRPr lang="zh-TW" altLang="en-US" sz="1600" dirty="0">
                <a:solidFill>
                  <a:srgbClr val="6600FF"/>
                </a:solidFill>
                <a:latin typeface="Times New Roman" panose="02020603050405020304" pitchFamily="18" charset="0"/>
                <a:ea typeface="標楷體" panose="03000509000000000000" pitchFamily="65" charset="-120"/>
              </a:endParaRPr>
            </a:p>
            <a:p>
              <a:pPr marL="174625" lvl="1" indent="-174625">
                <a:spcBef>
                  <a:spcPts val="600"/>
                </a:spcBef>
                <a:buFont typeface="Arial" panose="020B0604020202020204" pitchFamily="34" charset="0"/>
                <a:buChar char="•"/>
              </a:pPr>
              <a:endParaRPr lang="zh-TW" altLang="en-US" sz="1600" dirty="0">
                <a:solidFill>
                  <a:prstClr val="black"/>
                </a:solidFill>
                <a:latin typeface="Times New Roman" panose="02020603050405020304" pitchFamily="18" charset="0"/>
                <a:ea typeface="標楷體" panose="03000509000000000000" pitchFamily="65" charset="-120"/>
              </a:endParaRPr>
            </a:p>
          </p:txBody>
        </p:sp>
      </p:grpSp>
      <p:grpSp>
        <p:nvGrpSpPr>
          <p:cNvPr id="29" name="群組 28"/>
          <p:cNvGrpSpPr/>
          <p:nvPr/>
        </p:nvGrpSpPr>
        <p:grpSpPr>
          <a:xfrm>
            <a:off x="33584" y="640676"/>
            <a:ext cx="8922028" cy="2782783"/>
            <a:chOff x="26030" y="78682"/>
            <a:chExt cx="8922028" cy="2444908"/>
          </a:xfrm>
        </p:grpSpPr>
        <p:grpSp>
          <p:nvGrpSpPr>
            <p:cNvPr id="30" name="群組 29"/>
            <p:cNvGrpSpPr/>
            <p:nvPr/>
          </p:nvGrpSpPr>
          <p:grpSpPr>
            <a:xfrm>
              <a:off x="26030" y="78682"/>
              <a:ext cx="8922028" cy="2444908"/>
              <a:chOff x="26030" y="46675"/>
              <a:chExt cx="8922028" cy="2444908"/>
            </a:xfrm>
          </p:grpSpPr>
          <p:sp>
            <p:nvSpPr>
              <p:cNvPr id="32" name="手繪多邊形 31"/>
              <p:cNvSpPr/>
              <p:nvPr/>
            </p:nvSpPr>
            <p:spPr bwMode="auto">
              <a:xfrm>
                <a:off x="378612" y="586675"/>
                <a:ext cx="8569446" cy="1904908"/>
              </a:xfrm>
              <a:custGeom>
                <a:avLst/>
                <a:gdLst>
                  <a:gd name="connsiteX0" fmla="*/ 0 w 7929263"/>
                  <a:gd name="connsiteY0" fmla="*/ 0 h 1480500"/>
                  <a:gd name="connsiteX1" fmla="*/ 7929263 w 7929263"/>
                  <a:gd name="connsiteY1" fmla="*/ 0 h 1480500"/>
                  <a:gd name="connsiteX2" fmla="*/ 7929263 w 7929263"/>
                  <a:gd name="connsiteY2" fmla="*/ 1480500 h 1480500"/>
                  <a:gd name="connsiteX3" fmla="*/ 0 w 7929263"/>
                  <a:gd name="connsiteY3" fmla="*/ 1480500 h 1480500"/>
                  <a:gd name="connsiteX4" fmla="*/ 0 w 7929263"/>
                  <a:gd name="connsiteY4" fmla="*/ 0 h 148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9263" h="1480500">
                    <a:moveTo>
                      <a:pt x="0" y="0"/>
                    </a:moveTo>
                    <a:lnTo>
                      <a:pt x="7929263" y="0"/>
                    </a:lnTo>
                    <a:lnTo>
                      <a:pt x="7929263" y="1480500"/>
                    </a:lnTo>
                    <a:lnTo>
                      <a:pt x="0" y="1480500"/>
                    </a:lnTo>
                    <a:lnTo>
                      <a:pt x="0" y="0"/>
                    </a:lnTo>
                    <a:close/>
                  </a:path>
                </a:pathLst>
              </a:custGeom>
              <a:solidFill>
                <a:sysClr val="window" lastClr="FFFFFF">
                  <a:hueOff val="0"/>
                  <a:satOff val="0"/>
                  <a:lumOff val="0"/>
                </a:sysClr>
              </a:solidFill>
              <a:ln w="25400" cap="flat" cmpd="sng" algn="ctr">
                <a:solidFill>
                  <a:srgbClr val="00B0F0"/>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lIns="216000" tIns="0" rIns="108000" bIns="0" spcCol="1270" anchor="t" anchorCtr="0"/>
              <a:lstStyle/>
              <a:p>
                <a:pPr marL="360000" lvl="1" indent="-360000" defTabSz="800100">
                  <a:buFont typeface="Wingdings" panose="05000000000000000000" pitchFamily="2" charset="2"/>
                  <a:buChar char="Ø"/>
                </a:pPr>
                <a:endParaRPr lang="en-US" altLang="zh-TW" sz="1000" dirty="0" smtClean="0">
                  <a:solidFill>
                    <a:prstClr val="black"/>
                  </a:solidFill>
                  <a:latin typeface="Times New Roman" panose="02020603050405020304" pitchFamily="18" charset="0"/>
                  <a:ea typeface="標楷體" panose="03000509000000000000" pitchFamily="65" charset="-120"/>
                </a:endParaRPr>
              </a:p>
            </p:txBody>
          </p:sp>
          <p:grpSp>
            <p:nvGrpSpPr>
              <p:cNvPr id="33" name="群組 32"/>
              <p:cNvGrpSpPr/>
              <p:nvPr/>
            </p:nvGrpSpPr>
            <p:grpSpPr>
              <a:xfrm>
                <a:off x="26030" y="46675"/>
                <a:ext cx="2016001" cy="649255"/>
                <a:chOff x="47795" y="650795"/>
                <a:chExt cx="2345245" cy="556008"/>
              </a:xfrm>
            </p:grpSpPr>
            <p:sp>
              <p:nvSpPr>
                <p:cNvPr id="35" name="＞形箭號 34"/>
                <p:cNvSpPr/>
                <p:nvPr/>
              </p:nvSpPr>
              <p:spPr bwMode="auto">
                <a:xfrm>
                  <a:off x="47795" y="650795"/>
                  <a:ext cx="2345244" cy="462444"/>
                </a:xfrm>
                <a:prstGeom prst="chevron">
                  <a:avLst>
                    <a:gd name="adj" fmla="val 35715"/>
                  </a:avLst>
                </a:prstGeom>
                <a:solidFill>
                  <a:srgbClr val="00B0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0" rIns="0" anchor="ctr"/>
                <a:lstStyle/>
                <a:p>
                  <a:pPr algn="ctr">
                    <a:defRPr/>
                  </a:pPr>
                  <a:endParaRPr lang="zh-TW" altLang="en-US" kern="0">
                    <a:solidFill>
                      <a:prstClr val="black"/>
                    </a:solidFill>
                    <a:ea typeface="微軟正黑體" panose="020B0604030504040204" pitchFamily="34" charset="-120"/>
                  </a:endParaRPr>
                </a:p>
              </p:txBody>
            </p:sp>
            <p:sp>
              <p:nvSpPr>
                <p:cNvPr id="36" name="圓角矩形 35"/>
                <p:cNvSpPr/>
                <p:nvPr/>
              </p:nvSpPr>
              <p:spPr bwMode="auto">
                <a:xfrm>
                  <a:off x="717865" y="836848"/>
                  <a:ext cx="1675175" cy="369955"/>
                </a:xfrm>
                <a:prstGeom prst="roundRect">
                  <a:avLst/>
                </a:prstGeom>
                <a:solidFill>
                  <a:sysClr val="window" lastClr="FFFFFF"/>
                </a:solidFill>
                <a:ln w="25400" cap="flat" cmpd="sng" algn="ctr">
                  <a:solidFill>
                    <a:srgbClr val="00B0F0"/>
                  </a:solidFill>
                  <a:prstDash val="solid"/>
                </a:ln>
                <a:effectLst/>
              </p:spPr>
              <p:txBody>
                <a:bodyPr lIns="0" tIns="0" rIns="0" bIns="0" anchor="ctr"/>
                <a:lstStyle/>
                <a:p>
                  <a:pPr algn="ctr">
                    <a:lnSpc>
                      <a:spcPct val="110000"/>
                    </a:lnSpc>
                    <a:defRPr/>
                  </a:pPr>
                  <a:r>
                    <a:rPr lang="zh-TW" altLang="en-US" sz="2200" b="1" kern="0" dirty="0" smtClean="0">
                      <a:latin typeface="標楷體" panose="03000509000000000000" pitchFamily="65" charset="-120"/>
                      <a:ea typeface="標楷體" panose="03000509000000000000" pitchFamily="65" charset="-120"/>
                    </a:rPr>
                    <a:t>官方互訪</a:t>
                  </a:r>
                  <a:endParaRPr lang="zh-TW" altLang="en-US" sz="2200" b="1" kern="0" dirty="0">
                    <a:latin typeface="標楷體" panose="03000509000000000000" pitchFamily="65" charset="-120"/>
                    <a:ea typeface="標楷體" panose="03000509000000000000" pitchFamily="65" charset="-120"/>
                  </a:endParaRPr>
                </a:p>
              </p:txBody>
            </p:sp>
          </p:grpSp>
        </p:grpSp>
        <p:sp>
          <p:nvSpPr>
            <p:cNvPr id="31" name="文字方塊 30"/>
            <p:cNvSpPr txBox="1"/>
            <p:nvPr/>
          </p:nvSpPr>
          <p:spPr>
            <a:xfrm>
              <a:off x="378612" y="791933"/>
              <a:ext cx="8511935" cy="1514282"/>
            </a:xfrm>
            <a:prstGeom prst="rect">
              <a:avLst/>
            </a:prstGeom>
            <a:noFill/>
          </p:spPr>
          <p:txBody>
            <a:bodyPr wrap="square" rtlCol="0">
              <a:spAutoFit/>
            </a:bodyPr>
            <a:lstStyle/>
            <a:p>
              <a:pPr marL="174625" lvl="1" indent="-174625" algn="just">
                <a:spcBef>
                  <a:spcPts val="600"/>
                </a:spcBef>
                <a:buFont typeface="Arial" panose="020B0604020202020204" pitchFamily="34" charset="0"/>
                <a:buChar char="•"/>
              </a:pPr>
              <a:r>
                <a:rPr lang="en-US" altLang="zh-TW" sz="1600" dirty="0" smtClean="0">
                  <a:latin typeface="Times New Roman" panose="02020603050405020304" pitchFamily="18" charset="0"/>
                  <a:ea typeface="標楷體" panose="03000509000000000000" pitchFamily="65" charset="-120"/>
                </a:rPr>
                <a:t>2015</a:t>
              </a:r>
              <a:r>
                <a:rPr lang="zh-TW" altLang="en-US" sz="1600" dirty="0" smtClean="0">
                  <a:latin typeface="Times New Roman" panose="02020603050405020304" pitchFamily="18" charset="0"/>
                  <a:ea typeface="標楷體" panose="03000509000000000000" pitchFamily="65" charset="-120"/>
                </a:rPr>
                <a:t> 年</a:t>
              </a:r>
              <a:r>
                <a:rPr lang="en-US" altLang="zh-TW" sz="1600" dirty="0" smtClean="0">
                  <a:latin typeface="Times New Roman" panose="02020603050405020304" pitchFamily="18" charset="0"/>
                  <a:ea typeface="標楷體" panose="03000509000000000000" pitchFamily="65" charset="-120"/>
                </a:rPr>
                <a:t>11</a:t>
              </a:r>
              <a:r>
                <a:rPr lang="zh-TW" altLang="en-US" sz="1600" dirty="0" smtClean="0">
                  <a:latin typeface="Times New Roman" panose="02020603050405020304" pitchFamily="18" charset="0"/>
                  <a:ea typeface="標楷體" panose="03000509000000000000" pitchFamily="65" charset="-120"/>
                </a:rPr>
                <a:t> 月 </a:t>
              </a:r>
              <a:r>
                <a:rPr lang="en-US" altLang="zh-TW" sz="1600" dirty="0" smtClean="0">
                  <a:latin typeface="Times New Roman" panose="02020603050405020304" pitchFamily="18" charset="0"/>
                  <a:ea typeface="標楷體" panose="03000509000000000000" pitchFamily="65" charset="-120"/>
                </a:rPr>
                <a:t>7</a:t>
              </a:r>
              <a:r>
                <a:rPr lang="zh-TW" altLang="en-US" sz="1600" dirty="0" smtClean="0">
                  <a:latin typeface="Times New Roman" panose="02020603050405020304" pitchFamily="18" charset="0"/>
                  <a:ea typeface="標楷體" panose="03000509000000000000" pitchFamily="65" charset="-120"/>
                </a:rPr>
                <a:t> 日</a:t>
              </a:r>
              <a:r>
                <a:rPr lang="zh-TW" altLang="en-US" sz="1600" dirty="0">
                  <a:latin typeface="Times New Roman" panose="02020603050405020304" pitchFamily="18" charset="0"/>
                  <a:ea typeface="標楷體" panose="03000509000000000000" pitchFamily="65" charset="-120"/>
                </a:rPr>
                <a:t>，馬總統與大陸領導人習近平會面，為兩岸</a:t>
              </a:r>
              <a:r>
                <a:rPr lang="zh-TW" altLang="en-US" sz="1600" dirty="0" smtClean="0">
                  <a:latin typeface="Times New Roman" panose="02020603050405020304" pitchFamily="18" charset="0"/>
                  <a:ea typeface="標楷體" panose="03000509000000000000" pitchFamily="65" charset="-120"/>
                </a:rPr>
                <a:t>在 </a:t>
              </a:r>
              <a:r>
                <a:rPr lang="en-US" altLang="zh-TW" sz="1600" dirty="0" smtClean="0">
                  <a:latin typeface="Times New Roman" panose="02020603050405020304" pitchFamily="18" charset="0"/>
                  <a:ea typeface="標楷體" panose="03000509000000000000" pitchFamily="65" charset="-120"/>
                </a:rPr>
                <a:t>1949</a:t>
              </a:r>
              <a:r>
                <a:rPr lang="zh-TW" altLang="en-US" sz="1600" dirty="0" smtClean="0">
                  <a:latin typeface="Times New Roman" panose="02020603050405020304" pitchFamily="18" charset="0"/>
                  <a:ea typeface="標楷體" panose="03000509000000000000" pitchFamily="65" charset="-120"/>
                </a:rPr>
                <a:t> 年</a:t>
              </a:r>
              <a:r>
                <a:rPr lang="zh-TW" altLang="en-US" sz="1600" dirty="0">
                  <a:latin typeface="Times New Roman" panose="02020603050405020304" pitchFamily="18" charset="0"/>
                  <a:ea typeface="標楷體" panose="03000509000000000000" pitchFamily="65" charset="-120"/>
                </a:rPr>
                <a:t>隔海分</a:t>
              </a:r>
              <a:r>
                <a:rPr lang="zh-TW" altLang="en-US" sz="1600" dirty="0" smtClean="0">
                  <a:latin typeface="Times New Roman" panose="02020603050405020304" pitchFamily="18" charset="0"/>
                  <a:ea typeface="標楷體" panose="03000509000000000000" pitchFamily="65" charset="-120"/>
                </a:rPr>
                <a:t>治 </a:t>
              </a:r>
              <a:r>
                <a:rPr lang="en-US" altLang="zh-TW" sz="1600" dirty="0" smtClean="0">
                  <a:latin typeface="Times New Roman" panose="02020603050405020304" pitchFamily="18" charset="0"/>
                  <a:ea typeface="標楷體" panose="03000509000000000000" pitchFamily="65" charset="-120"/>
                </a:rPr>
                <a:t>66</a:t>
              </a:r>
              <a:r>
                <a:rPr lang="zh-TW" altLang="en-US" sz="1600" dirty="0" smtClean="0">
                  <a:latin typeface="Times New Roman" panose="02020603050405020304" pitchFamily="18" charset="0"/>
                  <a:ea typeface="標楷體" panose="03000509000000000000" pitchFamily="65" charset="-120"/>
                </a:rPr>
                <a:t> 年後</a:t>
              </a:r>
              <a:r>
                <a:rPr lang="zh-TW" altLang="en-US" sz="1600" dirty="0">
                  <a:latin typeface="Times New Roman" panose="02020603050405020304" pitchFamily="18" charset="0"/>
                  <a:ea typeface="標楷體" panose="03000509000000000000" pitchFamily="65" charset="-120"/>
                </a:rPr>
                <a:t>，雙方領導人的首次會面，彰顯兩岸「互不承認主權、互不否認治權」的互動現狀</a:t>
              </a:r>
            </a:p>
            <a:p>
              <a:pPr marL="174625" lvl="1" indent="-174625" algn="just">
                <a:spcBef>
                  <a:spcPts val="600"/>
                </a:spcBef>
                <a:buFont typeface="Arial" panose="020B0604020202020204" pitchFamily="34" charset="0"/>
                <a:buChar char="•"/>
              </a:pPr>
              <a:r>
                <a:rPr lang="en-US" altLang="zh-TW" sz="1600" dirty="0" smtClean="0">
                  <a:latin typeface="Times New Roman" panose="02020603050405020304" pitchFamily="18" charset="0"/>
                  <a:ea typeface="標楷體" panose="03000509000000000000" pitchFamily="65" charset="-120"/>
                </a:rPr>
                <a:t>2014</a:t>
              </a:r>
              <a:r>
                <a:rPr lang="zh-TW" altLang="en-US" sz="1600" dirty="0" smtClean="0">
                  <a:latin typeface="Times New Roman" panose="02020603050405020304" pitchFamily="18" charset="0"/>
                  <a:ea typeface="標楷體" panose="03000509000000000000" pitchFamily="65" charset="-120"/>
                </a:rPr>
                <a:t> 年</a:t>
              </a:r>
              <a:r>
                <a:rPr lang="zh-TW" altLang="en-US" sz="1600" dirty="0">
                  <a:latin typeface="Times New Roman" panose="02020603050405020304" pitchFamily="18" charset="0"/>
                  <a:ea typeface="標楷體" panose="03000509000000000000" pitchFamily="65" charset="-120"/>
                </a:rPr>
                <a:t>陸委會主委與大陸國臺辦主任首次互訪，並互稱官銜，就彼此關切議題交換意見，務實解決問題，維護民眾權益福祉</a:t>
              </a:r>
            </a:p>
            <a:p>
              <a:pPr marL="174625" lvl="1" indent="-174625" algn="just">
                <a:spcBef>
                  <a:spcPts val="600"/>
                </a:spcBef>
                <a:buFont typeface="Arial" panose="020B0604020202020204" pitchFamily="34" charset="0"/>
                <a:buChar char="•"/>
              </a:pPr>
              <a:r>
                <a:rPr lang="en-US" altLang="zh-TW" sz="1600" dirty="0" smtClean="0">
                  <a:latin typeface="Times New Roman" panose="02020603050405020304" pitchFamily="18" charset="0"/>
                  <a:ea typeface="標楷體" panose="03000509000000000000" pitchFamily="65" charset="-120"/>
                </a:rPr>
                <a:t>2008</a:t>
              </a:r>
              <a:r>
                <a:rPr lang="zh-TW" altLang="en-US" sz="1600" dirty="0" smtClean="0">
                  <a:latin typeface="Times New Roman" panose="02020603050405020304" pitchFamily="18" charset="0"/>
                  <a:ea typeface="標楷體" panose="03000509000000000000" pitchFamily="65" charset="-120"/>
                </a:rPr>
                <a:t> 年 </a:t>
              </a:r>
              <a:r>
                <a:rPr lang="en-US" altLang="zh-TW" sz="1600" dirty="0" smtClean="0">
                  <a:latin typeface="Times New Roman" panose="02020603050405020304" pitchFamily="18" charset="0"/>
                  <a:ea typeface="標楷體" panose="03000509000000000000" pitchFamily="65" charset="-120"/>
                </a:rPr>
                <a:t>6</a:t>
              </a:r>
              <a:r>
                <a:rPr lang="zh-TW" altLang="en-US" sz="1600" dirty="0" smtClean="0">
                  <a:latin typeface="Times New Roman" panose="02020603050405020304" pitchFamily="18" charset="0"/>
                  <a:ea typeface="標楷體" panose="03000509000000000000" pitchFamily="65" charset="-120"/>
                </a:rPr>
                <a:t> 月</a:t>
              </a:r>
              <a:r>
                <a:rPr lang="zh-TW" altLang="en-US" sz="1600" dirty="0">
                  <a:latin typeface="Times New Roman" panose="02020603050405020304" pitchFamily="18" charset="0"/>
                  <a:ea typeface="標楷體" panose="03000509000000000000" pitchFamily="65" charset="-120"/>
                </a:rPr>
                <a:t>兩岸兩會恢復制度化協商，兩會除已進行十一次高層會談簽署協議外，每年並由董事長</a:t>
              </a:r>
              <a:r>
                <a:rPr lang="en-US" altLang="zh-TW" sz="1600" dirty="0">
                  <a:latin typeface="Times New Roman" panose="02020603050405020304" pitchFamily="18" charset="0"/>
                  <a:ea typeface="標楷體" panose="03000509000000000000" pitchFamily="65" charset="-120"/>
                </a:rPr>
                <a:t>(</a:t>
              </a:r>
              <a:r>
                <a:rPr lang="zh-TW" altLang="en-US" sz="1600" dirty="0">
                  <a:latin typeface="Times New Roman" panose="02020603050405020304" pitchFamily="18" charset="0"/>
                  <a:ea typeface="標楷體" panose="03000509000000000000" pitchFamily="65" charset="-120"/>
                </a:rPr>
                <a:t>會長</a:t>
              </a:r>
              <a:r>
                <a:rPr lang="en-US" altLang="zh-TW" sz="1600" dirty="0">
                  <a:latin typeface="Times New Roman" panose="02020603050405020304" pitchFamily="18" charset="0"/>
                  <a:ea typeface="標楷體" panose="03000509000000000000" pitchFamily="65" charset="-120"/>
                </a:rPr>
                <a:t>)</a:t>
              </a:r>
              <a:r>
                <a:rPr lang="zh-TW" altLang="en-US" sz="1600" dirty="0">
                  <a:latin typeface="Times New Roman" panose="02020603050405020304" pitchFamily="18" charset="0"/>
                  <a:ea typeface="標楷體" panose="03000509000000000000" pitchFamily="65" charset="-120"/>
                </a:rPr>
                <a:t>率團互訪開展會務交流，厚築兩岸和平穩定基礎</a:t>
              </a:r>
            </a:p>
          </p:txBody>
        </p:sp>
      </p:grpSp>
      <p:sp>
        <p:nvSpPr>
          <p:cNvPr id="18" name="Rectangle 2"/>
          <p:cNvSpPr txBox="1">
            <a:spLocks/>
          </p:cNvSpPr>
          <p:nvPr/>
        </p:nvSpPr>
        <p:spPr bwMode="auto">
          <a:xfrm>
            <a:off x="38711" y="0"/>
            <a:ext cx="8360228" cy="64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TW"/>
            </a:defPPr>
            <a:lvl1pPr marL="360000" algn="ctr">
              <a:lnSpc>
                <a:spcPct val="90000"/>
              </a:lnSpc>
              <a:spcBef>
                <a:spcPct val="0"/>
              </a:spcBef>
              <a:tabLst>
                <a:tab pos="2144713" algn="l"/>
              </a:tabLst>
              <a:defRPr kumimoji="1" sz="3200" b="1">
                <a:solidFill>
                  <a:srgbClr val="002060"/>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eaLnBrk="0" hangingPunct="0">
              <a:defRPr kumimoji="1">
                <a:latin typeface="Calibri" pitchFamily="34" charset="0"/>
                <a:ea typeface="新細明體" pitchFamily="18" charset="-120"/>
              </a:defRPr>
            </a:lvl2pPr>
            <a:lvl3pPr marL="1143000" indent="-228600" eaLnBrk="0" hangingPunct="0">
              <a:defRPr kumimoji="1">
                <a:latin typeface="Calibri" pitchFamily="34" charset="0"/>
                <a:ea typeface="新細明體" pitchFamily="18" charset="-120"/>
              </a:defRPr>
            </a:lvl3pPr>
            <a:lvl4pPr marL="1600200" indent="-228600" eaLnBrk="0" hangingPunct="0">
              <a:defRPr kumimoji="1">
                <a:latin typeface="Calibri" pitchFamily="34" charset="0"/>
                <a:ea typeface="新細明體" pitchFamily="18" charset="-120"/>
              </a:defRPr>
            </a:lvl4pPr>
            <a:lvl5pPr marL="2057400" indent="-228600" eaLnBrk="0" hangingPunct="0">
              <a:defRPr kumimoji="1">
                <a:latin typeface="Calibri" pitchFamily="34" charset="0"/>
                <a:ea typeface="新細明體" pitchFamily="18" charset="-120"/>
              </a:defRPr>
            </a:lvl5pPr>
            <a:lvl6pPr marL="2514600" indent="-228600" eaLnBrk="0" fontAlgn="base" hangingPunct="0">
              <a:spcBef>
                <a:spcPct val="0"/>
              </a:spcBef>
              <a:spcAft>
                <a:spcPct val="0"/>
              </a:spcAft>
              <a:defRPr kumimoji="1">
                <a:latin typeface="Calibri" pitchFamily="34" charset="0"/>
                <a:ea typeface="新細明體" pitchFamily="18" charset="-120"/>
              </a:defRPr>
            </a:lvl6pPr>
            <a:lvl7pPr marL="2971800" indent="-228600" eaLnBrk="0" fontAlgn="base" hangingPunct="0">
              <a:spcBef>
                <a:spcPct val="0"/>
              </a:spcBef>
              <a:spcAft>
                <a:spcPct val="0"/>
              </a:spcAft>
              <a:defRPr kumimoji="1">
                <a:latin typeface="Calibri" pitchFamily="34" charset="0"/>
                <a:ea typeface="新細明體" pitchFamily="18" charset="-120"/>
              </a:defRPr>
            </a:lvl7pPr>
            <a:lvl8pPr marL="3429000" indent="-228600" eaLnBrk="0" fontAlgn="base" hangingPunct="0">
              <a:spcBef>
                <a:spcPct val="0"/>
              </a:spcBef>
              <a:spcAft>
                <a:spcPct val="0"/>
              </a:spcAft>
              <a:defRPr kumimoji="1">
                <a:latin typeface="Calibri" pitchFamily="34" charset="0"/>
                <a:ea typeface="新細明體" pitchFamily="18" charset="-120"/>
              </a:defRPr>
            </a:lvl8pPr>
            <a:lvl9pPr marL="3886200" indent="-228600" eaLnBrk="0" fontAlgn="base" hangingPunct="0">
              <a:spcBef>
                <a:spcPct val="0"/>
              </a:spcBef>
              <a:spcAft>
                <a:spcPct val="0"/>
              </a:spcAft>
              <a:defRPr kumimoji="1">
                <a:latin typeface="Calibri" pitchFamily="34" charset="0"/>
                <a:ea typeface="新細明體" pitchFamily="18" charset="-120"/>
              </a:defRPr>
            </a:lvl9pPr>
          </a:lstStyle>
          <a:p>
            <a:r>
              <a:rPr lang="zh-TW" altLang="en-US" dirty="0" smtClean="0">
                <a:solidFill>
                  <a:prstClr val="black"/>
                </a:solidFill>
              </a:rPr>
              <a:t>財經</a:t>
            </a:r>
            <a:r>
              <a:rPr lang="zh-TW" altLang="en-US" dirty="0">
                <a:solidFill>
                  <a:prstClr val="black"/>
                </a:solidFill>
              </a:rPr>
              <a:t>月報會議</a:t>
            </a:r>
            <a:r>
              <a:rPr lang="zh-TW" altLang="en-US" dirty="0" smtClean="0">
                <a:solidFill>
                  <a:prstClr val="black"/>
                </a:solidFill>
              </a:rPr>
              <a:t>成果－</a:t>
            </a:r>
            <a:r>
              <a:rPr lang="zh-TW" altLang="en-US" sz="2800" dirty="0">
                <a:solidFill>
                  <a:prstClr val="black"/>
                </a:solidFill>
              </a:rPr>
              <a:t>維持和平兩岸</a:t>
            </a:r>
            <a:r>
              <a:rPr lang="zh-TW" altLang="en-US" sz="2800" dirty="0" smtClean="0">
                <a:solidFill>
                  <a:prstClr val="black"/>
                </a:solidFill>
              </a:rPr>
              <a:t>（</a:t>
            </a:r>
            <a:r>
              <a:rPr lang="en-US" altLang="zh-TW" sz="2800" dirty="0" smtClean="0">
                <a:solidFill>
                  <a:prstClr val="black"/>
                </a:solidFill>
              </a:rPr>
              <a:t>2/2</a:t>
            </a:r>
            <a:r>
              <a:rPr lang="zh-TW" altLang="en-US" sz="2800" dirty="0" smtClean="0">
                <a:solidFill>
                  <a:prstClr val="black"/>
                </a:solidFill>
              </a:rPr>
              <a:t>）</a:t>
            </a:r>
            <a:endParaRPr lang="zh-TW" altLang="en-US" sz="2800" dirty="0">
              <a:solidFill>
                <a:prstClr val="black"/>
              </a:solidFill>
            </a:endParaRPr>
          </a:p>
        </p:txBody>
      </p:sp>
    </p:spTree>
    <p:extLst>
      <p:ext uri="{BB962C8B-B14F-4D97-AF65-F5344CB8AC3E}">
        <p14:creationId xmlns:p14="http://schemas.microsoft.com/office/powerpoint/2010/main" val="3745901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txBox="1">
            <a:spLocks/>
          </p:cNvSpPr>
          <p:nvPr/>
        </p:nvSpPr>
        <p:spPr>
          <a:xfrm>
            <a:off x="454003" y="-176559"/>
            <a:ext cx="7886700" cy="1325563"/>
          </a:xfrm>
          <a:prstGeom prst="rect">
            <a:avLst/>
          </a:prstGeom>
        </p:spPr>
        <p:txBody>
          <a:bodyPr anchor="ctr">
            <a:normAutofit/>
          </a:bodyPr>
          <a:lst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文鼎圓體M" panose="020F0600000000000000" pitchFamily="34" charset="-120"/>
                <a:cs typeface="Arial" panose="020B0604020202020204" pitchFamily="34" charset="0"/>
              </a:defRPr>
            </a:lvl1pPr>
          </a:lstStyle>
          <a:p>
            <a:pPr marL="360000"/>
            <a:r>
              <a:rPr lang="zh-TW" altLang="en-US" sz="4800" b="1"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大    綱</a:t>
            </a:r>
            <a:endParaRPr lang="zh-TW" altLang="en-US" sz="48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Rounded Rectangle 15"/>
          <p:cNvSpPr/>
          <p:nvPr/>
        </p:nvSpPr>
        <p:spPr>
          <a:xfrm>
            <a:off x="575244" y="2071707"/>
            <a:ext cx="7878722" cy="1049784"/>
          </a:xfrm>
          <a:prstGeom prst="round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lIns="72000" rIns="0" anchor="ctr"/>
          <a:lstStyle/>
          <a:p>
            <a:pPr marL="539750" indent="-357188"/>
            <a:r>
              <a:rPr lang="zh-TW" altLang="en-US" sz="36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貳、財經</a:t>
            </a:r>
            <a:r>
              <a:rPr lang="zh-TW" altLang="en-US" sz="3600" b="1"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月報運作機制</a:t>
            </a:r>
            <a:endParaRPr lang="zh-TW" altLang="en-US" sz="36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 name="Rounded Rectangle 16"/>
          <p:cNvSpPr/>
          <p:nvPr/>
        </p:nvSpPr>
        <p:spPr>
          <a:xfrm>
            <a:off x="575243" y="4411126"/>
            <a:ext cx="7878722" cy="1049784"/>
          </a:xfrm>
          <a:prstGeom prst="round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lIns="72000" rIns="0" anchor="ctr"/>
          <a:lstStyle/>
          <a:p>
            <a:pPr marL="539750" indent="-357188"/>
            <a:r>
              <a:rPr lang="zh-TW" altLang="en-US" sz="36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肆</a:t>
            </a:r>
            <a:r>
              <a:rPr lang="zh-TW" altLang="en-US" sz="3600" b="1"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財經月報會議成果</a:t>
            </a:r>
          </a:p>
        </p:txBody>
      </p:sp>
      <p:sp>
        <p:nvSpPr>
          <p:cNvPr id="14" name="Rounded Rectangle 15"/>
          <p:cNvSpPr/>
          <p:nvPr/>
        </p:nvSpPr>
        <p:spPr>
          <a:xfrm>
            <a:off x="575243" y="880768"/>
            <a:ext cx="7878723" cy="1049784"/>
          </a:xfrm>
          <a:prstGeom prst="round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lIns="72000" rIns="0" anchor="ctr"/>
          <a:lstStyle/>
          <a:p>
            <a:pPr marL="539750" indent="-357188"/>
            <a:r>
              <a:rPr lang="zh-TW" altLang="en-US" sz="36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壹、前言</a:t>
            </a:r>
          </a:p>
        </p:txBody>
      </p:sp>
      <p:sp>
        <p:nvSpPr>
          <p:cNvPr id="7" name="Rounded Rectangle 16"/>
          <p:cNvSpPr/>
          <p:nvPr/>
        </p:nvSpPr>
        <p:spPr>
          <a:xfrm>
            <a:off x="575244" y="5517191"/>
            <a:ext cx="7878722" cy="1049784"/>
          </a:xfrm>
          <a:prstGeom prst="round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lIns="72000" rIns="0" anchor="ctr"/>
          <a:lstStyle/>
          <a:p>
            <a:pPr marL="539750" indent="-357188"/>
            <a:r>
              <a:rPr lang="zh-TW" altLang="en-US" sz="3600" b="1"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伍、</a:t>
            </a:r>
            <a:r>
              <a:rPr lang="zh-TW" altLang="en-US" sz="36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結語</a:t>
            </a:r>
          </a:p>
        </p:txBody>
      </p:sp>
      <p:sp>
        <p:nvSpPr>
          <p:cNvPr id="8" name="Rounded Rectangle 16"/>
          <p:cNvSpPr/>
          <p:nvPr/>
        </p:nvSpPr>
        <p:spPr>
          <a:xfrm>
            <a:off x="577168" y="3255551"/>
            <a:ext cx="7878722" cy="1049784"/>
          </a:xfrm>
          <a:prstGeom prst="round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lIns="72000" rIns="0" anchor="ctr"/>
          <a:lstStyle/>
          <a:p>
            <a:pPr marL="539750" indent="-357188"/>
            <a:r>
              <a:rPr lang="zh-TW" altLang="en-US" sz="36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參</a:t>
            </a:r>
            <a:r>
              <a:rPr lang="zh-TW" altLang="en-US" sz="3600" b="1"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財經</a:t>
            </a:r>
            <a:r>
              <a:rPr lang="zh-TW" altLang="en-US" sz="3600" b="1"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月報討論</a:t>
            </a:r>
            <a:r>
              <a:rPr lang="zh-TW" altLang="en-US" sz="36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議題</a:t>
            </a:r>
          </a:p>
        </p:txBody>
      </p:sp>
    </p:spTree>
    <p:extLst>
      <p:ext uri="{BB962C8B-B14F-4D97-AF65-F5344CB8AC3E}">
        <p14:creationId xmlns:p14="http://schemas.microsoft.com/office/powerpoint/2010/main" val="3148102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字方塊 1"/>
          <p:cNvSpPr txBox="1">
            <a:spLocks noChangeArrowheads="1"/>
          </p:cNvSpPr>
          <p:nvPr/>
        </p:nvSpPr>
        <p:spPr bwMode="auto">
          <a:xfrm>
            <a:off x="28458" y="673334"/>
            <a:ext cx="85256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marL="457200" indent="-457200" algn="just" hangingPunct="0">
              <a:spcBef>
                <a:spcPts val="1800"/>
              </a:spcBef>
              <a:spcAft>
                <a:spcPts val="600"/>
              </a:spcAft>
              <a:buSzPct val="80000"/>
              <a:buFont typeface="Wingdings" panose="05000000000000000000" pitchFamily="2" charset="2"/>
              <a:buChar char="u"/>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政府近年來以務實方式參與國際組織</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，提高</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臺灣的國際</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能見度，並積極參與區域經濟整合</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22" name="群組 21"/>
          <p:cNvGrpSpPr/>
          <p:nvPr/>
        </p:nvGrpSpPr>
        <p:grpSpPr>
          <a:xfrm>
            <a:off x="0" y="3837094"/>
            <a:ext cx="8922025" cy="2680438"/>
            <a:chOff x="54488" y="472734"/>
            <a:chExt cx="8922025" cy="2680438"/>
          </a:xfrm>
        </p:grpSpPr>
        <p:grpSp>
          <p:nvGrpSpPr>
            <p:cNvPr id="23" name="群組 22"/>
            <p:cNvGrpSpPr/>
            <p:nvPr/>
          </p:nvGrpSpPr>
          <p:grpSpPr>
            <a:xfrm>
              <a:off x="54488" y="472734"/>
              <a:ext cx="8922025" cy="2680438"/>
              <a:chOff x="54488" y="440727"/>
              <a:chExt cx="8922025" cy="2680438"/>
            </a:xfrm>
          </p:grpSpPr>
          <p:sp>
            <p:nvSpPr>
              <p:cNvPr id="25" name="手繪多邊形 24"/>
              <p:cNvSpPr/>
              <p:nvPr/>
            </p:nvSpPr>
            <p:spPr bwMode="auto">
              <a:xfrm>
                <a:off x="407068" y="980727"/>
                <a:ext cx="8569445" cy="2140438"/>
              </a:xfrm>
              <a:custGeom>
                <a:avLst/>
                <a:gdLst>
                  <a:gd name="connsiteX0" fmla="*/ 0 w 7929263"/>
                  <a:gd name="connsiteY0" fmla="*/ 0 h 1480500"/>
                  <a:gd name="connsiteX1" fmla="*/ 7929263 w 7929263"/>
                  <a:gd name="connsiteY1" fmla="*/ 0 h 1480500"/>
                  <a:gd name="connsiteX2" fmla="*/ 7929263 w 7929263"/>
                  <a:gd name="connsiteY2" fmla="*/ 1480500 h 1480500"/>
                  <a:gd name="connsiteX3" fmla="*/ 0 w 7929263"/>
                  <a:gd name="connsiteY3" fmla="*/ 1480500 h 1480500"/>
                  <a:gd name="connsiteX4" fmla="*/ 0 w 7929263"/>
                  <a:gd name="connsiteY4" fmla="*/ 0 h 148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9263" h="1480500">
                    <a:moveTo>
                      <a:pt x="0" y="0"/>
                    </a:moveTo>
                    <a:lnTo>
                      <a:pt x="7929263" y="0"/>
                    </a:lnTo>
                    <a:lnTo>
                      <a:pt x="7929263" y="1480500"/>
                    </a:lnTo>
                    <a:lnTo>
                      <a:pt x="0" y="1480500"/>
                    </a:lnTo>
                    <a:lnTo>
                      <a:pt x="0" y="0"/>
                    </a:lnTo>
                    <a:close/>
                  </a:path>
                </a:pathLst>
              </a:custGeom>
              <a:solidFill>
                <a:sysClr val="window" lastClr="FFFFFF">
                  <a:hueOff val="0"/>
                  <a:satOff val="0"/>
                  <a:lumOff val="0"/>
                </a:sysClr>
              </a:solidFill>
              <a:ln w="25400" cap="flat" cmpd="sng" algn="ctr">
                <a:solidFill>
                  <a:srgbClr val="00B0F0"/>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lIns="216000" tIns="0" rIns="108000" bIns="0" spcCol="1270" anchor="t" anchorCtr="0"/>
              <a:lstStyle/>
              <a:p>
                <a:pPr marL="360000" lvl="1" indent="-360000" defTabSz="800100">
                  <a:spcAft>
                    <a:spcPts val="0"/>
                  </a:spcAft>
                  <a:buFont typeface="Wingdings" panose="05000000000000000000" pitchFamily="2" charset="2"/>
                  <a:buChar char="Ø"/>
                </a:pPr>
                <a:endParaRPr lang="en-US" altLang="zh-TW" sz="1000" dirty="0" smtClean="0">
                  <a:solidFill>
                    <a:schemeClr val="tx1"/>
                  </a:solidFill>
                  <a:latin typeface="Times New Roman" panose="02020603050405020304" pitchFamily="18" charset="0"/>
                  <a:ea typeface="標楷體" panose="03000509000000000000" pitchFamily="65" charset="-120"/>
                </a:endParaRPr>
              </a:p>
            </p:txBody>
          </p:sp>
          <p:grpSp>
            <p:nvGrpSpPr>
              <p:cNvPr id="26" name="群組 25"/>
              <p:cNvGrpSpPr/>
              <p:nvPr/>
            </p:nvGrpSpPr>
            <p:grpSpPr>
              <a:xfrm>
                <a:off x="54488" y="440727"/>
                <a:ext cx="2016000" cy="649254"/>
                <a:chOff x="80901" y="988252"/>
                <a:chExt cx="2345244" cy="556007"/>
              </a:xfrm>
            </p:grpSpPr>
            <p:sp>
              <p:nvSpPr>
                <p:cNvPr id="27" name="＞形箭號 26"/>
                <p:cNvSpPr/>
                <p:nvPr/>
              </p:nvSpPr>
              <p:spPr bwMode="auto">
                <a:xfrm>
                  <a:off x="80901" y="988252"/>
                  <a:ext cx="2345244" cy="462444"/>
                </a:xfrm>
                <a:prstGeom prst="chevron">
                  <a:avLst>
                    <a:gd name="adj" fmla="val 35715"/>
                  </a:avLst>
                </a:prstGeom>
                <a:solidFill>
                  <a:srgbClr val="00B0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endParaRPr kumimoji="0" lang="zh-TW" altLang="en-US" kern="0">
                    <a:ea typeface="微軟正黑體" panose="020B0604030504040204" pitchFamily="34" charset="-120"/>
                  </a:endParaRPr>
                </a:p>
              </p:txBody>
            </p:sp>
            <p:sp>
              <p:nvSpPr>
                <p:cNvPr id="28" name="圓角矩形 27"/>
                <p:cNvSpPr/>
                <p:nvPr/>
              </p:nvSpPr>
              <p:spPr bwMode="auto">
                <a:xfrm>
                  <a:off x="750971" y="1174304"/>
                  <a:ext cx="1675174" cy="369955"/>
                </a:xfrm>
                <a:prstGeom prst="roundRect">
                  <a:avLst/>
                </a:prstGeom>
                <a:solidFill>
                  <a:sysClr val="window" lastClr="FFFFFF"/>
                </a:solidFill>
                <a:ln w="25400" cap="flat" cmpd="sng" algn="ctr">
                  <a:solidFill>
                    <a:srgbClr val="00B0F0"/>
                  </a:solidFill>
                  <a:prstDash val="solid"/>
                </a:ln>
                <a:effectLst/>
              </p:spPr>
              <p:txBody>
                <a:bodyPr lIns="0" tIns="0" rIns="0" bIns="0" anchor="ctr"/>
                <a:lstStyle/>
                <a:p>
                  <a:pPr algn="ctr">
                    <a:lnSpc>
                      <a:spcPct val="110000"/>
                    </a:lnSpc>
                    <a:defRPr/>
                  </a:pPr>
                  <a:r>
                    <a:rPr lang="zh-TW" altLang="en-US" sz="2200" b="1" kern="0" dirty="0">
                      <a:latin typeface="標楷體" panose="03000509000000000000" pitchFamily="65" charset="-120"/>
                      <a:ea typeface="標楷體" panose="03000509000000000000" pitchFamily="65" charset="-120"/>
                    </a:rPr>
                    <a:t>觀</a:t>
                  </a:r>
                  <a:r>
                    <a:rPr lang="zh-TW" altLang="en-US" sz="2200" b="1" kern="0" dirty="0" smtClean="0">
                      <a:latin typeface="標楷體" panose="03000509000000000000" pitchFamily="65" charset="-120"/>
                      <a:ea typeface="標楷體" panose="03000509000000000000" pitchFamily="65" charset="-120"/>
                    </a:rPr>
                    <a:t>光升級</a:t>
                  </a:r>
                  <a:endParaRPr lang="zh-TW" altLang="en-US" sz="2200" b="1" kern="0" dirty="0">
                    <a:latin typeface="標楷體" panose="03000509000000000000" pitchFamily="65" charset="-120"/>
                    <a:ea typeface="標楷體" panose="03000509000000000000" pitchFamily="65" charset="-120"/>
                  </a:endParaRPr>
                </a:p>
              </p:txBody>
            </p:sp>
          </p:grpSp>
        </p:grpSp>
        <p:sp>
          <p:nvSpPr>
            <p:cNvPr id="24" name="文字方塊 23"/>
            <p:cNvSpPr txBox="1"/>
            <p:nvPr/>
          </p:nvSpPr>
          <p:spPr>
            <a:xfrm>
              <a:off x="407070" y="1194553"/>
              <a:ext cx="8432190" cy="1846788"/>
            </a:xfrm>
            <a:prstGeom prst="rect">
              <a:avLst/>
            </a:prstGeom>
            <a:noFill/>
          </p:spPr>
          <p:txBody>
            <a:bodyPr wrap="square" rtlCol="0">
              <a:spAutoFit/>
            </a:bodyPr>
            <a:lstStyle/>
            <a:p>
              <a:pPr marL="174625" lvl="1" indent="-174625">
                <a:lnSpc>
                  <a:spcPts val="2000"/>
                </a:lnSpc>
                <a:spcBef>
                  <a:spcPts val="600"/>
                </a:spcBef>
                <a:buFont typeface="Arial" panose="020B0604020202020204" pitchFamily="34" charset="0"/>
                <a:buChar char="•"/>
              </a:pPr>
              <a:r>
                <a:rPr lang="en-US" altLang="zh-TW" sz="1600" dirty="0">
                  <a:latin typeface="Times New Roman" panose="02020603050405020304" pitchFamily="18" charset="0"/>
                  <a:ea typeface="標楷體" panose="03000509000000000000" pitchFamily="65" charset="-120"/>
                </a:rPr>
                <a:t>2015 </a:t>
              </a:r>
              <a:r>
                <a:rPr lang="zh-TW" altLang="en-US" sz="1600" dirty="0">
                  <a:latin typeface="Times New Roman" panose="02020603050405020304" pitchFamily="18" charset="0"/>
                  <a:ea typeface="標楷體" panose="03000509000000000000" pitchFamily="65" charset="-120"/>
                </a:rPr>
                <a:t>年獲</a:t>
              </a:r>
              <a:r>
                <a:rPr lang="en-US" altLang="zh-TW" sz="1600" dirty="0">
                  <a:latin typeface="Times New Roman" panose="02020603050405020304" pitchFamily="18" charset="0"/>
                  <a:ea typeface="標楷體" panose="03000509000000000000" pitchFamily="65" charset="-120"/>
                </a:rPr>
                <a:t>Lonely Planet </a:t>
              </a:r>
              <a:r>
                <a:rPr lang="zh-TW" altLang="en-US" sz="1600" dirty="0">
                  <a:latin typeface="Times New Roman" panose="02020603050405020304" pitchFamily="18" charset="0"/>
                  <a:ea typeface="標楷體" panose="03000509000000000000" pitchFamily="65" charset="-120"/>
                </a:rPr>
                <a:t>票選為全球十大最佳旅遊</a:t>
              </a:r>
              <a:r>
                <a:rPr lang="zh-TW" altLang="en-US" sz="1600" dirty="0" smtClean="0">
                  <a:latin typeface="Times New Roman" panose="02020603050405020304" pitchFamily="18" charset="0"/>
                  <a:ea typeface="標楷體" panose="03000509000000000000" pitchFamily="65" charset="-120"/>
                </a:rPr>
                <a:t>國度</a:t>
              </a:r>
              <a:endParaRPr lang="en-US" altLang="zh-TW" sz="1600" dirty="0" smtClean="0">
                <a:latin typeface="Times New Roman" panose="02020603050405020304" pitchFamily="18" charset="0"/>
                <a:ea typeface="標楷體" panose="03000509000000000000" pitchFamily="65" charset="-120"/>
              </a:endParaRPr>
            </a:p>
            <a:p>
              <a:pPr marL="174625" lvl="1" indent="-174625">
                <a:lnSpc>
                  <a:spcPts val="2000"/>
                </a:lnSpc>
                <a:spcBef>
                  <a:spcPts val="600"/>
                </a:spcBef>
                <a:buFont typeface="Arial" panose="020B0604020202020204" pitchFamily="34" charset="0"/>
                <a:buChar char="•"/>
              </a:pPr>
              <a:r>
                <a:rPr lang="en-US" altLang="zh-TW" sz="1600" dirty="0" smtClean="0">
                  <a:latin typeface="Times New Roman" panose="02020603050405020304" pitchFamily="18" charset="0"/>
                  <a:ea typeface="標楷體" panose="03000509000000000000" pitchFamily="65" charset="-120"/>
                </a:rPr>
                <a:t>2015 </a:t>
              </a:r>
              <a:r>
                <a:rPr lang="zh-TW" altLang="en-US" sz="1600" dirty="0" smtClean="0">
                  <a:latin typeface="Times New Roman" panose="02020603050405020304" pitchFamily="18" charset="0"/>
                  <a:ea typeface="標楷體" panose="03000509000000000000" pitchFamily="65" charset="-120"/>
                </a:rPr>
                <a:t>年獲 </a:t>
              </a:r>
              <a:r>
                <a:rPr lang="en-US" altLang="zh-TW" sz="1600" dirty="0">
                  <a:latin typeface="Times New Roman" panose="02020603050405020304" pitchFamily="18" charset="0"/>
                  <a:ea typeface="標楷體" panose="03000509000000000000" pitchFamily="65" charset="-120"/>
                </a:rPr>
                <a:t>National Geographic </a:t>
              </a:r>
              <a:r>
                <a:rPr lang="en-US" altLang="zh-TW" sz="1600" dirty="0" smtClean="0">
                  <a:latin typeface="Times New Roman" panose="02020603050405020304" pitchFamily="18" charset="0"/>
                  <a:ea typeface="標楷體" panose="03000509000000000000" pitchFamily="65" charset="-120"/>
                </a:rPr>
                <a:t>Traveler </a:t>
              </a:r>
              <a:r>
                <a:rPr lang="zh-TW" altLang="en-US" sz="1600" dirty="0" smtClean="0">
                  <a:latin typeface="Times New Roman" panose="02020603050405020304" pitchFamily="18" charset="0"/>
                  <a:ea typeface="標楷體" panose="03000509000000000000" pitchFamily="65" charset="-120"/>
                </a:rPr>
                <a:t>選為世界最佳 </a:t>
              </a:r>
              <a:r>
                <a:rPr lang="en-US" altLang="zh-TW" sz="1600" dirty="0" smtClean="0">
                  <a:latin typeface="Times New Roman" panose="02020603050405020304" pitchFamily="18" charset="0"/>
                  <a:ea typeface="標楷體" panose="03000509000000000000" pitchFamily="65" charset="-120"/>
                </a:rPr>
                <a:t>20 </a:t>
              </a:r>
              <a:r>
                <a:rPr lang="zh-TW" altLang="en-US" sz="1600" dirty="0" smtClean="0">
                  <a:latin typeface="Times New Roman" panose="02020603050405020304" pitchFamily="18" charset="0"/>
                  <a:ea typeface="標楷體" panose="03000509000000000000" pitchFamily="65" charset="-120"/>
                </a:rPr>
                <a:t>個</a:t>
              </a:r>
              <a:r>
                <a:rPr lang="zh-TW" altLang="en-US" sz="1600" dirty="0">
                  <a:latin typeface="Times New Roman" panose="02020603050405020304" pitchFamily="18" charset="0"/>
                  <a:ea typeface="標楷體" panose="03000509000000000000" pitchFamily="65" charset="-120"/>
                </a:rPr>
                <a:t>旅遊點</a:t>
              </a:r>
            </a:p>
            <a:p>
              <a:pPr marL="174625" lvl="1" indent="-174625">
                <a:lnSpc>
                  <a:spcPts val="2000"/>
                </a:lnSpc>
                <a:spcBef>
                  <a:spcPts val="600"/>
                </a:spcBef>
                <a:buFont typeface="Arial" panose="020B0604020202020204" pitchFamily="34" charset="0"/>
                <a:buChar char="•"/>
              </a:pPr>
              <a:r>
                <a:rPr lang="en-US" altLang="zh-TW" sz="1600" dirty="0" smtClean="0">
                  <a:latin typeface="Times New Roman" panose="02020603050405020304" pitchFamily="18" charset="0"/>
                  <a:ea typeface="標楷體" panose="03000509000000000000" pitchFamily="65" charset="-120"/>
                </a:rPr>
                <a:t>2014 </a:t>
              </a:r>
              <a:r>
                <a:rPr lang="zh-TW" altLang="en-US" sz="1600" dirty="0" smtClean="0">
                  <a:latin typeface="Times New Roman" panose="02020603050405020304" pitchFamily="18" charset="0"/>
                  <a:ea typeface="標楷體" panose="03000509000000000000" pitchFamily="65" charset="-120"/>
                </a:rPr>
                <a:t>年</a:t>
              </a:r>
              <a:r>
                <a:rPr lang="zh-TW" altLang="en-US" sz="1600" dirty="0">
                  <a:latin typeface="Times New Roman" panose="02020603050405020304" pitchFamily="18" charset="0"/>
                  <a:ea typeface="標楷體" panose="03000509000000000000" pitchFamily="65" charset="-120"/>
                </a:rPr>
                <a:t>獲</a:t>
              </a:r>
              <a:r>
                <a:rPr lang="zh-TW" altLang="en-US" sz="1600" dirty="0" smtClean="0">
                  <a:latin typeface="Times New Roman" panose="02020603050405020304" pitchFamily="18" charset="0"/>
                  <a:ea typeface="標楷體" panose="03000509000000000000" pitchFamily="65" charset="-120"/>
                </a:rPr>
                <a:t>紐約時報選為全球 </a:t>
              </a:r>
              <a:r>
                <a:rPr lang="en-US" altLang="zh-TW" sz="1600" dirty="0" smtClean="0">
                  <a:latin typeface="Times New Roman" panose="02020603050405020304" pitchFamily="18" charset="0"/>
                  <a:ea typeface="標楷體" panose="03000509000000000000" pitchFamily="65" charset="-120"/>
                </a:rPr>
                <a:t>52 </a:t>
              </a:r>
              <a:r>
                <a:rPr lang="zh-TW" altLang="en-US" sz="1600" dirty="0" smtClean="0">
                  <a:latin typeface="Times New Roman" panose="02020603050405020304" pitchFamily="18" charset="0"/>
                  <a:ea typeface="標楷體" panose="03000509000000000000" pitchFamily="65" charset="-120"/>
                </a:rPr>
                <a:t>個</a:t>
              </a:r>
              <a:r>
                <a:rPr lang="zh-TW" altLang="en-US" sz="1600" dirty="0">
                  <a:latin typeface="Times New Roman" panose="02020603050405020304" pitchFamily="18" charset="0"/>
                  <a:ea typeface="標楷體" panose="03000509000000000000" pitchFamily="65" charset="-120"/>
                </a:rPr>
                <a:t>旅遊必訪地點</a:t>
              </a:r>
              <a:r>
                <a:rPr lang="zh-TW" altLang="en-US" sz="1600" dirty="0" smtClean="0">
                  <a:latin typeface="Times New Roman" panose="02020603050405020304" pitchFamily="18" charset="0"/>
                  <a:ea typeface="標楷體" panose="03000509000000000000" pitchFamily="65" charset="-120"/>
                </a:rPr>
                <a:t>第 </a:t>
              </a:r>
              <a:r>
                <a:rPr lang="en-US" altLang="zh-TW" sz="1600" dirty="0" smtClean="0">
                  <a:latin typeface="Times New Roman" panose="02020603050405020304" pitchFamily="18" charset="0"/>
                  <a:ea typeface="標楷體" panose="03000509000000000000" pitchFamily="65" charset="-120"/>
                </a:rPr>
                <a:t>11 </a:t>
              </a:r>
              <a:r>
                <a:rPr lang="zh-TW" altLang="en-US" sz="1600" dirty="0" smtClean="0">
                  <a:latin typeface="Times New Roman" panose="02020603050405020304" pitchFamily="18" charset="0"/>
                  <a:ea typeface="標楷體" panose="03000509000000000000" pitchFamily="65" charset="-120"/>
                </a:rPr>
                <a:t>位</a:t>
              </a:r>
              <a:endParaRPr lang="zh-TW" altLang="en-US" sz="1600" dirty="0">
                <a:latin typeface="Times New Roman" panose="02020603050405020304" pitchFamily="18" charset="0"/>
                <a:ea typeface="標楷體" panose="03000509000000000000" pitchFamily="65" charset="-120"/>
              </a:endParaRPr>
            </a:p>
            <a:p>
              <a:pPr marL="174625" lvl="1" indent="-174625">
                <a:lnSpc>
                  <a:spcPts val="2000"/>
                </a:lnSpc>
                <a:spcBef>
                  <a:spcPts val="600"/>
                </a:spcBef>
                <a:buFont typeface="Arial" panose="020B0604020202020204" pitchFamily="34" charset="0"/>
                <a:buChar char="•"/>
              </a:pPr>
              <a:r>
                <a:rPr lang="en-US" altLang="zh-TW" sz="1600" dirty="0">
                  <a:latin typeface="Times New Roman" panose="02020603050405020304" pitchFamily="18" charset="0"/>
                  <a:ea typeface="標楷體" panose="03000509000000000000" pitchFamily="65" charset="-120"/>
                </a:rPr>
                <a:t>2015 </a:t>
              </a:r>
              <a:r>
                <a:rPr lang="zh-TW" altLang="en-US" sz="1600" dirty="0">
                  <a:latin typeface="Times New Roman" panose="02020603050405020304" pitchFamily="18" charset="0"/>
                  <a:ea typeface="標楷體" panose="03000509000000000000" pitchFamily="65" charset="-120"/>
                </a:rPr>
                <a:t>年來臺旅客人數達 </a:t>
              </a:r>
              <a:r>
                <a:rPr lang="en-US" altLang="zh-TW" sz="1600" dirty="0" smtClean="0">
                  <a:latin typeface="Times New Roman" panose="02020603050405020304" pitchFamily="18" charset="0"/>
                  <a:ea typeface="標楷體" panose="03000509000000000000" pitchFamily="65" charset="-120"/>
                </a:rPr>
                <a:t>1,043 </a:t>
              </a:r>
              <a:r>
                <a:rPr lang="zh-TW" altLang="en-US" sz="1600" dirty="0">
                  <a:latin typeface="Times New Roman" panose="02020603050405020304" pitchFamily="18" charset="0"/>
                  <a:ea typeface="標楷體" panose="03000509000000000000" pitchFamily="65" charset="-120"/>
                </a:rPr>
                <a:t>萬人次，較 </a:t>
              </a:r>
              <a:r>
                <a:rPr lang="en-US" altLang="zh-TW" sz="1600" dirty="0">
                  <a:latin typeface="Times New Roman" panose="02020603050405020304" pitchFamily="18" charset="0"/>
                  <a:ea typeface="標楷體" panose="03000509000000000000" pitchFamily="65" charset="-120"/>
                </a:rPr>
                <a:t>2007 </a:t>
              </a:r>
              <a:r>
                <a:rPr lang="zh-TW" altLang="en-US" sz="1600" dirty="0">
                  <a:latin typeface="Times New Roman" panose="02020603050405020304" pitchFamily="18" charset="0"/>
                  <a:ea typeface="標楷體" panose="03000509000000000000" pitchFamily="65" charset="-120"/>
                </a:rPr>
                <a:t>年（</a:t>
              </a:r>
              <a:r>
                <a:rPr lang="en-US" altLang="zh-TW" sz="1600" dirty="0">
                  <a:latin typeface="Times New Roman" panose="02020603050405020304" pitchFamily="18" charset="0"/>
                  <a:ea typeface="標楷體" panose="03000509000000000000" pitchFamily="65" charset="-120"/>
                </a:rPr>
                <a:t>371.6 </a:t>
              </a:r>
              <a:r>
                <a:rPr lang="zh-TW" altLang="en-US" sz="1600" dirty="0">
                  <a:latin typeface="Times New Roman" panose="02020603050405020304" pitchFamily="18" charset="0"/>
                  <a:ea typeface="標楷體" panose="03000509000000000000" pitchFamily="65" charset="-120"/>
                </a:rPr>
                <a:t>萬人次）成長 </a:t>
              </a:r>
              <a:r>
                <a:rPr lang="en-US" altLang="zh-TW" sz="1600" dirty="0">
                  <a:latin typeface="Times New Roman" panose="02020603050405020304" pitchFamily="18" charset="0"/>
                  <a:ea typeface="標楷體" panose="03000509000000000000" pitchFamily="65" charset="-120"/>
                </a:rPr>
                <a:t>181%</a:t>
              </a:r>
              <a:r>
                <a:rPr lang="zh-TW" altLang="en-US" sz="1600" dirty="0">
                  <a:latin typeface="Times New Roman" panose="02020603050405020304" pitchFamily="18" charset="0"/>
                  <a:ea typeface="標楷體" panose="03000509000000000000" pitchFamily="65" charset="-120"/>
                </a:rPr>
                <a:t>，創歷史新高；預估 </a:t>
              </a:r>
              <a:r>
                <a:rPr lang="en-US" altLang="zh-TW" sz="1600" dirty="0">
                  <a:latin typeface="Times New Roman" panose="02020603050405020304" pitchFamily="18" charset="0"/>
                  <a:ea typeface="標楷體" panose="03000509000000000000" pitchFamily="65" charset="-120"/>
                </a:rPr>
                <a:t>2015 </a:t>
              </a:r>
              <a:r>
                <a:rPr lang="zh-TW" altLang="en-US" sz="1600" dirty="0">
                  <a:latin typeface="Times New Roman" panose="02020603050405020304" pitchFamily="18" charset="0"/>
                  <a:ea typeface="標楷體" panose="03000509000000000000" pitchFamily="65" charset="-120"/>
                </a:rPr>
                <a:t>年觀光外匯收入為 </a:t>
              </a:r>
              <a:r>
                <a:rPr lang="en-US" altLang="zh-TW" sz="1600" dirty="0" smtClean="0">
                  <a:latin typeface="Times New Roman" panose="02020603050405020304" pitchFamily="18" charset="0"/>
                  <a:ea typeface="標楷體" panose="03000509000000000000" pitchFamily="65" charset="-120"/>
                </a:rPr>
                <a:t>4,528 </a:t>
              </a:r>
              <a:r>
                <a:rPr lang="zh-TW" altLang="en-US" sz="1600" dirty="0">
                  <a:latin typeface="Times New Roman" panose="02020603050405020304" pitchFamily="18" charset="0"/>
                  <a:ea typeface="標楷體" panose="03000509000000000000" pitchFamily="65" charset="-120"/>
                </a:rPr>
                <a:t>億元，較 </a:t>
              </a:r>
              <a:r>
                <a:rPr lang="en-US" altLang="zh-TW" sz="1600" dirty="0">
                  <a:latin typeface="Times New Roman" panose="02020603050405020304" pitchFamily="18" charset="0"/>
                  <a:ea typeface="標楷體" panose="03000509000000000000" pitchFamily="65" charset="-120"/>
                </a:rPr>
                <a:t>2007 </a:t>
              </a:r>
              <a:r>
                <a:rPr lang="zh-TW" altLang="en-US" sz="1600" dirty="0">
                  <a:latin typeface="Times New Roman" panose="02020603050405020304" pitchFamily="18" charset="0"/>
                  <a:ea typeface="標楷體" panose="03000509000000000000" pitchFamily="65" charset="-120"/>
                </a:rPr>
                <a:t>年（</a:t>
              </a:r>
              <a:r>
                <a:rPr lang="en-US" altLang="zh-TW" sz="1600" dirty="0">
                  <a:latin typeface="Times New Roman" panose="02020603050405020304" pitchFamily="18" charset="0"/>
                  <a:ea typeface="標楷體" panose="03000509000000000000" pitchFamily="65" charset="-120"/>
                </a:rPr>
                <a:t>1,712 </a:t>
              </a:r>
              <a:r>
                <a:rPr lang="zh-TW" altLang="en-US" sz="1600" dirty="0">
                  <a:latin typeface="Times New Roman" panose="02020603050405020304" pitchFamily="18" charset="0"/>
                  <a:ea typeface="標楷體" panose="03000509000000000000" pitchFamily="65" charset="-120"/>
                </a:rPr>
                <a:t>億元）成長 </a:t>
              </a:r>
              <a:r>
                <a:rPr lang="en-US" altLang="zh-TW" sz="1600" dirty="0">
                  <a:latin typeface="Times New Roman" panose="02020603050405020304" pitchFamily="18" charset="0"/>
                  <a:ea typeface="標楷體" panose="03000509000000000000" pitchFamily="65" charset="-120"/>
                </a:rPr>
                <a:t>160% </a:t>
              </a:r>
              <a:r>
                <a:rPr lang="zh-TW" altLang="en-US" sz="1600" dirty="0">
                  <a:latin typeface="Times New Roman" panose="02020603050405020304" pitchFamily="18" charset="0"/>
                  <a:ea typeface="標楷體" panose="03000509000000000000" pitchFamily="65" charset="-120"/>
                </a:rPr>
                <a:t>；</a:t>
              </a:r>
              <a:r>
                <a:rPr lang="en-US" altLang="zh-TW" sz="1600" dirty="0">
                  <a:latin typeface="Times New Roman" panose="02020603050405020304" pitchFamily="18" charset="0"/>
                  <a:ea typeface="標楷體" panose="03000509000000000000" pitchFamily="65" charset="-120"/>
                </a:rPr>
                <a:t>2014 </a:t>
              </a:r>
              <a:r>
                <a:rPr lang="zh-TW" altLang="en-US" sz="1600" dirty="0">
                  <a:latin typeface="Times New Roman" panose="02020603050405020304" pitchFamily="18" charset="0"/>
                  <a:ea typeface="標楷體" panose="03000509000000000000" pitchFamily="65" charset="-120"/>
                </a:rPr>
                <a:t>年來臺旅客居全球成長第二，僅次</a:t>
              </a:r>
              <a:r>
                <a:rPr lang="zh-TW" altLang="en-US" sz="1600" dirty="0" smtClean="0">
                  <a:latin typeface="Times New Roman" panose="02020603050405020304" pitchFamily="18" charset="0"/>
                  <a:ea typeface="標楷體" panose="03000509000000000000" pitchFamily="65" charset="-120"/>
                </a:rPr>
                <a:t>日本</a:t>
              </a:r>
              <a:endParaRPr lang="zh-TW" altLang="en-US" sz="1600" b="1" dirty="0">
                <a:solidFill>
                  <a:srgbClr val="6600FF"/>
                </a:solidFill>
                <a:latin typeface="Times New Roman" panose="02020603050405020304" pitchFamily="18" charset="0"/>
                <a:ea typeface="標楷體" panose="03000509000000000000" pitchFamily="65" charset="-120"/>
              </a:endParaRPr>
            </a:p>
          </p:txBody>
        </p:sp>
      </p:grpSp>
      <p:grpSp>
        <p:nvGrpSpPr>
          <p:cNvPr id="29" name="群組 28"/>
          <p:cNvGrpSpPr/>
          <p:nvPr/>
        </p:nvGrpSpPr>
        <p:grpSpPr>
          <a:xfrm>
            <a:off x="28457" y="1503548"/>
            <a:ext cx="8893569" cy="2224565"/>
            <a:chOff x="54488" y="472734"/>
            <a:chExt cx="8893569" cy="2224565"/>
          </a:xfrm>
        </p:grpSpPr>
        <p:grpSp>
          <p:nvGrpSpPr>
            <p:cNvPr id="30" name="群組 29"/>
            <p:cNvGrpSpPr/>
            <p:nvPr/>
          </p:nvGrpSpPr>
          <p:grpSpPr>
            <a:xfrm>
              <a:off x="54488" y="472734"/>
              <a:ext cx="8893569" cy="2224565"/>
              <a:chOff x="54488" y="440727"/>
              <a:chExt cx="8893569" cy="2224565"/>
            </a:xfrm>
          </p:grpSpPr>
          <p:sp>
            <p:nvSpPr>
              <p:cNvPr id="32" name="手繪多邊形 31"/>
              <p:cNvSpPr/>
              <p:nvPr/>
            </p:nvSpPr>
            <p:spPr bwMode="auto">
              <a:xfrm>
                <a:off x="378612" y="980726"/>
                <a:ext cx="8569445" cy="1684566"/>
              </a:xfrm>
              <a:custGeom>
                <a:avLst/>
                <a:gdLst>
                  <a:gd name="connsiteX0" fmla="*/ 0 w 7929263"/>
                  <a:gd name="connsiteY0" fmla="*/ 0 h 1480500"/>
                  <a:gd name="connsiteX1" fmla="*/ 7929263 w 7929263"/>
                  <a:gd name="connsiteY1" fmla="*/ 0 h 1480500"/>
                  <a:gd name="connsiteX2" fmla="*/ 7929263 w 7929263"/>
                  <a:gd name="connsiteY2" fmla="*/ 1480500 h 1480500"/>
                  <a:gd name="connsiteX3" fmla="*/ 0 w 7929263"/>
                  <a:gd name="connsiteY3" fmla="*/ 1480500 h 1480500"/>
                  <a:gd name="connsiteX4" fmla="*/ 0 w 7929263"/>
                  <a:gd name="connsiteY4" fmla="*/ 0 h 148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9263" h="1480500">
                    <a:moveTo>
                      <a:pt x="0" y="0"/>
                    </a:moveTo>
                    <a:lnTo>
                      <a:pt x="7929263" y="0"/>
                    </a:lnTo>
                    <a:lnTo>
                      <a:pt x="7929263" y="1480500"/>
                    </a:lnTo>
                    <a:lnTo>
                      <a:pt x="0" y="1480500"/>
                    </a:lnTo>
                    <a:lnTo>
                      <a:pt x="0" y="0"/>
                    </a:lnTo>
                    <a:close/>
                  </a:path>
                </a:pathLst>
              </a:custGeom>
              <a:solidFill>
                <a:sysClr val="window" lastClr="FFFFFF">
                  <a:hueOff val="0"/>
                  <a:satOff val="0"/>
                  <a:lumOff val="0"/>
                </a:sysClr>
              </a:solidFill>
              <a:ln w="25400" cap="flat" cmpd="sng" algn="ctr">
                <a:solidFill>
                  <a:srgbClr val="00B0F0"/>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lIns="216000" tIns="0" rIns="108000" bIns="0" spcCol="1270" anchor="t" anchorCtr="0"/>
              <a:lstStyle/>
              <a:p>
                <a:pPr marL="360000" lvl="1" indent="-360000" defTabSz="800100">
                  <a:spcAft>
                    <a:spcPts val="0"/>
                  </a:spcAft>
                  <a:buFont typeface="Wingdings" panose="05000000000000000000" pitchFamily="2" charset="2"/>
                  <a:buChar char="Ø"/>
                </a:pPr>
                <a:endParaRPr lang="en-US" altLang="zh-TW" sz="1000" dirty="0" smtClean="0">
                  <a:solidFill>
                    <a:schemeClr val="tx1"/>
                  </a:solidFill>
                  <a:latin typeface="Times New Roman" panose="02020603050405020304" pitchFamily="18" charset="0"/>
                  <a:ea typeface="標楷體" panose="03000509000000000000" pitchFamily="65" charset="-120"/>
                </a:endParaRPr>
              </a:p>
            </p:txBody>
          </p:sp>
          <p:grpSp>
            <p:nvGrpSpPr>
              <p:cNvPr id="33" name="群組 32"/>
              <p:cNvGrpSpPr/>
              <p:nvPr/>
            </p:nvGrpSpPr>
            <p:grpSpPr>
              <a:xfrm>
                <a:off x="54488" y="440727"/>
                <a:ext cx="2016000" cy="649254"/>
                <a:chOff x="80901" y="988252"/>
                <a:chExt cx="2345244" cy="556007"/>
              </a:xfrm>
            </p:grpSpPr>
            <p:sp>
              <p:nvSpPr>
                <p:cNvPr id="35" name="＞形箭號 34"/>
                <p:cNvSpPr/>
                <p:nvPr/>
              </p:nvSpPr>
              <p:spPr bwMode="auto">
                <a:xfrm>
                  <a:off x="80901" y="988252"/>
                  <a:ext cx="2345244" cy="462444"/>
                </a:xfrm>
                <a:prstGeom prst="chevron">
                  <a:avLst>
                    <a:gd name="adj" fmla="val 35715"/>
                  </a:avLst>
                </a:prstGeom>
                <a:solidFill>
                  <a:srgbClr val="00B0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endParaRPr kumimoji="0" lang="zh-TW" altLang="en-US" kern="0">
                    <a:ea typeface="微軟正黑體" panose="020B0604030504040204" pitchFamily="34" charset="-120"/>
                  </a:endParaRPr>
                </a:p>
              </p:txBody>
            </p:sp>
            <p:sp>
              <p:nvSpPr>
                <p:cNvPr id="36" name="圓角矩形 35"/>
                <p:cNvSpPr/>
                <p:nvPr/>
              </p:nvSpPr>
              <p:spPr bwMode="auto">
                <a:xfrm>
                  <a:off x="750971" y="1174304"/>
                  <a:ext cx="1675174" cy="369955"/>
                </a:xfrm>
                <a:prstGeom prst="roundRect">
                  <a:avLst/>
                </a:prstGeom>
                <a:solidFill>
                  <a:sysClr val="window" lastClr="FFFFFF"/>
                </a:solidFill>
                <a:ln w="25400" cap="flat" cmpd="sng" algn="ctr">
                  <a:solidFill>
                    <a:srgbClr val="00B0F0"/>
                  </a:solidFill>
                  <a:prstDash val="solid"/>
                </a:ln>
                <a:effectLst/>
              </p:spPr>
              <p:txBody>
                <a:bodyPr lIns="0" tIns="0" rIns="0" bIns="0" anchor="ctr"/>
                <a:lstStyle/>
                <a:p>
                  <a:pPr algn="ctr">
                    <a:lnSpc>
                      <a:spcPct val="110000"/>
                    </a:lnSpc>
                    <a:defRPr/>
                  </a:pPr>
                  <a:r>
                    <a:rPr lang="zh-TW" altLang="en-US" sz="2200" b="1" kern="0" dirty="0">
                      <a:latin typeface="標楷體" panose="03000509000000000000" pitchFamily="65" charset="-120"/>
                      <a:ea typeface="標楷體" panose="03000509000000000000" pitchFamily="65" charset="-120"/>
                    </a:rPr>
                    <a:t>活路外交</a:t>
                  </a:r>
                </a:p>
              </p:txBody>
            </p:sp>
          </p:grpSp>
        </p:grpSp>
        <p:sp>
          <p:nvSpPr>
            <p:cNvPr id="31" name="文字方塊 30"/>
            <p:cNvSpPr txBox="1"/>
            <p:nvPr/>
          </p:nvSpPr>
          <p:spPr>
            <a:xfrm>
              <a:off x="378612" y="1168675"/>
              <a:ext cx="8432190" cy="1528624"/>
            </a:xfrm>
            <a:prstGeom prst="rect">
              <a:avLst/>
            </a:prstGeom>
            <a:noFill/>
          </p:spPr>
          <p:txBody>
            <a:bodyPr wrap="square" rtlCol="0">
              <a:spAutoFit/>
            </a:bodyPr>
            <a:lstStyle/>
            <a:p>
              <a:pPr marL="174625" lvl="1" indent="-174625">
                <a:lnSpc>
                  <a:spcPts val="2000"/>
                </a:lnSpc>
                <a:spcBef>
                  <a:spcPts val="600"/>
                </a:spcBef>
                <a:buFont typeface="Arial" panose="020B0604020202020204" pitchFamily="34" charset="0"/>
                <a:buChar char="•"/>
              </a:pPr>
              <a:r>
                <a:rPr lang="en-US" altLang="zh-TW" sz="1600" dirty="0" smtClean="0">
                  <a:latin typeface="Times New Roman" panose="02020603050405020304" pitchFamily="18" charset="0"/>
                  <a:ea typeface="標楷體" panose="03000509000000000000" pitchFamily="65" charset="-120"/>
                </a:rPr>
                <a:t>2000</a:t>
              </a:r>
              <a:r>
                <a:rPr lang="zh-TW" altLang="en-US" sz="1600" dirty="0" smtClean="0">
                  <a:latin typeface="Times New Roman" panose="02020603050405020304" pitchFamily="18" charset="0"/>
                  <a:ea typeface="標楷體" panose="03000509000000000000" pitchFamily="65" charset="-120"/>
                </a:rPr>
                <a:t> 至 </a:t>
              </a:r>
              <a:r>
                <a:rPr lang="en-US" altLang="zh-TW" sz="1600" dirty="0" smtClean="0">
                  <a:latin typeface="Times New Roman" panose="02020603050405020304" pitchFamily="18" charset="0"/>
                  <a:ea typeface="標楷體" panose="03000509000000000000" pitchFamily="65" charset="-120"/>
                </a:rPr>
                <a:t>2008 </a:t>
              </a:r>
              <a:r>
                <a:rPr lang="zh-TW" altLang="en-US" sz="1600" dirty="0" smtClean="0">
                  <a:latin typeface="Times New Roman" panose="02020603050405020304" pitchFamily="18" charset="0"/>
                  <a:ea typeface="標楷體" panose="03000509000000000000" pitchFamily="65" charset="-120"/>
                </a:rPr>
                <a:t>年</a:t>
              </a:r>
              <a:r>
                <a:rPr lang="zh-TW" altLang="en-US" sz="1600" dirty="0">
                  <a:latin typeface="Times New Roman" panose="02020603050405020304" pitchFamily="18" charset="0"/>
                  <a:ea typeface="標楷體" panose="03000509000000000000" pitchFamily="65" charset="-120"/>
                </a:rPr>
                <a:t>予我國免</a:t>
              </a:r>
              <a:r>
                <a:rPr lang="en-US" altLang="zh-TW" sz="1600" dirty="0">
                  <a:latin typeface="Times New Roman" panose="02020603050405020304" pitchFamily="18" charset="0"/>
                  <a:ea typeface="標楷體" panose="03000509000000000000" pitchFamily="65" charset="-120"/>
                </a:rPr>
                <a:t>(</a:t>
              </a:r>
              <a:r>
                <a:rPr lang="zh-TW" altLang="en-US" sz="1600" dirty="0">
                  <a:latin typeface="Times New Roman" panose="02020603050405020304" pitchFamily="18" charset="0"/>
                  <a:ea typeface="標楷體" panose="03000509000000000000" pitchFamily="65" charset="-120"/>
                </a:rPr>
                <a:t>落地</a:t>
              </a:r>
              <a:r>
                <a:rPr lang="en-US" altLang="zh-TW" sz="1600" dirty="0">
                  <a:latin typeface="Times New Roman" panose="02020603050405020304" pitchFamily="18" charset="0"/>
                  <a:ea typeface="標楷體" panose="03000509000000000000" pitchFamily="65" charset="-120"/>
                </a:rPr>
                <a:t>)</a:t>
              </a:r>
              <a:r>
                <a:rPr lang="zh-TW" altLang="en-US" sz="1600" dirty="0">
                  <a:latin typeface="Times New Roman" panose="02020603050405020304" pitchFamily="18" charset="0"/>
                  <a:ea typeface="標楷體" panose="03000509000000000000" pitchFamily="65" charset="-120"/>
                </a:rPr>
                <a:t>簽或電子簽國家或地區始終維持</a:t>
              </a:r>
              <a:r>
                <a:rPr lang="zh-TW" altLang="en-US" sz="1600" dirty="0" smtClean="0">
                  <a:latin typeface="Times New Roman" panose="02020603050405020304" pitchFamily="18" charset="0"/>
                  <a:ea typeface="標楷體" panose="03000509000000000000" pitchFamily="65" charset="-120"/>
                </a:rPr>
                <a:t>在 </a:t>
              </a:r>
              <a:r>
                <a:rPr lang="en-US" altLang="zh-TW" sz="1600" dirty="0" smtClean="0">
                  <a:latin typeface="Times New Roman" panose="02020603050405020304" pitchFamily="18" charset="0"/>
                  <a:ea typeface="標楷體" panose="03000509000000000000" pitchFamily="65" charset="-120"/>
                </a:rPr>
                <a:t>54 </a:t>
              </a:r>
              <a:r>
                <a:rPr lang="zh-TW" altLang="en-US" sz="1600" dirty="0" smtClean="0">
                  <a:latin typeface="Times New Roman" panose="02020603050405020304" pitchFamily="18" charset="0"/>
                  <a:ea typeface="標楷體" panose="03000509000000000000" pitchFamily="65" charset="-120"/>
                </a:rPr>
                <a:t>個，</a:t>
              </a:r>
              <a:r>
                <a:rPr lang="en-US" altLang="zh-TW" sz="1600" dirty="0" smtClean="0">
                  <a:latin typeface="Times New Roman" panose="02020603050405020304" pitchFamily="18" charset="0"/>
                  <a:ea typeface="標楷體" panose="03000509000000000000" pitchFamily="65" charset="-120"/>
                </a:rPr>
                <a:t>2008</a:t>
              </a:r>
              <a:r>
                <a:rPr lang="zh-TW" altLang="en-US" sz="1600" dirty="0" smtClean="0">
                  <a:latin typeface="Times New Roman" panose="02020603050405020304" pitchFamily="18" charset="0"/>
                  <a:ea typeface="標楷體" panose="03000509000000000000" pitchFamily="65" charset="-120"/>
                </a:rPr>
                <a:t> 年 </a:t>
              </a:r>
              <a:r>
                <a:rPr lang="en-US" altLang="zh-TW" sz="1600" dirty="0" smtClean="0">
                  <a:latin typeface="Times New Roman" panose="02020603050405020304" pitchFamily="18" charset="0"/>
                  <a:ea typeface="標楷體" panose="03000509000000000000" pitchFamily="65" charset="-120"/>
                </a:rPr>
                <a:t>5</a:t>
              </a:r>
              <a:r>
                <a:rPr lang="zh-TW" altLang="en-US" sz="1600" dirty="0" smtClean="0">
                  <a:latin typeface="Times New Roman" panose="02020603050405020304" pitchFamily="18" charset="0"/>
                  <a:ea typeface="標楷體" panose="03000509000000000000" pitchFamily="65" charset="-120"/>
                </a:rPr>
                <a:t> 月迄今</a:t>
              </a:r>
              <a:r>
                <a:rPr lang="zh-TW" altLang="en-US" sz="1600" dirty="0">
                  <a:latin typeface="Times New Roman" panose="02020603050405020304" pitchFamily="18" charset="0"/>
                  <a:ea typeface="標楷體" panose="03000509000000000000" pitchFamily="65" charset="-120"/>
                </a:rPr>
                <a:t>已擴增</a:t>
              </a:r>
              <a:r>
                <a:rPr lang="zh-TW" altLang="en-US" sz="1600" dirty="0" smtClean="0">
                  <a:latin typeface="Times New Roman" panose="02020603050405020304" pitchFamily="18" charset="0"/>
                  <a:ea typeface="標楷體" panose="03000509000000000000" pitchFamily="65" charset="-120"/>
                </a:rPr>
                <a:t>至 </a:t>
              </a:r>
              <a:r>
                <a:rPr lang="en-US" altLang="zh-TW" sz="1600" dirty="0" smtClean="0">
                  <a:latin typeface="Times New Roman" panose="02020603050405020304" pitchFamily="18" charset="0"/>
                  <a:ea typeface="標楷體" panose="03000509000000000000" pitchFamily="65" charset="-120"/>
                </a:rPr>
                <a:t>164</a:t>
              </a:r>
              <a:r>
                <a:rPr lang="zh-TW" altLang="en-US" sz="1600" dirty="0" smtClean="0">
                  <a:latin typeface="Times New Roman" panose="02020603050405020304" pitchFamily="18" charset="0"/>
                  <a:ea typeface="標楷體" panose="03000509000000000000" pitchFamily="65" charset="-120"/>
                </a:rPr>
                <a:t> 個</a:t>
              </a:r>
              <a:r>
                <a:rPr lang="zh-TW" altLang="en-US" sz="1600" dirty="0">
                  <a:latin typeface="Times New Roman" panose="02020603050405020304" pitchFamily="18" charset="0"/>
                  <a:ea typeface="標楷體" panose="03000509000000000000" pitchFamily="65" charset="-120"/>
                </a:rPr>
                <a:t>國家或</a:t>
              </a:r>
              <a:r>
                <a:rPr lang="zh-TW" altLang="en-US" sz="1600" dirty="0" smtClean="0">
                  <a:latin typeface="Times New Roman" panose="02020603050405020304" pitchFamily="18" charset="0"/>
                  <a:ea typeface="標楷體" panose="03000509000000000000" pitchFamily="65" charset="-120"/>
                </a:rPr>
                <a:t>地區</a:t>
              </a:r>
              <a:endParaRPr lang="en-US" altLang="zh-TW" sz="1600" dirty="0" smtClean="0">
                <a:latin typeface="Times New Roman" panose="02020603050405020304" pitchFamily="18" charset="0"/>
                <a:ea typeface="標楷體" panose="03000509000000000000" pitchFamily="65" charset="-120"/>
              </a:endParaRPr>
            </a:p>
            <a:p>
              <a:pPr marL="174625" lvl="1" indent="-174625">
                <a:lnSpc>
                  <a:spcPts val="2000"/>
                </a:lnSpc>
                <a:spcBef>
                  <a:spcPts val="600"/>
                </a:spcBef>
                <a:buFont typeface="Arial" panose="020B0604020202020204" pitchFamily="34" charset="0"/>
                <a:buChar char="•"/>
              </a:pPr>
              <a:r>
                <a:rPr lang="zh-TW" altLang="en-US" sz="1600" dirty="0" smtClean="0">
                  <a:latin typeface="Times New Roman" panose="02020603050405020304" pitchFamily="18" charset="0"/>
                  <a:ea typeface="標楷體" panose="03000509000000000000" pitchFamily="65" charset="-120"/>
                </a:rPr>
                <a:t>根據 </a:t>
              </a:r>
              <a:r>
                <a:rPr lang="en-US" altLang="zh-TW" sz="1600" dirty="0">
                  <a:latin typeface="Times New Roman" panose="02020603050405020304" pitchFamily="18" charset="0"/>
                  <a:ea typeface="標楷體" panose="03000509000000000000" pitchFamily="65" charset="-120"/>
                </a:rPr>
                <a:t>2015</a:t>
              </a:r>
              <a:r>
                <a:rPr lang="zh-TW" altLang="en-US" sz="1600" dirty="0">
                  <a:latin typeface="Times New Roman" panose="02020603050405020304" pitchFamily="18" charset="0"/>
                  <a:ea typeface="標楷體" panose="03000509000000000000" pitchFamily="65" charset="-120"/>
                </a:rPr>
                <a:t>年 </a:t>
              </a:r>
              <a:r>
                <a:rPr lang="en-US" altLang="zh-TW" sz="1600" dirty="0" err="1" smtClean="0">
                  <a:latin typeface="Times New Roman" panose="02020603050405020304" pitchFamily="18" charset="0"/>
                  <a:ea typeface="標楷體" panose="03000509000000000000" pitchFamily="65" charset="-120"/>
                </a:rPr>
                <a:t>Henley&amp;Partners</a:t>
              </a:r>
              <a:r>
                <a:rPr lang="zh-TW" altLang="en-US" sz="1600" dirty="0" smtClean="0">
                  <a:latin typeface="Times New Roman" panose="02020603050405020304" pitchFamily="18" charset="0"/>
                  <a:ea typeface="標楷體" panose="03000509000000000000" pitchFamily="65" charset="-120"/>
                </a:rPr>
                <a:t> 公布</a:t>
              </a:r>
              <a:r>
                <a:rPr lang="zh-TW" altLang="en-US" sz="1600" dirty="0">
                  <a:latin typeface="Times New Roman" panose="02020603050405020304" pitchFamily="18" charset="0"/>
                  <a:ea typeface="標楷體" panose="03000509000000000000" pitchFamily="65" charset="-120"/>
                </a:rPr>
                <a:t>護照好用度排名，臺灣護照好用度評比位居全球第 </a:t>
              </a:r>
              <a:r>
                <a:rPr lang="en-US" altLang="zh-TW" sz="1600" dirty="0">
                  <a:latin typeface="Times New Roman" panose="02020603050405020304" pitchFamily="18" charset="0"/>
                  <a:ea typeface="標楷體" panose="03000509000000000000" pitchFamily="65" charset="-120"/>
                </a:rPr>
                <a:t>24 </a:t>
              </a:r>
              <a:r>
                <a:rPr lang="zh-TW" altLang="en-US" sz="1600" dirty="0" smtClean="0">
                  <a:latin typeface="Times New Roman" panose="02020603050405020304" pitchFamily="18" charset="0"/>
                  <a:ea typeface="標楷體" panose="03000509000000000000" pitchFamily="65" charset="-120"/>
                </a:rPr>
                <a:t>名</a:t>
              </a:r>
              <a:endParaRPr lang="zh-TW" altLang="en-US" sz="1600" b="1" dirty="0">
                <a:latin typeface="Times New Roman" panose="02020603050405020304" pitchFamily="18" charset="0"/>
                <a:ea typeface="標楷體" panose="03000509000000000000" pitchFamily="65" charset="-120"/>
              </a:endParaRPr>
            </a:p>
            <a:p>
              <a:pPr marL="174625" lvl="1" indent="-174625">
                <a:lnSpc>
                  <a:spcPts val="2000"/>
                </a:lnSpc>
                <a:spcBef>
                  <a:spcPts val="600"/>
                </a:spcBef>
                <a:buFont typeface="Arial" panose="020B0604020202020204" pitchFamily="34" charset="0"/>
                <a:buChar char="•"/>
              </a:pPr>
              <a:r>
                <a:rPr lang="en-US" altLang="zh-TW" sz="1600" dirty="0">
                  <a:latin typeface="Times New Roman" panose="02020603050405020304" pitchFamily="18" charset="0"/>
                  <a:ea typeface="標楷體" panose="03000509000000000000" pitchFamily="65" charset="-120"/>
                </a:rPr>
                <a:t>2013</a:t>
              </a:r>
              <a:r>
                <a:rPr lang="zh-TW" altLang="en-US" sz="1600" dirty="0">
                  <a:latin typeface="Times New Roman" panose="02020603050405020304" pitchFamily="18" charset="0"/>
                  <a:ea typeface="標楷體" panose="03000509000000000000" pitchFamily="65" charset="-120"/>
                </a:rPr>
                <a:t>年我國與日本簽署臺日漁業協議，</a:t>
              </a:r>
              <a:r>
                <a:rPr lang="en-US" altLang="zh-TW" sz="1600" dirty="0">
                  <a:latin typeface="Times New Roman" panose="02020603050405020304" pitchFamily="18" charset="0"/>
                  <a:ea typeface="標楷體" panose="03000509000000000000" pitchFamily="65" charset="-120"/>
                </a:rPr>
                <a:t>2015</a:t>
              </a:r>
              <a:r>
                <a:rPr lang="zh-TW" altLang="en-US" sz="1600" dirty="0">
                  <a:latin typeface="Times New Roman" panose="02020603050405020304" pitchFamily="18" charset="0"/>
                  <a:ea typeface="標楷體" panose="03000509000000000000" pitchFamily="65" charset="-120"/>
                </a:rPr>
                <a:t>年與菲律賓簽署臺菲漁業事務執法合作協定，解決臺日、臺菲約 </a:t>
              </a:r>
              <a:r>
                <a:rPr lang="en-US" altLang="zh-TW" sz="1600" dirty="0">
                  <a:latin typeface="Times New Roman" panose="02020603050405020304" pitchFamily="18" charset="0"/>
                  <a:ea typeface="標楷體" panose="03000509000000000000" pitchFamily="65" charset="-120"/>
                </a:rPr>
                <a:t>40 </a:t>
              </a:r>
              <a:r>
                <a:rPr lang="zh-TW" altLang="en-US" sz="1600" dirty="0">
                  <a:latin typeface="Times New Roman" panose="02020603050405020304" pitchFamily="18" charset="0"/>
                  <a:ea typeface="標楷體" panose="03000509000000000000" pitchFamily="65" charset="-120"/>
                </a:rPr>
                <a:t>年的漁業糾紛</a:t>
              </a:r>
            </a:p>
          </p:txBody>
        </p:sp>
      </p:grpSp>
      <p:sp>
        <p:nvSpPr>
          <p:cNvPr id="18" name="Rectangle 2"/>
          <p:cNvSpPr txBox="1">
            <a:spLocks/>
          </p:cNvSpPr>
          <p:nvPr/>
        </p:nvSpPr>
        <p:spPr bwMode="auto">
          <a:xfrm>
            <a:off x="28457" y="32658"/>
            <a:ext cx="8360228" cy="64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TW"/>
            </a:defPPr>
            <a:lvl1pPr marL="360000" algn="ctr">
              <a:lnSpc>
                <a:spcPct val="90000"/>
              </a:lnSpc>
              <a:spcBef>
                <a:spcPct val="0"/>
              </a:spcBef>
              <a:tabLst>
                <a:tab pos="2144713" algn="l"/>
              </a:tabLst>
              <a:defRPr kumimoji="1" sz="3200" b="1">
                <a:solidFill>
                  <a:srgbClr val="002060"/>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eaLnBrk="0" hangingPunct="0">
              <a:defRPr kumimoji="1">
                <a:latin typeface="Calibri" pitchFamily="34" charset="0"/>
                <a:ea typeface="新細明體" pitchFamily="18" charset="-120"/>
              </a:defRPr>
            </a:lvl2pPr>
            <a:lvl3pPr marL="1143000" indent="-228600" eaLnBrk="0" hangingPunct="0">
              <a:defRPr kumimoji="1">
                <a:latin typeface="Calibri" pitchFamily="34" charset="0"/>
                <a:ea typeface="新細明體" pitchFamily="18" charset="-120"/>
              </a:defRPr>
            </a:lvl3pPr>
            <a:lvl4pPr marL="1600200" indent="-228600" eaLnBrk="0" hangingPunct="0">
              <a:defRPr kumimoji="1">
                <a:latin typeface="Calibri" pitchFamily="34" charset="0"/>
                <a:ea typeface="新細明體" pitchFamily="18" charset="-120"/>
              </a:defRPr>
            </a:lvl4pPr>
            <a:lvl5pPr marL="2057400" indent="-228600" eaLnBrk="0" hangingPunct="0">
              <a:defRPr kumimoji="1">
                <a:latin typeface="Calibri" pitchFamily="34" charset="0"/>
                <a:ea typeface="新細明體" pitchFamily="18" charset="-120"/>
              </a:defRPr>
            </a:lvl5pPr>
            <a:lvl6pPr marL="2514600" indent="-228600" eaLnBrk="0" fontAlgn="base" hangingPunct="0">
              <a:spcBef>
                <a:spcPct val="0"/>
              </a:spcBef>
              <a:spcAft>
                <a:spcPct val="0"/>
              </a:spcAft>
              <a:defRPr kumimoji="1">
                <a:latin typeface="Calibri" pitchFamily="34" charset="0"/>
                <a:ea typeface="新細明體" pitchFamily="18" charset="-120"/>
              </a:defRPr>
            </a:lvl6pPr>
            <a:lvl7pPr marL="2971800" indent="-228600" eaLnBrk="0" fontAlgn="base" hangingPunct="0">
              <a:spcBef>
                <a:spcPct val="0"/>
              </a:spcBef>
              <a:spcAft>
                <a:spcPct val="0"/>
              </a:spcAft>
              <a:defRPr kumimoji="1">
                <a:latin typeface="Calibri" pitchFamily="34" charset="0"/>
                <a:ea typeface="新細明體" pitchFamily="18" charset="-120"/>
              </a:defRPr>
            </a:lvl7pPr>
            <a:lvl8pPr marL="3429000" indent="-228600" eaLnBrk="0" fontAlgn="base" hangingPunct="0">
              <a:spcBef>
                <a:spcPct val="0"/>
              </a:spcBef>
              <a:spcAft>
                <a:spcPct val="0"/>
              </a:spcAft>
              <a:defRPr kumimoji="1">
                <a:latin typeface="Calibri" pitchFamily="34" charset="0"/>
                <a:ea typeface="新細明體" pitchFamily="18" charset="-120"/>
              </a:defRPr>
            </a:lvl8pPr>
            <a:lvl9pPr marL="3886200" indent="-228600" eaLnBrk="0" fontAlgn="base" hangingPunct="0">
              <a:spcBef>
                <a:spcPct val="0"/>
              </a:spcBef>
              <a:spcAft>
                <a:spcPct val="0"/>
              </a:spcAft>
              <a:defRPr kumimoji="1">
                <a:latin typeface="Calibri" pitchFamily="34" charset="0"/>
                <a:ea typeface="新細明體" pitchFamily="18" charset="-120"/>
              </a:defRPr>
            </a:lvl9pPr>
          </a:lstStyle>
          <a:p>
            <a:r>
              <a:rPr lang="zh-TW" altLang="en-US" dirty="0" smtClean="0">
                <a:solidFill>
                  <a:prstClr val="black"/>
                </a:solidFill>
              </a:rPr>
              <a:t>財經</a:t>
            </a:r>
            <a:r>
              <a:rPr lang="zh-TW" altLang="en-US" dirty="0">
                <a:solidFill>
                  <a:prstClr val="black"/>
                </a:solidFill>
              </a:rPr>
              <a:t>月報會議</a:t>
            </a:r>
            <a:r>
              <a:rPr lang="zh-TW" altLang="en-US" dirty="0" smtClean="0">
                <a:solidFill>
                  <a:prstClr val="black"/>
                </a:solidFill>
              </a:rPr>
              <a:t>成果－</a:t>
            </a:r>
            <a:r>
              <a:rPr lang="zh-TW" altLang="en-US" sz="2800" dirty="0">
                <a:solidFill>
                  <a:prstClr val="black"/>
                </a:solidFill>
              </a:rPr>
              <a:t>強化友善國際</a:t>
            </a:r>
            <a:r>
              <a:rPr lang="zh-TW" altLang="en-US" sz="2800" dirty="0" smtClean="0">
                <a:solidFill>
                  <a:prstClr val="black"/>
                </a:solidFill>
              </a:rPr>
              <a:t>（</a:t>
            </a:r>
            <a:r>
              <a:rPr lang="en-US" altLang="zh-TW" sz="2800" dirty="0" smtClean="0">
                <a:solidFill>
                  <a:prstClr val="black"/>
                </a:solidFill>
              </a:rPr>
              <a:t>1/2</a:t>
            </a:r>
            <a:r>
              <a:rPr lang="zh-TW" altLang="en-US" sz="2800" dirty="0" smtClean="0">
                <a:solidFill>
                  <a:prstClr val="black"/>
                </a:solidFill>
              </a:rPr>
              <a:t>）</a:t>
            </a:r>
            <a:endParaRPr lang="zh-TW" altLang="en-US" sz="2800" dirty="0">
              <a:solidFill>
                <a:prstClr val="black"/>
              </a:solidFill>
            </a:endParaRPr>
          </a:p>
        </p:txBody>
      </p:sp>
    </p:spTree>
    <p:extLst>
      <p:ext uri="{BB962C8B-B14F-4D97-AF65-F5344CB8AC3E}">
        <p14:creationId xmlns:p14="http://schemas.microsoft.com/office/powerpoint/2010/main" val="2251100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群組 21"/>
          <p:cNvGrpSpPr/>
          <p:nvPr/>
        </p:nvGrpSpPr>
        <p:grpSpPr>
          <a:xfrm>
            <a:off x="28458" y="916816"/>
            <a:ext cx="8865112" cy="5446129"/>
            <a:chOff x="82946" y="-2099984"/>
            <a:chExt cx="8865112" cy="5446129"/>
          </a:xfrm>
        </p:grpSpPr>
        <p:grpSp>
          <p:nvGrpSpPr>
            <p:cNvPr id="23" name="群組 22"/>
            <p:cNvGrpSpPr/>
            <p:nvPr/>
          </p:nvGrpSpPr>
          <p:grpSpPr>
            <a:xfrm>
              <a:off x="82946" y="-2099984"/>
              <a:ext cx="8865111" cy="5446129"/>
              <a:chOff x="82946" y="-2131991"/>
              <a:chExt cx="8865111" cy="5446129"/>
            </a:xfrm>
          </p:grpSpPr>
          <p:sp>
            <p:nvSpPr>
              <p:cNvPr id="25" name="手繪多邊形 24"/>
              <p:cNvSpPr/>
              <p:nvPr/>
            </p:nvSpPr>
            <p:spPr bwMode="auto">
              <a:xfrm>
                <a:off x="378612" y="-1591990"/>
                <a:ext cx="8569445" cy="4906128"/>
              </a:xfrm>
              <a:custGeom>
                <a:avLst/>
                <a:gdLst>
                  <a:gd name="connsiteX0" fmla="*/ 0 w 7929263"/>
                  <a:gd name="connsiteY0" fmla="*/ 0 h 1480500"/>
                  <a:gd name="connsiteX1" fmla="*/ 7929263 w 7929263"/>
                  <a:gd name="connsiteY1" fmla="*/ 0 h 1480500"/>
                  <a:gd name="connsiteX2" fmla="*/ 7929263 w 7929263"/>
                  <a:gd name="connsiteY2" fmla="*/ 1480500 h 1480500"/>
                  <a:gd name="connsiteX3" fmla="*/ 0 w 7929263"/>
                  <a:gd name="connsiteY3" fmla="*/ 1480500 h 1480500"/>
                  <a:gd name="connsiteX4" fmla="*/ 0 w 7929263"/>
                  <a:gd name="connsiteY4" fmla="*/ 0 h 148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9263" h="1480500">
                    <a:moveTo>
                      <a:pt x="0" y="0"/>
                    </a:moveTo>
                    <a:lnTo>
                      <a:pt x="7929263" y="0"/>
                    </a:lnTo>
                    <a:lnTo>
                      <a:pt x="7929263" y="1480500"/>
                    </a:lnTo>
                    <a:lnTo>
                      <a:pt x="0" y="1480500"/>
                    </a:lnTo>
                    <a:lnTo>
                      <a:pt x="0" y="0"/>
                    </a:lnTo>
                    <a:close/>
                  </a:path>
                </a:pathLst>
              </a:custGeom>
              <a:solidFill>
                <a:sysClr val="window" lastClr="FFFFFF">
                  <a:hueOff val="0"/>
                  <a:satOff val="0"/>
                  <a:lumOff val="0"/>
                </a:sysClr>
              </a:solidFill>
              <a:ln w="25400" cap="flat" cmpd="sng" algn="ctr">
                <a:solidFill>
                  <a:srgbClr val="00B0F0"/>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lIns="216000" tIns="0" rIns="108000" bIns="0" spcCol="1270" anchor="t" anchorCtr="0"/>
              <a:lstStyle/>
              <a:p>
                <a:pPr marL="360000" lvl="1" indent="-360000" defTabSz="800100">
                  <a:spcAft>
                    <a:spcPts val="0"/>
                  </a:spcAft>
                  <a:buFont typeface="Wingdings" panose="05000000000000000000" pitchFamily="2" charset="2"/>
                  <a:buChar char="Ø"/>
                </a:pPr>
                <a:endParaRPr lang="en-US" altLang="zh-TW" sz="1000" dirty="0" smtClean="0">
                  <a:solidFill>
                    <a:schemeClr val="tx1"/>
                  </a:solidFill>
                  <a:latin typeface="Times New Roman" panose="02020603050405020304" pitchFamily="18" charset="0"/>
                  <a:ea typeface="標楷體" panose="03000509000000000000" pitchFamily="65" charset="-120"/>
                </a:endParaRPr>
              </a:p>
            </p:txBody>
          </p:sp>
          <p:grpSp>
            <p:nvGrpSpPr>
              <p:cNvPr id="26" name="群組 25"/>
              <p:cNvGrpSpPr/>
              <p:nvPr/>
            </p:nvGrpSpPr>
            <p:grpSpPr>
              <a:xfrm>
                <a:off x="82946" y="-2131991"/>
                <a:ext cx="2016000" cy="649254"/>
                <a:chOff x="114007" y="-1214968"/>
                <a:chExt cx="2345244" cy="556007"/>
              </a:xfrm>
            </p:grpSpPr>
            <p:sp>
              <p:nvSpPr>
                <p:cNvPr id="27" name="＞形箭號 26"/>
                <p:cNvSpPr/>
                <p:nvPr/>
              </p:nvSpPr>
              <p:spPr bwMode="auto">
                <a:xfrm>
                  <a:off x="114007" y="-1214968"/>
                  <a:ext cx="2345244" cy="462444"/>
                </a:xfrm>
                <a:prstGeom prst="chevron">
                  <a:avLst>
                    <a:gd name="adj" fmla="val 35715"/>
                  </a:avLst>
                </a:prstGeom>
                <a:solidFill>
                  <a:srgbClr val="00B0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endParaRPr kumimoji="0" lang="zh-TW" altLang="en-US" kern="0">
                    <a:ea typeface="微軟正黑體" panose="020B0604030504040204" pitchFamily="34" charset="-120"/>
                  </a:endParaRPr>
                </a:p>
              </p:txBody>
            </p:sp>
            <p:sp>
              <p:nvSpPr>
                <p:cNvPr id="28" name="圓角矩形 27"/>
                <p:cNvSpPr/>
                <p:nvPr/>
              </p:nvSpPr>
              <p:spPr bwMode="auto">
                <a:xfrm>
                  <a:off x="784077" y="-1028916"/>
                  <a:ext cx="1675174" cy="369955"/>
                </a:xfrm>
                <a:prstGeom prst="roundRect">
                  <a:avLst/>
                </a:prstGeom>
                <a:solidFill>
                  <a:sysClr val="window" lastClr="FFFFFF"/>
                </a:solidFill>
                <a:ln w="25400" cap="flat" cmpd="sng" algn="ctr">
                  <a:solidFill>
                    <a:srgbClr val="00B0F0"/>
                  </a:solidFill>
                  <a:prstDash val="solid"/>
                </a:ln>
                <a:effectLst/>
              </p:spPr>
              <p:txBody>
                <a:bodyPr lIns="0" tIns="0" rIns="0" bIns="0" anchor="ctr"/>
                <a:lstStyle/>
                <a:p>
                  <a:pPr algn="ctr">
                    <a:lnSpc>
                      <a:spcPct val="110000"/>
                    </a:lnSpc>
                    <a:defRPr/>
                  </a:pPr>
                  <a:r>
                    <a:rPr lang="zh-TW" altLang="en-US" sz="2200" b="1" kern="0" dirty="0">
                      <a:latin typeface="標楷體" panose="03000509000000000000" pitchFamily="65" charset="-120"/>
                      <a:ea typeface="標楷體" panose="03000509000000000000" pitchFamily="65" charset="-120"/>
                    </a:rPr>
                    <a:t>區域合作</a:t>
                  </a:r>
                </a:p>
              </p:txBody>
            </p:sp>
          </p:grpSp>
        </p:grpSp>
        <p:sp>
          <p:nvSpPr>
            <p:cNvPr id="24" name="文字方塊 23"/>
            <p:cNvSpPr txBox="1"/>
            <p:nvPr/>
          </p:nvSpPr>
          <p:spPr>
            <a:xfrm>
              <a:off x="378612" y="-1300674"/>
              <a:ext cx="8569446" cy="4524315"/>
            </a:xfrm>
            <a:prstGeom prst="rect">
              <a:avLst/>
            </a:prstGeom>
            <a:noFill/>
          </p:spPr>
          <p:txBody>
            <a:bodyPr wrap="square" rtlCol="0">
              <a:spAutoFit/>
            </a:bodyPr>
            <a:lstStyle/>
            <a:p>
              <a:pPr marL="174625" lvl="1" indent="-174625">
                <a:lnSpc>
                  <a:spcPts val="2000"/>
                </a:lnSpc>
                <a:spcBef>
                  <a:spcPts val="600"/>
                </a:spcBef>
                <a:buFont typeface="Arial" panose="020B0604020202020204" pitchFamily="34" charset="0"/>
                <a:buChar char="•"/>
              </a:pPr>
              <a:r>
                <a:rPr lang="en-US" altLang="zh-TW" sz="1600" dirty="0" smtClean="0">
                  <a:latin typeface="Times New Roman" panose="02020603050405020304" pitchFamily="18" charset="0"/>
                  <a:ea typeface="標楷體" panose="03000509000000000000" pitchFamily="65" charset="-120"/>
                </a:rPr>
                <a:t>2008</a:t>
              </a:r>
              <a:r>
                <a:rPr lang="zh-TW" altLang="en-US" sz="1600" dirty="0" smtClean="0">
                  <a:latin typeface="Times New Roman" panose="02020603050405020304" pitchFamily="18" charset="0"/>
                  <a:ea typeface="標楷體" panose="03000509000000000000" pitchFamily="65" charset="-120"/>
                </a:rPr>
                <a:t> 年</a:t>
              </a:r>
              <a:r>
                <a:rPr lang="zh-TW" altLang="en-US" sz="1600" dirty="0">
                  <a:latin typeface="Times New Roman" panose="02020603050405020304" pitchFamily="18" charset="0"/>
                  <a:ea typeface="標楷體" panose="03000509000000000000" pitchFamily="65" charset="-120"/>
                </a:rPr>
                <a:t>迄今，我國新增參與或提升參與地位之政府間國際</a:t>
              </a:r>
              <a:r>
                <a:rPr lang="zh-TW" altLang="en-US" sz="1600" dirty="0" smtClean="0">
                  <a:latin typeface="Times New Roman" panose="02020603050405020304" pitchFamily="18" charset="0"/>
                  <a:ea typeface="標楷體" panose="03000509000000000000" pitchFamily="65" charset="-120"/>
                </a:rPr>
                <a:t>組織計 </a:t>
              </a:r>
              <a:r>
                <a:rPr lang="en-US" altLang="zh-TW" sz="1600" dirty="0" smtClean="0">
                  <a:latin typeface="Times New Roman" panose="02020603050405020304" pitchFamily="18" charset="0"/>
                  <a:ea typeface="標楷體" panose="03000509000000000000" pitchFamily="65" charset="-120"/>
                </a:rPr>
                <a:t>10</a:t>
              </a:r>
              <a:r>
                <a:rPr lang="zh-TW" altLang="en-US" sz="1600" dirty="0" smtClean="0">
                  <a:latin typeface="Times New Roman" panose="02020603050405020304" pitchFamily="18" charset="0"/>
                  <a:ea typeface="標楷體" panose="03000509000000000000" pitchFamily="65" charset="-120"/>
                </a:rPr>
                <a:t> 個</a:t>
              </a:r>
              <a:r>
                <a:rPr lang="zh-TW" altLang="en-US" sz="1600" dirty="0">
                  <a:latin typeface="Times New Roman" panose="02020603050405020304" pitchFamily="18" charset="0"/>
                  <a:ea typeface="標楷體" panose="03000509000000000000" pitchFamily="65" charset="-120"/>
                </a:rPr>
                <a:t>，包括甫於</a:t>
              </a:r>
              <a:r>
                <a:rPr lang="en-US" altLang="zh-TW" sz="1600" dirty="0">
                  <a:latin typeface="Times New Roman" panose="02020603050405020304" pitchFamily="18" charset="0"/>
                  <a:ea typeface="標楷體" panose="03000509000000000000" pitchFamily="65" charset="-120"/>
                </a:rPr>
                <a:t>104</a:t>
              </a:r>
              <a:r>
                <a:rPr lang="zh-TW" altLang="en-US" sz="1600" dirty="0">
                  <a:latin typeface="Times New Roman" panose="02020603050405020304" pitchFamily="18" charset="0"/>
                  <a:ea typeface="標楷體" panose="03000509000000000000" pitchFamily="65" charset="-120"/>
                </a:rPr>
                <a:t>年</a:t>
              </a:r>
              <a:r>
                <a:rPr lang="en-US" altLang="zh-TW" sz="1600" dirty="0">
                  <a:latin typeface="Times New Roman" panose="02020603050405020304" pitchFamily="18" charset="0"/>
                  <a:ea typeface="標楷體" panose="03000509000000000000" pitchFamily="65" charset="-120"/>
                </a:rPr>
                <a:t>8</a:t>
              </a:r>
              <a:r>
                <a:rPr lang="zh-TW" altLang="en-US" sz="1600" dirty="0">
                  <a:latin typeface="Times New Roman" panose="02020603050405020304" pitchFamily="18" charset="0"/>
                  <a:ea typeface="標楷體" panose="03000509000000000000" pitchFamily="65" charset="-120"/>
                </a:rPr>
                <a:t>月加入「北太平洋漁業委員會」（</a:t>
              </a:r>
              <a:r>
                <a:rPr lang="en-US" altLang="zh-TW" sz="1600" dirty="0">
                  <a:latin typeface="Times New Roman" panose="02020603050405020304" pitchFamily="18" charset="0"/>
                  <a:ea typeface="標楷體" panose="03000509000000000000" pitchFamily="65" charset="-120"/>
                </a:rPr>
                <a:t>NPFC</a:t>
              </a:r>
              <a:r>
                <a:rPr lang="zh-TW" altLang="en-US" sz="1600" dirty="0" smtClean="0">
                  <a:latin typeface="Times New Roman" panose="02020603050405020304" pitchFamily="18" charset="0"/>
                  <a:ea typeface="標楷體" panose="03000509000000000000" pitchFamily="65" charset="-120"/>
                </a:rPr>
                <a:t>）成為</a:t>
              </a:r>
              <a:r>
                <a:rPr lang="zh-TW" altLang="en-US" sz="1600" dirty="0">
                  <a:latin typeface="Times New Roman" panose="02020603050405020304" pitchFamily="18" charset="0"/>
                  <a:ea typeface="標楷體" panose="03000509000000000000" pitchFamily="65" charset="-120"/>
                </a:rPr>
                <a:t>會員，使我參與之區域漁業管理組織涵蓋全球三大洋，</a:t>
              </a:r>
              <a:r>
                <a:rPr lang="zh-TW" altLang="en-US" sz="1600" dirty="0" smtClean="0">
                  <a:latin typeface="Times New Roman" panose="02020603050405020304" pitchFamily="18" charset="0"/>
                  <a:ea typeface="標楷體" panose="03000509000000000000" pitchFamily="65" charset="-120"/>
                </a:rPr>
                <a:t>確保我</a:t>
              </a:r>
              <a:r>
                <a:rPr lang="zh-TW" altLang="en-US" sz="1600" dirty="0">
                  <a:latin typeface="Times New Roman" panose="02020603050405020304" pitchFamily="18" charset="0"/>
                  <a:ea typeface="標楷體" panose="03000509000000000000" pitchFamily="65" charset="-120"/>
                </a:rPr>
                <a:t>遠洋漁業</a:t>
              </a:r>
              <a:r>
                <a:rPr lang="zh-TW" altLang="en-US" sz="1600" dirty="0" smtClean="0">
                  <a:latin typeface="Times New Roman" panose="02020603050405020304" pitchFamily="18" charset="0"/>
                  <a:ea typeface="標楷體" panose="03000509000000000000" pitchFamily="65" charset="-120"/>
                </a:rPr>
                <a:t>利益</a:t>
              </a:r>
              <a:endParaRPr lang="en-US" altLang="zh-TW" sz="1600" dirty="0" smtClean="0">
                <a:latin typeface="Times New Roman" panose="02020603050405020304" pitchFamily="18" charset="0"/>
                <a:ea typeface="標楷體" panose="03000509000000000000" pitchFamily="65" charset="-120"/>
              </a:endParaRPr>
            </a:p>
            <a:p>
              <a:pPr marL="174625" lvl="1" indent="-174625">
                <a:spcBef>
                  <a:spcPts val="600"/>
                </a:spcBef>
                <a:buFont typeface="Arial" panose="020B0604020202020204" pitchFamily="34" charset="0"/>
                <a:buChar char="•"/>
              </a:pPr>
              <a:r>
                <a:rPr lang="en-US" altLang="zh-TW" sz="1600" dirty="0" smtClean="0">
                  <a:latin typeface="Times New Roman" panose="02020603050405020304" pitchFamily="18" charset="0"/>
                  <a:ea typeface="標楷體" panose="03000509000000000000" pitchFamily="65" charset="-120"/>
                </a:rPr>
                <a:t>2008</a:t>
              </a:r>
              <a:r>
                <a:rPr lang="zh-TW" altLang="en-US" sz="1600" dirty="0" smtClean="0">
                  <a:latin typeface="Times New Roman" panose="02020603050405020304" pitchFamily="18" charset="0"/>
                  <a:ea typeface="標楷體" panose="03000509000000000000" pitchFamily="65" charset="-120"/>
                </a:rPr>
                <a:t> 年迄今，每年在</a:t>
              </a:r>
              <a:r>
                <a:rPr lang="en-US" altLang="zh-TW" sz="1600" dirty="0">
                  <a:latin typeface="Times New Roman" panose="02020603050405020304" pitchFamily="18" charset="0"/>
                  <a:ea typeface="標楷體" panose="03000509000000000000" pitchFamily="65" charset="-120"/>
                </a:rPr>
                <a:t>APEC</a:t>
              </a:r>
              <a:r>
                <a:rPr lang="zh-TW" altLang="en-US" sz="1600" dirty="0">
                  <a:latin typeface="Times New Roman" panose="02020603050405020304" pitchFamily="18" charset="0"/>
                  <a:ea typeface="標楷體" panose="03000509000000000000" pitchFamily="65" charset="-120"/>
                </a:rPr>
                <a:t>年會期間，與美、日等會員</a:t>
              </a:r>
              <a:r>
                <a:rPr lang="zh-TW" altLang="en-US" sz="1600" dirty="0" smtClean="0">
                  <a:latin typeface="Times New Roman" panose="02020603050405020304" pitchFamily="18" charset="0"/>
                  <a:ea typeface="標楷體" panose="03000509000000000000" pitchFamily="65" charset="-120"/>
                </a:rPr>
                <a:t>之領袖</a:t>
              </a:r>
              <a:r>
                <a:rPr lang="zh-TW" altLang="en-US" sz="1600" dirty="0">
                  <a:latin typeface="Times New Roman" panose="02020603050405020304" pitchFamily="18" charset="0"/>
                  <a:ea typeface="標楷體" panose="03000509000000000000" pitchFamily="65" charset="-120"/>
                </a:rPr>
                <a:t>、領袖代表、部長或高階官員進行雙邊會談或晤談</a:t>
              </a:r>
              <a:endParaRPr lang="en-US" altLang="zh-TW" sz="1600" dirty="0" smtClean="0">
                <a:latin typeface="Times New Roman" panose="02020603050405020304" pitchFamily="18" charset="0"/>
                <a:ea typeface="標楷體" panose="03000509000000000000" pitchFamily="65" charset="-120"/>
              </a:endParaRPr>
            </a:p>
            <a:p>
              <a:pPr marL="174625" lvl="1" indent="-174625">
                <a:spcBef>
                  <a:spcPts val="600"/>
                </a:spcBef>
                <a:buFont typeface="Arial" panose="020B0604020202020204" pitchFamily="34" charset="0"/>
                <a:buChar char="•"/>
              </a:pPr>
              <a:r>
                <a:rPr lang="en-US" altLang="zh-TW" sz="1600" dirty="0" smtClean="0">
                  <a:latin typeface="Times New Roman" panose="02020603050405020304" pitchFamily="18" charset="0"/>
                  <a:ea typeface="標楷體" panose="03000509000000000000" pitchFamily="65" charset="-120"/>
                </a:rPr>
                <a:t>2009 </a:t>
              </a:r>
              <a:r>
                <a:rPr lang="zh-TW" altLang="en-US" sz="1600" dirty="0" smtClean="0">
                  <a:latin typeface="Times New Roman" panose="02020603050405020304" pitchFamily="18" charset="0"/>
                  <a:ea typeface="標楷體" panose="03000509000000000000" pitchFamily="65" charset="-120"/>
                </a:rPr>
                <a:t>年起連續八年</a:t>
              </a:r>
              <a:r>
                <a:rPr lang="zh-TW" altLang="en-US" sz="1600" dirty="0">
                  <a:latin typeface="Times New Roman" panose="02020603050405020304" pitchFamily="18" charset="0"/>
                  <a:ea typeface="標楷體" panose="03000509000000000000" pitchFamily="65" charset="-120"/>
                </a:rPr>
                <a:t>獲邀參加世界衛生大會（</a:t>
              </a:r>
              <a:r>
                <a:rPr lang="en-US" altLang="zh-TW" sz="1600" dirty="0">
                  <a:latin typeface="Times New Roman" panose="02020603050405020304" pitchFamily="18" charset="0"/>
                  <a:ea typeface="標楷體" panose="03000509000000000000" pitchFamily="65" charset="-120"/>
                </a:rPr>
                <a:t>WHA</a:t>
              </a:r>
              <a:r>
                <a:rPr lang="zh-TW" altLang="en-US" sz="1600" dirty="0">
                  <a:latin typeface="Times New Roman" panose="02020603050405020304" pitchFamily="18" charset="0"/>
                  <a:ea typeface="標楷體" panose="03000509000000000000" pitchFamily="65" charset="-120"/>
                </a:rPr>
                <a:t>）；</a:t>
              </a:r>
              <a:r>
                <a:rPr lang="en-US" altLang="zh-TW" sz="1600" dirty="0">
                  <a:latin typeface="Times New Roman" panose="02020603050405020304" pitchFamily="18" charset="0"/>
                  <a:ea typeface="標楷體" panose="03000509000000000000" pitchFamily="65" charset="-120"/>
                </a:rPr>
                <a:t>2013 </a:t>
              </a:r>
              <a:r>
                <a:rPr lang="zh-TW" altLang="en-US" sz="1600" dirty="0">
                  <a:latin typeface="Times New Roman" panose="02020603050405020304" pitchFamily="18" charset="0"/>
                  <a:ea typeface="標楷體" panose="03000509000000000000" pitchFamily="65" charset="-120"/>
                </a:rPr>
                <a:t>年 </a:t>
              </a:r>
              <a:r>
                <a:rPr lang="en-US" altLang="zh-TW" sz="1600" dirty="0">
                  <a:latin typeface="Times New Roman" panose="02020603050405020304" pitchFamily="18" charset="0"/>
                  <a:ea typeface="標楷體" panose="03000509000000000000" pitchFamily="65" charset="-120"/>
                </a:rPr>
                <a:t>9 </a:t>
              </a:r>
              <a:r>
                <a:rPr lang="zh-TW" altLang="en-US" sz="1600" dirty="0">
                  <a:latin typeface="Times New Roman" panose="02020603050405020304" pitchFamily="18" charset="0"/>
                  <a:ea typeface="標楷體" panose="03000509000000000000" pitchFamily="65" charset="-120"/>
                </a:rPr>
                <a:t>月以「特邀貴賓」身分出席睽違</a:t>
              </a:r>
              <a:r>
                <a:rPr lang="en-US" altLang="zh-TW" sz="1600" dirty="0">
                  <a:latin typeface="Times New Roman" panose="02020603050405020304" pitchFamily="18" charset="0"/>
                  <a:ea typeface="標楷體" panose="03000509000000000000" pitchFamily="65" charset="-120"/>
                </a:rPr>
                <a:t>42 </a:t>
              </a:r>
              <a:r>
                <a:rPr lang="zh-TW" altLang="en-US" sz="1600" dirty="0">
                  <a:latin typeface="Times New Roman" panose="02020603050405020304" pitchFamily="18" charset="0"/>
                  <a:ea typeface="標楷體" panose="03000509000000000000" pitchFamily="65" charset="-120"/>
                </a:rPr>
                <a:t>年</a:t>
              </a:r>
              <a:r>
                <a:rPr lang="zh-TW" altLang="en-US" sz="1600" dirty="0" smtClean="0">
                  <a:latin typeface="Times New Roman" panose="02020603050405020304" pitchFamily="18" charset="0"/>
                  <a:ea typeface="標楷體" panose="03000509000000000000" pitchFamily="65" charset="-120"/>
                </a:rPr>
                <a:t>之國際民航組織（ </a:t>
              </a:r>
              <a:r>
                <a:rPr lang="en-US" altLang="zh-TW" sz="1600" dirty="0">
                  <a:latin typeface="Times New Roman" panose="02020603050405020304" pitchFamily="18" charset="0"/>
                  <a:ea typeface="標楷體" panose="03000509000000000000" pitchFamily="65" charset="-120"/>
                </a:rPr>
                <a:t>ICAO </a:t>
              </a:r>
              <a:r>
                <a:rPr lang="zh-TW" altLang="en-US" sz="1600" dirty="0" smtClean="0">
                  <a:latin typeface="Times New Roman" panose="02020603050405020304" pitchFamily="18" charset="0"/>
                  <a:ea typeface="標楷體" panose="03000509000000000000" pitchFamily="65" charset="-120"/>
                </a:rPr>
                <a:t>）大會</a:t>
              </a:r>
              <a:endParaRPr lang="zh-TW" altLang="en-US" sz="1600" dirty="0">
                <a:latin typeface="Times New Roman" panose="02020603050405020304" pitchFamily="18" charset="0"/>
                <a:ea typeface="標楷體" panose="03000509000000000000" pitchFamily="65" charset="-120"/>
              </a:endParaRPr>
            </a:p>
            <a:p>
              <a:pPr marL="174625" lvl="1" indent="-174625">
                <a:spcBef>
                  <a:spcPts val="600"/>
                </a:spcBef>
                <a:buFont typeface="Arial" panose="020B0604020202020204" pitchFamily="34" charset="0"/>
                <a:buChar char="•"/>
              </a:pPr>
              <a:r>
                <a:rPr lang="en-US" altLang="zh-TW" sz="1600" dirty="0">
                  <a:latin typeface="Times New Roman" panose="02020603050405020304" pitchFamily="18" charset="0"/>
                  <a:ea typeface="標楷體" panose="03000509000000000000" pitchFamily="65" charset="-120"/>
                </a:rPr>
                <a:t>2013 </a:t>
              </a:r>
              <a:r>
                <a:rPr lang="zh-TW" altLang="en-US" sz="1600" dirty="0">
                  <a:latin typeface="Times New Roman" panose="02020603050405020304" pitchFamily="18" charset="0"/>
                  <a:ea typeface="標楷體" panose="03000509000000000000" pitchFamily="65" charset="-120"/>
                </a:rPr>
                <a:t>年簽署臺紐經濟合作協定（</a:t>
              </a:r>
              <a:r>
                <a:rPr lang="en-US" altLang="zh-TW" sz="1600" dirty="0">
                  <a:latin typeface="Times New Roman" panose="02020603050405020304" pitchFamily="18" charset="0"/>
                  <a:ea typeface="標楷體" panose="03000509000000000000" pitchFamily="65" charset="-120"/>
                </a:rPr>
                <a:t>ANZTEC</a:t>
              </a:r>
              <a:r>
                <a:rPr lang="zh-TW" altLang="en-US" sz="1600" dirty="0">
                  <a:latin typeface="Times New Roman" panose="02020603050405020304" pitchFamily="18" charset="0"/>
                  <a:ea typeface="標楷體" panose="03000509000000000000" pitchFamily="65" charset="-120"/>
                </a:rPr>
                <a:t>）及臺星經濟夥伴協定（</a:t>
              </a:r>
              <a:r>
                <a:rPr lang="en-US" altLang="zh-TW" sz="1600" dirty="0">
                  <a:latin typeface="Times New Roman" panose="02020603050405020304" pitchFamily="18" charset="0"/>
                  <a:ea typeface="標楷體" panose="03000509000000000000" pitchFamily="65" charset="-120"/>
                </a:rPr>
                <a:t>ASTEP</a:t>
              </a:r>
              <a:r>
                <a:rPr lang="zh-TW" altLang="en-US" sz="1600" dirty="0">
                  <a:latin typeface="Times New Roman" panose="02020603050405020304" pitchFamily="18" charset="0"/>
                  <a:ea typeface="標楷體" panose="03000509000000000000" pitchFamily="65" charset="-120"/>
                </a:rPr>
                <a:t>），生效週年雙方貿易額分別較上年同期成長 </a:t>
              </a:r>
              <a:r>
                <a:rPr lang="en-US" altLang="zh-TW" sz="1600" dirty="0">
                  <a:latin typeface="Times New Roman" panose="02020603050405020304" pitchFamily="18" charset="0"/>
                  <a:ea typeface="標楷體" panose="03000509000000000000" pitchFamily="65" charset="-120"/>
                </a:rPr>
                <a:t>4.2% </a:t>
              </a:r>
              <a:r>
                <a:rPr lang="zh-TW" altLang="en-US" sz="1600" dirty="0">
                  <a:latin typeface="Times New Roman" panose="02020603050405020304" pitchFamily="18" charset="0"/>
                  <a:ea typeface="標楷體" panose="03000509000000000000" pitchFamily="65" charset="-120"/>
                </a:rPr>
                <a:t>及 </a:t>
              </a:r>
              <a:r>
                <a:rPr lang="en-US" altLang="zh-TW" sz="1600" dirty="0">
                  <a:latin typeface="Times New Roman" panose="02020603050405020304" pitchFamily="18" charset="0"/>
                  <a:ea typeface="標楷體" panose="03000509000000000000" pitchFamily="65" charset="-120"/>
                </a:rPr>
                <a:t>5.1%</a:t>
              </a:r>
            </a:p>
            <a:p>
              <a:pPr marL="174625" lvl="1" indent="-174625">
                <a:spcBef>
                  <a:spcPts val="600"/>
                </a:spcBef>
                <a:buFont typeface="Arial" panose="020B0604020202020204" pitchFamily="34" charset="0"/>
                <a:buChar char="•"/>
              </a:pPr>
              <a:r>
                <a:rPr lang="en-US" altLang="zh-TW" sz="1600" dirty="0">
                  <a:latin typeface="Times New Roman" panose="02020603050405020304" pitchFamily="18" charset="0"/>
                  <a:ea typeface="標楷體" panose="03000509000000000000" pitchFamily="65" charset="-120"/>
                </a:rPr>
                <a:t>2008 </a:t>
              </a:r>
              <a:r>
                <a:rPr lang="zh-TW" altLang="en-US" sz="1600" dirty="0">
                  <a:latin typeface="Times New Roman" panose="02020603050405020304" pitchFamily="18" charset="0"/>
                  <a:ea typeface="標楷體" panose="03000509000000000000" pitchFamily="65" charset="-120"/>
                </a:rPr>
                <a:t>年以來，與日本簽訂 「臺日投資協議」等 </a:t>
              </a:r>
              <a:r>
                <a:rPr lang="en-US" altLang="zh-TW" sz="1600" dirty="0">
                  <a:latin typeface="Times New Roman" panose="02020603050405020304" pitchFamily="18" charset="0"/>
                  <a:ea typeface="標楷體" panose="03000509000000000000" pitchFamily="65" charset="-120"/>
                </a:rPr>
                <a:t>28 </a:t>
              </a:r>
              <a:r>
                <a:rPr lang="zh-TW" altLang="en-US" sz="1600" dirty="0">
                  <a:latin typeface="Times New Roman" panose="02020603050405020304" pitchFamily="18" charset="0"/>
                  <a:ea typeface="標楷體" panose="03000509000000000000" pitchFamily="65" charset="-120"/>
                </a:rPr>
                <a:t>項協議，占 </a:t>
              </a:r>
              <a:r>
                <a:rPr lang="en-US" altLang="zh-TW" sz="1600" dirty="0">
                  <a:latin typeface="Times New Roman" panose="02020603050405020304" pitchFamily="18" charset="0"/>
                  <a:ea typeface="標楷體" panose="03000509000000000000" pitchFamily="65" charset="-120"/>
                </a:rPr>
                <a:t>60 </a:t>
              </a:r>
              <a:r>
                <a:rPr lang="zh-TW" altLang="en-US" sz="1600" dirty="0">
                  <a:latin typeface="Times New Roman" panose="02020603050405020304" pitchFamily="18" charset="0"/>
                  <a:ea typeface="標楷體" panose="03000509000000000000" pitchFamily="65" charset="-120"/>
                </a:rPr>
                <a:t>多年來雙方所簽 </a:t>
              </a:r>
              <a:r>
                <a:rPr lang="en-US" altLang="zh-TW" sz="1600" dirty="0">
                  <a:latin typeface="Times New Roman" panose="02020603050405020304" pitchFamily="18" charset="0"/>
                  <a:ea typeface="標楷體" panose="03000509000000000000" pitchFamily="65" charset="-120"/>
                </a:rPr>
                <a:t>61 </a:t>
              </a:r>
              <a:r>
                <a:rPr lang="zh-TW" altLang="en-US" sz="1600" dirty="0">
                  <a:latin typeface="Times New Roman" panose="02020603050405020304" pitchFamily="18" charset="0"/>
                  <a:ea typeface="標楷體" panose="03000509000000000000" pitchFamily="65" charset="-120"/>
                </a:rPr>
                <a:t>項協議的 </a:t>
              </a:r>
              <a:r>
                <a:rPr lang="en-US" altLang="zh-TW" sz="1600" dirty="0">
                  <a:latin typeface="Times New Roman" panose="02020603050405020304" pitchFamily="18" charset="0"/>
                  <a:ea typeface="標楷體" panose="03000509000000000000" pitchFamily="65" charset="-120"/>
                </a:rPr>
                <a:t>45%</a:t>
              </a:r>
              <a:r>
                <a:rPr lang="zh-TW" altLang="en-US" sz="1600" dirty="0">
                  <a:latin typeface="Times New Roman" panose="02020603050405020304" pitchFamily="18" charset="0"/>
                  <a:ea typeface="標楷體" panose="03000509000000000000" pitchFamily="65" charset="-120"/>
                </a:rPr>
                <a:t>。其中，臺日投資協議於 </a:t>
              </a:r>
              <a:r>
                <a:rPr lang="en-US" altLang="zh-TW" sz="1600" dirty="0">
                  <a:latin typeface="Times New Roman" panose="02020603050405020304" pitchFamily="18" charset="0"/>
                  <a:ea typeface="標楷體" panose="03000509000000000000" pitchFamily="65" charset="-120"/>
                </a:rPr>
                <a:t>2012 </a:t>
              </a:r>
              <a:r>
                <a:rPr lang="zh-TW" altLang="en-US" sz="1600" dirty="0">
                  <a:latin typeface="Times New Roman" panose="02020603050405020304" pitchFamily="18" charset="0"/>
                  <a:ea typeface="標楷體" panose="03000509000000000000" pitchFamily="65" charset="-120"/>
                </a:rPr>
                <a:t>年生效， </a:t>
              </a:r>
              <a:r>
                <a:rPr lang="en-US" altLang="zh-TW" sz="1600" dirty="0">
                  <a:latin typeface="Times New Roman" panose="02020603050405020304" pitchFamily="18" charset="0"/>
                  <a:ea typeface="標楷體" panose="03000509000000000000" pitchFamily="65" charset="-120"/>
                </a:rPr>
                <a:t>2014 </a:t>
              </a:r>
              <a:r>
                <a:rPr lang="zh-TW" altLang="en-US" sz="1600" dirty="0">
                  <a:latin typeface="Times New Roman" panose="02020603050405020304" pitchFamily="18" charset="0"/>
                  <a:ea typeface="標楷體" panose="03000509000000000000" pitchFamily="65" charset="-120"/>
                </a:rPr>
                <a:t>年日本來臺投資金額為 </a:t>
              </a:r>
              <a:r>
                <a:rPr lang="en-US" altLang="zh-TW" sz="1600" dirty="0">
                  <a:latin typeface="Times New Roman" panose="02020603050405020304" pitchFamily="18" charset="0"/>
                  <a:ea typeface="標楷體" panose="03000509000000000000" pitchFamily="65" charset="-120"/>
                </a:rPr>
                <a:t>5.48 </a:t>
              </a:r>
              <a:r>
                <a:rPr lang="zh-TW" altLang="en-US" sz="1600" dirty="0">
                  <a:latin typeface="Times New Roman" panose="02020603050405020304" pitchFamily="18" charset="0"/>
                  <a:ea typeface="標楷體" panose="03000509000000000000" pitchFamily="65" charset="-120"/>
                </a:rPr>
                <a:t>億美元，較 </a:t>
              </a:r>
              <a:r>
                <a:rPr lang="en-US" altLang="zh-TW" sz="1600" dirty="0">
                  <a:latin typeface="Times New Roman" panose="02020603050405020304" pitchFamily="18" charset="0"/>
                  <a:ea typeface="標楷體" panose="03000509000000000000" pitchFamily="65" charset="-120"/>
                </a:rPr>
                <a:t>2011 </a:t>
              </a:r>
              <a:r>
                <a:rPr lang="zh-TW" altLang="en-US" sz="1600" dirty="0">
                  <a:latin typeface="Times New Roman" panose="02020603050405020304" pitchFamily="18" charset="0"/>
                  <a:ea typeface="標楷體" panose="03000509000000000000" pitchFamily="65" charset="-120"/>
                </a:rPr>
                <a:t>年（</a:t>
              </a:r>
              <a:r>
                <a:rPr lang="en-US" altLang="zh-TW" sz="1600" dirty="0">
                  <a:latin typeface="Times New Roman" panose="02020603050405020304" pitchFamily="18" charset="0"/>
                  <a:ea typeface="標楷體" panose="03000509000000000000" pitchFamily="65" charset="-120"/>
                </a:rPr>
                <a:t>4.45 </a:t>
              </a:r>
              <a:r>
                <a:rPr lang="zh-TW" altLang="en-US" sz="1600" dirty="0">
                  <a:latin typeface="Times New Roman" panose="02020603050405020304" pitchFamily="18" charset="0"/>
                  <a:ea typeface="標楷體" panose="03000509000000000000" pitchFamily="65" charset="-120"/>
                </a:rPr>
                <a:t>億）成長 </a:t>
              </a:r>
              <a:r>
                <a:rPr lang="en-US" altLang="zh-TW" sz="1600" dirty="0">
                  <a:latin typeface="Times New Roman" panose="02020603050405020304" pitchFamily="18" charset="0"/>
                  <a:ea typeface="標楷體" panose="03000509000000000000" pitchFamily="65" charset="-120"/>
                </a:rPr>
                <a:t>23</a:t>
              </a:r>
              <a:r>
                <a:rPr lang="en-US" altLang="zh-TW" sz="1600" dirty="0" smtClean="0">
                  <a:latin typeface="Times New Roman" panose="02020603050405020304" pitchFamily="18" charset="0"/>
                  <a:ea typeface="標楷體" panose="03000509000000000000" pitchFamily="65" charset="-120"/>
                </a:rPr>
                <a:t>%</a:t>
              </a:r>
            </a:p>
            <a:p>
              <a:pPr marL="174625" lvl="1" indent="-174625">
                <a:spcBef>
                  <a:spcPts val="600"/>
                </a:spcBef>
                <a:buFont typeface="Arial" panose="020B0604020202020204" pitchFamily="34" charset="0"/>
                <a:buChar char="•"/>
              </a:pPr>
              <a:r>
                <a:rPr lang="en-US" altLang="zh-TW" sz="1600" dirty="0" smtClean="0">
                  <a:latin typeface="Times New Roman" panose="02020603050405020304" pitchFamily="18" charset="0"/>
                  <a:ea typeface="標楷體" panose="03000509000000000000" pitchFamily="65" charset="-120"/>
                </a:rPr>
                <a:t>2009</a:t>
              </a:r>
              <a:r>
                <a:rPr lang="zh-TW" altLang="en-US" sz="1600" dirty="0" smtClean="0">
                  <a:latin typeface="Times New Roman" panose="02020603050405020304" pitchFamily="18" charset="0"/>
                  <a:ea typeface="標楷體" panose="03000509000000000000" pitchFamily="65" charset="-120"/>
                </a:rPr>
                <a:t>年加入</a:t>
              </a:r>
              <a:r>
                <a:rPr lang="en-US" altLang="zh-TW" sz="1600" dirty="0" smtClean="0">
                  <a:latin typeface="Times New Roman" panose="02020603050405020304" pitchFamily="18" charset="0"/>
                  <a:ea typeface="標楷體" panose="03000509000000000000" pitchFamily="65" charset="-120"/>
                </a:rPr>
                <a:t>WTO</a:t>
              </a:r>
              <a:r>
                <a:rPr lang="zh-TW" altLang="en-US" sz="1600" dirty="0">
                  <a:latin typeface="Times New Roman" panose="02020603050405020304" pitchFamily="18" charset="0"/>
                  <a:ea typeface="標楷體" panose="03000509000000000000" pitchFamily="65" charset="-120"/>
                </a:rPr>
                <a:t>「政府採購協定</a:t>
              </a:r>
              <a:r>
                <a:rPr lang="zh-TW" altLang="en-US" sz="1600" dirty="0" smtClean="0">
                  <a:latin typeface="Times New Roman" panose="02020603050405020304" pitchFamily="18" charset="0"/>
                  <a:ea typeface="標楷體" panose="03000509000000000000" pitchFamily="65" charset="-120"/>
                </a:rPr>
                <a:t>」（</a:t>
              </a:r>
              <a:r>
                <a:rPr lang="en-US" altLang="zh-TW" sz="1600" dirty="0" smtClean="0">
                  <a:latin typeface="Times New Roman" panose="02020603050405020304" pitchFamily="18" charset="0"/>
                  <a:ea typeface="標楷體" panose="03000509000000000000" pitchFamily="65" charset="-120"/>
                </a:rPr>
                <a:t>GPA</a:t>
              </a:r>
              <a:r>
                <a:rPr lang="zh-TW" altLang="en-US" sz="1600" dirty="0" smtClean="0">
                  <a:latin typeface="Times New Roman" panose="02020603050405020304" pitchFamily="18" charset="0"/>
                  <a:ea typeface="標楷體" panose="03000509000000000000" pitchFamily="65" charset="-120"/>
                </a:rPr>
                <a:t>），</a:t>
              </a:r>
              <a:r>
                <a:rPr lang="zh-TW" altLang="en-US" sz="1600" dirty="0">
                  <a:latin typeface="Times New Roman" panose="02020603050405020304" pitchFamily="18" charset="0"/>
                  <a:ea typeface="標楷體" panose="03000509000000000000" pitchFamily="65" charset="-120"/>
                </a:rPr>
                <a:t>正式成為</a:t>
              </a:r>
              <a:r>
                <a:rPr lang="zh-TW" altLang="en-US" sz="1600" dirty="0" smtClean="0">
                  <a:latin typeface="Times New Roman" panose="02020603050405020304" pitchFamily="18" charset="0"/>
                  <a:ea typeface="標楷體" panose="03000509000000000000" pitchFamily="65" charset="-120"/>
                </a:rPr>
                <a:t>第 </a:t>
              </a:r>
              <a:r>
                <a:rPr lang="en-US" altLang="zh-TW" sz="1600" dirty="0" smtClean="0">
                  <a:latin typeface="Times New Roman" panose="02020603050405020304" pitchFamily="18" charset="0"/>
                  <a:ea typeface="標楷體" panose="03000509000000000000" pitchFamily="65" charset="-120"/>
                </a:rPr>
                <a:t>41</a:t>
              </a:r>
              <a:r>
                <a:rPr lang="zh-TW" altLang="en-US" sz="1600" dirty="0" smtClean="0">
                  <a:latin typeface="Times New Roman" panose="02020603050405020304" pitchFamily="18" charset="0"/>
                  <a:ea typeface="標楷體" panose="03000509000000000000" pitchFamily="65" charset="-120"/>
                </a:rPr>
                <a:t> 個</a:t>
              </a:r>
              <a:r>
                <a:rPr lang="zh-TW" altLang="en-US" sz="1600" dirty="0">
                  <a:latin typeface="Times New Roman" panose="02020603050405020304" pitchFamily="18" charset="0"/>
                  <a:ea typeface="標楷體" panose="03000509000000000000" pitchFamily="65" charset="-120"/>
                </a:rPr>
                <a:t>政府採購協定締約會員，確保我國廠商於各國政府採購案中能獲平等及公平之參與</a:t>
              </a:r>
              <a:endParaRPr lang="en-US" altLang="zh-TW" sz="1600" dirty="0" smtClean="0">
                <a:latin typeface="Times New Roman" panose="02020603050405020304" pitchFamily="18" charset="0"/>
                <a:ea typeface="標楷體" panose="03000509000000000000" pitchFamily="65" charset="-120"/>
              </a:endParaRPr>
            </a:p>
            <a:p>
              <a:pPr marL="174625" lvl="1" indent="-174625">
                <a:spcBef>
                  <a:spcPts val="600"/>
                </a:spcBef>
                <a:buFont typeface="Arial" panose="020B0604020202020204" pitchFamily="34" charset="0"/>
                <a:buChar char="•"/>
              </a:pPr>
              <a:r>
                <a:rPr lang="en-US" altLang="zh-TW" sz="1600" dirty="0" smtClean="0">
                  <a:latin typeface="Times New Roman" panose="02020603050405020304" pitchFamily="18" charset="0"/>
                  <a:ea typeface="標楷體" panose="03000509000000000000" pitchFamily="65" charset="-120"/>
                </a:rPr>
                <a:t>2015</a:t>
              </a:r>
              <a:r>
                <a:rPr lang="zh-TW" altLang="en-US" sz="1600" dirty="0" smtClean="0">
                  <a:latin typeface="Times New Roman" panose="02020603050405020304" pitchFamily="18" charset="0"/>
                  <a:ea typeface="標楷體" panose="03000509000000000000" pitchFamily="65" charset="-120"/>
                </a:rPr>
                <a:t> 年臺</a:t>
              </a:r>
              <a:r>
                <a:rPr lang="zh-TW" altLang="en-US" sz="1600" dirty="0">
                  <a:latin typeface="Times New Roman" panose="02020603050405020304" pitchFamily="18" charset="0"/>
                  <a:ea typeface="標楷體" panose="03000509000000000000" pitchFamily="65" charset="-120"/>
                </a:rPr>
                <a:t>日簽署租稅協定，此係我國與東北亞國家所簽署第一個全面性租稅協定，有效減輕投資所得稅負，提升相互投資意願</a:t>
              </a:r>
              <a:endParaRPr lang="en-US" altLang="zh-TW" sz="1600" dirty="0">
                <a:latin typeface="Times New Roman" panose="02020603050405020304" pitchFamily="18" charset="0"/>
                <a:ea typeface="標楷體" panose="03000509000000000000" pitchFamily="65" charset="-120"/>
              </a:endParaRPr>
            </a:p>
          </p:txBody>
        </p:sp>
      </p:grpSp>
      <p:sp>
        <p:nvSpPr>
          <p:cNvPr id="10" name="Rectangle 2"/>
          <p:cNvSpPr txBox="1">
            <a:spLocks/>
          </p:cNvSpPr>
          <p:nvPr/>
        </p:nvSpPr>
        <p:spPr bwMode="auto">
          <a:xfrm>
            <a:off x="28458" y="139933"/>
            <a:ext cx="8360228" cy="64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TW"/>
            </a:defPPr>
            <a:lvl1pPr marL="360000" algn="ctr">
              <a:lnSpc>
                <a:spcPct val="90000"/>
              </a:lnSpc>
              <a:spcBef>
                <a:spcPct val="0"/>
              </a:spcBef>
              <a:tabLst>
                <a:tab pos="2144713" algn="l"/>
              </a:tabLst>
              <a:defRPr kumimoji="1" sz="3200" b="1">
                <a:solidFill>
                  <a:srgbClr val="002060"/>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eaLnBrk="0" hangingPunct="0">
              <a:defRPr kumimoji="1">
                <a:latin typeface="Calibri" pitchFamily="34" charset="0"/>
                <a:ea typeface="新細明體" pitchFamily="18" charset="-120"/>
              </a:defRPr>
            </a:lvl2pPr>
            <a:lvl3pPr marL="1143000" indent="-228600" eaLnBrk="0" hangingPunct="0">
              <a:defRPr kumimoji="1">
                <a:latin typeface="Calibri" pitchFamily="34" charset="0"/>
                <a:ea typeface="新細明體" pitchFamily="18" charset="-120"/>
              </a:defRPr>
            </a:lvl3pPr>
            <a:lvl4pPr marL="1600200" indent="-228600" eaLnBrk="0" hangingPunct="0">
              <a:defRPr kumimoji="1">
                <a:latin typeface="Calibri" pitchFamily="34" charset="0"/>
                <a:ea typeface="新細明體" pitchFamily="18" charset="-120"/>
              </a:defRPr>
            </a:lvl4pPr>
            <a:lvl5pPr marL="2057400" indent="-228600" eaLnBrk="0" hangingPunct="0">
              <a:defRPr kumimoji="1">
                <a:latin typeface="Calibri" pitchFamily="34" charset="0"/>
                <a:ea typeface="新細明體" pitchFamily="18" charset="-120"/>
              </a:defRPr>
            </a:lvl5pPr>
            <a:lvl6pPr marL="2514600" indent="-228600" eaLnBrk="0" fontAlgn="base" hangingPunct="0">
              <a:spcBef>
                <a:spcPct val="0"/>
              </a:spcBef>
              <a:spcAft>
                <a:spcPct val="0"/>
              </a:spcAft>
              <a:defRPr kumimoji="1">
                <a:latin typeface="Calibri" pitchFamily="34" charset="0"/>
                <a:ea typeface="新細明體" pitchFamily="18" charset="-120"/>
              </a:defRPr>
            </a:lvl6pPr>
            <a:lvl7pPr marL="2971800" indent="-228600" eaLnBrk="0" fontAlgn="base" hangingPunct="0">
              <a:spcBef>
                <a:spcPct val="0"/>
              </a:spcBef>
              <a:spcAft>
                <a:spcPct val="0"/>
              </a:spcAft>
              <a:defRPr kumimoji="1">
                <a:latin typeface="Calibri" pitchFamily="34" charset="0"/>
                <a:ea typeface="新細明體" pitchFamily="18" charset="-120"/>
              </a:defRPr>
            </a:lvl7pPr>
            <a:lvl8pPr marL="3429000" indent="-228600" eaLnBrk="0" fontAlgn="base" hangingPunct="0">
              <a:spcBef>
                <a:spcPct val="0"/>
              </a:spcBef>
              <a:spcAft>
                <a:spcPct val="0"/>
              </a:spcAft>
              <a:defRPr kumimoji="1">
                <a:latin typeface="Calibri" pitchFamily="34" charset="0"/>
                <a:ea typeface="新細明體" pitchFamily="18" charset="-120"/>
              </a:defRPr>
            </a:lvl8pPr>
            <a:lvl9pPr marL="3886200" indent="-228600" eaLnBrk="0" fontAlgn="base" hangingPunct="0">
              <a:spcBef>
                <a:spcPct val="0"/>
              </a:spcBef>
              <a:spcAft>
                <a:spcPct val="0"/>
              </a:spcAft>
              <a:defRPr kumimoji="1">
                <a:latin typeface="Calibri" pitchFamily="34" charset="0"/>
                <a:ea typeface="新細明體" pitchFamily="18" charset="-120"/>
              </a:defRPr>
            </a:lvl9pPr>
          </a:lstStyle>
          <a:p>
            <a:r>
              <a:rPr lang="zh-TW" altLang="en-US" dirty="0" smtClean="0">
                <a:solidFill>
                  <a:prstClr val="black"/>
                </a:solidFill>
              </a:rPr>
              <a:t>財經</a:t>
            </a:r>
            <a:r>
              <a:rPr lang="zh-TW" altLang="en-US" dirty="0">
                <a:solidFill>
                  <a:prstClr val="black"/>
                </a:solidFill>
              </a:rPr>
              <a:t>月報會議</a:t>
            </a:r>
            <a:r>
              <a:rPr lang="zh-TW" altLang="en-US" dirty="0" smtClean="0">
                <a:solidFill>
                  <a:prstClr val="black"/>
                </a:solidFill>
              </a:rPr>
              <a:t>成果－</a:t>
            </a:r>
            <a:r>
              <a:rPr lang="zh-TW" altLang="en-US" sz="2800" dirty="0">
                <a:solidFill>
                  <a:prstClr val="black"/>
                </a:solidFill>
              </a:rPr>
              <a:t>強化友善國際</a:t>
            </a:r>
            <a:r>
              <a:rPr lang="zh-TW" altLang="en-US" sz="2800" dirty="0" smtClean="0">
                <a:solidFill>
                  <a:prstClr val="black"/>
                </a:solidFill>
              </a:rPr>
              <a:t>（</a:t>
            </a:r>
            <a:r>
              <a:rPr lang="en-US" altLang="zh-TW" sz="2800" dirty="0" smtClean="0">
                <a:solidFill>
                  <a:prstClr val="black"/>
                </a:solidFill>
              </a:rPr>
              <a:t>2/2</a:t>
            </a:r>
            <a:r>
              <a:rPr lang="zh-TW" altLang="en-US" sz="2800" dirty="0" smtClean="0">
                <a:solidFill>
                  <a:prstClr val="black"/>
                </a:solidFill>
              </a:rPr>
              <a:t>）</a:t>
            </a:r>
            <a:endParaRPr lang="zh-TW" altLang="en-US" sz="2800" dirty="0">
              <a:solidFill>
                <a:prstClr val="black"/>
              </a:solidFill>
            </a:endParaRPr>
          </a:p>
        </p:txBody>
      </p:sp>
    </p:spTree>
    <p:extLst>
      <p:ext uri="{BB962C8B-B14F-4D97-AF65-F5344CB8AC3E}">
        <p14:creationId xmlns:p14="http://schemas.microsoft.com/office/powerpoint/2010/main" val="4165489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圖: 結束點 3"/>
          <p:cNvSpPr/>
          <p:nvPr/>
        </p:nvSpPr>
        <p:spPr>
          <a:xfrm>
            <a:off x="231494" y="2272400"/>
            <a:ext cx="8785185" cy="1682791"/>
          </a:xfrm>
          <a:prstGeom prst="flowChartTerminator">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48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文字方塊 2"/>
          <p:cNvSpPr txBox="1"/>
          <p:nvPr/>
        </p:nvSpPr>
        <p:spPr>
          <a:xfrm>
            <a:off x="231494" y="2698295"/>
            <a:ext cx="8912506" cy="707886"/>
          </a:xfrm>
          <a:prstGeom prst="rect">
            <a:avLst/>
          </a:prstGeom>
          <a:noFill/>
        </p:spPr>
        <p:txBody>
          <a:bodyPr wrap="square" rtlCol="0">
            <a:spAutoFit/>
          </a:bodyPr>
          <a:lstStyle/>
          <a:p>
            <a:pPr algn="ctr"/>
            <a:r>
              <a:rPr lang="zh-TW" altLang="en-US" sz="40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伍、結語</a:t>
            </a:r>
          </a:p>
        </p:txBody>
      </p:sp>
    </p:spTree>
    <p:extLst>
      <p:ext uri="{BB962C8B-B14F-4D97-AF65-F5344CB8AC3E}">
        <p14:creationId xmlns:p14="http://schemas.microsoft.com/office/powerpoint/2010/main" val="24671402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1"/>
          <p:cNvSpPr txBox="1">
            <a:spLocks noChangeArrowheads="1"/>
          </p:cNvSpPr>
          <p:nvPr/>
        </p:nvSpPr>
        <p:spPr bwMode="auto">
          <a:xfrm>
            <a:off x="556982" y="1166295"/>
            <a:ext cx="7977418" cy="521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marL="457200" indent="-457200" algn="just" hangingPunct="0">
              <a:lnSpc>
                <a:spcPts val="3200"/>
              </a:lnSpc>
              <a:spcBef>
                <a:spcPts val="1800"/>
              </a:spcBef>
              <a:buSzPct val="80000"/>
              <a:buFont typeface="Wingdings" panose="05000000000000000000" pitchFamily="2" charset="2"/>
              <a:buChar char="l"/>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八年來，政府根據馬總統「黃金十年　國家願景」計畫所揭示繁榮、和諧、永續之施政願景，秉持創新、開放、調結構理念，對內強化經濟成長動能，對外擴張經貿揮灑空間，以打造臺灣成為和平、公義與幸福的國家，已獲具體</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成效</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lgn="just" hangingPunct="0">
              <a:lnSpc>
                <a:spcPts val="3200"/>
              </a:lnSpc>
              <a:spcBef>
                <a:spcPts val="1800"/>
              </a:spcBef>
              <a:buSzPct val="80000"/>
              <a:buFont typeface="Wingdings" panose="05000000000000000000" pitchFamily="2" charset="2"/>
              <a:buChar char="l"/>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鑒於時值現、接任政府交接之際，考量現階段臺灣面對內外在嚴峻挑戰，本</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70</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）次</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會議爰針對當前重大課題，由國發會、經濟部就「</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人力</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充裕與</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人才競逐</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產業轉型與創新創業</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出口藍海新戰略</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區域經濟整合策略</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社會公平分配」等五大</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面向提出報告，除檢視</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施政</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績效，並</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研提後續推動建議，作為接任政府施政參考</a:t>
            </a:r>
          </a:p>
        </p:txBody>
      </p:sp>
      <p:sp>
        <p:nvSpPr>
          <p:cNvPr id="4" name="標題 3"/>
          <p:cNvSpPr txBox="1">
            <a:spLocks noChangeAspect="1"/>
          </p:cNvSpPr>
          <p:nvPr/>
        </p:nvSpPr>
        <p:spPr>
          <a:xfrm>
            <a:off x="-3" y="-7253"/>
            <a:ext cx="9144003" cy="764704"/>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b="1" dirty="0" smtClean="0">
                <a:solidFill>
                  <a:srgbClr val="EEECE1">
                    <a:lumMod val="10000"/>
                  </a:srgbClr>
                </a:solidFill>
                <a:latin typeface="Times New Roman" panose="02020603050405020304" pitchFamily="18" charset="0"/>
                <a:ea typeface="標楷體" panose="03000509000000000000" pitchFamily="65" charset="-120"/>
                <a:cs typeface="Times New Roman" panose="02020603050405020304" pitchFamily="18" charset="0"/>
              </a:rPr>
              <a:t>伍、結語</a:t>
            </a:r>
            <a:endParaRPr lang="zh-TW" altLang="en-US" sz="3600" b="1" dirty="0">
              <a:solidFill>
                <a:schemeClr val="accent6">
                  <a:lumMod val="50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4002201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2070100" y="2641600"/>
            <a:ext cx="4813300" cy="1200329"/>
          </a:xfrm>
          <a:prstGeom prst="rect">
            <a:avLst/>
          </a:prstGeom>
          <a:noFill/>
        </p:spPr>
        <p:txBody>
          <a:bodyPr wrap="square" rtlCol="0">
            <a:spAutoFit/>
          </a:bodyPr>
          <a:lstStyle/>
          <a:p>
            <a:pPr algn="ctr"/>
            <a:r>
              <a:rPr lang="zh-TW" altLang="en-US" sz="72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簡報完畢</a:t>
            </a:r>
          </a:p>
        </p:txBody>
      </p:sp>
    </p:spTree>
    <p:extLst>
      <p:ext uri="{BB962C8B-B14F-4D97-AF65-F5344CB8AC3E}">
        <p14:creationId xmlns:p14="http://schemas.microsoft.com/office/powerpoint/2010/main" val="126870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99792" y="2840399"/>
            <a:ext cx="4323972" cy="1181358"/>
          </a:xfrm>
          <a:prstGeom prst="rect">
            <a:avLst/>
          </a:prstGeom>
        </p:spPr>
        <p:txBody>
          <a:bodyPr wrap="none" anchor="ctr" anchorCtr="0">
            <a:noAutofit/>
          </a:bodyPr>
          <a:lstStyle/>
          <a:p>
            <a:pPr marL="0" indent="0" algn="ctr">
              <a:lnSpc>
                <a:spcPts val="4000"/>
              </a:lnSpc>
              <a:spcBef>
                <a:spcPts val="600"/>
              </a:spcBef>
              <a:spcAft>
                <a:spcPts val="0"/>
              </a:spcAft>
              <a:defRPr/>
            </a:pPr>
            <a:r>
              <a:rPr lang="zh-TW" altLang="en-US" sz="5400" b="1" dirty="0" smtClean="0">
                <a:solidFill>
                  <a:srgbClr val="002060"/>
                </a:solidFill>
                <a:latin typeface="標楷體" panose="03000509000000000000" pitchFamily="65" charset="-120"/>
                <a:ea typeface="標楷體" panose="03000509000000000000" pitchFamily="65" charset="-120"/>
                <a:cs typeface="Arial" charset="0"/>
              </a:rPr>
              <a:t>附   件</a:t>
            </a:r>
            <a:endParaRPr lang="en-US" altLang="zh-TW" sz="5400" b="1" dirty="0">
              <a:solidFill>
                <a:srgbClr val="002060"/>
              </a:solidFill>
              <a:latin typeface="標楷體" panose="03000509000000000000" pitchFamily="65" charset="-120"/>
              <a:ea typeface="標楷體" panose="03000509000000000000" pitchFamily="65" charset="-120"/>
              <a:cs typeface="Arial" charset="0"/>
            </a:endParaRPr>
          </a:p>
        </p:txBody>
      </p:sp>
    </p:spTree>
    <p:extLst>
      <p:ext uri="{BB962C8B-B14F-4D97-AF65-F5344CB8AC3E}">
        <p14:creationId xmlns:p14="http://schemas.microsoft.com/office/powerpoint/2010/main" val="21650263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物件 1"/>
          <p:cNvGraphicFramePr>
            <a:graphicFrameLocks noChangeAspect="1"/>
          </p:cNvGraphicFramePr>
          <p:nvPr>
            <p:extLst>
              <p:ext uri="{D42A27DB-BD31-4B8C-83A1-F6EECF244321}">
                <p14:modId xmlns:p14="http://schemas.microsoft.com/office/powerpoint/2010/main" val="3659562219"/>
              </p:ext>
            </p:extLst>
          </p:nvPr>
        </p:nvGraphicFramePr>
        <p:xfrm>
          <a:off x="1110845" y="984885"/>
          <a:ext cx="7369125" cy="5866622"/>
        </p:xfrm>
        <a:graphic>
          <a:graphicData uri="http://schemas.openxmlformats.org/presentationml/2006/ole">
            <mc:AlternateContent xmlns:mc="http://schemas.openxmlformats.org/markup-compatibility/2006">
              <mc:Choice xmlns:v="urn:schemas-microsoft-com:vml" Requires="v">
                <p:oleObj spid="_x0000_s1043" name="文件" r:id="rId3" imgW="6140885" imgH="4881089" progId="Word.Document.12">
                  <p:embed/>
                </p:oleObj>
              </mc:Choice>
              <mc:Fallback>
                <p:oleObj name="文件" r:id="rId3" imgW="6140885" imgH="4881089" progId="Word.Document.12">
                  <p:embed/>
                  <p:pic>
                    <p:nvPicPr>
                      <p:cNvPr id="0" name=""/>
                      <p:cNvPicPr/>
                      <p:nvPr/>
                    </p:nvPicPr>
                    <p:blipFill>
                      <a:blip r:embed="rId4"/>
                      <a:stretch>
                        <a:fillRect/>
                      </a:stretch>
                    </p:blipFill>
                    <p:spPr>
                      <a:xfrm>
                        <a:off x="1110845" y="984885"/>
                        <a:ext cx="7369125" cy="5866622"/>
                      </a:xfrm>
                      <a:prstGeom prst="rect">
                        <a:avLst/>
                      </a:prstGeom>
                    </p:spPr>
                  </p:pic>
                </p:oleObj>
              </mc:Fallback>
            </mc:AlternateContent>
          </a:graphicData>
        </a:graphic>
      </p:graphicFrame>
      <p:sp>
        <p:nvSpPr>
          <p:cNvPr id="3" name="文字方塊 2"/>
          <p:cNvSpPr txBox="1"/>
          <p:nvPr/>
        </p:nvSpPr>
        <p:spPr>
          <a:xfrm>
            <a:off x="0" y="425248"/>
            <a:ext cx="3384376" cy="461665"/>
          </a:xfrm>
          <a:prstGeom prst="rect">
            <a:avLst/>
          </a:prstGeom>
          <a:noFill/>
        </p:spPr>
        <p:txBody>
          <a:bodyPr wrap="square" rtlCol="0">
            <a:spAutoFit/>
          </a:bodyPr>
          <a:lstStyle/>
          <a:p>
            <a:r>
              <a:rPr lang="zh-TW" altLang="en-US" sz="2400" b="1" dirty="0" smtClean="0">
                <a:latin typeface="標楷體" panose="03000509000000000000" pitchFamily="65" charset="-120"/>
                <a:ea typeface="標楷體" panose="03000509000000000000" pitchFamily="65" charset="-120"/>
              </a:rPr>
              <a:t>一、人力</a:t>
            </a:r>
            <a:endParaRPr lang="zh-TW" altLang="en-US" sz="2400" b="1" dirty="0">
              <a:latin typeface="標楷體" panose="03000509000000000000" pitchFamily="65" charset="-120"/>
              <a:ea typeface="標楷體" panose="03000509000000000000" pitchFamily="65" charset="-120"/>
            </a:endParaRPr>
          </a:p>
        </p:txBody>
      </p:sp>
      <p:sp>
        <p:nvSpPr>
          <p:cNvPr id="4" name="文字方塊 3"/>
          <p:cNvSpPr txBox="1"/>
          <p:nvPr/>
        </p:nvSpPr>
        <p:spPr>
          <a:xfrm>
            <a:off x="-1" y="0"/>
            <a:ext cx="8479971" cy="523220"/>
          </a:xfrm>
          <a:prstGeom prst="rect">
            <a:avLst/>
          </a:prstGeom>
          <a:noFill/>
        </p:spPr>
        <p:txBody>
          <a:bodyPr wrap="square" rtlCol="0">
            <a:spAutoFit/>
          </a:bodyPr>
          <a:lstStyle/>
          <a:p>
            <a:pPr algn="ctr"/>
            <a:r>
              <a:rPr lang="zh-TW" altLang="zh-TW" sz="2800" b="1" dirty="0">
                <a:latin typeface="標楷體" panose="03000509000000000000" pitchFamily="65" charset="-120"/>
                <a:ea typeface="標楷體" panose="03000509000000000000" pitchFamily="65" charset="-120"/>
              </a:rPr>
              <a:t>歷次財經月報</a:t>
            </a:r>
            <a:r>
              <a:rPr lang="zh-TW" altLang="zh-TW" sz="2800" b="1" dirty="0" smtClean="0">
                <a:latin typeface="標楷體" panose="03000509000000000000" pitchFamily="65" charset="-120"/>
                <a:ea typeface="標楷體" panose="03000509000000000000" pitchFamily="65" charset="-120"/>
              </a:rPr>
              <a:t>議案</a:t>
            </a:r>
            <a:r>
              <a:rPr lang="zh-TW" altLang="en-US" sz="2800" b="1" dirty="0" smtClean="0">
                <a:latin typeface="標楷體" panose="03000509000000000000" pitchFamily="65" charset="-120"/>
                <a:ea typeface="標楷體" panose="03000509000000000000" pitchFamily="65" charset="-120"/>
              </a:rPr>
              <a:t>－依</a:t>
            </a:r>
            <a:r>
              <a:rPr lang="zh-TW" altLang="zh-TW" sz="2800" b="1" dirty="0" smtClean="0">
                <a:latin typeface="標楷體" panose="03000509000000000000" pitchFamily="65" charset="-120"/>
                <a:ea typeface="標楷體" panose="03000509000000000000" pitchFamily="65" charset="-120"/>
              </a:rPr>
              <a:t>類</a:t>
            </a:r>
            <a:r>
              <a:rPr lang="zh-TW" altLang="en-US" sz="2800" b="1" dirty="0" smtClean="0">
                <a:latin typeface="標楷體" panose="03000509000000000000" pitchFamily="65" charset="-120"/>
                <a:ea typeface="標楷體" panose="03000509000000000000" pitchFamily="65" charset="-120"/>
              </a:rPr>
              <a:t>別分</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49553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物件 2"/>
          <p:cNvGraphicFramePr>
            <a:graphicFrameLocks noChangeAspect="1"/>
          </p:cNvGraphicFramePr>
          <p:nvPr>
            <p:extLst>
              <p:ext uri="{D42A27DB-BD31-4B8C-83A1-F6EECF244321}">
                <p14:modId xmlns:p14="http://schemas.microsoft.com/office/powerpoint/2010/main" val="774812781"/>
              </p:ext>
            </p:extLst>
          </p:nvPr>
        </p:nvGraphicFramePr>
        <p:xfrm>
          <a:off x="1029154" y="473632"/>
          <a:ext cx="7273925" cy="6511925"/>
        </p:xfrm>
        <a:graphic>
          <a:graphicData uri="http://schemas.openxmlformats.org/presentationml/2006/ole">
            <mc:AlternateContent xmlns:mc="http://schemas.openxmlformats.org/markup-compatibility/2006">
              <mc:Choice xmlns:v="urn:schemas-microsoft-com:vml" Requires="v">
                <p:oleObj spid="_x0000_s2067" name="文件" r:id="rId3" imgW="6140885" imgH="7372306" progId="Word.Document.12">
                  <p:embed/>
                </p:oleObj>
              </mc:Choice>
              <mc:Fallback>
                <p:oleObj name="文件" r:id="rId3" imgW="6140885" imgH="7372306" progId="Word.Document.12">
                  <p:embed/>
                  <p:pic>
                    <p:nvPicPr>
                      <p:cNvPr id="0" name=""/>
                      <p:cNvPicPr/>
                      <p:nvPr/>
                    </p:nvPicPr>
                    <p:blipFill>
                      <a:blip r:embed="rId4"/>
                      <a:stretch>
                        <a:fillRect/>
                      </a:stretch>
                    </p:blipFill>
                    <p:spPr>
                      <a:xfrm>
                        <a:off x="1029154" y="473632"/>
                        <a:ext cx="7273925" cy="6511925"/>
                      </a:xfrm>
                      <a:prstGeom prst="rect">
                        <a:avLst/>
                      </a:prstGeom>
                    </p:spPr>
                  </p:pic>
                </p:oleObj>
              </mc:Fallback>
            </mc:AlternateContent>
          </a:graphicData>
        </a:graphic>
      </p:graphicFrame>
      <p:sp>
        <p:nvSpPr>
          <p:cNvPr id="4" name="文字方塊 3"/>
          <p:cNvSpPr txBox="1"/>
          <p:nvPr/>
        </p:nvSpPr>
        <p:spPr>
          <a:xfrm>
            <a:off x="0" y="11967"/>
            <a:ext cx="2880320" cy="461665"/>
          </a:xfrm>
          <a:prstGeom prst="rect">
            <a:avLst/>
          </a:prstGeom>
          <a:noFill/>
        </p:spPr>
        <p:txBody>
          <a:bodyPr wrap="square" rtlCol="0">
            <a:spAutoFit/>
          </a:bodyPr>
          <a:lstStyle/>
          <a:p>
            <a:r>
              <a:rPr lang="zh-TW" altLang="en-US" sz="2400" b="1" dirty="0" smtClean="0">
                <a:latin typeface="標楷體" panose="03000509000000000000" pitchFamily="65" charset="-120"/>
                <a:ea typeface="標楷體" panose="03000509000000000000" pitchFamily="65" charset="-120"/>
              </a:rPr>
              <a:t>二、產業</a:t>
            </a:r>
            <a:endParaRPr lang="zh-TW" altLang="en-US" sz="24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764514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物件 1"/>
          <p:cNvGraphicFramePr>
            <a:graphicFrameLocks noChangeAspect="1"/>
          </p:cNvGraphicFramePr>
          <p:nvPr>
            <p:extLst>
              <p:ext uri="{D42A27DB-BD31-4B8C-83A1-F6EECF244321}">
                <p14:modId xmlns:p14="http://schemas.microsoft.com/office/powerpoint/2010/main" val="1845571740"/>
              </p:ext>
            </p:extLst>
          </p:nvPr>
        </p:nvGraphicFramePr>
        <p:xfrm>
          <a:off x="898525" y="1024392"/>
          <a:ext cx="7461704" cy="4681537"/>
        </p:xfrm>
        <a:graphic>
          <a:graphicData uri="http://schemas.openxmlformats.org/presentationml/2006/ole">
            <mc:AlternateContent xmlns:mc="http://schemas.openxmlformats.org/markup-compatibility/2006">
              <mc:Choice xmlns:v="urn:schemas-microsoft-com:vml" Requires="v">
                <p:oleObj spid="_x0000_s3091" name="文件" r:id="rId3" imgW="6140885" imgH="4037985" progId="Word.Document.12">
                  <p:embed/>
                </p:oleObj>
              </mc:Choice>
              <mc:Fallback>
                <p:oleObj name="文件" r:id="rId3" imgW="6140885" imgH="4037985" progId="Word.Document.12">
                  <p:embed/>
                  <p:pic>
                    <p:nvPicPr>
                      <p:cNvPr id="0" name=""/>
                      <p:cNvPicPr/>
                      <p:nvPr/>
                    </p:nvPicPr>
                    <p:blipFill>
                      <a:blip r:embed="rId4"/>
                      <a:stretch>
                        <a:fillRect/>
                      </a:stretch>
                    </p:blipFill>
                    <p:spPr>
                      <a:xfrm>
                        <a:off x="898525" y="1024392"/>
                        <a:ext cx="7461704" cy="4681537"/>
                      </a:xfrm>
                      <a:prstGeom prst="rect">
                        <a:avLst/>
                      </a:prstGeom>
                    </p:spPr>
                  </p:pic>
                </p:oleObj>
              </mc:Fallback>
            </mc:AlternateContent>
          </a:graphicData>
        </a:graphic>
      </p:graphicFrame>
      <p:sp>
        <p:nvSpPr>
          <p:cNvPr id="3" name="文字方塊 2"/>
          <p:cNvSpPr txBox="1"/>
          <p:nvPr/>
        </p:nvSpPr>
        <p:spPr>
          <a:xfrm>
            <a:off x="87355" y="311356"/>
            <a:ext cx="2880320" cy="461665"/>
          </a:xfrm>
          <a:prstGeom prst="rect">
            <a:avLst/>
          </a:prstGeom>
          <a:noFill/>
        </p:spPr>
        <p:txBody>
          <a:bodyPr wrap="square" rtlCol="0">
            <a:spAutoFit/>
          </a:bodyPr>
          <a:lstStyle/>
          <a:p>
            <a:r>
              <a:rPr lang="zh-TW" altLang="en-US" sz="2400" b="1" dirty="0" smtClean="0">
                <a:latin typeface="標楷體" panose="03000509000000000000" pitchFamily="65" charset="-120"/>
                <a:ea typeface="標楷體" panose="03000509000000000000" pitchFamily="65" charset="-120"/>
              </a:rPr>
              <a:t>三、出口</a:t>
            </a:r>
            <a:endParaRPr lang="zh-TW" altLang="en-US" sz="24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375203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物件 1"/>
          <p:cNvGraphicFramePr>
            <a:graphicFrameLocks noChangeAspect="1"/>
          </p:cNvGraphicFramePr>
          <p:nvPr>
            <p:extLst>
              <p:ext uri="{D42A27DB-BD31-4B8C-83A1-F6EECF244321}">
                <p14:modId xmlns:p14="http://schemas.microsoft.com/office/powerpoint/2010/main" val="116808670"/>
              </p:ext>
            </p:extLst>
          </p:nvPr>
        </p:nvGraphicFramePr>
        <p:xfrm>
          <a:off x="903289" y="461665"/>
          <a:ext cx="7489598" cy="7708900"/>
        </p:xfrm>
        <a:graphic>
          <a:graphicData uri="http://schemas.openxmlformats.org/presentationml/2006/ole">
            <mc:AlternateContent xmlns:mc="http://schemas.openxmlformats.org/markup-compatibility/2006">
              <mc:Choice xmlns:v="urn:schemas-microsoft-com:vml" Requires="v">
                <p:oleObj spid="_x0000_s4115" name="文件" r:id="rId3" imgW="6140885" imgH="6670438" progId="Word.Document.12">
                  <p:embed/>
                </p:oleObj>
              </mc:Choice>
              <mc:Fallback>
                <p:oleObj name="文件" r:id="rId3" imgW="6140885" imgH="6670438" progId="Word.Document.12">
                  <p:embed/>
                  <p:pic>
                    <p:nvPicPr>
                      <p:cNvPr id="0" name=""/>
                      <p:cNvPicPr/>
                      <p:nvPr/>
                    </p:nvPicPr>
                    <p:blipFill>
                      <a:blip r:embed="rId4"/>
                      <a:stretch>
                        <a:fillRect/>
                      </a:stretch>
                    </p:blipFill>
                    <p:spPr>
                      <a:xfrm>
                        <a:off x="903289" y="461665"/>
                        <a:ext cx="7489598" cy="7708900"/>
                      </a:xfrm>
                      <a:prstGeom prst="rect">
                        <a:avLst/>
                      </a:prstGeom>
                    </p:spPr>
                  </p:pic>
                </p:oleObj>
              </mc:Fallback>
            </mc:AlternateContent>
          </a:graphicData>
        </a:graphic>
      </p:graphicFrame>
      <p:sp>
        <p:nvSpPr>
          <p:cNvPr id="3" name="文字方塊 2"/>
          <p:cNvSpPr txBox="1"/>
          <p:nvPr/>
        </p:nvSpPr>
        <p:spPr>
          <a:xfrm>
            <a:off x="0" y="0"/>
            <a:ext cx="2880320" cy="461665"/>
          </a:xfrm>
          <a:prstGeom prst="rect">
            <a:avLst/>
          </a:prstGeom>
          <a:noFill/>
        </p:spPr>
        <p:txBody>
          <a:bodyPr wrap="square" rtlCol="0">
            <a:spAutoFit/>
          </a:bodyPr>
          <a:lstStyle/>
          <a:p>
            <a:r>
              <a:rPr lang="zh-TW" altLang="en-US" sz="2400" b="1" dirty="0" smtClean="0">
                <a:latin typeface="標楷體" panose="03000509000000000000" pitchFamily="65" charset="-120"/>
                <a:ea typeface="標楷體" panose="03000509000000000000" pitchFamily="65" charset="-120"/>
              </a:rPr>
              <a:t>四、國際參與</a:t>
            </a:r>
            <a:endParaRPr lang="zh-TW" altLang="en-US" sz="24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87395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104172" y="2333958"/>
            <a:ext cx="8912506" cy="1682791"/>
            <a:chOff x="358814" y="2333961"/>
            <a:chExt cx="8912506" cy="1682791"/>
          </a:xfrm>
        </p:grpSpPr>
        <p:sp>
          <p:nvSpPr>
            <p:cNvPr id="4" name="流程圖: 結束點 3"/>
            <p:cNvSpPr/>
            <p:nvPr/>
          </p:nvSpPr>
          <p:spPr>
            <a:xfrm>
              <a:off x="358814" y="2333961"/>
              <a:ext cx="8785185" cy="1682791"/>
            </a:xfrm>
            <a:prstGeom prst="flowChartTerminator">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48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p:cNvSpPr txBox="1"/>
            <p:nvPr/>
          </p:nvSpPr>
          <p:spPr>
            <a:xfrm>
              <a:off x="358814" y="2759856"/>
              <a:ext cx="8912506" cy="707886"/>
            </a:xfrm>
            <a:prstGeom prst="rect">
              <a:avLst/>
            </a:prstGeom>
            <a:noFill/>
          </p:spPr>
          <p:txBody>
            <a:bodyPr wrap="square" rtlCol="0">
              <a:spAutoFit/>
            </a:bodyPr>
            <a:lstStyle/>
            <a:p>
              <a:pPr algn="ctr"/>
              <a:r>
                <a:rPr lang="zh-TW" altLang="en-US" sz="40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壹</a:t>
              </a:r>
              <a:r>
                <a:rPr lang="zh-TW" altLang="en-US" sz="4000" b="1"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、前言</a:t>
              </a:r>
              <a:endParaRPr lang="zh-TW" altLang="en-US" sz="40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spTree>
    <p:extLst>
      <p:ext uri="{BB962C8B-B14F-4D97-AF65-F5344CB8AC3E}">
        <p14:creationId xmlns:p14="http://schemas.microsoft.com/office/powerpoint/2010/main" val="2079704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物件 1"/>
          <p:cNvGraphicFramePr>
            <a:graphicFrameLocks noChangeAspect="1"/>
          </p:cNvGraphicFramePr>
          <p:nvPr>
            <p:extLst>
              <p:ext uri="{D42A27DB-BD31-4B8C-83A1-F6EECF244321}">
                <p14:modId xmlns:p14="http://schemas.microsoft.com/office/powerpoint/2010/main" val="3408419147"/>
              </p:ext>
            </p:extLst>
          </p:nvPr>
        </p:nvGraphicFramePr>
        <p:xfrm>
          <a:off x="544285" y="969963"/>
          <a:ext cx="7957457" cy="4697412"/>
        </p:xfrm>
        <a:graphic>
          <a:graphicData uri="http://schemas.openxmlformats.org/presentationml/2006/ole">
            <mc:AlternateContent xmlns:mc="http://schemas.openxmlformats.org/markup-compatibility/2006">
              <mc:Choice xmlns:v="urn:schemas-microsoft-com:vml" Requires="v">
                <p:oleObj spid="_x0000_s5139" name="文件" r:id="rId3" imgW="6140885" imgH="4037985" progId="Word.Document.12">
                  <p:embed/>
                </p:oleObj>
              </mc:Choice>
              <mc:Fallback>
                <p:oleObj name="文件" r:id="rId3" imgW="6140885" imgH="4037985" progId="Word.Document.12">
                  <p:embed/>
                  <p:pic>
                    <p:nvPicPr>
                      <p:cNvPr id="0" name=""/>
                      <p:cNvPicPr/>
                      <p:nvPr/>
                    </p:nvPicPr>
                    <p:blipFill>
                      <a:blip r:embed="rId4"/>
                      <a:stretch>
                        <a:fillRect/>
                      </a:stretch>
                    </p:blipFill>
                    <p:spPr>
                      <a:xfrm>
                        <a:off x="544285" y="969963"/>
                        <a:ext cx="7957457" cy="4697412"/>
                      </a:xfrm>
                      <a:prstGeom prst="rect">
                        <a:avLst/>
                      </a:prstGeom>
                    </p:spPr>
                  </p:pic>
                </p:oleObj>
              </mc:Fallback>
            </mc:AlternateContent>
          </a:graphicData>
        </a:graphic>
      </p:graphicFrame>
      <p:sp>
        <p:nvSpPr>
          <p:cNvPr id="4" name="文字方塊 3"/>
          <p:cNvSpPr txBox="1"/>
          <p:nvPr/>
        </p:nvSpPr>
        <p:spPr>
          <a:xfrm>
            <a:off x="0" y="128531"/>
            <a:ext cx="3384376" cy="461665"/>
          </a:xfrm>
          <a:prstGeom prst="rect">
            <a:avLst/>
          </a:prstGeom>
          <a:noFill/>
        </p:spPr>
        <p:txBody>
          <a:bodyPr wrap="square" rtlCol="0">
            <a:spAutoFit/>
          </a:bodyPr>
          <a:lstStyle/>
          <a:p>
            <a:r>
              <a:rPr lang="zh-TW" altLang="en-US" sz="2400" b="1" dirty="0">
                <a:latin typeface="標楷體" panose="03000509000000000000" pitchFamily="65" charset="-120"/>
                <a:ea typeface="標楷體" panose="03000509000000000000" pitchFamily="65" charset="-120"/>
              </a:rPr>
              <a:t>五</a:t>
            </a:r>
            <a:r>
              <a:rPr lang="zh-TW" altLang="en-US" sz="2400" b="1" dirty="0" smtClean="0">
                <a:latin typeface="標楷體" panose="03000509000000000000" pitchFamily="65" charset="-120"/>
                <a:ea typeface="標楷體" panose="03000509000000000000" pitchFamily="65" charset="-120"/>
              </a:rPr>
              <a:t>、社會分配</a:t>
            </a:r>
            <a:endParaRPr lang="zh-TW" altLang="en-US" sz="24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509085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物件 1"/>
          <p:cNvGraphicFramePr>
            <a:graphicFrameLocks noChangeAspect="1"/>
          </p:cNvGraphicFramePr>
          <p:nvPr>
            <p:extLst>
              <p:ext uri="{D42A27DB-BD31-4B8C-83A1-F6EECF244321}">
                <p14:modId xmlns:p14="http://schemas.microsoft.com/office/powerpoint/2010/main" val="3211944619"/>
              </p:ext>
            </p:extLst>
          </p:nvPr>
        </p:nvGraphicFramePr>
        <p:xfrm>
          <a:off x="653142" y="480326"/>
          <a:ext cx="7859485" cy="6476950"/>
        </p:xfrm>
        <a:graphic>
          <a:graphicData uri="http://schemas.openxmlformats.org/presentationml/2006/ole">
            <mc:AlternateContent xmlns:mc="http://schemas.openxmlformats.org/markup-compatibility/2006">
              <mc:Choice xmlns:v="urn:schemas-microsoft-com:vml" Requires="v">
                <p:oleObj spid="_x0000_s6163" name="文件" r:id="rId3" imgW="6140885" imgH="6757408" progId="Word.Document.12">
                  <p:embed/>
                </p:oleObj>
              </mc:Choice>
              <mc:Fallback>
                <p:oleObj name="文件" r:id="rId3" imgW="6140885" imgH="6757408" progId="Word.Document.12">
                  <p:embed/>
                  <p:pic>
                    <p:nvPicPr>
                      <p:cNvPr id="0" name=""/>
                      <p:cNvPicPr/>
                      <p:nvPr/>
                    </p:nvPicPr>
                    <p:blipFill>
                      <a:blip r:embed="rId4"/>
                      <a:stretch>
                        <a:fillRect/>
                      </a:stretch>
                    </p:blipFill>
                    <p:spPr>
                      <a:xfrm>
                        <a:off x="653142" y="480326"/>
                        <a:ext cx="7859485" cy="6476950"/>
                      </a:xfrm>
                      <a:prstGeom prst="rect">
                        <a:avLst/>
                      </a:prstGeom>
                    </p:spPr>
                  </p:pic>
                </p:oleObj>
              </mc:Fallback>
            </mc:AlternateContent>
          </a:graphicData>
        </a:graphic>
      </p:graphicFrame>
      <p:sp>
        <p:nvSpPr>
          <p:cNvPr id="3" name="文字方塊 2"/>
          <p:cNvSpPr txBox="1"/>
          <p:nvPr/>
        </p:nvSpPr>
        <p:spPr>
          <a:xfrm>
            <a:off x="0" y="18661"/>
            <a:ext cx="2880320" cy="461665"/>
          </a:xfrm>
          <a:prstGeom prst="rect">
            <a:avLst/>
          </a:prstGeom>
          <a:noFill/>
        </p:spPr>
        <p:txBody>
          <a:bodyPr wrap="square" rtlCol="0">
            <a:spAutoFit/>
          </a:bodyPr>
          <a:lstStyle/>
          <a:p>
            <a:r>
              <a:rPr lang="zh-TW" altLang="en-US" sz="2400" b="1" dirty="0">
                <a:latin typeface="標楷體" panose="03000509000000000000" pitchFamily="65" charset="-120"/>
                <a:ea typeface="標楷體" panose="03000509000000000000" pitchFamily="65" charset="-120"/>
              </a:rPr>
              <a:t>六</a:t>
            </a:r>
            <a:r>
              <a:rPr lang="zh-TW" altLang="en-US" sz="2400" b="1" dirty="0" smtClean="0">
                <a:latin typeface="標楷體" panose="03000509000000000000" pitchFamily="65" charset="-120"/>
                <a:ea typeface="標楷體" panose="03000509000000000000" pitchFamily="65" charset="-120"/>
              </a:rPr>
              <a:t>、其他</a:t>
            </a:r>
            <a:endParaRPr lang="zh-TW" altLang="en-US" sz="24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58226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1"/>
          <p:cNvSpPr txBox="1">
            <a:spLocks noChangeArrowheads="1"/>
          </p:cNvSpPr>
          <p:nvPr/>
        </p:nvSpPr>
        <p:spPr bwMode="auto">
          <a:xfrm>
            <a:off x="461727" y="810839"/>
            <a:ext cx="8057584" cy="567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marL="457200" indent="-457200" algn="just" hangingPunct="0">
              <a:lnSpc>
                <a:spcPts val="3600"/>
              </a:lnSpc>
              <a:spcBef>
                <a:spcPts val="600"/>
              </a:spcBef>
              <a:buSzPct val="80000"/>
              <a:buFont typeface="Wingdings" panose="05000000000000000000" pitchFamily="2" charset="2"/>
              <a:buChar char="l"/>
            </a:pPr>
            <a:r>
              <a:rPr lang="zh-TW" altLang="en-US" sz="2500" dirty="0">
                <a:latin typeface="Times New Roman" panose="02020603050405020304" pitchFamily="18" charset="0"/>
                <a:ea typeface="標楷體" panose="03000509000000000000" pitchFamily="65" charset="-120"/>
                <a:cs typeface="Times New Roman" panose="02020603050405020304" pitchFamily="18" charset="0"/>
              </a:rPr>
              <a:t>自</a:t>
            </a:r>
            <a:r>
              <a:rPr lang="en-US" altLang="zh-TW" sz="2500" dirty="0">
                <a:latin typeface="Times New Roman" panose="02020603050405020304" pitchFamily="18" charset="0"/>
                <a:ea typeface="標楷體" panose="03000509000000000000" pitchFamily="65" charset="-120"/>
                <a:cs typeface="Times New Roman" panose="02020603050405020304" pitchFamily="18" charset="0"/>
              </a:rPr>
              <a:t>2008</a:t>
            </a:r>
            <a:r>
              <a:rPr lang="zh-TW" altLang="en-US" sz="25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5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5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500" dirty="0">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2500" dirty="0">
                <a:latin typeface="Times New Roman" panose="02020603050405020304" pitchFamily="18" charset="0"/>
                <a:ea typeface="標楷體" panose="03000509000000000000" pitchFamily="65" charset="-120"/>
                <a:cs typeface="Times New Roman" panose="02020603050405020304" pitchFamily="18" charset="0"/>
              </a:rPr>
              <a:t>日馬總統</a:t>
            </a:r>
            <a:r>
              <a:rPr lang="zh-TW" altLang="en-US" sz="2500" dirty="0" smtClean="0">
                <a:latin typeface="Times New Roman" panose="02020603050405020304" pitchFamily="18" charset="0"/>
                <a:ea typeface="標楷體" panose="03000509000000000000" pitchFamily="65" charset="-120"/>
                <a:cs typeface="Times New Roman" panose="02020603050405020304" pitchFamily="18" charset="0"/>
              </a:rPr>
              <a:t>就任後，先是國際油價急漲然後</a:t>
            </a:r>
            <a:r>
              <a:rPr lang="en-US" altLang="zh-TW" sz="2500" dirty="0" smtClean="0">
                <a:latin typeface="Times New Roman" panose="02020603050405020304" pitchFamily="18" charset="0"/>
                <a:ea typeface="標楷體" panose="03000509000000000000" pitchFamily="65" charset="-120"/>
                <a:cs typeface="Times New Roman" panose="02020603050405020304" pitchFamily="18" charset="0"/>
              </a:rPr>
              <a:t>9</a:t>
            </a:r>
            <a:r>
              <a:rPr lang="zh-TW" altLang="en-US" sz="2500" dirty="0" smtClean="0">
                <a:latin typeface="Times New Roman" panose="02020603050405020304" pitchFamily="18" charset="0"/>
                <a:ea typeface="標楷體" panose="03000509000000000000" pitchFamily="65" charset="-120"/>
                <a:cs typeface="Times New Roman" panose="02020603050405020304" pitchFamily="18" charset="0"/>
              </a:rPr>
              <a:t>月爆發美國次級房貸危機，</a:t>
            </a:r>
            <a:r>
              <a:rPr lang="zh-TW" altLang="en-US" sz="2500" dirty="0">
                <a:latin typeface="Times New Roman" panose="02020603050405020304" pitchFamily="18" charset="0"/>
                <a:ea typeface="標楷體" panose="03000509000000000000" pitchFamily="65" charset="-120"/>
                <a:cs typeface="Times New Roman" panose="02020603050405020304" pitchFamily="18" charset="0"/>
              </a:rPr>
              <a:t>雖執政團隊沉著</a:t>
            </a:r>
            <a:r>
              <a:rPr lang="zh-TW" altLang="en-US" sz="2500" dirty="0" smtClean="0">
                <a:latin typeface="Times New Roman" panose="02020603050405020304" pitchFamily="18" charset="0"/>
                <a:ea typeface="標楷體" panose="03000509000000000000" pitchFamily="65" charset="-120"/>
                <a:cs typeface="Times New Roman" panose="02020603050405020304" pitchFamily="18" charset="0"/>
              </a:rPr>
              <a:t>因應</a:t>
            </a:r>
            <a:r>
              <a:rPr lang="zh-TW" altLang="en-US" sz="2500" dirty="0">
                <a:latin typeface="Times New Roman" panose="02020603050405020304" pitchFamily="18" charset="0"/>
                <a:ea typeface="標楷體" panose="03000509000000000000" pitchFamily="65" charset="-120"/>
                <a:cs typeface="Times New Roman" panose="02020603050405020304" pitchFamily="18" charset="0"/>
              </a:rPr>
              <a:t>，經濟快速回</a:t>
            </a:r>
            <a:r>
              <a:rPr lang="zh-TW" altLang="en-US" sz="2500" dirty="0" smtClean="0">
                <a:latin typeface="Times New Roman" panose="02020603050405020304" pitchFamily="18" charset="0"/>
                <a:ea typeface="標楷體" panose="03000509000000000000" pitchFamily="65" charset="-120"/>
                <a:cs typeface="Times New Roman" panose="02020603050405020304" pitchFamily="18" charset="0"/>
              </a:rPr>
              <a:t>穩。但</a:t>
            </a:r>
            <a:r>
              <a:rPr lang="zh-TW" altLang="en-US" sz="2500" dirty="0">
                <a:latin typeface="Times New Roman" panose="02020603050405020304" pitchFamily="18" charset="0"/>
                <a:ea typeface="標楷體" panose="03000509000000000000" pitchFamily="65" charset="-120"/>
                <a:cs typeface="Times New Roman" panose="02020603050405020304" pitchFamily="18" charset="0"/>
              </a:rPr>
              <a:t>總統有感於國內外經濟情勢正邁向一個充滿變動的年代，為引領國人因應國內外情勢的挑戰，保障人民的經濟安全與國家長遠發展，</a:t>
            </a:r>
            <a:r>
              <a:rPr lang="en-US" altLang="zh-TW" sz="2500" dirty="0">
                <a:latin typeface="Times New Roman" panose="02020603050405020304" pitchFamily="18" charset="0"/>
                <a:ea typeface="標楷體" panose="03000509000000000000" pitchFamily="65" charset="-120"/>
                <a:cs typeface="Times New Roman" panose="02020603050405020304" pitchFamily="18" charset="0"/>
              </a:rPr>
              <a:t>2009</a:t>
            </a:r>
            <a:r>
              <a:rPr lang="zh-TW" altLang="en-US" sz="25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5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500" dirty="0">
                <a:latin typeface="Times New Roman" panose="02020603050405020304" pitchFamily="18" charset="0"/>
                <a:ea typeface="標楷體" panose="03000509000000000000" pitchFamily="65" charset="-120"/>
                <a:cs typeface="Times New Roman" panose="02020603050405020304" pitchFamily="18" charset="0"/>
              </a:rPr>
              <a:t>月爰成立「財經月報」，針對重大財經議題，邀集行政院相關部會，</a:t>
            </a:r>
            <a:r>
              <a:rPr lang="zh-TW" altLang="zh-TW" sz="2500" dirty="0">
                <a:latin typeface="Times New Roman" panose="02020603050405020304" pitchFamily="18" charset="0"/>
                <a:ea typeface="標楷體" panose="03000509000000000000" pitchFamily="65" charset="-120"/>
                <a:cs typeface="Times New Roman" panose="02020603050405020304" pitchFamily="18" charset="0"/>
              </a:rPr>
              <a:t>進行深入討論，</a:t>
            </a:r>
            <a:r>
              <a:rPr lang="zh-TW" altLang="en-US" sz="2500" dirty="0">
                <a:latin typeface="Times New Roman" panose="02020603050405020304" pitchFamily="18" charset="0"/>
                <a:ea typeface="標楷體" panose="03000509000000000000" pitchFamily="65" charset="-120"/>
                <a:cs typeface="Times New Roman" panose="02020603050405020304" pitchFamily="18" charset="0"/>
              </a:rPr>
              <a:t>凝聚共識</a:t>
            </a:r>
            <a:r>
              <a:rPr lang="zh-TW" altLang="zh-TW" sz="2500" dirty="0">
                <a:latin typeface="Times New Roman" panose="02020603050405020304" pitchFamily="18" charset="0"/>
                <a:ea typeface="標楷體" panose="03000509000000000000" pitchFamily="65" charset="-120"/>
                <a:cs typeface="Times New Roman" panose="02020603050405020304" pitchFamily="18" charset="0"/>
              </a:rPr>
              <a:t>，擘劃政策大方向、大戰略</a:t>
            </a:r>
            <a:r>
              <a:rPr lang="zh-TW" altLang="en-US" sz="25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500" dirty="0">
                <a:latin typeface="Times New Roman" panose="02020603050405020304" pitchFamily="18" charset="0"/>
                <a:ea typeface="標楷體" panose="03000509000000000000" pitchFamily="65" charset="-120"/>
                <a:cs typeface="Times New Roman" panose="02020603050405020304" pitchFamily="18" charset="0"/>
              </a:rPr>
              <a:t>促進經濟永續發展</a:t>
            </a:r>
            <a:endParaRPr lang="en-US" altLang="zh-TW" sz="2500" dirty="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lgn="just" hangingPunct="0">
              <a:lnSpc>
                <a:spcPts val="3600"/>
              </a:lnSpc>
              <a:spcBef>
                <a:spcPts val="600"/>
              </a:spcBef>
              <a:buSzPct val="80000"/>
              <a:buFont typeface="Wingdings" panose="05000000000000000000" pitchFamily="2" charset="2"/>
              <a:buChar char="l"/>
            </a:pPr>
            <a:r>
              <a:rPr lang="zh-TW" altLang="en-US" sz="2500" dirty="0" smtClean="0">
                <a:latin typeface="Times New Roman" panose="02020603050405020304" pitchFamily="18" charset="0"/>
                <a:ea typeface="標楷體" panose="03000509000000000000" pitchFamily="65" charset="-120"/>
                <a:cs typeface="Times New Roman" panose="02020603050405020304" pitchFamily="18" charset="0"/>
              </a:rPr>
              <a:t>當前適逢</a:t>
            </a:r>
            <a:r>
              <a:rPr lang="zh-TW" altLang="en-US" sz="2500" dirty="0">
                <a:latin typeface="Times New Roman" panose="02020603050405020304" pitchFamily="18" charset="0"/>
                <a:ea typeface="標楷體" panose="03000509000000000000" pitchFamily="65" charset="-120"/>
                <a:cs typeface="Times New Roman" panose="02020603050405020304" pitchFamily="18" charset="0"/>
              </a:rPr>
              <a:t>現、接任</a:t>
            </a:r>
            <a:r>
              <a:rPr lang="zh-TW" altLang="en-US" sz="2500" dirty="0" smtClean="0">
                <a:latin typeface="Times New Roman" panose="02020603050405020304" pitchFamily="18" charset="0"/>
                <a:ea typeface="標楷體" panose="03000509000000000000" pitchFamily="65" charset="-120"/>
                <a:cs typeface="Times New Roman" panose="02020603050405020304" pitchFamily="18" charset="0"/>
              </a:rPr>
              <a:t>政府交接，本次會議定位在「回顧、總結、傳承」，總結歷次財經月報報告的政府施政成果，並就國家發展重要議題提出後續推動建議，以傳承施政經驗</a:t>
            </a:r>
            <a:endParaRPr lang="zh-TW" altLang="en-US" sz="2500" i="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標題 3"/>
          <p:cNvSpPr txBox="1">
            <a:spLocks noChangeAspect="1"/>
          </p:cNvSpPr>
          <p:nvPr/>
        </p:nvSpPr>
        <p:spPr>
          <a:xfrm>
            <a:off x="-3" y="100693"/>
            <a:ext cx="9144001" cy="764704"/>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b="1" dirty="0" smtClean="0">
                <a:solidFill>
                  <a:srgbClr val="EEECE1">
                    <a:lumMod val="10000"/>
                  </a:srgbClr>
                </a:solidFill>
                <a:latin typeface="Times New Roman" panose="02020603050405020304" pitchFamily="18" charset="0"/>
                <a:ea typeface="標楷體" panose="03000509000000000000" pitchFamily="65" charset="-120"/>
                <a:cs typeface="Times New Roman" panose="02020603050405020304" pitchFamily="18" charset="0"/>
              </a:rPr>
              <a:t>壹、前言</a:t>
            </a:r>
            <a:endParaRPr lang="zh-TW" altLang="en-US" sz="3600" b="1" dirty="0">
              <a:solidFill>
                <a:schemeClr val="accent6">
                  <a:lumMod val="50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508492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231494" y="2272400"/>
            <a:ext cx="8912506" cy="1682791"/>
            <a:chOff x="358814" y="2333961"/>
            <a:chExt cx="8912506" cy="1682791"/>
          </a:xfrm>
        </p:grpSpPr>
        <p:sp>
          <p:nvSpPr>
            <p:cNvPr id="4" name="流程圖: 結束點 3"/>
            <p:cNvSpPr/>
            <p:nvPr/>
          </p:nvSpPr>
          <p:spPr>
            <a:xfrm>
              <a:off x="358814" y="2333961"/>
              <a:ext cx="8785185" cy="1682791"/>
            </a:xfrm>
            <a:prstGeom prst="flowChartTerminator">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48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p:cNvSpPr txBox="1"/>
            <p:nvPr/>
          </p:nvSpPr>
          <p:spPr>
            <a:xfrm>
              <a:off x="358814" y="2759856"/>
              <a:ext cx="8912506" cy="707886"/>
            </a:xfrm>
            <a:prstGeom prst="rect">
              <a:avLst/>
            </a:prstGeom>
            <a:noFill/>
          </p:spPr>
          <p:txBody>
            <a:bodyPr wrap="square" rtlCol="0">
              <a:spAutoFit/>
            </a:bodyPr>
            <a:lstStyle/>
            <a:p>
              <a:pPr algn="ctr"/>
              <a:r>
                <a:rPr lang="zh-TW" altLang="en-US" sz="4000" b="1"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貳</a:t>
              </a:r>
              <a:r>
                <a:rPr lang="zh-TW" altLang="en-US" sz="40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、財經月報運作機制</a:t>
              </a:r>
            </a:p>
          </p:txBody>
        </p:sp>
      </p:grpSp>
    </p:spTree>
    <p:extLst>
      <p:ext uri="{BB962C8B-B14F-4D97-AF65-F5344CB8AC3E}">
        <p14:creationId xmlns:p14="http://schemas.microsoft.com/office/powerpoint/2010/main" val="2440951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reeform 4"/>
          <p:cNvSpPr>
            <a:spLocks/>
          </p:cNvSpPr>
          <p:nvPr/>
        </p:nvSpPr>
        <p:spPr bwMode="gray">
          <a:xfrm>
            <a:off x="1522906" y="4090765"/>
            <a:ext cx="1902417" cy="478961"/>
          </a:xfrm>
          <a:custGeom>
            <a:avLst/>
            <a:gdLst>
              <a:gd name="T0" fmla="*/ 5 w 1270"/>
              <a:gd name="T1" fmla="*/ 303 h 303"/>
              <a:gd name="T2" fmla="*/ 21 w 1270"/>
              <a:gd name="T3" fmla="*/ 177 h 303"/>
              <a:gd name="T4" fmla="*/ 172 w 1270"/>
              <a:gd name="T5" fmla="*/ 22 h 303"/>
              <a:gd name="T6" fmla="*/ 361 w 1270"/>
              <a:gd name="T7" fmla="*/ 11 h 303"/>
              <a:gd name="T8" fmla="*/ 932 w 1270"/>
              <a:gd name="T9" fmla="*/ 12 h 303"/>
              <a:gd name="T10" fmla="*/ 1070 w 1270"/>
              <a:gd name="T11" fmla="*/ 14 h 303"/>
              <a:gd name="T12" fmla="*/ 1260 w 1270"/>
              <a:gd name="T13" fmla="*/ 189 h 303"/>
              <a:gd name="T14" fmla="*/ 1266 w 1270"/>
              <a:gd name="T15" fmla="*/ 302 h 303"/>
              <a:gd name="T16" fmla="*/ 5 w 1270"/>
              <a:gd name="T17"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0" h="303">
                <a:moveTo>
                  <a:pt x="5" y="303"/>
                </a:moveTo>
                <a:cubicBezTo>
                  <a:pt x="5" y="303"/>
                  <a:pt x="0" y="253"/>
                  <a:pt x="21" y="177"/>
                </a:cubicBezTo>
                <a:cubicBezTo>
                  <a:pt x="48" y="130"/>
                  <a:pt x="69" y="44"/>
                  <a:pt x="172" y="22"/>
                </a:cubicBezTo>
                <a:cubicBezTo>
                  <a:pt x="275" y="0"/>
                  <a:pt x="235" y="13"/>
                  <a:pt x="361" y="11"/>
                </a:cubicBezTo>
                <a:cubicBezTo>
                  <a:pt x="487" y="9"/>
                  <a:pt x="813" y="12"/>
                  <a:pt x="932" y="12"/>
                </a:cubicBezTo>
                <a:cubicBezTo>
                  <a:pt x="1050" y="12"/>
                  <a:pt x="998" y="2"/>
                  <a:pt x="1070" y="14"/>
                </a:cubicBezTo>
                <a:cubicBezTo>
                  <a:pt x="1143" y="26"/>
                  <a:pt x="1215" y="84"/>
                  <a:pt x="1260" y="189"/>
                </a:cubicBezTo>
                <a:cubicBezTo>
                  <a:pt x="1270" y="262"/>
                  <a:pt x="1266" y="302"/>
                  <a:pt x="1266" y="302"/>
                </a:cubicBezTo>
                <a:lnTo>
                  <a:pt x="5" y="303"/>
                </a:lnTo>
                <a:close/>
              </a:path>
            </a:pathLst>
          </a:custGeom>
          <a:solidFill>
            <a:schemeClr val="accent1">
              <a:lumMod val="40000"/>
              <a:lumOff val="60000"/>
              <a:alpha val="50000"/>
            </a:schemeClr>
          </a:solidFill>
          <a:ln>
            <a:noFill/>
          </a:ln>
          <a:effectLst/>
          <a:extLst>
            <a:ext uri="{91240B29-F687-4F45-9708-019B960494DF}">
              <a14:hiddenLine xmlns:a14="http://schemas.microsoft.com/office/drawing/2010/main" w="38100"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600"/>
          </a:p>
        </p:txBody>
      </p:sp>
      <p:sp>
        <p:nvSpPr>
          <p:cNvPr id="31" name="圓角矩形 30"/>
          <p:cNvSpPr/>
          <p:nvPr/>
        </p:nvSpPr>
        <p:spPr>
          <a:xfrm>
            <a:off x="1574012" y="2214551"/>
            <a:ext cx="7506464" cy="871716"/>
          </a:xfrm>
          <a:prstGeom prst="roundRect">
            <a:avLst>
              <a:gd name="adj" fmla="val 5571"/>
            </a:avLst>
          </a:prstGeom>
          <a:ln w="19050">
            <a:solidFill>
              <a:srgbClr val="0070C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lIns="36000" tIns="0" rIns="36000" bIns="0" rtlCol="0" anchor="ctr"/>
          <a:lstStyle/>
          <a:p>
            <a:pPr marL="174625" indent="-174625">
              <a:spcAft>
                <a:spcPts val="600"/>
              </a:spcAft>
              <a:buFont typeface="Arial" pitchFamily="34" charset="0"/>
              <a:buChar char="•"/>
            </a:pPr>
            <a:r>
              <a:rPr lang="zh-TW" altLang="en-US" dirty="0">
                <a:solidFill>
                  <a:schemeClr val="tx1"/>
                </a:solidFill>
                <a:latin typeface="標楷體" panose="03000509000000000000" pitchFamily="65" charset="-120"/>
                <a:ea typeface="標楷體" panose="03000509000000000000" pitchFamily="65" charset="-120"/>
              </a:rPr>
              <a:t>總統府：總統、副總統、發言人、國安會秘書長、副秘書長</a:t>
            </a:r>
            <a:endParaRPr lang="en-US" altLang="zh-TW" dirty="0">
              <a:solidFill>
                <a:schemeClr val="tx1"/>
              </a:solidFill>
              <a:latin typeface="標楷體" panose="03000509000000000000" pitchFamily="65" charset="-120"/>
              <a:ea typeface="標楷體" panose="03000509000000000000" pitchFamily="65" charset="-120"/>
            </a:endParaRPr>
          </a:p>
          <a:p>
            <a:pPr marL="174625" indent="-174625">
              <a:spcAft>
                <a:spcPts val="600"/>
              </a:spcAft>
              <a:buFont typeface="Arial" pitchFamily="34" charset="0"/>
              <a:buChar char="•"/>
            </a:pPr>
            <a:r>
              <a:rPr lang="zh-TW" altLang="en-US" dirty="0">
                <a:solidFill>
                  <a:schemeClr val="tx1"/>
                </a:solidFill>
                <a:latin typeface="標楷體" panose="03000509000000000000" pitchFamily="65" charset="-120"/>
                <a:ea typeface="標楷體" panose="03000509000000000000" pitchFamily="65" charset="-120"/>
              </a:rPr>
              <a:t>行政院：院長及議題相關部會首長</a:t>
            </a:r>
            <a:endParaRPr lang="en-US" altLang="zh-TW" dirty="0">
              <a:solidFill>
                <a:schemeClr val="tx1"/>
              </a:solidFill>
              <a:latin typeface="標楷體" panose="03000509000000000000" pitchFamily="65" charset="-120"/>
              <a:ea typeface="標楷體" panose="03000509000000000000" pitchFamily="65" charset="-120"/>
            </a:endParaRPr>
          </a:p>
        </p:txBody>
      </p:sp>
      <p:sp>
        <p:nvSpPr>
          <p:cNvPr id="32" name="圓角矩形 31"/>
          <p:cNvSpPr/>
          <p:nvPr/>
        </p:nvSpPr>
        <p:spPr>
          <a:xfrm>
            <a:off x="170697" y="2377350"/>
            <a:ext cx="1143780" cy="546118"/>
          </a:xfrm>
          <a:prstGeom prst="roundRect">
            <a:avLst>
              <a:gd name="adj" fmla="val 5571"/>
            </a:avLst>
          </a:prstGeom>
          <a:ln w="19050">
            <a:solidFill>
              <a:srgbClr val="0070C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lIns="36000" tIns="0" rIns="36000" bIns="0" rtlCol="0" anchor="ctr"/>
          <a:lstStyle/>
          <a:p>
            <a:pPr>
              <a:lnSpc>
                <a:spcPct val="130000"/>
              </a:lnSpc>
              <a:spcBef>
                <a:spcPts val="300"/>
              </a:spcBef>
              <a:spcAft>
                <a:spcPts val="300"/>
              </a:spcAft>
            </a:pPr>
            <a:r>
              <a:rPr lang="zh-TW" altLang="en-US" sz="2000" dirty="0">
                <a:solidFill>
                  <a:schemeClr val="tx1"/>
                </a:solidFill>
                <a:latin typeface="標楷體" panose="03000509000000000000" pitchFamily="65" charset="-120"/>
                <a:ea typeface="標楷體" panose="03000509000000000000" pitchFamily="65" charset="-120"/>
              </a:rPr>
              <a:t>與會人員</a:t>
            </a:r>
            <a:endParaRPr lang="en-US" altLang="zh-TW" sz="2000" dirty="0">
              <a:solidFill>
                <a:schemeClr val="tx1"/>
              </a:solidFill>
              <a:latin typeface="標楷體" panose="03000509000000000000" pitchFamily="65" charset="-120"/>
              <a:ea typeface="標楷體" panose="03000509000000000000" pitchFamily="65" charset="-120"/>
            </a:endParaRPr>
          </a:p>
        </p:txBody>
      </p:sp>
      <p:sp>
        <p:nvSpPr>
          <p:cNvPr id="23" name="Rectangle 2"/>
          <p:cNvSpPr txBox="1">
            <a:spLocks/>
          </p:cNvSpPr>
          <p:nvPr/>
        </p:nvSpPr>
        <p:spPr bwMode="auto">
          <a:xfrm>
            <a:off x="10728" y="21578"/>
            <a:ext cx="9133272" cy="64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TW"/>
            </a:defPPr>
            <a:lvl1pPr marL="360000" algn="ctr">
              <a:lnSpc>
                <a:spcPct val="90000"/>
              </a:lnSpc>
              <a:spcBef>
                <a:spcPct val="0"/>
              </a:spcBef>
              <a:tabLst>
                <a:tab pos="2144713" algn="l"/>
              </a:tabLst>
              <a:defRPr kumimoji="1" sz="3200" b="1">
                <a:solidFill>
                  <a:srgbClr val="002060"/>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eaLnBrk="0" hangingPunct="0">
              <a:defRPr kumimoji="1">
                <a:latin typeface="Calibri" pitchFamily="34" charset="0"/>
                <a:ea typeface="新細明體" pitchFamily="18" charset="-120"/>
              </a:defRPr>
            </a:lvl2pPr>
            <a:lvl3pPr marL="1143000" indent="-228600" eaLnBrk="0" hangingPunct="0">
              <a:defRPr kumimoji="1">
                <a:latin typeface="Calibri" pitchFamily="34" charset="0"/>
                <a:ea typeface="新細明體" pitchFamily="18" charset="-120"/>
              </a:defRPr>
            </a:lvl3pPr>
            <a:lvl4pPr marL="1600200" indent="-228600" eaLnBrk="0" hangingPunct="0">
              <a:defRPr kumimoji="1">
                <a:latin typeface="Calibri" pitchFamily="34" charset="0"/>
                <a:ea typeface="新細明體" pitchFamily="18" charset="-120"/>
              </a:defRPr>
            </a:lvl4pPr>
            <a:lvl5pPr marL="2057400" indent="-228600" eaLnBrk="0" hangingPunct="0">
              <a:defRPr kumimoji="1">
                <a:latin typeface="Calibri" pitchFamily="34" charset="0"/>
                <a:ea typeface="新細明體" pitchFamily="18" charset="-120"/>
              </a:defRPr>
            </a:lvl5pPr>
            <a:lvl6pPr marL="2514600" indent="-228600" eaLnBrk="0" fontAlgn="base" hangingPunct="0">
              <a:spcBef>
                <a:spcPct val="0"/>
              </a:spcBef>
              <a:spcAft>
                <a:spcPct val="0"/>
              </a:spcAft>
              <a:defRPr kumimoji="1">
                <a:latin typeface="Calibri" pitchFamily="34" charset="0"/>
                <a:ea typeface="新細明體" pitchFamily="18" charset="-120"/>
              </a:defRPr>
            </a:lvl6pPr>
            <a:lvl7pPr marL="2971800" indent="-228600" eaLnBrk="0" fontAlgn="base" hangingPunct="0">
              <a:spcBef>
                <a:spcPct val="0"/>
              </a:spcBef>
              <a:spcAft>
                <a:spcPct val="0"/>
              </a:spcAft>
              <a:defRPr kumimoji="1">
                <a:latin typeface="Calibri" pitchFamily="34" charset="0"/>
                <a:ea typeface="新細明體" pitchFamily="18" charset="-120"/>
              </a:defRPr>
            </a:lvl7pPr>
            <a:lvl8pPr marL="3429000" indent="-228600" eaLnBrk="0" fontAlgn="base" hangingPunct="0">
              <a:spcBef>
                <a:spcPct val="0"/>
              </a:spcBef>
              <a:spcAft>
                <a:spcPct val="0"/>
              </a:spcAft>
              <a:defRPr kumimoji="1">
                <a:latin typeface="Calibri" pitchFamily="34" charset="0"/>
                <a:ea typeface="新細明體" pitchFamily="18" charset="-120"/>
              </a:defRPr>
            </a:lvl8pPr>
            <a:lvl9pPr marL="3886200" indent="-228600" eaLnBrk="0" fontAlgn="base" hangingPunct="0">
              <a:spcBef>
                <a:spcPct val="0"/>
              </a:spcBef>
              <a:spcAft>
                <a:spcPct val="0"/>
              </a:spcAft>
              <a:defRPr kumimoji="1">
                <a:latin typeface="Calibri" pitchFamily="34" charset="0"/>
                <a:ea typeface="新細明體" pitchFamily="18" charset="-120"/>
              </a:defRPr>
            </a:lvl9pPr>
          </a:lstStyle>
          <a:p>
            <a:r>
              <a:rPr lang="zh-TW" altLang="en-US" dirty="0" smtClean="0">
                <a:solidFill>
                  <a:prstClr val="black"/>
                </a:solidFill>
              </a:rPr>
              <a:t>貳、財經月報運作機制</a:t>
            </a:r>
            <a:endParaRPr lang="zh-TW" altLang="en-US" sz="2800" dirty="0">
              <a:solidFill>
                <a:prstClr val="black"/>
              </a:solidFill>
            </a:endParaRPr>
          </a:p>
        </p:txBody>
      </p:sp>
      <p:grpSp>
        <p:nvGrpSpPr>
          <p:cNvPr id="14" name="群組 13"/>
          <p:cNvGrpSpPr/>
          <p:nvPr/>
        </p:nvGrpSpPr>
        <p:grpSpPr>
          <a:xfrm>
            <a:off x="1528090" y="4090764"/>
            <a:ext cx="7317007" cy="2461436"/>
            <a:chOff x="459664" y="3566094"/>
            <a:chExt cx="8410351" cy="2192733"/>
          </a:xfrm>
        </p:grpSpPr>
        <p:grpSp>
          <p:nvGrpSpPr>
            <p:cNvPr id="59" name="Group 16"/>
            <p:cNvGrpSpPr>
              <a:grpSpLocks/>
            </p:cNvGrpSpPr>
            <p:nvPr/>
          </p:nvGrpSpPr>
          <p:grpSpPr bwMode="auto">
            <a:xfrm>
              <a:off x="2888794" y="4700638"/>
              <a:ext cx="504825" cy="496888"/>
              <a:chOff x="1872" y="2352"/>
              <a:chExt cx="240" cy="240"/>
            </a:xfrm>
            <a:solidFill>
              <a:schemeClr val="bg1">
                <a:lumMod val="65000"/>
              </a:schemeClr>
            </a:solidFill>
          </p:grpSpPr>
          <p:grpSp>
            <p:nvGrpSpPr>
              <p:cNvPr id="60" name="Group 17"/>
              <p:cNvGrpSpPr>
                <a:grpSpLocks/>
              </p:cNvGrpSpPr>
              <p:nvPr/>
            </p:nvGrpSpPr>
            <p:grpSpPr bwMode="auto">
              <a:xfrm>
                <a:off x="1968" y="2352"/>
                <a:ext cx="144" cy="240"/>
                <a:chOff x="1968" y="2352"/>
                <a:chExt cx="144" cy="240"/>
              </a:xfrm>
              <a:grpFill/>
            </p:grpSpPr>
            <p:sp>
              <p:nvSpPr>
                <p:cNvPr id="67" name="Oval 18"/>
                <p:cNvSpPr>
                  <a:spLocks noChangeArrowheads="1"/>
                </p:cNvSpPr>
                <p:nvPr/>
              </p:nvSpPr>
              <p:spPr bwMode="gray">
                <a:xfrm>
                  <a:off x="1968" y="2352"/>
                  <a:ext cx="48" cy="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600" b="1" i="0" u="none" strike="noStrike" kern="0" cap="none" spc="0" normalizeH="0" baseline="0" noProof="0" smtClean="0">
                    <a:ln>
                      <a:noFill/>
                    </a:ln>
                    <a:solidFill>
                      <a:srgbClr val="29698D"/>
                    </a:solidFill>
                    <a:effectLst/>
                    <a:uLnTx/>
                    <a:uFillTx/>
                    <a:latin typeface="Arial" pitchFamily="34" charset="0"/>
                  </a:endParaRPr>
                </a:p>
              </p:txBody>
            </p:sp>
            <p:sp>
              <p:nvSpPr>
                <p:cNvPr id="68" name="Oval 19"/>
                <p:cNvSpPr>
                  <a:spLocks noChangeArrowheads="1"/>
                </p:cNvSpPr>
                <p:nvPr/>
              </p:nvSpPr>
              <p:spPr bwMode="gray">
                <a:xfrm>
                  <a:off x="2016" y="2400"/>
                  <a:ext cx="48" cy="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600" b="1" i="0" u="none" strike="noStrike" kern="0" cap="none" spc="0" normalizeH="0" baseline="0" noProof="0" smtClean="0">
                    <a:ln>
                      <a:noFill/>
                    </a:ln>
                    <a:solidFill>
                      <a:srgbClr val="29698D"/>
                    </a:solidFill>
                    <a:effectLst/>
                    <a:uLnTx/>
                    <a:uFillTx/>
                    <a:latin typeface="Arial" pitchFamily="34" charset="0"/>
                  </a:endParaRPr>
                </a:p>
              </p:txBody>
            </p:sp>
            <p:sp>
              <p:nvSpPr>
                <p:cNvPr id="69" name="Oval 20"/>
                <p:cNvSpPr>
                  <a:spLocks noChangeArrowheads="1"/>
                </p:cNvSpPr>
                <p:nvPr/>
              </p:nvSpPr>
              <p:spPr bwMode="gray">
                <a:xfrm>
                  <a:off x="2064" y="2448"/>
                  <a:ext cx="48" cy="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600" b="1" i="0" u="none" strike="noStrike" kern="0" cap="none" spc="0" normalizeH="0" baseline="0" noProof="0" smtClean="0">
                    <a:ln>
                      <a:noFill/>
                    </a:ln>
                    <a:solidFill>
                      <a:srgbClr val="29698D"/>
                    </a:solidFill>
                    <a:effectLst/>
                    <a:uLnTx/>
                    <a:uFillTx/>
                    <a:latin typeface="Arial" pitchFamily="34" charset="0"/>
                  </a:endParaRPr>
                </a:p>
              </p:txBody>
            </p:sp>
            <p:sp>
              <p:nvSpPr>
                <p:cNvPr id="70" name="Oval 21"/>
                <p:cNvSpPr>
                  <a:spLocks noChangeArrowheads="1"/>
                </p:cNvSpPr>
                <p:nvPr/>
              </p:nvSpPr>
              <p:spPr bwMode="gray">
                <a:xfrm>
                  <a:off x="2016" y="2496"/>
                  <a:ext cx="48" cy="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600" b="1" i="0" u="none" strike="noStrike" kern="0" cap="none" spc="0" normalizeH="0" baseline="0" noProof="0" smtClean="0">
                    <a:ln>
                      <a:noFill/>
                    </a:ln>
                    <a:solidFill>
                      <a:srgbClr val="29698D"/>
                    </a:solidFill>
                    <a:effectLst/>
                    <a:uLnTx/>
                    <a:uFillTx/>
                    <a:latin typeface="Arial" pitchFamily="34" charset="0"/>
                  </a:endParaRPr>
                </a:p>
              </p:txBody>
            </p:sp>
            <p:sp>
              <p:nvSpPr>
                <p:cNvPr id="71" name="Oval 22"/>
                <p:cNvSpPr>
                  <a:spLocks noChangeArrowheads="1"/>
                </p:cNvSpPr>
                <p:nvPr/>
              </p:nvSpPr>
              <p:spPr bwMode="gray">
                <a:xfrm>
                  <a:off x="1968" y="2544"/>
                  <a:ext cx="48" cy="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600" b="1" i="0" u="none" strike="noStrike" kern="0" cap="none" spc="0" normalizeH="0" baseline="0" noProof="0" smtClean="0">
                    <a:ln>
                      <a:noFill/>
                    </a:ln>
                    <a:solidFill>
                      <a:srgbClr val="29698D"/>
                    </a:solidFill>
                    <a:effectLst/>
                    <a:uLnTx/>
                    <a:uFillTx/>
                    <a:latin typeface="Arial" pitchFamily="34" charset="0"/>
                  </a:endParaRPr>
                </a:p>
              </p:txBody>
            </p:sp>
          </p:grpSp>
          <p:grpSp>
            <p:nvGrpSpPr>
              <p:cNvPr id="61" name="Group 23"/>
              <p:cNvGrpSpPr>
                <a:grpSpLocks/>
              </p:cNvGrpSpPr>
              <p:nvPr/>
            </p:nvGrpSpPr>
            <p:grpSpPr bwMode="auto">
              <a:xfrm>
                <a:off x="1872" y="2352"/>
                <a:ext cx="144" cy="240"/>
                <a:chOff x="1968" y="2352"/>
                <a:chExt cx="144" cy="240"/>
              </a:xfrm>
              <a:grpFill/>
            </p:grpSpPr>
            <p:sp>
              <p:nvSpPr>
                <p:cNvPr id="62" name="Oval 24"/>
                <p:cNvSpPr>
                  <a:spLocks noChangeArrowheads="1"/>
                </p:cNvSpPr>
                <p:nvPr/>
              </p:nvSpPr>
              <p:spPr bwMode="gray">
                <a:xfrm>
                  <a:off x="1968" y="2352"/>
                  <a:ext cx="48" cy="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600" b="1" i="0" u="none" strike="noStrike" kern="0" cap="none" spc="0" normalizeH="0" baseline="0" noProof="0" smtClean="0">
                    <a:ln>
                      <a:noFill/>
                    </a:ln>
                    <a:solidFill>
                      <a:srgbClr val="29698D"/>
                    </a:solidFill>
                    <a:effectLst/>
                    <a:uLnTx/>
                    <a:uFillTx/>
                    <a:latin typeface="Arial" pitchFamily="34" charset="0"/>
                  </a:endParaRPr>
                </a:p>
              </p:txBody>
            </p:sp>
            <p:sp>
              <p:nvSpPr>
                <p:cNvPr id="63" name="Oval 25"/>
                <p:cNvSpPr>
                  <a:spLocks noChangeArrowheads="1"/>
                </p:cNvSpPr>
                <p:nvPr/>
              </p:nvSpPr>
              <p:spPr bwMode="gray">
                <a:xfrm>
                  <a:off x="2016" y="2400"/>
                  <a:ext cx="48" cy="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600" b="1" i="0" u="none" strike="noStrike" kern="0" cap="none" spc="0" normalizeH="0" baseline="0" noProof="0" smtClean="0">
                    <a:ln>
                      <a:noFill/>
                    </a:ln>
                    <a:solidFill>
                      <a:srgbClr val="29698D"/>
                    </a:solidFill>
                    <a:effectLst/>
                    <a:uLnTx/>
                    <a:uFillTx/>
                    <a:latin typeface="Arial" pitchFamily="34" charset="0"/>
                  </a:endParaRPr>
                </a:p>
              </p:txBody>
            </p:sp>
            <p:sp>
              <p:nvSpPr>
                <p:cNvPr id="64" name="Oval 26"/>
                <p:cNvSpPr>
                  <a:spLocks noChangeArrowheads="1"/>
                </p:cNvSpPr>
                <p:nvPr/>
              </p:nvSpPr>
              <p:spPr bwMode="gray">
                <a:xfrm>
                  <a:off x="2064" y="2448"/>
                  <a:ext cx="48" cy="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600" b="1" i="0" u="none" strike="noStrike" kern="0" cap="none" spc="0" normalizeH="0" baseline="0" noProof="0" smtClean="0">
                    <a:ln>
                      <a:noFill/>
                    </a:ln>
                    <a:solidFill>
                      <a:srgbClr val="29698D"/>
                    </a:solidFill>
                    <a:effectLst/>
                    <a:uLnTx/>
                    <a:uFillTx/>
                    <a:latin typeface="Arial" pitchFamily="34" charset="0"/>
                  </a:endParaRPr>
                </a:p>
              </p:txBody>
            </p:sp>
            <p:sp>
              <p:nvSpPr>
                <p:cNvPr id="65" name="Oval 27"/>
                <p:cNvSpPr>
                  <a:spLocks noChangeArrowheads="1"/>
                </p:cNvSpPr>
                <p:nvPr/>
              </p:nvSpPr>
              <p:spPr bwMode="gray">
                <a:xfrm>
                  <a:off x="2016" y="2496"/>
                  <a:ext cx="48" cy="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600" b="1" i="0" u="none" strike="noStrike" kern="0" cap="none" spc="0" normalizeH="0" baseline="0" noProof="0" smtClean="0">
                    <a:ln>
                      <a:noFill/>
                    </a:ln>
                    <a:solidFill>
                      <a:srgbClr val="29698D"/>
                    </a:solidFill>
                    <a:effectLst/>
                    <a:uLnTx/>
                    <a:uFillTx/>
                    <a:latin typeface="Arial" pitchFamily="34" charset="0"/>
                  </a:endParaRPr>
                </a:p>
              </p:txBody>
            </p:sp>
            <p:sp>
              <p:nvSpPr>
                <p:cNvPr id="66" name="Oval 28"/>
                <p:cNvSpPr>
                  <a:spLocks noChangeArrowheads="1"/>
                </p:cNvSpPr>
                <p:nvPr/>
              </p:nvSpPr>
              <p:spPr bwMode="gray">
                <a:xfrm>
                  <a:off x="1968" y="2544"/>
                  <a:ext cx="48" cy="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600" b="1" i="0" u="none" strike="noStrike" kern="0" cap="none" spc="0" normalizeH="0" baseline="0" noProof="0" smtClean="0">
                    <a:ln>
                      <a:noFill/>
                    </a:ln>
                    <a:solidFill>
                      <a:srgbClr val="29698D"/>
                    </a:solidFill>
                    <a:effectLst/>
                    <a:uLnTx/>
                    <a:uFillTx/>
                    <a:latin typeface="Arial" pitchFamily="34" charset="0"/>
                  </a:endParaRPr>
                </a:p>
              </p:txBody>
            </p:sp>
          </p:grpSp>
        </p:grpSp>
        <p:grpSp>
          <p:nvGrpSpPr>
            <p:cNvPr id="72" name="Group 29"/>
            <p:cNvGrpSpPr>
              <a:grpSpLocks/>
            </p:cNvGrpSpPr>
            <p:nvPr/>
          </p:nvGrpSpPr>
          <p:grpSpPr bwMode="auto">
            <a:xfrm>
              <a:off x="5962915" y="4683664"/>
              <a:ext cx="504825" cy="496888"/>
              <a:chOff x="1872" y="2352"/>
              <a:chExt cx="240" cy="240"/>
            </a:xfrm>
            <a:solidFill>
              <a:schemeClr val="bg1">
                <a:lumMod val="50000"/>
              </a:schemeClr>
            </a:solidFill>
          </p:grpSpPr>
          <p:grpSp>
            <p:nvGrpSpPr>
              <p:cNvPr id="73" name="Group 30"/>
              <p:cNvGrpSpPr>
                <a:grpSpLocks/>
              </p:cNvGrpSpPr>
              <p:nvPr/>
            </p:nvGrpSpPr>
            <p:grpSpPr bwMode="auto">
              <a:xfrm>
                <a:off x="1968" y="2352"/>
                <a:ext cx="144" cy="240"/>
                <a:chOff x="1968" y="2352"/>
                <a:chExt cx="144" cy="240"/>
              </a:xfrm>
              <a:grpFill/>
            </p:grpSpPr>
            <p:sp>
              <p:nvSpPr>
                <p:cNvPr id="80" name="Oval 31"/>
                <p:cNvSpPr>
                  <a:spLocks noChangeArrowheads="1"/>
                </p:cNvSpPr>
                <p:nvPr/>
              </p:nvSpPr>
              <p:spPr bwMode="gray">
                <a:xfrm>
                  <a:off x="1968" y="2352"/>
                  <a:ext cx="48" cy="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600" b="1" i="0" u="none" strike="noStrike" kern="0" cap="none" spc="0" normalizeH="0" baseline="0" noProof="0" smtClean="0">
                    <a:ln>
                      <a:noFill/>
                    </a:ln>
                    <a:solidFill>
                      <a:srgbClr val="29698D"/>
                    </a:solidFill>
                    <a:effectLst/>
                    <a:uLnTx/>
                    <a:uFillTx/>
                    <a:latin typeface="Arial" pitchFamily="34" charset="0"/>
                  </a:endParaRPr>
                </a:p>
              </p:txBody>
            </p:sp>
            <p:sp>
              <p:nvSpPr>
                <p:cNvPr id="81" name="Oval 32"/>
                <p:cNvSpPr>
                  <a:spLocks noChangeArrowheads="1"/>
                </p:cNvSpPr>
                <p:nvPr/>
              </p:nvSpPr>
              <p:spPr bwMode="gray">
                <a:xfrm>
                  <a:off x="2016" y="2400"/>
                  <a:ext cx="48" cy="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600" b="1" i="0" u="none" strike="noStrike" kern="0" cap="none" spc="0" normalizeH="0" baseline="0" noProof="0" smtClean="0">
                    <a:ln>
                      <a:noFill/>
                    </a:ln>
                    <a:solidFill>
                      <a:srgbClr val="29698D"/>
                    </a:solidFill>
                    <a:effectLst/>
                    <a:uLnTx/>
                    <a:uFillTx/>
                    <a:latin typeface="Arial" pitchFamily="34" charset="0"/>
                  </a:endParaRPr>
                </a:p>
              </p:txBody>
            </p:sp>
            <p:sp>
              <p:nvSpPr>
                <p:cNvPr id="82" name="Oval 33"/>
                <p:cNvSpPr>
                  <a:spLocks noChangeArrowheads="1"/>
                </p:cNvSpPr>
                <p:nvPr/>
              </p:nvSpPr>
              <p:spPr bwMode="gray">
                <a:xfrm>
                  <a:off x="2064" y="2448"/>
                  <a:ext cx="48" cy="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600" b="1" i="0" u="none" strike="noStrike" kern="0" cap="none" spc="0" normalizeH="0" baseline="0" noProof="0" smtClean="0">
                    <a:ln>
                      <a:noFill/>
                    </a:ln>
                    <a:solidFill>
                      <a:srgbClr val="29698D"/>
                    </a:solidFill>
                    <a:effectLst/>
                    <a:uLnTx/>
                    <a:uFillTx/>
                    <a:latin typeface="Arial" pitchFamily="34" charset="0"/>
                  </a:endParaRPr>
                </a:p>
              </p:txBody>
            </p:sp>
            <p:sp>
              <p:nvSpPr>
                <p:cNvPr id="83" name="Oval 34"/>
                <p:cNvSpPr>
                  <a:spLocks noChangeArrowheads="1"/>
                </p:cNvSpPr>
                <p:nvPr/>
              </p:nvSpPr>
              <p:spPr bwMode="gray">
                <a:xfrm>
                  <a:off x="2016" y="2496"/>
                  <a:ext cx="48" cy="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600" b="1" i="0" u="none" strike="noStrike" kern="0" cap="none" spc="0" normalizeH="0" baseline="0" noProof="0" smtClean="0">
                    <a:ln>
                      <a:noFill/>
                    </a:ln>
                    <a:solidFill>
                      <a:srgbClr val="29698D"/>
                    </a:solidFill>
                    <a:effectLst/>
                    <a:uLnTx/>
                    <a:uFillTx/>
                    <a:latin typeface="Arial" pitchFamily="34" charset="0"/>
                  </a:endParaRPr>
                </a:p>
              </p:txBody>
            </p:sp>
            <p:sp>
              <p:nvSpPr>
                <p:cNvPr id="84" name="Oval 35"/>
                <p:cNvSpPr>
                  <a:spLocks noChangeArrowheads="1"/>
                </p:cNvSpPr>
                <p:nvPr/>
              </p:nvSpPr>
              <p:spPr bwMode="gray">
                <a:xfrm>
                  <a:off x="1968" y="2544"/>
                  <a:ext cx="48" cy="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600" b="1" i="0" u="none" strike="noStrike" kern="0" cap="none" spc="0" normalizeH="0" baseline="0" noProof="0" smtClean="0">
                    <a:ln>
                      <a:noFill/>
                    </a:ln>
                    <a:solidFill>
                      <a:srgbClr val="29698D"/>
                    </a:solidFill>
                    <a:effectLst/>
                    <a:uLnTx/>
                    <a:uFillTx/>
                    <a:latin typeface="Arial" pitchFamily="34" charset="0"/>
                  </a:endParaRPr>
                </a:p>
              </p:txBody>
            </p:sp>
          </p:grpSp>
          <p:grpSp>
            <p:nvGrpSpPr>
              <p:cNvPr id="74" name="Group 36"/>
              <p:cNvGrpSpPr>
                <a:grpSpLocks/>
              </p:cNvGrpSpPr>
              <p:nvPr/>
            </p:nvGrpSpPr>
            <p:grpSpPr bwMode="auto">
              <a:xfrm>
                <a:off x="1872" y="2352"/>
                <a:ext cx="144" cy="240"/>
                <a:chOff x="1968" y="2352"/>
                <a:chExt cx="144" cy="240"/>
              </a:xfrm>
              <a:grpFill/>
            </p:grpSpPr>
            <p:sp>
              <p:nvSpPr>
                <p:cNvPr id="75" name="Oval 37"/>
                <p:cNvSpPr>
                  <a:spLocks noChangeArrowheads="1"/>
                </p:cNvSpPr>
                <p:nvPr/>
              </p:nvSpPr>
              <p:spPr bwMode="gray">
                <a:xfrm>
                  <a:off x="1968" y="2352"/>
                  <a:ext cx="48" cy="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600" b="1" i="0" u="none" strike="noStrike" kern="0" cap="none" spc="0" normalizeH="0" baseline="0" noProof="0" smtClean="0">
                    <a:ln>
                      <a:noFill/>
                    </a:ln>
                    <a:solidFill>
                      <a:srgbClr val="29698D"/>
                    </a:solidFill>
                    <a:effectLst/>
                    <a:uLnTx/>
                    <a:uFillTx/>
                    <a:latin typeface="Arial" pitchFamily="34" charset="0"/>
                  </a:endParaRPr>
                </a:p>
              </p:txBody>
            </p:sp>
            <p:sp>
              <p:nvSpPr>
                <p:cNvPr id="76" name="Oval 38"/>
                <p:cNvSpPr>
                  <a:spLocks noChangeArrowheads="1"/>
                </p:cNvSpPr>
                <p:nvPr/>
              </p:nvSpPr>
              <p:spPr bwMode="gray">
                <a:xfrm>
                  <a:off x="2016" y="2400"/>
                  <a:ext cx="48" cy="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600" b="1" i="0" u="none" strike="noStrike" kern="0" cap="none" spc="0" normalizeH="0" baseline="0" noProof="0" smtClean="0">
                    <a:ln>
                      <a:noFill/>
                    </a:ln>
                    <a:solidFill>
                      <a:srgbClr val="29698D"/>
                    </a:solidFill>
                    <a:effectLst/>
                    <a:uLnTx/>
                    <a:uFillTx/>
                    <a:latin typeface="Arial" pitchFamily="34" charset="0"/>
                  </a:endParaRPr>
                </a:p>
              </p:txBody>
            </p:sp>
            <p:sp>
              <p:nvSpPr>
                <p:cNvPr id="77" name="Oval 39"/>
                <p:cNvSpPr>
                  <a:spLocks noChangeArrowheads="1"/>
                </p:cNvSpPr>
                <p:nvPr/>
              </p:nvSpPr>
              <p:spPr bwMode="gray">
                <a:xfrm>
                  <a:off x="2064" y="2448"/>
                  <a:ext cx="48" cy="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600" b="1" i="0" u="none" strike="noStrike" kern="0" cap="none" spc="0" normalizeH="0" baseline="0" noProof="0" smtClean="0">
                    <a:ln>
                      <a:noFill/>
                    </a:ln>
                    <a:solidFill>
                      <a:srgbClr val="29698D"/>
                    </a:solidFill>
                    <a:effectLst/>
                    <a:uLnTx/>
                    <a:uFillTx/>
                    <a:latin typeface="Arial" pitchFamily="34" charset="0"/>
                  </a:endParaRPr>
                </a:p>
              </p:txBody>
            </p:sp>
            <p:sp>
              <p:nvSpPr>
                <p:cNvPr id="78" name="Oval 40"/>
                <p:cNvSpPr>
                  <a:spLocks noChangeArrowheads="1"/>
                </p:cNvSpPr>
                <p:nvPr/>
              </p:nvSpPr>
              <p:spPr bwMode="gray">
                <a:xfrm>
                  <a:off x="2016" y="2496"/>
                  <a:ext cx="48" cy="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600" b="1" i="0" u="none" strike="noStrike" kern="0" cap="none" spc="0" normalizeH="0" baseline="0" noProof="0" smtClean="0">
                    <a:ln>
                      <a:noFill/>
                    </a:ln>
                    <a:solidFill>
                      <a:srgbClr val="29698D"/>
                    </a:solidFill>
                    <a:effectLst/>
                    <a:uLnTx/>
                    <a:uFillTx/>
                    <a:latin typeface="Arial" pitchFamily="34" charset="0"/>
                  </a:endParaRPr>
                </a:p>
              </p:txBody>
            </p:sp>
            <p:sp>
              <p:nvSpPr>
                <p:cNvPr id="79" name="Oval 41"/>
                <p:cNvSpPr>
                  <a:spLocks noChangeArrowheads="1"/>
                </p:cNvSpPr>
                <p:nvPr/>
              </p:nvSpPr>
              <p:spPr bwMode="gray">
                <a:xfrm>
                  <a:off x="1968" y="2544"/>
                  <a:ext cx="48" cy="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600" b="1" i="0" u="none" strike="noStrike" kern="0" cap="none" spc="0" normalizeH="0" baseline="0" noProof="0" smtClean="0">
                    <a:ln>
                      <a:noFill/>
                    </a:ln>
                    <a:solidFill>
                      <a:srgbClr val="29698D"/>
                    </a:solidFill>
                    <a:effectLst/>
                    <a:uLnTx/>
                    <a:uFillTx/>
                    <a:latin typeface="Arial" pitchFamily="34" charset="0"/>
                  </a:endParaRPr>
                </a:p>
              </p:txBody>
            </p:sp>
          </p:grpSp>
        </p:grpSp>
        <p:grpSp>
          <p:nvGrpSpPr>
            <p:cNvPr id="13" name="群組 12"/>
            <p:cNvGrpSpPr/>
            <p:nvPr/>
          </p:nvGrpSpPr>
          <p:grpSpPr>
            <a:xfrm>
              <a:off x="6640783" y="3566094"/>
              <a:ext cx="2229232" cy="2192733"/>
              <a:chOff x="6702049" y="3598475"/>
              <a:chExt cx="2229232" cy="2192733"/>
            </a:xfrm>
          </p:grpSpPr>
          <p:grpSp>
            <p:nvGrpSpPr>
              <p:cNvPr id="10" name="群組 9"/>
              <p:cNvGrpSpPr/>
              <p:nvPr/>
            </p:nvGrpSpPr>
            <p:grpSpPr>
              <a:xfrm>
                <a:off x="6702049" y="3598475"/>
                <a:ext cx="2198598" cy="2192733"/>
                <a:chOff x="6732682" y="3575785"/>
                <a:chExt cx="2198598" cy="2192733"/>
              </a:xfrm>
            </p:grpSpPr>
            <p:sp>
              <p:nvSpPr>
                <p:cNvPr id="101" name="AutoShape 3"/>
                <p:cNvSpPr>
                  <a:spLocks noChangeArrowheads="1"/>
                </p:cNvSpPr>
                <p:nvPr/>
              </p:nvSpPr>
              <p:spPr bwMode="gray">
                <a:xfrm rot="5400000">
                  <a:off x="6735613" y="3584766"/>
                  <a:ext cx="2192733" cy="2174771"/>
                </a:xfrm>
                <a:prstGeom prst="roundRect">
                  <a:avLst>
                    <a:gd name="adj" fmla="val 19894"/>
                  </a:avLst>
                </a:prstGeom>
                <a:noFill/>
                <a:ln w="38100" algn="ctr">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600"/>
                </a:p>
              </p:txBody>
            </p:sp>
            <p:sp>
              <p:nvSpPr>
                <p:cNvPr id="102" name="Freeform 4"/>
                <p:cNvSpPr>
                  <a:spLocks/>
                </p:cNvSpPr>
                <p:nvPr/>
              </p:nvSpPr>
              <p:spPr bwMode="gray">
                <a:xfrm>
                  <a:off x="6744595" y="3612642"/>
                  <a:ext cx="2186685" cy="385996"/>
                </a:xfrm>
                <a:custGeom>
                  <a:avLst/>
                  <a:gdLst>
                    <a:gd name="T0" fmla="*/ 5 w 1270"/>
                    <a:gd name="T1" fmla="*/ 303 h 303"/>
                    <a:gd name="T2" fmla="*/ 21 w 1270"/>
                    <a:gd name="T3" fmla="*/ 177 h 303"/>
                    <a:gd name="T4" fmla="*/ 172 w 1270"/>
                    <a:gd name="T5" fmla="*/ 22 h 303"/>
                    <a:gd name="T6" fmla="*/ 361 w 1270"/>
                    <a:gd name="T7" fmla="*/ 11 h 303"/>
                    <a:gd name="T8" fmla="*/ 932 w 1270"/>
                    <a:gd name="T9" fmla="*/ 12 h 303"/>
                    <a:gd name="T10" fmla="*/ 1070 w 1270"/>
                    <a:gd name="T11" fmla="*/ 14 h 303"/>
                    <a:gd name="T12" fmla="*/ 1260 w 1270"/>
                    <a:gd name="T13" fmla="*/ 189 h 303"/>
                    <a:gd name="T14" fmla="*/ 1266 w 1270"/>
                    <a:gd name="T15" fmla="*/ 302 h 303"/>
                    <a:gd name="T16" fmla="*/ 5 w 1270"/>
                    <a:gd name="T17"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0" h="303">
                      <a:moveTo>
                        <a:pt x="5" y="303"/>
                      </a:moveTo>
                      <a:cubicBezTo>
                        <a:pt x="5" y="303"/>
                        <a:pt x="0" y="253"/>
                        <a:pt x="21" y="177"/>
                      </a:cubicBezTo>
                      <a:cubicBezTo>
                        <a:pt x="48" y="130"/>
                        <a:pt x="69" y="44"/>
                        <a:pt x="172" y="22"/>
                      </a:cubicBezTo>
                      <a:cubicBezTo>
                        <a:pt x="275" y="0"/>
                        <a:pt x="235" y="13"/>
                        <a:pt x="361" y="11"/>
                      </a:cubicBezTo>
                      <a:cubicBezTo>
                        <a:pt x="487" y="9"/>
                        <a:pt x="813" y="12"/>
                        <a:pt x="932" y="12"/>
                      </a:cubicBezTo>
                      <a:cubicBezTo>
                        <a:pt x="1050" y="12"/>
                        <a:pt x="998" y="2"/>
                        <a:pt x="1070" y="14"/>
                      </a:cubicBezTo>
                      <a:cubicBezTo>
                        <a:pt x="1143" y="26"/>
                        <a:pt x="1215" y="84"/>
                        <a:pt x="1260" y="189"/>
                      </a:cubicBezTo>
                      <a:cubicBezTo>
                        <a:pt x="1270" y="262"/>
                        <a:pt x="1266" y="302"/>
                        <a:pt x="1266" y="302"/>
                      </a:cubicBezTo>
                      <a:lnTo>
                        <a:pt x="5" y="303"/>
                      </a:lnTo>
                      <a:close/>
                    </a:path>
                  </a:pathLst>
                </a:custGeom>
                <a:solidFill>
                  <a:schemeClr val="accent1">
                    <a:lumMod val="60000"/>
                    <a:lumOff val="40000"/>
                    <a:alpha val="50000"/>
                  </a:schemeClr>
                </a:solidFill>
                <a:ln>
                  <a:noFill/>
                </a:ln>
                <a:effectLst/>
                <a:extLst>
                  <a:ext uri="{91240B29-F687-4F45-9708-019B960494DF}">
                    <a14:hiddenLine xmlns:a14="http://schemas.microsoft.com/office/drawing/2010/main" w="38100"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600"/>
                </a:p>
              </p:txBody>
            </p:sp>
            <p:sp>
              <p:nvSpPr>
                <p:cNvPr id="104" name="文字方塊 103"/>
                <p:cNvSpPr txBox="1"/>
                <p:nvPr/>
              </p:nvSpPr>
              <p:spPr>
                <a:xfrm>
                  <a:off x="6732682" y="4014192"/>
                  <a:ext cx="2059795" cy="1681625"/>
                </a:xfrm>
                <a:prstGeom prst="rect">
                  <a:avLst/>
                </a:prstGeom>
                <a:noFill/>
              </p:spPr>
              <p:txBody>
                <a:bodyPr wrap="square" rtlCol="0">
                  <a:spAutoFit/>
                </a:bodyPr>
                <a:lstStyle/>
                <a:p>
                  <a:pPr marL="173038" indent="-173038" algn="just">
                    <a:lnSpc>
                      <a:spcPts val="2000"/>
                    </a:lnSpc>
                    <a:buFont typeface="Arial" panose="020B0604020202020204" pitchFamily="34" charset="0"/>
                    <a:buChar char="•"/>
                  </a:pPr>
                  <a:r>
                    <a:rPr lang="zh-TW" altLang="en-US" dirty="0" smtClean="0">
                      <a:latin typeface="標楷體" panose="03000509000000000000" pitchFamily="65" charset="-120"/>
                      <a:ea typeface="標楷體" panose="03000509000000000000" pitchFamily="65" charset="-120"/>
                    </a:rPr>
                    <a:t>各</a:t>
                  </a:r>
                  <a:r>
                    <a:rPr lang="zh-TW" altLang="en-US" dirty="0">
                      <a:latin typeface="標楷體" panose="03000509000000000000" pitchFamily="65" charset="-120"/>
                      <a:ea typeface="標楷體" panose="03000509000000000000" pitchFamily="65" charset="-120"/>
                    </a:rPr>
                    <a:t>單位依會議</a:t>
                  </a:r>
                  <a:r>
                    <a:rPr lang="zh-TW" altLang="en-US" dirty="0" smtClean="0">
                      <a:latin typeface="標楷體" panose="03000509000000000000" pitchFamily="65" charset="-120"/>
                      <a:ea typeface="標楷體" panose="03000509000000000000" pitchFamily="65" charset="-120"/>
                    </a:rPr>
                    <a:t>紀錄據</a:t>
                  </a:r>
                  <a:r>
                    <a:rPr lang="zh-TW" altLang="en-US" dirty="0">
                      <a:latin typeface="標楷體" panose="03000509000000000000" pitchFamily="65" charset="-120"/>
                      <a:ea typeface="標楷體" panose="03000509000000000000" pitchFamily="65" charset="-120"/>
                    </a:rPr>
                    <a:t>以辦理</a:t>
                  </a:r>
                </a:p>
                <a:p>
                  <a:pPr marL="173038" indent="-173038" algn="just">
                    <a:lnSpc>
                      <a:spcPts val="2000"/>
                    </a:lnSpc>
                    <a:buFont typeface="Arial" panose="020B0604020202020204" pitchFamily="34" charset="0"/>
                    <a:buChar cha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每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次會議，由</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國發會</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彙撰管</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考報告</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，陳</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供</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財經月報」參考</a:t>
                  </a:r>
                </a:p>
              </p:txBody>
            </p:sp>
          </p:grpSp>
          <p:sp>
            <p:nvSpPr>
              <p:cNvPr id="103" name="Text Box 6"/>
              <p:cNvSpPr txBox="1">
                <a:spLocks noChangeArrowheads="1"/>
              </p:cNvSpPr>
              <p:nvPr/>
            </p:nvSpPr>
            <p:spPr bwMode="gray">
              <a:xfrm>
                <a:off x="6775229" y="3648879"/>
                <a:ext cx="2156052" cy="36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zh-TW" altLang="en-US" sz="2000" b="1" dirty="0" smtClean="0">
                    <a:solidFill>
                      <a:srgbClr val="1C1C1C"/>
                    </a:solidFill>
                    <a:latin typeface="標楷體" panose="03000509000000000000" pitchFamily="65" charset="-120"/>
                    <a:ea typeface="標楷體" panose="03000509000000000000" pitchFamily="65" charset="-120"/>
                  </a:rPr>
                  <a:t>執行與管考</a:t>
                </a:r>
                <a:endParaRPr lang="en-US" altLang="zh-TW" sz="2000" b="1" dirty="0">
                  <a:solidFill>
                    <a:srgbClr val="1C1C1C"/>
                  </a:solidFill>
                  <a:latin typeface="標楷體" panose="03000509000000000000" pitchFamily="65" charset="-120"/>
                  <a:ea typeface="標楷體" panose="03000509000000000000" pitchFamily="65" charset="-120"/>
                </a:endParaRPr>
              </a:p>
            </p:txBody>
          </p:sp>
        </p:grpSp>
        <p:grpSp>
          <p:nvGrpSpPr>
            <p:cNvPr id="11" name="群組 10"/>
            <p:cNvGrpSpPr/>
            <p:nvPr/>
          </p:nvGrpSpPr>
          <p:grpSpPr>
            <a:xfrm>
              <a:off x="3545799" y="3566095"/>
              <a:ext cx="2198600" cy="2192732"/>
              <a:chOff x="9911310" y="3229450"/>
              <a:chExt cx="2198600" cy="2192732"/>
            </a:xfrm>
          </p:grpSpPr>
          <p:grpSp>
            <p:nvGrpSpPr>
              <p:cNvPr id="110" name="群組 109"/>
              <p:cNvGrpSpPr/>
              <p:nvPr/>
            </p:nvGrpSpPr>
            <p:grpSpPr>
              <a:xfrm>
                <a:off x="9911310" y="3229450"/>
                <a:ext cx="2198600" cy="2192732"/>
                <a:chOff x="6732682" y="3550968"/>
                <a:chExt cx="2198600" cy="2192732"/>
              </a:xfrm>
            </p:grpSpPr>
            <p:sp>
              <p:nvSpPr>
                <p:cNvPr id="111" name="AutoShape 3"/>
                <p:cNvSpPr>
                  <a:spLocks noChangeArrowheads="1"/>
                </p:cNvSpPr>
                <p:nvPr/>
              </p:nvSpPr>
              <p:spPr bwMode="gray">
                <a:xfrm rot="5400000">
                  <a:off x="6735615" y="3559948"/>
                  <a:ext cx="2192732" cy="2174772"/>
                </a:xfrm>
                <a:prstGeom prst="roundRect">
                  <a:avLst>
                    <a:gd name="adj" fmla="val 19894"/>
                  </a:avLst>
                </a:prstGeom>
                <a:noFill/>
                <a:ln w="38100" algn="ctr">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600"/>
                </a:p>
              </p:txBody>
            </p:sp>
            <p:sp>
              <p:nvSpPr>
                <p:cNvPr id="112" name="Freeform 4"/>
                <p:cNvSpPr>
                  <a:spLocks/>
                </p:cNvSpPr>
                <p:nvPr/>
              </p:nvSpPr>
              <p:spPr bwMode="gray">
                <a:xfrm>
                  <a:off x="6744596" y="3550968"/>
                  <a:ext cx="2186686" cy="426675"/>
                </a:xfrm>
                <a:custGeom>
                  <a:avLst/>
                  <a:gdLst>
                    <a:gd name="T0" fmla="*/ 5 w 1270"/>
                    <a:gd name="T1" fmla="*/ 303 h 303"/>
                    <a:gd name="T2" fmla="*/ 21 w 1270"/>
                    <a:gd name="T3" fmla="*/ 177 h 303"/>
                    <a:gd name="T4" fmla="*/ 172 w 1270"/>
                    <a:gd name="T5" fmla="*/ 22 h 303"/>
                    <a:gd name="T6" fmla="*/ 361 w 1270"/>
                    <a:gd name="T7" fmla="*/ 11 h 303"/>
                    <a:gd name="T8" fmla="*/ 932 w 1270"/>
                    <a:gd name="T9" fmla="*/ 12 h 303"/>
                    <a:gd name="T10" fmla="*/ 1070 w 1270"/>
                    <a:gd name="T11" fmla="*/ 14 h 303"/>
                    <a:gd name="T12" fmla="*/ 1260 w 1270"/>
                    <a:gd name="T13" fmla="*/ 189 h 303"/>
                    <a:gd name="T14" fmla="*/ 1266 w 1270"/>
                    <a:gd name="T15" fmla="*/ 302 h 303"/>
                    <a:gd name="T16" fmla="*/ 5 w 1270"/>
                    <a:gd name="T17"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0" h="303">
                      <a:moveTo>
                        <a:pt x="5" y="303"/>
                      </a:moveTo>
                      <a:cubicBezTo>
                        <a:pt x="5" y="303"/>
                        <a:pt x="0" y="253"/>
                        <a:pt x="21" y="177"/>
                      </a:cubicBezTo>
                      <a:cubicBezTo>
                        <a:pt x="48" y="130"/>
                        <a:pt x="69" y="44"/>
                        <a:pt x="172" y="22"/>
                      </a:cubicBezTo>
                      <a:cubicBezTo>
                        <a:pt x="275" y="0"/>
                        <a:pt x="235" y="13"/>
                        <a:pt x="361" y="11"/>
                      </a:cubicBezTo>
                      <a:cubicBezTo>
                        <a:pt x="487" y="9"/>
                        <a:pt x="813" y="12"/>
                        <a:pt x="932" y="12"/>
                      </a:cubicBezTo>
                      <a:cubicBezTo>
                        <a:pt x="1050" y="12"/>
                        <a:pt x="998" y="2"/>
                        <a:pt x="1070" y="14"/>
                      </a:cubicBezTo>
                      <a:cubicBezTo>
                        <a:pt x="1143" y="26"/>
                        <a:pt x="1215" y="84"/>
                        <a:pt x="1260" y="189"/>
                      </a:cubicBezTo>
                      <a:cubicBezTo>
                        <a:pt x="1270" y="262"/>
                        <a:pt x="1266" y="302"/>
                        <a:pt x="1266" y="302"/>
                      </a:cubicBezTo>
                      <a:lnTo>
                        <a:pt x="5" y="303"/>
                      </a:lnTo>
                      <a:close/>
                    </a:path>
                  </a:pathLst>
                </a:custGeom>
                <a:solidFill>
                  <a:schemeClr val="accent1">
                    <a:lumMod val="40000"/>
                    <a:lumOff val="60000"/>
                    <a:alpha val="50000"/>
                  </a:schemeClr>
                </a:solidFill>
                <a:ln>
                  <a:noFill/>
                </a:ln>
                <a:effectLst/>
                <a:extLst>
                  <a:ext uri="{91240B29-F687-4F45-9708-019B960494DF}">
                    <a14:hiddenLine xmlns:a14="http://schemas.microsoft.com/office/drawing/2010/main" w="38100"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600"/>
                </a:p>
              </p:txBody>
            </p:sp>
            <p:sp>
              <p:nvSpPr>
                <p:cNvPr id="113" name="文字方塊 112"/>
                <p:cNvSpPr txBox="1"/>
                <p:nvPr/>
              </p:nvSpPr>
              <p:spPr>
                <a:xfrm>
                  <a:off x="6732682" y="4014192"/>
                  <a:ext cx="2167967" cy="1316055"/>
                </a:xfrm>
                <a:prstGeom prst="rect">
                  <a:avLst/>
                </a:prstGeom>
                <a:noFill/>
              </p:spPr>
              <p:txBody>
                <a:bodyPr wrap="square" rtlCol="0">
                  <a:spAutoFit/>
                </a:bodyPr>
                <a:lstStyle/>
                <a:p>
                  <a:pPr marL="285750" indent="-285750" algn="just">
                    <a:buFont typeface="Arial" panose="020B0604020202020204" pitchFamily="34" charset="0"/>
                    <a:buChar char="•"/>
                  </a:pPr>
                  <a:r>
                    <a:rPr lang="zh-TW" altLang="en-US" dirty="0">
                      <a:latin typeface="標楷體" panose="03000509000000000000" pitchFamily="65" charset="-120"/>
                      <a:ea typeface="標楷體" panose="03000509000000000000" pitchFamily="65" charset="-120"/>
                    </a:rPr>
                    <a:t>由相關單位</a:t>
                  </a:r>
                  <a:r>
                    <a:rPr lang="zh-TW" altLang="en-US" dirty="0" smtClean="0">
                      <a:latin typeface="標楷體" panose="03000509000000000000" pitchFamily="65" charset="-120"/>
                      <a:ea typeface="標楷體" panose="03000509000000000000" pitchFamily="65" charset="-120"/>
                    </a:rPr>
                    <a:t>就所屬議題</a:t>
                  </a:r>
                  <a:r>
                    <a:rPr lang="zh-TW" altLang="en-US" dirty="0">
                      <a:latin typeface="標楷體" panose="03000509000000000000" pitchFamily="65" charset="-120"/>
                      <a:ea typeface="標楷體" panose="03000509000000000000" pitchFamily="65" charset="-120"/>
                    </a:rPr>
                    <a:t>向總統</a:t>
                  </a:r>
                  <a:r>
                    <a:rPr lang="zh-TW" altLang="en-US" dirty="0" smtClean="0">
                      <a:latin typeface="標楷體" panose="03000509000000000000" pitchFamily="65" charset="-120"/>
                      <a:ea typeface="標楷體" panose="03000509000000000000" pitchFamily="65" charset="-120"/>
                    </a:rPr>
                    <a:t>簡報，並由國發會撰擬紀錄</a:t>
                  </a:r>
                  <a:endParaRPr lang="en-US" altLang="zh-TW" dirty="0" smtClean="0">
                    <a:latin typeface="標楷體" panose="03000509000000000000" pitchFamily="65" charset="-120"/>
                    <a:ea typeface="標楷體" panose="03000509000000000000" pitchFamily="65" charset="-120"/>
                  </a:endParaRPr>
                </a:p>
              </p:txBody>
            </p:sp>
          </p:grpSp>
          <p:sp>
            <p:nvSpPr>
              <p:cNvPr id="92" name="Text Box 6"/>
              <p:cNvSpPr txBox="1">
                <a:spLocks noChangeArrowheads="1"/>
              </p:cNvSpPr>
              <p:nvPr/>
            </p:nvSpPr>
            <p:spPr bwMode="gray">
              <a:xfrm>
                <a:off x="10019499" y="3231009"/>
                <a:ext cx="2011363" cy="36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zh-TW" altLang="en-US" sz="2000" b="1" dirty="0" smtClean="0">
                    <a:solidFill>
                      <a:srgbClr val="1C1C1C"/>
                    </a:solidFill>
                    <a:latin typeface="標楷體" panose="03000509000000000000" pitchFamily="65" charset="-120"/>
                    <a:ea typeface="標楷體" panose="03000509000000000000" pitchFamily="65" charset="-120"/>
                  </a:rPr>
                  <a:t>會議召開</a:t>
                </a:r>
                <a:endParaRPr lang="en-US" altLang="zh-TW" sz="2000" b="1" dirty="0">
                  <a:solidFill>
                    <a:srgbClr val="1C1C1C"/>
                  </a:solidFill>
                  <a:latin typeface="標楷體" panose="03000509000000000000" pitchFamily="65" charset="-120"/>
                  <a:ea typeface="標楷體" panose="03000509000000000000" pitchFamily="65" charset="-120"/>
                </a:endParaRPr>
              </a:p>
            </p:txBody>
          </p:sp>
        </p:grpSp>
        <p:grpSp>
          <p:nvGrpSpPr>
            <p:cNvPr id="12" name="群組 11"/>
            <p:cNvGrpSpPr/>
            <p:nvPr/>
          </p:nvGrpSpPr>
          <p:grpSpPr>
            <a:xfrm>
              <a:off x="459664" y="3566097"/>
              <a:ext cx="2174771" cy="2192730"/>
              <a:chOff x="148790" y="3606042"/>
              <a:chExt cx="2174771" cy="2192730"/>
            </a:xfrm>
          </p:grpSpPr>
          <p:grpSp>
            <p:nvGrpSpPr>
              <p:cNvPr id="115" name="群組 114"/>
              <p:cNvGrpSpPr/>
              <p:nvPr/>
            </p:nvGrpSpPr>
            <p:grpSpPr>
              <a:xfrm>
                <a:off x="148790" y="3606042"/>
                <a:ext cx="2174771" cy="2192730"/>
                <a:chOff x="9923221" y="3254270"/>
                <a:chExt cx="2174771" cy="2192730"/>
              </a:xfrm>
            </p:grpSpPr>
            <p:sp>
              <p:nvSpPr>
                <p:cNvPr id="118" name="AutoShape 3"/>
                <p:cNvSpPr>
                  <a:spLocks noChangeArrowheads="1"/>
                </p:cNvSpPr>
                <p:nvPr/>
              </p:nvSpPr>
              <p:spPr bwMode="gray">
                <a:xfrm rot="5400000">
                  <a:off x="9914242" y="3263249"/>
                  <a:ext cx="2192730" cy="2174771"/>
                </a:xfrm>
                <a:prstGeom prst="roundRect">
                  <a:avLst>
                    <a:gd name="adj" fmla="val 19894"/>
                  </a:avLst>
                </a:prstGeom>
                <a:noFill/>
                <a:ln w="38100" algn="ctr">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600"/>
                </a:p>
              </p:txBody>
            </p:sp>
            <p:sp>
              <p:nvSpPr>
                <p:cNvPr id="117" name="Text Box 6"/>
                <p:cNvSpPr txBox="1">
                  <a:spLocks noChangeArrowheads="1"/>
                </p:cNvSpPr>
                <p:nvPr/>
              </p:nvSpPr>
              <p:spPr bwMode="gray">
                <a:xfrm>
                  <a:off x="10010885" y="3287120"/>
                  <a:ext cx="2011362" cy="36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zh-TW" altLang="en-US" sz="2000" b="1" dirty="0" smtClean="0">
                      <a:solidFill>
                        <a:srgbClr val="1C1C1C"/>
                      </a:solidFill>
                      <a:latin typeface="標楷體" panose="03000509000000000000" pitchFamily="65" charset="-120"/>
                      <a:ea typeface="標楷體" panose="03000509000000000000" pitchFamily="65" charset="-120"/>
                    </a:rPr>
                    <a:t>議題形成</a:t>
                  </a:r>
                  <a:endParaRPr lang="zh-TW" altLang="en-US" sz="2000" b="1" dirty="0">
                    <a:solidFill>
                      <a:srgbClr val="1C1C1C"/>
                    </a:solidFill>
                    <a:latin typeface="標楷體" panose="03000509000000000000" pitchFamily="65" charset="-120"/>
                    <a:ea typeface="標楷體" panose="03000509000000000000" pitchFamily="65" charset="-120"/>
                  </a:endParaRPr>
                </a:p>
              </p:txBody>
            </p:sp>
          </p:grpSp>
          <p:sp>
            <p:nvSpPr>
              <p:cNvPr id="121" name="文字方塊 120"/>
              <p:cNvSpPr txBox="1"/>
              <p:nvPr/>
            </p:nvSpPr>
            <p:spPr>
              <a:xfrm>
                <a:off x="204087" y="4118108"/>
                <a:ext cx="2028826" cy="1562815"/>
              </a:xfrm>
              <a:prstGeom prst="rect">
                <a:avLst/>
              </a:prstGeom>
              <a:noFill/>
            </p:spPr>
            <p:txBody>
              <a:bodyPr wrap="square" rtlCol="0">
                <a:spAutoFit/>
              </a:bodyPr>
              <a:lstStyle/>
              <a:p>
                <a:pPr marL="285750" indent="-285750" algn="just">
                  <a:buFont typeface="Arial" panose="020B0604020202020204" pitchFamily="34" charset="0"/>
                  <a:buChar char="•"/>
                </a:pPr>
                <a:r>
                  <a:rPr lang="zh-TW" altLang="en-US" dirty="0" smtClean="0">
                    <a:latin typeface="標楷體" panose="03000509000000000000" pitchFamily="65" charset="-120"/>
                    <a:ea typeface="標楷體" panose="03000509000000000000" pitchFamily="65" charset="-120"/>
                  </a:rPr>
                  <a:t>由國發會向相關單位蒐集議題陳送行政院討論</a:t>
                </a:r>
                <a:r>
                  <a:rPr lang="zh-TW" altLang="en-US" dirty="0">
                    <a:latin typeface="標楷體" panose="03000509000000000000" pitchFamily="65" charset="-120"/>
                    <a:ea typeface="標楷體" panose="03000509000000000000" pitchFamily="65" charset="-120"/>
                  </a:rPr>
                  <a:t>後</a:t>
                </a:r>
                <a:r>
                  <a:rPr lang="zh-TW" altLang="en-US" dirty="0" smtClean="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簽</a:t>
                </a:r>
                <a:r>
                  <a:rPr lang="zh-TW" altLang="en-US" dirty="0" smtClean="0">
                    <a:latin typeface="標楷體" panose="03000509000000000000" pitchFamily="65" charset="-120"/>
                    <a:ea typeface="標楷體" panose="03000509000000000000" pitchFamily="65" charset="-120"/>
                  </a:rPr>
                  <a:t>陳</a:t>
                </a:r>
                <a:r>
                  <a:rPr lang="zh-TW" altLang="en-US" dirty="0">
                    <a:latin typeface="標楷體" panose="03000509000000000000" pitchFamily="65" charset="-120"/>
                    <a:ea typeface="標楷體" panose="03000509000000000000" pitchFamily="65" charset="-120"/>
                  </a:rPr>
                  <a:t>院</a:t>
                </a:r>
                <a:r>
                  <a:rPr lang="zh-TW" altLang="en-US" dirty="0" smtClean="0">
                    <a:latin typeface="標楷體" panose="03000509000000000000" pitchFamily="65" charset="-120"/>
                    <a:ea typeface="標楷體" panose="03000509000000000000" pitchFamily="65" charset="-120"/>
                  </a:rPr>
                  <a:t>長核認</a:t>
                </a:r>
                <a:endParaRPr lang="zh-TW" altLang="en-US" dirty="0">
                  <a:latin typeface="標楷體" panose="03000509000000000000" pitchFamily="65" charset="-120"/>
                  <a:ea typeface="標楷體" panose="03000509000000000000" pitchFamily="65" charset="-120"/>
                </a:endParaRPr>
              </a:p>
            </p:txBody>
          </p:sp>
        </p:grpSp>
      </p:grpSp>
      <p:sp>
        <p:nvSpPr>
          <p:cNvPr id="125" name="圓角矩形 124"/>
          <p:cNvSpPr/>
          <p:nvPr/>
        </p:nvSpPr>
        <p:spPr>
          <a:xfrm>
            <a:off x="1565109" y="771111"/>
            <a:ext cx="7506464" cy="1274971"/>
          </a:xfrm>
          <a:prstGeom prst="roundRect">
            <a:avLst>
              <a:gd name="adj" fmla="val 5571"/>
            </a:avLst>
          </a:prstGeom>
          <a:ln w="19050">
            <a:solidFill>
              <a:srgbClr val="0070C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lIns="36000" tIns="0" rIns="36000" bIns="0" rtlCol="0" anchor="ctr"/>
          <a:lstStyle/>
          <a:p>
            <a:pPr marL="182563" indent="-182563" algn="just">
              <a:lnSpc>
                <a:spcPts val="2400"/>
              </a:lnSpc>
              <a:spcAft>
                <a:spcPts val="600"/>
              </a:spcAft>
              <a:buFont typeface="Arial" pitchFamily="34" charset="0"/>
              <a:buChar char="•"/>
            </a:pPr>
            <a:r>
              <a:rPr lang="zh-TW" altLang="en-US" dirty="0">
                <a:solidFill>
                  <a:schemeClr val="tx1"/>
                </a:solidFill>
                <a:latin typeface="標楷體" panose="03000509000000000000" pitchFamily="65" charset="-120"/>
                <a:ea typeface="標楷體" panose="03000509000000000000" pitchFamily="65" charset="-120"/>
              </a:rPr>
              <a:t>「財經月報</a:t>
            </a:r>
            <a:r>
              <a:rPr lang="zh-TW" altLang="en-US" dirty="0" smtClean="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之</a:t>
            </a:r>
            <a:r>
              <a:rPr lang="zh-TW" altLang="en-US" dirty="0" smtClean="0">
                <a:solidFill>
                  <a:schemeClr val="tx1"/>
                </a:solidFill>
                <a:latin typeface="標楷體" panose="03000509000000000000" pitchFamily="65" charset="-120"/>
                <a:ea typeface="標楷體" panose="03000509000000000000" pitchFamily="65" charset="-120"/>
              </a:rPr>
              <a:t>運作</a:t>
            </a:r>
            <a:r>
              <a:rPr lang="zh-TW" altLang="en-US" dirty="0">
                <a:solidFill>
                  <a:schemeClr val="tx1"/>
                </a:solidFill>
                <a:latin typeface="標楷體" panose="03000509000000000000" pitchFamily="65" charset="-120"/>
                <a:ea typeface="標楷體" panose="03000509000000000000" pitchFamily="65" charset="-120"/>
              </a:rPr>
              <a:t>具有「決策」功能，會議由總統擔任</a:t>
            </a:r>
            <a:r>
              <a:rPr lang="zh-TW" altLang="en-US" dirty="0" smtClean="0">
                <a:solidFill>
                  <a:schemeClr val="tx1"/>
                </a:solidFill>
                <a:latin typeface="標楷體" panose="03000509000000000000" pitchFamily="65" charset="-120"/>
                <a:ea typeface="標楷體" panose="03000509000000000000" pitchFamily="65" charset="-120"/>
              </a:rPr>
              <a:t>主席</a:t>
            </a:r>
            <a:r>
              <a:rPr lang="zh-TW" altLang="en-US" dirty="0">
                <a:solidFill>
                  <a:schemeClr val="tx1"/>
                </a:solidFill>
                <a:latin typeface="標楷體" panose="03000509000000000000" pitchFamily="65" charset="-120"/>
                <a:ea typeface="標楷體" panose="03000509000000000000" pitchFamily="65" charset="-120"/>
              </a:rPr>
              <a:t>。</a:t>
            </a:r>
            <a:r>
              <a:rPr lang="zh-TW" altLang="en-US" dirty="0" smtClean="0">
                <a:solidFill>
                  <a:schemeClr val="tx1"/>
                </a:solidFill>
                <a:latin typeface="標楷體" panose="03000509000000000000" pitchFamily="65" charset="-120"/>
                <a:ea typeface="標楷體" panose="03000509000000000000" pitchFamily="65" charset="-120"/>
              </a:rPr>
              <a:t>會議討論</a:t>
            </a:r>
            <a:r>
              <a:rPr lang="zh-TW" altLang="en-US" dirty="0">
                <a:solidFill>
                  <a:schemeClr val="tx1"/>
                </a:solidFill>
                <a:latin typeface="標楷體" panose="03000509000000000000" pitchFamily="65" charset="-120"/>
                <a:ea typeface="標楷體" panose="03000509000000000000" pitchFamily="65" charset="-120"/>
              </a:rPr>
              <a:t>「重大</a:t>
            </a:r>
            <a:r>
              <a:rPr lang="zh-TW" altLang="en-US" dirty="0" smtClean="0">
                <a:solidFill>
                  <a:schemeClr val="tx1"/>
                </a:solidFill>
                <a:latin typeface="標楷體" panose="03000509000000000000" pitchFamily="65" charset="-120"/>
                <a:ea typeface="標楷體" panose="03000509000000000000" pitchFamily="65" charset="-120"/>
              </a:rPr>
              <a:t>」的財經議題，例如攸關國家發展的大戰略、國家重大產業發展戰略、重大經濟危機之預防、涉及國家經濟安全等方面的議題</a:t>
            </a:r>
            <a:endParaRPr lang="en-US" altLang="zh-TW" dirty="0">
              <a:solidFill>
                <a:schemeClr val="tx1"/>
              </a:solidFill>
              <a:latin typeface="標楷體" panose="03000509000000000000" pitchFamily="65" charset="-120"/>
              <a:ea typeface="標楷體" panose="03000509000000000000" pitchFamily="65" charset="-120"/>
            </a:endParaRPr>
          </a:p>
        </p:txBody>
      </p:sp>
      <p:sp>
        <p:nvSpPr>
          <p:cNvPr id="126" name="圓角矩形 125"/>
          <p:cNvSpPr/>
          <p:nvPr/>
        </p:nvSpPr>
        <p:spPr>
          <a:xfrm>
            <a:off x="170697" y="1163536"/>
            <a:ext cx="1143781" cy="697118"/>
          </a:xfrm>
          <a:prstGeom prst="roundRect">
            <a:avLst>
              <a:gd name="adj" fmla="val 5571"/>
            </a:avLst>
          </a:prstGeom>
          <a:ln w="19050">
            <a:solidFill>
              <a:srgbClr val="0070C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lIns="36000" tIns="0" rIns="36000" bIns="0" rtlCol="0" anchor="ctr"/>
          <a:lstStyle/>
          <a:p>
            <a:pPr algn="ctr">
              <a:lnSpc>
                <a:spcPct val="130000"/>
              </a:lnSpc>
              <a:spcBef>
                <a:spcPts val="300"/>
              </a:spcBef>
              <a:spcAft>
                <a:spcPts val="300"/>
              </a:spcAft>
            </a:pPr>
            <a:r>
              <a:rPr lang="zh-TW" altLang="en-US" sz="2000" dirty="0" smtClean="0">
                <a:solidFill>
                  <a:schemeClr val="tx1"/>
                </a:solidFill>
                <a:latin typeface="標楷體" panose="03000509000000000000" pitchFamily="65" charset="-120"/>
                <a:ea typeface="標楷體" panose="03000509000000000000" pitchFamily="65" charset="-120"/>
              </a:rPr>
              <a:t>定  位</a:t>
            </a:r>
            <a:endParaRPr lang="en-US" altLang="zh-TW" sz="2000" dirty="0">
              <a:solidFill>
                <a:schemeClr val="tx1"/>
              </a:solidFill>
              <a:latin typeface="標楷體" panose="03000509000000000000" pitchFamily="65" charset="-120"/>
              <a:ea typeface="標楷體" panose="03000509000000000000" pitchFamily="65" charset="-120"/>
            </a:endParaRPr>
          </a:p>
        </p:txBody>
      </p:sp>
      <p:sp>
        <p:nvSpPr>
          <p:cNvPr id="85" name="圓角矩形 84"/>
          <p:cNvSpPr/>
          <p:nvPr/>
        </p:nvSpPr>
        <p:spPr>
          <a:xfrm>
            <a:off x="170696" y="4582896"/>
            <a:ext cx="1143781" cy="1229573"/>
          </a:xfrm>
          <a:prstGeom prst="roundRect">
            <a:avLst>
              <a:gd name="adj" fmla="val 5571"/>
            </a:avLst>
          </a:prstGeom>
          <a:ln w="19050">
            <a:solidFill>
              <a:srgbClr val="0070C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lIns="36000" tIns="0" rIns="36000" bIns="0" rtlCol="0" anchor="ctr"/>
          <a:lstStyle/>
          <a:p>
            <a:pPr>
              <a:lnSpc>
                <a:spcPct val="130000"/>
              </a:lnSpc>
              <a:spcBef>
                <a:spcPts val="300"/>
              </a:spcBef>
              <a:spcAft>
                <a:spcPts val="300"/>
              </a:spcAft>
            </a:pPr>
            <a:r>
              <a:rPr lang="zh-TW" altLang="en-US" sz="2000" dirty="0">
                <a:solidFill>
                  <a:schemeClr val="tx1"/>
                </a:solidFill>
                <a:latin typeface="標楷體" panose="03000509000000000000" pitchFamily="65" charset="-120"/>
                <a:ea typeface="標楷體" panose="03000509000000000000" pitchFamily="65" charset="-120"/>
              </a:rPr>
              <a:t>運作流程</a:t>
            </a:r>
            <a:endParaRPr lang="en-US" altLang="zh-TW" sz="2000" dirty="0">
              <a:solidFill>
                <a:schemeClr val="tx1"/>
              </a:solidFill>
              <a:latin typeface="標楷體" panose="03000509000000000000" pitchFamily="65" charset="-120"/>
              <a:ea typeface="標楷體" panose="03000509000000000000" pitchFamily="65" charset="-120"/>
            </a:endParaRPr>
          </a:p>
        </p:txBody>
      </p:sp>
      <p:sp>
        <p:nvSpPr>
          <p:cNvPr id="44" name="圓角矩形 43"/>
          <p:cNvSpPr/>
          <p:nvPr/>
        </p:nvSpPr>
        <p:spPr>
          <a:xfrm>
            <a:off x="1582915" y="3226105"/>
            <a:ext cx="7488658" cy="756000"/>
          </a:xfrm>
          <a:prstGeom prst="roundRect">
            <a:avLst>
              <a:gd name="adj" fmla="val 5571"/>
            </a:avLst>
          </a:prstGeom>
          <a:ln w="19050">
            <a:solidFill>
              <a:srgbClr val="0070C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lIns="36000" tIns="0" rIns="36000" bIns="0" rtlCol="0" anchor="ctr"/>
          <a:lstStyle/>
          <a:p>
            <a:pPr marL="174625" indent="-174625">
              <a:spcAft>
                <a:spcPts val="600"/>
              </a:spcAft>
              <a:buFont typeface="Arial" pitchFamily="34" charset="0"/>
              <a:buChar char="•"/>
            </a:pP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原則上每月於總統府召開 </a:t>
            </a: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次會議</a:t>
            </a:r>
            <a:endPar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174625" indent="-174625">
              <a:spcAft>
                <a:spcPts val="600"/>
              </a:spcAft>
              <a:buFont typeface="Arial" pitchFamily="34" charset="0"/>
              <a:buChar char="•"/>
            </a:pP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2009</a:t>
            </a: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年 </a:t>
            </a: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月至 </a:t>
            </a: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2016</a:t>
            </a: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年 </a:t>
            </a: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月，計召開 </a:t>
            </a: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69 </a:t>
            </a: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次會議</a:t>
            </a:r>
            <a:endPar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7" name="圓角矩形 86"/>
          <p:cNvSpPr/>
          <p:nvPr/>
        </p:nvSpPr>
        <p:spPr>
          <a:xfrm>
            <a:off x="170696" y="3317545"/>
            <a:ext cx="1143780" cy="546118"/>
          </a:xfrm>
          <a:prstGeom prst="roundRect">
            <a:avLst>
              <a:gd name="adj" fmla="val 5571"/>
            </a:avLst>
          </a:prstGeom>
          <a:ln w="19050">
            <a:solidFill>
              <a:srgbClr val="0070C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lIns="36000" tIns="0" rIns="36000" bIns="0" rtlCol="0" anchor="ctr"/>
          <a:lstStyle/>
          <a:p>
            <a:pPr>
              <a:lnSpc>
                <a:spcPct val="130000"/>
              </a:lnSpc>
              <a:spcBef>
                <a:spcPts val="300"/>
              </a:spcBef>
              <a:spcAft>
                <a:spcPts val="300"/>
              </a:spcAft>
            </a:pPr>
            <a:r>
              <a:rPr lang="zh-TW" altLang="en-US" sz="2000" dirty="0" smtClean="0">
                <a:solidFill>
                  <a:schemeClr val="tx1"/>
                </a:solidFill>
                <a:latin typeface="標楷體" panose="03000509000000000000" pitchFamily="65" charset="-120"/>
                <a:ea typeface="標楷體" panose="03000509000000000000" pitchFamily="65" charset="-120"/>
              </a:rPr>
              <a:t>時間地點</a:t>
            </a:r>
            <a:endParaRPr lang="en-US" altLang="zh-TW" sz="2000"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30487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231494" y="2272400"/>
            <a:ext cx="8912506" cy="1682791"/>
            <a:chOff x="358814" y="2333961"/>
            <a:chExt cx="8912506" cy="1682791"/>
          </a:xfrm>
        </p:grpSpPr>
        <p:sp>
          <p:nvSpPr>
            <p:cNvPr id="4" name="流程圖: 結束點 3"/>
            <p:cNvSpPr/>
            <p:nvPr/>
          </p:nvSpPr>
          <p:spPr>
            <a:xfrm>
              <a:off x="358814" y="2333961"/>
              <a:ext cx="8785185" cy="1682791"/>
            </a:xfrm>
            <a:prstGeom prst="flowChartTerminator">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48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p:cNvSpPr txBox="1"/>
            <p:nvPr/>
          </p:nvSpPr>
          <p:spPr>
            <a:xfrm>
              <a:off x="358814" y="2759856"/>
              <a:ext cx="8912506" cy="707886"/>
            </a:xfrm>
            <a:prstGeom prst="rect">
              <a:avLst/>
            </a:prstGeom>
            <a:noFill/>
          </p:spPr>
          <p:txBody>
            <a:bodyPr wrap="square" rtlCol="0">
              <a:spAutoFit/>
            </a:bodyPr>
            <a:lstStyle/>
            <a:p>
              <a:pPr algn="ctr"/>
              <a:r>
                <a:rPr lang="zh-TW" altLang="en-US" sz="40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參、財經月報討論</a:t>
              </a:r>
              <a:r>
                <a:rPr lang="zh-TW" altLang="en-US" sz="4000" b="1"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議題</a:t>
              </a:r>
              <a:endParaRPr lang="zh-TW" altLang="en-US" sz="40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spTree>
    <p:extLst>
      <p:ext uri="{BB962C8B-B14F-4D97-AF65-F5344CB8AC3E}">
        <p14:creationId xmlns:p14="http://schemas.microsoft.com/office/powerpoint/2010/main" val="1287317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2"/>
          <p:cNvSpPr txBox="1">
            <a:spLocks/>
          </p:cNvSpPr>
          <p:nvPr/>
        </p:nvSpPr>
        <p:spPr bwMode="auto">
          <a:xfrm>
            <a:off x="-10897" y="28809"/>
            <a:ext cx="8425543" cy="64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TW"/>
            </a:defPPr>
            <a:lvl1pPr marL="360000" algn="ctr">
              <a:lnSpc>
                <a:spcPct val="90000"/>
              </a:lnSpc>
              <a:spcBef>
                <a:spcPct val="0"/>
              </a:spcBef>
              <a:tabLst>
                <a:tab pos="2144713" algn="l"/>
              </a:tabLst>
              <a:defRPr kumimoji="1" sz="3200" b="1">
                <a:solidFill>
                  <a:srgbClr val="002060"/>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eaLnBrk="0" hangingPunct="0">
              <a:defRPr kumimoji="1">
                <a:latin typeface="Calibri" pitchFamily="34" charset="0"/>
                <a:ea typeface="新細明體" pitchFamily="18" charset="-120"/>
              </a:defRPr>
            </a:lvl2pPr>
            <a:lvl3pPr marL="1143000" indent="-228600" eaLnBrk="0" hangingPunct="0">
              <a:defRPr kumimoji="1">
                <a:latin typeface="Calibri" pitchFamily="34" charset="0"/>
                <a:ea typeface="新細明體" pitchFamily="18" charset="-120"/>
              </a:defRPr>
            </a:lvl3pPr>
            <a:lvl4pPr marL="1600200" indent="-228600" eaLnBrk="0" hangingPunct="0">
              <a:defRPr kumimoji="1">
                <a:latin typeface="Calibri" pitchFamily="34" charset="0"/>
                <a:ea typeface="新細明體" pitchFamily="18" charset="-120"/>
              </a:defRPr>
            </a:lvl4pPr>
            <a:lvl5pPr marL="2057400" indent="-228600" eaLnBrk="0" hangingPunct="0">
              <a:defRPr kumimoji="1">
                <a:latin typeface="Calibri" pitchFamily="34" charset="0"/>
                <a:ea typeface="新細明體" pitchFamily="18" charset="-120"/>
              </a:defRPr>
            </a:lvl5pPr>
            <a:lvl6pPr marL="2514600" indent="-228600" eaLnBrk="0" fontAlgn="base" hangingPunct="0">
              <a:spcBef>
                <a:spcPct val="0"/>
              </a:spcBef>
              <a:spcAft>
                <a:spcPct val="0"/>
              </a:spcAft>
              <a:defRPr kumimoji="1">
                <a:latin typeface="Calibri" pitchFamily="34" charset="0"/>
                <a:ea typeface="新細明體" pitchFamily="18" charset="-120"/>
              </a:defRPr>
            </a:lvl6pPr>
            <a:lvl7pPr marL="2971800" indent="-228600" eaLnBrk="0" fontAlgn="base" hangingPunct="0">
              <a:spcBef>
                <a:spcPct val="0"/>
              </a:spcBef>
              <a:spcAft>
                <a:spcPct val="0"/>
              </a:spcAft>
              <a:defRPr kumimoji="1">
                <a:latin typeface="Calibri" pitchFamily="34" charset="0"/>
                <a:ea typeface="新細明體" pitchFamily="18" charset="-120"/>
              </a:defRPr>
            </a:lvl7pPr>
            <a:lvl8pPr marL="3429000" indent="-228600" eaLnBrk="0" fontAlgn="base" hangingPunct="0">
              <a:spcBef>
                <a:spcPct val="0"/>
              </a:spcBef>
              <a:spcAft>
                <a:spcPct val="0"/>
              </a:spcAft>
              <a:defRPr kumimoji="1">
                <a:latin typeface="Calibri" pitchFamily="34" charset="0"/>
                <a:ea typeface="新細明體" pitchFamily="18" charset="-120"/>
              </a:defRPr>
            </a:lvl8pPr>
            <a:lvl9pPr marL="3886200" indent="-228600" eaLnBrk="0" fontAlgn="base" hangingPunct="0">
              <a:spcBef>
                <a:spcPct val="0"/>
              </a:spcBef>
              <a:spcAft>
                <a:spcPct val="0"/>
              </a:spcAft>
              <a:defRPr kumimoji="1">
                <a:latin typeface="Calibri" pitchFamily="34" charset="0"/>
                <a:ea typeface="新細明體" pitchFamily="18" charset="-120"/>
              </a:defRPr>
            </a:lvl9pPr>
          </a:lstStyle>
          <a:p>
            <a:r>
              <a:rPr lang="zh-TW" altLang="en-US" dirty="0" smtClean="0">
                <a:solidFill>
                  <a:schemeClr val="tx1"/>
                </a:solidFill>
              </a:rPr>
              <a:t>参、財經月報討論議題</a:t>
            </a:r>
            <a:r>
              <a:rPr lang="en-US" altLang="zh-TW" dirty="0" smtClean="0">
                <a:solidFill>
                  <a:schemeClr val="tx1"/>
                </a:solidFill>
              </a:rPr>
              <a:t>(1/2)</a:t>
            </a:r>
            <a:endParaRPr lang="zh-TW" altLang="en-US" sz="2800" dirty="0">
              <a:solidFill>
                <a:schemeClr val="tx1"/>
              </a:solidFill>
            </a:endParaRPr>
          </a:p>
        </p:txBody>
      </p:sp>
      <p:sp>
        <p:nvSpPr>
          <p:cNvPr id="93" name="文字方塊 1"/>
          <p:cNvSpPr txBox="1">
            <a:spLocks noChangeArrowheads="1"/>
          </p:cNvSpPr>
          <p:nvPr/>
        </p:nvSpPr>
        <p:spPr bwMode="auto">
          <a:xfrm>
            <a:off x="141514" y="626032"/>
            <a:ext cx="85256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marL="457200" indent="-457200" algn="just" hangingPunct="0">
              <a:spcBef>
                <a:spcPts val="1800"/>
              </a:spcBef>
              <a:spcAft>
                <a:spcPts val="600"/>
              </a:spcAft>
              <a:buSzPct val="80000"/>
              <a:buFont typeface="Wingdings" panose="05000000000000000000" pitchFamily="2" charset="2"/>
              <a:buChar char="u"/>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八年</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來，行政</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團隊除面對全球金融海嘯、歐債危機等短期景氣循環衝擊外，內外在結構性情勢變化亦亟待因應</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2" name="群組 1"/>
          <p:cNvGrpSpPr/>
          <p:nvPr/>
        </p:nvGrpSpPr>
        <p:grpSpPr>
          <a:xfrm>
            <a:off x="-197452" y="1218396"/>
            <a:ext cx="9012291" cy="5427681"/>
            <a:chOff x="-197452" y="1218396"/>
            <a:chExt cx="9012291" cy="5427681"/>
          </a:xfrm>
        </p:grpSpPr>
        <p:grpSp>
          <p:nvGrpSpPr>
            <p:cNvPr id="82" name="群組 81"/>
            <p:cNvGrpSpPr/>
            <p:nvPr/>
          </p:nvGrpSpPr>
          <p:grpSpPr>
            <a:xfrm rot="10800000">
              <a:off x="4526816" y="3655899"/>
              <a:ext cx="906462" cy="400050"/>
              <a:chOff x="2576513" y="3738563"/>
              <a:chExt cx="906462" cy="400050"/>
            </a:xfrm>
          </p:grpSpPr>
          <p:sp>
            <p:nvSpPr>
              <p:cNvPr id="83" name="Oval 7"/>
              <p:cNvSpPr>
                <a:spLocks noChangeArrowheads="1"/>
              </p:cNvSpPr>
              <p:nvPr/>
            </p:nvSpPr>
            <p:spPr bwMode="gray">
              <a:xfrm>
                <a:off x="3084513" y="3738563"/>
                <a:ext cx="398462" cy="400050"/>
              </a:xfrm>
              <a:prstGeom prst="ellipse">
                <a:avLst/>
              </a:prstGeom>
              <a:solidFill>
                <a:srgbClr val="FA59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87" name="AutoShape 8"/>
              <p:cNvSpPr>
                <a:spLocks noChangeArrowheads="1"/>
              </p:cNvSpPr>
              <p:nvPr/>
            </p:nvSpPr>
            <p:spPr bwMode="gray">
              <a:xfrm>
                <a:off x="2874963" y="3738563"/>
                <a:ext cx="201612" cy="387350"/>
              </a:xfrm>
              <a:prstGeom prst="moon">
                <a:avLst>
                  <a:gd name="adj" fmla="val 84019"/>
                </a:avLst>
              </a:prstGeom>
              <a:solidFill>
                <a:srgbClr val="FA5900">
                  <a:alpha val="7000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88" name="AutoShape 9"/>
              <p:cNvSpPr>
                <a:spLocks noChangeArrowheads="1"/>
              </p:cNvSpPr>
              <p:nvPr/>
            </p:nvSpPr>
            <p:spPr bwMode="gray">
              <a:xfrm>
                <a:off x="2727325" y="3738563"/>
                <a:ext cx="200025" cy="387350"/>
              </a:xfrm>
              <a:prstGeom prst="moon">
                <a:avLst>
                  <a:gd name="adj" fmla="val 50000"/>
                </a:avLst>
              </a:prstGeom>
              <a:solidFill>
                <a:srgbClr val="FA5900">
                  <a:alpha val="39999"/>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89" name="AutoShape 13"/>
              <p:cNvSpPr>
                <a:spLocks noChangeArrowheads="1"/>
              </p:cNvSpPr>
              <p:nvPr/>
            </p:nvSpPr>
            <p:spPr bwMode="gray">
              <a:xfrm>
                <a:off x="2576513" y="3738563"/>
                <a:ext cx="201612" cy="387350"/>
              </a:xfrm>
              <a:prstGeom prst="moon">
                <a:avLst>
                  <a:gd name="adj" fmla="val 50000"/>
                </a:avLst>
              </a:prstGeom>
              <a:solidFill>
                <a:srgbClr val="FA5900">
                  <a:alpha val="2000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94" name="群組 93"/>
            <p:cNvGrpSpPr/>
            <p:nvPr/>
          </p:nvGrpSpPr>
          <p:grpSpPr>
            <a:xfrm>
              <a:off x="5525472" y="1218396"/>
              <a:ext cx="3289367" cy="5427681"/>
              <a:chOff x="5256184" y="1218398"/>
              <a:chExt cx="3289367" cy="5427681"/>
            </a:xfrm>
          </p:grpSpPr>
          <p:pic>
            <p:nvPicPr>
              <p:cNvPr id="95" name="Picture 4" descr="D:\cychiu\Documents\_job\10009 APEC WES\own\taiwan golden.gif"/>
              <p:cNvPicPr>
                <a:picLocks noChangeAspect="1" noChangeArrowheads="1"/>
              </p:cNvPicPr>
              <p:nvPr/>
            </p:nvPicPr>
            <p:blipFill>
              <a:blip r:embed="rId2" cstate="print">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33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21073706">
                <a:off x="5256184" y="1218398"/>
                <a:ext cx="3289367" cy="5427681"/>
              </a:xfrm>
              <a:prstGeom prst="rect">
                <a:avLst/>
              </a:prstGeom>
              <a:noFill/>
              <a:extLst>
                <a:ext uri="{909E8E84-426E-40DD-AFC4-6F175D3DCCD1}">
                  <a14:hiddenFill xmlns:a14="http://schemas.microsoft.com/office/drawing/2010/main">
                    <a:solidFill>
                      <a:srgbClr val="FFFFFF"/>
                    </a:solidFill>
                  </a14:hiddenFill>
                </a:ext>
              </a:extLst>
            </p:spPr>
          </p:pic>
          <p:sp>
            <p:nvSpPr>
              <p:cNvPr id="96" name="文字方塊 95"/>
              <p:cNvSpPr txBox="1"/>
              <p:nvPr/>
            </p:nvSpPr>
            <p:spPr>
              <a:xfrm>
                <a:off x="5269586" y="2818790"/>
                <a:ext cx="2971589" cy="3093154"/>
              </a:xfrm>
              <a:prstGeom prst="rect">
                <a:avLst/>
              </a:prstGeom>
              <a:noFill/>
            </p:spPr>
            <p:txBody>
              <a:bodyPr wrap="square" rtlCol="0">
                <a:spAutoFit/>
              </a:bodyPr>
              <a:lstStyle/>
              <a:p>
                <a:pPr marL="285750" indent="-285750">
                  <a:spcBef>
                    <a:spcPts val="3000"/>
                  </a:spcBef>
                  <a:buFont typeface="Arial" panose="020B0604020202020204" pitchFamily="34" charset="0"/>
                  <a:buChar char="•"/>
                </a:pPr>
                <a:r>
                  <a:rPr kumimoji="1" lang="zh-TW" altLang="en-US" sz="2400" b="1" dirty="0" smtClean="0">
                    <a:solidFill>
                      <a:srgbClr val="009900"/>
                    </a:solidFill>
                    <a:latin typeface="標楷體" panose="03000509000000000000" pitchFamily="65" charset="-120"/>
                    <a:ea typeface="標楷體" panose="03000509000000000000" pitchFamily="65" charset="-120"/>
                  </a:rPr>
                  <a:t>結構轉型遭遇瓶頸</a:t>
                </a:r>
                <a:endParaRPr kumimoji="1" lang="en-US" altLang="zh-TW" sz="2400" b="1" dirty="0">
                  <a:solidFill>
                    <a:srgbClr val="009900"/>
                  </a:solidFill>
                  <a:latin typeface="標楷體" panose="03000509000000000000" pitchFamily="65" charset="-120"/>
                  <a:ea typeface="標楷體" panose="03000509000000000000" pitchFamily="65" charset="-120"/>
                </a:endParaRPr>
              </a:p>
              <a:p>
                <a:pPr marL="285750" indent="-285750">
                  <a:spcBef>
                    <a:spcPts val="3000"/>
                  </a:spcBef>
                  <a:buFont typeface="Arial" panose="020B0604020202020204" pitchFamily="34" charset="0"/>
                  <a:buChar char="•"/>
                </a:pPr>
                <a:r>
                  <a:rPr kumimoji="1" lang="zh-TW" altLang="en-US" sz="2400" b="1" dirty="0" smtClean="0">
                    <a:solidFill>
                      <a:srgbClr val="009900"/>
                    </a:solidFill>
                    <a:latin typeface="標楷體" panose="03000509000000000000" pitchFamily="65" charset="-120"/>
                    <a:ea typeface="標楷體" panose="03000509000000000000" pitchFamily="65" charset="-120"/>
                  </a:rPr>
                  <a:t>經貿僵局突破不易</a:t>
                </a:r>
                <a:endParaRPr kumimoji="1" lang="zh-TW" altLang="en-US" sz="2400" b="1" dirty="0">
                  <a:solidFill>
                    <a:srgbClr val="009900"/>
                  </a:solidFill>
                  <a:latin typeface="標楷體" panose="03000509000000000000" pitchFamily="65" charset="-120"/>
                  <a:ea typeface="標楷體" panose="03000509000000000000" pitchFamily="65" charset="-120"/>
                </a:endParaRPr>
              </a:p>
              <a:p>
                <a:pPr marL="285750" indent="-285750">
                  <a:spcBef>
                    <a:spcPts val="3000"/>
                  </a:spcBef>
                  <a:buFont typeface="Arial" panose="020B0604020202020204" pitchFamily="34" charset="0"/>
                  <a:buChar char="•"/>
                </a:pPr>
                <a:r>
                  <a:rPr lang="zh-TW" altLang="en-US" sz="2400" b="1" dirty="0" smtClean="0">
                    <a:solidFill>
                      <a:srgbClr val="009900"/>
                    </a:solidFill>
                    <a:latin typeface="標楷體" panose="03000509000000000000" pitchFamily="65" charset="-120"/>
                    <a:ea typeface="標楷體" panose="03000509000000000000" pitchFamily="65" charset="-120"/>
                  </a:rPr>
                  <a:t>高齡</a:t>
                </a:r>
                <a:r>
                  <a:rPr lang="zh-TW" altLang="en-US" sz="2400" b="1" dirty="0">
                    <a:solidFill>
                      <a:srgbClr val="009900"/>
                    </a:solidFill>
                    <a:latin typeface="標楷體" panose="03000509000000000000" pitchFamily="65" charset="-120"/>
                    <a:ea typeface="標楷體" panose="03000509000000000000" pitchFamily="65" charset="-120"/>
                  </a:rPr>
                  <a:t>化及少</a:t>
                </a:r>
                <a:r>
                  <a:rPr lang="zh-TW" altLang="en-US" sz="2400" b="1" dirty="0" smtClean="0">
                    <a:solidFill>
                      <a:srgbClr val="009900"/>
                    </a:solidFill>
                    <a:latin typeface="標楷體" panose="03000509000000000000" pitchFamily="65" charset="-120"/>
                    <a:ea typeface="標楷體" panose="03000509000000000000" pitchFamily="65" charset="-120"/>
                  </a:rPr>
                  <a:t>子</a:t>
                </a:r>
                <a:r>
                  <a:rPr lang="zh-TW" altLang="en-US" sz="2400" b="1" dirty="0">
                    <a:solidFill>
                      <a:srgbClr val="009900"/>
                    </a:solidFill>
                    <a:latin typeface="標楷體" panose="03000509000000000000" pitchFamily="65" charset="-120"/>
                    <a:ea typeface="標楷體" panose="03000509000000000000" pitchFamily="65" charset="-120"/>
                  </a:rPr>
                  <a:t>女</a:t>
                </a:r>
                <a:r>
                  <a:rPr lang="zh-TW" altLang="en-US" sz="2400" b="1" dirty="0" smtClean="0">
                    <a:solidFill>
                      <a:srgbClr val="009900"/>
                    </a:solidFill>
                    <a:latin typeface="標楷體" panose="03000509000000000000" pitchFamily="65" charset="-120"/>
                    <a:ea typeface="標楷體" panose="03000509000000000000" pitchFamily="65" charset="-120"/>
                  </a:rPr>
                  <a:t>化同時發生</a:t>
                </a:r>
                <a:endParaRPr lang="en-US" altLang="zh-TW" sz="2400" b="1" dirty="0" smtClean="0">
                  <a:solidFill>
                    <a:srgbClr val="009900"/>
                  </a:solidFill>
                  <a:latin typeface="標楷體" panose="03000509000000000000" pitchFamily="65" charset="-120"/>
                  <a:ea typeface="標楷體" panose="03000509000000000000" pitchFamily="65" charset="-120"/>
                </a:endParaRPr>
              </a:p>
              <a:p>
                <a:pPr marL="285750" indent="-285750">
                  <a:spcBef>
                    <a:spcPts val="3000"/>
                  </a:spcBef>
                  <a:buFont typeface="Arial" panose="020B0604020202020204" pitchFamily="34" charset="0"/>
                  <a:buChar char="•"/>
                </a:pPr>
                <a:r>
                  <a:rPr kumimoji="1" lang="zh-TW" altLang="en-US" sz="2400" b="1" dirty="0" smtClean="0">
                    <a:solidFill>
                      <a:srgbClr val="009900"/>
                    </a:solidFill>
                    <a:latin typeface="標楷體" panose="03000509000000000000" pitchFamily="65" charset="-120"/>
                    <a:ea typeface="標楷體" panose="03000509000000000000" pitchFamily="65" charset="-120"/>
                  </a:rPr>
                  <a:t>所得公</a:t>
                </a:r>
                <a:r>
                  <a:rPr kumimoji="1" lang="zh-TW" altLang="en-US" sz="2400" b="1" dirty="0">
                    <a:solidFill>
                      <a:srgbClr val="009900"/>
                    </a:solidFill>
                    <a:latin typeface="標楷體" panose="03000509000000000000" pitchFamily="65" charset="-120"/>
                    <a:ea typeface="標楷體" panose="03000509000000000000" pitchFamily="65" charset="-120"/>
                  </a:rPr>
                  <a:t>平</a:t>
                </a:r>
                <a:r>
                  <a:rPr kumimoji="1" lang="zh-TW" altLang="en-US" sz="2400" b="1" dirty="0" smtClean="0">
                    <a:solidFill>
                      <a:srgbClr val="009900"/>
                    </a:solidFill>
                    <a:latin typeface="標楷體" panose="03000509000000000000" pitchFamily="65" charset="-120"/>
                    <a:ea typeface="標楷體" panose="03000509000000000000" pitchFamily="65" charset="-120"/>
                  </a:rPr>
                  <a:t>分配問題</a:t>
                </a:r>
                <a:endParaRPr kumimoji="1" lang="zh-TW" altLang="en-US" sz="2400" b="1" dirty="0">
                  <a:solidFill>
                    <a:srgbClr val="009900"/>
                  </a:solidFill>
                  <a:latin typeface="標楷體" panose="03000509000000000000" pitchFamily="65" charset="-120"/>
                  <a:ea typeface="標楷體" panose="03000509000000000000" pitchFamily="65" charset="-120"/>
                </a:endParaRPr>
              </a:p>
            </p:txBody>
          </p:sp>
        </p:grpSp>
        <p:grpSp>
          <p:nvGrpSpPr>
            <p:cNvPr id="97" name="群組 96"/>
            <p:cNvGrpSpPr/>
            <p:nvPr/>
          </p:nvGrpSpPr>
          <p:grpSpPr>
            <a:xfrm>
              <a:off x="-197452" y="2193623"/>
              <a:ext cx="5250018" cy="3670854"/>
              <a:chOff x="786864" y="1615441"/>
              <a:chExt cx="7473216" cy="4377348"/>
            </a:xfrm>
            <a:solidFill>
              <a:schemeClr val="accent2">
                <a:lumMod val="20000"/>
                <a:lumOff val="80000"/>
              </a:schemeClr>
            </a:solidFill>
          </p:grpSpPr>
          <p:sp>
            <p:nvSpPr>
              <p:cNvPr id="98" name="Freeform 86"/>
              <p:cNvSpPr>
                <a:spLocks/>
              </p:cNvSpPr>
              <p:nvPr/>
            </p:nvSpPr>
            <p:spPr bwMode="gray">
              <a:xfrm>
                <a:off x="786864" y="1615441"/>
                <a:ext cx="3099905" cy="4377348"/>
              </a:xfrm>
              <a:custGeom>
                <a:avLst/>
                <a:gdLst>
                  <a:gd name="T0" fmla="*/ 1166 w 1280"/>
                  <a:gd name="T1" fmla="*/ 14 h 1782"/>
                  <a:gd name="T2" fmla="*/ 1060 w 1280"/>
                  <a:gd name="T3" fmla="*/ 40 h 1782"/>
                  <a:gd name="T4" fmla="*/ 916 w 1280"/>
                  <a:gd name="T5" fmla="*/ 14 h 1782"/>
                  <a:gd name="T6" fmla="*/ 728 w 1280"/>
                  <a:gd name="T7" fmla="*/ 64 h 1782"/>
                  <a:gd name="T8" fmla="*/ 656 w 1280"/>
                  <a:gd name="T9" fmla="*/ 102 h 1782"/>
                  <a:gd name="T10" fmla="*/ 670 w 1280"/>
                  <a:gd name="T11" fmla="*/ 148 h 1782"/>
                  <a:gd name="T12" fmla="*/ 546 w 1280"/>
                  <a:gd name="T13" fmla="*/ 90 h 1782"/>
                  <a:gd name="T14" fmla="*/ 576 w 1280"/>
                  <a:gd name="T15" fmla="*/ 120 h 1782"/>
                  <a:gd name="T16" fmla="*/ 536 w 1280"/>
                  <a:gd name="T17" fmla="*/ 132 h 1782"/>
                  <a:gd name="T18" fmla="*/ 578 w 1280"/>
                  <a:gd name="T19" fmla="*/ 170 h 1782"/>
                  <a:gd name="T20" fmla="*/ 622 w 1280"/>
                  <a:gd name="T21" fmla="*/ 174 h 1782"/>
                  <a:gd name="T22" fmla="*/ 664 w 1280"/>
                  <a:gd name="T23" fmla="*/ 234 h 1782"/>
                  <a:gd name="T24" fmla="*/ 522 w 1280"/>
                  <a:gd name="T25" fmla="*/ 284 h 1782"/>
                  <a:gd name="T26" fmla="*/ 344 w 1280"/>
                  <a:gd name="T27" fmla="*/ 262 h 1782"/>
                  <a:gd name="T28" fmla="*/ 72 w 1280"/>
                  <a:gd name="T29" fmla="*/ 246 h 1782"/>
                  <a:gd name="T30" fmla="*/ 36 w 1280"/>
                  <a:gd name="T31" fmla="*/ 352 h 1782"/>
                  <a:gd name="T32" fmla="*/ 62 w 1280"/>
                  <a:gd name="T33" fmla="*/ 418 h 1782"/>
                  <a:gd name="T34" fmla="*/ 82 w 1280"/>
                  <a:gd name="T35" fmla="*/ 454 h 1782"/>
                  <a:gd name="T36" fmla="*/ 112 w 1280"/>
                  <a:gd name="T37" fmla="*/ 406 h 1782"/>
                  <a:gd name="T38" fmla="*/ 132 w 1280"/>
                  <a:gd name="T39" fmla="*/ 400 h 1782"/>
                  <a:gd name="T40" fmla="*/ 170 w 1280"/>
                  <a:gd name="T41" fmla="*/ 402 h 1782"/>
                  <a:gd name="T42" fmla="*/ 230 w 1280"/>
                  <a:gd name="T43" fmla="*/ 436 h 1782"/>
                  <a:gd name="T44" fmla="*/ 310 w 1280"/>
                  <a:gd name="T45" fmla="*/ 508 h 1782"/>
                  <a:gd name="T46" fmla="*/ 384 w 1280"/>
                  <a:gd name="T47" fmla="*/ 704 h 1782"/>
                  <a:gd name="T48" fmla="*/ 470 w 1280"/>
                  <a:gd name="T49" fmla="*/ 796 h 1782"/>
                  <a:gd name="T50" fmla="*/ 552 w 1280"/>
                  <a:gd name="T51" fmla="*/ 912 h 1782"/>
                  <a:gd name="T52" fmla="*/ 710 w 1280"/>
                  <a:gd name="T53" fmla="*/ 1046 h 1782"/>
                  <a:gd name="T54" fmla="*/ 808 w 1280"/>
                  <a:gd name="T55" fmla="*/ 1288 h 1782"/>
                  <a:gd name="T56" fmla="*/ 796 w 1280"/>
                  <a:gd name="T57" fmla="*/ 1708 h 1782"/>
                  <a:gd name="T58" fmla="*/ 854 w 1280"/>
                  <a:gd name="T59" fmla="*/ 1662 h 1782"/>
                  <a:gd name="T60" fmla="*/ 880 w 1280"/>
                  <a:gd name="T61" fmla="*/ 1610 h 1782"/>
                  <a:gd name="T62" fmla="*/ 1042 w 1280"/>
                  <a:gd name="T63" fmla="*/ 1424 h 1782"/>
                  <a:gd name="T64" fmla="*/ 1144 w 1280"/>
                  <a:gd name="T65" fmla="*/ 1204 h 1782"/>
                  <a:gd name="T66" fmla="*/ 1014 w 1280"/>
                  <a:gd name="T67" fmla="*/ 1142 h 1782"/>
                  <a:gd name="T68" fmla="*/ 836 w 1280"/>
                  <a:gd name="T69" fmla="*/ 1040 h 1782"/>
                  <a:gd name="T70" fmla="*/ 734 w 1280"/>
                  <a:gd name="T71" fmla="*/ 1026 h 1782"/>
                  <a:gd name="T72" fmla="*/ 648 w 1280"/>
                  <a:gd name="T73" fmla="*/ 936 h 1782"/>
                  <a:gd name="T74" fmla="*/ 604 w 1280"/>
                  <a:gd name="T75" fmla="*/ 810 h 1782"/>
                  <a:gd name="T76" fmla="*/ 734 w 1280"/>
                  <a:gd name="T77" fmla="*/ 782 h 1782"/>
                  <a:gd name="T78" fmla="*/ 828 w 1280"/>
                  <a:gd name="T79" fmla="*/ 632 h 1782"/>
                  <a:gd name="T80" fmla="*/ 880 w 1280"/>
                  <a:gd name="T81" fmla="*/ 618 h 1782"/>
                  <a:gd name="T82" fmla="*/ 922 w 1280"/>
                  <a:gd name="T83" fmla="*/ 586 h 1782"/>
                  <a:gd name="T84" fmla="*/ 860 w 1280"/>
                  <a:gd name="T85" fmla="*/ 544 h 1782"/>
                  <a:gd name="T86" fmla="*/ 938 w 1280"/>
                  <a:gd name="T87" fmla="*/ 578 h 1782"/>
                  <a:gd name="T88" fmla="*/ 984 w 1280"/>
                  <a:gd name="T89" fmla="*/ 576 h 1782"/>
                  <a:gd name="T90" fmla="*/ 984 w 1280"/>
                  <a:gd name="T91" fmla="*/ 540 h 1782"/>
                  <a:gd name="T92" fmla="*/ 934 w 1280"/>
                  <a:gd name="T93" fmla="*/ 490 h 1782"/>
                  <a:gd name="T94" fmla="*/ 866 w 1280"/>
                  <a:gd name="T95" fmla="*/ 426 h 1782"/>
                  <a:gd name="T96" fmla="*/ 770 w 1280"/>
                  <a:gd name="T97" fmla="*/ 412 h 1782"/>
                  <a:gd name="T98" fmla="*/ 720 w 1280"/>
                  <a:gd name="T99" fmla="*/ 512 h 1782"/>
                  <a:gd name="T100" fmla="*/ 646 w 1280"/>
                  <a:gd name="T101" fmla="*/ 368 h 1782"/>
                  <a:gd name="T102" fmla="*/ 724 w 1280"/>
                  <a:gd name="T103" fmla="*/ 316 h 1782"/>
                  <a:gd name="T104" fmla="*/ 778 w 1280"/>
                  <a:gd name="T105" fmla="*/ 234 h 1782"/>
                  <a:gd name="T106" fmla="*/ 788 w 1280"/>
                  <a:gd name="T107" fmla="*/ 350 h 1782"/>
                  <a:gd name="T108" fmla="*/ 876 w 1280"/>
                  <a:gd name="T109" fmla="*/ 350 h 1782"/>
                  <a:gd name="T110" fmla="*/ 816 w 1280"/>
                  <a:gd name="T111" fmla="*/ 250 h 1782"/>
                  <a:gd name="T112" fmla="*/ 734 w 1280"/>
                  <a:gd name="T113" fmla="*/ 188 h 1782"/>
                  <a:gd name="T114" fmla="*/ 780 w 1280"/>
                  <a:gd name="T115" fmla="*/ 128 h 1782"/>
                  <a:gd name="T116" fmla="*/ 842 w 1280"/>
                  <a:gd name="T117" fmla="*/ 102 h 1782"/>
                  <a:gd name="T118" fmla="*/ 968 w 1280"/>
                  <a:gd name="T119" fmla="*/ 208 h 1782"/>
                  <a:gd name="T120" fmla="*/ 994 w 1280"/>
                  <a:gd name="T121" fmla="*/ 324 h 1782"/>
                  <a:gd name="T122" fmla="*/ 1154 w 1280"/>
                  <a:gd name="T123" fmla="*/ 308 h 1782"/>
                  <a:gd name="T124" fmla="*/ 1252 w 1280"/>
                  <a:gd name="T125" fmla="*/ 202 h 1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0" h="1782">
                    <a:moveTo>
                      <a:pt x="1214" y="64"/>
                    </a:moveTo>
                    <a:lnTo>
                      <a:pt x="1230" y="60"/>
                    </a:lnTo>
                    <a:lnTo>
                      <a:pt x="1244" y="54"/>
                    </a:lnTo>
                    <a:lnTo>
                      <a:pt x="1254" y="44"/>
                    </a:lnTo>
                    <a:lnTo>
                      <a:pt x="1256" y="30"/>
                    </a:lnTo>
                    <a:lnTo>
                      <a:pt x="1250" y="12"/>
                    </a:lnTo>
                    <a:lnTo>
                      <a:pt x="1238" y="22"/>
                    </a:lnTo>
                    <a:lnTo>
                      <a:pt x="1226" y="24"/>
                    </a:lnTo>
                    <a:lnTo>
                      <a:pt x="1212" y="20"/>
                    </a:lnTo>
                    <a:lnTo>
                      <a:pt x="1198" y="16"/>
                    </a:lnTo>
                    <a:lnTo>
                      <a:pt x="1184" y="14"/>
                    </a:lnTo>
                    <a:lnTo>
                      <a:pt x="1166" y="14"/>
                    </a:lnTo>
                    <a:lnTo>
                      <a:pt x="1146" y="16"/>
                    </a:lnTo>
                    <a:lnTo>
                      <a:pt x="1130" y="18"/>
                    </a:lnTo>
                    <a:lnTo>
                      <a:pt x="1116" y="16"/>
                    </a:lnTo>
                    <a:lnTo>
                      <a:pt x="1100" y="16"/>
                    </a:lnTo>
                    <a:lnTo>
                      <a:pt x="1086" y="14"/>
                    </a:lnTo>
                    <a:lnTo>
                      <a:pt x="1074" y="18"/>
                    </a:lnTo>
                    <a:lnTo>
                      <a:pt x="1070" y="20"/>
                    </a:lnTo>
                    <a:lnTo>
                      <a:pt x="1066" y="24"/>
                    </a:lnTo>
                    <a:lnTo>
                      <a:pt x="1064" y="30"/>
                    </a:lnTo>
                    <a:lnTo>
                      <a:pt x="1062" y="34"/>
                    </a:lnTo>
                    <a:lnTo>
                      <a:pt x="1060" y="38"/>
                    </a:lnTo>
                    <a:lnTo>
                      <a:pt x="1060" y="40"/>
                    </a:lnTo>
                    <a:lnTo>
                      <a:pt x="1036" y="44"/>
                    </a:lnTo>
                    <a:lnTo>
                      <a:pt x="1012" y="44"/>
                    </a:lnTo>
                    <a:lnTo>
                      <a:pt x="986" y="46"/>
                    </a:lnTo>
                    <a:lnTo>
                      <a:pt x="960" y="50"/>
                    </a:lnTo>
                    <a:lnTo>
                      <a:pt x="936" y="58"/>
                    </a:lnTo>
                    <a:lnTo>
                      <a:pt x="912" y="62"/>
                    </a:lnTo>
                    <a:lnTo>
                      <a:pt x="884" y="62"/>
                    </a:lnTo>
                    <a:lnTo>
                      <a:pt x="886" y="48"/>
                    </a:lnTo>
                    <a:lnTo>
                      <a:pt x="894" y="38"/>
                    </a:lnTo>
                    <a:lnTo>
                      <a:pt x="902" y="30"/>
                    </a:lnTo>
                    <a:lnTo>
                      <a:pt x="910" y="22"/>
                    </a:lnTo>
                    <a:lnTo>
                      <a:pt x="916" y="14"/>
                    </a:lnTo>
                    <a:lnTo>
                      <a:pt x="916" y="0"/>
                    </a:lnTo>
                    <a:lnTo>
                      <a:pt x="882" y="0"/>
                    </a:lnTo>
                    <a:lnTo>
                      <a:pt x="844" y="6"/>
                    </a:lnTo>
                    <a:lnTo>
                      <a:pt x="810" y="12"/>
                    </a:lnTo>
                    <a:lnTo>
                      <a:pt x="790" y="16"/>
                    </a:lnTo>
                    <a:lnTo>
                      <a:pt x="766" y="18"/>
                    </a:lnTo>
                    <a:lnTo>
                      <a:pt x="738" y="20"/>
                    </a:lnTo>
                    <a:lnTo>
                      <a:pt x="712" y="26"/>
                    </a:lnTo>
                    <a:lnTo>
                      <a:pt x="690" y="34"/>
                    </a:lnTo>
                    <a:lnTo>
                      <a:pt x="676" y="46"/>
                    </a:lnTo>
                    <a:lnTo>
                      <a:pt x="700" y="56"/>
                    </a:lnTo>
                    <a:lnTo>
                      <a:pt x="728" y="64"/>
                    </a:lnTo>
                    <a:lnTo>
                      <a:pt x="754" y="68"/>
                    </a:lnTo>
                    <a:lnTo>
                      <a:pt x="728" y="68"/>
                    </a:lnTo>
                    <a:lnTo>
                      <a:pt x="702" y="70"/>
                    </a:lnTo>
                    <a:lnTo>
                      <a:pt x="676" y="68"/>
                    </a:lnTo>
                    <a:lnTo>
                      <a:pt x="658" y="64"/>
                    </a:lnTo>
                    <a:lnTo>
                      <a:pt x="642" y="58"/>
                    </a:lnTo>
                    <a:lnTo>
                      <a:pt x="624" y="54"/>
                    </a:lnTo>
                    <a:lnTo>
                      <a:pt x="602" y="54"/>
                    </a:lnTo>
                    <a:lnTo>
                      <a:pt x="614" y="78"/>
                    </a:lnTo>
                    <a:lnTo>
                      <a:pt x="626" y="92"/>
                    </a:lnTo>
                    <a:lnTo>
                      <a:pt x="640" y="100"/>
                    </a:lnTo>
                    <a:lnTo>
                      <a:pt x="656" y="102"/>
                    </a:lnTo>
                    <a:lnTo>
                      <a:pt x="676" y="102"/>
                    </a:lnTo>
                    <a:lnTo>
                      <a:pt x="698" y="102"/>
                    </a:lnTo>
                    <a:lnTo>
                      <a:pt x="692" y="106"/>
                    </a:lnTo>
                    <a:lnTo>
                      <a:pt x="686" y="112"/>
                    </a:lnTo>
                    <a:lnTo>
                      <a:pt x="682" y="118"/>
                    </a:lnTo>
                    <a:lnTo>
                      <a:pt x="676" y="124"/>
                    </a:lnTo>
                    <a:lnTo>
                      <a:pt x="672" y="128"/>
                    </a:lnTo>
                    <a:lnTo>
                      <a:pt x="676" y="132"/>
                    </a:lnTo>
                    <a:lnTo>
                      <a:pt x="680" y="138"/>
                    </a:lnTo>
                    <a:lnTo>
                      <a:pt x="684" y="142"/>
                    </a:lnTo>
                    <a:lnTo>
                      <a:pt x="688" y="146"/>
                    </a:lnTo>
                    <a:lnTo>
                      <a:pt x="670" y="148"/>
                    </a:lnTo>
                    <a:lnTo>
                      <a:pt x="656" y="144"/>
                    </a:lnTo>
                    <a:lnTo>
                      <a:pt x="644" y="134"/>
                    </a:lnTo>
                    <a:lnTo>
                      <a:pt x="634" y="124"/>
                    </a:lnTo>
                    <a:lnTo>
                      <a:pt x="624" y="112"/>
                    </a:lnTo>
                    <a:lnTo>
                      <a:pt x="612" y="104"/>
                    </a:lnTo>
                    <a:lnTo>
                      <a:pt x="598" y="100"/>
                    </a:lnTo>
                    <a:lnTo>
                      <a:pt x="576" y="104"/>
                    </a:lnTo>
                    <a:lnTo>
                      <a:pt x="580" y="108"/>
                    </a:lnTo>
                    <a:lnTo>
                      <a:pt x="584" y="114"/>
                    </a:lnTo>
                    <a:lnTo>
                      <a:pt x="572" y="104"/>
                    </a:lnTo>
                    <a:lnTo>
                      <a:pt x="560" y="96"/>
                    </a:lnTo>
                    <a:lnTo>
                      <a:pt x="546" y="90"/>
                    </a:lnTo>
                    <a:lnTo>
                      <a:pt x="532" y="88"/>
                    </a:lnTo>
                    <a:lnTo>
                      <a:pt x="518" y="94"/>
                    </a:lnTo>
                    <a:lnTo>
                      <a:pt x="530" y="100"/>
                    </a:lnTo>
                    <a:lnTo>
                      <a:pt x="538" y="104"/>
                    </a:lnTo>
                    <a:lnTo>
                      <a:pt x="552" y="106"/>
                    </a:lnTo>
                    <a:lnTo>
                      <a:pt x="558" y="106"/>
                    </a:lnTo>
                    <a:lnTo>
                      <a:pt x="562" y="108"/>
                    </a:lnTo>
                    <a:lnTo>
                      <a:pt x="566" y="110"/>
                    </a:lnTo>
                    <a:lnTo>
                      <a:pt x="570" y="116"/>
                    </a:lnTo>
                    <a:lnTo>
                      <a:pt x="574" y="118"/>
                    </a:lnTo>
                    <a:lnTo>
                      <a:pt x="574" y="118"/>
                    </a:lnTo>
                    <a:lnTo>
                      <a:pt x="576" y="120"/>
                    </a:lnTo>
                    <a:lnTo>
                      <a:pt x="576" y="124"/>
                    </a:lnTo>
                    <a:lnTo>
                      <a:pt x="576" y="126"/>
                    </a:lnTo>
                    <a:lnTo>
                      <a:pt x="574" y="130"/>
                    </a:lnTo>
                    <a:lnTo>
                      <a:pt x="570" y="134"/>
                    </a:lnTo>
                    <a:lnTo>
                      <a:pt x="568" y="136"/>
                    </a:lnTo>
                    <a:lnTo>
                      <a:pt x="566" y="138"/>
                    </a:lnTo>
                    <a:lnTo>
                      <a:pt x="562" y="138"/>
                    </a:lnTo>
                    <a:lnTo>
                      <a:pt x="556" y="138"/>
                    </a:lnTo>
                    <a:lnTo>
                      <a:pt x="552" y="136"/>
                    </a:lnTo>
                    <a:lnTo>
                      <a:pt x="546" y="134"/>
                    </a:lnTo>
                    <a:lnTo>
                      <a:pt x="540" y="132"/>
                    </a:lnTo>
                    <a:lnTo>
                      <a:pt x="536" y="132"/>
                    </a:lnTo>
                    <a:lnTo>
                      <a:pt x="536" y="136"/>
                    </a:lnTo>
                    <a:lnTo>
                      <a:pt x="536" y="142"/>
                    </a:lnTo>
                    <a:lnTo>
                      <a:pt x="538" y="148"/>
                    </a:lnTo>
                    <a:lnTo>
                      <a:pt x="542" y="152"/>
                    </a:lnTo>
                    <a:lnTo>
                      <a:pt x="546" y="154"/>
                    </a:lnTo>
                    <a:lnTo>
                      <a:pt x="552" y="156"/>
                    </a:lnTo>
                    <a:lnTo>
                      <a:pt x="556" y="158"/>
                    </a:lnTo>
                    <a:lnTo>
                      <a:pt x="562" y="160"/>
                    </a:lnTo>
                    <a:lnTo>
                      <a:pt x="566" y="162"/>
                    </a:lnTo>
                    <a:lnTo>
                      <a:pt x="570" y="166"/>
                    </a:lnTo>
                    <a:lnTo>
                      <a:pt x="574" y="168"/>
                    </a:lnTo>
                    <a:lnTo>
                      <a:pt x="578" y="170"/>
                    </a:lnTo>
                    <a:lnTo>
                      <a:pt x="582" y="172"/>
                    </a:lnTo>
                    <a:lnTo>
                      <a:pt x="588" y="172"/>
                    </a:lnTo>
                    <a:lnTo>
                      <a:pt x="592" y="172"/>
                    </a:lnTo>
                    <a:lnTo>
                      <a:pt x="596" y="172"/>
                    </a:lnTo>
                    <a:lnTo>
                      <a:pt x="600" y="170"/>
                    </a:lnTo>
                    <a:lnTo>
                      <a:pt x="602" y="168"/>
                    </a:lnTo>
                    <a:lnTo>
                      <a:pt x="604" y="164"/>
                    </a:lnTo>
                    <a:lnTo>
                      <a:pt x="606" y="166"/>
                    </a:lnTo>
                    <a:lnTo>
                      <a:pt x="608" y="164"/>
                    </a:lnTo>
                    <a:lnTo>
                      <a:pt x="612" y="162"/>
                    </a:lnTo>
                    <a:lnTo>
                      <a:pt x="616" y="168"/>
                    </a:lnTo>
                    <a:lnTo>
                      <a:pt x="622" y="174"/>
                    </a:lnTo>
                    <a:lnTo>
                      <a:pt x="634" y="180"/>
                    </a:lnTo>
                    <a:lnTo>
                      <a:pt x="646" y="184"/>
                    </a:lnTo>
                    <a:lnTo>
                      <a:pt x="660" y="190"/>
                    </a:lnTo>
                    <a:lnTo>
                      <a:pt x="672" y="202"/>
                    </a:lnTo>
                    <a:lnTo>
                      <a:pt x="664" y="204"/>
                    </a:lnTo>
                    <a:lnTo>
                      <a:pt x="660" y="206"/>
                    </a:lnTo>
                    <a:lnTo>
                      <a:pt x="656" y="208"/>
                    </a:lnTo>
                    <a:lnTo>
                      <a:pt x="654" y="212"/>
                    </a:lnTo>
                    <a:lnTo>
                      <a:pt x="652" y="216"/>
                    </a:lnTo>
                    <a:lnTo>
                      <a:pt x="648" y="220"/>
                    </a:lnTo>
                    <a:lnTo>
                      <a:pt x="644" y="224"/>
                    </a:lnTo>
                    <a:lnTo>
                      <a:pt x="664" y="234"/>
                    </a:lnTo>
                    <a:lnTo>
                      <a:pt x="678" y="250"/>
                    </a:lnTo>
                    <a:lnTo>
                      <a:pt x="682" y="270"/>
                    </a:lnTo>
                    <a:lnTo>
                      <a:pt x="672" y="268"/>
                    </a:lnTo>
                    <a:lnTo>
                      <a:pt x="654" y="268"/>
                    </a:lnTo>
                    <a:lnTo>
                      <a:pt x="632" y="270"/>
                    </a:lnTo>
                    <a:lnTo>
                      <a:pt x="612" y="274"/>
                    </a:lnTo>
                    <a:lnTo>
                      <a:pt x="598" y="280"/>
                    </a:lnTo>
                    <a:lnTo>
                      <a:pt x="592" y="284"/>
                    </a:lnTo>
                    <a:lnTo>
                      <a:pt x="586" y="290"/>
                    </a:lnTo>
                    <a:lnTo>
                      <a:pt x="580" y="296"/>
                    </a:lnTo>
                    <a:lnTo>
                      <a:pt x="552" y="290"/>
                    </a:lnTo>
                    <a:lnTo>
                      <a:pt x="522" y="284"/>
                    </a:lnTo>
                    <a:lnTo>
                      <a:pt x="496" y="284"/>
                    </a:lnTo>
                    <a:lnTo>
                      <a:pt x="472" y="290"/>
                    </a:lnTo>
                    <a:lnTo>
                      <a:pt x="450" y="294"/>
                    </a:lnTo>
                    <a:lnTo>
                      <a:pt x="432" y="288"/>
                    </a:lnTo>
                    <a:lnTo>
                      <a:pt x="416" y="284"/>
                    </a:lnTo>
                    <a:lnTo>
                      <a:pt x="408" y="278"/>
                    </a:lnTo>
                    <a:lnTo>
                      <a:pt x="402" y="272"/>
                    </a:lnTo>
                    <a:lnTo>
                      <a:pt x="394" y="260"/>
                    </a:lnTo>
                    <a:lnTo>
                      <a:pt x="384" y="256"/>
                    </a:lnTo>
                    <a:lnTo>
                      <a:pt x="372" y="254"/>
                    </a:lnTo>
                    <a:lnTo>
                      <a:pt x="358" y="258"/>
                    </a:lnTo>
                    <a:lnTo>
                      <a:pt x="344" y="262"/>
                    </a:lnTo>
                    <a:lnTo>
                      <a:pt x="330" y="266"/>
                    </a:lnTo>
                    <a:lnTo>
                      <a:pt x="306" y="272"/>
                    </a:lnTo>
                    <a:lnTo>
                      <a:pt x="292" y="272"/>
                    </a:lnTo>
                    <a:lnTo>
                      <a:pt x="280" y="270"/>
                    </a:lnTo>
                    <a:lnTo>
                      <a:pt x="270" y="266"/>
                    </a:lnTo>
                    <a:lnTo>
                      <a:pt x="260" y="260"/>
                    </a:lnTo>
                    <a:lnTo>
                      <a:pt x="248" y="252"/>
                    </a:lnTo>
                    <a:lnTo>
                      <a:pt x="228" y="244"/>
                    </a:lnTo>
                    <a:lnTo>
                      <a:pt x="196" y="236"/>
                    </a:lnTo>
                    <a:lnTo>
                      <a:pt x="156" y="234"/>
                    </a:lnTo>
                    <a:lnTo>
                      <a:pt x="114" y="238"/>
                    </a:lnTo>
                    <a:lnTo>
                      <a:pt x="72" y="246"/>
                    </a:lnTo>
                    <a:lnTo>
                      <a:pt x="34" y="256"/>
                    </a:lnTo>
                    <a:lnTo>
                      <a:pt x="4" y="272"/>
                    </a:lnTo>
                    <a:lnTo>
                      <a:pt x="6" y="276"/>
                    </a:lnTo>
                    <a:lnTo>
                      <a:pt x="8" y="280"/>
                    </a:lnTo>
                    <a:lnTo>
                      <a:pt x="22" y="284"/>
                    </a:lnTo>
                    <a:lnTo>
                      <a:pt x="32" y="294"/>
                    </a:lnTo>
                    <a:lnTo>
                      <a:pt x="40" y="306"/>
                    </a:lnTo>
                    <a:lnTo>
                      <a:pt x="44" y="322"/>
                    </a:lnTo>
                    <a:lnTo>
                      <a:pt x="22" y="326"/>
                    </a:lnTo>
                    <a:lnTo>
                      <a:pt x="0" y="334"/>
                    </a:lnTo>
                    <a:lnTo>
                      <a:pt x="16" y="346"/>
                    </a:lnTo>
                    <a:lnTo>
                      <a:pt x="36" y="352"/>
                    </a:lnTo>
                    <a:lnTo>
                      <a:pt x="56" y="358"/>
                    </a:lnTo>
                    <a:lnTo>
                      <a:pt x="56" y="358"/>
                    </a:lnTo>
                    <a:lnTo>
                      <a:pt x="56" y="358"/>
                    </a:lnTo>
                    <a:lnTo>
                      <a:pt x="30" y="364"/>
                    </a:lnTo>
                    <a:lnTo>
                      <a:pt x="4" y="372"/>
                    </a:lnTo>
                    <a:lnTo>
                      <a:pt x="10" y="392"/>
                    </a:lnTo>
                    <a:lnTo>
                      <a:pt x="20" y="404"/>
                    </a:lnTo>
                    <a:lnTo>
                      <a:pt x="34" y="408"/>
                    </a:lnTo>
                    <a:lnTo>
                      <a:pt x="48" y="406"/>
                    </a:lnTo>
                    <a:lnTo>
                      <a:pt x="54" y="410"/>
                    </a:lnTo>
                    <a:lnTo>
                      <a:pt x="58" y="412"/>
                    </a:lnTo>
                    <a:lnTo>
                      <a:pt x="62" y="418"/>
                    </a:lnTo>
                    <a:lnTo>
                      <a:pt x="64" y="422"/>
                    </a:lnTo>
                    <a:lnTo>
                      <a:pt x="64" y="428"/>
                    </a:lnTo>
                    <a:lnTo>
                      <a:pt x="62" y="432"/>
                    </a:lnTo>
                    <a:lnTo>
                      <a:pt x="54" y="440"/>
                    </a:lnTo>
                    <a:lnTo>
                      <a:pt x="44" y="448"/>
                    </a:lnTo>
                    <a:lnTo>
                      <a:pt x="36" y="458"/>
                    </a:lnTo>
                    <a:lnTo>
                      <a:pt x="34" y="470"/>
                    </a:lnTo>
                    <a:lnTo>
                      <a:pt x="44" y="468"/>
                    </a:lnTo>
                    <a:lnTo>
                      <a:pt x="56" y="464"/>
                    </a:lnTo>
                    <a:lnTo>
                      <a:pt x="66" y="460"/>
                    </a:lnTo>
                    <a:lnTo>
                      <a:pt x="76" y="458"/>
                    </a:lnTo>
                    <a:lnTo>
                      <a:pt x="82" y="454"/>
                    </a:lnTo>
                    <a:lnTo>
                      <a:pt x="90" y="448"/>
                    </a:lnTo>
                    <a:lnTo>
                      <a:pt x="94" y="442"/>
                    </a:lnTo>
                    <a:lnTo>
                      <a:pt x="96" y="438"/>
                    </a:lnTo>
                    <a:lnTo>
                      <a:pt x="96" y="434"/>
                    </a:lnTo>
                    <a:lnTo>
                      <a:pt x="98" y="428"/>
                    </a:lnTo>
                    <a:lnTo>
                      <a:pt x="98" y="422"/>
                    </a:lnTo>
                    <a:lnTo>
                      <a:pt x="98" y="420"/>
                    </a:lnTo>
                    <a:lnTo>
                      <a:pt x="98" y="416"/>
                    </a:lnTo>
                    <a:lnTo>
                      <a:pt x="100" y="414"/>
                    </a:lnTo>
                    <a:lnTo>
                      <a:pt x="102" y="412"/>
                    </a:lnTo>
                    <a:lnTo>
                      <a:pt x="106" y="410"/>
                    </a:lnTo>
                    <a:lnTo>
                      <a:pt x="112" y="406"/>
                    </a:lnTo>
                    <a:lnTo>
                      <a:pt x="116" y="400"/>
                    </a:lnTo>
                    <a:lnTo>
                      <a:pt x="120" y="396"/>
                    </a:lnTo>
                    <a:lnTo>
                      <a:pt x="124" y="392"/>
                    </a:lnTo>
                    <a:lnTo>
                      <a:pt x="124" y="390"/>
                    </a:lnTo>
                    <a:lnTo>
                      <a:pt x="128" y="388"/>
                    </a:lnTo>
                    <a:lnTo>
                      <a:pt x="130" y="388"/>
                    </a:lnTo>
                    <a:lnTo>
                      <a:pt x="134" y="388"/>
                    </a:lnTo>
                    <a:lnTo>
                      <a:pt x="136" y="390"/>
                    </a:lnTo>
                    <a:lnTo>
                      <a:pt x="136" y="392"/>
                    </a:lnTo>
                    <a:lnTo>
                      <a:pt x="136" y="394"/>
                    </a:lnTo>
                    <a:lnTo>
                      <a:pt x="134" y="398"/>
                    </a:lnTo>
                    <a:lnTo>
                      <a:pt x="132" y="400"/>
                    </a:lnTo>
                    <a:lnTo>
                      <a:pt x="130" y="404"/>
                    </a:lnTo>
                    <a:lnTo>
                      <a:pt x="130" y="406"/>
                    </a:lnTo>
                    <a:lnTo>
                      <a:pt x="130" y="408"/>
                    </a:lnTo>
                    <a:lnTo>
                      <a:pt x="134" y="408"/>
                    </a:lnTo>
                    <a:lnTo>
                      <a:pt x="138" y="406"/>
                    </a:lnTo>
                    <a:lnTo>
                      <a:pt x="144" y="402"/>
                    </a:lnTo>
                    <a:lnTo>
                      <a:pt x="148" y="400"/>
                    </a:lnTo>
                    <a:lnTo>
                      <a:pt x="154" y="398"/>
                    </a:lnTo>
                    <a:lnTo>
                      <a:pt x="160" y="396"/>
                    </a:lnTo>
                    <a:lnTo>
                      <a:pt x="164" y="398"/>
                    </a:lnTo>
                    <a:lnTo>
                      <a:pt x="168" y="400"/>
                    </a:lnTo>
                    <a:lnTo>
                      <a:pt x="170" y="402"/>
                    </a:lnTo>
                    <a:lnTo>
                      <a:pt x="174" y="406"/>
                    </a:lnTo>
                    <a:lnTo>
                      <a:pt x="178" y="410"/>
                    </a:lnTo>
                    <a:lnTo>
                      <a:pt x="182" y="412"/>
                    </a:lnTo>
                    <a:lnTo>
                      <a:pt x="186" y="416"/>
                    </a:lnTo>
                    <a:lnTo>
                      <a:pt x="192" y="418"/>
                    </a:lnTo>
                    <a:lnTo>
                      <a:pt x="198" y="418"/>
                    </a:lnTo>
                    <a:lnTo>
                      <a:pt x="204" y="418"/>
                    </a:lnTo>
                    <a:lnTo>
                      <a:pt x="212" y="420"/>
                    </a:lnTo>
                    <a:lnTo>
                      <a:pt x="218" y="422"/>
                    </a:lnTo>
                    <a:lnTo>
                      <a:pt x="222" y="426"/>
                    </a:lnTo>
                    <a:lnTo>
                      <a:pt x="226" y="430"/>
                    </a:lnTo>
                    <a:lnTo>
                      <a:pt x="230" y="436"/>
                    </a:lnTo>
                    <a:lnTo>
                      <a:pt x="238" y="446"/>
                    </a:lnTo>
                    <a:lnTo>
                      <a:pt x="248" y="456"/>
                    </a:lnTo>
                    <a:lnTo>
                      <a:pt x="260" y="464"/>
                    </a:lnTo>
                    <a:lnTo>
                      <a:pt x="274" y="476"/>
                    </a:lnTo>
                    <a:lnTo>
                      <a:pt x="288" y="486"/>
                    </a:lnTo>
                    <a:lnTo>
                      <a:pt x="292" y="488"/>
                    </a:lnTo>
                    <a:lnTo>
                      <a:pt x="298" y="490"/>
                    </a:lnTo>
                    <a:lnTo>
                      <a:pt x="302" y="492"/>
                    </a:lnTo>
                    <a:lnTo>
                      <a:pt x="306" y="494"/>
                    </a:lnTo>
                    <a:lnTo>
                      <a:pt x="308" y="498"/>
                    </a:lnTo>
                    <a:lnTo>
                      <a:pt x="310" y="502"/>
                    </a:lnTo>
                    <a:lnTo>
                      <a:pt x="310" y="508"/>
                    </a:lnTo>
                    <a:lnTo>
                      <a:pt x="312" y="512"/>
                    </a:lnTo>
                    <a:lnTo>
                      <a:pt x="320" y="530"/>
                    </a:lnTo>
                    <a:lnTo>
                      <a:pt x="330" y="546"/>
                    </a:lnTo>
                    <a:lnTo>
                      <a:pt x="334" y="552"/>
                    </a:lnTo>
                    <a:lnTo>
                      <a:pt x="340" y="558"/>
                    </a:lnTo>
                    <a:lnTo>
                      <a:pt x="348" y="562"/>
                    </a:lnTo>
                    <a:lnTo>
                      <a:pt x="350" y="598"/>
                    </a:lnTo>
                    <a:lnTo>
                      <a:pt x="354" y="634"/>
                    </a:lnTo>
                    <a:lnTo>
                      <a:pt x="362" y="668"/>
                    </a:lnTo>
                    <a:lnTo>
                      <a:pt x="368" y="678"/>
                    </a:lnTo>
                    <a:lnTo>
                      <a:pt x="376" y="692"/>
                    </a:lnTo>
                    <a:lnTo>
                      <a:pt x="384" y="704"/>
                    </a:lnTo>
                    <a:lnTo>
                      <a:pt x="390" y="714"/>
                    </a:lnTo>
                    <a:lnTo>
                      <a:pt x="394" y="716"/>
                    </a:lnTo>
                    <a:lnTo>
                      <a:pt x="400" y="718"/>
                    </a:lnTo>
                    <a:lnTo>
                      <a:pt x="406" y="720"/>
                    </a:lnTo>
                    <a:lnTo>
                      <a:pt x="410" y="722"/>
                    </a:lnTo>
                    <a:lnTo>
                      <a:pt x="416" y="722"/>
                    </a:lnTo>
                    <a:lnTo>
                      <a:pt x="418" y="724"/>
                    </a:lnTo>
                    <a:lnTo>
                      <a:pt x="428" y="740"/>
                    </a:lnTo>
                    <a:lnTo>
                      <a:pt x="434" y="758"/>
                    </a:lnTo>
                    <a:lnTo>
                      <a:pt x="442" y="774"/>
                    </a:lnTo>
                    <a:lnTo>
                      <a:pt x="454" y="788"/>
                    </a:lnTo>
                    <a:lnTo>
                      <a:pt x="470" y="796"/>
                    </a:lnTo>
                    <a:lnTo>
                      <a:pt x="486" y="806"/>
                    </a:lnTo>
                    <a:lnTo>
                      <a:pt x="498" y="818"/>
                    </a:lnTo>
                    <a:lnTo>
                      <a:pt x="502" y="830"/>
                    </a:lnTo>
                    <a:lnTo>
                      <a:pt x="502" y="844"/>
                    </a:lnTo>
                    <a:lnTo>
                      <a:pt x="502" y="856"/>
                    </a:lnTo>
                    <a:lnTo>
                      <a:pt x="506" y="868"/>
                    </a:lnTo>
                    <a:lnTo>
                      <a:pt x="514" y="874"/>
                    </a:lnTo>
                    <a:lnTo>
                      <a:pt x="524" y="878"/>
                    </a:lnTo>
                    <a:lnTo>
                      <a:pt x="534" y="880"/>
                    </a:lnTo>
                    <a:lnTo>
                      <a:pt x="544" y="888"/>
                    </a:lnTo>
                    <a:lnTo>
                      <a:pt x="550" y="900"/>
                    </a:lnTo>
                    <a:lnTo>
                      <a:pt x="552" y="912"/>
                    </a:lnTo>
                    <a:lnTo>
                      <a:pt x="556" y="924"/>
                    </a:lnTo>
                    <a:lnTo>
                      <a:pt x="566" y="938"/>
                    </a:lnTo>
                    <a:lnTo>
                      <a:pt x="576" y="944"/>
                    </a:lnTo>
                    <a:lnTo>
                      <a:pt x="586" y="946"/>
                    </a:lnTo>
                    <a:lnTo>
                      <a:pt x="594" y="948"/>
                    </a:lnTo>
                    <a:lnTo>
                      <a:pt x="604" y="950"/>
                    </a:lnTo>
                    <a:lnTo>
                      <a:pt x="626" y="958"/>
                    </a:lnTo>
                    <a:lnTo>
                      <a:pt x="648" y="968"/>
                    </a:lnTo>
                    <a:lnTo>
                      <a:pt x="670" y="982"/>
                    </a:lnTo>
                    <a:lnTo>
                      <a:pt x="688" y="1000"/>
                    </a:lnTo>
                    <a:lnTo>
                      <a:pt x="702" y="1020"/>
                    </a:lnTo>
                    <a:lnTo>
                      <a:pt x="710" y="1046"/>
                    </a:lnTo>
                    <a:lnTo>
                      <a:pt x="738" y="1054"/>
                    </a:lnTo>
                    <a:lnTo>
                      <a:pt x="756" y="1062"/>
                    </a:lnTo>
                    <a:lnTo>
                      <a:pt x="766" y="1072"/>
                    </a:lnTo>
                    <a:lnTo>
                      <a:pt x="768" y="1084"/>
                    </a:lnTo>
                    <a:lnTo>
                      <a:pt x="766" y="1104"/>
                    </a:lnTo>
                    <a:lnTo>
                      <a:pt x="758" y="1130"/>
                    </a:lnTo>
                    <a:lnTo>
                      <a:pt x="754" y="1160"/>
                    </a:lnTo>
                    <a:lnTo>
                      <a:pt x="754" y="1184"/>
                    </a:lnTo>
                    <a:lnTo>
                      <a:pt x="760" y="1206"/>
                    </a:lnTo>
                    <a:lnTo>
                      <a:pt x="770" y="1226"/>
                    </a:lnTo>
                    <a:lnTo>
                      <a:pt x="784" y="1248"/>
                    </a:lnTo>
                    <a:lnTo>
                      <a:pt x="808" y="1288"/>
                    </a:lnTo>
                    <a:lnTo>
                      <a:pt x="828" y="1326"/>
                    </a:lnTo>
                    <a:lnTo>
                      <a:pt x="844" y="1364"/>
                    </a:lnTo>
                    <a:lnTo>
                      <a:pt x="850" y="1406"/>
                    </a:lnTo>
                    <a:lnTo>
                      <a:pt x="848" y="1444"/>
                    </a:lnTo>
                    <a:lnTo>
                      <a:pt x="840" y="1482"/>
                    </a:lnTo>
                    <a:lnTo>
                      <a:pt x="828" y="1518"/>
                    </a:lnTo>
                    <a:lnTo>
                      <a:pt x="820" y="1558"/>
                    </a:lnTo>
                    <a:lnTo>
                      <a:pt x="816" y="1598"/>
                    </a:lnTo>
                    <a:lnTo>
                      <a:pt x="814" y="1636"/>
                    </a:lnTo>
                    <a:lnTo>
                      <a:pt x="808" y="1660"/>
                    </a:lnTo>
                    <a:lnTo>
                      <a:pt x="800" y="1684"/>
                    </a:lnTo>
                    <a:lnTo>
                      <a:pt x="796" y="1708"/>
                    </a:lnTo>
                    <a:lnTo>
                      <a:pt x="796" y="1734"/>
                    </a:lnTo>
                    <a:lnTo>
                      <a:pt x="804" y="1762"/>
                    </a:lnTo>
                    <a:lnTo>
                      <a:pt x="814" y="1776"/>
                    </a:lnTo>
                    <a:lnTo>
                      <a:pt x="824" y="1782"/>
                    </a:lnTo>
                    <a:lnTo>
                      <a:pt x="836" y="1780"/>
                    </a:lnTo>
                    <a:lnTo>
                      <a:pt x="846" y="1772"/>
                    </a:lnTo>
                    <a:lnTo>
                      <a:pt x="854" y="1758"/>
                    </a:lnTo>
                    <a:lnTo>
                      <a:pt x="858" y="1740"/>
                    </a:lnTo>
                    <a:lnTo>
                      <a:pt x="860" y="1720"/>
                    </a:lnTo>
                    <a:lnTo>
                      <a:pt x="858" y="1704"/>
                    </a:lnTo>
                    <a:lnTo>
                      <a:pt x="852" y="1684"/>
                    </a:lnTo>
                    <a:lnTo>
                      <a:pt x="854" y="1662"/>
                    </a:lnTo>
                    <a:lnTo>
                      <a:pt x="856" y="1658"/>
                    </a:lnTo>
                    <a:lnTo>
                      <a:pt x="860" y="1654"/>
                    </a:lnTo>
                    <a:lnTo>
                      <a:pt x="864" y="1652"/>
                    </a:lnTo>
                    <a:lnTo>
                      <a:pt x="868" y="1650"/>
                    </a:lnTo>
                    <a:lnTo>
                      <a:pt x="872" y="1646"/>
                    </a:lnTo>
                    <a:lnTo>
                      <a:pt x="876" y="1642"/>
                    </a:lnTo>
                    <a:lnTo>
                      <a:pt x="876" y="1638"/>
                    </a:lnTo>
                    <a:lnTo>
                      <a:pt x="878" y="1632"/>
                    </a:lnTo>
                    <a:lnTo>
                      <a:pt x="878" y="1626"/>
                    </a:lnTo>
                    <a:lnTo>
                      <a:pt x="878" y="1620"/>
                    </a:lnTo>
                    <a:lnTo>
                      <a:pt x="878" y="1614"/>
                    </a:lnTo>
                    <a:lnTo>
                      <a:pt x="880" y="1610"/>
                    </a:lnTo>
                    <a:lnTo>
                      <a:pt x="888" y="1600"/>
                    </a:lnTo>
                    <a:lnTo>
                      <a:pt x="902" y="1588"/>
                    </a:lnTo>
                    <a:lnTo>
                      <a:pt x="914" y="1578"/>
                    </a:lnTo>
                    <a:lnTo>
                      <a:pt x="928" y="1566"/>
                    </a:lnTo>
                    <a:lnTo>
                      <a:pt x="936" y="1556"/>
                    </a:lnTo>
                    <a:lnTo>
                      <a:pt x="940" y="1542"/>
                    </a:lnTo>
                    <a:lnTo>
                      <a:pt x="936" y="1528"/>
                    </a:lnTo>
                    <a:lnTo>
                      <a:pt x="968" y="1512"/>
                    </a:lnTo>
                    <a:lnTo>
                      <a:pt x="994" y="1494"/>
                    </a:lnTo>
                    <a:lnTo>
                      <a:pt x="1012" y="1474"/>
                    </a:lnTo>
                    <a:lnTo>
                      <a:pt x="1028" y="1450"/>
                    </a:lnTo>
                    <a:lnTo>
                      <a:pt x="1042" y="1424"/>
                    </a:lnTo>
                    <a:lnTo>
                      <a:pt x="1056" y="1398"/>
                    </a:lnTo>
                    <a:lnTo>
                      <a:pt x="1070" y="1370"/>
                    </a:lnTo>
                    <a:lnTo>
                      <a:pt x="1084" y="1356"/>
                    </a:lnTo>
                    <a:lnTo>
                      <a:pt x="1100" y="1340"/>
                    </a:lnTo>
                    <a:lnTo>
                      <a:pt x="1112" y="1324"/>
                    </a:lnTo>
                    <a:lnTo>
                      <a:pt x="1114" y="1310"/>
                    </a:lnTo>
                    <a:lnTo>
                      <a:pt x="1114" y="1296"/>
                    </a:lnTo>
                    <a:lnTo>
                      <a:pt x="1116" y="1282"/>
                    </a:lnTo>
                    <a:lnTo>
                      <a:pt x="1124" y="1262"/>
                    </a:lnTo>
                    <a:lnTo>
                      <a:pt x="1136" y="1242"/>
                    </a:lnTo>
                    <a:lnTo>
                      <a:pt x="1144" y="1222"/>
                    </a:lnTo>
                    <a:lnTo>
                      <a:pt x="1144" y="1204"/>
                    </a:lnTo>
                    <a:lnTo>
                      <a:pt x="1136" y="1190"/>
                    </a:lnTo>
                    <a:lnTo>
                      <a:pt x="1126" y="1182"/>
                    </a:lnTo>
                    <a:lnTo>
                      <a:pt x="1112" y="1180"/>
                    </a:lnTo>
                    <a:lnTo>
                      <a:pt x="1098" y="1178"/>
                    </a:lnTo>
                    <a:lnTo>
                      <a:pt x="1082" y="1172"/>
                    </a:lnTo>
                    <a:lnTo>
                      <a:pt x="1070" y="1164"/>
                    </a:lnTo>
                    <a:lnTo>
                      <a:pt x="1060" y="1154"/>
                    </a:lnTo>
                    <a:lnTo>
                      <a:pt x="1050" y="1144"/>
                    </a:lnTo>
                    <a:lnTo>
                      <a:pt x="1042" y="1142"/>
                    </a:lnTo>
                    <a:lnTo>
                      <a:pt x="1032" y="1144"/>
                    </a:lnTo>
                    <a:lnTo>
                      <a:pt x="1022" y="1144"/>
                    </a:lnTo>
                    <a:lnTo>
                      <a:pt x="1014" y="1142"/>
                    </a:lnTo>
                    <a:lnTo>
                      <a:pt x="1008" y="1132"/>
                    </a:lnTo>
                    <a:lnTo>
                      <a:pt x="1004" y="1118"/>
                    </a:lnTo>
                    <a:lnTo>
                      <a:pt x="996" y="1106"/>
                    </a:lnTo>
                    <a:lnTo>
                      <a:pt x="982" y="1098"/>
                    </a:lnTo>
                    <a:lnTo>
                      <a:pt x="968" y="1092"/>
                    </a:lnTo>
                    <a:lnTo>
                      <a:pt x="954" y="1084"/>
                    </a:lnTo>
                    <a:lnTo>
                      <a:pt x="928" y="1068"/>
                    </a:lnTo>
                    <a:lnTo>
                      <a:pt x="902" y="1050"/>
                    </a:lnTo>
                    <a:lnTo>
                      <a:pt x="880" y="1034"/>
                    </a:lnTo>
                    <a:lnTo>
                      <a:pt x="858" y="1044"/>
                    </a:lnTo>
                    <a:lnTo>
                      <a:pt x="834" y="1046"/>
                    </a:lnTo>
                    <a:lnTo>
                      <a:pt x="836" y="1040"/>
                    </a:lnTo>
                    <a:lnTo>
                      <a:pt x="836" y="1034"/>
                    </a:lnTo>
                    <a:lnTo>
                      <a:pt x="836" y="1028"/>
                    </a:lnTo>
                    <a:lnTo>
                      <a:pt x="838" y="1024"/>
                    </a:lnTo>
                    <a:lnTo>
                      <a:pt x="822" y="1022"/>
                    </a:lnTo>
                    <a:lnTo>
                      <a:pt x="808" y="1024"/>
                    </a:lnTo>
                    <a:lnTo>
                      <a:pt x="796" y="1032"/>
                    </a:lnTo>
                    <a:lnTo>
                      <a:pt x="790" y="1044"/>
                    </a:lnTo>
                    <a:lnTo>
                      <a:pt x="790" y="1060"/>
                    </a:lnTo>
                    <a:lnTo>
                      <a:pt x="774" y="1054"/>
                    </a:lnTo>
                    <a:lnTo>
                      <a:pt x="760" y="1044"/>
                    </a:lnTo>
                    <a:lnTo>
                      <a:pt x="754" y="1028"/>
                    </a:lnTo>
                    <a:lnTo>
                      <a:pt x="734" y="1026"/>
                    </a:lnTo>
                    <a:lnTo>
                      <a:pt x="714" y="1012"/>
                    </a:lnTo>
                    <a:lnTo>
                      <a:pt x="700" y="994"/>
                    </a:lnTo>
                    <a:lnTo>
                      <a:pt x="694" y="974"/>
                    </a:lnTo>
                    <a:lnTo>
                      <a:pt x="690" y="974"/>
                    </a:lnTo>
                    <a:lnTo>
                      <a:pt x="684" y="972"/>
                    </a:lnTo>
                    <a:lnTo>
                      <a:pt x="678" y="972"/>
                    </a:lnTo>
                    <a:lnTo>
                      <a:pt x="672" y="972"/>
                    </a:lnTo>
                    <a:lnTo>
                      <a:pt x="674" y="952"/>
                    </a:lnTo>
                    <a:lnTo>
                      <a:pt x="676" y="934"/>
                    </a:lnTo>
                    <a:lnTo>
                      <a:pt x="672" y="914"/>
                    </a:lnTo>
                    <a:lnTo>
                      <a:pt x="662" y="928"/>
                    </a:lnTo>
                    <a:lnTo>
                      <a:pt x="648" y="936"/>
                    </a:lnTo>
                    <a:lnTo>
                      <a:pt x="632" y="940"/>
                    </a:lnTo>
                    <a:lnTo>
                      <a:pt x="616" y="940"/>
                    </a:lnTo>
                    <a:lnTo>
                      <a:pt x="598" y="940"/>
                    </a:lnTo>
                    <a:lnTo>
                      <a:pt x="604" y="924"/>
                    </a:lnTo>
                    <a:lnTo>
                      <a:pt x="604" y="908"/>
                    </a:lnTo>
                    <a:lnTo>
                      <a:pt x="598" y="896"/>
                    </a:lnTo>
                    <a:lnTo>
                      <a:pt x="592" y="884"/>
                    </a:lnTo>
                    <a:lnTo>
                      <a:pt x="584" y="872"/>
                    </a:lnTo>
                    <a:lnTo>
                      <a:pt x="580" y="860"/>
                    </a:lnTo>
                    <a:lnTo>
                      <a:pt x="582" y="844"/>
                    </a:lnTo>
                    <a:lnTo>
                      <a:pt x="590" y="826"/>
                    </a:lnTo>
                    <a:lnTo>
                      <a:pt x="604" y="810"/>
                    </a:lnTo>
                    <a:lnTo>
                      <a:pt x="620" y="802"/>
                    </a:lnTo>
                    <a:lnTo>
                      <a:pt x="638" y="798"/>
                    </a:lnTo>
                    <a:lnTo>
                      <a:pt x="656" y="800"/>
                    </a:lnTo>
                    <a:lnTo>
                      <a:pt x="676" y="804"/>
                    </a:lnTo>
                    <a:lnTo>
                      <a:pt x="694" y="808"/>
                    </a:lnTo>
                    <a:lnTo>
                      <a:pt x="694" y="822"/>
                    </a:lnTo>
                    <a:lnTo>
                      <a:pt x="698" y="834"/>
                    </a:lnTo>
                    <a:lnTo>
                      <a:pt x="706" y="840"/>
                    </a:lnTo>
                    <a:lnTo>
                      <a:pt x="716" y="842"/>
                    </a:lnTo>
                    <a:lnTo>
                      <a:pt x="732" y="838"/>
                    </a:lnTo>
                    <a:lnTo>
                      <a:pt x="732" y="810"/>
                    </a:lnTo>
                    <a:lnTo>
                      <a:pt x="734" y="782"/>
                    </a:lnTo>
                    <a:lnTo>
                      <a:pt x="742" y="756"/>
                    </a:lnTo>
                    <a:lnTo>
                      <a:pt x="750" y="744"/>
                    </a:lnTo>
                    <a:lnTo>
                      <a:pt x="760" y="732"/>
                    </a:lnTo>
                    <a:lnTo>
                      <a:pt x="768" y="720"/>
                    </a:lnTo>
                    <a:lnTo>
                      <a:pt x="774" y="708"/>
                    </a:lnTo>
                    <a:lnTo>
                      <a:pt x="776" y="692"/>
                    </a:lnTo>
                    <a:lnTo>
                      <a:pt x="790" y="688"/>
                    </a:lnTo>
                    <a:lnTo>
                      <a:pt x="798" y="682"/>
                    </a:lnTo>
                    <a:lnTo>
                      <a:pt x="800" y="672"/>
                    </a:lnTo>
                    <a:lnTo>
                      <a:pt x="804" y="660"/>
                    </a:lnTo>
                    <a:lnTo>
                      <a:pt x="810" y="648"/>
                    </a:lnTo>
                    <a:lnTo>
                      <a:pt x="828" y="632"/>
                    </a:lnTo>
                    <a:lnTo>
                      <a:pt x="848" y="618"/>
                    </a:lnTo>
                    <a:lnTo>
                      <a:pt x="868" y="604"/>
                    </a:lnTo>
                    <a:lnTo>
                      <a:pt x="870" y="602"/>
                    </a:lnTo>
                    <a:lnTo>
                      <a:pt x="874" y="598"/>
                    </a:lnTo>
                    <a:lnTo>
                      <a:pt x="880" y="602"/>
                    </a:lnTo>
                    <a:lnTo>
                      <a:pt x="886" y="604"/>
                    </a:lnTo>
                    <a:lnTo>
                      <a:pt x="890" y="606"/>
                    </a:lnTo>
                    <a:lnTo>
                      <a:pt x="888" y="606"/>
                    </a:lnTo>
                    <a:lnTo>
                      <a:pt x="890" y="608"/>
                    </a:lnTo>
                    <a:lnTo>
                      <a:pt x="894" y="612"/>
                    </a:lnTo>
                    <a:lnTo>
                      <a:pt x="888" y="614"/>
                    </a:lnTo>
                    <a:lnTo>
                      <a:pt x="880" y="618"/>
                    </a:lnTo>
                    <a:lnTo>
                      <a:pt x="872" y="622"/>
                    </a:lnTo>
                    <a:lnTo>
                      <a:pt x="864" y="628"/>
                    </a:lnTo>
                    <a:lnTo>
                      <a:pt x="862" y="634"/>
                    </a:lnTo>
                    <a:lnTo>
                      <a:pt x="864" y="640"/>
                    </a:lnTo>
                    <a:lnTo>
                      <a:pt x="878" y="646"/>
                    </a:lnTo>
                    <a:lnTo>
                      <a:pt x="886" y="638"/>
                    </a:lnTo>
                    <a:lnTo>
                      <a:pt x="898" y="628"/>
                    </a:lnTo>
                    <a:lnTo>
                      <a:pt x="912" y="616"/>
                    </a:lnTo>
                    <a:lnTo>
                      <a:pt x="922" y="604"/>
                    </a:lnTo>
                    <a:lnTo>
                      <a:pt x="930" y="592"/>
                    </a:lnTo>
                    <a:lnTo>
                      <a:pt x="930" y="582"/>
                    </a:lnTo>
                    <a:lnTo>
                      <a:pt x="922" y="586"/>
                    </a:lnTo>
                    <a:lnTo>
                      <a:pt x="914" y="592"/>
                    </a:lnTo>
                    <a:lnTo>
                      <a:pt x="906" y="594"/>
                    </a:lnTo>
                    <a:lnTo>
                      <a:pt x="896" y="594"/>
                    </a:lnTo>
                    <a:lnTo>
                      <a:pt x="892" y="592"/>
                    </a:lnTo>
                    <a:lnTo>
                      <a:pt x="890" y="588"/>
                    </a:lnTo>
                    <a:lnTo>
                      <a:pt x="886" y="586"/>
                    </a:lnTo>
                    <a:lnTo>
                      <a:pt x="894" y="574"/>
                    </a:lnTo>
                    <a:lnTo>
                      <a:pt x="896" y="566"/>
                    </a:lnTo>
                    <a:lnTo>
                      <a:pt x="896" y="556"/>
                    </a:lnTo>
                    <a:lnTo>
                      <a:pt x="890" y="550"/>
                    </a:lnTo>
                    <a:lnTo>
                      <a:pt x="878" y="544"/>
                    </a:lnTo>
                    <a:lnTo>
                      <a:pt x="860" y="544"/>
                    </a:lnTo>
                    <a:lnTo>
                      <a:pt x="890" y="540"/>
                    </a:lnTo>
                    <a:lnTo>
                      <a:pt x="918" y="536"/>
                    </a:lnTo>
                    <a:lnTo>
                      <a:pt x="946" y="528"/>
                    </a:lnTo>
                    <a:lnTo>
                      <a:pt x="954" y="534"/>
                    </a:lnTo>
                    <a:lnTo>
                      <a:pt x="954" y="540"/>
                    </a:lnTo>
                    <a:lnTo>
                      <a:pt x="948" y="546"/>
                    </a:lnTo>
                    <a:lnTo>
                      <a:pt x="942" y="554"/>
                    </a:lnTo>
                    <a:lnTo>
                      <a:pt x="936" y="562"/>
                    </a:lnTo>
                    <a:lnTo>
                      <a:pt x="934" y="570"/>
                    </a:lnTo>
                    <a:lnTo>
                      <a:pt x="934" y="574"/>
                    </a:lnTo>
                    <a:lnTo>
                      <a:pt x="936" y="578"/>
                    </a:lnTo>
                    <a:lnTo>
                      <a:pt x="938" y="578"/>
                    </a:lnTo>
                    <a:lnTo>
                      <a:pt x="940" y="578"/>
                    </a:lnTo>
                    <a:lnTo>
                      <a:pt x="944" y="578"/>
                    </a:lnTo>
                    <a:lnTo>
                      <a:pt x="948" y="576"/>
                    </a:lnTo>
                    <a:lnTo>
                      <a:pt x="950" y="574"/>
                    </a:lnTo>
                    <a:lnTo>
                      <a:pt x="954" y="572"/>
                    </a:lnTo>
                    <a:lnTo>
                      <a:pt x="956" y="570"/>
                    </a:lnTo>
                    <a:lnTo>
                      <a:pt x="958" y="570"/>
                    </a:lnTo>
                    <a:lnTo>
                      <a:pt x="966" y="570"/>
                    </a:lnTo>
                    <a:lnTo>
                      <a:pt x="972" y="570"/>
                    </a:lnTo>
                    <a:lnTo>
                      <a:pt x="976" y="572"/>
                    </a:lnTo>
                    <a:lnTo>
                      <a:pt x="982" y="576"/>
                    </a:lnTo>
                    <a:lnTo>
                      <a:pt x="984" y="576"/>
                    </a:lnTo>
                    <a:lnTo>
                      <a:pt x="986" y="580"/>
                    </a:lnTo>
                    <a:lnTo>
                      <a:pt x="988" y="582"/>
                    </a:lnTo>
                    <a:lnTo>
                      <a:pt x="992" y="584"/>
                    </a:lnTo>
                    <a:lnTo>
                      <a:pt x="1000" y="584"/>
                    </a:lnTo>
                    <a:lnTo>
                      <a:pt x="1006" y="584"/>
                    </a:lnTo>
                    <a:lnTo>
                      <a:pt x="1012" y="584"/>
                    </a:lnTo>
                    <a:lnTo>
                      <a:pt x="1010" y="572"/>
                    </a:lnTo>
                    <a:lnTo>
                      <a:pt x="1006" y="558"/>
                    </a:lnTo>
                    <a:lnTo>
                      <a:pt x="998" y="548"/>
                    </a:lnTo>
                    <a:lnTo>
                      <a:pt x="994" y="546"/>
                    </a:lnTo>
                    <a:lnTo>
                      <a:pt x="988" y="542"/>
                    </a:lnTo>
                    <a:lnTo>
                      <a:pt x="984" y="540"/>
                    </a:lnTo>
                    <a:lnTo>
                      <a:pt x="982" y="534"/>
                    </a:lnTo>
                    <a:lnTo>
                      <a:pt x="980" y="530"/>
                    </a:lnTo>
                    <a:lnTo>
                      <a:pt x="978" y="524"/>
                    </a:lnTo>
                    <a:lnTo>
                      <a:pt x="976" y="518"/>
                    </a:lnTo>
                    <a:lnTo>
                      <a:pt x="974" y="514"/>
                    </a:lnTo>
                    <a:lnTo>
                      <a:pt x="970" y="510"/>
                    </a:lnTo>
                    <a:lnTo>
                      <a:pt x="966" y="508"/>
                    </a:lnTo>
                    <a:lnTo>
                      <a:pt x="962" y="506"/>
                    </a:lnTo>
                    <a:lnTo>
                      <a:pt x="952" y="502"/>
                    </a:lnTo>
                    <a:lnTo>
                      <a:pt x="944" y="496"/>
                    </a:lnTo>
                    <a:lnTo>
                      <a:pt x="936" y="492"/>
                    </a:lnTo>
                    <a:lnTo>
                      <a:pt x="934" y="490"/>
                    </a:lnTo>
                    <a:lnTo>
                      <a:pt x="932" y="488"/>
                    </a:lnTo>
                    <a:lnTo>
                      <a:pt x="922" y="480"/>
                    </a:lnTo>
                    <a:lnTo>
                      <a:pt x="914" y="472"/>
                    </a:lnTo>
                    <a:lnTo>
                      <a:pt x="906" y="462"/>
                    </a:lnTo>
                    <a:lnTo>
                      <a:pt x="896" y="444"/>
                    </a:lnTo>
                    <a:lnTo>
                      <a:pt x="888" y="422"/>
                    </a:lnTo>
                    <a:lnTo>
                      <a:pt x="880" y="404"/>
                    </a:lnTo>
                    <a:lnTo>
                      <a:pt x="876" y="410"/>
                    </a:lnTo>
                    <a:lnTo>
                      <a:pt x="874" y="414"/>
                    </a:lnTo>
                    <a:lnTo>
                      <a:pt x="870" y="416"/>
                    </a:lnTo>
                    <a:lnTo>
                      <a:pt x="868" y="420"/>
                    </a:lnTo>
                    <a:lnTo>
                      <a:pt x="866" y="426"/>
                    </a:lnTo>
                    <a:lnTo>
                      <a:pt x="866" y="432"/>
                    </a:lnTo>
                    <a:lnTo>
                      <a:pt x="860" y="434"/>
                    </a:lnTo>
                    <a:lnTo>
                      <a:pt x="852" y="434"/>
                    </a:lnTo>
                    <a:lnTo>
                      <a:pt x="846" y="434"/>
                    </a:lnTo>
                    <a:lnTo>
                      <a:pt x="840" y="432"/>
                    </a:lnTo>
                    <a:lnTo>
                      <a:pt x="838" y="416"/>
                    </a:lnTo>
                    <a:lnTo>
                      <a:pt x="830" y="404"/>
                    </a:lnTo>
                    <a:lnTo>
                      <a:pt x="818" y="396"/>
                    </a:lnTo>
                    <a:lnTo>
                      <a:pt x="804" y="394"/>
                    </a:lnTo>
                    <a:lnTo>
                      <a:pt x="790" y="396"/>
                    </a:lnTo>
                    <a:lnTo>
                      <a:pt x="778" y="402"/>
                    </a:lnTo>
                    <a:lnTo>
                      <a:pt x="770" y="412"/>
                    </a:lnTo>
                    <a:lnTo>
                      <a:pt x="770" y="428"/>
                    </a:lnTo>
                    <a:lnTo>
                      <a:pt x="784" y="432"/>
                    </a:lnTo>
                    <a:lnTo>
                      <a:pt x="792" y="442"/>
                    </a:lnTo>
                    <a:lnTo>
                      <a:pt x="794" y="454"/>
                    </a:lnTo>
                    <a:lnTo>
                      <a:pt x="790" y="466"/>
                    </a:lnTo>
                    <a:lnTo>
                      <a:pt x="782" y="478"/>
                    </a:lnTo>
                    <a:lnTo>
                      <a:pt x="770" y="484"/>
                    </a:lnTo>
                    <a:lnTo>
                      <a:pt x="770" y="508"/>
                    </a:lnTo>
                    <a:lnTo>
                      <a:pt x="768" y="532"/>
                    </a:lnTo>
                    <a:lnTo>
                      <a:pt x="756" y="532"/>
                    </a:lnTo>
                    <a:lnTo>
                      <a:pt x="740" y="524"/>
                    </a:lnTo>
                    <a:lnTo>
                      <a:pt x="720" y="512"/>
                    </a:lnTo>
                    <a:lnTo>
                      <a:pt x="700" y="496"/>
                    </a:lnTo>
                    <a:lnTo>
                      <a:pt x="680" y="478"/>
                    </a:lnTo>
                    <a:lnTo>
                      <a:pt x="662" y="460"/>
                    </a:lnTo>
                    <a:lnTo>
                      <a:pt x="646" y="444"/>
                    </a:lnTo>
                    <a:lnTo>
                      <a:pt x="636" y="434"/>
                    </a:lnTo>
                    <a:lnTo>
                      <a:pt x="622" y="422"/>
                    </a:lnTo>
                    <a:lnTo>
                      <a:pt x="614" y="414"/>
                    </a:lnTo>
                    <a:lnTo>
                      <a:pt x="610" y="408"/>
                    </a:lnTo>
                    <a:lnTo>
                      <a:pt x="612" y="402"/>
                    </a:lnTo>
                    <a:lnTo>
                      <a:pt x="620" y="392"/>
                    </a:lnTo>
                    <a:lnTo>
                      <a:pt x="634" y="378"/>
                    </a:lnTo>
                    <a:lnTo>
                      <a:pt x="646" y="368"/>
                    </a:lnTo>
                    <a:lnTo>
                      <a:pt x="660" y="354"/>
                    </a:lnTo>
                    <a:lnTo>
                      <a:pt x="676" y="342"/>
                    </a:lnTo>
                    <a:lnTo>
                      <a:pt x="690" y="336"/>
                    </a:lnTo>
                    <a:lnTo>
                      <a:pt x="690" y="352"/>
                    </a:lnTo>
                    <a:lnTo>
                      <a:pt x="696" y="362"/>
                    </a:lnTo>
                    <a:lnTo>
                      <a:pt x="704" y="368"/>
                    </a:lnTo>
                    <a:lnTo>
                      <a:pt x="718" y="368"/>
                    </a:lnTo>
                    <a:lnTo>
                      <a:pt x="732" y="362"/>
                    </a:lnTo>
                    <a:lnTo>
                      <a:pt x="714" y="344"/>
                    </a:lnTo>
                    <a:lnTo>
                      <a:pt x="700" y="322"/>
                    </a:lnTo>
                    <a:lnTo>
                      <a:pt x="716" y="320"/>
                    </a:lnTo>
                    <a:lnTo>
                      <a:pt x="724" y="316"/>
                    </a:lnTo>
                    <a:lnTo>
                      <a:pt x="730" y="306"/>
                    </a:lnTo>
                    <a:lnTo>
                      <a:pt x="730" y="296"/>
                    </a:lnTo>
                    <a:lnTo>
                      <a:pt x="730" y="284"/>
                    </a:lnTo>
                    <a:lnTo>
                      <a:pt x="730" y="270"/>
                    </a:lnTo>
                    <a:lnTo>
                      <a:pt x="732" y="258"/>
                    </a:lnTo>
                    <a:lnTo>
                      <a:pt x="726" y="254"/>
                    </a:lnTo>
                    <a:lnTo>
                      <a:pt x="722" y="250"/>
                    </a:lnTo>
                    <a:lnTo>
                      <a:pt x="718" y="248"/>
                    </a:lnTo>
                    <a:lnTo>
                      <a:pt x="714" y="244"/>
                    </a:lnTo>
                    <a:lnTo>
                      <a:pt x="736" y="240"/>
                    </a:lnTo>
                    <a:lnTo>
                      <a:pt x="756" y="236"/>
                    </a:lnTo>
                    <a:lnTo>
                      <a:pt x="778" y="234"/>
                    </a:lnTo>
                    <a:lnTo>
                      <a:pt x="778" y="248"/>
                    </a:lnTo>
                    <a:lnTo>
                      <a:pt x="784" y="258"/>
                    </a:lnTo>
                    <a:lnTo>
                      <a:pt x="792" y="266"/>
                    </a:lnTo>
                    <a:lnTo>
                      <a:pt x="802" y="272"/>
                    </a:lnTo>
                    <a:lnTo>
                      <a:pt x="812" y="282"/>
                    </a:lnTo>
                    <a:lnTo>
                      <a:pt x="820" y="292"/>
                    </a:lnTo>
                    <a:lnTo>
                      <a:pt x="824" y="304"/>
                    </a:lnTo>
                    <a:lnTo>
                      <a:pt x="824" y="322"/>
                    </a:lnTo>
                    <a:lnTo>
                      <a:pt x="806" y="324"/>
                    </a:lnTo>
                    <a:lnTo>
                      <a:pt x="788" y="330"/>
                    </a:lnTo>
                    <a:lnTo>
                      <a:pt x="774" y="340"/>
                    </a:lnTo>
                    <a:lnTo>
                      <a:pt x="788" y="350"/>
                    </a:lnTo>
                    <a:lnTo>
                      <a:pt x="808" y="362"/>
                    </a:lnTo>
                    <a:lnTo>
                      <a:pt x="828" y="372"/>
                    </a:lnTo>
                    <a:lnTo>
                      <a:pt x="848" y="378"/>
                    </a:lnTo>
                    <a:lnTo>
                      <a:pt x="866" y="376"/>
                    </a:lnTo>
                    <a:lnTo>
                      <a:pt x="860" y="374"/>
                    </a:lnTo>
                    <a:lnTo>
                      <a:pt x="852" y="370"/>
                    </a:lnTo>
                    <a:lnTo>
                      <a:pt x="844" y="368"/>
                    </a:lnTo>
                    <a:lnTo>
                      <a:pt x="856" y="370"/>
                    </a:lnTo>
                    <a:lnTo>
                      <a:pt x="868" y="368"/>
                    </a:lnTo>
                    <a:lnTo>
                      <a:pt x="880" y="368"/>
                    </a:lnTo>
                    <a:lnTo>
                      <a:pt x="880" y="358"/>
                    </a:lnTo>
                    <a:lnTo>
                      <a:pt x="876" y="350"/>
                    </a:lnTo>
                    <a:lnTo>
                      <a:pt x="872" y="342"/>
                    </a:lnTo>
                    <a:lnTo>
                      <a:pt x="892" y="346"/>
                    </a:lnTo>
                    <a:lnTo>
                      <a:pt x="912" y="340"/>
                    </a:lnTo>
                    <a:lnTo>
                      <a:pt x="904" y="318"/>
                    </a:lnTo>
                    <a:lnTo>
                      <a:pt x="896" y="306"/>
                    </a:lnTo>
                    <a:lnTo>
                      <a:pt x="886" y="298"/>
                    </a:lnTo>
                    <a:lnTo>
                      <a:pt x="874" y="290"/>
                    </a:lnTo>
                    <a:lnTo>
                      <a:pt x="856" y="280"/>
                    </a:lnTo>
                    <a:lnTo>
                      <a:pt x="844" y="272"/>
                    </a:lnTo>
                    <a:lnTo>
                      <a:pt x="836" y="262"/>
                    </a:lnTo>
                    <a:lnTo>
                      <a:pt x="828" y="256"/>
                    </a:lnTo>
                    <a:lnTo>
                      <a:pt x="816" y="250"/>
                    </a:lnTo>
                    <a:lnTo>
                      <a:pt x="798" y="248"/>
                    </a:lnTo>
                    <a:lnTo>
                      <a:pt x="794" y="228"/>
                    </a:lnTo>
                    <a:lnTo>
                      <a:pt x="784" y="216"/>
                    </a:lnTo>
                    <a:lnTo>
                      <a:pt x="770" y="208"/>
                    </a:lnTo>
                    <a:lnTo>
                      <a:pt x="752" y="202"/>
                    </a:lnTo>
                    <a:lnTo>
                      <a:pt x="732" y="200"/>
                    </a:lnTo>
                    <a:lnTo>
                      <a:pt x="712" y="198"/>
                    </a:lnTo>
                    <a:lnTo>
                      <a:pt x="694" y="196"/>
                    </a:lnTo>
                    <a:lnTo>
                      <a:pt x="678" y="192"/>
                    </a:lnTo>
                    <a:lnTo>
                      <a:pt x="696" y="194"/>
                    </a:lnTo>
                    <a:lnTo>
                      <a:pt x="716" y="194"/>
                    </a:lnTo>
                    <a:lnTo>
                      <a:pt x="734" y="188"/>
                    </a:lnTo>
                    <a:lnTo>
                      <a:pt x="748" y="178"/>
                    </a:lnTo>
                    <a:lnTo>
                      <a:pt x="728" y="170"/>
                    </a:lnTo>
                    <a:lnTo>
                      <a:pt x="708" y="164"/>
                    </a:lnTo>
                    <a:lnTo>
                      <a:pt x="688" y="160"/>
                    </a:lnTo>
                    <a:lnTo>
                      <a:pt x="702" y="158"/>
                    </a:lnTo>
                    <a:lnTo>
                      <a:pt x="718" y="156"/>
                    </a:lnTo>
                    <a:lnTo>
                      <a:pt x="730" y="150"/>
                    </a:lnTo>
                    <a:lnTo>
                      <a:pt x="738" y="138"/>
                    </a:lnTo>
                    <a:lnTo>
                      <a:pt x="750" y="142"/>
                    </a:lnTo>
                    <a:lnTo>
                      <a:pt x="764" y="144"/>
                    </a:lnTo>
                    <a:lnTo>
                      <a:pt x="778" y="146"/>
                    </a:lnTo>
                    <a:lnTo>
                      <a:pt x="780" y="128"/>
                    </a:lnTo>
                    <a:lnTo>
                      <a:pt x="788" y="112"/>
                    </a:lnTo>
                    <a:lnTo>
                      <a:pt x="802" y="98"/>
                    </a:lnTo>
                    <a:lnTo>
                      <a:pt x="818" y="88"/>
                    </a:lnTo>
                    <a:lnTo>
                      <a:pt x="834" y="78"/>
                    </a:lnTo>
                    <a:lnTo>
                      <a:pt x="854" y="68"/>
                    </a:lnTo>
                    <a:lnTo>
                      <a:pt x="868" y="62"/>
                    </a:lnTo>
                    <a:lnTo>
                      <a:pt x="882" y="66"/>
                    </a:lnTo>
                    <a:lnTo>
                      <a:pt x="894" y="74"/>
                    </a:lnTo>
                    <a:lnTo>
                      <a:pt x="908" y="90"/>
                    </a:lnTo>
                    <a:lnTo>
                      <a:pt x="880" y="92"/>
                    </a:lnTo>
                    <a:lnTo>
                      <a:pt x="858" y="96"/>
                    </a:lnTo>
                    <a:lnTo>
                      <a:pt x="842" y="102"/>
                    </a:lnTo>
                    <a:lnTo>
                      <a:pt x="834" y="112"/>
                    </a:lnTo>
                    <a:lnTo>
                      <a:pt x="832" y="120"/>
                    </a:lnTo>
                    <a:lnTo>
                      <a:pt x="838" y="130"/>
                    </a:lnTo>
                    <a:lnTo>
                      <a:pt x="856" y="136"/>
                    </a:lnTo>
                    <a:lnTo>
                      <a:pt x="884" y="142"/>
                    </a:lnTo>
                    <a:lnTo>
                      <a:pt x="904" y="144"/>
                    </a:lnTo>
                    <a:lnTo>
                      <a:pt x="922" y="148"/>
                    </a:lnTo>
                    <a:lnTo>
                      <a:pt x="940" y="156"/>
                    </a:lnTo>
                    <a:lnTo>
                      <a:pt x="954" y="170"/>
                    </a:lnTo>
                    <a:lnTo>
                      <a:pt x="960" y="182"/>
                    </a:lnTo>
                    <a:lnTo>
                      <a:pt x="964" y="196"/>
                    </a:lnTo>
                    <a:lnTo>
                      <a:pt x="968" y="208"/>
                    </a:lnTo>
                    <a:lnTo>
                      <a:pt x="972" y="220"/>
                    </a:lnTo>
                    <a:lnTo>
                      <a:pt x="978" y="228"/>
                    </a:lnTo>
                    <a:lnTo>
                      <a:pt x="988" y="234"/>
                    </a:lnTo>
                    <a:lnTo>
                      <a:pt x="1004" y="236"/>
                    </a:lnTo>
                    <a:lnTo>
                      <a:pt x="1010" y="246"/>
                    </a:lnTo>
                    <a:lnTo>
                      <a:pt x="1014" y="260"/>
                    </a:lnTo>
                    <a:lnTo>
                      <a:pt x="1018" y="272"/>
                    </a:lnTo>
                    <a:lnTo>
                      <a:pt x="1018" y="284"/>
                    </a:lnTo>
                    <a:lnTo>
                      <a:pt x="1014" y="294"/>
                    </a:lnTo>
                    <a:lnTo>
                      <a:pt x="1006" y="300"/>
                    </a:lnTo>
                    <a:lnTo>
                      <a:pt x="990" y="304"/>
                    </a:lnTo>
                    <a:lnTo>
                      <a:pt x="994" y="324"/>
                    </a:lnTo>
                    <a:lnTo>
                      <a:pt x="998" y="346"/>
                    </a:lnTo>
                    <a:lnTo>
                      <a:pt x="1004" y="368"/>
                    </a:lnTo>
                    <a:lnTo>
                      <a:pt x="1014" y="388"/>
                    </a:lnTo>
                    <a:lnTo>
                      <a:pt x="1026" y="406"/>
                    </a:lnTo>
                    <a:lnTo>
                      <a:pt x="1044" y="416"/>
                    </a:lnTo>
                    <a:lnTo>
                      <a:pt x="1064" y="418"/>
                    </a:lnTo>
                    <a:lnTo>
                      <a:pt x="1080" y="388"/>
                    </a:lnTo>
                    <a:lnTo>
                      <a:pt x="1094" y="360"/>
                    </a:lnTo>
                    <a:lnTo>
                      <a:pt x="1110" y="334"/>
                    </a:lnTo>
                    <a:lnTo>
                      <a:pt x="1132" y="312"/>
                    </a:lnTo>
                    <a:lnTo>
                      <a:pt x="1144" y="308"/>
                    </a:lnTo>
                    <a:lnTo>
                      <a:pt x="1154" y="308"/>
                    </a:lnTo>
                    <a:lnTo>
                      <a:pt x="1164" y="302"/>
                    </a:lnTo>
                    <a:lnTo>
                      <a:pt x="1172" y="292"/>
                    </a:lnTo>
                    <a:lnTo>
                      <a:pt x="1176" y="278"/>
                    </a:lnTo>
                    <a:lnTo>
                      <a:pt x="1184" y="268"/>
                    </a:lnTo>
                    <a:lnTo>
                      <a:pt x="1200" y="260"/>
                    </a:lnTo>
                    <a:lnTo>
                      <a:pt x="1216" y="258"/>
                    </a:lnTo>
                    <a:lnTo>
                      <a:pt x="1234" y="256"/>
                    </a:lnTo>
                    <a:lnTo>
                      <a:pt x="1250" y="252"/>
                    </a:lnTo>
                    <a:lnTo>
                      <a:pt x="1264" y="244"/>
                    </a:lnTo>
                    <a:lnTo>
                      <a:pt x="1254" y="230"/>
                    </a:lnTo>
                    <a:lnTo>
                      <a:pt x="1250" y="216"/>
                    </a:lnTo>
                    <a:lnTo>
                      <a:pt x="1252" y="202"/>
                    </a:lnTo>
                    <a:lnTo>
                      <a:pt x="1262" y="190"/>
                    </a:lnTo>
                    <a:lnTo>
                      <a:pt x="1276" y="182"/>
                    </a:lnTo>
                    <a:lnTo>
                      <a:pt x="1274" y="164"/>
                    </a:lnTo>
                    <a:lnTo>
                      <a:pt x="1270" y="142"/>
                    </a:lnTo>
                    <a:lnTo>
                      <a:pt x="1268" y="120"/>
                    </a:lnTo>
                    <a:lnTo>
                      <a:pt x="1266" y="98"/>
                    </a:lnTo>
                    <a:lnTo>
                      <a:pt x="1270" y="78"/>
                    </a:lnTo>
                    <a:lnTo>
                      <a:pt x="1280" y="64"/>
                    </a:lnTo>
                    <a:lnTo>
                      <a:pt x="1258" y="66"/>
                    </a:lnTo>
                    <a:lnTo>
                      <a:pt x="1236" y="68"/>
                    </a:lnTo>
                    <a:lnTo>
                      <a:pt x="1214" y="64"/>
                    </a:lnTo>
                    <a:close/>
                  </a:path>
                </a:pathLst>
              </a:custGeom>
              <a:grpFill/>
              <a:ln>
                <a:noFill/>
              </a:ln>
              <a:extLst>
                <a:ext uri="{91240B29-F687-4F45-9708-019B960494DF}">
                  <a14:hiddenLine xmlns:a14="http://schemas.microsoft.com/office/drawing/2010/main" w="0">
                    <a:solidFill>
                      <a:srgbClr val="F0F0F0"/>
                    </a:solidFill>
                    <a:prstDash val="solid"/>
                    <a:round/>
                    <a:headEnd/>
                    <a:tailEnd/>
                  </a14:hiddenLine>
                </a:ext>
              </a:extLst>
            </p:spPr>
            <p:txBody>
              <a:bodyPr/>
              <a:lstStyle/>
              <a:p>
                <a:endParaRPr lang="zh-TW" altLang="en-US">
                  <a:latin typeface="Arial Unicode MS" panose="020B0604020202020204" pitchFamily="34" charset="-120"/>
                  <a:ea typeface="文鼎圓體M" pitchFamily="34" charset="-120"/>
                </a:endParaRPr>
              </a:p>
            </p:txBody>
          </p:sp>
          <p:sp>
            <p:nvSpPr>
              <p:cNvPr id="99" name="Freeform 87"/>
              <p:cNvSpPr>
                <a:spLocks/>
              </p:cNvSpPr>
              <p:nvPr/>
            </p:nvSpPr>
            <p:spPr bwMode="gray">
              <a:xfrm>
                <a:off x="786864" y="1615441"/>
                <a:ext cx="3099905" cy="4377348"/>
              </a:xfrm>
              <a:custGeom>
                <a:avLst/>
                <a:gdLst>
                  <a:gd name="T0" fmla="*/ 1166 w 1280"/>
                  <a:gd name="T1" fmla="*/ 14 h 1782"/>
                  <a:gd name="T2" fmla="*/ 1060 w 1280"/>
                  <a:gd name="T3" fmla="*/ 40 h 1782"/>
                  <a:gd name="T4" fmla="*/ 916 w 1280"/>
                  <a:gd name="T5" fmla="*/ 14 h 1782"/>
                  <a:gd name="T6" fmla="*/ 728 w 1280"/>
                  <a:gd name="T7" fmla="*/ 64 h 1782"/>
                  <a:gd name="T8" fmla="*/ 656 w 1280"/>
                  <a:gd name="T9" fmla="*/ 102 h 1782"/>
                  <a:gd name="T10" fmla="*/ 670 w 1280"/>
                  <a:gd name="T11" fmla="*/ 148 h 1782"/>
                  <a:gd name="T12" fmla="*/ 546 w 1280"/>
                  <a:gd name="T13" fmla="*/ 90 h 1782"/>
                  <a:gd name="T14" fmla="*/ 576 w 1280"/>
                  <a:gd name="T15" fmla="*/ 120 h 1782"/>
                  <a:gd name="T16" fmla="*/ 536 w 1280"/>
                  <a:gd name="T17" fmla="*/ 132 h 1782"/>
                  <a:gd name="T18" fmla="*/ 578 w 1280"/>
                  <a:gd name="T19" fmla="*/ 170 h 1782"/>
                  <a:gd name="T20" fmla="*/ 622 w 1280"/>
                  <a:gd name="T21" fmla="*/ 174 h 1782"/>
                  <a:gd name="T22" fmla="*/ 664 w 1280"/>
                  <a:gd name="T23" fmla="*/ 234 h 1782"/>
                  <a:gd name="T24" fmla="*/ 522 w 1280"/>
                  <a:gd name="T25" fmla="*/ 284 h 1782"/>
                  <a:gd name="T26" fmla="*/ 344 w 1280"/>
                  <a:gd name="T27" fmla="*/ 262 h 1782"/>
                  <a:gd name="T28" fmla="*/ 72 w 1280"/>
                  <a:gd name="T29" fmla="*/ 246 h 1782"/>
                  <a:gd name="T30" fmla="*/ 36 w 1280"/>
                  <a:gd name="T31" fmla="*/ 352 h 1782"/>
                  <a:gd name="T32" fmla="*/ 62 w 1280"/>
                  <a:gd name="T33" fmla="*/ 418 h 1782"/>
                  <a:gd name="T34" fmla="*/ 82 w 1280"/>
                  <a:gd name="T35" fmla="*/ 454 h 1782"/>
                  <a:gd name="T36" fmla="*/ 112 w 1280"/>
                  <a:gd name="T37" fmla="*/ 406 h 1782"/>
                  <a:gd name="T38" fmla="*/ 132 w 1280"/>
                  <a:gd name="T39" fmla="*/ 400 h 1782"/>
                  <a:gd name="T40" fmla="*/ 170 w 1280"/>
                  <a:gd name="T41" fmla="*/ 402 h 1782"/>
                  <a:gd name="T42" fmla="*/ 230 w 1280"/>
                  <a:gd name="T43" fmla="*/ 436 h 1782"/>
                  <a:gd name="T44" fmla="*/ 310 w 1280"/>
                  <a:gd name="T45" fmla="*/ 508 h 1782"/>
                  <a:gd name="T46" fmla="*/ 384 w 1280"/>
                  <a:gd name="T47" fmla="*/ 704 h 1782"/>
                  <a:gd name="T48" fmla="*/ 470 w 1280"/>
                  <a:gd name="T49" fmla="*/ 796 h 1782"/>
                  <a:gd name="T50" fmla="*/ 552 w 1280"/>
                  <a:gd name="T51" fmla="*/ 912 h 1782"/>
                  <a:gd name="T52" fmla="*/ 710 w 1280"/>
                  <a:gd name="T53" fmla="*/ 1046 h 1782"/>
                  <a:gd name="T54" fmla="*/ 808 w 1280"/>
                  <a:gd name="T55" fmla="*/ 1288 h 1782"/>
                  <a:gd name="T56" fmla="*/ 796 w 1280"/>
                  <a:gd name="T57" fmla="*/ 1708 h 1782"/>
                  <a:gd name="T58" fmla="*/ 854 w 1280"/>
                  <a:gd name="T59" fmla="*/ 1662 h 1782"/>
                  <a:gd name="T60" fmla="*/ 880 w 1280"/>
                  <a:gd name="T61" fmla="*/ 1610 h 1782"/>
                  <a:gd name="T62" fmla="*/ 1042 w 1280"/>
                  <a:gd name="T63" fmla="*/ 1424 h 1782"/>
                  <a:gd name="T64" fmla="*/ 1144 w 1280"/>
                  <a:gd name="T65" fmla="*/ 1204 h 1782"/>
                  <a:gd name="T66" fmla="*/ 1014 w 1280"/>
                  <a:gd name="T67" fmla="*/ 1142 h 1782"/>
                  <a:gd name="T68" fmla="*/ 836 w 1280"/>
                  <a:gd name="T69" fmla="*/ 1040 h 1782"/>
                  <a:gd name="T70" fmla="*/ 734 w 1280"/>
                  <a:gd name="T71" fmla="*/ 1026 h 1782"/>
                  <a:gd name="T72" fmla="*/ 648 w 1280"/>
                  <a:gd name="T73" fmla="*/ 936 h 1782"/>
                  <a:gd name="T74" fmla="*/ 604 w 1280"/>
                  <a:gd name="T75" fmla="*/ 810 h 1782"/>
                  <a:gd name="T76" fmla="*/ 734 w 1280"/>
                  <a:gd name="T77" fmla="*/ 782 h 1782"/>
                  <a:gd name="T78" fmla="*/ 828 w 1280"/>
                  <a:gd name="T79" fmla="*/ 632 h 1782"/>
                  <a:gd name="T80" fmla="*/ 880 w 1280"/>
                  <a:gd name="T81" fmla="*/ 618 h 1782"/>
                  <a:gd name="T82" fmla="*/ 922 w 1280"/>
                  <a:gd name="T83" fmla="*/ 586 h 1782"/>
                  <a:gd name="T84" fmla="*/ 860 w 1280"/>
                  <a:gd name="T85" fmla="*/ 544 h 1782"/>
                  <a:gd name="T86" fmla="*/ 938 w 1280"/>
                  <a:gd name="T87" fmla="*/ 578 h 1782"/>
                  <a:gd name="T88" fmla="*/ 984 w 1280"/>
                  <a:gd name="T89" fmla="*/ 576 h 1782"/>
                  <a:gd name="T90" fmla="*/ 984 w 1280"/>
                  <a:gd name="T91" fmla="*/ 540 h 1782"/>
                  <a:gd name="T92" fmla="*/ 934 w 1280"/>
                  <a:gd name="T93" fmla="*/ 490 h 1782"/>
                  <a:gd name="T94" fmla="*/ 866 w 1280"/>
                  <a:gd name="T95" fmla="*/ 426 h 1782"/>
                  <a:gd name="T96" fmla="*/ 770 w 1280"/>
                  <a:gd name="T97" fmla="*/ 412 h 1782"/>
                  <a:gd name="T98" fmla="*/ 720 w 1280"/>
                  <a:gd name="T99" fmla="*/ 512 h 1782"/>
                  <a:gd name="T100" fmla="*/ 646 w 1280"/>
                  <a:gd name="T101" fmla="*/ 368 h 1782"/>
                  <a:gd name="T102" fmla="*/ 724 w 1280"/>
                  <a:gd name="T103" fmla="*/ 316 h 1782"/>
                  <a:gd name="T104" fmla="*/ 778 w 1280"/>
                  <a:gd name="T105" fmla="*/ 234 h 1782"/>
                  <a:gd name="T106" fmla="*/ 788 w 1280"/>
                  <a:gd name="T107" fmla="*/ 350 h 1782"/>
                  <a:gd name="T108" fmla="*/ 876 w 1280"/>
                  <a:gd name="T109" fmla="*/ 350 h 1782"/>
                  <a:gd name="T110" fmla="*/ 816 w 1280"/>
                  <a:gd name="T111" fmla="*/ 250 h 1782"/>
                  <a:gd name="T112" fmla="*/ 734 w 1280"/>
                  <a:gd name="T113" fmla="*/ 188 h 1782"/>
                  <a:gd name="T114" fmla="*/ 780 w 1280"/>
                  <a:gd name="T115" fmla="*/ 128 h 1782"/>
                  <a:gd name="T116" fmla="*/ 842 w 1280"/>
                  <a:gd name="T117" fmla="*/ 102 h 1782"/>
                  <a:gd name="T118" fmla="*/ 968 w 1280"/>
                  <a:gd name="T119" fmla="*/ 208 h 1782"/>
                  <a:gd name="T120" fmla="*/ 994 w 1280"/>
                  <a:gd name="T121" fmla="*/ 324 h 1782"/>
                  <a:gd name="T122" fmla="*/ 1154 w 1280"/>
                  <a:gd name="T123" fmla="*/ 308 h 1782"/>
                  <a:gd name="T124" fmla="*/ 1252 w 1280"/>
                  <a:gd name="T125" fmla="*/ 202 h 1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0" h="1782">
                    <a:moveTo>
                      <a:pt x="1214" y="64"/>
                    </a:moveTo>
                    <a:lnTo>
                      <a:pt x="1230" y="60"/>
                    </a:lnTo>
                    <a:lnTo>
                      <a:pt x="1244" y="54"/>
                    </a:lnTo>
                    <a:lnTo>
                      <a:pt x="1254" y="44"/>
                    </a:lnTo>
                    <a:lnTo>
                      <a:pt x="1256" y="30"/>
                    </a:lnTo>
                    <a:lnTo>
                      <a:pt x="1250" y="12"/>
                    </a:lnTo>
                    <a:lnTo>
                      <a:pt x="1238" y="22"/>
                    </a:lnTo>
                    <a:lnTo>
                      <a:pt x="1226" y="24"/>
                    </a:lnTo>
                    <a:lnTo>
                      <a:pt x="1212" y="20"/>
                    </a:lnTo>
                    <a:lnTo>
                      <a:pt x="1198" y="16"/>
                    </a:lnTo>
                    <a:lnTo>
                      <a:pt x="1184" y="14"/>
                    </a:lnTo>
                    <a:lnTo>
                      <a:pt x="1166" y="14"/>
                    </a:lnTo>
                    <a:lnTo>
                      <a:pt x="1146" y="16"/>
                    </a:lnTo>
                    <a:lnTo>
                      <a:pt x="1130" y="18"/>
                    </a:lnTo>
                    <a:lnTo>
                      <a:pt x="1116" y="16"/>
                    </a:lnTo>
                    <a:lnTo>
                      <a:pt x="1100" y="16"/>
                    </a:lnTo>
                    <a:lnTo>
                      <a:pt x="1086" y="14"/>
                    </a:lnTo>
                    <a:lnTo>
                      <a:pt x="1074" y="18"/>
                    </a:lnTo>
                    <a:lnTo>
                      <a:pt x="1070" y="20"/>
                    </a:lnTo>
                    <a:lnTo>
                      <a:pt x="1066" y="24"/>
                    </a:lnTo>
                    <a:lnTo>
                      <a:pt x="1064" y="30"/>
                    </a:lnTo>
                    <a:lnTo>
                      <a:pt x="1062" y="34"/>
                    </a:lnTo>
                    <a:lnTo>
                      <a:pt x="1060" y="38"/>
                    </a:lnTo>
                    <a:lnTo>
                      <a:pt x="1060" y="40"/>
                    </a:lnTo>
                    <a:lnTo>
                      <a:pt x="1036" y="44"/>
                    </a:lnTo>
                    <a:lnTo>
                      <a:pt x="1012" y="44"/>
                    </a:lnTo>
                    <a:lnTo>
                      <a:pt x="986" y="46"/>
                    </a:lnTo>
                    <a:lnTo>
                      <a:pt x="960" y="50"/>
                    </a:lnTo>
                    <a:lnTo>
                      <a:pt x="936" y="58"/>
                    </a:lnTo>
                    <a:lnTo>
                      <a:pt x="912" y="62"/>
                    </a:lnTo>
                    <a:lnTo>
                      <a:pt x="884" y="62"/>
                    </a:lnTo>
                    <a:lnTo>
                      <a:pt x="886" y="48"/>
                    </a:lnTo>
                    <a:lnTo>
                      <a:pt x="894" y="38"/>
                    </a:lnTo>
                    <a:lnTo>
                      <a:pt x="902" y="30"/>
                    </a:lnTo>
                    <a:lnTo>
                      <a:pt x="910" y="22"/>
                    </a:lnTo>
                    <a:lnTo>
                      <a:pt x="916" y="14"/>
                    </a:lnTo>
                    <a:lnTo>
                      <a:pt x="916" y="0"/>
                    </a:lnTo>
                    <a:lnTo>
                      <a:pt x="882" y="0"/>
                    </a:lnTo>
                    <a:lnTo>
                      <a:pt x="844" y="6"/>
                    </a:lnTo>
                    <a:lnTo>
                      <a:pt x="810" y="12"/>
                    </a:lnTo>
                    <a:lnTo>
                      <a:pt x="790" y="16"/>
                    </a:lnTo>
                    <a:lnTo>
                      <a:pt x="766" y="18"/>
                    </a:lnTo>
                    <a:lnTo>
                      <a:pt x="738" y="20"/>
                    </a:lnTo>
                    <a:lnTo>
                      <a:pt x="712" y="26"/>
                    </a:lnTo>
                    <a:lnTo>
                      <a:pt x="690" y="34"/>
                    </a:lnTo>
                    <a:lnTo>
                      <a:pt x="676" y="46"/>
                    </a:lnTo>
                    <a:lnTo>
                      <a:pt x="700" y="56"/>
                    </a:lnTo>
                    <a:lnTo>
                      <a:pt x="728" y="64"/>
                    </a:lnTo>
                    <a:lnTo>
                      <a:pt x="754" y="68"/>
                    </a:lnTo>
                    <a:lnTo>
                      <a:pt x="728" y="68"/>
                    </a:lnTo>
                    <a:lnTo>
                      <a:pt x="702" y="70"/>
                    </a:lnTo>
                    <a:lnTo>
                      <a:pt x="676" y="68"/>
                    </a:lnTo>
                    <a:lnTo>
                      <a:pt x="658" y="64"/>
                    </a:lnTo>
                    <a:lnTo>
                      <a:pt x="642" y="58"/>
                    </a:lnTo>
                    <a:lnTo>
                      <a:pt x="624" y="54"/>
                    </a:lnTo>
                    <a:lnTo>
                      <a:pt x="602" y="54"/>
                    </a:lnTo>
                    <a:lnTo>
                      <a:pt x="614" y="78"/>
                    </a:lnTo>
                    <a:lnTo>
                      <a:pt x="626" y="92"/>
                    </a:lnTo>
                    <a:lnTo>
                      <a:pt x="640" y="100"/>
                    </a:lnTo>
                    <a:lnTo>
                      <a:pt x="656" y="102"/>
                    </a:lnTo>
                    <a:lnTo>
                      <a:pt x="676" y="102"/>
                    </a:lnTo>
                    <a:lnTo>
                      <a:pt x="698" y="102"/>
                    </a:lnTo>
                    <a:lnTo>
                      <a:pt x="692" y="106"/>
                    </a:lnTo>
                    <a:lnTo>
                      <a:pt x="686" y="112"/>
                    </a:lnTo>
                    <a:lnTo>
                      <a:pt x="682" y="118"/>
                    </a:lnTo>
                    <a:lnTo>
                      <a:pt x="676" y="124"/>
                    </a:lnTo>
                    <a:lnTo>
                      <a:pt x="672" y="128"/>
                    </a:lnTo>
                    <a:lnTo>
                      <a:pt x="676" y="132"/>
                    </a:lnTo>
                    <a:lnTo>
                      <a:pt x="680" y="138"/>
                    </a:lnTo>
                    <a:lnTo>
                      <a:pt x="684" y="142"/>
                    </a:lnTo>
                    <a:lnTo>
                      <a:pt x="688" y="146"/>
                    </a:lnTo>
                    <a:lnTo>
                      <a:pt x="670" y="148"/>
                    </a:lnTo>
                    <a:lnTo>
                      <a:pt x="656" y="144"/>
                    </a:lnTo>
                    <a:lnTo>
                      <a:pt x="644" y="134"/>
                    </a:lnTo>
                    <a:lnTo>
                      <a:pt x="634" y="124"/>
                    </a:lnTo>
                    <a:lnTo>
                      <a:pt x="624" y="112"/>
                    </a:lnTo>
                    <a:lnTo>
                      <a:pt x="612" y="104"/>
                    </a:lnTo>
                    <a:lnTo>
                      <a:pt x="598" y="100"/>
                    </a:lnTo>
                    <a:lnTo>
                      <a:pt x="576" y="104"/>
                    </a:lnTo>
                    <a:lnTo>
                      <a:pt x="580" y="108"/>
                    </a:lnTo>
                    <a:lnTo>
                      <a:pt x="584" y="114"/>
                    </a:lnTo>
                    <a:lnTo>
                      <a:pt x="572" y="104"/>
                    </a:lnTo>
                    <a:lnTo>
                      <a:pt x="560" y="96"/>
                    </a:lnTo>
                    <a:lnTo>
                      <a:pt x="546" y="90"/>
                    </a:lnTo>
                    <a:lnTo>
                      <a:pt x="532" y="88"/>
                    </a:lnTo>
                    <a:lnTo>
                      <a:pt x="518" y="94"/>
                    </a:lnTo>
                    <a:lnTo>
                      <a:pt x="530" y="100"/>
                    </a:lnTo>
                    <a:lnTo>
                      <a:pt x="538" y="104"/>
                    </a:lnTo>
                    <a:lnTo>
                      <a:pt x="552" y="106"/>
                    </a:lnTo>
                    <a:lnTo>
                      <a:pt x="558" y="106"/>
                    </a:lnTo>
                    <a:lnTo>
                      <a:pt x="562" y="108"/>
                    </a:lnTo>
                    <a:lnTo>
                      <a:pt x="566" y="110"/>
                    </a:lnTo>
                    <a:lnTo>
                      <a:pt x="570" y="116"/>
                    </a:lnTo>
                    <a:lnTo>
                      <a:pt x="574" y="118"/>
                    </a:lnTo>
                    <a:lnTo>
                      <a:pt x="574" y="118"/>
                    </a:lnTo>
                    <a:lnTo>
                      <a:pt x="576" y="120"/>
                    </a:lnTo>
                    <a:lnTo>
                      <a:pt x="576" y="124"/>
                    </a:lnTo>
                    <a:lnTo>
                      <a:pt x="576" y="126"/>
                    </a:lnTo>
                    <a:lnTo>
                      <a:pt x="574" y="130"/>
                    </a:lnTo>
                    <a:lnTo>
                      <a:pt x="570" y="134"/>
                    </a:lnTo>
                    <a:lnTo>
                      <a:pt x="568" y="136"/>
                    </a:lnTo>
                    <a:lnTo>
                      <a:pt x="566" y="138"/>
                    </a:lnTo>
                    <a:lnTo>
                      <a:pt x="562" y="138"/>
                    </a:lnTo>
                    <a:lnTo>
                      <a:pt x="556" y="138"/>
                    </a:lnTo>
                    <a:lnTo>
                      <a:pt x="552" y="136"/>
                    </a:lnTo>
                    <a:lnTo>
                      <a:pt x="546" y="134"/>
                    </a:lnTo>
                    <a:lnTo>
                      <a:pt x="540" y="132"/>
                    </a:lnTo>
                    <a:lnTo>
                      <a:pt x="536" y="132"/>
                    </a:lnTo>
                    <a:lnTo>
                      <a:pt x="536" y="136"/>
                    </a:lnTo>
                    <a:lnTo>
                      <a:pt x="536" y="142"/>
                    </a:lnTo>
                    <a:lnTo>
                      <a:pt x="538" y="148"/>
                    </a:lnTo>
                    <a:lnTo>
                      <a:pt x="542" y="152"/>
                    </a:lnTo>
                    <a:lnTo>
                      <a:pt x="546" y="154"/>
                    </a:lnTo>
                    <a:lnTo>
                      <a:pt x="552" y="156"/>
                    </a:lnTo>
                    <a:lnTo>
                      <a:pt x="556" y="158"/>
                    </a:lnTo>
                    <a:lnTo>
                      <a:pt x="562" y="160"/>
                    </a:lnTo>
                    <a:lnTo>
                      <a:pt x="566" y="162"/>
                    </a:lnTo>
                    <a:lnTo>
                      <a:pt x="570" y="166"/>
                    </a:lnTo>
                    <a:lnTo>
                      <a:pt x="574" y="168"/>
                    </a:lnTo>
                    <a:lnTo>
                      <a:pt x="578" y="170"/>
                    </a:lnTo>
                    <a:lnTo>
                      <a:pt x="582" y="172"/>
                    </a:lnTo>
                    <a:lnTo>
                      <a:pt x="588" y="172"/>
                    </a:lnTo>
                    <a:lnTo>
                      <a:pt x="592" y="172"/>
                    </a:lnTo>
                    <a:lnTo>
                      <a:pt x="596" y="172"/>
                    </a:lnTo>
                    <a:lnTo>
                      <a:pt x="600" y="170"/>
                    </a:lnTo>
                    <a:lnTo>
                      <a:pt x="602" y="168"/>
                    </a:lnTo>
                    <a:lnTo>
                      <a:pt x="604" y="164"/>
                    </a:lnTo>
                    <a:lnTo>
                      <a:pt x="606" y="166"/>
                    </a:lnTo>
                    <a:lnTo>
                      <a:pt x="608" y="164"/>
                    </a:lnTo>
                    <a:lnTo>
                      <a:pt x="612" y="162"/>
                    </a:lnTo>
                    <a:lnTo>
                      <a:pt x="616" y="168"/>
                    </a:lnTo>
                    <a:lnTo>
                      <a:pt x="622" y="174"/>
                    </a:lnTo>
                    <a:lnTo>
                      <a:pt x="634" y="180"/>
                    </a:lnTo>
                    <a:lnTo>
                      <a:pt x="646" y="184"/>
                    </a:lnTo>
                    <a:lnTo>
                      <a:pt x="660" y="190"/>
                    </a:lnTo>
                    <a:lnTo>
                      <a:pt x="672" y="202"/>
                    </a:lnTo>
                    <a:lnTo>
                      <a:pt x="664" y="204"/>
                    </a:lnTo>
                    <a:lnTo>
                      <a:pt x="660" y="206"/>
                    </a:lnTo>
                    <a:lnTo>
                      <a:pt x="656" y="208"/>
                    </a:lnTo>
                    <a:lnTo>
                      <a:pt x="654" y="212"/>
                    </a:lnTo>
                    <a:lnTo>
                      <a:pt x="652" y="216"/>
                    </a:lnTo>
                    <a:lnTo>
                      <a:pt x="648" y="220"/>
                    </a:lnTo>
                    <a:lnTo>
                      <a:pt x="644" y="224"/>
                    </a:lnTo>
                    <a:lnTo>
                      <a:pt x="664" y="234"/>
                    </a:lnTo>
                    <a:lnTo>
                      <a:pt x="678" y="250"/>
                    </a:lnTo>
                    <a:lnTo>
                      <a:pt x="682" y="270"/>
                    </a:lnTo>
                    <a:lnTo>
                      <a:pt x="672" y="268"/>
                    </a:lnTo>
                    <a:lnTo>
                      <a:pt x="654" y="268"/>
                    </a:lnTo>
                    <a:lnTo>
                      <a:pt x="632" y="270"/>
                    </a:lnTo>
                    <a:lnTo>
                      <a:pt x="612" y="274"/>
                    </a:lnTo>
                    <a:lnTo>
                      <a:pt x="598" y="280"/>
                    </a:lnTo>
                    <a:lnTo>
                      <a:pt x="592" y="284"/>
                    </a:lnTo>
                    <a:lnTo>
                      <a:pt x="586" y="290"/>
                    </a:lnTo>
                    <a:lnTo>
                      <a:pt x="580" y="296"/>
                    </a:lnTo>
                    <a:lnTo>
                      <a:pt x="552" y="290"/>
                    </a:lnTo>
                    <a:lnTo>
                      <a:pt x="522" y="284"/>
                    </a:lnTo>
                    <a:lnTo>
                      <a:pt x="496" y="284"/>
                    </a:lnTo>
                    <a:lnTo>
                      <a:pt x="472" y="290"/>
                    </a:lnTo>
                    <a:lnTo>
                      <a:pt x="450" y="294"/>
                    </a:lnTo>
                    <a:lnTo>
                      <a:pt x="432" y="288"/>
                    </a:lnTo>
                    <a:lnTo>
                      <a:pt x="416" y="284"/>
                    </a:lnTo>
                    <a:lnTo>
                      <a:pt x="408" y="278"/>
                    </a:lnTo>
                    <a:lnTo>
                      <a:pt x="402" y="272"/>
                    </a:lnTo>
                    <a:lnTo>
                      <a:pt x="394" y="260"/>
                    </a:lnTo>
                    <a:lnTo>
                      <a:pt x="384" y="256"/>
                    </a:lnTo>
                    <a:lnTo>
                      <a:pt x="372" y="254"/>
                    </a:lnTo>
                    <a:lnTo>
                      <a:pt x="358" y="258"/>
                    </a:lnTo>
                    <a:lnTo>
                      <a:pt x="344" y="262"/>
                    </a:lnTo>
                    <a:lnTo>
                      <a:pt x="330" y="266"/>
                    </a:lnTo>
                    <a:lnTo>
                      <a:pt x="306" y="272"/>
                    </a:lnTo>
                    <a:lnTo>
                      <a:pt x="292" y="272"/>
                    </a:lnTo>
                    <a:lnTo>
                      <a:pt x="280" y="270"/>
                    </a:lnTo>
                    <a:lnTo>
                      <a:pt x="270" y="266"/>
                    </a:lnTo>
                    <a:lnTo>
                      <a:pt x="260" y="260"/>
                    </a:lnTo>
                    <a:lnTo>
                      <a:pt x="248" y="252"/>
                    </a:lnTo>
                    <a:lnTo>
                      <a:pt x="228" y="244"/>
                    </a:lnTo>
                    <a:lnTo>
                      <a:pt x="196" y="236"/>
                    </a:lnTo>
                    <a:lnTo>
                      <a:pt x="156" y="234"/>
                    </a:lnTo>
                    <a:lnTo>
                      <a:pt x="114" y="238"/>
                    </a:lnTo>
                    <a:lnTo>
                      <a:pt x="72" y="246"/>
                    </a:lnTo>
                    <a:lnTo>
                      <a:pt x="34" y="256"/>
                    </a:lnTo>
                    <a:lnTo>
                      <a:pt x="4" y="272"/>
                    </a:lnTo>
                    <a:lnTo>
                      <a:pt x="6" y="276"/>
                    </a:lnTo>
                    <a:lnTo>
                      <a:pt x="8" y="280"/>
                    </a:lnTo>
                    <a:lnTo>
                      <a:pt x="22" y="284"/>
                    </a:lnTo>
                    <a:lnTo>
                      <a:pt x="32" y="294"/>
                    </a:lnTo>
                    <a:lnTo>
                      <a:pt x="40" y="306"/>
                    </a:lnTo>
                    <a:lnTo>
                      <a:pt x="44" y="322"/>
                    </a:lnTo>
                    <a:lnTo>
                      <a:pt x="22" y="326"/>
                    </a:lnTo>
                    <a:lnTo>
                      <a:pt x="0" y="334"/>
                    </a:lnTo>
                    <a:lnTo>
                      <a:pt x="16" y="346"/>
                    </a:lnTo>
                    <a:lnTo>
                      <a:pt x="36" y="352"/>
                    </a:lnTo>
                    <a:lnTo>
                      <a:pt x="56" y="358"/>
                    </a:lnTo>
                    <a:lnTo>
                      <a:pt x="56" y="358"/>
                    </a:lnTo>
                    <a:lnTo>
                      <a:pt x="56" y="358"/>
                    </a:lnTo>
                    <a:lnTo>
                      <a:pt x="30" y="364"/>
                    </a:lnTo>
                    <a:lnTo>
                      <a:pt x="4" y="372"/>
                    </a:lnTo>
                    <a:lnTo>
                      <a:pt x="10" y="392"/>
                    </a:lnTo>
                    <a:lnTo>
                      <a:pt x="20" y="404"/>
                    </a:lnTo>
                    <a:lnTo>
                      <a:pt x="34" y="408"/>
                    </a:lnTo>
                    <a:lnTo>
                      <a:pt x="48" y="406"/>
                    </a:lnTo>
                    <a:lnTo>
                      <a:pt x="54" y="410"/>
                    </a:lnTo>
                    <a:lnTo>
                      <a:pt x="58" y="412"/>
                    </a:lnTo>
                    <a:lnTo>
                      <a:pt x="62" y="418"/>
                    </a:lnTo>
                    <a:lnTo>
                      <a:pt x="64" y="422"/>
                    </a:lnTo>
                    <a:lnTo>
                      <a:pt x="64" y="428"/>
                    </a:lnTo>
                    <a:lnTo>
                      <a:pt x="62" y="432"/>
                    </a:lnTo>
                    <a:lnTo>
                      <a:pt x="54" y="440"/>
                    </a:lnTo>
                    <a:lnTo>
                      <a:pt x="44" y="448"/>
                    </a:lnTo>
                    <a:lnTo>
                      <a:pt x="36" y="458"/>
                    </a:lnTo>
                    <a:lnTo>
                      <a:pt x="34" y="470"/>
                    </a:lnTo>
                    <a:lnTo>
                      <a:pt x="44" y="468"/>
                    </a:lnTo>
                    <a:lnTo>
                      <a:pt x="56" y="464"/>
                    </a:lnTo>
                    <a:lnTo>
                      <a:pt x="66" y="460"/>
                    </a:lnTo>
                    <a:lnTo>
                      <a:pt x="76" y="458"/>
                    </a:lnTo>
                    <a:lnTo>
                      <a:pt x="82" y="454"/>
                    </a:lnTo>
                    <a:lnTo>
                      <a:pt x="90" y="448"/>
                    </a:lnTo>
                    <a:lnTo>
                      <a:pt x="94" y="442"/>
                    </a:lnTo>
                    <a:lnTo>
                      <a:pt x="96" y="438"/>
                    </a:lnTo>
                    <a:lnTo>
                      <a:pt x="96" y="434"/>
                    </a:lnTo>
                    <a:lnTo>
                      <a:pt x="98" y="428"/>
                    </a:lnTo>
                    <a:lnTo>
                      <a:pt x="98" y="422"/>
                    </a:lnTo>
                    <a:lnTo>
                      <a:pt x="98" y="420"/>
                    </a:lnTo>
                    <a:lnTo>
                      <a:pt x="98" y="416"/>
                    </a:lnTo>
                    <a:lnTo>
                      <a:pt x="100" y="414"/>
                    </a:lnTo>
                    <a:lnTo>
                      <a:pt x="102" y="412"/>
                    </a:lnTo>
                    <a:lnTo>
                      <a:pt x="106" y="410"/>
                    </a:lnTo>
                    <a:lnTo>
                      <a:pt x="112" y="406"/>
                    </a:lnTo>
                    <a:lnTo>
                      <a:pt x="116" y="400"/>
                    </a:lnTo>
                    <a:lnTo>
                      <a:pt x="120" y="396"/>
                    </a:lnTo>
                    <a:lnTo>
                      <a:pt x="124" y="392"/>
                    </a:lnTo>
                    <a:lnTo>
                      <a:pt x="124" y="390"/>
                    </a:lnTo>
                    <a:lnTo>
                      <a:pt x="128" y="388"/>
                    </a:lnTo>
                    <a:lnTo>
                      <a:pt x="130" y="388"/>
                    </a:lnTo>
                    <a:lnTo>
                      <a:pt x="134" y="388"/>
                    </a:lnTo>
                    <a:lnTo>
                      <a:pt x="136" y="390"/>
                    </a:lnTo>
                    <a:lnTo>
                      <a:pt x="136" y="392"/>
                    </a:lnTo>
                    <a:lnTo>
                      <a:pt x="136" y="394"/>
                    </a:lnTo>
                    <a:lnTo>
                      <a:pt x="134" y="398"/>
                    </a:lnTo>
                    <a:lnTo>
                      <a:pt x="132" y="400"/>
                    </a:lnTo>
                    <a:lnTo>
                      <a:pt x="130" y="404"/>
                    </a:lnTo>
                    <a:lnTo>
                      <a:pt x="130" y="406"/>
                    </a:lnTo>
                    <a:lnTo>
                      <a:pt x="130" y="408"/>
                    </a:lnTo>
                    <a:lnTo>
                      <a:pt x="134" y="408"/>
                    </a:lnTo>
                    <a:lnTo>
                      <a:pt x="138" y="406"/>
                    </a:lnTo>
                    <a:lnTo>
                      <a:pt x="144" y="402"/>
                    </a:lnTo>
                    <a:lnTo>
                      <a:pt x="148" y="400"/>
                    </a:lnTo>
                    <a:lnTo>
                      <a:pt x="154" y="398"/>
                    </a:lnTo>
                    <a:lnTo>
                      <a:pt x="160" y="396"/>
                    </a:lnTo>
                    <a:lnTo>
                      <a:pt x="164" y="398"/>
                    </a:lnTo>
                    <a:lnTo>
                      <a:pt x="168" y="400"/>
                    </a:lnTo>
                    <a:lnTo>
                      <a:pt x="170" y="402"/>
                    </a:lnTo>
                    <a:lnTo>
                      <a:pt x="174" y="406"/>
                    </a:lnTo>
                    <a:lnTo>
                      <a:pt x="178" y="410"/>
                    </a:lnTo>
                    <a:lnTo>
                      <a:pt x="182" y="412"/>
                    </a:lnTo>
                    <a:lnTo>
                      <a:pt x="186" y="416"/>
                    </a:lnTo>
                    <a:lnTo>
                      <a:pt x="192" y="418"/>
                    </a:lnTo>
                    <a:lnTo>
                      <a:pt x="198" y="418"/>
                    </a:lnTo>
                    <a:lnTo>
                      <a:pt x="204" y="418"/>
                    </a:lnTo>
                    <a:lnTo>
                      <a:pt x="212" y="420"/>
                    </a:lnTo>
                    <a:lnTo>
                      <a:pt x="218" y="422"/>
                    </a:lnTo>
                    <a:lnTo>
                      <a:pt x="222" y="426"/>
                    </a:lnTo>
                    <a:lnTo>
                      <a:pt x="226" y="430"/>
                    </a:lnTo>
                    <a:lnTo>
                      <a:pt x="230" y="436"/>
                    </a:lnTo>
                    <a:lnTo>
                      <a:pt x="238" y="446"/>
                    </a:lnTo>
                    <a:lnTo>
                      <a:pt x="248" y="456"/>
                    </a:lnTo>
                    <a:lnTo>
                      <a:pt x="260" y="464"/>
                    </a:lnTo>
                    <a:lnTo>
                      <a:pt x="274" y="476"/>
                    </a:lnTo>
                    <a:lnTo>
                      <a:pt x="288" y="486"/>
                    </a:lnTo>
                    <a:lnTo>
                      <a:pt x="292" y="488"/>
                    </a:lnTo>
                    <a:lnTo>
                      <a:pt x="298" y="490"/>
                    </a:lnTo>
                    <a:lnTo>
                      <a:pt x="302" y="492"/>
                    </a:lnTo>
                    <a:lnTo>
                      <a:pt x="306" y="494"/>
                    </a:lnTo>
                    <a:lnTo>
                      <a:pt x="308" y="498"/>
                    </a:lnTo>
                    <a:lnTo>
                      <a:pt x="310" y="502"/>
                    </a:lnTo>
                    <a:lnTo>
                      <a:pt x="310" y="508"/>
                    </a:lnTo>
                    <a:lnTo>
                      <a:pt x="312" y="512"/>
                    </a:lnTo>
                    <a:lnTo>
                      <a:pt x="320" y="530"/>
                    </a:lnTo>
                    <a:lnTo>
                      <a:pt x="330" y="546"/>
                    </a:lnTo>
                    <a:lnTo>
                      <a:pt x="334" y="552"/>
                    </a:lnTo>
                    <a:lnTo>
                      <a:pt x="340" y="558"/>
                    </a:lnTo>
                    <a:lnTo>
                      <a:pt x="348" y="562"/>
                    </a:lnTo>
                    <a:lnTo>
                      <a:pt x="350" y="598"/>
                    </a:lnTo>
                    <a:lnTo>
                      <a:pt x="354" y="634"/>
                    </a:lnTo>
                    <a:lnTo>
                      <a:pt x="362" y="668"/>
                    </a:lnTo>
                    <a:lnTo>
                      <a:pt x="368" y="678"/>
                    </a:lnTo>
                    <a:lnTo>
                      <a:pt x="376" y="692"/>
                    </a:lnTo>
                    <a:lnTo>
                      <a:pt x="384" y="704"/>
                    </a:lnTo>
                    <a:lnTo>
                      <a:pt x="390" y="714"/>
                    </a:lnTo>
                    <a:lnTo>
                      <a:pt x="394" y="716"/>
                    </a:lnTo>
                    <a:lnTo>
                      <a:pt x="400" y="718"/>
                    </a:lnTo>
                    <a:lnTo>
                      <a:pt x="406" y="720"/>
                    </a:lnTo>
                    <a:lnTo>
                      <a:pt x="410" y="722"/>
                    </a:lnTo>
                    <a:lnTo>
                      <a:pt x="416" y="722"/>
                    </a:lnTo>
                    <a:lnTo>
                      <a:pt x="418" y="724"/>
                    </a:lnTo>
                    <a:lnTo>
                      <a:pt x="428" y="740"/>
                    </a:lnTo>
                    <a:lnTo>
                      <a:pt x="434" y="758"/>
                    </a:lnTo>
                    <a:lnTo>
                      <a:pt x="442" y="774"/>
                    </a:lnTo>
                    <a:lnTo>
                      <a:pt x="454" y="788"/>
                    </a:lnTo>
                    <a:lnTo>
                      <a:pt x="470" y="796"/>
                    </a:lnTo>
                    <a:lnTo>
                      <a:pt x="486" y="806"/>
                    </a:lnTo>
                    <a:lnTo>
                      <a:pt x="498" y="818"/>
                    </a:lnTo>
                    <a:lnTo>
                      <a:pt x="502" y="830"/>
                    </a:lnTo>
                    <a:lnTo>
                      <a:pt x="502" y="844"/>
                    </a:lnTo>
                    <a:lnTo>
                      <a:pt x="502" y="856"/>
                    </a:lnTo>
                    <a:lnTo>
                      <a:pt x="506" y="868"/>
                    </a:lnTo>
                    <a:lnTo>
                      <a:pt x="514" y="874"/>
                    </a:lnTo>
                    <a:lnTo>
                      <a:pt x="524" y="878"/>
                    </a:lnTo>
                    <a:lnTo>
                      <a:pt x="534" y="880"/>
                    </a:lnTo>
                    <a:lnTo>
                      <a:pt x="544" y="888"/>
                    </a:lnTo>
                    <a:lnTo>
                      <a:pt x="550" y="900"/>
                    </a:lnTo>
                    <a:lnTo>
                      <a:pt x="552" y="912"/>
                    </a:lnTo>
                    <a:lnTo>
                      <a:pt x="556" y="924"/>
                    </a:lnTo>
                    <a:lnTo>
                      <a:pt x="566" y="938"/>
                    </a:lnTo>
                    <a:lnTo>
                      <a:pt x="576" y="944"/>
                    </a:lnTo>
                    <a:lnTo>
                      <a:pt x="586" y="946"/>
                    </a:lnTo>
                    <a:lnTo>
                      <a:pt x="594" y="948"/>
                    </a:lnTo>
                    <a:lnTo>
                      <a:pt x="604" y="950"/>
                    </a:lnTo>
                    <a:lnTo>
                      <a:pt x="626" y="958"/>
                    </a:lnTo>
                    <a:lnTo>
                      <a:pt x="648" y="968"/>
                    </a:lnTo>
                    <a:lnTo>
                      <a:pt x="670" y="982"/>
                    </a:lnTo>
                    <a:lnTo>
                      <a:pt x="688" y="1000"/>
                    </a:lnTo>
                    <a:lnTo>
                      <a:pt x="702" y="1020"/>
                    </a:lnTo>
                    <a:lnTo>
                      <a:pt x="710" y="1046"/>
                    </a:lnTo>
                    <a:lnTo>
                      <a:pt x="738" y="1054"/>
                    </a:lnTo>
                    <a:lnTo>
                      <a:pt x="756" y="1062"/>
                    </a:lnTo>
                    <a:lnTo>
                      <a:pt x="766" y="1072"/>
                    </a:lnTo>
                    <a:lnTo>
                      <a:pt x="768" y="1084"/>
                    </a:lnTo>
                    <a:lnTo>
                      <a:pt x="766" y="1104"/>
                    </a:lnTo>
                    <a:lnTo>
                      <a:pt x="758" y="1130"/>
                    </a:lnTo>
                    <a:lnTo>
                      <a:pt x="754" y="1160"/>
                    </a:lnTo>
                    <a:lnTo>
                      <a:pt x="754" y="1184"/>
                    </a:lnTo>
                    <a:lnTo>
                      <a:pt x="760" y="1206"/>
                    </a:lnTo>
                    <a:lnTo>
                      <a:pt x="770" y="1226"/>
                    </a:lnTo>
                    <a:lnTo>
                      <a:pt x="784" y="1248"/>
                    </a:lnTo>
                    <a:lnTo>
                      <a:pt x="808" y="1288"/>
                    </a:lnTo>
                    <a:lnTo>
                      <a:pt x="828" y="1326"/>
                    </a:lnTo>
                    <a:lnTo>
                      <a:pt x="844" y="1364"/>
                    </a:lnTo>
                    <a:lnTo>
                      <a:pt x="850" y="1406"/>
                    </a:lnTo>
                    <a:lnTo>
                      <a:pt x="848" y="1444"/>
                    </a:lnTo>
                    <a:lnTo>
                      <a:pt x="840" y="1482"/>
                    </a:lnTo>
                    <a:lnTo>
                      <a:pt x="828" y="1518"/>
                    </a:lnTo>
                    <a:lnTo>
                      <a:pt x="820" y="1558"/>
                    </a:lnTo>
                    <a:lnTo>
                      <a:pt x="816" y="1598"/>
                    </a:lnTo>
                    <a:lnTo>
                      <a:pt x="814" y="1636"/>
                    </a:lnTo>
                    <a:lnTo>
                      <a:pt x="808" y="1660"/>
                    </a:lnTo>
                    <a:lnTo>
                      <a:pt x="800" y="1684"/>
                    </a:lnTo>
                    <a:lnTo>
                      <a:pt x="796" y="1708"/>
                    </a:lnTo>
                    <a:lnTo>
                      <a:pt x="796" y="1734"/>
                    </a:lnTo>
                    <a:lnTo>
                      <a:pt x="804" y="1762"/>
                    </a:lnTo>
                    <a:lnTo>
                      <a:pt x="814" y="1776"/>
                    </a:lnTo>
                    <a:lnTo>
                      <a:pt x="824" y="1782"/>
                    </a:lnTo>
                    <a:lnTo>
                      <a:pt x="836" y="1780"/>
                    </a:lnTo>
                    <a:lnTo>
                      <a:pt x="846" y="1772"/>
                    </a:lnTo>
                    <a:lnTo>
                      <a:pt x="854" y="1758"/>
                    </a:lnTo>
                    <a:lnTo>
                      <a:pt x="858" y="1740"/>
                    </a:lnTo>
                    <a:lnTo>
                      <a:pt x="860" y="1720"/>
                    </a:lnTo>
                    <a:lnTo>
                      <a:pt x="858" y="1704"/>
                    </a:lnTo>
                    <a:lnTo>
                      <a:pt x="852" y="1684"/>
                    </a:lnTo>
                    <a:lnTo>
                      <a:pt x="854" y="1662"/>
                    </a:lnTo>
                    <a:lnTo>
                      <a:pt x="856" y="1658"/>
                    </a:lnTo>
                    <a:lnTo>
                      <a:pt x="860" y="1654"/>
                    </a:lnTo>
                    <a:lnTo>
                      <a:pt x="864" y="1652"/>
                    </a:lnTo>
                    <a:lnTo>
                      <a:pt x="868" y="1650"/>
                    </a:lnTo>
                    <a:lnTo>
                      <a:pt x="872" y="1646"/>
                    </a:lnTo>
                    <a:lnTo>
                      <a:pt x="876" y="1642"/>
                    </a:lnTo>
                    <a:lnTo>
                      <a:pt x="876" y="1638"/>
                    </a:lnTo>
                    <a:lnTo>
                      <a:pt x="878" y="1632"/>
                    </a:lnTo>
                    <a:lnTo>
                      <a:pt x="878" y="1626"/>
                    </a:lnTo>
                    <a:lnTo>
                      <a:pt x="878" y="1620"/>
                    </a:lnTo>
                    <a:lnTo>
                      <a:pt x="878" y="1614"/>
                    </a:lnTo>
                    <a:lnTo>
                      <a:pt x="880" y="1610"/>
                    </a:lnTo>
                    <a:lnTo>
                      <a:pt x="888" y="1600"/>
                    </a:lnTo>
                    <a:lnTo>
                      <a:pt x="902" y="1588"/>
                    </a:lnTo>
                    <a:lnTo>
                      <a:pt x="914" y="1578"/>
                    </a:lnTo>
                    <a:lnTo>
                      <a:pt x="928" y="1566"/>
                    </a:lnTo>
                    <a:lnTo>
                      <a:pt x="936" y="1556"/>
                    </a:lnTo>
                    <a:lnTo>
                      <a:pt x="940" y="1542"/>
                    </a:lnTo>
                    <a:lnTo>
                      <a:pt x="936" y="1528"/>
                    </a:lnTo>
                    <a:lnTo>
                      <a:pt x="968" y="1512"/>
                    </a:lnTo>
                    <a:lnTo>
                      <a:pt x="994" y="1494"/>
                    </a:lnTo>
                    <a:lnTo>
                      <a:pt x="1012" y="1474"/>
                    </a:lnTo>
                    <a:lnTo>
                      <a:pt x="1028" y="1450"/>
                    </a:lnTo>
                    <a:lnTo>
                      <a:pt x="1042" y="1424"/>
                    </a:lnTo>
                    <a:lnTo>
                      <a:pt x="1056" y="1398"/>
                    </a:lnTo>
                    <a:lnTo>
                      <a:pt x="1070" y="1370"/>
                    </a:lnTo>
                    <a:lnTo>
                      <a:pt x="1084" y="1356"/>
                    </a:lnTo>
                    <a:lnTo>
                      <a:pt x="1100" y="1340"/>
                    </a:lnTo>
                    <a:lnTo>
                      <a:pt x="1112" y="1324"/>
                    </a:lnTo>
                    <a:lnTo>
                      <a:pt x="1114" y="1310"/>
                    </a:lnTo>
                    <a:lnTo>
                      <a:pt x="1114" y="1296"/>
                    </a:lnTo>
                    <a:lnTo>
                      <a:pt x="1116" y="1282"/>
                    </a:lnTo>
                    <a:lnTo>
                      <a:pt x="1124" y="1262"/>
                    </a:lnTo>
                    <a:lnTo>
                      <a:pt x="1136" y="1242"/>
                    </a:lnTo>
                    <a:lnTo>
                      <a:pt x="1144" y="1222"/>
                    </a:lnTo>
                    <a:lnTo>
                      <a:pt x="1144" y="1204"/>
                    </a:lnTo>
                    <a:lnTo>
                      <a:pt x="1136" y="1190"/>
                    </a:lnTo>
                    <a:lnTo>
                      <a:pt x="1126" y="1182"/>
                    </a:lnTo>
                    <a:lnTo>
                      <a:pt x="1112" y="1180"/>
                    </a:lnTo>
                    <a:lnTo>
                      <a:pt x="1098" y="1178"/>
                    </a:lnTo>
                    <a:lnTo>
                      <a:pt x="1082" y="1172"/>
                    </a:lnTo>
                    <a:lnTo>
                      <a:pt x="1070" y="1164"/>
                    </a:lnTo>
                    <a:lnTo>
                      <a:pt x="1060" y="1154"/>
                    </a:lnTo>
                    <a:lnTo>
                      <a:pt x="1050" y="1144"/>
                    </a:lnTo>
                    <a:lnTo>
                      <a:pt x="1042" y="1142"/>
                    </a:lnTo>
                    <a:lnTo>
                      <a:pt x="1032" y="1144"/>
                    </a:lnTo>
                    <a:lnTo>
                      <a:pt x="1022" y="1144"/>
                    </a:lnTo>
                    <a:lnTo>
                      <a:pt x="1014" y="1142"/>
                    </a:lnTo>
                    <a:lnTo>
                      <a:pt x="1008" y="1132"/>
                    </a:lnTo>
                    <a:lnTo>
                      <a:pt x="1004" y="1118"/>
                    </a:lnTo>
                    <a:lnTo>
                      <a:pt x="996" y="1106"/>
                    </a:lnTo>
                    <a:lnTo>
                      <a:pt x="982" y="1098"/>
                    </a:lnTo>
                    <a:lnTo>
                      <a:pt x="968" y="1092"/>
                    </a:lnTo>
                    <a:lnTo>
                      <a:pt x="954" y="1084"/>
                    </a:lnTo>
                    <a:lnTo>
                      <a:pt x="928" y="1068"/>
                    </a:lnTo>
                    <a:lnTo>
                      <a:pt x="902" y="1050"/>
                    </a:lnTo>
                    <a:lnTo>
                      <a:pt x="880" y="1034"/>
                    </a:lnTo>
                    <a:lnTo>
                      <a:pt x="858" y="1044"/>
                    </a:lnTo>
                    <a:lnTo>
                      <a:pt x="834" y="1046"/>
                    </a:lnTo>
                    <a:lnTo>
                      <a:pt x="836" y="1040"/>
                    </a:lnTo>
                    <a:lnTo>
                      <a:pt x="836" y="1034"/>
                    </a:lnTo>
                    <a:lnTo>
                      <a:pt x="836" y="1028"/>
                    </a:lnTo>
                    <a:lnTo>
                      <a:pt x="838" y="1024"/>
                    </a:lnTo>
                    <a:lnTo>
                      <a:pt x="822" y="1022"/>
                    </a:lnTo>
                    <a:lnTo>
                      <a:pt x="808" y="1024"/>
                    </a:lnTo>
                    <a:lnTo>
                      <a:pt x="796" y="1032"/>
                    </a:lnTo>
                    <a:lnTo>
                      <a:pt x="790" y="1044"/>
                    </a:lnTo>
                    <a:lnTo>
                      <a:pt x="790" y="1060"/>
                    </a:lnTo>
                    <a:lnTo>
                      <a:pt x="774" y="1054"/>
                    </a:lnTo>
                    <a:lnTo>
                      <a:pt x="760" y="1044"/>
                    </a:lnTo>
                    <a:lnTo>
                      <a:pt x="754" y="1028"/>
                    </a:lnTo>
                    <a:lnTo>
                      <a:pt x="734" y="1026"/>
                    </a:lnTo>
                    <a:lnTo>
                      <a:pt x="714" y="1012"/>
                    </a:lnTo>
                    <a:lnTo>
                      <a:pt x="700" y="994"/>
                    </a:lnTo>
                    <a:lnTo>
                      <a:pt x="694" y="974"/>
                    </a:lnTo>
                    <a:lnTo>
                      <a:pt x="690" y="974"/>
                    </a:lnTo>
                    <a:lnTo>
                      <a:pt x="684" y="972"/>
                    </a:lnTo>
                    <a:lnTo>
                      <a:pt x="678" y="972"/>
                    </a:lnTo>
                    <a:lnTo>
                      <a:pt x="672" y="972"/>
                    </a:lnTo>
                    <a:lnTo>
                      <a:pt x="674" y="952"/>
                    </a:lnTo>
                    <a:lnTo>
                      <a:pt x="676" y="934"/>
                    </a:lnTo>
                    <a:lnTo>
                      <a:pt x="672" y="914"/>
                    </a:lnTo>
                    <a:lnTo>
                      <a:pt x="662" y="928"/>
                    </a:lnTo>
                    <a:lnTo>
                      <a:pt x="648" y="936"/>
                    </a:lnTo>
                    <a:lnTo>
                      <a:pt x="632" y="940"/>
                    </a:lnTo>
                    <a:lnTo>
                      <a:pt x="616" y="940"/>
                    </a:lnTo>
                    <a:lnTo>
                      <a:pt x="598" y="940"/>
                    </a:lnTo>
                    <a:lnTo>
                      <a:pt x="604" y="924"/>
                    </a:lnTo>
                    <a:lnTo>
                      <a:pt x="604" y="908"/>
                    </a:lnTo>
                    <a:lnTo>
                      <a:pt x="598" y="896"/>
                    </a:lnTo>
                    <a:lnTo>
                      <a:pt x="592" y="884"/>
                    </a:lnTo>
                    <a:lnTo>
                      <a:pt x="584" y="872"/>
                    </a:lnTo>
                    <a:lnTo>
                      <a:pt x="580" y="860"/>
                    </a:lnTo>
                    <a:lnTo>
                      <a:pt x="582" y="844"/>
                    </a:lnTo>
                    <a:lnTo>
                      <a:pt x="590" y="826"/>
                    </a:lnTo>
                    <a:lnTo>
                      <a:pt x="604" y="810"/>
                    </a:lnTo>
                    <a:lnTo>
                      <a:pt x="620" y="802"/>
                    </a:lnTo>
                    <a:lnTo>
                      <a:pt x="638" y="798"/>
                    </a:lnTo>
                    <a:lnTo>
                      <a:pt x="656" y="800"/>
                    </a:lnTo>
                    <a:lnTo>
                      <a:pt x="676" y="804"/>
                    </a:lnTo>
                    <a:lnTo>
                      <a:pt x="694" y="808"/>
                    </a:lnTo>
                    <a:lnTo>
                      <a:pt x="694" y="822"/>
                    </a:lnTo>
                    <a:lnTo>
                      <a:pt x="698" y="834"/>
                    </a:lnTo>
                    <a:lnTo>
                      <a:pt x="706" y="840"/>
                    </a:lnTo>
                    <a:lnTo>
                      <a:pt x="716" y="842"/>
                    </a:lnTo>
                    <a:lnTo>
                      <a:pt x="732" y="838"/>
                    </a:lnTo>
                    <a:lnTo>
                      <a:pt x="732" y="810"/>
                    </a:lnTo>
                    <a:lnTo>
                      <a:pt x="734" y="782"/>
                    </a:lnTo>
                    <a:lnTo>
                      <a:pt x="742" y="756"/>
                    </a:lnTo>
                    <a:lnTo>
                      <a:pt x="750" y="744"/>
                    </a:lnTo>
                    <a:lnTo>
                      <a:pt x="760" y="732"/>
                    </a:lnTo>
                    <a:lnTo>
                      <a:pt x="768" y="720"/>
                    </a:lnTo>
                    <a:lnTo>
                      <a:pt x="774" y="708"/>
                    </a:lnTo>
                    <a:lnTo>
                      <a:pt x="776" y="692"/>
                    </a:lnTo>
                    <a:lnTo>
                      <a:pt x="790" y="688"/>
                    </a:lnTo>
                    <a:lnTo>
                      <a:pt x="798" y="682"/>
                    </a:lnTo>
                    <a:lnTo>
                      <a:pt x="800" y="672"/>
                    </a:lnTo>
                    <a:lnTo>
                      <a:pt x="804" y="660"/>
                    </a:lnTo>
                    <a:lnTo>
                      <a:pt x="810" y="648"/>
                    </a:lnTo>
                    <a:lnTo>
                      <a:pt x="828" y="632"/>
                    </a:lnTo>
                    <a:lnTo>
                      <a:pt x="848" y="618"/>
                    </a:lnTo>
                    <a:lnTo>
                      <a:pt x="868" y="604"/>
                    </a:lnTo>
                    <a:lnTo>
                      <a:pt x="870" y="602"/>
                    </a:lnTo>
                    <a:lnTo>
                      <a:pt x="874" y="598"/>
                    </a:lnTo>
                    <a:lnTo>
                      <a:pt x="880" y="602"/>
                    </a:lnTo>
                    <a:lnTo>
                      <a:pt x="886" y="604"/>
                    </a:lnTo>
                    <a:lnTo>
                      <a:pt x="890" y="606"/>
                    </a:lnTo>
                    <a:lnTo>
                      <a:pt x="888" y="606"/>
                    </a:lnTo>
                    <a:lnTo>
                      <a:pt x="890" y="608"/>
                    </a:lnTo>
                    <a:lnTo>
                      <a:pt x="894" y="612"/>
                    </a:lnTo>
                    <a:lnTo>
                      <a:pt x="888" y="614"/>
                    </a:lnTo>
                    <a:lnTo>
                      <a:pt x="880" y="618"/>
                    </a:lnTo>
                    <a:lnTo>
                      <a:pt x="872" y="622"/>
                    </a:lnTo>
                    <a:lnTo>
                      <a:pt x="864" y="628"/>
                    </a:lnTo>
                    <a:lnTo>
                      <a:pt x="862" y="634"/>
                    </a:lnTo>
                    <a:lnTo>
                      <a:pt x="864" y="640"/>
                    </a:lnTo>
                    <a:lnTo>
                      <a:pt x="878" y="646"/>
                    </a:lnTo>
                    <a:lnTo>
                      <a:pt x="886" y="638"/>
                    </a:lnTo>
                    <a:lnTo>
                      <a:pt x="898" y="628"/>
                    </a:lnTo>
                    <a:lnTo>
                      <a:pt x="912" y="616"/>
                    </a:lnTo>
                    <a:lnTo>
                      <a:pt x="922" y="604"/>
                    </a:lnTo>
                    <a:lnTo>
                      <a:pt x="930" y="592"/>
                    </a:lnTo>
                    <a:lnTo>
                      <a:pt x="930" y="582"/>
                    </a:lnTo>
                    <a:lnTo>
                      <a:pt x="922" y="586"/>
                    </a:lnTo>
                    <a:lnTo>
                      <a:pt x="914" y="592"/>
                    </a:lnTo>
                    <a:lnTo>
                      <a:pt x="906" y="594"/>
                    </a:lnTo>
                    <a:lnTo>
                      <a:pt x="896" y="594"/>
                    </a:lnTo>
                    <a:lnTo>
                      <a:pt x="892" y="592"/>
                    </a:lnTo>
                    <a:lnTo>
                      <a:pt x="890" y="588"/>
                    </a:lnTo>
                    <a:lnTo>
                      <a:pt x="886" y="586"/>
                    </a:lnTo>
                    <a:lnTo>
                      <a:pt x="894" y="574"/>
                    </a:lnTo>
                    <a:lnTo>
                      <a:pt x="896" y="566"/>
                    </a:lnTo>
                    <a:lnTo>
                      <a:pt x="896" y="556"/>
                    </a:lnTo>
                    <a:lnTo>
                      <a:pt x="890" y="550"/>
                    </a:lnTo>
                    <a:lnTo>
                      <a:pt x="878" y="544"/>
                    </a:lnTo>
                    <a:lnTo>
                      <a:pt x="860" y="544"/>
                    </a:lnTo>
                    <a:lnTo>
                      <a:pt x="890" y="540"/>
                    </a:lnTo>
                    <a:lnTo>
                      <a:pt x="918" y="536"/>
                    </a:lnTo>
                    <a:lnTo>
                      <a:pt x="946" y="528"/>
                    </a:lnTo>
                    <a:lnTo>
                      <a:pt x="954" y="534"/>
                    </a:lnTo>
                    <a:lnTo>
                      <a:pt x="954" y="540"/>
                    </a:lnTo>
                    <a:lnTo>
                      <a:pt x="948" y="546"/>
                    </a:lnTo>
                    <a:lnTo>
                      <a:pt x="942" y="554"/>
                    </a:lnTo>
                    <a:lnTo>
                      <a:pt x="936" y="562"/>
                    </a:lnTo>
                    <a:lnTo>
                      <a:pt x="934" y="570"/>
                    </a:lnTo>
                    <a:lnTo>
                      <a:pt x="934" y="574"/>
                    </a:lnTo>
                    <a:lnTo>
                      <a:pt x="936" y="578"/>
                    </a:lnTo>
                    <a:lnTo>
                      <a:pt x="938" y="578"/>
                    </a:lnTo>
                    <a:lnTo>
                      <a:pt x="940" y="578"/>
                    </a:lnTo>
                    <a:lnTo>
                      <a:pt x="944" y="578"/>
                    </a:lnTo>
                    <a:lnTo>
                      <a:pt x="948" y="576"/>
                    </a:lnTo>
                    <a:lnTo>
                      <a:pt x="950" y="574"/>
                    </a:lnTo>
                    <a:lnTo>
                      <a:pt x="954" y="572"/>
                    </a:lnTo>
                    <a:lnTo>
                      <a:pt x="956" y="570"/>
                    </a:lnTo>
                    <a:lnTo>
                      <a:pt x="958" y="570"/>
                    </a:lnTo>
                    <a:lnTo>
                      <a:pt x="966" y="570"/>
                    </a:lnTo>
                    <a:lnTo>
                      <a:pt x="972" y="570"/>
                    </a:lnTo>
                    <a:lnTo>
                      <a:pt x="976" y="572"/>
                    </a:lnTo>
                    <a:lnTo>
                      <a:pt x="982" y="576"/>
                    </a:lnTo>
                    <a:lnTo>
                      <a:pt x="984" y="576"/>
                    </a:lnTo>
                    <a:lnTo>
                      <a:pt x="986" y="580"/>
                    </a:lnTo>
                    <a:lnTo>
                      <a:pt x="988" y="582"/>
                    </a:lnTo>
                    <a:lnTo>
                      <a:pt x="992" y="584"/>
                    </a:lnTo>
                    <a:lnTo>
                      <a:pt x="1000" y="584"/>
                    </a:lnTo>
                    <a:lnTo>
                      <a:pt x="1006" y="584"/>
                    </a:lnTo>
                    <a:lnTo>
                      <a:pt x="1012" y="584"/>
                    </a:lnTo>
                    <a:lnTo>
                      <a:pt x="1010" y="572"/>
                    </a:lnTo>
                    <a:lnTo>
                      <a:pt x="1006" y="558"/>
                    </a:lnTo>
                    <a:lnTo>
                      <a:pt x="998" y="548"/>
                    </a:lnTo>
                    <a:lnTo>
                      <a:pt x="994" y="546"/>
                    </a:lnTo>
                    <a:lnTo>
                      <a:pt x="988" y="542"/>
                    </a:lnTo>
                    <a:lnTo>
                      <a:pt x="984" y="540"/>
                    </a:lnTo>
                    <a:lnTo>
                      <a:pt x="982" y="534"/>
                    </a:lnTo>
                    <a:lnTo>
                      <a:pt x="980" y="530"/>
                    </a:lnTo>
                    <a:lnTo>
                      <a:pt x="978" y="524"/>
                    </a:lnTo>
                    <a:lnTo>
                      <a:pt x="976" y="518"/>
                    </a:lnTo>
                    <a:lnTo>
                      <a:pt x="974" y="514"/>
                    </a:lnTo>
                    <a:lnTo>
                      <a:pt x="970" y="510"/>
                    </a:lnTo>
                    <a:lnTo>
                      <a:pt x="966" y="508"/>
                    </a:lnTo>
                    <a:lnTo>
                      <a:pt x="962" y="506"/>
                    </a:lnTo>
                    <a:lnTo>
                      <a:pt x="952" y="502"/>
                    </a:lnTo>
                    <a:lnTo>
                      <a:pt x="944" y="496"/>
                    </a:lnTo>
                    <a:lnTo>
                      <a:pt x="936" y="492"/>
                    </a:lnTo>
                    <a:lnTo>
                      <a:pt x="934" y="490"/>
                    </a:lnTo>
                    <a:lnTo>
                      <a:pt x="932" y="488"/>
                    </a:lnTo>
                    <a:lnTo>
                      <a:pt x="922" y="480"/>
                    </a:lnTo>
                    <a:lnTo>
                      <a:pt x="914" y="472"/>
                    </a:lnTo>
                    <a:lnTo>
                      <a:pt x="906" y="462"/>
                    </a:lnTo>
                    <a:lnTo>
                      <a:pt x="896" y="444"/>
                    </a:lnTo>
                    <a:lnTo>
                      <a:pt x="888" y="422"/>
                    </a:lnTo>
                    <a:lnTo>
                      <a:pt x="880" y="404"/>
                    </a:lnTo>
                    <a:lnTo>
                      <a:pt x="876" y="410"/>
                    </a:lnTo>
                    <a:lnTo>
                      <a:pt x="874" y="414"/>
                    </a:lnTo>
                    <a:lnTo>
                      <a:pt x="870" y="416"/>
                    </a:lnTo>
                    <a:lnTo>
                      <a:pt x="868" y="420"/>
                    </a:lnTo>
                    <a:lnTo>
                      <a:pt x="866" y="426"/>
                    </a:lnTo>
                    <a:lnTo>
                      <a:pt x="866" y="432"/>
                    </a:lnTo>
                    <a:lnTo>
                      <a:pt x="860" y="434"/>
                    </a:lnTo>
                    <a:lnTo>
                      <a:pt x="852" y="434"/>
                    </a:lnTo>
                    <a:lnTo>
                      <a:pt x="846" y="434"/>
                    </a:lnTo>
                    <a:lnTo>
                      <a:pt x="840" y="432"/>
                    </a:lnTo>
                    <a:lnTo>
                      <a:pt x="838" y="416"/>
                    </a:lnTo>
                    <a:lnTo>
                      <a:pt x="830" y="404"/>
                    </a:lnTo>
                    <a:lnTo>
                      <a:pt x="818" y="396"/>
                    </a:lnTo>
                    <a:lnTo>
                      <a:pt x="804" y="394"/>
                    </a:lnTo>
                    <a:lnTo>
                      <a:pt x="790" y="396"/>
                    </a:lnTo>
                    <a:lnTo>
                      <a:pt x="778" y="402"/>
                    </a:lnTo>
                    <a:lnTo>
                      <a:pt x="770" y="412"/>
                    </a:lnTo>
                    <a:lnTo>
                      <a:pt x="770" y="428"/>
                    </a:lnTo>
                    <a:lnTo>
                      <a:pt x="784" y="432"/>
                    </a:lnTo>
                    <a:lnTo>
                      <a:pt x="792" y="442"/>
                    </a:lnTo>
                    <a:lnTo>
                      <a:pt x="794" y="454"/>
                    </a:lnTo>
                    <a:lnTo>
                      <a:pt x="790" y="466"/>
                    </a:lnTo>
                    <a:lnTo>
                      <a:pt x="782" y="478"/>
                    </a:lnTo>
                    <a:lnTo>
                      <a:pt x="770" y="484"/>
                    </a:lnTo>
                    <a:lnTo>
                      <a:pt x="770" y="508"/>
                    </a:lnTo>
                    <a:lnTo>
                      <a:pt x="768" y="532"/>
                    </a:lnTo>
                    <a:lnTo>
                      <a:pt x="756" y="532"/>
                    </a:lnTo>
                    <a:lnTo>
                      <a:pt x="740" y="524"/>
                    </a:lnTo>
                    <a:lnTo>
                      <a:pt x="720" y="512"/>
                    </a:lnTo>
                    <a:lnTo>
                      <a:pt x="700" y="496"/>
                    </a:lnTo>
                    <a:lnTo>
                      <a:pt x="680" y="478"/>
                    </a:lnTo>
                    <a:lnTo>
                      <a:pt x="662" y="460"/>
                    </a:lnTo>
                    <a:lnTo>
                      <a:pt x="646" y="444"/>
                    </a:lnTo>
                    <a:lnTo>
                      <a:pt x="636" y="434"/>
                    </a:lnTo>
                    <a:lnTo>
                      <a:pt x="622" y="422"/>
                    </a:lnTo>
                    <a:lnTo>
                      <a:pt x="614" y="414"/>
                    </a:lnTo>
                    <a:lnTo>
                      <a:pt x="610" y="408"/>
                    </a:lnTo>
                    <a:lnTo>
                      <a:pt x="612" y="402"/>
                    </a:lnTo>
                    <a:lnTo>
                      <a:pt x="620" y="392"/>
                    </a:lnTo>
                    <a:lnTo>
                      <a:pt x="634" y="378"/>
                    </a:lnTo>
                    <a:lnTo>
                      <a:pt x="646" y="368"/>
                    </a:lnTo>
                    <a:lnTo>
                      <a:pt x="660" y="354"/>
                    </a:lnTo>
                    <a:lnTo>
                      <a:pt x="676" y="342"/>
                    </a:lnTo>
                    <a:lnTo>
                      <a:pt x="690" y="336"/>
                    </a:lnTo>
                    <a:lnTo>
                      <a:pt x="690" y="352"/>
                    </a:lnTo>
                    <a:lnTo>
                      <a:pt x="696" y="362"/>
                    </a:lnTo>
                    <a:lnTo>
                      <a:pt x="704" y="368"/>
                    </a:lnTo>
                    <a:lnTo>
                      <a:pt x="718" y="368"/>
                    </a:lnTo>
                    <a:lnTo>
                      <a:pt x="732" y="362"/>
                    </a:lnTo>
                    <a:lnTo>
                      <a:pt x="714" y="344"/>
                    </a:lnTo>
                    <a:lnTo>
                      <a:pt x="700" y="322"/>
                    </a:lnTo>
                    <a:lnTo>
                      <a:pt x="716" y="320"/>
                    </a:lnTo>
                    <a:lnTo>
                      <a:pt x="724" y="316"/>
                    </a:lnTo>
                    <a:lnTo>
                      <a:pt x="730" y="306"/>
                    </a:lnTo>
                    <a:lnTo>
                      <a:pt x="730" y="296"/>
                    </a:lnTo>
                    <a:lnTo>
                      <a:pt x="730" y="284"/>
                    </a:lnTo>
                    <a:lnTo>
                      <a:pt x="730" y="270"/>
                    </a:lnTo>
                    <a:lnTo>
                      <a:pt x="732" y="258"/>
                    </a:lnTo>
                    <a:lnTo>
                      <a:pt x="726" y="254"/>
                    </a:lnTo>
                    <a:lnTo>
                      <a:pt x="722" y="250"/>
                    </a:lnTo>
                    <a:lnTo>
                      <a:pt x="718" y="248"/>
                    </a:lnTo>
                    <a:lnTo>
                      <a:pt x="714" y="244"/>
                    </a:lnTo>
                    <a:lnTo>
                      <a:pt x="736" y="240"/>
                    </a:lnTo>
                    <a:lnTo>
                      <a:pt x="756" y="236"/>
                    </a:lnTo>
                    <a:lnTo>
                      <a:pt x="778" y="234"/>
                    </a:lnTo>
                    <a:lnTo>
                      <a:pt x="778" y="248"/>
                    </a:lnTo>
                    <a:lnTo>
                      <a:pt x="784" y="258"/>
                    </a:lnTo>
                    <a:lnTo>
                      <a:pt x="792" y="266"/>
                    </a:lnTo>
                    <a:lnTo>
                      <a:pt x="802" y="272"/>
                    </a:lnTo>
                    <a:lnTo>
                      <a:pt x="812" y="282"/>
                    </a:lnTo>
                    <a:lnTo>
                      <a:pt x="820" y="292"/>
                    </a:lnTo>
                    <a:lnTo>
                      <a:pt x="824" y="304"/>
                    </a:lnTo>
                    <a:lnTo>
                      <a:pt x="824" y="322"/>
                    </a:lnTo>
                    <a:lnTo>
                      <a:pt x="806" y="324"/>
                    </a:lnTo>
                    <a:lnTo>
                      <a:pt x="788" y="330"/>
                    </a:lnTo>
                    <a:lnTo>
                      <a:pt x="774" y="340"/>
                    </a:lnTo>
                    <a:lnTo>
                      <a:pt x="788" y="350"/>
                    </a:lnTo>
                    <a:lnTo>
                      <a:pt x="808" y="362"/>
                    </a:lnTo>
                    <a:lnTo>
                      <a:pt x="828" y="372"/>
                    </a:lnTo>
                    <a:lnTo>
                      <a:pt x="848" y="378"/>
                    </a:lnTo>
                    <a:lnTo>
                      <a:pt x="866" y="376"/>
                    </a:lnTo>
                    <a:lnTo>
                      <a:pt x="860" y="374"/>
                    </a:lnTo>
                    <a:lnTo>
                      <a:pt x="852" y="370"/>
                    </a:lnTo>
                    <a:lnTo>
                      <a:pt x="844" y="368"/>
                    </a:lnTo>
                    <a:lnTo>
                      <a:pt x="856" y="370"/>
                    </a:lnTo>
                    <a:lnTo>
                      <a:pt x="868" y="368"/>
                    </a:lnTo>
                    <a:lnTo>
                      <a:pt x="880" y="368"/>
                    </a:lnTo>
                    <a:lnTo>
                      <a:pt x="880" y="358"/>
                    </a:lnTo>
                    <a:lnTo>
                      <a:pt x="876" y="350"/>
                    </a:lnTo>
                    <a:lnTo>
                      <a:pt x="872" y="342"/>
                    </a:lnTo>
                    <a:lnTo>
                      <a:pt x="892" y="346"/>
                    </a:lnTo>
                    <a:lnTo>
                      <a:pt x="912" y="340"/>
                    </a:lnTo>
                    <a:lnTo>
                      <a:pt x="904" y="318"/>
                    </a:lnTo>
                    <a:lnTo>
                      <a:pt x="896" y="306"/>
                    </a:lnTo>
                    <a:lnTo>
                      <a:pt x="886" y="298"/>
                    </a:lnTo>
                    <a:lnTo>
                      <a:pt x="874" y="290"/>
                    </a:lnTo>
                    <a:lnTo>
                      <a:pt x="856" y="280"/>
                    </a:lnTo>
                    <a:lnTo>
                      <a:pt x="844" y="272"/>
                    </a:lnTo>
                    <a:lnTo>
                      <a:pt x="836" y="262"/>
                    </a:lnTo>
                    <a:lnTo>
                      <a:pt x="828" y="256"/>
                    </a:lnTo>
                    <a:lnTo>
                      <a:pt x="816" y="250"/>
                    </a:lnTo>
                    <a:lnTo>
                      <a:pt x="798" y="248"/>
                    </a:lnTo>
                    <a:lnTo>
                      <a:pt x="794" y="228"/>
                    </a:lnTo>
                    <a:lnTo>
                      <a:pt x="784" y="216"/>
                    </a:lnTo>
                    <a:lnTo>
                      <a:pt x="770" y="208"/>
                    </a:lnTo>
                    <a:lnTo>
                      <a:pt x="752" y="202"/>
                    </a:lnTo>
                    <a:lnTo>
                      <a:pt x="732" y="200"/>
                    </a:lnTo>
                    <a:lnTo>
                      <a:pt x="712" y="198"/>
                    </a:lnTo>
                    <a:lnTo>
                      <a:pt x="694" y="196"/>
                    </a:lnTo>
                    <a:lnTo>
                      <a:pt x="678" y="192"/>
                    </a:lnTo>
                    <a:lnTo>
                      <a:pt x="696" y="194"/>
                    </a:lnTo>
                    <a:lnTo>
                      <a:pt x="716" y="194"/>
                    </a:lnTo>
                    <a:lnTo>
                      <a:pt x="734" y="188"/>
                    </a:lnTo>
                    <a:lnTo>
                      <a:pt x="748" y="178"/>
                    </a:lnTo>
                    <a:lnTo>
                      <a:pt x="728" y="170"/>
                    </a:lnTo>
                    <a:lnTo>
                      <a:pt x="708" y="164"/>
                    </a:lnTo>
                    <a:lnTo>
                      <a:pt x="688" y="160"/>
                    </a:lnTo>
                    <a:lnTo>
                      <a:pt x="702" y="158"/>
                    </a:lnTo>
                    <a:lnTo>
                      <a:pt x="718" y="156"/>
                    </a:lnTo>
                    <a:lnTo>
                      <a:pt x="730" y="150"/>
                    </a:lnTo>
                    <a:lnTo>
                      <a:pt x="738" y="138"/>
                    </a:lnTo>
                    <a:lnTo>
                      <a:pt x="750" y="142"/>
                    </a:lnTo>
                    <a:lnTo>
                      <a:pt x="764" y="144"/>
                    </a:lnTo>
                    <a:lnTo>
                      <a:pt x="778" y="146"/>
                    </a:lnTo>
                    <a:lnTo>
                      <a:pt x="780" y="128"/>
                    </a:lnTo>
                    <a:lnTo>
                      <a:pt x="788" y="112"/>
                    </a:lnTo>
                    <a:lnTo>
                      <a:pt x="802" y="98"/>
                    </a:lnTo>
                    <a:lnTo>
                      <a:pt x="818" y="88"/>
                    </a:lnTo>
                    <a:lnTo>
                      <a:pt x="834" y="78"/>
                    </a:lnTo>
                    <a:lnTo>
                      <a:pt x="854" y="68"/>
                    </a:lnTo>
                    <a:lnTo>
                      <a:pt x="868" y="62"/>
                    </a:lnTo>
                    <a:lnTo>
                      <a:pt x="882" y="66"/>
                    </a:lnTo>
                    <a:lnTo>
                      <a:pt x="894" y="74"/>
                    </a:lnTo>
                    <a:lnTo>
                      <a:pt x="908" y="90"/>
                    </a:lnTo>
                    <a:lnTo>
                      <a:pt x="880" y="92"/>
                    </a:lnTo>
                    <a:lnTo>
                      <a:pt x="858" y="96"/>
                    </a:lnTo>
                    <a:lnTo>
                      <a:pt x="842" y="102"/>
                    </a:lnTo>
                    <a:lnTo>
                      <a:pt x="834" y="112"/>
                    </a:lnTo>
                    <a:lnTo>
                      <a:pt x="832" y="120"/>
                    </a:lnTo>
                    <a:lnTo>
                      <a:pt x="838" y="130"/>
                    </a:lnTo>
                    <a:lnTo>
                      <a:pt x="856" y="136"/>
                    </a:lnTo>
                    <a:lnTo>
                      <a:pt x="884" y="142"/>
                    </a:lnTo>
                    <a:lnTo>
                      <a:pt x="904" y="144"/>
                    </a:lnTo>
                    <a:lnTo>
                      <a:pt x="922" y="148"/>
                    </a:lnTo>
                    <a:lnTo>
                      <a:pt x="940" y="156"/>
                    </a:lnTo>
                    <a:lnTo>
                      <a:pt x="954" y="170"/>
                    </a:lnTo>
                    <a:lnTo>
                      <a:pt x="960" y="182"/>
                    </a:lnTo>
                    <a:lnTo>
                      <a:pt x="964" y="196"/>
                    </a:lnTo>
                    <a:lnTo>
                      <a:pt x="968" y="208"/>
                    </a:lnTo>
                    <a:lnTo>
                      <a:pt x="972" y="220"/>
                    </a:lnTo>
                    <a:lnTo>
                      <a:pt x="978" y="228"/>
                    </a:lnTo>
                    <a:lnTo>
                      <a:pt x="988" y="234"/>
                    </a:lnTo>
                    <a:lnTo>
                      <a:pt x="1004" y="236"/>
                    </a:lnTo>
                    <a:lnTo>
                      <a:pt x="1010" y="246"/>
                    </a:lnTo>
                    <a:lnTo>
                      <a:pt x="1014" y="260"/>
                    </a:lnTo>
                    <a:lnTo>
                      <a:pt x="1018" y="272"/>
                    </a:lnTo>
                    <a:lnTo>
                      <a:pt x="1018" y="284"/>
                    </a:lnTo>
                    <a:lnTo>
                      <a:pt x="1014" y="294"/>
                    </a:lnTo>
                    <a:lnTo>
                      <a:pt x="1006" y="300"/>
                    </a:lnTo>
                    <a:lnTo>
                      <a:pt x="990" y="304"/>
                    </a:lnTo>
                    <a:lnTo>
                      <a:pt x="994" y="324"/>
                    </a:lnTo>
                    <a:lnTo>
                      <a:pt x="998" y="346"/>
                    </a:lnTo>
                    <a:lnTo>
                      <a:pt x="1004" y="368"/>
                    </a:lnTo>
                    <a:lnTo>
                      <a:pt x="1014" y="388"/>
                    </a:lnTo>
                    <a:lnTo>
                      <a:pt x="1026" y="406"/>
                    </a:lnTo>
                    <a:lnTo>
                      <a:pt x="1044" y="416"/>
                    </a:lnTo>
                    <a:lnTo>
                      <a:pt x="1064" y="418"/>
                    </a:lnTo>
                    <a:lnTo>
                      <a:pt x="1080" y="388"/>
                    </a:lnTo>
                    <a:lnTo>
                      <a:pt x="1094" y="360"/>
                    </a:lnTo>
                    <a:lnTo>
                      <a:pt x="1110" y="334"/>
                    </a:lnTo>
                    <a:lnTo>
                      <a:pt x="1132" y="312"/>
                    </a:lnTo>
                    <a:lnTo>
                      <a:pt x="1144" y="308"/>
                    </a:lnTo>
                    <a:lnTo>
                      <a:pt x="1154" y="308"/>
                    </a:lnTo>
                    <a:lnTo>
                      <a:pt x="1164" y="302"/>
                    </a:lnTo>
                    <a:lnTo>
                      <a:pt x="1172" y="292"/>
                    </a:lnTo>
                    <a:lnTo>
                      <a:pt x="1176" y="278"/>
                    </a:lnTo>
                    <a:lnTo>
                      <a:pt x="1184" y="268"/>
                    </a:lnTo>
                    <a:lnTo>
                      <a:pt x="1200" y="260"/>
                    </a:lnTo>
                    <a:lnTo>
                      <a:pt x="1216" y="258"/>
                    </a:lnTo>
                    <a:lnTo>
                      <a:pt x="1234" y="256"/>
                    </a:lnTo>
                    <a:lnTo>
                      <a:pt x="1250" y="252"/>
                    </a:lnTo>
                    <a:lnTo>
                      <a:pt x="1264" y="244"/>
                    </a:lnTo>
                    <a:lnTo>
                      <a:pt x="1254" y="230"/>
                    </a:lnTo>
                    <a:lnTo>
                      <a:pt x="1250" y="216"/>
                    </a:lnTo>
                    <a:lnTo>
                      <a:pt x="1252" y="202"/>
                    </a:lnTo>
                    <a:lnTo>
                      <a:pt x="1262" y="190"/>
                    </a:lnTo>
                    <a:lnTo>
                      <a:pt x="1276" y="182"/>
                    </a:lnTo>
                    <a:lnTo>
                      <a:pt x="1274" y="164"/>
                    </a:lnTo>
                    <a:lnTo>
                      <a:pt x="1270" y="142"/>
                    </a:lnTo>
                    <a:lnTo>
                      <a:pt x="1268" y="120"/>
                    </a:lnTo>
                    <a:lnTo>
                      <a:pt x="1266" y="98"/>
                    </a:lnTo>
                    <a:lnTo>
                      <a:pt x="1270" y="78"/>
                    </a:lnTo>
                    <a:lnTo>
                      <a:pt x="1280" y="64"/>
                    </a:lnTo>
                    <a:lnTo>
                      <a:pt x="1258" y="66"/>
                    </a:lnTo>
                    <a:lnTo>
                      <a:pt x="1236" y="68"/>
                    </a:lnTo>
                    <a:lnTo>
                      <a:pt x="1214" y="64"/>
                    </a:lnTo>
                  </a:path>
                </a:pathLst>
              </a:custGeom>
              <a:grp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zh-TW" altLang="en-US">
                  <a:latin typeface="Arial Unicode MS" panose="020B0604020202020204" pitchFamily="34" charset="-120"/>
                  <a:ea typeface="文鼎圓體M" pitchFamily="34" charset="-120"/>
                </a:endParaRPr>
              </a:p>
            </p:txBody>
          </p:sp>
          <p:sp>
            <p:nvSpPr>
              <p:cNvPr id="100" name="Freeform 89"/>
              <p:cNvSpPr>
                <a:spLocks/>
              </p:cNvSpPr>
              <p:nvPr/>
            </p:nvSpPr>
            <p:spPr bwMode="gray">
              <a:xfrm>
                <a:off x="2477387" y="3760324"/>
                <a:ext cx="385880" cy="176953"/>
              </a:xfrm>
              <a:custGeom>
                <a:avLst/>
                <a:gdLst>
                  <a:gd name="T0" fmla="*/ 160 w 160"/>
                  <a:gd name="T1" fmla="*/ 72 h 72"/>
                  <a:gd name="T2" fmla="*/ 148 w 160"/>
                  <a:gd name="T3" fmla="*/ 68 h 72"/>
                  <a:gd name="T4" fmla="*/ 136 w 160"/>
                  <a:gd name="T5" fmla="*/ 68 h 72"/>
                  <a:gd name="T6" fmla="*/ 122 w 160"/>
                  <a:gd name="T7" fmla="*/ 66 h 72"/>
                  <a:gd name="T8" fmla="*/ 108 w 160"/>
                  <a:gd name="T9" fmla="*/ 62 h 72"/>
                  <a:gd name="T10" fmla="*/ 98 w 160"/>
                  <a:gd name="T11" fmla="*/ 58 h 72"/>
                  <a:gd name="T12" fmla="*/ 90 w 160"/>
                  <a:gd name="T13" fmla="*/ 50 h 72"/>
                  <a:gd name="T14" fmla="*/ 90 w 160"/>
                  <a:gd name="T15" fmla="*/ 36 h 72"/>
                  <a:gd name="T16" fmla="*/ 68 w 160"/>
                  <a:gd name="T17" fmla="*/ 36 h 72"/>
                  <a:gd name="T18" fmla="*/ 52 w 160"/>
                  <a:gd name="T19" fmla="*/ 32 h 72"/>
                  <a:gd name="T20" fmla="*/ 36 w 160"/>
                  <a:gd name="T21" fmla="*/ 26 h 72"/>
                  <a:gd name="T22" fmla="*/ 20 w 160"/>
                  <a:gd name="T23" fmla="*/ 20 h 72"/>
                  <a:gd name="T24" fmla="*/ 0 w 160"/>
                  <a:gd name="T25" fmla="*/ 16 h 72"/>
                  <a:gd name="T26" fmla="*/ 0 w 160"/>
                  <a:gd name="T27" fmla="*/ 14 h 72"/>
                  <a:gd name="T28" fmla="*/ 0 w 160"/>
                  <a:gd name="T29" fmla="*/ 10 h 72"/>
                  <a:gd name="T30" fmla="*/ 0 w 160"/>
                  <a:gd name="T31" fmla="*/ 6 h 72"/>
                  <a:gd name="T32" fmla="*/ 0 w 160"/>
                  <a:gd name="T33" fmla="*/ 4 h 72"/>
                  <a:gd name="T34" fmla="*/ 20 w 160"/>
                  <a:gd name="T35" fmla="*/ 0 h 72"/>
                  <a:gd name="T36" fmla="*/ 44 w 160"/>
                  <a:gd name="T37" fmla="*/ 2 h 72"/>
                  <a:gd name="T38" fmla="*/ 66 w 160"/>
                  <a:gd name="T39" fmla="*/ 10 h 72"/>
                  <a:gd name="T40" fmla="*/ 86 w 160"/>
                  <a:gd name="T41" fmla="*/ 18 h 72"/>
                  <a:gd name="T42" fmla="*/ 100 w 160"/>
                  <a:gd name="T43" fmla="*/ 20 h 72"/>
                  <a:gd name="T44" fmla="*/ 114 w 160"/>
                  <a:gd name="T45" fmla="*/ 24 h 72"/>
                  <a:gd name="T46" fmla="*/ 128 w 160"/>
                  <a:gd name="T47" fmla="*/ 30 h 72"/>
                  <a:gd name="T48" fmla="*/ 142 w 160"/>
                  <a:gd name="T49" fmla="*/ 36 h 72"/>
                  <a:gd name="T50" fmla="*/ 150 w 160"/>
                  <a:gd name="T51" fmla="*/ 44 h 72"/>
                  <a:gd name="T52" fmla="*/ 154 w 160"/>
                  <a:gd name="T53" fmla="*/ 56 h 72"/>
                  <a:gd name="T54" fmla="*/ 152 w 160"/>
                  <a:gd name="T55" fmla="*/ 72 h 72"/>
                  <a:gd name="T56" fmla="*/ 160 w 160"/>
                  <a:gd name="T5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0" h="72">
                    <a:moveTo>
                      <a:pt x="160" y="72"/>
                    </a:moveTo>
                    <a:lnTo>
                      <a:pt x="148" y="68"/>
                    </a:lnTo>
                    <a:lnTo>
                      <a:pt x="136" y="68"/>
                    </a:lnTo>
                    <a:lnTo>
                      <a:pt x="122" y="66"/>
                    </a:lnTo>
                    <a:lnTo>
                      <a:pt x="108" y="62"/>
                    </a:lnTo>
                    <a:lnTo>
                      <a:pt x="98" y="58"/>
                    </a:lnTo>
                    <a:lnTo>
                      <a:pt x="90" y="50"/>
                    </a:lnTo>
                    <a:lnTo>
                      <a:pt x="90" y="36"/>
                    </a:lnTo>
                    <a:lnTo>
                      <a:pt x="68" y="36"/>
                    </a:lnTo>
                    <a:lnTo>
                      <a:pt x="52" y="32"/>
                    </a:lnTo>
                    <a:lnTo>
                      <a:pt x="36" y="26"/>
                    </a:lnTo>
                    <a:lnTo>
                      <a:pt x="20" y="20"/>
                    </a:lnTo>
                    <a:lnTo>
                      <a:pt x="0" y="16"/>
                    </a:lnTo>
                    <a:lnTo>
                      <a:pt x="0" y="14"/>
                    </a:lnTo>
                    <a:lnTo>
                      <a:pt x="0" y="10"/>
                    </a:lnTo>
                    <a:lnTo>
                      <a:pt x="0" y="6"/>
                    </a:lnTo>
                    <a:lnTo>
                      <a:pt x="0" y="4"/>
                    </a:lnTo>
                    <a:lnTo>
                      <a:pt x="20" y="0"/>
                    </a:lnTo>
                    <a:lnTo>
                      <a:pt x="44" y="2"/>
                    </a:lnTo>
                    <a:lnTo>
                      <a:pt x="66" y="10"/>
                    </a:lnTo>
                    <a:lnTo>
                      <a:pt x="86" y="18"/>
                    </a:lnTo>
                    <a:lnTo>
                      <a:pt x="100" y="20"/>
                    </a:lnTo>
                    <a:lnTo>
                      <a:pt x="114" y="24"/>
                    </a:lnTo>
                    <a:lnTo>
                      <a:pt x="128" y="30"/>
                    </a:lnTo>
                    <a:lnTo>
                      <a:pt x="142" y="36"/>
                    </a:lnTo>
                    <a:lnTo>
                      <a:pt x="150" y="44"/>
                    </a:lnTo>
                    <a:lnTo>
                      <a:pt x="154" y="56"/>
                    </a:lnTo>
                    <a:lnTo>
                      <a:pt x="152" y="72"/>
                    </a:lnTo>
                    <a:lnTo>
                      <a:pt x="160" y="72"/>
                    </a:lnTo>
                    <a:close/>
                  </a:path>
                </a:pathLst>
              </a:custGeom>
              <a:grpFill/>
              <a:ln>
                <a:noFill/>
              </a:ln>
              <a:extLst>
                <a:ext uri="{91240B29-F687-4F45-9708-019B960494DF}">
                  <a14:hiddenLine xmlns:a14="http://schemas.microsoft.com/office/drawing/2010/main" w="0">
                    <a:solidFill>
                      <a:srgbClr val="F0F0F0"/>
                    </a:solidFill>
                    <a:prstDash val="solid"/>
                    <a:round/>
                    <a:headEnd/>
                    <a:tailEnd/>
                  </a14:hiddenLine>
                </a:ext>
              </a:extLst>
            </p:spPr>
            <p:txBody>
              <a:bodyPr/>
              <a:lstStyle/>
              <a:p>
                <a:endParaRPr lang="zh-TW" altLang="en-US">
                  <a:latin typeface="Arial Unicode MS" panose="020B0604020202020204" pitchFamily="34" charset="-120"/>
                  <a:ea typeface="文鼎圓體M" pitchFamily="34" charset="-120"/>
                </a:endParaRPr>
              </a:p>
            </p:txBody>
          </p:sp>
          <p:sp>
            <p:nvSpPr>
              <p:cNvPr id="101" name="Freeform 90"/>
              <p:cNvSpPr>
                <a:spLocks/>
              </p:cNvSpPr>
              <p:nvPr/>
            </p:nvSpPr>
            <p:spPr bwMode="gray">
              <a:xfrm>
                <a:off x="2477387" y="3760324"/>
                <a:ext cx="385880" cy="176953"/>
              </a:xfrm>
              <a:custGeom>
                <a:avLst/>
                <a:gdLst>
                  <a:gd name="T0" fmla="*/ 160 w 160"/>
                  <a:gd name="T1" fmla="*/ 72 h 72"/>
                  <a:gd name="T2" fmla="*/ 148 w 160"/>
                  <a:gd name="T3" fmla="*/ 68 h 72"/>
                  <a:gd name="T4" fmla="*/ 136 w 160"/>
                  <a:gd name="T5" fmla="*/ 68 h 72"/>
                  <a:gd name="T6" fmla="*/ 122 w 160"/>
                  <a:gd name="T7" fmla="*/ 66 h 72"/>
                  <a:gd name="T8" fmla="*/ 108 w 160"/>
                  <a:gd name="T9" fmla="*/ 62 h 72"/>
                  <a:gd name="T10" fmla="*/ 98 w 160"/>
                  <a:gd name="T11" fmla="*/ 58 h 72"/>
                  <a:gd name="T12" fmla="*/ 90 w 160"/>
                  <a:gd name="T13" fmla="*/ 50 h 72"/>
                  <a:gd name="T14" fmla="*/ 90 w 160"/>
                  <a:gd name="T15" fmla="*/ 36 h 72"/>
                  <a:gd name="T16" fmla="*/ 68 w 160"/>
                  <a:gd name="T17" fmla="*/ 36 h 72"/>
                  <a:gd name="T18" fmla="*/ 52 w 160"/>
                  <a:gd name="T19" fmla="*/ 32 h 72"/>
                  <a:gd name="T20" fmla="*/ 36 w 160"/>
                  <a:gd name="T21" fmla="*/ 26 h 72"/>
                  <a:gd name="T22" fmla="*/ 20 w 160"/>
                  <a:gd name="T23" fmla="*/ 20 h 72"/>
                  <a:gd name="T24" fmla="*/ 0 w 160"/>
                  <a:gd name="T25" fmla="*/ 16 h 72"/>
                  <a:gd name="T26" fmla="*/ 0 w 160"/>
                  <a:gd name="T27" fmla="*/ 14 h 72"/>
                  <a:gd name="T28" fmla="*/ 0 w 160"/>
                  <a:gd name="T29" fmla="*/ 10 h 72"/>
                  <a:gd name="T30" fmla="*/ 0 w 160"/>
                  <a:gd name="T31" fmla="*/ 6 h 72"/>
                  <a:gd name="T32" fmla="*/ 0 w 160"/>
                  <a:gd name="T33" fmla="*/ 4 h 72"/>
                  <a:gd name="T34" fmla="*/ 20 w 160"/>
                  <a:gd name="T35" fmla="*/ 0 h 72"/>
                  <a:gd name="T36" fmla="*/ 44 w 160"/>
                  <a:gd name="T37" fmla="*/ 2 h 72"/>
                  <a:gd name="T38" fmla="*/ 66 w 160"/>
                  <a:gd name="T39" fmla="*/ 10 h 72"/>
                  <a:gd name="T40" fmla="*/ 86 w 160"/>
                  <a:gd name="T41" fmla="*/ 18 h 72"/>
                  <a:gd name="T42" fmla="*/ 100 w 160"/>
                  <a:gd name="T43" fmla="*/ 20 h 72"/>
                  <a:gd name="T44" fmla="*/ 114 w 160"/>
                  <a:gd name="T45" fmla="*/ 24 h 72"/>
                  <a:gd name="T46" fmla="*/ 128 w 160"/>
                  <a:gd name="T47" fmla="*/ 30 h 72"/>
                  <a:gd name="T48" fmla="*/ 142 w 160"/>
                  <a:gd name="T49" fmla="*/ 36 h 72"/>
                  <a:gd name="T50" fmla="*/ 150 w 160"/>
                  <a:gd name="T51" fmla="*/ 44 h 72"/>
                  <a:gd name="T52" fmla="*/ 154 w 160"/>
                  <a:gd name="T53" fmla="*/ 56 h 72"/>
                  <a:gd name="T54" fmla="*/ 152 w 160"/>
                  <a:gd name="T5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0" h="72">
                    <a:moveTo>
                      <a:pt x="160" y="72"/>
                    </a:moveTo>
                    <a:lnTo>
                      <a:pt x="148" y="68"/>
                    </a:lnTo>
                    <a:lnTo>
                      <a:pt x="136" y="68"/>
                    </a:lnTo>
                    <a:lnTo>
                      <a:pt x="122" y="66"/>
                    </a:lnTo>
                    <a:lnTo>
                      <a:pt x="108" y="62"/>
                    </a:lnTo>
                    <a:lnTo>
                      <a:pt x="98" y="58"/>
                    </a:lnTo>
                    <a:lnTo>
                      <a:pt x="90" y="50"/>
                    </a:lnTo>
                    <a:lnTo>
                      <a:pt x="90" y="36"/>
                    </a:lnTo>
                    <a:lnTo>
                      <a:pt x="68" y="36"/>
                    </a:lnTo>
                    <a:lnTo>
                      <a:pt x="52" y="32"/>
                    </a:lnTo>
                    <a:lnTo>
                      <a:pt x="36" y="26"/>
                    </a:lnTo>
                    <a:lnTo>
                      <a:pt x="20" y="20"/>
                    </a:lnTo>
                    <a:lnTo>
                      <a:pt x="0" y="16"/>
                    </a:lnTo>
                    <a:lnTo>
                      <a:pt x="0" y="14"/>
                    </a:lnTo>
                    <a:lnTo>
                      <a:pt x="0" y="10"/>
                    </a:lnTo>
                    <a:lnTo>
                      <a:pt x="0" y="6"/>
                    </a:lnTo>
                    <a:lnTo>
                      <a:pt x="0" y="4"/>
                    </a:lnTo>
                    <a:lnTo>
                      <a:pt x="20" y="0"/>
                    </a:lnTo>
                    <a:lnTo>
                      <a:pt x="44" y="2"/>
                    </a:lnTo>
                    <a:lnTo>
                      <a:pt x="66" y="10"/>
                    </a:lnTo>
                    <a:lnTo>
                      <a:pt x="86" y="18"/>
                    </a:lnTo>
                    <a:lnTo>
                      <a:pt x="100" y="20"/>
                    </a:lnTo>
                    <a:lnTo>
                      <a:pt x="114" y="24"/>
                    </a:lnTo>
                    <a:lnTo>
                      <a:pt x="128" y="30"/>
                    </a:lnTo>
                    <a:lnTo>
                      <a:pt x="142" y="36"/>
                    </a:lnTo>
                    <a:lnTo>
                      <a:pt x="150" y="44"/>
                    </a:lnTo>
                    <a:lnTo>
                      <a:pt x="154" y="56"/>
                    </a:lnTo>
                    <a:lnTo>
                      <a:pt x="152" y="72"/>
                    </a:lnTo>
                  </a:path>
                </a:pathLst>
              </a:custGeom>
              <a:grp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zh-TW" altLang="en-US">
                  <a:latin typeface="Arial Unicode MS" panose="020B0604020202020204" pitchFamily="34" charset="-120"/>
                  <a:ea typeface="文鼎圓體M" pitchFamily="34" charset="-120"/>
                </a:endParaRPr>
              </a:p>
            </p:txBody>
          </p:sp>
          <p:sp>
            <p:nvSpPr>
              <p:cNvPr id="102" name="Freeform 91"/>
              <p:cNvSpPr>
                <a:spLocks/>
              </p:cNvSpPr>
              <p:nvPr/>
            </p:nvSpPr>
            <p:spPr bwMode="gray">
              <a:xfrm>
                <a:off x="3715880" y="2350063"/>
                <a:ext cx="281141" cy="171591"/>
              </a:xfrm>
              <a:custGeom>
                <a:avLst/>
                <a:gdLst>
                  <a:gd name="T0" fmla="*/ 92 w 116"/>
                  <a:gd name="T1" fmla="*/ 64 h 70"/>
                  <a:gd name="T2" fmla="*/ 68 w 116"/>
                  <a:gd name="T3" fmla="*/ 70 h 70"/>
                  <a:gd name="T4" fmla="*/ 46 w 116"/>
                  <a:gd name="T5" fmla="*/ 70 h 70"/>
                  <a:gd name="T6" fmla="*/ 38 w 116"/>
                  <a:gd name="T7" fmla="*/ 48 h 70"/>
                  <a:gd name="T8" fmla="*/ 36 w 116"/>
                  <a:gd name="T9" fmla="*/ 24 h 70"/>
                  <a:gd name="T10" fmla="*/ 24 w 116"/>
                  <a:gd name="T11" fmla="*/ 24 h 70"/>
                  <a:gd name="T12" fmla="*/ 12 w 116"/>
                  <a:gd name="T13" fmla="*/ 22 h 70"/>
                  <a:gd name="T14" fmla="*/ 0 w 116"/>
                  <a:gd name="T15" fmla="*/ 22 h 70"/>
                  <a:gd name="T16" fmla="*/ 6 w 116"/>
                  <a:gd name="T17" fmla="*/ 10 h 70"/>
                  <a:gd name="T18" fmla="*/ 14 w 116"/>
                  <a:gd name="T19" fmla="*/ 2 h 70"/>
                  <a:gd name="T20" fmla="*/ 26 w 116"/>
                  <a:gd name="T21" fmla="*/ 0 h 70"/>
                  <a:gd name="T22" fmla="*/ 40 w 116"/>
                  <a:gd name="T23" fmla="*/ 2 h 70"/>
                  <a:gd name="T24" fmla="*/ 52 w 116"/>
                  <a:gd name="T25" fmla="*/ 6 h 70"/>
                  <a:gd name="T26" fmla="*/ 66 w 116"/>
                  <a:gd name="T27" fmla="*/ 12 h 70"/>
                  <a:gd name="T28" fmla="*/ 76 w 116"/>
                  <a:gd name="T29" fmla="*/ 18 h 70"/>
                  <a:gd name="T30" fmla="*/ 82 w 116"/>
                  <a:gd name="T31" fmla="*/ 22 h 70"/>
                  <a:gd name="T32" fmla="*/ 88 w 116"/>
                  <a:gd name="T33" fmla="*/ 24 h 70"/>
                  <a:gd name="T34" fmla="*/ 96 w 116"/>
                  <a:gd name="T35" fmla="*/ 24 h 70"/>
                  <a:gd name="T36" fmla="*/ 102 w 116"/>
                  <a:gd name="T37" fmla="*/ 26 h 70"/>
                  <a:gd name="T38" fmla="*/ 110 w 116"/>
                  <a:gd name="T39" fmla="*/ 28 h 70"/>
                  <a:gd name="T40" fmla="*/ 114 w 116"/>
                  <a:gd name="T41" fmla="*/ 34 h 70"/>
                  <a:gd name="T42" fmla="*/ 116 w 116"/>
                  <a:gd name="T43" fmla="*/ 46 h 70"/>
                  <a:gd name="T44" fmla="*/ 110 w 116"/>
                  <a:gd name="T45" fmla="*/ 60 h 70"/>
                  <a:gd name="T46" fmla="*/ 100 w 116"/>
                  <a:gd name="T47" fmla="*/ 68 h 70"/>
                  <a:gd name="T48" fmla="*/ 82 w 116"/>
                  <a:gd name="T49" fmla="*/ 70 h 70"/>
                  <a:gd name="T50" fmla="*/ 92 w 116"/>
                  <a:gd name="T51"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6" h="70">
                    <a:moveTo>
                      <a:pt x="92" y="64"/>
                    </a:moveTo>
                    <a:lnTo>
                      <a:pt x="68" y="70"/>
                    </a:lnTo>
                    <a:lnTo>
                      <a:pt x="46" y="70"/>
                    </a:lnTo>
                    <a:lnTo>
                      <a:pt x="38" y="48"/>
                    </a:lnTo>
                    <a:lnTo>
                      <a:pt x="36" y="24"/>
                    </a:lnTo>
                    <a:lnTo>
                      <a:pt x="24" y="24"/>
                    </a:lnTo>
                    <a:lnTo>
                      <a:pt x="12" y="22"/>
                    </a:lnTo>
                    <a:lnTo>
                      <a:pt x="0" y="22"/>
                    </a:lnTo>
                    <a:lnTo>
                      <a:pt x="6" y="10"/>
                    </a:lnTo>
                    <a:lnTo>
                      <a:pt x="14" y="2"/>
                    </a:lnTo>
                    <a:lnTo>
                      <a:pt x="26" y="0"/>
                    </a:lnTo>
                    <a:lnTo>
                      <a:pt x="40" y="2"/>
                    </a:lnTo>
                    <a:lnTo>
                      <a:pt x="52" y="6"/>
                    </a:lnTo>
                    <a:lnTo>
                      <a:pt x="66" y="12"/>
                    </a:lnTo>
                    <a:lnTo>
                      <a:pt x="76" y="18"/>
                    </a:lnTo>
                    <a:lnTo>
                      <a:pt x="82" y="22"/>
                    </a:lnTo>
                    <a:lnTo>
                      <a:pt x="88" y="24"/>
                    </a:lnTo>
                    <a:lnTo>
                      <a:pt x="96" y="24"/>
                    </a:lnTo>
                    <a:lnTo>
                      <a:pt x="102" y="26"/>
                    </a:lnTo>
                    <a:lnTo>
                      <a:pt x="110" y="28"/>
                    </a:lnTo>
                    <a:lnTo>
                      <a:pt x="114" y="34"/>
                    </a:lnTo>
                    <a:lnTo>
                      <a:pt x="116" y="46"/>
                    </a:lnTo>
                    <a:lnTo>
                      <a:pt x="110" y="60"/>
                    </a:lnTo>
                    <a:lnTo>
                      <a:pt x="100" y="68"/>
                    </a:lnTo>
                    <a:lnTo>
                      <a:pt x="82" y="70"/>
                    </a:lnTo>
                    <a:lnTo>
                      <a:pt x="92" y="64"/>
                    </a:lnTo>
                    <a:close/>
                  </a:path>
                </a:pathLst>
              </a:custGeom>
              <a:grpFill/>
              <a:ln>
                <a:noFill/>
              </a:ln>
              <a:extLst>
                <a:ext uri="{91240B29-F687-4F45-9708-019B960494DF}">
                  <a14:hiddenLine xmlns:a14="http://schemas.microsoft.com/office/drawing/2010/main" w="0">
                    <a:solidFill>
                      <a:srgbClr val="F0F0F0"/>
                    </a:solidFill>
                    <a:prstDash val="solid"/>
                    <a:round/>
                    <a:headEnd/>
                    <a:tailEnd/>
                  </a14:hiddenLine>
                </a:ext>
              </a:extLst>
            </p:spPr>
            <p:txBody>
              <a:bodyPr/>
              <a:lstStyle/>
              <a:p>
                <a:endParaRPr lang="zh-TW" altLang="en-US">
                  <a:latin typeface="Arial Unicode MS" panose="020B0604020202020204" pitchFamily="34" charset="-120"/>
                  <a:ea typeface="文鼎圓體M" pitchFamily="34" charset="-120"/>
                </a:endParaRPr>
              </a:p>
            </p:txBody>
          </p:sp>
          <p:sp>
            <p:nvSpPr>
              <p:cNvPr id="103" name="Freeform 92"/>
              <p:cNvSpPr>
                <a:spLocks/>
              </p:cNvSpPr>
              <p:nvPr/>
            </p:nvSpPr>
            <p:spPr bwMode="gray">
              <a:xfrm>
                <a:off x="3715880" y="2350063"/>
                <a:ext cx="281141" cy="171591"/>
              </a:xfrm>
              <a:custGeom>
                <a:avLst/>
                <a:gdLst>
                  <a:gd name="T0" fmla="*/ 92 w 116"/>
                  <a:gd name="T1" fmla="*/ 64 h 70"/>
                  <a:gd name="T2" fmla="*/ 68 w 116"/>
                  <a:gd name="T3" fmla="*/ 70 h 70"/>
                  <a:gd name="T4" fmla="*/ 46 w 116"/>
                  <a:gd name="T5" fmla="*/ 70 h 70"/>
                  <a:gd name="T6" fmla="*/ 38 w 116"/>
                  <a:gd name="T7" fmla="*/ 48 h 70"/>
                  <a:gd name="T8" fmla="*/ 36 w 116"/>
                  <a:gd name="T9" fmla="*/ 24 h 70"/>
                  <a:gd name="T10" fmla="*/ 24 w 116"/>
                  <a:gd name="T11" fmla="*/ 24 h 70"/>
                  <a:gd name="T12" fmla="*/ 12 w 116"/>
                  <a:gd name="T13" fmla="*/ 22 h 70"/>
                  <a:gd name="T14" fmla="*/ 0 w 116"/>
                  <a:gd name="T15" fmla="*/ 22 h 70"/>
                  <a:gd name="T16" fmla="*/ 6 w 116"/>
                  <a:gd name="T17" fmla="*/ 10 h 70"/>
                  <a:gd name="T18" fmla="*/ 14 w 116"/>
                  <a:gd name="T19" fmla="*/ 2 h 70"/>
                  <a:gd name="T20" fmla="*/ 26 w 116"/>
                  <a:gd name="T21" fmla="*/ 0 h 70"/>
                  <a:gd name="T22" fmla="*/ 40 w 116"/>
                  <a:gd name="T23" fmla="*/ 2 h 70"/>
                  <a:gd name="T24" fmla="*/ 52 w 116"/>
                  <a:gd name="T25" fmla="*/ 6 h 70"/>
                  <a:gd name="T26" fmla="*/ 66 w 116"/>
                  <a:gd name="T27" fmla="*/ 12 h 70"/>
                  <a:gd name="T28" fmla="*/ 76 w 116"/>
                  <a:gd name="T29" fmla="*/ 18 h 70"/>
                  <a:gd name="T30" fmla="*/ 82 w 116"/>
                  <a:gd name="T31" fmla="*/ 22 h 70"/>
                  <a:gd name="T32" fmla="*/ 88 w 116"/>
                  <a:gd name="T33" fmla="*/ 24 h 70"/>
                  <a:gd name="T34" fmla="*/ 96 w 116"/>
                  <a:gd name="T35" fmla="*/ 24 h 70"/>
                  <a:gd name="T36" fmla="*/ 102 w 116"/>
                  <a:gd name="T37" fmla="*/ 26 h 70"/>
                  <a:gd name="T38" fmla="*/ 110 w 116"/>
                  <a:gd name="T39" fmla="*/ 28 h 70"/>
                  <a:gd name="T40" fmla="*/ 114 w 116"/>
                  <a:gd name="T41" fmla="*/ 34 h 70"/>
                  <a:gd name="T42" fmla="*/ 116 w 116"/>
                  <a:gd name="T43" fmla="*/ 46 h 70"/>
                  <a:gd name="T44" fmla="*/ 110 w 116"/>
                  <a:gd name="T45" fmla="*/ 60 h 70"/>
                  <a:gd name="T46" fmla="*/ 100 w 116"/>
                  <a:gd name="T47" fmla="*/ 68 h 70"/>
                  <a:gd name="T48" fmla="*/ 82 w 116"/>
                  <a:gd name="T4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6" h="70">
                    <a:moveTo>
                      <a:pt x="92" y="64"/>
                    </a:moveTo>
                    <a:lnTo>
                      <a:pt x="68" y="70"/>
                    </a:lnTo>
                    <a:lnTo>
                      <a:pt x="46" y="70"/>
                    </a:lnTo>
                    <a:lnTo>
                      <a:pt x="38" y="48"/>
                    </a:lnTo>
                    <a:lnTo>
                      <a:pt x="36" y="24"/>
                    </a:lnTo>
                    <a:lnTo>
                      <a:pt x="24" y="24"/>
                    </a:lnTo>
                    <a:lnTo>
                      <a:pt x="12" y="22"/>
                    </a:lnTo>
                    <a:lnTo>
                      <a:pt x="0" y="22"/>
                    </a:lnTo>
                    <a:lnTo>
                      <a:pt x="6" y="10"/>
                    </a:lnTo>
                    <a:lnTo>
                      <a:pt x="14" y="2"/>
                    </a:lnTo>
                    <a:lnTo>
                      <a:pt x="26" y="0"/>
                    </a:lnTo>
                    <a:lnTo>
                      <a:pt x="40" y="2"/>
                    </a:lnTo>
                    <a:lnTo>
                      <a:pt x="52" y="6"/>
                    </a:lnTo>
                    <a:lnTo>
                      <a:pt x="66" y="12"/>
                    </a:lnTo>
                    <a:lnTo>
                      <a:pt x="76" y="18"/>
                    </a:lnTo>
                    <a:lnTo>
                      <a:pt x="82" y="22"/>
                    </a:lnTo>
                    <a:lnTo>
                      <a:pt x="88" y="24"/>
                    </a:lnTo>
                    <a:lnTo>
                      <a:pt x="96" y="24"/>
                    </a:lnTo>
                    <a:lnTo>
                      <a:pt x="102" y="26"/>
                    </a:lnTo>
                    <a:lnTo>
                      <a:pt x="110" y="28"/>
                    </a:lnTo>
                    <a:lnTo>
                      <a:pt x="114" y="34"/>
                    </a:lnTo>
                    <a:lnTo>
                      <a:pt x="116" y="46"/>
                    </a:lnTo>
                    <a:lnTo>
                      <a:pt x="110" y="60"/>
                    </a:lnTo>
                    <a:lnTo>
                      <a:pt x="100" y="68"/>
                    </a:lnTo>
                    <a:lnTo>
                      <a:pt x="82" y="70"/>
                    </a:lnTo>
                  </a:path>
                </a:pathLst>
              </a:custGeom>
              <a:grp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zh-TW" altLang="en-US">
                  <a:latin typeface="Arial Unicode MS" panose="020B0604020202020204" pitchFamily="34" charset="-120"/>
                  <a:ea typeface="文鼎圓體M" pitchFamily="34" charset="-120"/>
                </a:endParaRPr>
              </a:p>
            </p:txBody>
          </p:sp>
          <p:sp>
            <p:nvSpPr>
              <p:cNvPr id="104" name="Freeform 93"/>
              <p:cNvSpPr>
                <a:spLocks/>
              </p:cNvSpPr>
              <p:nvPr/>
            </p:nvSpPr>
            <p:spPr bwMode="gray">
              <a:xfrm>
                <a:off x="1619263" y="2055142"/>
                <a:ext cx="503482" cy="250236"/>
              </a:xfrm>
              <a:custGeom>
                <a:avLst/>
                <a:gdLst>
                  <a:gd name="T0" fmla="*/ 198 w 208"/>
                  <a:gd name="T1" fmla="*/ 96 h 102"/>
                  <a:gd name="T2" fmla="*/ 188 w 208"/>
                  <a:gd name="T3" fmla="*/ 96 h 102"/>
                  <a:gd name="T4" fmla="*/ 178 w 208"/>
                  <a:gd name="T5" fmla="*/ 92 h 102"/>
                  <a:gd name="T6" fmla="*/ 174 w 208"/>
                  <a:gd name="T7" fmla="*/ 88 h 102"/>
                  <a:gd name="T8" fmla="*/ 164 w 208"/>
                  <a:gd name="T9" fmla="*/ 84 h 102"/>
                  <a:gd name="T10" fmla="*/ 158 w 208"/>
                  <a:gd name="T11" fmla="*/ 84 h 102"/>
                  <a:gd name="T12" fmla="*/ 154 w 208"/>
                  <a:gd name="T13" fmla="*/ 90 h 102"/>
                  <a:gd name="T14" fmla="*/ 150 w 208"/>
                  <a:gd name="T15" fmla="*/ 96 h 102"/>
                  <a:gd name="T16" fmla="*/ 132 w 208"/>
                  <a:gd name="T17" fmla="*/ 102 h 102"/>
                  <a:gd name="T18" fmla="*/ 96 w 208"/>
                  <a:gd name="T19" fmla="*/ 96 h 102"/>
                  <a:gd name="T20" fmla="*/ 74 w 208"/>
                  <a:gd name="T21" fmla="*/ 74 h 102"/>
                  <a:gd name="T22" fmla="*/ 98 w 208"/>
                  <a:gd name="T23" fmla="*/ 78 h 102"/>
                  <a:gd name="T24" fmla="*/ 120 w 208"/>
                  <a:gd name="T25" fmla="*/ 70 h 102"/>
                  <a:gd name="T26" fmla="*/ 88 w 208"/>
                  <a:gd name="T27" fmla="*/ 64 h 102"/>
                  <a:gd name="T28" fmla="*/ 62 w 208"/>
                  <a:gd name="T29" fmla="*/ 56 h 102"/>
                  <a:gd name="T30" fmla="*/ 60 w 208"/>
                  <a:gd name="T31" fmla="*/ 36 h 102"/>
                  <a:gd name="T32" fmla="*/ 80 w 208"/>
                  <a:gd name="T33" fmla="*/ 26 h 102"/>
                  <a:gd name="T34" fmla="*/ 66 w 208"/>
                  <a:gd name="T35" fmla="*/ 20 h 102"/>
                  <a:gd name="T36" fmla="*/ 48 w 208"/>
                  <a:gd name="T37" fmla="*/ 30 h 102"/>
                  <a:gd name="T38" fmla="*/ 28 w 208"/>
                  <a:gd name="T39" fmla="*/ 40 h 102"/>
                  <a:gd name="T40" fmla="*/ 0 w 208"/>
                  <a:gd name="T41" fmla="*/ 42 h 102"/>
                  <a:gd name="T42" fmla="*/ 2 w 208"/>
                  <a:gd name="T43" fmla="*/ 28 h 102"/>
                  <a:gd name="T44" fmla="*/ 6 w 208"/>
                  <a:gd name="T45" fmla="*/ 14 h 102"/>
                  <a:gd name="T46" fmla="*/ 30 w 208"/>
                  <a:gd name="T47" fmla="*/ 2 h 102"/>
                  <a:gd name="T48" fmla="*/ 56 w 208"/>
                  <a:gd name="T49" fmla="*/ 0 h 102"/>
                  <a:gd name="T50" fmla="*/ 86 w 208"/>
                  <a:gd name="T51" fmla="*/ 4 h 102"/>
                  <a:gd name="T52" fmla="*/ 92 w 208"/>
                  <a:gd name="T53" fmla="*/ 10 h 102"/>
                  <a:gd name="T54" fmla="*/ 92 w 208"/>
                  <a:gd name="T55" fmla="*/ 18 h 102"/>
                  <a:gd name="T56" fmla="*/ 92 w 208"/>
                  <a:gd name="T57" fmla="*/ 28 h 102"/>
                  <a:gd name="T58" fmla="*/ 118 w 208"/>
                  <a:gd name="T59" fmla="*/ 42 h 102"/>
                  <a:gd name="T60" fmla="*/ 128 w 208"/>
                  <a:gd name="T61" fmla="*/ 42 h 102"/>
                  <a:gd name="T62" fmla="*/ 126 w 208"/>
                  <a:gd name="T63" fmla="*/ 34 h 102"/>
                  <a:gd name="T64" fmla="*/ 128 w 208"/>
                  <a:gd name="T65" fmla="*/ 26 h 102"/>
                  <a:gd name="T66" fmla="*/ 134 w 208"/>
                  <a:gd name="T67" fmla="*/ 22 h 102"/>
                  <a:gd name="T68" fmla="*/ 144 w 208"/>
                  <a:gd name="T69" fmla="*/ 28 h 102"/>
                  <a:gd name="T70" fmla="*/ 150 w 208"/>
                  <a:gd name="T71" fmla="*/ 36 h 102"/>
                  <a:gd name="T72" fmla="*/ 152 w 208"/>
                  <a:gd name="T73" fmla="*/ 36 h 102"/>
                  <a:gd name="T74" fmla="*/ 156 w 208"/>
                  <a:gd name="T75" fmla="*/ 30 h 102"/>
                  <a:gd name="T76" fmla="*/ 160 w 208"/>
                  <a:gd name="T77" fmla="*/ 32 h 102"/>
                  <a:gd name="T78" fmla="*/ 166 w 208"/>
                  <a:gd name="T79" fmla="*/ 38 h 102"/>
                  <a:gd name="T80" fmla="*/ 170 w 208"/>
                  <a:gd name="T81" fmla="*/ 44 h 102"/>
                  <a:gd name="T82" fmla="*/ 180 w 208"/>
                  <a:gd name="T83" fmla="*/ 60 h 102"/>
                  <a:gd name="T84" fmla="*/ 208 w 208"/>
                  <a:gd name="T85" fmla="*/ 74 h 102"/>
                  <a:gd name="T86" fmla="*/ 208 w 208"/>
                  <a:gd name="T87" fmla="*/ 86 h 102"/>
                  <a:gd name="T88" fmla="*/ 204 w 208"/>
                  <a:gd name="T89" fmla="*/ 92 h 102"/>
                  <a:gd name="T90" fmla="*/ 194 w 208"/>
                  <a:gd name="T91" fmla="*/ 98 h 102"/>
                  <a:gd name="T92" fmla="*/ 184 w 208"/>
                  <a:gd name="T93" fmla="*/ 100 h 102"/>
                  <a:gd name="T94" fmla="*/ 204 w 208"/>
                  <a:gd name="T95" fmla="*/ 9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8" h="102">
                    <a:moveTo>
                      <a:pt x="204" y="94"/>
                    </a:moveTo>
                    <a:lnTo>
                      <a:pt x="198" y="96"/>
                    </a:lnTo>
                    <a:lnTo>
                      <a:pt x="192" y="96"/>
                    </a:lnTo>
                    <a:lnTo>
                      <a:pt x="188" y="96"/>
                    </a:lnTo>
                    <a:lnTo>
                      <a:pt x="182" y="94"/>
                    </a:lnTo>
                    <a:lnTo>
                      <a:pt x="178" y="92"/>
                    </a:lnTo>
                    <a:lnTo>
                      <a:pt x="176" y="90"/>
                    </a:lnTo>
                    <a:lnTo>
                      <a:pt x="174" y="88"/>
                    </a:lnTo>
                    <a:lnTo>
                      <a:pt x="170" y="86"/>
                    </a:lnTo>
                    <a:lnTo>
                      <a:pt x="164" y="84"/>
                    </a:lnTo>
                    <a:lnTo>
                      <a:pt x="162" y="82"/>
                    </a:lnTo>
                    <a:lnTo>
                      <a:pt x="158" y="84"/>
                    </a:lnTo>
                    <a:lnTo>
                      <a:pt x="156" y="86"/>
                    </a:lnTo>
                    <a:lnTo>
                      <a:pt x="154" y="90"/>
                    </a:lnTo>
                    <a:lnTo>
                      <a:pt x="152" y="92"/>
                    </a:lnTo>
                    <a:lnTo>
                      <a:pt x="150" y="96"/>
                    </a:lnTo>
                    <a:lnTo>
                      <a:pt x="146" y="98"/>
                    </a:lnTo>
                    <a:lnTo>
                      <a:pt x="132" y="102"/>
                    </a:lnTo>
                    <a:lnTo>
                      <a:pt x="114" y="102"/>
                    </a:lnTo>
                    <a:lnTo>
                      <a:pt x="96" y="96"/>
                    </a:lnTo>
                    <a:lnTo>
                      <a:pt x="82" y="88"/>
                    </a:lnTo>
                    <a:lnTo>
                      <a:pt x="74" y="74"/>
                    </a:lnTo>
                    <a:lnTo>
                      <a:pt x="86" y="76"/>
                    </a:lnTo>
                    <a:lnTo>
                      <a:pt x="98" y="78"/>
                    </a:lnTo>
                    <a:lnTo>
                      <a:pt x="108" y="78"/>
                    </a:lnTo>
                    <a:lnTo>
                      <a:pt x="120" y="70"/>
                    </a:lnTo>
                    <a:lnTo>
                      <a:pt x="104" y="66"/>
                    </a:lnTo>
                    <a:lnTo>
                      <a:pt x="88" y="64"/>
                    </a:lnTo>
                    <a:lnTo>
                      <a:pt x="74" y="62"/>
                    </a:lnTo>
                    <a:lnTo>
                      <a:pt x="62" y="56"/>
                    </a:lnTo>
                    <a:lnTo>
                      <a:pt x="52" y="44"/>
                    </a:lnTo>
                    <a:lnTo>
                      <a:pt x="60" y="36"/>
                    </a:lnTo>
                    <a:lnTo>
                      <a:pt x="70" y="30"/>
                    </a:lnTo>
                    <a:lnTo>
                      <a:pt x="80" y="26"/>
                    </a:lnTo>
                    <a:lnTo>
                      <a:pt x="74" y="20"/>
                    </a:lnTo>
                    <a:lnTo>
                      <a:pt x="66" y="20"/>
                    </a:lnTo>
                    <a:lnTo>
                      <a:pt x="56" y="24"/>
                    </a:lnTo>
                    <a:lnTo>
                      <a:pt x="48" y="30"/>
                    </a:lnTo>
                    <a:lnTo>
                      <a:pt x="40" y="34"/>
                    </a:lnTo>
                    <a:lnTo>
                      <a:pt x="28" y="40"/>
                    </a:lnTo>
                    <a:lnTo>
                      <a:pt x="14" y="42"/>
                    </a:lnTo>
                    <a:lnTo>
                      <a:pt x="0" y="42"/>
                    </a:lnTo>
                    <a:lnTo>
                      <a:pt x="2" y="34"/>
                    </a:lnTo>
                    <a:lnTo>
                      <a:pt x="2" y="28"/>
                    </a:lnTo>
                    <a:lnTo>
                      <a:pt x="2" y="20"/>
                    </a:lnTo>
                    <a:lnTo>
                      <a:pt x="6" y="14"/>
                    </a:lnTo>
                    <a:lnTo>
                      <a:pt x="16" y="6"/>
                    </a:lnTo>
                    <a:lnTo>
                      <a:pt x="30" y="2"/>
                    </a:lnTo>
                    <a:lnTo>
                      <a:pt x="42" y="2"/>
                    </a:lnTo>
                    <a:lnTo>
                      <a:pt x="56" y="0"/>
                    </a:lnTo>
                    <a:lnTo>
                      <a:pt x="72" y="2"/>
                    </a:lnTo>
                    <a:lnTo>
                      <a:pt x="86" y="4"/>
                    </a:lnTo>
                    <a:lnTo>
                      <a:pt x="90" y="6"/>
                    </a:lnTo>
                    <a:lnTo>
                      <a:pt x="92" y="10"/>
                    </a:lnTo>
                    <a:lnTo>
                      <a:pt x="92" y="14"/>
                    </a:lnTo>
                    <a:lnTo>
                      <a:pt x="92" y="18"/>
                    </a:lnTo>
                    <a:lnTo>
                      <a:pt x="92" y="24"/>
                    </a:lnTo>
                    <a:lnTo>
                      <a:pt x="92" y="28"/>
                    </a:lnTo>
                    <a:lnTo>
                      <a:pt x="104" y="34"/>
                    </a:lnTo>
                    <a:lnTo>
                      <a:pt x="118" y="42"/>
                    </a:lnTo>
                    <a:lnTo>
                      <a:pt x="128" y="46"/>
                    </a:lnTo>
                    <a:lnTo>
                      <a:pt x="128" y="42"/>
                    </a:lnTo>
                    <a:lnTo>
                      <a:pt x="128" y="38"/>
                    </a:lnTo>
                    <a:lnTo>
                      <a:pt x="126" y="34"/>
                    </a:lnTo>
                    <a:lnTo>
                      <a:pt x="126" y="30"/>
                    </a:lnTo>
                    <a:lnTo>
                      <a:pt x="128" y="26"/>
                    </a:lnTo>
                    <a:lnTo>
                      <a:pt x="130" y="24"/>
                    </a:lnTo>
                    <a:lnTo>
                      <a:pt x="134" y="22"/>
                    </a:lnTo>
                    <a:lnTo>
                      <a:pt x="140" y="24"/>
                    </a:lnTo>
                    <a:lnTo>
                      <a:pt x="144" y="28"/>
                    </a:lnTo>
                    <a:lnTo>
                      <a:pt x="148" y="32"/>
                    </a:lnTo>
                    <a:lnTo>
                      <a:pt x="150" y="36"/>
                    </a:lnTo>
                    <a:lnTo>
                      <a:pt x="150" y="40"/>
                    </a:lnTo>
                    <a:lnTo>
                      <a:pt x="152" y="36"/>
                    </a:lnTo>
                    <a:lnTo>
                      <a:pt x="154" y="32"/>
                    </a:lnTo>
                    <a:lnTo>
                      <a:pt x="156" y="30"/>
                    </a:lnTo>
                    <a:lnTo>
                      <a:pt x="158" y="32"/>
                    </a:lnTo>
                    <a:lnTo>
                      <a:pt x="160" y="32"/>
                    </a:lnTo>
                    <a:lnTo>
                      <a:pt x="162" y="36"/>
                    </a:lnTo>
                    <a:lnTo>
                      <a:pt x="166" y="38"/>
                    </a:lnTo>
                    <a:lnTo>
                      <a:pt x="168" y="42"/>
                    </a:lnTo>
                    <a:lnTo>
                      <a:pt x="170" y="44"/>
                    </a:lnTo>
                    <a:lnTo>
                      <a:pt x="170" y="48"/>
                    </a:lnTo>
                    <a:lnTo>
                      <a:pt x="180" y="60"/>
                    </a:lnTo>
                    <a:lnTo>
                      <a:pt x="192" y="68"/>
                    </a:lnTo>
                    <a:lnTo>
                      <a:pt x="208" y="74"/>
                    </a:lnTo>
                    <a:lnTo>
                      <a:pt x="208" y="80"/>
                    </a:lnTo>
                    <a:lnTo>
                      <a:pt x="208" y="86"/>
                    </a:lnTo>
                    <a:lnTo>
                      <a:pt x="206" y="90"/>
                    </a:lnTo>
                    <a:lnTo>
                      <a:pt x="204" y="92"/>
                    </a:lnTo>
                    <a:lnTo>
                      <a:pt x="198" y="96"/>
                    </a:lnTo>
                    <a:lnTo>
                      <a:pt x="194" y="98"/>
                    </a:lnTo>
                    <a:lnTo>
                      <a:pt x="188" y="98"/>
                    </a:lnTo>
                    <a:lnTo>
                      <a:pt x="184" y="100"/>
                    </a:lnTo>
                    <a:lnTo>
                      <a:pt x="180" y="98"/>
                    </a:lnTo>
                    <a:lnTo>
                      <a:pt x="204" y="94"/>
                    </a:lnTo>
                    <a:close/>
                  </a:path>
                </a:pathLst>
              </a:custGeom>
              <a:grpFill/>
              <a:ln>
                <a:noFill/>
              </a:ln>
              <a:extLst>
                <a:ext uri="{91240B29-F687-4F45-9708-019B960494DF}">
                  <a14:hiddenLine xmlns:a14="http://schemas.microsoft.com/office/drawing/2010/main" w="0">
                    <a:solidFill>
                      <a:srgbClr val="F0F0F0"/>
                    </a:solidFill>
                    <a:prstDash val="solid"/>
                    <a:round/>
                    <a:headEnd/>
                    <a:tailEnd/>
                  </a14:hiddenLine>
                </a:ext>
              </a:extLst>
            </p:spPr>
            <p:txBody>
              <a:bodyPr/>
              <a:lstStyle/>
              <a:p>
                <a:endParaRPr lang="zh-TW" altLang="en-US">
                  <a:latin typeface="Arial Unicode MS" panose="020B0604020202020204" pitchFamily="34" charset="-120"/>
                  <a:ea typeface="文鼎圓體M" pitchFamily="34" charset="-120"/>
                </a:endParaRPr>
              </a:p>
            </p:txBody>
          </p:sp>
          <p:sp>
            <p:nvSpPr>
              <p:cNvPr id="105" name="Freeform 94"/>
              <p:cNvSpPr>
                <a:spLocks/>
              </p:cNvSpPr>
              <p:nvPr/>
            </p:nvSpPr>
            <p:spPr bwMode="gray">
              <a:xfrm>
                <a:off x="1619263" y="2055142"/>
                <a:ext cx="503482" cy="250236"/>
              </a:xfrm>
              <a:custGeom>
                <a:avLst/>
                <a:gdLst>
                  <a:gd name="T0" fmla="*/ 198 w 208"/>
                  <a:gd name="T1" fmla="*/ 96 h 102"/>
                  <a:gd name="T2" fmla="*/ 188 w 208"/>
                  <a:gd name="T3" fmla="*/ 96 h 102"/>
                  <a:gd name="T4" fmla="*/ 178 w 208"/>
                  <a:gd name="T5" fmla="*/ 92 h 102"/>
                  <a:gd name="T6" fmla="*/ 174 w 208"/>
                  <a:gd name="T7" fmla="*/ 88 h 102"/>
                  <a:gd name="T8" fmla="*/ 164 w 208"/>
                  <a:gd name="T9" fmla="*/ 84 h 102"/>
                  <a:gd name="T10" fmla="*/ 158 w 208"/>
                  <a:gd name="T11" fmla="*/ 84 h 102"/>
                  <a:gd name="T12" fmla="*/ 154 w 208"/>
                  <a:gd name="T13" fmla="*/ 90 h 102"/>
                  <a:gd name="T14" fmla="*/ 150 w 208"/>
                  <a:gd name="T15" fmla="*/ 96 h 102"/>
                  <a:gd name="T16" fmla="*/ 132 w 208"/>
                  <a:gd name="T17" fmla="*/ 102 h 102"/>
                  <a:gd name="T18" fmla="*/ 96 w 208"/>
                  <a:gd name="T19" fmla="*/ 96 h 102"/>
                  <a:gd name="T20" fmla="*/ 74 w 208"/>
                  <a:gd name="T21" fmla="*/ 74 h 102"/>
                  <a:gd name="T22" fmla="*/ 98 w 208"/>
                  <a:gd name="T23" fmla="*/ 78 h 102"/>
                  <a:gd name="T24" fmla="*/ 120 w 208"/>
                  <a:gd name="T25" fmla="*/ 70 h 102"/>
                  <a:gd name="T26" fmla="*/ 88 w 208"/>
                  <a:gd name="T27" fmla="*/ 64 h 102"/>
                  <a:gd name="T28" fmla="*/ 62 w 208"/>
                  <a:gd name="T29" fmla="*/ 56 h 102"/>
                  <a:gd name="T30" fmla="*/ 60 w 208"/>
                  <a:gd name="T31" fmla="*/ 36 h 102"/>
                  <a:gd name="T32" fmla="*/ 80 w 208"/>
                  <a:gd name="T33" fmla="*/ 26 h 102"/>
                  <a:gd name="T34" fmla="*/ 66 w 208"/>
                  <a:gd name="T35" fmla="*/ 20 h 102"/>
                  <a:gd name="T36" fmla="*/ 48 w 208"/>
                  <a:gd name="T37" fmla="*/ 30 h 102"/>
                  <a:gd name="T38" fmla="*/ 28 w 208"/>
                  <a:gd name="T39" fmla="*/ 40 h 102"/>
                  <a:gd name="T40" fmla="*/ 0 w 208"/>
                  <a:gd name="T41" fmla="*/ 42 h 102"/>
                  <a:gd name="T42" fmla="*/ 2 w 208"/>
                  <a:gd name="T43" fmla="*/ 28 h 102"/>
                  <a:gd name="T44" fmla="*/ 6 w 208"/>
                  <a:gd name="T45" fmla="*/ 14 h 102"/>
                  <a:gd name="T46" fmla="*/ 30 w 208"/>
                  <a:gd name="T47" fmla="*/ 2 h 102"/>
                  <a:gd name="T48" fmla="*/ 56 w 208"/>
                  <a:gd name="T49" fmla="*/ 0 h 102"/>
                  <a:gd name="T50" fmla="*/ 86 w 208"/>
                  <a:gd name="T51" fmla="*/ 4 h 102"/>
                  <a:gd name="T52" fmla="*/ 92 w 208"/>
                  <a:gd name="T53" fmla="*/ 10 h 102"/>
                  <a:gd name="T54" fmla="*/ 92 w 208"/>
                  <a:gd name="T55" fmla="*/ 18 h 102"/>
                  <a:gd name="T56" fmla="*/ 92 w 208"/>
                  <a:gd name="T57" fmla="*/ 28 h 102"/>
                  <a:gd name="T58" fmla="*/ 118 w 208"/>
                  <a:gd name="T59" fmla="*/ 42 h 102"/>
                  <a:gd name="T60" fmla="*/ 128 w 208"/>
                  <a:gd name="T61" fmla="*/ 42 h 102"/>
                  <a:gd name="T62" fmla="*/ 126 w 208"/>
                  <a:gd name="T63" fmla="*/ 34 h 102"/>
                  <a:gd name="T64" fmla="*/ 128 w 208"/>
                  <a:gd name="T65" fmla="*/ 26 h 102"/>
                  <a:gd name="T66" fmla="*/ 134 w 208"/>
                  <a:gd name="T67" fmla="*/ 22 h 102"/>
                  <a:gd name="T68" fmla="*/ 144 w 208"/>
                  <a:gd name="T69" fmla="*/ 28 h 102"/>
                  <a:gd name="T70" fmla="*/ 150 w 208"/>
                  <a:gd name="T71" fmla="*/ 36 h 102"/>
                  <a:gd name="T72" fmla="*/ 152 w 208"/>
                  <a:gd name="T73" fmla="*/ 36 h 102"/>
                  <a:gd name="T74" fmla="*/ 156 w 208"/>
                  <a:gd name="T75" fmla="*/ 30 h 102"/>
                  <a:gd name="T76" fmla="*/ 160 w 208"/>
                  <a:gd name="T77" fmla="*/ 32 h 102"/>
                  <a:gd name="T78" fmla="*/ 166 w 208"/>
                  <a:gd name="T79" fmla="*/ 38 h 102"/>
                  <a:gd name="T80" fmla="*/ 170 w 208"/>
                  <a:gd name="T81" fmla="*/ 44 h 102"/>
                  <a:gd name="T82" fmla="*/ 180 w 208"/>
                  <a:gd name="T83" fmla="*/ 60 h 102"/>
                  <a:gd name="T84" fmla="*/ 208 w 208"/>
                  <a:gd name="T85" fmla="*/ 74 h 102"/>
                  <a:gd name="T86" fmla="*/ 208 w 208"/>
                  <a:gd name="T87" fmla="*/ 86 h 102"/>
                  <a:gd name="T88" fmla="*/ 204 w 208"/>
                  <a:gd name="T89" fmla="*/ 92 h 102"/>
                  <a:gd name="T90" fmla="*/ 194 w 208"/>
                  <a:gd name="T91" fmla="*/ 98 h 102"/>
                  <a:gd name="T92" fmla="*/ 184 w 208"/>
                  <a:gd name="T93" fmla="*/ 10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102">
                    <a:moveTo>
                      <a:pt x="204" y="94"/>
                    </a:moveTo>
                    <a:lnTo>
                      <a:pt x="198" y="96"/>
                    </a:lnTo>
                    <a:lnTo>
                      <a:pt x="192" y="96"/>
                    </a:lnTo>
                    <a:lnTo>
                      <a:pt x="188" y="96"/>
                    </a:lnTo>
                    <a:lnTo>
                      <a:pt x="182" y="94"/>
                    </a:lnTo>
                    <a:lnTo>
                      <a:pt x="178" y="92"/>
                    </a:lnTo>
                    <a:lnTo>
                      <a:pt x="176" y="90"/>
                    </a:lnTo>
                    <a:lnTo>
                      <a:pt x="174" y="88"/>
                    </a:lnTo>
                    <a:lnTo>
                      <a:pt x="170" y="86"/>
                    </a:lnTo>
                    <a:lnTo>
                      <a:pt x="164" y="84"/>
                    </a:lnTo>
                    <a:lnTo>
                      <a:pt x="162" y="82"/>
                    </a:lnTo>
                    <a:lnTo>
                      <a:pt x="158" y="84"/>
                    </a:lnTo>
                    <a:lnTo>
                      <a:pt x="156" y="86"/>
                    </a:lnTo>
                    <a:lnTo>
                      <a:pt x="154" y="90"/>
                    </a:lnTo>
                    <a:lnTo>
                      <a:pt x="152" y="92"/>
                    </a:lnTo>
                    <a:lnTo>
                      <a:pt x="150" y="96"/>
                    </a:lnTo>
                    <a:lnTo>
                      <a:pt x="146" y="98"/>
                    </a:lnTo>
                    <a:lnTo>
                      <a:pt x="132" y="102"/>
                    </a:lnTo>
                    <a:lnTo>
                      <a:pt x="114" y="102"/>
                    </a:lnTo>
                    <a:lnTo>
                      <a:pt x="96" y="96"/>
                    </a:lnTo>
                    <a:lnTo>
                      <a:pt x="82" y="88"/>
                    </a:lnTo>
                    <a:lnTo>
                      <a:pt x="74" y="74"/>
                    </a:lnTo>
                    <a:lnTo>
                      <a:pt x="86" y="76"/>
                    </a:lnTo>
                    <a:lnTo>
                      <a:pt x="98" y="78"/>
                    </a:lnTo>
                    <a:lnTo>
                      <a:pt x="108" y="78"/>
                    </a:lnTo>
                    <a:lnTo>
                      <a:pt x="120" y="70"/>
                    </a:lnTo>
                    <a:lnTo>
                      <a:pt x="104" y="66"/>
                    </a:lnTo>
                    <a:lnTo>
                      <a:pt x="88" y="64"/>
                    </a:lnTo>
                    <a:lnTo>
                      <a:pt x="74" y="62"/>
                    </a:lnTo>
                    <a:lnTo>
                      <a:pt x="62" y="56"/>
                    </a:lnTo>
                    <a:lnTo>
                      <a:pt x="52" y="44"/>
                    </a:lnTo>
                    <a:lnTo>
                      <a:pt x="60" y="36"/>
                    </a:lnTo>
                    <a:lnTo>
                      <a:pt x="70" y="30"/>
                    </a:lnTo>
                    <a:lnTo>
                      <a:pt x="80" y="26"/>
                    </a:lnTo>
                    <a:lnTo>
                      <a:pt x="74" y="20"/>
                    </a:lnTo>
                    <a:lnTo>
                      <a:pt x="66" y="20"/>
                    </a:lnTo>
                    <a:lnTo>
                      <a:pt x="56" y="24"/>
                    </a:lnTo>
                    <a:lnTo>
                      <a:pt x="48" y="30"/>
                    </a:lnTo>
                    <a:lnTo>
                      <a:pt x="40" y="34"/>
                    </a:lnTo>
                    <a:lnTo>
                      <a:pt x="28" y="40"/>
                    </a:lnTo>
                    <a:lnTo>
                      <a:pt x="14" y="42"/>
                    </a:lnTo>
                    <a:lnTo>
                      <a:pt x="0" y="42"/>
                    </a:lnTo>
                    <a:lnTo>
                      <a:pt x="2" y="34"/>
                    </a:lnTo>
                    <a:lnTo>
                      <a:pt x="2" y="28"/>
                    </a:lnTo>
                    <a:lnTo>
                      <a:pt x="2" y="20"/>
                    </a:lnTo>
                    <a:lnTo>
                      <a:pt x="6" y="14"/>
                    </a:lnTo>
                    <a:lnTo>
                      <a:pt x="16" y="6"/>
                    </a:lnTo>
                    <a:lnTo>
                      <a:pt x="30" y="2"/>
                    </a:lnTo>
                    <a:lnTo>
                      <a:pt x="42" y="2"/>
                    </a:lnTo>
                    <a:lnTo>
                      <a:pt x="56" y="0"/>
                    </a:lnTo>
                    <a:lnTo>
                      <a:pt x="72" y="2"/>
                    </a:lnTo>
                    <a:lnTo>
                      <a:pt x="86" y="4"/>
                    </a:lnTo>
                    <a:lnTo>
                      <a:pt x="90" y="6"/>
                    </a:lnTo>
                    <a:lnTo>
                      <a:pt x="92" y="10"/>
                    </a:lnTo>
                    <a:lnTo>
                      <a:pt x="92" y="14"/>
                    </a:lnTo>
                    <a:lnTo>
                      <a:pt x="92" y="18"/>
                    </a:lnTo>
                    <a:lnTo>
                      <a:pt x="92" y="24"/>
                    </a:lnTo>
                    <a:lnTo>
                      <a:pt x="92" y="28"/>
                    </a:lnTo>
                    <a:lnTo>
                      <a:pt x="104" y="34"/>
                    </a:lnTo>
                    <a:lnTo>
                      <a:pt x="118" y="42"/>
                    </a:lnTo>
                    <a:lnTo>
                      <a:pt x="128" y="46"/>
                    </a:lnTo>
                    <a:lnTo>
                      <a:pt x="128" y="42"/>
                    </a:lnTo>
                    <a:lnTo>
                      <a:pt x="128" y="38"/>
                    </a:lnTo>
                    <a:lnTo>
                      <a:pt x="126" y="34"/>
                    </a:lnTo>
                    <a:lnTo>
                      <a:pt x="126" y="30"/>
                    </a:lnTo>
                    <a:lnTo>
                      <a:pt x="128" y="26"/>
                    </a:lnTo>
                    <a:lnTo>
                      <a:pt x="130" y="24"/>
                    </a:lnTo>
                    <a:lnTo>
                      <a:pt x="134" y="22"/>
                    </a:lnTo>
                    <a:lnTo>
                      <a:pt x="140" y="24"/>
                    </a:lnTo>
                    <a:lnTo>
                      <a:pt x="144" y="28"/>
                    </a:lnTo>
                    <a:lnTo>
                      <a:pt x="148" y="32"/>
                    </a:lnTo>
                    <a:lnTo>
                      <a:pt x="150" y="36"/>
                    </a:lnTo>
                    <a:lnTo>
                      <a:pt x="150" y="40"/>
                    </a:lnTo>
                    <a:lnTo>
                      <a:pt x="152" y="36"/>
                    </a:lnTo>
                    <a:lnTo>
                      <a:pt x="154" y="32"/>
                    </a:lnTo>
                    <a:lnTo>
                      <a:pt x="156" y="30"/>
                    </a:lnTo>
                    <a:lnTo>
                      <a:pt x="158" y="32"/>
                    </a:lnTo>
                    <a:lnTo>
                      <a:pt x="160" y="32"/>
                    </a:lnTo>
                    <a:lnTo>
                      <a:pt x="162" y="36"/>
                    </a:lnTo>
                    <a:lnTo>
                      <a:pt x="166" y="38"/>
                    </a:lnTo>
                    <a:lnTo>
                      <a:pt x="168" y="42"/>
                    </a:lnTo>
                    <a:lnTo>
                      <a:pt x="170" y="44"/>
                    </a:lnTo>
                    <a:lnTo>
                      <a:pt x="170" y="48"/>
                    </a:lnTo>
                    <a:lnTo>
                      <a:pt x="180" y="60"/>
                    </a:lnTo>
                    <a:lnTo>
                      <a:pt x="192" y="68"/>
                    </a:lnTo>
                    <a:lnTo>
                      <a:pt x="208" y="74"/>
                    </a:lnTo>
                    <a:lnTo>
                      <a:pt x="208" y="80"/>
                    </a:lnTo>
                    <a:lnTo>
                      <a:pt x="208" y="86"/>
                    </a:lnTo>
                    <a:lnTo>
                      <a:pt x="206" y="90"/>
                    </a:lnTo>
                    <a:lnTo>
                      <a:pt x="204" y="92"/>
                    </a:lnTo>
                    <a:lnTo>
                      <a:pt x="198" y="96"/>
                    </a:lnTo>
                    <a:lnTo>
                      <a:pt x="194" y="98"/>
                    </a:lnTo>
                    <a:lnTo>
                      <a:pt x="188" y="98"/>
                    </a:lnTo>
                    <a:lnTo>
                      <a:pt x="184" y="100"/>
                    </a:lnTo>
                    <a:lnTo>
                      <a:pt x="180" y="98"/>
                    </a:lnTo>
                  </a:path>
                </a:pathLst>
              </a:custGeom>
              <a:grp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zh-TW" altLang="en-US">
                  <a:latin typeface="Arial Unicode MS" panose="020B0604020202020204" pitchFamily="34" charset="-120"/>
                  <a:ea typeface="文鼎圓體M" pitchFamily="34" charset="-120"/>
                </a:endParaRPr>
              </a:p>
            </p:txBody>
          </p:sp>
          <p:sp>
            <p:nvSpPr>
              <p:cNvPr id="106" name="Freeform 95"/>
              <p:cNvSpPr>
                <a:spLocks/>
              </p:cNvSpPr>
              <p:nvPr/>
            </p:nvSpPr>
            <p:spPr bwMode="gray">
              <a:xfrm>
                <a:off x="2084157" y="2080166"/>
                <a:ext cx="135977" cy="121543"/>
              </a:xfrm>
              <a:custGeom>
                <a:avLst/>
                <a:gdLst>
                  <a:gd name="T0" fmla="*/ 56 w 56"/>
                  <a:gd name="T1" fmla="*/ 30 h 50"/>
                  <a:gd name="T2" fmla="*/ 54 w 56"/>
                  <a:gd name="T3" fmla="*/ 30 h 50"/>
                  <a:gd name="T4" fmla="*/ 50 w 56"/>
                  <a:gd name="T5" fmla="*/ 32 h 50"/>
                  <a:gd name="T6" fmla="*/ 50 w 56"/>
                  <a:gd name="T7" fmla="*/ 34 h 50"/>
                  <a:gd name="T8" fmla="*/ 48 w 56"/>
                  <a:gd name="T9" fmla="*/ 36 h 50"/>
                  <a:gd name="T10" fmla="*/ 48 w 56"/>
                  <a:gd name="T11" fmla="*/ 40 h 50"/>
                  <a:gd name="T12" fmla="*/ 48 w 56"/>
                  <a:gd name="T13" fmla="*/ 42 h 50"/>
                  <a:gd name="T14" fmla="*/ 46 w 56"/>
                  <a:gd name="T15" fmla="*/ 46 h 50"/>
                  <a:gd name="T16" fmla="*/ 46 w 56"/>
                  <a:gd name="T17" fmla="*/ 48 h 50"/>
                  <a:gd name="T18" fmla="*/ 44 w 56"/>
                  <a:gd name="T19" fmla="*/ 50 h 50"/>
                  <a:gd name="T20" fmla="*/ 40 w 56"/>
                  <a:gd name="T21" fmla="*/ 50 h 50"/>
                  <a:gd name="T22" fmla="*/ 38 w 56"/>
                  <a:gd name="T23" fmla="*/ 48 h 50"/>
                  <a:gd name="T24" fmla="*/ 32 w 56"/>
                  <a:gd name="T25" fmla="*/ 46 h 50"/>
                  <a:gd name="T26" fmla="*/ 28 w 56"/>
                  <a:gd name="T27" fmla="*/ 44 h 50"/>
                  <a:gd name="T28" fmla="*/ 24 w 56"/>
                  <a:gd name="T29" fmla="*/ 40 h 50"/>
                  <a:gd name="T30" fmla="*/ 22 w 56"/>
                  <a:gd name="T31" fmla="*/ 34 h 50"/>
                  <a:gd name="T32" fmla="*/ 20 w 56"/>
                  <a:gd name="T33" fmla="*/ 30 h 50"/>
                  <a:gd name="T34" fmla="*/ 16 w 56"/>
                  <a:gd name="T35" fmla="*/ 28 h 50"/>
                  <a:gd name="T36" fmla="*/ 14 w 56"/>
                  <a:gd name="T37" fmla="*/ 26 h 50"/>
                  <a:gd name="T38" fmla="*/ 10 w 56"/>
                  <a:gd name="T39" fmla="*/ 26 h 50"/>
                  <a:gd name="T40" fmla="*/ 6 w 56"/>
                  <a:gd name="T41" fmla="*/ 24 h 50"/>
                  <a:gd name="T42" fmla="*/ 4 w 56"/>
                  <a:gd name="T43" fmla="*/ 24 h 50"/>
                  <a:gd name="T44" fmla="*/ 2 w 56"/>
                  <a:gd name="T45" fmla="*/ 22 h 50"/>
                  <a:gd name="T46" fmla="*/ 0 w 56"/>
                  <a:gd name="T47" fmla="*/ 20 h 50"/>
                  <a:gd name="T48" fmla="*/ 0 w 56"/>
                  <a:gd name="T49" fmla="*/ 16 h 50"/>
                  <a:gd name="T50" fmla="*/ 4 w 56"/>
                  <a:gd name="T51" fmla="*/ 14 h 50"/>
                  <a:gd name="T52" fmla="*/ 10 w 56"/>
                  <a:gd name="T53" fmla="*/ 12 h 50"/>
                  <a:gd name="T54" fmla="*/ 16 w 56"/>
                  <a:gd name="T55" fmla="*/ 14 h 50"/>
                  <a:gd name="T56" fmla="*/ 20 w 56"/>
                  <a:gd name="T57" fmla="*/ 16 h 50"/>
                  <a:gd name="T58" fmla="*/ 20 w 56"/>
                  <a:gd name="T59" fmla="*/ 8 h 50"/>
                  <a:gd name="T60" fmla="*/ 20 w 56"/>
                  <a:gd name="T61" fmla="*/ 0 h 50"/>
                  <a:gd name="T62" fmla="*/ 34 w 56"/>
                  <a:gd name="T63" fmla="*/ 0 h 50"/>
                  <a:gd name="T64" fmla="*/ 44 w 56"/>
                  <a:gd name="T65" fmla="*/ 6 h 50"/>
                  <a:gd name="T66" fmla="*/ 54 w 56"/>
                  <a:gd name="T67" fmla="*/ 18 h 50"/>
                  <a:gd name="T68" fmla="*/ 56 w 56"/>
                  <a:gd name="T69" fmla="*/ 22 h 50"/>
                  <a:gd name="T70" fmla="*/ 56 w 56"/>
                  <a:gd name="T71" fmla="*/ 24 h 50"/>
                  <a:gd name="T72" fmla="*/ 56 w 56"/>
                  <a:gd name="T73" fmla="*/ 26 h 50"/>
                  <a:gd name="T74" fmla="*/ 56 w 56"/>
                  <a:gd name="T75" fmla="*/ 28 h 50"/>
                  <a:gd name="T76" fmla="*/ 54 w 56"/>
                  <a:gd name="T77" fmla="*/ 28 h 50"/>
                  <a:gd name="T78" fmla="*/ 52 w 56"/>
                  <a:gd name="T79" fmla="*/ 30 h 50"/>
                  <a:gd name="T80" fmla="*/ 52 w 56"/>
                  <a:gd name="T81" fmla="*/ 32 h 50"/>
                  <a:gd name="T82" fmla="*/ 50 w 56"/>
                  <a:gd name="T83" fmla="*/ 36 h 50"/>
                  <a:gd name="T84" fmla="*/ 52 w 56"/>
                  <a:gd name="T85" fmla="*/ 36 h 50"/>
                  <a:gd name="T86" fmla="*/ 54 w 56"/>
                  <a:gd name="T87" fmla="*/ 38 h 50"/>
                  <a:gd name="T88" fmla="*/ 56 w 56"/>
                  <a:gd name="T89" fmla="*/ 38 h 50"/>
                  <a:gd name="T90" fmla="*/ 56 w 56"/>
                  <a:gd name="T91" fmla="*/ 40 h 50"/>
                  <a:gd name="T92" fmla="*/ 56 w 56"/>
                  <a:gd name="T93"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 h="50">
                    <a:moveTo>
                      <a:pt x="56" y="30"/>
                    </a:moveTo>
                    <a:lnTo>
                      <a:pt x="54" y="30"/>
                    </a:lnTo>
                    <a:lnTo>
                      <a:pt x="50" y="32"/>
                    </a:lnTo>
                    <a:lnTo>
                      <a:pt x="50" y="34"/>
                    </a:lnTo>
                    <a:lnTo>
                      <a:pt x="48" y="36"/>
                    </a:lnTo>
                    <a:lnTo>
                      <a:pt x="48" y="40"/>
                    </a:lnTo>
                    <a:lnTo>
                      <a:pt x="48" y="42"/>
                    </a:lnTo>
                    <a:lnTo>
                      <a:pt x="46" y="46"/>
                    </a:lnTo>
                    <a:lnTo>
                      <a:pt x="46" y="48"/>
                    </a:lnTo>
                    <a:lnTo>
                      <a:pt x="44" y="50"/>
                    </a:lnTo>
                    <a:lnTo>
                      <a:pt x="40" y="50"/>
                    </a:lnTo>
                    <a:lnTo>
                      <a:pt x="38" y="48"/>
                    </a:lnTo>
                    <a:lnTo>
                      <a:pt x="32" y="46"/>
                    </a:lnTo>
                    <a:lnTo>
                      <a:pt x="28" y="44"/>
                    </a:lnTo>
                    <a:lnTo>
                      <a:pt x="24" y="40"/>
                    </a:lnTo>
                    <a:lnTo>
                      <a:pt x="22" y="34"/>
                    </a:lnTo>
                    <a:lnTo>
                      <a:pt x="20" y="30"/>
                    </a:lnTo>
                    <a:lnTo>
                      <a:pt x="16" y="28"/>
                    </a:lnTo>
                    <a:lnTo>
                      <a:pt x="14" y="26"/>
                    </a:lnTo>
                    <a:lnTo>
                      <a:pt x="10" y="26"/>
                    </a:lnTo>
                    <a:lnTo>
                      <a:pt x="6" y="24"/>
                    </a:lnTo>
                    <a:lnTo>
                      <a:pt x="4" y="24"/>
                    </a:lnTo>
                    <a:lnTo>
                      <a:pt x="2" y="22"/>
                    </a:lnTo>
                    <a:lnTo>
                      <a:pt x="0" y="20"/>
                    </a:lnTo>
                    <a:lnTo>
                      <a:pt x="0" y="16"/>
                    </a:lnTo>
                    <a:lnTo>
                      <a:pt x="4" y="14"/>
                    </a:lnTo>
                    <a:lnTo>
                      <a:pt x="10" y="12"/>
                    </a:lnTo>
                    <a:lnTo>
                      <a:pt x="16" y="14"/>
                    </a:lnTo>
                    <a:lnTo>
                      <a:pt x="20" y="16"/>
                    </a:lnTo>
                    <a:lnTo>
                      <a:pt x="20" y="8"/>
                    </a:lnTo>
                    <a:lnTo>
                      <a:pt x="20" y="0"/>
                    </a:lnTo>
                    <a:lnTo>
                      <a:pt x="34" y="0"/>
                    </a:lnTo>
                    <a:lnTo>
                      <a:pt x="44" y="6"/>
                    </a:lnTo>
                    <a:lnTo>
                      <a:pt x="54" y="18"/>
                    </a:lnTo>
                    <a:lnTo>
                      <a:pt x="56" y="22"/>
                    </a:lnTo>
                    <a:lnTo>
                      <a:pt x="56" y="24"/>
                    </a:lnTo>
                    <a:lnTo>
                      <a:pt x="56" y="26"/>
                    </a:lnTo>
                    <a:lnTo>
                      <a:pt x="56" y="28"/>
                    </a:lnTo>
                    <a:lnTo>
                      <a:pt x="54" y="28"/>
                    </a:lnTo>
                    <a:lnTo>
                      <a:pt x="52" y="30"/>
                    </a:lnTo>
                    <a:lnTo>
                      <a:pt x="52" y="32"/>
                    </a:lnTo>
                    <a:lnTo>
                      <a:pt x="50" y="36"/>
                    </a:lnTo>
                    <a:lnTo>
                      <a:pt x="52" y="36"/>
                    </a:lnTo>
                    <a:lnTo>
                      <a:pt x="54" y="38"/>
                    </a:lnTo>
                    <a:lnTo>
                      <a:pt x="56" y="38"/>
                    </a:lnTo>
                    <a:lnTo>
                      <a:pt x="56" y="40"/>
                    </a:lnTo>
                    <a:lnTo>
                      <a:pt x="56" y="30"/>
                    </a:lnTo>
                    <a:close/>
                  </a:path>
                </a:pathLst>
              </a:custGeom>
              <a:grpFill/>
              <a:ln>
                <a:noFill/>
              </a:ln>
              <a:extLst>
                <a:ext uri="{91240B29-F687-4F45-9708-019B960494DF}">
                  <a14:hiddenLine xmlns:a14="http://schemas.microsoft.com/office/drawing/2010/main" w="0">
                    <a:solidFill>
                      <a:srgbClr val="F0F0F0"/>
                    </a:solidFill>
                    <a:prstDash val="solid"/>
                    <a:round/>
                    <a:headEnd/>
                    <a:tailEnd/>
                  </a14:hiddenLine>
                </a:ext>
              </a:extLst>
            </p:spPr>
            <p:txBody>
              <a:bodyPr/>
              <a:lstStyle/>
              <a:p>
                <a:endParaRPr lang="zh-TW" altLang="en-US">
                  <a:latin typeface="Arial Unicode MS" panose="020B0604020202020204" pitchFamily="34" charset="-120"/>
                  <a:ea typeface="文鼎圓體M" pitchFamily="34" charset="-120"/>
                </a:endParaRPr>
              </a:p>
            </p:txBody>
          </p:sp>
          <p:sp>
            <p:nvSpPr>
              <p:cNvPr id="107" name="Freeform 96"/>
              <p:cNvSpPr>
                <a:spLocks/>
              </p:cNvSpPr>
              <p:nvPr/>
            </p:nvSpPr>
            <p:spPr bwMode="gray">
              <a:xfrm>
                <a:off x="2084157" y="2080166"/>
                <a:ext cx="135977" cy="121543"/>
              </a:xfrm>
              <a:custGeom>
                <a:avLst/>
                <a:gdLst>
                  <a:gd name="T0" fmla="*/ 56 w 56"/>
                  <a:gd name="T1" fmla="*/ 30 h 50"/>
                  <a:gd name="T2" fmla="*/ 54 w 56"/>
                  <a:gd name="T3" fmla="*/ 30 h 50"/>
                  <a:gd name="T4" fmla="*/ 50 w 56"/>
                  <a:gd name="T5" fmla="*/ 32 h 50"/>
                  <a:gd name="T6" fmla="*/ 50 w 56"/>
                  <a:gd name="T7" fmla="*/ 34 h 50"/>
                  <a:gd name="T8" fmla="*/ 48 w 56"/>
                  <a:gd name="T9" fmla="*/ 36 h 50"/>
                  <a:gd name="T10" fmla="*/ 48 w 56"/>
                  <a:gd name="T11" fmla="*/ 40 h 50"/>
                  <a:gd name="T12" fmla="*/ 48 w 56"/>
                  <a:gd name="T13" fmla="*/ 42 h 50"/>
                  <a:gd name="T14" fmla="*/ 46 w 56"/>
                  <a:gd name="T15" fmla="*/ 46 h 50"/>
                  <a:gd name="T16" fmla="*/ 46 w 56"/>
                  <a:gd name="T17" fmla="*/ 48 h 50"/>
                  <a:gd name="T18" fmla="*/ 44 w 56"/>
                  <a:gd name="T19" fmla="*/ 50 h 50"/>
                  <a:gd name="T20" fmla="*/ 40 w 56"/>
                  <a:gd name="T21" fmla="*/ 50 h 50"/>
                  <a:gd name="T22" fmla="*/ 38 w 56"/>
                  <a:gd name="T23" fmla="*/ 48 h 50"/>
                  <a:gd name="T24" fmla="*/ 32 w 56"/>
                  <a:gd name="T25" fmla="*/ 46 h 50"/>
                  <a:gd name="T26" fmla="*/ 28 w 56"/>
                  <a:gd name="T27" fmla="*/ 44 h 50"/>
                  <a:gd name="T28" fmla="*/ 24 w 56"/>
                  <a:gd name="T29" fmla="*/ 40 h 50"/>
                  <a:gd name="T30" fmla="*/ 22 w 56"/>
                  <a:gd name="T31" fmla="*/ 34 h 50"/>
                  <a:gd name="T32" fmla="*/ 20 w 56"/>
                  <a:gd name="T33" fmla="*/ 30 h 50"/>
                  <a:gd name="T34" fmla="*/ 16 w 56"/>
                  <a:gd name="T35" fmla="*/ 28 h 50"/>
                  <a:gd name="T36" fmla="*/ 14 w 56"/>
                  <a:gd name="T37" fmla="*/ 26 h 50"/>
                  <a:gd name="T38" fmla="*/ 10 w 56"/>
                  <a:gd name="T39" fmla="*/ 26 h 50"/>
                  <a:gd name="T40" fmla="*/ 6 w 56"/>
                  <a:gd name="T41" fmla="*/ 24 h 50"/>
                  <a:gd name="T42" fmla="*/ 4 w 56"/>
                  <a:gd name="T43" fmla="*/ 24 h 50"/>
                  <a:gd name="T44" fmla="*/ 2 w 56"/>
                  <a:gd name="T45" fmla="*/ 22 h 50"/>
                  <a:gd name="T46" fmla="*/ 0 w 56"/>
                  <a:gd name="T47" fmla="*/ 20 h 50"/>
                  <a:gd name="T48" fmla="*/ 0 w 56"/>
                  <a:gd name="T49" fmla="*/ 16 h 50"/>
                  <a:gd name="T50" fmla="*/ 4 w 56"/>
                  <a:gd name="T51" fmla="*/ 14 h 50"/>
                  <a:gd name="T52" fmla="*/ 10 w 56"/>
                  <a:gd name="T53" fmla="*/ 12 h 50"/>
                  <a:gd name="T54" fmla="*/ 16 w 56"/>
                  <a:gd name="T55" fmla="*/ 14 h 50"/>
                  <a:gd name="T56" fmla="*/ 20 w 56"/>
                  <a:gd name="T57" fmla="*/ 16 h 50"/>
                  <a:gd name="T58" fmla="*/ 20 w 56"/>
                  <a:gd name="T59" fmla="*/ 8 h 50"/>
                  <a:gd name="T60" fmla="*/ 20 w 56"/>
                  <a:gd name="T61" fmla="*/ 0 h 50"/>
                  <a:gd name="T62" fmla="*/ 34 w 56"/>
                  <a:gd name="T63" fmla="*/ 0 h 50"/>
                  <a:gd name="T64" fmla="*/ 44 w 56"/>
                  <a:gd name="T65" fmla="*/ 6 h 50"/>
                  <a:gd name="T66" fmla="*/ 54 w 56"/>
                  <a:gd name="T67" fmla="*/ 18 h 50"/>
                  <a:gd name="T68" fmla="*/ 56 w 56"/>
                  <a:gd name="T69" fmla="*/ 22 h 50"/>
                  <a:gd name="T70" fmla="*/ 56 w 56"/>
                  <a:gd name="T71" fmla="*/ 24 h 50"/>
                  <a:gd name="T72" fmla="*/ 56 w 56"/>
                  <a:gd name="T73" fmla="*/ 26 h 50"/>
                  <a:gd name="T74" fmla="*/ 56 w 56"/>
                  <a:gd name="T75" fmla="*/ 28 h 50"/>
                  <a:gd name="T76" fmla="*/ 54 w 56"/>
                  <a:gd name="T77" fmla="*/ 28 h 50"/>
                  <a:gd name="T78" fmla="*/ 52 w 56"/>
                  <a:gd name="T79" fmla="*/ 30 h 50"/>
                  <a:gd name="T80" fmla="*/ 52 w 56"/>
                  <a:gd name="T81" fmla="*/ 32 h 50"/>
                  <a:gd name="T82" fmla="*/ 50 w 56"/>
                  <a:gd name="T83" fmla="*/ 36 h 50"/>
                  <a:gd name="T84" fmla="*/ 52 w 56"/>
                  <a:gd name="T85" fmla="*/ 36 h 50"/>
                  <a:gd name="T86" fmla="*/ 54 w 56"/>
                  <a:gd name="T87" fmla="*/ 38 h 50"/>
                  <a:gd name="T88" fmla="*/ 56 w 56"/>
                  <a:gd name="T89" fmla="*/ 38 h 50"/>
                  <a:gd name="T90" fmla="*/ 56 w 56"/>
                  <a:gd name="T91"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50">
                    <a:moveTo>
                      <a:pt x="56" y="30"/>
                    </a:moveTo>
                    <a:lnTo>
                      <a:pt x="54" y="30"/>
                    </a:lnTo>
                    <a:lnTo>
                      <a:pt x="50" y="32"/>
                    </a:lnTo>
                    <a:lnTo>
                      <a:pt x="50" y="34"/>
                    </a:lnTo>
                    <a:lnTo>
                      <a:pt x="48" y="36"/>
                    </a:lnTo>
                    <a:lnTo>
                      <a:pt x="48" y="40"/>
                    </a:lnTo>
                    <a:lnTo>
                      <a:pt x="48" y="42"/>
                    </a:lnTo>
                    <a:lnTo>
                      <a:pt x="46" y="46"/>
                    </a:lnTo>
                    <a:lnTo>
                      <a:pt x="46" y="48"/>
                    </a:lnTo>
                    <a:lnTo>
                      <a:pt x="44" y="50"/>
                    </a:lnTo>
                    <a:lnTo>
                      <a:pt x="40" y="50"/>
                    </a:lnTo>
                    <a:lnTo>
                      <a:pt x="38" y="48"/>
                    </a:lnTo>
                    <a:lnTo>
                      <a:pt x="32" y="46"/>
                    </a:lnTo>
                    <a:lnTo>
                      <a:pt x="28" y="44"/>
                    </a:lnTo>
                    <a:lnTo>
                      <a:pt x="24" y="40"/>
                    </a:lnTo>
                    <a:lnTo>
                      <a:pt x="22" y="34"/>
                    </a:lnTo>
                    <a:lnTo>
                      <a:pt x="20" y="30"/>
                    </a:lnTo>
                    <a:lnTo>
                      <a:pt x="16" y="28"/>
                    </a:lnTo>
                    <a:lnTo>
                      <a:pt x="14" y="26"/>
                    </a:lnTo>
                    <a:lnTo>
                      <a:pt x="10" y="26"/>
                    </a:lnTo>
                    <a:lnTo>
                      <a:pt x="6" y="24"/>
                    </a:lnTo>
                    <a:lnTo>
                      <a:pt x="4" y="24"/>
                    </a:lnTo>
                    <a:lnTo>
                      <a:pt x="2" y="22"/>
                    </a:lnTo>
                    <a:lnTo>
                      <a:pt x="0" y="20"/>
                    </a:lnTo>
                    <a:lnTo>
                      <a:pt x="0" y="16"/>
                    </a:lnTo>
                    <a:lnTo>
                      <a:pt x="4" y="14"/>
                    </a:lnTo>
                    <a:lnTo>
                      <a:pt x="10" y="12"/>
                    </a:lnTo>
                    <a:lnTo>
                      <a:pt x="16" y="14"/>
                    </a:lnTo>
                    <a:lnTo>
                      <a:pt x="20" y="16"/>
                    </a:lnTo>
                    <a:lnTo>
                      <a:pt x="20" y="8"/>
                    </a:lnTo>
                    <a:lnTo>
                      <a:pt x="20" y="0"/>
                    </a:lnTo>
                    <a:lnTo>
                      <a:pt x="34" y="0"/>
                    </a:lnTo>
                    <a:lnTo>
                      <a:pt x="44" y="6"/>
                    </a:lnTo>
                    <a:lnTo>
                      <a:pt x="54" y="18"/>
                    </a:lnTo>
                    <a:lnTo>
                      <a:pt x="56" y="22"/>
                    </a:lnTo>
                    <a:lnTo>
                      <a:pt x="56" y="24"/>
                    </a:lnTo>
                    <a:lnTo>
                      <a:pt x="56" y="26"/>
                    </a:lnTo>
                    <a:lnTo>
                      <a:pt x="56" y="28"/>
                    </a:lnTo>
                    <a:lnTo>
                      <a:pt x="54" y="28"/>
                    </a:lnTo>
                    <a:lnTo>
                      <a:pt x="52" y="30"/>
                    </a:lnTo>
                    <a:lnTo>
                      <a:pt x="52" y="32"/>
                    </a:lnTo>
                    <a:lnTo>
                      <a:pt x="50" y="36"/>
                    </a:lnTo>
                    <a:lnTo>
                      <a:pt x="52" y="36"/>
                    </a:lnTo>
                    <a:lnTo>
                      <a:pt x="54" y="38"/>
                    </a:lnTo>
                    <a:lnTo>
                      <a:pt x="56" y="38"/>
                    </a:lnTo>
                    <a:lnTo>
                      <a:pt x="56" y="40"/>
                    </a:lnTo>
                  </a:path>
                </a:pathLst>
              </a:custGeom>
              <a:grp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zh-TW" altLang="en-US">
                  <a:latin typeface="Arial Unicode MS" panose="020B0604020202020204" pitchFamily="34" charset="-120"/>
                  <a:ea typeface="文鼎圓體M" pitchFamily="34" charset="-120"/>
                </a:endParaRPr>
              </a:p>
            </p:txBody>
          </p:sp>
          <p:sp>
            <p:nvSpPr>
              <p:cNvPr id="108" name="Freeform 97"/>
              <p:cNvSpPr>
                <a:spLocks/>
              </p:cNvSpPr>
              <p:nvPr/>
            </p:nvSpPr>
            <p:spPr bwMode="gray">
              <a:xfrm>
                <a:off x="1652338" y="1858528"/>
                <a:ext cx="384043" cy="205551"/>
              </a:xfrm>
              <a:custGeom>
                <a:avLst/>
                <a:gdLst>
                  <a:gd name="T0" fmla="*/ 152 w 158"/>
                  <a:gd name="T1" fmla="*/ 70 h 84"/>
                  <a:gd name="T2" fmla="*/ 134 w 158"/>
                  <a:gd name="T3" fmla="*/ 70 h 84"/>
                  <a:gd name="T4" fmla="*/ 116 w 158"/>
                  <a:gd name="T5" fmla="*/ 70 h 84"/>
                  <a:gd name="T6" fmla="*/ 102 w 158"/>
                  <a:gd name="T7" fmla="*/ 80 h 84"/>
                  <a:gd name="T8" fmla="*/ 84 w 158"/>
                  <a:gd name="T9" fmla="*/ 84 h 84"/>
                  <a:gd name="T10" fmla="*/ 80 w 158"/>
                  <a:gd name="T11" fmla="*/ 74 h 84"/>
                  <a:gd name="T12" fmla="*/ 90 w 158"/>
                  <a:gd name="T13" fmla="*/ 70 h 84"/>
                  <a:gd name="T14" fmla="*/ 98 w 158"/>
                  <a:gd name="T15" fmla="*/ 68 h 84"/>
                  <a:gd name="T16" fmla="*/ 80 w 158"/>
                  <a:gd name="T17" fmla="*/ 66 h 84"/>
                  <a:gd name="T18" fmla="*/ 70 w 158"/>
                  <a:gd name="T19" fmla="*/ 66 h 84"/>
                  <a:gd name="T20" fmla="*/ 62 w 158"/>
                  <a:gd name="T21" fmla="*/ 66 h 84"/>
                  <a:gd name="T22" fmla="*/ 54 w 158"/>
                  <a:gd name="T23" fmla="*/ 64 h 84"/>
                  <a:gd name="T24" fmla="*/ 54 w 158"/>
                  <a:gd name="T25" fmla="*/ 58 h 84"/>
                  <a:gd name="T26" fmla="*/ 60 w 158"/>
                  <a:gd name="T27" fmla="*/ 52 h 84"/>
                  <a:gd name="T28" fmla="*/ 68 w 158"/>
                  <a:gd name="T29" fmla="*/ 50 h 84"/>
                  <a:gd name="T30" fmla="*/ 48 w 158"/>
                  <a:gd name="T31" fmla="*/ 36 h 84"/>
                  <a:gd name="T32" fmla="*/ 28 w 158"/>
                  <a:gd name="T33" fmla="*/ 44 h 84"/>
                  <a:gd name="T34" fmla="*/ 12 w 158"/>
                  <a:gd name="T35" fmla="*/ 48 h 84"/>
                  <a:gd name="T36" fmla="*/ 0 w 158"/>
                  <a:gd name="T37" fmla="*/ 34 h 84"/>
                  <a:gd name="T38" fmla="*/ 12 w 158"/>
                  <a:gd name="T39" fmla="*/ 24 h 84"/>
                  <a:gd name="T40" fmla="*/ 34 w 158"/>
                  <a:gd name="T41" fmla="*/ 20 h 84"/>
                  <a:gd name="T42" fmla="*/ 46 w 158"/>
                  <a:gd name="T43" fmla="*/ 16 h 84"/>
                  <a:gd name="T44" fmla="*/ 52 w 158"/>
                  <a:gd name="T45" fmla="*/ 12 h 84"/>
                  <a:gd name="T46" fmla="*/ 58 w 158"/>
                  <a:gd name="T47" fmla="*/ 12 h 84"/>
                  <a:gd name="T48" fmla="*/ 64 w 158"/>
                  <a:gd name="T49" fmla="*/ 20 h 84"/>
                  <a:gd name="T50" fmla="*/ 66 w 158"/>
                  <a:gd name="T51" fmla="*/ 28 h 84"/>
                  <a:gd name="T52" fmla="*/ 62 w 158"/>
                  <a:gd name="T53" fmla="*/ 36 h 84"/>
                  <a:gd name="T54" fmla="*/ 82 w 158"/>
                  <a:gd name="T55" fmla="*/ 46 h 84"/>
                  <a:gd name="T56" fmla="*/ 112 w 158"/>
                  <a:gd name="T57" fmla="*/ 54 h 84"/>
                  <a:gd name="T58" fmla="*/ 128 w 158"/>
                  <a:gd name="T59" fmla="*/ 50 h 84"/>
                  <a:gd name="T60" fmla="*/ 108 w 158"/>
                  <a:gd name="T61" fmla="*/ 36 h 84"/>
                  <a:gd name="T62" fmla="*/ 92 w 158"/>
                  <a:gd name="T63" fmla="*/ 34 h 84"/>
                  <a:gd name="T64" fmla="*/ 86 w 158"/>
                  <a:gd name="T65" fmla="*/ 34 h 84"/>
                  <a:gd name="T66" fmla="*/ 80 w 158"/>
                  <a:gd name="T67" fmla="*/ 32 h 84"/>
                  <a:gd name="T68" fmla="*/ 80 w 158"/>
                  <a:gd name="T69" fmla="*/ 26 h 84"/>
                  <a:gd name="T70" fmla="*/ 86 w 158"/>
                  <a:gd name="T71" fmla="*/ 20 h 84"/>
                  <a:gd name="T72" fmla="*/ 92 w 158"/>
                  <a:gd name="T73" fmla="*/ 18 h 84"/>
                  <a:gd name="T74" fmla="*/ 98 w 158"/>
                  <a:gd name="T75" fmla="*/ 14 h 84"/>
                  <a:gd name="T76" fmla="*/ 84 w 158"/>
                  <a:gd name="T77" fmla="*/ 8 h 84"/>
                  <a:gd name="T78" fmla="*/ 108 w 158"/>
                  <a:gd name="T79" fmla="*/ 0 h 84"/>
                  <a:gd name="T80" fmla="*/ 122 w 158"/>
                  <a:gd name="T81" fmla="*/ 10 h 84"/>
                  <a:gd name="T82" fmla="*/ 122 w 158"/>
                  <a:gd name="T83" fmla="*/ 16 h 84"/>
                  <a:gd name="T84" fmla="*/ 120 w 158"/>
                  <a:gd name="T85" fmla="*/ 18 h 84"/>
                  <a:gd name="T86" fmla="*/ 118 w 158"/>
                  <a:gd name="T87" fmla="*/ 24 h 84"/>
                  <a:gd name="T88" fmla="*/ 120 w 158"/>
                  <a:gd name="T89" fmla="*/ 32 h 84"/>
                  <a:gd name="T90" fmla="*/ 128 w 158"/>
                  <a:gd name="T91" fmla="*/ 42 h 84"/>
                  <a:gd name="T92" fmla="*/ 134 w 158"/>
                  <a:gd name="T93" fmla="*/ 50 h 84"/>
                  <a:gd name="T94" fmla="*/ 138 w 158"/>
                  <a:gd name="T95" fmla="*/ 56 h 84"/>
                  <a:gd name="T96" fmla="*/ 142 w 158"/>
                  <a:gd name="T97" fmla="*/ 58 h 84"/>
                  <a:gd name="T98" fmla="*/ 150 w 158"/>
                  <a:gd name="T99" fmla="*/ 54 h 84"/>
                  <a:gd name="T100" fmla="*/ 156 w 158"/>
                  <a:gd name="T101" fmla="*/ 64 h 84"/>
                  <a:gd name="T102" fmla="*/ 158 w 158"/>
                  <a:gd name="T103"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8" h="84">
                    <a:moveTo>
                      <a:pt x="158" y="64"/>
                    </a:moveTo>
                    <a:lnTo>
                      <a:pt x="152" y="70"/>
                    </a:lnTo>
                    <a:lnTo>
                      <a:pt x="144" y="70"/>
                    </a:lnTo>
                    <a:lnTo>
                      <a:pt x="134" y="70"/>
                    </a:lnTo>
                    <a:lnTo>
                      <a:pt x="124" y="70"/>
                    </a:lnTo>
                    <a:lnTo>
                      <a:pt x="116" y="70"/>
                    </a:lnTo>
                    <a:lnTo>
                      <a:pt x="110" y="74"/>
                    </a:lnTo>
                    <a:lnTo>
                      <a:pt x="102" y="80"/>
                    </a:lnTo>
                    <a:lnTo>
                      <a:pt x="92" y="84"/>
                    </a:lnTo>
                    <a:lnTo>
                      <a:pt x="84" y="84"/>
                    </a:lnTo>
                    <a:lnTo>
                      <a:pt x="78" y="78"/>
                    </a:lnTo>
                    <a:lnTo>
                      <a:pt x="80" y="74"/>
                    </a:lnTo>
                    <a:lnTo>
                      <a:pt x="84" y="70"/>
                    </a:lnTo>
                    <a:lnTo>
                      <a:pt x="90" y="70"/>
                    </a:lnTo>
                    <a:lnTo>
                      <a:pt x="94" y="68"/>
                    </a:lnTo>
                    <a:lnTo>
                      <a:pt x="98" y="68"/>
                    </a:lnTo>
                    <a:lnTo>
                      <a:pt x="90" y="66"/>
                    </a:lnTo>
                    <a:lnTo>
                      <a:pt x="80" y="66"/>
                    </a:lnTo>
                    <a:lnTo>
                      <a:pt x="76" y="66"/>
                    </a:lnTo>
                    <a:lnTo>
                      <a:pt x="70" y="66"/>
                    </a:lnTo>
                    <a:lnTo>
                      <a:pt x="66" y="66"/>
                    </a:lnTo>
                    <a:lnTo>
                      <a:pt x="62" y="66"/>
                    </a:lnTo>
                    <a:lnTo>
                      <a:pt x="58" y="66"/>
                    </a:lnTo>
                    <a:lnTo>
                      <a:pt x="54" y="64"/>
                    </a:lnTo>
                    <a:lnTo>
                      <a:pt x="54" y="60"/>
                    </a:lnTo>
                    <a:lnTo>
                      <a:pt x="54" y="58"/>
                    </a:lnTo>
                    <a:lnTo>
                      <a:pt x="56" y="56"/>
                    </a:lnTo>
                    <a:lnTo>
                      <a:pt x="60" y="52"/>
                    </a:lnTo>
                    <a:lnTo>
                      <a:pt x="64" y="52"/>
                    </a:lnTo>
                    <a:lnTo>
                      <a:pt x="68" y="50"/>
                    </a:lnTo>
                    <a:lnTo>
                      <a:pt x="58" y="38"/>
                    </a:lnTo>
                    <a:lnTo>
                      <a:pt x="48" y="36"/>
                    </a:lnTo>
                    <a:lnTo>
                      <a:pt x="36" y="40"/>
                    </a:lnTo>
                    <a:lnTo>
                      <a:pt x="28" y="44"/>
                    </a:lnTo>
                    <a:lnTo>
                      <a:pt x="20" y="48"/>
                    </a:lnTo>
                    <a:lnTo>
                      <a:pt x="12" y="48"/>
                    </a:lnTo>
                    <a:lnTo>
                      <a:pt x="2" y="44"/>
                    </a:lnTo>
                    <a:lnTo>
                      <a:pt x="0" y="34"/>
                    </a:lnTo>
                    <a:lnTo>
                      <a:pt x="2" y="28"/>
                    </a:lnTo>
                    <a:lnTo>
                      <a:pt x="12" y="24"/>
                    </a:lnTo>
                    <a:lnTo>
                      <a:pt x="22" y="22"/>
                    </a:lnTo>
                    <a:lnTo>
                      <a:pt x="34" y="20"/>
                    </a:lnTo>
                    <a:lnTo>
                      <a:pt x="40" y="18"/>
                    </a:lnTo>
                    <a:lnTo>
                      <a:pt x="46" y="16"/>
                    </a:lnTo>
                    <a:lnTo>
                      <a:pt x="50" y="14"/>
                    </a:lnTo>
                    <a:lnTo>
                      <a:pt x="52" y="12"/>
                    </a:lnTo>
                    <a:lnTo>
                      <a:pt x="56" y="12"/>
                    </a:lnTo>
                    <a:lnTo>
                      <a:pt x="58" y="12"/>
                    </a:lnTo>
                    <a:lnTo>
                      <a:pt x="62" y="14"/>
                    </a:lnTo>
                    <a:lnTo>
                      <a:pt x="64" y="20"/>
                    </a:lnTo>
                    <a:lnTo>
                      <a:pt x="66" y="24"/>
                    </a:lnTo>
                    <a:lnTo>
                      <a:pt x="66" y="28"/>
                    </a:lnTo>
                    <a:lnTo>
                      <a:pt x="64" y="32"/>
                    </a:lnTo>
                    <a:lnTo>
                      <a:pt x="62" y="36"/>
                    </a:lnTo>
                    <a:lnTo>
                      <a:pt x="70" y="40"/>
                    </a:lnTo>
                    <a:lnTo>
                      <a:pt x="82" y="46"/>
                    </a:lnTo>
                    <a:lnTo>
                      <a:pt x="98" y="50"/>
                    </a:lnTo>
                    <a:lnTo>
                      <a:pt x="112" y="54"/>
                    </a:lnTo>
                    <a:lnTo>
                      <a:pt x="122" y="54"/>
                    </a:lnTo>
                    <a:lnTo>
                      <a:pt x="128" y="50"/>
                    </a:lnTo>
                    <a:lnTo>
                      <a:pt x="118" y="42"/>
                    </a:lnTo>
                    <a:lnTo>
                      <a:pt x="108" y="36"/>
                    </a:lnTo>
                    <a:lnTo>
                      <a:pt x="96" y="34"/>
                    </a:lnTo>
                    <a:lnTo>
                      <a:pt x="92" y="34"/>
                    </a:lnTo>
                    <a:lnTo>
                      <a:pt x="88" y="34"/>
                    </a:lnTo>
                    <a:lnTo>
                      <a:pt x="86" y="34"/>
                    </a:lnTo>
                    <a:lnTo>
                      <a:pt x="82" y="32"/>
                    </a:lnTo>
                    <a:lnTo>
                      <a:pt x="80" y="32"/>
                    </a:lnTo>
                    <a:lnTo>
                      <a:pt x="80" y="28"/>
                    </a:lnTo>
                    <a:lnTo>
                      <a:pt x="80" y="26"/>
                    </a:lnTo>
                    <a:lnTo>
                      <a:pt x="82" y="22"/>
                    </a:lnTo>
                    <a:lnTo>
                      <a:pt x="86" y="20"/>
                    </a:lnTo>
                    <a:lnTo>
                      <a:pt x="88" y="20"/>
                    </a:lnTo>
                    <a:lnTo>
                      <a:pt x="92" y="18"/>
                    </a:lnTo>
                    <a:lnTo>
                      <a:pt x="96" y="18"/>
                    </a:lnTo>
                    <a:lnTo>
                      <a:pt x="98" y="14"/>
                    </a:lnTo>
                    <a:lnTo>
                      <a:pt x="90" y="12"/>
                    </a:lnTo>
                    <a:lnTo>
                      <a:pt x="84" y="8"/>
                    </a:lnTo>
                    <a:lnTo>
                      <a:pt x="96" y="0"/>
                    </a:lnTo>
                    <a:lnTo>
                      <a:pt x="108" y="0"/>
                    </a:lnTo>
                    <a:lnTo>
                      <a:pt x="120" y="6"/>
                    </a:lnTo>
                    <a:lnTo>
                      <a:pt x="122" y="10"/>
                    </a:lnTo>
                    <a:lnTo>
                      <a:pt x="122" y="12"/>
                    </a:lnTo>
                    <a:lnTo>
                      <a:pt x="122" y="16"/>
                    </a:lnTo>
                    <a:lnTo>
                      <a:pt x="122" y="18"/>
                    </a:lnTo>
                    <a:lnTo>
                      <a:pt x="120" y="18"/>
                    </a:lnTo>
                    <a:lnTo>
                      <a:pt x="118" y="22"/>
                    </a:lnTo>
                    <a:lnTo>
                      <a:pt x="118" y="24"/>
                    </a:lnTo>
                    <a:lnTo>
                      <a:pt x="118" y="28"/>
                    </a:lnTo>
                    <a:lnTo>
                      <a:pt x="120" y="32"/>
                    </a:lnTo>
                    <a:lnTo>
                      <a:pt x="124" y="38"/>
                    </a:lnTo>
                    <a:lnTo>
                      <a:pt x="128" y="42"/>
                    </a:lnTo>
                    <a:lnTo>
                      <a:pt x="132" y="46"/>
                    </a:lnTo>
                    <a:lnTo>
                      <a:pt x="134" y="50"/>
                    </a:lnTo>
                    <a:lnTo>
                      <a:pt x="136" y="52"/>
                    </a:lnTo>
                    <a:lnTo>
                      <a:pt x="138" y="56"/>
                    </a:lnTo>
                    <a:lnTo>
                      <a:pt x="140" y="58"/>
                    </a:lnTo>
                    <a:lnTo>
                      <a:pt x="142" y="58"/>
                    </a:lnTo>
                    <a:lnTo>
                      <a:pt x="146" y="58"/>
                    </a:lnTo>
                    <a:lnTo>
                      <a:pt x="150" y="54"/>
                    </a:lnTo>
                    <a:lnTo>
                      <a:pt x="152" y="58"/>
                    </a:lnTo>
                    <a:lnTo>
                      <a:pt x="156" y="64"/>
                    </a:lnTo>
                    <a:lnTo>
                      <a:pt x="158" y="66"/>
                    </a:lnTo>
                    <a:lnTo>
                      <a:pt x="158" y="64"/>
                    </a:lnTo>
                    <a:close/>
                  </a:path>
                </a:pathLst>
              </a:custGeom>
              <a:grpFill/>
              <a:ln>
                <a:noFill/>
              </a:ln>
              <a:extLst>
                <a:ext uri="{91240B29-F687-4F45-9708-019B960494DF}">
                  <a14:hiddenLine xmlns:a14="http://schemas.microsoft.com/office/drawing/2010/main" w="0">
                    <a:solidFill>
                      <a:srgbClr val="F0F0F0"/>
                    </a:solidFill>
                    <a:prstDash val="solid"/>
                    <a:round/>
                    <a:headEnd/>
                    <a:tailEnd/>
                  </a14:hiddenLine>
                </a:ext>
              </a:extLst>
            </p:spPr>
            <p:txBody>
              <a:bodyPr/>
              <a:lstStyle/>
              <a:p>
                <a:endParaRPr lang="zh-TW" altLang="en-US">
                  <a:latin typeface="Arial Unicode MS" panose="020B0604020202020204" pitchFamily="34" charset="-120"/>
                  <a:ea typeface="文鼎圓體M" pitchFamily="34" charset="-120"/>
                </a:endParaRPr>
              </a:p>
            </p:txBody>
          </p:sp>
          <p:sp>
            <p:nvSpPr>
              <p:cNvPr id="109" name="Freeform 98"/>
              <p:cNvSpPr>
                <a:spLocks/>
              </p:cNvSpPr>
              <p:nvPr/>
            </p:nvSpPr>
            <p:spPr bwMode="gray">
              <a:xfrm>
                <a:off x="1652338" y="1858528"/>
                <a:ext cx="384043" cy="205551"/>
              </a:xfrm>
              <a:custGeom>
                <a:avLst/>
                <a:gdLst>
                  <a:gd name="T0" fmla="*/ 152 w 158"/>
                  <a:gd name="T1" fmla="*/ 70 h 84"/>
                  <a:gd name="T2" fmla="*/ 134 w 158"/>
                  <a:gd name="T3" fmla="*/ 70 h 84"/>
                  <a:gd name="T4" fmla="*/ 116 w 158"/>
                  <a:gd name="T5" fmla="*/ 70 h 84"/>
                  <a:gd name="T6" fmla="*/ 102 w 158"/>
                  <a:gd name="T7" fmla="*/ 80 h 84"/>
                  <a:gd name="T8" fmla="*/ 84 w 158"/>
                  <a:gd name="T9" fmla="*/ 84 h 84"/>
                  <a:gd name="T10" fmla="*/ 80 w 158"/>
                  <a:gd name="T11" fmla="*/ 74 h 84"/>
                  <a:gd name="T12" fmla="*/ 90 w 158"/>
                  <a:gd name="T13" fmla="*/ 70 h 84"/>
                  <a:gd name="T14" fmla="*/ 98 w 158"/>
                  <a:gd name="T15" fmla="*/ 68 h 84"/>
                  <a:gd name="T16" fmla="*/ 80 w 158"/>
                  <a:gd name="T17" fmla="*/ 66 h 84"/>
                  <a:gd name="T18" fmla="*/ 70 w 158"/>
                  <a:gd name="T19" fmla="*/ 66 h 84"/>
                  <a:gd name="T20" fmla="*/ 62 w 158"/>
                  <a:gd name="T21" fmla="*/ 66 h 84"/>
                  <a:gd name="T22" fmla="*/ 54 w 158"/>
                  <a:gd name="T23" fmla="*/ 64 h 84"/>
                  <a:gd name="T24" fmla="*/ 54 w 158"/>
                  <a:gd name="T25" fmla="*/ 58 h 84"/>
                  <a:gd name="T26" fmla="*/ 60 w 158"/>
                  <a:gd name="T27" fmla="*/ 52 h 84"/>
                  <a:gd name="T28" fmla="*/ 68 w 158"/>
                  <a:gd name="T29" fmla="*/ 50 h 84"/>
                  <a:gd name="T30" fmla="*/ 48 w 158"/>
                  <a:gd name="T31" fmla="*/ 36 h 84"/>
                  <a:gd name="T32" fmla="*/ 28 w 158"/>
                  <a:gd name="T33" fmla="*/ 44 h 84"/>
                  <a:gd name="T34" fmla="*/ 12 w 158"/>
                  <a:gd name="T35" fmla="*/ 48 h 84"/>
                  <a:gd name="T36" fmla="*/ 0 w 158"/>
                  <a:gd name="T37" fmla="*/ 34 h 84"/>
                  <a:gd name="T38" fmla="*/ 12 w 158"/>
                  <a:gd name="T39" fmla="*/ 24 h 84"/>
                  <a:gd name="T40" fmla="*/ 34 w 158"/>
                  <a:gd name="T41" fmla="*/ 20 h 84"/>
                  <a:gd name="T42" fmla="*/ 46 w 158"/>
                  <a:gd name="T43" fmla="*/ 16 h 84"/>
                  <a:gd name="T44" fmla="*/ 52 w 158"/>
                  <a:gd name="T45" fmla="*/ 12 h 84"/>
                  <a:gd name="T46" fmla="*/ 58 w 158"/>
                  <a:gd name="T47" fmla="*/ 12 h 84"/>
                  <a:gd name="T48" fmla="*/ 64 w 158"/>
                  <a:gd name="T49" fmla="*/ 20 h 84"/>
                  <a:gd name="T50" fmla="*/ 66 w 158"/>
                  <a:gd name="T51" fmla="*/ 28 h 84"/>
                  <a:gd name="T52" fmla="*/ 62 w 158"/>
                  <a:gd name="T53" fmla="*/ 36 h 84"/>
                  <a:gd name="T54" fmla="*/ 82 w 158"/>
                  <a:gd name="T55" fmla="*/ 46 h 84"/>
                  <a:gd name="T56" fmla="*/ 112 w 158"/>
                  <a:gd name="T57" fmla="*/ 54 h 84"/>
                  <a:gd name="T58" fmla="*/ 128 w 158"/>
                  <a:gd name="T59" fmla="*/ 50 h 84"/>
                  <a:gd name="T60" fmla="*/ 108 w 158"/>
                  <a:gd name="T61" fmla="*/ 36 h 84"/>
                  <a:gd name="T62" fmla="*/ 92 w 158"/>
                  <a:gd name="T63" fmla="*/ 34 h 84"/>
                  <a:gd name="T64" fmla="*/ 86 w 158"/>
                  <a:gd name="T65" fmla="*/ 34 h 84"/>
                  <a:gd name="T66" fmla="*/ 80 w 158"/>
                  <a:gd name="T67" fmla="*/ 32 h 84"/>
                  <a:gd name="T68" fmla="*/ 80 w 158"/>
                  <a:gd name="T69" fmla="*/ 26 h 84"/>
                  <a:gd name="T70" fmla="*/ 86 w 158"/>
                  <a:gd name="T71" fmla="*/ 20 h 84"/>
                  <a:gd name="T72" fmla="*/ 92 w 158"/>
                  <a:gd name="T73" fmla="*/ 18 h 84"/>
                  <a:gd name="T74" fmla="*/ 98 w 158"/>
                  <a:gd name="T75" fmla="*/ 14 h 84"/>
                  <a:gd name="T76" fmla="*/ 84 w 158"/>
                  <a:gd name="T77" fmla="*/ 8 h 84"/>
                  <a:gd name="T78" fmla="*/ 108 w 158"/>
                  <a:gd name="T79" fmla="*/ 0 h 84"/>
                  <a:gd name="T80" fmla="*/ 122 w 158"/>
                  <a:gd name="T81" fmla="*/ 10 h 84"/>
                  <a:gd name="T82" fmla="*/ 122 w 158"/>
                  <a:gd name="T83" fmla="*/ 16 h 84"/>
                  <a:gd name="T84" fmla="*/ 120 w 158"/>
                  <a:gd name="T85" fmla="*/ 18 h 84"/>
                  <a:gd name="T86" fmla="*/ 118 w 158"/>
                  <a:gd name="T87" fmla="*/ 24 h 84"/>
                  <a:gd name="T88" fmla="*/ 120 w 158"/>
                  <a:gd name="T89" fmla="*/ 32 h 84"/>
                  <a:gd name="T90" fmla="*/ 128 w 158"/>
                  <a:gd name="T91" fmla="*/ 42 h 84"/>
                  <a:gd name="T92" fmla="*/ 134 w 158"/>
                  <a:gd name="T93" fmla="*/ 50 h 84"/>
                  <a:gd name="T94" fmla="*/ 138 w 158"/>
                  <a:gd name="T95" fmla="*/ 56 h 84"/>
                  <a:gd name="T96" fmla="*/ 142 w 158"/>
                  <a:gd name="T97" fmla="*/ 58 h 84"/>
                  <a:gd name="T98" fmla="*/ 150 w 158"/>
                  <a:gd name="T99" fmla="*/ 54 h 84"/>
                  <a:gd name="T100" fmla="*/ 156 w 158"/>
                  <a:gd name="T101"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8" h="84">
                    <a:moveTo>
                      <a:pt x="158" y="64"/>
                    </a:moveTo>
                    <a:lnTo>
                      <a:pt x="152" y="70"/>
                    </a:lnTo>
                    <a:lnTo>
                      <a:pt x="144" y="70"/>
                    </a:lnTo>
                    <a:lnTo>
                      <a:pt x="134" y="70"/>
                    </a:lnTo>
                    <a:lnTo>
                      <a:pt x="124" y="70"/>
                    </a:lnTo>
                    <a:lnTo>
                      <a:pt x="116" y="70"/>
                    </a:lnTo>
                    <a:lnTo>
                      <a:pt x="110" y="74"/>
                    </a:lnTo>
                    <a:lnTo>
                      <a:pt x="102" y="80"/>
                    </a:lnTo>
                    <a:lnTo>
                      <a:pt x="92" y="84"/>
                    </a:lnTo>
                    <a:lnTo>
                      <a:pt x="84" y="84"/>
                    </a:lnTo>
                    <a:lnTo>
                      <a:pt x="78" y="78"/>
                    </a:lnTo>
                    <a:lnTo>
                      <a:pt x="80" y="74"/>
                    </a:lnTo>
                    <a:lnTo>
                      <a:pt x="84" y="70"/>
                    </a:lnTo>
                    <a:lnTo>
                      <a:pt x="90" y="70"/>
                    </a:lnTo>
                    <a:lnTo>
                      <a:pt x="94" y="68"/>
                    </a:lnTo>
                    <a:lnTo>
                      <a:pt x="98" y="68"/>
                    </a:lnTo>
                    <a:lnTo>
                      <a:pt x="90" y="66"/>
                    </a:lnTo>
                    <a:lnTo>
                      <a:pt x="80" y="66"/>
                    </a:lnTo>
                    <a:lnTo>
                      <a:pt x="76" y="66"/>
                    </a:lnTo>
                    <a:lnTo>
                      <a:pt x="70" y="66"/>
                    </a:lnTo>
                    <a:lnTo>
                      <a:pt x="66" y="66"/>
                    </a:lnTo>
                    <a:lnTo>
                      <a:pt x="62" y="66"/>
                    </a:lnTo>
                    <a:lnTo>
                      <a:pt x="58" y="66"/>
                    </a:lnTo>
                    <a:lnTo>
                      <a:pt x="54" y="64"/>
                    </a:lnTo>
                    <a:lnTo>
                      <a:pt x="54" y="60"/>
                    </a:lnTo>
                    <a:lnTo>
                      <a:pt x="54" y="58"/>
                    </a:lnTo>
                    <a:lnTo>
                      <a:pt x="56" y="56"/>
                    </a:lnTo>
                    <a:lnTo>
                      <a:pt x="60" y="52"/>
                    </a:lnTo>
                    <a:lnTo>
                      <a:pt x="64" y="52"/>
                    </a:lnTo>
                    <a:lnTo>
                      <a:pt x="68" y="50"/>
                    </a:lnTo>
                    <a:lnTo>
                      <a:pt x="58" y="38"/>
                    </a:lnTo>
                    <a:lnTo>
                      <a:pt x="48" y="36"/>
                    </a:lnTo>
                    <a:lnTo>
                      <a:pt x="36" y="40"/>
                    </a:lnTo>
                    <a:lnTo>
                      <a:pt x="28" y="44"/>
                    </a:lnTo>
                    <a:lnTo>
                      <a:pt x="20" y="48"/>
                    </a:lnTo>
                    <a:lnTo>
                      <a:pt x="12" y="48"/>
                    </a:lnTo>
                    <a:lnTo>
                      <a:pt x="2" y="44"/>
                    </a:lnTo>
                    <a:lnTo>
                      <a:pt x="0" y="34"/>
                    </a:lnTo>
                    <a:lnTo>
                      <a:pt x="2" y="28"/>
                    </a:lnTo>
                    <a:lnTo>
                      <a:pt x="12" y="24"/>
                    </a:lnTo>
                    <a:lnTo>
                      <a:pt x="22" y="22"/>
                    </a:lnTo>
                    <a:lnTo>
                      <a:pt x="34" y="20"/>
                    </a:lnTo>
                    <a:lnTo>
                      <a:pt x="40" y="18"/>
                    </a:lnTo>
                    <a:lnTo>
                      <a:pt x="46" y="16"/>
                    </a:lnTo>
                    <a:lnTo>
                      <a:pt x="50" y="14"/>
                    </a:lnTo>
                    <a:lnTo>
                      <a:pt x="52" y="12"/>
                    </a:lnTo>
                    <a:lnTo>
                      <a:pt x="56" y="12"/>
                    </a:lnTo>
                    <a:lnTo>
                      <a:pt x="58" y="12"/>
                    </a:lnTo>
                    <a:lnTo>
                      <a:pt x="62" y="14"/>
                    </a:lnTo>
                    <a:lnTo>
                      <a:pt x="64" y="20"/>
                    </a:lnTo>
                    <a:lnTo>
                      <a:pt x="66" y="24"/>
                    </a:lnTo>
                    <a:lnTo>
                      <a:pt x="66" y="28"/>
                    </a:lnTo>
                    <a:lnTo>
                      <a:pt x="64" y="32"/>
                    </a:lnTo>
                    <a:lnTo>
                      <a:pt x="62" y="36"/>
                    </a:lnTo>
                    <a:lnTo>
                      <a:pt x="70" y="40"/>
                    </a:lnTo>
                    <a:lnTo>
                      <a:pt x="82" y="46"/>
                    </a:lnTo>
                    <a:lnTo>
                      <a:pt x="98" y="50"/>
                    </a:lnTo>
                    <a:lnTo>
                      <a:pt x="112" y="54"/>
                    </a:lnTo>
                    <a:lnTo>
                      <a:pt x="122" y="54"/>
                    </a:lnTo>
                    <a:lnTo>
                      <a:pt x="128" y="50"/>
                    </a:lnTo>
                    <a:lnTo>
                      <a:pt x="118" y="42"/>
                    </a:lnTo>
                    <a:lnTo>
                      <a:pt x="108" y="36"/>
                    </a:lnTo>
                    <a:lnTo>
                      <a:pt x="96" y="34"/>
                    </a:lnTo>
                    <a:lnTo>
                      <a:pt x="92" y="34"/>
                    </a:lnTo>
                    <a:lnTo>
                      <a:pt x="88" y="34"/>
                    </a:lnTo>
                    <a:lnTo>
                      <a:pt x="86" y="34"/>
                    </a:lnTo>
                    <a:lnTo>
                      <a:pt x="82" y="32"/>
                    </a:lnTo>
                    <a:lnTo>
                      <a:pt x="80" y="32"/>
                    </a:lnTo>
                    <a:lnTo>
                      <a:pt x="80" y="28"/>
                    </a:lnTo>
                    <a:lnTo>
                      <a:pt x="80" y="26"/>
                    </a:lnTo>
                    <a:lnTo>
                      <a:pt x="82" y="22"/>
                    </a:lnTo>
                    <a:lnTo>
                      <a:pt x="86" y="20"/>
                    </a:lnTo>
                    <a:lnTo>
                      <a:pt x="88" y="20"/>
                    </a:lnTo>
                    <a:lnTo>
                      <a:pt x="92" y="18"/>
                    </a:lnTo>
                    <a:lnTo>
                      <a:pt x="96" y="18"/>
                    </a:lnTo>
                    <a:lnTo>
                      <a:pt x="98" y="14"/>
                    </a:lnTo>
                    <a:lnTo>
                      <a:pt x="90" y="12"/>
                    </a:lnTo>
                    <a:lnTo>
                      <a:pt x="84" y="8"/>
                    </a:lnTo>
                    <a:lnTo>
                      <a:pt x="96" y="0"/>
                    </a:lnTo>
                    <a:lnTo>
                      <a:pt x="108" y="0"/>
                    </a:lnTo>
                    <a:lnTo>
                      <a:pt x="120" y="6"/>
                    </a:lnTo>
                    <a:lnTo>
                      <a:pt x="122" y="10"/>
                    </a:lnTo>
                    <a:lnTo>
                      <a:pt x="122" y="12"/>
                    </a:lnTo>
                    <a:lnTo>
                      <a:pt x="122" y="16"/>
                    </a:lnTo>
                    <a:lnTo>
                      <a:pt x="122" y="18"/>
                    </a:lnTo>
                    <a:lnTo>
                      <a:pt x="120" y="18"/>
                    </a:lnTo>
                    <a:lnTo>
                      <a:pt x="118" y="22"/>
                    </a:lnTo>
                    <a:lnTo>
                      <a:pt x="118" y="24"/>
                    </a:lnTo>
                    <a:lnTo>
                      <a:pt x="118" y="28"/>
                    </a:lnTo>
                    <a:lnTo>
                      <a:pt x="120" y="32"/>
                    </a:lnTo>
                    <a:lnTo>
                      <a:pt x="124" y="38"/>
                    </a:lnTo>
                    <a:lnTo>
                      <a:pt x="128" y="42"/>
                    </a:lnTo>
                    <a:lnTo>
                      <a:pt x="132" y="46"/>
                    </a:lnTo>
                    <a:lnTo>
                      <a:pt x="134" y="50"/>
                    </a:lnTo>
                    <a:lnTo>
                      <a:pt x="136" y="52"/>
                    </a:lnTo>
                    <a:lnTo>
                      <a:pt x="138" y="56"/>
                    </a:lnTo>
                    <a:lnTo>
                      <a:pt x="140" y="58"/>
                    </a:lnTo>
                    <a:lnTo>
                      <a:pt x="142" y="58"/>
                    </a:lnTo>
                    <a:lnTo>
                      <a:pt x="146" y="58"/>
                    </a:lnTo>
                    <a:lnTo>
                      <a:pt x="150" y="54"/>
                    </a:lnTo>
                    <a:lnTo>
                      <a:pt x="152" y="58"/>
                    </a:lnTo>
                    <a:lnTo>
                      <a:pt x="156" y="64"/>
                    </a:lnTo>
                    <a:lnTo>
                      <a:pt x="158" y="66"/>
                    </a:lnTo>
                  </a:path>
                </a:pathLst>
              </a:custGeom>
              <a:grp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zh-TW" altLang="en-US">
                  <a:latin typeface="Arial Unicode MS" panose="020B0604020202020204" pitchFamily="34" charset="-120"/>
                  <a:ea typeface="文鼎圓體M" pitchFamily="34" charset="-120"/>
                </a:endParaRPr>
              </a:p>
            </p:txBody>
          </p:sp>
          <p:sp>
            <p:nvSpPr>
              <p:cNvPr id="110" name="Freeform 99"/>
              <p:cNvSpPr>
                <a:spLocks/>
              </p:cNvSpPr>
              <p:nvPr/>
            </p:nvSpPr>
            <p:spPr bwMode="gray">
              <a:xfrm>
                <a:off x="4061334" y="2807638"/>
                <a:ext cx="71663" cy="141205"/>
              </a:xfrm>
              <a:custGeom>
                <a:avLst/>
                <a:gdLst>
                  <a:gd name="T0" fmla="*/ 6 w 30"/>
                  <a:gd name="T1" fmla="*/ 56 h 58"/>
                  <a:gd name="T2" fmla="*/ 12 w 30"/>
                  <a:gd name="T3" fmla="*/ 58 h 58"/>
                  <a:gd name="T4" fmla="*/ 16 w 30"/>
                  <a:gd name="T5" fmla="*/ 56 h 58"/>
                  <a:gd name="T6" fmla="*/ 20 w 30"/>
                  <a:gd name="T7" fmla="*/ 54 h 58"/>
                  <a:gd name="T8" fmla="*/ 24 w 30"/>
                  <a:gd name="T9" fmla="*/ 50 h 58"/>
                  <a:gd name="T10" fmla="*/ 26 w 30"/>
                  <a:gd name="T11" fmla="*/ 46 h 58"/>
                  <a:gd name="T12" fmla="*/ 28 w 30"/>
                  <a:gd name="T13" fmla="*/ 40 h 58"/>
                  <a:gd name="T14" fmla="*/ 28 w 30"/>
                  <a:gd name="T15" fmla="*/ 36 h 58"/>
                  <a:gd name="T16" fmla="*/ 30 w 30"/>
                  <a:gd name="T17" fmla="*/ 30 h 58"/>
                  <a:gd name="T18" fmla="*/ 30 w 30"/>
                  <a:gd name="T19" fmla="*/ 24 h 58"/>
                  <a:gd name="T20" fmla="*/ 28 w 30"/>
                  <a:gd name="T21" fmla="*/ 20 h 58"/>
                  <a:gd name="T22" fmla="*/ 26 w 30"/>
                  <a:gd name="T23" fmla="*/ 16 h 58"/>
                  <a:gd name="T24" fmla="*/ 28 w 30"/>
                  <a:gd name="T25" fmla="*/ 10 h 58"/>
                  <a:gd name="T26" fmla="*/ 28 w 30"/>
                  <a:gd name="T27" fmla="*/ 2 h 58"/>
                  <a:gd name="T28" fmla="*/ 22 w 30"/>
                  <a:gd name="T29" fmla="*/ 0 h 58"/>
                  <a:gd name="T30" fmla="*/ 14 w 30"/>
                  <a:gd name="T31" fmla="*/ 0 h 58"/>
                  <a:gd name="T32" fmla="*/ 12 w 30"/>
                  <a:gd name="T33" fmla="*/ 10 h 58"/>
                  <a:gd name="T34" fmla="*/ 12 w 30"/>
                  <a:gd name="T35" fmla="*/ 22 h 58"/>
                  <a:gd name="T36" fmla="*/ 8 w 30"/>
                  <a:gd name="T37" fmla="*/ 22 h 58"/>
                  <a:gd name="T38" fmla="*/ 6 w 30"/>
                  <a:gd name="T39" fmla="*/ 22 h 58"/>
                  <a:gd name="T40" fmla="*/ 6 w 30"/>
                  <a:gd name="T41" fmla="*/ 28 h 58"/>
                  <a:gd name="T42" fmla="*/ 6 w 30"/>
                  <a:gd name="T43" fmla="*/ 32 h 58"/>
                  <a:gd name="T44" fmla="*/ 8 w 30"/>
                  <a:gd name="T45" fmla="*/ 36 h 58"/>
                  <a:gd name="T46" fmla="*/ 8 w 30"/>
                  <a:gd name="T47" fmla="*/ 40 h 58"/>
                  <a:gd name="T48" fmla="*/ 8 w 30"/>
                  <a:gd name="T49" fmla="*/ 44 h 58"/>
                  <a:gd name="T50" fmla="*/ 8 w 30"/>
                  <a:gd name="T51" fmla="*/ 46 h 58"/>
                  <a:gd name="T52" fmla="*/ 6 w 30"/>
                  <a:gd name="T53" fmla="*/ 48 h 58"/>
                  <a:gd name="T54" fmla="*/ 0 w 30"/>
                  <a:gd name="T55" fmla="*/ 50 h 58"/>
                  <a:gd name="T56" fmla="*/ 6 w 30"/>
                  <a:gd name="T57" fmla="*/ 52 h 58"/>
                  <a:gd name="T58" fmla="*/ 12 w 30"/>
                  <a:gd name="T59" fmla="*/ 54 h 58"/>
                  <a:gd name="T60" fmla="*/ 18 w 30"/>
                  <a:gd name="T61" fmla="*/ 56 h 58"/>
                  <a:gd name="T62" fmla="*/ 6 w 30"/>
                  <a:gd name="T63" fmla="*/ 5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58">
                    <a:moveTo>
                      <a:pt x="6" y="56"/>
                    </a:moveTo>
                    <a:lnTo>
                      <a:pt x="12" y="58"/>
                    </a:lnTo>
                    <a:lnTo>
                      <a:pt x="16" y="56"/>
                    </a:lnTo>
                    <a:lnTo>
                      <a:pt x="20" y="54"/>
                    </a:lnTo>
                    <a:lnTo>
                      <a:pt x="24" y="50"/>
                    </a:lnTo>
                    <a:lnTo>
                      <a:pt x="26" y="46"/>
                    </a:lnTo>
                    <a:lnTo>
                      <a:pt x="28" y="40"/>
                    </a:lnTo>
                    <a:lnTo>
                      <a:pt x="28" y="36"/>
                    </a:lnTo>
                    <a:lnTo>
                      <a:pt x="30" y="30"/>
                    </a:lnTo>
                    <a:lnTo>
                      <a:pt x="30" y="24"/>
                    </a:lnTo>
                    <a:lnTo>
                      <a:pt x="28" y="20"/>
                    </a:lnTo>
                    <a:lnTo>
                      <a:pt x="26" y="16"/>
                    </a:lnTo>
                    <a:lnTo>
                      <a:pt x="28" y="10"/>
                    </a:lnTo>
                    <a:lnTo>
                      <a:pt x="28" y="2"/>
                    </a:lnTo>
                    <a:lnTo>
                      <a:pt x="22" y="0"/>
                    </a:lnTo>
                    <a:lnTo>
                      <a:pt x="14" y="0"/>
                    </a:lnTo>
                    <a:lnTo>
                      <a:pt x="12" y="10"/>
                    </a:lnTo>
                    <a:lnTo>
                      <a:pt x="12" y="22"/>
                    </a:lnTo>
                    <a:lnTo>
                      <a:pt x="8" y="22"/>
                    </a:lnTo>
                    <a:lnTo>
                      <a:pt x="6" y="22"/>
                    </a:lnTo>
                    <a:lnTo>
                      <a:pt x="6" y="28"/>
                    </a:lnTo>
                    <a:lnTo>
                      <a:pt x="6" y="32"/>
                    </a:lnTo>
                    <a:lnTo>
                      <a:pt x="8" y="36"/>
                    </a:lnTo>
                    <a:lnTo>
                      <a:pt x="8" y="40"/>
                    </a:lnTo>
                    <a:lnTo>
                      <a:pt x="8" y="44"/>
                    </a:lnTo>
                    <a:lnTo>
                      <a:pt x="8" y="46"/>
                    </a:lnTo>
                    <a:lnTo>
                      <a:pt x="6" y="48"/>
                    </a:lnTo>
                    <a:lnTo>
                      <a:pt x="0" y="50"/>
                    </a:lnTo>
                    <a:lnTo>
                      <a:pt x="6" y="52"/>
                    </a:lnTo>
                    <a:lnTo>
                      <a:pt x="12" y="54"/>
                    </a:lnTo>
                    <a:lnTo>
                      <a:pt x="18" y="56"/>
                    </a:lnTo>
                    <a:lnTo>
                      <a:pt x="6" y="56"/>
                    </a:lnTo>
                    <a:close/>
                  </a:path>
                </a:pathLst>
              </a:custGeom>
              <a:grpFill/>
              <a:ln>
                <a:noFill/>
              </a:ln>
              <a:extLst>
                <a:ext uri="{91240B29-F687-4F45-9708-019B960494DF}">
                  <a14:hiddenLine xmlns:a14="http://schemas.microsoft.com/office/drawing/2010/main" w="0">
                    <a:solidFill>
                      <a:srgbClr val="F0F0F0"/>
                    </a:solidFill>
                    <a:prstDash val="solid"/>
                    <a:round/>
                    <a:headEnd/>
                    <a:tailEnd/>
                  </a14:hiddenLine>
                </a:ext>
              </a:extLst>
            </p:spPr>
            <p:txBody>
              <a:bodyPr/>
              <a:lstStyle/>
              <a:p>
                <a:endParaRPr lang="zh-TW" altLang="en-US">
                  <a:latin typeface="Arial Unicode MS" panose="020B0604020202020204" pitchFamily="34" charset="-120"/>
                  <a:ea typeface="文鼎圓體M" pitchFamily="34" charset="-120"/>
                </a:endParaRPr>
              </a:p>
            </p:txBody>
          </p:sp>
          <p:sp>
            <p:nvSpPr>
              <p:cNvPr id="111" name="Freeform 100"/>
              <p:cNvSpPr>
                <a:spLocks/>
              </p:cNvSpPr>
              <p:nvPr/>
            </p:nvSpPr>
            <p:spPr bwMode="gray">
              <a:xfrm>
                <a:off x="4061334" y="2807638"/>
                <a:ext cx="71663" cy="141205"/>
              </a:xfrm>
              <a:custGeom>
                <a:avLst/>
                <a:gdLst>
                  <a:gd name="T0" fmla="*/ 6 w 30"/>
                  <a:gd name="T1" fmla="*/ 56 h 58"/>
                  <a:gd name="T2" fmla="*/ 12 w 30"/>
                  <a:gd name="T3" fmla="*/ 58 h 58"/>
                  <a:gd name="T4" fmla="*/ 16 w 30"/>
                  <a:gd name="T5" fmla="*/ 56 h 58"/>
                  <a:gd name="T6" fmla="*/ 20 w 30"/>
                  <a:gd name="T7" fmla="*/ 54 h 58"/>
                  <a:gd name="T8" fmla="*/ 24 w 30"/>
                  <a:gd name="T9" fmla="*/ 50 h 58"/>
                  <a:gd name="T10" fmla="*/ 26 w 30"/>
                  <a:gd name="T11" fmla="*/ 46 h 58"/>
                  <a:gd name="T12" fmla="*/ 28 w 30"/>
                  <a:gd name="T13" fmla="*/ 40 h 58"/>
                  <a:gd name="T14" fmla="*/ 28 w 30"/>
                  <a:gd name="T15" fmla="*/ 36 h 58"/>
                  <a:gd name="T16" fmla="*/ 30 w 30"/>
                  <a:gd name="T17" fmla="*/ 30 h 58"/>
                  <a:gd name="T18" fmla="*/ 30 w 30"/>
                  <a:gd name="T19" fmla="*/ 24 h 58"/>
                  <a:gd name="T20" fmla="*/ 28 w 30"/>
                  <a:gd name="T21" fmla="*/ 20 h 58"/>
                  <a:gd name="T22" fmla="*/ 26 w 30"/>
                  <a:gd name="T23" fmla="*/ 16 h 58"/>
                  <a:gd name="T24" fmla="*/ 28 w 30"/>
                  <a:gd name="T25" fmla="*/ 10 h 58"/>
                  <a:gd name="T26" fmla="*/ 28 w 30"/>
                  <a:gd name="T27" fmla="*/ 2 h 58"/>
                  <a:gd name="T28" fmla="*/ 22 w 30"/>
                  <a:gd name="T29" fmla="*/ 0 h 58"/>
                  <a:gd name="T30" fmla="*/ 14 w 30"/>
                  <a:gd name="T31" fmla="*/ 0 h 58"/>
                  <a:gd name="T32" fmla="*/ 12 w 30"/>
                  <a:gd name="T33" fmla="*/ 10 h 58"/>
                  <a:gd name="T34" fmla="*/ 12 w 30"/>
                  <a:gd name="T35" fmla="*/ 22 h 58"/>
                  <a:gd name="T36" fmla="*/ 8 w 30"/>
                  <a:gd name="T37" fmla="*/ 22 h 58"/>
                  <a:gd name="T38" fmla="*/ 6 w 30"/>
                  <a:gd name="T39" fmla="*/ 22 h 58"/>
                  <a:gd name="T40" fmla="*/ 6 w 30"/>
                  <a:gd name="T41" fmla="*/ 28 h 58"/>
                  <a:gd name="T42" fmla="*/ 6 w 30"/>
                  <a:gd name="T43" fmla="*/ 32 h 58"/>
                  <a:gd name="T44" fmla="*/ 8 w 30"/>
                  <a:gd name="T45" fmla="*/ 36 h 58"/>
                  <a:gd name="T46" fmla="*/ 8 w 30"/>
                  <a:gd name="T47" fmla="*/ 40 h 58"/>
                  <a:gd name="T48" fmla="*/ 8 w 30"/>
                  <a:gd name="T49" fmla="*/ 44 h 58"/>
                  <a:gd name="T50" fmla="*/ 8 w 30"/>
                  <a:gd name="T51" fmla="*/ 46 h 58"/>
                  <a:gd name="T52" fmla="*/ 6 w 30"/>
                  <a:gd name="T53" fmla="*/ 48 h 58"/>
                  <a:gd name="T54" fmla="*/ 0 w 30"/>
                  <a:gd name="T55" fmla="*/ 50 h 58"/>
                  <a:gd name="T56" fmla="*/ 6 w 30"/>
                  <a:gd name="T57" fmla="*/ 52 h 58"/>
                  <a:gd name="T58" fmla="*/ 12 w 30"/>
                  <a:gd name="T59" fmla="*/ 54 h 58"/>
                  <a:gd name="T60" fmla="*/ 18 w 30"/>
                  <a:gd name="T61" fmla="*/ 5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 h="58">
                    <a:moveTo>
                      <a:pt x="6" y="56"/>
                    </a:moveTo>
                    <a:lnTo>
                      <a:pt x="12" y="58"/>
                    </a:lnTo>
                    <a:lnTo>
                      <a:pt x="16" y="56"/>
                    </a:lnTo>
                    <a:lnTo>
                      <a:pt x="20" y="54"/>
                    </a:lnTo>
                    <a:lnTo>
                      <a:pt x="24" y="50"/>
                    </a:lnTo>
                    <a:lnTo>
                      <a:pt x="26" y="46"/>
                    </a:lnTo>
                    <a:lnTo>
                      <a:pt x="28" y="40"/>
                    </a:lnTo>
                    <a:lnTo>
                      <a:pt x="28" y="36"/>
                    </a:lnTo>
                    <a:lnTo>
                      <a:pt x="30" y="30"/>
                    </a:lnTo>
                    <a:lnTo>
                      <a:pt x="30" y="24"/>
                    </a:lnTo>
                    <a:lnTo>
                      <a:pt x="28" y="20"/>
                    </a:lnTo>
                    <a:lnTo>
                      <a:pt x="26" y="16"/>
                    </a:lnTo>
                    <a:lnTo>
                      <a:pt x="28" y="10"/>
                    </a:lnTo>
                    <a:lnTo>
                      <a:pt x="28" y="2"/>
                    </a:lnTo>
                    <a:lnTo>
                      <a:pt x="22" y="0"/>
                    </a:lnTo>
                    <a:lnTo>
                      <a:pt x="14" y="0"/>
                    </a:lnTo>
                    <a:lnTo>
                      <a:pt x="12" y="10"/>
                    </a:lnTo>
                    <a:lnTo>
                      <a:pt x="12" y="22"/>
                    </a:lnTo>
                    <a:lnTo>
                      <a:pt x="8" y="22"/>
                    </a:lnTo>
                    <a:lnTo>
                      <a:pt x="6" y="22"/>
                    </a:lnTo>
                    <a:lnTo>
                      <a:pt x="6" y="28"/>
                    </a:lnTo>
                    <a:lnTo>
                      <a:pt x="6" y="32"/>
                    </a:lnTo>
                    <a:lnTo>
                      <a:pt x="8" y="36"/>
                    </a:lnTo>
                    <a:lnTo>
                      <a:pt x="8" y="40"/>
                    </a:lnTo>
                    <a:lnTo>
                      <a:pt x="8" y="44"/>
                    </a:lnTo>
                    <a:lnTo>
                      <a:pt x="8" y="46"/>
                    </a:lnTo>
                    <a:lnTo>
                      <a:pt x="6" y="48"/>
                    </a:lnTo>
                    <a:lnTo>
                      <a:pt x="0" y="50"/>
                    </a:lnTo>
                    <a:lnTo>
                      <a:pt x="6" y="52"/>
                    </a:lnTo>
                    <a:lnTo>
                      <a:pt x="12" y="54"/>
                    </a:lnTo>
                    <a:lnTo>
                      <a:pt x="18" y="56"/>
                    </a:lnTo>
                  </a:path>
                </a:pathLst>
              </a:custGeom>
              <a:grpFill/>
              <a:ln>
                <a:noFill/>
              </a:ln>
            </p:spPr>
            <p:txBody>
              <a:bodyPr/>
              <a:lstStyle/>
              <a:p>
                <a:endParaRPr lang="zh-TW" altLang="en-US">
                  <a:latin typeface="Arial Unicode MS" panose="020B0604020202020204" pitchFamily="34" charset="-120"/>
                  <a:ea typeface="文鼎圓體M" pitchFamily="34" charset="-120"/>
                </a:endParaRPr>
              </a:p>
            </p:txBody>
          </p:sp>
          <p:sp>
            <p:nvSpPr>
              <p:cNvPr id="112" name="Freeform 101"/>
              <p:cNvSpPr>
                <a:spLocks/>
              </p:cNvSpPr>
              <p:nvPr/>
            </p:nvSpPr>
            <p:spPr bwMode="gray">
              <a:xfrm>
                <a:off x="4147698" y="2678945"/>
                <a:ext cx="159865" cy="285984"/>
              </a:xfrm>
              <a:custGeom>
                <a:avLst/>
                <a:gdLst>
                  <a:gd name="T0" fmla="*/ 54 w 66"/>
                  <a:gd name="T1" fmla="*/ 84 h 116"/>
                  <a:gd name="T2" fmla="*/ 50 w 66"/>
                  <a:gd name="T3" fmla="*/ 78 h 116"/>
                  <a:gd name="T4" fmla="*/ 50 w 66"/>
                  <a:gd name="T5" fmla="*/ 72 h 116"/>
                  <a:gd name="T6" fmla="*/ 52 w 66"/>
                  <a:gd name="T7" fmla="*/ 64 h 116"/>
                  <a:gd name="T8" fmla="*/ 50 w 66"/>
                  <a:gd name="T9" fmla="*/ 58 h 116"/>
                  <a:gd name="T10" fmla="*/ 46 w 66"/>
                  <a:gd name="T11" fmla="*/ 54 h 116"/>
                  <a:gd name="T12" fmla="*/ 42 w 66"/>
                  <a:gd name="T13" fmla="*/ 46 h 116"/>
                  <a:gd name="T14" fmla="*/ 42 w 66"/>
                  <a:gd name="T15" fmla="*/ 38 h 116"/>
                  <a:gd name="T16" fmla="*/ 48 w 66"/>
                  <a:gd name="T17" fmla="*/ 34 h 116"/>
                  <a:gd name="T18" fmla="*/ 54 w 66"/>
                  <a:gd name="T19" fmla="*/ 28 h 116"/>
                  <a:gd name="T20" fmla="*/ 48 w 66"/>
                  <a:gd name="T21" fmla="*/ 24 h 116"/>
                  <a:gd name="T22" fmla="*/ 38 w 66"/>
                  <a:gd name="T23" fmla="*/ 20 h 116"/>
                  <a:gd name="T24" fmla="*/ 34 w 66"/>
                  <a:gd name="T25" fmla="*/ 12 h 116"/>
                  <a:gd name="T26" fmla="*/ 28 w 66"/>
                  <a:gd name="T27" fmla="*/ 0 h 116"/>
                  <a:gd name="T28" fmla="*/ 20 w 66"/>
                  <a:gd name="T29" fmla="*/ 6 h 116"/>
                  <a:gd name="T30" fmla="*/ 12 w 66"/>
                  <a:gd name="T31" fmla="*/ 10 h 116"/>
                  <a:gd name="T32" fmla="*/ 4 w 66"/>
                  <a:gd name="T33" fmla="*/ 14 h 116"/>
                  <a:gd name="T34" fmla="*/ 0 w 66"/>
                  <a:gd name="T35" fmla="*/ 22 h 116"/>
                  <a:gd name="T36" fmla="*/ 4 w 66"/>
                  <a:gd name="T37" fmla="*/ 30 h 116"/>
                  <a:gd name="T38" fmla="*/ 6 w 66"/>
                  <a:gd name="T39" fmla="*/ 40 h 116"/>
                  <a:gd name="T40" fmla="*/ 8 w 66"/>
                  <a:gd name="T41" fmla="*/ 46 h 116"/>
                  <a:gd name="T42" fmla="*/ 20 w 66"/>
                  <a:gd name="T43" fmla="*/ 50 h 116"/>
                  <a:gd name="T44" fmla="*/ 28 w 66"/>
                  <a:gd name="T45" fmla="*/ 58 h 116"/>
                  <a:gd name="T46" fmla="*/ 30 w 66"/>
                  <a:gd name="T47" fmla="*/ 70 h 116"/>
                  <a:gd name="T48" fmla="*/ 22 w 66"/>
                  <a:gd name="T49" fmla="*/ 72 h 116"/>
                  <a:gd name="T50" fmla="*/ 20 w 66"/>
                  <a:gd name="T51" fmla="*/ 78 h 116"/>
                  <a:gd name="T52" fmla="*/ 22 w 66"/>
                  <a:gd name="T53" fmla="*/ 88 h 116"/>
                  <a:gd name="T54" fmla="*/ 16 w 66"/>
                  <a:gd name="T55" fmla="*/ 94 h 116"/>
                  <a:gd name="T56" fmla="*/ 4 w 66"/>
                  <a:gd name="T57" fmla="*/ 100 h 116"/>
                  <a:gd name="T58" fmla="*/ 2 w 66"/>
                  <a:gd name="T59" fmla="*/ 116 h 116"/>
                  <a:gd name="T60" fmla="*/ 42 w 66"/>
                  <a:gd name="T61" fmla="*/ 108 h 116"/>
                  <a:gd name="T62" fmla="*/ 58 w 66"/>
                  <a:gd name="T63" fmla="*/ 112 h 116"/>
                  <a:gd name="T64" fmla="*/ 64 w 66"/>
                  <a:gd name="T65" fmla="*/ 106 h 116"/>
                  <a:gd name="T66" fmla="*/ 60 w 66"/>
                  <a:gd name="T67" fmla="*/ 9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 h="116">
                    <a:moveTo>
                      <a:pt x="60" y="86"/>
                    </a:moveTo>
                    <a:lnTo>
                      <a:pt x="54" y="84"/>
                    </a:lnTo>
                    <a:lnTo>
                      <a:pt x="50" y="82"/>
                    </a:lnTo>
                    <a:lnTo>
                      <a:pt x="50" y="78"/>
                    </a:lnTo>
                    <a:lnTo>
                      <a:pt x="50" y="76"/>
                    </a:lnTo>
                    <a:lnTo>
                      <a:pt x="50" y="72"/>
                    </a:lnTo>
                    <a:lnTo>
                      <a:pt x="52" y="68"/>
                    </a:lnTo>
                    <a:lnTo>
                      <a:pt x="52" y="64"/>
                    </a:lnTo>
                    <a:lnTo>
                      <a:pt x="52" y="60"/>
                    </a:lnTo>
                    <a:lnTo>
                      <a:pt x="50" y="58"/>
                    </a:lnTo>
                    <a:lnTo>
                      <a:pt x="48" y="56"/>
                    </a:lnTo>
                    <a:lnTo>
                      <a:pt x="46" y="54"/>
                    </a:lnTo>
                    <a:lnTo>
                      <a:pt x="44" y="50"/>
                    </a:lnTo>
                    <a:lnTo>
                      <a:pt x="42" y="46"/>
                    </a:lnTo>
                    <a:lnTo>
                      <a:pt x="42" y="42"/>
                    </a:lnTo>
                    <a:lnTo>
                      <a:pt x="42" y="38"/>
                    </a:lnTo>
                    <a:lnTo>
                      <a:pt x="46" y="36"/>
                    </a:lnTo>
                    <a:lnTo>
                      <a:pt x="48" y="34"/>
                    </a:lnTo>
                    <a:lnTo>
                      <a:pt x="52" y="30"/>
                    </a:lnTo>
                    <a:lnTo>
                      <a:pt x="54" y="28"/>
                    </a:lnTo>
                    <a:lnTo>
                      <a:pt x="56" y="24"/>
                    </a:lnTo>
                    <a:lnTo>
                      <a:pt x="48" y="24"/>
                    </a:lnTo>
                    <a:lnTo>
                      <a:pt x="42" y="22"/>
                    </a:lnTo>
                    <a:lnTo>
                      <a:pt x="38" y="20"/>
                    </a:lnTo>
                    <a:lnTo>
                      <a:pt x="36" y="16"/>
                    </a:lnTo>
                    <a:lnTo>
                      <a:pt x="34" y="12"/>
                    </a:lnTo>
                    <a:lnTo>
                      <a:pt x="30" y="6"/>
                    </a:lnTo>
                    <a:lnTo>
                      <a:pt x="28" y="0"/>
                    </a:lnTo>
                    <a:lnTo>
                      <a:pt x="24" y="4"/>
                    </a:lnTo>
                    <a:lnTo>
                      <a:pt x="20" y="6"/>
                    </a:lnTo>
                    <a:lnTo>
                      <a:pt x="16" y="8"/>
                    </a:lnTo>
                    <a:lnTo>
                      <a:pt x="12" y="10"/>
                    </a:lnTo>
                    <a:lnTo>
                      <a:pt x="6" y="12"/>
                    </a:lnTo>
                    <a:lnTo>
                      <a:pt x="4" y="14"/>
                    </a:lnTo>
                    <a:lnTo>
                      <a:pt x="0" y="20"/>
                    </a:lnTo>
                    <a:lnTo>
                      <a:pt x="0" y="22"/>
                    </a:lnTo>
                    <a:lnTo>
                      <a:pt x="2" y="24"/>
                    </a:lnTo>
                    <a:lnTo>
                      <a:pt x="4" y="30"/>
                    </a:lnTo>
                    <a:lnTo>
                      <a:pt x="4" y="34"/>
                    </a:lnTo>
                    <a:lnTo>
                      <a:pt x="6" y="40"/>
                    </a:lnTo>
                    <a:lnTo>
                      <a:pt x="8" y="44"/>
                    </a:lnTo>
                    <a:lnTo>
                      <a:pt x="8" y="46"/>
                    </a:lnTo>
                    <a:lnTo>
                      <a:pt x="14" y="48"/>
                    </a:lnTo>
                    <a:lnTo>
                      <a:pt x="20" y="50"/>
                    </a:lnTo>
                    <a:lnTo>
                      <a:pt x="24" y="54"/>
                    </a:lnTo>
                    <a:lnTo>
                      <a:pt x="28" y="58"/>
                    </a:lnTo>
                    <a:lnTo>
                      <a:pt x="30" y="64"/>
                    </a:lnTo>
                    <a:lnTo>
                      <a:pt x="30" y="70"/>
                    </a:lnTo>
                    <a:lnTo>
                      <a:pt x="26" y="70"/>
                    </a:lnTo>
                    <a:lnTo>
                      <a:pt x="22" y="72"/>
                    </a:lnTo>
                    <a:lnTo>
                      <a:pt x="18" y="72"/>
                    </a:lnTo>
                    <a:lnTo>
                      <a:pt x="20" y="78"/>
                    </a:lnTo>
                    <a:lnTo>
                      <a:pt x="20" y="82"/>
                    </a:lnTo>
                    <a:lnTo>
                      <a:pt x="22" y="88"/>
                    </a:lnTo>
                    <a:lnTo>
                      <a:pt x="24" y="92"/>
                    </a:lnTo>
                    <a:lnTo>
                      <a:pt x="16" y="94"/>
                    </a:lnTo>
                    <a:lnTo>
                      <a:pt x="10" y="96"/>
                    </a:lnTo>
                    <a:lnTo>
                      <a:pt x="4" y="100"/>
                    </a:lnTo>
                    <a:lnTo>
                      <a:pt x="2" y="108"/>
                    </a:lnTo>
                    <a:lnTo>
                      <a:pt x="2" y="116"/>
                    </a:lnTo>
                    <a:lnTo>
                      <a:pt x="22" y="110"/>
                    </a:lnTo>
                    <a:lnTo>
                      <a:pt x="42" y="108"/>
                    </a:lnTo>
                    <a:lnTo>
                      <a:pt x="50" y="110"/>
                    </a:lnTo>
                    <a:lnTo>
                      <a:pt x="58" y="112"/>
                    </a:lnTo>
                    <a:lnTo>
                      <a:pt x="66" y="114"/>
                    </a:lnTo>
                    <a:lnTo>
                      <a:pt x="64" y="106"/>
                    </a:lnTo>
                    <a:lnTo>
                      <a:pt x="62" y="100"/>
                    </a:lnTo>
                    <a:lnTo>
                      <a:pt x="60" y="92"/>
                    </a:lnTo>
                    <a:lnTo>
                      <a:pt x="60" y="86"/>
                    </a:lnTo>
                    <a:close/>
                  </a:path>
                </a:pathLst>
              </a:custGeom>
              <a:grpFill/>
              <a:ln>
                <a:noFill/>
              </a:ln>
              <a:extLst>
                <a:ext uri="{91240B29-F687-4F45-9708-019B960494DF}">
                  <a14:hiddenLine xmlns:a14="http://schemas.microsoft.com/office/drawing/2010/main" w="0">
                    <a:solidFill>
                      <a:srgbClr val="F0F0F0"/>
                    </a:solidFill>
                    <a:prstDash val="solid"/>
                    <a:round/>
                    <a:headEnd/>
                    <a:tailEnd/>
                  </a14:hiddenLine>
                </a:ext>
              </a:extLst>
            </p:spPr>
            <p:txBody>
              <a:bodyPr/>
              <a:lstStyle/>
              <a:p>
                <a:endParaRPr lang="zh-TW" altLang="en-US">
                  <a:latin typeface="Arial Unicode MS" panose="020B0604020202020204" pitchFamily="34" charset="-120"/>
                  <a:ea typeface="文鼎圓體M" pitchFamily="34" charset="-120"/>
                </a:endParaRPr>
              </a:p>
            </p:txBody>
          </p:sp>
          <p:sp>
            <p:nvSpPr>
              <p:cNvPr id="113" name="Freeform 102"/>
              <p:cNvSpPr>
                <a:spLocks/>
              </p:cNvSpPr>
              <p:nvPr/>
            </p:nvSpPr>
            <p:spPr bwMode="gray">
              <a:xfrm>
                <a:off x="4147698" y="2678945"/>
                <a:ext cx="159865" cy="285984"/>
              </a:xfrm>
              <a:custGeom>
                <a:avLst/>
                <a:gdLst>
                  <a:gd name="T0" fmla="*/ 54 w 66"/>
                  <a:gd name="T1" fmla="*/ 84 h 116"/>
                  <a:gd name="T2" fmla="*/ 50 w 66"/>
                  <a:gd name="T3" fmla="*/ 78 h 116"/>
                  <a:gd name="T4" fmla="*/ 50 w 66"/>
                  <a:gd name="T5" fmla="*/ 72 h 116"/>
                  <a:gd name="T6" fmla="*/ 52 w 66"/>
                  <a:gd name="T7" fmla="*/ 64 h 116"/>
                  <a:gd name="T8" fmla="*/ 50 w 66"/>
                  <a:gd name="T9" fmla="*/ 58 h 116"/>
                  <a:gd name="T10" fmla="*/ 46 w 66"/>
                  <a:gd name="T11" fmla="*/ 54 h 116"/>
                  <a:gd name="T12" fmla="*/ 42 w 66"/>
                  <a:gd name="T13" fmla="*/ 46 h 116"/>
                  <a:gd name="T14" fmla="*/ 42 w 66"/>
                  <a:gd name="T15" fmla="*/ 38 h 116"/>
                  <a:gd name="T16" fmla="*/ 48 w 66"/>
                  <a:gd name="T17" fmla="*/ 34 h 116"/>
                  <a:gd name="T18" fmla="*/ 54 w 66"/>
                  <a:gd name="T19" fmla="*/ 28 h 116"/>
                  <a:gd name="T20" fmla="*/ 48 w 66"/>
                  <a:gd name="T21" fmla="*/ 24 h 116"/>
                  <a:gd name="T22" fmla="*/ 38 w 66"/>
                  <a:gd name="T23" fmla="*/ 20 h 116"/>
                  <a:gd name="T24" fmla="*/ 34 w 66"/>
                  <a:gd name="T25" fmla="*/ 12 h 116"/>
                  <a:gd name="T26" fmla="*/ 28 w 66"/>
                  <a:gd name="T27" fmla="*/ 0 h 116"/>
                  <a:gd name="T28" fmla="*/ 20 w 66"/>
                  <a:gd name="T29" fmla="*/ 6 h 116"/>
                  <a:gd name="T30" fmla="*/ 12 w 66"/>
                  <a:gd name="T31" fmla="*/ 10 h 116"/>
                  <a:gd name="T32" fmla="*/ 4 w 66"/>
                  <a:gd name="T33" fmla="*/ 14 h 116"/>
                  <a:gd name="T34" fmla="*/ 0 w 66"/>
                  <a:gd name="T35" fmla="*/ 22 h 116"/>
                  <a:gd name="T36" fmla="*/ 4 w 66"/>
                  <a:gd name="T37" fmla="*/ 30 h 116"/>
                  <a:gd name="T38" fmla="*/ 6 w 66"/>
                  <a:gd name="T39" fmla="*/ 40 h 116"/>
                  <a:gd name="T40" fmla="*/ 8 w 66"/>
                  <a:gd name="T41" fmla="*/ 46 h 116"/>
                  <a:gd name="T42" fmla="*/ 20 w 66"/>
                  <a:gd name="T43" fmla="*/ 50 h 116"/>
                  <a:gd name="T44" fmla="*/ 28 w 66"/>
                  <a:gd name="T45" fmla="*/ 58 h 116"/>
                  <a:gd name="T46" fmla="*/ 30 w 66"/>
                  <a:gd name="T47" fmla="*/ 70 h 116"/>
                  <a:gd name="T48" fmla="*/ 22 w 66"/>
                  <a:gd name="T49" fmla="*/ 72 h 116"/>
                  <a:gd name="T50" fmla="*/ 20 w 66"/>
                  <a:gd name="T51" fmla="*/ 78 h 116"/>
                  <a:gd name="T52" fmla="*/ 22 w 66"/>
                  <a:gd name="T53" fmla="*/ 88 h 116"/>
                  <a:gd name="T54" fmla="*/ 16 w 66"/>
                  <a:gd name="T55" fmla="*/ 94 h 116"/>
                  <a:gd name="T56" fmla="*/ 4 w 66"/>
                  <a:gd name="T57" fmla="*/ 100 h 116"/>
                  <a:gd name="T58" fmla="*/ 2 w 66"/>
                  <a:gd name="T59" fmla="*/ 116 h 116"/>
                  <a:gd name="T60" fmla="*/ 42 w 66"/>
                  <a:gd name="T61" fmla="*/ 108 h 116"/>
                  <a:gd name="T62" fmla="*/ 58 w 66"/>
                  <a:gd name="T63" fmla="*/ 112 h 116"/>
                  <a:gd name="T64" fmla="*/ 64 w 66"/>
                  <a:gd name="T65" fmla="*/ 106 h 116"/>
                  <a:gd name="T66" fmla="*/ 60 w 66"/>
                  <a:gd name="T67" fmla="*/ 9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 h="116">
                    <a:moveTo>
                      <a:pt x="60" y="86"/>
                    </a:moveTo>
                    <a:lnTo>
                      <a:pt x="54" y="84"/>
                    </a:lnTo>
                    <a:lnTo>
                      <a:pt x="50" y="82"/>
                    </a:lnTo>
                    <a:lnTo>
                      <a:pt x="50" y="78"/>
                    </a:lnTo>
                    <a:lnTo>
                      <a:pt x="50" y="76"/>
                    </a:lnTo>
                    <a:lnTo>
                      <a:pt x="50" y="72"/>
                    </a:lnTo>
                    <a:lnTo>
                      <a:pt x="52" y="68"/>
                    </a:lnTo>
                    <a:lnTo>
                      <a:pt x="52" y="64"/>
                    </a:lnTo>
                    <a:lnTo>
                      <a:pt x="52" y="60"/>
                    </a:lnTo>
                    <a:lnTo>
                      <a:pt x="50" y="58"/>
                    </a:lnTo>
                    <a:lnTo>
                      <a:pt x="48" y="56"/>
                    </a:lnTo>
                    <a:lnTo>
                      <a:pt x="46" y="54"/>
                    </a:lnTo>
                    <a:lnTo>
                      <a:pt x="44" y="50"/>
                    </a:lnTo>
                    <a:lnTo>
                      <a:pt x="42" y="46"/>
                    </a:lnTo>
                    <a:lnTo>
                      <a:pt x="42" y="42"/>
                    </a:lnTo>
                    <a:lnTo>
                      <a:pt x="42" y="38"/>
                    </a:lnTo>
                    <a:lnTo>
                      <a:pt x="46" y="36"/>
                    </a:lnTo>
                    <a:lnTo>
                      <a:pt x="48" y="34"/>
                    </a:lnTo>
                    <a:lnTo>
                      <a:pt x="52" y="30"/>
                    </a:lnTo>
                    <a:lnTo>
                      <a:pt x="54" y="28"/>
                    </a:lnTo>
                    <a:lnTo>
                      <a:pt x="56" y="24"/>
                    </a:lnTo>
                    <a:lnTo>
                      <a:pt x="48" y="24"/>
                    </a:lnTo>
                    <a:lnTo>
                      <a:pt x="42" y="22"/>
                    </a:lnTo>
                    <a:lnTo>
                      <a:pt x="38" y="20"/>
                    </a:lnTo>
                    <a:lnTo>
                      <a:pt x="36" y="16"/>
                    </a:lnTo>
                    <a:lnTo>
                      <a:pt x="34" y="12"/>
                    </a:lnTo>
                    <a:lnTo>
                      <a:pt x="30" y="6"/>
                    </a:lnTo>
                    <a:lnTo>
                      <a:pt x="28" y="0"/>
                    </a:lnTo>
                    <a:lnTo>
                      <a:pt x="24" y="4"/>
                    </a:lnTo>
                    <a:lnTo>
                      <a:pt x="20" y="6"/>
                    </a:lnTo>
                    <a:lnTo>
                      <a:pt x="16" y="8"/>
                    </a:lnTo>
                    <a:lnTo>
                      <a:pt x="12" y="10"/>
                    </a:lnTo>
                    <a:lnTo>
                      <a:pt x="6" y="12"/>
                    </a:lnTo>
                    <a:lnTo>
                      <a:pt x="4" y="14"/>
                    </a:lnTo>
                    <a:lnTo>
                      <a:pt x="0" y="20"/>
                    </a:lnTo>
                    <a:lnTo>
                      <a:pt x="0" y="22"/>
                    </a:lnTo>
                    <a:lnTo>
                      <a:pt x="2" y="24"/>
                    </a:lnTo>
                    <a:lnTo>
                      <a:pt x="4" y="30"/>
                    </a:lnTo>
                    <a:lnTo>
                      <a:pt x="4" y="34"/>
                    </a:lnTo>
                    <a:lnTo>
                      <a:pt x="6" y="40"/>
                    </a:lnTo>
                    <a:lnTo>
                      <a:pt x="8" y="44"/>
                    </a:lnTo>
                    <a:lnTo>
                      <a:pt x="8" y="46"/>
                    </a:lnTo>
                    <a:lnTo>
                      <a:pt x="14" y="48"/>
                    </a:lnTo>
                    <a:lnTo>
                      <a:pt x="20" y="50"/>
                    </a:lnTo>
                    <a:lnTo>
                      <a:pt x="24" y="54"/>
                    </a:lnTo>
                    <a:lnTo>
                      <a:pt x="28" y="58"/>
                    </a:lnTo>
                    <a:lnTo>
                      <a:pt x="30" y="64"/>
                    </a:lnTo>
                    <a:lnTo>
                      <a:pt x="30" y="70"/>
                    </a:lnTo>
                    <a:lnTo>
                      <a:pt x="26" y="70"/>
                    </a:lnTo>
                    <a:lnTo>
                      <a:pt x="22" y="72"/>
                    </a:lnTo>
                    <a:lnTo>
                      <a:pt x="18" y="72"/>
                    </a:lnTo>
                    <a:lnTo>
                      <a:pt x="20" y="78"/>
                    </a:lnTo>
                    <a:lnTo>
                      <a:pt x="20" y="82"/>
                    </a:lnTo>
                    <a:lnTo>
                      <a:pt x="22" y="88"/>
                    </a:lnTo>
                    <a:lnTo>
                      <a:pt x="24" y="92"/>
                    </a:lnTo>
                    <a:lnTo>
                      <a:pt x="16" y="94"/>
                    </a:lnTo>
                    <a:lnTo>
                      <a:pt x="10" y="96"/>
                    </a:lnTo>
                    <a:lnTo>
                      <a:pt x="4" y="100"/>
                    </a:lnTo>
                    <a:lnTo>
                      <a:pt x="2" y="108"/>
                    </a:lnTo>
                    <a:lnTo>
                      <a:pt x="2" y="116"/>
                    </a:lnTo>
                    <a:lnTo>
                      <a:pt x="22" y="110"/>
                    </a:lnTo>
                    <a:lnTo>
                      <a:pt x="42" y="108"/>
                    </a:lnTo>
                    <a:lnTo>
                      <a:pt x="50" y="110"/>
                    </a:lnTo>
                    <a:lnTo>
                      <a:pt x="58" y="112"/>
                    </a:lnTo>
                    <a:lnTo>
                      <a:pt x="66" y="114"/>
                    </a:lnTo>
                    <a:lnTo>
                      <a:pt x="64" y="106"/>
                    </a:lnTo>
                    <a:lnTo>
                      <a:pt x="62" y="100"/>
                    </a:lnTo>
                    <a:lnTo>
                      <a:pt x="60" y="92"/>
                    </a:lnTo>
                    <a:lnTo>
                      <a:pt x="60" y="86"/>
                    </a:lnTo>
                  </a:path>
                </a:pathLst>
              </a:custGeom>
              <a:grpFill/>
              <a:ln>
                <a:noFill/>
              </a:ln>
            </p:spPr>
            <p:txBody>
              <a:bodyPr/>
              <a:lstStyle/>
              <a:p>
                <a:endParaRPr lang="zh-TW" altLang="en-US">
                  <a:latin typeface="Arial Unicode MS" panose="020B0604020202020204" pitchFamily="34" charset="-120"/>
                  <a:ea typeface="文鼎圓體M" pitchFamily="34" charset="-120"/>
                </a:endParaRPr>
              </a:p>
            </p:txBody>
          </p:sp>
          <p:sp>
            <p:nvSpPr>
              <p:cNvPr id="114" name="Freeform 103"/>
              <p:cNvSpPr>
                <a:spLocks/>
              </p:cNvSpPr>
              <p:nvPr/>
            </p:nvSpPr>
            <p:spPr bwMode="gray">
              <a:xfrm>
                <a:off x="5920910" y="2182047"/>
                <a:ext cx="18375" cy="16087"/>
              </a:xfrm>
              <a:custGeom>
                <a:avLst/>
                <a:gdLst>
                  <a:gd name="T0" fmla="*/ 8 w 8"/>
                  <a:gd name="T1" fmla="*/ 6 h 6"/>
                  <a:gd name="T2" fmla="*/ 4 w 8"/>
                  <a:gd name="T3" fmla="*/ 2 h 6"/>
                  <a:gd name="T4" fmla="*/ 0 w 8"/>
                  <a:gd name="T5" fmla="*/ 0 h 6"/>
                  <a:gd name="T6" fmla="*/ 4 w 8"/>
                  <a:gd name="T7" fmla="*/ 4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4" y="2"/>
                    </a:lnTo>
                    <a:lnTo>
                      <a:pt x="0" y="0"/>
                    </a:lnTo>
                    <a:lnTo>
                      <a:pt x="4" y="4"/>
                    </a:lnTo>
                    <a:lnTo>
                      <a:pt x="8" y="6"/>
                    </a:lnTo>
                    <a:close/>
                  </a:path>
                </a:pathLst>
              </a:custGeom>
              <a:grpFill/>
              <a:ln>
                <a:noFill/>
              </a:ln>
              <a:extLst>
                <a:ext uri="{91240B29-F687-4F45-9708-019B960494DF}">
                  <a14:hiddenLine xmlns:a14="http://schemas.microsoft.com/office/drawing/2010/main" w="0">
                    <a:solidFill>
                      <a:srgbClr val="F0F0F0"/>
                    </a:solidFill>
                    <a:prstDash val="solid"/>
                    <a:round/>
                    <a:headEnd/>
                    <a:tailEnd/>
                  </a14:hiddenLine>
                </a:ext>
              </a:extLst>
            </p:spPr>
            <p:txBody>
              <a:bodyPr/>
              <a:lstStyle/>
              <a:p>
                <a:endParaRPr lang="zh-TW" altLang="en-US">
                  <a:latin typeface="Arial Unicode MS" panose="020B0604020202020204" pitchFamily="34" charset="-120"/>
                  <a:ea typeface="文鼎圓體M" pitchFamily="34" charset="-120"/>
                </a:endParaRPr>
              </a:p>
            </p:txBody>
          </p:sp>
          <p:sp>
            <p:nvSpPr>
              <p:cNvPr id="115" name="Freeform 104"/>
              <p:cNvSpPr>
                <a:spLocks/>
              </p:cNvSpPr>
              <p:nvPr/>
            </p:nvSpPr>
            <p:spPr bwMode="gray">
              <a:xfrm>
                <a:off x="5920910" y="2182047"/>
                <a:ext cx="18375" cy="16087"/>
              </a:xfrm>
              <a:custGeom>
                <a:avLst/>
                <a:gdLst>
                  <a:gd name="T0" fmla="*/ 8 w 8"/>
                  <a:gd name="T1" fmla="*/ 6 h 6"/>
                  <a:gd name="T2" fmla="*/ 4 w 8"/>
                  <a:gd name="T3" fmla="*/ 2 h 6"/>
                  <a:gd name="T4" fmla="*/ 0 w 8"/>
                  <a:gd name="T5" fmla="*/ 0 h 6"/>
                  <a:gd name="T6" fmla="*/ 4 w 8"/>
                  <a:gd name="T7" fmla="*/ 4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4" y="2"/>
                    </a:lnTo>
                    <a:lnTo>
                      <a:pt x="0" y="0"/>
                    </a:lnTo>
                    <a:lnTo>
                      <a:pt x="4" y="4"/>
                    </a:lnTo>
                    <a:lnTo>
                      <a:pt x="8" y="6"/>
                    </a:lnTo>
                  </a:path>
                </a:pathLst>
              </a:custGeom>
              <a:grp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zh-TW" altLang="en-US">
                  <a:latin typeface="Arial Unicode MS" panose="020B0604020202020204" pitchFamily="34" charset="-120"/>
                  <a:ea typeface="文鼎圓體M" pitchFamily="34" charset="-120"/>
                </a:endParaRPr>
              </a:p>
            </p:txBody>
          </p:sp>
          <p:sp>
            <p:nvSpPr>
              <p:cNvPr id="116" name="Freeform 105"/>
              <p:cNvSpPr>
                <a:spLocks/>
              </p:cNvSpPr>
              <p:nvPr/>
            </p:nvSpPr>
            <p:spPr bwMode="gray">
              <a:xfrm>
                <a:off x="5417428" y="1937173"/>
                <a:ext cx="343617" cy="339606"/>
              </a:xfrm>
              <a:custGeom>
                <a:avLst/>
                <a:gdLst>
                  <a:gd name="T0" fmla="*/ 52 w 142"/>
                  <a:gd name="T1" fmla="*/ 122 h 138"/>
                  <a:gd name="T2" fmla="*/ 38 w 142"/>
                  <a:gd name="T3" fmla="*/ 108 h 138"/>
                  <a:gd name="T4" fmla="*/ 32 w 142"/>
                  <a:gd name="T5" fmla="*/ 94 h 138"/>
                  <a:gd name="T6" fmla="*/ 34 w 142"/>
                  <a:gd name="T7" fmla="*/ 82 h 138"/>
                  <a:gd name="T8" fmla="*/ 44 w 142"/>
                  <a:gd name="T9" fmla="*/ 68 h 138"/>
                  <a:gd name="T10" fmla="*/ 62 w 142"/>
                  <a:gd name="T11" fmla="*/ 56 h 138"/>
                  <a:gd name="T12" fmla="*/ 72 w 142"/>
                  <a:gd name="T13" fmla="*/ 50 h 138"/>
                  <a:gd name="T14" fmla="*/ 88 w 142"/>
                  <a:gd name="T15" fmla="*/ 44 h 138"/>
                  <a:gd name="T16" fmla="*/ 106 w 142"/>
                  <a:gd name="T17" fmla="*/ 38 h 138"/>
                  <a:gd name="T18" fmla="*/ 124 w 142"/>
                  <a:gd name="T19" fmla="*/ 32 h 138"/>
                  <a:gd name="T20" fmla="*/ 136 w 142"/>
                  <a:gd name="T21" fmla="*/ 22 h 138"/>
                  <a:gd name="T22" fmla="*/ 142 w 142"/>
                  <a:gd name="T23" fmla="*/ 12 h 138"/>
                  <a:gd name="T24" fmla="*/ 140 w 142"/>
                  <a:gd name="T25" fmla="*/ 0 h 138"/>
                  <a:gd name="T26" fmla="*/ 116 w 142"/>
                  <a:gd name="T27" fmla="*/ 6 h 138"/>
                  <a:gd name="T28" fmla="*/ 96 w 142"/>
                  <a:gd name="T29" fmla="*/ 12 h 138"/>
                  <a:gd name="T30" fmla="*/ 90 w 142"/>
                  <a:gd name="T31" fmla="*/ 16 h 138"/>
                  <a:gd name="T32" fmla="*/ 84 w 142"/>
                  <a:gd name="T33" fmla="*/ 20 h 138"/>
                  <a:gd name="T34" fmla="*/ 78 w 142"/>
                  <a:gd name="T35" fmla="*/ 22 h 138"/>
                  <a:gd name="T36" fmla="*/ 72 w 142"/>
                  <a:gd name="T37" fmla="*/ 26 h 138"/>
                  <a:gd name="T38" fmla="*/ 66 w 142"/>
                  <a:gd name="T39" fmla="*/ 28 h 138"/>
                  <a:gd name="T40" fmla="*/ 62 w 142"/>
                  <a:gd name="T41" fmla="*/ 28 h 138"/>
                  <a:gd name="T42" fmla="*/ 56 w 142"/>
                  <a:gd name="T43" fmla="*/ 28 h 138"/>
                  <a:gd name="T44" fmla="*/ 52 w 142"/>
                  <a:gd name="T45" fmla="*/ 28 h 138"/>
                  <a:gd name="T46" fmla="*/ 46 w 142"/>
                  <a:gd name="T47" fmla="*/ 30 h 138"/>
                  <a:gd name="T48" fmla="*/ 44 w 142"/>
                  <a:gd name="T49" fmla="*/ 30 h 138"/>
                  <a:gd name="T50" fmla="*/ 40 w 142"/>
                  <a:gd name="T51" fmla="*/ 34 h 138"/>
                  <a:gd name="T52" fmla="*/ 38 w 142"/>
                  <a:gd name="T53" fmla="*/ 38 h 138"/>
                  <a:gd name="T54" fmla="*/ 36 w 142"/>
                  <a:gd name="T55" fmla="*/ 42 h 138"/>
                  <a:gd name="T56" fmla="*/ 34 w 142"/>
                  <a:gd name="T57" fmla="*/ 46 h 138"/>
                  <a:gd name="T58" fmla="*/ 32 w 142"/>
                  <a:gd name="T59" fmla="*/ 52 h 138"/>
                  <a:gd name="T60" fmla="*/ 28 w 142"/>
                  <a:gd name="T61" fmla="*/ 54 h 138"/>
                  <a:gd name="T62" fmla="*/ 24 w 142"/>
                  <a:gd name="T63" fmla="*/ 54 h 138"/>
                  <a:gd name="T64" fmla="*/ 20 w 142"/>
                  <a:gd name="T65" fmla="*/ 56 h 138"/>
                  <a:gd name="T66" fmla="*/ 16 w 142"/>
                  <a:gd name="T67" fmla="*/ 56 h 138"/>
                  <a:gd name="T68" fmla="*/ 12 w 142"/>
                  <a:gd name="T69" fmla="*/ 58 h 138"/>
                  <a:gd name="T70" fmla="*/ 4 w 142"/>
                  <a:gd name="T71" fmla="*/ 70 h 138"/>
                  <a:gd name="T72" fmla="*/ 0 w 142"/>
                  <a:gd name="T73" fmla="*/ 84 h 138"/>
                  <a:gd name="T74" fmla="*/ 0 w 142"/>
                  <a:gd name="T75" fmla="*/ 98 h 138"/>
                  <a:gd name="T76" fmla="*/ 2 w 142"/>
                  <a:gd name="T77" fmla="*/ 112 h 138"/>
                  <a:gd name="T78" fmla="*/ 6 w 142"/>
                  <a:gd name="T79" fmla="*/ 120 h 138"/>
                  <a:gd name="T80" fmla="*/ 8 w 142"/>
                  <a:gd name="T81" fmla="*/ 126 h 138"/>
                  <a:gd name="T82" fmla="*/ 12 w 142"/>
                  <a:gd name="T83" fmla="*/ 130 h 138"/>
                  <a:gd name="T84" fmla="*/ 18 w 142"/>
                  <a:gd name="T85" fmla="*/ 134 h 138"/>
                  <a:gd name="T86" fmla="*/ 24 w 142"/>
                  <a:gd name="T87" fmla="*/ 136 h 138"/>
                  <a:gd name="T88" fmla="*/ 32 w 142"/>
                  <a:gd name="T89" fmla="*/ 136 h 138"/>
                  <a:gd name="T90" fmla="*/ 50 w 142"/>
                  <a:gd name="T91" fmla="*/ 138 h 138"/>
                  <a:gd name="T92" fmla="*/ 70 w 142"/>
                  <a:gd name="T93" fmla="*/ 138 h 138"/>
                  <a:gd name="T94" fmla="*/ 64 w 142"/>
                  <a:gd name="T95" fmla="*/ 132 h 138"/>
                  <a:gd name="T96" fmla="*/ 58 w 142"/>
                  <a:gd name="T97" fmla="*/ 128 h 138"/>
                  <a:gd name="T98" fmla="*/ 52 w 142"/>
                  <a:gd name="T99" fmla="*/ 12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2" h="138">
                    <a:moveTo>
                      <a:pt x="52" y="122"/>
                    </a:moveTo>
                    <a:lnTo>
                      <a:pt x="38" y="108"/>
                    </a:lnTo>
                    <a:lnTo>
                      <a:pt x="32" y="94"/>
                    </a:lnTo>
                    <a:lnTo>
                      <a:pt x="34" y="82"/>
                    </a:lnTo>
                    <a:lnTo>
                      <a:pt x="44" y="68"/>
                    </a:lnTo>
                    <a:lnTo>
                      <a:pt x="62" y="56"/>
                    </a:lnTo>
                    <a:lnTo>
                      <a:pt x="72" y="50"/>
                    </a:lnTo>
                    <a:lnTo>
                      <a:pt x="88" y="44"/>
                    </a:lnTo>
                    <a:lnTo>
                      <a:pt x="106" y="38"/>
                    </a:lnTo>
                    <a:lnTo>
                      <a:pt x="124" y="32"/>
                    </a:lnTo>
                    <a:lnTo>
                      <a:pt x="136" y="22"/>
                    </a:lnTo>
                    <a:lnTo>
                      <a:pt x="142" y="12"/>
                    </a:lnTo>
                    <a:lnTo>
                      <a:pt x="140" y="0"/>
                    </a:lnTo>
                    <a:lnTo>
                      <a:pt x="116" y="6"/>
                    </a:lnTo>
                    <a:lnTo>
                      <a:pt x="96" y="12"/>
                    </a:lnTo>
                    <a:lnTo>
                      <a:pt x="90" y="16"/>
                    </a:lnTo>
                    <a:lnTo>
                      <a:pt x="84" y="20"/>
                    </a:lnTo>
                    <a:lnTo>
                      <a:pt x="78" y="22"/>
                    </a:lnTo>
                    <a:lnTo>
                      <a:pt x="72" y="26"/>
                    </a:lnTo>
                    <a:lnTo>
                      <a:pt x="66" y="28"/>
                    </a:lnTo>
                    <a:lnTo>
                      <a:pt x="62" y="28"/>
                    </a:lnTo>
                    <a:lnTo>
                      <a:pt x="56" y="28"/>
                    </a:lnTo>
                    <a:lnTo>
                      <a:pt x="52" y="28"/>
                    </a:lnTo>
                    <a:lnTo>
                      <a:pt x="46" y="30"/>
                    </a:lnTo>
                    <a:lnTo>
                      <a:pt x="44" y="30"/>
                    </a:lnTo>
                    <a:lnTo>
                      <a:pt x="40" y="34"/>
                    </a:lnTo>
                    <a:lnTo>
                      <a:pt x="38" y="38"/>
                    </a:lnTo>
                    <a:lnTo>
                      <a:pt x="36" y="42"/>
                    </a:lnTo>
                    <a:lnTo>
                      <a:pt x="34" y="46"/>
                    </a:lnTo>
                    <a:lnTo>
                      <a:pt x="32" y="52"/>
                    </a:lnTo>
                    <a:lnTo>
                      <a:pt x="28" y="54"/>
                    </a:lnTo>
                    <a:lnTo>
                      <a:pt x="24" y="54"/>
                    </a:lnTo>
                    <a:lnTo>
                      <a:pt x="20" y="56"/>
                    </a:lnTo>
                    <a:lnTo>
                      <a:pt x="16" y="56"/>
                    </a:lnTo>
                    <a:lnTo>
                      <a:pt x="12" y="58"/>
                    </a:lnTo>
                    <a:lnTo>
                      <a:pt x="4" y="70"/>
                    </a:lnTo>
                    <a:lnTo>
                      <a:pt x="0" y="84"/>
                    </a:lnTo>
                    <a:lnTo>
                      <a:pt x="0" y="98"/>
                    </a:lnTo>
                    <a:lnTo>
                      <a:pt x="2" y="112"/>
                    </a:lnTo>
                    <a:lnTo>
                      <a:pt x="6" y="120"/>
                    </a:lnTo>
                    <a:lnTo>
                      <a:pt x="8" y="126"/>
                    </a:lnTo>
                    <a:lnTo>
                      <a:pt x="12" y="130"/>
                    </a:lnTo>
                    <a:lnTo>
                      <a:pt x="18" y="134"/>
                    </a:lnTo>
                    <a:lnTo>
                      <a:pt x="24" y="136"/>
                    </a:lnTo>
                    <a:lnTo>
                      <a:pt x="32" y="136"/>
                    </a:lnTo>
                    <a:lnTo>
                      <a:pt x="50" y="138"/>
                    </a:lnTo>
                    <a:lnTo>
                      <a:pt x="70" y="138"/>
                    </a:lnTo>
                    <a:lnTo>
                      <a:pt x="64" y="132"/>
                    </a:lnTo>
                    <a:lnTo>
                      <a:pt x="58" y="128"/>
                    </a:lnTo>
                    <a:lnTo>
                      <a:pt x="52" y="122"/>
                    </a:lnTo>
                    <a:close/>
                  </a:path>
                </a:pathLst>
              </a:custGeom>
              <a:grpFill/>
              <a:ln>
                <a:noFill/>
              </a:ln>
              <a:extLst>
                <a:ext uri="{91240B29-F687-4F45-9708-019B960494DF}">
                  <a14:hiddenLine xmlns:a14="http://schemas.microsoft.com/office/drawing/2010/main" w="0">
                    <a:solidFill>
                      <a:srgbClr val="F0F0F0"/>
                    </a:solidFill>
                    <a:prstDash val="solid"/>
                    <a:round/>
                    <a:headEnd/>
                    <a:tailEnd/>
                  </a14:hiddenLine>
                </a:ext>
              </a:extLst>
            </p:spPr>
            <p:txBody>
              <a:bodyPr/>
              <a:lstStyle/>
              <a:p>
                <a:endParaRPr lang="zh-TW" altLang="en-US">
                  <a:latin typeface="Arial Unicode MS" panose="020B0604020202020204" pitchFamily="34" charset="-120"/>
                  <a:ea typeface="文鼎圓體M" pitchFamily="34" charset="-120"/>
                </a:endParaRPr>
              </a:p>
            </p:txBody>
          </p:sp>
          <p:sp>
            <p:nvSpPr>
              <p:cNvPr id="117" name="Freeform 106"/>
              <p:cNvSpPr>
                <a:spLocks/>
              </p:cNvSpPr>
              <p:nvPr/>
            </p:nvSpPr>
            <p:spPr bwMode="gray">
              <a:xfrm>
                <a:off x="5417428" y="1937173"/>
                <a:ext cx="343617" cy="339606"/>
              </a:xfrm>
              <a:custGeom>
                <a:avLst/>
                <a:gdLst>
                  <a:gd name="T0" fmla="*/ 52 w 142"/>
                  <a:gd name="T1" fmla="*/ 122 h 138"/>
                  <a:gd name="T2" fmla="*/ 38 w 142"/>
                  <a:gd name="T3" fmla="*/ 108 h 138"/>
                  <a:gd name="T4" fmla="*/ 32 w 142"/>
                  <a:gd name="T5" fmla="*/ 94 h 138"/>
                  <a:gd name="T6" fmla="*/ 34 w 142"/>
                  <a:gd name="T7" fmla="*/ 82 h 138"/>
                  <a:gd name="T8" fmla="*/ 44 w 142"/>
                  <a:gd name="T9" fmla="*/ 68 h 138"/>
                  <a:gd name="T10" fmla="*/ 62 w 142"/>
                  <a:gd name="T11" fmla="*/ 56 h 138"/>
                  <a:gd name="T12" fmla="*/ 72 w 142"/>
                  <a:gd name="T13" fmla="*/ 50 h 138"/>
                  <a:gd name="T14" fmla="*/ 88 w 142"/>
                  <a:gd name="T15" fmla="*/ 44 h 138"/>
                  <a:gd name="T16" fmla="*/ 106 w 142"/>
                  <a:gd name="T17" fmla="*/ 38 h 138"/>
                  <a:gd name="T18" fmla="*/ 124 w 142"/>
                  <a:gd name="T19" fmla="*/ 32 h 138"/>
                  <a:gd name="T20" fmla="*/ 136 w 142"/>
                  <a:gd name="T21" fmla="*/ 22 h 138"/>
                  <a:gd name="T22" fmla="*/ 142 w 142"/>
                  <a:gd name="T23" fmla="*/ 12 h 138"/>
                  <a:gd name="T24" fmla="*/ 140 w 142"/>
                  <a:gd name="T25" fmla="*/ 0 h 138"/>
                  <a:gd name="T26" fmla="*/ 116 w 142"/>
                  <a:gd name="T27" fmla="*/ 6 h 138"/>
                  <a:gd name="T28" fmla="*/ 96 w 142"/>
                  <a:gd name="T29" fmla="*/ 12 h 138"/>
                  <a:gd name="T30" fmla="*/ 90 w 142"/>
                  <a:gd name="T31" fmla="*/ 16 h 138"/>
                  <a:gd name="T32" fmla="*/ 84 w 142"/>
                  <a:gd name="T33" fmla="*/ 20 h 138"/>
                  <a:gd name="T34" fmla="*/ 78 w 142"/>
                  <a:gd name="T35" fmla="*/ 22 h 138"/>
                  <a:gd name="T36" fmla="*/ 72 w 142"/>
                  <a:gd name="T37" fmla="*/ 26 h 138"/>
                  <a:gd name="T38" fmla="*/ 66 w 142"/>
                  <a:gd name="T39" fmla="*/ 28 h 138"/>
                  <a:gd name="T40" fmla="*/ 62 w 142"/>
                  <a:gd name="T41" fmla="*/ 28 h 138"/>
                  <a:gd name="T42" fmla="*/ 56 w 142"/>
                  <a:gd name="T43" fmla="*/ 28 h 138"/>
                  <a:gd name="T44" fmla="*/ 52 w 142"/>
                  <a:gd name="T45" fmla="*/ 28 h 138"/>
                  <a:gd name="T46" fmla="*/ 46 w 142"/>
                  <a:gd name="T47" fmla="*/ 30 h 138"/>
                  <a:gd name="T48" fmla="*/ 44 w 142"/>
                  <a:gd name="T49" fmla="*/ 30 h 138"/>
                  <a:gd name="T50" fmla="*/ 40 w 142"/>
                  <a:gd name="T51" fmla="*/ 34 h 138"/>
                  <a:gd name="T52" fmla="*/ 38 w 142"/>
                  <a:gd name="T53" fmla="*/ 38 h 138"/>
                  <a:gd name="T54" fmla="*/ 36 w 142"/>
                  <a:gd name="T55" fmla="*/ 42 h 138"/>
                  <a:gd name="T56" fmla="*/ 34 w 142"/>
                  <a:gd name="T57" fmla="*/ 46 h 138"/>
                  <a:gd name="T58" fmla="*/ 32 w 142"/>
                  <a:gd name="T59" fmla="*/ 52 h 138"/>
                  <a:gd name="T60" fmla="*/ 28 w 142"/>
                  <a:gd name="T61" fmla="*/ 54 h 138"/>
                  <a:gd name="T62" fmla="*/ 24 w 142"/>
                  <a:gd name="T63" fmla="*/ 54 h 138"/>
                  <a:gd name="T64" fmla="*/ 20 w 142"/>
                  <a:gd name="T65" fmla="*/ 56 h 138"/>
                  <a:gd name="T66" fmla="*/ 16 w 142"/>
                  <a:gd name="T67" fmla="*/ 56 h 138"/>
                  <a:gd name="T68" fmla="*/ 12 w 142"/>
                  <a:gd name="T69" fmla="*/ 58 h 138"/>
                  <a:gd name="T70" fmla="*/ 4 w 142"/>
                  <a:gd name="T71" fmla="*/ 70 h 138"/>
                  <a:gd name="T72" fmla="*/ 0 w 142"/>
                  <a:gd name="T73" fmla="*/ 84 h 138"/>
                  <a:gd name="T74" fmla="*/ 0 w 142"/>
                  <a:gd name="T75" fmla="*/ 98 h 138"/>
                  <a:gd name="T76" fmla="*/ 2 w 142"/>
                  <a:gd name="T77" fmla="*/ 112 h 138"/>
                  <a:gd name="T78" fmla="*/ 6 w 142"/>
                  <a:gd name="T79" fmla="*/ 120 h 138"/>
                  <a:gd name="T80" fmla="*/ 8 w 142"/>
                  <a:gd name="T81" fmla="*/ 126 h 138"/>
                  <a:gd name="T82" fmla="*/ 12 w 142"/>
                  <a:gd name="T83" fmla="*/ 130 h 138"/>
                  <a:gd name="T84" fmla="*/ 18 w 142"/>
                  <a:gd name="T85" fmla="*/ 134 h 138"/>
                  <a:gd name="T86" fmla="*/ 24 w 142"/>
                  <a:gd name="T87" fmla="*/ 136 h 138"/>
                  <a:gd name="T88" fmla="*/ 32 w 142"/>
                  <a:gd name="T89" fmla="*/ 136 h 138"/>
                  <a:gd name="T90" fmla="*/ 50 w 142"/>
                  <a:gd name="T91" fmla="*/ 138 h 138"/>
                  <a:gd name="T92" fmla="*/ 70 w 142"/>
                  <a:gd name="T93" fmla="*/ 138 h 138"/>
                  <a:gd name="T94" fmla="*/ 64 w 142"/>
                  <a:gd name="T95" fmla="*/ 132 h 138"/>
                  <a:gd name="T96" fmla="*/ 58 w 142"/>
                  <a:gd name="T97" fmla="*/ 128 h 138"/>
                  <a:gd name="T98" fmla="*/ 52 w 142"/>
                  <a:gd name="T99" fmla="*/ 12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2" h="138">
                    <a:moveTo>
                      <a:pt x="52" y="122"/>
                    </a:moveTo>
                    <a:lnTo>
                      <a:pt x="38" y="108"/>
                    </a:lnTo>
                    <a:lnTo>
                      <a:pt x="32" y="94"/>
                    </a:lnTo>
                    <a:lnTo>
                      <a:pt x="34" y="82"/>
                    </a:lnTo>
                    <a:lnTo>
                      <a:pt x="44" y="68"/>
                    </a:lnTo>
                    <a:lnTo>
                      <a:pt x="62" y="56"/>
                    </a:lnTo>
                    <a:lnTo>
                      <a:pt x="72" y="50"/>
                    </a:lnTo>
                    <a:lnTo>
                      <a:pt x="88" y="44"/>
                    </a:lnTo>
                    <a:lnTo>
                      <a:pt x="106" y="38"/>
                    </a:lnTo>
                    <a:lnTo>
                      <a:pt x="124" y="32"/>
                    </a:lnTo>
                    <a:lnTo>
                      <a:pt x="136" y="22"/>
                    </a:lnTo>
                    <a:lnTo>
                      <a:pt x="142" y="12"/>
                    </a:lnTo>
                    <a:lnTo>
                      <a:pt x="140" y="0"/>
                    </a:lnTo>
                    <a:lnTo>
                      <a:pt x="116" y="6"/>
                    </a:lnTo>
                    <a:lnTo>
                      <a:pt x="96" y="12"/>
                    </a:lnTo>
                    <a:lnTo>
                      <a:pt x="90" y="16"/>
                    </a:lnTo>
                    <a:lnTo>
                      <a:pt x="84" y="20"/>
                    </a:lnTo>
                    <a:lnTo>
                      <a:pt x="78" y="22"/>
                    </a:lnTo>
                    <a:lnTo>
                      <a:pt x="72" y="26"/>
                    </a:lnTo>
                    <a:lnTo>
                      <a:pt x="66" y="28"/>
                    </a:lnTo>
                    <a:lnTo>
                      <a:pt x="62" y="28"/>
                    </a:lnTo>
                    <a:lnTo>
                      <a:pt x="56" y="28"/>
                    </a:lnTo>
                    <a:lnTo>
                      <a:pt x="52" y="28"/>
                    </a:lnTo>
                    <a:lnTo>
                      <a:pt x="46" y="30"/>
                    </a:lnTo>
                    <a:lnTo>
                      <a:pt x="44" y="30"/>
                    </a:lnTo>
                    <a:lnTo>
                      <a:pt x="40" y="34"/>
                    </a:lnTo>
                    <a:lnTo>
                      <a:pt x="38" y="38"/>
                    </a:lnTo>
                    <a:lnTo>
                      <a:pt x="36" y="42"/>
                    </a:lnTo>
                    <a:lnTo>
                      <a:pt x="34" y="46"/>
                    </a:lnTo>
                    <a:lnTo>
                      <a:pt x="32" y="52"/>
                    </a:lnTo>
                    <a:lnTo>
                      <a:pt x="28" y="54"/>
                    </a:lnTo>
                    <a:lnTo>
                      <a:pt x="24" y="54"/>
                    </a:lnTo>
                    <a:lnTo>
                      <a:pt x="20" y="56"/>
                    </a:lnTo>
                    <a:lnTo>
                      <a:pt x="16" y="56"/>
                    </a:lnTo>
                    <a:lnTo>
                      <a:pt x="12" y="58"/>
                    </a:lnTo>
                    <a:lnTo>
                      <a:pt x="4" y="70"/>
                    </a:lnTo>
                    <a:lnTo>
                      <a:pt x="0" y="84"/>
                    </a:lnTo>
                    <a:lnTo>
                      <a:pt x="0" y="98"/>
                    </a:lnTo>
                    <a:lnTo>
                      <a:pt x="2" y="112"/>
                    </a:lnTo>
                    <a:lnTo>
                      <a:pt x="6" y="120"/>
                    </a:lnTo>
                    <a:lnTo>
                      <a:pt x="8" y="126"/>
                    </a:lnTo>
                    <a:lnTo>
                      <a:pt x="12" y="130"/>
                    </a:lnTo>
                    <a:lnTo>
                      <a:pt x="18" y="134"/>
                    </a:lnTo>
                    <a:lnTo>
                      <a:pt x="24" y="136"/>
                    </a:lnTo>
                    <a:lnTo>
                      <a:pt x="32" y="136"/>
                    </a:lnTo>
                    <a:lnTo>
                      <a:pt x="50" y="138"/>
                    </a:lnTo>
                    <a:lnTo>
                      <a:pt x="70" y="138"/>
                    </a:lnTo>
                    <a:lnTo>
                      <a:pt x="64" y="132"/>
                    </a:lnTo>
                    <a:lnTo>
                      <a:pt x="58" y="128"/>
                    </a:lnTo>
                    <a:lnTo>
                      <a:pt x="52" y="122"/>
                    </a:lnTo>
                  </a:path>
                </a:pathLst>
              </a:custGeom>
              <a:grpFill/>
              <a:ln>
                <a:noFill/>
              </a:ln>
            </p:spPr>
            <p:txBody>
              <a:bodyPr/>
              <a:lstStyle/>
              <a:p>
                <a:endParaRPr lang="zh-TW" altLang="en-US">
                  <a:latin typeface="Arial Unicode MS" panose="020B0604020202020204" pitchFamily="34" charset="-120"/>
                  <a:ea typeface="文鼎圓體M" pitchFamily="34" charset="-120"/>
                </a:endParaRPr>
              </a:p>
            </p:txBody>
          </p:sp>
          <p:sp>
            <p:nvSpPr>
              <p:cNvPr id="118" name="Freeform 107"/>
              <p:cNvSpPr>
                <a:spLocks noEditPoints="1"/>
              </p:cNvSpPr>
              <p:nvPr/>
            </p:nvSpPr>
            <p:spPr bwMode="gray">
              <a:xfrm>
                <a:off x="3910657" y="1942536"/>
                <a:ext cx="4349423" cy="3480072"/>
              </a:xfrm>
              <a:custGeom>
                <a:avLst/>
                <a:gdLst>
                  <a:gd name="T0" fmla="*/ 1632 w 1796"/>
                  <a:gd name="T1" fmla="*/ 152 h 1416"/>
                  <a:gd name="T2" fmla="*/ 1476 w 1796"/>
                  <a:gd name="T3" fmla="*/ 114 h 1416"/>
                  <a:gd name="T4" fmla="*/ 1368 w 1796"/>
                  <a:gd name="T5" fmla="*/ 124 h 1416"/>
                  <a:gd name="T6" fmla="*/ 1224 w 1796"/>
                  <a:gd name="T7" fmla="*/ 90 h 1416"/>
                  <a:gd name="T8" fmla="*/ 1140 w 1796"/>
                  <a:gd name="T9" fmla="*/ 88 h 1416"/>
                  <a:gd name="T10" fmla="*/ 1150 w 1796"/>
                  <a:gd name="T11" fmla="*/ 18 h 1416"/>
                  <a:gd name="T12" fmla="*/ 946 w 1796"/>
                  <a:gd name="T13" fmla="*/ 30 h 1416"/>
                  <a:gd name="T14" fmla="*/ 894 w 1796"/>
                  <a:gd name="T15" fmla="*/ 106 h 1416"/>
                  <a:gd name="T16" fmla="*/ 876 w 1796"/>
                  <a:gd name="T17" fmla="*/ 116 h 1416"/>
                  <a:gd name="T18" fmla="*/ 840 w 1796"/>
                  <a:gd name="T19" fmla="*/ 120 h 1416"/>
                  <a:gd name="T20" fmla="*/ 794 w 1796"/>
                  <a:gd name="T21" fmla="*/ 78 h 1416"/>
                  <a:gd name="T22" fmla="*/ 696 w 1796"/>
                  <a:gd name="T23" fmla="*/ 150 h 1416"/>
                  <a:gd name="T24" fmla="*/ 560 w 1796"/>
                  <a:gd name="T25" fmla="*/ 174 h 1416"/>
                  <a:gd name="T26" fmla="*/ 518 w 1796"/>
                  <a:gd name="T27" fmla="*/ 204 h 1416"/>
                  <a:gd name="T28" fmla="*/ 466 w 1796"/>
                  <a:gd name="T29" fmla="*/ 170 h 1416"/>
                  <a:gd name="T30" fmla="*/ 338 w 1796"/>
                  <a:gd name="T31" fmla="*/ 114 h 1416"/>
                  <a:gd name="T32" fmla="*/ 272 w 1796"/>
                  <a:gd name="T33" fmla="*/ 210 h 1416"/>
                  <a:gd name="T34" fmla="*/ 206 w 1796"/>
                  <a:gd name="T35" fmla="*/ 302 h 1416"/>
                  <a:gd name="T36" fmla="*/ 286 w 1796"/>
                  <a:gd name="T37" fmla="*/ 344 h 1416"/>
                  <a:gd name="T38" fmla="*/ 304 w 1796"/>
                  <a:gd name="T39" fmla="*/ 224 h 1416"/>
                  <a:gd name="T40" fmla="*/ 368 w 1796"/>
                  <a:gd name="T41" fmla="*/ 228 h 1416"/>
                  <a:gd name="T42" fmla="*/ 428 w 1796"/>
                  <a:gd name="T43" fmla="*/ 266 h 1416"/>
                  <a:gd name="T44" fmla="*/ 388 w 1796"/>
                  <a:gd name="T45" fmla="*/ 304 h 1416"/>
                  <a:gd name="T46" fmla="*/ 258 w 1796"/>
                  <a:gd name="T47" fmla="*/ 366 h 1416"/>
                  <a:gd name="T48" fmla="*/ 172 w 1796"/>
                  <a:gd name="T49" fmla="*/ 414 h 1416"/>
                  <a:gd name="T50" fmla="*/ 76 w 1796"/>
                  <a:gd name="T51" fmla="*/ 512 h 1416"/>
                  <a:gd name="T52" fmla="*/ 150 w 1796"/>
                  <a:gd name="T53" fmla="*/ 550 h 1416"/>
                  <a:gd name="T54" fmla="*/ 274 w 1796"/>
                  <a:gd name="T55" fmla="*/ 536 h 1416"/>
                  <a:gd name="T56" fmla="*/ 320 w 1796"/>
                  <a:gd name="T57" fmla="*/ 548 h 1416"/>
                  <a:gd name="T58" fmla="*/ 350 w 1796"/>
                  <a:gd name="T59" fmla="*/ 592 h 1416"/>
                  <a:gd name="T60" fmla="*/ 370 w 1796"/>
                  <a:gd name="T61" fmla="*/ 538 h 1416"/>
                  <a:gd name="T62" fmla="*/ 468 w 1796"/>
                  <a:gd name="T63" fmla="*/ 652 h 1416"/>
                  <a:gd name="T64" fmla="*/ 254 w 1796"/>
                  <a:gd name="T65" fmla="*/ 602 h 1416"/>
                  <a:gd name="T66" fmla="*/ 84 w 1796"/>
                  <a:gd name="T67" fmla="*/ 638 h 1416"/>
                  <a:gd name="T68" fmla="*/ 64 w 1796"/>
                  <a:gd name="T69" fmla="*/ 960 h 1416"/>
                  <a:gd name="T70" fmla="*/ 230 w 1796"/>
                  <a:gd name="T71" fmla="*/ 972 h 1416"/>
                  <a:gd name="T72" fmla="*/ 290 w 1796"/>
                  <a:gd name="T73" fmla="*/ 1284 h 1416"/>
                  <a:gd name="T74" fmla="*/ 458 w 1796"/>
                  <a:gd name="T75" fmla="*/ 1292 h 1416"/>
                  <a:gd name="T76" fmla="*/ 530 w 1796"/>
                  <a:gd name="T77" fmla="*/ 1020 h 1416"/>
                  <a:gd name="T78" fmla="*/ 528 w 1796"/>
                  <a:gd name="T79" fmla="*/ 870 h 1416"/>
                  <a:gd name="T80" fmla="*/ 520 w 1796"/>
                  <a:gd name="T81" fmla="*/ 794 h 1416"/>
                  <a:gd name="T82" fmla="*/ 656 w 1796"/>
                  <a:gd name="T83" fmla="*/ 720 h 1416"/>
                  <a:gd name="T84" fmla="*/ 630 w 1796"/>
                  <a:gd name="T85" fmla="*/ 710 h 1416"/>
                  <a:gd name="T86" fmla="*/ 772 w 1796"/>
                  <a:gd name="T87" fmla="*/ 760 h 1416"/>
                  <a:gd name="T88" fmla="*/ 858 w 1796"/>
                  <a:gd name="T89" fmla="*/ 916 h 1416"/>
                  <a:gd name="T90" fmla="*/ 938 w 1796"/>
                  <a:gd name="T91" fmla="*/ 772 h 1416"/>
                  <a:gd name="T92" fmla="*/ 1004 w 1796"/>
                  <a:gd name="T93" fmla="*/ 834 h 1416"/>
                  <a:gd name="T94" fmla="*/ 1064 w 1796"/>
                  <a:gd name="T95" fmla="*/ 994 h 1416"/>
                  <a:gd name="T96" fmla="*/ 1118 w 1796"/>
                  <a:gd name="T97" fmla="*/ 862 h 1416"/>
                  <a:gd name="T98" fmla="*/ 1148 w 1796"/>
                  <a:gd name="T99" fmla="*/ 786 h 1416"/>
                  <a:gd name="T100" fmla="*/ 1232 w 1796"/>
                  <a:gd name="T101" fmla="*/ 588 h 1416"/>
                  <a:gd name="T102" fmla="*/ 1272 w 1796"/>
                  <a:gd name="T103" fmla="*/ 566 h 1416"/>
                  <a:gd name="T104" fmla="*/ 1300 w 1796"/>
                  <a:gd name="T105" fmla="*/ 546 h 1416"/>
                  <a:gd name="T106" fmla="*/ 1364 w 1796"/>
                  <a:gd name="T107" fmla="*/ 486 h 1416"/>
                  <a:gd name="T108" fmla="*/ 1330 w 1796"/>
                  <a:gd name="T109" fmla="*/ 366 h 1416"/>
                  <a:gd name="T110" fmla="*/ 1532 w 1796"/>
                  <a:gd name="T111" fmla="*/ 274 h 1416"/>
                  <a:gd name="T112" fmla="*/ 1552 w 1796"/>
                  <a:gd name="T113" fmla="*/ 406 h 1416"/>
                  <a:gd name="T114" fmla="*/ 1660 w 1796"/>
                  <a:gd name="T115" fmla="*/ 278 h 1416"/>
                  <a:gd name="T116" fmla="*/ 1768 w 1796"/>
                  <a:gd name="T117" fmla="*/ 206 h 1416"/>
                  <a:gd name="T118" fmla="*/ 812 w 1796"/>
                  <a:gd name="T119" fmla="*/ 188 h 1416"/>
                  <a:gd name="T120" fmla="*/ 834 w 1796"/>
                  <a:gd name="T121" fmla="*/ 162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96" h="1416">
                    <a:moveTo>
                      <a:pt x="1702" y="140"/>
                    </a:moveTo>
                    <a:lnTo>
                      <a:pt x="1696" y="138"/>
                    </a:lnTo>
                    <a:lnTo>
                      <a:pt x="1692" y="136"/>
                    </a:lnTo>
                    <a:lnTo>
                      <a:pt x="1686" y="136"/>
                    </a:lnTo>
                    <a:lnTo>
                      <a:pt x="1680" y="134"/>
                    </a:lnTo>
                    <a:lnTo>
                      <a:pt x="1676" y="134"/>
                    </a:lnTo>
                    <a:lnTo>
                      <a:pt x="1672" y="134"/>
                    </a:lnTo>
                    <a:lnTo>
                      <a:pt x="1668" y="138"/>
                    </a:lnTo>
                    <a:lnTo>
                      <a:pt x="1666" y="140"/>
                    </a:lnTo>
                    <a:lnTo>
                      <a:pt x="1666" y="144"/>
                    </a:lnTo>
                    <a:lnTo>
                      <a:pt x="1666" y="148"/>
                    </a:lnTo>
                    <a:lnTo>
                      <a:pt x="1666" y="150"/>
                    </a:lnTo>
                    <a:lnTo>
                      <a:pt x="1664" y="154"/>
                    </a:lnTo>
                    <a:lnTo>
                      <a:pt x="1664" y="156"/>
                    </a:lnTo>
                    <a:lnTo>
                      <a:pt x="1660" y="158"/>
                    </a:lnTo>
                    <a:lnTo>
                      <a:pt x="1654" y="160"/>
                    </a:lnTo>
                    <a:lnTo>
                      <a:pt x="1648" y="160"/>
                    </a:lnTo>
                    <a:lnTo>
                      <a:pt x="1642" y="158"/>
                    </a:lnTo>
                    <a:lnTo>
                      <a:pt x="1638" y="154"/>
                    </a:lnTo>
                    <a:lnTo>
                      <a:pt x="1632" y="152"/>
                    </a:lnTo>
                    <a:lnTo>
                      <a:pt x="1628" y="148"/>
                    </a:lnTo>
                    <a:lnTo>
                      <a:pt x="1622" y="146"/>
                    </a:lnTo>
                    <a:lnTo>
                      <a:pt x="1604" y="146"/>
                    </a:lnTo>
                    <a:lnTo>
                      <a:pt x="1590" y="152"/>
                    </a:lnTo>
                    <a:lnTo>
                      <a:pt x="1588" y="150"/>
                    </a:lnTo>
                    <a:lnTo>
                      <a:pt x="1584" y="146"/>
                    </a:lnTo>
                    <a:lnTo>
                      <a:pt x="1582" y="144"/>
                    </a:lnTo>
                    <a:lnTo>
                      <a:pt x="1580" y="140"/>
                    </a:lnTo>
                    <a:lnTo>
                      <a:pt x="1580" y="146"/>
                    </a:lnTo>
                    <a:lnTo>
                      <a:pt x="1580" y="154"/>
                    </a:lnTo>
                    <a:lnTo>
                      <a:pt x="1580" y="160"/>
                    </a:lnTo>
                    <a:lnTo>
                      <a:pt x="1570" y="146"/>
                    </a:lnTo>
                    <a:lnTo>
                      <a:pt x="1566" y="136"/>
                    </a:lnTo>
                    <a:lnTo>
                      <a:pt x="1560" y="128"/>
                    </a:lnTo>
                    <a:lnTo>
                      <a:pt x="1552" y="122"/>
                    </a:lnTo>
                    <a:lnTo>
                      <a:pt x="1536" y="118"/>
                    </a:lnTo>
                    <a:lnTo>
                      <a:pt x="1520" y="118"/>
                    </a:lnTo>
                    <a:lnTo>
                      <a:pt x="1504" y="120"/>
                    </a:lnTo>
                    <a:lnTo>
                      <a:pt x="1488" y="118"/>
                    </a:lnTo>
                    <a:lnTo>
                      <a:pt x="1476" y="114"/>
                    </a:lnTo>
                    <a:lnTo>
                      <a:pt x="1470" y="102"/>
                    </a:lnTo>
                    <a:lnTo>
                      <a:pt x="1472" y="100"/>
                    </a:lnTo>
                    <a:lnTo>
                      <a:pt x="1474" y="98"/>
                    </a:lnTo>
                    <a:lnTo>
                      <a:pt x="1476" y="96"/>
                    </a:lnTo>
                    <a:lnTo>
                      <a:pt x="1462" y="98"/>
                    </a:lnTo>
                    <a:lnTo>
                      <a:pt x="1450" y="108"/>
                    </a:lnTo>
                    <a:lnTo>
                      <a:pt x="1442" y="118"/>
                    </a:lnTo>
                    <a:lnTo>
                      <a:pt x="1442" y="112"/>
                    </a:lnTo>
                    <a:lnTo>
                      <a:pt x="1440" y="106"/>
                    </a:lnTo>
                    <a:lnTo>
                      <a:pt x="1440" y="100"/>
                    </a:lnTo>
                    <a:lnTo>
                      <a:pt x="1428" y="98"/>
                    </a:lnTo>
                    <a:lnTo>
                      <a:pt x="1416" y="96"/>
                    </a:lnTo>
                    <a:lnTo>
                      <a:pt x="1402" y="96"/>
                    </a:lnTo>
                    <a:lnTo>
                      <a:pt x="1390" y="96"/>
                    </a:lnTo>
                    <a:lnTo>
                      <a:pt x="1380" y="98"/>
                    </a:lnTo>
                    <a:lnTo>
                      <a:pt x="1376" y="104"/>
                    </a:lnTo>
                    <a:lnTo>
                      <a:pt x="1376" y="112"/>
                    </a:lnTo>
                    <a:lnTo>
                      <a:pt x="1386" y="122"/>
                    </a:lnTo>
                    <a:lnTo>
                      <a:pt x="1374" y="126"/>
                    </a:lnTo>
                    <a:lnTo>
                      <a:pt x="1368" y="124"/>
                    </a:lnTo>
                    <a:lnTo>
                      <a:pt x="1362" y="120"/>
                    </a:lnTo>
                    <a:lnTo>
                      <a:pt x="1358" y="114"/>
                    </a:lnTo>
                    <a:lnTo>
                      <a:pt x="1354" y="106"/>
                    </a:lnTo>
                    <a:lnTo>
                      <a:pt x="1346" y="104"/>
                    </a:lnTo>
                    <a:lnTo>
                      <a:pt x="1340" y="102"/>
                    </a:lnTo>
                    <a:lnTo>
                      <a:pt x="1334" y="104"/>
                    </a:lnTo>
                    <a:lnTo>
                      <a:pt x="1330" y="106"/>
                    </a:lnTo>
                    <a:lnTo>
                      <a:pt x="1328" y="110"/>
                    </a:lnTo>
                    <a:lnTo>
                      <a:pt x="1324" y="116"/>
                    </a:lnTo>
                    <a:lnTo>
                      <a:pt x="1322" y="120"/>
                    </a:lnTo>
                    <a:lnTo>
                      <a:pt x="1320" y="126"/>
                    </a:lnTo>
                    <a:lnTo>
                      <a:pt x="1318" y="130"/>
                    </a:lnTo>
                    <a:lnTo>
                      <a:pt x="1296" y="116"/>
                    </a:lnTo>
                    <a:lnTo>
                      <a:pt x="1274" y="104"/>
                    </a:lnTo>
                    <a:lnTo>
                      <a:pt x="1248" y="94"/>
                    </a:lnTo>
                    <a:lnTo>
                      <a:pt x="1242" y="92"/>
                    </a:lnTo>
                    <a:lnTo>
                      <a:pt x="1238" y="94"/>
                    </a:lnTo>
                    <a:lnTo>
                      <a:pt x="1234" y="94"/>
                    </a:lnTo>
                    <a:lnTo>
                      <a:pt x="1228" y="92"/>
                    </a:lnTo>
                    <a:lnTo>
                      <a:pt x="1224" y="90"/>
                    </a:lnTo>
                    <a:lnTo>
                      <a:pt x="1222" y="86"/>
                    </a:lnTo>
                    <a:lnTo>
                      <a:pt x="1218" y="82"/>
                    </a:lnTo>
                    <a:lnTo>
                      <a:pt x="1216" y="78"/>
                    </a:lnTo>
                    <a:lnTo>
                      <a:pt x="1212" y="76"/>
                    </a:lnTo>
                    <a:lnTo>
                      <a:pt x="1206" y="76"/>
                    </a:lnTo>
                    <a:lnTo>
                      <a:pt x="1200" y="76"/>
                    </a:lnTo>
                    <a:lnTo>
                      <a:pt x="1196" y="76"/>
                    </a:lnTo>
                    <a:lnTo>
                      <a:pt x="1190" y="76"/>
                    </a:lnTo>
                    <a:lnTo>
                      <a:pt x="1186" y="74"/>
                    </a:lnTo>
                    <a:lnTo>
                      <a:pt x="1184" y="72"/>
                    </a:lnTo>
                    <a:lnTo>
                      <a:pt x="1180" y="68"/>
                    </a:lnTo>
                    <a:lnTo>
                      <a:pt x="1176" y="64"/>
                    </a:lnTo>
                    <a:lnTo>
                      <a:pt x="1172" y="62"/>
                    </a:lnTo>
                    <a:lnTo>
                      <a:pt x="1168" y="62"/>
                    </a:lnTo>
                    <a:lnTo>
                      <a:pt x="1160" y="66"/>
                    </a:lnTo>
                    <a:lnTo>
                      <a:pt x="1154" y="76"/>
                    </a:lnTo>
                    <a:lnTo>
                      <a:pt x="1152" y="86"/>
                    </a:lnTo>
                    <a:lnTo>
                      <a:pt x="1152" y="96"/>
                    </a:lnTo>
                    <a:lnTo>
                      <a:pt x="1146" y="92"/>
                    </a:lnTo>
                    <a:lnTo>
                      <a:pt x="1140" y="88"/>
                    </a:lnTo>
                    <a:lnTo>
                      <a:pt x="1136" y="82"/>
                    </a:lnTo>
                    <a:lnTo>
                      <a:pt x="1132" y="76"/>
                    </a:lnTo>
                    <a:lnTo>
                      <a:pt x="1108" y="90"/>
                    </a:lnTo>
                    <a:lnTo>
                      <a:pt x="1082" y="96"/>
                    </a:lnTo>
                    <a:lnTo>
                      <a:pt x="1084" y="90"/>
                    </a:lnTo>
                    <a:lnTo>
                      <a:pt x="1086" y="84"/>
                    </a:lnTo>
                    <a:lnTo>
                      <a:pt x="1088" y="82"/>
                    </a:lnTo>
                    <a:lnTo>
                      <a:pt x="1092" y="78"/>
                    </a:lnTo>
                    <a:lnTo>
                      <a:pt x="1096" y="76"/>
                    </a:lnTo>
                    <a:lnTo>
                      <a:pt x="1100" y="74"/>
                    </a:lnTo>
                    <a:lnTo>
                      <a:pt x="1104" y="70"/>
                    </a:lnTo>
                    <a:lnTo>
                      <a:pt x="1110" y="66"/>
                    </a:lnTo>
                    <a:lnTo>
                      <a:pt x="1114" y="60"/>
                    </a:lnTo>
                    <a:lnTo>
                      <a:pt x="1118" y="56"/>
                    </a:lnTo>
                    <a:lnTo>
                      <a:pt x="1122" y="52"/>
                    </a:lnTo>
                    <a:lnTo>
                      <a:pt x="1138" y="42"/>
                    </a:lnTo>
                    <a:lnTo>
                      <a:pt x="1154" y="38"/>
                    </a:lnTo>
                    <a:lnTo>
                      <a:pt x="1172" y="36"/>
                    </a:lnTo>
                    <a:lnTo>
                      <a:pt x="1160" y="28"/>
                    </a:lnTo>
                    <a:lnTo>
                      <a:pt x="1150" y="18"/>
                    </a:lnTo>
                    <a:lnTo>
                      <a:pt x="1138" y="12"/>
                    </a:lnTo>
                    <a:lnTo>
                      <a:pt x="1126" y="14"/>
                    </a:lnTo>
                    <a:lnTo>
                      <a:pt x="1114" y="18"/>
                    </a:lnTo>
                    <a:lnTo>
                      <a:pt x="1102" y="20"/>
                    </a:lnTo>
                    <a:lnTo>
                      <a:pt x="1094" y="14"/>
                    </a:lnTo>
                    <a:lnTo>
                      <a:pt x="1088" y="6"/>
                    </a:lnTo>
                    <a:lnTo>
                      <a:pt x="1082" y="0"/>
                    </a:lnTo>
                    <a:lnTo>
                      <a:pt x="1066" y="4"/>
                    </a:lnTo>
                    <a:lnTo>
                      <a:pt x="1052" y="12"/>
                    </a:lnTo>
                    <a:lnTo>
                      <a:pt x="1038" y="22"/>
                    </a:lnTo>
                    <a:lnTo>
                      <a:pt x="1030" y="26"/>
                    </a:lnTo>
                    <a:lnTo>
                      <a:pt x="1018" y="32"/>
                    </a:lnTo>
                    <a:lnTo>
                      <a:pt x="1006" y="40"/>
                    </a:lnTo>
                    <a:lnTo>
                      <a:pt x="1008" y="32"/>
                    </a:lnTo>
                    <a:lnTo>
                      <a:pt x="1010" y="24"/>
                    </a:lnTo>
                    <a:lnTo>
                      <a:pt x="1014" y="18"/>
                    </a:lnTo>
                    <a:lnTo>
                      <a:pt x="1000" y="18"/>
                    </a:lnTo>
                    <a:lnTo>
                      <a:pt x="980" y="20"/>
                    </a:lnTo>
                    <a:lnTo>
                      <a:pt x="962" y="24"/>
                    </a:lnTo>
                    <a:lnTo>
                      <a:pt x="946" y="30"/>
                    </a:lnTo>
                    <a:lnTo>
                      <a:pt x="932" y="36"/>
                    </a:lnTo>
                    <a:lnTo>
                      <a:pt x="916" y="38"/>
                    </a:lnTo>
                    <a:lnTo>
                      <a:pt x="918" y="42"/>
                    </a:lnTo>
                    <a:lnTo>
                      <a:pt x="922" y="46"/>
                    </a:lnTo>
                    <a:lnTo>
                      <a:pt x="928" y="50"/>
                    </a:lnTo>
                    <a:lnTo>
                      <a:pt x="932" y="52"/>
                    </a:lnTo>
                    <a:lnTo>
                      <a:pt x="938" y="54"/>
                    </a:lnTo>
                    <a:lnTo>
                      <a:pt x="932" y="60"/>
                    </a:lnTo>
                    <a:lnTo>
                      <a:pt x="920" y="66"/>
                    </a:lnTo>
                    <a:lnTo>
                      <a:pt x="902" y="70"/>
                    </a:lnTo>
                    <a:lnTo>
                      <a:pt x="886" y="74"/>
                    </a:lnTo>
                    <a:lnTo>
                      <a:pt x="876" y="80"/>
                    </a:lnTo>
                    <a:lnTo>
                      <a:pt x="880" y="82"/>
                    </a:lnTo>
                    <a:lnTo>
                      <a:pt x="884" y="84"/>
                    </a:lnTo>
                    <a:lnTo>
                      <a:pt x="890" y="88"/>
                    </a:lnTo>
                    <a:lnTo>
                      <a:pt x="894" y="90"/>
                    </a:lnTo>
                    <a:lnTo>
                      <a:pt x="896" y="94"/>
                    </a:lnTo>
                    <a:lnTo>
                      <a:pt x="898" y="98"/>
                    </a:lnTo>
                    <a:lnTo>
                      <a:pt x="898" y="102"/>
                    </a:lnTo>
                    <a:lnTo>
                      <a:pt x="894" y="106"/>
                    </a:lnTo>
                    <a:lnTo>
                      <a:pt x="886" y="110"/>
                    </a:lnTo>
                    <a:lnTo>
                      <a:pt x="888" y="114"/>
                    </a:lnTo>
                    <a:lnTo>
                      <a:pt x="890" y="120"/>
                    </a:lnTo>
                    <a:lnTo>
                      <a:pt x="894" y="124"/>
                    </a:lnTo>
                    <a:lnTo>
                      <a:pt x="898" y="126"/>
                    </a:lnTo>
                    <a:lnTo>
                      <a:pt x="902" y="128"/>
                    </a:lnTo>
                    <a:lnTo>
                      <a:pt x="904" y="134"/>
                    </a:lnTo>
                    <a:lnTo>
                      <a:pt x="902" y="140"/>
                    </a:lnTo>
                    <a:lnTo>
                      <a:pt x="900" y="144"/>
                    </a:lnTo>
                    <a:lnTo>
                      <a:pt x="896" y="146"/>
                    </a:lnTo>
                    <a:lnTo>
                      <a:pt x="892" y="146"/>
                    </a:lnTo>
                    <a:lnTo>
                      <a:pt x="888" y="146"/>
                    </a:lnTo>
                    <a:lnTo>
                      <a:pt x="884" y="144"/>
                    </a:lnTo>
                    <a:lnTo>
                      <a:pt x="878" y="140"/>
                    </a:lnTo>
                    <a:lnTo>
                      <a:pt x="874" y="136"/>
                    </a:lnTo>
                    <a:lnTo>
                      <a:pt x="872" y="132"/>
                    </a:lnTo>
                    <a:lnTo>
                      <a:pt x="870" y="126"/>
                    </a:lnTo>
                    <a:lnTo>
                      <a:pt x="872" y="122"/>
                    </a:lnTo>
                    <a:lnTo>
                      <a:pt x="872" y="118"/>
                    </a:lnTo>
                    <a:lnTo>
                      <a:pt x="876" y="116"/>
                    </a:lnTo>
                    <a:lnTo>
                      <a:pt x="878" y="114"/>
                    </a:lnTo>
                    <a:lnTo>
                      <a:pt x="880" y="112"/>
                    </a:lnTo>
                    <a:lnTo>
                      <a:pt x="880" y="108"/>
                    </a:lnTo>
                    <a:lnTo>
                      <a:pt x="880" y="104"/>
                    </a:lnTo>
                    <a:lnTo>
                      <a:pt x="876" y="100"/>
                    </a:lnTo>
                    <a:lnTo>
                      <a:pt x="870" y="96"/>
                    </a:lnTo>
                    <a:lnTo>
                      <a:pt x="864" y="94"/>
                    </a:lnTo>
                    <a:lnTo>
                      <a:pt x="858" y="92"/>
                    </a:lnTo>
                    <a:lnTo>
                      <a:pt x="852" y="90"/>
                    </a:lnTo>
                    <a:lnTo>
                      <a:pt x="852" y="92"/>
                    </a:lnTo>
                    <a:lnTo>
                      <a:pt x="850" y="96"/>
                    </a:lnTo>
                    <a:lnTo>
                      <a:pt x="848" y="100"/>
                    </a:lnTo>
                    <a:lnTo>
                      <a:pt x="848" y="104"/>
                    </a:lnTo>
                    <a:lnTo>
                      <a:pt x="844" y="104"/>
                    </a:lnTo>
                    <a:lnTo>
                      <a:pt x="842" y="102"/>
                    </a:lnTo>
                    <a:lnTo>
                      <a:pt x="846" y="106"/>
                    </a:lnTo>
                    <a:lnTo>
                      <a:pt x="850" y="108"/>
                    </a:lnTo>
                    <a:lnTo>
                      <a:pt x="850" y="114"/>
                    </a:lnTo>
                    <a:lnTo>
                      <a:pt x="850" y="118"/>
                    </a:lnTo>
                    <a:lnTo>
                      <a:pt x="840" y="120"/>
                    </a:lnTo>
                    <a:lnTo>
                      <a:pt x="830" y="118"/>
                    </a:lnTo>
                    <a:lnTo>
                      <a:pt x="822" y="114"/>
                    </a:lnTo>
                    <a:lnTo>
                      <a:pt x="816" y="108"/>
                    </a:lnTo>
                    <a:lnTo>
                      <a:pt x="816" y="104"/>
                    </a:lnTo>
                    <a:lnTo>
                      <a:pt x="816" y="102"/>
                    </a:lnTo>
                    <a:lnTo>
                      <a:pt x="818" y="98"/>
                    </a:lnTo>
                    <a:lnTo>
                      <a:pt x="820" y="96"/>
                    </a:lnTo>
                    <a:lnTo>
                      <a:pt x="822" y="92"/>
                    </a:lnTo>
                    <a:lnTo>
                      <a:pt x="824" y="88"/>
                    </a:lnTo>
                    <a:lnTo>
                      <a:pt x="824" y="86"/>
                    </a:lnTo>
                    <a:lnTo>
                      <a:pt x="824" y="82"/>
                    </a:lnTo>
                    <a:lnTo>
                      <a:pt x="822" y="82"/>
                    </a:lnTo>
                    <a:lnTo>
                      <a:pt x="818" y="80"/>
                    </a:lnTo>
                    <a:lnTo>
                      <a:pt x="812" y="80"/>
                    </a:lnTo>
                    <a:lnTo>
                      <a:pt x="806" y="100"/>
                    </a:lnTo>
                    <a:lnTo>
                      <a:pt x="804" y="126"/>
                    </a:lnTo>
                    <a:lnTo>
                      <a:pt x="796" y="114"/>
                    </a:lnTo>
                    <a:lnTo>
                      <a:pt x="792" y="100"/>
                    </a:lnTo>
                    <a:lnTo>
                      <a:pt x="790" y="90"/>
                    </a:lnTo>
                    <a:lnTo>
                      <a:pt x="794" y="78"/>
                    </a:lnTo>
                    <a:lnTo>
                      <a:pt x="780" y="76"/>
                    </a:lnTo>
                    <a:lnTo>
                      <a:pt x="768" y="82"/>
                    </a:lnTo>
                    <a:lnTo>
                      <a:pt x="760" y="92"/>
                    </a:lnTo>
                    <a:lnTo>
                      <a:pt x="754" y="106"/>
                    </a:lnTo>
                    <a:lnTo>
                      <a:pt x="752" y="120"/>
                    </a:lnTo>
                    <a:lnTo>
                      <a:pt x="754" y="128"/>
                    </a:lnTo>
                    <a:lnTo>
                      <a:pt x="760" y="138"/>
                    </a:lnTo>
                    <a:lnTo>
                      <a:pt x="764" y="148"/>
                    </a:lnTo>
                    <a:lnTo>
                      <a:pt x="766" y="156"/>
                    </a:lnTo>
                    <a:lnTo>
                      <a:pt x="762" y="164"/>
                    </a:lnTo>
                    <a:lnTo>
                      <a:pt x="750" y="166"/>
                    </a:lnTo>
                    <a:lnTo>
                      <a:pt x="740" y="160"/>
                    </a:lnTo>
                    <a:lnTo>
                      <a:pt x="730" y="150"/>
                    </a:lnTo>
                    <a:lnTo>
                      <a:pt x="722" y="142"/>
                    </a:lnTo>
                    <a:lnTo>
                      <a:pt x="712" y="138"/>
                    </a:lnTo>
                    <a:lnTo>
                      <a:pt x="704" y="136"/>
                    </a:lnTo>
                    <a:lnTo>
                      <a:pt x="694" y="136"/>
                    </a:lnTo>
                    <a:lnTo>
                      <a:pt x="696" y="140"/>
                    </a:lnTo>
                    <a:lnTo>
                      <a:pt x="696" y="144"/>
                    </a:lnTo>
                    <a:lnTo>
                      <a:pt x="696" y="150"/>
                    </a:lnTo>
                    <a:lnTo>
                      <a:pt x="692" y="158"/>
                    </a:lnTo>
                    <a:lnTo>
                      <a:pt x="684" y="162"/>
                    </a:lnTo>
                    <a:lnTo>
                      <a:pt x="678" y="160"/>
                    </a:lnTo>
                    <a:lnTo>
                      <a:pt x="668" y="156"/>
                    </a:lnTo>
                    <a:lnTo>
                      <a:pt x="660" y="152"/>
                    </a:lnTo>
                    <a:lnTo>
                      <a:pt x="652" y="150"/>
                    </a:lnTo>
                    <a:lnTo>
                      <a:pt x="646" y="152"/>
                    </a:lnTo>
                    <a:lnTo>
                      <a:pt x="638" y="154"/>
                    </a:lnTo>
                    <a:lnTo>
                      <a:pt x="632" y="158"/>
                    </a:lnTo>
                    <a:lnTo>
                      <a:pt x="626" y="162"/>
                    </a:lnTo>
                    <a:lnTo>
                      <a:pt x="628" y="158"/>
                    </a:lnTo>
                    <a:lnTo>
                      <a:pt x="630" y="152"/>
                    </a:lnTo>
                    <a:lnTo>
                      <a:pt x="634" y="148"/>
                    </a:lnTo>
                    <a:lnTo>
                      <a:pt x="618" y="150"/>
                    </a:lnTo>
                    <a:lnTo>
                      <a:pt x="604" y="160"/>
                    </a:lnTo>
                    <a:lnTo>
                      <a:pt x="588" y="174"/>
                    </a:lnTo>
                    <a:lnTo>
                      <a:pt x="572" y="186"/>
                    </a:lnTo>
                    <a:lnTo>
                      <a:pt x="558" y="188"/>
                    </a:lnTo>
                    <a:lnTo>
                      <a:pt x="558" y="182"/>
                    </a:lnTo>
                    <a:lnTo>
                      <a:pt x="560" y="174"/>
                    </a:lnTo>
                    <a:lnTo>
                      <a:pt x="566" y="168"/>
                    </a:lnTo>
                    <a:lnTo>
                      <a:pt x="562" y="162"/>
                    </a:lnTo>
                    <a:lnTo>
                      <a:pt x="558" y="160"/>
                    </a:lnTo>
                    <a:lnTo>
                      <a:pt x="552" y="158"/>
                    </a:lnTo>
                    <a:lnTo>
                      <a:pt x="546" y="158"/>
                    </a:lnTo>
                    <a:lnTo>
                      <a:pt x="544" y="164"/>
                    </a:lnTo>
                    <a:lnTo>
                      <a:pt x="542" y="170"/>
                    </a:lnTo>
                    <a:lnTo>
                      <a:pt x="542" y="174"/>
                    </a:lnTo>
                    <a:lnTo>
                      <a:pt x="540" y="180"/>
                    </a:lnTo>
                    <a:lnTo>
                      <a:pt x="538" y="184"/>
                    </a:lnTo>
                    <a:lnTo>
                      <a:pt x="534" y="188"/>
                    </a:lnTo>
                    <a:lnTo>
                      <a:pt x="536" y="192"/>
                    </a:lnTo>
                    <a:lnTo>
                      <a:pt x="536" y="196"/>
                    </a:lnTo>
                    <a:lnTo>
                      <a:pt x="534" y="198"/>
                    </a:lnTo>
                    <a:lnTo>
                      <a:pt x="530" y="200"/>
                    </a:lnTo>
                    <a:lnTo>
                      <a:pt x="526" y="200"/>
                    </a:lnTo>
                    <a:lnTo>
                      <a:pt x="522" y="200"/>
                    </a:lnTo>
                    <a:lnTo>
                      <a:pt x="518" y="198"/>
                    </a:lnTo>
                    <a:lnTo>
                      <a:pt x="514" y="196"/>
                    </a:lnTo>
                    <a:lnTo>
                      <a:pt x="518" y="204"/>
                    </a:lnTo>
                    <a:lnTo>
                      <a:pt x="518" y="212"/>
                    </a:lnTo>
                    <a:lnTo>
                      <a:pt x="518" y="220"/>
                    </a:lnTo>
                    <a:lnTo>
                      <a:pt x="512" y="222"/>
                    </a:lnTo>
                    <a:lnTo>
                      <a:pt x="506" y="222"/>
                    </a:lnTo>
                    <a:lnTo>
                      <a:pt x="502" y="220"/>
                    </a:lnTo>
                    <a:lnTo>
                      <a:pt x="500" y="218"/>
                    </a:lnTo>
                    <a:lnTo>
                      <a:pt x="500" y="214"/>
                    </a:lnTo>
                    <a:lnTo>
                      <a:pt x="498" y="210"/>
                    </a:lnTo>
                    <a:lnTo>
                      <a:pt x="498" y="206"/>
                    </a:lnTo>
                    <a:lnTo>
                      <a:pt x="496" y="202"/>
                    </a:lnTo>
                    <a:lnTo>
                      <a:pt x="494" y="196"/>
                    </a:lnTo>
                    <a:lnTo>
                      <a:pt x="486" y="204"/>
                    </a:lnTo>
                    <a:lnTo>
                      <a:pt x="476" y="212"/>
                    </a:lnTo>
                    <a:lnTo>
                      <a:pt x="466" y="218"/>
                    </a:lnTo>
                    <a:lnTo>
                      <a:pt x="466" y="206"/>
                    </a:lnTo>
                    <a:lnTo>
                      <a:pt x="462" y="196"/>
                    </a:lnTo>
                    <a:lnTo>
                      <a:pt x="456" y="188"/>
                    </a:lnTo>
                    <a:lnTo>
                      <a:pt x="450" y="180"/>
                    </a:lnTo>
                    <a:lnTo>
                      <a:pt x="444" y="170"/>
                    </a:lnTo>
                    <a:lnTo>
                      <a:pt x="466" y="170"/>
                    </a:lnTo>
                    <a:lnTo>
                      <a:pt x="488" y="174"/>
                    </a:lnTo>
                    <a:lnTo>
                      <a:pt x="510" y="176"/>
                    </a:lnTo>
                    <a:lnTo>
                      <a:pt x="494" y="150"/>
                    </a:lnTo>
                    <a:lnTo>
                      <a:pt x="474" y="134"/>
                    </a:lnTo>
                    <a:lnTo>
                      <a:pt x="448" y="128"/>
                    </a:lnTo>
                    <a:lnTo>
                      <a:pt x="420" y="130"/>
                    </a:lnTo>
                    <a:lnTo>
                      <a:pt x="422" y="126"/>
                    </a:lnTo>
                    <a:lnTo>
                      <a:pt x="424" y="122"/>
                    </a:lnTo>
                    <a:lnTo>
                      <a:pt x="426" y="118"/>
                    </a:lnTo>
                    <a:lnTo>
                      <a:pt x="428" y="114"/>
                    </a:lnTo>
                    <a:lnTo>
                      <a:pt x="418" y="106"/>
                    </a:lnTo>
                    <a:lnTo>
                      <a:pt x="408" y="106"/>
                    </a:lnTo>
                    <a:lnTo>
                      <a:pt x="398" y="112"/>
                    </a:lnTo>
                    <a:lnTo>
                      <a:pt x="388" y="118"/>
                    </a:lnTo>
                    <a:lnTo>
                      <a:pt x="378" y="120"/>
                    </a:lnTo>
                    <a:lnTo>
                      <a:pt x="366" y="120"/>
                    </a:lnTo>
                    <a:lnTo>
                      <a:pt x="360" y="116"/>
                    </a:lnTo>
                    <a:lnTo>
                      <a:pt x="356" y="112"/>
                    </a:lnTo>
                    <a:lnTo>
                      <a:pt x="350" y="110"/>
                    </a:lnTo>
                    <a:lnTo>
                      <a:pt x="338" y="114"/>
                    </a:lnTo>
                    <a:lnTo>
                      <a:pt x="332" y="118"/>
                    </a:lnTo>
                    <a:lnTo>
                      <a:pt x="326" y="122"/>
                    </a:lnTo>
                    <a:lnTo>
                      <a:pt x="320" y="128"/>
                    </a:lnTo>
                    <a:lnTo>
                      <a:pt x="316" y="134"/>
                    </a:lnTo>
                    <a:lnTo>
                      <a:pt x="314" y="140"/>
                    </a:lnTo>
                    <a:lnTo>
                      <a:pt x="312" y="146"/>
                    </a:lnTo>
                    <a:lnTo>
                      <a:pt x="312" y="150"/>
                    </a:lnTo>
                    <a:lnTo>
                      <a:pt x="312" y="156"/>
                    </a:lnTo>
                    <a:lnTo>
                      <a:pt x="312" y="160"/>
                    </a:lnTo>
                    <a:lnTo>
                      <a:pt x="308" y="166"/>
                    </a:lnTo>
                    <a:lnTo>
                      <a:pt x="302" y="168"/>
                    </a:lnTo>
                    <a:lnTo>
                      <a:pt x="298" y="172"/>
                    </a:lnTo>
                    <a:lnTo>
                      <a:pt x="292" y="174"/>
                    </a:lnTo>
                    <a:lnTo>
                      <a:pt x="288" y="176"/>
                    </a:lnTo>
                    <a:lnTo>
                      <a:pt x="282" y="180"/>
                    </a:lnTo>
                    <a:lnTo>
                      <a:pt x="278" y="184"/>
                    </a:lnTo>
                    <a:lnTo>
                      <a:pt x="274" y="190"/>
                    </a:lnTo>
                    <a:lnTo>
                      <a:pt x="272" y="194"/>
                    </a:lnTo>
                    <a:lnTo>
                      <a:pt x="272" y="200"/>
                    </a:lnTo>
                    <a:lnTo>
                      <a:pt x="272" y="210"/>
                    </a:lnTo>
                    <a:lnTo>
                      <a:pt x="260" y="214"/>
                    </a:lnTo>
                    <a:lnTo>
                      <a:pt x="250" y="220"/>
                    </a:lnTo>
                    <a:lnTo>
                      <a:pt x="242" y="228"/>
                    </a:lnTo>
                    <a:lnTo>
                      <a:pt x="232" y="234"/>
                    </a:lnTo>
                    <a:lnTo>
                      <a:pt x="220" y="234"/>
                    </a:lnTo>
                    <a:lnTo>
                      <a:pt x="220" y="240"/>
                    </a:lnTo>
                    <a:lnTo>
                      <a:pt x="220" y="246"/>
                    </a:lnTo>
                    <a:lnTo>
                      <a:pt x="222" y="252"/>
                    </a:lnTo>
                    <a:lnTo>
                      <a:pt x="220" y="260"/>
                    </a:lnTo>
                    <a:lnTo>
                      <a:pt x="220" y="264"/>
                    </a:lnTo>
                    <a:lnTo>
                      <a:pt x="216" y="268"/>
                    </a:lnTo>
                    <a:lnTo>
                      <a:pt x="212" y="272"/>
                    </a:lnTo>
                    <a:lnTo>
                      <a:pt x="208" y="276"/>
                    </a:lnTo>
                    <a:lnTo>
                      <a:pt x="204" y="278"/>
                    </a:lnTo>
                    <a:lnTo>
                      <a:pt x="200" y="282"/>
                    </a:lnTo>
                    <a:lnTo>
                      <a:pt x="198" y="288"/>
                    </a:lnTo>
                    <a:lnTo>
                      <a:pt x="198" y="292"/>
                    </a:lnTo>
                    <a:lnTo>
                      <a:pt x="200" y="296"/>
                    </a:lnTo>
                    <a:lnTo>
                      <a:pt x="202" y="300"/>
                    </a:lnTo>
                    <a:lnTo>
                      <a:pt x="206" y="302"/>
                    </a:lnTo>
                    <a:lnTo>
                      <a:pt x="210" y="304"/>
                    </a:lnTo>
                    <a:lnTo>
                      <a:pt x="214" y="306"/>
                    </a:lnTo>
                    <a:lnTo>
                      <a:pt x="218" y="308"/>
                    </a:lnTo>
                    <a:lnTo>
                      <a:pt x="220" y="310"/>
                    </a:lnTo>
                    <a:lnTo>
                      <a:pt x="220" y="314"/>
                    </a:lnTo>
                    <a:lnTo>
                      <a:pt x="220" y="318"/>
                    </a:lnTo>
                    <a:lnTo>
                      <a:pt x="240" y="302"/>
                    </a:lnTo>
                    <a:lnTo>
                      <a:pt x="262" y="290"/>
                    </a:lnTo>
                    <a:lnTo>
                      <a:pt x="286" y="286"/>
                    </a:lnTo>
                    <a:lnTo>
                      <a:pt x="286" y="298"/>
                    </a:lnTo>
                    <a:lnTo>
                      <a:pt x="282" y="306"/>
                    </a:lnTo>
                    <a:lnTo>
                      <a:pt x="272" y="310"/>
                    </a:lnTo>
                    <a:lnTo>
                      <a:pt x="262" y="310"/>
                    </a:lnTo>
                    <a:lnTo>
                      <a:pt x="252" y="306"/>
                    </a:lnTo>
                    <a:lnTo>
                      <a:pt x="252" y="316"/>
                    </a:lnTo>
                    <a:lnTo>
                      <a:pt x="258" y="324"/>
                    </a:lnTo>
                    <a:lnTo>
                      <a:pt x="266" y="328"/>
                    </a:lnTo>
                    <a:lnTo>
                      <a:pt x="272" y="334"/>
                    </a:lnTo>
                    <a:lnTo>
                      <a:pt x="274" y="344"/>
                    </a:lnTo>
                    <a:lnTo>
                      <a:pt x="286" y="344"/>
                    </a:lnTo>
                    <a:lnTo>
                      <a:pt x="296" y="340"/>
                    </a:lnTo>
                    <a:lnTo>
                      <a:pt x="302" y="332"/>
                    </a:lnTo>
                    <a:lnTo>
                      <a:pt x="304" y="324"/>
                    </a:lnTo>
                    <a:lnTo>
                      <a:pt x="300" y="316"/>
                    </a:lnTo>
                    <a:lnTo>
                      <a:pt x="290" y="310"/>
                    </a:lnTo>
                    <a:lnTo>
                      <a:pt x="298" y="306"/>
                    </a:lnTo>
                    <a:lnTo>
                      <a:pt x="308" y="304"/>
                    </a:lnTo>
                    <a:lnTo>
                      <a:pt x="318" y="300"/>
                    </a:lnTo>
                    <a:lnTo>
                      <a:pt x="328" y="298"/>
                    </a:lnTo>
                    <a:lnTo>
                      <a:pt x="334" y="290"/>
                    </a:lnTo>
                    <a:lnTo>
                      <a:pt x="334" y="278"/>
                    </a:lnTo>
                    <a:lnTo>
                      <a:pt x="316" y="276"/>
                    </a:lnTo>
                    <a:lnTo>
                      <a:pt x="308" y="272"/>
                    </a:lnTo>
                    <a:lnTo>
                      <a:pt x="306" y="264"/>
                    </a:lnTo>
                    <a:lnTo>
                      <a:pt x="310" y="254"/>
                    </a:lnTo>
                    <a:lnTo>
                      <a:pt x="314" y="242"/>
                    </a:lnTo>
                    <a:lnTo>
                      <a:pt x="320" y="228"/>
                    </a:lnTo>
                    <a:lnTo>
                      <a:pt x="314" y="226"/>
                    </a:lnTo>
                    <a:lnTo>
                      <a:pt x="310" y="224"/>
                    </a:lnTo>
                    <a:lnTo>
                      <a:pt x="304" y="224"/>
                    </a:lnTo>
                    <a:lnTo>
                      <a:pt x="316" y="222"/>
                    </a:lnTo>
                    <a:lnTo>
                      <a:pt x="326" y="220"/>
                    </a:lnTo>
                    <a:lnTo>
                      <a:pt x="336" y="222"/>
                    </a:lnTo>
                    <a:lnTo>
                      <a:pt x="344" y="220"/>
                    </a:lnTo>
                    <a:lnTo>
                      <a:pt x="352" y="216"/>
                    </a:lnTo>
                    <a:lnTo>
                      <a:pt x="356" y="208"/>
                    </a:lnTo>
                    <a:lnTo>
                      <a:pt x="356" y="194"/>
                    </a:lnTo>
                    <a:lnTo>
                      <a:pt x="362" y="194"/>
                    </a:lnTo>
                    <a:lnTo>
                      <a:pt x="368" y="194"/>
                    </a:lnTo>
                    <a:lnTo>
                      <a:pt x="374" y="194"/>
                    </a:lnTo>
                    <a:lnTo>
                      <a:pt x="378" y="194"/>
                    </a:lnTo>
                    <a:lnTo>
                      <a:pt x="380" y="194"/>
                    </a:lnTo>
                    <a:lnTo>
                      <a:pt x="382" y="196"/>
                    </a:lnTo>
                    <a:lnTo>
                      <a:pt x="384" y="200"/>
                    </a:lnTo>
                    <a:lnTo>
                      <a:pt x="384" y="206"/>
                    </a:lnTo>
                    <a:lnTo>
                      <a:pt x="382" y="210"/>
                    </a:lnTo>
                    <a:lnTo>
                      <a:pt x="378" y="214"/>
                    </a:lnTo>
                    <a:lnTo>
                      <a:pt x="376" y="218"/>
                    </a:lnTo>
                    <a:lnTo>
                      <a:pt x="372" y="222"/>
                    </a:lnTo>
                    <a:lnTo>
                      <a:pt x="368" y="228"/>
                    </a:lnTo>
                    <a:lnTo>
                      <a:pt x="366" y="230"/>
                    </a:lnTo>
                    <a:lnTo>
                      <a:pt x="364" y="232"/>
                    </a:lnTo>
                    <a:lnTo>
                      <a:pt x="362" y="234"/>
                    </a:lnTo>
                    <a:lnTo>
                      <a:pt x="360" y="238"/>
                    </a:lnTo>
                    <a:lnTo>
                      <a:pt x="358" y="240"/>
                    </a:lnTo>
                    <a:lnTo>
                      <a:pt x="356" y="242"/>
                    </a:lnTo>
                    <a:lnTo>
                      <a:pt x="356" y="244"/>
                    </a:lnTo>
                    <a:lnTo>
                      <a:pt x="356" y="262"/>
                    </a:lnTo>
                    <a:lnTo>
                      <a:pt x="362" y="274"/>
                    </a:lnTo>
                    <a:lnTo>
                      <a:pt x="374" y="280"/>
                    </a:lnTo>
                    <a:lnTo>
                      <a:pt x="388" y="276"/>
                    </a:lnTo>
                    <a:lnTo>
                      <a:pt x="404" y="266"/>
                    </a:lnTo>
                    <a:lnTo>
                      <a:pt x="408" y="270"/>
                    </a:lnTo>
                    <a:lnTo>
                      <a:pt x="414" y="274"/>
                    </a:lnTo>
                    <a:lnTo>
                      <a:pt x="420" y="276"/>
                    </a:lnTo>
                    <a:lnTo>
                      <a:pt x="424" y="278"/>
                    </a:lnTo>
                    <a:lnTo>
                      <a:pt x="432" y="278"/>
                    </a:lnTo>
                    <a:lnTo>
                      <a:pt x="432" y="274"/>
                    </a:lnTo>
                    <a:lnTo>
                      <a:pt x="430" y="270"/>
                    </a:lnTo>
                    <a:lnTo>
                      <a:pt x="428" y="266"/>
                    </a:lnTo>
                    <a:lnTo>
                      <a:pt x="426" y="262"/>
                    </a:lnTo>
                    <a:lnTo>
                      <a:pt x="424" y="258"/>
                    </a:lnTo>
                    <a:lnTo>
                      <a:pt x="424" y="254"/>
                    </a:lnTo>
                    <a:lnTo>
                      <a:pt x="426" y="250"/>
                    </a:lnTo>
                    <a:lnTo>
                      <a:pt x="428" y="246"/>
                    </a:lnTo>
                    <a:lnTo>
                      <a:pt x="434" y="246"/>
                    </a:lnTo>
                    <a:lnTo>
                      <a:pt x="438" y="246"/>
                    </a:lnTo>
                    <a:lnTo>
                      <a:pt x="444" y="250"/>
                    </a:lnTo>
                    <a:lnTo>
                      <a:pt x="448" y="254"/>
                    </a:lnTo>
                    <a:lnTo>
                      <a:pt x="450" y="260"/>
                    </a:lnTo>
                    <a:lnTo>
                      <a:pt x="452" y="264"/>
                    </a:lnTo>
                    <a:lnTo>
                      <a:pt x="452" y="268"/>
                    </a:lnTo>
                    <a:lnTo>
                      <a:pt x="448" y="280"/>
                    </a:lnTo>
                    <a:lnTo>
                      <a:pt x="438" y="286"/>
                    </a:lnTo>
                    <a:lnTo>
                      <a:pt x="424" y="290"/>
                    </a:lnTo>
                    <a:lnTo>
                      <a:pt x="408" y="292"/>
                    </a:lnTo>
                    <a:lnTo>
                      <a:pt x="396" y="294"/>
                    </a:lnTo>
                    <a:lnTo>
                      <a:pt x="396" y="298"/>
                    </a:lnTo>
                    <a:lnTo>
                      <a:pt x="398" y="302"/>
                    </a:lnTo>
                    <a:lnTo>
                      <a:pt x="388" y="304"/>
                    </a:lnTo>
                    <a:lnTo>
                      <a:pt x="376" y="306"/>
                    </a:lnTo>
                    <a:lnTo>
                      <a:pt x="366" y="306"/>
                    </a:lnTo>
                    <a:lnTo>
                      <a:pt x="366" y="308"/>
                    </a:lnTo>
                    <a:lnTo>
                      <a:pt x="364" y="312"/>
                    </a:lnTo>
                    <a:lnTo>
                      <a:pt x="364" y="314"/>
                    </a:lnTo>
                    <a:lnTo>
                      <a:pt x="370" y="314"/>
                    </a:lnTo>
                    <a:lnTo>
                      <a:pt x="374" y="314"/>
                    </a:lnTo>
                    <a:lnTo>
                      <a:pt x="370" y="318"/>
                    </a:lnTo>
                    <a:lnTo>
                      <a:pt x="366" y="320"/>
                    </a:lnTo>
                    <a:lnTo>
                      <a:pt x="360" y="322"/>
                    </a:lnTo>
                    <a:lnTo>
                      <a:pt x="354" y="322"/>
                    </a:lnTo>
                    <a:lnTo>
                      <a:pt x="350" y="324"/>
                    </a:lnTo>
                    <a:lnTo>
                      <a:pt x="346" y="328"/>
                    </a:lnTo>
                    <a:lnTo>
                      <a:pt x="340" y="338"/>
                    </a:lnTo>
                    <a:lnTo>
                      <a:pt x="340" y="354"/>
                    </a:lnTo>
                    <a:lnTo>
                      <a:pt x="340" y="366"/>
                    </a:lnTo>
                    <a:lnTo>
                      <a:pt x="316" y="372"/>
                    </a:lnTo>
                    <a:lnTo>
                      <a:pt x="290" y="372"/>
                    </a:lnTo>
                    <a:lnTo>
                      <a:pt x="264" y="368"/>
                    </a:lnTo>
                    <a:lnTo>
                      <a:pt x="258" y="366"/>
                    </a:lnTo>
                    <a:lnTo>
                      <a:pt x="252" y="366"/>
                    </a:lnTo>
                    <a:lnTo>
                      <a:pt x="250" y="366"/>
                    </a:lnTo>
                    <a:lnTo>
                      <a:pt x="248" y="366"/>
                    </a:lnTo>
                    <a:lnTo>
                      <a:pt x="248" y="368"/>
                    </a:lnTo>
                    <a:lnTo>
                      <a:pt x="246" y="368"/>
                    </a:lnTo>
                    <a:lnTo>
                      <a:pt x="246" y="370"/>
                    </a:lnTo>
                    <a:lnTo>
                      <a:pt x="244" y="372"/>
                    </a:lnTo>
                    <a:lnTo>
                      <a:pt x="242" y="374"/>
                    </a:lnTo>
                    <a:lnTo>
                      <a:pt x="238" y="378"/>
                    </a:lnTo>
                    <a:lnTo>
                      <a:pt x="220" y="388"/>
                    </a:lnTo>
                    <a:lnTo>
                      <a:pt x="200" y="392"/>
                    </a:lnTo>
                    <a:lnTo>
                      <a:pt x="200" y="398"/>
                    </a:lnTo>
                    <a:lnTo>
                      <a:pt x="198" y="400"/>
                    </a:lnTo>
                    <a:lnTo>
                      <a:pt x="196" y="402"/>
                    </a:lnTo>
                    <a:lnTo>
                      <a:pt x="192" y="404"/>
                    </a:lnTo>
                    <a:lnTo>
                      <a:pt x="190" y="406"/>
                    </a:lnTo>
                    <a:lnTo>
                      <a:pt x="186" y="408"/>
                    </a:lnTo>
                    <a:lnTo>
                      <a:pt x="184" y="410"/>
                    </a:lnTo>
                    <a:lnTo>
                      <a:pt x="178" y="412"/>
                    </a:lnTo>
                    <a:lnTo>
                      <a:pt x="172" y="414"/>
                    </a:lnTo>
                    <a:lnTo>
                      <a:pt x="166" y="414"/>
                    </a:lnTo>
                    <a:lnTo>
                      <a:pt x="166" y="418"/>
                    </a:lnTo>
                    <a:lnTo>
                      <a:pt x="166" y="424"/>
                    </a:lnTo>
                    <a:lnTo>
                      <a:pt x="164" y="428"/>
                    </a:lnTo>
                    <a:lnTo>
                      <a:pt x="156" y="434"/>
                    </a:lnTo>
                    <a:lnTo>
                      <a:pt x="144" y="440"/>
                    </a:lnTo>
                    <a:lnTo>
                      <a:pt x="130" y="444"/>
                    </a:lnTo>
                    <a:lnTo>
                      <a:pt x="120" y="450"/>
                    </a:lnTo>
                    <a:lnTo>
                      <a:pt x="134" y="458"/>
                    </a:lnTo>
                    <a:lnTo>
                      <a:pt x="146" y="468"/>
                    </a:lnTo>
                    <a:lnTo>
                      <a:pt x="154" y="480"/>
                    </a:lnTo>
                    <a:lnTo>
                      <a:pt x="156" y="492"/>
                    </a:lnTo>
                    <a:lnTo>
                      <a:pt x="152" y="506"/>
                    </a:lnTo>
                    <a:lnTo>
                      <a:pt x="138" y="516"/>
                    </a:lnTo>
                    <a:lnTo>
                      <a:pt x="126" y="520"/>
                    </a:lnTo>
                    <a:lnTo>
                      <a:pt x="114" y="516"/>
                    </a:lnTo>
                    <a:lnTo>
                      <a:pt x="102" y="512"/>
                    </a:lnTo>
                    <a:lnTo>
                      <a:pt x="92" y="508"/>
                    </a:lnTo>
                    <a:lnTo>
                      <a:pt x="82" y="506"/>
                    </a:lnTo>
                    <a:lnTo>
                      <a:pt x="76" y="512"/>
                    </a:lnTo>
                    <a:lnTo>
                      <a:pt x="74" y="516"/>
                    </a:lnTo>
                    <a:lnTo>
                      <a:pt x="74" y="522"/>
                    </a:lnTo>
                    <a:lnTo>
                      <a:pt x="76" y="526"/>
                    </a:lnTo>
                    <a:lnTo>
                      <a:pt x="78" y="530"/>
                    </a:lnTo>
                    <a:lnTo>
                      <a:pt x="82" y="534"/>
                    </a:lnTo>
                    <a:lnTo>
                      <a:pt x="82" y="538"/>
                    </a:lnTo>
                    <a:lnTo>
                      <a:pt x="82" y="544"/>
                    </a:lnTo>
                    <a:lnTo>
                      <a:pt x="80" y="550"/>
                    </a:lnTo>
                    <a:lnTo>
                      <a:pt x="78" y="554"/>
                    </a:lnTo>
                    <a:lnTo>
                      <a:pt x="76" y="560"/>
                    </a:lnTo>
                    <a:lnTo>
                      <a:pt x="76" y="564"/>
                    </a:lnTo>
                    <a:lnTo>
                      <a:pt x="76" y="580"/>
                    </a:lnTo>
                    <a:lnTo>
                      <a:pt x="82" y="588"/>
                    </a:lnTo>
                    <a:lnTo>
                      <a:pt x="90" y="590"/>
                    </a:lnTo>
                    <a:lnTo>
                      <a:pt x="100" y="588"/>
                    </a:lnTo>
                    <a:lnTo>
                      <a:pt x="112" y="582"/>
                    </a:lnTo>
                    <a:lnTo>
                      <a:pt x="124" y="574"/>
                    </a:lnTo>
                    <a:lnTo>
                      <a:pt x="134" y="566"/>
                    </a:lnTo>
                    <a:lnTo>
                      <a:pt x="144" y="556"/>
                    </a:lnTo>
                    <a:lnTo>
                      <a:pt x="150" y="550"/>
                    </a:lnTo>
                    <a:lnTo>
                      <a:pt x="160" y="536"/>
                    </a:lnTo>
                    <a:lnTo>
                      <a:pt x="168" y="518"/>
                    </a:lnTo>
                    <a:lnTo>
                      <a:pt x="176" y="508"/>
                    </a:lnTo>
                    <a:lnTo>
                      <a:pt x="188" y="502"/>
                    </a:lnTo>
                    <a:lnTo>
                      <a:pt x="200" y="502"/>
                    </a:lnTo>
                    <a:lnTo>
                      <a:pt x="212" y="500"/>
                    </a:lnTo>
                    <a:lnTo>
                      <a:pt x="222" y="490"/>
                    </a:lnTo>
                    <a:lnTo>
                      <a:pt x="226" y="494"/>
                    </a:lnTo>
                    <a:lnTo>
                      <a:pt x="230" y="498"/>
                    </a:lnTo>
                    <a:lnTo>
                      <a:pt x="234" y="500"/>
                    </a:lnTo>
                    <a:lnTo>
                      <a:pt x="240" y="500"/>
                    </a:lnTo>
                    <a:lnTo>
                      <a:pt x="244" y="502"/>
                    </a:lnTo>
                    <a:lnTo>
                      <a:pt x="248" y="506"/>
                    </a:lnTo>
                    <a:lnTo>
                      <a:pt x="252" y="512"/>
                    </a:lnTo>
                    <a:lnTo>
                      <a:pt x="256" y="516"/>
                    </a:lnTo>
                    <a:lnTo>
                      <a:pt x="258" y="522"/>
                    </a:lnTo>
                    <a:lnTo>
                      <a:pt x="262" y="528"/>
                    </a:lnTo>
                    <a:lnTo>
                      <a:pt x="266" y="530"/>
                    </a:lnTo>
                    <a:lnTo>
                      <a:pt x="270" y="534"/>
                    </a:lnTo>
                    <a:lnTo>
                      <a:pt x="274" y="536"/>
                    </a:lnTo>
                    <a:lnTo>
                      <a:pt x="278" y="538"/>
                    </a:lnTo>
                    <a:lnTo>
                      <a:pt x="282" y="542"/>
                    </a:lnTo>
                    <a:lnTo>
                      <a:pt x="286" y="548"/>
                    </a:lnTo>
                    <a:lnTo>
                      <a:pt x="288" y="554"/>
                    </a:lnTo>
                    <a:lnTo>
                      <a:pt x="290" y="562"/>
                    </a:lnTo>
                    <a:lnTo>
                      <a:pt x="290" y="572"/>
                    </a:lnTo>
                    <a:lnTo>
                      <a:pt x="272" y="576"/>
                    </a:lnTo>
                    <a:lnTo>
                      <a:pt x="254" y="580"/>
                    </a:lnTo>
                    <a:lnTo>
                      <a:pt x="268" y="588"/>
                    </a:lnTo>
                    <a:lnTo>
                      <a:pt x="282" y="594"/>
                    </a:lnTo>
                    <a:lnTo>
                      <a:pt x="298" y="598"/>
                    </a:lnTo>
                    <a:lnTo>
                      <a:pt x="310" y="596"/>
                    </a:lnTo>
                    <a:lnTo>
                      <a:pt x="314" y="590"/>
                    </a:lnTo>
                    <a:lnTo>
                      <a:pt x="314" y="582"/>
                    </a:lnTo>
                    <a:lnTo>
                      <a:pt x="308" y="572"/>
                    </a:lnTo>
                    <a:lnTo>
                      <a:pt x="304" y="564"/>
                    </a:lnTo>
                    <a:lnTo>
                      <a:pt x="300" y="554"/>
                    </a:lnTo>
                    <a:lnTo>
                      <a:pt x="306" y="552"/>
                    </a:lnTo>
                    <a:lnTo>
                      <a:pt x="312" y="550"/>
                    </a:lnTo>
                    <a:lnTo>
                      <a:pt x="320" y="548"/>
                    </a:lnTo>
                    <a:lnTo>
                      <a:pt x="304" y="538"/>
                    </a:lnTo>
                    <a:lnTo>
                      <a:pt x="288" y="524"/>
                    </a:lnTo>
                    <a:lnTo>
                      <a:pt x="270" y="510"/>
                    </a:lnTo>
                    <a:lnTo>
                      <a:pt x="252" y="500"/>
                    </a:lnTo>
                    <a:lnTo>
                      <a:pt x="234" y="496"/>
                    </a:lnTo>
                    <a:lnTo>
                      <a:pt x="250" y="492"/>
                    </a:lnTo>
                    <a:lnTo>
                      <a:pt x="266" y="488"/>
                    </a:lnTo>
                    <a:lnTo>
                      <a:pt x="280" y="484"/>
                    </a:lnTo>
                    <a:lnTo>
                      <a:pt x="292" y="474"/>
                    </a:lnTo>
                    <a:lnTo>
                      <a:pt x="298" y="488"/>
                    </a:lnTo>
                    <a:lnTo>
                      <a:pt x="306" y="500"/>
                    </a:lnTo>
                    <a:lnTo>
                      <a:pt x="316" y="512"/>
                    </a:lnTo>
                    <a:lnTo>
                      <a:pt x="322" y="520"/>
                    </a:lnTo>
                    <a:lnTo>
                      <a:pt x="330" y="526"/>
                    </a:lnTo>
                    <a:lnTo>
                      <a:pt x="336" y="532"/>
                    </a:lnTo>
                    <a:lnTo>
                      <a:pt x="340" y="542"/>
                    </a:lnTo>
                    <a:lnTo>
                      <a:pt x="348" y="558"/>
                    </a:lnTo>
                    <a:lnTo>
                      <a:pt x="350" y="574"/>
                    </a:lnTo>
                    <a:lnTo>
                      <a:pt x="346" y="592"/>
                    </a:lnTo>
                    <a:lnTo>
                      <a:pt x="350" y="592"/>
                    </a:lnTo>
                    <a:lnTo>
                      <a:pt x="356" y="592"/>
                    </a:lnTo>
                    <a:lnTo>
                      <a:pt x="362" y="592"/>
                    </a:lnTo>
                    <a:lnTo>
                      <a:pt x="368" y="592"/>
                    </a:lnTo>
                    <a:lnTo>
                      <a:pt x="372" y="590"/>
                    </a:lnTo>
                    <a:lnTo>
                      <a:pt x="378" y="586"/>
                    </a:lnTo>
                    <a:lnTo>
                      <a:pt x="380" y="584"/>
                    </a:lnTo>
                    <a:lnTo>
                      <a:pt x="380" y="580"/>
                    </a:lnTo>
                    <a:lnTo>
                      <a:pt x="378" y="578"/>
                    </a:lnTo>
                    <a:lnTo>
                      <a:pt x="376" y="576"/>
                    </a:lnTo>
                    <a:lnTo>
                      <a:pt x="374" y="572"/>
                    </a:lnTo>
                    <a:lnTo>
                      <a:pt x="372" y="568"/>
                    </a:lnTo>
                    <a:lnTo>
                      <a:pt x="370" y="566"/>
                    </a:lnTo>
                    <a:lnTo>
                      <a:pt x="368" y="562"/>
                    </a:lnTo>
                    <a:lnTo>
                      <a:pt x="364" y="560"/>
                    </a:lnTo>
                    <a:lnTo>
                      <a:pt x="362" y="556"/>
                    </a:lnTo>
                    <a:lnTo>
                      <a:pt x="360" y="552"/>
                    </a:lnTo>
                    <a:lnTo>
                      <a:pt x="360" y="548"/>
                    </a:lnTo>
                    <a:lnTo>
                      <a:pt x="362" y="544"/>
                    </a:lnTo>
                    <a:lnTo>
                      <a:pt x="366" y="540"/>
                    </a:lnTo>
                    <a:lnTo>
                      <a:pt x="370" y="538"/>
                    </a:lnTo>
                    <a:lnTo>
                      <a:pt x="376" y="536"/>
                    </a:lnTo>
                    <a:lnTo>
                      <a:pt x="382" y="538"/>
                    </a:lnTo>
                    <a:lnTo>
                      <a:pt x="388" y="540"/>
                    </a:lnTo>
                    <a:lnTo>
                      <a:pt x="398" y="548"/>
                    </a:lnTo>
                    <a:lnTo>
                      <a:pt x="400" y="560"/>
                    </a:lnTo>
                    <a:lnTo>
                      <a:pt x="400" y="574"/>
                    </a:lnTo>
                    <a:lnTo>
                      <a:pt x="402" y="586"/>
                    </a:lnTo>
                    <a:lnTo>
                      <a:pt x="404" y="596"/>
                    </a:lnTo>
                    <a:lnTo>
                      <a:pt x="414" y="604"/>
                    </a:lnTo>
                    <a:lnTo>
                      <a:pt x="426" y="606"/>
                    </a:lnTo>
                    <a:lnTo>
                      <a:pt x="438" y="604"/>
                    </a:lnTo>
                    <a:lnTo>
                      <a:pt x="448" y="600"/>
                    </a:lnTo>
                    <a:lnTo>
                      <a:pt x="458" y="602"/>
                    </a:lnTo>
                    <a:lnTo>
                      <a:pt x="466" y="610"/>
                    </a:lnTo>
                    <a:lnTo>
                      <a:pt x="470" y="608"/>
                    </a:lnTo>
                    <a:lnTo>
                      <a:pt x="474" y="606"/>
                    </a:lnTo>
                    <a:lnTo>
                      <a:pt x="478" y="604"/>
                    </a:lnTo>
                    <a:lnTo>
                      <a:pt x="484" y="620"/>
                    </a:lnTo>
                    <a:lnTo>
                      <a:pt x="478" y="638"/>
                    </a:lnTo>
                    <a:lnTo>
                      <a:pt x="468" y="652"/>
                    </a:lnTo>
                    <a:lnTo>
                      <a:pt x="452" y="664"/>
                    </a:lnTo>
                    <a:lnTo>
                      <a:pt x="438" y="672"/>
                    </a:lnTo>
                    <a:lnTo>
                      <a:pt x="420" y="674"/>
                    </a:lnTo>
                    <a:lnTo>
                      <a:pt x="404" y="672"/>
                    </a:lnTo>
                    <a:lnTo>
                      <a:pt x="390" y="666"/>
                    </a:lnTo>
                    <a:lnTo>
                      <a:pt x="376" y="660"/>
                    </a:lnTo>
                    <a:lnTo>
                      <a:pt x="362" y="654"/>
                    </a:lnTo>
                    <a:lnTo>
                      <a:pt x="346" y="654"/>
                    </a:lnTo>
                    <a:lnTo>
                      <a:pt x="342" y="664"/>
                    </a:lnTo>
                    <a:lnTo>
                      <a:pt x="332" y="668"/>
                    </a:lnTo>
                    <a:lnTo>
                      <a:pt x="320" y="666"/>
                    </a:lnTo>
                    <a:lnTo>
                      <a:pt x="306" y="662"/>
                    </a:lnTo>
                    <a:lnTo>
                      <a:pt x="290" y="656"/>
                    </a:lnTo>
                    <a:lnTo>
                      <a:pt x="276" y="648"/>
                    </a:lnTo>
                    <a:lnTo>
                      <a:pt x="264" y="644"/>
                    </a:lnTo>
                    <a:lnTo>
                      <a:pt x="254" y="642"/>
                    </a:lnTo>
                    <a:lnTo>
                      <a:pt x="250" y="622"/>
                    </a:lnTo>
                    <a:lnTo>
                      <a:pt x="252" y="604"/>
                    </a:lnTo>
                    <a:lnTo>
                      <a:pt x="254" y="608"/>
                    </a:lnTo>
                    <a:lnTo>
                      <a:pt x="254" y="602"/>
                    </a:lnTo>
                    <a:lnTo>
                      <a:pt x="254" y="598"/>
                    </a:lnTo>
                    <a:lnTo>
                      <a:pt x="254" y="592"/>
                    </a:lnTo>
                    <a:lnTo>
                      <a:pt x="236" y="590"/>
                    </a:lnTo>
                    <a:lnTo>
                      <a:pt x="214" y="590"/>
                    </a:lnTo>
                    <a:lnTo>
                      <a:pt x="194" y="590"/>
                    </a:lnTo>
                    <a:lnTo>
                      <a:pt x="174" y="592"/>
                    </a:lnTo>
                    <a:lnTo>
                      <a:pt x="162" y="594"/>
                    </a:lnTo>
                    <a:lnTo>
                      <a:pt x="156" y="596"/>
                    </a:lnTo>
                    <a:lnTo>
                      <a:pt x="148" y="602"/>
                    </a:lnTo>
                    <a:lnTo>
                      <a:pt x="140" y="606"/>
                    </a:lnTo>
                    <a:lnTo>
                      <a:pt x="126" y="608"/>
                    </a:lnTo>
                    <a:lnTo>
                      <a:pt x="114" y="604"/>
                    </a:lnTo>
                    <a:lnTo>
                      <a:pt x="104" y="606"/>
                    </a:lnTo>
                    <a:lnTo>
                      <a:pt x="102" y="608"/>
                    </a:lnTo>
                    <a:lnTo>
                      <a:pt x="98" y="612"/>
                    </a:lnTo>
                    <a:lnTo>
                      <a:pt x="96" y="618"/>
                    </a:lnTo>
                    <a:lnTo>
                      <a:pt x="92" y="624"/>
                    </a:lnTo>
                    <a:lnTo>
                      <a:pt x="90" y="628"/>
                    </a:lnTo>
                    <a:lnTo>
                      <a:pt x="88" y="632"/>
                    </a:lnTo>
                    <a:lnTo>
                      <a:pt x="84" y="638"/>
                    </a:lnTo>
                    <a:lnTo>
                      <a:pt x="78" y="642"/>
                    </a:lnTo>
                    <a:lnTo>
                      <a:pt x="74" y="646"/>
                    </a:lnTo>
                    <a:lnTo>
                      <a:pt x="72" y="652"/>
                    </a:lnTo>
                    <a:lnTo>
                      <a:pt x="68" y="658"/>
                    </a:lnTo>
                    <a:lnTo>
                      <a:pt x="58" y="676"/>
                    </a:lnTo>
                    <a:lnTo>
                      <a:pt x="46" y="690"/>
                    </a:lnTo>
                    <a:lnTo>
                      <a:pt x="32" y="708"/>
                    </a:lnTo>
                    <a:lnTo>
                      <a:pt x="20" y="726"/>
                    </a:lnTo>
                    <a:lnTo>
                      <a:pt x="8" y="746"/>
                    </a:lnTo>
                    <a:lnTo>
                      <a:pt x="2" y="766"/>
                    </a:lnTo>
                    <a:lnTo>
                      <a:pt x="2" y="790"/>
                    </a:lnTo>
                    <a:lnTo>
                      <a:pt x="4" y="812"/>
                    </a:lnTo>
                    <a:lnTo>
                      <a:pt x="4" y="832"/>
                    </a:lnTo>
                    <a:lnTo>
                      <a:pt x="2" y="848"/>
                    </a:lnTo>
                    <a:lnTo>
                      <a:pt x="0" y="864"/>
                    </a:lnTo>
                    <a:lnTo>
                      <a:pt x="4" y="880"/>
                    </a:lnTo>
                    <a:lnTo>
                      <a:pt x="16" y="898"/>
                    </a:lnTo>
                    <a:lnTo>
                      <a:pt x="30" y="920"/>
                    </a:lnTo>
                    <a:lnTo>
                      <a:pt x="48" y="942"/>
                    </a:lnTo>
                    <a:lnTo>
                      <a:pt x="64" y="960"/>
                    </a:lnTo>
                    <a:lnTo>
                      <a:pt x="80" y="972"/>
                    </a:lnTo>
                    <a:lnTo>
                      <a:pt x="96" y="978"/>
                    </a:lnTo>
                    <a:lnTo>
                      <a:pt x="112" y="982"/>
                    </a:lnTo>
                    <a:lnTo>
                      <a:pt x="126" y="978"/>
                    </a:lnTo>
                    <a:lnTo>
                      <a:pt x="130" y="976"/>
                    </a:lnTo>
                    <a:lnTo>
                      <a:pt x="132" y="972"/>
                    </a:lnTo>
                    <a:lnTo>
                      <a:pt x="134" y="968"/>
                    </a:lnTo>
                    <a:lnTo>
                      <a:pt x="138" y="962"/>
                    </a:lnTo>
                    <a:lnTo>
                      <a:pt x="140" y="960"/>
                    </a:lnTo>
                    <a:lnTo>
                      <a:pt x="146" y="958"/>
                    </a:lnTo>
                    <a:lnTo>
                      <a:pt x="150" y="958"/>
                    </a:lnTo>
                    <a:lnTo>
                      <a:pt x="156" y="958"/>
                    </a:lnTo>
                    <a:lnTo>
                      <a:pt x="162" y="958"/>
                    </a:lnTo>
                    <a:lnTo>
                      <a:pt x="174" y="952"/>
                    </a:lnTo>
                    <a:lnTo>
                      <a:pt x="186" y="944"/>
                    </a:lnTo>
                    <a:lnTo>
                      <a:pt x="198" y="942"/>
                    </a:lnTo>
                    <a:lnTo>
                      <a:pt x="210" y="948"/>
                    </a:lnTo>
                    <a:lnTo>
                      <a:pt x="218" y="962"/>
                    </a:lnTo>
                    <a:lnTo>
                      <a:pt x="220" y="976"/>
                    </a:lnTo>
                    <a:lnTo>
                      <a:pt x="230" y="972"/>
                    </a:lnTo>
                    <a:lnTo>
                      <a:pt x="240" y="968"/>
                    </a:lnTo>
                    <a:lnTo>
                      <a:pt x="250" y="960"/>
                    </a:lnTo>
                    <a:lnTo>
                      <a:pt x="250" y="980"/>
                    </a:lnTo>
                    <a:lnTo>
                      <a:pt x="250" y="998"/>
                    </a:lnTo>
                    <a:lnTo>
                      <a:pt x="246" y="1018"/>
                    </a:lnTo>
                    <a:lnTo>
                      <a:pt x="244" y="1032"/>
                    </a:lnTo>
                    <a:lnTo>
                      <a:pt x="248" y="1044"/>
                    </a:lnTo>
                    <a:lnTo>
                      <a:pt x="254" y="1056"/>
                    </a:lnTo>
                    <a:lnTo>
                      <a:pt x="264" y="1072"/>
                    </a:lnTo>
                    <a:lnTo>
                      <a:pt x="270" y="1086"/>
                    </a:lnTo>
                    <a:lnTo>
                      <a:pt x="272" y="1096"/>
                    </a:lnTo>
                    <a:lnTo>
                      <a:pt x="270" y="1108"/>
                    </a:lnTo>
                    <a:lnTo>
                      <a:pt x="268" y="1120"/>
                    </a:lnTo>
                    <a:lnTo>
                      <a:pt x="268" y="1134"/>
                    </a:lnTo>
                    <a:lnTo>
                      <a:pt x="270" y="1154"/>
                    </a:lnTo>
                    <a:lnTo>
                      <a:pt x="272" y="1174"/>
                    </a:lnTo>
                    <a:lnTo>
                      <a:pt x="270" y="1194"/>
                    </a:lnTo>
                    <a:lnTo>
                      <a:pt x="272" y="1222"/>
                    </a:lnTo>
                    <a:lnTo>
                      <a:pt x="280" y="1254"/>
                    </a:lnTo>
                    <a:lnTo>
                      <a:pt x="290" y="1284"/>
                    </a:lnTo>
                    <a:lnTo>
                      <a:pt x="300" y="1314"/>
                    </a:lnTo>
                    <a:lnTo>
                      <a:pt x="310" y="1346"/>
                    </a:lnTo>
                    <a:lnTo>
                      <a:pt x="318" y="1380"/>
                    </a:lnTo>
                    <a:lnTo>
                      <a:pt x="322" y="1416"/>
                    </a:lnTo>
                    <a:lnTo>
                      <a:pt x="346" y="1412"/>
                    </a:lnTo>
                    <a:lnTo>
                      <a:pt x="366" y="1404"/>
                    </a:lnTo>
                    <a:lnTo>
                      <a:pt x="382" y="1394"/>
                    </a:lnTo>
                    <a:lnTo>
                      <a:pt x="400" y="1382"/>
                    </a:lnTo>
                    <a:lnTo>
                      <a:pt x="418" y="1370"/>
                    </a:lnTo>
                    <a:lnTo>
                      <a:pt x="424" y="1366"/>
                    </a:lnTo>
                    <a:lnTo>
                      <a:pt x="430" y="1364"/>
                    </a:lnTo>
                    <a:lnTo>
                      <a:pt x="436" y="1360"/>
                    </a:lnTo>
                    <a:lnTo>
                      <a:pt x="440" y="1358"/>
                    </a:lnTo>
                    <a:lnTo>
                      <a:pt x="442" y="1354"/>
                    </a:lnTo>
                    <a:lnTo>
                      <a:pt x="446" y="1350"/>
                    </a:lnTo>
                    <a:lnTo>
                      <a:pt x="448" y="1342"/>
                    </a:lnTo>
                    <a:lnTo>
                      <a:pt x="448" y="1326"/>
                    </a:lnTo>
                    <a:lnTo>
                      <a:pt x="446" y="1310"/>
                    </a:lnTo>
                    <a:lnTo>
                      <a:pt x="446" y="1294"/>
                    </a:lnTo>
                    <a:lnTo>
                      <a:pt x="458" y="1292"/>
                    </a:lnTo>
                    <a:lnTo>
                      <a:pt x="466" y="1286"/>
                    </a:lnTo>
                    <a:lnTo>
                      <a:pt x="468" y="1276"/>
                    </a:lnTo>
                    <a:lnTo>
                      <a:pt x="468" y="1264"/>
                    </a:lnTo>
                    <a:lnTo>
                      <a:pt x="466" y="1252"/>
                    </a:lnTo>
                    <a:lnTo>
                      <a:pt x="466" y="1240"/>
                    </a:lnTo>
                    <a:lnTo>
                      <a:pt x="468" y="1224"/>
                    </a:lnTo>
                    <a:lnTo>
                      <a:pt x="476" y="1214"/>
                    </a:lnTo>
                    <a:lnTo>
                      <a:pt x="486" y="1208"/>
                    </a:lnTo>
                    <a:lnTo>
                      <a:pt x="496" y="1204"/>
                    </a:lnTo>
                    <a:lnTo>
                      <a:pt x="508" y="1200"/>
                    </a:lnTo>
                    <a:lnTo>
                      <a:pt x="518" y="1192"/>
                    </a:lnTo>
                    <a:lnTo>
                      <a:pt x="526" y="1180"/>
                    </a:lnTo>
                    <a:lnTo>
                      <a:pt x="530" y="1160"/>
                    </a:lnTo>
                    <a:lnTo>
                      <a:pt x="526" y="1140"/>
                    </a:lnTo>
                    <a:lnTo>
                      <a:pt x="518" y="1118"/>
                    </a:lnTo>
                    <a:lnTo>
                      <a:pt x="508" y="1096"/>
                    </a:lnTo>
                    <a:lnTo>
                      <a:pt x="504" y="1076"/>
                    </a:lnTo>
                    <a:lnTo>
                      <a:pt x="506" y="1056"/>
                    </a:lnTo>
                    <a:lnTo>
                      <a:pt x="516" y="1038"/>
                    </a:lnTo>
                    <a:lnTo>
                      <a:pt x="530" y="1020"/>
                    </a:lnTo>
                    <a:lnTo>
                      <a:pt x="548" y="1002"/>
                    </a:lnTo>
                    <a:lnTo>
                      <a:pt x="564" y="986"/>
                    </a:lnTo>
                    <a:lnTo>
                      <a:pt x="580" y="970"/>
                    </a:lnTo>
                    <a:lnTo>
                      <a:pt x="586" y="960"/>
                    </a:lnTo>
                    <a:lnTo>
                      <a:pt x="596" y="948"/>
                    </a:lnTo>
                    <a:lnTo>
                      <a:pt x="606" y="932"/>
                    </a:lnTo>
                    <a:lnTo>
                      <a:pt x="616" y="918"/>
                    </a:lnTo>
                    <a:lnTo>
                      <a:pt x="620" y="904"/>
                    </a:lnTo>
                    <a:lnTo>
                      <a:pt x="618" y="892"/>
                    </a:lnTo>
                    <a:lnTo>
                      <a:pt x="608" y="884"/>
                    </a:lnTo>
                    <a:lnTo>
                      <a:pt x="594" y="882"/>
                    </a:lnTo>
                    <a:lnTo>
                      <a:pt x="580" y="886"/>
                    </a:lnTo>
                    <a:lnTo>
                      <a:pt x="564" y="892"/>
                    </a:lnTo>
                    <a:lnTo>
                      <a:pt x="550" y="894"/>
                    </a:lnTo>
                    <a:lnTo>
                      <a:pt x="536" y="890"/>
                    </a:lnTo>
                    <a:lnTo>
                      <a:pt x="534" y="888"/>
                    </a:lnTo>
                    <a:lnTo>
                      <a:pt x="532" y="884"/>
                    </a:lnTo>
                    <a:lnTo>
                      <a:pt x="530" y="878"/>
                    </a:lnTo>
                    <a:lnTo>
                      <a:pt x="530" y="874"/>
                    </a:lnTo>
                    <a:lnTo>
                      <a:pt x="528" y="870"/>
                    </a:lnTo>
                    <a:lnTo>
                      <a:pt x="524" y="862"/>
                    </a:lnTo>
                    <a:lnTo>
                      <a:pt x="518" y="856"/>
                    </a:lnTo>
                    <a:lnTo>
                      <a:pt x="514" y="850"/>
                    </a:lnTo>
                    <a:lnTo>
                      <a:pt x="504" y="830"/>
                    </a:lnTo>
                    <a:lnTo>
                      <a:pt x="496" y="810"/>
                    </a:lnTo>
                    <a:lnTo>
                      <a:pt x="488" y="794"/>
                    </a:lnTo>
                    <a:lnTo>
                      <a:pt x="478" y="780"/>
                    </a:lnTo>
                    <a:lnTo>
                      <a:pt x="468" y="766"/>
                    </a:lnTo>
                    <a:lnTo>
                      <a:pt x="462" y="742"/>
                    </a:lnTo>
                    <a:lnTo>
                      <a:pt x="456" y="718"/>
                    </a:lnTo>
                    <a:lnTo>
                      <a:pt x="446" y="694"/>
                    </a:lnTo>
                    <a:lnTo>
                      <a:pt x="458" y="688"/>
                    </a:lnTo>
                    <a:lnTo>
                      <a:pt x="468" y="690"/>
                    </a:lnTo>
                    <a:lnTo>
                      <a:pt x="474" y="698"/>
                    </a:lnTo>
                    <a:lnTo>
                      <a:pt x="480" y="708"/>
                    </a:lnTo>
                    <a:lnTo>
                      <a:pt x="484" y="720"/>
                    </a:lnTo>
                    <a:lnTo>
                      <a:pt x="502" y="750"/>
                    </a:lnTo>
                    <a:lnTo>
                      <a:pt x="518" y="780"/>
                    </a:lnTo>
                    <a:lnTo>
                      <a:pt x="520" y="788"/>
                    </a:lnTo>
                    <a:lnTo>
                      <a:pt x="520" y="794"/>
                    </a:lnTo>
                    <a:lnTo>
                      <a:pt x="520" y="800"/>
                    </a:lnTo>
                    <a:lnTo>
                      <a:pt x="522" y="806"/>
                    </a:lnTo>
                    <a:lnTo>
                      <a:pt x="524" y="810"/>
                    </a:lnTo>
                    <a:lnTo>
                      <a:pt x="526" y="814"/>
                    </a:lnTo>
                    <a:lnTo>
                      <a:pt x="528" y="818"/>
                    </a:lnTo>
                    <a:lnTo>
                      <a:pt x="532" y="824"/>
                    </a:lnTo>
                    <a:lnTo>
                      <a:pt x="540" y="850"/>
                    </a:lnTo>
                    <a:lnTo>
                      <a:pt x="548" y="876"/>
                    </a:lnTo>
                    <a:lnTo>
                      <a:pt x="590" y="856"/>
                    </a:lnTo>
                    <a:lnTo>
                      <a:pt x="634" y="830"/>
                    </a:lnTo>
                    <a:lnTo>
                      <a:pt x="672" y="800"/>
                    </a:lnTo>
                    <a:lnTo>
                      <a:pt x="684" y="790"/>
                    </a:lnTo>
                    <a:lnTo>
                      <a:pt x="692" y="778"/>
                    </a:lnTo>
                    <a:lnTo>
                      <a:pt x="694" y="766"/>
                    </a:lnTo>
                    <a:lnTo>
                      <a:pt x="686" y="752"/>
                    </a:lnTo>
                    <a:lnTo>
                      <a:pt x="678" y="746"/>
                    </a:lnTo>
                    <a:lnTo>
                      <a:pt x="670" y="742"/>
                    </a:lnTo>
                    <a:lnTo>
                      <a:pt x="664" y="740"/>
                    </a:lnTo>
                    <a:lnTo>
                      <a:pt x="660" y="732"/>
                    </a:lnTo>
                    <a:lnTo>
                      <a:pt x="656" y="720"/>
                    </a:lnTo>
                    <a:lnTo>
                      <a:pt x="652" y="718"/>
                    </a:lnTo>
                    <a:lnTo>
                      <a:pt x="646" y="718"/>
                    </a:lnTo>
                    <a:lnTo>
                      <a:pt x="644" y="718"/>
                    </a:lnTo>
                    <a:lnTo>
                      <a:pt x="642" y="720"/>
                    </a:lnTo>
                    <a:lnTo>
                      <a:pt x="638" y="724"/>
                    </a:lnTo>
                    <a:lnTo>
                      <a:pt x="636" y="728"/>
                    </a:lnTo>
                    <a:lnTo>
                      <a:pt x="634" y="732"/>
                    </a:lnTo>
                    <a:lnTo>
                      <a:pt x="632" y="734"/>
                    </a:lnTo>
                    <a:lnTo>
                      <a:pt x="630" y="738"/>
                    </a:lnTo>
                    <a:lnTo>
                      <a:pt x="626" y="740"/>
                    </a:lnTo>
                    <a:lnTo>
                      <a:pt x="612" y="726"/>
                    </a:lnTo>
                    <a:lnTo>
                      <a:pt x="596" y="712"/>
                    </a:lnTo>
                    <a:lnTo>
                      <a:pt x="584" y="696"/>
                    </a:lnTo>
                    <a:lnTo>
                      <a:pt x="576" y="676"/>
                    </a:lnTo>
                    <a:lnTo>
                      <a:pt x="590" y="672"/>
                    </a:lnTo>
                    <a:lnTo>
                      <a:pt x="600" y="676"/>
                    </a:lnTo>
                    <a:lnTo>
                      <a:pt x="608" y="684"/>
                    </a:lnTo>
                    <a:lnTo>
                      <a:pt x="614" y="694"/>
                    </a:lnTo>
                    <a:lnTo>
                      <a:pt x="620" y="704"/>
                    </a:lnTo>
                    <a:lnTo>
                      <a:pt x="630" y="710"/>
                    </a:lnTo>
                    <a:lnTo>
                      <a:pt x="642" y="712"/>
                    </a:lnTo>
                    <a:lnTo>
                      <a:pt x="656" y="708"/>
                    </a:lnTo>
                    <a:lnTo>
                      <a:pt x="668" y="706"/>
                    </a:lnTo>
                    <a:lnTo>
                      <a:pt x="672" y="720"/>
                    </a:lnTo>
                    <a:lnTo>
                      <a:pt x="680" y="726"/>
                    </a:lnTo>
                    <a:lnTo>
                      <a:pt x="690" y="728"/>
                    </a:lnTo>
                    <a:lnTo>
                      <a:pt x="704" y="726"/>
                    </a:lnTo>
                    <a:lnTo>
                      <a:pt x="718" y="724"/>
                    </a:lnTo>
                    <a:lnTo>
                      <a:pt x="730" y="724"/>
                    </a:lnTo>
                    <a:lnTo>
                      <a:pt x="736" y="724"/>
                    </a:lnTo>
                    <a:lnTo>
                      <a:pt x="740" y="726"/>
                    </a:lnTo>
                    <a:lnTo>
                      <a:pt x="742" y="726"/>
                    </a:lnTo>
                    <a:lnTo>
                      <a:pt x="744" y="726"/>
                    </a:lnTo>
                    <a:lnTo>
                      <a:pt x="744" y="728"/>
                    </a:lnTo>
                    <a:lnTo>
                      <a:pt x="744" y="730"/>
                    </a:lnTo>
                    <a:lnTo>
                      <a:pt x="746" y="732"/>
                    </a:lnTo>
                    <a:lnTo>
                      <a:pt x="748" y="736"/>
                    </a:lnTo>
                    <a:lnTo>
                      <a:pt x="750" y="742"/>
                    </a:lnTo>
                    <a:lnTo>
                      <a:pt x="760" y="752"/>
                    </a:lnTo>
                    <a:lnTo>
                      <a:pt x="772" y="760"/>
                    </a:lnTo>
                    <a:lnTo>
                      <a:pt x="786" y="760"/>
                    </a:lnTo>
                    <a:lnTo>
                      <a:pt x="786" y="766"/>
                    </a:lnTo>
                    <a:lnTo>
                      <a:pt x="784" y="770"/>
                    </a:lnTo>
                    <a:lnTo>
                      <a:pt x="780" y="774"/>
                    </a:lnTo>
                    <a:lnTo>
                      <a:pt x="776" y="776"/>
                    </a:lnTo>
                    <a:lnTo>
                      <a:pt x="780" y="780"/>
                    </a:lnTo>
                    <a:lnTo>
                      <a:pt x="786" y="784"/>
                    </a:lnTo>
                    <a:lnTo>
                      <a:pt x="792" y="784"/>
                    </a:lnTo>
                    <a:lnTo>
                      <a:pt x="800" y="786"/>
                    </a:lnTo>
                    <a:lnTo>
                      <a:pt x="800" y="810"/>
                    </a:lnTo>
                    <a:lnTo>
                      <a:pt x="804" y="834"/>
                    </a:lnTo>
                    <a:lnTo>
                      <a:pt x="812" y="858"/>
                    </a:lnTo>
                    <a:lnTo>
                      <a:pt x="822" y="874"/>
                    </a:lnTo>
                    <a:lnTo>
                      <a:pt x="832" y="892"/>
                    </a:lnTo>
                    <a:lnTo>
                      <a:pt x="840" y="910"/>
                    </a:lnTo>
                    <a:lnTo>
                      <a:pt x="844" y="928"/>
                    </a:lnTo>
                    <a:lnTo>
                      <a:pt x="848" y="926"/>
                    </a:lnTo>
                    <a:lnTo>
                      <a:pt x="852" y="924"/>
                    </a:lnTo>
                    <a:lnTo>
                      <a:pt x="854" y="922"/>
                    </a:lnTo>
                    <a:lnTo>
                      <a:pt x="858" y="916"/>
                    </a:lnTo>
                    <a:lnTo>
                      <a:pt x="856" y="928"/>
                    </a:lnTo>
                    <a:lnTo>
                      <a:pt x="858" y="938"/>
                    </a:lnTo>
                    <a:lnTo>
                      <a:pt x="864" y="950"/>
                    </a:lnTo>
                    <a:lnTo>
                      <a:pt x="874" y="958"/>
                    </a:lnTo>
                    <a:lnTo>
                      <a:pt x="876" y="942"/>
                    </a:lnTo>
                    <a:lnTo>
                      <a:pt x="872" y="926"/>
                    </a:lnTo>
                    <a:lnTo>
                      <a:pt x="866" y="910"/>
                    </a:lnTo>
                    <a:lnTo>
                      <a:pt x="864" y="890"/>
                    </a:lnTo>
                    <a:lnTo>
                      <a:pt x="864" y="870"/>
                    </a:lnTo>
                    <a:lnTo>
                      <a:pt x="866" y="850"/>
                    </a:lnTo>
                    <a:lnTo>
                      <a:pt x="866" y="836"/>
                    </a:lnTo>
                    <a:lnTo>
                      <a:pt x="870" y="830"/>
                    </a:lnTo>
                    <a:lnTo>
                      <a:pt x="874" y="826"/>
                    </a:lnTo>
                    <a:lnTo>
                      <a:pt x="884" y="824"/>
                    </a:lnTo>
                    <a:lnTo>
                      <a:pt x="896" y="818"/>
                    </a:lnTo>
                    <a:lnTo>
                      <a:pt x="908" y="806"/>
                    </a:lnTo>
                    <a:lnTo>
                      <a:pt x="918" y="792"/>
                    </a:lnTo>
                    <a:lnTo>
                      <a:pt x="930" y="780"/>
                    </a:lnTo>
                    <a:lnTo>
                      <a:pt x="932" y="776"/>
                    </a:lnTo>
                    <a:lnTo>
                      <a:pt x="938" y="772"/>
                    </a:lnTo>
                    <a:lnTo>
                      <a:pt x="944" y="766"/>
                    </a:lnTo>
                    <a:lnTo>
                      <a:pt x="948" y="762"/>
                    </a:lnTo>
                    <a:lnTo>
                      <a:pt x="954" y="758"/>
                    </a:lnTo>
                    <a:lnTo>
                      <a:pt x="958" y="756"/>
                    </a:lnTo>
                    <a:lnTo>
                      <a:pt x="964" y="754"/>
                    </a:lnTo>
                    <a:lnTo>
                      <a:pt x="968" y="754"/>
                    </a:lnTo>
                    <a:lnTo>
                      <a:pt x="970" y="754"/>
                    </a:lnTo>
                    <a:lnTo>
                      <a:pt x="972" y="756"/>
                    </a:lnTo>
                    <a:lnTo>
                      <a:pt x="974" y="760"/>
                    </a:lnTo>
                    <a:lnTo>
                      <a:pt x="974" y="762"/>
                    </a:lnTo>
                    <a:lnTo>
                      <a:pt x="974" y="766"/>
                    </a:lnTo>
                    <a:lnTo>
                      <a:pt x="974" y="772"/>
                    </a:lnTo>
                    <a:lnTo>
                      <a:pt x="974" y="776"/>
                    </a:lnTo>
                    <a:lnTo>
                      <a:pt x="976" y="780"/>
                    </a:lnTo>
                    <a:lnTo>
                      <a:pt x="982" y="792"/>
                    </a:lnTo>
                    <a:lnTo>
                      <a:pt x="988" y="800"/>
                    </a:lnTo>
                    <a:lnTo>
                      <a:pt x="994" y="810"/>
                    </a:lnTo>
                    <a:lnTo>
                      <a:pt x="998" y="820"/>
                    </a:lnTo>
                    <a:lnTo>
                      <a:pt x="996" y="834"/>
                    </a:lnTo>
                    <a:lnTo>
                      <a:pt x="1004" y="834"/>
                    </a:lnTo>
                    <a:lnTo>
                      <a:pt x="1012" y="832"/>
                    </a:lnTo>
                    <a:lnTo>
                      <a:pt x="1018" y="828"/>
                    </a:lnTo>
                    <a:lnTo>
                      <a:pt x="1020" y="850"/>
                    </a:lnTo>
                    <a:lnTo>
                      <a:pt x="1026" y="868"/>
                    </a:lnTo>
                    <a:lnTo>
                      <a:pt x="1032" y="888"/>
                    </a:lnTo>
                    <a:lnTo>
                      <a:pt x="1032" y="902"/>
                    </a:lnTo>
                    <a:lnTo>
                      <a:pt x="1032" y="916"/>
                    </a:lnTo>
                    <a:lnTo>
                      <a:pt x="1034" y="930"/>
                    </a:lnTo>
                    <a:lnTo>
                      <a:pt x="1038" y="936"/>
                    </a:lnTo>
                    <a:lnTo>
                      <a:pt x="1042" y="940"/>
                    </a:lnTo>
                    <a:lnTo>
                      <a:pt x="1048" y="946"/>
                    </a:lnTo>
                    <a:lnTo>
                      <a:pt x="1052" y="950"/>
                    </a:lnTo>
                    <a:lnTo>
                      <a:pt x="1054" y="956"/>
                    </a:lnTo>
                    <a:lnTo>
                      <a:pt x="1056" y="962"/>
                    </a:lnTo>
                    <a:lnTo>
                      <a:pt x="1056" y="970"/>
                    </a:lnTo>
                    <a:lnTo>
                      <a:pt x="1058" y="976"/>
                    </a:lnTo>
                    <a:lnTo>
                      <a:pt x="1058" y="980"/>
                    </a:lnTo>
                    <a:lnTo>
                      <a:pt x="1060" y="986"/>
                    </a:lnTo>
                    <a:lnTo>
                      <a:pt x="1062" y="990"/>
                    </a:lnTo>
                    <a:lnTo>
                      <a:pt x="1064" y="994"/>
                    </a:lnTo>
                    <a:lnTo>
                      <a:pt x="1068" y="996"/>
                    </a:lnTo>
                    <a:lnTo>
                      <a:pt x="1074" y="998"/>
                    </a:lnTo>
                    <a:lnTo>
                      <a:pt x="1080" y="996"/>
                    </a:lnTo>
                    <a:lnTo>
                      <a:pt x="1080" y="980"/>
                    </a:lnTo>
                    <a:lnTo>
                      <a:pt x="1074" y="966"/>
                    </a:lnTo>
                    <a:lnTo>
                      <a:pt x="1064" y="954"/>
                    </a:lnTo>
                    <a:lnTo>
                      <a:pt x="1054" y="942"/>
                    </a:lnTo>
                    <a:lnTo>
                      <a:pt x="1048" y="928"/>
                    </a:lnTo>
                    <a:lnTo>
                      <a:pt x="1042" y="908"/>
                    </a:lnTo>
                    <a:lnTo>
                      <a:pt x="1042" y="886"/>
                    </a:lnTo>
                    <a:lnTo>
                      <a:pt x="1044" y="866"/>
                    </a:lnTo>
                    <a:lnTo>
                      <a:pt x="1056" y="864"/>
                    </a:lnTo>
                    <a:lnTo>
                      <a:pt x="1066" y="870"/>
                    </a:lnTo>
                    <a:lnTo>
                      <a:pt x="1074" y="880"/>
                    </a:lnTo>
                    <a:lnTo>
                      <a:pt x="1080" y="894"/>
                    </a:lnTo>
                    <a:lnTo>
                      <a:pt x="1086" y="906"/>
                    </a:lnTo>
                    <a:lnTo>
                      <a:pt x="1090" y="918"/>
                    </a:lnTo>
                    <a:lnTo>
                      <a:pt x="1104" y="902"/>
                    </a:lnTo>
                    <a:lnTo>
                      <a:pt x="1114" y="884"/>
                    </a:lnTo>
                    <a:lnTo>
                      <a:pt x="1118" y="862"/>
                    </a:lnTo>
                    <a:lnTo>
                      <a:pt x="1112" y="842"/>
                    </a:lnTo>
                    <a:lnTo>
                      <a:pt x="1104" y="832"/>
                    </a:lnTo>
                    <a:lnTo>
                      <a:pt x="1096" y="824"/>
                    </a:lnTo>
                    <a:lnTo>
                      <a:pt x="1090" y="816"/>
                    </a:lnTo>
                    <a:lnTo>
                      <a:pt x="1090" y="804"/>
                    </a:lnTo>
                    <a:lnTo>
                      <a:pt x="1094" y="792"/>
                    </a:lnTo>
                    <a:lnTo>
                      <a:pt x="1104" y="782"/>
                    </a:lnTo>
                    <a:lnTo>
                      <a:pt x="1116" y="774"/>
                    </a:lnTo>
                    <a:lnTo>
                      <a:pt x="1128" y="768"/>
                    </a:lnTo>
                    <a:lnTo>
                      <a:pt x="1130" y="774"/>
                    </a:lnTo>
                    <a:lnTo>
                      <a:pt x="1128" y="784"/>
                    </a:lnTo>
                    <a:lnTo>
                      <a:pt x="1124" y="794"/>
                    </a:lnTo>
                    <a:lnTo>
                      <a:pt x="1120" y="804"/>
                    </a:lnTo>
                    <a:lnTo>
                      <a:pt x="1118" y="812"/>
                    </a:lnTo>
                    <a:lnTo>
                      <a:pt x="1118" y="818"/>
                    </a:lnTo>
                    <a:lnTo>
                      <a:pt x="1124" y="820"/>
                    </a:lnTo>
                    <a:lnTo>
                      <a:pt x="1134" y="818"/>
                    </a:lnTo>
                    <a:lnTo>
                      <a:pt x="1146" y="810"/>
                    </a:lnTo>
                    <a:lnTo>
                      <a:pt x="1148" y="800"/>
                    </a:lnTo>
                    <a:lnTo>
                      <a:pt x="1148" y="786"/>
                    </a:lnTo>
                    <a:lnTo>
                      <a:pt x="1148" y="774"/>
                    </a:lnTo>
                    <a:lnTo>
                      <a:pt x="1152" y="764"/>
                    </a:lnTo>
                    <a:lnTo>
                      <a:pt x="1160" y="756"/>
                    </a:lnTo>
                    <a:lnTo>
                      <a:pt x="1172" y="752"/>
                    </a:lnTo>
                    <a:lnTo>
                      <a:pt x="1184" y="750"/>
                    </a:lnTo>
                    <a:lnTo>
                      <a:pt x="1196" y="748"/>
                    </a:lnTo>
                    <a:lnTo>
                      <a:pt x="1208" y="742"/>
                    </a:lnTo>
                    <a:lnTo>
                      <a:pt x="1216" y="730"/>
                    </a:lnTo>
                    <a:lnTo>
                      <a:pt x="1218" y="716"/>
                    </a:lnTo>
                    <a:lnTo>
                      <a:pt x="1218" y="700"/>
                    </a:lnTo>
                    <a:lnTo>
                      <a:pt x="1224" y="688"/>
                    </a:lnTo>
                    <a:lnTo>
                      <a:pt x="1232" y="674"/>
                    </a:lnTo>
                    <a:lnTo>
                      <a:pt x="1232" y="660"/>
                    </a:lnTo>
                    <a:lnTo>
                      <a:pt x="1228" y="652"/>
                    </a:lnTo>
                    <a:lnTo>
                      <a:pt x="1222" y="644"/>
                    </a:lnTo>
                    <a:lnTo>
                      <a:pt x="1216" y="634"/>
                    </a:lnTo>
                    <a:lnTo>
                      <a:pt x="1212" y="624"/>
                    </a:lnTo>
                    <a:lnTo>
                      <a:pt x="1214" y="610"/>
                    </a:lnTo>
                    <a:lnTo>
                      <a:pt x="1222" y="598"/>
                    </a:lnTo>
                    <a:lnTo>
                      <a:pt x="1232" y="588"/>
                    </a:lnTo>
                    <a:lnTo>
                      <a:pt x="1222" y="586"/>
                    </a:lnTo>
                    <a:lnTo>
                      <a:pt x="1212" y="588"/>
                    </a:lnTo>
                    <a:lnTo>
                      <a:pt x="1204" y="590"/>
                    </a:lnTo>
                    <a:lnTo>
                      <a:pt x="1196" y="586"/>
                    </a:lnTo>
                    <a:lnTo>
                      <a:pt x="1194" y="576"/>
                    </a:lnTo>
                    <a:lnTo>
                      <a:pt x="1196" y="564"/>
                    </a:lnTo>
                    <a:lnTo>
                      <a:pt x="1206" y="552"/>
                    </a:lnTo>
                    <a:lnTo>
                      <a:pt x="1218" y="542"/>
                    </a:lnTo>
                    <a:lnTo>
                      <a:pt x="1230" y="536"/>
                    </a:lnTo>
                    <a:lnTo>
                      <a:pt x="1242" y="534"/>
                    </a:lnTo>
                    <a:lnTo>
                      <a:pt x="1242" y="542"/>
                    </a:lnTo>
                    <a:lnTo>
                      <a:pt x="1240" y="548"/>
                    </a:lnTo>
                    <a:lnTo>
                      <a:pt x="1236" y="556"/>
                    </a:lnTo>
                    <a:lnTo>
                      <a:pt x="1232" y="562"/>
                    </a:lnTo>
                    <a:lnTo>
                      <a:pt x="1238" y="562"/>
                    </a:lnTo>
                    <a:lnTo>
                      <a:pt x="1248" y="560"/>
                    </a:lnTo>
                    <a:lnTo>
                      <a:pt x="1256" y="558"/>
                    </a:lnTo>
                    <a:lnTo>
                      <a:pt x="1264" y="558"/>
                    </a:lnTo>
                    <a:lnTo>
                      <a:pt x="1270" y="560"/>
                    </a:lnTo>
                    <a:lnTo>
                      <a:pt x="1272" y="566"/>
                    </a:lnTo>
                    <a:lnTo>
                      <a:pt x="1268" y="578"/>
                    </a:lnTo>
                    <a:lnTo>
                      <a:pt x="1280" y="582"/>
                    </a:lnTo>
                    <a:lnTo>
                      <a:pt x="1282" y="590"/>
                    </a:lnTo>
                    <a:lnTo>
                      <a:pt x="1282" y="600"/>
                    </a:lnTo>
                    <a:lnTo>
                      <a:pt x="1276" y="610"/>
                    </a:lnTo>
                    <a:lnTo>
                      <a:pt x="1272" y="620"/>
                    </a:lnTo>
                    <a:lnTo>
                      <a:pt x="1270" y="628"/>
                    </a:lnTo>
                    <a:lnTo>
                      <a:pt x="1278" y="626"/>
                    </a:lnTo>
                    <a:lnTo>
                      <a:pt x="1284" y="624"/>
                    </a:lnTo>
                    <a:lnTo>
                      <a:pt x="1292" y="618"/>
                    </a:lnTo>
                    <a:lnTo>
                      <a:pt x="1296" y="610"/>
                    </a:lnTo>
                    <a:lnTo>
                      <a:pt x="1300" y="600"/>
                    </a:lnTo>
                    <a:lnTo>
                      <a:pt x="1300" y="592"/>
                    </a:lnTo>
                    <a:lnTo>
                      <a:pt x="1296" y="588"/>
                    </a:lnTo>
                    <a:lnTo>
                      <a:pt x="1290" y="580"/>
                    </a:lnTo>
                    <a:lnTo>
                      <a:pt x="1286" y="572"/>
                    </a:lnTo>
                    <a:lnTo>
                      <a:pt x="1284" y="562"/>
                    </a:lnTo>
                    <a:lnTo>
                      <a:pt x="1288" y="556"/>
                    </a:lnTo>
                    <a:lnTo>
                      <a:pt x="1294" y="550"/>
                    </a:lnTo>
                    <a:lnTo>
                      <a:pt x="1300" y="546"/>
                    </a:lnTo>
                    <a:lnTo>
                      <a:pt x="1306" y="536"/>
                    </a:lnTo>
                    <a:lnTo>
                      <a:pt x="1306" y="532"/>
                    </a:lnTo>
                    <a:lnTo>
                      <a:pt x="1306" y="528"/>
                    </a:lnTo>
                    <a:lnTo>
                      <a:pt x="1304" y="526"/>
                    </a:lnTo>
                    <a:lnTo>
                      <a:pt x="1304" y="522"/>
                    </a:lnTo>
                    <a:lnTo>
                      <a:pt x="1304" y="518"/>
                    </a:lnTo>
                    <a:lnTo>
                      <a:pt x="1306" y="514"/>
                    </a:lnTo>
                    <a:lnTo>
                      <a:pt x="1310" y="510"/>
                    </a:lnTo>
                    <a:lnTo>
                      <a:pt x="1314" y="506"/>
                    </a:lnTo>
                    <a:lnTo>
                      <a:pt x="1320" y="502"/>
                    </a:lnTo>
                    <a:lnTo>
                      <a:pt x="1326" y="500"/>
                    </a:lnTo>
                    <a:lnTo>
                      <a:pt x="1330" y="494"/>
                    </a:lnTo>
                    <a:lnTo>
                      <a:pt x="1330" y="500"/>
                    </a:lnTo>
                    <a:lnTo>
                      <a:pt x="1330" y="504"/>
                    </a:lnTo>
                    <a:lnTo>
                      <a:pt x="1334" y="508"/>
                    </a:lnTo>
                    <a:lnTo>
                      <a:pt x="1336" y="512"/>
                    </a:lnTo>
                    <a:lnTo>
                      <a:pt x="1340" y="516"/>
                    </a:lnTo>
                    <a:lnTo>
                      <a:pt x="1346" y="518"/>
                    </a:lnTo>
                    <a:lnTo>
                      <a:pt x="1352" y="502"/>
                    </a:lnTo>
                    <a:lnTo>
                      <a:pt x="1364" y="486"/>
                    </a:lnTo>
                    <a:lnTo>
                      <a:pt x="1376" y="472"/>
                    </a:lnTo>
                    <a:lnTo>
                      <a:pt x="1386" y="458"/>
                    </a:lnTo>
                    <a:lnTo>
                      <a:pt x="1394" y="442"/>
                    </a:lnTo>
                    <a:lnTo>
                      <a:pt x="1398" y="424"/>
                    </a:lnTo>
                    <a:lnTo>
                      <a:pt x="1398" y="410"/>
                    </a:lnTo>
                    <a:lnTo>
                      <a:pt x="1394" y="396"/>
                    </a:lnTo>
                    <a:lnTo>
                      <a:pt x="1388" y="386"/>
                    </a:lnTo>
                    <a:lnTo>
                      <a:pt x="1378" y="382"/>
                    </a:lnTo>
                    <a:lnTo>
                      <a:pt x="1364" y="384"/>
                    </a:lnTo>
                    <a:lnTo>
                      <a:pt x="1362" y="380"/>
                    </a:lnTo>
                    <a:lnTo>
                      <a:pt x="1360" y="376"/>
                    </a:lnTo>
                    <a:lnTo>
                      <a:pt x="1360" y="374"/>
                    </a:lnTo>
                    <a:lnTo>
                      <a:pt x="1356" y="374"/>
                    </a:lnTo>
                    <a:lnTo>
                      <a:pt x="1352" y="374"/>
                    </a:lnTo>
                    <a:lnTo>
                      <a:pt x="1346" y="374"/>
                    </a:lnTo>
                    <a:lnTo>
                      <a:pt x="1342" y="374"/>
                    </a:lnTo>
                    <a:lnTo>
                      <a:pt x="1338" y="374"/>
                    </a:lnTo>
                    <a:lnTo>
                      <a:pt x="1334" y="372"/>
                    </a:lnTo>
                    <a:lnTo>
                      <a:pt x="1332" y="370"/>
                    </a:lnTo>
                    <a:lnTo>
                      <a:pt x="1330" y="366"/>
                    </a:lnTo>
                    <a:lnTo>
                      <a:pt x="1330" y="362"/>
                    </a:lnTo>
                    <a:lnTo>
                      <a:pt x="1332" y="356"/>
                    </a:lnTo>
                    <a:lnTo>
                      <a:pt x="1340" y="350"/>
                    </a:lnTo>
                    <a:lnTo>
                      <a:pt x="1352" y="346"/>
                    </a:lnTo>
                    <a:lnTo>
                      <a:pt x="1366" y="344"/>
                    </a:lnTo>
                    <a:lnTo>
                      <a:pt x="1376" y="340"/>
                    </a:lnTo>
                    <a:lnTo>
                      <a:pt x="1384" y="334"/>
                    </a:lnTo>
                    <a:lnTo>
                      <a:pt x="1390" y="328"/>
                    </a:lnTo>
                    <a:lnTo>
                      <a:pt x="1396" y="320"/>
                    </a:lnTo>
                    <a:lnTo>
                      <a:pt x="1402" y="312"/>
                    </a:lnTo>
                    <a:lnTo>
                      <a:pt x="1424" y="294"/>
                    </a:lnTo>
                    <a:lnTo>
                      <a:pt x="1446" y="282"/>
                    </a:lnTo>
                    <a:lnTo>
                      <a:pt x="1472" y="278"/>
                    </a:lnTo>
                    <a:lnTo>
                      <a:pt x="1500" y="278"/>
                    </a:lnTo>
                    <a:lnTo>
                      <a:pt x="1498" y="290"/>
                    </a:lnTo>
                    <a:lnTo>
                      <a:pt x="1494" y="300"/>
                    </a:lnTo>
                    <a:lnTo>
                      <a:pt x="1508" y="300"/>
                    </a:lnTo>
                    <a:lnTo>
                      <a:pt x="1518" y="294"/>
                    </a:lnTo>
                    <a:lnTo>
                      <a:pt x="1524" y="284"/>
                    </a:lnTo>
                    <a:lnTo>
                      <a:pt x="1532" y="274"/>
                    </a:lnTo>
                    <a:lnTo>
                      <a:pt x="1540" y="264"/>
                    </a:lnTo>
                    <a:lnTo>
                      <a:pt x="1548" y="260"/>
                    </a:lnTo>
                    <a:lnTo>
                      <a:pt x="1560" y="258"/>
                    </a:lnTo>
                    <a:lnTo>
                      <a:pt x="1570" y="258"/>
                    </a:lnTo>
                    <a:lnTo>
                      <a:pt x="1578" y="262"/>
                    </a:lnTo>
                    <a:lnTo>
                      <a:pt x="1580" y="270"/>
                    </a:lnTo>
                    <a:lnTo>
                      <a:pt x="1588" y="258"/>
                    </a:lnTo>
                    <a:lnTo>
                      <a:pt x="1600" y="246"/>
                    </a:lnTo>
                    <a:lnTo>
                      <a:pt x="1614" y="242"/>
                    </a:lnTo>
                    <a:lnTo>
                      <a:pt x="1614" y="260"/>
                    </a:lnTo>
                    <a:lnTo>
                      <a:pt x="1608" y="274"/>
                    </a:lnTo>
                    <a:lnTo>
                      <a:pt x="1598" y="286"/>
                    </a:lnTo>
                    <a:lnTo>
                      <a:pt x="1584" y="296"/>
                    </a:lnTo>
                    <a:lnTo>
                      <a:pt x="1572" y="306"/>
                    </a:lnTo>
                    <a:lnTo>
                      <a:pt x="1560" y="316"/>
                    </a:lnTo>
                    <a:lnTo>
                      <a:pt x="1550" y="330"/>
                    </a:lnTo>
                    <a:lnTo>
                      <a:pt x="1540" y="358"/>
                    </a:lnTo>
                    <a:lnTo>
                      <a:pt x="1538" y="388"/>
                    </a:lnTo>
                    <a:lnTo>
                      <a:pt x="1544" y="420"/>
                    </a:lnTo>
                    <a:lnTo>
                      <a:pt x="1552" y="406"/>
                    </a:lnTo>
                    <a:lnTo>
                      <a:pt x="1560" y="390"/>
                    </a:lnTo>
                    <a:lnTo>
                      <a:pt x="1568" y="376"/>
                    </a:lnTo>
                    <a:lnTo>
                      <a:pt x="1574" y="372"/>
                    </a:lnTo>
                    <a:lnTo>
                      <a:pt x="1578" y="368"/>
                    </a:lnTo>
                    <a:lnTo>
                      <a:pt x="1584" y="364"/>
                    </a:lnTo>
                    <a:lnTo>
                      <a:pt x="1588" y="358"/>
                    </a:lnTo>
                    <a:lnTo>
                      <a:pt x="1592" y="352"/>
                    </a:lnTo>
                    <a:lnTo>
                      <a:pt x="1598" y="336"/>
                    </a:lnTo>
                    <a:lnTo>
                      <a:pt x="1602" y="322"/>
                    </a:lnTo>
                    <a:lnTo>
                      <a:pt x="1606" y="308"/>
                    </a:lnTo>
                    <a:lnTo>
                      <a:pt x="1614" y="296"/>
                    </a:lnTo>
                    <a:lnTo>
                      <a:pt x="1628" y="284"/>
                    </a:lnTo>
                    <a:lnTo>
                      <a:pt x="1632" y="284"/>
                    </a:lnTo>
                    <a:lnTo>
                      <a:pt x="1638" y="282"/>
                    </a:lnTo>
                    <a:lnTo>
                      <a:pt x="1644" y="282"/>
                    </a:lnTo>
                    <a:lnTo>
                      <a:pt x="1650" y="280"/>
                    </a:lnTo>
                    <a:lnTo>
                      <a:pt x="1654" y="280"/>
                    </a:lnTo>
                    <a:lnTo>
                      <a:pt x="1656" y="278"/>
                    </a:lnTo>
                    <a:lnTo>
                      <a:pt x="1658" y="278"/>
                    </a:lnTo>
                    <a:lnTo>
                      <a:pt x="1660" y="278"/>
                    </a:lnTo>
                    <a:lnTo>
                      <a:pt x="1662" y="278"/>
                    </a:lnTo>
                    <a:lnTo>
                      <a:pt x="1664" y="276"/>
                    </a:lnTo>
                    <a:lnTo>
                      <a:pt x="1666" y="274"/>
                    </a:lnTo>
                    <a:lnTo>
                      <a:pt x="1672" y="270"/>
                    </a:lnTo>
                    <a:lnTo>
                      <a:pt x="1688" y="256"/>
                    </a:lnTo>
                    <a:lnTo>
                      <a:pt x="1700" y="250"/>
                    </a:lnTo>
                    <a:lnTo>
                      <a:pt x="1714" y="248"/>
                    </a:lnTo>
                    <a:lnTo>
                      <a:pt x="1732" y="248"/>
                    </a:lnTo>
                    <a:lnTo>
                      <a:pt x="1732" y="242"/>
                    </a:lnTo>
                    <a:lnTo>
                      <a:pt x="1730" y="238"/>
                    </a:lnTo>
                    <a:lnTo>
                      <a:pt x="1728" y="232"/>
                    </a:lnTo>
                    <a:lnTo>
                      <a:pt x="1724" y="228"/>
                    </a:lnTo>
                    <a:lnTo>
                      <a:pt x="1736" y="226"/>
                    </a:lnTo>
                    <a:lnTo>
                      <a:pt x="1744" y="218"/>
                    </a:lnTo>
                    <a:lnTo>
                      <a:pt x="1746" y="208"/>
                    </a:lnTo>
                    <a:lnTo>
                      <a:pt x="1746" y="194"/>
                    </a:lnTo>
                    <a:lnTo>
                      <a:pt x="1752" y="194"/>
                    </a:lnTo>
                    <a:lnTo>
                      <a:pt x="1758" y="198"/>
                    </a:lnTo>
                    <a:lnTo>
                      <a:pt x="1764" y="202"/>
                    </a:lnTo>
                    <a:lnTo>
                      <a:pt x="1768" y="206"/>
                    </a:lnTo>
                    <a:lnTo>
                      <a:pt x="1774" y="210"/>
                    </a:lnTo>
                    <a:lnTo>
                      <a:pt x="1778" y="214"/>
                    </a:lnTo>
                    <a:lnTo>
                      <a:pt x="1792" y="204"/>
                    </a:lnTo>
                    <a:lnTo>
                      <a:pt x="1796" y="194"/>
                    </a:lnTo>
                    <a:lnTo>
                      <a:pt x="1790" y="184"/>
                    </a:lnTo>
                    <a:lnTo>
                      <a:pt x="1778" y="172"/>
                    </a:lnTo>
                    <a:lnTo>
                      <a:pt x="1764" y="162"/>
                    </a:lnTo>
                    <a:lnTo>
                      <a:pt x="1746" y="154"/>
                    </a:lnTo>
                    <a:lnTo>
                      <a:pt x="1728" y="146"/>
                    </a:lnTo>
                    <a:lnTo>
                      <a:pt x="1712" y="142"/>
                    </a:lnTo>
                    <a:lnTo>
                      <a:pt x="1702" y="140"/>
                    </a:lnTo>
                    <a:close/>
                    <a:moveTo>
                      <a:pt x="818" y="196"/>
                    </a:moveTo>
                    <a:lnTo>
                      <a:pt x="822" y="188"/>
                    </a:lnTo>
                    <a:lnTo>
                      <a:pt x="824" y="182"/>
                    </a:lnTo>
                    <a:lnTo>
                      <a:pt x="828" y="174"/>
                    </a:lnTo>
                    <a:lnTo>
                      <a:pt x="824" y="172"/>
                    </a:lnTo>
                    <a:lnTo>
                      <a:pt x="822" y="170"/>
                    </a:lnTo>
                    <a:lnTo>
                      <a:pt x="818" y="176"/>
                    </a:lnTo>
                    <a:lnTo>
                      <a:pt x="816" y="182"/>
                    </a:lnTo>
                    <a:lnTo>
                      <a:pt x="812" y="188"/>
                    </a:lnTo>
                    <a:lnTo>
                      <a:pt x="808" y="194"/>
                    </a:lnTo>
                    <a:lnTo>
                      <a:pt x="804" y="198"/>
                    </a:lnTo>
                    <a:lnTo>
                      <a:pt x="798" y="200"/>
                    </a:lnTo>
                    <a:lnTo>
                      <a:pt x="792" y="200"/>
                    </a:lnTo>
                    <a:lnTo>
                      <a:pt x="790" y="194"/>
                    </a:lnTo>
                    <a:lnTo>
                      <a:pt x="790" y="190"/>
                    </a:lnTo>
                    <a:lnTo>
                      <a:pt x="792" y="186"/>
                    </a:lnTo>
                    <a:lnTo>
                      <a:pt x="794" y="184"/>
                    </a:lnTo>
                    <a:lnTo>
                      <a:pt x="798" y="182"/>
                    </a:lnTo>
                    <a:lnTo>
                      <a:pt x="802" y="178"/>
                    </a:lnTo>
                    <a:lnTo>
                      <a:pt x="804" y="176"/>
                    </a:lnTo>
                    <a:lnTo>
                      <a:pt x="808" y="170"/>
                    </a:lnTo>
                    <a:lnTo>
                      <a:pt x="810" y="166"/>
                    </a:lnTo>
                    <a:lnTo>
                      <a:pt x="812" y="164"/>
                    </a:lnTo>
                    <a:lnTo>
                      <a:pt x="814" y="160"/>
                    </a:lnTo>
                    <a:lnTo>
                      <a:pt x="814" y="158"/>
                    </a:lnTo>
                    <a:lnTo>
                      <a:pt x="814" y="154"/>
                    </a:lnTo>
                    <a:lnTo>
                      <a:pt x="812" y="148"/>
                    </a:lnTo>
                    <a:lnTo>
                      <a:pt x="826" y="154"/>
                    </a:lnTo>
                    <a:lnTo>
                      <a:pt x="834" y="162"/>
                    </a:lnTo>
                    <a:lnTo>
                      <a:pt x="842" y="172"/>
                    </a:lnTo>
                    <a:lnTo>
                      <a:pt x="844" y="182"/>
                    </a:lnTo>
                    <a:lnTo>
                      <a:pt x="840" y="190"/>
                    </a:lnTo>
                    <a:lnTo>
                      <a:pt x="832" y="196"/>
                    </a:lnTo>
                    <a:lnTo>
                      <a:pt x="818" y="196"/>
                    </a:lnTo>
                    <a:close/>
                  </a:path>
                </a:pathLst>
              </a:custGeom>
              <a:grpFill/>
              <a:ln>
                <a:noFill/>
              </a:ln>
              <a:extLst>
                <a:ext uri="{91240B29-F687-4F45-9708-019B960494DF}">
                  <a14:hiddenLine xmlns:a14="http://schemas.microsoft.com/office/drawing/2010/main" w="0">
                    <a:solidFill>
                      <a:srgbClr val="F0F0F0"/>
                    </a:solidFill>
                    <a:prstDash val="solid"/>
                    <a:round/>
                    <a:headEnd/>
                    <a:tailEnd/>
                  </a14:hiddenLine>
                </a:ext>
              </a:extLst>
            </p:spPr>
            <p:txBody>
              <a:bodyPr/>
              <a:lstStyle/>
              <a:p>
                <a:endParaRPr lang="zh-TW" altLang="en-US">
                  <a:latin typeface="Arial Unicode MS" panose="020B0604020202020204" pitchFamily="34" charset="-120"/>
                  <a:ea typeface="文鼎圓體M" pitchFamily="34" charset="-120"/>
                </a:endParaRPr>
              </a:p>
            </p:txBody>
          </p:sp>
          <p:sp>
            <p:nvSpPr>
              <p:cNvPr id="119" name="Freeform 108"/>
              <p:cNvSpPr>
                <a:spLocks/>
              </p:cNvSpPr>
              <p:nvPr/>
            </p:nvSpPr>
            <p:spPr bwMode="gray">
              <a:xfrm>
                <a:off x="3910657" y="1942536"/>
                <a:ext cx="4349423" cy="3480072"/>
              </a:xfrm>
              <a:custGeom>
                <a:avLst/>
                <a:gdLst>
                  <a:gd name="T0" fmla="*/ 1638 w 1796"/>
                  <a:gd name="T1" fmla="*/ 154 h 1416"/>
                  <a:gd name="T2" fmla="*/ 1504 w 1796"/>
                  <a:gd name="T3" fmla="*/ 120 h 1416"/>
                  <a:gd name="T4" fmla="*/ 1376 w 1796"/>
                  <a:gd name="T5" fmla="*/ 112 h 1416"/>
                  <a:gd name="T6" fmla="*/ 1242 w 1796"/>
                  <a:gd name="T7" fmla="*/ 92 h 1416"/>
                  <a:gd name="T8" fmla="*/ 1160 w 1796"/>
                  <a:gd name="T9" fmla="*/ 66 h 1416"/>
                  <a:gd name="T10" fmla="*/ 1118 w 1796"/>
                  <a:gd name="T11" fmla="*/ 56 h 1416"/>
                  <a:gd name="T12" fmla="*/ 1006 w 1796"/>
                  <a:gd name="T13" fmla="*/ 40 h 1416"/>
                  <a:gd name="T14" fmla="*/ 876 w 1796"/>
                  <a:gd name="T15" fmla="*/ 80 h 1416"/>
                  <a:gd name="T16" fmla="*/ 892 w 1796"/>
                  <a:gd name="T17" fmla="*/ 146 h 1416"/>
                  <a:gd name="T18" fmla="*/ 852 w 1796"/>
                  <a:gd name="T19" fmla="*/ 92 h 1416"/>
                  <a:gd name="T20" fmla="*/ 824 w 1796"/>
                  <a:gd name="T21" fmla="*/ 88 h 1416"/>
                  <a:gd name="T22" fmla="*/ 764 w 1796"/>
                  <a:gd name="T23" fmla="*/ 148 h 1416"/>
                  <a:gd name="T24" fmla="*/ 646 w 1796"/>
                  <a:gd name="T25" fmla="*/ 152 h 1416"/>
                  <a:gd name="T26" fmla="*/ 544 w 1796"/>
                  <a:gd name="T27" fmla="*/ 164 h 1416"/>
                  <a:gd name="T28" fmla="*/ 502 w 1796"/>
                  <a:gd name="T29" fmla="*/ 220 h 1416"/>
                  <a:gd name="T30" fmla="*/ 474 w 1796"/>
                  <a:gd name="T31" fmla="*/ 134 h 1416"/>
                  <a:gd name="T32" fmla="*/ 320 w 1796"/>
                  <a:gd name="T33" fmla="*/ 128 h 1416"/>
                  <a:gd name="T34" fmla="*/ 250 w 1796"/>
                  <a:gd name="T35" fmla="*/ 220 h 1416"/>
                  <a:gd name="T36" fmla="*/ 210 w 1796"/>
                  <a:gd name="T37" fmla="*/ 304 h 1416"/>
                  <a:gd name="T38" fmla="*/ 286 w 1796"/>
                  <a:gd name="T39" fmla="*/ 344 h 1416"/>
                  <a:gd name="T40" fmla="*/ 310 w 1796"/>
                  <a:gd name="T41" fmla="*/ 224 h 1416"/>
                  <a:gd name="T42" fmla="*/ 376 w 1796"/>
                  <a:gd name="T43" fmla="*/ 218 h 1416"/>
                  <a:gd name="T44" fmla="*/ 432 w 1796"/>
                  <a:gd name="T45" fmla="*/ 278 h 1416"/>
                  <a:gd name="T46" fmla="*/ 408 w 1796"/>
                  <a:gd name="T47" fmla="*/ 292 h 1416"/>
                  <a:gd name="T48" fmla="*/ 340 w 1796"/>
                  <a:gd name="T49" fmla="*/ 354 h 1416"/>
                  <a:gd name="T50" fmla="*/ 196 w 1796"/>
                  <a:gd name="T51" fmla="*/ 402 h 1416"/>
                  <a:gd name="T52" fmla="*/ 152 w 1796"/>
                  <a:gd name="T53" fmla="*/ 506 h 1416"/>
                  <a:gd name="T54" fmla="*/ 76 w 1796"/>
                  <a:gd name="T55" fmla="*/ 580 h 1416"/>
                  <a:gd name="T56" fmla="*/ 240 w 1796"/>
                  <a:gd name="T57" fmla="*/ 500 h 1416"/>
                  <a:gd name="T58" fmla="*/ 282 w 1796"/>
                  <a:gd name="T59" fmla="*/ 594 h 1416"/>
                  <a:gd name="T60" fmla="*/ 292 w 1796"/>
                  <a:gd name="T61" fmla="*/ 474 h 1416"/>
                  <a:gd name="T62" fmla="*/ 378 w 1796"/>
                  <a:gd name="T63" fmla="*/ 578 h 1416"/>
                  <a:gd name="T64" fmla="*/ 402 w 1796"/>
                  <a:gd name="T65" fmla="*/ 586 h 1416"/>
                  <a:gd name="T66" fmla="*/ 376 w 1796"/>
                  <a:gd name="T67" fmla="*/ 660 h 1416"/>
                  <a:gd name="T68" fmla="*/ 194 w 1796"/>
                  <a:gd name="T69" fmla="*/ 590 h 1416"/>
                  <a:gd name="T70" fmla="*/ 68 w 1796"/>
                  <a:gd name="T71" fmla="*/ 658 h 1416"/>
                  <a:gd name="T72" fmla="*/ 112 w 1796"/>
                  <a:gd name="T73" fmla="*/ 982 h 1416"/>
                  <a:gd name="T74" fmla="*/ 250 w 1796"/>
                  <a:gd name="T75" fmla="*/ 960 h 1416"/>
                  <a:gd name="T76" fmla="*/ 300 w 1796"/>
                  <a:gd name="T77" fmla="*/ 1314 h 1416"/>
                  <a:gd name="T78" fmla="*/ 458 w 1796"/>
                  <a:gd name="T79" fmla="*/ 1292 h 1416"/>
                  <a:gd name="T80" fmla="*/ 516 w 1796"/>
                  <a:gd name="T81" fmla="*/ 1038 h 1416"/>
                  <a:gd name="T82" fmla="*/ 530 w 1796"/>
                  <a:gd name="T83" fmla="*/ 878 h 1416"/>
                  <a:gd name="T84" fmla="*/ 502 w 1796"/>
                  <a:gd name="T85" fmla="*/ 750 h 1416"/>
                  <a:gd name="T86" fmla="*/ 678 w 1796"/>
                  <a:gd name="T87" fmla="*/ 746 h 1416"/>
                  <a:gd name="T88" fmla="*/ 590 w 1796"/>
                  <a:gd name="T89" fmla="*/ 672 h 1416"/>
                  <a:gd name="T90" fmla="*/ 744 w 1796"/>
                  <a:gd name="T91" fmla="*/ 728 h 1416"/>
                  <a:gd name="T92" fmla="*/ 822 w 1796"/>
                  <a:gd name="T93" fmla="*/ 874 h 1416"/>
                  <a:gd name="T94" fmla="*/ 870 w 1796"/>
                  <a:gd name="T95" fmla="*/ 830 h 1416"/>
                  <a:gd name="T96" fmla="*/ 974 w 1796"/>
                  <a:gd name="T97" fmla="*/ 766 h 1416"/>
                  <a:gd name="T98" fmla="*/ 1042 w 1796"/>
                  <a:gd name="T99" fmla="*/ 940 h 1416"/>
                  <a:gd name="T100" fmla="*/ 1042 w 1796"/>
                  <a:gd name="T101" fmla="*/ 908 h 1416"/>
                  <a:gd name="T102" fmla="*/ 1116 w 1796"/>
                  <a:gd name="T103" fmla="*/ 774 h 1416"/>
                  <a:gd name="T104" fmla="*/ 1208 w 1796"/>
                  <a:gd name="T105" fmla="*/ 742 h 1416"/>
                  <a:gd name="T106" fmla="*/ 1196 w 1796"/>
                  <a:gd name="T107" fmla="*/ 564 h 1416"/>
                  <a:gd name="T108" fmla="*/ 1276 w 1796"/>
                  <a:gd name="T109" fmla="*/ 610 h 1416"/>
                  <a:gd name="T110" fmla="*/ 1304 w 1796"/>
                  <a:gd name="T111" fmla="*/ 526 h 1416"/>
                  <a:gd name="T112" fmla="*/ 1394 w 1796"/>
                  <a:gd name="T113" fmla="*/ 442 h 1416"/>
                  <a:gd name="T114" fmla="*/ 1332 w 1796"/>
                  <a:gd name="T115" fmla="*/ 356 h 1416"/>
                  <a:gd name="T116" fmla="*/ 1540 w 1796"/>
                  <a:gd name="T117" fmla="*/ 264 h 1416"/>
                  <a:gd name="T118" fmla="*/ 1552 w 1796"/>
                  <a:gd name="T119" fmla="*/ 406 h 1416"/>
                  <a:gd name="T120" fmla="*/ 1658 w 1796"/>
                  <a:gd name="T121" fmla="*/ 278 h 1416"/>
                  <a:gd name="T122" fmla="*/ 1758 w 1796"/>
                  <a:gd name="T123" fmla="*/ 198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96" h="1416">
                    <a:moveTo>
                      <a:pt x="1702" y="140"/>
                    </a:moveTo>
                    <a:lnTo>
                      <a:pt x="1696" y="138"/>
                    </a:lnTo>
                    <a:lnTo>
                      <a:pt x="1692" y="136"/>
                    </a:lnTo>
                    <a:lnTo>
                      <a:pt x="1686" y="136"/>
                    </a:lnTo>
                    <a:lnTo>
                      <a:pt x="1680" y="134"/>
                    </a:lnTo>
                    <a:lnTo>
                      <a:pt x="1676" y="134"/>
                    </a:lnTo>
                    <a:lnTo>
                      <a:pt x="1672" y="134"/>
                    </a:lnTo>
                    <a:lnTo>
                      <a:pt x="1668" y="138"/>
                    </a:lnTo>
                    <a:lnTo>
                      <a:pt x="1666" y="140"/>
                    </a:lnTo>
                    <a:lnTo>
                      <a:pt x="1666" y="144"/>
                    </a:lnTo>
                    <a:lnTo>
                      <a:pt x="1666" y="148"/>
                    </a:lnTo>
                    <a:lnTo>
                      <a:pt x="1666" y="150"/>
                    </a:lnTo>
                    <a:lnTo>
                      <a:pt x="1664" y="154"/>
                    </a:lnTo>
                    <a:lnTo>
                      <a:pt x="1664" y="156"/>
                    </a:lnTo>
                    <a:lnTo>
                      <a:pt x="1660" y="158"/>
                    </a:lnTo>
                    <a:lnTo>
                      <a:pt x="1654" y="160"/>
                    </a:lnTo>
                    <a:lnTo>
                      <a:pt x="1648" y="160"/>
                    </a:lnTo>
                    <a:lnTo>
                      <a:pt x="1642" y="158"/>
                    </a:lnTo>
                    <a:lnTo>
                      <a:pt x="1638" y="154"/>
                    </a:lnTo>
                    <a:lnTo>
                      <a:pt x="1632" y="152"/>
                    </a:lnTo>
                    <a:lnTo>
                      <a:pt x="1628" y="148"/>
                    </a:lnTo>
                    <a:lnTo>
                      <a:pt x="1622" y="146"/>
                    </a:lnTo>
                    <a:lnTo>
                      <a:pt x="1604" y="146"/>
                    </a:lnTo>
                    <a:lnTo>
                      <a:pt x="1590" y="152"/>
                    </a:lnTo>
                    <a:lnTo>
                      <a:pt x="1588" y="150"/>
                    </a:lnTo>
                    <a:lnTo>
                      <a:pt x="1584" y="146"/>
                    </a:lnTo>
                    <a:lnTo>
                      <a:pt x="1582" y="144"/>
                    </a:lnTo>
                    <a:lnTo>
                      <a:pt x="1580" y="140"/>
                    </a:lnTo>
                    <a:lnTo>
                      <a:pt x="1580" y="146"/>
                    </a:lnTo>
                    <a:lnTo>
                      <a:pt x="1580" y="154"/>
                    </a:lnTo>
                    <a:lnTo>
                      <a:pt x="1580" y="160"/>
                    </a:lnTo>
                    <a:lnTo>
                      <a:pt x="1570" y="146"/>
                    </a:lnTo>
                    <a:lnTo>
                      <a:pt x="1566" y="136"/>
                    </a:lnTo>
                    <a:lnTo>
                      <a:pt x="1560" y="128"/>
                    </a:lnTo>
                    <a:lnTo>
                      <a:pt x="1552" y="122"/>
                    </a:lnTo>
                    <a:lnTo>
                      <a:pt x="1536" y="118"/>
                    </a:lnTo>
                    <a:lnTo>
                      <a:pt x="1520" y="118"/>
                    </a:lnTo>
                    <a:lnTo>
                      <a:pt x="1504" y="120"/>
                    </a:lnTo>
                    <a:lnTo>
                      <a:pt x="1488" y="118"/>
                    </a:lnTo>
                    <a:lnTo>
                      <a:pt x="1476" y="114"/>
                    </a:lnTo>
                    <a:lnTo>
                      <a:pt x="1470" y="102"/>
                    </a:lnTo>
                    <a:lnTo>
                      <a:pt x="1472" y="100"/>
                    </a:lnTo>
                    <a:lnTo>
                      <a:pt x="1474" y="98"/>
                    </a:lnTo>
                    <a:lnTo>
                      <a:pt x="1476" y="96"/>
                    </a:lnTo>
                    <a:lnTo>
                      <a:pt x="1462" y="98"/>
                    </a:lnTo>
                    <a:lnTo>
                      <a:pt x="1450" y="108"/>
                    </a:lnTo>
                    <a:lnTo>
                      <a:pt x="1442" y="118"/>
                    </a:lnTo>
                    <a:lnTo>
                      <a:pt x="1442" y="112"/>
                    </a:lnTo>
                    <a:lnTo>
                      <a:pt x="1440" y="106"/>
                    </a:lnTo>
                    <a:lnTo>
                      <a:pt x="1440" y="100"/>
                    </a:lnTo>
                    <a:lnTo>
                      <a:pt x="1428" y="98"/>
                    </a:lnTo>
                    <a:lnTo>
                      <a:pt x="1416" y="96"/>
                    </a:lnTo>
                    <a:lnTo>
                      <a:pt x="1402" y="96"/>
                    </a:lnTo>
                    <a:lnTo>
                      <a:pt x="1390" y="96"/>
                    </a:lnTo>
                    <a:lnTo>
                      <a:pt x="1380" y="98"/>
                    </a:lnTo>
                    <a:lnTo>
                      <a:pt x="1376" y="104"/>
                    </a:lnTo>
                    <a:lnTo>
                      <a:pt x="1376" y="112"/>
                    </a:lnTo>
                    <a:lnTo>
                      <a:pt x="1386" y="122"/>
                    </a:lnTo>
                    <a:lnTo>
                      <a:pt x="1374" y="126"/>
                    </a:lnTo>
                    <a:lnTo>
                      <a:pt x="1368" y="124"/>
                    </a:lnTo>
                    <a:lnTo>
                      <a:pt x="1362" y="120"/>
                    </a:lnTo>
                    <a:lnTo>
                      <a:pt x="1358" y="114"/>
                    </a:lnTo>
                    <a:lnTo>
                      <a:pt x="1354" y="106"/>
                    </a:lnTo>
                    <a:lnTo>
                      <a:pt x="1346" y="104"/>
                    </a:lnTo>
                    <a:lnTo>
                      <a:pt x="1340" y="102"/>
                    </a:lnTo>
                    <a:lnTo>
                      <a:pt x="1334" y="104"/>
                    </a:lnTo>
                    <a:lnTo>
                      <a:pt x="1330" y="106"/>
                    </a:lnTo>
                    <a:lnTo>
                      <a:pt x="1328" y="110"/>
                    </a:lnTo>
                    <a:lnTo>
                      <a:pt x="1324" y="116"/>
                    </a:lnTo>
                    <a:lnTo>
                      <a:pt x="1322" y="120"/>
                    </a:lnTo>
                    <a:lnTo>
                      <a:pt x="1320" y="126"/>
                    </a:lnTo>
                    <a:lnTo>
                      <a:pt x="1318" y="130"/>
                    </a:lnTo>
                    <a:lnTo>
                      <a:pt x="1296" y="116"/>
                    </a:lnTo>
                    <a:lnTo>
                      <a:pt x="1274" y="104"/>
                    </a:lnTo>
                    <a:lnTo>
                      <a:pt x="1248" y="94"/>
                    </a:lnTo>
                    <a:lnTo>
                      <a:pt x="1242" y="92"/>
                    </a:lnTo>
                    <a:lnTo>
                      <a:pt x="1238" y="94"/>
                    </a:lnTo>
                    <a:lnTo>
                      <a:pt x="1234" y="94"/>
                    </a:lnTo>
                    <a:lnTo>
                      <a:pt x="1228" y="92"/>
                    </a:lnTo>
                    <a:lnTo>
                      <a:pt x="1224" y="90"/>
                    </a:lnTo>
                    <a:lnTo>
                      <a:pt x="1222" y="86"/>
                    </a:lnTo>
                    <a:lnTo>
                      <a:pt x="1218" y="82"/>
                    </a:lnTo>
                    <a:lnTo>
                      <a:pt x="1216" y="78"/>
                    </a:lnTo>
                    <a:lnTo>
                      <a:pt x="1212" y="76"/>
                    </a:lnTo>
                    <a:lnTo>
                      <a:pt x="1206" y="76"/>
                    </a:lnTo>
                    <a:lnTo>
                      <a:pt x="1200" y="76"/>
                    </a:lnTo>
                    <a:lnTo>
                      <a:pt x="1196" y="76"/>
                    </a:lnTo>
                    <a:lnTo>
                      <a:pt x="1190" y="76"/>
                    </a:lnTo>
                    <a:lnTo>
                      <a:pt x="1186" y="74"/>
                    </a:lnTo>
                    <a:lnTo>
                      <a:pt x="1184" y="72"/>
                    </a:lnTo>
                    <a:lnTo>
                      <a:pt x="1180" y="68"/>
                    </a:lnTo>
                    <a:lnTo>
                      <a:pt x="1176" y="64"/>
                    </a:lnTo>
                    <a:lnTo>
                      <a:pt x="1172" y="62"/>
                    </a:lnTo>
                    <a:lnTo>
                      <a:pt x="1168" y="62"/>
                    </a:lnTo>
                    <a:lnTo>
                      <a:pt x="1160" y="66"/>
                    </a:lnTo>
                    <a:lnTo>
                      <a:pt x="1154" y="76"/>
                    </a:lnTo>
                    <a:lnTo>
                      <a:pt x="1152" y="86"/>
                    </a:lnTo>
                    <a:lnTo>
                      <a:pt x="1152" y="96"/>
                    </a:lnTo>
                    <a:lnTo>
                      <a:pt x="1146" y="92"/>
                    </a:lnTo>
                    <a:lnTo>
                      <a:pt x="1140" y="88"/>
                    </a:lnTo>
                    <a:lnTo>
                      <a:pt x="1136" y="82"/>
                    </a:lnTo>
                    <a:lnTo>
                      <a:pt x="1132" y="76"/>
                    </a:lnTo>
                    <a:lnTo>
                      <a:pt x="1108" y="90"/>
                    </a:lnTo>
                    <a:lnTo>
                      <a:pt x="1082" y="96"/>
                    </a:lnTo>
                    <a:lnTo>
                      <a:pt x="1084" y="90"/>
                    </a:lnTo>
                    <a:lnTo>
                      <a:pt x="1086" y="84"/>
                    </a:lnTo>
                    <a:lnTo>
                      <a:pt x="1088" y="82"/>
                    </a:lnTo>
                    <a:lnTo>
                      <a:pt x="1092" y="78"/>
                    </a:lnTo>
                    <a:lnTo>
                      <a:pt x="1096" y="76"/>
                    </a:lnTo>
                    <a:lnTo>
                      <a:pt x="1100" y="74"/>
                    </a:lnTo>
                    <a:lnTo>
                      <a:pt x="1104" y="70"/>
                    </a:lnTo>
                    <a:lnTo>
                      <a:pt x="1110" y="66"/>
                    </a:lnTo>
                    <a:lnTo>
                      <a:pt x="1114" y="60"/>
                    </a:lnTo>
                    <a:lnTo>
                      <a:pt x="1118" y="56"/>
                    </a:lnTo>
                    <a:lnTo>
                      <a:pt x="1122" y="52"/>
                    </a:lnTo>
                    <a:lnTo>
                      <a:pt x="1138" y="42"/>
                    </a:lnTo>
                    <a:lnTo>
                      <a:pt x="1154" y="38"/>
                    </a:lnTo>
                    <a:lnTo>
                      <a:pt x="1172" y="36"/>
                    </a:lnTo>
                    <a:lnTo>
                      <a:pt x="1160" y="28"/>
                    </a:lnTo>
                    <a:lnTo>
                      <a:pt x="1150" y="18"/>
                    </a:lnTo>
                    <a:lnTo>
                      <a:pt x="1138" y="12"/>
                    </a:lnTo>
                    <a:lnTo>
                      <a:pt x="1126" y="14"/>
                    </a:lnTo>
                    <a:lnTo>
                      <a:pt x="1114" y="18"/>
                    </a:lnTo>
                    <a:lnTo>
                      <a:pt x="1102" y="20"/>
                    </a:lnTo>
                    <a:lnTo>
                      <a:pt x="1094" y="14"/>
                    </a:lnTo>
                    <a:lnTo>
                      <a:pt x="1088" y="6"/>
                    </a:lnTo>
                    <a:lnTo>
                      <a:pt x="1082" y="0"/>
                    </a:lnTo>
                    <a:lnTo>
                      <a:pt x="1066" y="4"/>
                    </a:lnTo>
                    <a:lnTo>
                      <a:pt x="1052" y="12"/>
                    </a:lnTo>
                    <a:lnTo>
                      <a:pt x="1038" y="22"/>
                    </a:lnTo>
                    <a:lnTo>
                      <a:pt x="1030" y="26"/>
                    </a:lnTo>
                    <a:lnTo>
                      <a:pt x="1018" y="32"/>
                    </a:lnTo>
                    <a:lnTo>
                      <a:pt x="1006" y="40"/>
                    </a:lnTo>
                    <a:lnTo>
                      <a:pt x="1008" y="32"/>
                    </a:lnTo>
                    <a:lnTo>
                      <a:pt x="1010" y="24"/>
                    </a:lnTo>
                    <a:lnTo>
                      <a:pt x="1014" y="18"/>
                    </a:lnTo>
                    <a:lnTo>
                      <a:pt x="1000" y="18"/>
                    </a:lnTo>
                    <a:lnTo>
                      <a:pt x="980" y="20"/>
                    </a:lnTo>
                    <a:lnTo>
                      <a:pt x="962" y="24"/>
                    </a:lnTo>
                    <a:lnTo>
                      <a:pt x="946" y="30"/>
                    </a:lnTo>
                    <a:lnTo>
                      <a:pt x="932" y="36"/>
                    </a:lnTo>
                    <a:lnTo>
                      <a:pt x="916" y="38"/>
                    </a:lnTo>
                    <a:lnTo>
                      <a:pt x="918" y="42"/>
                    </a:lnTo>
                    <a:lnTo>
                      <a:pt x="922" y="46"/>
                    </a:lnTo>
                    <a:lnTo>
                      <a:pt x="928" y="50"/>
                    </a:lnTo>
                    <a:lnTo>
                      <a:pt x="932" y="52"/>
                    </a:lnTo>
                    <a:lnTo>
                      <a:pt x="938" y="54"/>
                    </a:lnTo>
                    <a:lnTo>
                      <a:pt x="932" y="60"/>
                    </a:lnTo>
                    <a:lnTo>
                      <a:pt x="920" y="66"/>
                    </a:lnTo>
                    <a:lnTo>
                      <a:pt x="902" y="70"/>
                    </a:lnTo>
                    <a:lnTo>
                      <a:pt x="886" y="74"/>
                    </a:lnTo>
                    <a:lnTo>
                      <a:pt x="876" y="80"/>
                    </a:lnTo>
                    <a:lnTo>
                      <a:pt x="880" y="82"/>
                    </a:lnTo>
                    <a:lnTo>
                      <a:pt x="884" y="84"/>
                    </a:lnTo>
                    <a:lnTo>
                      <a:pt x="890" y="88"/>
                    </a:lnTo>
                    <a:lnTo>
                      <a:pt x="894" y="90"/>
                    </a:lnTo>
                    <a:lnTo>
                      <a:pt x="896" y="94"/>
                    </a:lnTo>
                    <a:lnTo>
                      <a:pt x="898" y="98"/>
                    </a:lnTo>
                    <a:lnTo>
                      <a:pt x="898" y="102"/>
                    </a:lnTo>
                    <a:lnTo>
                      <a:pt x="894" y="106"/>
                    </a:lnTo>
                    <a:lnTo>
                      <a:pt x="886" y="110"/>
                    </a:lnTo>
                    <a:lnTo>
                      <a:pt x="888" y="114"/>
                    </a:lnTo>
                    <a:lnTo>
                      <a:pt x="890" y="120"/>
                    </a:lnTo>
                    <a:lnTo>
                      <a:pt x="894" y="124"/>
                    </a:lnTo>
                    <a:lnTo>
                      <a:pt x="898" y="126"/>
                    </a:lnTo>
                    <a:lnTo>
                      <a:pt x="902" y="128"/>
                    </a:lnTo>
                    <a:lnTo>
                      <a:pt x="904" y="134"/>
                    </a:lnTo>
                    <a:lnTo>
                      <a:pt x="902" y="140"/>
                    </a:lnTo>
                    <a:lnTo>
                      <a:pt x="900" y="144"/>
                    </a:lnTo>
                    <a:lnTo>
                      <a:pt x="896" y="146"/>
                    </a:lnTo>
                    <a:lnTo>
                      <a:pt x="892" y="146"/>
                    </a:lnTo>
                    <a:lnTo>
                      <a:pt x="888" y="146"/>
                    </a:lnTo>
                    <a:lnTo>
                      <a:pt x="884" y="144"/>
                    </a:lnTo>
                    <a:lnTo>
                      <a:pt x="878" y="140"/>
                    </a:lnTo>
                    <a:lnTo>
                      <a:pt x="874" y="136"/>
                    </a:lnTo>
                    <a:lnTo>
                      <a:pt x="872" y="132"/>
                    </a:lnTo>
                    <a:lnTo>
                      <a:pt x="870" y="126"/>
                    </a:lnTo>
                    <a:lnTo>
                      <a:pt x="872" y="122"/>
                    </a:lnTo>
                    <a:lnTo>
                      <a:pt x="872" y="118"/>
                    </a:lnTo>
                    <a:lnTo>
                      <a:pt x="876" y="116"/>
                    </a:lnTo>
                    <a:lnTo>
                      <a:pt x="878" y="114"/>
                    </a:lnTo>
                    <a:lnTo>
                      <a:pt x="880" y="112"/>
                    </a:lnTo>
                    <a:lnTo>
                      <a:pt x="880" y="108"/>
                    </a:lnTo>
                    <a:lnTo>
                      <a:pt x="880" y="104"/>
                    </a:lnTo>
                    <a:lnTo>
                      <a:pt x="876" y="100"/>
                    </a:lnTo>
                    <a:lnTo>
                      <a:pt x="870" y="96"/>
                    </a:lnTo>
                    <a:lnTo>
                      <a:pt x="864" y="94"/>
                    </a:lnTo>
                    <a:lnTo>
                      <a:pt x="858" y="92"/>
                    </a:lnTo>
                    <a:lnTo>
                      <a:pt x="852" y="90"/>
                    </a:lnTo>
                    <a:lnTo>
                      <a:pt x="852" y="92"/>
                    </a:lnTo>
                    <a:lnTo>
                      <a:pt x="850" y="96"/>
                    </a:lnTo>
                    <a:lnTo>
                      <a:pt x="848" y="100"/>
                    </a:lnTo>
                    <a:lnTo>
                      <a:pt x="848" y="104"/>
                    </a:lnTo>
                    <a:lnTo>
                      <a:pt x="844" y="104"/>
                    </a:lnTo>
                    <a:lnTo>
                      <a:pt x="842" y="102"/>
                    </a:lnTo>
                    <a:lnTo>
                      <a:pt x="846" y="106"/>
                    </a:lnTo>
                    <a:lnTo>
                      <a:pt x="850" y="108"/>
                    </a:lnTo>
                    <a:lnTo>
                      <a:pt x="850" y="114"/>
                    </a:lnTo>
                    <a:lnTo>
                      <a:pt x="850" y="118"/>
                    </a:lnTo>
                    <a:lnTo>
                      <a:pt x="840" y="120"/>
                    </a:lnTo>
                    <a:lnTo>
                      <a:pt x="830" y="118"/>
                    </a:lnTo>
                    <a:lnTo>
                      <a:pt x="822" y="114"/>
                    </a:lnTo>
                    <a:lnTo>
                      <a:pt x="816" y="108"/>
                    </a:lnTo>
                    <a:lnTo>
                      <a:pt x="816" y="104"/>
                    </a:lnTo>
                    <a:lnTo>
                      <a:pt x="816" y="102"/>
                    </a:lnTo>
                    <a:lnTo>
                      <a:pt x="818" y="98"/>
                    </a:lnTo>
                    <a:lnTo>
                      <a:pt x="820" y="96"/>
                    </a:lnTo>
                    <a:lnTo>
                      <a:pt x="822" y="92"/>
                    </a:lnTo>
                    <a:lnTo>
                      <a:pt x="824" y="88"/>
                    </a:lnTo>
                    <a:lnTo>
                      <a:pt x="824" y="86"/>
                    </a:lnTo>
                    <a:lnTo>
                      <a:pt x="824" y="82"/>
                    </a:lnTo>
                    <a:lnTo>
                      <a:pt x="822" y="82"/>
                    </a:lnTo>
                    <a:lnTo>
                      <a:pt x="818" y="80"/>
                    </a:lnTo>
                    <a:lnTo>
                      <a:pt x="812" y="80"/>
                    </a:lnTo>
                    <a:lnTo>
                      <a:pt x="806" y="100"/>
                    </a:lnTo>
                    <a:lnTo>
                      <a:pt x="804" y="126"/>
                    </a:lnTo>
                    <a:lnTo>
                      <a:pt x="796" y="114"/>
                    </a:lnTo>
                    <a:lnTo>
                      <a:pt x="792" y="100"/>
                    </a:lnTo>
                    <a:lnTo>
                      <a:pt x="790" y="90"/>
                    </a:lnTo>
                    <a:lnTo>
                      <a:pt x="794" y="78"/>
                    </a:lnTo>
                    <a:lnTo>
                      <a:pt x="780" y="76"/>
                    </a:lnTo>
                    <a:lnTo>
                      <a:pt x="768" y="82"/>
                    </a:lnTo>
                    <a:lnTo>
                      <a:pt x="760" y="92"/>
                    </a:lnTo>
                    <a:lnTo>
                      <a:pt x="754" y="106"/>
                    </a:lnTo>
                    <a:lnTo>
                      <a:pt x="752" y="120"/>
                    </a:lnTo>
                    <a:lnTo>
                      <a:pt x="754" y="128"/>
                    </a:lnTo>
                    <a:lnTo>
                      <a:pt x="760" y="138"/>
                    </a:lnTo>
                    <a:lnTo>
                      <a:pt x="764" y="148"/>
                    </a:lnTo>
                    <a:lnTo>
                      <a:pt x="766" y="156"/>
                    </a:lnTo>
                    <a:lnTo>
                      <a:pt x="762" y="164"/>
                    </a:lnTo>
                    <a:lnTo>
                      <a:pt x="750" y="166"/>
                    </a:lnTo>
                    <a:lnTo>
                      <a:pt x="740" y="160"/>
                    </a:lnTo>
                    <a:lnTo>
                      <a:pt x="730" y="150"/>
                    </a:lnTo>
                    <a:lnTo>
                      <a:pt x="722" y="142"/>
                    </a:lnTo>
                    <a:lnTo>
                      <a:pt x="712" y="138"/>
                    </a:lnTo>
                    <a:lnTo>
                      <a:pt x="704" y="136"/>
                    </a:lnTo>
                    <a:lnTo>
                      <a:pt x="694" y="136"/>
                    </a:lnTo>
                    <a:lnTo>
                      <a:pt x="696" y="140"/>
                    </a:lnTo>
                    <a:lnTo>
                      <a:pt x="696" y="144"/>
                    </a:lnTo>
                    <a:lnTo>
                      <a:pt x="696" y="150"/>
                    </a:lnTo>
                    <a:lnTo>
                      <a:pt x="692" y="158"/>
                    </a:lnTo>
                    <a:lnTo>
                      <a:pt x="684" y="162"/>
                    </a:lnTo>
                    <a:lnTo>
                      <a:pt x="678" y="160"/>
                    </a:lnTo>
                    <a:lnTo>
                      <a:pt x="668" y="156"/>
                    </a:lnTo>
                    <a:lnTo>
                      <a:pt x="660" y="152"/>
                    </a:lnTo>
                    <a:lnTo>
                      <a:pt x="652" y="150"/>
                    </a:lnTo>
                    <a:lnTo>
                      <a:pt x="646" y="152"/>
                    </a:lnTo>
                    <a:lnTo>
                      <a:pt x="638" y="154"/>
                    </a:lnTo>
                    <a:lnTo>
                      <a:pt x="632" y="158"/>
                    </a:lnTo>
                    <a:lnTo>
                      <a:pt x="626" y="162"/>
                    </a:lnTo>
                    <a:lnTo>
                      <a:pt x="628" y="158"/>
                    </a:lnTo>
                    <a:lnTo>
                      <a:pt x="630" y="152"/>
                    </a:lnTo>
                    <a:lnTo>
                      <a:pt x="634" y="148"/>
                    </a:lnTo>
                    <a:lnTo>
                      <a:pt x="618" y="150"/>
                    </a:lnTo>
                    <a:lnTo>
                      <a:pt x="604" y="160"/>
                    </a:lnTo>
                    <a:lnTo>
                      <a:pt x="588" y="174"/>
                    </a:lnTo>
                    <a:lnTo>
                      <a:pt x="572" y="186"/>
                    </a:lnTo>
                    <a:lnTo>
                      <a:pt x="558" y="188"/>
                    </a:lnTo>
                    <a:lnTo>
                      <a:pt x="558" y="182"/>
                    </a:lnTo>
                    <a:lnTo>
                      <a:pt x="560" y="174"/>
                    </a:lnTo>
                    <a:lnTo>
                      <a:pt x="566" y="168"/>
                    </a:lnTo>
                    <a:lnTo>
                      <a:pt x="562" y="162"/>
                    </a:lnTo>
                    <a:lnTo>
                      <a:pt x="558" y="160"/>
                    </a:lnTo>
                    <a:lnTo>
                      <a:pt x="552" y="158"/>
                    </a:lnTo>
                    <a:lnTo>
                      <a:pt x="546" y="158"/>
                    </a:lnTo>
                    <a:lnTo>
                      <a:pt x="544" y="164"/>
                    </a:lnTo>
                    <a:lnTo>
                      <a:pt x="542" y="170"/>
                    </a:lnTo>
                    <a:lnTo>
                      <a:pt x="542" y="174"/>
                    </a:lnTo>
                    <a:lnTo>
                      <a:pt x="540" y="180"/>
                    </a:lnTo>
                    <a:lnTo>
                      <a:pt x="538" y="184"/>
                    </a:lnTo>
                    <a:lnTo>
                      <a:pt x="534" y="188"/>
                    </a:lnTo>
                    <a:lnTo>
                      <a:pt x="536" y="192"/>
                    </a:lnTo>
                    <a:lnTo>
                      <a:pt x="536" y="196"/>
                    </a:lnTo>
                    <a:lnTo>
                      <a:pt x="534" y="198"/>
                    </a:lnTo>
                    <a:lnTo>
                      <a:pt x="530" y="200"/>
                    </a:lnTo>
                    <a:lnTo>
                      <a:pt x="526" y="200"/>
                    </a:lnTo>
                    <a:lnTo>
                      <a:pt x="522" y="200"/>
                    </a:lnTo>
                    <a:lnTo>
                      <a:pt x="518" y="198"/>
                    </a:lnTo>
                    <a:lnTo>
                      <a:pt x="514" y="196"/>
                    </a:lnTo>
                    <a:lnTo>
                      <a:pt x="518" y="204"/>
                    </a:lnTo>
                    <a:lnTo>
                      <a:pt x="518" y="212"/>
                    </a:lnTo>
                    <a:lnTo>
                      <a:pt x="518" y="220"/>
                    </a:lnTo>
                    <a:lnTo>
                      <a:pt x="512" y="222"/>
                    </a:lnTo>
                    <a:lnTo>
                      <a:pt x="506" y="222"/>
                    </a:lnTo>
                    <a:lnTo>
                      <a:pt x="502" y="220"/>
                    </a:lnTo>
                    <a:lnTo>
                      <a:pt x="500" y="218"/>
                    </a:lnTo>
                    <a:lnTo>
                      <a:pt x="500" y="214"/>
                    </a:lnTo>
                    <a:lnTo>
                      <a:pt x="498" y="210"/>
                    </a:lnTo>
                    <a:lnTo>
                      <a:pt x="498" y="206"/>
                    </a:lnTo>
                    <a:lnTo>
                      <a:pt x="496" y="202"/>
                    </a:lnTo>
                    <a:lnTo>
                      <a:pt x="494" y="196"/>
                    </a:lnTo>
                    <a:lnTo>
                      <a:pt x="486" y="204"/>
                    </a:lnTo>
                    <a:lnTo>
                      <a:pt x="476" y="212"/>
                    </a:lnTo>
                    <a:lnTo>
                      <a:pt x="466" y="218"/>
                    </a:lnTo>
                    <a:lnTo>
                      <a:pt x="466" y="206"/>
                    </a:lnTo>
                    <a:lnTo>
                      <a:pt x="462" y="196"/>
                    </a:lnTo>
                    <a:lnTo>
                      <a:pt x="456" y="188"/>
                    </a:lnTo>
                    <a:lnTo>
                      <a:pt x="450" y="180"/>
                    </a:lnTo>
                    <a:lnTo>
                      <a:pt x="444" y="170"/>
                    </a:lnTo>
                    <a:lnTo>
                      <a:pt x="466" y="170"/>
                    </a:lnTo>
                    <a:lnTo>
                      <a:pt x="488" y="174"/>
                    </a:lnTo>
                    <a:lnTo>
                      <a:pt x="510" y="176"/>
                    </a:lnTo>
                    <a:lnTo>
                      <a:pt x="494" y="150"/>
                    </a:lnTo>
                    <a:lnTo>
                      <a:pt x="474" y="134"/>
                    </a:lnTo>
                    <a:lnTo>
                      <a:pt x="448" y="128"/>
                    </a:lnTo>
                    <a:lnTo>
                      <a:pt x="420" y="130"/>
                    </a:lnTo>
                    <a:lnTo>
                      <a:pt x="422" y="126"/>
                    </a:lnTo>
                    <a:lnTo>
                      <a:pt x="424" y="122"/>
                    </a:lnTo>
                    <a:lnTo>
                      <a:pt x="426" y="118"/>
                    </a:lnTo>
                    <a:lnTo>
                      <a:pt x="428" y="114"/>
                    </a:lnTo>
                    <a:lnTo>
                      <a:pt x="418" y="106"/>
                    </a:lnTo>
                    <a:lnTo>
                      <a:pt x="408" y="106"/>
                    </a:lnTo>
                    <a:lnTo>
                      <a:pt x="398" y="112"/>
                    </a:lnTo>
                    <a:lnTo>
                      <a:pt x="388" y="118"/>
                    </a:lnTo>
                    <a:lnTo>
                      <a:pt x="378" y="120"/>
                    </a:lnTo>
                    <a:lnTo>
                      <a:pt x="366" y="120"/>
                    </a:lnTo>
                    <a:lnTo>
                      <a:pt x="360" y="116"/>
                    </a:lnTo>
                    <a:lnTo>
                      <a:pt x="356" y="112"/>
                    </a:lnTo>
                    <a:lnTo>
                      <a:pt x="350" y="110"/>
                    </a:lnTo>
                    <a:lnTo>
                      <a:pt x="338" y="114"/>
                    </a:lnTo>
                    <a:lnTo>
                      <a:pt x="332" y="118"/>
                    </a:lnTo>
                    <a:lnTo>
                      <a:pt x="326" y="122"/>
                    </a:lnTo>
                    <a:lnTo>
                      <a:pt x="320" y="128"/>
                    </a:lnTo>
                    <a:lnTo>
                      <a:pt x="316" y="134"/>
                    </a:lnTo>
                    <a:lnTo>
                      <a:pt x="314" y="140"/>
                    </a:lnTo>
                    <a:lnTo>
                      <a:pt x="312" y="146"/>
                    </a:lnTo>
                    <a:lnTo>
                      <a:pt x="312" y="150"/>
                    </a:lnTo>
                    <a:lnTo>
                      <a:pt x="312" y="156"/>
                    </a:lnTo>
                    <a:lnTo>
                      <a:pt x="312" y="160"/>
                    </a:lnTo>
                    <a:lnTo>
                      <a:pt x="308" y="166"/>
                    </a:lnTo>
                    <a:lnTo>
                      <a:pt x="302" y="168"/>
                    </a:lnTo>
                    <a:lnTo>
                      <a:pt x="298" y="172"/>
                    </a:lnTo>
                    <a:lnTo>
                      <a:pt x="292" y="174"/>
                    </a:lnTo>
                    <a:lnTo>
                      <a:pt x="288" y="176"/>
                    </a:lnTo>
                    <a:lnTo>
                      <a:pt x="282" y="180"/>
                    </a:lnTo>
                    <a:lnTo>
                      <a:pt x="278" y="184"/>
                    </a:lnTo>
                    <a:lnTo>
                      <a:pt x="274" y="190"/>
                    </a:lnTo>
                    <a:lnTo>
                      <a:pt x="272" y="194"/>
                    </a:lnTo>
                    <a:lnTo>
                      <a:pt x="272" y="200"/>
                    </a:lnTo>
                    <a:lnTo>
                      <a:pt x="272" y="210"/>
                    </a:lnTo>
                    <a:lnTo>
                      <a:pt x="260" y="214"/>
                    </a:lnTo>
                    <a:lnTo>
                      <a:pt x="250" y="220"/>
                    </a:lnTo>
                    <a:lnTo>
                      <a:pt x="242" y="228"/>
                    </a:lnTo>
                    <a:lnTo>
                      <a:pt x="232" y="234"/>
                    </a:lnTo>
                    <a:lnTo>
                      <a:pt x="220" y="234"/>
                    </a:lnTo>
                    <a:lnTo>
                      <a:pt x="220" y="240"/>
                    </a:lnTo>
                    <a:lnTo>
                      <a:pt x="220" y="246"/>
                    </a:lnTo>
                    <a:lnTo>
                      <a:pt x="222" y="252"/>
                    </a:lnTo>
                    <a:lnTo>
                      <a:pt x="220" y="260"/>
                    </a:lnTo>
                    <a:lnTo>
                      <a:pt x="220" y="264"/>
                    </a:lnTo>
                    <a:lnTo>
                      <a:pt x="216" y="268"/>
                    </a:lnTo>
                    <a:lnTo>
                      <a:pt x="212" y="272"/>
                    </a:lnTo>
                    <a:lnTo>
                      <a:pt x="208" y="276"/>
                    </a:lnTo>
                    <a:lnTo>
                      <a:pt x="204" y="278"/>
                    </a:lnTo>
                    <a:lnTo>
                      <a:pt x="200" y="282"/>
                    </a:lnTo>
                    <a:lnTo>
                      <a:pt x="198" y="288"/>
                    </a:lnTo>
                    <a:lnTo>
                      <a:pt x="198" y="292"/>
                    </a:lnTo>
                    <a:lnTo>
                      <a:pt x="200" y="296"/>
                    </a:lnTo>
                    <a:lnTo>
                      <a:pt x="202" y="300"/>
                    </a:lnTo>
                    <a:lnTo>
                      <a:pt x="206" y="302"/>
                    </a:lnTo>
                    <a:lnTo>
                      <a:pt x="210" y="304"/>
                    </a:lnTo>
                    <a:lnTo>
                      <a:pt x="214" y="306"/>
                    </a:lnTo>
                    <a:lnTo>
                      <a:pt x="218" y="308"/>
                    </a:lnTo>
                    <a:lnTo>
                      <a:pt x="220" y="310"/>
                    </a:lnTo>
                    <a:lnTo>
                      <a:pt x="220" y="314"/>
                    </a:lnTo>
                    <a:lnTo>
                      <a:pt x="220" y="318"/>
                    </a:lnTo>
                    <a:lnTo>
                      <a:pt x="240" y="302"/>
                    </a:lnTo>
                    <a:lnTo>
                      <a:pt x="262" y="290"/>
                    </a:lnTo>
                    <a:lnTo>
                      <a:pt x="286" y="286"/>
                    </a:lnTo>
                    <a:lnTo>
                      <a:pt x="286" y="298"/>
                    </a:lnTo>
                    <a:lnTo>
                      <a:pt x="282" y="306"/>
                    </a:lnTo>
                    <a:lnTo>
                      <a:pt x="272" y="310"/>
                    </a:lnTo>
                    <a:lnTo>
                      <a:pt x="262" y="310"/>
                    </a:lnTo>
                    <a:lnTo>
                      <a:pt x="252" y="306"/>
                    </a:lnTo>
                    <a:lnTo>
                      <a:pt x="252" y="316"/>
                    </a:lnTo>
                    <a:lnTo>
                      <a:pt x="258" y="324"/>
                    </a:lnTo>
                    <a:lnTo>
                      <a:pt x="266" y="328"/>
                    </a:lnTo>
                    <a:lnTo>
                      <a:pt x="272" y="334"/>
                    </a:lnTo>
                    <a:lnTo>
                      <a:pt x="274" y="344"/>
                    </a:lnTo>
                    <a:lnTo>
                      <a:pt x="286" y="344"/>
                    </a:lnTo>
                    <a:lnTo>
                      <a:pt x="296" y="340"/>
                    </a:lnTo>
                    <a:lnTo>
                      <a:pt x="302" y="332"/>
                    </a:lnTo>
                    <a:lnTo>
                      <a:pt x="304" y="324"/>
                    </a:lnTo>
                    <a:lnTo>
                      <a:pt x="300" y="316"/>
                    </a:lnTo>
                    <a:lnTo>
                      <a:pt x="290" y="310"/>
                    </a:lnTo>
                    <a:lnTo>
                      <a:pt x="298" y="306"/>
                    </a:lnTo>
                    <a:lnTo>
                      <a:pt x="308" y="304"/>
                    </a:lnTo>
                    <a:lnTo>
                      <a:pt x="318" y="300"/>
                    </a:lnTo>
                    <a:lnTo>
                      <a:pt x="328" y="298"/>
                    </a:lnTo>
                    <a:lnTo>
                      <a:pt x="334" y="290"/>
                    </a:lnTo>
                    <a:lnTo>
                      <a:pt x="334" y="278"/>
                    </a:lnTo>
                    <a:lnTo>
                      <a:pt x="316" y="276"/>
                    </a:lnTo>
                    <a:lnTo>
                      <a:pt x="308" y="272"/>
                    </a:lnTo>
                    <a:lnTo>
                      <a:pt x="306" y="264"/>
                    </a:lnTo>
                    <a:lnTo>
                      <a:pt x="310" y="254"/>
                    </a:lnTo>
                    <a:lnTo>
                      <a:pt x="314" y="242"/>
                    </a:lnTo>
                    <a:lnTo>
                      <a:pt x="320" y="228"/>
                    </a:lnTo>
                    <a:lnTo>
                      <a:pt x="314" y="226"/>
                    </a:lnTo>
                    <a:lnTo>
                      <a:pt x="310" y="224"/>
                    </a:lnTo>
                    <a:lnTo>
                      <a:pt x="304" y="224"/>
                    </a:lnTo>
                    <a:lnTo>
                      <a:pt x="316" y="222"/>
                    </a:lnTo>
                    <a:lnTo>
                      <a:pt x="326" y="220"/>
                    </a:lnTo>
                    <a:lnTo>
                      <a:pt x="336" y="222"/>
                    </a:lnTo>
                    <a:lnTo>
                      <a:pt x="344" y="220"/>
                    </a:lnTo>
                    <a:lnTo>
                      <a:pt x="352" y="216"/>
                    </a:lnTo>
                    <a:lnTo>
                      <a:pt x="356" y="208"/>
                    </a:lnTo>
                    <a:lnTo>
                      <a:pt x="356" y="194"/>
                    </a:lnTo>
                    <a:lnTo>
                      <a:pt x="362" y="194"/>
                    </a:lnTo>
                    <a:lnTo>
                      <a:pt x="368" y="194"/>
                    </a:lnTo>
                    <a:lnTo>
                      <a:pt x="374" y="194"/>
                    </a:lnTo>
                    <a:lnTo>
                      <a:pt x="378" y="194"/>
                    </a:lnTo>
                    <a:lnTo>
                      <a:pt x="380" y="194"/>
                    </a:lnTo>
                    <a:lnTo>
                      <a:pt x="382" y="196"/>
                    </a:lnTo>
                    <a:lnTo>
                      <a:pt x="384" y="200"/>
                    </a:lnTo>
                    <a:lnTo>
                      <a:pt x="384" y="206"/>
                    </a:lnTo>
                    <a:lnTo>
                      <a:pt x="382" y="210"/>
                    </a:lnTo>
                    <a:lnTo>
                      <a:pt x="378" y="214"/>
                    </a:lnTo>
                    <a:lnTo>
                      <a:pt x="376" y="218"/>
                    </a:lnTo>
                    <a:lnTo>
                      <a:pt x="372" y="222"/>
                    </a:lnTo>
                    <a:lnTo>
                      <a:pt x="368" y="228"/>
                    </a:lnTo>
                    <a:lnTo>
                      <a:pt x="366" y="230"/>
                    </a:lnTo>
                    <a:lnTo>
                      <a:pt x="364" y="232"/>
                    </a:lnTo>
                    <a:lnTo>
                      <a:pt x="362" y="234"/>
                    </a:lnTo>
                    <a:lnTo>
                      <a:pt x="360" y="238"/>
                    </a:lnTo>
                    <a:lnTo>
                      <a:pt x="358" y="240"/>
                    </a:lnTo>
                    <a:lnTo>
                      <a:pt x="356" y="242"/>
                    </a:lnTo>
                    <a:lnTo>
                      <a:pt x="356" y="244"/>
                    </a:lnTo>
                    <a:lnTo>
                      <a:pt x="356" y="262"/>
                    </a:lnTo>
                    <a:lnTo>
                      <a:pt x="362" y="274"/>
                    </a:lnTo>
                    <a:lnTo>
                      <a:pt x="374" y="280"/>
                    </a:lnTo>
                    <a:lnTo>
                      <a:pt x="388" y="276"/>
                    </a:lnTo>
                    <a:lnTo>
                      <a:pt x="404" y="266"/>
                    </a:lnTo>
                    <a:lnTo>
                      <a:pt x="408" y="270"/>
                    </a:lnTo>
                    <a:lnTo>
                      <a:pt x="414" y="274"/>
                    </a:lnTo>
                    <a:lnTo>
                      <a:pt x="420" y="276"/>
                    </a:lnTo>
                    <a:lnTo>
                      <a:pt x="424" y="278"/>
                    </a:lnTo>
                    <a:lnTo>
                      <a:pt x="432" y="278"/>
                    </a:lnTo>
                    <a:lnTo>
                      <a:pt x="432" y="274"/>
                    </a:lnTo>
                    <a:lnTo>
                      <a:pt x="430" y="270"/>
                    </a:lnTo>
                    <a:lnTo>
                      <a:pt x="428" y="266"/>
                    </a:lnTo>
                    <a:lnTo>
                      <a:pt x="426" y="262"/>
                    </a:lnTo>
                    <a:lnTo>
                      <a:pt x="424" y="258"/>
                    </a:lnTo>
                    <a:lnTo>
                      <a:pt x="424" y="254"/>
                    </a:lnTo>
                    <a:lnTo>
                      <a:pt x="426" y="250"/>
                    </a:lnTo>
                    <a:lnTo>
                      <a:pt x="428" y="246"/>
                    </a:lnTo>
                    <a:lnTo>
                      <a:pt x="434" y="246"/>
                    </a:lnTo>
                    <a:lnTo>
                      <a:pt x="438" y="246"/>
                    </a:lnTo>
                    <a:lnTo>
                      <a:pt x="444" y="250"/>
                    </a:lnTo>
                    <a:lnTo>
                      <a:pt x="448" y="254"/>
                    </a:lnTo>
                    <a:lnTo>
                      <a:pt x="450" y="260"/>
                    </a:lnTo>
                    <a:lnTo>
                      <a:pt x="452" y="264"/>
                    </a:lnTo>
                    <a:lnTo>
                      <a:pt x="452" y="268"/>
                    </a:lnTo>
                    <a:lnTo>
                      <a:pt x="448" y="280"/>
                    </a:lnTo>
                    <a:lnTo>
                      <a:pt x="438" y="286"/>
                    </a:lnTo>
                    <a:lnTo>
                      <a:pt x="424" y="290"/>
                    </a:lnTo>
                    <a:lnTo>
                      <a:pt x="408" y="292"/>
                    </a:lnTo>
                    <a:lnTo>
                      <a:pt x="396" y="294"/>
                    </a:lnTo>
                    <a:lnTo>
                      <a:pt x="396" y="298"/>
                    </a:lnTo>
                    <a:lnTo>
                      <a:pt x="398" y="302"/>
                    </a:lnTo>
                    <a:lnTo>
                      <a:pt x="388" y="304"/>
                    </a:lnTo>
                    <a:lnTo>
                      <a:pt x="376" y="306"/>
                    </a:lnTo>
                    <a:lnTo>
                      <a:pt x="366" y="306"/>
                    </a:lnTo>
                    <a:lnTo>
                      <a:pt x="366" y="308"/>
                    </a:lnTo>
                    <a:lnTo>
                      <a:pt x="364" y="312"/>
                    </a:lnTo>
                    <a:lnTo>
                      <a:pt x="364" y="314"/>
                    </a:lnTo>
                    <a:lnTo>
                      <a:pt x="370" y="314"/>
                    </a:lnTo>
                    <a:lnTo>
                      <a:pt x="374" y="314"/>
                    </a:lnTo>
                    <a:lnTo>
                      <a:pt x="370" y="318"/>
                    </a:lnTo>
                    <a:lnTo>
                      <a:pt x="366" y="320"/>
                    </a:lnTo>
                    <a:lnTo>
                      <a:pt x="360" y="322"/>
                    </a:lnTo>
                    <a:lnTo>
                      <a:pt x="354" y="322"/>
                    </a:lnTo>
                    <a:lnTo>
                      <a:pt x="350" y="324"/>
                    </a:lnTo>
                    <a:lnTo>
                      <a:pt x="346" y="328"/>
                    </a:lnTo>
                    <a:lnTo>
                      <a:pt x="340" y="338"/>
                    </a:lnTo>
                    <a:lnTo>
                      <a:pt x="340" y="354"/>
                    </a:lnTo>
                    <a:lnTo>
                      <a:pt x="340" y="366"/>
                    </a:lnTo>
                    <a:lnTo>
                      <a:pt x="316" y="372"/>
                    </a:lnTo>
                    <a:lnTo>
                      <a:pt x="290" y="372"/>
                    </a:lnTo>
                    <a:lnTo>
                      <a:pt x="264" y="368"/>
                    </a:lnTo>
                    <a:lnTo>
                      <a:pt x="258" y="366"/>
                    </a:lnTo>
                    <a:lnTo>
                      <a:pt x="252" y="366"/>
                    </a:lnTo>
                    <a:lnTo>
                      <a:pt x="250" y="366"/>
                    </a:lnTo>
                    <a:lnTo>
                      <a:pt x="248" y="366"/>
                    </a:lnTo>
                    <a:lnTo>
                      <a:pt x="248" y="368"/>
                    </a:lnTo>
                    <a:lnTo>
                      <a:pt x="246" y="368"/>
                    </a:lnTo>
                    <a:lnTo>
                      <a:pt x="246" y="370"/>
                    </a:lnTo>
                    <a:lnTo>
                      <a:pt x="244" y="372"/>
                    </a:lnTo>
                    <a:lnTo>
                      <a:pt x="242" y="374"/>
                    </a:lnTo>
                    <a:lnTo>
                      <a:pt x="238" y="378"/>
                    </a:lnTo>
                    <a:lnTo>
                      <a:pt x="220" y="388"/>
                    </a:lnTo>
                    <a:lnTo>
                      <a:pt x="200" y="392"/>
                    </a:lnTo>
                    <a:lnTo>
                      <a:pt x="200" y="398"/>
                    </a:lnTo>
                    <a:lnTo>
                      <a:pt x="198" y="400"/>
                    </a:lnTo>
                    <a:lnTo>
                      <a:pt x="196" y="402"/>
                    </a:lnTo>
                    <a:lnTo>
                      <a:pt x="192" y="404"/>
                    </a:lnTo>
                    <a:lnTo>
                      <a:pt x="190" y="406"/>
                    </a:lnTo>
                    <a:lnTo>
                      <a:pt x="186" y="408"/>
                    </a:lnTo>
                    <a:lnTo>
                      <a:pt x="184" y="410"/>
                    </a:lnTo>
                    <a:lnTo>
                      <a:pt x="178" y="412"/>
                    </a:lnTo>
                    <a:lnTo>
                      <a:pt x="172" y="414"/>
                    </a:lnTo>
                    <a:lnTo>
                      <a:pt x="166" y="414"/>
                    </a:lnTo>
                    <a:lnTo>
                      <a:pt x="166" y="418"/>
                    </a:lnTo>
                    <a:lnTo>
                      <a:pt x="166" y="424"/>
                    </a:lnTo>
                    <a:lnTo>
                      <a:pt x="164" y="428"/>
                    </a:lnTo>
                    <a:lnTo>
                      <a:pt x="156" y="434"/>
                    </a:lnTo>
                    <a:lnTo>
                      <a:pt x="144" y="440"/>
                    </a:lnTo>
                    <a:lnTo>
                      <a:pt x="130" y="444"/>
                    </a:lnTo>
                    <a:lnTo>
                      <a:pt x="120" y="450"/>
                    </a:lnTo>
                    <a:lnTo>
                      <a:pt x="134" y="458"/>
                    </a:lnTo>
                    <a:lnTo>
                      <a:pt x="146" y="468"/>
                    </a:lnTo>
                    <a:lnTo>
                      <a:pt x="154" y="480"/>
                    </a:lnTo>
                    <a:lnTo>
                      <a:pt x="156" y="492"/>
                    </a:lnTo>
                    <a:lnTo>
                      <a:pt x="152" y="506"/>
                    </a:lnTo>
                    <a:lnTo>
                      <a:pt x="138" y="516"/>
                    </a:lnTo>
                    <a:lnTo>
                      <a:pt x="126" y="520"/>
                    </a:lnTo>
                    <a:lnTo>
                      <a:pt x="114" y="516"/>
                    </a:lnTo>
                    <a:lnTo>
                      <a:pt x="102" y="512"/>
                    </a:lnTo>
                    <a:lnTo>
                      <a:pt x="92" y="508"/>
                    </a:lnTo>
                    <a:lnTo>
                      <a:pt x="82" y="506"/>
                    </a:lnTo>
                    <a:lnTo>
                      <a:pt x="76" y="512"/>
                    </a:lnTo>
                    <a:lnTo>
                      <a:pt x="74" y="516"/>
                    </a:lnTo>
                    <a:lnTo>
                      <a:pt x="74" y="522"/>
                    </a:lnTo>
                    <a:lnTo>
                      <a:pt x="76" y="526"/>
                    </a:lnTo>
                    <a:lnTo>
                      <a:pt x="78" y="530"/>
                    </a:lnTo>
                    <a:lnTo>
                      <a:pt x="82" y="534"/>
                    </a:lnTo>
                    <a:lnTo>
                      <a:pt x="82" y="538"/>
                    </a:lnTo>
                    <a:lnTo>
                      <a:pt x="82" y="544"/>
                    </a:lnTo>
                    <a:lnTo>
                      <a:pt x="80" y="550"/>
                    </a:lnTo>
                    <a:lnTo>
                      <a:pt x="78" y="554"/>
                    </a:lnTo>
                    <a:lnTo>
                      <a:pt x="76" y="560"/>
                    </a:lnTo>
                    <a:lnTo>
                      <a:pt x="76" y="564"/>
                    </a:lnTo>
                    <a:lnTo>
                      <a:pt x="76" y="580"/>
                    </a:lnTo>
                    <a:lnTo>
                      <a:pt x="82" y="588"/>
                    </a:lnTo>
                    <a:lnTo>
                      <a:pt x="90" y="590"/>
                    </a:lnTo>
                    <a:lnTo>
                      <a:pt x="100" y="588"/>
                    </a:lnTo>
                    <a:lnTo>
                      <a:pt x="112" y="582"/>
                    </a:lnTo>
                    <a:lnTo>
                      <a:pt x="124" y="574"/>
                    </a:lnTo>
                    <a:lnTo>
                      <a:pt x="134" y="566"/>
                    </a:lnTo>
                    <a:lnTo>
                      <a:pt x="144" y="556"/>
                    </a:lnTo>
                    <a:lnTo>
                      <a:pt x="150" y="550"/>
                    </a:lnTo>
                    <a:lnTo>
                      <a:pt x="160" y="536"/>
                    </a:lnTo>
                    <a:lnTo>
                      <a:pt x="168" y="518"/>
                    </a:lnTo>
                    <a:lnTo>
                      <a:pt x="176" y="508"/>
                    </a:lnTo>
                    <a:lnTo>
                      <a:pt x="188" y="502"/>
                    </a:lnTo>
                    <a:lnTo>
                      <a:pt x="200" y="502"/>
                    </a:lnTo>
                    <a:lnTo>
                      <a:pt x="212" y="500"/>
                    </a:lnTo>
                    <a:lnTo>
                      <a:pt x="222" y="490"/>
                    </a:lnTo>
                    <a:lnTo>
                      <a:pt x="226" y="494"/>
                    </a:lnTo>
                    <a:lnTo>
                      <a:pt x="230" y="498"/>
                    </a:lnTo>
                    <a:lnTo>
                      <a:pt x="234" y="500"/>
                    </a:lnTo>
                    <a:lnTo>
                      <a:pt x="240" y="500"/>
                    </a:lnTo>
                    <a:lnTo>
                      <a:pt x="244" y="502"/>
                    </a:lnTo>
                    <a:lnTo>
                      <a:pt x="248" y="506"/>
                    </a:lnTo>
                    <a:lnTo>
                      <a:pt x="252" y="512"/>
                    </a:lnTo>
                    <a:lnTo>
                      <a:pt x="256" y="516"/>
                    </a:lnTo>
                    <a:lnTo>
                      <a:pt x="258" y="522"/>
                    </a:lnTo>
                    <a:lnTo>
                      <a:pt x="262" y="528"/>
                    </a:lnTo>
                    <a:lnTo>
                      <a:pt x="266" y="530"/>
                    </a:lnTo>
                    <a:lnTo>
                      <a:pt x="270" y="534"/>
                    </a:lnTo>
                    <a:lnTo>
                      <a:pt x="274" y="536"/>
                    </a:lnTo>
                    <a:lnTo>
                      <a:pt x="278" y="538"/>
                    </a:lnTo>
                    <a:lnTo>
                      <a:pt x="282" y="542"/>
                    </a:lnTo>
                    <a:lnTo>
                      <a:pt x="286" y="548"/>
                    </a:lnTo>
                    <a:lnTo>
                      <a:pt x="288" y="554"/>
                    </a:lnTo>
                    <a:lnTo>
                      <a:pt x="290" y="562"/>
                    </a:lnTo>
                    <a:lnTo>
                      <a:pt x="290" y="572"/>
                    </a:lnTo>
                    <a:lnTo>
                      <a:pt x="272" y="576"/>
                    </a:lnTo>
                    <a:lnTo>
                      <a:pt x="254" y="580"/>
                    </a:lnTo>
                    <a:lnTo>
                      <a:pt x="268" y="588"/>
                    </a:lnTo>
                    <a:lnTo>
                      <a:pt x="282" y="594"/>
                    </a:lnTo>
                    <a:lnTo>
                      <a:pt x="298" y="598"/>
                    </a:lnTo>
                    <a:lnTo>
                      <a:pt x="310" y="596"/>
                    </a:lnTo>
                    <a:lnTo>
                      <a:pt x="314" y="590"/>
                    </a:lnTo>
                    <a:lnTo>
                      <a:pt x="314" y="582"/>
                    </a:lnTo>
                    <a:lnTo>
                      <a:pt x="308" y="572"/>
                    </a:lnTo>
                    <a:lnTo>
                      <a:pt x="304" y="564"/>
                    </a:lnTo>
                    <a:lnTo>
                      <a:pt x="300" y="554"/>
                    </a:lnTo>
                    <a:lnTo>
                      <a:pt x="306" y="552"/>
                    </a:lnTo>
                    <a:lnTo>
                      <a:pt x="312" y="550"/>
                    </a:lnTo>
                    <a:lnTo>
                      <a:pt x="320" y="548"/>
                    </a:lnTo>
                    <a:lnTo>
                      <a:pt x="304" y="538"/>
                    </a:lnTo>
                    <a:lnTo>
                      <a:pt x="288" y="524"/>
                    </a:lnTo>
                    <a:lnTo>
                      <a:pt x="270" y="510"/>
                    </a:lnTo>
                    <a:lnTo>
                      <a:pt x="252" y="500"/>
                    </a:lnTo>
                    <a:lnTo>
                      <a:pt x="234" y="496"/>
                    </a:lnTo>
                    <a:lnTo>
                      <a:pt x="250" y="492"/>
                    </a:lnTo>
                    <a:lnTo>
                      <a:pt x="266" y="488"/>
                    </a:lnTo>
                    <a:lnTo>
                      <a:pt x="280" y="484"/>
                    </a:lnTo>
                    <a:lnTo>
                      <a:pt x="292" y="474"/>
                    </a:lnTo>
                    <a:lnTo>
                      <a:pt x="298" y="488"/>
                    </a:lnTo>
                    <a:lnTo>
                      <a:pt x="306" y="500"/>
                    </a:lnTo>
                    <a:lnTo>
                      <a:pt x="316" y="512"/>
                    </a:lnTo>
                    <a:lnTo>
                      <a:pt x="322" y="520"/>
                    </a:lnTo>
                    <a:lnTo>
                      <a:pt x="330" y="526"/>
                    </a:lnTo>
                    <a:lnTo>
                      <a:pt x="336" y="532"/>
                    </a:lnTo>
                    <a:lnTo>
                      <a:pt x="340" y="542"/>
                    </a:lnTo>
                    <a:lnTo>
                      <a:pt x="348" y="558"/>
                    </a:lnTo>
                    <a:lnTo>
                      <a:pt x="350" y="574"/>
                    </a:lnTo>
                    <a:lnTo>
                      <a:pt x="346" y="592"/>
                    </a:lnTo>
                    <a:lnTo>
                      <a:pt x="350" y="592"/>
                    </a:lnTo>
                    <a:lnTo>
                      <a:pt x="356" y="592"/>
                    </a:lnTo>
                    <a:lnTo>
                      <a:pt x="362" y="592"/>
                    </a:lnTo>
                    <a:lnTo>
                      <a:pt x="368" y="592"/>
                    </a:lnTo>
                    <a:lnTo>
                      <a:pt x="372" y="590"/>
                    </a:lnTo>
                    <a:lnTo>
                      <a:pt x="378" y="586"/>
                    </a:lnTo>
                    <a:lnTo>
                      <a:pt x="380" y="584"/>
                    </a:lnTo>
                    <a:lnTo>
                      <a:pt x="380" y="580"/>
                    </a:lnTo>
                    <a:lnTo>
                      <a:pt x="378" y="578"/>
                    </a:lnTo>
                    <a:lnTo>
                      <a:pt x="376" y="576"/>
                    </a:lnTo>
                    <a:lnTo>
                      <a:pt x="374" y="572"/>
                    </a:lnTo>
                    <a:lnTo>
                      <a:pt x="372" y="568"/>
                    </a:lnTo>
                    <a:lnTo>
                      <a:pt x="370" y="566"/>
                    </a:lnTo>
                    <a:lnTo>
                      <a:pt x="368" y="562"/>
                    </a:lnTo>
                    <a:lnTo>
                      <a:pt x="364" y="560"/>
                    </a:lnTo>
                    <a:lnTo>
                      <a:pt x="362" y="556"/>
                    </a:lnTo>
                    <a:lnTo>
                      <a:pt x="360" y="552"/>
                    </a:lnTo>
                    <a:lnTo>
                      <a:pt x="360" y="548"/>
                    </a:lnTo>
                    <a:lnTo>
                      <a:pt x="362" y="544"/>
                    </a:lnTo>
                    <a:lnTo>
                      <a:pt x="366" y="540"/>
                    </a:lnTo>
                    <a:lnTo>
                      <a:pt x="370" y="538"/>
                    </a:lnTo>
                    <a:lnTo>
                      <a:pt x="376" y="536"/>
                    </a:lnTo>
                    <a:lnTo>
                      <a:pt x="382" y="538"/>
                    </a:lnTo>
                    <a:lnTo>
                      <a:pt x="388" y="540"/>
                    </a:lnTo>
                    <a:lnTo>
                      <a:pt x="398" y="548"/>
                    </a:lnTo>
                    <a:lnTo>
                      <a:pt x="400" y="560"/>
                    </a:lnTo>
                    <a:lnTo>
                      <a:pt x="400" y="574"/>
                    </a:lnTo>
                    <a:lnTo>
                      <a:pt x="402" y="586"/>
                    </a:lnTo>
                    <a:lnTo>
                      <a:pt x="404" y="596"/>
                    </a:lnTo>
                    <a:lnTo>
                      <a:pt x="414" y="604"/>
                    </a:lnTo>
                    <a:lnTo>
                      <a:pt x="426" y="606"/>
                    </a:lnTo>
                    <a:lnTo>
                      <a:pt x="438" y="604"/>
                    </a:lnTo>
                    <a:lnTo>
                      <a:pt x="448" y="600"/>
                    </a:lnTo>
                    <a:lnTo>
                      <a:pt x="458" y="602"/>
                    </a:lnTo>
                    <a:lnTo>
                      <a:pt x="466" y="610"/>
                    </a:lnTo>
                    <a:lnTo>
                      <a:pt x="470" y="608"/>
                    </a:lnTo>
                    <a:lnTo>
                      <a:pt x="474" y="606"/>
                    </a:lnTo>
                    <a:lnTo>
                      <a:pt x="478" y="604"/>
                    </a:lnTo>
                    <a:lnTo>
                      <a:pt x="484" y="620"/>
                    </a:lnTo>
                    <a:lnTo>
                      <a:pt x="478" y="638"/>
                    </a:lnTo>
                    <a:lnTo>
                      <a:pt x="468" y="652"/>
                    </a:lnTo>
                    <a:lnTo>
                      <a:pt x="452" y="664"/>
                    </a:lnTo>
                    <a:lnTo>
                      <a:pt x="438" y="672"/>
                    </a:lnTo>
                    <a:lnTo>
                      <a:pt x="420" y="674"/>
                    </a:lnTo>
                    <a:lnTo>
                      <a:pt x="404" y="672"/>
                    </a:lnTo>
                    <a:lnTo>
                      <a:pt x="390" y="666"/>
                    </a:lnTo>
                    <a:lnTo>
                      <a:pt x="376" y="660"/>
                    </a:lnTo>
                    <a:lnTo>
                      <a:pt x="362" y="654"/>
                    </a:lnTo>
                    <a:lnTo>
                      <a:pt x="346" y="654"/>
                    </a:lnTo>
                    <a:lnTo>
                      <a:pt x="342" y="664"/>
                    </a:lnTo>
                    <a:lnTo>
                      <a:pt x="332" y="668"/>
                    </a:lnTo>
                    <a:lnTo>
                      <a:pt x="320" y="666"/>
                    </a:lnTo>
                    <a:lnTo>
                      <a:pt x="306" y="662"/>
                    </a:lnTo>
                    <a:lnTo>
                      <a:pt x="290" y="656"/>
                    </a:lnTo>
                    <a:lnTo>
                      <a:pt x="276" y="648"/>
                    </a:lnTo>
                    <a:lnTo>
                      <a:pt x="264" y="644"/>
                    </a:lnTo>
                    <a:lnTo>
                      <a:pt x="254" y="642"/>
                    </a:lnTo>
                    <a:lnTo>
                      <a:pt x="250" y="622"/>
                    </a:lnTo>
                    <a:lnTo>
                      <a:pt x="252" y="604"/>
                    </a:lnTo>
                    <a:lnTo>
                      <a:pt x="254" y="608"/>
                    </a:lnTo>
                    <a:lnTo>
                      <a:pt x="254" y="602"/>
                    </a:lnTo>
                    <a:lnTo>
                      <a:pt x="254" y="598"/>
                    </a:lnTo>
                    <a:lnTo>
                      <a:pt x="254" y="592"/>
                    </a:lnTo>
                    <a:lnTo>
                      <a:pt x="236" y="590"/>
                    </a:lnTo>
                    <a:lnTo>
                      <a:pt x="214" y="590"/>
                    </a:lnTo>
                    <a:lnTo>
                      <a:pt x="194" y="590"/>
                    </a:lnTo>
                    <a:lnTo>
                      <a:pt x="174" y="592"/>
                    </a:lnTo>
                    <a:lnTo>
                      <a:pt x="162" y="594"/>
                    </a:lnTo>
                    <a:lnTo>
                      <a:pt x="156" y="596"/>
                    </a:lnTo>
                    <a:lnTo>
                      <a:pt x="148" y="602"/>
                    </a:lnTo>
                    <a:lnTo>
                      <a:pt x="140" y="606"/>
                    </a:lnTo>
                    <a:lnTo>
                      <a:pt x="126" y="608"/>
                    </a:lnTo>
                    <a:lnTo>
                      <a:pt x="114" y="604"/>
                    </a:lnTo>
                    <a:lnTo>
                      <a:pt x="104" y="606"/>
                    </a:lnTo>
                    <a:lnTo>
                      <a:pt x="102" y="608"/>
                    </a:lnTo>
                    <a:lnTo>
                      <a:pt x="98" y="612"/>
                    </a:lnTo>
                    <a:lnTo>
                      <a:pt x="96" y="618"/>
                    </a:lnTo>
                    <a:lnTo>
                      <a:pt x="92" y="624"/>
                    </a:lnTo>
                    <a:lnTo>
                      <a:pt x="90" y="628"/>
                    </a:lnTo>
                    <a:lnTo>
                      <a:pt x="88" y="632"/>
                    </a:lnTo>
                    <a:lnTo>
                      <a:pt x="84" y="638"/>
                    </a:lnTo>
                    <a:lnTo>
                      <a:pt x="78" y="642"/>
                    </a:lnTo>
                    <a:lnTo>
                      <a:pt x="74" y="646"/>
                    </a:lnTo>
                    <a:lnTo>
                      <a:pt x="72" y="652"/>
                    </a:lnTo>
                    <a:lnTo>
                      <a:pt x="68" y="658"/>
                    </a:lnTo>
                    <a:lnTo>
                      <a:pt x="58" y="676"/>
                    </a:lnTo>
                    <a:lnTo>
                      <a:pt x="46" y="690"/>
                    </a:lnTo>
                    <a:lnTo>
                      <a:pt x="32" y="708"/>
                    </a:lnTo>
                    <a:lnTo>
                      <a:pt x="20" y="726"/>
                    </a:lnTo>
                    <a:lnTo>
                      <a:pt x="8" y="746"/>
                    </a:lnTo>
                    <a:lnTo>
                      <a:pt x="2" y="766"/>
                    </a:lnTo>
                    <a:lnTo>
                      <a:pt x="2" y="790"/>
                    </a:lnTo>
                    <a:lnTo>
                      <a:pt x="4" y="812"/>
                    </a:lnTo>
                    <a:lnTo>
                      <a:pt x="4" y="832"/>
                    </a:lnTo>
                    <a:lnTo>
                      <a:pt x="2" y="848"/>
                    </a:lnTo>
                    <a:lnTo>
                      <a:pt x="0" y="864"/>
                    </a:lnTo>
                    <a:lnTo>
                      <a:pt x="4" y="880"/>
                    </a:lnTo>
                    <a:lnTo>
                      <a:pt x="16" y="898"/>
                    </a:lnTo>
                    <a:lnTo>
                      <a:pt x="30" y="920"/>
                    </a:lnTo>
                    <a:lnTo>
                      <a:pt x="48" y="942"/>
                    </a:lnTo>
                    <a:lnTo>
                      <a:pt x="64" y="960"/>
                    </a:lnTo>
                    <a:lnTo>
                      <a:pt x="80" y="972"/>
                    </a:lnTo>
                    <a:lnTo>
                      <a:pt x="96" y="978"/>
                    </a:lnTo>
                    <a:lnTo>
                      <a:pt x="112" y="982"/>
                    </a:lnTo>
                    <a:lnTo>
                      <a:pt x="126" y="978"/>
                    </a:lnTo>
                    <a:lnTo>
                      <a:pt x="130" y="976"/>
                    </a:lnTo>
                    <a:lnTo>
                      <a:pt x="132" y="972"/>
                    </a:lnTo>
                    <a:lnTo>
                      <a:pt x="134" y="968"/>
                    </a:lnTo>
                    <a:lnTo>
                      <a:pt x="138" y="962"/>
                    </a:lnTo>
                    <a:lnTo>
                      <a:pt x="140" y="960"/>
                    </a:lnTo>
                    <a:lnTo>
                      <a:pt x="146" y="958"/>
                    </a:lnTo>
                    <a:lnTo>
                      <a:pt x="150" y="958"/>
                    </a:lnTo>
                    <a:lnTo>
                      <a:pt x="156" y="958"/>
                    </a:lnTo>
                    <a:lnTo>
                      <a:pt x="162" y="958"/>
                    </a:lnTo>
                    <a:lnTo>
                      <a:pt x="174" y="952"/>
                    </a:lnTo>
                    <a:lnTo>
                      <a:pt x="186" y="944"/>
                    </a:lnTo>
                    <a:lnTo>
                      <a:pt x="198" y="942"/>
                    </a:lnTo>
                    <a:lnTo>
                      <a:pt x="210" y="948"/>
                    </a:lnTo>
                    <a:lnTo>
                      <a:pt x="218" y="962"/>
                    </a:lnTo>
                    <a:lnTo>
                      <a:pt x="220" y="976"/>
                    </a:lnTo>
                    <a:lnTo>
                      <a:pt x="230" y="972"/>
                    </a:lnTo>
                    <a:lnTo>
                      <a:pt x="240" y="968"/>
                    </a:lnTo>
                    <a:lnTo>
                      <a:pt x="250" y="960"/>
                    </a:lnTo>
                    <a:lnTo>
                      <a:pt x="250" y="980"/>
                    </a:lnTo>
                    <a:lnTo>
                      <a:pt x="250" y="998"/>
                    </a:lnTo>
                    <a:lnTo>
                      <a:pt x="246" y="1018"/>
                    </a:lnTo>
                    <a:lnTo>
                      <a:pt x="244" y="1032"/>
                    </a:lnTo>
                    <a:lnTo>
                      <a:pt x="248" y="1044"/>
                    </a:lnTo>
                    <a:lnTo>
                      <a:pt x="254" y="1056"/>
                    </a:lnTo>
                    <a:lnTo>
                      <a:pt x="264" y="1072"/>
                    </a:lnTo>
                    <a:lnTo>
                      <a:pt x="270" y="1086"/>
                    </a:lnTo>
                    <a:lnTo>
                      <a:pt x="272" y="1096"/>
                    </a:lnTo>
                    <a:lnTo>
                      <a:pt x="270" y="1108"/>
                    </a:lnTo>
                    <a:lnTo>
                      <a:pt x="268" y="1120"/>
                    </a:lnTo>
                    <a:lnTo>
                      <a:pt x="268" y="1134"/>
                    </a:lnTo>
                    <a:lnTo>
                      <a:pt x="270" y="1154"/>
                    </a:lnTo>
                    <a:lnTo>
                      <a:pt x="272" y="1174"/>
                    </a:lnTo>
                    <a:lnTo>
                      <a:pt x="270" y="1194"/>
                    </a:lnTo>
                    <a:lnTo>
                      <a:pt x="272" y="1222"/>
                    </a:lnTo>
                    <a:lnTo>
                      <a:pt x="280" y="1254"/>
                    </a:lnTo>
                    <a:lnTo>
                      <a:pt x="290" y="1284"/>
                    </a:lnTo>
                    <a:lnTo>
                      <a:pt x="300" y="1314"/>
                    </a:lnTo>
                    <a:lnTo>
                      <a:pt x="310" y="1346"/>
                    </a:lnTo>
                    <a:lnTo>
                      <a:pt x="318" y="1380"/>
                    </a:lnTo>
                    <a:lnTo>
                      <a:pt x="322" y="1416"/>
                    </a:lnTo>
                    <a:lnTo>
                      <a:pt x="346" y="1412"/>
                    </a:lnTo>
                    <a:lnTo>
                      <a:pt x="366" y="1404"/>
                    </a:lnTo>
                    <a:lnTo>
                      <a:pt x="382" y="1394"/>
                    </a:lnTo>
                    <a:lnTo>
                      <a:pt x="400" y="1382"/>
                    </a:lnTo>
                    <a:lnTo>
                      <a:pt x="418" y="1370"/>
                    </a:lnTo>
                    <a:lnTo>
                      <a:pt x="424" y="1366"/>
                    </a:lnTo>
                    <a:lnTo>
                      <a:pt x="430" y="1364"/>
                    </a:lnTo>
                    <a:lnTo>
                      <a:pt x="436" y="1360"/>
                    </a:lnTo>
                    <a:lnTo>
                      <a:pt x="440" y="1358"/>
                    </a:lnTo>
                    <a:lnTo>
                      <a:pt x="442" y="1354"/>
                    </a:lnTo>
                    <a:lnTo>
                      <a:pt x="446" y="1350"/>
                    </a:lnTo>
                    <a:lnTo>
                      <a:pt x="448" y="1342"/>
                    </a:lnTo>
                    <a:lnTo>
                      <a:pt x="448" y="1326"/>
                    </a:lnTo>
                    <a:lnTo>
                      <a:pt x="446" y="1310"/>
                    </a:lnTo>
                    <a:lnTo>
                      <a:pt x="446" y="1294"/>
                    </a:lnTo>
                    <a:lnTo>
                      <a:pt x="458" y="1292"/>
                    </a:lnTo>
                    <a:lnTo>
                      <a:pt x="466" y="1286"/>
                    </a:lnTo>
                    <a:lnTo>
                      <a:pt x="468" y="1276"/>
                    </a:lnTo>
                    <a:lnTo>
                      <a:pt x="468" y="1264"/>
                    </a:lnTo>
                    <a:lnTo>
                      <a:pt x="466" y="1252"/>
                    </a:lnTo>
                    <a:lnTo>
                      <a:pt x="466" y="1240"/>
                    </a:lnTo>
                    <a:lnTo>
                      <a:pt x="468" y="1224"/>
                    </a:lnTo>
                    <a:lnTo>
                      <a:pt x="476" y="1214"/>
                    </a:lnTo>
                    <a:lnTo>
                      <a:pt x="486" y="1208"/>
                    </a:lnTo>
                    <a:lnTo>
                      <a:pt x="496" y="1204"/>
                    </a:lnTo>
                    <a:lnTo>
                      <a:pt x="508" y="1200"/>
                    </a:lnTo>
                    <a:lnTo>
                      <a:pt x="518" y="1192"/>
                    </a:lnTo>
                    <a:lnTo>
                      <a:pt x="526" y="1180"/>
                    </a:lnTo>
                    <a:lnTo>
                      <a:pt x="530" y="1160"/>
                    </a:lnTo>
                    <a:lnTo>
                      <a:pt x="526" y="1140"/>
                    </a:lnTo>
                    <a:lnTo>
                      <a:pt x="518" y="1118"/>
                    </a:lnTo>
                    <a:lnTo>
                      <a:pt x="508" y="1096"/>
                    </a:lnTo>
                    <a:lnTo>
                      <a:pt x="504" y="1076"/>
                    </a:lnTo>
                    <a:lnTo>
                      <a:pt x="506" y="1056"/>
                    </a:lnTo>
                    <a:lnTo>
                      <a:pt x="516" y="1038"/>
                    </a:lnTo>
                    <a:lnTo>
                      <a:pt x="530" y="1020"/>
                    </a:lnTo>
                    <a:lnTo>
                      <a:pt x="548" y="1002"/>
                    </a:lnTo>
                    <a:lnTo>
                      <a:pt x="564" y="986"/>
                    </a:lnTo>
                    <a:lnTo>
                      <a:pt x="580" y="970"/>
                    </a:lnTo>
                    <a:lnTo>
                      <a:pt x="586" y="960"/>
                    </a:lnTo>
                    <a:lnTo>
                      <a:pt x="596" y="948"/>
                    </a:lnTo>
                    <a:lnTo>
                      <a:pt x="606" y="932"/>
                    </a:lnTo>
                    <a:lnTo>
                      <a:pt x="616" y="918"/>
                    </a:lnTo>
                    <a:lnTo>
                      <a:pt x="620" y="904"/>
                    </a:lnTo>
                    <a:lnTo>
                      <a:pt x="618" y="892"/>
                    </a:lnTo>
                    <a:lnTo>
                      <a:pt x="608" y="884"/>
                    </a:lnTo>
                    <a:lnTo>
                      <a:pt x="594" y="882"/>
                    </a:lnTo>
                    <a:lnTo>
                      <a:pt x="580" y="886"/>
                    </a:lnTo>
                    <a:lnTo>
                      <a:pt x="564" y="892"/>
                    </a:lnTo>
                    <a:lnTo>
                      <a:pt x="550" y="894"/>
                    </a:lnTo>
                    <a:lnTo>
                      <a:pt x="536" y="890"/>
                    </a:lnTo>
                    <a:lnTo>
                      <a:pt x="534" y="888"/>
                    </a:lnTo>
                    <a:lnTo>
                      <a:pt x="532" y="884"/>
                    </a:lnTo>
                    <a:lnTo>
                      <a:pt x="530" y="878"/>
                    </a:lnTo>
                    <a:lnTo>
                      <a:pt x="530" y="874"/>
                    </a:lnTo>
                    <a:lnTo>
                      <a:pt x="528" y="870"/>
                    </a:lnTo>
                    <a:lnTo>
                      <a:pt x="524" y="862"/>
                    </a:lnTo>
                    <a:lnTo>
                      <a:pt x="518" y="856"/>
                    </a:lnTo>
                    <a:lnTo>
                      <a:pt x="514" y="850"/>
                    </a:lnTo>
                    <a:lnTo>
                      <a:pt x="504" y="830"/>
                    </a:lnTo>
                    <a:lnTo>
                      <a:pt x="496" y="810"/>
                    </a:lnTo>
                    <a:lnTo>
                      <a:pt x="488" y="794"/>
                    </a:lnTo>
                    <a:lnTo>
                      <a:pt x="478" y="780"/>
                    </a:lnTo>
                    <a:lnTo>
                      <a:pt x="468" y="766"/>
                    </a:lnTo>
                    <a:lnTo>
                      <a:pt x="462" y="742"/>
                    </a:lnTo>
                    <a:lnTo>
                      <a:pt x="456" y="718"/>
                    </a:lnTo>
                    <a:lnTo>
                      <a:pt x="446" y="694"/>
                    </a:lnTo>
                    <a:lnTo>
                      <a:pt x="458" y="688"/>
                    </a:lnTo>
                    <a:lnTo>
                      <a:pt x="468" y="690"/>
                    </a:lnTo>
                    <a:lnTo>
                      <a:pt x="474" y="698"/>
                    </a:lnTo>
                    <a:lnTo>
                      <a:pt x="480" y="708"/>
                    </a:lnTo>
                    <a:lnTo>
                      <a:pt x="484" y="720"/>
                    </a:lnTo>
                    <a:lnTo>
                      <a:pt x="502" y="750"/>
                    </a:lnTo>
                    <a:lnTo>
                      <a:pt x="518" y="780"/>
                    </a:lnTo>
                    <a:lnTo>
                      <a:pt x="520" y="788"/>
                    </a:lnTo>
                    <a:lnTo>
                      <a:pt x="520" y="794"/>
                    </a:lnTo>
                    <a:lnTo>
                      <a:pt x="520" y="800"/>
                    </a:lnTo>
                    <a:lnTo>
                      <a:pt x="522" y="806"/>
                    </a:lnTo>
                    <a:lnTo>
                      <a:pt x="524" y="810"/>
                    </a:lnTo>
                    <a:lnTo>
                      <a:pt x="526" y="814"/>
                    </a:lnTo>
                    <a:lnTo>
                      <a:pt x="528" y="818"/>
                    </a:lnTo>
                    <a:lnTo>
                      <a:pt x="532" y="824"/>
                    </a:lnTo>
                    <a:lnTo>
                      <a:pt x="540" y="850"/>
                    </a:lnTo>
                    <a:lnTo>
                      <a:pt x="548" y="876"/>
                    </a:lnTo>
                    <a:lnTo>
                      <a:pt x="590" y="856"/>
                    </a:lnTo>
                    <a:lnTo>
                      <a:pt x="634" y="830"/>
                    </a:lnTo>
                    <a:lnTo>
                      <a:pt x="672" y="800"/>
                    </a:lnTo>
                    <a:lnTo>
                      <a:pt x="684" y="790"/>
                    </a:lnTo>
                    <a:lnTo>
                      <a:pt x="692" y="778"/>
                    </a:lnTo>
                    <a:lnTo>
                      <a:pt x="694" y="766"/>
                    </a:lnTo>
                    <a:lnTo>
                      <a:pt x="686" y="752"/>
                    </a:lnTo>
                    <a:lnTo>
                      <a:pt x="678" y="746"/>
                    </a:lnTo>
                    <a:lnTo>
                      <a:pt x="670" y="742"/>
                    </a:lnTo>
                    <a:lnTo>
                      <a:pt x="664" y="740"/>
                    </a:lnTo>
                    <a:lnTo>
                      <a:pt x="660" y="732"/>
                    </a:lnTo>
                    <a:lnTo>
                      <a:pt x="656" y="720"/>
                    </a:lnTo>
                    <a:lnTo>
                      <a:pt x="652" y="718"/>
                    </a:lnTo>
                    <a:lnTo>
                      <a:pt x="646" y="718"/>
                    </a:lnTo>
                    <a:lnTo>
                      <a:pt x="644" y="718"/>
                    </a:lnTo>
                    <a:lnTo>
                      <a:pt x="642" y="720"/>
                    </a:lnTo>
                    <a:lnTo>
                      <a:pt x="638" y="724"/>
                    </a:lnTo>
                    <a:lnTo>
                      <a:pt x="636" y="728"/>
                    </a:lnTo>
                    <a:lnTo>
                      <a:pt x="634" y="732"/>
                    </a:lnTo>
                    <a:lnTo>
                      <a:pt x="632" y="734"/>
                    </a:lnTo>
                    <a:lnTo>
                      <a:pt x="630" y="738"/>
                    </a:lnTo>
                    <a:lnTo>
                      <a:pt x="626" y="740"/>
                    </a:lnTo>
                    <a:lnTo>
                      <a:pt x="612" y="726"/>
                    </a:lnTo>
                    <a:lnTo>
                      <a:pt x="596" y="712"/>
                    </a:lnTo>
                    <a:lnTo>
                      <a:pt x="584" y="696"/>
                    </a:lnTo>
                    <a:lnTo>
                      <a:pt x="576" y="676"/>
                    </a:lnTo>
                    <a:lnTo>
                      <a:pt x="590" y="672"/>
                    </a:lnTo>
                    <a:lnTo>
                      <a:pt x="600" y="676"/>
                    </a:lnTo>
                    <a:lnTo>
                      <a:pt x="608" y="684"/>
                    </a:lnTo>
                    <a:lnTo>
                      <a:pt x="614" y="694"/>
                    </a:lnTo>
                    <a:lnTo>
                      <a:pt x="620" y="704"/>
                    </a:lnTo>
                    <a:lnTo>
                      <a:pt x="630" y="710"/>
                    </a:lnTo>
                    <a:lnTo>
                      <a:pt x="642" y="712"/>
                    </a:lnTo>
                    <a:lnTo>
                      <a:pt x="656" y="708"/>
                    </a:lnTo>
                    <a:lnTo>
                      <a:pt x="668" y="706"/>
                    </a:lnTo>
                    <a:lnTo>
                      <a:pt x="672" y="720"/>
                    </a:lnTo>
                    <a:lnTo>
                      <a:pt x="680" y="726"/>
                    </a:lnTo>
                    <a:lnTo>
                      <a:pt x="690" y="728"/>
                    </a:lnTo>
                    <a:lnTo>
                      <a:pt x="704" y="726"/>
                    </a:lnTo>
                    <a:lnTo>
                      <a:pt x="718" y="724"/>
                    </a:lnTo>
                    <a:lnTo>
                      <a:pt x="730" y="724"/>
                    </a:lnTo>
                    <a:lnTo>
                      <a:pt x="736" y="724"/>
                    </a:lnTo>
                    <a:lnTo>
                      <a:pt x="740" y="726"/>
                    </a:lnTo>
                    <a:lnTo>
                      <a:pt x="742" y="726"/>
                    </a:lnTo>
                    <a:lnTo>
                      <a:pt x="744" y="726"/>
                    </a:lnTo>
                    <a:lnTo>
                      <a:pt x="744" y="728"/>
                    </a:lnTo>
                    <a:lnTo>
                      <a:pt x="744" y="730"/>
                    </a:lnTo>
                    <a:lnTo>
                      <a:pt x="746" y="732"/>
                    </a:lnTo>
                    <a:lnTo>
                      <a:pt x="748" y="736"/>
                    </a:lnTo>
                    <a:lnTo>
                      <a:pt x="750" y="742"/>
                    </a:lnTo>
                    <a:lnTo>
                      <a:pt x="760" y="752"/>
                    </a:lnTo>
                    <a:lnTo>
                      <a:pt x="772" y="760"/>
                    </a:lnTo>
                    <a:lnTo>
                      <a:pt x="786" y="760"/>
                    </a:lnTo>
                    <a:lnTo>
                      <a:pt x="786" y="766"/>
                    </a:lnTo>
                    <a:lnTo>
                      <a:pt x="784" y="770"/>
                    </a:lnTo>
                    <a:lnTo>
                      <a:pt x="780" y="774"/>
                    </a:lnTo>
                    <a:lnTo>
                      <a:pt x="776" y="776"/>
                    </a:lnTo>
                    <a:lnTo>
                      <a:pt x="780" y="780"/>
                    </a:lnTo>
                    <a:lnTo>
                      <a:pt x="786" y="784"/>
                    </a:lnTo>
                    <a:lnTo>
                      <a:pt x="792" y="784"/>
                    </a:lnTo>
                    <a:lnTo>
                      <a:pt x="800" y="786"/>
                    </a:lnTo>
                    <a:lnTo>
                      <a:pt x="800" y="810"/>
                    </a:lnTo>
                    <a:lnTo>
                      <a:pt x="804" y="834"/>
                    </a:lnTo>
                    <a:lnTo>
                      <a:pt x="812" y="858"/>
                    </a:lnTo>
                    <a:lnTo>
                      <a:pt x="822" y="874"/>
                    </a:lnTo>
                    <a:lnTo>
                      <a:pt x="832" y="892"/>
                    </a:lnTo>
                    <a:lnTo>
                      <a:pt x="840" y="910"/>
                    </a:lnTo>
                    <a:lnTo>
                      <a:pt x="844" y="928"/>
                    </a:lnTo>
                    <a:lnTo>
                      <a:pt x="848" y="926"/>
                    </a:lnTo>
                    <a:lnTo>
                      <a:pt x="852" y="924"/>
                    </a:lnTo>
                    <a:lnTo>
                      <a:pt x="854" y="922"/>
                    </a:lnTo>
                    <a:lnTo>
                      <a:pt x="858" y="916"/>
                    </a:lnTo>
                    <a:lnTo>
                      <a:pt x="856" y="928"/>
                    </a:lnTo>
                    <a:lnTo>
                      <a:pt x="858" y="938"/>
                    </a:lnTo>
                    <a:lnTo>
                      <a:pt x="864" y="950"/>
                    </a:lnTo>
                    <a:lnTo>
                      <a:pt x="874" y="958"/>
                    </a:lnTo>
                    <a:lnTo>
                      <a:pt x="876" y="942"/>
                    </a:lnTo>
                    <a:lnTo>
                      <a:pt x="872" y="926"/>
                    </a:lnTo>
                    <a:lnTo>
                      <a:pt x="866" y="910"/>
                    </a:lnTo>
                    <a:lnTo>
                      <a:pt x="864" y="890"/>
                    </a:lnTo>
                    <a:lnTo>
                      <a:pt x="864" y="870"/>
                    </a:lnTo>
                    <a:lnTo>
                      <a:pt x="866" y="850"/>
                    </a:lnTo>
                    <a:lnTo>
                      <a:pt x="866" y="836"/>
                    </a:lnTo>
                    <a:lnTo>
                      <a:pt x="870" y="830"/>
                    </a:lnTo>
                    <a:lnTo>
                      <a:pt x="874" y="826"/>
                    </a:lnTo>
                    <a:lnTo>
                      <a:pt x="884" y="824"/>
                    </a:lnTo>
                    <a:lnTo>
                      <a:pt x="896" y="818"/>
                    </a:lnTo>
                    <a:lnTo>
                      <a:pt x="908" y="806"/>
                    </a:lnTo>
                    <a:lnTo>
                      <a:pt x="918" y="792"/>
                    </a:lnTo>
                    <a:lnTo>
                      <a:pt x="930" y="780"/>
                    </a:lnTo>
                    <a:lnTo>
                      <a:pt x="932" y="776"/>
                    </a:lnTo>
                    <a:lnTo>
                      <a:pt x="938" y="772"/>
                    </a:lnTo>
                    <a:lnTo>
                      <a:pt x="944" y="766"/>
                    </a:lnTo>
                    <a:lnTo>
                      <a:pt x="948" y="762"/>
                    </a:lnTo>
                    <a:lnTo>
                      <a:pt x="954" y="758"/>
                    </a:lnTo>
                    <a:lnTo>
                      <a:pt x="958" y="756"/>
                    </a:lnTo>
                    <a:lnTo>
                      <a:pt x="964" y="754"/>
                    </a:lnTo>
                    <a:lnTo>
                      <a:pt x="968" y="754"/>
                    </a:lnTo>
                    <a:lnTo>
                      <a:pt x="970" y="754"/>
                    </a:lnTo>
                    <a:lnTo>
                      <a:pt x="972" y="756"/>
                    </a:lnTo>
                    <a:lnTo>
                      <a:pt x="974" y="760"/>
                    </a:lnTo>
                    <a:lnTo>
                      <a:pt x="974" y="762"/>
                    </a:lnTo>
                    <a:lnTo>
                      <a:pt x="974" y="766"/>
                    </a:lnTo>
                    <a:lnTo>
                      <a:pt x="974" y="772"/>
                    </a:lnTo>
                    <a:lnTo>
                      <a:pt x="974" y="776"/>
                    </a:lnTo>
                    <a:lnTo>
                      <a:pt x="976" y="780"/>
                    </a:lnTo>
                    <a:lnTo>
                      <a:pt x="982" y="792"/>
                    </a:lnTo>
                    <a:lnTo>
                      <a:pt x="988" y="800"/>
                    </a:lnTo>
                    <a:lnTo>
                      <a:pt x="994" y="810"/>
                    </a:lnTo>
                    <a:lnTo>
                      <a:pt x="998" y="820"/>
                    </a:lnTo>
                    <a:lnTo>
                      <a:pt x="996" y="834"/>
                    </a:lnTo>
                    <a:lnTo>
                      <a:pt x="1004" y="834"/>
                    </a:lnTo>
                    <a:lnTo>
                      <a:pt x="1012" y="832"/>
                    </a:lnTo>
                    <a:lnTo>
                      <a:pt x="1018" y="828"/>
                    </a:lnTo>
                    <a:lnTo>
                      <a:pt x="1020" y="850"/>
                    </a:lnTo>
                    <a:lnTo>
                      <a:pt x="1026" y="868"/>
                    </a:lnTo>
                    <a:lnTo>
                      <a:pt x="1032" y="888"/>
                    </a:lnTo>
                    <a:lnTo>
                      <a:pt x="1032" y="902"/>
                    </a:lnTo>
                    <a:lnTo>
                      <a:pt x="1032" y="916"/>
                    </a:lnTo>
                    <a:lnTo>
                      <a:pt x="1034" y="930"/>
                    </a:lnTo>
                    <a:lnTo>
                      <a:pt x="1038" y="936"/>
                    </a:lnTo>
                    <a:lnTo>
                      <a:pt x="1042" y="940"/>
                    </a:lnTo>
                    <a:lnTo>
                      <a:pt x="1048" y="946"/>
                    </a:lnTo>
                    <a:lnTo>
                      <a:pt x="1052" y="950"/>
                    </a:lnTo>
                    <a:lnTo>
                      <a:pt x="1054" y="956"/>
                    </a:lnTo>
                    <a:lnTo>
                      <a:pt x="1056" y="962"/>
                    </a:lnTo>
                    <a:lnTo>
                      <a:pt x="1056" y="970"/>
                    </a:lnTo>
                    <a:lnTo>
                      <a:pt x="1058" y="976"/>
                    </a:lnTo>
                    <a:lnTo>
                      <a:pt x="1058" y="980"/>
                    </a:lnTo>
                    <a:lnTo>
                      <a:pt x="1060" y="986"/>
                    </a:lnTo>
                    <a:lnTo>
                      <a:pt x="1062" y="990"/>
                    </a:lnTo>
                    <a:lnTo>
                      <a:pt x="1064" y="994"/>
                    </a:lnTo>
                    <a:lnTo>
                      <a:pt x="1068" y="996"/>
                    </a:lnTo>
                    <a:lnTo>
                      <a:pt x="1074" y="998"/>
                    </a:lnTo>
                    <a:lnTo>
                      <a:pt x="1080" y="996"/>
                    </a:lnTo>
                    <a:lnTo>
                      <a:pt x="1080" y="980"/>
                    </a:lnTo>
                    <a:lnTo>
                      <a:pt x="1074" y="966"/>
                    </a:lnTo>
                    <a:lnTo>
                      <a:pt x="1064" y="954"/>
                    </a:lnTo>
                    <a:lnTo>
                      <a:pt x="1054" y="942"/>
                    </a:lnTo>
                    <a:lnTo>
                      <a:pt x="1048" y="928"/>
                    </a:lnTo>
                    <a:lnTo>
                      <a:pt x="1042" y="908"/>
                    </a:lnTo>
                    <a:lnTo>
                      <a:pt x="1042" y="886"/>
                    </a:lnTo>
                    <a:lnTo>
                      <a:pt x="1044" y="866"/>
                    </a:lnTo>
                    <a:lnTo>
                      <a:pt x="1056" y="864"/>
                    </a:lnTo>
                    <a:lnTo>
                      <a:pt x="1066" y="870"/>
                    </a:lnTo>
                    <a:lnTo>
                      <a:pt x="1074" y="880"/>
                    </a:lnTo>
                    <a:lnTo>
                      <a:pt x="1080" y="894"/>
                    </a:lnTo>
                    <a:lnTo>
                      <a:pt x="1086" y="906"/>
                    </a:lnTo>
                    <a:lnTo>
                      <a:pt x="1090" y="918"/>
                    </a:lnTo>
                    <a:lnTo>
                      <a:pt x="1104" y="902"/>
                    </a:lnTo>
                    <a:lnTo>
                      <a:pt x="1114" y="884"/>
                    </a:lnTo>
                    <a:lnTo>
                      <a:pt x="1118" y="862"/>
                    </a:lnTo>
                    <a:lnTo>
                      <a:pt x="1112" y="842"/>
                    </a:lnTo>
                    <a:lnTo>
                      <a:pt x="1104" y="832"/>
                    </a:lnTo>
                    <a:lnTo>
                      <a:pt x="1096" y="824"/>
                    </a:lnTo>
                    <a:lnTo>
                      <a:pt x="1090" y="816"/>
                    </a:lnTo>
                    <a:lnTo>
                      <a:pt x="1090" y="804"/>
                    </a:lnTo>
                    <a:lnTo>
                      <a:pt x="1094" y="792"/>
                    </a:lnTo>
                    <a:lnTo>
                      <a:pt x="1104" y="782"/>
                    </a:lnTo>
                    <a:lnTo>
                      <a:pt x="1116" y="774"/>
                    </a:lnTo>
                    <a:lnTo>
                      <a:pt x="1128" y="768"/>
                    </a:lnTo>
                    <a:lnTo>
                      <a:pt x="1130" y="774"/>
                    </a:lnTo>
                    <a:lnTo>
                      <a:pt x="1128" y="784"/>
                    </a:lnTo>
                    <a:lnTo>
                      <a:pt x="1124" y="794"/>
                    </a:lnTo>
                    <a:lnTo>
                      <a:pt x="1120" y="804"/>
                    </a:lnTo>
                    <a:lnTo>
                      <a:pt x="1118" y="812"/>
                    </a:lnTo>
                    <a:lnTo>
                      <a:pt x="1118" y="818"/>
                    </a:lnTo>
                    <a:lnTo>
                      <a:pt x="1124" y="820"/>
                    </a:lnTo>
                    <a:lnTo>
                      <a:pt x="1134" y="818"/>
                    </a:lnTo>
                    <a:lnTo>
                      <a:pt x="1146" y="810"/>
                    </a:lnTo>
                    <a:lnTo>
                      <a:pt x="1148" y="800"/>
                    </a:lnTo>
                    <a:lnTo>
                      <a:pt x="1148" y="786"/>
                    </a:lnTo>
                    <a:lnTo>
                      <a:pt x="1148" y="774"/>
                    </a:lnTo>
                    <a:lnTo>
                      <a:pt x="1152" y="764"/>
                    </a:lnTo>
                    <a:lnTo>
                      <a:pt x="1160" y="756"/>
                    </a:lnTo>
                    <a:lnTo>
                      <a:pt x="1172" y="752"/>
                    </a:lnTo>
                    <a:lnTo>
                      <a:pt x="1184" y="750"/>
                    </a:lnTo>
                    <a:lnTo>
                      <a:pt x="1196" y="748"/>
                    </a:lnTo>
                    <a:lnTo>
                      <a:pt x="1208" y="742"/>
                    </a:lnTo>
                    <a:lnTo>
                      <a:pt x="1216" y="730"/>
                    </a:lnTo>
                    <a:lnTo>
                      <a:pt x="1218" y="716"/>
                    </a:lnTo>
                    <a:lnTo>
                      <a:pt x="1218" y="700"/>
                    </a:lnTo>
                    <a:lnTo>
                      <a:pt x="1224" y="688"/>
                    </a:lnTo>
                    <a:lnTo>
                      <a:pt x="1232" y="674"/>
                    </a:lnTo>
                    <a:lnTo>
                      <a:pt x="1232" y="660"/>
                    </a:lnTo>
                    <a:lnTo>
                      <a:pt x="1228" y="652"/>
                    </a:lnTo>
                    <a:lnTo>
                      <a:pt x="1222" y="644"/>
                    </a:lnTo>
                    <a:lnTo>
                      <a:pt x="1216" y="634"/>
                    </a:lnTo>
                    <a:lnTo>
                      <a:pt x="1212" y="624"/>
                    </a:lnTo>
                    <a:lnTo>
                      <a:pt x="1214" y="610"/>
                    </a:lnTo>
                    <a:lnTo>
                      <a:pt x="1222" y="598"/>
                    </a:lnTo>
                    <a:lnTo>
                      <a:pt x="1232" y="588"/>
                    </a:lnTo>
                    <a:lnTo>
                      <a:pt x="1222" y="586"/>
                    </a:lnTo>
                    <a:lnTo>
                      <a:pt x="1212" y="588"/>
                    </a:lnTo>
                    <a:lnTo>
                      <a:pt x="1204" y="590"/>
                    </a:lnTo>
                    <a:lnTo>
                      <a:pt x="1196" y="586"/>
                    </a:lnTo>
                    <a:lnTo>
                      <a:pt x="1194" y="576"/>
                    </a:lnTo>
                    <a:lnTo>
                      <a:pt x="1196" y="564"/>
                    </a:lnTo>
                    <a:lnTo>
                      <a:pt x="1206" y="552"/>
                    </a:lnTo>
                    <a:lnTo>
                      <a:pt x="1218" y="542"/>
                    </a:lnTo>
                    <a:lnTo>
                      <a:pt x="1230" y="536"/>
                    </a:lnTo>
                    <a:lnTo>
                      <a:pt x="1242" y="534"/>
                    </a:lnTo>
                    <a:lnTo>
                      <a:pt x="1242" y="542"/>
                    </a:lnTo>
                    <a:lnTo>
                      <a:pt x="1240" y="548"/>
                    </a:lnTo>
                    <a:lnTo>
                      <a:pt x="1236" y="556"/>
                    </a:lnTo>
                    <a:lnTo>
                      <a:pt x="1232" y="562"/>
                    </a:lnTo>
                    <a:lnTo>
                      <a:pt x="1238" y="562"/>
                    </a:lnTo>
                    <a:lnTo>
                      <a:pt x="1248" y="560"/>
                    </a:lnTo>
                    <a:lnTo>
                      <a:pt x="1256" y="558"/>
                    </a:lnTo>
                    <a:lnTo>
                      <a:pt x="1264" y="558"/>
                    </a:lnTo>
                    <a:lnTo>
                      <a:pt x="1270" y="560"/>
                    </a:lnTo>
                    <a:lnTo>
                      <a:pt x="1272" y="566"/>
                    </a:lnTo>
                    <a:lnTo>
                      <a:pt x="1268" y="578"/>
                    </a:lnTo>
                    <a:lnTo>
                      <a:pt x="1280" y="582"/>
                    </a:lnTo>
                    <a:lnTo>
                      <a:pt x="1282" y="590"/>
                    </a:lnTo>
                    <a:lnTo>
                      <a:pt x="1282" y="600"/>
                    </a:lnTo>
                    <a:lnTo>
                      <a:pt x="1276" y="610"/>
                    </a:lnTo>
                    <a:lnTo>
                      <a:pt x="1272" y="620"/>
                    </a:lnTo>
                    <a:lnTo>
                      <a:pt x="1270" y="628"/>
                    </a:lnTo>
                    <a:lnTo>
                      <a:pt x="1278" y="626"/>
                    </a:lnTo>
                    <a:lnTo>
                      <a:pt x="1284" y="624"/>
                    </a:lnTo>
                    <a:lnTo>
                      <a:pt x="1292" y="618"/>
                    </a:lnTo>
                    <a:lnTo>
                      <a:pt x="1296" y="610"/>
                    </a:lnTo>
                    <a:lnTo>
                      <a:pt x="1300" y="600"/>
                    </a:lnTo>
                    <a:lnTo>
                      <a:pt x="1300" y="592"/>
                    </a:lnTo>
                    <a:lnTo>
                      <a:pt x="1296" y="588"/>
                    </a:lnTo>
                    <a:lnTo>
                      <a:pt x="1290" y="580"/>
                    </a:lnTo>
                    <a:lnTo>
                      <a:pt x="1286" y="572"/>
                    </a:lnTo>
                    <a:lnTo>
                      <a:pt x="1284" y="562"/>
                    </a:lnTo>
                    <a:lnTo>
                      <a:pt x="1288" y="556"/>
                    </a:lnTo>
                    <a:lnTo>
                      <a:pt x="1294" y="550"/>
                    </a:lnTo>
                    <a:lnTo>
                      <a:pt x="1300" y="546"/>
                    </a:lnTo>
                    <a:lnTo>
                      <a:pt x="1306" y="536"/>
                    </a:lnTo>
                    <a:lnTo>
                      <a:pt x="1306" y="532"/>
                    </a:lnTo>
                    <a:lnTo>
                      <a:pt x="1306" y="528"/>
                    </a:lnTo>
                    <a:lnTo>
                      <a:pt x="1304" y="526"/>
                    </a:lnTo>
                    <a:lnTo>
                      <a:pt x="1304" y="522"/>
                    </a:lnTo>
                    <a:lnTo>
                      <a:pt x="1304" y="518"/>
                    </a:lnTo>
                    <a:lnTo>
                      <a:pt x="1306" y="514"/>
                    </a:lnTo>
                    <a:lnTo>
                      <a:pt x="1310" y="510"/>
                    </a:lnTo>
                    <a:lnTo>
                      <a:pt x="1314" y="506"/>
                    </a:lnTo>
                    <a:lnTo>
                      <a:pt x="1320" y="502"/>
                    </a:lnTo>
                    <a:lnTo>
                      <a:pt x="1326" y="500"/>
                    </a:lnTo>
                    <a:lnTo>
                      <a:pt x="1330" y="494"/>
                    </a:lnTo>
                    <a:lnTo>
                      <a:pt x="1330" y="500"/>
                    </a:lnTo>
                    <a:lnTo>
                      <a:pt x="1330" y="504"/>
                    </a:lnTo>
                    <a:lnTo>
                      <a:pt x="1334" y="508"/>
                    </a:lnTo>
                    <a:lnTo>
                      <a:pt x="1336" y="512"/>
                    </a:lnTo>
                    <a:lnTo>
                      <a:pt x="1340" y="516"/>
                    </a:lnTo>
                    <a:lnTo>
                      <a:pt x="1346" y="518"/>
                    </a:lnTo>
                    <a:lnTo>
                      <a:pt x="1352" y="502"/>
                    </a:lnTo>
                    <a:lnTo>
                      <a:pt x="1364" y="486"/>
                    </a:lnTo>
                    <a:lnTo>
                      <a:pt x="1376" y="472"/>
                    </a:lnTo>
                    <a:lnTo>
                      <a:pt x="1386" y="458"/>
                    </a:lnTo>
                    <a:lnTo>
                      <a:pt x="1394" y="442"/>
                    </a:lnTo>
                    <a:lnTo>
                      <a:pt x="1398" y="424"/>
                    </a:lnTo>
                    <a:lnTo>
                      <a:pt x="1398" y="410"/>
                    </a:lnTo>
                    <a:lnTo>
                      <a:pt x="1394" y="396"/>
                    </a:lnTo>
                    <a:lnTo>
                      <a:pt x="1388" y="386"/>
                    </a:lnTo>
                    <a:lnTo>
                      <a:pt x="1378" y="382"/>
                    </a:lnTo>
                    <a:lnTo>
                      <a:pt x="1364" y="384"/>
                    </a:lnTo>
                    <a:lnTo>
                      <a:pt x="1362" y="380"/>
                    </a:lnTo>
                    <a:lnTo>
                      <a:pt x="1360" y="376"/>
                    </a:lnTo>
                    <a:lnTo>
                      <a:pt x="1360" y="374"/>
                    </a:lnTo>
                    <a:lnTo>
                      <a:pt x="1356" y="374"/>
                    </a:lnTo>
                    <a:lnTo>
                      <a:pt x="1352" y="374"/>
                    </a:lnTo>
                    <a:lnTo>
                      <a:pt x="1346" y="374"/>
                    </a:lnTo>
                    <a:lnTo>
                      <a:pt x="1342" y="374"/>
                    </a:lnTo>
                    <a:lnTo>
                      <a:pt x="1338" y="374"/>
                    </a:lnTo>
                    <a:lnTo>
                      <a:pt x="1334" y="372"/>
                    </a:lnTo>
                    <a:lnTo>
                      <a:pt x="1332" y="370"/>
                    </a:lnTo>
                    <a:lnTo>
                      <a:pt x="1330" y="366"/>
                    </a:lnTo>
                    <a:lnTo>
                      <a:pt x="1330" y="362"/>
                    </a:lnTo>
                    <a:lnTo>
                      <a:pt x="1332" y="356"/>
                    </a:lnTo>
                    <a:lnTo>
                      <a:pt x="1340" y="350"/>
                    </a:lnTo>
                    <a:lnTo>
                      <a:pt x="1352" y="346"/>
                    </a:lnTo>
                    <a:lnTo>
                      <a:pt x="1366" y="344"/>
                    </a:lnTo>
                    <a:lnTo>
                      <a:pt x="1376" y="340"/>
                    </a:lnTo>
                    <a:lnTo>
                      <a:pt x="1384" y="334"/>
                    </a:lnTo>
                    <a:lnTo>
                      <a:pt x="1390" y="328"/>
                    </a:lnTo>
                    <a:lnTo>
                      <a:pt x="1396" y="320"/>
                    </a:lnTo>
                    <a:lnTo>
                      <a:pt x="1402" y="312"/>
                    </a:lnTo>
                    <a:lnTo>
                      <a:pt x="1424" y="294"/>
                    </a:lnTo>
                    <a:lnTo>
                      <a:pt x="1446" y="282"/>
                    </a:lnTo>
                    <a:lnTo>
                      <a:pt x="1472" y="278"/>
                    </a:lnTo>
                    <a:lnTo>
                      <a:pt x="1500" y="278"/>
                    </a:lnTo>
                    <a:lnTo>
                      <a:pt x="1498" y="290"/>
                    </a:lnTo>
                    <a:lnTo>
                      <a:pt x="1494" y="300"/>
                    </a:lnTo>
                    <a:lnTo>
                      <a:pt x="1508" y="300"/>
                    </a:lnTo>
                    <a:lnTo>
                      <a:pt x="1518" y="294"/>
                    </a:lnTo>
                    <a:lnTo>
                      <a:pt x="1524" y="284"/>
                    </a:lnTo>
                    <a:lnTo>
                      <a:pt x="1532" y="274"/>
                    </a:lnTo>
                    <a:lnTo>
                      <a:pt x="1540" y="264"/>
                    </a:lnTo>
                    <a:lnTo>
                      <a:pt x="1548" y="260"/>
                    </a:lnTo>
                    <a:lnTo>
                      <a:pt x="1560" y="258"/>
                    </a:lnTo>
                    <a:lnTo>
                      <a:pt x="1570" y="258"/>
                    </a:lnTo>
                    <a:lnTo>
                      <a:pt x="1578" y="262"/>
                    </a:lnTo>
                    <a:lnTo>
                      <a:pt x="1580" y="270"/>
                    </a:lnTo>
                    <a:lnTo>
                      <a:pt x="1588" y="258"/>
                    </a:lnTo>
                    <a:lnTo>
                      <a:pt x="1600" y="246"/>
                    </a:lnTo>
                    <a:lnTo>
                      <a:pt x="1614" y="242"/>
                    </a:lnTo>
                    <a:lnTo>
                      <a:pt x="1614" y="260"/>
                    </a:lnTo>
                    <a:lnTo>
                      <a:pt x="1608" y="274"/>
                    </a:lnTo>
                    <a:lnTo>
                      <a:pt x="1598" y="286"/>
                    </a:lnTo>
                    <a:lnTo>
                      <a:pt x="1584" y="296"/>
                    </a:lnTo>
                    <a:lnTo>
                      <a:pt x="1572" y="306"/>
                    </a:lnTo>
                    <a:lnTo>
                      <a:pt x="1560" y="316"/>
                    </a:lnTo>
                    <a:lnTo>
                      <a:pt x="1550" y="330"/>
                    </a:lnTo>
                    <a:lnTo>
                      <a:pt x="1540" y="358"/>
                    </a:lnTo>
                    <a:lnTo>
                      <a:pt x="1538" y="388"/>
                    </a:lnTo>
                    <a:lnTo>
                      <a:pt x="1544" y="420"/>
                    </a:lnTo>
                    <a:lnTo>
                      <a:pt x="1552" y="406"/>
                    </a:lnTo>
                    <a:lnTo>
                      <a:pt x="1560" y="390"/>
                    </a:lnTo>
                    <a:lnTo>
                      <a:pt x="1568" y="376"/>
                    </a:lnTo>
                    <a:lnTo>
                      <a:pt x="1574" y="372"/>
                    </a:lnTo>
                    <a:lnTo>
                      <a:pt x="1578" y="368"/>
                    </a:lnTo>
                    <a:lnTo>
                      <a:pt x="1584" y="364"/>
                    </a:lnTo>
                    <a:lnTo>
                      <a:pt x="1588" y="358"/>
                    </a:lnTo>
                    <a:lnTo>
                      <a:pt x="1592" y="352"/>
                    </a:lnTo>
                    <a:lnTo>
                      <a:pt x="1598" y="336"/>
                    </a:lnTo>
                    <a:lnTo>
                      <a:pt x="1602" y="322"/>
                    </a:lnTo>
                    <a:lnTo>
                      <a:pt x="1606" y="308"/>
                    </a:lnTo>
                    <a:lnTo>
                      <a:pt x="1614" y="296"/>
                    </a:lnTo>
                    <a:lnTo>
                      <a:pt x="1628" y="284"/>
                    </a:lnTo>
                    <a:lnTo>
                      <a:pt x="1632" y="284"/>
                    </a:lnTo>
                    <a:lnTo>
                      <a:pt x="1638" y="282"/>
                    </a:lnTo>
                    <a:lnTo>
                      <a:pt x="1644" y="282"/>
                    </a:lnTo>
                    <a:lnTo>
                      <a:pt x="1650" y="280"/>
                    </a:lnTo>
                    <a:lnTo>
                      <a:pt x="1654" y="280"/>
                    </a:lnTo>
                    <a:lnTo>
                      <a:pt x="1656" y="278"/>
                    </a:lnTo>
                    <a:lnTo>
                      <a:pt x="1658" y="278"/>
                    </a:lnTo>
                    <a:lnTo>
                      <a:pt x="1660" y="278"/>
                    </a:lnTo>
                    <a:lnTo>
                      <a:pt x="1662" y="278"/>
                    </a:lnTo>
                    <a:lnTo>
                      <a:pt x="1664" y="276"/>
                    </a:lnTo>
                    <a:lnTo>
                      <a:pt x="1666" y="274"/>
                    </a:lnTo>
                    <a:lnTo>
                      <a:pt x="1672" y="270"/>
                    </a:lnTo>
                    <a:lnTo>
                      <a:pt x="1688" y="256"/>
                    </a:lnTo>
                    <a:lnTo>
                      <a:pt x="1700" y="250"/>
                    </a:lnTo>
                    <a:lnTo>
                      <a:pt x="1714" y="248"/>
                    </a:lnTo>
                    <a:lnTo>
                      <a:pt x="1732" y="248"/>
                    </a:lnTo>
                    <a:lnTo>
                      <a:pt x="1732" y="242"/>
                    </a:lnTo>
                    <a:lnTo>
                      <a:pt x="1730" y="238"/>
                    </a:lnTo>
                    <a:lnTo>
                      <a:pt x="1728" y="232"/>
                    </a:lnTo>
                    <a:lnTo>
                      <a:pt x="1724" y="228"/>
                    </a:lnTo>
                    <a:lnTo>
                      <a:pt x="1736" y="226"/>
                    </a:lnTo>
                    <a:lnTo>
                      <a:pt x="1744" y="218"/>
                    </a:lnTo>
                    <a:lnTo>
                      <a:pt x="1746" y="208"/>
                    </a:lnTo>
                    <a:lnTo>
                      <a:pt x="1746" y="194"/>
                    </a:lnTo>
                    <a:lnTo>
                      <a:pt x="1752" y="194"/>
                    </a:lnTo>
                    <a:lnTo>
                      <a:pt x="1758" y="198"/>
                    </a:lnTo>
                    <a:lnTo>
                      <a:pt x="1764" y="202"/>
                    </a:lnTo>
                    <a:lnTo>
                      <a:pt x="1768" y="206"/>
                    </a:lnTo>
                    <a:lnTo>
                      <a:pt x="1774" y="210"/>
                    </a:lnTo>
                    <a:lnTo>
                      <a:pt x="1778" y="214"/>
                    </a:lnTo>
                    <a:lnTo>
                      <a:pt x="1792" y="204"/>
                    </a:lnTo>
                    <a:lnTo>
                      <a:pt x="1796" y="194"/>
                    </a:lnTo>
                    <a:lnTo>
                      <a:pt x="1790" y="184"/>
                    </a:lnTo>
                    <a:lnTo>
                      <a:pt x="1778" y="172"/>
                    </a:lnTo>
                    <a:lnTo>
                      <a:pt x="1764" y="162"/>
                    </a:lnTo>
                    <a:lnTo>
                      <a:pt x="1746" y="154"/>
                    </a:lnTo>
                    <a:lnTo>
                      <a:pt x="1728" y="146"/>
                    </a:lnTo>
                    <a:lnTo>
                      <a:pt x="1712" y="142"/>
                    </a:lnTo>
                    <a:lnTo>
                      <a:pt x="1702" y="140"/>
                    </a:lnTo>
                  </a:path>
                </a:pathLst>
              </a:custGeom>
              <a:grpFill/>
              <a:ln>
                <a:noFill/>
              </a:ln>
            </p:spPr>
            <p:txBody>
              <a:bodyPr/>
              <a:lstStyle/>
              <a:p>
                <a:endParaRPr lang="zh-TW" altLang="en-US">
                  <a:latin typeface="Arial Unicode MS" panose="020B0604020202020204" pitchFamily="34" charset="-120"/>
                  <a:ea typeface="文鼎圓體M" pitchFamily="34" charset="-120"/>
                </a:endParaRPr>
              </a:p>
            </p:txBody>
          </p:sp>
          <p:sp>
            <p:nvSpPr>
              <p:cNvPr id="120" name="Freeform 109"/>
              <p:cNvSpPr>
                <a:spLocks/>
              </p:cNvSpPr>
              <p:nvPr/>
            </p:nvSpPr>
            <p:spPr bwMode="gray">
              <a:xfrm>
                <a:off x="5823521" y="2305378"/>
                <a:ext cx="130464" cy="128693"/>
              </a:xfrm>
              <a:custGeom>
                <a:avLst/>
                <a:gdLst>
                  <a:gd name="T0" fmla="*/ 28 w 54"/>
                  <a:gd name="T1" fmla="*/ 48 h 52"/>
                  <a:gd name="T2" fmla="*/ 32 w 54"/>
                  <a:gd name="T3" fmla="*/ 40 h 52"/>
                  <a:gd name="T4" fmla="*/ 34 w 54"/>
                  <a:gd name="T5" fmla="*/ 34 h 52"/>
                  <a:gd name="T6" fmla="*/ 38 w 54"/>
                  <a:gd name="T7" fmla="*/ 26 h 52"/>
                  <a:gd name="T8" fmla="*/ 34 w 54"/>
                  <a:gd name="T9" fmla="*/ 24 h 52"/>
                  <a:gd name="T10" fmla="*/ 32 w 54"/>
                  <a:gd name="T11" fmla="*/ 22 h 52"/>
                  <a:gd name="T12" fmla="*/ 28 w 54"/>
                  <a:gd name="T13" fmla="*/ 28 h 52"/>
                  <a:gd name="T14" fmla="*/ 26 w 54"/>
                  <a:gd name="T15" fmla="*/ 34 h 52"/>
                  <a:gd name="T16" fmla="*/ 22 w 54"/>
                  <a:gd name="T17" fmla="*/ 40 h 52"/>
                  <a:gd name="T18" fmla="*/ 18 w 54"/>
                  <a:gd name="T19" fmla="*/ 46 h 52"/>
                  <a:gd name="T20" fmla="*/ 14 w 54"/>
                  <a:gd name="T21" fmla="*/ 50 h 52"/>
                  <a:gd name="T22" fmla="*/ 8 w 54"/>
                  <a:gd name="T23" fmla="*/ 52 h 52"/>
                  <a:gd name="T24" fmla="*/ 2 w 54"/>
                  <a:gd name="T25" fmla="*/ 52 h 52"/>
                  <a:gd name="T26" fmla="*/ 0 w 54"/>
                  <a:gd name="T27" fmla="*/ 46 h 52"/>
                  <a:gd name="T28" fmla="*/ 0 w 54"/>
                  <a:gd name="T29" fmla="*/ 42 h 52"/>
                  <a:gd name="T30" fmla="*/ 2 w 54"/>
                  <a:gd name="T31" fmla="*/ 38 h 52"/>
                  <a:gd name="T32" fmla="*/ 4 w 54"/>
                  <a:gd name="T33" fmla="*/ 36 h 52"/>
                  <a:gd name="T34" fmla="*/ 8 w 54"/>
                  <a:gd name="T35" fmla="*/ 34 h 52"/>
                  <a:gd name="T36" fmla="*/ 12 w 54"/>
                  <a:gd name="T37" fmla="*/ 30 h 52"/>
                  <a:gd name="T38" fmla="*/ 14 w 54"/>
                  <a:gd name="T39" fmla="*/ 28 h 52"/>
                  <a:gd name="T40" fmla="*/ 18 w 54"/>
                  <a:gd name="T41" fmla="*/ 22 h 52"/>
                  <a:gd name="T42" fmla="*/ 20 w 54"/>
                  <a:gd name="T43" fmla="*/ 18 h 52"/>
                  <a:gd name="T44" fmla="*/ 22 w 54"/>
                  <a:gd name="T45" fmla="*/ 16 h 52"/>
                  <a:gd name="T46" fmla="*/ 24 w 54"/>
                  <a:gd name="T47" fmla="*/ 12 h 52"/>
                  <a:gd name="T48" fmla="*/ 24 w 54"/>
                  <a:gd name="T49" fmla="*/ 10 h 52"/>
                  <a:gd name="T50" fmla="*/ 24 w 54"/>
                  <a:gd name="T51" fmla="*/ 6 h 52"/>
                  <a:gd name="T52" fmla="*/ 22 w 54"/>
                  <a:gd name="T53" fmla="*/ 0 h 52"/>
                  <a:gd name="T54" fmla="*/ 36 w 54"/>
                  <a:gd name="T55" fmla="*/ 6 h 52"/>
                  <a:gd name="T56" fmla="*/ 44 w 54"/>
                  <a:gd name="T57" fmla="*/ 14 h 52"/>
                  <a:gd name="T58" fmla="*/ 52 w 54"/>
                  <a:gd name="T59" fmla="*/ 24 h 52"/>
                  <a:gd name="T60" fmla="*/ 54 w 54"/>
                  <a:gd name="T61" fmla="*/ 34 h 52"/>
                  <a:gd name="T62" fmla="*/ 50 w 54"/>
                  <a:gd name="T63" fmla="*/ 42 h 52"/>
                  <a:gd name="T64" fmla="*/ 42 w 54"/>
                  <a:gd name="T65" fmla="*/ 48 h 52"/>
                  <a:gd name="T66" fmla="*/ 28 w 54"/>
                  <a:gd name="T67"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2">
                    <a:moveTo>
                      <a:pt x="28" y="48"/>
                    </a:moveTo>
                    <a:lnTo>
                      <a:pt x="32" y="40"/>
                    </a:lnTo>
                    <a:lnTo>
                      <a:pt x="34" y="34"/>
                    </a:lnTo>
                    <a:lnTo>
                      <a:pt x="38" y="26"/>
                    </a:lnTo>
                    <a:lnTo>
                      <a:pt x="34" y="24"/>
                    </a:lnTo>
                    <a:lnTo>
                      <a:pt x="32" y="22"/>
                    </a:lnTo>
                    <a:lnTo>
                      <a:pt x="28" y="28"/>
                    </a:lnTo>
                    <a:lnTo>
                      <a:pt x="26" y="34"/>
                    </a:lnTo>
                    <a:lnTo>
                      <a:pt x="22" y="40"/>
                    </a:lnTo>
                    <a:lnTo>
                      <a:pt x="18" y="46"/>
                    </a:lnTo>
                    <a:lnTo>
                      <a:pt x="14" y="50"/>
                    </a:lnTo>
                    <a:lnTo>
                      <a:pt x="8" y="52"/>
                    </a:lnTo>
                    <a:lnTo>
                      <a:pt x="2" y="52"/>
                    </a:lnTo>
                    <a:lnTo>
                      <a:pt x="0" y="46"/>
                    </a:lnTo>
                    <a:lnTo>
                      <a:pt x="0" y="42"/>
                    </a:lnTo>
                    <a:lnTo>
                      <a:pt x="2" y="38"/>
                    </a:lnTo>
                    <a:lnTo>
                      <a:pt x="4" y="36"/>
                    </a:lnTo>
                    <a:lnTo>
                      <a:pt x="8" y="34"/>
                    </a:lnTo>
                    <a:lnTo>
                      <a:pt x="12" y="30"/>
                    </a:lnTo>
                    <a:lnTo>
                      <a:pt x="14" y="28"/>
                    </a:lnTo>
                    <a:lnTo>
                      <a:pt x="18" y="22"/>
                    </a:lnTo>
                    <a:lnTo>
                      <a:pt x="20" y="18"/>
                    </a:lnTo>
                    <a:lnTo>
                      <a:pt x="22" y="16"/>
                    </a:lnTo>
                    <a:lnTo>
                      <a:pt x="24" y="12"/>
                    </a:lnTo>
                    <a:lnTo>
                      <a:pt x="24" y="10"/>
                    </a:lnTo>
                    <a:lnTo>
                      <a:pt x="24" y="6"/>
                    </a:lnTo>
                    <a:lnTo>
                      <a:pt x="22" y="0"/>
                    </a:lnTo>
                    <a:lnTo>
                      <a:pt x="36" y="6"/>
                    </a:lnTo>
                    <a:lnTo>
                      <a:pt x="44" y="14"/>
                    </a:lnTo>
                    <a:lnTo>
                      <a:pt x="52" y="24"/>
                    </a:lnTo>
                    <a:lnTo>
                      <a:pt x="54" y="34"/>
                    </a:lnTo>
                    <a:lnTo>
                      <a:pt x="50" y="42"/>
                    </a:lnTo>
                    <a:lnTo>
                      <a:pt x="42" y="48"/>
                    </a:lnTo>
                    <a:lnTo>
                      <a:pt x="28" y="48"/>
                    </a:lnTo>
                  </a:path>
                </a:pathLst>
              </a:custGeom>
              <a:grp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zh-TW" altLang="en-US">
                  <a:latin typeface="Arial Unicode MS" panose="020B0604020202020204" pitchFamily="34" charset="-120"/>
                  <a:ea typeface="文鼎圓體M" pitchFamily="34" charset="-120"/>
                </a:endParaRPr>
              </a:p>
            </p:txBody>
          </p:sp>
          <p:sp>
            <p:nvSpPr>
              <p:cNvPr id="121" name="Freeform 110"/>
              <p:cNvSpPr>
                <a:spLocks/>
              </p:cNvSpPr>
              <p:nvPr/>
            </p:nvSpPr>
            <p:spPr bwMode="gray">
              <a:xfrm>
                <a:off x="7049151" y="2836237"/>
                <a:ext cx="435494" cy="761433"/>
              </a:xfrm>
              <a:custGeom>
                <a:avLst/>
                <a:gdLst>
                  <a:gd name="T0" fmla="*/ 118 w 180"/>
                  <a:gd name="T1" fmla="*/ 116 h 310"/>
                  <a:gd name="T2" fmla="*/ 122 w 180"/>
                  <a:gd name="T3" fmla="*/ 96 h 310"/>
                  <a:gd name="T4" fmla="*/ 144 w 180"/>
                  <a:gd name="T5" fmla="*/ 86 h 310"/>
                  <a:gd name="T6" fmla="*/ 126 w 180"/>
                  <a:gd name="T7" fmla="*/ 28 h 310"/>
                  <a:gd name="T8" fmla="*/ 110 w 180"/>
                  <a:gd name="T9" fmla="*/ 10 h 310"/>
                  <a:gd name="T10" fmla="*/ 102 w 180"/>
                  <a:gd name="T11" fmla="*/ 34 h 310"/>
                  <a:gd name="T12" fmla="*/ 106 w 180"/>
                  <a:gd name="T13" fmla="*/ 38 h 310"/>
                  <a:gd name="T14" fmla="*/ 106 w 180"/>
                  <a:gd name="T15" fmla="*/ 42 h 310"/>
                  <a:gd name="T16" fmla="*/ 108 w 180"/>
                  <a:gd name="T17" fmla="*/ 56 h 310"/>
                  <a:gd name="T18" fmla="*/ 102 w 180"/>
                  <a:gd name="T19" fmla="*/ 90 h 310"/>
                  <a:gd name="T20" fmla="*/ 102 w 180"/>
                  <a:gd name="T21" fmla="*/ 114 h 310"/>
                  <a:gd name="T22" fmla="*/ 102 w 180"/>
                  <a:gd name="T23" fmla="*/ 140 h 310"/>
                  <a:gd name="T24" fmla="*/ 98 w 180"/>
                  <a:gd name="T25" fmla="*/ 148 h 310"/>
                  <a:gd name="T26" fmla="*/ 94 w 180"/>
                  <a:gd name="T27" fmla="*/ 152 h 310"/>
                  <a:gd name="T28" fmla="*/ 92 w 180"/>
                  <a:gd name="T29" fmla="*/ 156 h 310"/>
                  <a:gd name="T30" fmla="*/ 94 w 180"/>
                  <a:gd name="T31" fmla="*/ 164 h 310"/>
                  <a:gd name="T32" fmla="*/ 96 w 180"/>
                  <a:gd name="T33" fmla="*/ 172 h 310"/>
                  <a:gd name="T34" fmla="*/ 100 w 180"/>
                  <a:gd name="T35" fmla="*/ 180 h 310"/>
                  <a:gd name="T36" fmla="*/ 100 w 180"/>
                  <a:gd name="T37" fmla="*/ 190 h 310"/>
                  <a:gd name="T38" fmla="*/ 96 w 180"/>
                  <a:gd name="T39" fmla="*/ 200 h 310"/>
                  <a:gd name="T40" fmla="*/ 92 w 180"/>
                  <a:gd name="T41" fmla="*/ 212 h 310"/>
                  <a:gd name="T42" fmla="*/ 88 w 180"/>
                  <a:gd name="T43" fmla="*/ 222 h 310"/>
                  <a:gd name="T44" fmla="*/ 52 w 180"/>
                  <a:gd name="T45" fmla="*/ 248 h 310"/>
                  <a:gd name="T46" fmla="*/ 10 w 180"/>
                  <a:gd name="T47" fmla="*/ 258 h 310"/>
                  <a:gd name="T48" fmla="*/ 0 w 180"/>
                  <a:gd name="T49" fmla="*/ 310 h 310"/>
                  <a:gd name="T50" fmla="*/ 8 w 180"/>
                  <a:gd name="T51" fmla="*/ 310 h 310"/>
                  <a:gd name="T52" fmla="*/ 10 w 180"/>
                  <a:gd name="T53" fmla="*/ 292 h 310"/>
                  <a:gd name="T54" fmla="*/ 12 w 180"/>
                  <a:gd name="T55" fmla="*/ 282 h 310"/>
                  <a:gd name="T56" fmla="*/ 24 w 180"/>
                  <a:gd name="T57" fmla="*/ 272 h 310"/>
                  <a:gd name="T58" fmla="*/ 32 w 180"/>
                  <a:gd name="T59" fmla="*/ 270 h 310"/>
                  <a:gd name="T60" fmla="*/ 38 w 180"/>
                  <a:gd name="T61" fmla="*/ 268 h 310"/>
                  <a:gd name="T62" fmla="*/ 44 w 180"/>
                  <a:gd name="T63" fmla="*/ 260 h 310"/>
                  <a:gd name="T64" fmla="*/ 48 w 180"/>
                  <a:gd name="T65" fmla="*/ 268 h 310"/>
                  <a:gd name="T66" fmla="*/ 52 w 180"/>
                  <a:gd name="T67" fmla="*/ 274 h 310"/>
                  <a:gd name="T68" fmla="*/ 76 w 180"/>
                  <a:gd name="T69" fmla="*/ 264 h 310"/>
                  <a:gd name="T70" fmla="*/ 98 w 180"/>
                  <a:gd name="T71" fmla="*/ 256 h 310"/>
                  <a:gd name="T72" fmla="*/ 108 w 180"/>
                  <a:gd name="T73" fmla="*/ 232 h 310"/>
                  <a:gd name="T74" fmla="*/ 114 w 180"/>
                  <a:gd name="T75" fmla="*/ 204 h 310"/>
                  <a:gd name="T76" fmla="*/ 118 w 180"/>
                  <a:gd name="T77" fmla="*/ 194 h 310"/>
                  <a:gd name="T78" fmla="*/ 120 w 180"/>
                  <a:gd name="T79" fmla="*/ 182 h 310"/>
                  <a:gd name="T80" fmla="*/ 118 w 180"/>
                  <a:gd name="T81" fmla="*/ 176 h 310"/>
                  <a:gd name="T82" fmla="*/ 112 w 180"/>
                  <a:gd name="T83" fmla="*/ 168 h 310"/>
                  <a:gd name="T84" fmla="*/ 108 w 180"/>
                  <a:gd name="T85" fmla="*/ 162 h 310"/>
                  <a:gd name="T86" fmla="*/ 104 w 180"/>
                  <a:gd name="T87" fmla="*/ 160 h 310"/>
                  <a:gd name="T88" fmla="*/ 122 w 180"/>
                  <a:gd name="T89" fmla="*/ 154 h 310"/>
                  <a:gd name="T90" fmla="*/ 140 w 180"/>
                  <a:gd name="T91" fmla="*/ 138 h 310"/>
                  <a:gd name="T92" fmla="*/ 166 w 180"/>
                  <a:gd name="T93" fmla="*/ 128 h 310"/>
                  <a:gd name="T94" fmla="*/ 180 w 180"/>
                  <a:gd name="T95" fmla="*/ 106 h 310"/>
                  <a:gd name="T96" fmla="*/ 154 w 180"/>
                  <a:gd name="T97" fmla="*/ 124 h 310"/>
                  <a:gd name="T98" fmla="*/ 126 w 180"/>
                  <a:gd name="T99" fmla="*/ 126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 h="310">
                    <a:moveTo>
                      <a:pt x="126" y="126"/>
                    </a:moveTo>
                    <a:lnTo>
                      <a:pt x="118" y="116"/>
                    </a:lnTo>
                    <a:lnTo>
                      <a:pt x="116" y="106"/>
                    </a:lnTo>
                    <a:lnTo>
                      <a:pt x="122" y="96"/>
                    </a:lnTo>
                    <a:lnTo>
                      <a:pt x="132" y="88"/>
                    </a:lnTo>
                    <a:lnTo>
                      <a:pt x="144" y="86"/>
                    </a:lnTo>
                    <a:lnTo>
                      <a:pt x="132" y="58"/>
                    </a:lnTo>
                    <a:lnTo>
                      <a:pt x="126" y="28"/>
                    </a:lnTo>
                    <a:lnTo>
                      <a:pt x="118" y="0"/>
                    </a:lnTo>
                    <a:lnTo>
                      <a:pt x="110" y="10"/>
                    </a:lnTo>
                    <a:lnTo>
                      <a:pt x="104" y="22"/>
                    </a:lnTo>
                    <a:lnTo>
                      <a:pt x="102" y="34"/>
                    </a:lnTo>
                    <a:lnTo>
                      <a:pt x="104" y="36"/>
                    </a:lnTo>
                    <a:lnTo>
                      <a:pt x="106" y="38"/>
                    </a:lnTo>
                    <a:lnTo>
                      <a:pt x="106" y="40"/>
                    </a:lnTo>
                    <a:lnTo>
                      <a:pt x="106" y="42"/>
                    </a:lnTo>
                    <a:lnTo>
                      <a:pt x="110" y="42"/>
                    </a:lnTo>
                    <a:lnTo>
                      <a:pt x="108" y="56"/>
                    </a:lnTo>
                    <a:lnTo>
                      <a:pt x="106" y="74"/>
                    </a:lnTo>
                    <a:lnTo>
                      <a:pt x="102" y="90"/>
                    </a:lnTo>
                    <a:lnTo>
                      <a:pt x="100" y="102"/>
                    </a:lnTo>
                    <a:lnTo>
                      <a:pt x="102" y="114"/>
                    </a:lnTo>
                    <a:lnTo>
                      <a:pt x="104" y="128"/>
                    </a:lnTo>
                    <a:lnTo>
                      <a:pt x="102" y="140"/>
                    </a:lnTo>
                    <a:lnTo>
                      <a:pt x="100" y="146"/>
                    </a:lnTo>
                    <a:lnTo>
                      <a:pt x="98" y="148"/>
                    </a:lnTo>
                    <a:lnTo>
                      <a:pt x="96" y="150"/>
                    </a:lnTo>
                    <a:lnTo>
                      <a:pt x="94" y="152"/>
                    </a:lnTo>
                    <a:lnTo>
                      <a:pt x="94" y="154"/>
                    </a:lnTo>
                    <a:lnTo>
                      <a:pt x="92" y="156"/>
                    </a:lnTo>
                    <a:lnTo>
                      <a:pt x="92" y="160"/>
                    </a:lnTo>
                    <a:lnTo>
                      <a:pt x="94" y="164"/>
                    </a:lnTo>
                    <a:lnTo>
                      <a:pt x="94" y="168"/>
                    </a:lnTo>
                    <a:lnTo>
                      <a:pt x="96" y="172"/>
                    </a:lnTo>
                    <a:lnTo>
                      <a:pt x="98" y="176"/>
                    </a:lnTo>
                    <a:lnTo>
                      <a:pt x="100" y="180"/>
                    </a:lnTo>
                    <a:lnTo>
                      <a:pt x="100" y="184"/>
                    </a:lnTo>
                    <a:lnTo>
                      <a:pt x="100" y="190"/>
                    </a:lnTo>
                    <a:lnTo>
                      <a:pt x="98" y="194"/>
                    </a:lnTo>
                    <a:lnTo>
                      <a:pt x="96" y="200"/>
                    </a:lnTo>
                    <a:lnTo>
                      <a:pt x="94" y="206"/>
                    </a:lnTo>
                    <a:lnTo>
                      <a:pt x="92" y="212"/>
                    </a:lnTo>
                    <a:lnTo>
                      <a:pt x="90" y="218"/>
                    </a:lnTo>
                    <a:lnTo>
                      <a:pt x="88" y="222"/>
                    </a:lnTo>
                    <a:lnTo>
                      <a:pt x="74" y="236"/>
                    </a:lnTo>
                    <a:lnTo>
                      <a:pt x="52" y="248"/>
                    </a:lnTo>
                    <a:lnTo>
                      <a:pt x="30" y="256"/>
                    </a:lnTo>
                    <a:lnTo>
                      <a:pt x="10" y="258"/>
                    </a:lnTo>
                    <a:lnTo>
                      <a:pt x="2" y="284"/>
                    </a:lnTo>
                    <a:lnTo>
                      <a:pt x="0" y="310"/>
                    </a:lnTo>
                    <a:lnTo>
                      <a:pt x="4" y="310"/>
                    </a:lnTo>
                    <a:lnTo>
                      <a:pt x="8" y="310"/>
                    </a:lnTo>
                    <a:lnTo>
                      <a:pt x="10" y="300"/>
                    </a:lnTo>
                    <a:lnTo>
                      <a:pt x="10" y="292"/>
                    </a:lnTo>
                    <a:lnTo>
                      <a:pt x="10" y="288"/>
                    </a:lnTo>
                    <a:lnTo>
                      <a:pt x="12" y="282"/>
                    </a:lnTo>
                    <a:lnTo>
                      <a:pt x="20" y="274"/>
                    </a:lnTo>
                    <a:lnTo>
                      <a:pt x="24" y="272"/>
                    </a:lnTo>
                    <a:lnTo>
                      <a:pt x="28" y="270"/>
                    </a:lnTo>
                    <a:lnTo>
                      <a:pt x="32" y="270"/>
                    </a:lnTo>
                    <a:lnTo>
                      <a:pt x="34" y="270"/>
                    </a:lnTo>
                    <a:lnTo>
                      <a:pt x="38" y="268"/>
                    </a:lnTo>
                    <a:lnTo>
                      <a:pt x="40" y="266"/>
                    </a:lnTo>
                    <a:lnTo>
                      <a:pt x="44" y="260"/>
                    </a:lnTo>
                    <a:lnTo>
                      <a:pt x="46" y="264"/>
                    </a:lnTo>
                    <a:lnTo>
                      <a:pt x="48" y="268"/>
                    </a:lnTo>
                    <a:lnTo>
                      <a:pt x="50" y="270"/>
                    </a:lnTo>
                    <a:lnTo>
                      <a:pt x="52" y="274"/>
                    </a:lnTo>
                    <a:lnTo>
                      <a:pt x="64" y="266"/>
                    </a:lnTo>
                    <a:lnTo>
                      <a:pt x="76" y="264"/>
                    </a:lnTo>
                    <a:lnTo>
                      <a:pt x="86" y="262"/>
                    </a:lnTo>
                    <a:lnTo>
                      <a:pt x="98" y="256"/>
                    </a:lnTo>
                    <a:lnTo>
                      <a:pt x="104" y="246"/>
                    </a:lnTo>
                    <a:lnTo>
                      <a:pt x="108" y="232"/>
                    </a:lnTo>
                    <a:lnTo>
                      <a:pt x="112" y="216"/>
                    </a:lnTo>
                    <a:lnTo>
                      <a:pt x="114" y="204"/>
                    </a:lnTo>
                    <a:lnTo>
                      <a:pt x="116" y="198"/>
                    </a:lnTo>
                    <a:lnTo>
                      <a:pt x="118" y="194"/>
                    </a:lnTo>
                    <a:lnTo>
                      <a:pt x="120" y="188"/>
                    </a:lnTo>
                    <a:lnTo>
                      <a:pt x="120" y="182"/>
                    </a:lnTo>
                    <a:lnTo>
                      <a:pt x="120" y="180"/>
                    </a:lnTo>
                    <a:lnTo>
                      <a:pt x="118" y="176"/>
                    </a:lnTo>
                    <a:lnTo>
                      <a:pt x="114" y="172"/>
                    </a:lnTo>
                    <a:lnTo>
                      <a:pt x="112" y="168"/>
                    </a:lnTo>
                    <a:lnTo>
                      <a:pt x="108" y="164"/>
                    </a:lnTo>
                    <a:lnTo>
                      <a:pt x="108" y="162"/>
                    </a:lnTo>
                    <a:lnTo>
                      <a:pt x="106" y="160"/>
                    </a:lnTo>
                    <a:lnTo>
                      <a:pt x="104" y="160"/>
                    </a:lnTo>
                    <a:lnTo>
                      <a:pt x="112" y="158"/>
                    </a:lnTo>
                    <a:lnTo>
                      <a:pt x="122" y="154"/>
                    </a:lnTo>
                    <a:lnTo>
                      <a:pt x="132" y="148"/>
                    </a:lnTo>
                    <a:lnTo>
                      <a:pt x="140" y="138"/>
                    </a:lnTo>
                    <a:lnTo>
                      <a:pt x="152" y="136"/>
                    </a:lnTo>
                    <a:lnTo>
                      <a:pt x="166" y="128"/>
                    </a:lnTo>
                    <a:lnTo>
                      <a:pt x="176" y="120"/>
                    </a:lnTo>
                    <a:lnTo>
                      <a:pt x="180" y="106"/>
                    </a:lnTo>
                    <a:lnTo>
                      <a:pt x="166" y="116"/>
                    </a:lnTo>
                    <a:lnTo>
                      <a:pt x="154" y="124"/>
                    </a:lnTo>
                    <a:lnTo>
                      <a:pt x="138" y="128"/>
                    </a:lnTo>
                    <a:lnTo>
                      <a:pt x="126" y="126"/>
                    </a:lnTo>
                    <a:close/>
                  </a:path>
                </a:pathLst>
              </a:custGeom>
              <a:grpFill/>
              <a:ln>
                <a:noFill/>
              </a:ln>
              <a:extLst>
                <a:ext uri="{91240B29-F687-4F45-9708-019B960494DF}">
                  <a14:hiddenLine xmlns:a14="http://schemas.microsoft.com/office/drawing/2010/main" w="0">
                    <a:solidFill>
                      <a:srgbClr val="F0F0F0"/>
                    </a:solidFill>
                    <a:prstDash val="solid"/>
                    <a:round/>
                    <a:headEnd/>
                    <a:tailEnd/>
                  </a14:hiddenLine>
                </a:ext>
              </a:extLst>
            </p:spPr>
            <p:txBody>
              <a:bodyPr/>
              <a:lstStyle/>
              <a:p>
                <a:endParaRPr lang="zh-TW" altLang="en-US">
                  <a:latin typeface="Arial Unicode MS" panose="020B0604020202020204" pitchFamily="34" charset="-120"/>
                  <a:ea typeface="文鼎圓體M" pitchFamily="34" charset="-120"/>
                </a:endParaRPr>
              </a:p>
            </p:txBody>
          </p:sp>
          <p:sp>
            <p:nvSpPr>
              <p:cNvPr id="122" name="Freeform 111"/>
              <p:cNvSpPr>
                <a:spLocks/>
              </p:cNvSpPr>
              <p:nvPr/>
            </p:nvSpPr>
            <p:spPr bwMode="gray">
              <a:xfrm>
                <a:off x="7049151" y="2836237"/>
                <a:ext cx="435494" cy="761433"/>
              </a:xfrm>
              <a:custGeom>
                <a:avLst/>
                <a:gdLst>
                  <a:gd name="T0" fmla="*/ 118 w 180"/>
                  <a:gd name="T1" fmla="*/ 116 h 310"/>
                  <a:gd name="T2" fmla="*/ 122 w 180"/>
                  <a:gd name="T3" fmla="*/ 96 h 310"/>
                  <a:gd name="T4" fmla="*/ 144 w 180"/>
                  <a:gd name="T5" fmla="*/ 86 h 310"/>
                  <a:gd name="T6" fmla="*/ 126 w 180"/>
                  <a:gd name="T7" fmla="*/ 28 h 310"/>
                  <a:gd name="T8" fmla="*/ 110 w 180"/>
                  <a:gd name="T9" fmla="*/ 10 h 310"/>
                  <a:gd name="T10" fmla="*/ 102 w 180"/>
                  <a:gd name="T11" fmla="*/ 34 h 310"/>
                  <a:gd name="T12" fmla="*/ 106 w 180"/>
                  <a:gd name="T13" fmla="*/ 38 h 310"/>
                  <a:gd name="T14" fmla="*/ 106 w 180"/>
                  <a:gd name="T15" fmla="*/ 42 h 310"/>
                  <a:gd name="T16" fmla="*/ 108 w 180"/>
                  <a:gd name="T17" fmla="*/ 56 h 310"/>
                  <a:gd name="T18" fmla="*/ 102 w 180"/>
                  <a:gd name="T19" fmla="*/ 90 h 310"/>
                  <a:gd name="T20" fmla="*/ 102 w 180"/>
                  <a:gd name="T21" fmla="*/ 114 h 310"/>
                  <a:gd name="T22" fmla="*/ 102 w 180"/>
                  <a:gd name="T23" fmla="*/ 140 h 310"/>
                  <a:gd name="T24" fmla="*/ 98 w 180"/>
                  <a:gd name="T25" fmla="*/ 148 h 310"/>
                  <a:gd name="T26" fmla="*/ 94 w 180"/>
                  <a:gd name="T27" fmla="*/ 152 h 310"/>
                  <a:gd name="T28" fmla="*/ 92 w 180"/>
                  <a:gd name="T29" fmla="*/ 156 h 310"/>
                  <a:gd name="T30" fmla="*/ 94 w 180"/>
                  <a:gd name="T31" fmla="*/ 164 h 310"/>
                  <a:gd name="T32" fmla="*/ 96 w 180"/>
                  <a:gd name="T33" fmla="*/ 172 h 310"/>
                  <a:gd name="T34" fmla="*/ 100 w 180"/>
                  <a:gd name="T35" fmla="*/ 180 h 310"/>
                  <a:gd name="T36" fmla="*/ 100 w 180"/>
                  <a:gd name="T37" fmla="*/ 190 h 310"/>
                  <a:gd name="T38" fmla="*/ 96 w 180"/>
                  <a:gd name="T39" fmla="*/ 200 h 310"/>
                  <a:gd name="T40" fmla="*/ 92 w 180"/>
                  <a:gd name="T41" fmla="*/ 212 h 310"/>
                  <a:gd name="T42" fmla="*/ 88 w 180"/>
                  <a:gd name="T43" fmla="*/ 222 h 310"/>
                  <a:gd name="T44" fmla="*/ 52 w 180"/>
                  <a:gd name="T45" fmla="*/ 248 h 310"/>
                  <a:gd name="T46" fmla="*/ 10 w 180"/>
                  <a:gd name="T47" fmla="*/ 258 h 310"/>
                  <a:gd name="T48" fmla="*/ 0 w 180"/>
                  <a:gd name="T49" fmla="*/ 310 h 310"/>
                  <a:gd name="T50" fmla="*/ 8 w 180"/>
                  <a:gd name="T51" fmla="*/ 310 h 310"/>
                  <a:gd name="T52" fmla="*/ 10 w 180"/>
                  <a:gd name="T53" fmla="*/ 292 h 310"/>
                  <a:gd name="T54" fmla="*/ 12 w 180"/>
                  <a:gd name="T55" fmla="*/ 282 h 310"/>
                  <a:gd name="T56" fmla="*/ 24 w 180"/>
                  <a:gd name="T57" fmla="*/ 272 h 310"/>
                  <a:gd name="T58" fmla="*/ 32 w 180"/>
                  <a:gd name="T59" fmla="*/ 270 h 310"/>
                  <a:gd name="T60" fmla="*/ 38 w 180"/>
                  <a:gd name="T61" fmla="*/ 268 h 310"/>
                  <a:gd name="T62" fmla="*/ 44 w 180"/>
                  <a:gd name="T63" fmla="*/ 260 h 310"/>
                  <a:gd name="T64" fmla="*/ 48 w 180"/>
                  <a:gd name="T65" fmla="*/ 268 h 310"/>
                  <a:gd name="T66" fmla="*/ 52 w 180"/>
                  <a:gd name="T67" fmla="*/ 274 h 310"/>
                  <a:gd name="T68" fmla="*/ 76 w 180"/>
                  <a:gd name="T69" fmla="*/ 264 h 310"/>
                  <a:gd name="T70" fmla="*/ 98 w 180"/>
                  <a:gd name="T71" fmla="*/ 256 h 310"/>
                  <a:gd name="T72" fmla="*/ 108 w 180"/>
                  <a:gd name="T73" fmla="*/ 232 h 310"/>
                  <a:gd name="T74" fmla="*/ 114 w 180"/>
                  <a:gd name="T75" fmla="*/ 204 h 310"/>
                  <a:gd name="T76" fmla="*/ 118 w 180"/>
                  <a:gd name="T77" fmla="*/ 194 h 310"/>
                  <a:gd name="T78" fmla="*/ 120 w 180"/>
                  <a:gd name="T79" fmla="*/ 182 h 310"/>
                  <a:gd name="T80" fmla="*/ 118 w 180"/>
                  <a:gd name="T81" fmla="*/ 176 h 310"/>
                  <a:gd name="T82" fmla="*/ 112 w 180"/>
                  <a:gd name="T83" fmla="*/ 168 h 310"/>
                  <a:gd name="T84" fmla="*/ 108 w 180"/>
                  <a:gd name="T85" fmla="*/ 162 h 310"/>
                  <a:gd name="T86" fmla="*/ 104 w 180"/>
                  <a:gd name="T87" fmla="*/ 160 h 310"/>
                  <a:gd name="T88" fmla="*/ 122 w 180"/>
                  <a:gd name="T89" fmla="*/ 154 h 310"/>
                  <a:gd name="T90" fmla="*/ 140 w 180"/>
                  <a:gd name="T91" fmla="*/ 138 h 310"/>
                  <a:gd name="T92" fmla="*/ 166 w 180"/>
                  <a:gd name="T93" fmla="*/ 128 h 310"/>
                  <a:gd name="T94" fmla="*/ 180 w 180"/>
                  <a:gd name="T95" fmla="*/ 106 h 310"/>
                  <a:gd name="T96" fmla="*/ 154 w 180"/>
                  <a:gd name="T97" fmla="*/ 124 h 310"/>
                  <a:gd name="T98" fmla="*/ 126 w 180"/>
                  <a:gd name="T99" fmla="*/ 126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 h="310">
                    <a:moveTo>
                      <a:pt x="126" y="126"/>
                    </a:moveTo>
                    <a:lnTo>
                      <a:pt x="118" y="116"/>
                    </a:lnTo>
                    <a:lnTo>
                      <a:pt x="116" y="106"/>
                    </a:lnTo>
                    <a:lnTo>
                      <a:pt x="122" y="96"/>
                    </a:lnTo>
                    <a:lnTo>
                      <a:pt x="132" y="88"/>
                    </a:lnTo>
                    <a:lnTo>
                      <a:pt x="144" y="86"/>
                    </a:lnTo>
                    <a:lnTo>
                      <a:pt x="132" y="58"/>
                    </a:lnTo>
                    <a:lnTo>
                      <a:pt x="126" y="28"/>
                    </a:lnTo>
                    <a:lnTo>
                      <a:pt x="118" y="0"/>
                    </a:lnTo>
                    <a:lnTo>
                      <a:pt x="110" y="10"/>
                    </a:lnTo>
                    <a:lnTo>
                      <a:pt x="104" y="22"/>
                    </a:lnTo>
                    <a:lnTo>
                      <a:pt x="102" y="34"/>
                    </a:lnTo>
                    <a:lnTo>
                      <a:pt x="104" y="36"/>
                    </a:lnTo>
                    <a:lnTo>
                      <a:pt x="106" y="38"/>
                    </a:lnTo>
                    <a:lnTo>
                      <a:pt x="106" y="40"/>
                    </a:lnTo>
                    <a:lnTo>
                      <a:pt x="106" y="42"/>
                    </a:lnTo>
                    <a:lnTo>
                      <a:pt x="110" y="42"/>
                    </a:lnTo>
                    <a:lnTo>
                      <a:pt x="108" y="56"/>
                    </a:lnTo>
                    <a:lnTo>
                      <a:pt x="106" y="74"/>
                    </a:lnTo>
                    <a:lnTo>
                      <a:pt x="102" y="90"/>
                    </a:lnTo>
                    <a:lnTo>
                      <a:pt x="100" y="102"/>
                    </a:lnTo>
                    <a:lnTo>
                      <a:pt x="102" y="114"/>
                    </a:lnTo>
                    <a:lnTo>
                      <a:pt x="104" y="128"/>
                    </a:lnTo>
                    <a:lnTo>
                      <a:pt x="102" y="140"/>
                    </a:lnTo>
                    <a:lnTo>
                      <a:pt x="100" y="146"/>
                    </a:lnTo>
                    <a:lnTo>
                      <a:pt x="98" y="148"/>
                    </a:lnTo>
                    <a:lnTo>
                      <a:pt x="96" y="150"/>
                    </a:lnTo>
                    <a:lnTo>
                      <a:pt x="94" y="152"/>
                    </a:lnTo>
                    <a:lnTo>
                      <a:pt x="94" y="154"/>
                    </a:lnTo>
                    <a:lnTo>
                      <a:pt x="92" y="156"/>
                    </a:lnTo>
                    <a:lnTo>
                      <a:pt x="92" y="160"/>
                    </a:lnTo>
                    <a:lnTo>
                      <a:pt x="94" y="164"/>
                    </a:lnTo>
                    <a:lnTo>
                      <a:pt x="94" y="168"/>
                    </a:lnTo>
                    <a:lnTo>
                      <a:pt x="96" y="172"/>
                    </a:lnTo>
                    <a:lnTo>
                      <a:pt x="98" y="176"/>
                    </a:lnTo>
                    <a:lnTo>
                      <a:pt x="100" y="180"/>
                    </a:lnTo>
                    <a:lnTo>
                      <a:pt x="100" y="184"/>
                    </a:lnTo>
                    <a:lnTo>
                      <a:pt x="100" y="190"/>
                    </a:lnTo>
                    <a:lnTo>
                      <a:pt x="98" y="194"/>
                    </a:lnTo>
                    <a:lnTo>
                      <a:pt x="96" y="200"/>
                    </a:lnTo>
                    <a:lnTo>
                      <a:pt x="94" y="206"/>
                    </a:lnTo>
                    <a:lnTo>
                      <a:pt x="92" y="212"/>
                    </a:lnTo>
                    <a:lnTo>
                      <a:pt x="90" y="218"/>
                    </a:lnTo>
                    <a:lnTo>
                      <a:pt x="88" y="222"/>
                    </a:lnTo>
                    <a:lnTo>
                      <a:pt x="74" y="236"/>
                    </a:lnTo>
                    <a:lnTo>
                      <a:pt x="52" y="248"/>
                    </a:lnTo>
                    <a:lnTo>
                      <a:pt x="30" y="256"/>
                    </a:lnTo>
                    <a:lnTo>
                      <a:pt x="10" y="258"/>
                    </a:lnTo>
                    <a:lnTo>
                      <a:pt x="2" y="284"/>
                    </a:lnTo>
                    <a:lnTo>
                      <a:pt x="0" y="310"/>
                    </a:lnTo>
                    <a:lnTo>
                      <a:pt x="4" y="310"/>
                    </a:lnTo>
                    <a:lnTo>
                      <a:pt x="8" y="310"/>
                    </a:lnTo>
                    <a:lnTo>
                      <a:pt x="10" y="300"/>
                    </a:lnTo>
                    <a:lnTo>
                      <a:pt x="10" y="292"/>
                    </a:lnTo>
                    <a:lnTo>
                      <a:pt x="10" y="288"/>
                    </a:lnTo>
                    <a:lnTo>
                      <a:pt x="12" y="282"/>
                    </a:lnTo>
                    <a:lnTo>
                      <a:pt x="20" y="274"/>
                    </a:lnTo>
                    <a:lnTo>
                      <a:pt x="24" y="272"/>
                    </a:lnTo>
                    <a:lnTo>
                      <a:pt x="28" y="270"/>
                    </a:lnTo>
                    <a:lnTo>
                      <a:pt x="32" y="270"/>
                    </a:lnTo>
                    <a:lnTo>
                      <a:pt x="34" y="270"/>
                    </a:lnTo>
                    <a:lnTo>
                      <a:pt x="38" y="268"/>
                    </a:lnTo>
                    <a:lnTo>
                      <a:pt x="40" y="266"/>
                    </a:lnTo>
                    <a:lnTo>
                      <a:pt x="44" y="260"/>
                    </a:lnTo>
                    <a:lnTo>
                      <a:pt x="46" y="264"/>
                    </a:lnTo>
                    <a:lnTo>
                      <a:pt x="48" y="268"/>
                    </a:lnTo>
                    <a:lnTo>
                      <a:pt x="50" y="270"/>
                    </a:lnTo>
                    <a:lnTo>
                      <a:pt x="52" y="274"/>
                    </a:lnTo>
                    <a:lnTo>
                      <a:pt x="64" y="266"/>
                    </a:lnTo>
                    <a:lnTo>
                      <a:pt x="76" y="264"/>
                    </a:lnTo>
                    <a:lnTo>
                      <a:pt x="86" y="262"/>
                    </a:lnTo>
                    <a:lnTo>
                      <a:pt x="98" y="256"/>
                    </a:lnTo>
                    <a:lnTo>
                      <a:pt x="104" y="246"/>
                    </a:lnTo>
                    <a:lnTo>
                      <a:pt x="108" y="232"/>
                    </a:lnTo>
                    <a:lnTo>
                      <a:pt x="112" y="216"/>
                    </a:lnTo>
                    <a:lnTo>
                      <a:pt x="114" y="204"/>
                    </a:lnTo>
                    <a:lnTo>
                      <a:pt x="116" y="198"/>
                    </a:lnTo>
                    <a:lnTo>
                      <a:pt x="118" y="194"/>
                    </a:lnTo>
                    <a:lnTo>
                      <a:pt x="120" y="188"/>
                    </a:lnTo>
                    <a:lnTo>
                      <a:pt x="120" y="182"/>
                    </a:lnTo>
                    <a:lnTo>
                      <a:pt x="120" y="180"/>
                    </a:lnTo>
                    <a:lnTo>
                      <a:pt x="118" y="176"/>
                    </a:lnTo>
                    <a:lnTo>
                      <a:pt x="114" y="172"/>
                    </a:lnTo>
                    <a:lnTo>
                      <a:pt x="112" y="168"/>
                    </a:lnTo>
                    <a:lnTo>
                      <a:pt x="108" y="164"/>
                    </a:lnTo>
                    <a:lnTo>
                      <a:pt x="108" y="162"/>
                    </a:lnTo>
                    <a:lnTo>
                      <a:pt x="106" y="160"/>
                    </a:lnTo>
                    <a:lnTo>
                      <a:pt x="104" y="160"/>
                    </a:lnTo>
                    <a:lnTo>
                      <a:pt x="112" y="158"/>
                    </a:lnTo>
                    <a:lnTo>
                      <a:pt x="122" y="154"/>
                    </a:lnTo>
                    <a:lnTo>
                      <a:pt x="132" y="148"/>
                    </a:lnTo>
                    <a:lnTo>
                      <a:pt x="140" y="138"/>
                    </a:lnTo>
                    <a:lnTo>
                      <a:pt x="152" y="136"/>
                    </a:lnTo>
                    <a:lnTo>
                      <a:pt x="166" y="128"/>
                    </a:lnTo>
                    <a:lnTo>
                      <a:pt x="176" y="120"/>
                    </a:lnTo>
                    <a:lnTo>
                      <a:pt x="180" y="106"/>
                    </a:lnTo>
                    <a:lnTo>
                      <a:pt x="166" y="116"/>
                    </a:lnTo>
                    <a:lnTo>
                      <a:pt x="154" y="124"/>
                    </a:lnTo>
                    <a:lnTo>
                      <a:pt x="138" y="128"/>
                    </a:lnTo>
                    <a:lnTo>
                      <a:pt x="126" y="126"/>
                    </a:lnTo>
                  </a:path>
                </a:pathLst>
              </a:custGeom>
              <a:grpFill/>
              <a:ln>
                <a:noFill/>
              </a:ln>
            </p:spPr>
            <p:txBody>
              <a:bodyPr/>
              <a:lstStyle/>
              <a:p>
                <a:endParaRPr lang="zh-TW" altLang="en-US">
                  <a:latin typeface="Arial Unicode MS" panose="020B0604020202020204" pitchFamily="34" charset="-120"/>
                  <a:ea typeface="文鼎圓體M" pitchFamily="34" charset="-120"/>
                </a:endParaRPr>
              </a:p>
            </p:txBody>
          </p:sp>
          <p:sp>
            <p:nvSpPr>
              <p:cNvPr id="123" name="Freeform 112"/>
              <p:cNvSpPr>
                <a:spLocks/>
              </p:cNvSpPr>
              <p:nvPr/>
            </p:nvSpPr>
            <p:spPr bwMode="gray">
              <a:xfrm>
                <a:off x="6665108" y="3796072"/>
                <a:ext cx="378530" cy="845441"/>
              </a:xfrm>
              <a:custGeom>
                <a:avLst/>
                <a:gdLst>
                  <a:gd name="T0" fmla="*/ 116 w 156"/>
                  <a:gd name="T1" fmla="*/ 82 h 344"/>
                  <a:gd name="T2" fmla="*/ 116 w 156"/>
                  <a:gd name="T3" fmla="*/ 108 h 344"/>
                  <a:gd name="T4" fmla="*/ 124 w 156"/>
                  <a:gd name="T5" fmla="*/ 130 h 344"/>
                  <a:gd name="T6" fmla="*/ 148 w 156"/>
                  <a:gd name="T7" fmla="*/ 146 h 344"/>
                  <a:gd name="T8" fmla="*/ 150 w 156"/>
                  <a:gd name="T9" fmla="*/ 170 h 344"/>
                  <a:gd name="T10" fmla="*/ 152 w 156"/>
                  <a:gd name="T11" fmla="*/ 196 h 344"/>
                  <a:gd name="T12" fmla="*/ 154 w 156"/>
                  <a:gd name="T13" fmla="*/ 224 h 344"/>
                  <a:gd name="T14" fmla="*/ 136 w 156"/>
                  <a:gd name="T15" fmla="*/ 216 h 344"/>
                  <a:gd name="T16" fmla="*/ 118 w 156"/>
                  <a:gd name="T17" fmla="*/ 208 h 344"/>
                  <a:gd name="T18" fmla="*/ 122 w 156"/>
                  <a:gd name="T19" fmla="*/ 198 h 344"/>
                  <a:gd name="T20" fmla="*/ 126 w 156"/>
                  <a:gd name="T21" fmla="*/ 188 h 344"/>
                  <a:gd name="T22" fmla="*/ 132 w 156"/>
                  <a:gd name="T23" fmla="*/ 168 h 344"/>
                  <a:gd name="T24" fmla="*/ 132 w 156"/>
                  <a:gd name="T25" fmla="*/ 150 h 344"/>
                  <a:gd name="T26" fmla="*/ 118 w 156"/>
                  <a:gd name="T27" fmla="*/ 152 h 344"/>
                  <a:gd name="T28" fmla="*/ 100 w 156"/>
                  <a:gd name="T29" fmla="*/ 176 h 344"/>
                  <a:gd name="T30" fmla="*/ 88 w 156"/>
                  <a:gd name="T31" fmla="*/ 196 h 344"/>
                  <a:gd name="T32" fmla="*/ 92 w 156"/>
                  <a:gd name="T33" fmla="*/ 218 h 344"/>
                  <a:gd name="T34" fmla="*/ 100 w 156"/>
                  <a:gd name="T35" fmla="*/ 238 h 344"/>
                  <a:gd name="T36" fmla="*/ 100 w 156"/>
                  <a:gd name="T37" fmla="*/ 250 h 344"/>
                  <a:gd name="T38" fmla="*/ 96 w 156"/>
                  <a:gd name="T39" fmla="*/ 256 h 344"/>
                  <a:gd name="T40" fmla="*/ 86 w 156"/>
                  <a:gd name="T41" fmla="*/ 266 h 344"/>
                  <a:gd name="T42" fmla="*/ 76 w 156"/>
                  <a:gd name="T43" fmla="*/ 282 h 344"/>
                  <a:gd name="T44" fmla="*/ 82 w 156"/>
                  <a:gd name="T45" fmla="*/ 296 h 344"/>
                  <a:gd name="T46" fmla="*/ 86 w 156"/>
                  <a:gd name="T47" fmla="*/ 320 h 344"/>
                  <a:gd name="T48" fmla="*/ 74 w 156"/>
                  <a:gd name="T49" fmla="*/ 336 h 344"/>
                  <a:gd name="T50" fmla="*/ 44 w 156"/>
                  <a:gd name="T51" fmla="*/ 330 h 344"/>
                  <a:gd name="T52" fmla="*/ 10 w 156"/>
                  <a:gd name="T53" fmla="*/ 296 h 344"/>
                  <a:gd name="T54" fmla="*/ 18 w 156"/>
                  <a:gd name="T55" fmla="*/ 272 h 344"/>
                  <a:gd name="T56" fmla="*/ 44 w 156"/>
                  <a:gd name="T57" fmla="*/ 248 h 344"/>
                  <a:gd name="T58" fmla="*/ 74 w 156"/>
                  <a:gd name="T59" fmla="*/ 226 h 344"/>
                  <a:gd name="T60" fmla="*/ 82 w 156"/>
                  <a:gd name="T61" fmla="*/ 184 h 344"/>
                  <a:gd name="T62" fmla="*/ 106 w 156"/>
                  <a:gd name="T63" fmla="*/ 144 h 344"/>
                  <a:gd name="T64" fmla="*/ 128 w 156"/>
                  <a:gd name="T65" fmla="*/ 72 h 344"/>
                  <a:gd name="T66" fmla="*/ 132 w 156"/>
                  <a:gd name="T67" fmla="*/ 46 h 344"/>
                  <a:gd name="T68" fmla="*/ 130 w 156"/>
                  <a:gd name="T69" fmla="*/ 18 h 344"/>
                  <a:gd name="T70" fmla="*/ 120 w 156"/>
                  <a:gd name="T71" fmla="*/ 2 h 344"/>
                  <a:gd name="T72" fmla="*/ 92 w 156"/>
                  <a:gd name="T73" fmla="*/ 8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 h="344">
                    <a:moveTo>
                      <a:pt x="110" y="82"/>
                    </a:moveTo>
                    <a:lnTo>
                      <a:pt x="116" y="82"/>
                    </a:lnTo>
                    <a:lnTo>
                      <a:pt x="124" y="84"/>
                    </a:lnTo>
                    <a:lnTo>
                      <a:pt x="116" y="108"/>
                    </a:lnTo>
                    <a:lnTo>
                      <a:pt x="108" y="130"/>
                    </a:lnTo>
                    <a:lnTo>
                      <a:pt x="124" y="130"/>
                    </a:lnTo>
                    <a:lnTo>
                      <a:pt x="136" y="136"/>
                    </a:lnTo>
                    <a:lnTo>
                      <a:pt x="148" y="146"/>
                    </a:lnTo>
                    <a:lnTo>
                      <a:pt x="156" y="158"/>
                    </a:lnTo>
                    <a:lnTo>
                      <a:pt x="150" y="170"/>
                    </a:lnTo>
                    <a:lnTo>
                      <a:pt x="150" y="184"/>
                    </a:lnTo>
                    <a:lnTo>
                      <a:pt x="152" y="196"/>
                    </a:lnTo>
                    <a:lnTo>
                      <a:pt x="156" y="210"/>
                    </a:lnTo>
                    <a:lnTo>
                      <a:pt x="154" y="224"/>
                    </a:lnTo>
                    <a:lnTo>
                      <a:pt x="146" y="220"/>
                    </a:lnTo>
                    <a:lnTo>
                      <a:pt x="136" y="216"/>
                    </a:lnTo>
                    <a:lnTo>
                      <a:pt x="126" y="212"/>
                    </a:lnTo>
                    <a:lnTo>
                      <a:pt x="118" y="208"/>
                    </a:lnTo>
                    <a:lnTo>
                      <a:pt x="118" y="198"/>
                    </a:lnTo>
                    <a:lnTo>
                      <a:pt x="122" y="198"/>
                    </a:lnTo>
                    <a:lnTo>
                      <a:pt x="126" y="196"/>
                    </a:lnTo>
                    <a:lnTo>
                      <a:pt x="126" y="188"/>
                    </a:lnTo>
                    <a:lnTo>
                      <a:pt x="128" y="178"/>
                    </a:lnTo>
                    <a:lnTo>
                      <a:pt x="132" y="168"/>
                    </a:lnTo>
                    <a:lnTo>
                      <a:pt x="134" y="158"/>
                    </a:lnTo>
                    <a:lnTo>
                      <a:pt x="132" y="150"/>
                    </a:lnTo>
                    <a:lnTo>
                      <a:pt x="124" y="148"/>
                    </a:lnTo>
                    <a:lnTo>
                      <a:pt x="118" y="152"/>
                    </a:lnTo>
                    <a:lnTo>
                      <a:pt x="108" y="162"/>
                    </a:lnTo>
                    <a:lnTo>
                      <a:pt x="100" y="176"/>
                    </a:lnTo>
                    <a:lnTo>
                      <a:pt x="92" y="188"/>
                    </a:lnTo>
                    <a:lnTo>
                      <a:pt x="88" y="196"/>
                    </a:lnTo>
                    <a:lnTo>
                      <a:pt x="88" y="208"/>
                    </a:lnTo>
                    <a:lnTo>
                      <a:pt x="92" y="218"/>
                    </a:lnTo>
                    <a:lnTo>
                      <a:pt x="98" y="226"/>
                    </a:lnTo>
                    <a:lnTo>
                      <a:pt x="100" y="238"/>
                    </a:lnTo>
                    <a:lnTo>
                      <a:pt x="100" y="244"/>
                    </a:lnTo>
                    <a:lnTo>
                      <a:pt x="100" y="250"/>
                    </a:lnTo>
                    <a:lnTo>
                      <a:pt x="98" y="252"/>
                    </a:lnTo>
                    <a:lnTo>
                      <a:pt x="96" y="256"/>
                    </a:lnTo>
                    <a:lnTo>
                      <a:pt x="92" y="260"/>
                    </a:lnTo>
                    <a:lnTo>
                      <a:pt x="86" y="266"/>
                    </a:lnTo>
                    <a:lnTo>
                      <a:pt x="78" y="276"/>
                    </a:lnTo>
                    <a:lnTo>
                      <a:pt x="76" y="282"/>
                    </a:lnTo>
                    <a:lnTo>
                      <a:pt x="78" y="288"/>
                    </a:lnTo>
                    <a:lnTo>
                      <a:pt x="82" y="296"/>
                    </a:lnTo>
                    <a:lnTo>
                      <a:pt x="86" y="308"/>
                    </a:lnTo>
                    <a:lnTo>
                      <a:pt x="86" y="320"/>
                    </a:lnTo>
                    <a:lnTo>
                      <a:pt x="82" y="330"/>
                    </a:lnTo>
                    <a:lnTo>
                      <a:pt x="74" y="336"/>
                    </a:lnTo>
                    <a:lnTo>
                      <a:pt x="60" y="344"/>
                    </a:lnTo>
                    <a:lnTo>
                      <a:pt x="44" y="330"/>
                    </a:lnTo>
                    <a:lnTo>
                      <a:pt x="26" y="314"/>
                    </a:lnTo>
                    <a:lnTo>
                      <a:pt x="10" y="296"/>
                    </a:lnTo>
                    <a:lnTo>
                      <a:pt x="0" y="278"/>
                    </a:lnTo>
                    <a:lnTo>
                      <a:pt x="18" y="272"/>
                    </a:lnTo>
                    <a:lnTo>
                      <a:pt x="32" y="260"/>
                    </a:lnTo>
                    <a:lnTo>
                      <a:pt x="44" y="248"/>
                    </a:lnTo>
                    <a:lnTo>
                      <a:pt x="56" y="234"/>
                    </a:lnTo>
                    <a:lnTo>
                      <a:pt x="74" y="226"/>
                    </a:lnTo>
                    <a:lnTo>
                      <a:pt x="72" y="204"/>
                    </a:lnTo>
                    <a:lnTo>
                      <a:pt x="82" y="184"/>
                    </a:lnTo>
                    <a:lnTo>
                      <a:pt x="94" y="164"/>
                    </a:lnTo>
                    <a:lnTo>
                      <a:pt x="106" y="144"/>
                    </a:lnTo>
                    <a:lnTo>
                      <a:pt x="120" y="110"/>
                    </a:lnTo>
                    <a:lnTo>
                      <a:pt x="128" y="72"/>
                    </a:lnTo>
                    <a:lnTo>
                      <a:pt x="130" y="60"/>
                    </a:lnTo>
                    <a:lnTo>
                      <a:pt x="132" y="46"/>
                    </a:lnTo>
                    <a:lnTo>
                      <a:pt x="132" y="32"/>
                    </a:lnTo>
                    <a:lnTo>
                      <a:pt x="130" y="18"/>
                    </a:lnTo>
                    <a:lnTo>
                      <a:pt x="126" y="8"/>
                    </a:lnTo>
                    <a:lnTo>
                      <a:pt x="120" y="2"/>
                    </a:lnTo>
                    <a:lnTo>
                      <a:pt x="108" y="0"/>
                    </a:lnTo>
                    <a:lnTo>
                      <a:pt x="92" y="8"/>
                    </a:lnTo>
                    <a:lnTo>
                      <a:pt x="110" y="82"/>
                    </a:lnTo>
                    <a:close/>
                  </a:path>
                </a:pathLst>
              </a:custGeom>
              <a:grpFill/>
              <a:ln>
                <a:noFill/>
              </a:ln>
              <a:extLst>
                <a:ext uri="{91240B29-F687-4F45-9708-019B960494DF}">
                  <a14:hiddenLine xmlns:a14="http://schemas.microsoft.com/office/drawing/2010/main" w="0">
                    <a:solidFill>
                      <a:srgbClr val="F0F0F0"/>
                    </a:solidFill>
                    <a:prstDash val="solid"/>
                    <a:round/>
                    <a:headEnd/>
                    <a:tailEnd/>
                  </a14:hiddenLine>
                </a:ext>
              </a:extLst>
            </p:spPr>
            <p:txBody>
              <a:bodyPr/>
              <a:lstStyle/>
              <a:p>
                <a:endParaRPr lang="zh-TW" altLang="en-US">
                  <a:latin typeface="Arial Unicode MS" panose="020B0604020202020204" pitchFamily="34" charset="-120"/>
                  <a:ea typeface="文鼎圓體M" pitchFamily="34" charset="-120"/>
                </a:endParaRPr>
              </a:p>
            </p:txBody>
          </p:sp>
          <p:sp>
            <p:nvSpPr>
              <p:cNvPr id="124" name="Freeform 113"/>
              <p:cNvSpPr>
                <a:spLocks/>
              </p:cNvSpPr>
              <p:nvPr/>
            </p:nvSpPr>
            <p:spPr bwMode="gray">
              <a:xfrm>
                <a:off x="6666945" y="3787135"/>
                <a:ext cx="378530" cy="845441"/>
              </a:xfrm>
              <a:custGeom>
                <a:avLst/>
                <a:gdLst>
                  <a:gd name="T0" fmla="*/ 116 w 156"/>
                  <a:gd name="T1" fmla="*/ 82 h 344"/>
                  <a:gd name="T2" fmla="*/ 116 w 156"/>
                  <a:gd name="T3" fmla="*/ 108 h 344"/>
                  <a:gd name="T4" fmla="*/ 124 w 156"/>
                  <a:gd name="T5" fmla="*/ 130 h 344"/>
                  <a:gd name="T6" fmla="*/ 148 w 156"/>
                  <a:gd name="T7" fmla="*/ 146 h 344"/>
                  <a:gd name="T8" fmla="*/ 150 w 156"/>
                  <a:gd name="T9" fmla="*/ 170 h 344"/>
                  <a:gd name="T10" fmla="*/ 152 w 156"/>
                  <a:gd name="T11" fmla="*/ 196 h 344"/>
                  <a:gd name="T12" fmla="*/ 154 w 156"/>
                  <a:gd name="T13" fmla="*/ 224 h 344"/>
                  <a:gd name="T14" fmla="*/ 136 w 156"/>
                  <a:gd name="T15" fmla="*/ 216 h 344"/>
                  <a:gd name="T16" fmla="*/ 118 w 156"/>
                  <a:gd name="T17" fmla="*/ 208 h 344"/>
                  <a:gd name="T18" fmla="*/ 122 w 156"/>
                  <a:gd name="T19" fmla="*/ 198 h 344"/>
                  <a:gd name="T20" fmla="*/ 126 w 156"/>
                  <a:gd name="T21" fmla="*/ 188 h 344"/>
                  <a:gd name="T22" fmla="*/ 132 w 156"/>
                  <a:gd name="T23" fmla="*/ 168 h 344"/>
                  <a:gd name="T24" fmla="*/ 132 w 156"/>
                  <a:gd name="T25" fmla="*/ 150 h 344"/>
                  <a:gd name="T26" fmla="*/ 118 w 156"/>
                  <a:gd name="T27" fmla="*/ 152 h 344"/>
                  <a:gd name="T28" fmla="*/ 100 w 156"/>
                  <a:gd name="T29" fmla="*/ 176 h 344"/>
                  <a:gd name="T30" fmla="*/ 88 w 156"/>
                  <a:gd name="T31" fmla="*/ 196 h 344"/>
                  <a:gd name="T32" fmla="*/ 92 w 156"/>
                  <a:gd name="T33" fmla="*/ 218 h 344"/>
                  <a:gd name="T34" fmla="*/ 100 w 156"/>
                  <a:gd name="T35" fmla="*/ 238 h 344"/>
                  <a:gd name="T36" fmla="*/ 100 w 156"/>
                  <a:gd name="T37" fmla="*/ 250 h 344"/>
                  <a:gd name="T38" fmla="*/ 96 w 156"/>
                  <a:gd name="T39" fmla="*/ 256 h 344"/>
                  <a:gd name="T40" fmla="*/ 86 w 156"/>
                  <a:gd name="T41" fmla="*/ 266 h 344"/>
                  <a:gd name="T42" fmla="*/ 76 w 156"/>
                  <a:gd name="T43" fmla="*/ 282 h 344"/>
                  <a:gd name="T44" fmla="*/ 82 w 156"/>
                  <a:gd name="T45" fmla="*/ 296 h 344"/>
                  <a:gd name="T46" fmla="*/ 86 w 156"/>
                  <a:gd name="T47" fmla="*/ 320 h 344"/>
                  <a:gd name="T48" fmla="*/ 74 w 156"/>
                  <a:gd name="T49" fmla="*/ 336 h 344"/>
                  <a:gd name="T50" fmla="*/ 44 w 156"/>
                  <a:gd name="T51" fmla="*/ 330 h 344"/>
                  <a:gd name="T52" fmla="*/ 10 w 156"/>
                  <a:gd name="T53" fmla="*/ 296 h 344"/>
                  <a:gd name="T54" fmla="*/ 18 w 156"/>
                  <a:gd name="T55" fmla="*/ 272 h 344"/>
                  <a:gd name="T56" fmla="*/ 44 w 156"/>
                  <a:gd name="T57" fmla="*/ 248 h 344"/>
                  <a:gd name="T58" fmla="*/ 74 w 156"/>
                  <a:gd name="T59" fmla="*/ 226 h 344"/>
                  <a:gd name="T60" fmla="*/ 82 w 156"/>
                  <a:gd name="T61" fmla="*/ 184 h 344"/>
                  <a:gd name="T62" fmla="*/ 106 w 156"/>
                  <a:gd name="T63" fmla="*/ 144 h 344"/>
                  <a:gd name="T64" fmla="*/ 128 w 156"/>
                  <a:gd name="T65" fmla="*/ 72 h 344"/>
                  <a:gd name="T66" fmla="*/ 132 w 156"/>
                  <a:gd name="T67" fmla="*/ 46 h 344"/>
                  <a:gd name="T68" fmla="*/ 130 w 156"/>
                  <a:gd name="T69" fmla="*/ 18 h 344"/>
                  <a:gd name="T70" fmla="*/ 120 w 156"/>
                  <a:gd name="T71" fmla="*/ 2 h 344"/>
                  <a:gd name="T72" fmla="*/ 92 w 156"/>
                  <a:gd name="T73" fmla="*/ 8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 h="344">
                    <a:moveTo>
                      <a:pt x="110" y="82"/>
                    </a:moveTo>
                    <a:lnTo>
                      <a:pt x="116" y="82"/>
                    </a:lnTo>
                    <a:lnTo>
                      <a:pt x="124" y="84"/>
                    </a:lnTo>
                    <a:lnTo>
                      <a:pt x="116" y="108"/>
                    </a:lnTo>
                    <a:lnTo>
                      <a:pt x="108" y="130"/>
                    </a:lnTo>
                    <a:lnTo>
                      <a:pt x="124" y="130"/>
                    </a:lnTo>
                    <a:lnTo>
                      <a:pt x="136" y="136"/>
                    </a:lnTo>
                    <a:lnTo>
                      <a:pt x="148" y="146"/>
                    </a:lnTo>
                    <a:lnTo>
                      <a:pt x="156" y="158"/>
                    </a:lnTo>
                    <a:lnTo>
                      <a:pt x="150" y="170"/>
                    </a:lnTo>
                    <a:lnTo>
                      <a:pt x="150" y="184"/>
                    </a:lnTo>
                    <a:lnTo>
                      <a:pt x="152" y="196"/>
                    </a:lnTo>
                    <a:lnTo>
                      <a:pt x="156" y="210"/>
                    </a:lnTo>
                    <a:lnTo>
                      <a:pt x="154" y="224"/>
                    </a:lnTo>
                    <a:lnTo>
                      <a:pt x="146" y="220"/>
                    </a:lnTo>
                    <a:lnTo>
                      <a:pt x="136" y="216"/>
                    </a:lnTo>
                    <a:lnTo>
                      <a:pt x="126" y="212"/>
                    </a:lnTo>
                    <a:lnTo>
                      <a:pt x="118" y="208"/>
                    </a:lnTo>
                    <a:lnTo>
                      <a:pt x="118" y="198"/>
                    </a:lnTo>
                    <a:lnTo>
                      <a:pt x="122" y="198"/>
                    </a:lnTo>
                    <a:lnTo>
                      <a:pt x="126" y="196"/>
                    </a:lnTo>
                    <a:lnTo>
                      <a:pt x="126" y="188"/>
                    </a:lnTo>
                    <a:lnTo>
                      <a:pt x="128" y="178"/>
                    </a:lnTo>
                    <a:lnTo>
                      <a:pt x="132" y="168"/>
                    </a:lnTo>
                    <a:lnTo>
                      <a:pt x="134" y="158"/>
                    </a:lnTo>
                    <a:lnTo>
                      <a:pt x="132" y="150"/>
                    </a:lnTo>
                    <a:lnTo>
                      <a:pt x="124" y="148"/>
                    </a:lnTo>
                    <a:lnTo>
                      <a:pt x="118" y="152"/>
                    </a:lnTo>
                    <a:lnTo>
                      <a:pt x="108" y="162"/>
                    </a:lnTo>
                    <a:lnTo>
                      <a:pt x="100" y="176"/>
                    </a:lnTo>
                    <a:lnTo>
                      <a:pt x="92" y="188"/>
                    </a:lnTo>
                    <a:lnTo>
                      <a:pt x="88" y="196"/>
                    </a:lnTo>
                    <a:lnTo>
                      <a:pt x="88" y="208"/>
                    </a:lnTo>
                    <a:lnTo>
                      <a:pt x="92" y="218"/>
                    </a:lnTo>
                    <a:lnTo>
                      <a:pt x="98" y="226"/>
                    </a:lnTo>
                    <a:lnTo>
                      <a:pt x="100" y="238"/>
                    </a:lnTo>
                    <a:lnTo>
                      <a:pt x="100" y="244"/>
                    </a:lnTo>
                    <a:lnTo>
                      <a:pt x="100" y="250"/>
                    </a:lnTo>
                    <a:lnTo>
                      <a:pt x="98" y="252"/>
                    </a:lnTo>
                    <a:lnTo>
                      <a:pt x="96" y="256"/>
                    </a:lnTo>
                    <a:lnTo>
                      <a:pt x="92" y="260"/>
                    </a:lnTo>
                    <a:lnTo>
                      <a:pt x="86" y="266"/>
                    </a:lnTo>
                    <a:lnTo>
                      <a:pt x="78" y="276"/>
                    </a:lnTo>
                    <a:lnTo>
                      <a:pt x="76" y="282"/>
                    </a:lnTo>
                    <a:lnTo>
                      <a:pt x="78" y="288"/>
                    </a:lnTo>
                    <a:lnTo>
                      <a:pt x="82" y="296"/>
                    </a:lnTo>
                    <a:lnTo>
                      <a:pt x="86" y="308"/>
                    </a:lnTo>
                    <a:lnTo>
                      <a:pt x="86" y="320"/>
                    </a:lnTo>
                    <a:lnTo>
                      <a:pt x="82" y="330"/>
                    </a:lnTo>
                    <a:lnTo>
                      <a:pt x="74" y="336"/>
                    </a:lnTo>
                    <a:lnTo>
                      <a:pt x="60" y="344"/>
                    </a:lnTo>
                    <a:lnTo>
                      <a:pt x="44" y="330"/>
                    </a:lnTo>
                    <a:lnTo>
                      <a:pt x="26" y="314"/>
                    </a:lnTo>
                    <a:lnTo>
                      <a:pt x="10" y="296"/>
                    </a:lnTo>
                    <a:lnTo>
                      <a:pt x="0" y="278"/>
                    </a:lnTo>
                    <a:lnTo>
                      <a:pt x="18" y="272"/>
                    </a:lnTo>
                    <a:lnTo>
                      <a:pt x="32" y="260"/>
                    </a:lnTo>
                    <a:lnTo>
                      <a:pt x="44" y="248"/>
                    </a:lnTo>
                    <a:lnTo>
                      <a:pt x="56" y="234"/>
                    </a:lnTo>
                    <a:lnTo>
                      <a:pt x="74" y="226"/>
                    </a:lnTo>
                    <a:lnTo>
                      <a:pt x="72" y="204"/>
                    </a:lnTo>
                    <a:lnTo>
                      <a:pt x="82" y="184"/>
                    </a:lnTo>
                    <a:lnTo>
                      <a:pt x="94" y="164"/>
                    </a:lnTo>
                    <a:lnTo>
                      <a:pt x="106" y="144"/>
                    </a:lnTo>
                    <a:lnTo>
                      <a:pt x="120" y="110"/>
                    </a:lnTo>
                    <a:lnTo>
                      <a:pt x="128" y="72"/>
                    </a:lnTo>
                    <a:lnTo>
                      <a:pt x="130" y="60"/>
                    </a:lnTo>
                    <a:lnTo>
                      <a:pt x="132" y="46"/>
                    </a:lnTo>
                    <a:lnTo>
                      <a:pt x="132" y="32"/>
                    </a:lnTo>
                    <a:lnTo>
                      <a:pt x="130" y="18"/>
                    </a:lnTo>
                    <a:lnTo>
                      <a:pt x="126" y="8"/>
                    </a:lnTo>
                    <a:lnTo>
                      <a:pt x="120" y="2"/>
                    </a:lnTo>
                    <a:lnTo>
                      <a:pt x="108" y="0"/>
                    </a:lnTo>
                    <a:lnTo>
                      <a:pt x="92" y="8"/>
                    </a:lnTo>
                  </a:path>
                </a:pathLst>
              </a:custGeom>
              <a:grpFill/>
              <a:ln>
                <a:noFill/>
              </a:ln>
            </p:spPr>
            <p:txBody>
              <a:bodyPr/>
              <a:lstStyle/>
              <a:p>
                <a:endParaRPr lang="zh-TW" altLang="en-US">
                  <a:latin typeface="Arial Unicode MS" panose="020B0604020202020204" pitchFamily="34" charset="-120"/>
                  <a:ea typeface="文鼎圓體M" pitchFamily="34" charset="-120"/>
                </a:endParaRPr>
              </a:p>
            </p:txBody>
          </p:sp>
          <p:sp>
            <p:nvSpPr>
              <p:cNvPr id="125" name="Freeform 114"/>
              <p:cNvSpPr>
                <a:spLocks/>
              </p:cNvSpPr>
              <p:nvPr/>
            </p:nvSpPr>
            <p:spPr bwMode="gray">
              <a:xfrm>
                <a:off x="6312303" y="4262584"/>
                <a:ext cx="650484" cy="452213"/>
              </a:xfrm>
              <a:custGeom>
                <a:avLst/>
                <a:gdLst>
                  <a:gd name="T0" fmla="*/ 6 w 268"/>
                  <a:gd name="T1" fmla="*/ 2 h 184"/>
                  <a:gd name="T2" fmla="*/ 22 w 268"/>
                  <a:gd name="T3" fmla="*/ 4 h 184"/>
                  <a:gd name="T4" fmla="*/ 40 w 268"/>
                  <a:gd name="T5" fmla="*/ 24 h 184"/>
                  <a:gd name="T6" fmla="*/ 54 w 268"/>
                  <a:gd name="T7" fmla="*/ 44 h 184"/>
                  <a:gd name="T8" fmla="*/ 74 w 268"/>
                  <a:gd name="T9" fmla="*/ 62 h 184"/>
                  <a:gd name="T10" fmla="*/ 102 w 268"/>
                  <a:gd name="T11" fmla="*/ 84 h 184"/>
                  <a:gd name="T12" fmla="*/ 108 w 268"/>
                  <a:gd name="T13" fmla="*/ 104 h 184"/>
                  <a:gd name="T14" fmla="*/ 106 w 268"/>
                  <a:gd name="T15" fmla="*/ 120 h 184"/>
                  <a:gd name="T16" fmla="*/ 102 w 268"/>
                  <a:gd name="T17" fmla="*/ 124 h 184"/>
                  <a:gd name="T18" fmla="*/ 100 w 268"/>
                  <a:gd name="T19" fmla="*/ 130 h 184"/>
                  <a:gd name="T20" fmla="*/ 102 w 268"/>
                  <a:gd name="T21" fmla="*/ 134 h 184"/>
                  <a:gd name="T22" fmla="*/ 114 w 268"/>
                  <a:gd name="T23" fmla="*/ 140 h 184"/>
                  <a:gd name="T24" fmla="*/ 144 w 268"/>
                  <a:gd name="T25" fmla="*/ 140 h 184"/>
                  <a:gd name="T26" fmla="*/ 164 w 268"/>
                  <a:gd name="T27" fmla="*/ 148 h 184"/>
                  <a:gd name="T28" fmla="*/ 176 w 268"/>
                  <a:gd name="T29" fmla="*/ 156 h 184"/>
                  <a:gd name="T30" fmla="*/ 190 w 268"/>
                  <a:gd name="T31" fmla="*/ 164 h 184"/>
                  <a:gd name="T32" fmla="*/ 218 w 268"/>
                  <a:gd name="T33" fmla="*/ 164 h 184"/>
                  <a:gd name="T34" fmla="*/ 240 w 268"/>
                  <a:gd name="T35" fmla="*/ 162 h 184"/>
                  <a:gd name="T36" fmla="*/ 260 w 268"/>
                  <a:gd name="T37" fmla="*/ 164 h 184"/>
                  <a:gd name="T38" fmla="*/ 268 w 268"/>
                  <a:gd name="T39" fmla="*/ 176 h 184"/>
                  <a:gd name="T40" fmla="*/ 250 w 268"/>
                  <a:gd name="T41" fmla="*/ 184 h 184"/>
                  <a:gd name="T42" fmla="*/ 222 w 268"/>
                  <a:gd name="T43" fmla="*/ 184 h 184"/>
                  <a:gd name="T44" fmla="*/ 198 w 268"/>
                  <a:gd name="T45" fmla="*/ 182 h 184"/>
                  <a:gd name="T46" fmla="*/ 176 w 268"/>
                  <a:gd name="T47" fmla="*/ 174 h 184"/>
                  <a:gd name="T48" fmla="*/ 148 w 268"/>
                  <a:gd name="T49" fmla="*/ 162 h 184"/>
                  <a:gd name="T50" fmla="*/ 114 w 268"/>
                  <a:gd name="T51" fmla="*/ 158 h 184"/>
                  <a:gd name="T52" fmla="*/ 86 w 268"/>
                  <a:gd name="T53" fmla="*/ 146 h 184"/>
                  <a:gd name="T54" fmla="*/ 84 w 268"/>
                  <a:gd name="T55" fmla="*/ 136 h 184"/>
                  <a:gd name="T56" fmla="*/ 82 w 268"/>
                  <a:gd name="T57" fmla="*/ 128 h 184"/>
                  <a:gd name="T58" fmla="*/ 78 w 268"/>
                  <a:gd name="T59" fmla="*/ 120 h 184"/>
                  <a:gd name="T60" fmla="*/ 70 w 268"/>
                  <a:gd name="T61" fmla="*/ 116 h 184"/>
                  <a:gd name="T62" fmla="*/ 56 w 268"/>
                  <a:gd name="T63" fmla="*/ 96 h 184"/>
                  <a:gd name="T64" fmla="*/ 38 w 268"/>
                  <a:gd name="T65" fmla="*/ 66 h 184"/>
                  <a:gd name="T66" fmla="*/ 18 w 268"/>
                  <a:gd name="T67" fmla="*/ 40 h 184"/>
                  <a:gd name="T68" fmla="*/ 4 w 268"/>
                  <a:gd name="T69" fmla="*/ 16 h 184"/>
                  <a:gd name="T70" fmla="*/ 12 w 268"/>
                  <a:gd name="T71" fmla="*/ 8 h 184"/>
                  <a:gd name="T72" fmla="*/ 16 w 268"/>
                  <a:gd name="T73" fmla="*/ 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8" h="184">
                    <a:moveTo>
                      <a:pt x="0" y="12"/>
                    </a:moveTo>
                    <a:lnTo>
                      <a:pt x="6" y="2"/>
                    </a:lnTo>
                    <a:lnTo>
                      <a:pt x="14" y="0"/>
                    </a:lnTo>
                    <a:lnTo>
                      <a:pt x="22" y="4"/>
                    </a:lnTo>
                    <a:lnTo>
                      <a:pt x="30" y="12"/>
                    </a:lnTo>
                    <a:lnTo>
                      <a:pt x="40" y="24"/>
                    </a:lnTo>
                    <a:lnTo>
                      <a:pt x="46" y="36"/>
                    </a:lnTo>
                    <a:lnTo>
                      <a:pt x="54" y="44"/>
                    </a:lnTo>
                    <a:lnTo>
                      <a:pt x="58" y="50"/>
                    </a:lnTo>
                    <a:lnTo>
                      <a:pt x="74" y="62"/>
                    </a:lnTo>
                    <a:lnTo>
                      <a:pt x="92" y="74"/>
                    </a:lnTo>
                    <a:lnTo>
                      <a:pt x="102" y="84"/>
                    </a:lnTo>
                    <a:lnTo>
                      <a:pt x="106" y="94"/>
                    </a:lnTo>
                    <a:lnTo>
                      <a:pt x="108" y="104"/>
                    </a:lnTo>
                    <a:lnTo>
                      <a:pt x="108" y="116"/>
                    </a:lnTo>
                    <a:lnTo>
                      <a:pt x="106" y="120"/>
                    </a:lnTo>
                    <a:lnTo>
                      <a:pt x="104" y="122"/>
                    </a:lnTo>
                    <a:lnTo>
                      <a:pt x="102" y="124"/>
                    </a:lnTo>
                    <a:lnTo>
                      <a:pt x="102" y="128"/>
                    </a:lnTo>
                    <a:lnTo>
                      <a:pt x="100" y="130"/>
                    </a:lnTo>
                    <a:lnTo>
                      <a:pt x="100" y="132"/>
                    </a:lnTo>
                    <a:lnTo>
                      <a:pt x="102" y="134"/>
                    </a:lnTo>
                    <a:lnTo>
                      <a:pt x="106" y="138"/>
                    </a:lnTo>
                    <a:lnTo>
                      <a:pt x="114" y="140"/>
                    </a:lnTo>
                    <a:lnTo>
                      <a:pt x="128" y="140"/>
                    </a:lnTo>
                    <a:lnTo>
                      <a:pt x="144" y="140"/>
                    </a:lnTo>
                    <a:lnTo>
                      <a:pt x="158" y="144"/>
                    </a:lnTo>
                    <a:lnTo>
                      <a:pt x="164" y="148"/>
                    </a:lnTo>
                    <a:lnTo>
                      <a:pt x="170" y="152"/>
                    </a:lnTo>
                    <a:lnTo>
                      <a:pt x="176" y="156"/>
                    </a:lnTo>
                    <a:lnTo>
                      <a:pt x="182" y="160"/>
                    </a:lnTo>
                    <a:lnTo>
                      <a:pt x="190" y="164"/>
                    </a:lnTo>
                    <a:lnTo>
                      <a:pt x="204" y="166"/>
                    </a:lnTo>
                    <a:lnTo>
                      <a:pt x="218" y="164"/>
                    </a:lnTo>
                    <a:lnTo>
                      <a:pt x="232" y="162"/>
                    </a:lnTo>
                    <a:lnTo>
                      <a:pt x="240" y="162"/>
                    </a:lnTo>
                    <a:lnTo>
                      <a:pt x="250" y="162"/>
                    </a:lnTo>
                    <a:lnTo>
                      <a:pt x="260" y="164"/>
                    </a:lnTo>
                    <a:lnTo>
                      <a:pt x="268" y="168"/>
                    </a:lnTo>
                    <a:lnTo>
                      <a:pt x="268" y="176"/>
                    </a:lnTo>
                    <a:lnTo>
                      <a:pt x="262" y="180"/>
                    </a:lnTo>
                    <a:lnTo>
                      <a:pt x="250" y="184"/>
                    </a:lnTo>
                    <a:lnTo>
                      <a:pt x="236" y="184"/>
                    </a:lnTo>
                    <a:lnTo>
                      <a:pt x="222" y="184"/>
                    </a:lnTo>
                    <a:lnTo>
                      <a:pt x="212" y="184"/>
                    </a:lnTo>
                    <a:lnTo>
                      <a:pt x="198" y="182"/>
                    </a:lnTo>
                    <a:lnTo>
                      <a:pt x="186" y="180"/>
                    </a:lnTo>
                    <a:lnTo>
                      <a:pt x="176" y="174"/>
                    </a:lnTo>
                    <a:lnTo>
                      <a:pt x="162" y="166"/>
                    </a:lnTo>
                    <a:lnTo>
                      <a:pt x="148" y="162"/>
                    </a:lnTo>
                    <a:lnTo>
                      <a:pt x="132" y="160"/>
                    </a:lnTo>
                    <a:lnTo>
                      <a:pt x="114" y="158"/>
                    </a:lnTo>
                    <a:lnTo>
                      <a:pt x="98" y="154"/>
                    </a:lnTo>
                    <a:lnTo>
                      <a:pt x="86" y="146"/>
                    </a:lnTo>
                    <a:lnTo>
                      <a:pt x="84" y="142"/>
                    </a:lnTo>
                    <a:lnTo>
                      <a:pt x="84" y="136"/>
                    </a:lnTo>
                    <a:lnTo>
                      <a:pt x="82" y="132"/>
                    </a:lnTo>
                    <a:lnTo>
                      <a:pt x="82" y="128"/>
                    </a:lnTo>
                    <a:lnTo>
                      <a:pt x="80" y="124"/>
                    </a:lnTo>
                    <a:lnTo>
                      <a:pt x="78" y="120"/>
                    </a:lnTo>
                    <a:lnTo>
                      <a:pt x="74" y="118"/>
                    </a:lnTo>
                    <a:lnTo>
                      <a:pt x="70" y="116"/>
                    </a:lnTo>
                    <a:lnTo>
                      <a:pt x="66" y="114"/>
                    </a:lnTo>
                    <a:lnTo>
                      <a:pt x="56" y="96"/>
                    </a:lnTo>
                    <a:lnTo>
                      <a:pt x="46" y="76"/>
                    </a:lnTo>
                    <a:lnTo>
                      <a:pt x="38" y="66"/>
                    </a:lnTo>
                    <a:lnTo>
                      <a:pt x="28" y="54"/>
                    </a:lnTo>
                    <a:lnTo>
                      <a:pt x="18" y="40"/>
                    </a:lnTo>
                    <a:lnTo>
                      <a:pt x="8" y="28"/>
                    </a:lnTo>
                    <a:lnTo>
                      <a:pt x="4" y="16"/>
                    </a:lnTo>
                    <a:lnTo>
                      <a:pt x="10" y="10"/>
                    </a:lnTo>
                    <a:lnTo>
                      <a:pt x="12" y="8"/>
                    </a:lnTo>
                    <a:lnTo>
                      <a:pt x="14" y="6"/>
                    </a:lnTo>
                    <a:lnTo>
                      <a:pt x="16" y="6"/>
                    </a:lnTo>
                    <a:lnTo>
                      <a:pt x="0" y="12"/>
                    </a:lnTo>
                    <a:close/>
                  </a:path>
                </a:pathLst>
              </a:custGeom>
              <a:grpFill/>
              <a:ln>
                <a:noFill/>
              </a:ln>
              <a:extLst>
                <a:ext uri="{91240B29-F687-4F45-9708-019B960494DF}">
                  <a14:hiddenLine xmlns:a14="http://schemas.microsoft.com/office/drawing/2010/main" w="0">
                    <a:solidFill>
                      <a:srgbClr val="F0F0F0"/>
                    </a:solidFill>
                    <a:prstDash val="solid"/>
                    <a:round/>
                    <a:headEnd/>
                    <a:tailEnd/>
                  </a14:hiddenLine>
                </a:ext>
              </a:extLst>
            </p:spPr>
            <p:txBody>
              <a:bodyPr/>
              <a:lstStyle/>
              <a:p>
                <a:endParaRPr lang="zh-TW" altLang="en-US">
                  <a:latin typeface="Arial Unicode MS" panose="020B0604020202020204" pitchFamily="34" charset="-120"/>
                  <a:ea typeface="文鼎圓體M" pitchFamily="34" charset="-120"/>
                </a:endParaRPr>
              </a:p>
            </p:txBody>
          </p:sp>
          <p:sp>
            <p:nvSpPr>
              <p:cNvPr id="126" name="Freeform 115"/>
              <p:cNvSpPr>
                <a:spLocks/>
              </p:cNvSpPr>
              <p:nvPr/>
            </p:nvSpPr>
            <p:spPr bwMode="gray">
              <a:xfrm>
                <a:off x="6312303" y="4262584"/>
                <a:ext cx="650484" cy="452213"/>
              </a:xfrm>
              <a:custGeom>
                <a:avLst/>
                <a:gdLst>
                  <a:gd name="T0" fmla="*/ 6 w 268"/>
                  <a:gd name="T1" fmla="*/ 2 h 184"/>
                  <a:gd name="T2" fmla="*/ 22 w 268"/>
                  <a:gd name="T3" fmla="*/ 4 h 184"/>
                  <a:gd name="T4" fmla="*/ 40 w 268"/>
                  <a:gd name="T5" fmla="*/ 24 h 184"/>
                  <a:gd name="T6" fmla="*/ 54 w 268"/>
                  <a:gd name="T7" fmla="*/ 44 h 184"/>
                  <a:gd name="T8" fmla="*/ 74 w 268"/>
                  <a:gd name="T9" fmla="*/ 62 h 184"/>
                  <a:gd name="T10" fmla="*/ 102 w 268"/>
                  <a:gd name="T11" fmla="*/ 84 h 184"/>
                  <a:gd name="T12" fmla="*/ 108 w 268"/>
                  <a:gd name="T13" fmla="*/ 104 h 184"/>
                  <a:gd name="T14" fmla="*/ 106 w 268"/>
                  <a:gd name="T15" fmla="*/ 120 h 184"/>
                  <a:gd name="T16" fmla="*/ 102 w 268"/>
                  <a:gd name="T17" fmla="*/ 124 h 184"/>
                  <a:gd name="T18" fmla="*/ 100 w 268"/>
                  <a:gd name="T19" fmla="*/ 130 h 184"/>
                  <a:gd name="T20" fmla="*/ 102 w 268"/>
                  <a:gd name="T21" fmla="*/ 134 h 184"/>
                  <a:gd name="T22" fmla="*/ 114 w 268"/>
                  <a:gd name="T23" fmla="*/ 140 h 184"/>
                  <a:gd name="T24" fmla="*/ 144 w 268"/>
                  <a:gd name="T25" fmla="*/ 140 h 184"/>
                  <a:gd name="T26" fmla="*/ 164 w 268"/>
                  <a:gd name="T27" fmla="*/ 148 h 184"/>
                  <a:gd name="T28" fmla="*/ 176 w 268"/>
                  <a:gd name="T29" fmla="*/ 156 h 184"/>
                  <a:gd name="T30" fmla="*/ 190 w 268"/>
                  <a:gd name="T31" fmla="*/ 164 h 184"/>
                  <a:gd name="T32" fmla="*/ 218 w 268"/>
                  <a:gd name="T33" fmla="*/ 164 h 184"/>
                  <a:gd name="T34" fmla="*/ 240 w 268"/>
                  <a:gd name="T35" fmla="*/ 162 h 184"/>
                  <a:gd name="T36" fmla="*/ 260 w 268"/>
                  <a:gd name="T37" fmla="*/ 164 h 184"/>
                  <a:gd name="T38" fmla="*/ 268 w 268"/>
                  <a:gd name="T39" fmla="*/ 176 h 184"/>
                  <a:gd name="T40" fmla="*/ 250 w 268"/>
                  <a:gd name="T41" fmla="*/ 184 h 184"/>
                  <a:gd name="T42" fmla="*/ 222 w 268"/>
                  <a:gd name="T43" fmla="*/ 184 h 184"/>
                  <a:gd name="T44" fmla="*/ 198 w 268"/>
                  <a:gd name="T45" fmla="*/ 182 h 184"/>
                  <a:gd name="T46" fmla="*/ 176 w 268"/>
                  <a:gd name="T47" fmla="*/ 174 h 184"/>
                  <a:gd name="T48" fmla="*/ 148 w 268"/>
                  <a:gd name="T49" fmla="*/ 162 h 184"/>
                  <a:gd name="T50" fmla="*/ 114 w 268"/>
                  <a:gd name="T51" fmla="*/ 158 h 184"/>
                  <a:gd name="T52" fmla="*/ 86 w 268"/>
                  <a:gd name="T53" fmla="*/ 146 h 184"/>
                  <a:gd name="T54" fmla="*/ 84 w 268"/>
                  <a:gd name="T55" fmla="*/ 136 h 184"/>
                  <a:gd name="T56" fmla="*/ 82 w 268"/>
                  <a:gd name="T57" fmla="*/ 128 h 184"/>
                  <a:gd name="T58" fmla="*/ 78 w 268"/>
                  <a:gd name="T59" fmla="*/ 120 h 184"/>
                  <a:gd name="T60" fmla="*/ 70 w 268"/>
                  <a:gd name="T61" fmla="*/ 116 h 184"/>
                  <a:gd name="T62" fmla="*/ 56 w 268"/>
                  <a:gd name="T63" fmla="*/ 96 h 184"/>
                  <a:gd name="T64" fmla="*/ 38 w 268"/>
                  <a:gd name="T65" fmla="*/ 66 h 184"/>
                  <a:gd name="T66" fmla="*/ 18 w 268"/>
                  <a:gd name="T67" fmla="*/ 40 h 184"/>
                  <a:gd name="T68" fmla="*/ 4 w 268"/>
                  <a:gd name="T69" fmla="*/ 16 h 184"/>
                  <a:gd name="T70" fmla="*/ 12 w 268"/>
                  <a:gd name="T71" fmla="*/ 8 h 184"/>
                  <a:gd name="T72" fmla="*/ 16 w 268"/>
                  <a:gd name="T73" fmla="*/ 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8" h="184">
                    <a:moveTo>
                      <a:pt x="0" y="12"/>
                    </a:moveTo>
                    <a:lnTo>
                      <a:pt x="6" y="2"/>
                    </a:lnTo>
                    <a:lnTo>
                      <a:pt x="14" y="0"/>
                    </a:lnTo>
                    <a:lnTo>
                      <a:pt x="22" y="4"/>
                    </a:lnTo>
                    <a:lnTo>
                      <a:pt x="30" y="12"/>
                    </a:lnTo>
                    <a:lnTo>
                      <a:pt x="40" y="24"/>
                    </a:lnTo>
                    <a:lnTo>
                      <a:pt x="46" y="36"/>
                    </a:lnTo>
                    <a:lnTo>
                      <a:pt x="54" y="44"/>
                    </a:lnTo>
                    <a:lnTo>
                      <a:pt x="58" y="50"/>
                    </a:lnTo>
                    <a:lnTo>
                      <a:pt x="74" y="62"/>
                    </a:lnTo>
                    <a:lnTo>
                      <a:pt x="92" y="74"/>
                    </a:lnTo>
                    <a:lnTo>
                      <a:pt x="102" y="84"/>
                    </a:lnTo>
                    <a:lnTo>
                      <a:pt x="106" y="94"/>
                    </a:lnTo>
                    <a:lnTo>
                      <a:pt x="108" y="104"/>
                    </a:lnTo>
                    <a:lnTo>
                      <a:pt x="108" y="116"/>
                    </a:lnTo>
                    <a:lnTo>
                      <a:pt x="106" y="120"/>
                    </a:lnTo>
                    <a:lnTo>
                      <a:pt x="104" y="122"/>
                    </a:lnTo>
                    <a:lnTo>
                      <a:pt x="102" y="124"/>
                    </a:lnTo>
                    <a:lnTo>
                      <a:pt x="102" y="128"/>
                    </a:lnTo>
                    <a:lnTo>
                      <a:pt x="100" y="130"/>
                    </a:lnTo>
                    <a:lnTo>
                      <a:pt x="100" y="132"/>
                    </a:lnTo>
                    <a:lnTo>
                      <a:pt x="102" y="134"/>
                    </a:lnTo>
                    <a:lnTo>
                      <a:pt x="106" y="138"/>
                    </a:lnTo>
                    <a:lnTo>
                      <a:pt x="114" y="140"/>
                    </a:lnTo>
                    <a:lnTo>
                      <a:pt x="128" y="140"/>
                    </a:lnTo>
                    <a:lnTo>
                      <a:pt x="144" y="140"/>
                    </a:lnTo>
                    <a:lnTo>
                      <a:pt x="158" y="144"/>
                    </a:lnTo>
                    <a:lnTo>
                      <a:pt x="164" y="148"/>
                    </a:lnTo>
                    <a:lnTo>
                      <a:pt x="170" y="152"/>
                    </a:lnTo>
                    <a:lnTo>
                      <a:pt x="176" y="156"/>
                    </a:lnTo>
                    <a:lnTo>
                      <a:pt x="182" y="160"/>
                    </a:lnTo>
                    <a:lnTo>
                      <a:pt x="190" y="164"/>
                    </a:lnTo>
                    <a:lnTo>
                      <a:pt x="204" y="166"/>
                    </a:lnTo>
                    <a:lnTo>
                      <a:pt x="218" y="164"/>
                    </a:lnTo>
                    <a:lnTo>
                      <a:pt x="232" y="162"/>
                    </a:lnTo>
                    <a:lnTo>
                      <a:pt x="240" y="162"/>
                    </a:lnTo>
                    <a:lnTo>
                      <a:pt x="250" y="162"/>
                    </a:lnTo>
                    <a:lnTo>
                      <a:pt x="260" y="164"/>
                    </a:lnTo>
                    <a:lnTo>
                      <a:pt x="268" y="168"/>
                    </a:lnTo>
                    <a:lnTo>
                      <a:pt x="268" y="176"/>
                    </a:lnTo>
                    <a:lnTo>
                      <a:pt x="262" y="180"/>
                    </a:lnTo>
                    <a:lnTo>
                      <a:pt x="250" y="184"/>
                    </a:lnTo>
                    <a:lnTo>
                      <a:pt x="236" y="184"/>
                    </a:lnTo>
                    <a:lnTo>
                      <a:pt x="222" y="184"/>
                    </a:lnTo>
                    <a:lnTo>
                      <a:pt x="212" y="184"/>
                    </a:lnTo>
                    <a:lnTo>
                      <a:pt x="198" y="182"/>
                    </a:lnTo>
                    <a:lnTo>
                      <a:pt x="186" y="180"/>
                    </a:lnTo>
                    <a:lnTo>
                      <a:pt x="176" y="174"/>
                    </a:lnTo>
                    <a:lnTo>
                      <a:pt x="162" y="166"/>
                    </a:lnTo>
                    <a:lnTo>
                      <a:pt x="148" y="162"/>
                    </a:lnTo>
                    <a:lnTo>
                      <a:pt x="132" y="160"/>
                    </a:lnTo>
                    <a:lnTo>
                      <a:pt x="114" y="158"/>
                    </a:lnTo>
                    <a:lnTo>
                      <a:pt x="98" y="154"/>
                    </a:lnTo>
                    <a:lnTo>
                      <a:pt x="86" y="146"/>
                    </a:lnTo>
                    <a:lnTo>
                      <a:pt x="84" y="142"/>
                    </a:lnTo>
                    <a:lnTo>
                      <a:pt x="84" y="136"/>
                    </a:lnTo>
                    <a:lnTo>
                      <a:pt x="82" y="132"/>
                    </a:lnTo>
                    <a:lnTo>
                      <a:pt x="82" y="128"/>
                    </a:lnTo>
                    <a:lnTo>
                      <a:pt x="80" y="124"/>
                    </a:lnTo>
                    <a:lnTo>
                      <a:pt x="78" y="120"/>
                    </a:lnTo>
                    <a:lnTo>
                      <a:pt x="74" y="118"/>
                    </a:lnTo>
                    <a:lnTo>
                      <a:pt x="70" y="116"/>
                    </a:lnTo>
                    <a:lnTo>
                      <a:pt x="66" y="114"/>
                    </a:lnTo>
                    <a:lnTo>
                      <a:pt x="56" y="96"/>
                    </a:lnTo>
                    <a:lnTo>
                      <a:pt x="46" y="76"/>
                    </a:lnTo>
                    <a:lnTo>
                      <a:pt x="38" y="66"/>
                    </a:lnTo>
                    <a:lnTo>
                      <a:pt x="28" y="54"/>
                    </a:lnTo>
                    <a:lnTo>
                      <a:pt x="18" y="40"/>
                    </a:lnTo>
                    <a:lnTo>
                      <a:pt x="8" y="28"/>
                    </a:lnTo>
                    <a:lnTo>
                      <a:pt x="4" y="16"/>
                    </a:lnTo>
                    <a:lnTo>
                      <a:pt x="10" y="10"/>
                    </a:lnTo>
                    <a:lnTo>
                      <a:pt x="12" y="8"/>
                    </a:lnTo>
                    <a:lnTo>
                      <a:pt x="14" y="6"/>
                    </a:lnTo>
                    <a:lnTo>
                      <a:pt x="16" y="6"/>
                    </a:lnTo>
                  </a:path>
                </a:pathLst>
              </a:custGeom>
              <a:grpFill/>
              <a:ln>
                <a:noFill/>
              </a:ln>
            </p:spPr>
            <p:txBody>
              <a:bodyPr/>
              <a:lstStyle/>
              <a:p>
                <a:endParaRPr lang="zh-TW" altLang="en-US">
                  <a:latin typeface="Arial Unicode MS" panose="020B0604020202020204" pitchFamily="34" charset="-120"/>
                  <a:ea typeface="文鼎圓體M" pitchFamily="34" charset="-120"/>
                </a:endParaRPr>
              </a:p>
            </p:txBody>
          </p:sp>
          <p:sp>
            <p:nvSpPr>
              <p:cNvPr id="127" name="Freeform 116"/>
              <p:cNvSpPr>
                <a:spLocks/>
              </p:cNvSpPr>
              <p:nvPr/>
            </p:nvSpPr>
            <p:spPr bwMode="gray">
              <a:xfrm>
                <a:off x="6729421" y="4364466"/>
                <a:ext cx="814024" cy="1303016"/>
              </a:xfrm>
              <a:custGeom>
                <a:avLst/>
                <a:gdLst>
                  <a:gd name="T0" fmla="*/ 268 w 336"/>
                  <a:gd name="T1" fmla="*/ 126 h 530"/>
                  <a:gd name="T2" fmla="*/ 236 w 336"/>
                  <a:gd name="T3" fmla="*/ 164 h 530"/>
                  <a:gd name="T4" fmla="*/ 218 w 336"/>
                  <a:gd name="T5" fmla="*/ 228 h 530"/>
                  <a:gd name="T6" fmla="*/ 184 w 336"/>
                  <a:gd name="T7" fmla="*/ 180 h 530"/>
                  <a:gd name="T8" fmla="*/ 190 w 336"/>
                  <a:gd name="T9" fmla="*/ 166 h 530"/>
                  <a:gd name="T10" fmla="*/ 148 w 336"/>
                  <a:gd name="T11" fmla="*/ 160 h 530"/>
                  <a:gd name="T12" fmla="*/ 134 w 336"/>
                  <a:gd name="T13" fmla="*/ 174 h 530"/>
                  <a:gd name="T14" fmla="*/ 118 w 336"/>
                  <a:gd name="T15" fmla="*/ 186 h 530"/>
                  <a:gd name="T16" fmla="*/ 142 w 336"/>
                  <a:gd name="T17" fmla="*/ 208 h 530"/>
                  <a:gd name="T18" fmla="*/ 110 w 336"/>
                  <a:gd name="T19" fmla="*/ 190 h 530"/>
                  <a:gd name="T20" fmla="*/ 76 w 336"/>
                  <a:gd name="T21" fmla="*/ 210 h 530"/>
                  <a:gd name="T22" fmla="*/ 52 w 336"/>
                  <a:gd name="T23" fmla="*/ 236 h 530"/>
                  <a:gd name="T24" fmla="*/ 28 w 336"/>
                  <a:gd name="T25" fmla="*/ 258 h 530"/>
                  <a:gd name="T26" fmla="*/ 14 w 336"/>
                  <a:gd name="T27" fmla="*/ 296 h 530"/>
                  <a:gd name="T28" fmla="*/ 4 w 336"/>
                  <a:gd name="T29" fmla="*/ 334 h 530"/>
                  <a:gd name="T30" fmla="*/ 10 w 336"/>
                  <a:gd name="T31" fmla="*/ 392 h 530"/>
                  <a:gd name="T32" fmla="*/ 22 w 336"/>
                  <a:gd name="T33" fmla="*/ 414 h 530"/>
                  <a:gd name="T34" fmla="*/ 34 w 336"/>
                  <a:gd name="T35" fmla="*/ 400 h 530"/>
                  <a:gd name="T36" fmla="*/ 72 w 336"/>
                  <a:gd name="T37" fmla="*/ 402 h 530"/>
                  <a:gd name="T38" fmla="*/ 98 w 336"/>
                  <a:gd name="T39" fmla="*/ 384 h 530"/>
                  <a:gd name="T40" fmla="*/ 140 w 336"/>
                  <a:gd name="T41" fmla="*/ 372 h 530"/>
                  <a:gd name="T42" fmla="*/ 182 w 336"/>
                  <a:gd name="T43" fmla="*/ 408 h 530"/>
                  <a:gd name="T44" fmla="*/ 202 w 336"/>
                  <a:gd name="T45" fmla="*/ 402 h 530"/>
                  <a:gd name="T46" fmla="*/ 236 w 336"/>
                  <a:gd name="T47" fmla="*/ 454 h 530"/>
                  <a:gd name="T48" fmla="*/ 272 w 336"/>
                  <a:gd name="T49" fmla="*/ 470 h 530"/>
                  <a:gd name="T50" fmla="*/ 262 w 336"/>
                  <a:gd name="T51" fmla="*/ 502 h 530"/>
                  <a:gd name="T52" fmla="*/ 286 w 336"/>
                  <a:gd name="T53" fmla="*/ 526 h 530"/>
                  <a:gd name="T54" fmla="*/ 286 w 336"/>
                  <a:gd name="T55" fmla="*/ 496 h 530"/>
                  <a:gd name="T56" fmla="*/ 270 w 336"/>
                  <a:gd name="T57" fmla="*/ 486 h 530"/>
                  <a:gd name="T58" fmla="*/ 268 w 336"/>
                  <a:gd name="T59" fmla="*/ 468 h 530"/>
                  <a:gd name="T60" fmla="*/ 280 w 336"/>
                  <a:gd name="T61" fmla="*/ 462 h 530"/>
                  <a:gd name="T62" fmla="*/ 298 w 336"/>
                  <a:gd name="T63" fmla="*/ 450 h 530"/>
                  <a:gd name="T64" fmla="*/ 308 w 336"/>
                  <a:gd name="T65" fmla="*/ 428 h 530"/>
                  <a:gd name="T66" fmla="*/ 306 w 336"/>
                  <a:gd name="T67" fmla="*/ 404 h 530"/>
                  <a:gd name="T68" fmla="*/ 324 w 336"/>
                  <a:gd name="T69" fmla="*/ 384 h 530"/>
                  <a:gd name="T70" fmla="*/ 316 w 336"/>
                  <a:gd name="T71" fmla="*/ 298 h 530"/>
                  <a:gd name="T72" fmla="*/ 278 w 336"/>
                  <a:gd name="T73" fmla="*/ 236 h 530"/>
                  <a:gd name="T74" fmla="*/ 258 w 336"/>
                  <a:gd name="T75" fmla="*/ 168 h 530"/>
                  <a:gd name="T76" fmla="*/ 194 w 336"/>
                  <a:gd name="T77" fmla="*/ 132 h 530"/>
                  <a:gd name="T78" fmla="*/ 198 w 336"/>
                  <a:gd name="T79" fmla="*/ 90 h 530"/>
                  <a:gd name="T80" fmla="*/ 162 w 336"/>
                  <a:gd name="T81" fmla="*/ 64 h 530"/>
                  <a:gd name="T82" fmla="*/ 132 w 336"/>
                  <a:gd name="T83" fmla="*/ 36 h 530"/>
                  <a:gd name="T84" fmla="*/ 116 w 336"/>
                  <a:gd name="T85" fmla="*/ 0 h 530"/>
                  <a:gd name="T86" fmla="*/ 142 w 336"/>
                  <a:gd name="T87" fmla="*/ 18 h 530"/>
                  <a:gd name="T88" fmla="*/ 152 w 336"/>
                  <a:gd name="T89" fmla="*/ 26 h 530"/>
                  <a:gd name="T90" fmla="*/ 162 w 336"/>
                  <a:gd name="T91" fmla="*/ 28 h 530"/>
                  <a:gd name="T92" fmla="*/ 176 w 336"/>
                  <a:gd name="T93" fmla="*/ 36 h 530"/>
                  <a:gd name="T94" fmla="*/ 178 w 336"/>
                  <a:gd name="T95" fmla="*/ 48 h 530"/>
                  <a:gd name="T96" fmla="*/ 184 w 336"/>
                  <a:gd name="T97" fmla="*/ 66 h 530"/>
                  <a:gd name="T98" fmla="*/ 200 w 336"/>
                  <a:gd name="T99" fmla="*/ 70 h 530"/>
                  <a:gd name="T100" fmla="*/ 206 w 336"/>
                  <a:gd name="T101" fmla="*/ 48 h 530"/>
                  <a:gd name="T102" fmla="*/ 228 w 336"/>
                  <a:gd name="T103" fmla="*/ 54 h 530"/>
                  <a:gd name="T104" fmla="*/ 260 w 336"/>
                  <a:gd name="T105" fmla="*/ 80 h 530"/>
                  <a:gd name="T106" fmla="*/ 270 w 336"/>
                  <a:gd name="T107" fmla="*/ 98 h 530"/>
                  <a:gd name="T108" fmla="*/ 290 w 336"/>
                  <a:gd name="T109" fmla="*/ 116 h 530"/>
                  <a:gd name="T110" fmla="*/ 302 w 336"/>
                  <a:gd name="T111" fmla="*/ 152 h 530"/>
                  <a:gd name="T112" fmla="*/ 296 w 336"/>
                  <a:gd name="T113" fmla="*/ 15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6" h="530">
                    <a:moveTo>
                      <a:pt x="300" y="138"/>
                    </a:moveTo>
                    <a:lnTo>
                      <a:pt x="288" y="136"/>
                    </a:lnTo>
                    <a:lnTo>
                      <a:pt x="278" y="132"/>
                    </a:lnTo>
                    <a:lnTo>
                      <a:pt x="268" y="126"/>
                    </a:lnTo>
                    <a:lnTo>
                      <a:pt x="260" y="124"/>
                    </a:lnTo>
                    <a:lnTo>
                      <a:pt x="252" y="128"/>
                    </a:lnTo>
                    <a:lnTo>
                      <a:pt x="244" y="142"/>
                    </a:lnTo>
                    <a:lnTo>
                      <a:pt x="236" y="164"/>
                    </a:lnTo>
                    <a:lnTo>
                      <a:pt x="234" y="188"/>
                    </a:lnTo>
                    <a:lnTo>
                      <a:pt x="234" y="210"/>
                    </a:lnTo>
                    <a:lnTo>
                      <a:pt x="236" y="234"/>
                    </a:lnTo>
                    <a:lnTo>
                      <a:pt x="218" y="228"/>
                    </a:lnTo>
                    <a:lnTo>
                      <a:pt x="202" y="216"/>
                    </a:lnTo>
                    <a:lnTo>
                      <a:pt x="190" y="200"/>
                    </a:lnTo>
                    <a:lnTo>
                      <a:pt x="184" y="182"/>
                    </a:lnTo>
                    <a:lnTo>
                      <a:pt x="184" y="180"/>
                    </a:lnTo>
                    <a:lnTo>
                      <a:pt x="186" y="176"/>
                    </a:lnTo>
                    <a:lnTo>
                      <a:pt x="190" y="172"/>
                    </a:lnTo>
                    <a:lnTo>
                      <a:pt x="190" y="170"/>
                    </a:lnTo>
                    <a:lnTo>
                      <a:pt x="190" y="166"/>
                    </a:lnTo>
                    <a:lnTo>
                      <a:pt x="184" y="158"/>
                    </a:lnTo>
                    <a:lnTo>
                      <a:pt x="172" y="156"/>
                    </a:lnTo>
                    <a:lnTo>
                      <a:pt x="158" y="156"/>
                    </a:lnTo>
                    <a:lnTo>
                      <a:pt x="148" y="160"/>
                    </a:lnTo>
                    <a:lnTo>
                      <a:pt x="142" y="162"/>
                    </a:lnTo>
                    <a:lnTo>
                      <a:pt x="140" y="166"/>
                    </a:lnTo>
                    <a:lnTo>
                      <a:pt x="136" y="170"/>
                    </a:lnTo>
                    <a:lnTo>
                      <a:pt x="134" y="174"/>
                    </a:lnTo>
                    <a:lnTo>
                      <a:pt x="132" y="178"/>
                    </a:lnTo>
                    <a:lnTo>
                      <a:pt x="128" y="182"/>
                    </a:lnTo>
                    <a:lnTo>
                      <a:pt x="124" y="184"/>
                    </a:lnTo>
                    <a:lnTo>
                      <a:pt x="118" y="186"/>
                    </a:lnTo>
                    <a:lnTo>
                      <a:pt x="132" y="190"/>
                    </a:lnTo>
                    <a:lnTo>
                      <a:pt x="144" y="194"/>
                    </a:lnTo>
                    <a:lnTo>
                      <a:pt x="154" y="202"/>
                    </a:lnTo>
                    <a:lnTo>
                      <a:pt x="142" y="208"/>
                    </a:lnTo>
                    <a:lnTo>
                      <a:pt x="132" y="206"/>
                    </a:lnTo>
                    <a:lnTo>
                      <a:pt x="124" y="202"/>
                    </a:lnTo>
                    <a:lnTo>
                      <a:pt x="118" y="196"/>
                    </a:lnTo>
                    <a:lnTo>
                      <a:pt x="110" y="190"/>
                    </a:lnTo>
                    <a:lnTo>
                      <a:pt x="100" y="188"/>
                    </a:lnTo>
                    <a:lnTo>
                      <a:pt x="88" y="192"/>
                    </a:lnTo>
                    <a:lnTo>
                      <a:pt x="82" y="200"/>
                    </a:lnTo>
                    <a:lnTo>
                      <a:pt x="76" y="210"/>
                    </a:lnTo>
                    <a:lnTo>
                      <a:pt x="70" y="220"/>
                    </a:lnTo>
                    <a:lnTo>
                      <a:pt x="60" y="228"/>
                    </a:lnTo>
                    <a:lnTo>
                      <a:pt x="48" y="230"/>
                    </a:lnTo>
                    <a:lnTo>
                      <a:pt x="52" y="236"/>
                    </a:lnTo>
                    <a:lnTo>
                      <a:pt x="54" y="242"/>
                    </a:lnTo>
                    <a:lnTo>
                      <a:pt x="56" y="250"/>
                    </a:lnTo>
                    <a:lnTo>
                      <a:pt x="42" y="254"/>
                    </a:lnTo>
                    <a:lnTo>
                      <a:pt x="28" y="258"/>
                    </a:lnTo>
                    <a:lnTo>
                      <a:pt x="18" y="262"/>
                    </a:lnTo>
                    <a:lnTo>
                      <a:pt x="12" y="270"/>
                    </a:lnTo>
                    <a:lnTo>
                      <a:pt x="10" y="280"/>
                    </a:lnTo>
                    <a:lnTo>
                      <a:pt x="14" y="296"/>
                    </a:lnTo>
                    <a:lnTo>
                      <a:pt x="4" y="300"/>
                    </a:lnTo>
                    <a:lnTo>
                      <a:pt x="0" y="310"/>
                    </a:lnTo>
                    <a:lnTo>
                      <a:pt x="0" y="322"/>
                    </a:lnTo>
                    <a:lnTo>
                      <a:pt x="4" y="334"/>
                    </a:lnTo>
                    <a:lnTo>
                      <a:pt x="6" y="346"/>
                    </a:lnTo>
                    <a:lnTo>
                      <a:pt x="8" y="356"/>
                    </a:lnTo>
                    <a:lnTo>
                      <a:pt x="8" y="372"/>
                    </a:lnTo>
                    <a:lnTo>
                      <a:pt x="10" y="392"/>
                    </a:lnTo>
                    <a:lnTo>
                      <a:pt x="12" y="406"/>
                    </a:lnTo>
                    <a:lnTo>
                      <a:pt x="12" y="414"/>
                    </a:lnTo>
                    <a:lnTo>
                      <a:pt x="18" y="414"/>
                    </a:lnTo>
                    <a:lnTo>
                      <a:pt x="22" y="414"/>
                    </a:lnTo>
                    <a:lnTo>
                      <a:pt x="24" y="410"/>
                    </a:lnTo>
                    <a:lnTo>
                      <a:pt x="28" y="408"/>
                    </a:lnTo>
                    <a:lnTo>
                      <a:pt x="32" y="404"/>
                    </a:lnTo>
                    <a:lnTo>
                      <a:pt x="34" y="400"/>
                    </a:lnTo>
                    <a:lnTo>
                      <a:pt x="38" y="398"/>
                    </a:lnTo>
                    <a:lnTo>
                      <a:pt x="50" y="398"/>
                    </a:lnTo>
                    <a:lnTo>
                      <a:pt x="60" y="400"/>
                    </a:lnTo>
                    <a:lnTo>
                      <a:pt x="72" y="402"/>
                    </a:lnTo>
                    <a:lnTo>
                      <a:pt x="86" y="396"/>
                    </a:lnTo>
                    <a:lnTo>
                      <a:pt x="90" y="392"/>
                    </a:lnTo>
                    <a:lnTo>
                      <a:pt x="94" y="388"/>
                    </a:lnTo>
                    <a:lnTo>
                      <a:pt x="98" y="384"/>
                    </a:lnTo>
                    <a:lnTo>
                      <a:pt x="102" y="378"/>
                    </a:lnTo>
                    <a:lnTo>
                      <a:pt x="108" y="374"/>
                    </a:lnTo>
                    <a:lnTo>
                      <a:pt x="124" y="372"/>
                    </a:lnTo>
                    <a:lnTo>
                      <a:pt x="140" y="372"/>
                    </a:lnTo>
                    <a:lnTo>
                      <a:pt x="156" y="372"/>
                    </a:lnTo>
                    <a:lnTo>
                      <a:pt x="164" y="388"/>
                    </a:lnTo>
                    <a:lnTo>
                      <a:pt x="174" y="396"/>
                    </a:lnTo>
                    <a:lnTo>
                      <a:pt x="182" y="408"/>
                    </a:lnTo>
                    <a:lnTo>
                      <a:pt x="188" y="400"/>
                    </a:lnTo>
                    <a:lnTo>
                      <a:pt x="194" y="392"/>
                    </a:lnTo>
                    <a:lnTo>
                      <a:pt x="200" y="384"/>
                    </a:lnTo>
                    <a:lnTo>
                      <a:pt x="202" y="402"/>
                    </a:lnTo>
                    <a:lnTo>
                      <a:pt x="200" y="418"/>
                    </a:lnTo>
                    <a:lnTo>
                      <a:pt x="210" y="428"/>
                    </a:lnTo>
                    <a:lnTo>
                      <a:pt x="224" y="440"/>
                    </a:lnTo>
                    <a:lnTo>
                      <a:pt x="236" y="454"/>
                    </a:lnTo>
                    <a:lnTo>
                      <a:pt x="248" y="464"/>
                    </a:lnTo>
                    <a:lnTo>
                      <a:pt x="260" y="468"/>
                    </a:lnTo>
                    <a:lnTo>
                      <a:pt x="272" y="462"/>
                    </a:lnTo>
                    <a:lnTo>
                      <a:pt x="272" y="470"/>
                    </a:lnTo>
                    <a:lnTo>
                      <a:pt x="268" y="478"/>
                    </a:lnTo>
                    <a:lnTo>
                      <a:pt x="262" y="486"/>
                    </a:lnTo>
                    <a:lnTo>
                      <a:pt x="258" y="496"/>
                    </a:lnTo>
                    <a:lnTo>
                      <a:pt x="262" y="502"/>
                    </a:lnTo>
                    <a:lnTo>
                      <a:pt x="266" y="512"/>
                    </a:lnTo>
                    <a:lnTo>
                      <a:pt x="274" y="522"/>
                    </a:lnTo>
                    <a:lnTo>
                      <a:pt x="278" y="530"/>
                    </a:lnTo>
                    <a:lnTo>
                      <a:pt x="286" y="526"/>
                    </a:lnTo>
                    <a:lnTo>
                      <a:pt x="290" y="516"/>
                    </a:lnTo>
                    <a:lnTo>
                      <a:pt x="292" y="506"/>
                    </a:lnTo>
                    <a:lnTo>
                      <a:pt x="292" y="496"/>
                    </a:lnTo>
                    <a:lnTo>
                      <a:pt x="286" y="496"/>
                    </a:lnTo>
                    <a:lnTo>
                      <a:pt x="280" y="496"/>
                    </a:lnTo>
                    <a:lnTo>
                      <a:pt x="276" y="494"/>
                    </a:lnTo>
                    <a:lnTo>
                      <a:pt x="272" y="490"/>
                    </a:lnTo>
                    <a:lnTo>
                      <a:pt x="270" y="486"/>
                    </a:lnTo>
                    <a:lnTo>
                      <a:pt x="268" y="480"/>
                    </a:lnTo>
                    <a:lnTo>
                      <a:pt x="266" y="474"/>
                    </a:lnTo>
                    <a:lnTo>
                      <a:pt x="268" y="470"/>
                    </a:lnTo>
                    <a:lnTo>
                      <a:pt x="268" y="468"/>
                    </a:lnTo>
                    <a:lnTo>
                      <a:pt x="270" y="466"/>
                    </a:lnTo>
                    <a:lnTo>
                      <a:pt x="274" y="464"/>
                    </a:lnTo>
                    <a:lnTo>
                      <a:pt x="276" y="464"/>
                    </a:lnTo>
                    <a:lnTo>
                      <a:pt x="280" y="462"/>
                    </a:lnTo>
                    <a:lnTo>
                      <a:pt x="284" y="460"/>
                    </a:lnTo>
                    <a:lnTo>
                      <a:pt x="290" y="456"/>
                    </a:lnTo>
                    <a:lnTo>
                      <a:pt x="294" y="452"/>
                    </a:lnTo>
                    <a:lnTo>
                      <a:pt x="298" y="450"/>
                    </a:lnTo>
                    <a:lnTo>
                      <a:pt x="302" y="446"/>
                    </a:lnTo>
                    <a:lnTo>
                      <a:pt x="306" y="440"/>
                    </a:lnTo>
                    <a:lnTo>
                      <a:pt x="308" y="432"/>
                    </a:lnTo>
                    <a:lnTo>
                      <a:pt x="308" y="428"/>
                    </a:lnTo>
                    <a:lnTo>
                      <a:pt x="308" y="422"/>
                    </a:lnTo>
                    <a:lnTo>
                      <a:pt x="306" y="416"/>
                    </a:lnTo>
                    <a:lnTo>
                      <a:pt x="306" y="410"/>
                    </a:lnTo>
                    <a:lnTo>
                      <a:pt x="306" y="404"/>
                    </a:lnTo>
                    <a:lnTo>
                      <a:pt x="310" y="398"/>
                    </a:lnTo>
                    <a:lnTo>
                      <a:pt x="314" y="394"/>
                    </a:lnTo>
                    <a:lnTo>
                      <a:pt x="320" y="390"/>
                    </a:lnTo>
                    <a:lnTo>
                      <a:pt x="324" y="384"/>
                    </a:lnTo>
                    <a:lnTo>
                      <a:pt x="336" y="362"/>
                    </a:lnTo>
                    <a:lnTo>
                      <a:pt x="336" y="340"/>
                    </a:lnTo>
                    <a:lnTo>
                      <a:pt x="328" y="318"/>
                    </a:lnTo>
                    <a:lnTo>
                      <a:pt x="316" y="298"/>
                    </a:lnTo>
                    <a:lnTo>
                      <a:pt x="300" y="278"/>
                    </a:lnTo>
                    <a:lnTo>
                      <a:pt x="288" y="262"/>
                    </a:lnTo>
                    <a:lnTo>
                      <a:pt x="280" y="250"/>
                    </a:lnTo>
                    <a:lnTo>
                      <a:pt x="278" y="236"/>
                    </a:lnTo>
                    <a:lnTo>
                      <a:pt x="276" y="220"/>
                    </a:lnTo>
                    <a:lnTo>
                      <a:pt x="274" y="200"/>
                    </a:lnTo>
                    <a:lnTo>
                      <a:pt x="268" y="182"/>
                    </a:lnTo>
                    <a:lnTo>
                      <a:pt x="258" y="168"/>
                    </a:lnTo>
                    <a:lnTo>
                      <a:pt x="242" y="156"/>
                    </a:lnTo>
                    <a:lnTo>
                      <a:pt x="226" y="150"/>
                    </a:lnTo>
                    <a:lnTo>
                      <a:pt x="208" y="142"/>
                    </a:lnTo>
                    <a:lnTo>
                      <a:pt x="194" y="132"/>
                    </a:lnTo>
                    <a:lnTo>
                      <a:pt x="188" y="120"/>
                    </a:lnTo>
                    <a:lnTo>
                      <a:pt x="190" y="110"/>
                    </a:lnTo>
                    <a:lnTo>
                      <a:pt x="194" y="100"/>
                    </a:lnTo>
                    <a:lnTo>
                      <a:pt x="198" y="90"/>
                    </a:lnTo>
                    <a:lnTo>
                      <a:pt x="198" y="80"/>
                    </a:lnTo>
                    <a:lnTo>
                      <a:pt x="190" y="76"/>
                    </a:lnTo>
                    <a:lnTo>
                      <a:pt x="178" y="70"/>
                    </a:lnTo>
                    <a:lnTo>
                      <a:pt x="162" y="64"/>
                    </a:lnTo>
                    <a:lnTo>
                      <a:pt x="150" y="56"/>
                    </a:lnTo>
                    <a:lnTo>
                      <a:pt x="144" y="48"/>
                    </a:lnTo>
                    <a:lnTo>
                      <a:pt x="146" y="40"/>
                    </a:lnTo>
                    <a:lnTo>
                      <a:pt x="132" y="36"/>
                    </a:lnTo>
                    <a:lnTo>
                      <a:pt x="120" y="28"/>
                    </a:lnTo>
                    <a:lnTo>
                      <a:pt x="110" y="18"/>
                    </a:lnTo>
                    <a:lnTo>
                      <a:pt x="104" y="4"/>
                    </a:lnTo>
                    <a:lnTo>
                      <a:pt x="116" y="0"/>
                    </a:lnTo>
                    <a:lnTo>
                      <a:pt x="124" y="0"/>
                    </a:lnTo>
                    <a:lnTo>
                      <a:pt x="130" y="4"/>
                    </a:lnTo>
                    <a:lnTo>
                      <a:pt x="136" y="10"/>
                    </a:lnTo>
                    <a:lnTo>
                      <a:pt x="142" y="18"/>
                    </a:lnTo>
                    <a:lnTo>
                      <a:pt x="146" y="22"/>
                    </a:lnTo>
                    <a:lnTo>
                      <a:pt x="148" y="24"/>
                    </a:lnTo>
                    <a:lnTo>
                      <a:pt x="150" y="26"/>
                    </a:lnTo>
                    <a:lnTo>
                      <a:pt x="152" y="26"/>
                    </a:lnTo>
                    <a:lnTo>
                      <a:pt x="154" y="26"/>
                    </a:lnTo>
                    <a:lnTo>
                      <a:pt x="156" y="26"/>
                    </a:lnTo>
                    <a:lnTo>
                      <a:pt x="158" y="28"/>
                    </a:lnTo>
                    <a:lnTo>
                      <a:pt x="162" y="28"/>
                    </a:lnTo>
                    <a:lnTo>
                      <a:pt x="168" y="30"/>
                    </a:lnTo>
                    <a:lnTo>
                      <a:pt x="172" y="32"/>
                    </a:lnTo>
                    <a:lnTo>
                      <a:pt x="174" y="34"/>
                    </a:lnTo>
                    <a:lnTo>
                      <a:pt x="176" y="36"/>
                    </a:lnTo>
                    <a:lnTo>
                      <a:pt x="176" y="38"/>
                    </a:lnTo>
                    <a:lnTo>
                      <a:pt x="176" y="42"/>
                    </a:lnTo>
                    <a:lnTo>
                      <a:pt x="176" y="44"/>
                    </a:lnTo>
                    <a:lnTo>
                      <a:pt x="178" y="48"/>
                    </a:lnTo>
                    <a:lnTo>
                      <a:pt x="180" y="54"/>
                    </a:lnTo>
                    <a:lnTo>
                      <a:pt x="180" y="58"/>
                    </a:lnTo>
                    <a:lnTo>
                      <a:pt x="182" y="62"/>
                    </a:lnTo>
                    <a:lnTo>
                      <a:pt x="184" y="66"/>
                    </a:lnTo>
                    <a:lnTo>
                      <a:pt x="186" y="68"/>
                    </a:lnTo>
                    <a:lnTo>
                      <a:pt x="190" y="70"/>
                    </a:lnTo>
                    <a:lnTo>
                      <a:pt x="194" y="70"/>
                    </a:lnTo>
                    <a:lnTo>
                      <a:pt x="200" y="70"/>
                    </a:lnTo>
                    <a:lnTo>
                      <a:pt x="200" y="62"/>
                    </a:lnTo>
                    <a:lnTo>
                      <a:pt x="200" y="56"/>
                    </a:lnTo>
                    <a:lnTo>
                      <a:pt x="202" y="50"/>
                    </a:lnTo>
                    <a:lnTo>
                      <a:pt x="206" y="48"/>
                    </a:lnTo>
                    <a:lnTo>
                      <a:pt x="208" y="46"/>
                    </a:lnTo>
                    <a:lnTo>
                      <a:pt x="214" y="48"/>
                    </a:lnTo>
                    <a:lnTo>
                      <a:pt x="220" y="50"/>
                    </a:lnTo>
                    <a:lnTo>
                      <a:pt x="228" y="54"/>
                    </a:lnTo>
                    <a:lnTo>
                      <a:pt x="240" y="62"/>
                    </a:lnTo>
                    <a:lnTo>
                      <a:pt x="250" y="68"/>
                    </a:lnTo>
                    <a:lnTo>
                      <a:pt x="256" y="74"/>
                    </a:lnTo>
                    <a:lnTo>
                      <a:pt x="260" y="80"/>
                    </a:lnTo>
                    <a:lnTo>
                      <a:pt x="262" y="86"/>
                    </a:lnTo>
                    <a:lnTo>
                      <a:pt x="264" y="92"/>
                    </a:lnTo>
                    <a:lnTo>
                      <a:pt x="268" y="96"/>
                    </a:lnTo>
                    <a:lnTo>
                      <a:pt x="270" y="98"/>
                    </a:lnTo>
                    <a:lnTo>
                      <a:pt x="274" y="98"/>
                    </a:lnTo>
                    <a:lnTo>
                      <a:pt x="276" y="100"/>
                    </a:lnTo>
                    <a:lnTo>
                      <a:pt x="280" y="100"/>
                    </a:lnTo>
                    <a:lnTo>
                      <a:pt x="290" y="116"/>
                    </a:lnTo>
                    <a:lnTo>
                      <a:pt x="302" y="132"/>
                    </a:lnTo>
                    <a:lnTo>
                      <a:pt x="316" y="146"/>
                    </a:lnTo>
                    <a:lnTo>
                      <a:pt x="310" y="150"/>
                    </a:lnTo>
                    <a:lnTo>
                      <a:pt x="302" y="152"/>
                    </a:lnTo>
                    <a:lnTo>
                      <a:pt x="294" y="152"/>
                    </a:lnTo>
                    <a:lnTo>
                      <a:pt x="294" y="152"/>
                    </a:lnTo>
                    <a:lnTo>
                      <a:pt x="294" y="152"/>
                    </a:lnTo>
                    <a:lnTo>
                      <a:pt x="296" y="150"/>
                    </a:lnTo>
                    <a:lnTo>
                      <a:pt x="298" y="150"/>
                    </a:lnTo>
                    <a:lnTo>
                      <a:pt x="300" y="138"/>
                    </a:lnTo>
                    <a:close/>
                  </a:path>
                </a:pathLst>
              </a:custGeom>
              <a:grpFill/>
              <a:ln>
                <a:noFill/>
              </a:ln>
              <a:extLst>
                <a:ext uri="{91240B29-F687-4F45-9708-019B960494DF}">
                  <a14:hiddenLine xmlns:a14="http://schemas.microsoft.com/office/drawing/2010/main" w="0">
                    <a:solidFill>
                      <a:srgbClr val="F0F0F0"/>
                    </a:solidFill>
                    <a:prstDash val="solid"/>
                    <a:round/>
                    <a:headEnd/>
                    <a:tailEnd/>
                  </a14:hiddenLine>
                </a:ext>
              </a:extLst>
            </p:spPr>
            <p:txBody>
              <a:bodyPr/>
              <a:lstStyle/>
              <a:p>
                <a:endParaRPr lang="zh-TW" altLang="en-US">
                  <a:latin typeface="Arial Unicode MS" panose="020B0604020202020204" pitchFamily="34" charset="-120"/>
                  <a:ea typeface="文鼎圓體M" pitchFamily="34" charset="-120"/>
                </a:endParaRPr>
              </a:p>
            </p:txBody>
          </p:sp>
          <p:sp>
            <p:nvSpPr>
              <p:cNvPr id="128" name="Freeform 117"/>
              <p:cNvSpPr>
                <a:spLocks/>
              </p:cNvSpPr>
              <p:nvPr/>
            </p:nvSpPr>
            <p:spPr bwMode="gray">
              <a:xfrm>
                <a:off x="6729421" y="4364466"/>
                <a:ext cx="814024" cy="1303016"/>
              </a:xfrm>
              <a:custGeom>
                <a:avLst/>
                <a:gdLst>
                  <a:gd name="T0" fmla="*/ 268 w 336"/>
                  <a:gd name="T1" fmla="*/ 126 h 530"/>
                  <a:gd name="T2" fmla="*/ 236 w 336"/>
                  <a:gd name="T3" fmla="*/ 164 h 530"/>
                  <a:gd name="T4" fmla="*/ 218 w 336"/>
                  <a:gd name="T5" fmla="*/ 228 h 530"/>
                  <a:gd name="T6" fmla="*/ 184 w 336"/>
                  <a:gd name="T7" fmla="*/ 180 h 530"/>
                  <a:gd name="T8" fmla="*/ 190 w 336"/>
                  <a:gd name="T9" fmla="*/ 166 h 530"/>
                  <a:gd name="T10" fmla="*/ 148 w 336"/>
                  <a:gd name="T11" fmla="*/ 160 h 530"/>
                  <a:gd name="T12" fmla="*/ 134 w 336"/>
                  <a:gd name="T13" fmla="*/ 174 h 530"/>
                  <a:gd name="T14" fmla="*/ 118 w 336"/>
                  <a:gd name="T15" fmla="*/ 186 h 530"/>
                  <a:gd name="T16" fmla="*/ 142 w 336"/>
                  <a:gd name="T17" fmla="*/ 208 h 530"/>
                  <a:gd name="T18" fmla="*/ 110 w 336"/>
                  <a:gd name="T19" fmla="*/ 190 h 530"/>
                  <a:gd name="T20" fmla="*/ 76 w 336"/>
                  <a:gd name="T21" fmla="*/ 210 h 530"/>
                  <a:gd name="T22" fmla="*/ 52 w 336"/>
                  <a:gd name="T23" fmla="*/ 236 h 530"/>
                  <a:gd name="T24" fmla="*/ 28 w 336"/>
                  <a:gd name="T25" fmla="*/ 258 h 530"/>
                  <a:gd name="T26" fmla="*/ 14 w 336"/>
                  <a:gd name="T27" fmla="*/ 296 h 530"/>
                  <a:gd name="T28" fmla="*/ 4 w 336"/>
                  <a:gd name="T29" fmla="*/ 334 h 530"/>
                  <a:gd name="T30" fmla="*/ 10 w 336"/>
                  <a:gd name="T31" fmla="*/ 392 h 530"/>
                  <a:gd name="T32" fmla="*/ 22 w 336"/>
                  <a:gd name="T33" fmla="*/ 414 h 530"/>
                  <a:gd name="T34" fmla="*/ 34 w 336"/>
                  <a:gd name="T35" fmla="*/ 400 h 530"/>
                  <a:gd name="T36" fmla="*/ 72 w 336"/>
                  <a:gd name="T37" fmla="*/ 402 h 530"/>
                  <a:gd name="T38" fmla="*/ 98 w 336"/>
                  <a:gd name="T39" fmla="*/ 384 h 530"/>
                  <a:gd name="T40" fmla="*/ 140 w 336"/>
                  <a:gd name="T41" fmla="*/ 372 h 530"/>
                  <a:gd name="T42" fmla="*/ 182 w 336"/>
                  <a:gd name="T43" fmla="*/ 408 h 530"/>
                  <a:gd name="T44" fmla="*/ 202 w 336"/>
                  <a:gd name="T45" fmla="*/ 402 h 530"/>
                  <a:gd name="T46" fmla="*/ 236 w 336"/>
                  <a:gd name="T47" fmla="*/ 454 h 530"/>
                  <a:gd name="T48" fmla="*/ 272 w 336"/>
                  <a:gd name="T49" fmla="*/ 470 h 530"/>
                  <a:gd name="T50" fmla="*/ 262 w 336"/>
                  <a:gd name="T51" fmla="*/ 502 h 530"/>
                  <a:gd name="T52" fmla="*/ 286 w 336"/>
                  <a:gd name="T53" fmla="*/ 526 h 530"/>
                  <a:gd name="T54" fmla="*/ 286 w 336"/>
                  <a:gd name="T55" fmla="*/ 496 h 530"/>
                  <a:gd name="T56" fmla="*/ 270 w 336"/>
                  <a:gd name="T57" fmla="*/ 486 h 530"/>
                  <a:gd name="T58" fmla="*/ 268 w 336"/>
                  <a:gd name="T59" fmla="*/ 468 h 530"/>
                  <a:gd name="T60" fmla="*/ 280 w 336"/>
                  <a:gd name="T61" fmla="*/ 462 h 530"/>
                  <a:gd name="T62" fmla="*/ 298 w 336"/>
                  <a:gd name="T63" fmla="*/ 450 h 530"/>
                  <a:gd name="T64" fmla="*/ 308 w 336"/>
                  <a:gd name="T65" fmla="*/ 428 h 530"/>
                  <a:gd name="T66" fmla="*/ 306 w 336"/>
                  <a:gd name="T67" fmla="*/ 404 h 530"/>
                  <a:gd name="T68" fmla="*/ 324 w 336"/>
                  <a:gd name="T69" fmla="*/ 384 h 530"/>
                  <a:gd name="T70" fmla="*/ 316 w 336"/>
                  <a:gd name="T71" fmla="*/ 298 h 530"/>
                  <a:gd name="T72" fmla="*/ 278 w 336"/>
                  <a:gd name="T73" fmla="*/ 236 h 530"/>
                  <a:gd name="T74" fmla="*/ 258 w 336"/>
                  <a:gd name="T75" fmla="*/ 168 h 530"/>
                  <a:gd name="T76" fmla="*/ 194 w 336"/>
                  <a:gd name="T77" fmla="*/ 132 h 530"/>
                  <a:gd name="T78" fmla="*/ 198 w 336"/>
                  <a:gd name="T79" fmla="*/ 90 h 530"/>
                  <a:gd name="T80" fmla="*/ 162 w 336"/>
                  <a:gd name="T81" fmla="*/ 64 h 530"/>
                  <a:gd name="T82" fmla="*/ 132 w 336"/>
                  <a:gd name="T83" fmla="*/ 36 h 530"/>
                  <a:gd name="T84" fmla="*/ 116 w 336"/>
                  <a:gd name="T85" fmla="*/ 0 h 530"/>
                  <a:gd name="T86" fmla="*/ 142 w 336"/>
                  <a:gd name="T87" fmla="*/ 18 h 530"/>
                  <a:gd name="T88" fmla="*/ 152 w 336"/>
                  <a:gd name="T89" fmla="*/ 26 h 530"/>
                  <a:gd name="T90" fmla="*/ 162 w 336"/>
                  <a:gd name="T91" fmla="*/ 28 h 530"/>
                  <a:gd name="T92" fmla="*/ 176 w 336"/>
                  <a:gd name="T93" fmla="*/ 36 h 530"/>
                  <a:gd name="T94" fmla="*/ 178 w 336"/>
                  <a:gd name="T95" fmla="*/ 48 h 530"/>
                  <a:gd name="T96" fmla="*/ 184 w 336"/>
                  <a:gd name="T97" fmla="*/ 66 h 530"/>
                  <a:gd name="T98" fmla="*/ 200 w 336"/>
                  <a:gd name="T99" fmla="*/ 70 h 530"/>
                  <a:gd name="T100" fmla="*/ 206 w 336"/>
                  <a:gd name="T101" fmla="*/ 48 h 530"/>
                  <a:gd name="T102" fmla="*/ 228 w 336"/>
                  <a:gd name="T103" fmla="*/ 54 h 530"/>
                  <a:gd name="T104" fmla="*/ 260 w 336"/>
                  <a:gd name="T105" fmla="*/ 80 h 530"/>
                  <a:gd name="T106" fmla="*/ 270 w 336"/>
                  <a:gd name="T107" fmla="*/ 98 h 530"/>
                  <a:gd name="T108" fmla="*/ 290 w 336"/>
                  <a:gd name="T109" fmla="*/ 116 h 530"/>
                  <a:gd name="T110" fmla="*/ 302 w 336"/>
                  <a:gd name="T111" fmla="*/ 152 h 530"/>
                  <a:gd name="T112" fmla="*/ 296 w 336"/>
                  <a:gd name="T113" fmla="*/ 15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6" h="530">
                    <a:moveTo>
                      <a:pt x="300" y="138"/>
                    </a:moveTo>
                    <a:lnTo>
                      <a:pt x="288" y="136"/>
                    </a:lnTo>
                    <a:lnTo>
                      <a:pt x="278" y="132"/>
                    </a:lnTo>
                    <a:lnTo>
                      <a:pt x="268" y="126"/>
                    </a:lnTo>
                    <a:lnTo>
                      <a:pt x="260" y="124"/>
                    </a:lnTo>
                    <a:lnTo>
                      <a:pt x="252" y="128"/>
                    </a:lnTo>
                    <a:lnTo>
                      <a:pt x="244" y="142"/>
                    </a:lnTo>
                    <a:lnTo>
                      <a:pt x="236" y="164"/>
                    </a:lnTo>
                    <a:lnTo>
                      <a:pt x="234" y="188"/>
                    </a:lnTo>
                    <a:lnTo>
                      <a:pt x="234" y="210"/>
                    </a:lnTo>
                    <a:lnTo>
                      <a:pt x="236" y="234"/>
                    </a:lnTo>
                    <a:lnTo>
                      <a:pt x="218" y="228"/>
                    </a:lnTo>
                    <a:lnTo>
                      <a:pt x="202" y="216"/>
                    </a:lnTo>
                    <a:lnTo>
                      <a:pt x="190" y="200"/>
                    </a:lnTo>
                    <a:lnTo>
                      <a:pt x="184" y="182"/>
                    </a:lnTo>
                    <a:lnTo>
                      <a:pt x="184" y="180"/>
                    </a:lnTo>
                    <a:lnTo>
                      <a:pt x="186" y="176"/>
                    </a:lnTo>
                    <a:lnTo>
                      <a:pt x="190" y="172"/>
                    </a:lnTo>
                    <a:lnTo>
                      <a:pt x="190" y="170"/>
                    </a:lnTo>
                    <a:lnTo>
                      <a:pt x="190" y="166"/>
                    </a:lnTo>
                    <a:lnTo>
                      <a:pt x="184" y="158"/>
                    </a:lnTo>
                    <a:lnTo>
                      <a:pt x="172" y="156"/>
                    </a:lnTo>
                    <a:lnTo>
                      <a:pt x="158" y="156"/>
                    </a:lnTo>
                    <a:lnTo>
                      <a:pt x="148" y="160"/>
                    </a:lnTo>
                    <a:lnTo>
                      <a:pt x="142" y="162"/>
                    </a:lnTo>
                    <a:lnTo>
                      <a:pt x="140" y="166"/>
                    </a:lnTo>
                    <a:lnTo>
                      <a:pt x="136" y="170"/>
                    </a:lnTo>
                    <a:lnTo>
                      <a:pt x="134" y="174"/>
                    </a:lnTo>
                    <a:lnTo>
                      <a:pt x="132" y="178"/>
                    </a:lnTo>
                    <a:lnTo>
                      <a:pt x="128" y="182"/>
                    </a:lnTo>
                    <a:lnTo>
                      <a:pt x="124" y="184"/>
                    </a:lnTo>
                    <a:lnTo>
                      <a:pt x="118" y="186"/>
                    </a:lnTo>
                    <a:lnTo>
                      <a:pt x="132" y="190"/>
                    </a:lnTo>
                    <a:lnTo>
                      <a:pt x="144" y="194"/>
                    </a:lnTo>
                    <a:lnTo>
                      <a:pt x="154" y="202"/>
                    </a:lnTo>
                    <a:lnTo>
                      <a:pt x="142" y="208"/>
                    </a:lnTo>
                    <a:lnTo>
                      <a:pt x="132" y="206"/>
                    </a:lnTo>
                    <a:lnTo>
                      <a:pt x="124" y="202"/>
                    </a:lnTo>
                    <a:lnTo>
                      <a:pt x="118" y="196"/>
                    </a:lnTo>
                    <a:lnTo>
                      <a:pt x="110" y="190"/>
                    </a:lnTo>
                    <a:lnTo>
                      <a:pt x="100" y="188"/>
                    </a:lnTo>
                    <a:lnTo>
                      <a:pt x="88" y="192"/>
                    </a:lnTo>
                    <a:lnTo>
                      <a:pt x="82" y="200"/>
                    </a:lnTo>
                    <a:lnTo>
                      <a:pt x="76" y="210"/>
                    </a:lnTo>
                    <a:lnTo>
                      <a:pt x="70" y="220"/>
                    </a:lnTo>
                    <a:lnTo>
                      <a:pt x="60" y="228"/>
                    </a:lnTo>
                    <a:lnTo>
                      <a:pt x="48" y="230"/>
                    </a:lnTo>
                    <a:lnTo>
                      <a:pt x="52" y="236"/>
                    </a:lnTo>
                    <a:lnTo>
                      <a:pt x="54" y="242"/>
                    </a:lnTo>
                    <a:lnTo>
                      <a:pt x="56" y="250"/>
                    </a:lnTo>
                    <a:lnTo>
                      <a:pt x="42" y="254"/>
                    </a:lnTo>
                    <a:lnTo>
                      <a:pt x="28" y="258"/>
                    </a:lnTo>
                    <a:lnTo>
                      <a:pt x="18" y="262"/>
                    </a:lnTo>
                    <a:lnTo>
                      <a:pt x="12" y="270"/>
                    </a:lnTo>
                    <a:lnTo>
                      <a:pt x="10" y="280"/>
                    </a:lnTo>
                    <a:lnTo>
                      <a:pt x="14" y="296"/>
                    </a:lnTo>
                    <a:lnTo>
                      <a:pt x="4" y="300"/>
                    </a:lnTo>
                    <a:lnTo>
                      <a:pt x="0" y="310"/>
                    </a:lnTo>
                    <a:lnTo>
                      <a:pt x="0" y="322"/>
                    </a:lnTo>
                    <a:lnTo>
                      <a:pt x="4" y="334"/>
                    </a:lnTo>
                    <a:lnTo>
                      <a:pt x="6" y="346"/>
                    </a:lnTo>
                    <a:lnTo>
                      <a:pt x="8" y="356"/>
                    </a:lnTo>
                    <a:lnTo>
                      <a:pt x="8" y="372"/>
                    </a:lnTo>
                    <a:lnTo>
                      <a:pt x="10" y="392"/>
                    </a:lnTo>
                    <a:lnTo>
                      <a:pt x="12" y="406"/>
                    </a:lnTo>
                    <a:lnTo>
                      <a:pt x="12" y="414"/>
                    </a:lnTo>
                    <a:lnTo>
                      <a:pt x="18" y="414"/>
                    </a:lnTo>
                    <a:lnTo>
                      <a:pt x="22" y="414"/>
                    </a:lnTo>
                    <a:lnTo>
                      <a:pt x="24" y="410"/>
                    </a:lnTo>
                    <a:lnTo>
                      <a:pt x="28" y="408"/>
                    </a:lnTo>
                    <a:lnTo>
                      <a:pt x="32" y="404"/>
                    </a:lnTo>
                    <a:lnTo>
                      <a:pt x="34" y="400"/>
                    </a:lnTo>
                    <a:lnTo>
                      <a:pt x="38" y="398"/>
                    </a:lnTo>
                    <a:lnTo>
                      <a:pt x="50" y="398"/>
                    </a:lnTo>
                    <a:lnTo>
                      <a:pt x="60" y="400"/>
                    </a:lnTo>
                    <a:lnTo>
                      <a:pt x="72" y="402"/>
                    </a:lnTo>
                    <a:lnTo>
                      <a:pt x="86" y="396"/>
                    </a:lnTo>
                    <a:lnTo>
                      <a:pt x="90" y="392"/>
                    </a:lnTo>
                    <a:lnTo>
                      <a:pt x="94" y="388"/>
                    </a:lnTo>
                    <a:lnTo>
                      <a:pt x="98" y="384"/>
                    </a:lnTo>
                    <a:lnTo>
                      <a:pt x="102" y="378"/>
                    </a:lnTo>
                    <a:lnTo>
                      <a:pt x="108" y="374"/>
                    </a:lnTo>
                    <a:lnTo>
                      <a:pt x="124" y="372"/>
                    </a:lnTo>
                    <a:lnTo>
                      <a:pt x="140" y="372"/>
                    </a:lnTo>
                    <a:lnTo>
                      <a:pt x="156" y="372"/>
                    </a:lnTo>
                    <a:lnTo>
                      <a:pt x="164" y="388"/>
                    </a:lnTo>
                    <a:lnTo>
                      <a:pt x="174" y="396"/>
                    </a:lnTo>
                    <a:lnTo>
                      <a:pt x="182" y="408"/>
                    </a:lnTo>
                    <a:lnTo>
                      <a:pt x="188" y="400"/>
                    </a:lnTo>
                    <a:lnTo>
                      <a:pt x="194" y="392"/>
                    </a:lnTo>
                    <a:lnTo>
                      <a:pt x="200" y="384"/>
                    </a:lnTo>
                    <a:lnTo>
                      <a:pt x="202" y="402"/>
                    </a:lnTo>
                    <a:lnTo>
                      <a:pt x="200" y="418"/>
                    </a:lnTo>
                    <a:lnTo>
                      <a:pt x="210" y="428"/>
                    </a:lnTo>
                    <a:lnTo>
                      <a:pt x="224" y="440"/>
                    </a:lnTo>
                    <a:lnTo>
                      <a:pt x="236" y="454"/>
                    </a:lnTo>
                    <a:lnTo>
                      <a:pt x="248" y="464"/>
                    </a:lnTo>
                    <a:lnTo>
                      <a:pt x="260" y="468"/>
                    </a:lnTo>
                    <a:lnTo>
                      <a:pt x="272" y="462"/>
                    </a:lnTo>
                    <a:lnTo>
                      <a:pt x="272" y="470"/>
                    </a:lnTo>
                    <a:lnTo>
                      <a:pt x="268" y="478"/>
                    </a:lnTo>
                    <a:lnTo>
                      <a:pt x="262" y="486"/>
                    </a:lnTo>
                    <a:lnTo>
                      <a:pt x="258" y="496"/>
                    </a:lnTo>
                    <a:lnTo>
                      <a:pt x="262" y="502"/>
                    </a:lnTo>
                    <a:lnTo>
                      <a:pt x="266" y="512"/>
                    </a:lnTo>
                    <a:lnTo>
                      <a:pt x="274" y="522"/>
                    </a:lnTo>
                    <a:lnTo>
                      <a:pt x="278" y="530"/>
                    </a:lnTo>
                    <a:lnTo>
                      <a:pt x="286" y="526"/>
                    </a:lnTo>
                    <a:lnTo>
                      <a:pt x="290" y="516"/>
                    </a:lnTo>
                    <a:lnTo>
                      <a:pt x="292" y="506"/>
                    </a:lnTo>
                    <a:lnTo>
                      <a:pt x="292" y="496"/>
                    </a:lnTo>
                    <a:lnTo>
                      <a:pt x="286" y="496"/>
                    </a:lnTo>
                    <a:lnTo>
                      <a:pt x="280" y="496"/>
                    </a:lnTo>
                    <a:lnTo>
                      <a:pt x="276" y="494"/>
                    </a:lnTo>
                    <a:lnTo>
                      <a:pt x="272" y="490"/>
                    </a:lnTo>
                    <a:lnTo>
                      <a:pt x="270" y="486"/>
                    </a:lnTo>
                    <a:lnTo>
                      <a:pt x="268" y="480"/>
                    </a:lnTo>
                    <a:lnTo>
                      <a:pt x="266" y="474"/>
                    </a:lnTo>
                    <a:lnTo>
                      <a:pt x="268" y="470"/>
                    </a:lnTo>
                    <a:lnTo>
                      <a:pt x="268" y="468"/>
                    </a:lnTo>
                    <a:lnTo>
                      <a:pt x="270" y="466"/>
                    </a:lnTo>
                    <a:lnTo>
                      <a:pt x="274" y="464"/>
                    </a:lnTo>
                    <a:lnTo>
                      <a:pt x="276" y="464"/>
                    </a:lnTo>
                    <a:lnTo>
                      <a:pt x="280" y="462"/>
                    </a:lnTo>
                    <a:lnTo>
                      <a:pt x="284" y="460"/>
                    </a:lnTo>
                    <a:lnTo>
                      <a:pt x="290" y="456"/>
                    </a:lnTo>
                    <a:lnTo>
                      <a:pt x="294" y="452"/>
                    </a:lnTo>
                    <a:lnTo>
                      <a:pt x="298" y="450"/>
                    </a:lnTo>
                    <a:lnTo>
                      <a:pt x="302" y="446"/>
                    </a:lnTo>
                    <a:lnTo>
                      <a:pt x="306" y="440"/>
                    </a:lnTo>
                    <a:lnTo>
                      <a:pt x="308" y="432"/>
                    </a:lnTo>
                    <a:lnTo>
                      <a:pt x="308" y="428"/>
                    </a:lnTo>
                    <a:lnTo>
                      <a:pt x="308" y="422"/>
                    </a:lnTo>
                    <a:lnTo>
                      <a:pt x="306" y="416"/>
                    </a:lnTo>
                    <a:lnTo>
                      <a:pt x="306" y="410"/>
                    </a:lnTo>
                    <a:lnTo>
                      <a:pt x="306" y="404"/>
                    </a:lnTo>
                    <a:lnTo>
                      <a:pt x="310" y="398"/>
                    </a:lnTo>
                    <a:lnTo>
                      <a:pt x="314" y="394"/>
                    </a:lnTo>
                    <a:lnTo>
                      <a:pt x="320" y="390"/>
                    </a:lnTo>
                    <a:lnTo>
                      <a:pt x="324" y="384"/>
                    </a:lnTo>
                    <a:lnTo>
                      <a:pt x="336" y="362"/>
                    </a:lnTo>
                    <a:lnTo>
                      <a:pt x="336" y="340"/>
                    </a:lnTo>
                    <a:lnTo>
                      <a:pt x="328" y="318"/>
                    </a:lnTo>
                    <a:lnTo>
                      <a:pt x="316" y="298"/>
                    </a:lnTo>
                    <a:lnTo>
                      <a:pt x="300" y="278"/>
                    </a:lnTo>
                    <a:lnTo>
                      <a:pt x="288" y="262"/>
                    </a:lnTo>
                    <a:lnTo>
                      <a:pt x="280" y="250"/>
                    </a:lnTo>
                    <a:lnTo>
                      <a:pt x="278" y="236"/>
                    </a:lnTo>
                    <a:lnTo>
                      <a:pt x="276" y="220"/>
                    </a:lnTo>
                    <a:lnTo>
                      <a:pt x="274" y="200"/>
                    </a:lnTo>
                    <a:lnTo>
                      <a:pt x="268" y="182"/>
                    </a:lnTo>
                    <a:lnTo>
                      <a:pt x="258" y="168"/>
                    </a:lnTo>
                    <a:lnTo>
                      <a:pt x="242" y="156"/>
                    </a:lnTo>
                    <a:lnTo>
                      <a:pt x="226" y="150"/>
                    </a:lnTo>
                    <a:lnTo>
                      <a:pt x="208" y="142"/>
                    </a:lnTo>
                    <a:lnTo>
                      <a:pt x="194" y="132"/>
                    </a:lnTo>
                    <a:lnTo>
                      <a:pt x="188" y="120"/>
                    </a:lnTo>
                    <a:lnTo>
                      <a:pt x="190" y="110"/>
                    </a:lnTo>
                    <a:lnTo>
                      <a:pt x="194" y="100"/>
                    </a:lnTo>
                    <a:lnTo>
                      <a:pt x="198" y="90"/>
                    </a:lnTo>
                    <a:lnTo>
                      <a:pt x="198" y="80"/>
                    </a:lnTo>
                    <a:lnTo>
                      <a:pt x="190" y="76"/>
                    </a:lnTo>
                    <a:lnTo>
                      <a:pt x="178" y="70"/>
                    </a:lnTo>
                    <a:lnTo>
                      <a:pt x="162" y="64"/>
                    </a:lnTo>
                    <a:lnTo>
                      <a:pt x="150" y="56"/>
                    </a:lnTo>
                    <a:lnTo>
                      <a:pt x="144" y="48"/>
                    </a:lnTo>
                    <a:lnTo>
                      <a:pt x="146" y="40"/>
                    </a:lnTo>
                    <a:lnTo>
                      <a:pt x="132" y="36"/>
                    </a:lnTo>
                    <a:lnTo>
                      <a:pt x="120" y="28"/>
                    </a:lnTo>
                    <a:lnTo>
                      <a:pt x="110" y="18"/>
                    </a:lnTo>
                    <a:lnTo>
                      <a:pt x="104" y="4"/>
                    </a:lnTo>
                    <a:lnTo>
                      <a:pt x="116" y="0"/>
                    </a:lnTo>
                    <a:lnTo>
                      <a:pt x="124" y="0"/>
                    </a:lnTo>
                    <a:lnTo>
                      <a:pt x="130" y="4"/>
                    </a:lnTo>
                    <a:lnTo>
                      <a:pt x="136" y="10"/>
                    </a:lnTo>
                    <a:lnTo>
                      <a:pt x="142" y="18"/>
                    </a:lnTo>
                    <a:lnTo>
                      <a:pt x="146" y="22"/>
                    </a:lnTo>
                    <a:lnTo>
                      <a:pt x="148" y="24"/>
                    </a:lnTo>
                    <a:lnTo>
                      <a:pt x="150" y="26"/>
                    </a:lnTo>
                    <a:lnTo>
                      <a:pt x="152" y="26"/>
                    </a:lnTo>
                    <a:lnTo>
                      <a:pt x="154" y="26"/>
                    </a:lnTo>
                    <a:lnTo>
                      <a:pt x="156" y="26"/>
                    </a:lnTo>
                    <a:lnTo>
                      <a:pt x="158" y="28"/>
                    </a:lnTo>
                    <a:lnTo>
                      <a:pt x="162" y="28"/>
                    </a:lnTo>
                    <a:lnTo>
                      <a:pt x="168" y="30"/>
                    </a:lnTo>
                    <a:lnTo>
                      <a:pt x="172" y="32"/>
                    </a:lnTo>
                    <a:lnTo>
                      <a:pt x="174" y="34"/>
                    </a:lnTo>
                    <a:lnTo>
                      <a:pt x="176" y="36"/>
                    </a:lnTo>
                    <a:lnTo>
                      <a:pt x="176" y="38"/>
                    </a:lnTo>
                    <a:lnTo>
                      <a:pt x="176" y="42"/>
                    </a:lnTo>
                    <a:lnTo>
                      <a:pt x="176" y="44"/>
                    </a:lnTo>
                    <a:lnTo>
                      <a:pt x="178" y="48"/>
                    </a:lnTo>
                    <a:lnTo>
                      <a:pt x="180" y="54"/>
                    </a:lnTo>
                    <a:lnTo>
                      <a:pt x="180" y="58"/>
                    </a:lnTo>
                    <a:lnTo>
                      <a:pt x="182" y="62"/>
                    </a:lnTo>
                    <a:lnTo>
                      <a:pt x="184" y="66"/>
                    </a:lnTo>
                    <a:lnTo>
                      <a:pt x="186" y="68"/>
                    </a:lnTo>
                    <a:lnTo>
                      <a:pt x="190" y="70"/>
                    </a:lnTo>
                    <a:lnTo>
                      <a:pt x="194" y="70"/>
                    </a:lnTo>
                    <a:lnTo>
                      <a:pt x="200" y="70"/>
                    </a:lnTo>
                    <a:lnTo>
                      <a:pt x="200" y="62"/>
                    </a:lnTo>
                    <a:lnTo>
                      <a:pt x="200" y="56"/>
                    </a:lnTo>
                    <a:lnTo>
                      <a:pt x="202" y="50"/>
                    </a:lnTo>
                    <a:lnTo>
                      <a:pt x="206" y="48"/>
                    </a:lnTo>
                    <a:lnTo>
                      <a:pt x="208" y="46"/>
                    </a:lnTo>
                    <a:lnTo>
                      <a:pt x="214" y="48"/>
                    </a:lnTo>
                    <a:lnTo>
                      <a:pt x="220" y="50"/>
                    </a:lnTo>
                    <a:lnTo>
                      <a:pt x="228" y="54"/>
                    </a:lnTo>
                    <a:lnTo>
                      <a:pt x="240" y="62"/>
                    </a:lnTo>
                    <a:lnTo>
                      <a:pt x="250" y="68"/>
                    </a:lnTo>
                    <a:lnTo>
                      <a:pt x="256" y="74"/>
                    </a:lnTo>
                    <a:lnTo>
                      <a:pt x="260" y="80"/>
                    </a:lnTo>
                    <a:lnTo>
                      <a:pt x="262" y="86"/>
                    </a:lnTo>
                    <a:lnTo>
                      <a:pt x="264" y="92"/>
                    </a:lnTo>
                    <a:lnTo>
                      <a:pt x="268" y="96"/>
                    </a:lnTo>
                    <a:lnTo>
                      <a:pt x="270" y="98"/>
                    </a:lnTo>
                    <a:lnTo>
                      <a:pt x="274" y="98"/>
                    </a:lnTo>
                    <a:lnTo>
                      <a:pt x="276" y="100"/>
                    </a:lnTo>
                    <a:lnTo>
                      <a:pt x="280" y="100"/>
                    </a:lnTo>
                    <a:lnTo>
                      <a:pt x="290" y="116"/>
                    </a:lnTo>
                    <a:lnTo>
                      <a:pt x="302" y="132"/>
                    </a:lnTo>
                    <a:lnTo>
                      <a:pt x="316" y="146"/>
                    </a:lnTo>
                    <a:lnTo>
                      <a:pt x="310" y="150"/>
                    </a:lnTo>
                    <a:lnTo>
                      <a:pt x="302" y="152"/>
                    </a:lnTo>
                    <a:lnTo>
                      <a:pt x="294" y="152"/>
                    </a:lnTo>
                    <a:lnTo>
                      <a:pt x="294" y="152"/>
                    </a:lnTo>
                    <a:lnTo>
                      <a:pt x="294" y="152"/>
                    </a:lnTo>
                    <a:lnTo>
                      <a:pt x="296" y="150"/>
                    </a:lnTo>
                    <a:lnTo>
                      <a:pt x="298" y="150"/>
                    </a:lnTo>
                  </a:path>
                </a:pathLst>
              </a:custGeom>
              <a:grpFill/>
              <a:ln>
                <a:noFill/>
              </a:ln>
            </p:spPr>
            <p:txBody>
              <a:bodyPr/>
              <a:lstStyle/>
              <a:p>
                <a:endParaRPr lang="zh-TW" altLang="en-US">
                  <a:latin typeface="Arial Unicode MS" panose="020B0604020202020204" pitchFamily="34" charset="-120"/>
                  <a:ea typeface="文鼎圓體M" pitchFamily="34" charset="-120"/>
                </a:endParaRPr>
              </a:p>
            </p:txBody>
          </p:sp>
          <p:sp>
            <p:nvSpPr>
              <p:cNvPr id="129" name="Freeform 118"/>
              <p:cNvSpPr>
                <a:spLocks/>
              </p:cNvSpPr>
              <p:nvPr/>
            </p:nvSpPr>
            <p:spPr bwMode="gray">
              <a:xfrm>
                <a:off x="5193250" y="4768418"/>
                <a:ext cx="165377" cy="378929"/>
              </a:xfrm>
              <a:custGeom>
                <a:avLst/>
                <a:gdLst>
                  <a:gd name="T0" fmla="*/ 68 w 68"/>
                  <a:gd name="T1" fmla="*/ 0 h 154"/>
                  <a:gd name="T2" fmla="*/ 64 w 68"/>
                  <a:gd name="T3" fmla="*/ 2 h 154"/>
                  <a:gd name="T4" fmla="*/ 60 w 68"/>
                  <a:gd name="T5" fmla="*/ 4 h 154"/>
                  <a:gd name="T6" fmla="*/ 56 w 68"/>
                  <a:gd name="T7" fmla="*/ 8 h 154"/>
                  <a:gd name="T8" fmla="*/ 50 w 68"/>
                  <a:gd name="T9" fmla="*/ 12 h 154"/>
                  <a:gd name="T10" fmla="*/ 46 w 68"/>
                  <a:gd name="T11" fmla="*/ 16 h 154"/>
                  <a:gd name="T12" fmla="*/ 44 w 68"/>
                  <a:gd name="T13" fmla="*/ 20 h 154"/>
                  <a:gd name="T14" fmla="*/ 44 w 68"/>
                  <a:gd name="T15" fmla="*/ 24 h 154"/>
                  <a:gd name="T16" fmla="*/ 42 w 68"/>
                  <a:gd name="T17" fmla="*/ 30 h 154"/>
                  <a:gd name="T18" fmla="*/ 42 w 68"/>
                  <a:gd name="T19" fmla="*/ 34 h 154"/>
                  <a:gd name="T20" fmla="*/ 40 w 68"/>
                  <a:gd name="T21" fmla="*/ 36 h 154"/>
                  <a:gd name="T22" fmla="*/ 34 w 68"/>
                  <a:gd name="T23" fmla="*/ 42 h 154"/>
                  <a:gd name="T24" fmla="*/ 28 w 68"/>
                  <a:gd name="T25" fmla="*/ 44 h 154"/>
                  <a:gd name="T26" fmla="*/ 24 w 68"/>
                  <a:gd name="T27" fmla="*/ 48 h 154"/>
                  <a:gd name="T28" fmla="*/ 18 w 68"/>
                  <a:gd name="T29" fmla="*/ 50 h 154"/>
                  <a:gd name="T30" fmla="*/ 14 w 68"/>
                  <a:gd name="T31" fmla="*/ 54 h 154"/>
                  <a:gd name="T32" fmla="*/ 10 w 68"/>
                  <a:gd name="T33" fmla="*/ 60 h 154"/>
                  <a:gd name="T34" fmla="*/ 6 w 68"/>
                  <a:gd name="T35" fmla="*/ 70 h 154"/>
                  <a:gd name="T36" fmla="*/ 6 w 68"/>
                  <a:gd name="T37" fmla="*/ 80 h 154"/>
                  <a:gd name="T38" fmla="*/ 8 w 68"/>
                  <a:gd name="T39" fmla="*/ 88 h 154"/>
                  <a:gd name="T40" fmla="*/ 12 w 68"/>
                  <a:gd name="T41" fmla="*/ 100 h 154"/>
                  <a:gd name="T42" fmla="*/ 14 w 68"/>
                  <a:gd name="T43" fmla="*/ 104 h 154"/>
                  <a:gd name="T44" fmla="*/ 16 w 68"/>
                  <a:gd name="T45" fmla="*/ 106 h 154"/>
                  <a:gd name="T46" fmla="*/ 16 w 68"/>
                  <a:gd name="T47" fmla="*/ 108 h 154"/>
                  <a:gd name="T48" fmla="*/ 18 w 68"/>
                  <a:gd name="T49" fmla="*/ 108 h 154"/>
                  <a:gd name="T50" fmla="*/ 18 w 68"/>
                  <a:gd name="T51" fmla="*/ 110 h 154"/>
                  <a:gd name="T52" fmla="*/ 16 w 68"/>
                  <a:gd name="T53" fmla="*/ 114 h 154"/>
                  <a:gd name="T54" fmla="*/ 14 w 68"/>
                  <a:gd name="T55" fmla="*/ 118 h 154"/>
                  <a:gd name="T56" fmla="*/ 12 w 68"/>
                  <a:gd name="T57" fmla="*/ 120 h 154"/>
                  <a:gd name="T58" fmla="*/ 8 w 68"/>
                  <a:gd name="T59" fmla="*/ 124 h 154"/>
                  <a:gd name="T60" fmla="*/ 4 w 68"/>
                  <a:gd name="T61" fmla="*/ 126 h 154"/>
                  <a:gd name="T62" fmla="*/ 0 w 68"/>
                  <a:gd name="T63" fmla="*/ 128 h 154"/>
                  <a:gd name="T64" fmla="*/ 0 w 68"/>
                  <a:gd name="T65" fmla="*/ 132 h 154"/>
                  <a:gd name="T66" fmla="*/ 0 w 68"/>
                  <a:gd name="T67" fmla="*/ 136 h 154"/>
                  <a:gd name="T68" fmla="*/ 2 w 68"/>
                  <a:gd name="T69" fmla="*/ 140 h 154"/>
                  <a:gd name="T70" fmla="*/ 8 w 68"/>
                  <a:gd name="T71" fmla="*/ 144 h 154"/>
                  <a:gd name="T72" fmla="*/ 12 w 68"/>
                  <a:gd name="T73" fmla="*/ 148 h 154"/>
                  <a:gd name="T74" fmla="*/ 18 w 68"/>
                  <a:gd name="T75" fmla="*/ 152 h 154"/>
                  <a:gd name="T76" fmla="*/ 24 w 68"/>
                  <a:gd name="T77" fmla="*/ 154 h 154"/>
                  <a:gd name="T78" fmla="*/ 28 w 68"/>
                  <a:gd name="T79" fmla="*/ 154 h 154"/>
                  <a:gd name="T80" fmla="*/ 38 w 68"/>
                  <a:gd name="T81" fmla="*/ 148 h 154"/>
                  <a:gd name="T82" fmla="*/ 44 w 68"/>
                  <a:gd name="T83" fmla="*/ 132 h 154"/>
                  <a:gd name="T84" fmla="*/ 48 w 68"/>
                  <a:gd name="T85" fmla="*/ 114 h 154"/>
                  <a:gd name="T86" fmla="*/ 50 w 68"/>
                  <a:gd name="T87" fmla="*/ 96 h 154"/>
                  <a:gd name="T88" fmla="*/ 54 w 68"/>
                  <a:gd name="T89" fmla="*/ 82 h 154"/>
                  <a:gd name="T90" fmla="*/ 56 w 68"/>
                  <a:gd name="T91" fmla="*/ 74 h 154"/>
                  <a:gd name="T92" fmla="*/ 60 w 68"/>
                  <a:gd name="T93" fmla="*/ 62 h 154"/>
                  <a:gd name="T94" fmla="*/ 62 w 68"/>
                  <a:gd name="T95" fmla="*/ 50 h 154"/>
                  <a:gd name="T96" fmla="*/ 66 w 68"/>
                  <a:gd name="T97" fmla="*/ 36 h 154"/>
                  <a:gd name="T98" fmla="*/ 66 w 68"/>
                  <a:gd name="T99" fmla="*/ 24 h 154"/>
                  <a:gd name="T100" fmla="*/ 64 w 68"/>
                  <a:gd name="T101" fmla="*/ 14 h 154"/>
                  <a:gd name="T102" fmla="*/ 60 w 68"/>
                  <a:gd name="T103" fmla="*/ 6 h 154"/>
                  <a:gd name="T104" fmla="*/ 52 w 68"/>
                  <a:gd name="T105" fmla="*/ 6 h 154"/>
                  <a:gd name="T106" fmla="*/ 38 w 68"/>
                  <a:gd name="T107" fmla="*/ 12 h 154"/>
                  <a:gd name="T108" fmla="*/ 68 w 68"/>
                  <a:gd name="T10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8" h="154">
                    <a:moveTo>
                      <a:pt x="68" y="0"/>
                    </a:moveTo>
                    <a:lnTo>
                      <a:pt x="64" y="2"/>
                    </a:lnTo>
                    <a:lnTo>
                      <a:pt x="60" y="4"/>
                    </a:lnTo>
                    <a:lnTo>
                      <a:pt x="56" y="8"/>
                    </a:lnTo>
                    <a:lnTo>
                      <a:pt x="50" y="12"/>
                    </a:lnTo>
                    <a:lnTo>
                      <a:pt x="46" y="16"/>
                    </a:lnTo>
                    <a:lnTo>
                      <a:pt x="44" y="20"/>
                    </a:lnTo>
                    <a:lnTo>
                      <a:pt x="44" y="24"/>
                    </a:lnTo>
                    <a:lnTo>
                      <a:pt x="42" y="30"/>
                    </a:lnTo>
                    <a:lnTo>
                      <a:pt x="42" y="34"/>
                    </a:lnTo>
                    <a:lnTo>
                      <a:pt x="40" y="36"/>
                    </a:lnTo>
                    <a:lnTo>
                      <a:pt x="34" y="42"/>
                    </a:lnTo>
                    <a:lnTo>
                      <a:pt x="28" y="44"/>
                    </a:lnTo>
                    <a:lnTo>
                      <a:pt x="24" y="48"/>
                    </a:lnTo>
                    <a:lnTo>
                      <a:pt x="18" y="50"/>
                    </a:lnTo>
                    <a:lnTo>
                      <a:pt x="14" y="54"/>
                    </a:lnTo>
                    <a:lnTo>
                      <a:pt x="10" y="60"/>
                    </a:lnTo>
                    <a:lnTo>
                      <a:pt x="6" y="70"/>
                    </a:lnTo>
                    <a:lnTo>
                      <a:pt x="6" y="80"/>
                    </a:lnTo>
                    <a:lnTo>
                      <a:pt x="8" y="88"/>
                    </a:lnTo>
                    <a:lnTo>
                      <a:pt x="12" y="100"/>
                    </a:lnTo>
                    <a:lnTo>
                      <a:pt x="14" y="104"/>
                    </a:lnTo>
                    <a:lnTo>
                      <a:pt x="16" y="106"/>
                    </a:lnTo>
                    <a:lnTo>
                      <a:pt x="16" y="108"/>
                    </a:lnTo>
                    <a:lnTo>
                      <a:pt x="18" y="108"/>
                    </a:lnTo>
                    <a:lnTo>
                      <a:pt x="18" y="110"/>
                    </a:lnTo>
                    <a:lnTo>
                      <a:pt x="16" y="114"/>
                    </a:lnTo>
                    <a:lnTo>
                      <a:pt x="14" y="118"/>
                    </a:lnTo>
                    <a:lnTo>
                      <a:pt x="12" y="120"/>
                    </a:lnTo>
                    <a:lnTo>
                      <a:pt x="8" y="124"/>
                    </a:lnTo>
                    <a:lnTo>
                      <a:pt x="4" y="126"/>
                    </a:lnTo>
                    <a:lnTo>
                      <a:pt x="0" y="128"/>
                    </a:lnTo>
                    <a:lnTo>
                      <a:pt x="0" y="132"/>
                    </a:lnTo>
                    <a:lnTo>
                      <a:pt x="0" y="136"/>
                    </a:lnTo>
                    <a:lnTo>
                      <a:pt x="2" y="140"/>
                    </a:lnTo>
                    <a:lnTo>
                      <a:pt x="8" y="144"/>
                    </a:lnTo>
                    <a:lnTo>
                      <a:pt x="12" y="148"/>
                    </a:lnTo>
                    <a:lnTo>
                      <a:pt x="18" y="152"/>
                    </a:lnTo>
                    <a:lnTo>
                      <a:pt x="24" y="154"/>
                    </a:lnTo>
                    <a:lnTo>
                      <a:pt x="28" y="154"/>
                    </a:lnTo>
                    <a:lnTo>
                      <a:pt x="38" y="148"/>
                    </a:lnTo>
                    <a:lnTo>
                      <a:pt x="44" y="132"/>
                    </a:lnTo>
                    <a:lnTo>
                      <a:pt x="48" y="114"/>
                    </a:lnTo>
                    <a:lnTo>
                      <a:pt x="50" y="96"/>
                    </a:lnTo>
                    <a:lnTo>
                      <a:pt x="54" y="82"/>
                    </a:lnTo>
                    <a:lnTo>
                      <a:pt x="56" y="74"/>
                    </a:lnTo>
                    <a:lnTo>
                      <a:pt x="60" y="62"/>
                    </a:lnTo>
                    <a:lnTo>
                      <a:pt x="62" y="50"/>
                    </a:lnTo>
                    <a:lnTo>
                      <a:pt x="66" y="36"/>
                    </a:lnTo>
                    <a:lnTo>
                      <a:pt x="66" y="24"/>
                    </a:lnTo>
                    <a:lnTo>
                      <a:pt x="64" y="14"/>
                    </a:lnTo>
                    <a:lnTo>
                      <a:pt x="60" y="6"/>
                    </a:lnTo>
                    <a:lnTo>
                      <a:pt x="52" y="6"/>
                    </a:lnTo>
                    <a:lnTo>
                      <a:pt x="38" y="12"/>
                    </a:lnTo>
                    <a:lnTo>
                      <a:pt x="68" y="0"/>
                    </a:lnTo>
                    <a:close/>
                  </a:path>
                </a:pathLst>
              </a:custGeom>
              <a:grpFill/>
              <a:ln>
                <a:noFill/>
              </a:ln>
              <a:extLst>
                <a:ext uri="{91240B29-F687-4F45-9708-019B960494DF}">
                  <a14:hiddenLine xmlns:a14="http://schemas.microsoft.com/office/drawing/2010/main" w="0">
                    <a:solidFill>
                      <a:srgbClr val="F0F0F0"/>
                    </a:solidFill>
                    <a:prstDash val="solid"/>
                    <a:round/>
                    <a:headEnd/>
                    <a:tailEnd/>
                  </a14:hiddenLine>
                </a:ext>
              </a:extLst>
            </p:spPr>
            <p:txBody>
              <a:bodyPr/>
              <a:lstStyle/>
              <a:p>
                <a:endParaRPr lang="zh-TW" altLang="en-US">
                  <a:latin typeface="Arial Unicode MS" panose="020B0604020202020204" pitchFamily="34" charset="-120"/>
                  <a:ea typeface="文鼎圓體M" pitchFamily="34" charset="-120"/>
                </a:endParaRPr>
              </a:p>
            </p:txBody>
          </p:sp>
          <p:sp>
            <p:nvSpPr>
              <p:cNvPr id="130" name="Freeform 119"/>
              <p:cNvSpPr>
                <a:spLocks/>
              </p:cNvSpPr>
              <p:nvPr/>
            </p:nvSpPr>
            <p:spPr bwMode="gray">
              <a:xfrm>
                <a:off x="5193250" y="4768418"/>
                <a:ext cx="165377" cy="378929"/>
              </a:xfrm>
              <a:custGeom>
                <a:avLst/>
                <a:gdLst>
                  <a:gd name="T0" fmla="*/ 68 w 68"/>
                  <a:gd name="T1" fmla="*/ 0 h 154"/>
                  <a:gd name="T2" fmla="*/ 64 w 68"/>
                  <a:gd name="T3" fmla="*/ 2 h 154"/>
                  <a:gd name="T4" fmla="*/ 60 w 68"/>
                  <a:gd name="T5" fmla="*/ 4 h 154"/>
                  <a:gd name="T6" fmla="*/ 56 w 68"/>
                  <a:gd name="T7" fmla="*/ 8 h 154"/>
                  <a:gd name="T8" fmla="*/ 50 w 68"/>
                  <a:gd name="T9" fmla="*/ 12 h 154"/>
                  <a:gd name="T10" fmla="*/ 46 w 68"/>
                  <a:gd name="T11" fmla="*/ 16 h 154"/>
                  <a:gd name="T12" fmla="*/ 44 w 68"/>
                  <a:gd name="T13" fmla="*/ 20 h 154"/>
                  <a:gd name="T14" fmla="*/ 44 w 68"/>
                  <a:gd name="T15" fmla="*/ 24 h 154"/>
                  <a:gd name="T16" fmla="*/ 42 w 68"/>
                  <a:gd name="T17" fmla="*/ 30 h 154"/>
                  <a:gd name="T18" fmla="*/ 42 w 68"/>
                  <a:gd name="T19" fmla="*/ 34 h 154"/>
                  <a:gd name="T20" fmla="*/ 40 w 68"/>
                  <a:gd name="T21" fmla="*/ 36 h 154"/>
                  <a:gd name="T22" fmla="*/ 34 w 68"/>
                  <a:gd name="T23" fmla="*/ 42 h 154"/>
                  <a:gd name="T24" fmla="*/ 28 w 68"/>
                  <a:gd name="T25" fmla="*/ 44 h 154"/>
                  <a:gd name="T26" fmla="*/ 24 w 68"/>
                  <a:gd name="T27" fmla="*/ 48 h 154"/>
                  <a:gd name="T28" fmla="*/ 18 w 68"/>
                  <a:gd name="T29" fmla="*/ 50 h 154"/>
                  <a:gd name="T30" fmla="*/ 14 w 68"/>
                  <a:gd name="T31" fmla="*/ 54 h 154"/>
                  <a:gd name="T32" fmla="*/ 10 w 68"/>
                  <a:gd name="T33" fmla="*/ 60 h 154"/>
                  <a:gd name="T34" fmla="*/ 6 w 68"/>
                  <a:gd name="T35" fmla="*/ 70 h 154"/>
                  <a:gd name="T36" fmla="*/ 6 w 68"/>
                  <a:gd name="T37" fmla="*/ 80 h 154"/>
                  <a:gd name="T38" fmla="*/ 8 w 68"/>
                  <a:gd name="T39" fmla="*/ 88 h 154"/>
                  <a:gd name="T40" fmla="*/ 12 w 68"/>
                  <a:gd name="T41" fmla="*/ 100 h 154"/>
                  <a:gd name="T42" fmla="*/ 14 w 68"/>
                  <a:gd name="T43" fmla="*/ 104 h 154"/>
                  <a:gd name="T44" fmla="*/ 16 w 68"/>
                  <a:gd name="T45" fmla="*/ 106 h 154"/>
                  <a:gd name="T46" fmla="*/ 16 w 68"/>
                  <a:gd name="T47" fmla="*/ 108 h 154"/>
                  <a:gd name="T48" fmla="*/ 18 w 68"/>
                  <a:gd name="T49" fmla="*/ 108 h 154"/>
                  <a:gd name="T50" fmla="*/ 18 w 68"/>
                  <a:gd name="T51" fmla="*/ 110 h 154"/>
                  <a:gd name="T52" fmla="*/ 16 w 68"/>
                  <a:gd name="T53" fmla="*/ 114 h 154"/>
                  <a:gd name="T54" fmla="*/ 14 w 68"/>
                  <a:gd name="T55" fmla="*/ 118 h 154"/>
                  <a:gd name="T56" fmla="*/ 12 w 68"/>
                  <a:gd name="T57" fmla="*/ 120 h 154"/>
                  <a:gd name="T58" fmla="*/ 8 w 68"/>
                  <a:gd name="T59" fmla="*/ 124 h 154"/>
                  <a:gd name="T60" fmla="*/ 4 w 68"/>
                  <a:gd name="T61" fmla="*/ 126 h 154"/>
                  <a:gd name="T62" fmla="*/ 0 w 68"/>
                  <a:gd name="T63" fmla="*/ 128 h 154"/>
                  <a:gd name="T64" fmla="*/ 0 w 68"/>
                  <a:gd name="T65" fmla="*/ 132 h 154"/>
                  <a:gd name="T66" fmla="*/ 0 w 68"/>
                  <a:gd name="T67" fmla="*/ 136 h 154"/>
                  <a:gd name="T68" fmla="*/ 2 w 68"/>
                  <a:gd name="T69" fmla="*/ 140 h 154"/>
                  <a:gd name="T70" fmla="*/ 8 w 68"/>
                  <a:gd name="T71" fmla="*/ 144 h 154"/>
                  <a:gd name="T72" fmla="*/ 12 w 68"/>
                  <a:gd name="T73" fmla="*/ 148 h 154"/>
                  <a:gd name="T74" fmla="*/ 18 w 68"/>
                  <a:gd name="T75" fmla="*/ 152 h 154"/>
                  <a:gd name="T76" fmla="*/ 24 w 68"/>
                  <a:gd name="T77" fmla="*/ 154 h 154"/>
                  <a:gd name="T78" fmla="*/ 28 w 68"/>
                  <a:gd name="T79" fmla="*/ 154 h 154"/>
                  <a:gd name="T80" fmla="*/ 38 w 68"/>
                  <a:gd name="T81" fmla="*/ 148 h 154"/>
                  <a:gd name="T82" fmla="*/ 44 w 68"/>
                  <a:gd name="T83" fmla="*/ 132 h 154"/>
                  <a:gd name="T84" fmla="*/ 48 w 68"/>
                  <a:gd name="T85" fmla="*/ 114 h 154"/>
                  <a:gd name="T86" fmla="*/ 50 w 68"/>
                  <a:gd name="T87" fmla="*/ 96 h 154"/>
                  <a:gd name="T88" fmla="*/ 54 w 68"/>
                  <a:gd name="T89" fmla="*/ 82 h 154"/>
                  <a:gd name="T90" fmla="*/ 56 w 68"/>
                  <a:gd name="T91" fmla="*/ 74 h 154"/>
                  <a:gd name="T92" fmla="*/ 60 w 68"/>
                  <a:gd name="T93" fmla="*/ 62 h 154"/>
                  <a:gd name="T94" fmla="*/ 62 w 68"/>
                  <a:gd name="T95" fmla="*/ 50 h 154"/>
                  <a:gd name="T96" fmla="*/ 66 w 68"/>
                  <a:gd name="T97" fmla="*/ 36 h 154"/>
                  <a:gd name="T98" fmla="*/ 66 w 68"/>
                  <a:gd name="T99" fmla="*/ 24 h 154"/>
                  <a:gd name="T100" fmla="*/ 64 w 68"/>
                  <a:gd name="T101" fmla="*/ 14 h 154"/>
                  <a:gd name="T102" fmla="*/ 60 w 68"/>
                  <a:gd name="T103" fmla="*/ 6 h 154"/>
                  <a:gd name="T104" fmla="*/ 52 w 68"/>
                  <a:gd name="T105" fmla="*/ 6 h 154"/>
                  <a:gd name="T106" fmla="*/ 38 w 68"/>
                  <a:gd name="T107"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154">
                    <a:moveTo>
                      <a:pt x="68" y="0"/>
                    </a:moveTo>
                    <a:lnTo>
                      <a:pt x="64" y="2"/>
                    </a:lnTo>
                    <a:lnTo>
                      <a:pt x="60" y="4"/>
                    </a:lnTo>
                    <a:lnTo>
                      <a:pt x="56" y="8"/>
                    </a:lnTo>
                    <a:lnTo>
                      <a:pt x="50" y="12"/>
                    </a:lnTo>
                    <a:lnTo>
                      <a:pt x="46" y="16"/>
                    </a:lnTo>
                    <a:lnTo>
                      <a:pt x="44" y="20"/>
                    </a:lnTo>
                    <a:lnTo>
                      <a:pt x="44" y="24"/>
                    </a:lnTo>
                    <a:lnTo>
                      <a:pt x="42" y="30"/>
                    </a:lnTo>
                    <a:lnTo>
                      <a:pt x="42" y="34"/>
                    </a:lnTo>
                    <a:lnTo>
                      <a:pt x="40" y="36"/>
                    </a:lnTo>
                    <a:lnTo>
                      <a:pt x="34" y="42"/>
                    </a:lnTo>
                    <a:lnTo>
                      <a:pt x="28" y="44"/>
                    </a:lnTo>
                    <a:lnTo>
                      <a:pt x="24" y="48"/>
                    </a:lnTo>
                    <a:lnTo>
                      <a:pt x="18" y="50"/>
                    </a:lnTo>
                    <a:lnTo>
                      <a:pt x="14" y="54"/>
                    </a:lnTo>
                    <a:lnTo>
                      <a:pt x="10" y="60"/>
                    </a:lnTo>
                    <a:lnTo>
                      <a:pt x="6" y="70"/>
                    </a:lnTo>
                    <a:lnTo>
                      <a:pt x="6" y="80"/>
                    </a:lnTo>
                    <a:lnTo>
                      <a:pt x="8" y="88"/>
                    </a:lnTo>
                    <a:lnTo>
                      <a:pt x="12" y="100"/>
                    </a:lnTo>
                    <a:lnTo>
                      <a:pt x="14" y="104"/>
                    </a:lnTo>
                    <a:lnTo>
                      <a:pt x="16" y="106"/>
                    </a:lnTo>
                    <a:lnTo>
                      <a:pt x="16" y="108"/>
                    </a:lnTo>
                    <a:lnTo>
                      <a:pt x="18" y="108"/>
                    </a:lnTo>
                    <a:lnTo>
                      <a:pt x="18" y="110"/>
                    </a:lnTo>
                    <a:lnTo>
                      <a:pt x="16" y="114"/>
                    </a:lnTo>
                    <a:lnTo>
                      <a:pt x="14" y="118"/>
                    </a:lnTo>
                    <a:lnTo>
                      <a:pt x="12" y="120"/>
                    </a:lnTo>
                    <a:lnTo>
                      <a:pt x="8" y="124"/>
                    </a:lnTo>
                    <a:lnTo>
                      <a:pt x="4" y="126"/>
                    </a:lnTo>
                    <a:lnTo>
                      <a:pt x="0" y="128"/>
                    </a:lnTo>
                    <a:lnTo>
                      <a:pt x="0" y="132"/>
                    </a:lnTo>
                    <a:lnTo>
                      <a:pt x="0" y="136"/>
                    </a:lnTo>
                    <a:lnTo>
                      <a:pt x="2" y="140"/>
                    </a:lnTo>
                    <a:lnTo>
                      <a:pt x="8" y="144"/>
                    </a:lnTo>
                    <a:lnTo>
                      <a:pt x="12" y="148"/>
                    </a:lnTo>
                    <a:lnTo>
                      <a:pt x="18" y="152"/>
                    </a:lnTo>
                    <a:lnTo>
                      <a:pt x="24" y="154"/>
                    </a:lnTo>
                    <a:lnTo>
                      <a:pt x="28" y="154"/>
                    </a:lnTo>
                    <a:lnTo>
                      <a:pt x="38" y="148"/>
                    </a:lnTo>
                    <a:lnTo>
                      <a:pt x="44" y="132"/>
                    </a:lnTo>
                    <a:lnTo>
                      <a:pt x="48" y="114"/>
                    </a:lnTo>
                    <a:lnTo>
                      <a:pt x="50" y="96"/>
                    </a:lnTo>
                    <a:lnTo>
                      <a:pt x="54" y="82"/>
                    </a:lnTo>
                    <a:lnTo>
                      <a:pt x="56" y="74"/>
                    </a:lnTo>
                    <a:lnTo>
                      <a:pt x="60" y="62"/>
                    </a:lnTo>
                    <a:lnTo>
                      <a:pt x="62" y="50"/>
                    </a:lnTo>
                    <a:lnTo>
                      <a:pt x="66" y="36"/>
                    </a:lnTo>
                    <a:lnTo>
                      <a:pt x="66" y="24"/>
                    </a:lnTo>
                    <a:lnTo>
                      <a:pt x="64" y="14"/>
                    </a:lnTo>
                    <a:lnTo>
                      <a:pt x="60" y="6"/>
                    </a:lnTo>
                    <a:lnTo>
                      <a:pt x="52" y="6"/>
                    </a:lnTo>
                    <a:lnTo>
                      <a:pt x="38" y="12"/>
                    </a:lnTo>
                  </a:path>
                </a:pathLst>
              </a:custGeom>
              <a:grpFill/>
              <a:ln>
                <a:noFill/>
              </a:ln>
            </p:spPr>
            <p:txBody>
              <a:bodyPr/>
              <a:lstStyle/>
              <a:p>
                <a:endParaRPr lang="zh-TW" altLang="en-US">
                  <a:latin typeface="Arial Unicode MS" panose="020B0604020202020204" pitchFamily="34" charset="-120"/>
                  <a:ea typeface="文鼎圓體M" pitchFamily="34" charset="-120"/>
                </a:endParaRPr>
              </a:p>
            </p:txBody>
          </p:sp>
          <p:sp>
            <p:nvSpPr>
              <p:cNvPr id="131" name="Freeform 120"/>
              <p:cNvSpPr>
                <a:spLocks/>
              </p:cNvSpPr>
              <p:nvPr/>
            </p:nvSpPr>
            <p:spPr bwMode="gray">
              <a:xfrm>
                <a:off x="7896250" y="5785450"/>
                <a:ext cx="14700" cy="19661"/>
              </a:xfrm>
              <a:custGeom>
                <a:avLst/>
                <a:gdLst>
                  <a:gd name="T0" fmla="*/ 4 w 6"/>
                  <a:gd name="T1" fmla="*/ 8 h 8"/>
                  <a:gd name="T2" fmla="*/ 4 w 6"/>
                  <a:gd name="T3" fmla="*/ 4 h 8"/>
                  <a:gd name="T4" fmla="*/ 6 w 6"/>
                  <a:gd name="T5" fmla="*/ 0 h 8"/>
                  <a:gd name="T6" fmla="*/ 2 w 6"/>
                  <a:gd name="T7" fmla="*/ 4 h 8"/>
                  <a:gd name="T8" fmla="*/ 0 w 6"/>
                  <a:gd name="T9" fmla="*/ 6 h 8"/>
                  <a:gd name="T10" fmla="*/ 4 w 6"/>
                  <a:gd name="T11" fmla="*/ 8 h 8"/>
                </a:gdLst>
                <a:ahLst/>
                <a:cxnLst>
                  <a:cxn ang="0">
                    <a:pos x="T0" y="T1"/>
                  </a:cxn>
                  <a:cxn ang="0">
                    <a:pos x="T2" y="T3"/>
                  </a:cxn>
                  <a:cxn ang="0">
                    <a:pos x="T4" y="T5"/>
                  </a:cxn>
                  <a:cxn ang="0">
                    <a:pos x="T6" y="T7"/>
                  </a:cxn>
                  <a:cxn ang="0">
                    <a:pos x="T8" y="T9"/>
                  </a:cxn>
                  <a:cxn ang="0">
                    <a:pos x="T10" y="T11"/>
                  </a:cxn>
                </a:cxnLst>
                <a:rect l="0" t="0" r="r" b="b"/>
                <a:pathLst>
                  <a:path w="6" h="8">
                    <a:moveTo>
                      <a:pt x="4" y="8"/>
                    </a:moveTo>
                    <a:lnTo>
                      <a:pt x="4" y="4"/>
                    </a:lnTo>
                    <a:lnTo>
                      <a:pt x="6" y="0"/>
                    </a:lnTo>
                    <a:lnTo>
                      <a:pt x="2" y="4"/>
                    </a:lnTo>
                    <a:lnTo>
                      <a:pt x="0" y="6"/>
                    </a:lnTo>
                    <a:lnTo>
                      <a:pt x="4" y="8"/>
                    </a:lnTo>
                    <a:close/>
                  </a:path>
                </a:pathLst>
              </a:custGeom>
              <a:grpFill/>
              <a:ln>
                <a:noFill/>
              </a:ln>
              <a:extLst>
                <a:ext uri="{91240B29-F687-4F45-9708-019B960494DF}">
                  <a14:hiddenLine xmlns:a14="http://schemas.microsoft.com/office/drawing/2010/main" w="0">
                    <a:solidFill>
                      <a:srgbClr val="F0F0F0"/>
                    </a:solidFill>
                    <a:prstDash val="solid"/>
                    <a:round/>
                    <a:headEnd/>
                    <a:tailEnd/>
                  </a14:hiddenLine>
                </a:ext>
              </a:extLst>
            </p:spPr>
            <p:txBody>
              <a:bodyPr/>
              <a:lstStyle/>
              <a:p>
                <a:endParaRPr lang="zh-TW" altLang="en-US">
                  <a:latin typeface="Arial Unicode MS" panose="020B0604020202020204" pitchFamily="34" charset="-120"/>
                  <a:ea typeface="文鼎圓體M" pitchFamily="34" charset="-120"/>
                </a:endParaRPr>
              </a:p>
            </p:txBody>
          </p:sp>
          <p:sp>
            <p:nvSpPr>
              <p:cNvPr id="132" name="Freeform 121"/>
              <p:cNvSpPr>
                <a:spLocks/>
              </p:cNvSpPr>
              <p:nvPr/>
            </p:nvSpPr>
            <p:spPr bwMode="gray">
              <a:xfrm>
                <a:off x="7896250" y="5785450"/>
                <a:ext cx="14700" cy="19661"/>
              </a:xfrm>
              <a:custGeom>
                <a:avLst/>
                <a:gdLst>
                  <a:gd name="T0" fmla="*/ 4 w 6"/>
                  <a:gd name="T1" fmla="*/ 8 h 8"/>
                  <a:gd name="T2" fmla="*/ 4 w 6"/>
                  <a:gd name="T3" fmla="*/ 4 h 8"/>
                  <a:gd name="T4" fmla="*/ 6 w 6"/>
                  <a:gd name="T5" fmla="*/ 0 h 8"/>
                  <a:gd name="T6" fmla="*/ 2 w 6"/>
                  <a:gd name="T7" fmla="*/ 4 h 8"/>
                  <a:gd name="T8" fmla="*/ 0 w 6"/>
                  <a:gd name="T9" fmla="*/ 6 h 8"/>
                  <a:gd name="T10" fmla="*/ 4 w 6"/>
                  <a:gd name="T11" fmla="*/ 8 h 8"/>
                </a:gdLst>
                <a:ahLst/>
                <a:cxnLst>
                  <a:cxn ang="0">
                    <a:pos x="T0" y="T1"/>
                  </a:cxn>
                  <a:cxn ang="0">
                    <a:pos x="T2" y="T3"/>
                  </a:cxn>
                  <a:cxn ang="0">
                    <a:pos x="T4" y="T5"/>
                  </a:cxn>
                  <a:cxn ang="0">
                    <a:pos x="T6" y="T7"/>
                  </a:cxn>
                  <a:cxn ang="0">
                    <a:pos x="T8" y="T9"/>
                  </a:cxn>
                  <a:cxn ang="0">
                    <a:pos x="T10" y="T11"/>
                  </a:cxn>
                </a:cxnLst>
                <a:rect l="0" t="0" r="r" b="b"/>
                <a:pathLst>
                  <a:path w="6" h="8">
                    <a:moveTo>
                      <a:pt x="4" y="8"/>
                    </a:moveTo>
                    <a:lnTo>
                      <a:pt x="4" y="4"/>
                    </a:lnTo>
                    <a:lnTo>
                      <a:pt x="6" y="0"/>
                    </a:lnTo>
                    <a:lnTo>
                      <a:pt x="2" y="4"/>
                    </a:lnTo>
                    <a:lnTo>
                      <a:pt x="0" y="6"/>
                    </a:lnTo>
                    <a:lnTo>
                      <a:pt x="4" y="8"/>
                    </a:lnTo>
                  </a:path>
                </a:pathLst>
              </a:custGeom>
              <a:grp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zh-TW" altLang="en-US">
                  <a:latin typeface="Arial Unicode MS" panose="020B0604020202020204" pitchFamily="34" charset="-120"/>
                  <a:ea typeface="文鼎圓體M" pitchFamily="34" charset="-120"/>
                </a:endParaRPr>
              </a:p>
            </p:txBody>
          </p:sp>
          <p:sp>
            <p:nvSpPr>
              <p:cNvPr id="133" name="Freeform 122"/>
              <p:cNvSpPr>
                <a:spLocks/>
              </p:cNvSpPr>
              <p:nvPr/>
            </p:nvSpPr>
            <p:spPr bwMode="gray">
              <a:xfrm>
                <a:off x="7910950" y="5402946"/>
                <a:ext cx="165377" cy="382504"/>
              </a:xfrm>
              <a:custGeom>
                <a:avLst/>
                <a:gdLst>
                  <a:gd name="T0" fmla="*/ 68 w 68"/>
                  <a:gd name="T1" fmla="*/ 30 h 156"/>
                  <a:gd name="T2" fmla="*/ 54 w 68"/>
                  <a:gd name="T3" fmla="*/ 28 h 156"/>
                  <a:gd name="T4" fmla="*/ 46 w 68"/>
                  <a:gd name="T5" fmla="*/ 22 h 156"/>
                  <a:gd name="T6" fmla="*/ 40 w 68"/>
                  <a:gd name="T7" fmla="*/ 14 h 156"/>
                  <a:gd name="T8" fmla="*/ 36 w 68"/>
                  <a:gd name="T9" fmla="*/ 0 h 156"/>
                  <a:gd name="T10" fmla="*/ 32 w 68"/>
                  <a:gd name="T11" fmla="*/ 0 h 156"/>
                  <a:gd name="T12" fmla="*/ 26 w 68"/>
                  <a:gd name="T13" fmla="*/ 2 h 156"/>
                  <a:gd name="T14" fmla="*/ 22 w 68"/>
                  <a:gd name="T15" fmla="*/ 6 h 156"/>
                  <a:gd name="T16" fmla="*/ 28 w 68"/>
                  <a:gd name="T17" fmla="*/ 22 h 156"/>
                  <a:gd name="T18" fmla="*/ 28 w 68"/>
                  <a:gd name="T19" fmla="*/ 40 h 156"/>
                  <a:gd name="T20" fmla="*/ 24 w 68"/>
                  <a:gd name="T21" fmla="*/ 60 h 156"/>
                  <a:gd name="T22" fmla="*/ 18 w 68"/>
                  <a:gd name="T23" fmla="*/ 78 h 156"/>
                  <a:gd name="T24" fmla="*/ 14 w 68"/>
                  <a:gd name="T25" fmla="*/ 96 h 156"/>
                  <a:gd name="T26" fmla="*/ 8 w 68"/>
                  <a:gd name="T27" fmla="*/ 118 h 156"/>
                  <a:gd name="T28" fmla="*/ 4 w 68"/>
                  <a:gd name="T29" fmla="*/ 136 h 156"/>
                  <a:gd name="T30" fmla="*/ 0 w 68"/>
                  <a:gd name="T31" fmla="*/ 156 h 156"/>
                  <a:gd name="T32" fmla="*/ 12 w 68"/>
                  <a:gd name="T33" fmla="*/ 144 h 156"/>
                  <a:gd name="T34" fmla="*/ 24 w 68"/>
                  <a:gd name="T35" fmla="*/ 126 h 156"/>
                  <a:gd name="T36" fmla="*/ 38 w 68"/>
                  <a:gd name="T37" fmla="*/ 104 h 156"/>
                  <a:gd name="T38" fmla="*/ 50 w 68"/>
                  <a:gd name="T39" fmla="*/ 84 h 156"/>
                  <a:gd name="T40" fmla="*/ 60 w 68"/>
                  <a:gd name="T41" fmla="*/ 62 h 156"/>
                  <a:gd name="T42" fmla="*/ 66 w 68"/>
                  <a:gd name="T43" fmla="*/ 44 h 156"/>
                  <a:gd name="T44" fmla="*/ 68 w 68"/>
                  <a:gd name="T45" fmla="*/ 3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 h="156">
                    <a:moveTo>
                      <a:pt x="68" y="30"/>
                    </a:moveTo>
                    <a:lnTo>
                      <a:pt x="54" y="28"/>
                    </a:lnTo>
                    <a:lnTo>
                      <a:pt x="46" y="22"/>
                    </a:lnTo>
                    <a:lnTo>
                      <a:pt x="40" y="14"/>
                    </a:lnTo>
                    <a:lnTo>
                      <a:pt x="36" y="0"/>
                    </a:lnTo>
                    <a:lnTo>
                      <a:pt x="32" y="0"/>
                    </a:lnTo>
                    <a:lnTo>
                      <a:pt x="26" y="2"/>
                    </a:lnTo>
                    <a:lnTo>
                      <a:pt x="22" y="6"/>
                    </a:lnTo>
                    <a:lnTo>
                      <a:pt x="28" y="22"/>
                    </a:lnTo>
                    <a:lnTo>
                      <a:pt x="28" y="40"/>
                    </a:lnTo>
                    <a:lnTo>
                      <a:pt x="24" y="60"/>
                    </a:lnTo>
                    <a:lnTo>
                      <a:pt x="18" y="78"/>
                    </a:lnTo>
                    <a:lnTo>
                      <a:pt x="14" y="96"/>
                    </a:lnTo>
                    <a:lnTo>
                      <a:pt x="8" y="118"/>
                    </a:lnTo>
                    <a:lnTo>
                      <a:pt x="4" y="136"/>
                    </a:lnTo>
                    <a:lnTo>
                      <a:pt x="0" y="156"/>
                    </a:lnTo>
                    <a:lnTo>
                      <a:pt x="12" y="144"/>
                    </a:lnTo>
                    <a:lnTo>
                      <a:pt x="24" y="126"/>
                    </a:lnTo>
                    <a:lnTo>
                      <a:pt x="38" y="104"/>
                    </a:lnTo>
                    <a:lnTo>
                      <a:pt x="50" y="84"/>
                    </a:lnTo>
                    <a:lnTo>
                      <a:pt x="60" y="62"/>
                    </a:lnTo>
                    <a:lnTo>
                      <a:pt x="66" y="44"/>
                    </a:lnTo>
                    <a:lnTo>
                      <a:pt x="68" y="30"/>
                    </a:lnTo>
                    <a:close/>
                  </a:path>
                </a:pathLst>
              </a:custGeom>
              <a:grpFill/>
              <a:ln>
                <a:noFill/>
              </a:ln>
              <a:extLst>
                <a:ext uri="{91240B29-F687-4F45-9708-019B960494DF}">
                  <a14:hiddenLine xmlns:a14="http://schemas.microsoft.com/office/drawing/2010/main" w="0">
                    <a:solidFill>
                      <a:srgbClr val="F0F0F0"/>
                    </a:solidFill>
                    <a:prstDash val="solid"/>
                    <a:round/>
                    <a:headEnd/>
                    <a:tailEnd/>
                  </a14:hiddenLine>
                </a:ext>
              </a:extLst>
            </p:spPr>
            <p:txBody>
              <a:bodyPr/>
              <a:lstStyle/>
              <a:p>
                <a:endParaRPr lang="zh-TW" altLang="en-US">
                  <a:latin typeface="Arial Unicode MS" panose="020B0604020202020204" pitchFamily="34" charset="-120"/>
                  <a:ea typeface="文鼎圓體M" pitchFamily="34" charset="-120"/>
                </a:endParaRPr>
              </a:p>
            </p:txBody>
          </p:sp>
          <p:sp>
            <p:nvSpPr>
              <p:cNvPr id="134" name="Freeform 123"/>
              <p:cNvSpPr>
                <a:spLocks/>
              </p:cNvSpPr>
              <p:nvPr/>
            </p:nvSpPr>
            <p:spPr bwMode="gray">
              <a:xfrm>
                <a:off x="7910950" y="5402946"/>
                <a:ext cx="165377" cy="382504"/>
              </a:xfrm>
              <a:custGeom>
                <a:avLst/>
                <a:gdLst>
                  <a:gd name="T0" fmla="*/ 68 w 68"/>
                  <a:gd name="T1" fmla="*/ 30 h 156"/>
                  <a:gd name="T2" fmla="*/ 54 w 68"/>
                  <a:gd name="T3" fmla="*/ 28 h 156"/>
                  <a:gd name="T4" fmla="*/ 46 w 68"/>
                  <a:gd name="T5" fmla="*/ 22 h 156"/>
                  <a:gd name="T6" fmla="*/ 40 w 68"/>
                  <a:gd name="T7" fmla="*/ 14 h 156"/>
                  <a:gd name="T8" fmla="*/ 36 w 68"/>
                  <a:gd name="T9" fmla="*/ 0 h 156"/>
                  <a:gd name="T10" fmla="*/ 32 w 68"/>
                  <a:gd name="T11" fmla="*/ 0 h 156"/>
                  <a:gd name="T12" fmla="*/ 26 w 68"/>
                  <a:gd name="T13" fmla="*/ 2 h 156"/>
                  <a:gd name="T14" fmla="*/ 22 w 68"/>
                  <a:gd name="T15" fmla="*/ 6 h 156"/>
                  <a:gd name="T16" fmla="*/ 28 w 68"/>
                  <a:gd name="T17" fmla="*/ 22 h 156"/>
                  <a:gd name="T18" fmla="*/ 28 w 68"/>
                  <a:gd name="T19" fmla="*/ 40 h 156"/>
                  <a:gd name="T20" fmla="*/ 24 w 68"/>
                  <a:gd name="T21" fmla="*/ 60 h 156"/>
                  <a:gd name="T22" fmla="*/ 18 w 68"/>
                  <a:gd name="T23" fmla="*/ 78 h 156"/>
                  <a:gd name="T24" fmla="*/ 14 w 68"/>
                  <a:gd name="T25" fmla="*/ 96 h 156"/>
                  <a:gd name="T26" fmla="*/ 8 w 68"/>
                  <a:gd name="T27" fmla="*/ 118 h 156"/>
                  <a:gd name="T28" fmla="*/ 4 w 68"/>
                  <a:gd name="T29" fmla="*/ 136 h 156"/>
                  <a:gd name="T30" fmla="*/ 0 w 68"/>
                  <a:gd name="T31" fmla="*/ 156 h 156"/>
                  <a:gd name="T32" fmla="*/ 12 w 68"/>
                  <a:gd name="T33" fmla="*/ 144 h 156"/>
                  <a:gd name="T34" fmla="*/ 24 w 68"/>
                  <a:gd name="T35" fmla="*/ 126 h 156"/>
                  <a:gd name="T36" fmla="*/ 38 w 68"/>
                  <a:gd name="T37" fmla="*/ 104 h 156"/>
                  <a:gd name="T38" fmla="*/ 50 w 68"/>
                  <a:gd name="T39" fmla="*/ 84 h 156"/>
                  <a:gd name="T40" fmla="*/ 60 w 68"/>
                  <a:gd name="T41" fmla="*/ 62 h 156"/>
                  <a:gd name="T42" fmla="*/ 66 w 68"/>
                  <a:gd name="T43" fmla="*/ 44 h 156"/>
                  <a:gd name="T44" fmla="*/ 68 w 68"/>
                  <a:gd name="T45" fmla="*/ 3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 h="156">
                    <a:moveTo>
                      <a:pt x="68" y="30"/>
                    </a:moveTo>
                    <a:lnTo>
                      <a:pt x="54" y="28"/>
                    </a:lnTo>
                    <a:lnTo>
                      <a:pt x="46" y="22"/>
                    </a:lnTo>
                    <a:lnTo>
                      <a:pt x="40" y="14"/>
                    </a:lnTo>
                    <a:lnTo>
                      <a:pt x="36" y="0"/>
                    </a:lnTo>
                    <a:lnTo>
                      <a:pt x="32" y="0"/>
                    </a:lnTo>
                    <a:lnTo>
                      <a:pt x="26" y="2"/>
                    </a:lnTo>
                    <a:lnTo>
                      <a:pt x="22" y="6"/>
                    </a:lnTo>
                    <a:lnTo>
                      <a:pt x="28" y="22"/>
                    </a:lnTo>
                    <a:lnTo>
                      <a:pt x="28" y="40"/>
                    </a:lnTo>
                    <a:lnTo>
                      <a:pt x="24" y="60"/>
                    </a:lnTo>
                    <a:lnTo>
                      <a:pt x="18" y="78"/>
                    </a:lnTo>
                    <a:lnTo>
                      <a:pt x="14" y="96"/>
                    </a:lnTo>
                    <a:lnTo>
                      <a:pt x="8" y="118"/>
                    </a:lnTo>
                    <a:lnTo>
                      <a:pt x="4" y="136"/>
                    </a:lnTo>
                    <a:lnTo>
                      <a:pt x="0" y="156"/>
                    </a:lnTo>
                    <a:lnTo>
                      <a:pt x="12" y="144"/>
                    </a:lnTo>
                    <a:lnTo>
                      <a:pt x="24" y="126"/>
                    </a:lnTo>
                    <a:lnTo>
                      <a:pt x="38" y="104"/>
                    </a:lnTo>
                    <a:lnTo>
                      <a:pt x="50" y="84"/>
                    </a:lnTo>
                    <a:lnTo>
                      <a:pt x="60" y="62"/>
                    </a:lnTo>
                    <a:lnTo>
                      <a:pt x="66" y="44"/>
                    </a:lnTo>
                    <a:lnTo>
                      <a:pt x="68" y="30"/>
                    </a:lnTo>
                  </a:path>
                </a:pathLst>
              </a:custGeom>
              <a:grpFill/>
              <a:ln>
                <a:noFill/>
              </a:ln>
            </p:spPr>
            <p:txBody>
              <a:bodyPr/>
              <a:lstStyle/>
              <a:p>
                <a:endParaRPr lang="zh-TW" altLang="en-US">
                  <a:latin typeface="Arial Unicode MS" panose="020B0604020202020204" pitchFamily="34" charset="-120"/>
                  <a:ea typeface="文鼎圓體M" pitchFamily="34" charset="-120"/>
                </a:endParaRPr>
              </a:p>
            </p:txBody>
          </p:sp>
          <p:sp>
            <p:nvSpPr>
              <p:cNvPr id="135" name="Freeform 124"/>
              <p:cNvSpPr>
                <a:spLocks/>
              </p:cNvSpPr>
              <p:nvPr/>
            </p:nvSpPr>
            <p:spPr bwMode="gray">
              <a:xfrm>
                <a:off x="2883481" y="3111497"/>
                <a:ext cx="23888" cy="5362"/>
              </a:xfrm>
              <a:custGeom>
                <a:avLst/>
                <a:gdLst>
                  <a:gd name="T0" fmla="*/ 10 w 10"/>
                  <a:gd name="T1" fmla="*/ 2 h 2"/>
                  <a:gd name="T2" fmla="*/ 4 w 10"/>
                  <a:gd name="T3" fmla="*/ 0 h 2"/>
                  <a:gd name="T4" fmla="*/ 0 w 10"/>
                  <a:gd name="T5" fmla="*/ 0 h 2"/>
                  <a:gd name="T6" fmla="*/ 10 w 10"/>
                  <a:gd name="T7" fmla="*/ 2 h 2"/>
                </a:gdLst>
                <a:ahLst/>
                <a:cxnLst>
                  <a:cxn ang="0">
                    <a:pos x="T0" y="T1"/>
                  </a:cxn>
                  <a:cxn ang="0">
                    <a:pos x="T2" y="T3"/>
                  </a:cxn>
                  <a:cxn ang="0">
                    <a:pos x="T4" y="T5"/>
                  </a:cxn>
                  <a:cxn ang="0">
                    <a:pos x="T6" y="T7"/>
                  </a:cxn>
                </a:cxnLst>
                <a:rect l="0" t="0" r="r" b="b"/>
                <a:pathLst>
                  <a:path w="10" h="2">
                    <a:moveTo>
                      <a:pt x="10" y="2"/>
                    </a:moveTo>
                    <a:lnTo>
                      <a:pt x="4" y="0"/>
                    </a:lnTo>
                    <a:lnTo>
                      <a:pt x="0" y="0"/>
                    </a:lnTo>
                    <a:lnTo>
                      <a:pt x="10" y="2"/>
                    </a:lnTo>
                    <a:close/>
                  </a:path>
                </a:pathLst>
              </a:custGeom>
              <a:grpFill/>
              <a:ln>
                <a:noFill/>
              </a:ln>
              <a:extLst>
                <a:ext uri="{91240B29-F687-4F45-9708-019B960494DF}">
                  <a14:hiddenLine xmlns:a14="http://schemas.microsoft.com/office/drawing/2010/main" w="0">
                    <a:solidFill>
                      <a:srgbClr val="F0F0F0"/>
                    </a:solidFill>
                    <a:prstDash val="solid"/>
                    <a:round/>
                    <a:headEnd/>
                    <a:tailEnd/>
                  </a14:hiddenLine>
                </a:ext>
              </a:extLst>
            </p:spPr>
            <p:txBody>
              <a:bodyPr/>
              <a:lstStyle/>
              <a:p>
                <a:endParaRPr lang="zh-TW" altLang="en-US">
                  <a:latin typeface="Arial Unicode MS" panose="020B0604020202020204" pitchFamily="34" charset="-120"/>
                  <a:ea typeface="文鼎圓體M" pitchFamily="34" charset="-120"/>
                </a:endParaRPr>
              </a:p>
            </p:txBody>
          </p:sp>
          <p:sp>
            <p:nvSpPr>
              <p:cNvPr id="136" name="Freeform 125"/>
              <p:cNvSpPr>
                <a:spLocks/>
              </p:cNvSpPr>
              <p:nvPr/>
            </p:nvSpPr>
            <p:spPr bwMode="gray">
              <a:xfrm>
                <a:off x="2883481" y="3111497"/>
                <a:ext cx="23888" cy="5362"/>
              </a:xfrm>
              <a:custGeom>
                <a:avLst/>
                <a:gdLst>
                  <a:gd name="T0" fmla="*/ 10 w 10"/>
                  <a:gd name="T1" fmla="*/ 2 h 2"/>
                  <a:gd name="T2" fmla="*/ 4 w 10"/>
                  <a:gd name="T3" fmla="*/ 0 h 2"/>
                  <a:gd name="T4" fmla="*/ 0 w 10"/>
                  <a:gd name="T5" fmla="*/ 0 h 2"/>
                  <a:gd name="T6" fmla="*/ 10 w 10"/>
                  <a:gd name="T7" fmla="*/ 2 h 2"/>
                </a:gdLst>
                <a:ahLst/>
                <a:cxnLst>
                  <a:cxn ang="0">
                    <a:pos x="T0" y="T1"/>
                  </a:cxn>
                  <a:cxn ang="0">
                    <a:pos x="T2" y="T3"/>
                  </a:cxn>
                  <a:cxn ang="0">
                    <a:pos x="T4" y="T5"/>
                  </a:cxn>
                  <a:cxn ang="0">
                    <a:pos x="T6" y="T7"/>
                  </a:cxn>
                </a:cxnLst>
                <a:rect l="0" t="0" r="r" b="b"/>
                <a:pathLst>
                  <a:path w="10" h="2">
                    <a:moveTo>
                      <a:pt x="10" y="2"/>
                    </a:moveTo>
                    <a:lnTo>
                      <a:pt x="4" y="0"/>
                    </a:lnTo>
                    <a:lnTo>
                      <a:pt x="0" y="0"/>
                    </a:lnTo>
                    <a:lnTo>
                      <a:pt x="10" y="2"/>
                    </a:lnTo>
                  </a:path>
                </a:pathLst>
              </a:custGeom>
              <a:grp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zh-TW" altLang="en-US">
                  <a:latin typeface="Arial Unicode MS" panose="020B0604020202020204" pitchFamily="34" charset="-120"/>
                  <a:ea typeface="文鼎圓體M" pitchFamily="34" charset="-120"/>
                </a:endParaRPr>
              </a:p>
            </p:txBody>
          </p:sp>
        </p:grpSp>
        <p:sp>
          <p:nvSpPr>
            <p:cNvPr id="137" name="文字方塊 136"/>
            <p:cNvSpPr txBox="1"/>
            <p:nvPr/>
          </p:nvSpPr>
          <p:spPr>
            <a:xfrm>
              <a:off x="591992" y="2856036"/>
              <a:ext cx="3231355" cy="2723823"/>
            </a:xfrm>
            <a:prstGeom prst="rect">
              <a:avLst/>
            </a:prstGeom>
            <a:noFill/>
          </p:spPr>
          <p:txBody>
            <a:bodyPr wrap="square" rtlCol="0">
              <a:spAutoFit/>
            </a:bodyPr>
            <a:lstStyle/>
            <a:p>
              <a:pPr marL="285750" indent="-285750">
                <a:spcBef>
                  <a:spcPts val="3000"/>
                </a:spcBef>
                <a:buFont typeface="Arial" panose="020B0604020202020204" pitchFamily="34" charset="0"/>
                <a:buChar char="•"/>
              </a:pPr>
              <a:r>
                <a:rPr kumimoji="1" lang="zh-TW" altLang="en-US" sz="2400" b="1" dirty="0" smtClean="0">
                  <a:solidFill>
                    <a:srgbClr val="6C320A"/>
                  </a:solidFill>
                  <a:latin typeface="標楷體" panose="03000509000000000000" pitchFamily="65" charset="-120"/>
                  <a:ea typeface="標楷體" panose="03000509000000000000" pitchFamily="65" charset="-120"/>
                </a:rPr>
                <a:t>區域</a:t>
              </a:r>
              <a:r>
                <a:rPr kumimoji="1" lang="zh-TW" altLang="en-US" sz="2400" b="1" dirty="0">
                  <a:solidFill>
                    <a:srgbClr val="6C320A"/>
                  </a:solidFill>
                  <a:latin typeface="標楷體" panose="03000509000000000000" pitchFamily="65" charset="-120"/>
                  <a:ea typeface="標楷體" panose="03000509000000000000" pitchFamily="65" charset="-120"/>
                </a:rPr>
                <a:t>與雙邊經貿</a:t>
              </a:r>
              <a:r>
                <a:rPr kumimoji="1" lang="zh-TW" altLang="en-US" sz="2400" b="1" dirty="0" smtClean="0">
                  <a:solidFill>
                    <a:srgbClr val="6C320A"/>
                  </a:solidFill>
                  <a:latin typeface="標楷體" panose="03000509000000000000" pitchFamily="65" charset="-120"/>
                  <a:ea typeface="標楷體" panose="03000509000000000000" pitchFamily="65" charset="-120"/>
                </a:rPr>
                <a:t>結盟</a:t>
              </a:r>
              <a:endParaRPr kumimoji="1" lang="en-US" altLang="zh-TW" sz="2400" b="1" dirty="0" smtClean="0">
                <a:solidFill>
                  <a:srgbClr val="6C320A"/>
                </a:solidFill>
                <a:latin typeface="標楷體" panose="03000509000000000000" pitchFamily="65" charset="-120"/>
                <a:ea typeface="標楷體" panose="03000509000000000000" pitchFamily="65" charset="-120"/>
              </a:endParaRPr>
            </a:p>
            <a:p>
              <a:pPr marL="285750" indent="-285750">
                <a:spcBef>
                  <a:spcPts val="3000"/>
                </a:spcBef>
                <a:buFont typeface="Arial" panose="020B0604020202020204" pitchFamily="34" charset="0"/>
                <a:buChar char="•"/>
              </a:pPr>
              <a:r>
                <a:rPr kumimoji="1" lang="zh-TW" altLang="en-US" sz="2400" b="1" dirty="0" smtClean="0">
                  <a:solidFill>
                    <a:srgbClr val="6C320A"/>
                  </a:solidFill>
                  <a:latin typeface="標楷體" panose="03000509000000000000" pitchFamily="65" charset="-120"/>
                  <a:ea typeface="標楷體" panose="03000509000000000000" pitchFamily="65" charset="-120"/>
                </a:rPr>
                <a:t>新興經濟勢力崛起</a:t>
              </a:r>
              <a:endParaRPr kumimoji="1" lang="zh-TW" altLang="en-US" sz="2400" b="1" dirty="0">
                <a:solidFill>
                  <a:srgbClr val="6C320A"/>
                </a:solidFill>
                <a:latin typeface="標楷體" panose="03000509000000000000" pitchFamily="65" charset="-120"/>
                <a:ea typeface="標楷體" panose="03000509000000000000" pitchFamily="65" charset="-120"/>
              </a:endParaRPr>
            </a:p>
            <a:p>
              <a:pPr marL="285750" indent="-285750">
                <a:spcBef>
                  <a:spcPts val="3000"/>
                </a:spcBef>
                <a:buFont typeface="Arial" panose="020B0604020202020204" pitchFamily="34" charset="0"/>
                <a:buChar char="•"/>
              </a:pPr>
              <a:r>
                <a:rPr kumimoji="1" lang="zh-TW" altLang="en-US" sz="2400" b="1" dirty="0" smtClean="0">
                  <a:solidFill>
                    <a:srgbClr val="6C320A"/>
                  </a:solidFill>
                  <a:latin typeface="標楷體" panose="03000509000000000000" pitchFamily="65" charset="-120"/>
                  <a:ea typeface="標楷體" panose="03000509000000000000" pitchFamily="65" charset="-120"/>
                </a:rPr>
                <a:t>新工業革命衝擊</a:t>
              </a:r>
              <a:endParaRPr kumimoji="1" lang="en-US" altLang="zh-TW" sz="2400" b="1" dirty="0" smtClean="0">
                <a:solidFill>
                  <a:srgbClr val="6C320A"/>
                </a:solidFill>
                <a:latin typeface="標楷體" panose="03000509000000000000" pitchFamily="65" charset="-120"/>
                <a:ea typeface="標楷體" panose="03000509000000000000" pitchFamily="65" charset="-120"/>
              </a:endParaRPr>
            </a:p>
            <a:p>
              <a:pPr marL="285750" indent="-285750">
                <a:spcBef>
                  <a:spcPts val="3000"/>
                </a:spcBef>
                <a:buFont typeface="Arial" panose="020B0604020202020204" pitchFamily="34" charset="0"/>
                <a:buChar char="•"/>
              </a:pPr>
              <a:r>
                <a:rPr kumimoji="1" lang="zh-TW" altLang="en-US" sz="2400" b="1" dirty="0" smtClean="0">
                  <a:solidFill>
                    <a:srgbClr val="6C320A"/>
                  </a:solidFill>
                  <a:latin typeface="標楷體" panose="03000509000000000000" pitchFamily="65" charset="-120"/>
                  <a:ea typeface="標楷體" panose="03000509000000000000" pitchFamily="65" charset="-120"/>
                </a:rPr>
                <a:t>綠色</a:t>
              </a:r>
              <a:r>
                <a:rPr kumimoji="1" lang="zh-TW" altLang="en-US" sz="2400" b="1" dirty="0">
                  <a:solidFill>
                    <a:srgbClr val="6C320A"/>
                  </a:solidFill>
                  <a:latin typeface="標楷體" panose="03000509000000000000" pitchFamily="65" charset="-120"/>
                  <a:ea typeface="標楷體" panose="03000509000000000000" pitchFamily="65" charset="-120"/>
                </a:rPr>
                <a:t>節能</a:t>
              </a:r>
              <a:r>
                <a:rPr kumimoji="1" lang="zh-TW" altLang="en-US" sz="2400" b="1" dirty="0" smtClean="0">
                  <a:solidFill>
                    <a:srgbClr val="6C320A"/>
                  </a:solidFill>
                  <a:latin typeface="標楷體" panose="03000509000000000000" pitchFamily="65" charset="-120"/>
                  <a:ea typeface="標楷體" panose="03000509000000000000" pitchFamily="65" charset="-120"/>
                </a:rPr>
                <a:t>風潮</a:t>
              </a:r>
              <a:endParaRPr lang="zh-TW" altLang="en-US" sz="2400" dirty="0">
                <a:solidFill>
                  <a:srgbClr val="6C320A"/>
                </a:solidFill>
              </a:endParaRPr>
            </a:p>
          </p:txBody>
        </p:sp>
        <p:grpSp>
          <p:nvGrpSpPr>
            <p:cNvPr id="138" name="Group 30"/>
            <p:cNvGrpSpPr>
              <a:grpSpLocks/>
            </p:cNvGrpSpPr>
            <p:nvPr/>
          </p:nvGrpSpPr>
          <p:grpSpPr bwMode="auto">
            <a:xfrm>
              <a:off x="917529" y="1761153"/>
              <a:ext cx="2766702" cy="667214"/>
              <a:chOff x="816" y="2304"/>
              <a:chExt cx="1440" cy="448"/>
            </a:xfrm>
          </p:grpSpPr>
          <p:sp>
            <p:nvSpPr>
              <p:cNvPr id="139" name="Freeform 31"/>
              <p:cNvSpPr>
                <a:spLocks/>
              </p:cNvSpPr>
              <p:nvPr/>
            </p:nvSpPr>
            <p:spPr bwMode="gray">
              <a:xfrm>
                <a:off x="901" y="2562"/>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gradFill rotWithShape="1">
                <a:gsLst>
                  <a:gs pos="0">
                    <a:srgbClr val="000000"/>
                  </a:gs>
                  <a:gs pos="100000">
                    <a:srgbClr val="000000">
                      <a:gamma/>
                      <a:shade val="78824"/>
                      <a:invGamma/>
                    </a:srgbClr>
                  </a:gs>
                </a:gsLst>
                <a:lin ang="2700000" scaled="1"/>
              </a:gra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zh-TW" altLang="en-US"/>
              </a:p>
            </p:txBody>
          </p:sp>
          <p:sp>
            <p:nvSpPr>
              <p:cNvPr id="140" name="Rectangle 32"/>
              <p:cNvSpPr>
                <a:spLocks noChangeArrowheads="1"/>
              </p:cNvSpPr>
              <p:nvPr/>
            </p:nvSpPr>
            <p:spPr bwMode="gray">
              <a:xfrm>
                <a:off x="816" y="2304"/>
                <a:ext cx="1440" cy="393"/>
              </a:xfrm>
              <a:prstGeom prst="rect">
                <a:avLst/>
              </a:prstGeom>
              <a:gradFill rotWithShape="1">
                <a:gsLst>
                  <a:gs pos="0">
                    <a:schemeClr val="accent2"/>
                  </a:gs>
                  <a:gs pos="100000">
                    <a:schemeClr val="accent2">
                      <a:gamma/>
                      <a:shade val="78824"/>
                      <a:invGamma/>
                    </a:schemeClr>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a:r>
                  <a:rPr lang="zh-TW" altLang="en-US" sz="2800" b="1" dirty="0" smtClean="0">
                    <a:solidFill>
                      <a:schemeClr val="bg1"/>
                    </a:solidFill>
                    <a:latin typeface="標楷體" panose="03000509000000000000" pitchFamily="65" charset="-120"/>
                    <a:ea typeface="標楷體" panose="03000509000000000000" pitchFamily="65" charset="-120"/>
                  </a:rPr>
                  <a:t>外在挑戰</a:t>
                </a:r>
                <a:endParaRPr lang="en-US" altLang="zh-TW" sz="2800" b="1" dirty="0">
                  <a:solidFill>
                    <a:schemeClr val="bg1"/>
                  </a:solidFill>
                  <a:latin typeface="標楷體" panose="03000509000000000000" pitchFamily="65" charset="-120"/>
                  <a:ea typeface="標楷體" panose="03000509000000000000" pitchFamily="65" charset="-120"/>
                </a:endParaRPr>
              </a:p>
            </p:txBody>
          </p:sp>
        </p:grpSp>
        <p:grpSp>
          <p:nvGrpSpPr>
            <p:cNvPr id="141" name="Group 30"/>
            <p:cNvGrpSpPr>
              <a:grpSpLocks/>
            </p:cNvGrpSpPr>
            <p:nvPr/>
          </p:nvGrpSpPr>
          <p:grpSpPr bwMode="auto">
            <a:xfrm>
              <a:off x="6012047" y="1761153"/>
              <a:ext cx="2655143" cy="667214"/>
              <a:chOff x="816" y="2304"/>
              <a:chExt cx="1440" cy="448"/>
            </a:xfrm>
          </p:grpSpPr>
          <p:sp>
            <p:nvSpPr>
              <p:cNvPr id="142" name="Freeform 31"/>
              <p:cNvSpPr>
                <a:spLocks/>
              </p:cNvSpPr>
              <p:nvPr/>
            </p:nvSpPr>
            <p:spPr bwMode="gray">
              <a:xfrm>
                <a:off x="901" y="2562"/>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gradFill rotWithShape="1">
                <a:gsLst>
                  <a:gs pos="0">
                    <a:srgbClr val="000000"/>
                  </a:gs>
                  <a:gs pos="100000">
                    <a:srgbClr val="000000">
                      <a:gamma/>
                      <a:shade val="78824"/>
                      <a:invGamma/>
                    </a:srgbClr>
                  </a:gs>
                </a:gsLst>
                <a:lin ang="2700000" scaled="1"/>
              </a:gra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zh-TW" altLang="en-US"/>
              </a:p>
            </p:txBody>
          </p:sp>
          <p:sp>
            <p:nvSpPr>
              <p:cNvPr id="143" name="Rectangle 32"/>
              <p:cNvSpPr>
                <a:spLocks noChangeArrowheads="1"/>
              </p:cNvSpPr>
              <p:nvPr/>
            </p:nvSpPr>
            <p:spPr bwMode="gray">
              <a:xfrm>
                <a:off x="816" y="2304"/>
                <a:ext cx="1440" cy="393"/>
              </a:xfrm>
              <a:prstGeom prst="rect">
                <a:avLst/>
              </a:prstGeom>
              <a:gradFill rotWithShape="1">
                <a:gsLst>
                  <a:gs pos="0">
                    <a:schemeClr val="accent6">
                      <a:lumMod val="75000"/>
                    </a:schemeClr>
                  </a:gs>
                  <a:gs pos="100000">
                    <a:srgbClr val="008200"/>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a:r>
                  <a:rPr lang="zh-TW" altLang="en-US" sz="2800" b="1" dirty="0" smtClean="0">
                    <a:solidFill>
                      <a:schemeClr val="bg1"/>
                    </a:solidFill>
                    <a:latin typeface="標楷體" panose="03000509000000000000" pitchFamily="65" charset="-120"/>
                    <a:ea typeface="標楷體" panose="03000509000000000000" pitchFamily="65" charset="-120"/>
                  </a:rPr>
                  <a:t>內在課題</a:t>
                </a:r>
                <a:endParaRPr lang="en-US" altLang="zh-TW" sz="2800" b="1" dirty="0">
                  <a:solidFill>
                    <a:schemeClr val="bg1"/>
                  </a:solidFill>
                  <a:latin typeface="標楷體" panose="03000509000000000000" pitchFamily="65" charset="-120"/>
                  <a:ea typeface="標楷體" panose="03000509000000000000" pitchFamily="65" charset="-120"/>
                </a:endParaRPr>
              </a:p>
            </p:txBody>
          </p:sp>
        </p:grpSp>
      </p:grpSp>
    </p:spTree>
    <p:extLst>
      <p:ext uri="{BB962C8B-B14F-4D97-AF65-F5344CB8AC3E}">
        <p14:creationId xmlns:p14="http://schemas.microsoft.com/office/powerpoint/2010/main" val="1475658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文字方塊 189"/>
          <p:cNvSpPr txBox="1"/>
          <p:nvPr/>
        </p:nvSpPr>
        <p:spPr>
          <a:xfrm>
            <a:off x="1871883" y="581025"/>
            <a:ext cx="1045286" cy="369332"/>
          </a:xfrm>
          <a:prstGeom prst="rect">
            <a:avLst/>
          </a:prstGeom>
          <a:noFill/>
        </p:spPr>
        <p:txBody>
          <a:bodyPr wrap="square" rtlCol="0">
            <a:spAutoFit/>
          </a:bodyPr>
          <a:lstStyle/>
          <a:p>
            <a:pPr marL="285750" indent="-285750">
              <a:buFont typeface="Arial" panose="020B0604020202020204" pitchFamily="34" charset="0"/>
              <a:buChar char="•"/>
            </a:pPr>
            <a:endParaRPr lang="zh-TW" altLang="en-US" dirty="0"/>
          </a:p>
        </p:txBody>
      </p:sp>
      <p:grpSp>
        <p:nvGrpSpPr>
          <p:cNvPr id="197" name="群組 196"/>
          <p:cNvGrpSpPr/>
          <p:nvPr/>
        </p:nvGrpSpPr>
        <p:grpSpPr>
          <a:xfrm>
            <a:off x="302171" y="3082840"/>
            <a:ext cx="9038362" cy="3458855"/>
            <a:chOff x="302171" y="3042200"/>
            <a:chExt cx="9038362" cy="3458855"/>
          </a:xfrm>
        </p:grpSpPr>
        <p:grpSp>
          <p:nvGrpSpPr>
            <p:cNvPr id="182" name="群組 181"/>
            <p:cNvGrpSpPr/>
            <p:nvPr/>
          </p:nvGrpSpPr>
          <p:grpSpPr>
            <a:xfrm>
              <a:off x="319823" y="3997278"/>
              <a:ext cx="8508199" cy="2351996"/>
              <a:chOff x="163899" y="3997278"/>
              <a:chExt cx="8508199" cy="2351996"/>
            </a:xfrm>
          </p:grpSpPr>
          <p:grpSp>
            <p:nvGrpSpPr>
              <p:cNvPr id="178" name="群組 177"/>
              <p:cNvGrpSpPr/>
              <p:nvPr/>
            </p:nvGrpSpPr>
            <p:grpSpPr>
              <a:xfrm>
                <a:off x="3013175" y="3997278"/>
                <a:ext cx="2787886" cy="2351996"/>
                <a:chOff x="3013175" y="3997278"/>
                <a:chExt cx="2787886" cy="2351996"/>
              </a:xfrm>
            </p:grpSpPr>
            <p:sp>
              <p:nvSpPr>
                <p:cNvPr id="64" name="AutoShape 3"/>
                <p:cNvSpPr>
                  <a:spLocks noChangeArrowheads="1"/>
                </p:cNvSpPr>
                <p:nvPr/>
              </p:nvSpPr>
              <p:spPr bwMode="auto">
                <a:xfrm>
                  <a:off x="4438480" y="3997278"/>
                  <a:ext cx="1362581" cy="2351996"/>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5" name="AutoShape 4"/>
                <p:cNvSpPr>
                  <a:spLocks noChangeArrowheads="1"/>
                </p:cNvSpPr>
                <p:nvPr/>
              </p:nvSpPr>
              <p:spPr bwMode="auto">
                <a:xfrm>
                  <a:off x="3013175" y="3997278"/>
                  <a:ext cx="1354573" cy="2351996"/>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66" name="AutoShape 5"/>
              <p:cNvSpPr>
                <a:spLocks noChangeArrowheads="1"/>
              </p:cNvSpPr>
              <p:nvPr/>
            </p:nvSpPr>
            <p:spPr bwMode="auto">
              <a:xfrm>
                <a:off x="1598546" y="3997278"/>
                <a:ext cx="1314537" cy="2351996"/>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7" name="AutoShape 6"/>
              <p:cNvSpPr>
                <a:spLocks noChangeArrowheads="1"/>
              </p:cNvSpPr>
              <p:nvPr/>
            </p:nvSpPr>
            <p:spPr bwMode="auto">
              <a:xfrm>
                <a:off x="163899" y="3997278"/>
                <a:ext cx="1362581" cy="2351996"/>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179" name="群組 178"/>
              <p:cNvGrpSpPr/>
              <p:nvPr/>
            </p:nvGrpSpPr>
            <p:grpSpPr>
              <a:xfrm>
                <a:off x="5884212" y="3997278"/>
                <a:ext cx="2787886" cy="2351996"/>
                <a:chOff x="3013175" y="3997278"/>
                <a:chExt cx="2787886" cy="2351996"/>
              </a:xfrm>
            </p:grpSpPr>
            <p:sp>
              <p:nvSpPr>
                <p:cNvPr id="180" name="AutoShape 3"/>
                <p:cNvSpPr>
                  <a:spLocks noChangeArrowheads="1"/>
                </p:cNvSpPr>
                <p:nvPr/>
              </p:nvSpPr>
              <p:spPr bwMode="auto">
                <a:xfrm>
                  <a:off x="4438480" y="3997278"/>
                  <a:ext cx="1362581" cy="2351996"/>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81" name="AutoShape 4"/>
                <p:cNvSpPr>
                  <a:spLocks noChangeArrowheads="1"/>
                </p:cNvSpPr>
                <p:nvPr/>
              </p:nvSpPr>
              <p:spPr bwMode="auto">
                <a:xfrm>
                  <a:off x="3013175" y="3997278"/>
                  <a:ext cx="1354573" cy="2351996"/>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grpSp>
          <p:nvGrpSpPr>
            <p:cNvPr id="189" name="群組 188"/>
            <p:cNvGrpSpPr/>
            <p:nvPr/>
          </p:nvGrpSpPr>
          <p:grpSpPr>
            <a:xfrm>
              <a:off x="460394" y="3042200"/>
              <a:ext cx="8880139" cy="695325"/>
              <a:chOff x="460394" y="3042200"/>
              <a:chExt cx="8880139" cy="695325"/>
            </a:xfrm>
          </p:grpSpPr>
          <p:grpSp>
            <p:nvGrpSpPr>
              <p:cNvPr id="177" name="群組 176"/>
              <p:cNvGrpSpPr/>
              <p:nvPr/>
            </p:nvGrpSpPr>
            <p:grpSpPr>
              <a:xfrm>
                <a:off x="460394" y="3042200"/>
                <a:ext cx="8880139" cy="695325"/>
                <a:chOff x="386000" y="3253973"/>
                <a:chExt cx="8880139" cy="695325"/>
              </a:xfrm>
            </p:grpSpPr>
            <p:grpSp>
              <p:nvGrpSpPr>
                <p:cNvPr id="134" name="群組 133"/>
                <p:cNvGrpSpPr/>
                <p:nvPr/>
              </p:nvGrpSpPr>
              <p:grpSpPr>
                <a:xfrm>
                  <a:off x="386000" y="3261513"/>
                  <a:ext cx="3204717" cy="687785"/>
                  <a:chOff x="4245107" y="1219591"/>
                  <a:chExt cx="3317512" cy="864097"/>
                </a:xfrm>
              </p:grpSpPr>
              <p:sp>
                <p:nvSpPr>
                  <p:cNvPr id="122" name="Rectangle 8"/>
                  <p:cNvSpPr>
                    <a:spLocks noChangeArrowheads="1"/>
                  </p:cNvSpPr>
                  <p:nvPr/>
                </p:nvSpPr>
                <p:spPr bwMode="gray">
                  <a:xfrm rot="3419336">
                    <a:off x="4297207" y="1225098"/>
                    <a:ext cx="806490" cy="910690"/>
                  </a:xfrm>
                  <a:prstGeom prst="rect">
                    <a:avLst/>
                  </a:prstGeom>
                  <a:gradFill rotWithShape="1">
                    <a:gsLst>
                      <a:gs pos="0">
                        <a:srgbClr val="8EC5FC"/>
                      </a:gs>
                      <a:gs pos="100000">
                        <a:srgbClr val="4FA5FB"/>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rgbClr val="0088EE"/>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TW" altLang="en-US"/>
                  </a:p>
                </p:txBody>
              </p:sp>
              <p:grpSp>
                <p:nvGrpSpPr>
                  <p:cNvPr id="123" name="Group 9"/>
                  <p:cNvGrpSpPr>
                    <a:grpSpLocks/>
                  </p:cNvGrpSpPr>
                  <p:nvPr/>
                </p:nvGrpSpPr>
                <p:grpSpPr bwMode="auto">
                  <a:xfrm>
                    <a:off x="5155798" y="1392410"/>
                    <a:ext cx="845640" cy="115213"/>
                    <a:chOff x="2003" y="3439"/>
                    <a:chExt cx="468" cy="244"/>
                  </a:xfrm>
                </p:grpSpPr>
                <p:sp>
                  <p:nvSpPr>
                    <p:cNvPr id="124" name="Oval 10"/>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5" name="Rectangle 11"/>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6" name="Oval 12"/>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7" name="Oval 13"/>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128" name="Rectangle 14"/>
                  <p:cNvSpPr>
                    <a:spLocks noChangeArrowheads="1"/>
                  </p:cNvSpPr>
                  <p:nvPr/>
                </p:nvSpPr>
                <p:spPr bwMode="gray">
                  <a:xfrm rot="3419336">
                    <a:off x="5746001" y="1167491"/>
                    <a:ext cx="806490" cy="910690"/>
                  </a:xfrm>
                  <a:prstGeom prst="rect">
                    <a:avLst/>
                  </a:prstGeom>
                  <a:solidFill>
                    <a:srgbClr val="8EC5FC"/>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rgbClr val="8EC5F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TW" altLang="en-US"/>
                  </a:p>
                </p:txBody>
              </p:sp>
              <p:grpSp>
                <p:nvGrpSpPr>
                  <p:cNvPr id="129" name="Group 15"/>
                  <p:cNvGrpSpPr>
                    <a:grpSpLocks/>
                  </p:cNvGrpSpPr>
                  <p:nvPr/>
                </p:nvGrpSpPr>
                <p:grpSpPr bwMode="auto">
                  <a:xfrm>
                    <a:off x="6716979" y="1392410"/>
                    <a:ext cx="845640" cy="115213"/>
                    <a:chOff x="2003" y="3439"/>
                    <a:chExt cx="468" cy="244"/>
                  </a:xfrm>
                </p:grpSpPr>
                <p:sp>
                  <p:nvSpPr>
                    <p:cNvPr id="130" name="Oval 16"/>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31" name="Rectangle 17"/>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32" name="Oval 18"/>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33" name="Oval 19"/>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grpSp>
              <p:nvGrpSpPr>
                <p:cNvPr id="148" name="群組 147"/>
                <p:cNvGrpSpPr/>
                <p:nvPr/>
              </p:nvGrpSpPr>
              <p:grpSpPr>
                <a:xfrm>
                  <a:off x="3203848" y="3261512"/>
                  <a:ext cx="3204717" cy="687785"/>
                  <a:chOff x="4245107" y="1219591"/>
                  <a:chExt cx="3317512" cy="864097"/>
                </a:xfrm>
              </p:grpSpPr>
              <p:sp>
                <p:nvSpPr>
                  <p:cNvPr id="149" name="Rectangle 8"/>
                  <p:cNvSpPr>
                    <a:spLocks noChangeArrowheads="1"/>
                  </p:cNvSpPr>
                  <p:nvPr/>
                </p:nvSpPr>
                <p:spPr bwMode="gray">
                  <a:xfrm rot="3419336">
                    <a:off x="4297207" y="1225098"/>
                    <a:ext cx="806490" cy="910690"/>
                  </a:xfrm>
                  <a:prstGeom prst="rect">
                    <a:avLst/>
                  </a:prstGeom>
                  <a:gradFill rotWithShape="1">
                    <a:gsLst>
                      <a:gs pos="0">
                        <a:srgbClr val="8EC5FC"/>
                      </a:gs>
                      <a:gs pos="100000">
                        <a:srgbClr val="4FA5FB"/>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rgbClr val="0088EE"/>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TW" altLang="en-US"/>
                  </a:p>
                </p:txBody>
              </p:sp>
              <p:grpSp>
                <p:nvGrpSpPr>
                  <p:cNvPr id="150" name="Group 9"/>
                  <p:cNvGrpSpPr>
                    <a:grpSpLocks/>
                  </p:cNvGrpSpPr>
                  <p:nvPr/>
                </p:nvGrpSpPr>
                <p:grpSpPr bwMode="auto">
                  <a:xfrm>
                    <a:off x="5155798" y="1392410"/>
                    <a:ext cx="845640" cy="115213"/>
                    <a:chOff x="2003" y="3439"/>
                    <a:chExt cx="468" cy="244"/>
                  </a:xfrm>
                </p:grpSpPr>
                <p:sp>
                  <p:nvSpPr>
                    <p:cNvPr id="157" name="Oval 10"/>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58" name="Rectangle 11"/>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59" name="Oval 12"/>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60" name="Oval 13"/>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151" name="Rectangle 14"/>
                  <p:cNvSpPr>
                    <a:spLocks noChangeArrowheads="1"/>
                  </p:cNvSpPr>
                  <p:nvPr/>
                </p:nvSpPr>
                <p:spPr bwMode="gray">
                  <a:xfrm rot="3419336">
                    <a:off x="5746001" y="1167491"/>
                    <a:ext cx="806490" cy="910690"/>
                  </a:xfrm>
                  <a:prstGeom prst="rect">
                    <a:avLst/>
                  </a:prstGeom>
                  <a:solidFill>
                    <a:srgbClr val="8EC5FC"/>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rgbClr val="8EC5F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TW" altLang="en-US"/>
                  </a:p>
                </p:txBody>
              </p:sp>
              <p:grpSp>
                <p:nvGrpSpPr>
                  <p:cNvPr id="152" name="Group 15"/>
                  <p:cNvGrpSpPr>
                    <a:grpSpLocks/>
                  </p:cNvGrpSpPr>
                  <p:nvPr/>
                </p:nvGrpSpPr>
                <p:grpSpPr bwMode="auto">
                  <a:xfrm>
                    <a:off x="6716979" y="1392410"/>
                    <a:ext cx="845640" cy="115213"/>
                    <a:chOff x="2003" y="3439"/>
                    <a:chExt cx="468" cy="244"/>
                  </a:xfrm>
                </p:grpSpPr>
                <p:sp>
                  <p:nvSpPr>
                    <p:cNvPr id="153" name="Oval 16"/>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54" name="Rectangle 17"/>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55" name="Oval 18"/>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56" name="Oval 19"/>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grpSp>
              <p:nvGrpSpPr>
                <p:cNvPr id="163" name="群組 162"/>
                <p:cNvGrpSpPr/>
                <p:nvPr/>
              </p:nvGrpSpPr>
              <p:grpSpPr>
                <a:xfrm>
                  <a:off x="6084168" y="3253973"/>
                  <a:ext cx="3181971" cy="687785"/>
                  <a:chOff x="4245107" y="1219591"/>
                  <a:chExt cx="3293965" cy="864097"/>
                </a:xfrm>
              </p:grpSpPr>
              <p:sp>
                <p:nvSpPr>
                  <p:cNvPr id="164" name="Rectangle 8"/>
                  <p:cNvSpPr>
                    <a:spLocks noChangeArrowheads="1"/>
                  </p:cNvSpPr>
                  <p:nvPr/>
                </p:nvSpPr>
                <p:spPr bwMode="gray">
                  <a:xfrm rot="3419336">
                    <a:off x="4297207" y="1225098"/>
                    <a:ext cx="806490" cy="910690"/>
                  </a:xfrm>
                  <a:prstGeom prst="rect">
                    <a:avLst/>
                  </a:prstGeom>
                  <a:gradFill rotWithShape="1">
                    <a:gsLst>
                      <a:gs pos="0">
                        <a:srgbClr val="8EC5FC"/>
                      </a:gs>
                      <a:gs pos="100000">
                        <a:srgbClr val="4FA5FB"/>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rgbClr val="0088EE"/>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TW" altLang="en-US"/>
                  </a:p>
                </p:txBody>
              </p:sp>
              <p:grpSp>
                <p:nvGrpSpPr>
                  <p:cNvPr id="165" name="Group 9"/>
                  <p:cNvGrpSpPr>
                    <a:grpSpLocks/>
                  </p:cNvGrpSpPr>
                  <p:nvPr/>
                </p:nvGrpSpPr>
                <p:grpSpPr bwMode="auto">
                  <a:xfrm>
                    <a:off x="5155798" y="1392410"/>
                    <a:ext cx="845640" cy="115213"/>
                    <a:chOff x="2003" y="3439"/>
                    <a:chExt cx="468" cy="244"/>
                  </a:xfrm>
                </p:grpSpPr>
                <p:sp>
                  <p:nvSpPr>
                    <p:cNvPr id="172" name="Oval 10"/>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3" name="Rectangle 11"/>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4" name="Oval 12"/>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5" name="Oval 13"/>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166" name="Rectangle 14"/>
                  <p:cNvSpPr>
                    <a:spLocks noChangeArrowheads="1"/>
                  </p:cNvSpPr>
                  <p:nvPr/>
                </p:nvSpPr>
                <p:spPr bwMode="gray">
                  <a:xfrm rot="3419336">
                    <a:off x="5746001" y="1167491"/>
                    <a:ext cx="806490" cy="910690"/>
                  </a:xfrm>
                  <a:prstGeom prst="rect">
                    <a:avLst/>
                  </a:prstGeom>
                  <a:solidFill>
                    <a:srgbClr val="8EC5FC"/>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rgbClr val="8EC5F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TW" altLang="en-US"/>
                  </a:p>
                </p:txBody>
              </p:sp>
              <p:sp>
                <p:nvSpPr>
                  <p:cNvPr id="171" name="Oval 19"/>
                  <p:cNvSpPr>
                    <a:spLocks noChangeArrowheads="1"/>
                  </p:cNvSpPr>
                  <p:nvPr/>
                </p:nvSpPr>
                <p:spPr bwMode="gray">
                  <a:xfrm>
                    <a:off x="7502934" y="1430199"/>
                    <a:ext cx="36138" cy="32581"/>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sp>
            <p:nvSpPr>
              <p:cNvPr id="183" name="文字方塊 182"/>
              <p:cNvSpPr txBox="1"/>
              <p:nvPr/>
            </p:nvSpPr>
            <p:spPr>
              <a:xfrm>
                <a:off x="3331283" y="3209835"/>
                <a:ext cx="855818" cy="400110"/>
              </a:xfrm>
              <a:prstGeom prst="rect">
                <a:avLst/>
              </a:prstGeom>
              <a:noFill/>
            </p:spPr>
            <p:txBody>
              <a:bodyPr wrap="square" rtlCol="0">
                <a:spAutoFit/>
              </a:bodyPr>
              <a:lstStyle/>
              <a:p>
                <a:r>
                  <a:rPr lang="zh-TW" altLang="en-US" sz="2000" b="1" dirty="0" smtClean="0">
                    <a:latin typeface="標楷體" panose="03000509000000000000" pitchFamily="65" charset="-120"/>
                    <a:ea typeface="標楷體" panose="03000509000000000000" pitchFamily="65" charset="-120"/>
                  </a:rPr>
                  <a:t>出 口</a:t>
                </a:r>
                <a:endParaRPr lang="zh-TW" altLang="en-US" sz="2000" b="1" dirty="0">
                  <a:latin typeface="標楷體" panose="03000509000000000000" pitchFamily="65" charset="-120"/>
                  <a:ea typeface="標楷體" panose="03000509000000000000" pitchFamily="65" charset="-120"/>
                </a:endParaRPr>
              </a:p>
            </p:txBody>
          </p:sp>
          <p:sp>
            <p:nvSpPr>
              <p:cNvPr id="184" name="文字方塊 183"/>
              <p:cNvSpPr txBox="1"/>
              <p:nvPr/>
            </p:nvSpPr>
            <p:spPr>
              <a:xfrm>
                <a:off x="484304" y="3179757"/>
                <a:ext cx="855818" cy="400110"/>
              </a:xfrm>
              <a:prstGeom prst="rect">
                <a:avLst/>
              </a:prstGeom>
              <a:noFill/>
            </p:spPr>
            <p:txBody>
              <a:bodyPr wrap="square" rtlCol="0">
                <a:spAutoFit/>
              </a:bodyPr>
              <a:lstStyle/>
              <a:p>
                <a:r>
                  <a:rPr lang="zh-TW" altLang="en-US" sz="2000" b="1" dirty="0" smtClean="0">
                    <a:latin typeface="標楷體" panose="03000509000000000000" pitchFamily="65" charset="-120"/>
                    <a:ea typeface="標楷體" panose="03000509000000000000" pitchFamily="65" charset="-120"/>
                  </a:rPr>
                  <a:t>人 力</a:t>
                </a:r>
                <a:endParaRPr lang="zh-TW" altLang="en-US" sz="2000" b="1" dirty="0">
                  <a:latin typeface="標楷體" panose="03000509000000000000" pitchFamily="65" charset="-120"/>
                  <a:ea typeface="標楷體" panose="03000509000000000000" pitchFamily="65" charset="-120"/>
                </a:endParaRPr>
              </a:p>
            </p:txBody>
          </p:sp>
          <p:sp>
            <p:nvSpPr>
              <p:cNvPr id="185" name="文字方塊 184"/>
              <p:cNvSpPr txBox="1"/>
              <p:nvPr/>
            </p:nvSpPr>
            <p:spPr>
              <a:xfrm>
                <a:off x="1871883" y="3163111"/>
                <a:ext cx="855818" cy="400110"/>
              </a:xfrm>
              <a:prstGeom prst="rect">
                <a:avLst/>
              </a:prstGeom>
              <a:noFill/>
            </p:spPr>
            <p:txBody>
              <a:bodyPr wrap="square" rtlCol="0">
                <a:spAutoFit/>
              </a:bodyPr>
              <a:lstStyle/>
              <a:p>
                <a:r>
                  <a:rPr lang="zh-TW" altLang="en-US" sz="2000" b="1" dirty="0" smtClean="0">
                    <a:solidFill>
                      <a:schemeClr val="accent4">
                        <a:lumMod val="60000"/>
                        <a:lumOff val="40000"/>
                      </a:schemeClr>
                    </a:solidFill>
                    <a:latin typeface="標楷體" panose="03000509000000000000" pitchFamily="65" charset="-120"/>
                    <a:ea typeface="標楷體" panose="03000509000000000000" pitchFamily="65" charset="-120"/>
                  </a:rPr>
                  <a:t>產 業</a:t>
                </a:r>
                <a:endParaRPr lang="zh-TW" altLang="en-US" sz="2000" b="1" dirty="0">
                  <a:solidFill>
                    <a:schemeClr val="accent4">
                      <a:lumMod val="60000"/>
                      <a:lumOff val="40000"/>
                    </a:schemeClr>
                  </a:solidFill>
                  <a:latin typeface="標楷體" panose="03000509000000000000" pitchFamily="65" charset="-120"/>
                  <a:ea typeface="標楷體" panose="03000509000000000000" pitchFamily="65" charset="-120"/>
                </a:endParaRPr>
              </a:p>
            </p:txBody>
          </p:sp>
          <p:sp>
            <p:nvSpPr>
              <p:cNvPr id="186" name="文字方塊 185"/>
              <p:cNvSpPr txBox="1"/>
              <p:nvPr/>
            </p:nvSpPr>
            <p:spPr>
              <a:xfrm>
                <a:off x="4805539" y="3047539"/>
                <a:ext cx="855818" cy="646331"/>
              </a:xfrm>
              <a:prstGeom prst="rect">
                <a:avLst/>
              </a:prstGeom>
              <a:noFill/>
            </p:spPr>
            <p:txBody>
              <a:bodyPr wrap="square" rtlCol="0">
                <a:spAutoFit/>
              </a:bodyPr>
              <a:lstStyle/>
              <a:p>
                <a:r>
                  <a:rPr lang="zh-TW" altLang="en-US" b="1" dirty="0" smtClean="0">
                    <a:solidFill>
                      <a:schemeClr val="accent4">
                        <a:lumMod val="60000"/>
                        <a:lumOff val="40000"/>
                      </a:schemeClr>
                    </a:solidFill>
                    <a:latin typeface="標楷體" panose="03000509000000000000" pitchFamily="65" charset="-120"/>
                    <a:ea typeface="標楷體" panose="03000509000000000000" pitchFamily="65" charset="-120"/>
                  </a:rPr>
                  <a:t>國際參與</a:t>
                </a:r>
                <a:endParaRPr lang="zh-TW" altLang="en-US" b="1" dirty="0">
                  <a:solidFill>
                    <a:schemeClr val="accent4">
                      <a:lumMod val="60000"/>
                      <a:lumOff val="40000"/>
                    </a:schemeClr>
                  </a:solidFill>
                  <a:latin typeface="標楷體" panose="03000509000000000000" pitchFamily="65" charset="-120"/>
                  <a:ea typeface="標楷體" panose="03000509000000000000" pitchFamily="65" charset="-120"/>
                </a:endParaRPr>
              </a:p>
            </p:txBody>
          </p:sp>
          <p:sp>
            <p:nvSpPr>
              <p:cNvPr id="187" name="文字方塊 186"/>
              <p:cNvSpPr txBox="1"/>
              <p:nvPr/>
            </p:nvSpPr>
            <p:spPr>
              <a:xfrm>
                <a:off x="6318072" y="3056646"/>
                <a:ext cx="855818" cy="646331"/>
              </a:xfrm>
              <a:prstGeom prst="rect">
                <a:avLst/>
              </a:prstGeom>
              <a:noFill/>
            </p:spPr>
            <p:txBody>
              <a:bodyPr wrap="square" rtlCol="0">
                <a:spAutoFit/>
              </a:bodyPr>
              <a:lstStyle/>
              <a:p>
                <a:r>
                  <a:rPr lang="zh-TW" altLang="en-US" b="1" dirty="0" smtClean="0">
                    <a:latin typeface="標楷體" panose="03000509000000000000" pitchFamily="65" charset="-120"/>
                    <a:ea typeface="標楷體" panose="03000509000000000000" pitchFamily="65" charset="-120"/>
                  </a:rPr>
                  <a:t>社會分配</a:t>
                </a:r>
                <a:endParaRPr lang="zh-TW" altLang="en-US" b="1" dirty="0">
                  <a:latin typeface="標楷體" panose="03000509000000000000" pitchFamily="65" charset="-120"/>
                  <a:ea typeface="標楷體" panose="03000509000000000000" pitchFamily="65" charset="-120"/>
                </a:endParaRPr>
              </a:p>
            </p:txBody>
          </p:sp>
          <p:sp>
            <p:nvSpPr>
              <p:cNvPr id="188" name="文字方塊 187"/>
              <p:cNvSpPr txBox="1"/>
              <p:nvPr/>
            </p:nvSpPr>
            <p:spPr>
              <a:xfrm>
                <a:off x="7570052" y="3163111"/>
                <a:ext cx="855818" cy="400110"/>
              </a:xfrm>
              <a:prstGeom prst="rect">
                <a:avLst/>
              </a:prstGeom>
              <a:noFill/>
            </p:spPr>
            <p:txBody>
              <a:bodyPr wrap="square" rtlCol="0">
                <a:spAutoFit/>
              </a:bodyPr>
              <a:lstStyle/>
              <a:p>
                <a:r>
                  <a:rPr lang="zh-TW" altLang="en-US" sz="2000" b="1" dirty="0" smtClean="0">
                    <a:solidFill>
                      <a:schemeClr val="accent4">
                        <a:lumMod val="60000"/>
                        <a:lumOff val="40000"/>
                      </a:schemeClr>
                    </a:solidFill>
                    <a:latin typeface="標楷體" panose="03000509000000000000" pitchFamily="65" charset="-120"/>
                    <a:ea typeface="標楷體" panose="03000509000000000000" pitchFamily="65" charset="-120"/>
                  </a:rPr>
                  <a:t>其 他</a:t>
                </a:r>
                <a:endParaRPr lang="zh-TW" altLang="en-US" sz="2000" b="1" dirty="0">
                  <a:solidFill>
                    <a:schemeClr val="accent4">
                      <a:lumMod val="60000"/>
                      <a:lumOff val="40000"/>
                    </a:schemeClr>
                  </a:solidFill>
                  <a:latin typeface="標楷體" panose="03000509000000000000" pitchFamily="65" charset="-120"/>
                  <a:ea typeface="標楷體" panose="03000509000000000000" pitchFamily="65" charset="-120"/>
                </a:endParaRPr>
              </a:p>
            </p:txBody>
          </p:sp>
        </p:grpSp>
        <p:sp>
          <p:nvSpPr>
            <p:cNvPr id="191" name="文字方塊 190"/>
            <p:cNvSpPr txBox="1"/>
            <p:nvPr/>
          </p:nvSpPr>
          <p:spPr>
            <a:xfrm>
              <a:off x="302171" y="4097577"/>
              <a:ext cx="1380233" cy="2403478"/>
            </a:xfrm>
            <a:prstGeom prst="rect">
              <a:avLst/>
            </a:prstGeom>
            <a:noFill/>
          </p:spPr>
          <p:txBody>
            <a:bodyPr wrap="square" rtlCol="0">
              <a:spAutoFit/>
            </a:bodyPr>
            <a:lstStyle/>
            <a:p>
              <a:pPr marL="180975" indent="-180975">
                <a:lnSpc>
                  <a:spcPts val="1600"/>
                </a:lnSpc>
                <a:spcBef>
                  <a:spcPts val="600"/>
                </a:spcBef>
                <a:buFont typeface="Arial" panose="020B0604020202020204" pitchFamily="34" charset="0"/>
                <a:buChar char="•"/>
              </a:pPr>
              <a:r>
                <a:rPr lang="zh-TW" altLang="en-US" sz="1600" b="1" dirty="0" smtClean="0">
                  <a:latin typeface="標楷體" panose="03000509000000000000" pitchFamily="65" charset="-120"/>
                  <a:ea typeface="標楷體" panose="03000509000000000000" pitchFamily="65" charset="-120"/>
                </a:rPr>
                <a:t>少子女化因應對策</a:t>
              </a:r>
              <a:endParaRPr lang="en-US" altLang="zh-TW" sz="1600" b="1" dirty="0" smtClean="0">
                <a:latin typeface="標楷體" panose="03000509000000000000" pitchFamily="65" charset="-120"/>
                <a:ea typeface="標楷體" panose="03000509000000000000" pitchFamily="65" charset="-120"/>
              </a:endParaRPr>
            </a:p>
            <a:p>
              <a:pPr marL="180975" indent="-180975">
                <a:lnSpc>
                  <a:spcPts val="1600"/>
                </a:lnSpc>
                <a:spcBef>
                  <a:spcPts val="600"/>
                </a:spcBef>
                <a:buFont typeface="Arial" panose="020B0604020202020204" pitchFamily="34" charset="0"/>
                <a:buChar char="•"/>
              </a:pPr>
              <a:r>
                <a:rPr lang="zh-TW" altLang="en-US" sz="1600" b="1" dirty="0">
                  <a:latin typeface="標楷體" panose="03000509000000000000" pitchFamily="65" charset="-120"/>
                  <a:ea typeface="標楷體" panose="03000509000000000000" pitchFamily="65" charset="-120"/>
                </a:rPr>
                <a:t>人口變遷</a:t>
              </a:r>
              <a:r>
                <a:rPr lang="zh-TW" altLang="en-US" sz="1600" b="1" dirty="0" smtClean="0">
                  <a:latin typeface="標楷體" panose="03000509000000000000" pitchFamily="65" charset="-120"/>
                  <a:ea typeface="標楷體" panose="03000509000000000000" pitchFamily="65" charset="-120"/>
                </a:rPr>
                <a:t>與勞動力發展</a:t>
              </a:r>
              <a:endParaRPr lang="en-US" altLang="zh-TW" sz="1600" b="1" dirty="0" smtClean="0">
                <a:latin typeface="標楷體" panose="03000509000000000000" pitchFamily="65" charset="-120"/>
                <a:ea typeface="標楷體" panose="03000509000000000000" pitchFamily="65" charset="-120"/>
              </a:endParaRPr>
            </a:p>
            <a:p>
              <a:pPr marL="180975" indent="-180975">
                <a:lnSpc>
                  <a:spcPts val="1600"/>
                </a:lnSpc>
                <a:spcBef>
                  <a:spcPts val="600"/>
                </a:spcBef>
                <a:buFont typeface="Arial" panose="020B0604020202020204" pitchFamily="34" charset="0"/>
                <a:buChar char="•"/>
              </a:pPr>
              <a:r>
                <a:rPr lang="zh-TW" altLang="en-US" sz="1600" b="1" dirty="0">
                  <a:latin typeface="標楷體" panose="03000509000000000000" pitchFamily="65" charset="-120"/>
                  <a:ea typeface="標楷體" panose="03000509000000000000" pitchFamily="65" charset="-120"/>
                </a:rPr>
                <a:t>人才危機與轉機</a:t>
              </a:r>
              <a:endParaRPr lang="en-US" altLang="zh-TW" sz="1600" b="1" dirty="0" smtClean="0">
                <a:latin typeface="標楷體" panose="03000509000000000000" pitchFamily="65" charset="-120"/>
                <a:ea typeface="標楷體" panose="03000509000000000000" pitchFamily="65" charset="-120"/>
              </a:endParaRPr>
            </a:p>
            <a:p>
              <a:pPr marL="180975" indent="-180975">
                <a:lnSpc>
                  <a:spcPts val="1600"/>
                </a:lnSpc>
                <a:spcBef>
                  <a:spcPts val="600"/>
                </a:spcBef>
                <a:buFont typeface="Arial" panose="020B0604020202020204" pitchFamily="34" charset="0"/>
                <a:buChar char="•"/>
              </a:pPr>
              <a:r>
                <a:rPr lang="zh-TW" altLang="en-US" sz="1600" b="1" dirty="0">
                  <a:latin typeface="標楷體" panose="03000509000000000000" pitchFamily="65" charset="-120"/>
                  <a:ea typeface="標楷體" panose="03000509000000000000" pitchFamily="65" charset="-120"/>
                </a:rPr>
                <a:t>人力充裕</a:t>
              </a:r>
              <a:r>
                <a:rPr lang="zh-TW" altLang="en-US" sz="1600" b="1" dirty="0" smtClean="0">
                  <a:latin typeface="標楷體" panose="03000509000000000000" pitchFamily="65" charset="-120"/>
                  <a:ea typeface="標楷體" panose="03000509000000000000" pitchFamily="65" charset="-120"/>
                </a:rPr>
                <a:t>與人才競逐</a:t>
              </a:r>
              <a:endParaRPr lang="en-US" altLang="zh-TW" sz="1600" b="1" dirty="0" smtClean="0">
                <a:latin typeface="標楷體" panose="03000509000000000000" pitchFamily="65" charset="-120"/>
                <a:ea typeface="標楷體" panose="03000509000000000000" pitchFamily="65" charset="-120"/>
              </a:endParaRPr>
            </a:p>
            <a:p>
              <a:pPr>
                <a:lnSpc>
                  <a:spcPts val="2400"/>
                </a:lnSpc>
                <a:spcBef>
                  <a:spcPts val="1200"/>
                </a:spcBef>
              </a:pPr>
              <a:endParaRPr lang="zh-TW" altLang="en-US" sz="1600" b="1" dirty="0"/>
            </a:p>
          </p:txBody>
        </p:sp>
        <p:sp>
          <p:nvSpPr>
            <p:cNvPr id="192" name="文字方塊 191"/>
            <p:cNvSpPr txBox="1"/>
            <p:nvPr/>
          </p:nvSpPr>
          <p:spPr>
            <a:xfrm>
              <a:off x="1682404" y="4121505"/>
              <a:ext cx="1380233" cy="2041585"/>
            </a:xfrm>
            <a:prstGeom prst="rect">
              <a:avLst/>
            </a:prstGeom>
            <a:noFill/>
          </p:spPr>
          <p:txBody>
            <a:bodyPr wrap="square" rtlCol="0">
              <a:spAutoFit/>
            </a:bodyPr>
            <a:lstStyle/>
            <a:p>
              <a:pPr marL="180975" indent="-180975">
                <a:lnSpc>
                  <a:spcPts val="1600"/>
                </a:lnSpc>
                <a:spcBef>
                  <a:spcPts val="600"/>
                </a:spcBef>
                <a:buFont typeface="Arial" panose="020B0604020202020204" pitchFamily="34" charset="0"/>
                <a:buChar char="•"/>
              </a:pPr>
              <a:r>
                <a:rPr lang="zh-TW" altLang="en-US" sz="1600" b="1"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我國生技產業發展策略</a:t>
              </a:r>
              <a:endParaRPr lang="en-US" altLang="zh-TW" sz="1600" b="1"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marL="180975" indent="-180975">
                <a:lnSpc>
                  <a:spcPts val="1600"/>
                </a:lnSpc>
                <a:spcBef>
                  <a:spcPts val="600"/>
                </a:spcBef>
                <a:buFont typeface="Arial" panose="020B0604020202020204" pitchFamily="34" charset="0"/>
                <a:buChar char="•"/>
              </a:pPr>
              <a:r>
                <a:rPr lang="zh-TW" altLang="en-US" sz="1600" b="1"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國際醫療產業推動計畫</a:t>
              </a:r>
              <a:endParaRPr lang="en-US" altLang="zh-TW" sz="1600" b="1"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marL="180975" indent="-180975">
                <a:lnSpc>
                  <a:spcPts val="1600"/>
                </a:lnSpc>
                <a:spcBef>
                  <a:spcPts val="600"/>
                </a:spcBef>
                <a:buFont typeface="Arial" panose="020B0604020202020204" pitchFamily="34" charset="0"/>
                <a:buChar char="•"/>
              </a:pPr>
              <a:r>
                <a:rPr lang="zh-TW" altLang="en-US" sz="1600" b="1"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農業</a:t>
              </a:r>
              <a:r>
                <a:rPr lang="zh-TW" altLang="en-US" sz="1600" b="1"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科技產業</a:t>
              </a:r>
              <a:r>
                <a:rPr lang="zh-TW" altLang="en-US" sz="1600" b="1"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化</a:t>
              </a:r>
              <a:endParaRPr lang="en-US" altLang="zh-TW" sz="1600" b="1"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marL="180975" indent="-180975">
                <a:lnSpc>
                  <a:spcPts val="1600"/>
                </a:lnSpc>
                <a:spcBef>
                  <a:spcPts val="600"/>
                </a:spcBef>
                <a:buFont typeface="Arial" panose="020B0604020202020204" pitchFamily="34" charset="0"/>
                <a:buChar char="•"/>
              </a:pPr>
              <a:r>
                <a:rPr lang="zh-TW" altLang="en-US" sz="1600" b="1"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創新創業</a:t>
              </a:r>
              <a:endParaRPr lang="zh-TW" altLang="en-US" sz="1600" b="1"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marL="180975" indent="-180975">
                <a:lnSpc>
                  <a:spcPts val="1600"/>
                </a:lnSpc>
                <a:spcBef>
                  <a:spcPts val="600"/>
                </a:spcBef>
                <a:buFont typeface="Arial" panose="020B0604020202020204" pitchFamily="34" charset="0"/>
                <a:buChar char="•"/>
              </a:pPr>
              <a:r>
                <a:rPr lang="zh-TW" altLang="en-US" sz="1600" b="1"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生產力 </a:t>
              </a:r>
              <a:r>
                <a:rPr lang="en-US" altLang="zh-TW" sz="1600" b="1"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4.0</a:t>
              </a:r>
            </a:p>
          </p:txBody>
        </p:sp>
        <p:sp>
          <p:nvSpPr>
            <p:cNvPr id="193" name="文字方塊 192"/>
            <p:cNvSpPr txBox="1"/>
            <p:nvPr/>
          </p:nvSpPr>
          <p:spPr>
            <a:xfrm>
              <a:off x="6014476" y="4040153"/>
              <a:ext cx="1380233" cy="1964640"/>
            </a:xfrm>
            <a:prstGeom prst="rect">
              <a:avLst/>
            </a:prstGeom>
            <a:noFill/>
          </p:spPr>
          <p:txBody>
            <a:bodyPr wrap="square" rtlCol="0">
              <a:spAutoFit/>
            </a:bodyPr>
            <a:lstStyle/>
            <a:p>
              <a:pPr marL="180975" indent="-180975">
                <a:lnSpc>
                  <a:spcPts val="1600"/>
                </a:lnSpc>
                <a:spcBef>
                  <a:spcPts val="600"/>
                </a:spcBef>
                <a:buFont typeface="Arial" panose="020B0604020202020204" pitchFamily="34" charset="0"/>
                <a:buChar char="•"/>
              </a:pPr>
              <a:r>
                <a:rPr lang="zh-TW" altLang="en-US" sz="1600" b="1" dirty="0" smtClean="0">
                  <a:latin typeface="標楷體" panose="03000509000000000000" pitchFamily="65" charset="-120"/>
                  <a:ea typeface="標楷體" panose="03000509000000000000" pitchFamily="65" charset="-120"/>
                </a:rPr>
                <a:t>振興經濟穩定就業方案</a:t>
              </a:r>
              <a:endParaRPr lang="en-US" altLang="zh-TW" sz="1600" b="1" dirty="0" smtClean="0">
                <a:latin typeface="標楷體" panose="03000509000000000000" pitchFamily="65" charset="-120"/>
                <a:ea typeface="標楷體" panose="03000509000000000000" pitchFamily="65" charset="-120"/>
              </a:endParaRPr>
            </a:p>
            <a:p>
              <a:pPr marL="180975" indent="-180975">
                <a:lnSpc>
                  <a:spcPts val="1600"/>
                </a:lnSpc>
                <a:spcBef>
                  <a:spcPts val="600"/>
                </a:spcBef>
                <a:buFont typeface="Arial" panose="020B0604020202020204" pitchFamily="34" charset="0"/>
                <a:buChar char="•"/>
              </a:pPr>
              <a:r>
                <a:rPr lang="zh-TW" altLang="en-US" sz="1600" b="1" dirty="0">
                  <a:latin typeface="標楷體" panose="03000509000000000000" pitchFamily="65" charset="-120"/>
                  <a:ea typeface="標楷體" panose="03000509000000000000" pitchFamily="65" charset="-120"/>
                </a:rPr>
                <a:t>全面</a:t>
              </a:r>
              <a:r>
                <a:rPr lang="zh-TW" altLang="en-US" sz="1600" b="1" dirty="0" smtClean="0">
                  <a:latin typeface="標楷體" panose="03000509000000000000" pitchFamily="65" charset="-120"/>
                  <a:ea typeface="標楷體" panose="03000509000000000000" pitchFamily="65" charset="-120"/>
                </a:rPr>
                <a:t>提升就業機會</a:t>
              </a:r>
              <a:endParaRPr lang="en-US" altLang="zh-TW" sz="1600" b="1" dirty="0" smtClean="0">
                <a:latin typeface="標楷體" panose="03000509000000000000" pitchFamily="65" charset="-120"/>
                <a:ea typeface="標楷體" panose="03000509000000000000" pitchFamily="65" charset="-120"/>
              </a:endParaRPr>
            </a:p>
            <a:p>
              <a:pPr marL="180975" indent="-180975">
                <a:lnSpc>
                  <a:spcPts val="1600"/>
                </a:lnSpc>
                <a:spcBef>
                  <a:spcPts val="600"/>
                </a:spcBef>
                <a:buFont typeface="Arial" panose="020B0604020202020204" pitchFamily="34" charset="0"/>
                <a:buChar char="•"/>
              </a:pPr>
              <a:r>
                <a:rPr lang="zh-TW" altLang="en-US" sz="1600" b="1" dirty="0">
                  <a:latin typeface="標楷體" panose="03000509000000000000" pitchFamily="65" charset="-120"/>
                  <a:ea typeface="標楷體" panose="03000509000000000000" pitchFamily="65" charset="-120"/>
                </a:rPr>
                <a:t>薪資、所得與</a:t>
              </a:r>
              <a:r>
                <a:rPr lang="zh-TW" altLang="en-US" sz="1600" b="1" dirty="0" smtClean="0">
                  <a:latin typeface="標楷體" panose="03000509000000000000" pitchFamily="65" charset="-120"/>
                  <a:ea typeface="標楷體" panose="03000509000000000000" pitchFamily="65" charset="-120"/>
                </a:rPr>
                <a:t>財富分配</a:t>
              </a:r>
              <a:endParaRPr lang="en-US" altLang="zh-TW" sz="1600" b="1" dirty="0" smtClean="0">
                <a:latin typeface="標楷體" panose="03000509000000000000" pitchFamily="65" charset="-120"/>
                <a:ea typeface="標楷體" panose="03000509000000000000" pitchFamily="65" charset="-120"/>
              </a:endParaRPr>
            </a:p>
            <a:p>
              <a:pPr marL="180975" indent="-180975">
                <a:lnSpc>
                  <a:spcPts val="1600"/>
                </a:lnSpc>
                <a:spcBef>
                  <a:spcPts val="600"/>
                </a:spcBef>
                <a:buFont typeface="Arial" panose="020B0604020202020204" pitchFamily="34" charset="0"/>
                <a:buChar char="•"/>
              </a:pPr>
              <a:r>
                <a:rPr lang="zh-TW" altLang="en-US" sz="1600" b="1" dirty="0">
                  <a:latin typeface="標楷體" panose="03000509000000000000" pitchFamily="65" charset="-120"/>
                  <a:ea typeface="標楷體" panose="03000509000000000000" pitchFamily="65" charset="-120"/>
                </a:rPr>
                <a:t>社會公平分配</a:t>
              </a:r>
              <a:endParaRPr lang="en-US" altLang="zh-TW" sz="1600" b="1" dirty="0" smtClean="0">
                <a:latin typeface="標楷體" panose="03000509000000000000" pitchFamily="65" charset="-120"/>
                <a:ea typeface="標楷體" panose="03000509000000000000" pitchFamily="65" charset="-120"/>
              </a:endParaRPr>
            </a:p>
          </p:txBody>
        </p:sp>
        <p:sp>
          <p:nvSpPr>
            <p:cNvPr id="194" name="文字方塊 193"/>
            <p:cNvSpPr txBox="1"/>
            <p:nvPr/>
          </p:nvSpPr>
          <p:spPr>
            <a:xfrm>
              <a:off x="4573923" y="4038990"/>
              <a:ext cx="1380233" cy="1887696"/>
            </a:xfrm>
            <a:prstGeom prst="rect">
              <a:avLst/>
            </a:prstGeom>
            <a:noFill/>
          </p:spPr>
          <p:txBody>
            <a:bodyPr wrap="square" rtlCol="0">
              <a:spAutoFit/>
            </a:bodyPr>
            <a:lstStyle/>
            <a:p>
              <a:pPr marL="180975" indent="-180975">
                <a:lnSpc>
                  <a:spcPts val="1600"/>
                </a:lnSpc>
                <a:spcBef>
                  <a:spcPts val="600"/>
                </a:spcBef>
                <a:buFont typeface="Arial" panose="020B0604020202020204" pitchFamily="34" charset="0"/>
                <a:buChar char="•"/>
                <a:tabLst>
                  <a:tab pos="180975" algn="l"/>
                </a:tabLst>
              </a:pPr>
              <a:r>
                <a:rPr lang="zh-TW" altLang="en-US" sz="1600" b="1"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加入</a:t>
              </a:r>
              <a:r>
                <a:rPr lang="en-US" altLang="zh-TW" sz="1600" b="1"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TPP</a:t>
              </a:r>
              <a:r>
                <a:rPr lang="zh-TW" altLang="en-US" sz="1600" b="1"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b="1"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RCEP</a:t>
              </a:r>
              <a:r>
                <a:rPr lang="zh-TW" altLang="en-US" sz="1600" b="1"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 協訂工作計畫</a:t>
              </a:r>
              <a:endParaRPr lang="en-US" altLang="zh-TW" sz="1600" b="1"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marL="180975" indent="-180975">
                <a:lnSpc>
                  <a:spcPts val="1600"/>
                </a:lnSpc>
                <a:spcBef>
                  <a:spcPts val="600"/>
                </a:spcBef>
                <a:buFont typeface="Arial" panose="020B0604020202020204" pitchFamily="34" charset="0"/>
                <a:buChar char="•"/>
                <a:tabLst>
                  <a:tab pos="180975" algn="l"/>
                </a:tabLst>
              </a:pPr>
              <a:r>
                <a:rPr lang="zh-TW" altLang="en-US" sz="1600" b="1"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因應貿易自由化調整方案</a:t>
              </a:r>
              <a:endParaRPr lang="en-US" altLang="zh-TW" sz="1600" b="1"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marL="180975" indent="-180975">
                <a:lnSpc>
                  <a:spcPts val="1600"/>
                </a:lnSpc>
                <a:spcBef>
                  <a:spcPts val="600"/>
                </a:spcBef>
                <a:buFont typeface="Arial" panose="020B0604020202020204" pitchFamily="34" charset="0"/>
                <a:buChar char="•"/>
                <a:tabLst>
                  <a:tab pos="180975" algn="l"/>
                </a:tabLst>
              </a:pPr>
              <a:r>
                <a:rPr lang="zh-TW" altLang="en-US" sz="1600" b="1"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區域經濟整合策略</a:t>
              </a:r>
              <a:endParaRPr lang="en-US" altLang="zh-TW" sz="1600" b="1"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5" name="文字方塊 194"/>
            <p:cNvSpPr txBox="1"/>
            <p:nvPr/>
          </p:nvSpPr>
          <p:spPr>
            <a:xfrm>
              <a:off x="3156268" y="4075537"/>
              <a:ext cx="1380233" cy="2169825"/>
            </a:xfrm>
            <a:prstGeom prst="rect">
              <a:avLst/>
            </a:prstGeom>
            <a:noFill/>
          </p:spPr>
          <p:txBody>
            <a:bodyPr wrap="square" rtlCol="0">
              <a:spAutoFit/>
            </a:bodyPr>
            <a:lstStyle/>
            <a:p>
              <a:pPr marL="180975" indent="-180975">
                <a:lnSpc>
                  <a:spcPts val="1600"/>
                </a:lnSpc>
                <a:spcBef>
                  <a:spcPts val="600"/>
                </a:spcBef>
                <a:buFont typeface="Arial" panose="020B0604020202020204" pitchFamily="34" charset="0"/>
                <a:buChar char="•"/>
              </a:pPr>
              <a:r>
                <a:rPr lang="zh-TW" altLang="en-US" sz="1600" b="1" dirty="0" smtClean="0">
                  <a:latin typeface="標楷體" panose="03000509000000000000" pitchFamily="65" charset="-120"/>
                  <a:ea typeface="標楷體" panose="03000509000000000000" pitchFamily="65" charset="-120"/>
                </a:rPr>
                <a:t>促進產業投資與振興出口</a:t>
              </a:r>
              <a:endParaRPr lang="en-US" altLang="zh-TW" sz="1600" b="1" dirty="0" smtClean="0">
                <a:latin typeface="標楷體" panose="03000509000000000000" pitchFamily="65" charset="-120"/>
                <a:ea typeface="標楷體" panose="03000509000000000000" pitchFamily="65" charset="-120"/>
              </a:endParaRPr>
            </a:p>
            <a:p>
              <a:pPr marL="180975" indent="-180975">
                <a:lnSpc>
                  <a:spcPts val="1600"/>
                </a:lnSpc>
                <a:spcBef>
                  <a:spcPts val="600"/>
                </a:spcBef>
                <a:buFont typeface="Arial" panose="020B0604020202020204" pitchFamily="34" charset="0"/>
                <a:buChar char="•"/>
              </a:pPr>
              <a:r>
                <a:rPr lang="zh-TW" altLang="en-US" sz="1600" b="1" dirty="0" smtClean="0">
                  <a:latin typeface="標楷體" panose="03000509000000000000" pitchFamily="65" charset="-120"/>
                  <a:ea typeface="標楷體" panose="03000509000000000000" pitchFamily="65" charset="-120"/>
                </a:rPr>
                <a:t>促進新興市場拓銷</a:t>
              </a:r>
              <a:endParaRPr lang="en-US" altLang="zh-TW" sz="1600" b="1" dirty="0" smtClean="0">
                <a:latin typeface="標楷體" panose="03000509000000000000" pitchFamily="65" charset="-120"/>
                <a:ea typeface="標楷體" panose="03000509000000000000" pitchFamily="65" charset="-120"/>
              </a:endParaRPr>
            </a:p>
            <a:p>
              <a:pPr marL="180975" indent="-180975">
                <a:lnSpc>
                  <a:spcPts val="1600"/>
                </a:lnSpc>
                <a:spcBef>
                  <a:spcPts val="600"/>
                </a:spcBef>
                <a:buFont typeface="Arial" panose="020B0604020202020204" pitchFamily="34" charset="0"/>
                <a:buChar char="•"/>
              </a:pPr>
              <a:r>
                <a:rPr lang="zh-TW" altLang="en-US" sz="1600" b="1" dirty="0" smtClean="0">
                  <a:latin typeface="標楷體" panose="03000509000000000000" pitchFamily="65" charset="-120"/>
                  <a:ea typeface="標楷體" panose="03000509000000000000" pitchFamily="65" charset="-120"/>
                </a:rPr>
                <a:t>協助工程產業開拓市場</a:t>
              </a:r>
              <a:endParaRPr lang="en-US" altLang="zh-TW" sz="1600" b="1" dirty="0" smtClean="0">
                <a:latin typeface="標楷體" panose="03000509000000000000" pitchFamily="65" charset="-120"/>
                <a:ea typeface="標楷體" panose="03000509000000000000" pitchFamily="65" charset="-120"/>
              </a:endParaRPr>
            </a:p>
            <a:p>
              <a:pPr marL="180975" indent="-180975">
                <a:lnSpc>
                  <a:spcPts val="1600"/>
                </a:lnSpc>
                <a:spcBef>
                  <a:spcPts val="600"/>
                </a:spcBef>
                <a:buFont typeface="Arial" panose="020B0604020202020204" pitchFamily="34" charset="0"/>
                <a:buChar char="•"/>
              </a:pPr>
              <a:r>
                <a:rPr lang="zh-TW" altLang="en-US" sz="1600" b="1" dirty="0">
                  <a:latin typeface="標楷體" panose="03000509000000000000" pitchFamily="65" charset="-120"/>
                  <a:ea typeface="標楷體" panose="03000509000000000000" pitchFamily="65" charset="-120"/>
                </a:rPr>
                <a:t>出口藍海新</a:t>
              </a:r>
              <a:r>
                <a:rPr lang="zh-TW" altLang="en-US" sz="1600" b="1" dirty="0" smtClean="0">
                  <a:latin typeface="標楷體" panose="03000509000000000000" pitchFamily="65" charset="-120"/>
                  <a:ea typeface="標楷體" panose="03000509000000000000" pitchFamily="65" charset="-120"/>
                </a:rPr>
                <a:t>策略</a:t>
              </a:r>
              <a:endParaRPr lang="zh-TW" altLang="en-US" sz="1600" b="1" dirty="0"/>
            </a:p>
          </p:txBody>
        </p:sp>
        <p:sp>
          <p:nvSpPr>
            <p:cNvPr id="196" name="文字方塊 195"/>
            <p:cNvSpPr txBox="1"/>
            <p:nvPr/>
          </p:nvSpPr>
          <p:spPr>
            <a:xfrm>
              <a:off x="7454244" y="4089462"/>
              <a:ext cx="1380233" cy="2144177"/>
            </a:xfrm>
            <a:prstGeom prst="rect">
              <a:avLst/>
            </a:prstGeom>
            <a:noFill/>
          </p:spPr>
          <p:txBody>
            <a:bodyPr wrap="square" rtlCol="0">
              <a:spAutoFit/>
            </a:bodyPr>
            <a:lstStyle/>
            <a:p>
              <a:pPr marL="174625" indent="-174625">
                <a:lnSpc>
                  <a:spcPts val="2200"/>
                </a:lnSpc>
                <a:spcBef>
                  <a:spcPts val="600"/>
                </a:spcBef>
                <a:buFont typeface="Arial" panose="020B0604020202020204" pitchFamily="34" charset="0"/>
                <a:buChar char="•"/>
              </a:pPr>
              <a:r>
                <a:rPr lang="zh-TW" altLang="en-US" sz="1600" b="1"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國家氣候變遷調適政策綱領暨行動計畫</a:t>
              </a:r>
            </a:p>
            <a:p>
              <a:pPr marL="174625" indent="-174625">
                <a:lnSpc>
                  <a:spcPts val="2200"/>
                </a:lnSpc>
                <a:spcBef>
                  <a:spcPts val="600"/>
                </a:spcBef>
                <a:buFont typeface="Arial" panose="020B0604020202020204" pitchFamily="34" charset="0"/>
                <a:buChar char="•"/>
              </a:pPr>
              <a:r>
                <a:rPr lang="zh-TW" altLang="en-US" sz="1600" b="1"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國家綠能低碳總行動方案</a:t>
              </a:r>
            </a:p>
          </p:txBody>
        </p:sp>
      </p:grpSp>
      <p:sp>
        <p:nvSpPr>
          <p:cNvPr id="63" name="文字方塊 1"/>
          <p:cNvSpPr txBox="1">
            <a:spLocks noChangeArrowheads="1"/>
          </p:cNvSpPr>
          <p:nvPr/>
        </p:nvSpPr>
        <p:spPr bwMode="auto">
          <a:xfrm>
            <a:off x="75818" y="533634"/>
            <a:ext cx="8465859"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marL="457200" indent="-457200" algn="just" hangingPunct="0">
              <a:lnSpc>
                <a:spcPts val="3600"/>
              </a:lnSpc>
              <a:spcBef>
                <a:spcPts val="600"/>
              </a:spcBef>
              <a:buSzPct val="80000"/>
              <a:buFont typeface="Wingdings" panose="05000000000000000000" pitchFamily="2" charset="2"/>
              <a:buChar char="l"/>
            </a:pP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截至 </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2016 </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年 </a:t>
            </a:r>
            <a:r>
              <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rPr>
              <a:t>4 </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月，計召開 </a:t>
            </a:r>
            <a:r>
              <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rPr>
              <a:t>69 </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次會議</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，討論的重大財經議題包括：人力、產業、出口、國際參與及社會分配等面向（詳附件），已顯現階段性成果。</a:t>
            </a:r>
            <a:endPar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lgn="just" hangingPunct="0">
              <a:lnSpc>
                <a:spcPts val="3600"/>
              </a:lnSpc>
              <a:spcBef>
                <a:spcPts val="600"/>
              </a:spcBef>
              <a:buSzPct val="80000"/>
              <a:buFont typeface="Wingdings" panose="05000000000000000000" pitchFamily="2" charset="2"/>
              <a:buChar char="l"/>
            </a:pP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本報告主要總結歷次會議施政成果，予以綜整說明</a:t>
            </a:r>
            <a:endPar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8" name="Rectangle 2"/>
          <p:cNvSpPr txBox="1">
            <a:spLocks/>
          </p:cNvSpPr>
          <p:nvPr/>
        </p:nvSpPr>
        <p:spPr bwMode="auto">
          <a:xfrm>
            <a:off x="13981" y="0"/>
            <a:ext cx="8425870" cy="64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TW"/>
            </a:defPPr>
            <a:lvl1pPr marL="360000" algn="ctr">
              <a:lnSpc>
                <a:spcPct val="90000"/>
              </a:lnSpc>
              <a:spcBef>
                <a:spcPct val="0"/>
              </a:spcBef>
              <a:tabLst>
                <a:tab pos="2144713" algn="l"/>
              </a:tabLst>
              <a:defRPr kumimoji="1" sz="3200" b="1">
                <a:solidFill>
                  <a:srgbClr val="002060"/>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eaLnBrk="0" hangingPunct="0">
              <a:defRPr kumimoji="1">
                <a:latin typeface="Calibri" pitchFamily="34" charset="0"/>
                <a:ea typeface="新細明體" pitchFamily="18" charset="-120"/>
              </a:defRPr>
            </a:lvl2pPr>
            <a:lvl3pPr marL="1143000" indent="-228600" eaLnBrk="0" hangingPunct="0">
              <a:defRPr kumimoji="1">
                <a:latin typeface="Calibri" pitchFamily="34" charset="0"/>
                <a:ea typeface="新細明體" pitchFamily="18" charset="-120"/>
              </a:defRPr>
            </a:lvl3pPr>
            <a:lvl4pPr marL="1600200" indent="-228600" eaLnBrk="0" hangingPunct="0">
              <a:defRPr kumimoji="1">
                <a:latin typeface="Calibri" pitchFamily="34" charset="0"/>
                <a:ea typeface="新細明體" pitchFamily="18" charset="-120"/>
              </a:defRPr>
            </a:lvl4pPr>
            <a:lvl5pPr marL="2057400" indent="-228600" eaLnBrk="0" hangingPunct="0">
              <a:defRPr kumimoji="1">
                <a:latin typeface="Calibri" pitchFamily="34" charset="0"/>
                <a:ea typeface="新細明體" pitchFamily="18" charset="-120"/>
              </a:defRPr>
            </a:lvl5pPr>
            <a:lvl6pPr marL="2514600" indent="-228600" eaLnBrk="0" fontAlgn="base" hangingPunct="0">
              <a:spcBef>
                <a:spcPct val="0"/>
              </a:spcBef>
              <a:spcAft>
                <a:spcPct val="0"/>
              </a:spcAft>
              <a:defRPr kumimoji="1">
                <a:latin typeface="Calibri" pitchFamily="34" charset="0"/>
                <a:ea typeface="新細明體" pitchFamily="18" charset="-120"/>
              </a:defRPr>
            </a:lvl6pPr>
            <a:lvl7pPr marL="2971800" indent="-228600" eaLnBrk="0" fontAlgn="base" hangingPunct="0">
              <a:spcBef>
                <a:spcPct val="0"/>
              </a:spcBef>
              <a:spcAft>
                <a:spcPct val="0"/>
              </a:spcAft>
              <a:defRPr kumimoji="1">
                <a:latin typeface="Calibri" pitchFamily="34" charset="0"/>
                <a:ea typeface="新細明體" pitchFamily="18" charset="-120"/>
              </a:defRPr>
            </a:lvl7pPr>
            <a:lvl8pPr marL="3429000" indent="-228600" eaLnBrk="0" fontAlgn="base" hangingPunct="0">
              <a:spcBef>
                <a:spcPct val="0"/>
              </a:spcBef>
              <a:spcAft>
                <a:spcPct val="0"/>
              </a:spcAft>
              <a:defRPr kumimoji="1">
                <a:latin typeface="Calibri" pitchFamily="34" charset="0"/>
                <a:ea typeface="新細明體" pitchFamily="18" charset="-120"/>
              </a:defRPr>
            </a:lvl8pPr>
            <a:lvl9pPr marL="3886200" indent="-228600" eaLnBrk="0" fontAlgn="base" hangingPunct="0">
              <a:spcBef>
                <a:spcPct val="0"/>
              </a:spcBef>
              <a:spcAft>
                <a:spcPct val="0"/>
              </a:spcAft>
              <a:defRPr kumimoji="1">
                <a:latin typeface="Calibri" pitchFamily="34" charset="0"/>
                <a:ea typeface="新細明體" pitchFamily="18" charset="-120"/>
              </a:defRPr>
            </a:lvl9pPr>
          </a:lstStyle>
          <a:p>
            <a:r>
              <a:rPr lang="zh-TW" altLang="en-US" dirty="0" smtClean="0">
                <a:solidFill>
                  <a:schemeClr val="tx1"/>
                </a:solidFill>
              </a:rPr>
              <a:t>参、財經月報討論議題</a:t>
            </a:r>
            <a:r>
              <a:rPr lang="en-US" altLang="zh-TW" dirty="0" smtClean="0">
                <a:solidFill>
                  <a:schemeClr val="tx1"/>
                </a:solidFill>
              </a:rPr>
              <a:t>(2/2)</a:t>
            </a:r>
            <a:endParaRPr lang="zh-TW" altLang="en-US" sz="2800" dirty="0">
              <a:solidFill>
                <a:schemeClr val="tx1"/>
              </a:solidFill>
            </a:endParaRPr>
          </a:p>
        </p:txBody>
      </p:sp>
    </p:spTree>
    <p:extLst>
      <p:ext uri="{BB962C8B-B14F-4D97-AF65-F5344CB8AC3E}">
        <p14:creationId xmlns:p14="http://schemas.microsoft.com/office/powerpoint/2010/main" val="150328383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25551</TotalTime>
  <Words>4200</Words>
  <Application>Microsoft Office PowerPoint</Application>
  <PresentationFormat>如螢幕大小 (4:3)</PresentationFormat>
  <Paragraphs>244</Paragraphs>
  <Slides>31</Slides>
  <Notes>7</Notes>
  <HiddenSlides>0</HiddenSlides>
  <MMClips>0</MMClips>
  <ScaleCrop>false</ScaleCrop>
  <HeadingPairs>
    <vt:vector size="6" baseType="variant">
      <vt:variant>
        <vt:lpstr>佈景主題</vt:lpstr>
      </vt:variant>
      <vt:variant>
        <vt:i4>3</vt:i4>
      </vt:variant>
      <vt:variant>
        <vt:lpstr>內嵌 OLE 伺服程式</vt:lpstr>
      </vt:variant>
      <vt:variant>
        <vt:i4>1</vt:i4>
      </vt:variant>
      <vt:variant>
        <vt:lpstr>投影片標題</vt:lpstr>
      </vt:variant>
      <vt:variant>
        <vt:i4>31</vt:i4>
      </vt:variant>
    </vt:vector>
  </HeadingPairs>
  <TitlesOfParts>
    <vt:vector size="35" baseType="lpstr">
      <vt:lpstr>1_Office 佈景主題</vt:lpstr>
      <vt:lpstr>自訂設計</vt:lpstr>
      <vt:lpstr>2_Office 佈景主題</vt:lpstr>
      <vt:lpstr>文件</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Yiting Yeh</dc:creator>
  <cp:lastModifiedBy>user</cp:lastModifiedBy>
  <cp:revision>2508</cp:revision>
  <cp:lastPrinted>2016-05-12T01:37:26Z</cp:lastPrinted>
  <dcterms:created xsi:type="dcterms:W3CDTF">2013-09-03T05:44:19Z</dcterms:created>
  <dcterms:modified xsi:type="dcterms:W3CDTF">2016-05-16T01:38:36Z</dcterms:modified>
</cp:coreProperties>
</file>