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57" r:id="rId4"/>
    <p:sldId id="302" r:id="rId5"/>
    <p:sldId id="272" r:id="rId6"/>
    <p:sldId id="271" r:id="rId7"/>
    <p:sldId id="310" r:id="rId8"/>
    <p:sldId id="311" r:id="rId9"/>
    <p:sldId id="275" r:id="rId10"/>
    <p:sldId id="321" r:id="rId11"/>
    <p:sldId id="322" r:id="rId12"/>
    <p:sldId id="323" r:id="rId13"/>
    <p:sldId id="309" r:id="rId14"/>
    <p:sldId id="319" r:id="rId15"/>
    <p:sldId id="313" r:id="rId1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434343"/>
    <a:srgbClr val="1C1C1C"/>
    <a:srgbClr val="F7C42C"/>
    <a:srgbClr val="7DB9FF"/>
    <a:srgbClr val="EFBB24"/>
    <a:srgbClr val="E9CD4C"/>
    <a:srgbClr val="E79460"/>
    <a:srgbClr val="FFC408"/>
    <a:srgbClr val="86C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0011" autoAdjust="0"/>
  </p:normalViewPr>
  <p:slideViewPr>
    <p:cSldViewPr>
      <p:cViewPr>
        <p:scale>
          <a:sx n="75" d="100"/>
          <a:sy n="75" d="100"/>
        </p:scale>
        <p:origin x="-1445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交易金額</c:v>
                </c:pt>
              </c:strCache>
            </c:strRef>
          </c:tx>
          <c:spPr>
            <a:solidFill>
              <a:srgbClr val="33A6B8">
                <a:alpha val="94902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148</a:t>
                    </a:r>
                    <a:r>
                      <a:rPr lang="zh-TW" altLang="en-US" sz="1400" dirty="0" smtClean="0"/>
                      <a:t>億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478</a:t>
                    </a:r>
                    <a:r>
                      <a:rPr lang="zh-TW" altLang="zh-TW" sz="1400" b="1" i="0" u="none" strike="noStrike" baseline="0" smtClean="0">
                        <a:effectLst/>
                      </a:rPr>
                      <a:t>億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6067685764998E-16"/>
                  <c:y val="-1.3084366345773441E-2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altLang="en-US" sz="2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en-US" dirty="0" smtClean="0"/>
                      <a:t>443</a:t>
                    </a:r>
                    <a:r>
                      <a:rPr lang="zh-TW" altLang="zh-TW" sz="1400" b="1" i="0" u="none" strike="noStrike" baseline="0" dirty="0" smtClean="0">
                        <a:effectLst/>
                      </a:rPr>
                      <a:t>億</a:t>
                    </a:r>
                    <a:endParaRPr lang="en-US" alt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148</c:v>
                </c:pt>
                <c:pt idx="1">
                  <c:v>478</c:v>
                </c:pt>
                <c:pt idx="2">
                  <c:v>443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411904"/>
        <c:axId val="135934464"/>
      </c:barChart>
      <c:catAx>
        <c:axId val="1324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0"/>
            </a:pPr>
            <a:endParaRPr lang="zh-TW"/>
          </a:p>
        </c:txPr>
        <c:crossAx val="135934464"/>
        <c:crosses val="autoZero"/>
        <c:auto val="1"/>
        <c:lblAlgn val="ctr"/>
        <c:lblOffset val="100"/>
        <c:noMultiLvlLbl val="0"/>
      </c:catAx>
      <c:valAx>
        <c:axId val="135934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41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DC666-40C4-4899-9991-0F30549ECBE8}" type="datetimeFigureOut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79584-AB54-4E0B-B640-F6AF791030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https://www.storm.mg/article/1236310?srcid=7777772e73746f726d2e6d675f65613332303633396636663338623066_1565679953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79584-AB54-4E0B-B640-F6AF7910305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17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79584-AB54-4E0B-B640-F6AF7910305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4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期間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交易金額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(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新臺幣億元</a:t>
            </a: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)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交易筆數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(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萬筆</a:t>
            </a: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)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106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年全年度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00" dirty="0" smtClean="0">
                <a:solidFill>
                  <a:srgbClr val="000000"/>
                </a:solidFill>
                <a:effectLst/>
                <a:latin typeface="+mn-lt"/>
              </a:rPr>
              <a:t>148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00" dirty="0" smtClean="0">
                <a:solidFill>
                  <a:srgbClr val="000000"/>
                </a:solidFill>
                <a:effectLst/>
                <a:latin typeface="+mn-lt"/>
              </a:rPr>
              <a:t>2,639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107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年全年度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00" dirty="0" smtClean="0">
                <a:solidFill>
                  <a:srgbClr val="000000"/>
                </a:solidFill>
                <a:effectLst/>
                <a:latin typeface="+mn-lt"/>
              </a:rPr>
              <a:t>478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00" dirty="0" smtClean="0">
                <a:solidFill>
                  <a:srgbClr val="000000"/>
                </a:solidFill>
                <a:effectLst/>
                <a:latin typeface="+mn-lt"/>
              </a:rPr>
              <a:t>8,412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107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年</a:t>
            </a: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1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至</a:t>
            </a: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6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月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00" dirty="0" smtClean="0">
                <a:solidFill>
                  <a:srgbClr val="000000"/>
                </a:solidFill>
                <a:effectLst/>
                <a:latin typeface="+mn-lt"/>
              </a:rPr>
              <a:t>189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00" dirty="0" smtClean="0">
                <a:solidFill>
                  <a:srgbClr val="000000"/>
                </a:solidFill>
                <a:effectLst/>
                <a:latin typeface="+mn-lt"/>
              </a:rPr>
              <a:t>3,331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108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年</a:t>
            </a: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1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至</a:t>
            </a:r>
            <a:r>
              <a:rPr lang="en-US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6</a:t>
            </a:r>
            <a:r>
              <a:rPr lang="zh-TW" altLang="zh-TW" sz="1200" b="1" i="0" u="none" strike="noStrike" kern="100" dirty="0" smtClean="0">
                <a:solidFill>
                  <a:srgbClr val="FFFFFF"/>
                </a:solidFill>
                <a:effectLst/>
                <a:latin typeface="+mn-lt"/>
              </a:rPr>
              <a:t>月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00" dirty="0" smtClean="0">
                <a:solidFill>
                  <a:srgbClr val="000000"/>
                </a:solidFill>
                <a:effectLst/>
                <a:latin typeface="+mn-lt"/>
              </a:rPr>
              <a:t>443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00" dirty="0" smtClean="0">
                <a:solidFill>
                  <a:srgbClr val="000000"/>
                </a:solidFill>
                <a:effectLst/>
                <a:latin typeface="+mn-lt"/>
              </a:rPr>
              <a:t>6,939</a:t>
            </a:r>
            <a:endParaRPr lang="zh-TW" altLang="zh-TW" sz="1400" b="0" i="0" u="none" strike="noStrike" dirty="0" smtClean="0">
              <a:effectLst/>
              <a:latin typeface="Arial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79584-AB54-4E0B-B640-F6AF7910305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55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79584-AB54-4E0B-B640-F6AF7910305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46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A79A-6AFB-4B1D-9BD0-A39E281B5768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5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440-B4F8-45DF-B96D-D456CD7F8F70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74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2AB9-E7E8-456E-902A-F94C0299F963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68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8D1D-B48D-49EB-8061-975FC07991F1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2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981-21B7-4B09-B909-953FA82CDF6A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61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B9A1-B808-4431-A3D0-ED635E384D94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07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543-25DF-4F5D-A5C3-E29F9D455483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4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DC-594B-4075-8DF0-BEA9584F67C0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7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6B64-EC83-47D5-B87A-0AC6DEBC1931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6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78A9-C58C-4BAF-BE82-F5096B590F50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74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7E84-B692-445F-B724-183BC1D1DD58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0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ED77-F97B-4700-B9AC-96FF4F8172B6}" type="datetime1">
              <a:rPr lang="zh-TW" altLang="en-US" smtClean="0"/>
              <a:t>2019/8/14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D5E3-4F2C-4CE6-806C-1138AF9D4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95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microsoft.com/office/2007/relationships/hdphoto" Target="../media/hdphoto5.wdp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9144000" cy="4320480"/>
          </a:xfrm>
          <a:prstGeom prst="rect">
            <a:avLst/>
          </a:prstGeom>
          <a:solidFill>
            <a:srgbClr val="7B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705645" y="1844824"/>
            <a:ext cx="5732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</a:t>
            </a: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</a:t>
            </a:r>
            <a:r>
              <a:rPr lang="zh-TW" altLang="en-US" sz="4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普及</a:t>
            </a:r>
            <a:endParaRPr lang="en-US" altLang="zh-TW" sz="48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進度</a:t>
            </a:r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與成果</a:t>
            </a:r>
            <a:endParaRPr lang="en-US" altLang="zh-TW" sz="40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35696" y="5422552"/>
            <a:ext cx="60794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國家發展委員會  綜整</a:t>
            </a:r>
            <a:endParaRPr lang="en-US" altLang="zh-TW" sz="28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</a:t>
            </a:r>
            <a:r>
              <a:rPr lang="en-US" altLang="zh-TW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產業發展處 詹處長方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</a:t>
            </a:r>
            <a:endParaRPr lang="en-US" altLang="zh-TW" sz="28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2019.8.15</a:t>
            </a:r>
            <a:endParaRPr lang="zh-TW" altLang="en-US" sz="2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11" name="Picture 8" descr="ãæè²é¨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29687"/>
            <a:ext cx="720001" cy="7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ãåç¼æ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08194"/>
            <a:ext cx="583118" cy="5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ãè¡ç¦é¨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27" y="3669365"/>
            <a:ext cx="720001" cy="7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ãç¶æ¿é¨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00" y="3780582"/>
            <a:ext cx="654897" cy="4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ãéç®¡æ logo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709123"/>
            <a:ext cx="705136" cy="5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ãä¸­å¤®éè¡ logo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16" y="3688466"/>
            <a:ext cx="639712" cy="6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ãè²¡æ¿é¨ logoã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69365"/>
            <a:ext cx="657860" cy="6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ãäº¤éé¨ logo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48" y="3638255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ãéè¼æ logoãçåçæå°çµæ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71" y="4440727"/>
            <a:ext cx="735413" cy="7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ãæå®® logoãçåçæå°çµæ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35" y="4485679"/>
            <a:ext cx="691334" cy="6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ãéå³æ logoãçåçæå°çµæ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92" y="4458353"/>
            <a:ext cx="698317" cy="6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19" descr="ãè¾²å§æ logoãçåçæå°çµæ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31" y="4500676"/>
            <a:ext cx="829996" cy="6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9" name="Picture 21" descr="ãå§æ¿é¨ logoãçåçæå°çµæ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51" y="4468554"/>
            <a:ext cx="638984" cy="6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OC Ministry of Culture Logo.sv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96"/>
          <a:stretch/>
        </p:blipFill>
        <p:spPr bwMode="auto">
          <a:xfrm>
            <a:off x="3840561" y="4515235"/>
            <a:ext cx="679342" cy="6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ä¸»è¨ç¸½è LOGOãçåçæå°çµæ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15235"/>
            <a:ext cx="705370" cy="6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048672" y="232213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3664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次院會</a:t>
            </a:r>
          </a:p>
        </p:txBody>
      </p:sp>
    </p:spTree>
    <p:extLst>
      <p:ext uri="{BB962C8B-B14F-4D97-AF65-F5344CB8AC3E}">
        <p14:creationId xmlns:p14="http://schemas.microsoft.com/office/powerpoint/2010/main" val="36290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ãæ¤å è¡åæ¯ä»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-373" r="39764" b="373"/>
          <a:stretch/>
        </p:blipFill>
        <p:spPr bwMode="auto">
          <a:xfrm>
            <a:off x="950678" y="2336064"/>
            <a:ext cx="3256438" cy="21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ååè£¡å¯è½æé»è©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62"/>
          <a:stretch/>
        </p:blipFill>
        <p:spPr bwMode="auto">
          <a:xfrm>
            <a:off x="4891112" y="2339080"/>
            <a:ext cx="3256439" cy="21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8057" y="404664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財政措施 嘉惠大眾</a:t>
            </a:r>
          </a:p>
        </p:txBody>
      </p:sp>
      <p:sp>
        <p:nvSpPr>
          <p:cNvPr id="7" name="矩形 6"/>
          <p:cNvSpPr/>
          <p:nvPr/>
        </p:nvSpPr>
        <p:spPr>
          <a:xfrm>
            <a:off x="4860032" y="1609636"/>
            <a:ext cx="3246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雲端發票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66756" y="160963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支付租稅優惠</a:t>
            </a:r>
          </a:p>
        </p:txBody>
      </p:sp>
      <p:sp>
        <p:nvSpPr>
          <p:cNvPr id="3" name="矩形 2"/>
          <p:cNvSpPr/>
          <p:nvPr/>
        </p:nvSpPr>
        <p:spPr>
          <a:xfrm>
            <a:off x="4891112" y="4532387"/>
            <a:ext cx="3256439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2.45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專屬獎金</a:t>
            </a:r>
            <a:endParaRPr lang="en-US" altLang="zh-TW" sz="16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0000"/>
              </a:lnSpc>
              <a:buClr>
                <a:srgbClr val="4BACC6">
                  <a:lumMod val="60000"/>
                  <a:lumOff val="40000"/>
                </a:srgbClr>
              </a:buClr>
              <a:buFont typeface="Wingdings" panose="05000000000000000000" pitchFamily="2" charset="2"/>
              <a:buChar char="n"/>
            </a:pP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(15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千組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(40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萬組</a:t>
            </a:r>
            <a:r>
              <a:rPr lang="en-US" altLang="zh-TW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/>
                <a:ea typeface="微軟正黑體"/>
              </a:rPr>
              <a:t>*</a:t>
            </a:r>
            <a:endParaRPr lang="en-US" altLang="zh-TW" sz="17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0000"/>
              </a:lnSpc>
              <a:buClr>
                <a:srgbClr val="4BACC6">
                  <a:lumMod val="60000"/>
                  <a:lumOff val="40000"/>
                </a:srgbClr>
              </a:buClr>
              <a:buFont typeface="Wingdings" panose="05000000000000000000" pitchFamily="2" charset="2"/>
              <a:buChar char="n"/>
            </a:pP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自本政策執行後，申請人次增加逾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350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</a:p>
        </p:txBody>
      </p:sp>
      <p:sp>
        <p:nvSpPr>
          <p:cNvPr id="13" name="矩形 12"/>
          <p:cNvSpPr/>
          <p:nvPr/>
        </p:nvSpPr>
        <p:spPr>
          <a:xfrm>
            <a:off x="827585" y="4532387"/>
            <a:ext cx="403244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4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營業稅</a:t>
            </a:r>
            <a:endParaRPr lang="en-US" altLang="zh-TW" sz="16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0000"/>
              </a:lnSpc>
              <a:buClr>
                <a:srgbClr val="F79646">
                  <a:lumMod val="60000"/>
                  <a:lumOff val="40000"/>
                </a:srgbClr>
              </a:buClr>
              <a:buFont typeface="Wingdings" panose="05000000000000000000" pitchFamily="2" charset="2"/>
              <a:buChar char="n"/>
            </a:pP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小規模營業人可申請適用，月銷售額逾</a:t>
            </a:r>
            <a:r>
              <a:rPr lang="en-US" altLang="zh-TW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萬仍按</a:t>
            </a:r>
            <a:r>
              <a:rPr lang="en-US" altLang="zh-TW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1%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課徵</a:t>
            </a: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營業稅</a:t>
            </a:r>
            <a:endParaRPr lang="en-US" altLang="zh-TW" sz="17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0000"/>
              </a:lnSpc>
              <a:buClr>
                <a:srgbClr val="F79646">
                  <a:lumMod val="60000"/>
                  <a:lumOff val="40000"/>
                </a:srgbClr>
              </a:buClr>
              <a:buFont typeface="Wingdings" panose="05000000000000000000" pitchFamily="2" charset="2"/>
              <a:buChar char="n"/>
            </a:pP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zh-TW" alt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</a:t>
            </a:r>
            <a:r>
              <a:rPr lang="en-US" altLang="zh-TW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日，已核准</a:t>
            </a:r>
            <a:r>
              <a:rPr lang="en-US" altLang="zh-TW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3,164</a:t>
            </a:r>
            <a:r>
              <a:rPr lang="zh-TW" alt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zh-TW" altLang="en-US" sz="17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2765349" y="2460199"/>
            <a:ext cx="1878659" cy="936104"/>
          </a:xfrm>
          <a:prstGeom prst="wedgeRect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zh-TW" altLang="en-US" sz="1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規劃延長施行期限</a:t>
            </a:r>
            <a:endParaRPr lang="en-US" altLang="zh-TW" sz="16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     </a:t>
            </a:r>
            <a:r>
              <a:rPr lang="zh-TW" altLang="en-US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endParaRPr lang="zh-TW" altLang="en-US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713820" y="2984136"/>
            <a:ext cx="216024" cy="2460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" name="文字方塊 1"/>
          <p:cNvSpPr txBox="1"/>
          <p:nvPr/>
        </p:nvSpPr>
        <p:spPr>
          <a:xfrm>
            <a:off x="5148064" y="638132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期增開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元專屬獎金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427" y="6475001"/>
            <a:ext cx="40405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圖片來源：知能服務平台、財政資訊</a:t>
            </a:r>
            <a:r>
              <a:rPr lang="zh-TW" altLang="en-US" sz="1200" dirty="0" smtClean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zh-TW" altLang="en-US" sz="1200" dirty="0">
              <a:solidFill>
                <a:prstClr val="white">
                  <a:lumMod val="6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地方政府 </a:t>
            </a:r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響應</a:t>
            </a:r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推廣</a:t>
            </a:r>
            <a:endParaRPr lang="zh-TW" altLang="en-US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8686801" y="6768752"/>
            <a:ext cx="4572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6F61A8-7502-4965-B5E0-4EA75C5A985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492086" y="2160238"/>
            <a:ext cx="2880191" cy="4408907"/>
            <a:chOff x="3094118" y="2179603"/>
            <a:chExt cx="3096421" cy="454012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1"/>
            <a:stretch/>
          </p:blipFill>
          <p:spPr>
            <a:xfrm>
              <a:off x="3094118" y="2179603"/>
              <a:ext cx="3096421" cy="454012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10348" y="4168949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128EC0"/>
                  </a:solidFill>
                  <a:latin typeface="微軟正黑體" pitchFamily="34" charset="-120"/>
                  <a:ea typeface="微軟正黑體" pitchFamily="34" charset="-120"/>
                </a:rPr>
                <a:t>雲林縣 </a:t>
              </a:r>
              <a:endParaRPr lang="en-US" altLang="zh-TW" sz="1600" b="1" dirty="0">
                <a:solidFill>
                  <a:srgbClr val="128E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094390" y="4528989"/>
              <a:ext cx="11480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128EC0"/>
                  </a:solidFill>
                  <a:latin typeface="微軟正黑體" pitchFamily="34" charset="-120"/>
                  <a:ea typeface="微軟正黑體" pitchFamily="34" charset="-120"/>
                </a:rPr>
                <a:t>嘉義縣</a:t>
              </a:r>
              <a:r>
                <a:rPr lang="en-US" altLang="zh-TW" sz="1600" b="1" dirty="0" smtClean="0">
                  <a:solidFill>
                    <a:srgbClr val="128EC0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b="1" dirty="0" smtClean="0">
                  <a:solidFill>
                    <a:srgbClr val="128EC0"/>
                  </a:solidFill>
                  <a:latin typeface="微軟正黑體" pitchFamily="34" charset="-120"/>
                  <a:ea typeface="微軟正黑體" pitchFamily="34" charset="-120"/>
                </a:rPr>
                <a:t>市 </a:t>
              </a:r>
              <a:endParaRPr lang="en-US" altLang="zh-TW" sz="1600" b="1" dirty="0">
                <a:solidFill>
                  <a:srgbClr val="128E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340040" y="4886229"/>
              <a:ext cx="8515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128EC0"/>
                  </a:solidFill>
                  <a:latin typeface="微軟正黑體" pitchFamily="34" charset="-120"/>
                  <a:ea typeface="微軟正黑體" pitchFamily="34" charset="-120"/>
                </a:rPr>
                <a:t>台南</a:t>
              </a:r>
              <a:r>
                <a:rPr lang="zh-TW" altLang="en-US" sz="1600" b="1" dirty="0" smtClean="0">
                  <a:solidFill>
                    <a:srgbClr val="128EC0"/>
                  </a:solidFill>
                  <a:latin typeface="微軟正黑體" pitchFamily="34" charset="-120"/>
                  <a:ea typeface="微軟正黑體" pitchFamily="34" charset="-120"/>
                </a:rPr>
                <a:t>市 </a:t>
              </a:r>
              <a:endParaRPr lang="en-US" altLang="zh-TW" sz="1600" b="1" dirty="0">
                <a:solidFill>
                  <a:srgbClr val="128E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55106" y="2703548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TW" altLang="en-US" sz="1600" b="1" dirty="0" smtClean="0">
                  <a:solidFill>
                    <a:srgbClr val="0CA413"/>
                  </a:solidFill>
                  <a:latin typeface="微軟正黑體" pitchFamily="34" charset="-120"/>
                  <a:ea typeface="微軟正黑體" pitchFamily="34" charset="-120"/>
                </a:rPr>
                <a:t>桃園市 </a:t>
              </a:r>
              <a:endParaRPr lang="en-US" altLang="zh-TW" sz="1600" b="1" dirty="0">
                <a:solidFill>
                  <a:srgbClr val="0CA413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525153" y="5137382"/>
              <a:ext cx="8515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台東縣 </a:t>
              </a:r>
              <a:endParaRPr lang="en-US" altLang="zh-TW" sz="1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046865" y="3936990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6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花蓮縣 </a:t>
            </a:r>
            <a:endParaRPr lang="en-US" altLang="zh-TW" sz="16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63534" y="5182470"/>
            <a:ext cx="851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高雄</a:t>
            </a:r>
            <a:r>
              <a:rPr lang="zh-TW" altLang="en-US" sz="16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市 </a:t>
            </a:r>
            <a:endParaRPr lang="en-US" altLang="zh-TW" sz="16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64088" y="2514382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台北市 </a:t>
            </a:r>
            <a:endParaRPr lang="en-US" altLang="zh-TW" sz="16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172583" y="3503129"/>
            <a:ext cx="851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台中市 </a:t>
            </a:r>
            <a:endParaRPr lang="en-US" altLang="zh-TW" sz="1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03648" y="2535111"/>
            <a:ext cx="2441694" cy="79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</a:pP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行動市民</a:t>
            </a:r>
            <a:r>
              <a:rPr lang="zh-TW" altLang="en-US" sz="24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endParaRPr lang="en-US" altLang="zh-TW" sz="24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桃園市民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卡智能生活體驗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06251" y="2348880"/>
            <a:ext cx="2111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智慧支付平臺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PAY.TAIPEI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6498" y="3533529"/>
            <a:ext cx="2101163" cy="75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</a:pP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行動智慧商圈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台中生活便利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</a:t>
            </a:r>
          </a:p>
        </p:txBody>
      </p:sp>
      <p:sp>
        <p:nvSpPr>
          <p:cNvPr id="42" name="矩形 41"/>
          <p:cNvSpPr/>
          <p:nvPr/>
        </p:nvSpPr>
        <p:spPr>
          <a:xfrm>
            <a:off x="827584" y="466533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行動校園生活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雲嘉嘉南無現金大學城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64325" y="5752924"/>
            <a:ext cx="30636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</a:t>
            </a:r>
            <a:r>
              <a:rPr lang="en-US" altLang="zh-TW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高捷全面支援行動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  <a:endParaRPr lang="en-US" altLang="zh-TW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試辦公車使用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支付車資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576270" y="3803724"/>
            <a:ext cx="2166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智慧觀光夜市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花蓮東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大門夜市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E-pay</a:t>
            </a:r>
          </a:p>
        </p:txBody>
      </p:sp>
      <p:sp>
        <p:nvSpPr>
          <p:cNvPr id="45" name="矩形 44"/>
          <p:cNvSpPr/>
          <p:nvPr/>
        </p:nvSpPr>
        <p:spPr>
          <a:xfrm>
            <a:off x="5580112" y="5229200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</a:t>
            </a:r>
            <a:r>
              <a:rPr lang="en-US" altLang="zh-TW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虛擬點數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TTPush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台東金幣</a:t>
            </a:r>
          </a:p>
        </p:txBody>
      </p:sp>
      <p:sp>
        <p:nvSpPr>
          <p:cNvPr id="46" name="矩形 45"/>
          <p:cNvSpPr/>
          <p:nvPr/>
        </p:nvSpPr>
        <p:spPr>
          <a:xfrm>
            <a:off x="3548787" y="1505892"/>
            <a:ext cx="2031325" cy="79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</a:pP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多元支付整合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</a:pP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</a:t>
            </a:r>
          </a:p>
        </p:txBody>
      </p:sp>
      <p:sp>
        <p:nvSpPr>
          <p:cNvPr id="47" name="矩形 46"/>
          <p:cNvSpPr/>
          <p:nvPr/>
        </p:nvSpPr>
        <p:spPr>
          <a:xfrm>
            <a:off x="4768662" y="2330486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新北市 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cmchang\Downloads\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3285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mchang\Downloads\st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476674" cy="4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mchang\Downloads\smartphone (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88" y="5117406"/>
            <a:ext cx="471834" cy="4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mchang\Downloads\smartphone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33256"/>
            <a:ext cx="489722" cy="4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mchang\Downloads\blackboar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0" y="4436837"/>
            <a:ext cx="542303" cy="5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mchang\Downloads\advertis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52142" cy="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mchang\Downloads\online-payment (6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99" y="2420888"/>
            <a:ext cx="482973" cy="4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mchang\Downloads\integra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523718" cy="5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mchang\Downloads\chart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37"/>
          <a:stretch/>
        </p:blipFill>
        <p:spPr bwMode="auto">
          <a:xfrm>
            <a:off x="467544" y="1124744"/>
            <a:ext cx="4446240" cy="48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323" y="404664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</a:t>
            </a:r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普及率快速提高</a:t>
            </a:r>
            <a:endParaRPr lang="zh-TW" altLang="en-US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27376" y="3356992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rgbClr val="FF0000"/>
                </a:solidFill>
              </a:rPr>
              <a:t>50.3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%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0507" y="21345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突破</a:t>
            </a:r>
            <a:r>
              <a:rPr lang="en-US" altLang="zh-TW" sz="3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成了</a:t>
            </a:r>
            <a:r>
              <a:rPr lang="en-US" altLang="zh-TW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en-US" altLang="zh-TW" sz="36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50" name="Picture 6" descr="ãmega phone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" b="100000" l="0" r="96207">
                        <a14:foregroundMark x1="62069" y1="18448" x2="62069" y2="18448"/>
                        <a14:foregroundMark x1="74655" y1="19655" x2="74655" y2="19655"/>
                        <a14:foregroundMark x1="81897" y1="25345" x2="81897" y2="25345"/>
                        <a14:foregroundMark x1="83793" y1="35517" x2="83793" y2="35517"/>
                        <a14:foregroundMark x1="84310" y1="45690" x2="84310" y2="45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1438419" cy="143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3" descr="C:\Users\cmchang\Downloads\chart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5" t="10087" b="5037"/>
          <a:stretch/>
        </p:blipFill>
        <p:spPr bwMode="auto">
          <a:xfrm>
            <a:off x="6876256" y="1676400"/>
            <a:ext cx="1776288" cy="43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4932040" y="48499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持續努力</a:t>
            </a:r>
            <a:endParaRPr lang="zh-TW" alt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6807200" y="2898212"/>
            <a:ext cx="156999" cy="31476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手繪多邊形 22"/>
          <p:cNvSpPr/>
          <p:nvPr/>
        </p:nvSpPr>
        <p:spPr>
          <a:xfrm>
            <a:off x="4897120" y="3207008"/>
            <a:ext cx="1910080" cy="1402080"/>
          </a:xfrm>
          <a:custGeom>
            <a:avLst/>
            <a:gdLst>
              <a:gd name="connsiteX0" fmla="*/ 0 w 1910080"/>
              <a:gd name="connsiteY0" fmla="*/ 1402080 h 1402080"/>
              <a:gd name="connsiteX1" fmla="*/ 1117600 w 1910080"/>
              <a:gd name="connsiteY1" fmla="*/ 1076960 h 1402080"/>
              <a:gd name="connsiteX2" fmla="*/ 1910080 w 1910080"/>
              <a:gd name="connsiteY2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080" h="1402080">
                <a:moveTo>
                  <a:pt x="0" y="1402080"/>
                </a:moveTo>
                <a:cubicBezTo>
                  <a:pt x="399626" y="1356360"/>
                  <a:pt x="799253" y="1310640"/>
                  <a:pt x="1117600" y="1076960"/>
                </a:cubicBezTo>
                <a:cubicBezTo>
                  <a:pt x="1435947" y="843280"/>
                  <a:pt x="1673013" y="421640"/>
                  <a:pt x="1910080" y="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6075574"/>
            <a:ext cx="8064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行動支付普及率</a:t>
            </a:r>
            <a:r>
              <a:rPr lang="zh-TW" altLang="en-US" sz="140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當年度</a:t>
            </a:r>
            <a:r>
              <a:rPr lang="zh-TW" altLang="en-US" sz="140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用過行動支付</a:t>
            </a:r>
            <a:r>
              <a:rPr lang="zh-TW" altLang="en-US" sz="140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en-US" altLang="zh-TW" sz="140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智慧行動載具持有者</a:t>
            </a:r>
            <a:r>
              <a:rPr lang="zh-TW" altLang="en-US" sz="140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endParaRPr lang="zh-TW" altLang="en-US" sz="1400" dirty="0">
              <a:solidFill>
                <a:prstClr val="white">
                  <a:lumMod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行動支付定義：用智慧型裝置透過掃碼或</a:t>
            </a:r>
            <a:r>
              <a:rPr lang="en-US" altLang="zh-TW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NFC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等傳輸技術，及密碼或生物特徵等驗證方式</a:t>
            </a:r>
            <a:r>
              <a:rPr lang="zh-TW" altLang="en-US" sz="140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實質</a:t>
            </a:r>
            <a:r>
              <a:rPr lang="zh-TW" altLang="en-US" sz="140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交易取得</a:t>
            </a:r>
            <a:r>
              <a:rPr lang="zh-TW" altLang="en-US" sz="1400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商品或使用服務的支付方式</a:t>
            </a:r>
          </a:p>
        </p:txBody>
      </p:sp>
    </p:spTree>
    <p:extLst>
      <p:ext uri="{BB962C8B-B14F-4D97-AF65-F5344CB8AC3E}">
        <p14:creationId xmlns:p14="http://schemas.microsoft.com/office/powerpoint/2010/main" val="30244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36296" y="2493652"/>
            <a:ext cx="1080120" cy="3336764"/>
          </a:xfrm>
          <a:prstGeom prst="rect">
            <a:avLst/>
          </a:prstGeom>
          <a:solidFill>
            <a:srgbClr val="B5443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323" y="404664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行動</a:t>
            </a:r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支付交易金額大幅增加</a:t>
            </a:r>
            <a:endParaRPr lang="zh-TW" altLang="en-US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3842851211"/>
              </p:ext>
            </p:extLst>
          </p:nvPr>
        </p:nvGraphicFramePr>
        <p:xfrm>
          <a:off x="323528" y="3397448"/>
          <a:ext cx="8496944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100850" y="194325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</a:rPr>
              <a:t>1,000</a:t>
            </a:r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51720" y="3266981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2398730" y="3861048"/>
            <a:ext cx="1381182" cy="79034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7596336" y="3861048"/>
            <a:ext cx="987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496" y="6525344"/>
            <a:ext cx="4294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管會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不含第三方支付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2019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年預估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值：國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發會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11560" y="189708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 </a:t>
            </a:r>
            <a:r>
              <a:rPr lang="en-US" altLang="zh-TW" sz="1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新臺幣</a:t>
            </a: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5004048" y="2020809"/>
            <a:ext cx="1871996" cy="945686"/>
          </a:xfrm>
          <a:prstGeom prst="wedgeRoundRectCallout">
            <a:avLst>
              <a:gd name="adj1" fmla="val 60069"/>
              <a:gd name="adj2" fmla="val 4082"/>
              <a:gd name="adj3" fmla="val 16667"/>
            </a:avLst>
          </a:prstGeom>
          <a:solidFill>
            <a:srgbClr val="FFC4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今年</a:t>
            </a:r>
            <a:endParaRPr lang="en-US" altLang="zh-TW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可望突破</a:t>
            </a:r>
            <a:r>
              <a:rPr lang="zh-TW" altLang="en-US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千億</a:t>
            </a:r>
            <a:endParaRPr lang="zh-TW" altLang="en-US" sz="1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82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3000"/>
                    </a14:imgEffect>
                    <a14:imgEffect>
                      <a14:brightnessContrast bright="24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" y="3457575"/>
            <a:ext cx="85820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323" y="404664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結  語</a:t>
            </a:r>
          </a:p>
        </p:txBody>
      </p:sp>
      <p:sp>
        <p:nvSpPr>
          <p:cNvPr id="8" name="矩形 7"/>
          <p:cNvSpPr/>
          <p:nvPr/>
        </p:nvSpPr>
        <p:spPr>
          <a:xfrm>
            <a:off x="683568" y="1988840"/>
            <a:ext cx="7900779" cy="357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40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部會已全面動</a:t>
            </a:r>
            <a:r>
              <a:rPr lang="zh-TW" altLang="en-US" sz="24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起來，民間業者也共襄盛舉，後續應 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政策行銷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zh-TW" altLang="en-US" sz="24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，提高民眾使用率</a:t>
            </a:r>
            <a:endParaRPr lang="en-US" altLang="zh-TW" sz="2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4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/>
                <a:ea typeface="微軟正黑體"/>
              </a:rPr>
              <a:t>「電子支付機構管理條例」</a:t>
            </a:r>
            <a:r>
              <a:rPr lang="zh-TW" altLang="en-US" sz="2400" dirty="0" smtClean="0">
                <a:solidFill>
                  <a:srgbClr val="323232"/>
                </a:solidFill>
                <a:latin typeface="微軟正黑體"/>
                <a:ea typeface="微軟正黑體"/>
              </a:rPr>
              <a:t>將整合多元支付工具，對於業者、民眾有相當助益，可望促進行動支付大幅成長</a:t>
            </a:r>
            <a:endParaRPr lang="en-US" altLang="zh-TW" sz="2400" dirty="0" smtClean="0">
              <a:solidFill>
                <a:srgbClr val="323232"/>
              </a:solidFill>
              <a:latin typeface="微軟正黑體"/>
              <a:ea typeface="微軟正黑體"/>
            </a:endParaRPr>
          </a:p>
          <a:p>
            <a:pPr marL="342900" lvl="0" indent="-342900">
              <a:lnSpc>
                <a:spcPct val="14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323232"/>
                </a:solidFill>
                <a:latin typeface="微軟正黑體"/>
                <a:ea typeface="微軟正黑體"/>
              </a:rPr>
              <a:t>行動</a:t>
            </a:r>
            <a:r>
              <a:rPr lang="zh-TW" altLang="en-US" sz="24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支付產生之</a:t>
            </a:r>
            <a:r>
              <a:rPr lang="zh-TW" altLang="en-US" sz="2400" b="1" spc="15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大數據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極具價值</a:t>
            </a:r>
            <a:r>
              <a:rPr lang="zh-TW" altLang="en-US" sz="24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，未來應積極鼓勵民間加值應用，</a:t>
            </a:r>
            <a:r>
              <a:rPr lang="zh-TW" altLang="en-US" sz="240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亦可</a:t>
            </a:r>
            <a:r>
              <a:rPr lang="zh-TW" altLang="en-US" sz="24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</a:t>
            </a:r>
            <a:r>
              <a:rPr lang="zh-TW" altLang="en-US" sz="240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</a:t>
            </a:r>
            <a:r>
              <a:rPr lang="zh-TW" altLang="en-US" sz="24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內需等相關政策參考</a:t>
            </a:r>
            <a:endParaRPr lang="zh-TW" altLang="en-US" sz="2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56" name="Picture 12" descr="https://cdn.bnextmedia.com.tw/img/3x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85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cdn.bnextmedia.com.tw/img/3x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285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chang\Downloads\—Pngtree—growth chart flowchart graph increase_4908620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32158" r="19873" b="32741"/>
          <a:stretch/>
        </p:blipFill>
        <p:spPr bwMode="auto">
          <a:xfrm>
            <a:off x="1115616" y="2821930"/>
            <a:ext cx="6984775" cy="240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2323" y="5085184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  敬請指教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1FD5E3-4F2C-4CE6-806C-1138AF9D4C0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115616" y="3996353"/>
            <a:ext cx="221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</a:t>
            </a:r>
            <a:endParaRPr lang="zh-TW" altLang="en-US" sz="32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648422" y="3204265"/>
            <a:ext cx="239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sz="32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endParaRPr lang="zh-TW" altLang="en-US" sz="32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134051" y="2412177"/>
            <a:ext cx="221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智慧國家</a:t>
            </a:r>
            <a:endParaRPr lang="zh-TW" altLang="en-US" sz="32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C:\Users\cmchang\Downloads\online-payment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55" y="3127934"/>
            <a:ext cx="777580" cy="7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mchang\Downloads\bullhor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32" y="2277378"/>
            <a:ext cx="835708" cy="8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mchang\Downloads\smartphone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07" y="1557298"/>
            <a:ext cx="796375" cy="7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dn.bnextmedia.com.tw/img/3x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85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99427" y="6475001"/>
            <a:ext cx="40405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en-US" sz="1200" dirty="0" smtClean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 err="1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pngtree</a:t>
            </a:r>
            <a:r>
              <a:rPr lang="en-US" altLang="zh-TW" sz="12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(flat****)</a:t>
            </a:r>
          </a:p>
        </p:txBody>
      </p:sp>
    </p:spTree>
    <p:extLst>
      <p:ext uri="{BB962C8B-B14F-4D97-AF65-F5344CB8AC3E}">
        <p14:creationId xmlns:p14="http://schemas.microsoft.com/office/powerpoint/2010/main" val="9645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ages.wealth.com.tw/uploads/article/image/20913/rect_1200_600_15591163273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7"/>
          <a:stretch/>
        </p:blipFill>
        <p:spPr bwMode="auto">
          <a:xfrm>
            <a:off x="-24864" y="1124744"/>
            <a:ext cx="91688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流程圖: 接點 52"/>
          <p:cNvSpPr/>
          <p:nvPr/>
        </p:nvSpPr>
        <p:spPr>
          <a:xfrm>
            <a:off x="1547664" y="1484784"/>
            <a:ext cx="2880320" cy="2880320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流程圖: 接點 54"/>
          <p:cNvSpPr/>
          <p:nvPr/>
        </p:nvSpPr>
        <p:spPr>
          <a:xfrm>
            <a:off x="2843808" y="3356992"/>
            <a:ext cx="2880320" cy="2880320"/>
          </a:xfrm>
          <a:prstGeom prst="flowChartConnector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543907" y="3645024"/>
            <a:ext cx="124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endParaRPr lang="zh-TW" altLang="en-US" sz="36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10506" y="17728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endParaRPr lang="zh-TW" altLang="en-US" sz="36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429841" y="4293096"/>
            <a:ext cx="2465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便民節省行政成本</a:t>
            </a:r>
            <a:endParaRPr lang="en-US" altLang="zh-TW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</a:t>
            </a: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洗錢</a:t>
            </a:r>
            <a:endParaRPr lang="en-US" altLang="zh-TW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刺激消費</a:t>
            </a:r>
            <a:endParaRPr lang="en-US" altLang="zh-TW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用紙保護地球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1994545" y="2361654"/>
            <a:ext cx="228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提升付款便利</a:t>
            </a: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支付安全</a:t>
            </a: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</a:t>
            </a: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優惠折扣</a:t>
            </a:r>
          </a:p>
        </p:txBody>
      </p:sp>
      <p:sp>
        <p:nvSpPr>
          <p:cNvPr id="13" name="流程圖: 接點 12"/>
          <p:cNvSpPr/>
          <p:nvPr/>
        </p:nvSpPr>
        <p:spPr>
          <a:xfrm>
            <a:off x="549521" y="3356992"/>
            <a:ext cx="2880320" cy="2880320"/>
          </a:xfrm>
          <a:prstGeom prst="flowChartConnector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919573" y="4221088"/>
            <a:ext cx="2428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來客量</a:t>
            </a:r>
            <a:endParaRPr lang="en-US" altLang="zh-TW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</a:t>
            </a: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結帳</a:t>
            </a: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endParaRPr lang="en-US" altLang="zh-TW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收受現金遭竊</a:t>
            </a: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風險及保管困擾</a:t>
            </a:r>
            <a:endParaRPr lang="en-US" altLang="zh-TW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降低犯罪風險</a:t>
            </a:r>
            <a:endParaRPr lang="en-US" altLang="zh-TW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</a:t>
            </a:r>
            <a:r>
              <a:rPr lang="zh-TW" altLang="en-US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精準</a:t>
            </a:r>
            <a:r>
              <a:rPr lang="zh-TW" altLang="en-US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endParaRPr lang="en-US" altLang="zh-TW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00963" y="3645024"/>
            <a:ext cx="12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商家</a:t>
            </a:r>
            <a:endParaRPr lang="zh-TW" altLang="en-US" sz="36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23" y="188640"/>
            <a:ext cx="9144000" cy="720080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推動</a:t>
            </a:r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背景</a:t>
            </a:r>
            <a:endParaRPr lang="en-US" altLang="zh-TW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526" y="6536377"/>
            <a:ext cx="2021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Apple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 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官網</a:t>
            </a:r>
          </a:p>
        </p:txBody>
      </p:sp>
    </p:spTree>
    <p:extLst>
      <p:ext uri="{BB962C8B-B14F-4D97-AF65-F5344CB8AC3E}">
        <p14:creationId xmlns:p14="http://schemas.microsoft.com/office/powerpoint/2010/main" val="33868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4521703" y="1821973"/>
            <a:ext cx="120396" cy="137312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4582028" y="1844833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53"/>
                </a:lnTo>
              </a:path>
            </a:pathLst>
          </a:custGeom>
          <a:ln w="3429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582028" y="2996974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4">
                <a:moveTo>
                  <a:pt x="0" y="0"/>
                </a:moveTo>
                <a:lnTo>
                  <a:pt x="0" y="435991"/>
                </a:lnTo>
              </a:path>
            </a:pathLst>
          </a:custGeom>
          <a:ln w="3428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3209413" y="2276888"/>
            <a:ext cx="2736850" cy="720086"/>
          </a:xfrm>
          <a:custGeom>
            <a:avLst/>
            <a:gdLst/>
            <a:ahLst/>
            <a:cxnLst/>
            <a:rect l="l" t="t" r="r" b="b"/>
            <a:pathLst>
              <a:path w="2233295" h="432435">
                <a:moveTo>
                  <a:pt x="0" y="432053"/>
                </a:moveTo>
                <a:lnTo>
                  <a:pt x="2233041" y="432053"/>
                </a:lnTo>
                <a:lnTo>
                  <a:pt x="2233041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 anchor="ctr"/>
          <a:lstStyle/>
          <a:p>
            <a:pPr marL="3175" lvl="0" algn="ctr">
              <a:spcBef>
                <a:spcPts val="100"/>
              </a:spcBef>
            </a:pPr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三大推動主軸</a:t>
            </a:r>
          </a:p>
        </p:txBody>
      </p:sp>
      <p:sp>
        <p:nvSpPr>
          <p:cNvPr id="11" name="object 9"/>
          <p:cNvSpPr txBox="1"/>
          <p:nvPr/>
        </p:nvSpPr>
        <p:spPr>
          <a:xfrm>
            <a:off x="6595993" y="4234530"/>
            <a:ext cx="2065655" cy="1416413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04139" indent="-91440" fontAlgn="auto">
              <a:lnSpc>
                <a:spcPct val="130000"/>
              </a:lnSpc>
              <a:spcBef>
                <a:spcPts val="785"/>
              </a:spcBef>
              <a:spcAft>
                <a:spcPts val="0"/>
              </a:spcAft>
              <a:buFont typeface="Arial"/>
              <a:buChar char="•"/>
              <a:tabLst>
                <a:tab pos="104139" algn="l"/>
              </a:tabLst>
            </a:pPr>
            <a:r>
              <a:rPr kumimoji="0" sz="1700" b="1" dirty="0" err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推升實際體驗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06680" fontAlgn="auto">
              <a:lnSpc>
                <a:spcPct val="130000"/>
              </a:lnSpc>
              <a:spcAft>
                <a:spcPts val="0"/>
              </a:spcAft>
            </a:pPr>
            <a:r>
              <a:rPr kumimoji="0" sz="1400" spc="12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-</a:t>
            </a:r>
            <a:r>
              <a:rPr kumimoji="0" sz="140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多元體驗活動</a:t>
            </a:r>
          </a:p>
          <a:p>
            <a:pPr marL="106680" fontAlgn="auto">
              <a:lnSpc>
                <a:spcPct val="130000"/>
              </a:lnSpc>
              <a:spcAft>
                <a:spcPts val="0"/>
              </a:spcAft>
            </a:pPr>
            <a:r>
              <a:rPr kumimoji="0" sz="1400" spc="12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-</a:t>
            </a:r>
            <a:r>
              <a:rPr kumimoji="0" sz="140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大型國際活動</a:t>
            </a:r>
          </a:p>
          <a:p>
            <a:pPr marL="104139" indent="-91440" fontAlgn="auto">
              <a:spcBef>
                <a:spcPts val="1150"/>
              </a:spcBef>
              <a:spcAft>
                <a:spcPts val="0"/>
              </a:spcAft>
              <a:buFont typeface="Arial"/>
              <a:buChar char="•"/>
              <a:tabLst>
                <a:tab pos="104139" algn="l"/>
              </a:tabLst>
            </a:pPr>
            <a:r>
              <a:rPr kumimoji="0" sz="1700" b="1" dirty="0" err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推廣雲端發票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474365" y="4302254"/>
            <a:ext cx="2640330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272415" indent="-182880" fontAlgn="auto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195580" algn="l"/>
              </a:tabLst>
            </a:pPr>
            <a:r>
              <a:rPr lang="zh-TW" altLang="en-US" sz="17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訂</a:t>
            </a:r>
            <a:r>
              <a:rPr kumimoji="0" sz="1700" b="1" dirty="0" err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定行動票證端末設備</a:t>
            </a:r>
            <a:r>
              <a:rPr kumimoji="0" sz="17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r>
              <a:rPr kumimoji="0" sz="1700" b="1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感應標準</a:t>
            </a:r>
            <a:r>
              <a:rPr kumimoji="0" sz="1700" b="1" spc="2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lang="en-US" sz="1700" b="1" spc="20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95580" marR="272415" indent="-182880" fontAlgn="auto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195580" algn="l"/>
              </a:tabLst>
            </a:pPr>
            <a:r>
              <a:rPr kumimoji="0" sz="1700" b="1" dirty="0" err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滾動檢討相關法規</a:t>
            </a:r>
            <a:r>
              <a:rPr kumimoji="0" sz="17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95580" indent="-182880" fontAlgn="auto">
              <a:lnSpc>
                <a:spcPct val="130000"/>
              </a:lnSpc>
              <a:spcAft>
                <a:spcPts val="0"/>
              </a:spcAft>
              <a:buFont typeface="Arial"/>
              <a:buChar char="•"/>
              <a:tabLst>
                <a:tab pos="195580" algn="l"/>
              </a:tabLst>
            </a:pPr>
            <a:r>
              <a:rPr kumimoji="0" sz="1700" b="1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行動支付資訊安全</a:t>
            </a:r>
            <a:r>
              <a:rPr kumimoji="0" sz="17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95580" indent="-182880" fontAlgn="auto">
              <a:lnSpc>
                <a:spcPct val="130000"/>
              </a:lnSpc>
              <a:spcAft>
                <a:spcPts val="0"/>
              </a:spcAft>
              <a:buFont typeface="Arial"/>
              <a:buChar char="•"/>
              <a:tabLst>
                <a:tab pos="195580" algn="l"/>
              </a:tabLst>
            </a:pPr>
            <a:r>
              <a:rPr kumimoji="0" sz="1700" b="1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完善行動網路環境</a:t>
            </a:r>
            <a:r>
              <a:rPr kumimoji="0" sz="1700" spc="-114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3458331" y="4212938"/>
            <a:ext cx="3212312" cy="21723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3825" indent="-111125" fontAlgn="auto">
              <a:spcBef>
                <a:spcPts val="740"/>
              </a:spcBef>
              <a:spcAft>
                <a:spcPts val="0"/>
              </a:spcAft>
              <a:buFont typeface="Arial"/>
              <a:buChar char="•"/>
              <a:tabLst>
                <a:tab pos="124460" algn="l"/>
              </a:tabLst>
            </a:pPr>
            <a:r>
              <a:rPr kumimoji="0" sz="17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推廣行動支付場域</a:t>
            </a:r>
          </a:p>
          <a:p>
            <a:pPr marL="33655" fontAlgn="auto">
              <a:spcAft>
                <a:spcPts val="0"/>
              </a:spcAft>
            </a:pPr>
            <a:r>
              <a:rPr kumimoji="0" sz="1600" spc="12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-</a:t>
            </a:r>
            <a:r>
              <a:rPr kumimoji="0" sz="1600" spc="-5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民生消費</a:t>
            </a:r>
            <a:r>
              <a:rPr kumimoji="0" sz="1600" spc="5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sz="1400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2700" fontAlgn="auto">
              <a:spcAft>
                <a:spcPts val="0"/>
              </a:spcAft>
            </a:pPr>
            <a:r>
              <a:rPr kumimoji="0" sz="1600" spc="12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-</a:t>
            </a:r>
            <a:r>
              <a:rPr kumimoji="0" sz="1600" spc="-10" dirty="0" err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公共服</a:t>
            </a:r>
            <a:r>
              <a:rPr kumimoji="0" sz="1600" spc="-5" dirty="0" err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務</a:t>
            </a:r>
            <a:r>
              <a:rPr kumimoji="0" sz="1600" spc="5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lang="en-US" sz="1600" spc="50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2700" fontAlgn="auto">
              <a:spcAft>
                <a:spcPts val="0"/>
              </a:spcAft>
            </a:pPr>
            <a:r>
              <a:rPr kumimoji="0" sz="1600" spc="125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-</a:t>
            </a:r>
            <a:r>
              <a:rPr kumimoji="0" sz="1600" spc="-5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交通運輸、觀光旅遊</a:t>
            </a:r>
            <a:r>
              <a:rPr kumimoji="0" sz="1600" spc="2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lang="en-US" sz="1600" spc="25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2700" fontAlgn="auto">
              <a:spcAft>
                <a:spcPts val="0"/>
              </a:spcAft>
            </a:pPr>
            <a:r>
              <a:rPr kumimoji="0" sz="1600" spc="125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-</a:t>
            </a:r>
            <a:r>
              <a:rPr kumimoji="0" sz="1600" spc="-5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醫療機構</a:t>
            </a:r>
            <a:r>
              <a:rPr kumimoji="0" sz="1600" spc="-2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7145" fontAlgn="auto">
              <a:spcAft>
                <a:spcPts val="0"/>
              </a:spcAft>
            </a:pPr>
            <a:r>
              <a:rPr kumimoji="0" sz="1600" spc="12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-</a:t>
            </a:r>
            <a:r>
              <a:rPr kumimoji="0" sz="1600" spc="-5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校園生活</a:t>
            </a:r>
            <a:r>
              <a:rPr kumimoji="0" sz="1600" spc="-2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7145" fontAlgn="auto">
              <a:spcAft>
                <a:spcPts val="0"/>
              </a:spcAft>
            </a:pPr>
            <a:r>
              <a:rPr kumimoji="0" sz="1600" spc="12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-</a:t>
            </a:r>
            <a:r>
              <a:rPr kumimoji="0" sz="1600" spc="-10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文教</a:t>
            </a:r>
            <a:r>
              <a:rPr kumimoji="0" sz="1600" spc="-5" dirty="0" err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場館</a:t>
            </a:r>
            <a:r>
              <a:rPr kumimoji="0" sz="1600" spc="-1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r>
              <a:rPr lang="zh-TW" altLang="en-US" sz="140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、</a:t>
            </a:r>
            <a:r>
              <a:rPr kumimoji="0" sz="1600" spc="-5" dirty="0" err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故宮院區</a:t>
            </a:r>
            <a:r>
              <a:rPr kumimoji="0" sz="1600" spc="55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23825" indent="-111125" fontAlgn="auto">
              <a:spcBef>
                <a:spcPts val="595"/>
              </a:spcBef>
              <a:spcAft>
                <a:spcPts val="0"/>
              </a:spcAft>
              <a:buFont typeface="Arial"/>
              <a:buChar char="•"/>
              <a:tabLst>
                <a:tab pos="124460" algn="l"/>
              </a:tabLst>
            </a:pPr>
            <a:r>
              <a:rPr kumimoji="0" sz="1700" b="1" dirty="0" err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鼓勵小型商家導入</a:t>
            </a:r>
            <a:endParaRPr kumimoji="0" sz="1400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469131" y="3118893"/>
            <a:ext cx="6205727" cy="11734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512056" y="3154073"/>
            <a:ext cx="6120765" cy="6985"/>
          </a:xfrm>
          <a:custGeom>
            <a:avLst/>
            <a:gdLst/>
            <a:ahLst/>
            <a:cxnLst/>
            <a:rect l="l" t="t" r="r" b="b"/>
            <a:pathLst>
              <a:path w="6120765" h="6985">
                <a:moveTo>
                  <a:pt x="0" y="6731"/>
                </a:moveTo>
                <a:lnTo>
                  <a:pt x="6120638" y="0"/>
                </a:lnTo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7577323" y="3131086"/>
            <a:ext cx="111251" cy="35204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7632695" y="3154073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192"/>
                </a:moveTo>
                <a:lnTo>
                  <a:pt x="0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1456939" y="3131086"/>
            <a:ext cx="109728" cy="35204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1512056" y="3154073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192"/>
                </a:moveTo>
                <a:lnTo>
                  <a:pt x="0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object 18"/>
          <p:cNvSpPr/>
          <p:nvPr/>
        </p:nvSpPr>
        <p:spPr>
          <a:xfrm>
            <a:off x="6516238" y="3420264"/>
            <a:ext cx="2233295" cy="749935"/>
          </a:xfrm>
          <a:custGeom>
            <a:avLst/>
            <a:gdLst/>
            <a:ahLst/>
            <a:cxnLst/>
            <a:rect l="l" t="t" r="r" b="b"/>
            <a:pathLst>
              <a:path w="2233295" h="749935">
                <a:moveTo>
                  <a:pt x="2107946" y="0"/>
                </a:moveTo>
                <a:lnTo>
                  <a:pt x="124967" y="0"/>
                </a:lnTo>
                <a:lnTo>
                  <a:pt x="76295" y="9810"/>
                </a:lnTo>
                <a:lnTo>
                  <a:pt x="36575" y="36575"/>
                </a:lnTo>
                <a:lnTo>
                  <a:pt x="9810" y="76295"/>
                </a:lnTo>
                <a:lnTo>
                  <a:pt x="0" y="124967"/>
                </a:lnTo>
                <a:lnTo>
                  <a:pt x="0" y="624839"/>
                </a:lnTo>
                <a:lnTo>
                  <a:pt x="9810" y="673459"/>
                </a:lnTo>
                <a:lnTo>
                  <a:pt x="36575" y="713184"/>
                </a:lnTo>
                <a:lnTo>
                  <a:pt x="76295" y="739979"/>
                </a:lnTo>
                <a:lnTo>
                  <a:pt x="124967" y="749807"/>
                </a:lnTo>
                <a:lnTo>
                  <a:pt x="2107946" y="749807"/>
                </a:lnTo>
                <a:lnTo>
                  <a:pt x="2156638" y="739979"/>
                </a:lnTo>
                <a:lnTo>
                  <a:pt x="2196401" y="713184"/>
                </a:lnTo>
                <a:lnTo>
                  <a:pt x="2223210" y="673459"/>
                </a:lnTo>
                <a:lnTo>
                  <a:pt x="2233040" y="624839"/>
                </a:lnTo>
                <a:lnTo>
                  <a:pt x="2233040" y="124967"/>
                </a:lnTo>
                <a:lnTo>
                  <a:pt x="2223210" y="76295"/>
                </a:lnTo>
                <a:lnTo>
                  <a:pt x="2196401" y="36575"/>
                </a:lnTo>
                <a:lnTo>
                  <a:pt x="2156638" y="9810"/>
                </a:lnTo>
                <a:lnTo>
                  <a:pt x="210794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6856851" y="3623083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kumimoji="0" sz="2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加強體驗行銷</a:t>
            </a:r>
          </a:p>
        </p:txBody>
      </p:sp>
      <p:sp>
        <p:nvSpPr>
          <p:cNvPr id="22" name="object 20"/>
          <p:cNvSpPr/>
          <p:nvPr/>
        </p:nvSpPr>
        <p:spPr>
          <a:xfrm>
            <a:off x="395536" y="3420264"/>
            <a:ext cx="2233295" cy="749935"/>
          </a:xfrm>
          <a:custGeom>
            <a:avLst/>
            <a:gdLst/>
            <a:ahLst/>
            <a:cxnLst/>
            <a:rect l="l" t="t" r="r" b="b"/>
            <a:pathLst>
              <a:path w="2233295" h="749935">
                <a:moveTo>
                  <a:pt x="2108009" y="0"/>
                </a:moveTo>
                <a:lnTo>
                  <a:pt x="124968" y="0"/>
                </a:lnTo>
                <a:lnTo>
                  <a:pt x="76322" y="9810"/>
                </a:lnTo>
                <a:lnTo>
                  <a:pt x="36599" y="36575"/>
                </a:lnTo>
                <a:lnTo>
                  <a:pt x="9819" y="76295"/>
                </a:lnTo>
                <a:lnTo>
                  <a:pt x="0" y="124967"/>
                </a:lnTo>
                <a:lnTo>
                  <a:pt x="0" y="624839"/>
                </a:lnTo>
                <a:lnTo>
                  <a:pt x="9819" y="673459"/>
                </a:lnTo>
                <a:lnTo>
                  <a:pt x="36599" y="713184"/>
                </a:lnTo>
                <a:lnTo>
                  <a:pt x="76322" y="739979"/>
                </a:lnTo>
                <a:lnTo>
                  <a:pt x="124968" y="749807"/>
                </a:lnTo>
                <a:lnTo>
                  <a:pt x="2108009" y="749807"/>
                </a:lnTo>
                <a:lnTo>
                  <a:pt x="2156682" y="739979"/>
                </a:lnTo>
                <a:lnTo>
                  <a:pt x="2196401" y="713184"/>
                </a:lnTo>
                <a:lnTo>
                  <a:pt x="2223166" y="673459"/>
                </a:lnTo>
                <a:lnTo>
                  <a:pt x="2232977" y="624839"/>
                </a:lnTo>
                <a:lnTo>
                  <a:pt x="2232977" y="124967"/>
                </a:lnTo>
                <a:lnTo>
                  <a:pt x="2223166" y="76295"/>
                </a:lnTo>
                <a:lnTo>
                  <a:pt x="2196401" y="36575"/>
                </a:lnTo>
                <a:lnTo>
                  <a:pt x="2156682" y="9810"/>
                </a:lnTo>
                <a:lnTo>
                  <a:pt x="210800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34969" y="3623083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kumimoji="0" sz="2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完備基礎環境</a:t>
            </a:r>
          </a:p>
        </p:txBody>
      </p:sp>
      <p:sp>
        <p:nvSpPr>
          <p:cNvPr id="24" name="object 22"/>
          <p:cNvSpPr/>
          <p:nvPr/>
        </p:nvSpPr>
        <p:spPr>
          <a:xfrm>
            <a:off x="3469889" y="3420264"/>
            <a:ext cx="2233295" cy="749935"/>
          </a:xfrm>
          <a:custGeom>
            <a:avLst/>
            <a:gdLst/>
            <a:ahLst/>
            <a:cxnLst/>
            <a:rect l="l" t="t" r="r" b="b"/>
            <a:pathLst>
              <a:path w="2233295" h="749935">
                <a:moveTo>
                  <a:pt x="2108072" y="0"/>
                </a:moveTo>
                <a:lnTo>
                  <a:pt x="124967" y="0"/>
                </a:lnTo>
                <a:lnTo>
                  <a:pt x="76348" y="9810"/>
                </a:lnTo>
                <a:lnTo>
                  <a:pt x="36623" y="36575"/>
                </a:lnTo>
                <a:lnTo>
                  <a:pt x="9828" y="76295"/>
                </a:lnTo>
                <a:lnTo>
                  <a:pt x="0" y="124967"/>
                </a:lnTo>
                <a:lnTo>
                  <a:pt x="0" y="624839"/>
                </a:lnTo>
                <a:lnTo>
                  <a:pt x="9828" y="673459"/>
                </a:lnTo>
                <a:lnTo>
                  <a:pt x="36623" y="713184"/>
                </a:lnTo>
                <a:lnTo>
                  <a:pt x="76348" y="739979"/>
                </a:lnTo>
                <a:lnTo>
                  <a:pt x="124967" y="749807"/>
                </a:lnTo>
                <a:lnTo>
                  <a:pt x="2108072" y="749807"/>
                </a:lnTo>
                <a:lnTo>
                  <a:pt x="2156692" y="739979"/>
                </a:lnTo>
                <a:lnTo>
                  <a:pt x="2196417" y="713184"/>
                </a:lnTo>
                <a:lnTo>
                  <a:pt x="2223212" y="673459"/>
                </a:lnTo>
                <a:lnTo>
                  <a:pt x="2233041" y="624839"/>
                </a:lnTo>
                <a:lnTo>
                  <a:pt x="2233041" y="124967"/>
                </a:lnTo>
                <a:lnTo>
                  <a:pt x="2223212" y="76295"/>
                </a:lnTo>
                <a:lnTo>
                  <a:pt x="2196417" y="36575"/>
                </a:lnTo>
                <a:lnTo>
                  <a:pt x="2156692" y="9810"/>
                </a:lnTo>
                <a:lnTo>
                  <a:pt x="210807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3810122" y="3623083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kumimoji="0" sz="2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擴大應用場域</a:t>
            </a:r>
          </a:p>
        </p:txBody>
      </p:sp>
      <p:sp>
        <p:nvSpPr>
          <p:cNvPr id="26" name="object 24"/>
          <p:cNvSpPr txBox="1"/>
          <p:nvPr/>
        </p:nvSpPr>
        <p:spPr>
          <a:xfrm>
            <a:off x="3209412" y="1124744"/>
            <a:ext cx="2736850" cy="328295"/>
          </a:xfrm>
          <a:prstGeom prst="rect">
            <a:avLst/>
          </a:prstGeom>
          <a:solidFill>
            <a:srgbClr val="D99593"/>
          </a:solidFill>
        </p:spPr>
        <p:txBody>
          <a:bodyPr vert="horz" wrap="square" lIns="0" tIns="20320" rIns="0" bIns="0" rtlCol="0">
            <a:spAutoFit/>
          </a:bodyPr>
          <a:lstStyle/>
          <a:p>
            <a:pPr marL="1905" algn="ctr" fontAlgn="auto">
              <a:spcBef>
                <a:spcPts val="160"/>
              </a:spcBef>
              <a:spcAft>
                <a:spcPts val="0"/>
              </a:spcAft>
            </a:pPr>
            <a:r>
              <a:rPr kumimoji="0" sz="2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召集人</a:t>
            </a:r>
          </a:p>
        </p:txBody>
      </p:sp>
      <p:sp>
        <p:nvSpPr>
          <p:cNvPr id="27" name="object 25"/>
          <p:cNvSpPr txBox="1"/>
          <p:nvPr/>
        </p:nvSpPr>
        <p:spPr>
          <a:xfrm>
            <a:off x="3209412" y="1439450"/>
            <a:ext cx="2736850" cy="314189"/>
          </a:xfrm>
          <a:prstGeom prst="rect">
            <a:avLst/>
          </a:prstGeom>
          <a:solidFill>
            <a:srgbClr val="E6B8B8"/>
          </a:solidFill>
        </p:spPr>
        <p:txBody>
          <a:bodyPr vert="horz" wrap="square" lIns="0" tIns="36830" rIns="0" bIns="0" rtlCol="0">
            <a:spAutoFit/>
          </a:bodyPr>
          <a:lstStyle/>
          <a:p>
            <a:pPr marL="145415" fontAlgn="auto">
              <a:spcBef>
                <a:spcPts val="290"/>
              </a:spcBef>
              <a:spcAft>
                <a:spcPts val="0"/>
              </a:spcAft>
            </a:pPr>
            <a:r>
              <a:rPr kumimoji="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政</a:t>
            </a:r>
            <a:r>
              <a:rPr kumimoji="0" spc="-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委</a:t>
            </a:r>
            <a:r>
              <a:rPr kumimoji="0" spc="8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/</a:t>
            </a:r>
            <a:r>
              <a:rPr kumimoji="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國發會主委</a:t>
            </a:r>
            <a:r>
              <a:rPr kumimoji="0" spc="1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r>
              <a:rPr kumimoji="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陳美伶</a:t>
            </a:r>
          </a:p>
        </p:txBody>
      </p:sp>
      <p:sp>
        <p:nvSpPr>
          <p:cNvPr id="28" name="object 26"/>
          <p:cNvSpPr/>
          <p:nvPr/>
        </p:nvSpPr>
        <p:spPr>
          <a:xfrm>
            <a:off x="6303004" y="2060860"/>
            <a:ext cx="2021370" cy="792076"/>
          </a:xfrm>
          <a:custGeom>
            <a:avLst/>
            <a:gdLst/>
            <a:ahLst/>
            <a:cxnLst/>
            <a:rect l="l" t="t" r="r" b="b"/>
            <a:pathLst>
              <a:path w="2016759" h="360044">
                <a:moveTo>
                  <a:pt x="0" y="360045"/>
                </a:moveTo>
                <a:lnTo>
                  <a:pt x="2016251" y="360045"/>
                </a:lnTo>
                <a:lnTo>
                  <a:pt x="2016251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b="1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6303004" y="2144289"/>
            <a:ext cx="2016760" cy="634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95"/>
              </a:spcBef>
            </a:pPr>
            <a:r>
              <a:rPr lang="zh-TW" altLang="en-US" b="1" spc="-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經濟部中企處</a:t>
            </a:r>
          </a:p>
          <a:p>
            <a:pPr algn="ctr">
              <a:lnSpc>
                <a:spcPct val="110000"/>
              </a:lnSpc>
              <a:spcBef>
                <a:spcPts val="95"/>
              </a:spcBef>
            </a:pPr>
            <a:r>
              <a:rPr lang="zh-TW" altLang="en-US" b="1" spc="-5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國</a:t>
            </a:r>
            <a:r>
              <a:rPr lang="zh-TW" altLang="en-US" b="1" spc="-5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發會產業</a:t>
            </a:r>
            <a:r>
              <a:rPr lang="zh-TW" altLang="en-US" b="1" spc="-5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處</a:t>
            </a:r>
            <a:endParaRPr lang="zh-TW" altLang="en-US" b="1" spc="-5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6303004" y="1725453"/>
            <a:ext cx="201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 fontAlgn="auto">
              <a:spcBef>
                <a:spcPts val="100"/>
              </a:spcBef>
              <a:spcAft>
                <a:spcPts val="0"/>
              </a:spcAft>
            </a:pPr>
            <a:r>
              <a:rPr kumimoji="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幕僚機關</a:t>
            </a: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31" name="object 29"/>
          <p:cNvSpPr/>
          <p:nvPr/>
        </p:nvSpPr>
        <p:spPr>
          <a:xfrm>
            <a:off x="4543039" y="2026189"/>
            <a:ext cx="1802892" cy="117348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object 30"/>
          <p:cNvSpPr/>
          <p:nvPr/>
        </p:nvSpPr>
        <p:spPr>
          <a:xfrm>
            <a:off x="4586473" y="2060860"/>
            <a:ext cx="1717039" cy="6985"/>
          </a:xfrm>
          <a:custGeom>
            <a:avLst/>
            <a:gdLst/>
            <a:ahLst/>
            <a:cxnLst/>
            <a:rect l="l" t="t" r="r" b="b"/>
            <a:pathLst>
              <a:path w="1717039" h="6985">
                <a:moveTo>
                  <a:pt x="0" y="6730"/>
                </a:moveTo>
                <a:lnTo>
                  <a:pt x="1716532" y="0"/>
                </a:lnTo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6307614" y="1704307"/>
            <a:ext cx="2016760" cy="360045"/>
          </a:xfrm>
          <a:custGeom>
            <a:avLst/>
            <a:gdLst/>
            <a:ahLst/>
            <a:cxnLst/>
            <a:rect l="l" t="t" r="r" b="b"/>
            <a:pathLst>
              <a:path w="2016759" h="360044">
                <a:moveTo>
                  <a:pt x="0" y="360045"/>
                </a:moveTo>
                <a:lnTo>
                  <a:pt x="2016251" y="360045"/>
                </a:lnTo>
                <a:lnTo>
                  <a:pt x="2016251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b="1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bject 27"/>
          <p:cNvSpPr txBox="1"/>
          <p:nvPr/>
        </p:nvSpPr>
        <p:spPr>
          <a:xfrm>
            <a:off x="6310067" y="1734563"/>
            <a:ext cx="201676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幕僚</a:t>
            </a:r>
            <a:r>
              <a:rPr lang="zh-TW" altLang="en-US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單位</a:t>
            </a:r>
            <a:endParaRPr kumimoji="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>
                <a:solidFill>
                  <a:srgbClr val="323232"/>
                </a:solidFill>
              </a:rPr>
              <a:t>3</a:t>
            </a:fld>
            <a:endParaRPr lang="zh-TW" altLang="en-US">
              <a:solidFill>
                <a:srgbClr val="323232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323" y="188640"/>
            <a:ext cx="9144000" cy="720080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推動策略</a:t>
            </a:r>
            <a:endParaRPr lang="en-US" altLang="zh-TW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62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111FD5E3-4F2C-4CE6-806C-1138AF9D4C0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796136" y="98072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9</a:t>
            </a:r>
            <a:r>
              <a:rPr lang="zh-TW" altLang="en-US" sz="2000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次</a:t>
            </a:r>
            <a:endParaRPr lang="en-US" altLang="zh-TW" sz="2000" dirty="0" smtClean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跨部會共同研商</a:t>
            </a:r>
            <a:endParaRPr lang="en-US" altLang="zh-TW" sz="2000" b="1" dirty="0" smtClean="0">
              <a:solidFill>
                <a:srgbClr val="3232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02066" y="3618107"/>
            <a:ext cx="3234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次</a:t>
            </a:r>
            <a:endParaRPr lang="en-US" altLang="zh-TW" sz="2000" dirty="0" smtClean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地方政府</a:t>
            </a:r>
            <a:r>
              <a:rPr lang="zh-TW" altLang="en-US" sz="2000" b="1" dirty="0">
                <a:solidFill>
                  <a:srgbClr val="323232"/>
                </a:solidFill>
                <a:ea typeface="微軟正黑體" panose="020B0604030504040204" pitchFamily="34" charset="-120"/>
              </a:rPr>
              <a:t>溝通協調會議</a:t>
            </a:r>
            <a:endParaRPr lang="en-US" altLang="zh-TW" sz="2000" b="1" dirty="0">
              <a:solidFill>
                <a:srgbClr val="3232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02065" y="2301696"/>
            <a:ext cx="2436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C00000"/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次</a:t>
            </a:r>
            <a:endParaRPr lang="en-US" altLang="zh-TW" sz="2000" dirty="0" smtClean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行政院專案報告</a:t>
            </a:r>
            <a:endParaRPr lang="en-US" altLang="zh-TW" sz="2000" b="1" dirty="0">
              <a:solidFill>
                <a:srgbClr val="3232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95736" y="5013176"/>
            <a:ext cx="5832648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月起 </a:t>
            </a:r>
            <a:endParaRPr lang="en-US" altLang="zh-TW" sz="28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r">
              <a:lnSpc>
                <a:spcPct val="110000"/>
              </a:lnSpc>
            </a:pPr>
            <a:r>
              <a:rPr lang="en-US" altLang="zh-TW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個機關協力推動 </a:t>
            </a:r>
            <a:endParaRPr lang="zh-TW" altLang="en-US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 descr="C:\Users\cmchang\Desktop\1565676849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7" y="1484784"/>
            <a:ext cx="4732889" cy="29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0526" y="6536377"/>
            <a:ext cx="1508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1200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Pixabay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6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民眾</a:t>
            </a:r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繳費 </a:t>
            </a:r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一指搞定</a:t>
            </a:r>
            <a:endParaRPr lang="zh-TW" altLang="en-US" sz="1600" dirty="0">
              <a:solidFill>
                <a:srgbClr val="323232"/>
              </a:solidFill>
            </a:endParaRPr>
          </a:p>
        </p:txBody>
      </p:sp>
      <p:pic>
        <p:nvPicPr>
          <p:cNvPr id="2054" name="Picture 6" descr="ãå°æ°´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9" y="2171071"/>
            <a:ext cx="730730" cy="7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ãæ¬£æ¹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641" y1="32692" x2="50641" y2="3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8" y="2171071"/>
            <a:ext cx="681865" cy="6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998790" y="4000416"/>
            <a:ext cx="176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稅</a:t>
            </a:r>
            <a:endParaRPr lang="en-US" altLang="zh-TW" sz="28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>
              <a:tabLst>
                <a:tab pos="2062163" algn="l"/>
              </a:tabLst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綜所稅、地價稅、</a:t>
            </a:r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使用牌照稅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、房屋稅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765094" y="4010868"/>
            <a:ext cx="2183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114</a:t>
            </a:r>
            <a:r>
              <a:rPr lang="zh-TW" altLang="en-US" sz="24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>
              <a:tabLst>
                <a:tab pos="2062163" algn="l"/>
              </a:tabLst>
            </a:pPr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護照費、審查費、公司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登記費、專利商標</a:t>
            </a:r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費等</a:t>
            </a:r>
            <a:endParaRPr lang="zh-TW" altLang="en-US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2048" y="2977788"/>
            <a:ext cx="42017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公用事業 領頭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 </a:t>
            </a:r>
            <a:r>
              <a:rPr lang="en-US" altLang="zh-TW" sz="1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水電油氣</a:t>
            </a:r>
            <a:r>
              <a:rPr lang="en-US" altLang="zh-TW" sz="1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1971" y="5714092"/>
            <a:ext cx="314701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租稅規費 積極導入</a:t>
            </a:r>
            <a:endParaRPr lang="en-US" altLang="zh-TW" sz="28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AutoShape 12" descr="ãééèªä¾æ°´å»  logo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539552" y="4915044"/>
            <a:ext cx="1932968" cy="1060658"/>
          </a:xfrm>
          <a:prstGeom prst="wedgeRectCallout">
            <a:avLst>
              <a:gd name="adj1" fmla="val 82889"/>
              <a:gd name="adj2" fmla="val 4764"/>
            </a:avLst>
          </a:prstGeom>
          <a:solidFill>
            <a:srgbClr val="EFBB2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zh-TW" altLang="en-US" sz="16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sz="16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繳納</a:t>
            </a:r>
            <a:r>
              <a:rPr lang="zh-TW" altLang="en-US" sz="16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件數</a:t>
            </a:r>
          </a:p>
          <a:p>
            <a:pPr algn="r"/>
            <a:r>
              <a:rPr lang="zh-TW" altLang="en-US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  <a:r>
              <a:rPr lang="en-US" altLang="zh-TW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585</a:t>
            </a:r>
            <a:r>
              <a:rPr lang="en-US" altLang="zh-TW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pPr algn="r"/>
            <a:r>
              <a:rPr lang="en-US" altLang="zh-TW" sz="12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2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en-US" altLang="zh-TW" sz="12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2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endParaRPr lang="en-US" altLang="zh-TW" sz="12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052" name="Picture 4" descr="ãå°é»logo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2" b="96795" l="38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37" y="2132856"/>
            <a:ext cx="768945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ãä¸­æ²¹logo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74" b="96532" l="2890" r="95954">
                        <a14:foregroundMark x1="39340" y1="58722" x2="39340" y2="58722"/>
                        <a14:foregroundMark x1="39918" y1="47943" x2="39918" y2="47943"/>
                        <a14:foregroundMark x1="14791" y1="25604" x2="80211" y2="76947"/>
                        <a14:foregroundMark x1="74974" y1="17035" x2="20877" y2="80517"/>
                        <a14:foregroundMark x1="34104" y1="56511" x2="34104" y2="56511"/>
                        <a14:foregroundMark x1="43761" y1="10133" x2="66950" y2="73070"/>
                        <a14:foregroundMark x1="82693" y1="24481" x2="54811" y2="62020"/>
                        <a14:foregroundMark x1="87385" y1="42163" x2="43761" y2="82727"/>
                        <a14:foregroundMark x1="79667" y1="65080" x2="43761" y2="80245"/>
                        <a14:foregroundMark x1="54267" y1="89357" x2="54267" y2="89357"/>
                        <a14:foregroundMark x1="65012" y1="86331" x2="17273" y2="57055"/>
                        <a14:foregroundMark x1="26114" y1="38014" x2="42673" y2="74736"/>
                        <a14:foregroundMark x1="28052" y1="47399" x2="20027" y2="64230"/>
                        <a14:foregroundMark x1="56477" y1="19245" x2="17273" y2="38558"/>
                        <a14:foregroundMark x1="35498" y1="10711" x2="9011" y2="41040"/>
                        <a14:foregroundMark x1="9011" y1="41040" x2="24175" y2="80517"/>
                        <a14:foregroundMark x1="23903" y1="79429" x2="70282" y2="84393"/>
                        <a14:foregroundMark x1="70282" y1="84393" x2="35226" y2="46583"/>
                        <a14:foregroundMark x1="50663" y1="10405" x2="85175" y2="64502"/>
                        <a14:foregroundMark x1="85991" y1="33866" x2="91806" y2="51819"/>
                        <a14:foregroundMark x1="90683" y1="53213" x2="84903" y2="70860"/>
                        <a14:foregroundMark x1="84631" y1="70860" x2="71370" y2="83271"/>
                        <a14:foregroundMark x1="71098" y1="83849" x2="46243" y2="89901"/>
                        <a14:foregroundMark x1="64196" y1="89629" x2="69704" y2="86603"/>
                        <a14:foregroundMark x1="18939" y1="21999" x2="17001" y2="78307"/>
                        <a14:foregroundMark x1="7616" y1="49065" x2="19755" y2="78307"/>
                        <a14:foregroundMark x1="10371" y1="61748" x2="15879" y2="72798"/>
                        <a14:foregroundMark x1="25570" y1="84393" x2="41857" y2="89629"/>
                        <a14:foregroundMark x1="42401" y1="90445" x2="65862" y2="88269"/>
                        <a14:foregroundMark x1="56749" y1="92112" x2="44339" y2="92928"/>
                        <a14:foregroundMark x1="29684" y1="83271" x2="53145" y2="86603"/>
                        <a14:foregroundMark x1="44883" y1="92656" x2="55355" y2="93506"/>
                        <a14:foregroundMark x1="66678" y1="79157" x2="46821" y2="38286"/>
                        <a14:foregroundMark x1="59232" y1="42707" x2="19483" y2="56783"/>
                        <a14:foregroundMark x1="25264" y1="21999" x2="44339" y2="14281"/>
                        <a14:foregroundMark x1="52057" y1="14553" x2="73308" y2="22271"/>
                        <a14:foregroundMark x1="74124" y1="17579" x2="56205" y2="9317"/>
                        <a14:foregroundMark x1="56205" y1="9317" x2="41278" y2="11255"/>
                        <a14:foregroundMark x1="28324" y1="25332" x2="52873" y2="51547"/>
                        <a14:foregroundMark x1="85719" y1="42979" x2="29412" y2="55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734310" cy="7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圖說文字 8"/>
          <p:cNvSpPr/>
          <p:nvPr/>
        </p:nvSpPr>
        <p:spPr>
          <a:xfrm>
            <a:off x="6876256" y="3867912"/>
            <a:ext cx="1944216" cy="1047132"/>
          </a:xfrm>
          <a:prstGeom prst="wedgeRectCallout">
            <a:avLst>
              <a:gd name="adj1" fmla="val -50769"/>
              <a:gd name="adj2" fmla="val 80145"/>
            </a:avLst>
          </a:prstGeom>
          <a:solidFill>
            <a:schemeClr val="accent5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預計年底前</a:t>
            </a:r>
            <a:endParaRPr lang="en-US" altLang="zh-TW" sz="16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 </a:t>
            </a:r>
            <a:endParaRPr lang="en-US" altLang="zh-TW" sz="20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12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占比約</a:t>
            </a:r>
            <a:r>
              <a:rPr lang="en-US" altLang="zh-TW" sz="12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endParaRPr lang="zh-TW" altLang="en-US" sz="12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33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å¥½ç©å¡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70" l="9957" r="89982">
                        <a14:foregroundMark x1="80146" y1="9901" x2="80146" y2="9901"/>
                        <a14:foregroundMark x1="61506" y1="82426" x2="61506" y2="82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55">
            <a:off x="677589" y="1649737"/>
            <a:ext cx="3652515" cy="51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304256" y="5865802"/>
            <a:ext cx="6660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zh-TW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1960" y="1968703"/>
            <a:ext cx="4176464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鐵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/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臺灣高鐵、臺灣鐵路、桃園機場捷運、高雄捷運、淡海輕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軌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微軟正黑體"/>
                <a:ea typeface="微軟正黑體"/>
              </a:rPr>
              <a:t>*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、國道客運、國道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全線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休息站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lvl="0">
              <a:spcBef>
                <a:spcPts val="1000"/>
              </a:spcBef>
            </a:pPr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32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文化教育館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*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lvl="0"/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國父紀念館、故宮博物院、自然科學博物館、國立臺灣美術館、海洋科技博物館、華山文創園區、傳藝中心等</a:t>
            </a:r>
            <a:endParaRPr lang="en-US" altLang="zh-TW" sz="16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>
              <a:spcBef>
                <a:spcPts val="100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en-US" altLang="zh-TW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</a:t>
            </a:r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遊憩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*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麗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寶樂園、六福村、雲仙樂園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、義大世界、阿里山、太平山等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</a:t>
            </a:r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機在</a:t>
            </a:r>
            <a:r>
              <a:rPr lang="zh-TW" altLang="en-US" sz="4000" b="1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手 </a:t>
            </a:r>
            <a:r>
              <a:rPr lang="zh-TW" altLang="en-US" sz="4000" b="1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暢遊臺灣</a:t>
            </a:r>
            <a:endParaRPr lang="zh-TW" altLang="en-US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304" y="635169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註：１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海輕軌預計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下半年上線、２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文化教育館不含地方政府所屬機構、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觀光遊憩區係包含國家森林遊樂區、觀光旅遊業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圖片來源：觀光局 臺灣好玩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30888" y="6432217"/>
            <a:ext cx="2133600" cy="365125"/>
          </a:xfrm>
        </p:spPr>
        <p:txBody>
          <a:bodyPr/>
          <a:lstStyle/>
          <a:p>
            <a:fld id="{111FD5E3-4F2C-4CE6-806C-1138AF9D4C0C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9" name="AutoShape 12" descr="ãææ©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18" descr="ãtourist icon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20" descr="Mobil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4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便利生活 隨嗶隨付</a:t>
            </a:r>
            <a:endParaRPr lang="zh-TW" altLang="en-US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流程圖: 接點 5"/>
          <p:cNvSpPr/>
          <p:nvPr/>
        </p:nvSpPr>
        <p:spPr>
          <a:xfrm>
            <a:off x="2900438" y="2747829"/>
            <a:ext cx="3425416" cy="3194506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032" name="Picture 8" descr="ãè¡åæ¯ä»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1" b="89817" l="3644" r="31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4006" r="69983" b="11504"/>
          <a:stretch/>
        </p:blipFill>
        <p:spPr bwMode="auto">
          <a:xfrm>
            <a:off x="4139952" y="3702130"/>
            <a:ext cx="880846" cy="15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6300192" y="2958043"/>
            <a:ext cx="176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3,500+</a:t>
            </a:r>
            <a:r>
              <a:rPr lang="zh-TW" altLang="en-US" sz="1600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門市</a:t>
            </a:r>
            <a:endParaRPr lang="en-US" altLang="zh-TW" sz="1600" dirty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b="1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連鎖餐飲</a:t>
            </a:r>
            <a:endParaRPr lang="zh-TW" altLang="en-US" sz="2000" b="1" dirty="0">
              <a:solidFill>
                <a:srgbClr val="3232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860878" y="4460444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88</a:t>
            </a: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0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醫學中心</a:t>
            </a:r>
            <a:endParaRPr lang="en-US" altLang="zh-TW" sz="2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95272" y="1772816"/>
            <a:ext cx="234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10,000+</a:t>
            </a:r>
            <a:r>
              <a:rPr lang="zh-TW" altLang="en-US" sz="1400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門市</a:t>
            </a:r>
            <a:endParaRPr lang="en-US" altLang="zh-TW" sz="1400" dirty="0" smtClean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b="1" dirty="0">
                <a:solidFill>
                  <a:srgbClr val="323232"/>
                </a:solidFill>
                <a:ea typeface="微軟正黑體" panose="020B0604030504040204" pitchFamily="34" charset="-120"/>
              </a:rPr>
              <a:t>四大超商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82544" y="2348880"/>
            <a:ext cx="1989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13,000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+</a:t>
            </a:r>
            <a:r>
              <a:rPr lang="zh-TW" altLang="en-US" sz="1400" dirty="0">
                <a:solidFill>
                  <a:srgbClr val="323232"/>
                </a:solidFill>
                <a:ea typeface="微軟正黑體" panose="020B0604030504040204" pitchFamily="34" charset="-120"/>
              </a:rPr>
              <a:t>輛</a:t>
            </a:r>
            <a:endParaRPr lang="en-US" altLang="zh-TW" sz="1400" dirty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>
                <a:solidFill>
                  <a:srgbClr val="323232"/>
                </a:solidFill>
                <a:ea typeface="微軟正黑體" panose="020B0604030504040204" pitchFamily="34" charset="-120"/>
              </a:rPr>
              <a:t>計程車隊</a:t>
            </a:r>
            <a:r>
              <a:rPr lang="zh-TW" altLang="en-US" b="1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龍頭</a:t>
            </a:r>
            <a:endParaRPr lang="zh-TW" altLang="en-US" b="1" dirty="0">
              <a:solidFill>
                <a:srgbClr val="3232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2381" y="5526837"/>
            <a:ext cx="164019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50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% </a:t>
            </a:r>
            <a:r>
              <a:rPr lang="en-US" altLang="zh-TW" sz="16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年底前</a:t>
            </a:r>
            <a:r>
              <a:rPr lang="en-US" altLang="zh-TW" sz="1600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r"/>
            <a:r>
              <a:rPr lang="zh-TW" altLang="en-US" b="1" dirty="0">
                <a:solidFill>
                  <a:srgbClr val="323232"/>
                </a:solidFill>
                <a:ea typeface="微軟正黑體" panose="020B0604030504040204" pitchFamily="34" charset="-120"/>
              </a:rPr>
              <a:t>全台大專院校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6060672" y="5653117"/>
            <a:ext cx="2903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6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,000</a:t>
            </a:r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+</a:t>
            </a:r>
            <a:r>
              <a:rPr lang="zh-TW" altLang="en-US" sz="1400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展</a:t>
            </a:r>
            <a:r>
              <a:rPr lang="zh-TW" altLang="en-US" sz="1400" dirty="0">
                <a:solidFill>
                  <a:srgbClr val="323232"/>
                </a:solidFill>
                <a:ea typeface="微軟正黑體" panose="020B0604030504040204" pitchFamily="34" charset="-120"/>
              </a:rPr>
              <a:t>演</a:t>
            </a:r>
            <a:r>
              <a:rPr lang="zh-TW" altLang="en-US" sz="1400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活動</a:t>
            </a:r>
            <a:r>
              <a:rPr lang="en-US" altLang="zh-TW" sz="1400" dirty="0">
                <a:solidFill>
                  <a:srgbClr val="323232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323232"/>
                </a:solidFill>
                <a:ea typeface="微軟正黑體" panose="020B0604030504040204" pitchFamily="34" charset="-120"/>
              </a:rPr>
              <a:t>年</a:t>
            </a:r>
            <a:r>
              <a:rPr lang="en-US" altLang="zh-TW" sz="1400" dirty="0">
                <a:solidFill>
                  <a:srgbClr val="323232"/>
                </a:solidFill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b="1" dirty="0">
                <a:solidFill>
                  <a:srgbClr val="323232"/>
                </a:solidFill>
                <a:ea typeface="微軟正黑體" panose="020B0604030504040204" pitchFamily="34" charset="-120"/>
              </a:rPr>
              <a:t>兩廳院售票系統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11560" y="4322432"/>
            <a:ext cx="16561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133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2000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>
                <a:solidFill>
                  <a:srgbClr val="323232"/>
                </a:solidFill>
                <a:ea typeface="微軟正黑體" panose="020B0604030504040204" pitchFamily="34" charset="-120"/>
              </a:rPr>
              <a:t>公私立停車場</a:t>
            </a:r>
            <a:endParaRPr lang="en-US" altLang="zh-TW" b="1" dirty="0">
              <a:solidFill>
                <a:srgbClr val="3232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41" name="矩形圖說文字 40"/>
          <p:cNvSpPr/>
          <p:nvPr/>
        </p:nvSpPr>
        <p:spPr>
          <a:xfrm>
            <a:off x="6891685" y="2060849"/>
            <a:ext cx="1856780" cy="712570"/>
          </a:xfrm>
          <a:prstGeom prst="wedgeRectCallout">
            <a:avLst>
              <a:gd name="adj1" fmla="val -67644"/>
              <a:gd name="adj2" fmla="val -51356"/>
            </a:avLst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多元支付工具</a:t>
            </a:r>
            <a:endParaRPr lang="en-US" altLang="zh-TW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民眾最常造訪</a:t>
            </a:r>
            <a:endParaRPr lang="en-US" altLang="zh-TW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圖說文字 41"/>
          <p:cNvSpPr/>
          <p:nvPr/>
        </p:nvSpPr>
        <p:spPr>
          <a:xfrm>
            <a:off x="323528" y="3460757"/>
            <a:ext cx="1800200" cy="688323"/>
          </a:xfrm>
          <a:prstGeom prst="wedgeRectCallout">
            <a:avLst>
              <a:gd name="adj1" fmla="val 27066"/>
              <a:gd name="adj2" fmla="val 74950"/>
            </a:avLst>
          </a:prstGeom>
          <a:solidFill>
            <a:srgbClr val="EFBB2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新創服務</a:t>
            </a:r>
            <a:endParaRPr lang="en-US" altLang="zh-TW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逾百萬使用人次</a:t>
            </a:r>
            <a:endParaRPr lang="zh-TW" altLang="en-US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C:\Users\cmchang\Downloads\store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61" y="2444187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mchang\Downloads\cart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26" y="3068221"/>
            <a:ext cx="589277" cy="58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mchang\Downloads\hospital (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73" y="4371108"/>
            <a:ext cx="584962" cy="5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cmchang\Downloads\ticket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71" y="5485420"/>
            <a:ext cx="656970" cy="65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mchang\Downloads\school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46" y="5373216"/>
            <a:ext cx="705514" cy="70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mchang\Downloads\parki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85" y="4322432"/>
            <a:ext cx="658506" cy="6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mchang\Downloads\tax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1" y="2823956"/>
            <a:ext cx="853920" cy="8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436908" y="4329097"/>
            <a:ext cx="24672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訂定行動</a:t>
            </a:r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en-US" altLang="zh-TW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</a:t>
            </a:r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已有</a:t>
            </a:r>
            <a:r>
              <a:rPr lang="en-US" altLang="zh-TW" sz="2800" b="1" dirty="0">
                <a:solidFill>
                  <a:srgbClr val="C00000"/>
                </a:solidFill>
              </a:rPr>
              <a:t>24</a:t>
            </a:r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個行動支付相關</a:t>
            </a:r>
            <a:r>
              <a:rPr lang="en-US" altLang="zh-TW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通過資安認證，包含街口、歐付寶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TW" altLang="en-US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D5E3-4F2C-4CE6-806C-1138AF9D4C0C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404664"/>
            <a:ext cx="9144000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友善</a:t>
            </a:r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環境 資安無虞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347864" y="350100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加強資訊安全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300192" y="350100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完善行動</a:t>
            </a:r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endParaRPr lang="en-US" altLang="zh-TW" sz="28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zh-TW" altLang="en-US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3538" y="3501008"/>
            <a:ext cx="259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調適金融法規</a:t>
            </a:r>
            <a:endParaRPr lang="en-US" altLang="zh-TW" sz="2800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2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13539" y="4376149"/>
            <a:ext cx="259228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E79460"/>
              </a:buCl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臉部、指紋辨識驗證付款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10000"/>
              </a:lnSpc>
              <a:buClr>
                <a:srgbClr val="E79460"/>
              </a:buCl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端末設備可支援  多元支付工具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72200" y="4376149"/>
            <a:ext cx="26642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偏遠鄉鎮</a:t>
            </a:r>
            <a:endParaRPr lang="en-US" altLang="zh-TW" b="1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>
              <a:buClr>
                <a:schemeClr val="accent3">
                  <a:lumMod val="40000"/>
                  <a:lumOff val="60000"/>
                </a:schemeClr>
              </a:buClr>
            </a:pP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95</a:t>
            </a: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人口涵蓋率</a:t>
            </a:r>
            <a:endParaRPr lang="en-US" altLang="zh-TW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澎湖離島</a:t>
            </a:r>
            <a:r>
              <a:rPr lang="zh-TW" altLang="en-US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</a:t>
            </a:r>
            <a:endParaRPr lang="en-US" altLang="zh-TW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>
              <a:spcBef>
                <a:spcPts val="600"/>
              </a:spcBef>
              <a:buClr>
                <a:schemeClr val="accent3">
                  <a:lumMod val="40000"/>
                  <a:lumOff val="60000"/>
                </a:schemeClr>
              </a:buClr>
            </a:pPr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70%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地區已改善</a:t>
            </a:r>
            <a:endParaRPr lang="en-US" altLang="zh-TW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539" y="5733256"/>
            <a:ext cx="2592288" cy="72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推動修正</a:t>
            </a:r>
            <a:endParaRPr lang="en-US" altLang="zh-TW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電子支付機構管理條例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660232" y="616530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註：以中華電信涵蓋率為基準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C:\Users\cmchang\Downloads\bank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11" y="2060848"/>
            <a:ext cx="1069943" cy="10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mchang\Downloads\secur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85789"/>
            <a:ext cx="945002" cy="9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mchang\Downloads\wif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83" y="2296100"/>
            <a:ext cx="834689" cy="8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_DSC20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r="16357"/>
          <a:stretch/>
        </p:blipFill>
        <p:spPr bwMode="auto">
          <a:xfrm>
            <a:off x="323528" y="1988840"/>
            <a:ext cx="4179520" cy="38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8057" y="260648"/>
            <a:ext cx="9152058" cy="1008112"/>
          </a:xfrm>
          <a:prstGeom prst="rect">
            <a:avLst/>
          </a:prstGeom>
          <a:solidFill>
            <a:srgbClr val="86C1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體驗</a:t>
            </a:r>
            <a:r>
              <a:rPr lang="zh-TW" altLang="en-US" sz="40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支付 </a:t>
            </a:r>
            <a:r>
              <a:rPr lang="zh-TW" altLang="en-US" sz="4000" b="1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民眾有感</a:t>
            </a:r>
            <a:endParaRPr lang="zh-TW" altLang="en-US" sz="40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3386" y="1778239"/>
            <a:ext cx="3816424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>
                <a:latin typeface="+mj-lt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+mj-lt"/>
                <a:ea typeface="微軟正黑體" panose="020B0604030504040204" pitchFamily="34" charset="-120"/>
              </a:rPr>
              <a:t>月   行動</a:t>
            </a:r>
            <a:r>
              <a:rPr lang="zh-TW" altLang="en-US" dirty="0">
                <a:latin typeface="+mj-lt"/>
                <a:ea typeface="微軟正黑體" panose="020B0604030504040204" pitchFamily="34" charset="-120"/>
              </a:rPr>
              <a:t>支付購物</a:t>
            </a:r>
            <a:r>
              <a:rPr lang="zh-TW" altLang="en-US" dirty="0" smtClean="0">
                <a:latin typeface="+mj-lt"/>
                <a:ea typeface="微軟正黑體" panose="020B0604030504040204" pitchFamily="34" charset="-120"/>
              </a:rPr>
              <a:t>節</a:t>
            </a:r>
            <a:endParaRPr lang="en-US" altLang="zh-TW" dirty="0" smtClean="0"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111FD5E3-4F2C-4CE6-806C-1138AF9D4C0C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2" name="流程圖: 接點 1"/>
          <p:cNvSpPr/>
          <p:nvPr/>
        </p:nvSpPr>
        <p:spPr>
          <a:xfrm>
            <a:off x="4647064" y="1500522"/>
            <a:ext cx="216024" cy="216024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stCxn id="2" idx="4"/>
          </p:cNvCxnSpPr>
          <p:nvPr/>
        </p:nvCxnSpPr>
        <p:spPr>
          <a:xfrm>
            <a:off x="4755076" y="1716546"/>
            <a:ext cx="0" cy="46548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圖: 接點 13"/>
          <p:cNvSpPr/>
          <p:nvPr/>
        </p:nvSpPr>
        <p:spPr>
          <a:xfrm>
            <a:off x="4647064" y="2277830"/>
            <a:ext cx="216024" cy="21602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34542" y="2557177"/>
            <a:ext cx="806631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endParaRPr lang="en-US" altLang="zh-TW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 smtClean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60640" y="2557177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0000"/>
              </a:lnSpc>
            </a:pPr>
            <a:r>
              <a:rPr lang="zh-TW" altLang="en-US" b="1" dirty="0">
                <a:solidFill>
                  <a:srgbClr val="C00000"/>
                </a:solidFill>
                <a:ea typeface="微軟正黑體" panose="020B0604030504040204" pitchFamily="34" charset="-120"/>
              </a:rPr>
              <a:t>嘉義燈會 </a:t>
            </a: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、桃園市百萬市民卡</a:t>
            </a:r>
          </a:p>
          <a:p>
            <a:pPr lvl="0">
              <a:lnSpc>
                <a:spcPct val="110000"/>
              </a:lnSpc>
            </a:pP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新北市三八寵愛女人市集</a:t>
            </a:r>
          </a:p>
          <a:p>
            <a:pPr lvl="0">
              <a:lnSpc>
                <a:spcPct val="110000"/>
              </a:lnSpc>
            </a:pP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桃園農博 </a:t>
            </a:r>
          </a:p>
          <a:p>
            <a:pPr lvl="0">
              <a:lnSpc>
                <a:spcPct val="110000"/>
              </a:lnSpc>
            </a:pP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花現樂購在臺中 </a:t>
            </a:r>
          </a:p>
          <a:p>
            <a:pPr lvl="0">
              <a:lnSpc>
                <a:spcPct val="110000"/>
              </a:lnSpc>
            </a:pP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臺南</a:t>
            </a:r>
            <a:r>
              <a:rPr lang="en-US" altLang="zh-TW" dirty="0" err="1">
                <a:solidFill>
                  <a:srgbClr val="323232"/>
                </a:solidFill>
                <a:ea typeface="微軟正黑體" panose="020B0604030504040204" pitchFamily="34" charset="-120"/>
              </a:rPr>
              <a:t>i</a:t>
            </a: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行動 、智慧</a:t>
            </a:r>
            <a:r>
              <a:rPr lang="zh-TW" altLang="en-US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城鄉分享會</a:t>
            </a:r>
            <a:endParaRPr lang="en-US" altLang="zh-TW" dirty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pPr lvl="0">
              <a:lnSpc>
                <a:spcPct val="110000"/>
              </a:lnSpc>
            </a:pPr>
            <a:r>
              <a:rPr lang="en-US" altLang="zh-TW" dirty="0" err="1">
                <a:solidFill>
                  <a:srgbClr val="323232"/>
                </a:solidFill>
                <a:ea typeface="微軟正黑體" panose="020B0604030504040204" pitchFamily="34" charset="-120"/>
              </a:rPr>
              <a:t>OTOPx</a:t>
            </a: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行動支付主題展</a:t>
            </a:r>
            <a:endParaRPr lang="en-US" altLang="zh-TW" dirty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pPr lvl="0">
              <a:lnSpc>
                <a:spcPct val="110000"/>
              </a:lnSpc>
            </a:pP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臺南商展、亞洲手創展</a:t>
            </a:r>
            <a:endParaRPr lang="en-US" altLang="zh-TW" dirty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pPr lvl="0">
              <a:lnSpc>
                <a:spcPct val="110000"/>
              </a:lnSpc>
            </a:pP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金融科技展</a:t>
            </a:r>
          </a:p>
        </p:txBody>
      </p:sp>
      <p:sp>
        <p:nvSpPr>
          <p:cNvPr id="16" name="矩形 15"/>
          <p:cNvSpPr/>
          <p:nvPr/>
        </p:nvSpPr>
        <p:spPr>
          <a:xfrm>
            <a:off x="5033386" y="5361537"/>
            <a:ext cx="3850734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    </a:t>
            </a:r>
            <a:r>
              <a:rPr lang="zh-TW" altLang="en-US" b="1" dirty="0">
                <a:solidFill>
                  <a:srgbClr val="C00000"/>
                </a:solidFill>
                <a:ea typeface="微軟正黑體" panose="020B0604030504040204" pitchFamily="34" charset="-120"/>
              </a:rPr>
              <a:t>屏東燈會</a:t>
            </a:r>
            <a:endParaRPr lang="en-US" altLang="zh-TW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  <a:p>
            <a:pPr lvl="0">
              <a:lnSpc>
                <a:spcPct val="110000"/>
              </a:lnSpc>
            </a:pPr>
            <a:r>
              <a:rPr lang="en-US" altLang="zh-TW" dirty="0">
                <a:solidFill>
                  <a:srgbClr val="323232"/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323232"/>
                </a:solidFill>
                <a:ea typeface="微軟正黑體" panose="020B0604030504040204" pitchFamily="34" charset="-120"/>
              </a:rPr>
              <a:t>月      智慧城市展</a:t>
            </a:r>
            <a:endParaRPr lang="en-US" altLang="zh-TW" dirty="0">
              <a:solidFill>
                <a:srgbClr val="323232"/>
              </a:solidFill>
              <a:ea typeface="微軟正黑體" panose="020B0604030504040204" pitchFamily="34" charset="-120"/>
            </a:endParaRPr>
          </a:p>
          <a:p>
            <a:pPr lvl="0">
              <a:lnSpc>
                <a:spcPct val="110000"/>
              </a:lnSpc>
            </a:pPr>
            <a:r>
              <a:rPr lang="en-US" altLang="zh-TW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rgbClr val="323232"/>
                </a:solidFill>
                <a:ea typeface="微軟正黑體" panose="020B0604030504040204" pitchFamily="34" charset="-120"/>
              </a:rPr>
              <a:t>月      綜所稅、房屋稅繳稅優惠活動</a:t>
            </a:r>
            <a:endParaRPr lang="en-US" altLang="zh-TW" dirty="0" smtClean="0">
              <a:solidFill>
                <a:srgbClr val="3232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85545" y="2132856"/>
            <a:ext cx="806631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b="1" dirty="0">
                <a:solidFill>
                  <a:srgbClr val="323232"/>
                </a:solidFill>
                <a:latin typeface="+mj-lt"/>
                <a:ea typeface="微軟正黑體" panose="020B0604030504040204" pitchFamily="34" charset="-120"/>
              </a:rPr>
              <a:t>2018</a:t>
            </a:r>
          </a:p>
        </p:txBody>
      </p:sp>
      <p:sp>
        <p:nvSpPr>
          <p:cNvPr id="19" name="流程圖: 接點 18"/>
          <p:cNvSpPr/>
          <p:nvPr/>
        </p:nvSpPr>
        <p:spPr>
          <a:xfrm>
            <a:off x="4644008" y="5086142"/>
            <a:ext cx="216024" cy="216024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885546" y="4941168"/>
            <a:ext cx="954472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b="1" dirty="0" smtClean="0">
                <a:solidFill>
                  <a:srgbClr val="323232"/>
                </a:solidFill>
                <a:latin typeface="+mj-lt"/>
                <a:ea typeface="微軟正黑體" panose="020B0604030504040204" pitchFamily="34" charset="-120"/>
              </a:rPr>
              <a:t>2019</a:t>
            </a:r>
            <a:endParaRPr lang="en-US" altLang="zh-TW" sz="2400" b="1" dirty="0">
              <a:solidFill>
                <a:srgbClr val="323232"/>
              </a:solidFill>
              <a:latin typeface="+mj-lt"/>
              <a:ea typeface="微軟正黑體" panose="020B0604030504040204" pitchFamily="34" charset="-120"/>
            </a:endParaRPr>
          </a:p>
        </p:txBody>
      </p:sp>
      <p:pic>
        <p:nvPicPr>
          <p:cNvPr id="7172" name="Picture 4" descr="ãçæ LOGO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337"/>
          <a:stretch/>
        </p:blipFill>
        <p:spPr bwMode="auto">
          <a:xfrm>
            <a:off x="8046640" y="1601943"/>
            <a:ext cx="637890" cy="8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885545" y="1340768"/>
            <a:ext cx="806631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TW" sz="2400" b="1" dirty="0">
                <a:solidFill>
                  <a:srgbClr val="323232"/>
                </a:solidFill>
                <a:ea typeface="微軟正黑體" panose="020B0604030504040204" pitchFamily="34" charset="-120"/>
              </a:rPr>
              <a:t>2017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796136" y="6381328"/>
            <a:ext cx="2448272" cy="369332"/>
          </a:xfrm>
          <a:prstGeom prst="rect">
            <a:avLst/>
          </a:prstGeom>
          <a:solidFill>
            <a:srgbClr val="7DB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下半年陸續規劃中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5023427"/>
            <a:ext cx="3711138" cy="1069869"/>
          </a:xfrm>
          <a:prstGeom prst="rect">
            <a:avLst/>
          </a:prstGeom>
          <a:solidFill>
            <a:srgbClr val="EFBB2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民眾認知率         突破</a:t>
            </a:r>
            <a:r>
              <a:rPr lang="zh-TW" altLang="en-US" sz="32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lang="en-US" altLang="zh-TW" sz="2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Aft>
                <a:spcPts val="600"/>
              </a:spcAft>
            </a:pPr>
            <a:r>
              <a:rPr lang="en-US" altLang="zh-TW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46-65</a:t>
            </a: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歲使用率  首破 </a:t>
            </a:r>
            <a:r>
              <a:rPr lang="en-US" altLang="zh-TW" sz="32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</a:p>
        </p:txBody>
      </p:sp>
      <p:sp>
        <p:nvSpPr>
          <p:cNvPr id="8" name="矩形 7"/>
          <p:cNvSpPr/>
          <p:nvPr/>
        </p:nvSpPr>
        <p:spPr>
          <a:xfrm>
            <a:off x="99427" y="6475001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en-US" sz="1200" dirty="0" smtClean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 err="1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maomao.feng</a:t>
            </a:r>
            <a:r>
              <a:rPr lang="en-US" altLang="zh-TW" sz="120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200" dirty="0">
              <a:solidFill>
                <a:prstClr val="white">
                  <a:lumMod val="6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5422</TotalTime>
  <Words>1150</Words>
  <Application>Microsoft Office PowerPoint</Application>
  <PresentationFormat>如螢幕大小 (4:3)</PresentationFormat>
  <Paragraphs>251</Paragraphs>
  <Slides>15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張智閔</dc:creator>
  <cp:lastModifiedBy>張智閔</cp:lastModifiedBy>
  <cp:revision>370</cp:revision>
  <cp:lastPrinted>2019-08-13T08:28:43Z</cp:lastPrinted>
  <dcterms:created xsi:type="dcterms:W3CDTF">2019-08-05T02:28:06Z</dcterms:created>
  <dcterms:modified xsi:type="dcterms:W3CDTF">2019-08-14T10:24:48Z</dcterms:modified>
</cp:coreProperties>
</file>