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1" r:id="rId3"/>
    <p:sldId id="278" r:id="rId4"/>
    <p:sldId id="292" r:id="rId5"/>
    <p:sldId id="288" r:id="rId6"/>
    <p:sldId id="293" r:id="rId7"/>
    <p:sldId id="294" r:id="rId8"/>
    <p:sldId id="295" r:id="rId9"/>
    <p:sldId id="301" r:id="rId10"/>
    <p:sldId id="297" r:id="rId11"/>
    <p:sldId id="298" r:id="rId12"/>
    <p:sldId id="300" r:id="rId13"/>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CC9900"/>
    <a:srgbClr val="A87000"/>
    <a:srgbClr val="B47800"/>
    <a:srgbClr val="3FCDFF"/>
    <a:srgbClr val="2DC8FF"/>
    <a:srgbClr val="FF9933"/>
    <a:srgbClr val="FFFFAF"/>
    <a:srgbClr val="A57A68"/>
    <a:srgbClr val="CD6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3" autoAdjust="0"/>
    <p:restoredTop sz="94660"/>
  </p:normalViewPr>
  <p:slideViewPr>
    <p:cSldViewPr>
      <p:cViewPr>
        <p:scale>
          <a:sx n="78" d="100"/>
          <a:sy n="78" d="100"/>
        </p:scale>
        <p:origin x="-1738" y="-278"/>
      </p:cViewPr>
      <p:guideLst>
        <p:guide orient="horz" pos="2160"/>
        <p:guide pos="2880"/>
      </p:guideLst>
    </p:cSldViewPr>
  </p:slideViewPr>
  <p:notesTextViewPr>
    <p:cViewPr>
      <p:scale>
        <a:sx n="1" d="1"/>
        <a:sy n="1" d="1"/>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spPr>
            <a:ln>
              <a:solidFill>
                <a:schemeClr val="accent3">
                  <a:lumMod val="75000"/>
                </a:schemeClr>
              </a:solidFill>
            </a:ln>
          </c:spPr>
          <c:explosion val="66"/>
          <c:dPt>
            <c:idx val="1"/>
            <c:bubble3D val="0"/>
            <c:explosion val="26"/>
          </c:dPt>
          <c:dLbls>
            <c:dLbl>
              <c:idx val="0"/>
              <c:layout>
                <c:manualLayout>
                  <c:x val="0.16167185127578418"/>
                  <c:y val="1.1497135221700074E-2"/>
                </c:manualLayout>
              </c:layout>
              <c:spPr/>
              <c:txPr>
                <a:bodyPr/>
                <a:lstStyle/>
                <a:p>
                  <a:pPr>
                    <a:defRPr sz="1400">
                      <a:solidFill>
                        <a:srgbClr val="FF0000"/>
                      </a:solidFill>
                      <a:latin typeface="Adobe 繁黑體 Std B" pitchFamily="34" charset="-120"/>
                      <a:ea typeface="Adobe 繁黑體 Std B" pitchFamily="34" charset="-120"/>
                    </a:defRPr>
                  </a:pPr>
                  <a:endParaRPr lang="zh-TW"/>
                </a:p>
              </c:txPr>
              <c:dLblPos val="bestFit"/>
              <c:showLegendKey val="0"/>
              <c:showVal val="1"/>
              <c:showCatName val="0"/>
              <c:showSerName val="0"/>
              <c:showPercent val="0"/>
              <c:showBubbleSize val="0"/>
            </c:dLbl>
            <c:dLbl>
              <c:idx val="1"/>
              <c:layout>
                <c:manualLayout>
                  <c:x val="-0.24985649742621194"/>
                  <c:y val="0"/>
                </c:manualLayout>
              </c:layout>
              <c:tx>
                <c:rich>
                  <a:bodyPr/>
                  <a:lstStyle/>
                  <a:p>
                    <a:pPr>
                      <a:defRPr sz="1400">
                        <a:latin typeface="Adobe 繁黑體 Std B" pitchFamily="34" charset="-120"/>
                        <a:ea typeface="Adobe 繁黑體 Std B" pitchFamily="34" charset="-120"/>
                      </a:defRPr>
                    </a:pPr>
                    <a:r>
                      <a:rPr lang="en-US" altLang="en-US" sz="1200" dirty="0"/>
                      <a:t>95%</a:t>
                    </a:r>
                  </a:p>
                </c:rich>
              </c:tx>
              <c:spPr/>
              <c:dLblPos val="bestFit"/>
              <c:showLegendKey val="0"/>
              <c:showVal val="1"/>
              <c:showCatName val="0"/>
              <c:showSerName val="0"/>
              <c:showPercent val="0"/>
              <c:showBubbleSize val="0"/>
            </c:dLbl>
            <c:txPr>
              <a:bodyPr/>
              <a:lstStyle/>
              <a:p>
                <a:pPr>
                  <a:defRPr sz="1600">
                    <a:latin typeface="Adobe 繁黑體 Std B" pitchFamily="34" charset="-120"/>
                    <a:ea typeface="Adobe 繁黑體 Std B" pitchFamily="34" charset="-120"/>
                  </a:defRPr>
                </a:pPr>
                <a:endParaRPr lang="zh-TW"/>
              </a:p>
            </c:txPr>
            <c:dLblPos val="outEnd"/>
            <c:showLegendKey val="0"/>
            <c:showVal val="1"/>
            <c:showCatName val="0"/>
            <c:showSerName val="0"/>
            <c:showPercent val="0"/>
            <c:showBubbleSize val="0"/>
            <c:showLeaderLines val="1"/>
          </c:dLbls>
          <c:cat>
            <c:strRef>
              <c:f>工作表1!$C$2:$C$3</c:f>
              <c:strCache>
                <c:ptCount val="2"/>
                <c:pt idx="0">
                  <c:v>露營設施</c:v>
                </c:pt>
                <c:pt idx="1">
                  <c:v>農業用地</c:v>
                </c:pt>
              </c:strCache>
            </c:strRef>
          </c:cat>
          <c:val>
            <c:numRef>
              <c:f>工作表1!$D$2:$D$3</c:f>
              <c:numCache>
                <c:formatCode>0%</c:formatCode>
                <c:ptCount val="2"/>
                <c:pt idx="0">
                  <c:v>0.05</c:v>
                </c:pt>
                <c:pt idx="1">
                  <c:v>0.95</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45"/>
          <c:dPt>
            <c:idx val="0"/>
            <c:bubble3D val="0"/>
            <c:explosion val="0"/>
          </c:dPt>
          <c:dPt>
            <c:idx val="1"/>
            <c:bubble3D val="0"/>
            <c:explosion val="106"/>
          </c:dPt>
          <c:dLbls>
            <c:dLbl>
              <c:idx val="0"/>
              <c:layout>
                <c:manualLayout>
                  <c:x val="5.7043949139750756E-2"/>
                  <c:y val="0"/>
                </c:manualLayout>
              </c:layout>
              <c:tx>
                <c:rich>
                  <a:bodyPr/>
                  <a:lstStyle/>
                  <a:p>
                    <a:pPr>
                      <a:defRPr sz="1400">
                        <a:solidFill>
                          <a:srgbClr val="FF0000"/>
                        </a:solidFill>
                        <a:latin typeface="Adobe 繁黑體 Std B" pitchFamily="34" charset="-120"/>
                        <a:ea typeface="Adobe 繁黑體 Std B" pitchFamily="34" charset="-120"/>
                      </a:defRPr>
                    </a:pPr>
                    <a:r>
                      <a:rPr lang="en-US" altLang="en-US" sz="1200" dirty="0">
                        <a:solidFill>
                          <a:srgbClr val="FF0000"/>
                        </a:solidFill>
                      </a:rPr>
                      <a:t>10%</a:t>
                    </a:r>
                  </a:p>
                </c:rich>
              </c:tx>
              <c:spPr/>
              <c:dLblPos val="bestFit"/>
              <c:showLegendKey val="0"/>
              <c:showVal val="1"/>
              <c:showCatName val="0"/>
              <c:showSerName val="0"/>
              <c:showPercent val="0"/>
              <c:showBubbleSize val="0"/>
            </c:dLbl>
            <c:dLbl>
              <c:idx val="1"/>
              <c:layout>
                <c:manualLayout>
                  <c:x val="-0.18245099203536774"/>
                  <c:y val="0"/>
                </c:manualLayout>
              </c:layout>
              <c:tx>
                <c:rich>
                  <a:bodyPr/>
                  <a:lstStyle/>
                  <a:p>
                    <a:r>
                      <a:rPr lang="en-US" altLang="en-US" sz="1200" dirty="0"/>
                      <a:t>90%</a:t>
                    </a:r>
                  </a:p>
                </c:rich>
              </c:tx>
              <c:dLblPos val="bestFit"/>
              <c:showLegendKey val="0"/>
              <c:showVal val="1"/>
              <c:showCatName val="0"/>
              <c:showSerName val="0"/>
              <c:showPercent val="0"/>
              <c:showBubbleSize val="0"/>
            </c:dLbl>
            <c:txPr>
              <a:bodyPr/>
              <a:lstStyle/>
              <a:p>
                <a:pPr>
                  <a:defRPr sz="1400">
                    <a:latin typeface="Adobe 繁黑體 Std B" pitchFamily="34" charset="-120"/>
                    <a:ea typeface="Adobe 繁黑體 Std B" pitchFamily="34" charset="-120"/>
                  </a:defRPr>
                </a:pPr>
                <a:endParaRPr lang="zh-TW"/>
              </a:p>
            </c:txPr>
            <c:dLblPos val="outEnd"/>
            <c:showLegendKey val="0"/>
            <c:showVal val="1"/>
            <c:showCatName val="0"/>
            <c:showSerName val="0"/>
            <c:showPercent val="0"/>
            <c:showBubbleSize val="0"/>
            <c:showLeaderLines val="1"/>
          </c:dLbls>
          <c:cat>
            <c:strRef>
              <c:f>工作表1!$I$2:$I$3</c:f>
              <c:strCache>
                <c:ptCount val="2"/>
                <c:pt idx="0">
                  <c:v>露營設施</c:v>
                </c:pt>
                <c:pt idx="1">
                  <c:v>農業用地</c:v>
                </c:pt>
              </c:strCache>
            </c:strRef>
          </c:cat>
          <c:val>
            <c:numRef>
              <c:f>工作表1!$J$2:$J$3</c:f>
              <c:numCache>
                <c:formatCode>0%</c:formatCode>
                <c:ptCount val="2"/>
                <c:pt idx="0">
                  <c:v>0.1</c:v>
                </c:pt>
                <c:pt idx="1">
                  <c:v>0.9</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latin typeface="Adobe 繁黑體 Std B" pitchFamily="34" charset="-120"/>
                <a:ea typeface="Adobe 繁黑體 Std B" pitchFamily="34" charset="-120"/>
              </a:defRPr>
            </a:lvl1pPr>
          </a:lstStyle>
          <a:p>
            <a:r>
              <a:rPr lang="zh-TW" altLang="en-US" smtClean="0"/>
              <a:t>按一下以編輯母片標題樣式</a:t>
            </a:r>
            <a:endParaRPr lang="zh-TW" altLang="en-US"/>
          </a:p>
        </p:txBody>
      </p:sp>
      <p:sp>
        <p:nvSpPr>
          <p:cNvPr id="3" name="副標題 2"/>
          <p:cNvSpPr>
            <a:spLocks noGrp="1"/>
          </p:cNvSpPr>
          <p:nvPr>
            <p:ph type="subTitle" idx="1" hasCustomPrompt="1"/>
          </p:nvPr>
        </p:nvSpPr>
        <p:spPr>
          <a:xfrm>
            <a:off x="1371600" y="4797152"/>
            <a:ext cx="6400800" cy="841648"/>
          </a:xfrm>
        </p:spPr>
        <p:txBody>
          <a:bodyPr>
            <a:normAutofit/>
          </a:bodyPr>
          <a:lstStyle>
            <a:lvl1pPr marL="0" indent="0" algn="ctr">
              <a:buNone/>
              <a:defRPr sz="2400">
                <a:solidFill>
                  <a:schemeClr val="tx1">
                    <a:tint val="75000"/>
                  </a:schemeClr>
                </a:solidFill>
                <a:latin typeface="Adobe 繁黑體 Std B" pitchFamily="34" charset="-120"/>
                <a:ea typeface="Adobe 繁黑體 Std B"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輯母片副標題樣式</a:t>
            </a:r>
            <a:endParaRPr lang="zh-TW" altLang="en-US" dirty="0"/>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2979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80935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80617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65280" y="120820"/>
            <a:ext cx="7980928" cy="706090"/>
          </a:xfrm>
        </p:spPr>
        <p:txBody>
          <a:bodyPr>
            <a:normAutofit/>
          </a:bodyPr>
          <a:lstStyle>
            <a:lvl1pPr algn="l">
              <a:defRPr sz="3200" u="none">
                <a:solidFill>
                  <a:schemeClr val="accent3">
                    <a:lumMod val="50000"/>
                  </a:schemeClr>
                </a:solidFill>
                <a:latin typeface="Adobe 繁黑體 Std B" pitchFamily="34" charset="-120"/>
                <a:ea typeface="Adobe 繁黑體 Std B" pitchFamily="34"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457200" y="1268760"/>
            <a:ext cx="8229600" cy="4857403"/>
          </a:xfrm>
        </p:spPr>
        <p:txBody>
          <a:bodyPr/>
          <a:lstStyle>
            <a:lvl1pPr>
              <a:defRPr>
                <a:latin typeface="Adobe 繁黑體 Std B" pitchFamily="34" charset="-120"/>
                <a:ea typeface="Adobe 繁黑體 Std B" pitchFamily="34" charset="-120"/>
              </a:defRPr>
            </a:lvl1pPr>
            <a:lvl2pPr>
              <a:defRPr>
                <a:latin typeface="Adobe 繁黑體 Std B" pitchFamily="34" charset="-120"/>
                <a:ea typeface="Adobe 繁黑體 Std B" pitchFamily="34" charset="-120"/>
              </a:defRPr>
            </a:lvl2pPr>
            <a:lvl3pPr>
              <a:defRPr>
                <a:latin typeface="Adobe 繁黑體 Std B" pitchFamily="34" charset="-120"/>
                <a:ea typeface="Adobe 繁黑體 Std B" pitchFamily="34" charset="-120"/>
              </a:defRPr>
            </a:lvl3pPr>
            <a:lvl4pPr>
              <a:defRPr>
                <a:latin typeface="Adobe 繁黑體 Std B" pitchFamily="34" charset="-120"/>
                <a:ea typeface="Adobe 繁黑體 Std B" pitchFamily="34" charset="-120"/>
              </a:defRPr>
            </a:lvl4pPr>
            <a:lvl5pPr>
              <a:defRPr>
                <a:latin typeface="Adobe 繁黑體 Std B" pitchFamily="34" charset="-120"/>
                <a:ea typeface="Adobe 繁黑體 Std B" pitchFamily="34" charset="-12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
        <p:nvSpPr>
          <p:cNvPr id="7" name="矩形 6"/>
          <p:cNvSpPr/>
          <p:nvPr/>
        </p:nvSpPr>
        <p:spPr>
          <a:xfrm>
            <a:off x="13715" y="6525384"/>
            <a:ext cx="9144000" cy="360000"/>
          </a:xfrm>
          <a:prstGeom prst="rect">
            <a:avLst/>
          </a:prstGeom>
          <a:gradFill flip="none" rotWithShape="1">
            <a:gsLst>
              <a:gs pos="0">
                <a:srgbClr val="00B050">
                  <a:tint val="66000"/>
                  <a:satMod val="160000"/>
                  <a:alpha val="30000"/>
                </a:srgbClr>
              </a:gs>
              <a:gs pos="18000">
                <a:srgbClr val="00B050">
                  <a:tint val="44500"/>
                  <a:satMod val="160000"/>
                  <a:alpha val="51000"/>
                </a:srgbClr>
              </a:gs>
              <a:gs pos="100000">
                <a:schemeClr val="bg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8" name="圖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41" y="6552270"/>
            <a:ext cx="1320065" cy="288032"/>
          </a:xfrm>
          <a:prstGeom prst="rect">
            <a:avLst/>
          </a:prstGeom>
          <a:noFill/>
          <a:ln>
            <a:noFill/>
          </a:ln>
        </p:spPr>
      </p:pic>
      <p:sp>
        <p:nvSpPr>
          <p:cNvPr id="9" name="投影片編號版面配置區 5"/>
          <p:cNvSpPr txBox="1">
            <a:spLocks/>
          </p:cNvSpPr>
          <p:nvPr/>
        </p:nvSpPr>
        <p:spPr>
          <a:xfrm>
            <a:off x="7010400" y="6520259"/>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400" b="1" kern="1200">
                <a:solidFill>
                  <a:schemeClr val="bg1"/>
                </a:solidFill>
                <a:latin typeface="Arial Unicode MS" panose="020B0604020202020204" pitchFamily="34" charset="-120"/>
                <a:ea typeface="Arial Unicode MS" panose="020B0604020202020204" pitchFamily="34" charset="-120"/>
                <a:cs typeface="Arial Unicode MS" panose="020B0604020202020204" pitchFamily="34" charset="-12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0F489C-B45F-4920-AF54-AC1507EE971A}" type="slidenum">
              <a:rPr lang="zh-TW" altLang="en-US" smtClean="0">
                <a:solidFill>
                  <a:schemeClr val="tx1"/>
                </a:solidFill>
              </a:rPr>
              <a:pPr/>
              <a:t>‹#›</a:t>
            </a:fld>
            <a:endParaRPr lang="zh-TW" altLang="en-US" dirty="0">
              <a:solidFill>
                <a:schemeClr val="tx1"/>
              </a:solidFill>
            </a:endParaRPr>
          </a:p>
        </p:txBody>
      </p:sp>
      <p:sp>
        <p:nvSpPr>
          <p:cNvPr id="10" name="等腰三角形 9"/>
          <p:cNvSpPr/>
          <p:nvPr userDrawn="1"/>
        </p:nvSpPr>
        <p:spPr>
          <a:xfrm rot="5400000">
            <a:off x="-256830" y="256357"/>
            <a:ext cx="836715" cy="324000"/>
          </a:xfrm>
          <a:prstGeom prst="triangle">
            <a:avLst>
              <a:gd name="adj" fmla="val 51093"/>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11" name="＞形箭號 10"/>
          <p:cNvSpPr/>
          <p:nvPr userDrawn="1"/>
        </p:nvSpPr>
        <p:spPr>
          <a:xfrm>
            <a:off x="89216" y="0"/>
            <a:ext cx="432048" cy="836715"/>
          </a:xfrm>
          <a:prstGeom prst="chevron">
            <a:avLst>
              <a:gd name="adj" fmla="val 7116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153728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27290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61416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427624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20013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64416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123412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B0CA51B-2C8D-4CB9-BA81-0117E8B29B51}" type="datetimeFigureOut">
              <a:rPr lang="zh-TW" altLang="en-US" smtClean="0"/>
              <a:t>2020/4/15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09866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CA51B-2C8D-4CB9-BA81-0117E8B29B51}" type="datetimeFigureOut">
              <a:rPr lang="zh-TW" altLang="en-US" smtClean="0"/>
              <a:t>2020/4/15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355019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7.png"/><Relationship Id="rId13" Type="http://schemas.microsoft.com/office/2007/relationships/hdphoto" Target="../media/hdphoto10.wdp"/><Relationship Id="rId3" Type="http://schemas.microsoft.com/office/2007/relationships/hdphoto" Target="../media/hdphoto7.wdp"/><Relationship Id="rId7" Type="http://schemas.openxmlformats.org/officeDocument/2006/relationships/image" Target="../media/image46.jpg"/><Relationship Id="rId12" Type="http://schemas.openxmlformats.org/officeDocument/2006/relationships/image" Target="../media/image49.png"/><Relationship Id="rId17" Type="http://schemas.openxmlformats.org/officeDocument/2006/relationships/chart" Target="../charts/chart2.xml"/><Relationship Id="rId2" Type="http://schemas.openxmlformats.org/officeDocument/2006/relationships/image" Target="../media/image42.png"/><Relationship Id="rId16"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45.png"/><Relationship Id="rId11" Type="http://schemas.microsoft.com/office/2007/relationships/hdphoto" Target="../media/hdphoto9.wdp"/><Relationship Id="rId5" Type="http://schemas.openxmlformats.org/officeDocument/2006/relationships/image" Target="../media/image44.png"/><Relationship Id="rId15" Type="http://schemas.microsoft.com/office/2007/relationships/hdphoto" Target="../media/hdphoto11.wdp"/><Relationship Id="rId10" Type="http://schemas.openxmlformats.org/officeDocument/2006/relationships/image" Target="../media/image48.png"/><Relationship Id="rId4" Type="http://schemas.openxmlformats.org/officeDocument/2006/relationships/image" Target="../media/image43.png"/><Relationship Id="rId9" Type="http://schemas.microsoft.com/office/2007/relationships/hdphoto" Target="../media/hdphoto8.wdp"/><Relationship Id="rId14" Type="http://schemas.openxmlformats.org/officeDocument/2006/relationships/image" Target="../media/image50.png"/></Relationships>
</file>

<file path=ppt/slides/_rels/slide1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3.jfif"/><Relationship Id="rId5" Type="http://schemas.openxmlformats.org/officeDocument/2006/relationships/image" Target="../media/image52.png"/><Relationship Id="rId4" Type="http://schemas.microsoft.com/office/2007/relationships/hdphoto" Target="../media/hdphoto12.wdp"/></Relationships>
</file>

<file path=ppt/slides/_rels/slide12.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 Id="rId5" Type="http://schemas.openxmlformats.org/officeDocument/2006/relationships/image" Target="../media/image57.jpeg"/><Relationship Id="rId4" Type="http://schemas.openxmlformats.org/officeDocument/2006/relationships/image" Target="../media/image56.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jfif"/><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28.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8" Type="http://schemas.microsoft.com/office/2007/relationships/hdphoto" Target="../media/hdphoto6.wdp"/><Relationship Id="rId3" Type="http://schemas.microsoft.com/office/2007/relationships/hdphoto" Target="../media/hdphoto5.wdp"/><Relationship Id="rId7" Type="http://schemas.openxmlformats.org/officeDocument/2006/relationships/image" Target="../media/image33.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6.png"/><Relationship Id="rId5" Type="http://schemas.openxmlformats.org/officeDocument/2006/relationships/image" Target="../media/image31.png"/><Relationship Id="rId10" Type="http://schemas.openxmlformats.org/officeDocument/2006/relationships/image" Target="../media/image35.png"/><Relationship Id="rId4" Type="http://schemas.openxmlformats.org/officeDocument/2006/relationships/image" Target="../media/image30.png"/><Relationship Id="rId9" Type="http://schemas.openxmlformats.org/officeDocument/2006/relationships/image" Target="../media/image34.png"/></Relationships>
</file>

<file path=ppt/slides/_rels/slide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980728"/>
            <a:ext cx="7772400" cy="1470025"/>
          </a:xfrm>
        </p:spPr>
        <p:txBody>
          <a:bodyPr>
            <a:normAutofit/>
          </a:bodyPr>
          <a:lstStyle/>
          <a:p>
            <a:pPr>
              <a:spcAft>
                <a:spcPts val="1800"/>
              </a:spcAft>
            </a:pPr>
            <a:r>
              <a:rPr lang="zh-TW" altLang="en-US" sz="56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法規鬆綁成果</a:t>
            </a:r>
            <a:r>
              <a:rPr lang="en-US" altLang="zh-TW" sz="56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r>
            <a:br>
              <a:rPr lang="en-US" altLang="zh-TW" sz="56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zh-TW" altLang="en-US" sz="31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en-US" altLang="zh-TW" sz="31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109.01~109.03</a:t>
            </a:r>
            <a:r>
              <a:rPr lang="zh-TW" altLang="en-US" sz="31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lang="zh-TW" altLang="en-US" sz="3100" dirty="0"/>
          </a:p>
        </p:txBody>
      </p:sp>
      <p:sp>
        <p:nvSpPr>
          <p:cNvPr id="3" name="副標題 2"/>
          <p:cNvSpPr>
            <a:spLocks noGrp="1"/>
          </p:cNvSpPr>
          <p:nvPr>
            <p:ph type="subTitle" idx="1"/>
          </p:nvPr>
        </p:nvSpPr>
        <p:spPr>
          <a:xfrm>
            <a:off x="1371599" y="5013176"/>
            <a:ext cx="6400800" cy="841648"/>
          </a:xfrm>
        </p:spPr>
        <p:txBody>
          <a:bodyPr>
            <a:normAutofit lnSpcReduction="10000"/>
          </a:bodyPr>
          <a:lstStyle/>
          <a:p>
            <a:r>
              <a:rPr lang="zh-TW" altLang="en-US" dirty="0" smtClean="0">
                <a:solidFill>
                  <a:schemeClr val="tx1"/>
                </a:solidFill>
              </a:rPr>
              <a:t>國家發展委員會</a:t>
            </a:r>
            <a:endParaRPr lang="en-US" altLang="zh-TW" dirty="0" smtClean="0">
              <a:solidFill>
                <a:schemeClr val="tx1"/>
              </a:solidFill>
            </a:endParaRPr>
          </a:p>
          <a:p>
            <a:r>
              <a:rPr lang="en-US" altLang="zh-TW" dirty="0" smtClean="0">
                <a:solidFill>
                  <a:schemeClr val="tx1"/>
                </a:solidFill>
              </a:rPr>
              <a:t>109</a:t>
            </a:r>
            <a:r>
              <a:rPr lang="zh-TW" altLang="en-US" dirty="0" smtClean="0">
                <a:solidFill>
                  <a:schemeClr val="tx1"/>
                </a:solidFill>
              </a:rPr>
              <a:t> 年 </a:t>
            </a:r>
            <a:r>
              <a:rPr lang="en-US" altLang="zh-TW" dirty="0" smtClean="0">
                <a:solidFill>
                  <a:schemeClr val="tx1"/>
                </a:solidFill>
              </a:rPr>
              <a:t>4</a:t>
            </a:r>
            <a:r>
              <a:rPr lang="zh-TW" altLang="en-US" dirty="0" smtClean="0">
                <a:solidFill>
                  <a:schemeClr val="tx1"/>
                </a:solidFill>
              </a:rPr>
              <a:t> 月</a:t>
            </a:r>
            <a:endParaRPr lang="zh-TW" altLang="en-US" dirty="0">
              <a:solidFill>
                <a:schemeClr val="tx1"/>
              </a:solidFill>
            </a:endParaRPr>
          </a:p>
        </p:txBody>
      </p:sp>
      <p:pic>
        <p:nvPicPr>
          <p:cNvPr id="4" name="圖片 3"/>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759301" y="2852936"/>
            <a:ext cx="1625397" cy="1625397"/>
          </a:xfrm>
          <a:prstGeom prst="rect">
            <a:avLst/>
          </a:prstGeom>
        </p:spPr>
      </p:pic>
    </p:spTree>
    <p:extLst>
      <p:ext uri="{BB962C8B-B14F-4D97-AF65-F5344CB8AC3E}">
        <p14:creationId xmlns:p14="http://schemas.microsoft.com/office/powerpoint/2010/main" val="339267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圖片 38"/>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3299904" y="2060848"/>
            <a:ext cx="768040" cy="457713"/>
          </a:xfrm>
          <a:prstGeom prst="rect">
            <a:avLst/>
          </a:prstGeom>
        </p:spPr>
      </p:pic>
      <p:sp>
        <p:nvSpPr>
          <p:cNvPr id="2" name="標題 1"/>
          <p:cNvSpPr>
            <a:spLocks noGrp="1"/>
          </p:cNvSpPr>
          <p:nvPr>
            <p:ph type="title"/>
          </p:nvPr>
        </p:nvSpPr>
        <p:spPr>
          <a:xfrm>
            <a:off x="539552" y="109648"/>
            <a:ext cx="8496944" cy="706090"/>
          </a:xfrm>
        </p:spPr>
        <p:txBody>
          <a:bodyPr>
            <a:noAutofit/>
          </a:bodyPr>
          <a:lstStyle/>
          <a:p>
            <a:r>
              <a:rPr lang="zh-TW" altLang="en-US" sz="2800" dirty="0" smtClean="0"/>
              <a:t>放寬休閒農場設置露營設施之面積限制</a:t>
            </a:r>
            <a:endParaRPr lang="zh-TW" altLang="en-US" sz="2800" dirty="0"/>
          </a:p>
        </p:txBody>
      </p:sp>
      <p:sp>
        <p:nvSpPr>
          <p:cNvPr id="4" name="矩形 3"/>
          <p:cNvSpPr/>
          <p:nvPr/>
        </p:nvSpPr>
        <p:spPr>
          <a:xfrm>
            <a:off x="315740" y="945328"/>
            <a:ext cx="4176000"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109.5 </a:t>
            </a:r>
            <a:r>
              <a:rPr lang="zh-TW" altLang="en-US" dirty="0" smtClean="0">
                <a:solidFill>
                  <a:schemeClr val="tx1"/>
                </a:solidFill>
                <a:latin typeface="Adobe 繁黑體 Std B" pitchFamily="34" charset="-120"/>
                <a:ea typeface="Adobe 繁黑體 Std B" pitchFamily="34" charset="-120"/>
              </a:rPr>
              <a:t>修正休閒農業輔導管理辦法</a:t>
            </a:r>
            <a:endParaRPr lang="zh-TW" altLang="en-US" dirty="0">
              <a:solidFill>
                <a:schemeClr val="tx1"/>
              </a:solidFill>
              <a:latin typeface="Adobe 繁黑體 Std B" pitchFamily="34" charset="-120"/>
              <a:ea typeface="Adobe 繁黑體 Std B" pitchFamily="34" charset="-120"/>
            </a:endParaRPr>
          </a:p>
        </p:txBody>
      </p:sp>
      <p:sp>
        <p:nvSpPr>
          <p:cNvPr id="6" name="矩形 5"/>
          <p:cNvSpPr/>
          <p:nvPr/>
        </p:nvSpPr>
        <p:spPr>
          <a:xfrm>
            <a:off x="4716016" y="4283223"/>
            <a:ext cx="4032448" cy="2098105"/>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algn="just">
              <a:lnSpc>
                <a:spcPts val="2500"/>
              </a:lnSpc>
              <a:spcBef>
                <a:spcPts val="300"/>
              </a:spcBef>
              <a:spcAft>
                <a:spcPts val="300"/>
              </a:spcAft>
            </a:pPr>
            <a:r>
              <a:rPr lang="zh-TW" altLang="en-US" dirty="0" smtClean="0">
                <a:solidFill>
                  <a:schemeClr val="tx1"/>
                </a:solidFill>
                <a:latin typeface="Adobe 繁黑體 Std B" pitchFamily="34" charset="-120"/>
                <a:ea typeface="Adobe 繁黑體 Std B" pitchFamily="34" charset="-120"/>
              </a:rPr>
              <a:t>放寬休閒農場內設置露營設施之最大面積為其農業用地面積 </a:t>
            </a:r>
            <a:r>
              <a:rPr lang="en-US" altLang="zh-TW" dirty="0" smtClean="0">
                <a:solidFill>
                  <a:srgbClr val="FF0000"/>
                </a:solidFill>
                <a:latin typeface="Adobe 繁黑體 Std B" pitchFamily="34" charset="-120"/>
                <a:ea typeface="Adobe 繁黑體 Std B" pitchFamily="34" charset="-120"/>
              </a:rPr>
              <a:t>10%</a:t>
            </a:r>
            <a:r>
              <a:rPr lang="zh-TW" altLang="en-US" dirty="0" smtClean="0">
                <a:solidFill>
                  <a:schemeClr val="tx1"/>
                </a:solidFill>
                <a:latin typeface="Adobe 繁黑體 Std B" pitchFamily="34" charset="-120"/>
                <a:ea typeface="Adobe 繁黑體 Std B" pitchFamily="34" charset="-120"/>
              </a:rPr>
              <a:t> 為限，且不得超過 </a:t>
            </a:r>
            <a:r>
              <a:rPr lang="en-US" altLang="zh-TW" dirty="0" smtClean="0">
                <a:solidFill>
                  <a:srgbClr val="FF0000"/>
                </a:solidFill>
                <a:latin typeface="Adobe 繁黑體 Std B" pitchFamily="34" charset="-120"/>
                <a:ea typeface="Adobe 繁黑體 Std B" pitchFamily="34" charset="-120"/>
              </a:rPr>
              <a:t>2,000</a:t>
            </a:r>
            <a:r>
              <a:rPr lang="en-US" altLang="zh-TW" dirty="0" smtClean="0">
                <a:solidFill>
                  <a:schemeClr val="tx1"/>
                </a:solidFill>
                <a:latin typeface="Adobe 繁黑體 Std B" pitchFamily="34" charset="-120"/>
                <a:ea typeface="Adobe 繁黑體 Std B" pitchFamily="34" charset="-120"/>
              </a:rPr>
              <a:t> </a:t>
            </a:r>
            <a:r>
              <a:rPr lang="zh-TW" altLang="en-US" dirty="0" smtClean="0">
                <a:solidFill>
                  <a:schemeClr val="tx1"/>
                </a:solidFill>
                <a:latin typeface="Adobe 繁黑體 Std B" pitchFamily="34" charset="-120"/>
                <a:ea typeface="Adobe 繁黑體 Std B" pitchFamily="34" charset="-120"/>
              </a:rPr>
              <a:t>平方公尺，並訂定設置需為植被，透水鋪面，且無固定基礎，以兼顧農地保護。</a:t>
            </a:r>
            <a:endParaRPr lang="zh-TW" altLang="en-US" dirty="0">
              <a:solidFill>
                <a:schemeClr val="tx1"/>
              </a:solidFill>
              <a:latin typeface="Adobe 繁黑體 Std B" pitchFamily="34" charset="-120"/>
              <a:ea typeface="Adobe 繁黑體 Std B" pitchFamily="34" charset="-120"/>
            </a:endParaRPr>
          </a:p>
        </p:txBody>
      </p:sp>
      <p:sp>
        <p:nvSpPr>
          <p:cNvPr id="14" name="矩形 13"/>
          <p:cNvSpPr/>
          <p:nvPr/>
        </p:nvSpPr>
        <p:spPr>
          <a:xfrm>
            <a:off x="399402" y="4283223"/>
            <a:ext cx="4088110" cy="2098105"/>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p>
          <a:p>
            <a:pPr algn="just">
              <a:lnSpc>
                <a:spcPts val="2500"/>
              </a:lnSpc>
              <a:spcBef>
                <a:spcPts val="300"/>
              </a:spcBef>
              <a:spcAft>
                <a:spcPts val="300"/>
              </a:spcAft>
            </a:pPr>
            <a:r>
              <a:rPr lang="zh-TW" altLang="en-US" dirty="0" smtClean="0">
                <a:solidFill>
                  <a:schemeClr val="tx1"/>
                </a:solidFill>
                <a:latin typeface="Adobe 繁黑體 Std B" pitchFamily="34" charset="-120"/>
                <a:ea typeface="Adobe 繁黑體 Std B" pitchFamily="34" charset="-120"/>
              </a:rPr>
              <a:t>休閒農場內設置露營設施之最大興建面積以其農業用地面積 </a:t>
            </a:r>
            <a:r>
              <a:rPr lang="en-US" altLang="zh-TW" dirty="0" smtClean="0">
                <a:solidFill>
                  <a:srgbClr val="FF0000"/>
                </a:solidFill>
                <a:latin typeface="Adobe 繁黑體 Std B" pitchFamily="34" charset="-120"/>
                <a:ea typeface="Adobe 繁黑體 Std B" pitchFamily="34" charset="-120"/>
              </a:rPr>
              <a:t>5%</a:t>
            </a:r>
            <a:r>
              <a:rPr lang="zh-TW" altLang="en-US" dirty="0" smtClean="0">
                <a:solidFill>
                  <a:srgbClr val="FF0000"/>
                </a:solidFill>
                <a:latin typeface="Adobe 繁黑體 Std B" pitchFamily="34" charset="-120"/>
                <a:ea typeface="Adobe 繁黑體 Std B" pitchFamily="34" charset="-120"/>
              </a:rPr>
              <a:t> </a:t>
            </a:r>
            <a:r>
              <a:rPr lang="zh-TW" altLang="en-US" dirty="0" smtClean="0">
                <a:solidFill>
                  <a:schemeClr val="tx1"/>
                </a:solidFill>
                <a:latin typeface="Adobe 繁黑體 Std B" pitchFamily="34" charset="-120"/>
                <a:ea typeface="Adobe 繁黑體 Std B" pitchFamily="34" charset="-120"/>
              </a:rPr>
              <a:t>為限，且不得超過 </a:t>
            </a:r>
            <a:r>
              <a:rPr lang="en-US" altLang="zh-TW" dirty="0" smtClean="0">
                <a:solidFill>
                  <a:srgbClr val="FF0000"/>
                </a:solidFill>
                <a:latin typeface="Adobe 繁黑體 Std B" pitchFamily="34" charset="-120"/>
                <a:ea typeface="Adobe 繁黑體 Std B" pitchFamily="34" charset="-120"/>
              </a:rPr>
              <a:t>1,000</a:t>
            </a:r>
            <a:r>
              <a:rPr lang="en-US" altLang="zh-TW" dirty="0" smtClean="0">
                <a:solidFill>
                  <a:schemeClr val="tx1"/>
                </a:solidFill>
                <a:latin typeface="Adobe 繁黑體 Std B" pitchFamily="34" charset="-120"/>
                <a:ea typeface="Adobe 繁黑體 Std B" pitchFamily="34" charset="-120"/>
              </a:rPr>
              <a:t> </a:t>
            </a:r>
            <a:r>
              <a:rPr lang="zh-TW" altLang="en-US" dirty="0" smtClean="0">
                <a:solidFill>
                  <a:schemeClr val="tx1"/>
                </a:solidFill>
                <a:latin typeface="Adobe 繁黑體 Std B" pitchFamily="34" charset="-120"/>
                <a:ea typeface="Adobe 繁黑體 Std B" pitchFamily="34" charset="-120"/>
              </a:rPr>
              <a:t>平方公尺，以每家庭營位</a:t>
            </a:r>
            <a:r>
              <a:rPr lang="en-US" altLang="zh-TW" dirty="0" smtClean="0">
                <a:solidFill>
                  <a:schemeClr val="tx1"/>
                </a:solidFill>
                <a:latin typeface="Adobe 繁黑體 Std B" pitchFamily="34" charset="-120"/>
                <a:ea typeface="Adobe 繁黑體 Std B" pitchFamily="34" charset="-120"/>
              </a:rPr>
              <a:t>100</a:t>
            </a:r>
            <a:r>
              <a:rPr lang="zh-TW" altLang="en-US" dirty="0" smtClean="0">
                <a:solidFill>
                  <a:schemeClr val="tx1"/>
                </a:solidFill>
                <a:latin typeface="Adobe 繁黑體 Std B" pitchFamily="34" charset="-120"/>
                <a:ea typeface="Adobe 繁黑體 Std B" pitchFamily="34" charset="-120"/>
              </a:rPr>
              <a:t>平方公尺計算，僅能提供</a:t>
            </a:r>
            <a:r>
              <a:rPr lang="en-US" altLang="zh-TW" dirty="0" smtClean="0">
                <a:solidFill>
                  <a:schemeClr val="tx1"/>
                </a:solidFill>
                <a:latin typeface="Adobe 繁黑體 Std B" pitchFamily="34" charset="-120"/>
                <a:ea typeface="Adobe 繁黑體 Std B" pitchFamily="34" charset="-120"/>
              </a:rPr>
              <a:t>10</a:t>
            </a:r>
            <a:r>
              <a:rPr lang="zh-TW" altLang="en-US" dirty="0" smtClean="0">
                <a:solidFill>
                  <a:schemeClr val="tx1"/>
                </a:solidFill>
                <a:latin typeface="Adobe 繁黑體 Std B" pitchFamily="34" charset="-120"/>
                <a:ea typeface="Adobe 繁黑體 Std B" pitchFamily="34" charset="-120"/>
              </a:rPr>
              <a:t>個營位，可提供服務樣態與規模因此受限。</a:t>
            </a:r>
            <a:endParaRPr lang="zh-TW" altLang="en-US" dirty="0">
              <a:solidFill>
                <a:schemeClr val="tx1"/>
              </a:solidFill>
              <a:latin typeface="Adobe 繁黑體 Std B" pitchFamily="34" charset="-120"/>
              <a:ea typeface="Adobe 繁黑體 Std B" pitchFamily="34" charset="-120"/>
            </a:endParaRPr>
          </a:p>
        </p:txBody>
      </p:sp>
      <p:grpSp>
        <p:nvGrpSpPr>
          <p:cNvPr id="30" name="群組 29"/>
          <p:cNvGrpSpPr/>
          <p:nvPr/>
        </p:nvGrpSpPr>
        <p:grpSpPr>
          <a:xfrm>
            <a:off x="539552" y="1968970"/>
            <a:ext cx="5461896" cy="1964086"/>
            <a:chOff x="251520" y="1680938"/>
            <a:chExt cx="5461896" cy="1964086"/>
          </a:xfrm>
        </p:grpSpPr>
        <p:sp>
          <p:nvSpPr>
            <p:cNvPr id="8" name="橢圓 7"/>
            <p:cNvSpPr/>
            <p:nvPr/>
          </p:nvSpPr>
          <p:spPr>
            <a:xfrm>
              <a:off x="1835696" y="2756031"/>
              <a:ext cx="3877720" cy="888993"/>
            </a:xfrm>
            <a:prstGeom prst="ellipse">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 name="圖片 2"/>
            <p:cNvPicPr>
              <a:picLocks noChangeAspect="1"/>
            </p:cNvPicPr>
            <p:nvPr/>
          </p:nvPicPr>
          <p:blipFill rotWithShape="1">
            <a:blip r:embed="rId4">
              <a:extLst>
                <a:ext uri="{BEBA8EAE-BF5A-486C-A8C5-ECC9F3942E4B}">
                  <a14:imgProps xmlns:a14="http://schemas.microsoft.com/office/drawing/2010/main">
                    <a14:imgLayer r:embed="rId3">
                      <a14:imgEffect>
                        <a14:backgroundRemoval t="0" b="48374" l="0" r="100000">
                          <a14:foregroundMark x1="7805" y1="11382" x2="7805" y2="11382"/>
                          <a14:foregroundMark x1="8293" y1="6098" x2="6341" y2="14228"/>
                          <a14:foregroundMark x1="7805" y1="16667" x2="8293" y2="18293"/>
                          <a14:foregroundMark x1="85366" y1="29675" x2="85854" y2="42276"/>
                          <a14:foregroundMark x1="68293" y1="6504" x2="68293" y2="15041"/>
                          <a14:foregroundMark x1="56585" y1="6098" x2="55610" y2="9756"/>
                          <a14:foregroundMark x1="43902" y1="6911" x2="42927" y2="8130"/>
                          <a14:foregroundMark x1="31707" y1="6098" x2="32683" y2="7724"/>
                          <a14:foregroundMark x1="19512" y1="5285" x2="20488" y2="6098"/>
                          <a14:foregroundMark x1="15122" y1="10976" x2="12683" y2="17480"/>
                          <a14:foregroundMark x1="80488" y1="7317" x2="80976" y2="13415"/>
                          <a14:foregroundMark x1="92683" y1="6911" x2="92683" y2="13415"/>
                          <a14:foregroundMark x1="93171" y1="16667" x2="92683" y2="17886"/>
                          <a14:foregroundMark x1="80976" y1="17480" x2="80976" y2="18293"/>
                          <a14:foregroundMark x1="69268" y1="16667" x2="68780" y2="18293"/>
                        </a14:backgroundRemoval>
                      </a14:imgEffect>
                    </a14:imgLayer>
                  </a14:imgProps>
                </a:ext>
                <a:ext uri="{28A0092B-C50C-407E-A947-70E740481C1C}">
                  <a14:useLocalDpi xmlns:a14="http://schemas.microsoft.com/office/drawing/2010/main" val="0"/>
                </a:ext>
              </a:extLst>
            </a:blip>
            <a:srcRect b="46045"/>
            <a:stretch/>
          </p:blipFill>
          <p:spPr>
            <a:xfrm>
              <a:off x="2151242" y="2251167"/>
              <a:ext cx="2126880" cy="1377077"/>
            </a:xfrm>
            <a:prstGeom prst="rect">
              <a:avLst/>
            </a:prstGeom>
          </p:spPr>
        </p:pic>
        <p:pic>
          <p:nvPicPr>
            <p:cNvPr id="17" name="圖片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49906" y="2478972"/>
              <a:ext cx="924330" cy="616220"/>
            </a:xfrm>
            <a:prstGeom prst="rect">
              <a:avLst/>
            </a:prstGeom>
          </p:spPr>
        </p:pic>
        <p:pic>
          <p:nvPicPr>
            <p:cNvPr id="5" name="圖片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78122" y="2662729"/>
              <a:ext cx="1069408" cy="712939"/>
            </a:xfrm>
            <a:prstGeom prst="rect">
              <a:avLst/>
            </a:prstGeom>
          </p:spPr>
        </p:pic>
        <p:grpSp>
          <p:nvGrpSpPr>
            <p:cNvPr id="11" name="群組 10"/>
            <p:cNvGrpSpPr/>
            <p:nvPr/>
          </p:nvGrpSpPr>
          <p:grpSpPr>
            <a:xfrm>
              <a:off x="2321556" y="1819327"/>
              <a:ext cx="2121518" cy="732491"/>
              <a:chOff x="2321556" y="1819327"/>
              <a:chExt cx="2121518" cy="732491"/>
            </a:xfrm>
          </p:grpSpPr>
          <p:pic>
            <p:nvPicPr>
              <p:cNvPr id="28" name="圖片 27"/>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3587936" y="1844824"/>
                <a:ext cx="768040" cy="457713"/>
              </a:xfrm>
              <a:prstGeom prst="rect">
                <a:avLst/>
              </a:prstGeom>
            </p:spPr>
          </p:pic>
          <p:pic>
            <p:nvPicPr>
              <p:cNvPr id="26" name="圖片 25"/>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3006516" y="1884988"/>
                <a:ext cx="768040" cy="457713"/>
              </a:xfrm>
              <a:prstGeom prst="rect">
                <a:avLst/>
              </a:prstGeom>
            </p:spPr>
          </p:pic>
          <p:pic>
            <p:nvPicPr>
              <p:cNvPr id="27" name="圖片 26"/>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2397972" y="1819327"/>
                <a:ext cx="768040" cy="457713"/>
              </a:xfrm>
              <a:prstGeom prst="rect">
                <a:avLst/>
              </a:prstGeom>
            </p:spPr>
          </p:pic>
          <p:pic>
            <p:nvPicPr>
              <p:cNvPr id="10" name="圖片 9"/>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2397972" y="1963175"/>
                <a:ext cx="768040" cy="457713"/>
              </a:xfrm>
              <a:prstGeom prst="rect">
                <a:avLst/>
              </a:prstGeom>
            </p:spPr>
          </p:pic>
          <p:pic>
            <p:nvPicPr>
              <p:cNvPr id="23" name="圖片 22"/>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2321556" y="2066407"/>
                <a:ext cx="768040" cy="457713"/>
              </a:xfrm>
              <a:prstGeom prst="rect">
                <a:avLst/>
              </a:prstGeom>
            </p:spPr>
          </p:pic>
          <p:pic>
            <p:nvPicPr>
              <p:cNvPr id="24" name="圖片 23"/>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3066748" y="2045567"/>
                <a:ext cx="768040" cy="457713"/>
              </a:xfrm>
              <a:prstGeom prst="rect">
                <a:avLst/>
              </a:prstGeom>
            </p:spPr>
          </p:pic>
          <p:pic>
            <p:nvPicPr>
              <p:cNvPr id="25" name="圖片 24"/>
              <p:cNvPicPr>
                <a:picLocks noChangeAspect="1"/>
              </p:cNvPicPr>
              <p:nvPr/>
            </p:nvPicPr>
            <p:blipFill rotWithShape="1">
              <a:blip r:embed="rId2">
                <a:extLst>
                  <a:ext uri="{BEBA8EAE-BF5A-486C-A8C5-ECC9F3942E4B}">
                    <a14:imgProps xmlns:a14="http://schemas.microsoft.com/office/drawing/2010/main">
                      <a14:imgLayer r:embed="rId3">
                        <a14:imgEffect>
                          <a14:backgroundRemoval t="0" b="89431" l="0" r="100000">
                            <a14:foregroundMark x1="67805" y1="7724" x2="67805" y2="16260"/>
                            <a14:foregroundMark x1="80976" y1="7317" x2="80488" y2="16667"/>
                            <a14:foregroundMark x1="91707" y1="8537" x2="92683" y2="16667"/>
                            <a14:backgroundMark x1="57561" y1="19106" x2="20488" y2="30488"/>
                            <a14:backgroundMark x1="46829" y1="28455" x2="40488" y2="39024"/>
                            <a14:backgroundMark x1="62927" y1="21138" x2="70732" y2="34959"/>
                            <a14:backgroundMark x1="58049" y1="18293" x2="59512" y2="34146"/>
                            <a14:backgroundMark x1="53171" y1="17073" x2="20000" y2="24797"/>
                            <a14:backgroundMark x1="55610" y1="14228" x2="15122" y2="18699"/>
                            <a14:backgroundMark x1="32195" y1="30894" x2="30732" y2="38618"/>
                          </a14:backgroundRemoval>
                        </a14:imgEffect>
                      </a14:imgLayer>
                    </a14:imgProps>
                  </a:ext>
                  <a:ext uri="{28A0092B-C50C-407E-A947-70E740481C1C}">
                    <a14:useLocalDpi xmlns:a14="http://schemas.microsoft.com/office/drawing/2010/main" val="0"/>
                  </a:ext>
                </a:extLst>
              </a:blip>
              <a:srcRect l="59151" b="79714"/>
              <a:stretch/>
            </p:blipFill>
            <p:spPr>
              <a:xfrm>
                <a:off x="3675034" y="2094105"/>
                <a:ext cx="768040" cy="457713"/>
              </a:xfrm>
              <a:prstGeom prst="rect">
                <a:avLst/>
              </a:prstGeom>
            </p:spPr>
          </p:pic>
        </p:grpSp>
        <p:grpSp>
          <p:nvGrpSpPr>
            <p:cNvPr id="29" name="群組 28"/>
            <p:cNvGrpSpPr/>
            <p:nvPr/>
          </p:nvGrpSpPr>
          <p:grpSpPr>
            <a:xfrm>
              <a:off x="251520" y="1680938"/>
              <a:ext cx="1968594" cy="1694462"/>
              <a:chOff x="251520" y="1680938"/>
              <a:chExt cx="1968594" cy="1694462"/>
            </a:xfrm>
          </p:grpSpPr>
          <p:pic>
            <p:nvPicPr>
              <p:cNvPr id="7" name="圖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5321" y="1680938"/>
                <a:ext cx="1363161" cy="903835"/>
              </a:xfrm>
              <a:prstGeom prst="rect">
                <a:avLst/>
              </a:prstGeom>
            </p:spPr>
          </p:pic>
          <p:pic>
            <p:nvPicPr>
              <p:cNvPr id="31" name="圖片 30"/>
              <p:cNvPicPr>
                <a:picLocks noChangeAspect="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flipH="1">
                <a:off x="508538" y="2266704"/>
                <a:ext cx="504059" cy="310190"/>
              </a:xfrm>
              <a:prstGeom prst="rect">
                <a:avLst/>
              </a:prstGeom>
            </p:spPr>
          </p:pic>
          <p:pic>
            <p:nvPicPr>
              <p:cNvPr id="13" name="圖片 12"/>
              <p:cNvPicPr>
                <a:picLocks noChangeAspect="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683568" y="2342701"/>
                <a:ext cx="504059" cy="310190"/>
              </a:xfrm>
              <a:prstGeom prst="rect">
                <a:avLst/>
              </a:prstGeom>
            </p:spPr>
          </p:pic>
          <p:grpSp>
            <p:nvGrpSpPr>
              <p:cNvPr id="21" name="群組 20"/>
              <p:cNvGrpSpPr/>
              <p:nvPr/>
            </p:nvGrpSpPr>
            <p:grpSpPr>
              <a:xfrm>
                <a:off x="251520" y="2420888"/>
                <a:ext cx="436450" cy="554616"/>
                <a:chOff x="7428266" y="3506254"/>
                <a:chExt cx="436450" cy="554616"/>
              </a:xfrm>
            </p:grpSpPr>
            <p:pic>
              <p:nvPicPr>
                <p:cNvPr id="16" name="圖片 15"/>
                <p:cNvPicPr>
                  <a:picLocks noChangeAspect="1"/>
                </p:cNvPicPr>
                <p:nvPr/>
              </p:nvPicPr>
              <p:blipFill>
                <a:blip r:embed="rId10" cstate="print">
                  <a:grayscl/>
                  <a:extLst>
                    <a:ext uri="{BEBA8EAE-BF5A-486C-A8C5-ECC9F3942E4B}">
                      <a14:imgProps xmlns:a14="http://schemas.microsoft.com/office/drawing/2010/main">
                        <a14:imgLayer r:embed="rId11">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428266" y="3506254"/>
                  <a:ext cx="284049" cy="282786"/>
                </a:xfrm>
                <a:prstGeom prst="rect">
                  <a:avLst/>
                </a:prstGeom>
              </p:spPr>
            </p:pic>
            <p:pic>
              <p:nvPicPr>
                <p:cNvPr id="33" name="圖片 32"/>
                <p:cNvPicPr>
                  <a:picLocks noChangeAspect="1"/>
                </p:cNvPicPr>
                <p:nvPr/>
              </p:nvPicPr>
              <p:blipFill>
                <a:blip r:embed="rId12" cstate="print">
                  <a:extLst>
                    <a:ext uri="{BEBA8EAE-BF5A-486C-A8C5-ECC9F3942E4B}">
                      <a14:imgProps xmlns:a14="http://schemas.microsoft.com/office/drawing/2010/main">
                        <a14:imgLayer r:embed="rId1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flipH="1">
                  <a:off x="7460704" y="3658654"/>
                  <a:ext cx="404012" cy="402216"/>
                </a:xfrm>
                <a:prstGeom prst="rect">
                  <a:avLst/>
                </a:prstGeom>
              </p:spPr>
            </p:pic>
          </p:grpSp>
          <p:pic>
            <p:nvPicPr>
              <p:cNvPr id="12" name="圖片 11"/>
              <p:cNvPicPr>
                <a:picLocks noChangeAspect="1"/>
              </p:cNvPicPr>
              <p:nvPr/>
            </p:nvPicPr>
            <p:blipFill>
              <a:blip r:embed="rId14">
                <a:extLst>
                  <a:ext uri="{BEBA8EAE-BF5A-486C-A8C5-ECC9F3942E4B}">
                    <a14:imgProps xmlns:a14="http://schemas.microsoft.com/office/drawing/2010/main">
                      <a14:imgLayer r:embed="rId15">
                        <a14:imgEffect>
                          <a14:backgroundRemoval t="513" b="100000" l="0" r="100000"/>
                        </a14:imgEffect>
                      </a14:imgLayer>
                    </a14:imgProps>
                  </a:ext>
                  <a:ext uri="{28A0092B-C50C-407E-A947-70E740481C1C}">
                    <a14:useLocalDpi xmlns:a14="http://schemas.microsoft.com/office/drawing/2010/main" val="0"/>
                  </a:ext>
                </a:extLst>
              </a:blip>
              <a:stretch>
                <a:fillRect/>
              </a:stretch>
            </p:blipFill>
            <p:spPr>
              <a:xfrm>
                <a:off x="367296" y="2092609"/>
                <a:ext cx="1852818" cy="1282791"/>
              </a:xfrm>
              <a:prstGeom prst="rect">
                <a:avLst/>
              </a:prstGeom>
            </p:spPr>
          </p:pic>
        </p:grpSp>
      </p:grpSp>
      <p:sp>
        <p:nvSpPr>
          <p:cNvPr id="32" name="文字方塊 31"/>
          <p:cNvSpPr txBox="1"/>
          <p:nvPr/>
        </p:nvSpPr>
        <p:spPr>
          <a:xfrm>
            <a:off x="2267744" y="1544240"/>
            <a:ext cx="2219768" cy="400110"/>
          </a:xfrm>
          <a:prstGeom prst="rect">
            <a:avLst/>
          </a:prstGeom>
          <a:noFill/>
        </p:spPr>
        <p:txBody>
          <a:bodyPr wrap="square" rtlCol="0">
            <a:spAutoFit/>
          </a:bodyPr>
          <a:lstStyle/>
          <a:p>
            <a:pPr algn="ctr"/>
            <a:r>
              <a:rPr lang="zh-TW" altLang="en-US" sz="2000" dirty="0" smtClean="0">
                <a:latin typeface="Adobe 繁黑體 Std B" pitchFamily="34" charset="-120"/>
                <a:ea typeface="Adobe 繁黑體 Std B" pitchFamily="34" charset="-120"/>
              </a:rPr>
              <a:t>休閒農場</a:t>
            </a:r>
            <a:endParaRPr lang="zh-TW" altLang="en-US" sz="2000" dirty="0">
              <a:latin typeface="Adobe 繁黑體 Std B" pitchFamily="34" charset="-120"/>
              <a:ea typeface="Adobe 繁黑體 Std B" pitchFamily="34" charset="-120"/>
            </a:endParaRPr>
          </a:p>
        </p:txBody>
      </p:sp>
      <p:grpSp>
        <p:nvGrpSpPr>
          <p:cNvPr id="18" name="群組 17"/>
          <p:cNvGrpSpPr/>
          <p:nvPr/>
        </p:nvGrpSpPr>
        <p:grpSpPr>
          <a:xfrm>
            <a:off x="5076056" y="1243047"/>
            <a:ext cx="3672408" cy="1465873"/>
            <a:chOff x="5076056" y="1243047"/>
            <a:chExt cx="3672408" cy="1465873"/>
          </a:xfrm>
        </p:grpSpPr>
        <p:grpSp>
          <p:nvGrpSpPr>
            <p:cNvPr id="9" name="群組 8"/>
            <p:cNvGrpSpPr/>
            <p:nvPr/>
          </p:nvGrpSpPr>
          <p:grpSpPr>
            <a:xfrm>
              <a:off x="5076056" y="1243047"/>
              <a:ext cx="3672408" cy="1465873"/>
              <a:chOff x="5076056" y="1096583"/>
              <a:chExt cx="3672408" cy="1465873"/>
            </a:xfrm>
          </p:grpSpPr>
          <p:graphicFrame>
            <p:nvGraphicFramePr>
              <p:cNvPr id="42" name="圖表 41"/>
              <p:cNvGraphicFramePr>
                <a:graphicFrameLocks/>
              </p:cNvGraphicFramePr>
              <p:nvPr>
                <p:extLst>
                  <p:ext uri="{D42A27DB-BD31-4B8C-83A1-F6EECF244321}">
                    <p14:modId xmlns:p14="http://schemas.microsoft.com/office/powerpoint/2010/main" val="1802589675"/>
                  </p:ext>
                </p:extLst>
              </p:nvPr>
            </p:nvGraphicFramePr>
            <p:xfrm>
              <a:off x="5940152" y="1403401"/>
              <a:ext cx="2070342" cy="1159055"/>
            </p:xfrm>
            <a:graphic>
              <a:graphicData uri="http://schemas.openxmlformats.org/drawingml/2006/chart">
                <c:chart xmlns:c="http://schemas.openxmlformats.org/drawingml/2006/chart" xmlns:r="http://schemas.openxmlformats.org/officeDocument/2006/relationships" r:id="rId16"/>
              </a:graphicData>
            </a:graphic>
          </p:graphicFrame>
          <p:sp>
            <p:nvSpPr>
              <p:cNvPr id="37" name="文字方塊 36"/>
              <p:cNvSpPr txBox="1"/>
              <p:nvPr/>
            </p:nvSpPr>
            <p:spPr>
              <a:xfrm>
                <a:off x="5944405" y="1250472"/>
                <a:ext cx="895275" cy="338554"/>
              </a:xfrm>
              <a:prstGeom prst="rect">
                <a:avLst/>
              </a:prstGeom>
              <a:solidFill>
                <a:schemeClr val="bg1"/>
              </a:solidFill>
              <a:ln>
                <a:solidFill>
                  <a:schemeClr val="accent3">
                    <a:lumMod val="75000"/>
                  </a:schemeClr>
                </a:solidFill>
              </a:ln>
            </p:spPr>
            <p:txBody>
              <a:bodyPr wrap="square" rtlCol="0">
                <a:spAutoFit/>
              </a:bodyPr>
              <a:lstStyle/>
              <a:p>
                <a:pPr algn="ctr"/>
                <a:r>
                  <a:rPr lang="zh-TW" altLang="en-US" sz="1600" dirty="0" smtClean="0">
                    <a:latin typeface="Adobe 繁黑體 Std B" pitchFamily="34" charset="-120"/>
                    <a:ea typeface="Adobe 繁黑體 Std B" pitchFamily="34" charset="-120"/>
                  </a:rPr>
                  <a:t>修正前</a:t>
                </a:r>
                <a:endParaRPr lang="zh-TW" altLang="en-US" sz="1600" dirty="0">
                  <a:latin typeface="Adobe 繁黑體 Std B" pitchFamily="34" charset="-120"/>
                  <a:ea typeface="Adobe 繁黑體 Std B" pitchFamily="34" charset="-120"/>
                </a:endParaRPr>
              </a:p>
            </p:txBody>
          </p:sp>
          <p:sp>
            <p:nvSpPr>
              <p:cNvPr id="48" name="文字方塊 47"/>
              <p:cNvSpPr txBox="1"/>
              <p:nvPr/>
            </p:nvSpPr>
            <p:spPr>
              <a:xfrm>
                <a:off x="7469624" y="1096583"/>
                <a:ext cx="1069408" cy="307777"/>
              </a:xfrm>
              <a:prstGeom prst="rect">
                <a:avLst/>
              </a:prstGeom>
              <a:solidFill>
                <a:schemeClr val="bg1"/>
              </a:solidFill>
              <a:ln>
                <a:noFill/>
              </a:ln>
            </p:spPr>
            <p:txBody>
              <a:bodyPr wrap="square" rtlCol="0">
                <a:spAutoFit/>
              </a:bodyPr>
              <a:lstStyle/>
              <a:p>
                <a:pPr algn="ctr"/>
                <a:r>
                  <a:rPr lang="zh-TW" altLang="en-US" sz="1400" dirty="0" smtClean="0">
                    <a:solidFill>
                      <a:srgbClr val="FF0000"/>
                    </a:solidFill>
                    <a:latin typeface="Adobe 繁黑體 Std B" pitchFamily="34" charset="-120"/>
                    <a:ea typeface="Adobe 繁黑體 Std B" pitchFamily="34" charset="-120"/>
                  </a:rPr>
                  <a:t>露營設施</a:t>
                </a:r>
                <a:endParaRPr lang="zh-TW" altLang="en-US" sz="1400" dirty="0">
                  <a:solidFill>
                    <a:srgbClr val="FF0000"/>
                  </a:solidFill>
                  <a:latin typeface="Adobe 繁黑體 Std B" pitchFamily="34" charset="-120"/>
                  <a:ea typeface="Adobe 繁黑體 Std B" pitchFamily="34" charset="-120"/>
                </a:endParaRPr>
              </a:p>
            </p:txBody>
          </p:sp>
          <p:sp>
            <p:nvSpPr>
              <p:cNvPr id="50" name="文字方塊 49"/>
              <p:cNvSpPr txBox="1"/>
              <p:nvPr/>
            </p:nvSpPr>
            <p:spPr>
              <a:xfrm>
                <a:off x="5076056" y="2218006"/>
                <a:ext cx="1069408" cy="307777"/>
              </a:xfrm>
              <a:prstGeom prst="rect">
                <a:avLst/>
              </a:prstGeom>
              <a:noFill/>
              <a:ln>
                <a:noFill/>
              </a:ln>
            </p:spPr>
            <p:txBody>
              <a:bodyPr wrap="square" rtlCol="0">
                <a:spAutoFit/>
              </a:bodyPr>
              <a:lstStyle/>
              <a:p>
                <a:pPr algn="ctr"/>
                <a:r>
                  <a:rPr lang="zh-TW" altLang="en-US" sz="1400" dirty="0" smtClean="0">
                    <a:latin typeface="Adobe 繁黑體 Std B" pitchFamily="34" charset="-120"/>
                    <a:ea typeface="Adobe 繁黑體 Std B" pitchFamily="34" charset="-120"/>
                  </a:rPr>
                  <a:t>農業用地</a:t>
                </a:r>
                <a:endParaRPr lang="zh-TW" altLang="en-US" sz="1400" dirty="0">
                  <a:latin typeface="Adobe 繁黑體 Std B" pitchFamily="34" charset="-120"/>
                  <a:ea typeface="Adobe 繁黑體 Std B" pitchFamily="34" charset="-120"/>
                </a:endParaRPr>
              </a:p>
            </p:txBody>
          </p:sp>
          <p:sp>
            <p:nvSpPr>
              <p:cNvPr id="53" name="文字方塊 52"/>
              <p:cNvSpPr txBox="1"/>
              <p:nvPr/>
            </p:nvSpPr>
            <p:spPr>
              <a:xfrm>
                <a:off x="7630624" y="1430274"/>
                <a:ext cx="1117840" cy="738664"/>
              </a:xfrm>
              <a:prstGeom prst="rect">
                <a:avLst/>
              </a:prstGeom>
              <a:noFill/>
              <a:ln>
                <a:noFill/>
              </a:ln>
            </p:spPr>
            <p:txBody>
              <a:bodyPr wrap="square" rtlCol="0">
                <a:spAutoFit/>
              </a:bodyPr>
              <a:lstStyle/>
              <a:p>
                <a:r>
                  <a:rPr lang="zh-TW" altLang="en-US" sz="1400" dirty="0" smtClean="0">
                    <a:solidFill>
                      <a:srgbClr val="FF0000"/>
                    </a:solidFill>
                    <a:latin typeface="Adobe 繁黑體 Std B" pitchFamily="34" charset="-120"/>
                    <a:ea typeface="Adobe 繁黑體 Std B" pitchFamily="34" charset="-120"/>
                  </a:rPr>
                  <a:t>且小於 </a:t>
                </a:r>
                <a:r>
                  <a:rPr lang="en-US" altLang="zh-TW" sz="1400" dirty="0" smtClean="0">
                    <a:solidFill>
                      <a:srgbClr val="FF0000"/>
                    </a:solidFill>
                    <a:latin typeface="Adobe 繁黑體 Std B" pitchFamily="34" charset="-120"/>
                    <a:ea typeface="Adobe 繁黑體 Std B" pitchFamily="34" charset="-120"/>
                  </a:rPr>
                  <a:t>1,000</a:t>
                </a:r>
                <a:r>
                  <a:rPr lang="zh-TW" altLang="en-US" sz="1400" dirty="0" smtClean="0">
                    <a:solidFill>
                      <a:srgbClr val="FF0000"/>
                    </a:solidFill>
                    <a:latin typeface="Adobe 繁黑體 Std B" pitchFamily="34" charset="-120"/>
                    <a:ea typeface="Adobe 繁黑體 Std B" pitchFamily="34" charset="-120"/>
                  </a:rPr>
                  <a:t> 平方公尺</a:t>
                </a:r>
                <a:endParaRPr lang="zh-TW" altLang="en-US" sz="1400" dirty="0">
                  <a:solidFill>
                    <a:srgbClr val="FF0000"/>
                  </a:solidFill>
                  <a:latin typeface="Adobe 繁黑體 Std B" pitchFamily="34" charset="-120"/>
                  <a:ea typeface="Adobe 繁黑體 Std B" pitchFamily="34" charset="-120"/>
                </a:endParaRPr>
              </a:p>
            </p:txBody>
          </p:sp>
        </p:grpSp>
        <p:sp>
          <p:nvSpPr>
            <p:cNvPr id="41" name="文字方塊 40"/>
            <p:cNvSpPr txBox="1"/>
            <p:nvPr/>
          </p:nvSpPr>
          <p:spPr>
            <a:xfrm>
              <a:off x="6978912" y="1572118"/>
              <a:ext cx="666696" cy="307777"/>
            </a:xfrm>
            <a:prstGeom prst="rect">
              <a:avLst/>
            </a:prstGeom>
            <a:noFill/>
            <a:ln>
              <a:noFill/>
            </a:ln>
          </p:spPr>
          <p:txBody>
            <a:bodyPr wrap="square" rtlCol="0">
              <a:spAutoFit/>
            </a:bodyPr>
            <a:lstStyle/>
            <a:p>
              <a:r>
                <a:rPr lang="zh-TW" altLang="en-US" sz="1400" dirty="0" smtClean="0">
                  <a:solidFill>
                    <a:srgbClr val="FF0000"/>
                  </a:solidFill>
                  <a:latin typeface="Adobe 繁黑體 Std B" pitchFamily="34" charset="-120"/>
                  <a:ea typeface="Adobe 繁黑體 Std B" pitchFamily="34" charset="-120"/>
                </a:rPr>
                <a:t>上限</a:t>
              </a:r>
              <a:endParaRPr lang="zh-TW" altLang="en-US" sz="1400" dirty="0">
                <a:solidFill>
                  <a:srgbClr val="FF0000"/>
                </a:solidFill>
                <a:latin typeface="Adobe 繁黑體 Std B" pitchFamily="34" charset="-120"/>
                <a:ea typeface="Adobe 繁黑體 Std B" pitchFamily="34" charset="-120"/>
              </a:endParaRPr>
            </a:p>
          </p:txBody>
        </p:sp>
      </p:grpSp>
      <p:grpSp>
        <p:nvGrpSpPr>
          <p:cNvPr id="19" name="群組 18"/>
          <p:cNvGrpSpPr/>
          <p:nvPr/>
        </p:nvGrpSpPr>
        <p:grpSpPr>
          <a:xfrm>
            <a:off x="5100492" y="2742409"/>
            <a:ext cx="3755523" cy="1492300"/>
            <a:chOff x="5056949" y="2940888"/>
            <a:chExt cx="3755523" cy="1492300"/>
          </a:xfrm>
        </p:grpSpPr>
        <p:grpSp>
          <p:nvGrpSpPr>
            <p:cNvPr id="15" name="群組 14"/>
            <p:cNvGrpSpPr/>
            <p:nvPr/>
          </p:nvGrpSpPr>
          <p:grpSpPr>
            <a:xfrm>
              <a:off x="5056949" y="2940888"/>
              <a:ext cx="3755523" cy="1492300"/>
              <a:chOff x="5056949" y="2796872"/>
              <a:chExt cx="3755523" cy="1492300"/>
            </a:xfrm>
          </p:grpSpPr>
          <p:sp>
            <p:nvSpPr>
              <p:cNvPr id="52" name="文字方塊 51"/>
              <p:cNvSpPr txBox="1"/>
              <p:nvPr/>
            </p:nvSpPr>
            <p:spPr>
              <a:xfrm>
                <a:off x="5056949" y="3926147"/>
                <a:ext cx="1070139" cy="307777"/>
              </a:xfrm>
              <a:prstGeom prst="rect">
                <a:avLst/>
              </a:prstGeom>
              <a:solidFill>
                <a:schemeClr val="bg1"/>
              </a:solidFill>
              <a:ln>
                <a:noFill/>
              </a:ln>
            </p:spPr>
            <p:txBody>
              <a:bodyPr wrap="square" rtlCol="0">
                <a:spAutoFit/>
              </a:bodyPr>
              <a:lstStyle/>
              <a:p>
                <a:pPr algn="ctr"/>
                <a:r>
                  <a:rPr lang="zh-TW" altLang="en-US" sz="1400" dirty="0" smtClean="0">
                    <a:latin typeface="Adobe 繁黑體 Std B" pitchFamily="34" charset="-120"/>
                    <a:ea typeface="Adobe 繁黑體 Std B" pitchFamily="34" charset="-120"/>
                  </a:rPr>
                  <a:t>農業用地</a:t>
                </a:r>
                <a:endParaRPr lang="zh-TW" altLang="en-US" sz="1400" dirty="0">
                  <a:latin typeface="Adobe 繁黑體 Std B" pitchFamily="34" charset="-120"/>
                  <a:ea typeface="Adobe 繁黑體 Std B" pitchFamily="34" charset="-120"/>
                </a:endParaRPr>
              </a:p>
            </p:txBody>
          </p:sp>
          <p:graphicFrame>
            <p:nvGraphicFramePr>
              <p:cNvPr id="43" name="圖表 42"/>
              <p:cNvGraphicFramePr>
                <a:graphicFrameLocks/>
              </p:cNvGraphicFramePr>
              <p:nvPr>
                <p:extLst>
                  <p:ext uri="{D42A27DB-BD31-4B8C-83A1-F6EECF244321}">
                    <p14:modId xmlns:p14="http://schemas.microsoft.com/office/powerpoint/2010/main" val="806802509"/>
                  </p:ext>
                </p:extLst>
              </p:nvPr>
            </p:nvGraphicFramePr>
            <p:xfrm>
              <a:off x="6084168" y="3023978"/>
              <a:ext cx="2088232" cy="1265194"/>
            </p:xfrm>
            <a:graphic>
              <a:graphicData uri="http://schemas.openxmlformats.org/drawingml/2006/chart">
                <c:chart xmlns:c="http://schemas.openxmlformats.org/drawingml/2006/chart" xmlns:r="http://schemas.openxmlformats.org/officeDocument/2006/relationships" r:id="rId17"/>
              </a:graphicData>
            </a:graphic>
          </p:graphicFrame>
          <p:sp>
            <p:nvSpPr>
              <p:cNvPr id="45" name="文字方塊 44"/>
              <p:cNvSpPr txBox="1"/>
              <p:nvPr/>
            </p:nvSpPr>
            <p:spPr>
              <a:xfrm>
                <a:off x="6084168" y="2852760"/>
                <a:ext cx="894744" cy="338554"/>
              </a:xfrm>
              <a:prstGeom prst="rect">
                <a:avLst/>
              </a:prstGeom>
              <a:solidFill>
                <a:schemeClr val="bg1"/>
              </a:solidFill>
              <a:ln>
                <a:solidFill>
                  <a:schemeClr val="accent3">
                    <a:lumMod val="75000"/>
                  </a:schemeClr>
                </a:solidFill>
              </a:ln>
            </p:spPr>
            <p:txBody>
              <a:bodyPr wrap="square" rtlCol="0">
                <a:spAutoFit/>
              </a:bodyPr>
              <a:lstStyle/>
              <a:p>
                <a:pPr algn="ctr"/>
                <a:r>
                  <a:rPr lang="zh-TW" altLang="en-US" sz="1600" dirty="0" smtClean="0">
                    <a:latin typeface="Adobe 繁黑體 Std B" pitchFamily="34" charset="-120"/>
                    <a:ea typeface="Adobe 繁黑體 Std B" pitchFamily="34" charset="-120"/>
                  </a:rPr>
                  <a:t>修正後</a:t>
                </a:r>
                <a:endParaRPr lang="zh-TW" altLang="en-US" sz="1600" dirty="0">
                  <a:latin typeface="Adobe 繁黑體 Std B" pitchFamily="34" charset="-120"/>
                  <a:ea typeface="Adobe 繁黑體 Std B" pitchFamily="34" charset="-120"/>
                </a:endParaRPr>
              </a:p>
            </p:txBody>
          </p:sp>
          <p:sp>
            <p:nvSpPr>
              <p:cNvPr id="49" name="文字方塊 48"/>
              <p:cNvSpPr txBox="1"/>
              <p:nvPr/>
            </p:nvSpPr>
            <p:spPr>
              <a:xfrm>
                <a:off x="7493680" y="2796872"/>
                <a:ext cx="1069408" cy="307777"/>
              </a:xfrm>
              <a:prstGeom prst="rect">
                <a:avLst/>
              </a:prstGeom>
              <a:solidFill>
                <a:schemeClr val="bg1"/>
              </a:solidFill>
              <a:ln>
                <a:noFill/>
              </a:ln>
            </p:spPr>
            <p:txBody>
              <a:bodyPr wrap="square" rtlCol="0">
                <a:spAutoFit/>
              </a:bodyPr>
              <a:lstStyle/>
              <a:p>
                <a:pPr algn="ctr"/>
                <a:r>
                  <a:rPr lang="zh-TW" altLang="en-US" sz="1400" dirty="0" smtClean="0">
                    <a:solidFill>
                      <a:srgbClr val="FF0000"/>
                    </a:solidFill>
                    <a:latin typeface="Adobe 繁黑體 Std B" pitchFamily="34" charset="-120"/>
                    <a:ea typeface="Adobe 繁黑體 Std B" pitchFamily="34" charset="-120"/>
                  </a:rPr>
                  <a:t>露營設施</a:t>
                </a:r>
                <a:endParaRPr lang="zh-TW" altLang="en-US" sz="1400" dirty="0">
                  <a:solidFill>
                    <a:srgbClr val="FF0000"/>
                  </a:solidFill>
                  <a:latin typeface="Adobe 繁黑體 Std B" pitchFamily="34" charset="-120"/>
                  <a:ea typeface="Adobe 繁黑體 Std B" pitchFamily="34" charset="-120"/>
                </a:endParaRPr>
              </a:p>
            </p:txBody>
          </p:sp>
          <p:sp>
            <p:nvSpPr>
              <p:cNvPr id="55" name="文字方塊 54"/>
              <p:cNvSpPr txBox="1"/>
              <p:nvPr/>
            </p:nvSpPr>
            <p:spPr>
              <a:xfrm>
                <a:off x="7660344" y="3087248"/>
                <a:ext cx="1152128" cy="738664"/>
              </a:xfrm>
              <a:prstGeom prst="rect">
                <a:avLst/>
              </a:prstGeom>
              <a:noFill/>
              <a:ln>
                <a:noFill/>
              </a:ln>
            </p:spPr>
            <p:txBody>
              <a:bodyPr wrap="square" rtlCol="0">
                <a:spAutoFit/>
              </a:bodyPr>
              <a:lstStyle/>
              <a:p>
                <a:r>
                  <a:rPr lang="zh-TW" altLang="en-US" sz="1400" dirty="0" smtClean="0">
                    <a:solidFill>
                      <a:srgbClr val="FF0000"/>
                    </a:solidFill>
                    <a:latin typeface="Adobe 繁黑體 Std B" pitchFamily="34" charset="-120"/>
                    <a:ea typeface="Adobe 繁黑體 Std B" pitchFamily="34" charset="-120"/>
                  </a:rPr>
                  <a:t>且小於 </a:t>
                </a:r>
                <a:r>
                  <a:rPr lang="en-US" altLang="zh-TW" sz="1400" dirty="0">
                    <a:solidFill>
                      <a:srgbClr val="FF0000"/>
                    </a:solidFill>
                    <a:latin typeface="Adobe 繁黑體 Std B" pitchFamily="34" charset="-120"/>
                    <a:ea typeface="Adobe 繁黑體 Std B" pitchFamily="34" charset="-120"/>
                  </a:rPr>
                  <a:t>2</a:t>
                </a:r>
                <a:r>
                  <a:rPr lang="en-US" altLang="zh-TW" sz="1400" dirty="0" smtClean="0">
                    <a:solidFill>
                      <a:srgbClr val="FF0000"/>
                    </a:solidFill>
                    <a:latin typeface="Adobe 繁黑體 Std B" pitchFamily="34" charset="-120"/>
                    <a:ea typeface="Adobe 繁黑體 Std B" pitchFamily="34" charset="-120"/>
                  </a:rPr>
                  <a:t>,000</a:t>
                </a:r>
                <a:r>
                  <a:rPr lang="zh-TW" altLang="en-US" sz="1400" dirty="0" smtClean="0">
                    <a:solidFill>
                      <a:srgbClr val="FF0000"/>
                    </a:solidFill>
                    <a:latin typeface="Adobe 繁黑體 Std B" pitchFamily="34" charset="-120"/>
                    <a:ea typeface="Adobe 繁黑體 Std B" pitchFamily="34" charset="-120"/>
                  </a:rPr>
                  <a:t> 平方公尺</a:t>
                </a:r>
                <a:endParaRPr lang="zh-TW" altLang="en-US" sz="1400" dirty="0">
                  <a:solidFill>
                    <a:srgbClr val="FF0000"/>
                  </a:solidFill>
                  <a:latin typeface="Adobe 繁黑體 Std B" pitchFamily="34" charset="-120"/>
                  <a:ea typeface="Adobe 繁黑體 Std B" pitchFamily="34" charset="-120"/>
                </a:endParaRPr>
              </a:p>
            </p:txBody>
          </p:sp>
        </p:grpSp>
        <p:sp>
          <p:nvSpPr>
            <p:cNvPr id="44" name="文字方塊 43"/>
            <p:cNvSpPr txBox="1"/>
            <p:nvPr/>
          </p:nvSpPr>
          <p:spPr>
            <a:xfrm>
              <a:off x="6961600" y="3237807"/>
              <a:ext cx="666696" cy="307777"/>
            </a:xfrm>
            <a:prstGeom prst="rect">
              <a:avLst/>
            </a:prstGeom>
            <a:noFill/>
            <a:ln>
              <a:noFill/>
            </a:ln>
          </p:spPr>
          <p:txBody>
            <a:bodyPr wrap="square" rtlCol="0">
              <a:spAutoFit/>
            </a:bodyPr>
            <a:lstStyle/>
            <a:p>
              <a:r>
                <a:rPr lang="zh-TW" altLang="en-US" sz="1400" dirty="0" smtClean="0">
                  <a:solidFill>
                    <a:srgbClr val="FF0000"/>
                  </a:solidFill>
                  <a:latin typeface="Adobe 繁黑體 Std B" pitchFamily="34" charset="-120"/>
                  <a:ea typeface="Adobe 繁黑體 Std B" pitchFamily="34" charset="-120"/>
                </a:rPr>
                <a:t>上限</a:t>
              </a:r>
              <a:endParaRPr lang="zh-TW" altLang="en-US" sz="1400" dirty="0">
                <a:solidFill>
                  <a:srgbClr val="FF0000"/>
                </a:solidFill>
                <a:latin typeface="Adobe 繁黑體 Std B" pitchFamily="34" charset="-120"/>
                <a:ea typeface="Adobe 繁黑體 Std B" pitchFamily="34" charset="-120"/>
              </a:endParaRPr>
            </a:p>
          </p:txBody>
        </p:sp>
      </p:grpSp>
    </p:spTree>
    <p:extLst>
      <p:ext uri="{BB962C8B-B14F-4D97-AF65-F5344CB8AC3E}">
        <p14:creationId xmlns:p14="http://schemas.microsoft.com/office/powerpoint/2010/main" val="222875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09648"/>
            <a:ext cx="8496944" cy="706090"/>
          </a:xfrm>
        </p:spPr>
        <p:txBody>
          <a:bodyPr>
            <a:noAutofit/>
          </a:bodyPr>
          <a:lstStyle/>
          <a:p>
            <a:r>
              <a:rPr lang="zh-TW" altLang="en-US" sz="2800" dirty="0" smtClean="0"/>
              <a:t>簡化首次申請護照之程序</a:t>
            </a:r>
            <a:endParaRPr lang="zh-TW" altLang="en-US" sz="2800" dirty="0"/>
          </a:p>
        </p:txBody>
      </p:sp>
      <p:sp>
        <p:nvSpPr>
          <p:cNvPr id="4" name="矩形 3"/>
          <p:cNvSpPr/>
          <p:nvPr/>
        </p:nvSpPr>
        <p:spPr>
          <a:xfrm>
            <a:off x="315740" y="945328"/>
            <a:ext cx="4176000"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109.3.13</a:t>
            </a:r>
            <a:r>
              <a:rPr lang="zh-TW" altLang="en-US" dirty="0" smtClean="0">
                <a:solidFill>
                  <a:schemeClr val="tx1"/>
                </a:solidFill>
                <a:latin typeface="Adobe 繁黑體 Std B" pitchFamily="34" charset="-120"/>
                <a:ea typeface="Adobe 繁黑體 Std B" pitchFamily="34" charset="-120"/>
              </a:rPr>
              <a:t> 修正護照申請及核發辦法</a:t>
            </a:r>
            <a:endParaRPr lang="zh-TW" altLang="en-US" dirty="0">
              <a:solidFill>
                <a:schemeClr val="tx1"/>
              </a:solidFill>
              <a:latin typeface="Adobe 繁黑體 Std B" pitchFamily="34" charset="-120"/>
              <a:ea typeface="Adobe 繁黑體 Std B" pitchFamily="34" charset="-120"/>
            </a:endParaRPr>
          </a:p>
        </p:txBody>
      </p:sp>
      <p:sp>
        <p:nvSpPr>
          <p:cNvPr id="6" name="矩形 5"/>
          <p:cNvSpPr/>
          <p:nvPr/>
        </p:nvSpPr>
        <p:spPr>
          <a:xfrm>
            <a:off x="5076056" y="4509120"/>
            <a:ext cx="3672408" cy="187220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a:lnSpc>
                <a:spcPts val="2500"/>
              </a:lnSpc>
              <a:spcBef>
                <a:spcPts val="300"/>
              </a:spcBef>
              <a:spcAft>
                <a:spcPts val="300"/>
              </a:spcAft>
            </a:pPr>
            <a:r>
              <a:rPr lang="zh-TW" altLang="en-US" dirty="0" smtClean="0">
                <a:solidFill>
                  <a:schemeClr val="tx1"/>
                </a:solidFill>
                <a:latin typeface="Adobe 繁黑體 Std B" pitchFamily="34" charset="-120"/>
                <a:ea typeface="Adobe 繁黑體 Std B" pitchFamily="34" charset="-120"/>
              </a:rPr>
              <a:t>首次申請護照民眾至戶政事務所辦理人別確認後，得在該所送件申請及領取護照，以簡政便民。</a:t>
            </a:r>
            <a:endParaRPr lang="zh-TW" altLang="en-US" dirty="0">
              <a:solidFill>
                <a:schemeClr val="tx1"/>
              </a:solidFill>
              <a:latin typeface="Adobe 繁黑體 Std B" pitchFamily="34" charset="-120"/>
              <a:ea typeface="Adobe 繁黑體 Std B" pitchFamily="34" charset="-120"/>
            </a:endParaRPr>
          </a:p>
        </p:txBody>
      </p:sp>
      <p:sp>
        <p:nvSpPr>
          <p:cNvPr id="14" name="矩形 13"/>
          <p:cNvSpPr/>
          <p:nvPr/>
        </p:nvSpPr>
        <p:spPr>
          <a:xfrm>
            <a:off x="378556" y="4509120"/>
            <a:ext cx="4553484" cy="187220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p>
          <a:p>
            <a:pPr>
              <a:lnSpc>
                <a:spcPts val="2500"/>
              </a:lnSpc>
              <a:spcBef>
                <a:spcPts val="300"/>
              </a:spcBef>
              <a:spcAft>
                <a:spcPts val="300"/>
              </a:spcAft>
            </a:pPr>
            <a:r>
              <a:rPr lang="zh-TW" altLang="en-US" dirty="0" smtClean="0">
                <a:solidFill>
                  <a:schemeClr val="tx1"/>
                </a:solidFill>
                <a:latin typeface="Adobe 繁黑體 Std B" pitchFamily="34" charset="-120"/>
                <a:ea typeface="Adobe 繁黑體 Std B" pitchFamily="34" charset="-120"/>
              </a:rPr>
              <a:t>首次申請護照民眾至戶政事務所辦理人別確認後，除部分縣市之戶政事務所有提供</a:t>
            </a:r>
            <a:r>
              <a:rPr lang="zh-TW" altLang="en-US" smtClean="0">
                <a:solidFill>
                  <a:schemeClr val="tx1"/>
                </a:solidFill>
                <a:latin typeface="Adobe 繁黑體 Std B" pitchFamily="34" charset="-120"/>
                <a:ea typeface="Adobe 繁黑體 Std B" pitchFamily="34" charset="-120"/>
              </a:rPr>
              <a:t>代送代領</a:t>
            </a:r>
            <a:r>
              <a:rPr lang="zh-TW" altLang="en-US" dirty="0" smtClean="0">
                <a:solidFill>
                  <a:schemeClr val="tx1"/>
                </a:solidFill>
                <a:latin typeface="Adobe 繁黑體 Std B" pitchFamily="34" charset="-120"/>
                <a:ea typeface="Adobe 繁黑體 Std B" pitchFamily="34" charset="-120"/>
              </a:rPr>
              <a:t>護照服務外，申請人須再委託旅行社、親友等代向外交部申辦護照。</a:t>
            </a:r>
            <a:endParaRPr lang="zh-TW" altLang="en-US" dirty="0">
              <a:solidFill>
                <a:schemeClr val="tx1"/>
              </a:solidFill>
              <a:latin typeface="Adobe 繁黑體 Std B" pitchFamily="34" charset="-120"/>
              <a:ea typeface="Adobe 繁黑體 Std B" pitchFamily="34" charset="-120"/>
            </a:endParaRPr>
          </a:p>
        </p:txBody>
      </p:sp>
      <p:grpSp>
        <p:nvGrpSpPr>
          <p:cNvPr id="39" name="群組 38"/>
          <p:cNvGrpSpPr/>
          <p:nvPr/>
        </p:nvGrpSpPr>
        <p:grpSpPr>
          <a:xfrm>
            <a:off x="397986" y="1545221"/>
            <a:ext cx="6048672" cy="2603859"/>
            <a:chOff x="1115616" y="1414124"/>
            <a:chExt cx="6048672" cy="2603859"/>
          </a:xfrm>
        </p:grpSpPr>
        <p:grpSp>
          <p:nvGrpSpPr>
            <p:cNvPr id="18" name="群組 17"/>
            <p:cNvGrpSpPr/>
            <p:nvPr/>
          </p:nvGrpSpPr>
          <p:grpSpPr>
            <a:xfrm>
              <a:off x="1115616" y="1998132"/>
              <a:ext cx="1656184" cy="1840184"/>
              <a:chOff x="1435672" y="1998132"/>
              <a:chExt cx="1656184" cy="1840184"/>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7680" y="2358172"/>
                <a:ext cx="1480144" cy="1480144"/>
              </a:xfrm>
              <a:prstGeom prst="rect">
                <a:avLst/>
              </a:prstGeom>
            </p:spPr>
          </p:pic>
          <p:sp>
            <p:nvSpPr>
              <p:cNvPr id="15" name="文字方塊 14"/>
              <p:cNvSpPr txBox="1"/>
              <p:nvPr/>
            </p:nvSpPr>
            <p:spPr>
              <a:xfrm>
                <a:off x="1435672" y="1998132"/>
                <a:ext cx="1656184" cy="369332"/>
              </a:xfrm>
              <a:prstGeom prst="rect">
                <a:avLst/>
              </a:prstGeom>
              <a:noFill/>
            </p:spPr>
            <p:txBody>
              <a:bodyPr wrap="square" rtlCol="0">
                <a:spAutoFit/>
              </a:bodyPr>
              <a:lstStyle/>
              <a:p>
                <a:pPr algn="ctr"/>
                <a:r>
                  <a:rPr lang="zh-TW" altLang="en-US" dirty="0" smtClean="0">
                    <a:latin typeface="Adobe 繁黑體 Std B" pitchFamily="34" charset="-120"/>
                    <a:ea typeface="Adobe 繁黑體 Std B" pitchFamily="34" charset="-120"/>
                  </a:rPr>
                  <a:t>戶政事務所</a:t>
                </a:r>
                <a:endParaRPr lang="zh-TW" altLang="en-US" dirty="0">
                  <a:latin typeface="Adobe 繁黑體 Std B" pitchFamily="34" charset="-120"/>
                  <a:ea typeface="Adobe 繁黑體 Std B" pitchFamily="34" charset="-120"/>
                </a:endParaRPr>
              </a:p>
            </p:txBody>
          </p:sp>
        </p:grpSp>
        <p:grpSp>
          <p:nvGrpSpPr>
            <p:cNvPr id="38" name="群組 37"/>
            <p:cNvGrpSpPr/>
            <p:nvPr/>
          </p:nvGrpSpPr>
          <p:grpSpPr>
            <a:xfrm>
              <a:off x="2474002" y="1414124"/>
              <a:ext cx="4690286" cy="2603859"/>
              <a:chOff x="2474002" y="1414124"/>
              <a:chExt cx="4690286" cy="2603859"/>
            </a:xfrm>
          </p:grpSpPr>
          <p:pic>
            <p:nvPicPr>
              <p:cNvPr id="47" name="圖片 46"/>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flipH="1">
                <a:off x="2655298" y="3365094"/>
                <a:ext cx="3644894" cy="423946"/>
              </a:xfrm>
              <a:prstGeom prst="rect">
                <a:avLst/>
              </a:prstGeom>
            </p:spPr>
          </p:pic>
          <p:pic>
            <p:nvPicPr>
              <p:cNvPr id="20" name="圖片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4067" y="1551216"/>
                <a:ext cx="1338488" cy="1263162"/>
              </a:xfrm>
              <a:prstGeom prst="rect">
                <a:avLst/>
              </a:prstGeom>
            </p:spPr>
          </p:pic>
          <p:sp>
            <p:nvSpPr>
              <p:cNvPr id="44" name="矩形 43"/>
              <p:cNvSpPr/>
              <p:nvPr/>
            </p:nvSpPr>
            <p:spPr>
              <a:xfrm rot="648059">
                <a:off x="3790798" y="3071629"/>
                <a:ext cx="720080" cy="946354"/>
              </a:xfrm>
              <a:prstGeom prst="rect">
                <a:avLst/>
              </a:prstGeom>
              <a:solidFill>
                <a:srgbClr val="007E39"/>
              </a:solidFill>
              <a:ln>
                <a:solidFill>
                  <a:srgbClr val="007E39"/>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dirty="0" smtClean="0">
                    <a:latin typeface="Adobe 繁黑體 Std B" pitchFamily="34" charset="-120"/>
                    <a:ea typeface="Adobe 繁黑體 Std B" pitchFamily="34" charset="-120"/>
                  </a:rPr>
                  <a:t>護照</a:t>
                </a:r>
                <a:endParaRPr lang="en-US" altLang="zh-TW" dirty="0" smtClean="0">
                  <a:latin typeface="Adobe 繁黑體 Std B" pitchFamily="34" charset="-120"/>
                  <a:ea typeface="Adobe 繁黑體 Std B" pitchFamily="34" charset="-120"/>
                </a:endParaRPr>
              </a:p>
              <a:p>
                <a:pPr algn="ctr"/>
                <a:r>
                  <a:rPr lang="en-US" altLang="zh-TW" sz="1200" dirty="0" smtClean="0"/>
                  <a:t>Passport</a:t>
                </a:r>
                <a:endParaRPr lang="zh-TW" altLang="en-US" sz="1200" dirty="0"/>
              </a:p>
            </p:txBody>
          </p:sp>
          <p:sp>
            <p:nvSpPr>
              <p:cNvPr id="22" name="矩形 21"/>
              <p:cNvSpPr/>
              <p:nvPr/>
            </p:nvSpPr>
            <p:spPr>
              <a:xfrm rot="20953574">
                <a:off x="3491880" y="2891962"/>
                <a:ext cx="720080" cy="946354"/>
              </a:xfrm>
              <a:prstGeom prst="rect">
                <a:avLst/>
              </a:prstGeom>
              <a:solidFill>
                <a:srgbClr val="007E39"/>
              </a:solidFill>
              <a:ln>
                <a:solidFill>
                  <a:srgbClr val="007E39"/>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dirty="0" smtClean="0">
                    <a:latin typeface="Adobe 繁黑體 Std B" pitchFamily="34" charset="-120"/>
                    <a:ea typeface="Adobe 繁黑體 Std B" pitchFamily="34" charset="-120"/>
                  </a:rPr>
                  <a:t>護照</a:t>
                </a:r>
                <a:endParaRPr lang="en-US" altLang="zh-TW" dirty="0" smtClean="0">
                  <a:latin typeface="Adobe 繁黑體 Std B" pitchFamily="34" charset="-120"/>
                  <a:ea typeface="Adobe 繁黑體 Std B" pitchFamily="34" charset="-120"/>
                </a:endParaRPr>
              </a:p>
              <a:p>
                <a:pPr algn="ctr"/>
                <a:r>
                  <a:rPr lang="en-US" altLang="zh-TW" sz="1200" dirty="0" smtClean="0"/>
                  <a:t>Passport</a:t>
                </a:r>
                <a:endParaRPr lang="zh-TW" altLang="en-US" sz="1200" dirty="0"/>
              </a:p>
            </p:txBody>
          </p:sp>
          <p:pic>
            <p:nvPicPr>
              <p:cNvPr id="35" name="圖片 34"/>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rot="20967660" flipH="1" flipV="1">
                <a:off x="2474002" y="2049332"/>
                <a:ext cx="1810928" cy="266930"/>
              </a:xfrm>
              <a:prstGeom prst="rect">
                <a:avLst/>
              </a:prstGeom>
            </p:spPr>
          </p:pic>
          <p:sp>
            <p:nvSpPr>
              <p:cNvPr id="36" name="文字方塊 35"/>
              <p:cNvSpPr txBox="1"/>
              <p:nvPr/>
            </p:nvSpPr>
            <p:spPr>
              <a:xfrm>
                <a:off x="5794312" y="1414124"/>
                <a:ext cx="1369976" cy="369332"/>
              </a:xfrm>
              <a:prstGeom prst="rect">
                <a:avLst/>
              </a:prstGeom>
              <a:noFill/>
            </p:spPr>
            <p:txBody>
              <a:bodyPr wrap="square" rtlCol="0">
                <a:spAutoFit/>
              </a:bodyPr>
              <a:lstStyle/>
              <a:p>
                <a:r>
                  <a:rPr lang="zh-TW" altLang="en-US" dirty="0">
                    <a:latin typeface="Adobe 繁黑體 Std B" pitchFamily="34" charset="-120"/>
                    <a:ea typeface="Adobe 繁黑體 Std B" pitchFamily="34" charset="-120"/>
                  </a:rPr>
                  <a:t>人別確認</a:t>
                </a:r>
              </a:p>
            </p:txBody>
          </p:sp>
          <p:sp>
            <p:nvSpPr>
              <p:cNvPr id="51" name="文字方塊 50"/>
              <p:cNvSpPr txBox="1"/>
              <p:nvPr/>
            </p:nvSpPr>
            <p:spPr>
              <a:xfrm>
                <a:off x="5159804" y="2995807"/>
                <a:ext cx="1803524" cy="369332"/>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申請及領取護照</a:t>
                </a:r>
                <a:endParaRPr lang="zh-TW" altLang="en-US" dirty="0">
                  <a:latin typeface="Adobe 繁黑體 Std B" pitchFamily="34" charset="-120"/>
                  <a:ea typeface="Adobe 繁黑體 Std B" pitchFamily="34" charset="-120"/>
                </a:endParaRPr>
              </a:p>
            </p:txBody>
          </p:sp>
        </p:grpSp>
      </p:grpSp>
      <p:sp>
        <p:nvSpPr>
          <p:cNvPr id="40" name="矩形圖說文字 39"/>
          <p:cNvSpPr/>
          <p:nvPr/>
        </p:nvSpPr>
        <p:spPr>
          <a:xfrm>
            <a:off x="6446658" y="1324488"/>
            <a:ext cx="2373814" cy="1120549"/>
          </a:xfrm>
          <a:prstGeom prst="wedgeRectCallout">
            <a:avLst>
              <a:gd name="adj1" fmla="val 5052"/>
              <a:gd name="adj2" fmla="val 76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zh-TW" altLang="en-US" sz="2400" dirty="0" smtClean="0">
                <a:solidFill>
                  <a:schemeClr val="tx1"/>
                </a:solidFill>
                <a:latin typeface="Adobe 繁黑體 Std B" pitchFamily="34" charset="-120"/>
                <a:ea typeface="Adobe 繁黑體 Std B" pitchFamily="34" charset="-120"/>
              </a:rPr>
              <a:t>首次</a:t>
            </a:r>
            <a:r>
              <a:rPr lang="zh-TW" altLang="en-US" dirty="0" smtClean="0">
                <a:solidFill>
                  <a:schemeClr val="tx1"/>
                </a:solidFill>
                <a:latin typeface="Adobe 繁黑體 Std B" pitchFamily="34" charset="-120"/>
                <a:ea typeface="Adobe 繁黑體 Std B" pitchFamily="34" charset="-120"/>
              </a:rPr>
              <a:t>申請護照民眾，可於同一戶政事務所完成程序</a:t>
            </a:r>
            <a:r>
              <a:rPr lang="zh-TW" altLang="en-US" dirty="0">
                <a:solidFill>
                  <a:schemeClr val="tx1"/>
                </a:solidFill>
                <a:latin typeface="Adobe 繁黑體 Std B" pitchFamily="34" charset="-120"/>
                <a:ea typeface="Adobe 繁黑體 Std B" pitchFamily="34" charset="-120"/>
              </a:rPr>
              <a:t>並領取</a:t>
            </a:r>
          </a:p>
        </p:txBody>
      </p:sp>
      <p:pic>
        <p:nvPicPr>
          <p:cNvPr id="19" name="圖片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46658" y="2622067"/>
            <a:ext cx="948355" cy="1527013"/>
          </a:xfrm>
          <a:prstGeom prst="rect">
            <a:avLst/>
          </a:prstGeom>
        </p:spPr>
      </p:pic>
    </p:spTree>
    <p:extLst>
      <p:ext uri="{BB962C8B-B14F-4D97-AF65-F5344CB8AC3E}">
        <p14:creationId xmlns:p14="http://schemas.microsoft.com/office/powerpoint/2010/main" val="3079123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09648"/>
            <a:ext cx="8496944" cy="706090"/>
          </a:xfrm>
        </p:spPr>
        <p:txBody>
          <a:bodyPr>
            <a:noAutofit/>
          </a:bodyPr>
          <a:lstStyle/>
          <a:p>
            <a:r>
              <a:rPr lang="zh-TW" altLang="en-US" sz="2800" dirty="0"/>
              <a:t>新增不動產登記</a:t>
            </a:r>
            <a:r>
              <a:rPr lang="zh-TW" altLang="en-US" sz="2800" dirty="0" smtClean="0"/>
              <a:t>線上聲明，當事人免臨櫃</a:t>
            </a:r>
            <a:endParaRPr lang="zh-TW" altLang="en-US" sz="2800" dirty="0"/>
          </a:p>
        </p:txBody>
      </p:sp>
      <p:sp>
        <p:nvSpPr>
          <p:cNvPr id="4" name="矩形 3"/>
          <p:cNvSpPr/>
          <p:nvPr/>
        </p:nvSpPr>
        <p:spPr>
          <a:xfrm>
            <a:off x="315740" y="945328"/>
            <a:ext cx="4688308"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109.2.11</a:t>
            </a:r>
            <a:r>
              <a:rPr lang="zh-TW" altLang="en-US" dirty="0" smtClean="0">
                <a:solidFill>
                  <a:schemeClr val="tx1"/>
                </a:solidFill>
                <a:latin typeface="Adobe 繁黑體 Std B" pitchFamily="34" charset="-120"/>
                <a:ea typeface="Adobe 繁黑體 Std B" pitchFamily="34" charset="-120"/>
              </a:rPr>
              <a:t> 台內地字第 </a:t>
            </a:r>
            <a:r>
              <a:rPr lang="en-US" altLang="zh-TW" dirty="0" smtClean="0">
                <a:solidFill>
                  <a:schemeClr val="tx1"/>
                </a:solidFill>
                <a:latin typeface="Adobe 繁黑體 Std B" pitchFamily="34" charset="-120"/>
                <a:ea typeface="Adobe 繁黑體 Std B" pitchFamily="34" charset="-120"/>
              </a:rPr>
              <a:t>1090260579</a:t>
            </a:r>
            <a:r>
              <a:rPr lang="zh-TW" altLang="en-US" dirty="0" smtClean="0">
                <a:solidFill>
                  <a:schemeClr val="tx1"/>
                </a:solidFill>
                <a:latin typeface="Adobe 繁黑體 Std B" pitchFamily="34" charset="-120"/>
                <a:ea typeface="Adobe 繁黑體 Std B" pitchFamily="34" charset="-120"/>
              </a:rPr>
              <a:t> 號令</a:t>
            </a:r>
            <a:endParaRPr lang="zh-TW" altLang="en-US" dirty="0">
              <a:solidFill>
                <a:schemeClr val="tx1"/>
              </a:solidFill>
              <a:latin typeface="Adobe 繁黑體 Std B" pitchFamily="34" charset="-120"/>
              <a:ea typeface="Adobe 繁黑體 Std B" pitchFamily="34" charset="-120"/>
            </a:endParaRPr>
          </a:p>
        </p:txBody>
      </p:sp>
      <p:sp>
        <p:nvSpPr>
          <p:cNvPr id="6" name="矩形 5"/>
          <p:cNvSpPr/>
          <p:nvPr/>
        </p:nvSpPr>
        <p:spPr>
          <a:xfrm>
            <a:off x="4211960" y="3960610"/>
            <a:ext cx="4680520" cy="242071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a:lnSpc>
                <a:spcPts val="2500"/>
              </a:lnSpc>
              <a:spcBef>
                <a:spcPts val="300"/>
              </a:spcBef>
              <a:spcAft>
                <a:spcPts val="300"/>
              </a:spcAft>
            </a:pPr>
            <a:r>
              <a:rPr lang="zh-TW" altLang="en-US" sz="1700" dirty="0" smtClean="0">
                <a:solidFill>
                  <a:schemeClr val="tx1"/>
                </a:solidFill>
                <a:latin typeface="Adobe 繁黑體 Std B" pitchFamily="34" charset="-120"/>
                <a:ea typeface="Adobe 繁黑體 Std B" pitchFamily="34" charset="-120"/>
              </a:rPr>
              <a:t>民眾於指定網站以自然人憑證驗證身分並登錄聲明表明不動產處分真意，取得線上聲明序號，再由其代理人 </a:t>
            </a:r>
            <a:r>
              <a:rPr lang="en-US" altLang="zh-TW" sz="1700" dirty="0" smtClean="0">
                <a:solidFill>
                  <a:schemeClr val="tx1"/>
                </a:solidFill>
                <a:latin typeface="Adobe 繁黑體 Std B" pitchFamily="34" charset="-120"/>
                <a:ea typeface="Adobe 繁黑體 Std B" pitchFamily="34" charset="-120"/>
              </a:rPr>
              <a:t>(</a:t>
            </a:r>
            <a:r>
              <a:rPr lang="zh-TW" altLang="en-US" sz="1700" dirty="0" smtClean="0">
                <a:solidFill>
                  <a:schemeClr val="tx1"/>
                </a:solidFill>
                <a:latin typeface="Adobe 繁黑體 Std B" pitchFamily="34" charset="-120"/>
                <a:ea typeface="Adobe 繁黑體 Std B" pitchFamily="34" charset="-120"/>
              </a:rPr>
              <a:t> 限地政士或律師 </a:t>
            </a:r>
            <a:r>
              <a:rPr lang="en-US" altLang="zh-TW" sz="1700" dirty="0" smtClean="0">
                <a:solidFill>
                  <a:schemeClr val="tx1"/>
                </a:solidFill>
                <a:latin typeface="Adobe 繁黑體 Std B" pitchFamily="34" charset="-120"/>
                <a:ea typeface="Adobe 繁黑體 Std B" pitchFamily="34" charset="-120"/>
              </a:rPr>
              <a:t>)</a:t>
            </a:r>
            <a:r>
              <a:rPr lang="zh-TW" altLang="en-US" sz="1700" dirty="0" smtClean="0">
                <a:solidFill>
                  <a:schemeClr val="tx1"/>
                </a:solidFill>
                <a:latin typeface="Adobe 繁黑體 Std B" pitchFamily="34" charset="-120"/>
                <a:ea typeface="Adobe 繁黑體 Std B" pitchFamily="34" charset="-120"/>
              </a:rPr>
              <a:t> 至該網站以電子簽章完成聲明驗證，</a:t>
            </a:r>
            <a:r>
              <a:rPr lang="zh-TW" altLang="en-US" sz="1700" dirty="0">
                <a:solidFill>
                  <a:schemeClr val="tx1"/>
                </a:solidFill>
                <a:latin typeface="Adobe 繁黑體 Std B" pitchFamily="34" charset="-120"/>
                <a:ea typeface="Adobe 繁黑體 Std B" pitchFamily="34" charset="-120"/>
              </a:rPr>
              <a:t>紙本</a:t>
            </a:r>
            <a:r>
              <a:rPr lang="zh-TW" altLang="en-US" sz="1700" dirty="0" smtClean="0">
                <a:solidFill>
                  <a:schemeClr val="tx1"/>
                </a:solidFill>
                <a:latin typeface="Adobe 繁黑體 Std B" pitchFamily="34" charset="-120"/>
                <a:ea typeface="Adobe 繁黑體 Std B" pitchFamily="34" charset="-120"/>
              </a:rPr>
              <a:t>登記案件送件時併附線上聲明登錄表，民眾</a:t>
            </a:r>
            <a:r>
              <a:rPr lang="zh-TW" altLang="en-US" sz="1700" dirty="0" smtClean="0">
                <a:solidFill>
                  <a:srgbClr val="FF0000"/>
                </a:solidFill>
                <a:latin typeface="Adobe 繁黑體 Std B" pitchFamily="34" charset="-120"/>
                <a:ea typeface="Adobe 繁黑體 Std B" pitchFamily="34" charset="-120"/>
              </a:rPr>
              <a:t>免親自臨櫃核對身分或檢附印鑑證明</a:t>
            </a:r>
            <a:r>
              <a:rPr lang="zh-TW" altLang="en-US" sz="1700" dirty="0" smtClean="0">
                <a:solidFill>
                  <a:schemeClr val="tx1"/>
                </a:solidFill>
                <a:latin typeface="Adobe 繁黑體 Std B" pitchFamily="34" charset="-120"/>
                <a:ea typeface="Adobe 繁黑體 Std B" pitchFamily="34" charset="-120"/>
              </a:rPr>
              <a:t>，以兼顧便民與權益保障。</a:t>
            </a:r>
            <a:endParaRPr lang="zh-TW" altLang="en-US" sz="1700" dirty="0">
              <a:solidFill>
                <a:schemeClr val="tx1"/>
              </a:solidFill>
              <a:latin typeface="Adobe 繁黑體 Std B" pitchFamily="34" charset="-120"/>
              <a:ea typeface="Adobe 繁黑體 Std B" pitchFamily="34" charset="-120"/>
            </a:endParaRPr>
          </a:p>
        </p:txBody>
      </p:sp>
      <p:sp>
        <p:nvSpPr>
          <p:cNvPr id="14" name="矩形 13"/>
          <p:cNvSpPr/>
          <p:nvPr/>
        </p:nvSpPr>
        <p:spPr>
          <a:xfrm>
            <a:off x="251520" y="3960610"/>
            <a:ext cx="3816424" cy="242071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p>
          <a:p>
            <a:pPr>
              <a:lnSpc>
                <a:spcPts val="2500"/>
              </a:lnSpc>
              <a:spcBef>
                <a:spcPts val="300"/>
              </a:spcBef>
              <a:spcAft>
                <a:spcPts val="300"/>
              </a:spcAft>
            </a:pPr>
            <a:r>
              <a:rPr lang="zh-TW" altLang="en-US" sz="1700" dirty="0" smtClean="0">
                <a:solidFill>
                  <a:schemeClr val="tx1"/>
                </a:solidFill>
                <a:latin typeface="Adobe 繁黑體 Std B" pitchFamily="34" charset="-120"/>
                <a:ea typeface="Adobe 繁黑體 Std B" pitchFamily="34" charset="-120"/>
              </a:rPr>
              <a:t>民眾申辦不動產登記時，除契約書等登記原因證明文件已依法公證、認證或地政士簽證，或已檢附當事人印鑑證明等特別條件外，</a:t>
            </a:r>
            <a:r>
              <a:rPr lang="zh-TW" altLang="en-US" sz="1700" dirty="0" smtClean="0">
                <a:solidFill>
                  <a:srgbClr val="FF0000"/>
                </a:solidFill>
                <a:latin typeface="Adobe 繁黑體 Std B" pitchFamily="34" charset="-120"/>
                <a:ea typeface="Adobe 繁黑體 Std B" pitchFamily="34" charset="-120"/>
              </a:rPr>
              <a:t>需親自持身分證至地政事務所核對身分</a:t>
            </a:r>
            <a:r>
              <a:rPr lang="zh-TW" altLang="en-US" sz="1700" dirty="0" smtClean="0">
                <a:solidFill>
                  <a:schemeClr val="tx1"/>
                </a:solidFill>
                <a:latin typeface="Adobe 繁黑體 Std B" pitchFamily="34" charset="-120"/>
                <a:ea typeface="Adobe 繁黑體 Std B" pitchFamily="34" charset="-120"/>
              </a:rPr>
              <a:t>。</a:t>
            </a:r>
            <a:endParaRPr lang="zh-TW" altLang="en-US" sz="1700" dirty="0">
              <a:solidFill>
                <a:schemeClr val="tx1"/>
              </a:solidFill>
              <a:latin typeface="Adobe 繁黑體 Std B" pitchFamily="34" charset="-120"/>
              <a:ea typeface="Adobe 繁黑體 Std B" pitchFamily="34" charset="-120"/>
            </a:endParaRPr>
          </a:p>
        </p:txBody>
      </p:sp>
      <p:grpSp>
        <p:nvGrpSpPr>
          <p:cNvPr id="30" name="群組 29"/>
          <p:cNvGrpSpPr/>
          <p:nvPr/>
        </p:nvGrpSpPr>
        <p:grpSpPr>
          <a:xfrm>
            <a:off x="1237109" y="1526280"/>
            <a:ext cx="6287219" cy="2395163"/>
            <a:chOff x="792122" y="1526280"/>
            <a:chExt cx="6287219" cy="2395163"/>
          </a:xfrm>
        </p:grpSpPr>
        <p:cxnSp>
          <p:nvCxnSpPr>
            <p:cNvPr id="25" name="直線單箭頭接點 24"/>
            <p:cNvCxnSpPr/>
            <p:nvPr/>
          </p:nvCxnSpPr>
          <p:spPr>
            <a:xfrm flipV="1">
              <a:off x="864131" y="2713101"/>
              <a:ext cx="4139917" cy="1"/>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122" y="2425730"/>
              <a:ext cx="982011" cy="982011"/>
            </a:xfrm>
            <a:prstGeom prst="rect">
              <a:avLst/>
            </a:prstGeom>
          </p:spPr>
        </p:pic>
        <p:sp>
          <p:nvSpPr>
            <p:cNvPr id="58" name="文字方塊 57"/>
            <p:cNvSpPr txBox="1"/>
            <p:nvPr/>
          </p:nvSpPr>
          <p:spPr>
            <a:xfrm>
              <a:off x="826411" y="1605836"/>
              <a:ext cx="3029414" cy="892552"/>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當事人</a:t>
              </a:r>
              <a:r>
                <a:rPr lang="zh-TW" altLang="en-US" sz="2600" dirty="0" smtClean="0">
                  <a:latin typeface="Adobe 繁黑體 Std B" pitchFamily="34" charset="-120"/>
                  <a:ea typeface="Adobe 繁黑體 Std B" pitchFamily="34" charset="-120"/>
                </a:rPr>
                <a:t>線上</a:t>
              </a:r>
              <a:r>
                <a:rPr lang="zh-TW" altLang="en-US" dirty="0" smtClean="0">
                  <a:solidFill>
                    <a:srgbClr val="FF0000"/>
                  </a:solidFill>
                  <a:latin typeface="Adobe 繁黑體 Std B" pitchFamily="34" charset="-120"/>
                  <a:ea typeface="Adobe 繁黑體 Std B" pitchFamily="34" charset="-120"/>
                </a:rPr>
                <a:t>登錄聲明</a:t>
              </a:r>
              <a:endParaRPr lang="en-US" altLang="zh-TW" dirty="0" smtClean="0">
                <a:solidFill>
                  <a:srgbClr val="FF0000"/>
                </a:solidFill>
                <a:latin typeface="Adobe 繁黑體 Std B" pitchFamily="34" charset="-120"/>
                <a:ea typeface="Adobe 繁黑體 Std B" pitchFamily="34" charset="-120"/>
              </a:endParaRPr>
            </a:p>
            <a:p>
              <a:r>
                <a:rPr lang="zh-TW" altLang="en-US" dirty="0">
                  <a:latin typeface="Adobe 繁黑體 Std B" pitchFamily="34" charset="-120"/>
                  <a:ea typeface="Adobe 繁黑體 Std B" pitchFamily="34" charset="-120"/>
                </a:rPr>
                <a:t>代理人</a:t>
              </a:r>
              <a:r>
                <a:rPr lang="zh-TW" altLang="en-US" sz="2600" dirty="0">
                  <a:latin typeface="Adobe 繁黑體 Std B" pitchFamily="34" charset="-120"/>
                  <a:ea typeface="Adobe 繁黑體 Std B" pitchFamily="34" charset="-120"/>
                </a:rPr>
                <a:t>線</a:t>
              </a:r>
              <a:r>
                <a:rPr lang="zh-TW" altLang="en-US" sz="2600" dirty="0" smtClean="0">
                  <a:latin typeface="Adobe 繁黑體 Std B" pitchFamily="34" charset="-120"/>
                  <a:ea typeface="Adobe 繁黑體 Std B" pitchFamily="34" charset="-120"/>
                </a:rPr>
                <a:t>上</a:t>
              </a:r>
              <a:r>
                <a:rPr lang="zh-TW" altLang="en-US" dirty="0" smtClean="0">
                  <a:solidFill>
                    <a:srgbClr val="FF0000"/>
                  </a:solidFill>
                  <a:latin typeface="Adobe 繁黑體 Std B" pitchFamily="34" charset="-120"/>
                  <a:ea typeface="Adobe 繁黑體 Std B" pitchFamily="34" charset="-120"/>
                </a:rPr>
                <a:t>驗證聲明</a:t>
              </a:r>
              <a:endParaRPr lang="zh-TW" altLang="en-US" dirty="0">
                <a:solidFill>
                  <a:srgbClr val="FF0000"/>
                </a:solidFill>
                <a:latin typeface="Adobe 繁黑體 Std B" pitchFamily="34" charset="-120"/>
                <a:ea typeface="Adobe 繁黑體 Std B" pitchFamily="34" charset="-120"/>
              </a:endParaRPr>
            </a:p>
          </p:txBody>
        </p:sp>
        <p:pic>
          <p:nvPicPr>
            <p:cNvPr id="59" name="圖片 5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783" y="2515648"/>
              <a:ext cx="802177" cy="802177"/>
            </a:xfrm>
            <a:prstGeom prst="rect">
              <a:avLst/>
            </a:prstGeom>
          </p:spPr>
        </p:pic>
        <p:grpSp>
          <p:nvGrpSpPr>
            <p:cNvPr id="11" name="群組 10"/>
            <p:cNvGrpSpPr/>
            <p:nvPr/>
          </p:nvGrpSpPr>
          <p:grpSpPr>
            <a:xfrm>
              <a:off x="5063117" y="1526280"/>
              <a:ext cx="2016224" cy="1944216"/>
              <a:chOff x="1772832" y="1740266"/>
              <a:chExt cx="2016224" cy="1944216"/>
            </a:xfrm>
          </p:grpSpPr>
          <p:grpSp>
            <p:nvGrpSpPr>
              <p:cNvPr id="21" name="群組 20"/>
              <p:cNvGrpSpPr/>
              <p:nvPr/>
            </p:nvGrpSpPr>
            <p:grpSpPr>
              <a:xfrm>
                <a:off x="2103878" y="2079008"/>
                <a:ext cx="1472270" cy="1321160"/>
                <a:chOff x="4045503" y="1611578"/>
                <a:chExt cx="1472270" cy="1321160"/>
              </a:xfrm>
            </p:grpSpPr>
            <p:grpSp>
              <p:nvGrpSpPr>
                <p:cNvPr id="8" name="群組 7"/>
                <p:cNvGrpSpPr/>
                <p:nvPr/>
              </p:nvGrpSpPr>
              <p:grpSpPr>
                <a:xfrm>
                  <a:off x="4143862" y="1953458"/>
                  <a:ext cx="1102193" cy="979280"/>
                  <a:chOff x="3779537" y="1691509"/>
                  <a:chExt cx="1102193" cy="979280"/>
                </a:xfrm>
              </p:grpSpPr>
              <p:pic>
                <p:nvPicPr>
                  <p:cNvPr id="7" name="圖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537" y="1691509"/>
                    <a:ext cx="869985" cy="869985"/>
                  </a:xfrm>
                  <a:prstGeom prst="rect">
                    <a:avLst/>
                  </a:prstGeom>
                </p:spPr>
              </p:pic>
              <p:pic>
                <p:nvPicPr>
                  <p:cNvPr id="5" name="圖片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7313" y="2206372"/>
                    <a:ext cx="464417" cy="464417"/>
                  </a:xfrm>
                  <a:prstGeom prst="flowChartConnector">
                    <a:avLst/>
                  </a:prstGeom>
                </p:spPr>
              </p:pic>
            </p:grpSp>
            <p:sp>
              <p:nvSpPr>
                <p:cNvPr id="10" name="文字方塊 9"/>
                <p:cNvSpPr txBox="1"/>
                <p:nvPr/>
              </p:nvSpPr>
              <p:spPr>
                <a:xfrm>
                  <a:off x="4045503" y="1611578"/>
                  <a:ext cx="1472270" cy="369332"/>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不動產登記</a:t>
                  </a:r>
                  <a:endParaRPr lang="zh-TW" altLang="en-US" dirty="0">
                    <a:latin typeface="Adobe 繁黑體 Std B" pitchFamily="34" charset="-120"/>
                    <a:ea typeface="Adobe 繁黑體 Std B" pitchFamily="34" charset="-120"/>
                  </a:endParaRPr>
                </a:p>
              </p:txBody>
            </p:sp>
          </p:grpSp>
          <p:sp>
            <p:nvSpPr>
              <p:cNvPr id="9" name="流程圖: 接點 8"/>
              <p:cNvSpPr/>
              <p:nvPr/>
            </p:nvSpPr>
            <p:spPr>
              <a:xfrm>
                <a:off x="1772832" y="1740266"/>
                <a:ext cx="2016224" cy="1944216"/>
              </a:xfrm>
              <a:prstGeom prst="flowChartConnector">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9" name="向下箭號 28"/>
            <p:cNvSpPr/>
            <p:nvPr/>
          </p:nvSpPr>
          <p:spPr>
            <a:xfrm>
              <a:off x="3923928" y="2713102"/>
              <a:ext cx="216024" cy="757394"/>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文字方塊 35"/>
            <p:cNvSpPr txBox="1"/>
            <p:nvPr/>
          </p:nvSpPr>
          <p:spPr>
            <a:xfrm>
              <a:off x="2110789" y="3429000"/>
              <a:ext cx="3600400" cy="492443"/>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當事人</a:t>
              </a:r>
              <a:r>
                <a:rPr lang="zh-TW" altLang="en-US" sz="2600" dirty="0" smtClean="0">
                  <a:latin typeface="Adobe 繁黑體 Std B" pitchFamily="34" charset="-120"/>
                  <a:ea typeface="Adobe 繁黑體 Std B" pitchFamily="34" charset="-120"/>
                </a:rPr>
                <a:t>免</a:t>
              </a:r>
              <a:r>
                <a:rPr lang="zh-TW" altLang="en-US" dirty="0" smtClean="0">
                  <a:latin typeface="Adobe 繁黑體 Std B" pitchFamily="34" charset="-120"/>
                  <a:ea typeface="Adobe 繁黑體 Std B" pitchFamily="34" charset="-120"/>
                </a:rPr>
                <a:t>臨櫃 </a:t>
              </a:r>
              <a:r>
                <a:rPr lang="zh-TW" altLang="en-US" sz="2600" dirty="0" smtClean="0">
                  <a:latin typeface="Adobe 繁黑體 Std B" pitchFamily="34" charset="-120"/>
                  <a:ea typeface="Adobe 繁黑體 Std B" pitchFamily="34" charset="-120"/>
                </a:rPr>
                <a:t>免</a:t>
              </a:r>
              <a:r>
                <a:rPr lang="zh-TW" altLang="en-US" dirty="0" smtClean="0">
                  <a:latin typeface="Adobe 繁黑體 Std B" pitchFamily="34" charset="-120"/>
                  <a:ea typeface="Adobe 繁黑體 Std B" pitchFamily="34" charset="-120"/>
                </a:rPr>
                <a:t>檢附印鑑證明</a:t>
              </a:r>
              <a:endParaRPr lang="zh-TW" altLang="en-US" dirty="0">
                <a:latin typeface="Adobe 繁黑體 Std B" pitchFamily="34" charset="-120"/>
                <a:ea typeface="Adobe 繁黑體 Std B" pitchFamily="34" charset="-120"/>
              </a:endParaRPr>
            </a:p>
          </p:txBody>
        </p:sp>
      </p:grpSp>
    </p:spTree>
    <p:extLst>
      <p:ext uri="{BB962C8B-B14F-4D97-AF65-F5344CB8AC3E}">
        <p14:creationId xmlns:p14="http://schemas.microsoft.com/office/powerpoint/2010/main" val="420850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16632"/>
            <a:ext cx="8280920" cy="706090"/>
          </a:xfrm>
        </p:spPr>
        <p:txBody>
          <a:bodyPr>
            <a:normAutofit/>
          </a:bodyPr>
          <a:lstStyle/>
          <a:p>
            <a:r>
              <a:rPr lang="zh-TW" altLang="en-US" dirty="0"/>
              <a:t>鬆綁成果統計</a:t>
            </a:r>
            <a:r>
              <a:rPr lang="zh-TW" altLang="en-US" sz="2600" dirty="0"/>
              <a:t>（</a:t>
            </a:r>
            <a:r>
              <a:rPr lang="en-US" altLang="zh-TW" sz="2600" dirty="0" smtClean="0"/>
              <a:t>106.10~109.3</a:t>
            </a:r>
            <a:r>
              <a:rPr lang="zh-TW" altLang="en-US" sz="2600" dirty="0" smtClean="0"/>
              <a:t>）</a:t>
            </a:r>
            <a:r>
              <a:rPr lang="zh-TW" altLang="en-US" sz="2800" dirty="0" smtClean="0"/>
              <a:t>共計 </a:t>
            </a:r>
            <a:r>
              <a:rPr lang="en-US" altLang="zh-TW" sz="2800" dirty="0" smtClean="0">
                <a:solidFill>
                  <a:srgbClr val="FF0000"/>
                </a:solidFill>
              </a:rPr>
              <a:t>598</a:t>
            </a:r>
            <a:r>
              <a:rPr lang="zh-TW" altLang="en-US" sz="2800" dirty="0" smtClean="0"/>
              <a:t> </a:t>
            </a:r>
            <a:r>
              <a:rPr lang="en-US" altLang="zh-TW" sz="2800" dirty="0" smtClean="0"/>
              <a:t> </a:t>
            </a:r>
            <a:r>
              <a:rPr lang="zh-TW" altLang="en-US" sz="2800" dirty="0" smtClean="0"/>
              <a:t>項</a:t>
            </a:r>
            <a:endParaRPr lang="zh-TW" altLang="en-US" sz="2800" dirty="0"/>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 y="980728"/>
            <a:ext cx="8717280" cy="5541264"/>
          </a:xfrm>
          <a:prstGeom prst="rect">
            <a:avLst/>
          </a:prstGeom>
        </p:spPr>
      </p:pic>
    </p:spTree>
    <p:extLst>
      <p:ext uri="{BB962C8B-B14F-4D97-AF65-F5344CB8AC3E}">
        <p14:creationId xmlns:p14="http://schemas.microsoft.com/office/powerpoint/2010/main" val="10959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09648"/>
            <a:ext cx="8424936" cy="727064"/>
          </a:xfrm>
        </p:spPr>
        <p:txBody>
          <a:bodyPr>
            <a:noAutofit/>
          </a:bodyPr>
          <a:lstStyle/>
          <a:p>
            <a:r>
              <a:rPr lang="zh-TW" altLang="en-US" sz="2800" dirty="0" smtClean="0"/>
              <a:t>營利事業匯回境外子公司清算後賸餘財產享租稅優惠</a:t>
            </a:r>
            <a:endParaRPr lang="zh-TW" altLang="en-US" sz="2800" dirty="0"/>
          </a:p>
        </p:txBody>
      </p:sp>
      <p:sp>
        <p:nvSpPr>
          <p:cNvPr id="4" name="矩形 3"/>
          <p:cNvSpPr/>
          <p:nvPr/>
        </p:nvSpPr>
        <p:spPr>
          <a:xfrm>
            <a:off x="346674" y="836712"/>
            <a:ext cx="4428202" cy="607422"/>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108.12.23</a:t>
            </a:r>
            <a:r>
              <a:rPr lang="zh-TW" altLang="en-US" dirty="0" smtClean="0">
                <a:solidFill>
                  <a:schemeClr val="tx1"/>
                </a:solidFill>
                <a:latin typeface="Adobe 繁黑體 Std B" pitchFamily="34" charset="-120"/>
                <a:ea typeface="Adobe 繁黑體 Std B" pitchFamily="34" charset="-120"/>
              </a:rPr>
              <a:t> 台財稅字第 </a:t>
            </a:r>
            <a:r>
              <a:rPr lang="en-US" altLang="zh-TW" dirty="0" smtClean="0">
                <a:solidFill>
                  <a:schemeClr val="tx1"/>
                </a:solidFill>
                <a:latin typeface="Adobe 繁黑體 Std B" pitchFamily="34" charset="-120"/>
                <a:ea typeface="Adobe 繁黑體 Std B" pitchFamily="34" charset="-120"/>
              </a:rPr>
              <a:t>10804618580</a:t>
            </a:r>
            <a:r>
              <a:rPr lang="zh-TW" altLang="en-US" dirty="0" smtClean="0">
                <a:solidFill>
                  <a:schemeClr val="tx1"/>
                </a:solidFill>
                <a:latin typeface="Adobe 繁黑體 Std B" pitchFamily="34" charset="-120"/>
                <a:ea typeface="Adobe 繁黑體 Std B" pitchFamily="34" charset="-120"/>
              </a:rPr>
              <a:t> 號令</a:t>
            </a:r>
            <a:endParaRPr lang="zh-TW" altLang="en-US" dirty="0">
              <a:solidFill>
                <a:schemeClr val="tx1"/>
              </a:solidFill>
              <a:latin typeface="Adobe 繁黑體 Std B" pitchFamily="34" charset="-120"/>
              <a:ea typeface="Adobe 繁黑體 Std B" pitchFamily="34" charset="-120"/>
            </a:endParaRPr>
          </a:p>
        </p:txBody>
      </p:sp>
      <p:sp>
        <p:nvSpPr>
          <p:cNvPr id="15" name="矩形 14"/>
          <p:cNvSpPr/>
          <p:nvPr/>
        </p:nvSpPr>
        <p:spPr>
          <a:xfrm>
            <a:off x="467544" y="4437112"/>
            <a:ext cx="8419348" cy="2016224"/>
          </a:xfrm>
          <a:prstGeom prst="rect">
            <a:avLst/>
          </a:prstGeom>
          <a:solidFill>
            <a:schemeClr val="bg1"/>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a:solidFill>
                  <a:schemeClr val="accent6">
                    <a:lumMod val="50000"/>
                  </a:schemeClr>
                </a:solidFill>
                <a:latin typeface="Adobe 繁黑體 Std B" pitchFamily="34" charset="-120"/>
                <a:ea typeface="Adobe 繁黑體 Std B" pitchFamily="34" charset="-120"/>
              </a:rPr>
              <a:t>核釋</a:t>
            </a:r>
            <a:r>
              <a:rPr lang="zh-TW" altLang="en-US" sz="1900" dirty="0" smtClean="0">
                <a:solidFill>
                  <a:schemeClr val="accent6">
                    <a:lumMod val="50000"/>
                  </a:schemeClr>
                </a:solidFill>
                <a:latin typeface="Adobe 繁黑體 Std B" pitchFamily="34" charset="-120"/>
                <a:ea typeface="Adobe 繁黑體 Std B" pitchFamily="34" charset="-120"/>
              </a:rPr>
              <a:t>後</a:t>
            </a:r>
            <a:endParaRPr lang="en-US" altLang="zh-TW" sz="1900" dirty="0" smtClean="0">
              <a:solidFill>
                <a:schemeClr val="accent6">
                  <a:lumMod val="50000"/>
                </a:schemeClr>
              </a:solidFill>
              <a:latin typeface="Adobe 繁黑體 Std B" pitchFamily="34" charset="-120"/>
              <a:ea typeface="Adobe 繁黑體 Std B" pitchFamily="34" charset="-120"/>
            </a:endParaRPr>
          </a:p>
          <a:p>
            <a:pPr marL="285750" indent="-285750">
              <a:lnSpc>
                <a:spcPts val="2500"/>
              </a:lnSpc>
              <a:spcBef>
                <a:spcPts val="300"/>
              </a:spcBef>
              <a:spcAft>
                <a:spcPts val="300"/>
              </a:spcAft>
              <a:buFont typeface="Arial" pitchFamily="34" charset="0"/>
              <a:buChar char="•"/>
            </a:pPr>
            <a:r>
              <a:rPr lang="zh-TW" altLang="en-US" sz="1700" dirty="0" smtClean="0">
                <a:solidFill>
                  <a:schemeClr val="tx1"/>
                </a:solidFill>
                <a:latin typeface="Adobe 繁黑體 Std B" pitchFamily="34" charset="-120"/>
                <a:ea typeface="Adobe 繁黑體 Std B" pitchFamily="34" charset="-120"/>
              </a:rPr>
              <a:t>營利事業因其具有控制能力或重大影響力之境外轉投資事業解散清算而獲分配之賸餘財產，超過其原出資額部分之所得，</a:t>
            </a:r>
            <a:r>
              <a:rPr lang="zh-TW" altLang="en-US" sz="1700" dirty="0" smtClean="0">
                <a:solidFill>
                  <a:srgbClr val="FF0000"/>
                </a:solidFill>
                <a:latin typeface="Adobe 繁黑體 Std B" pitchFamily="34" charset="-120"/>
                <a:ea typeface="Adobe 繁黑體 Std B" pitchFamily="34" charset="-120"/>
              </a:rPr>
              <a:t>屬</a:t>
            </a:r>
            <a:r>
              <a:rPr lang="zh-TW" altLang="en-US" sz="1700" dirty="0" smtClean="0">
                <a:solidFill>
                  <a:schemeClr val="tx1"/>
                </a:solidFill>
                <a:latin typeface="Adobe 繁黑體 Std B" pitchFamily="34" charset="-120"/>
                <a:ea typeface="Adobe 繁黑體 Std B" pitchFamily="34" charset="-120"/>
              </a:rPr>
              <a:t>境外資金匯回管理運用及課稅條例所稱之「</a:t>
            </a:r>
            <a:r>
              <a:rPr lang="zh-TW" altLang="en-US" sz="1700" dirty="0" smtClean="0">
                <a:solidFill>
                  <a:srgbClr val="FF0000"/>
                </a:solidFill>
                <a:latin typeface="Adobe 繁黑體 Std B" pitchFamily="34" charset="-120"/>
                <a:ea typeface="Adobe 繁黑體 Std B" pitchFamily="34" charset="-120"/>
              </a:rPr>
              <a:t>境外轉投資收益</a:t>
            </a:r>
            <a:r>
              <a:rPr lang="zh-TW" altLang="en-US" sz="1700" dirty="0" smtClean="0">
                <a:solidFill>
                  <a:schemeClr val="tx1"/>
                </a:solidFill>
                <a:latin typeface="Adobe 繁黑體 Std B" pitchFamily="34" charset="-120"/>
                <a:ea typeface="Adobe 繁黑體 Std B" pitchFamily="34" charset="-120"/>
              </a:rPr>
              <a:t>」，其匯回者，可依該條例享優惠稅率。</a:t>
            </a:r>
            <a:endParaRPr lang="en-US" altLang="zh-TW" sz="1700" dirty="0" smtClean="0">
              <a:solidFill>
                <a:schemeClr val="tx1"/>
              </a:solidFill>
              <a:latin typeface="Adobe 繁黑體 Std B" pitchFamily="34" charset="-120"/>
              <a:ea typeface="Adobe 繁黑體 Std B" pitchFamily="34" charset="-120"/>
            </a:endParaRPr>
          </a:p>
          <a:p>
            <a:pPr marL="285750" indent="-285750">
              <a:lnSpc>
                <a:spcPts val="2500"/>
              </a:lnSpc>
              <a:spcBef>
                <a:spcPts val="300"/>
              </a:spcBef>
              <a:spcAft>
                <a:spcPts val="300"/>
              </a:spcAft>
              <a:buFont typeface="Arial" pitchFamily="34" charset="0"/>
              <a:buChar char="•"/>
            </a:pPr>
            <a:r>
              <a:rPr lang="zh-TW" altLang="en-US" sz="1700" dirty="0" smtClean="0">
                <a:solidFill>
                  <a:schemeClr val="tx1"/>
                </a:solidFill>
                <a:latin typeface="Adobe 繁黑體 Std B" pitchFamily="34" charset="-120"/>
                <a:ea typeface="Adobe 繁黑體 Std B" pitchFamily="34" charset="-120"/>
              </a:rPr>
              <a:t>有利台商調整海外布局，引導資金回流投資。</a:t>
            </a:r>
            <a:endParaRPr lang="en-US" altLang="zh-TW" sz="1700" dirty="0" smtClean="0">
              <a:solidFill>
                <a:schemeClr val="tx1"/>
              </a:solidFill>
              <a:latin typeface="Adobe 繁黑體 Std B" pitchFamily="34" charset="-120"/>
              <a:ea typeface="Adobe 繁黑體 Std B" pitchFamily="34" charset="-120"/>
            </a:endParaRPr>
          </a:p>
        </p:txBody>
      </p:sp>
      <p:grpSp>
        <p:nvGrpSpPr>
          <p:cNvPr id="8" name="群組 7"/>
          <p:cNvGrpSpPr/>
          <p:nvPr/>
        </p:nvGrpSpPr>
        <p:grpSpPr>
          <a:xfrm>
            <a:off x="6310136" y="1628800"/>
            <a:ext cx="1538228" cy="1884768"/>
            <a:chOff x="5940152" y="1256200"/>
            <a:chExt cx="1538228" cy="1884768"/>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1700808"/>
              <a:ext cx="1440160" cy="1440160"/>
            </a:xfrm>
            <a:prstGeom prst="rect">
              <a:avLst/>
            </a:prstGeom>
          </p:spPr>
        </p:pic>
        <p:pic>
          <p:nvPicPr>
            <p:cNvPr id="6" name="圖片 5"/>
            <p:cNvPicPr>
              <a:picLocks noChangeAspect="1"/>
            </p:cNvPicPr>
            <p:nvPr/>
          </p:nvPicPr>
          <p:blipFill rotWithShape="1">
            <a:blip r:embed="rId3">
              <a:extLst>
                <a:ext uri="{BEBA8EAE-BF5A-486C-A8C5-ECC9F3942E4B}">
                  <a14:imgProps xmlns:a14="http://schemas.microsoft.com/office/drawing/2010/main">
                    <a14:imgLayer r:embed="rId4">
                      <a14:imgEffect>
                        <a14:backgroundRemoval t="9310" b="94138" l="13793" r="86782"/>
                      </a14:imgEffect>
                    </a14:imgLayer>
                  </a14:imgProps>
                </a:ext>
                <a:ext uri="{28A0092B-C50C-407E-A947-70E740481C1C}">
                  <a14:useLocalDpi xmlns:a14="http://schemas.microsoft.com/office/drawing/2010/main" val="0"/>
                </a:ext>
              </a:extLst>
            </a:blip>
            <a:srcRect l="13880" t="11344" r="13818" b="5317"/>
            <a:stretch/>
          </p:blipFill>
          <p:spPr>
            <a:xfrm flipH="1">
              <a:off x="6876256" y="1256200"/>
              <a:ext cx="602124" cy="1156712"/>
            </a:xfrm>
            <a:prstGeom prst="rect">
              <a:avLst/>
            </a:prstGeom>
          </p:spPr>
        </p:pic>
      </p:grpSp>
      <p:pic>
        <p:nvPicPr>
          <p:cNvPr id="7" name="圖片 6"/>
          <p:cNvPicPr>
            <a:picLocks noChangeAspect="1"/>
          </p:cNvPicPr>
          <p:nvPr/>
        </p:nvPicPr>
        <p:blipFill>
          <a:blip r:embed="rId5" cstate="print">
            <a:extLst>
              <a:ext uri="{BEBA8EAE-BF5A-486C-A8C5-ECC9F3942E4B}">
                <a14:imgProps xmlns:a14="http://schemas.microsoft.com/office/drawing/2010/main">
                  <a14:imgLayer r:embed="rId6">
                    <a14:imgEffect>
                      <a14:backgroundRemoval t="0" b="99590" l="0" r="100000"/>
                    </a14:imgEffect>
                  </a14:imgLayer>
                </a14:imgProps>
              </a:ext>
              <a:ext uri="{28A0092B-C50C-407E-A947-70E740481C1C}">
                <a14:useLocalDpi xmlns:a14="http://schemas.microsoft.com/office/drawing/2010/main" val="0"/>
              </a:ext>
            </a:extLst>
          </a:blip>
          <a:stretch>
            <a:fillRect/>
          </a:stretch>
        </p:blipFill>
        <p:spPr>
          <a:xfrm>
            <a:off x="904422" y="2464318"/>
            <a:ext cx="889920" cy="1687620"/>
          </a:xfrm>
          <a:prstGeom prst="rect">
            <a:avLst/>
          </a:prstGeom>
        </p:spPr>
      </p:pic>
      <p:sp>
        <p:nvSpPr>
          <p:cNvPr id="9" name="文字方塊 8"/>
          <p:cNvSpPr txBox="1"/>
          <p:nvPr/>
        </p:nvSpPr>
        <p:spPr>
          <a:xfrm>
            <a:off x="3097002" y="2984962"/>
            <a:ext cx="2782252" cy="646331"/>
          </a:xfrm>
          <a:prstGeom prst="rect">
            <a:avLst/>
          </a:prstGeom>
          <a:noFill/>
        </p:spPr>
        <p:txBody>
          <a:bodyPr wrap="square" rtlCol="0">
            <a:spAutoFit/>
          </a:bodyPr>
          <a:lstStyle/>
          <a:p>
            <a:pPr algn="ctr"/>
            <a:r>
              <a:rPr lang="zh-TW" altLang="en-US" dirty="0" smtClean="0">
                <a:latin typeface="Adobe 繁黑體 Std B" pitchFamily="34" charset="-120"/>
                <a:ea typeface="Adobe 繁黑體 Std B" pitchFamily="34" charset="-120"/>
              </a:rPr>
              <a:t>解散清算後</a:t>
            </a:r>
            <a:endParaRPr lang="en-US" altLang="zh-TW" dirty="0" smtClean="0">
              <a:latin typeface="Adobe 繁黑體 Std B" pitchFamily="34" charset="-120"/>
              <a:ea typeface="Adobe 繁黑體 Std B" pitchFamily="34" charset="-120"/>
            </a:endParaRPr>
          </a:p>
          <a:p>
            <a:pPr algn="ctr"/>
            <a:r>
              <a:rPr lang="zh-TW" altLang="en-US" dirty="0">
                <a:latin typeface="Adobe 繁黑體 Std B" pitchFamily="34" charset="-120"/>
                <a:ea typeface="Adobe 繁黑體 Std B" pitchFamily="34" charset="-120"/>
              </a:rPr>
              <a:t>獲</a:t>
            </a:r>
            <a:r>
              <a:rPr lang="zh-TW" altLang="en-US" dirty="0" smtClean="0">
                <a:latin typeface="Adobe 繁黑體 Std B" pitchFamily="34" charset="-120"/>
                <a:ea typeface="Adobe 繁黑體 Std B" pitchFamily="34" charset="-120"/>
              </a:rPr>
              <a:t>分配 </a:t>
            </a:r>
            <a:r>
              <a:rPr lang="en-US" altLang="zh-TW" dirty="0" smtClean="0">
                <a:latin typeface="Adobe 繁黑體 Std B" pitchFamily="34" charset="-120"/>
                <a:ea typeface="Adobe 繁黑體 Std B" pitchFamily="34" charset="-120"/>
              </a:rPr>
              <a:t>1500</a:t>
            </a:r>
            <a:r>
              <a:rPr lang="zh-TW" altLang="en-US" dirty="0" smtClean="0">
                <a:latin typeface="Adobe 繁黑體 Std B" pitchFamily="34" charset="-120"/>
                <a:ea typeface="Adobe 繁黑體 Std B" pitchFamily="34" charset="-120"/>
              </a:rPr>
              <a:t> 萬元，匯回</a:t>
            </a:r>
            <a:endParaRPr lang="zh-TW" altLang="en-US" dirty="0">
              <a:latin typeface="Adobe 繁黑體 Std B" pitchFamily="34" charset="-120"/>
              <a:ea typeface="Adobe 繁黑體 Std B" pitchFamily="34" charset="-120"/>
            </a:endParaRPr>
          </a:p>
        </p:txBody>
      </p:sp>
      <p:sp>
        <p:nvSpPr>
          <p:cNvPr id="35" name="文字方塊 34"/>
          <p:cNvSpPr txBox="1"/>
          <p:nvPr/>
        </p:nvSpPr>
        <p:spPr>
          <a:xfrm>
            <a:off x="6156176" y="1259468"/>
            <a:ext cx="2065258" cy="369332"/>
          </a:xfrm>
          <a:prstGeom prst="rect">
            <a:avLst/>
          </a:prstGeom>
          <a:noFill/>
        </p:spPr>
        <p:txBody>
          <a:bodyPr wrap="square" rtlCol="0">
            <a:spAutoFit/>
          </a:bodyPr>
          <a:lstStyle/>
          <a:p>
            <a:pPr algn="ctr"/>
            <a:r>
              <a:rPr lang="zh-TW" altLang="en-US" dirty="0" smtClean="0">
                <a:latin typeface="Adobe 繁黑體 Std B" pitchFamily="34" charset="-120"/>
                <a:ea typeface="Adobe 繁黑體 Std B" pitchFamily="34" charset="-120"/>
              </a:rPr>
              <a:t>境外轉投資子公司</a:t>
            </a:r>
            <a:endParaRPr lang="zh-TW" altLang="en-US" dirty="0">
              <a:latin typeface="Adobe 繁黑體 Std B" pitchFamily="34" charset="-120"/>
              <a:ea typeface="Adobe 繁黑體 Std B" pitchFamily="34" charset="-120"/>
            </a:endParaRPr>
          </a:p>
        </p:txBody>
      </p:sp>
      <p:sp>
        <p:nvSpPr>
          <p:cNvPr id="10" name="弧形箭號 (下彎) 9"/>
          <p:cNvSpPr/>
          <p:nvPr/>
        </p:nvSpPr>
        <p:spPr>
          <a:xfrm rot="21325350" flipH="1" flipV="1">
            <a:off x="2276075" y="3209856"/>
            <a:ext cx="4559217" cy="607422"/>
          </a:xfrm>
          <a:prstGeom prst="curved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pic>
        <p:nvPicPr>
          <p:cNvPr id="13" name="圖片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19672" y="1555119"/>
            <a:ext cx="1304073" cy="1304073"/>
          </a:xfrm>
          <a:prstGeom prst="rect">
            <a:avLst/>
          </a:prstGeom>
        </p:spPr>
      </p:pic>
      <p:sp>
        <p:nvSpPr>
          <p:cNvPr id="17" name="弧形箭號 (下彎) 16"/>
          <p:cNvSpPr/>
          <p:nvPr/>
        </p:nvSpPr>
        <p:spPr>
          <a:xfrm rot="20619044">
            <a:off x="2837300" y="1627156"/>
            <a:ext cx="3301657" cy="5966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0" name="文字方塊 19"/>
          <p:cNvSpPr txBox="1"/>
          <p:nvPr/>
        </p:nvSpPr>
        <p:spPr>
          <a:xfrm>
            <a:off x="3707668" y="1925472"/>
            <a:ext cx="2134416" cy="369332"/>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出資額 </a:t>
            </a:r>
            <a:r>
              <a:rPr lang="en-US" altLang="zh-TW" dirty="0" smtClean="0">
                <a:latin typeface="Adobe 繁黑體 Std B" pitchFamily="34" charset="-120"/>
                <a:ea typeface="Adobe 繁黑體 Std B" pitchFamily="34" charset="-120"/>
              </a:rPr>
              <a:t>1000</a:t>
            </a:r>
            <a:r>
              <a:rPr lang="zh-TW" altLang="en-US" dirty="0" smtClean="0">
                <a:latin typeface="Adobe 繁黑體 Std B" pitchFamily="34" charset="-120"/>
                <a:ea typeface="Adobe 繁黑體 Std B" pitchFamily="34" charset="-120"/>
              </a:rPr>
              <a:t> 萬元</a:t>
            </a:r>
            <a:endParaRPr lang="zh-TW" altLang="en-US" dirty="0">
              <a:latin typeface="Adobe 繁黑體 Std B" pitchFamily="34" charset="-120"/>
              <a:ea typeface="Adobe 繁黑體 Std B" pitchFamily="34" charset="-120"/>
            </a:endParaRPr>
          </a:p>
        </p:txBody>
      </p:sp>
      <p:sp>
        <p:nvSpPr>
          <p:cNvPr id="22" name="文字方塊 21"/>
          <p:cNvSpPr txBox="1"/>
          <p:nvPr/>
        </p:nvSpPr>
        <p:spPr>
          <a:xfrm>
            <a:off x="1786819" y="3921105"/>
            <a:ext cx="6912768" cy="461665"/>
          </a:xfrm>
          <a:prstGeom prst="rect">
            <a:avLst/>
          </a:prstGeom>
          <a:noFill/>
        </p:spPr>
        <p:txBody>
          <a:bodyPr wrap="square" rtlCol="0">
            <a:spAutoFit/>
          </a:bodyPr>
          <a:lstStyle/>
          <a:p>
            <a:r>
              <a:rPr lang="zh-TW" altLang="en-US" sz="2400" dirty="0" smtClean="0">
                <a:latin typeface="Adobe 繁黑體 Std B" pitchFamily="34" charset="-120"/>
                <a:ea typeface="Adobe 繁黑體 Std B" pitchFamily="34" charset="-120"/>
              </a:rPr>
              <a:t>超過原出資</a:t>
            </a:r>
            <a:r>
              <a:rPr lang="zh-TW" altLang="en-US" sz="2400" smtClean="0">
                <a:latin typeface="Adobe 繁黑體 Std B" pitchFamily="34" charset="-120"/>
                <a:ea typeface="Adobe 繁黑體 Std B" pitchFamily="34" charset="-120"/>
              </a:rPr>
              <a:t>額 </a:t>
            </a:r>
            <a:r>
              <a:rPr lang="zh-TW" altLang="en-US" smtClean="0">
                <a:latin typeface="Adobe 繁黑體 Std B" pitchFamily="34" charset="-120"/>
                <a:ea typeface="Adobe 繁黑體 Std B" pitchFamily="34" charset="-120"/>
              </a:rPr>
              <a:t>之</a:t>
            </a:r>
            <a:r>
              <a:rPr lang="zh-TW" altLang="en-US" dirty="0" smtClean="0">
                <a:latin typeface="Adobe 繁黑體 Std B" pitchFamily="34" charset="-120"/>
                <a:ea typeface="Adobe 繁黑體 Std B" pitchFamily="34" charset="-120"/>
              </a:rPr>
              <a:t>所得 </a:t>
            </a:r>
            <a:r>
              <a:rPr lang="en-US" altLang="zh-TW" dirty="0" smtClean="0">
                <a:latin typeface="Adobe 繁黑體 Std B" pitchFamily="34" charset="-120"/>
                <a:ea typeface="Adobe 繁黑體 Std B" pitchFamily="34" charset="-120"/>
              </a:rPr>
              <a:t>500</a:t>
            </a:r>
            <a:r>
              <a:rPr lang="zh-TW" altLang="en-US" dirty="0" smtClean="0">
                <a:latin typeface="Adobe 繁黑體 Std B" pitchFamily="34" charset="-120"/>
                <a:ea typeface="Adobe 繁黑體 Std B" pitchFamily="34" charset="-120"/>
              </a:rPr>
              <a:t> 萬元，得享優惠稅率</a:t>
            </a:r>
            <a:endParaRPr lang="zh-TW" altLang="en-US" dirty="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48351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09648"/>
            <a:ext cx="8198568" cy="706090"/>
          </a:xfrm>
        </p:spPr>
        <p:txBody>
          <a:bodyPr>
            <a:noAutofit/>
          </a:bodyPr>
          <a:lstStyle/>
          <a:p>
            <a:r>
              <a:rPr lang="zh-TW" altLang="en-US" sz="2800" dirty="0" smtClean="0"/>
              <a:t>放寬產學合作免徵營業稅之範圍</a:t>
            </a:r>
            <a:endParaRPr lang="zh-TW" altLang="en-US" sz="2800" dirty="0"/>
          </a:p>
        </p:txBody>
      </p:sp>
      <p:sp>
        <p:nvSpPr>
          <p:cNvPr id="4" name="矩形 3"/>
          <p:cNvSpPr/>
          <p:nvPr/>
        </p:nvSpPr>
        <p:spPr>
          <a:xfrm>
            <a:off x="315740" y="908720"/>
            <a:ext cx="4310136"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109.2.26</a:t>
            </a:r>
            <a:r>
              <a:rPr lang="zh-TW" altLang="en-US" dirty="0" smtClean="0">
                <a:solidFill>
                  <a:schemeClr val="tx1"/>
                </a:solidFill>
                <a:latin typeface="Adobe 繁黑體 Std B" pitchFamily="34" charset="-120"/>
                <a:ea typeface="Adobe 繁黑體 Std B" pitchFamily="34" charset="-120"/>
              </a:rPr>
              <a:t> 台財稅字第 </a:t>
            </a:r>
            <a:r>
              <a:rPr lang="en-US" altLang="zh-TW" dirty="0" smtClean="0">
                <a:solidFill>
                  <a:schemeClr val="tx1"/>
                </a:solidFill>
                <a:latin typeface="Adobe 繁黑體 Std B" pitchFamily="34" charset="-120"/>
                <a:ea typeface="Adobe 繁黑體 Std B" pitchFamily="34" charset="-120"/>
              </a:rPr>
              <a:t>10804666690</a:t>
            </a:r>
            <a:r>
              <a:rPr lang="zh-TW" altLang="en-US" dirty="0" smtClean="0">
                <a:solidFill>
                  <a:schemeClr val="tx1"/>
                </a:solidFill>
                <a:latin typeface="Adobe 繁黑體 Std B" pitchFamily="34" charset="-120"/>
                <a:ea typeface="Adobe 繁黑體 Std B" pitchFamily="34" charset="-120"/>
              </a:rPr>
              <a:t> 號令</a:t>
            </a:r>
            <a:endParaRPr lang="zh-TW" altLang="en-US" dirty="0">
              <a:solidFill>
                <a:schemeClr val="tx1"/>
              </a:solidFill>
              <a:latin typeface="Adobe 繁黑體 Std B" pitchFamily="34" charset="-120"/>
              <a:ea typeface="Adobe 繁黑體 Std B" pitchFamily="34" charset="-120"/>
            </a:endParaRPr>
          </a:p>
        </p:txBody>
      </p:sp>
      <p:grpSp>
        <p:nvGrpSpPr>
          <p:cNvPr id="12" name="群組 11"/>
          <p:cNvGrpSpPr/>
          <p:nvPr/>
        </p:nvGrpSpPr>
        <p:grpSpPr>
          <a:xfrm>
            <a:off x="823723" y="2019627"/>
            <a:ext cx="1612437" cy="1697405"/>
            <a:chOff x="1331640" y="2019627"/>
            <a:chExt cx="1612437" cy="1697405"/>
          </a:xfrm>
        </p:grpSpPr>
        <p:pic>
          <p:nvPicPr>
            <p:cNvPr id="3" name="圖片 2"/>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331640" y="2492896"/>
              <a:ext cx="1224136" cy="1224136"/>
            </a:xfrm>
            <a:prstGeom prst="rect">
              <a:avLst/>
            </a:prstGeom>
          </p:spPr>
        </p:pic>
        <p:pic>
          <p:nvPicPr>
            <p:cNvPr id="11" name="圖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7539" y="2019627"/>
              <a:ext cx="946538" cy="946538"/>
            </a:xfrm>
            <a:prstGeom prst="rect">
              <a:avLst/>
            </a:prstGeom>
          </p:spPr>
        </p:pic>
      </p:grpSp>
      <p:sp>
        <p:nvSpPr>
          <p:cNvPr id="14" name="直線圖說文字 1 13"/>
          <p:cNvSpPr/>
          <p:nvPr/>
        </p:nvSpPr>
        <p:spPr>
          <a:xfrm>
            <a:off x="4202784" y="1582937"/>
            <a:ext cx="1800200" cy="473269"/>
          </a:xfrm>
          <a:prstGeom prst="borderCallout1">
            <a:avLst>
              <a:gd name="adj1" fmla="val 18750"/>
              <a:gd name="adj2" fmla="val -8333"/>
              <a:gd name="adj3" fmla="val 211036"/>
              <a:gd name="adj4" fmla="val -103402"/>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Adobe 繁黑體 Std B" pitchFamily="34" charset="-120"/>
                <a:ea typeface="Adobe 繁黑體 Std B" pitchFamily="34" charset="-120"/>
              </a:rPr>
              <a:t>物質交換</a:t>
            </a:r>
            <a:endParaRPr lang="zh-TW" altLang="en-US" dirty="0">
              <a:solidFill>
                <a:schemeClr val="tx1"/>
              </a:solidFill>
              <a:latin typeface="Adobe 繁黑體 Std B" pitchFamily="34" charset="-120"/>
              <a:ea typeface="Adobe 繁黑體 Std B" pitchFamily="34" charset="-120"/>
            </a:endParaRPr>
          </a:p>
        </p:txBody>
      </p:sp>
      <p:sp>
        <p:nvSpPr>
          <p:cNvPr id="23" name="直線圖說文字 1 22"/>
          <p:cNvSpPr/>
          <p:nvPr/>
        </p:nvSpPr>
        <p:spPr>
          <a:xfrm>
            <a:off x="4514284" y="2256261"/>
            <a:ext cx="1820800" cy="473269"/>
          </a:xfrm>
          <a:prstGeom prst="borderCallout1">
            <a:avLst>
              <a:gd name="adj1" fmla="val 18750"/>
              <a:gd name="adj2" fmla="val -8333"/>
              <a:gd name="adj3" fmla="val 89315"/>
              <a:gd name="adj4" fmla="val -116139"/>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Adobe 繁黑體 Std B" pitchFamily="34" charset="-120"/>
                <a:ea typeface="Adobe 繁黑體 Std B" pitchFamily="34" charset="-120"/>
              </a:rPr>
              <a:t>諮詢顧問</a:t>
            </a:r>
            <a:endParaRPr lang="zh-TW" altLang="en-US" dirty="0">
              <a:solidFill>
                <a:schemeClr val="tx1"/>
              </a:solidFill>
              <a:latin typeface="Adobe 繁黑體 Std B" pitchFamily="34" charset="-120"/>
              <a:ea typeface="Adobe 繁黑體 Std B" pitchFamily="34" charset="-120"/>
            </a:endParaRPr>
          </a:p>
        </p:txBody>
      </p:sp>
      <p:sp>
        <p:nvSpPr>
          <p:cNvPr id="24" name="直線圖說文字 1 23"/>
          <p:cNvSpPr/>
          <p:nvPr/>
        </p:nvSpPr>
        <p:spPr>
          <a:xfrm>
            <a:off x="4660744" y="2868329"/>
            <a:ext cx="1820800" cy="473269"/>
          </a:xfrm>
          <a:prstGeom prst="borderCallout1">
            <a:avLst>
              <a:gd name="adj1" fmla="val 18750"/>
              <a:gd name="adj2" fmla="val -8333"/>
              <a:gd name="adj3" fmla="val -16950"/>
              <a:gd name="adj4" fmla="val -127827"/>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Adobe 繁黑體 Std B" pitchFamily="34" charset="-120"/>
                <a:ea typeface="Adobe 繁黑體 Std B" pitchFamily="34" charset="-120"/>
              </a:rPr>
              <a:t>創新育成</a:t>
            </a:r>
            <a:endParaRPr lang="zh-TW" altLang="en-US" dirty="0">
              <a:solidFill>
                <a:schemeClr val="tx1"/>
              </a:solidFill>
              <a:latin typeface="Adobe 繁黑體 Std B" pitchFamily="34" charset="-120"/>
              <a:ea typeface="Adobe 繁黑體 Std B" pitchFamily="34" charset="-120"/>
            </a:endParaRPr>
          </a:p>
        </p:txBody>
      </p:sp>
      <p:sp>
        <p:nvSpPr>
          <p:cNvPr id="25" name="直線圖說文字 1 24"/>
          <p:cNvSpPr/>
          <p:nvPr/>
        </p:nvSpPr>
        <p:spPr>
          <a:xfrm>
            <a:off x="4473084" y="3560385"/>
            <a:ext cx="1820800" cy="473269"/>
          </a:xfrm>
          <a:prstGeom prst="borderCallout1">
            <a:avLst>
              <a:gd name="adj1" fmla="val 18750"/>
              <a:gd name="adj2" fmla="val -8333"/>
              <a:gd name="adj3" fmla="val -154129"/>
              <a:gd name="adj4" fmla="val -120088"/>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Adobe 繁黑體 Std B" pitchFamily="34" charset="-120"/>
                <a:ea typeface="Adobe 繁黑體 Std B" pitchFamily="34" charset="-120"/>
              </a:rPr>
              <a:t>專利申請</a:t>
            </a:r>
            <a:endParaRPr lang="zh-TW" altLang="en-US" dirty="0">
              <a:solidFill>
                <a:schemeClr val="tx1"/>
              </a:solidFill>
              <a:latin typeface="Adobe 繁黑體 Std B" pitchFamily="34" charset="-120"/>
              <a:ea typeface="Adobe 繁黑體 Std B" pitchFamily="34" charset="-120"/>
            </a:endParaRPr>
          </a:p>
        </p:txBody>
      </p:sp>
      <p:pic>
        <p:nvPicPr>
          <p:cNvPr id="19" name="圖片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0780" y="1819571"/>
            <a:ext cx="751916" cy="782676"/>
          </a:xfrm>
          <a:prstGeom prst="rect">
            <a:avLst/>
          </a:prstGeom>
        </p:spPr>
      </p:pic>
      <p:pic>
        <p:nvPicPr>
          <p:cNvPr id="21" name="圖片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0355" y="2714316"/>
            <a:ext cx="880957" cy="622176"/>
          </a:xfrm>
          <a:prstGeom prst="rect">
            <a:avLst/>
          </a:prstGeom>
        </p:spPr>
      </p:pic>
      <p:pic>
        <p:nvPicPr>
          <p:cNvPr id="26" name="圖片 25"/>
          <p:cNvPicPr>
            <a:picLocks noChangeAspect="1"/>
          </p:cNvPicPr>
          <p:nvPr/>
        </p:nvPicPr>
        <p:blipFill rotWithShape="1">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l="21083" t="24318" r="22699" b="23715"/>
          <a:stretch/>
        </p:blipFill>
        <p:spPr>
          <a:xfrm>
            <a:off x="6659963" y="3342748"/>
            <a:ext cx="832104" cy="769183"/>
          </a:xfrm>
          <a:prstGeom prst="rect">
            <a:avLst/>
          </a:prstGeom>
        </p:spPr>
      </p:pic>
      <p:sp>
        <p:nvSpPr>
          <p:cNvPr id="28" name="矩形 27"/>
          <p:cNvSpPr/>
          <p:nvPr/>
        </p:nvSpPr>
        <p:spPr>
          <a:xfrm rot="21303316">
            <a:off x="2912408" y="1839321"/>
            <a:ext cx="648072" cy="1899247"/>
          </a:xfrm>
          <a:prstGeom prst="rect">
            <a:avLst/>
          </a:prstGeom>
          <a:solidFill>
            <a:schemeClr val="bg1"/>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dirty="0" smtClean="0">
                <a:solidFill>
                  <a:srgbClr val="FF0000"/>
                </a:solidFill>
                <a:latin typeface="Adobe 繁黑體 Std B" pitchFamily="34" charset="-120"/>
                <a:ea typeface="Adobe 繁黑體 Std B" pitchFamily="34" charset="-120"/>
              </a:rPr>
              <a:t>免徵營業稅</a:t>
            </a:r>
            <a:endParaRPr lang="zh-TW" altLang="en-US" sz="2200" dirty="0">
              <a:solidFill>
                <a:srgbClr val="FF0000"/>
              </a:solidFill>
              <a:latin typeface="Adobe 繁黑體 Std B" pitchFamily="34" charset="-120"/>
              <a:ea typeface="Adobe 繁黑體 Std B" pitchFamily="34" charset="-120"/>
            </a:endParaRPr>
          </a:p>
        </p:txBody>
      </p:sp>
      <p:sp>
        <p:nvSpPr>
          <p:cNvPr id="29" name="文字方塊 28"/>
          <p:cNvSpPr txBox="1"/>
          <p:nvPr/>
        </p:nvSpPr>
        <p:spPr>
          <a:xfrm>
            <a:off x="578175" y="1619517"/>
            <a:ext cx="1715232" cy="400110"/>
          </a:xfrm>
          <a:prstGeom prst="rect">
            <a:avLst/>
          </a:prstGeom>
          <a:noFill/>
        </p:spPr>
        <p:txBody>
          <a:bodyPr wrap="square" rtlCol="0">
            <a:spAutoFit/>
          </a:bodyPr>
          <a:lstStyle/>
          <a:p>
            <a:pPr algn="ctr"/>
            <a:r>
              <a:rPr lang="zh-TW" altLang="en-US" sz="2000" dirty="0" smtClean="0">
                <a:latin typeface="Adobe 繁黑體 Std B" pitchFamily="34" charset="-120"/>
                <a:ea typeface="Adobe 繁黑體 Std B" pitchFamily="34" charset="-120"/>
              </a:rPr>
              <a:t>產學合作</a:t>
            </a:r>
            <a:endParaRPr lang="zh-TW" altLang="en-US" sz="2000" dirty="0">
              <a:latin typeface="Adobe 繁黑體 Std B" pitchFamily="34" charset="-120"/>
              <a:ea typeface="Adobe 繁黑體 Std B" pitchFamily="34" charset="-120"/>
            </a:endParaRPr>
          </a:p>
        </p:txBody>
      </p:sp>
      <p:pic>
        <p:nvPicPr>
          <p:cNvPr id="33" name="圖片 3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48784" y="1208338"/>
            <a:ext cx="822358" cy="822358"/>
          </a:xfrm>
          <a:prstGeom prst="rect">
            <a:avLst/>
          </a:prstGeom>
        </p:spPr>
      </p:pic>
      <p:sp>
        <p:nvSpPr>
          <p:cNvPr id="36" name="矩形 35"/>
          <p:cNvSpPr/>
          <p:nvPr/>
        </p:nvSpPr>
        <p:spPr>
          <a:xfrm>
            <a:off x="326903" y="4221088"/>
            <a:ext cx="3669033" cy="223224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endParaRPr lang="en-US" altLang="zh-TW" sz="1900" dirty="0" smtClean="0">
              <a:solidFill>
                <a:schemeClr val="accent6">
                  <a:lumMod val="50000"/>
                </a:schemeClr>
              </a:solidFill>
              <a:latin typeface="Adobe 繁黑體 Std B" pitchFamily="34" charset="-120"/>
              <a:ea typeface="Adobe 繁黑體 Std B" pitchFamily="34" charset="-120"/>
            </a:endParaRPr>
          </a:p>
          <a:p>
            <a:pPr>
              <a:lnSpc>
                <a:spcPts val="2200"/>
              </a:lnSpc>
              <a:spcBef>
                <a:spcPts val="300"/>
              </a:spcBef>
              <a:spcAft>
                <a:spcPts val="300"/>
              </a:spcAft>
            </a:pPr>
            <a:r>
              <a:rPr lang="zh-TW" altLang="en-US" sz="1600" dirty="0" smtClean="0">
                <a:solidFill>
                  <a:schemeClr val="tx1"/>
                </a:solidFill>
                <a:latin typeface="Adobe 繁黑體 Std B" pitchFamily="34" charset="-120"/>
                <a:ea typeface="Adobe 繁黑體 Std B" pitchFamily="34" charset="-120"/>
              </a:rPr>
              <a:t>專科以上學校產學合作辦理各類研發及其應用事項之「物質交換」、</a:t>
            </a:r>
            <a:r>
              <a:rPr lang="zh-TW" altLang="en-US" sz="1600" dirty="0">
                <a:solidFill>
                  <a:schemeClr val="tx1"/>
                </a:solidFill>
                <a:latin typeface="Adobe 繁黑體 Std B" pitchFamily="34" charset="-120"/>
                <a:ea typeface="Adobe 繁黑體 Std B" pitchFamily="34" charset="-120"/>
              </a:rPr>
              <a:t> </a:t>
            </a:r>
            <a:r>
              <a:rPr lang="zh-TW" altLang="en-US" sz="1600" dirty="0" smtClean="0">
                <a:solidFill>
                  <a:schemeClr val="tx1"/>
                </a:solidFill>
                <a:latin typeface="Adobe 繁黑體 Std B" pitchFamily="34" charset="-120"/>
                <a:ea typeface="Adobe 繁黑體 Std B" pitchFamily="34" charset="-120"/>
              </a:rPr>
              <a:t>「諮詢顧問」、</a:t>
            </a:r>
            <a:r>
              <a:rPr lang="zh-TW" altLang="en-US" sz="1600" dirty="0">
                <a:solidFill>
                  <a:schemeClr val="tx1"/>
                </a:solidFill>
                <a:latin typeface="Adobe 繁黑體 Std B" pitchFamily="34" charset="-120"/>
                <a:ea typeface="Adobe 繁黑體 Std B" pitchFamily="34" charset="-120"/>
              </a:rPr>
              <a:t> </a:t>
            </a:r>
            <a:r>
              <a:rPr lang="zh-TW" altLang="en-US" sz="1600" dirty="0" smtClean="0">
                <a:solidFill>
                  <a:schemeClr val="tx1"/>
                </a:solidFill>
                <a:latin typeface="Adobe 繁黑體 Std B" pitchFamily="34" charset="-120"/>
                <a:ea typeface="Adobe 繁黑體 Std B" pitchFamily="34" charset="-120"/>
              </a:rPr>
              <a:t>「</a:t>
            </a:r>
            <a:r>
              <a:rPr lang="zh-TW" altLang="en-US" sz="1600" dirty="0">
                <a:solidFill>
                  <a:schemeClr val="tx1"/>
                </a:solidFill>
                <a:latin typeface="Adobe 繁黑體 Std B" pitchFamily="34" charset="-120"/>
                <a:ea typeface="Adobe 繁黑體 Std B" pitchFamily="34" charset="-120"/>
              </a:rPr>
              <a:t>創新育成</a:t>
            </a:r>
            <a:r>
              <a:rPr lang="zh-TW" altLang="en-US" sz="1600" dirty="0" smtClean="0">
                <a:solidFill>
                  <a:schemeClr val="tx1"/>
                </a:solidFill>
                <a:latin typeface="Adobe 繁黑體 Std B" pitchFamily="34" charset="-120"/>
                <a:ea typeface="Adobe 繁黑體 Std B" pitchFamily="34" charset="-120"/>
              </a:rPr>
              <a:t>」、</a:t>
            </a:r>
            <a:r>
              <a:rPr lang="zh-TW" altLang="en-US" sz="1600" dirty="0">
                <a:solidFill>
                  <a:schemeClr val="tx1"/>
                </a:solidFill>
                <a:latin typeface="Adobe 繁黑體 Std B" pitchFamily="34" charset="-120"/>
                <a:ea typeface="Adobe 繁黑體 Std B" pitchFamily="34" charset="-120"/>
              </a:rPr>
              <a:t> </a:t>
            </a:r>
            <a:r>
              <a:rPr lang="zh-TW" altLang="en-US" sz="1600" dirty="0" smtClean="0">
                <a:solidFill>
                  <a:schemeClr val="tx1"/>
                </a:solidFill>
                <a:latin typeface="Adobe 繁黑體 Std B" pitchFamily="34" charset="-120"/>
                <a:ea typeface="Adobe 繁黑體 Std B" pitchFamily="34" charset="-120"/>
              </a:rPr>
              <a:t>「</a:t>
            </a:r>
            <a:r>
              <a:rPr lang="zh-TW" altLang="en-US" sz="1600" dirty="0">
                <a:solidFill>
                  <a:schemeClr val="tx1"/>
                </a:solidFill>
                <a:latin typeface="Adobe 繁黑體 Std B" pitchFamily="34" charset="-120"/>
                <a:ea typeface="Adobe 繁黑體 Std B" pitchFamily="34" charset="-120"/>
              </a:rPr>
              <a:t>專利申請</a:t>
            </a:r>
            <a:r>
              <a:rPr lang="zh-TW" altLang="en-US" sz="1600" dirty="0" smtClean="0">
                <a:solidFill>
                  <a:schemeClr val="tx1"/>
                </a:solidFill>
                <a:latin typeface="Adobe 繁黑體 Std B" pitchFamily="34" charset="-120"/>
                <a:ea typeface="Adobe 繁黑體 Std B" pitchFamily="34" charset="-120"/>
              </a:rPr>
              <a:t>」所取得之收入，應依法課徵營業稅 。</a:t>
            </a:r>
            <a:endParaRPr lang="en-US" altLang="zh-TW" sz="1600" dirty="0" smtClean="0">
              <a:solidFill>
                <a:schemeClr val="tx1"/>
              </a:solidFill>
              <a:latin typeface="Adobe 繁黑體 Std B" pitchFamily="34" charset="-120"/>
              <a:ea typeface="Adobe 繁黑體 Std B" pitchFamily="34" charset="-120"/>
            </a:endParaRPr>
          </a:p>
        </p:txBody>
      </p:sp>
      <p:sp>
        <p:nvSpPr>
          <p:cNvPr id="37" name="矩形 36"/>
          <p:cNvSpPr/>
          <p:nvPr/>
        </p:nvSpPr>
        <p:spPr>
          <a:xfrm>
            <a:off x="4202784" y="4221088"/>
            <a:ext cx="4689696" cy="223224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marL="285750" indent="-285750">
              <a:lnSpc>
                <a:spcPts val="2200"/>
              </a:lnSpc>
              <a:spcAft>
                <a:spcPts val="300"/>
              </a:spcAft>
              <a:buFont typeface="Arial" pitchFamily="34" charset="0"/>
              <a:buChar char="•"/>
            </a:pPr>
            <a:r>
              <a:rPr lang="zh-TW" altLang="en-US" sz="1600" dirty="0">
                <a:solidFill>
                  <a:schemeClr val="tx1"/>
                </a:solidFill>
                <a:latin typeface="Adobe 繁黑體 Std B" pitchFamily="34" charset="-120"/>
                <a:ea typeface="Adobe 繁黑體 Std B" pitchFamily="34" charset="-120"/>
              </a:rPr>
              <a:t>左列「物質交換」、 「諮詢顧問」、 「創新育成</a:t>
            </a:r>
            <a:r>
              <a:rPr lang="zh-TW" altLang="en-US" sz="1600" dirty="0" smtClean="0">
                <a:solidFill>
                  <a:schemeClr val="tx1"/>
                </a:solidFill>
                <a:latin typeface="Adobe 繁黑體 Std B" pitchFamily="34" charset="-120"/>
                <a:ea typeface="Adobe 繁黑體 Std B" pitchFamily="34" charset="-120"/>
              </a:rPr>
              <a:t>」認定屬營業稅法第 </a:t>
            </a:r>
            <a:r>
              <a:rPr lang="en-US" altLang="zh-TW" sz="1600" dirty="0" smtClean="0">
                <a:solidFill>
                  <a:schemeClr val="tx1"/>
                </a:solidFill>
                <a:latin typeface="Adobe 繁黑體 Std B" pitchFamily="34" charset="-120"/>
                <a:ea typeface="Adobe 繁黑體 Std B" pitchFamily="34" charset="-120"/>
              </a:rPr>
              <a:t>8</a:t>
            </a:r>
            <a:r>
              <a:rPr lang="zh-TW" altLang="en-US" sz="1600" dirty="0" smtClean="0">
                <a:solidFill>
                  <a:schemeClr val="tx1"/>
                </a:solidFill>
                <a:latin typeface="Adobe 繁黑體 Std B" pitchFamily="34" charset="-120"/>
                <a:ea typeface="Adobe 繁黑體 Std B" pitchFamily="34" charset="-120"/>
              </a:rPr>
              <a:t> 條第 </a:t>
            </a:r>
            <a:r>
              <a:rPr lang="en-US" altLang="zh-TW" sz="1600" dirty="0" smtClean="0">
                <a:solidFill>
                  <a:schemeClr val="tx1"/>
                </a:solidFill>
                <a:latin typeface="Adobe 繁黑體 Std B" pitchFamily="34" charset="-120"/>
                <a:ea typeface="Adobe 繁黑體 Std B" pitchFamily="34" charset="-120"/>
              </a:rPr>
              <a:t>1</a:t>
            </a:r>
            <a:r>
              <a:rPr lang="zh-TW" altLang="en-US" sz="1600" dirty="0" smtClean="0">
                <a:solidFill>
                  <a:schemeClr val="tx1"/>
                </a:solidFill>
                <a:latin typeface="Adobe 繁黑體 Std B" pitchFamily="34" charset="-120"/>
                <a:ea typeface="Adobe 繁黑體 Std B" pitchFamily="34" charset="-120"/>
              </a:rPr>
              <a:t> 項第 </a:t>
            </a:r>
            <a:r>
              <a:rPr lang="en-US" altLang="zh-TW" sz="1600" dirty="0" smtClean="0">
                <a:solidFill>
                  <a:schemeClr val="tx1"/>
                </a:solidFill>
                <a:latin typeface="Adobe 繁黑體 Std B" pitchFamily="34" charset="-120"/>
                <a:ea typeface="Adobe 繁黑體 Std B" pitchFamily="34" charset="-120"/>
              </a:rPr>
              <a:t>31</a:t>
            </a:r>
            <a:r>
              <a:rPr lang="zh-TW" altLang="en-US" sz="1600" dirty="0" smtClean="0">
                <a:solidFill>
                  <a:schemeClr val="tx1"/>
                </a:solidFill>
                <a:latin typeface="Adobe 繁黑體 Std B" pitchFamily="34" charset="-120"/>
                <a:ea typeface="Adobe 繁黑體 Std B" pitchFamily="34" charset="-120"/>
              </a:rPr>
              <a:t> 款之研究勞務，免徵營業稅；「</a:t>
            </a:r>
            <a:r>
              <a:rPr lang="zh-TW" altLang="en-US" sz="1600" dirty="0">
                <a:solidFill>
                  <a:schemeClr val="tx1"/>
                </a:solidFill>
                <a:latin typeface="Adobe 繁黑體 Std B" pitchFamily="34" charset="-120"/>
                <a:ea typeface="Adobe 繁黑體 Std B" pitchFamily="34" charset="-120"/>
              </a:rPr>
              <a:t>專利申請</a:t>
            </a:r>
            <a:r>
              <a:rPr lang="zh-TW" altLang="en-US" sz="1600" dirty="0" smtClean="0">
                <a:solidFill>
                  <a:schemeClr val="tx1"/>
                </a:solidFill>
                <a:latin typeface="Adobe 繁黑體 Std B" pitchFamily="34" charset="-120"/>
                <a:ea typeface="Adobe 繁黑體 Std B" pitchFamily="34" charset="-120"/>
              </a:rPr>
              <a:t>」未向合作機構或企業另收取費用者，則非屬課稅範圍。</a:t>
            </a:r>
            <a:endParaRPr lang="en-US" altLang="zh-TW" sz="1600" dirty="0" smtClean="0">
              <a:solidFill>
                <a:schemeClr val="tx1"/>
              </a:solidFill>
              <a:latin typeface="Adobe 繁黑體 Std B" pitchFamily="34" charset="-120"/>
              <a:ea typeface="Adobe 繁黑體 Std B" pitchFamily="34" charset="-120"/>
            </a:endParaRPr>
          </a:p>
          <a:p>
            <a:pPr marL="285750" indent="-285750">
              <a:lnSpc>
                <a:spcPts val="2200"/>
              </a:lnSpc>
              <a:spcAft>
                <a:spcPts val="300"/>
              </a:spcAft>
              <a:buFont typeface="Arial" pitchFamily="34" charset="0"/>
              <a:buChar char="•"/>
            </a:pPr>
            <a:r>
              <a:rPr lang="zh-TW" altLang="en-US" sz="1600" dirty="0">
                <a:solidFill>
                  <a:schemeClr val="tx1"/>
                </a:solidFill>
                <a:latin typeface="Adobe 繁黑體 Std B" pitchFamily="34" charset="-120"/>
                <a:ea typeface="Adobe 繁黑體 Std B" pitchFamily="34" charset="-120"/>
              </a:rPr>
              <a:t>有助引導產業資源擴大投入科學</a:t>
            </a:r>
            <a:r>
              <a:rPr lang="zh-TW" altLang="en-US" sz="1600" dirty="0" smtClean="0">
                <a:solidFill>
                  <a:schemeClr val="tx1"/>
                </a:solidFill>
                <a:latin typeface="Adobe 繁黑體 Std B" pitchFamily="34" charset="-120"/>
                <a:ea typeface="Adobe 繁黑體 Std B" pitchFamily="34" charset="-120"/>
              </a:rPr>
              <a:t>研究，提高學校研發能量。</a:t>
            </a:r>
            <a:endParaRPr lang="en-US" altLang="zh-TW" sz="1600" dirty="0" smtClean="0">
              <a:solidFill>
                <a:schemeClr val="tx1"/>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70984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09648"/>
            <a:ext cx="8496944" cy="706090"/>
          </a:xfrm>
        </p:spPr>
        <p:txBody>
          <a:bodyPr>
            <a:noAutofit/>
          </a:bodyPr>
          <a:lstStyle/>
          <a:p>
            <a:r>
              <a:rPr lang="zh-TW" altLang="en-US" sz="2800" dirty="0" smtClean="0"/>
              <a:t>增加中小企業貸款補貼總額度至 </a:t>
            </a:r>
            <a:r>
              <a:rPr lang="en-US" altLang="zh-TW" sz="2800" dirty="0" smtClean="0"/>
              <a:t>1000</a:t>
            </a:r>
            <a:r>
              <a:rPr lang="zh-TW" altLang="en-US" sz="2800" dirty="0" smtClean="0"/>
              <a:t> 億</a:t>
            </a:r>
            <a:endParaRPr lang="zh-TW" altLang="en-US" sz="2800" dirty="0"/>
          </a:p>
        </p:txBody>
      </p:sp>
      <p:sp>
        <p:nvSpPr>
          <p:cNvPr id="4" name="矩形 3"/>
          <p:cNvSpPr/>
          <p:nvPr/>
        </p:nvSpPr>
        <p:spPr>
          <a:xfrm>
            <a:off x="315740" y="908720"/>
            <a:ext cx="5048348"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109.1.17</a:t>
            </a:r>
            <a:r>
              <a:rPr lang="zh-TW" altLang="en-US" dirty="0" smtClean="0">
                <a:solidFill>
                  <a:schemeClr val="tx1"/>
                </a:solidFill>
                <a:latin typeface="Adobe 繁黑體 Std B" pitchFamily="34" charset="-120"/>
                <a:ea typeface="Adobe 繁黑體 Std B" pitchFamily="34" charset="-120"/>
              </a:rPr>
              <a:t> 修正中小企業加速投資貸款要點</a:t>
            </a:r>
            <a:endParaRPr lang="zh-TW" altLang="en-US" dirty="0">
              <a:solidFill>
                <a:schemeClr val="tx1"/>
              </a:solidFill>
              <a:latin typeface="Adobe 繁黑體 Std B" pitchFamily="34" charset="-120"/>
              <a:ea typeface="Adobe 繁黑體 Std B" pitchFamily="34" charset="-120"/>
            </a:endParaRPr>
          </a:p>
        </p:txBody>
      </p:sp>
      <p:sp>
        <p:nvSpPr>
          <p:cNvPr id="18" name="矩形 17"/>
          <p:cNvSpPr/>
          <p:nvPr/>
        </p:nvSpPr>
        <p:spPr>
          <a:xfrm>
            <a:off x="326902" y="4365104"/>
            <a:ext cx="4462809" cy="2088232"/>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endParaRPr lang="en-US" altLang="zh-TW" sz="1900" dirty="0" smtClean="0">
              <a:solidFill>
                <a:schemeClr val="accent6">
                  <a:lumMod val="50000"/>
                </a:schemeClr>
              </a:solidFill>
              <a:latin typeface="Adobe 繁黑體 Std B" pitchFamily="34" charset="-120"/>
              <a:ea typeface="Adobe 繁黑體 Std B" pitchFamily="34" charset="-120"/>
            </a:endParaRPr>
          </a:p>
          <a:p>
            <a:pPr marL="285750" indent="-285750">
              <a:lnSpc>
                <a:spcPts val="2100"/>
              </a:lnSpc>
              <a:spcBef>
                <a:spcPts val="200"/>
              </a:spcBef>
              <a:buFont typeface="Arial" pitchFamily="34" charset="0"/>
              <a:buChar char="•"/>
            </a:pPr>
            <a:r>
              <a:rPr lang="zh-TW" altLang="en-US" sz="1700" dirty="0" smtClean="0">
                <a:solidFill>
                  <a:schemeClr val="tx1"/>
                </a:solidFill>
                <a:latin typeface="Adobe 繁黑體 Std B" pitchFamily="34" charset="-120"/>
                <a:ea typeface="Adobe 繁黑體 Std B" pitchFamily="34" charset="-120"/>
              </a:rPr>
              <a:t>中小企業為興</a:t>
            </a:r>
            <a:r>
              <a:rPr lang="en-US" altLang="zh-TW" sz="1700" dirty="0" smtClean="0">
                <a:solidFill>
                  <a:schemeClr val="tx1"/>
                </a:solidFill>
                <a:latin typeface="Adobe 繁黑體 Std B" pitchFamily="34" charset="-120"/>
                <a:ea typeface="Adobe 繁黑體 Std B" pitchFamily="34" charset="-120"/>
              </a:rPr>
              <a:t>(</a:t>
            </a:r>
            <a:r>
              <a:rPr lang="zh-TW" altLang="en-US" sz="1700" dirty="0" smtClean="0">
                <a:solidFill>
                  <a:schemeClr val="tx1"/>
                </a:solidFill>
                <a:latin typeface="Adobe 繁黑體 Std B" pitchFamily="34" charset="-120"/>
                <a:ea typeface="Adobe 繁黑體 Std B" pitchFamily="34" charset="-120"/>
              </a:rPr>
              <a:t>擴</a:t>
            </a:r>
            <a:r>
              <a:rPr lang="en-US" altLang="zh-TW" sz="1700" dirty="0" smtClean="0">
                <a:solidFill>
                  <a:schemeClr val="tx1"/>
                </a:solidFill>
                <a:latin typeface="Adobe 繁黑體 Std B" pitchFamily="34" charset="-120"/>
                <a:ea typeface="Adobe 繁黑體 Std B" pitchFamily="34" charset="-120"/>
              </a:rPr>
              <a:t>)</a:t>
            </a:r>
            <a:r>
              <a:rPr lang="zh-TW" altLang="en-US" sz="1700" dirty="0" smtClean="0">
                <a:solidFill>
                  <a:schemeClr val="tx1"/>
                </a:solidFill>
                <a:latin typeface="Adobe 繁黑體 Std B" pitchFamily="34" charset="-120"/>
                <a:ea typeface="Adobe 繁黑體 Std B" pitchFamily="34" charset="-120"/>
              </a:rPr>
              <a:t>建廠房、營運場所及相關設施、購置機器設備及中期營運週轉金，得向銀行貸款，貸款總額度為新台幣 </a:t>
            </a:r>
            <a:r>
              <a:rPr lang="en-US" altLang="zh-TW" sz="1700" dirty="0" smtClean="0">
                <a:solidFill>
                  <a:schemeClr val="tx1"/>
                </a:solidFill>
                <a:latin typeface="Adobe 繁黑體 Std B" pitchFamily="34" charset="-120"/>
                <a:ea typeface="Adobe 繁黑體 Std B" pitchFamily="34" charset="-120"/>
              </a:rPr>
              <a:t>200</a:t>
            </a:r>
            <a:r>
              <a:rPr lang="zh-TW" altLang="en-US" sz="1700" dirty="0" smtClean="0">
                <a:solidFill>
                  <a:schemeClr val="tx1"/>
                </a:solidFill>
                <a:latin typeface="Adobe 繁黑體 Std B" pitchFamily="34" charset="-120"/>
                <a:ea typeface="Adobe 繁黑體 Std B" pitchFamily="34" charset="-120"/>
              </a:rPr>
              <a:t> 億元。</a:t>
            </a:r>
            <a:endParaRPr lang="en-US" altLang="zh-TW" sz="1700" dirty="0" smtClean="0">
              <a:solidFill>
                <a:schemeClr val="tx1"/>
              </a:solidFill>
              <a:latin typeface="Adobe 繁黑體 Std B" pitchFamily="34" charset="-120"/>
              <a:ea typeface="Adobe 繁黑體 Std B" pitchFamily="34" charset="-120"/>
            </a:endParaRPr>
          </a:p>
          <a:p>
            <a:pPr marL="285750" indent="-285750">
              <a:lnSpc>
                <a:spcPts val="2100"/>
              </a:lnSpc>
              <a:spcBef>
                <a:spcPts val="200"/>
              </a:spcBef>
              <a:buFont typeface="Arial" pitchFamily="34" charset="0"/>
              <a:buChar char="•"/>
            </a:pPr>
            <a:r>
              <a:rPr lang="zh-TW" altLang="en-US" sz="1700" dirty="0">
                <a:solidFill>
                  <a:schemeClr val="tx1"/>
                </a:solidFill>
                <a:latin typeface="Adobe 繁黑體 Std B" pitchFamily="34" charset="-120"/>
                <a:ea typeface="Adobe 繁黑體 Std B" pitchFamily="34" charset="-120"/>
              </a:rPr>
              <a:t>貸款期限最</a:t>
            </a:r>
            <a:r>
              <a:rPr lang="zh-TW" altLang="en-US" sz="1700" dirty="0" smtClean="0">
                <a:solidFill>
                  <a:schemeClr val="tx1"/>
                </a:solidFill>
                <a:latin typeface="Adobe 繁黑體 Std B" pitchFamily="34" charset="-120"/>
                <a:ea typeface="Adobe 繁黑體 Std B" pitchFamily="34" charset="-120"/>
              </a:rPr>
              <a:t>長 </a:t>
            </a:r>
            <a:r>
              <a:rPr lang="en-US" altLang="zh-TW" sz="1700" dirty="0" smtClean="0">
                <a:solidFill>
                  <a:schemeClr val="tx1"/>
                </a:solidFill>
                <a:latin typeface="Adobe 繁黑體 Std B" pitchFamily="34" charset="-120"/>
                <a:ea typeface="Adobe 繁黑體 Std B" pitchFamily="34" charset="-120"/>
              </a:rPr>
              <a:t>10</a:t>
            </a:r>
            <a:r>
              <a:rPr lang="zh-TW" altLang="en-US" sz="1700" dirty="0" smtClean="0">
                <a:solidFill>
                  <a:schemeClr val="tx1"/>
                </a:solidFill>
                <a:latin typeface="Adobe 繁黑體 Std B" pitchFamily="34" charset="-120"/>
                <a:ea typeface="Adobe 繁黑體 Std B" pitchFamily="34" charset="-120"/>
              </a:rPr>
              <a:t> 年，含寬限期最多 </a:t>
            </a:r>
            <a:r>
              <a:rPr lang="en-US" altLang="zh-TW" sz="1700" dirty="0" smtClean="0">
                <a:solidFill>
                  <a:schemeClr val="tx1"/>
                </a:solidFill>
                <a:latin typeface="Adobe 繁黑體 Std B" pitchFamily="34" charset="-120"/>
                <a:ea typeface="Adobe 繁黑體 Std B" pitchFamily="34" charset="-120"/>
              </a:rPr>
              <a:t>3 </a:t>
            </a:r>
            <a:r>
              <a:rPr lang="zh-TW" altLang="en-US" sz="1700" dirty="0" smtClean="0">
                <a:solidFill>
                  <a:schemeClr val="tx1"/>
                </a:solidFill>
                <a:latin typeface="Adobe 繁黑體 Std B" pitchFamily="34" charset="-120"/>
                <a:ea typeface="Adobe 繁黑體 Std B" pitchFamily="34" charset="-120"/>
              </a:rPr>
              <a:t>年。</a:t>
            </a:r>
            <a:endParaRPr lang="en-US" altLang="zh-TW" sz="1700" dirty="0" smtClean="0">
              <a:solidFill>
                <a:schemeClr val="tx1"/>
              </a:solidFill>
              <a:latin typeface="Adobe 繁黑體 Std B" pitchFamily="34" charset="-120"/>
              <a:ea typeface="Adobe 繁黑體 Std B" pitchFamily="34" charset="-120"/>
            </a:endParaRPr>
          </a:p>
        </p:txBody>
      </p:sp>
      <p:sp>
        <p:nvSpPr>
          <p:cNvPr id="19" name="矩形 18"/>
          <p:cNvSpPr/>
          <p:nvPr/>
        </p:nvSpPr>
        <p:spPr>
          <a:xfrm>
            <a:off x="4860032" y="4365104"/>
            <a:ext cx="4032448" cy="2088232"/>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marL="285750" indent="-285750">
              <a:lnSpc>
                <a:spcPts val="2000"/>
              </a:lnSpc>
              <a:spcBef>
                <a:spcPts val="200"/>
              </a:spcBef>
              <a:buFont typeface="Arial" pitchFamily="34" charset="0"/>
              <a:buChar char="•"/>
            </a:pPr>
            <a:r>
              <a:rPr lang="zh-TW" altLang="en-US" sz="1700" dirty="0" smtClean="0">
                <a:solidFill>
                  <a:schemeClr val="tx1"/>
                </a:solidFill>
                <a:latin typeface="Adobe 繁黑體 Std B" pitchFamily="34" charset="-120"/>
                <a:ea typeface="Adobe 繁黑體 Std B" pitchFamily="34" charset="-120"/>
              </a:rPr>
              <a:t>貸款總額度提高為新台幣 </a:t>
            </a:r>
            <a:r>
              <a:rPr lang="en-US" altLang="zh-TW" sz="1700" dirty="0" smtClean="0">
                <a:solidFill>
                  <a:schemeClr val="tx1"/>
                </a:solidFill>
                <a:latin typeface="Adobe 繁黑體 Std B" pitchFamily="34" charset="-120"/>
                <a:ea typeface="Adobe 繁黑體 Std B" pitchFamily="34" charset="-120"/>
              </a:rPr>
              <a:t>1,000</a:t>
            </a:r>
            <a:r>
              <a:rPr lang="zh-TW" altLang="en-US" sz="1700" dirty="0" smtClean="0">
                <a:solidFill>
                  <a:schemeClr val="tx1"/>
                </a:solidFill>
                <a:latin typeface="Adobe 繁黑體 Std B" pitchFamily="34" charset="-120"/>
                <a:ea typeface="Adobe 繁黑體 Std B" pitchFamily="34" charset="-120"/>
              </a:rPr>
              <a:t> 億元。</a:t>
            </a:r>
            <a:endParaRPr lang="en-US" altLang="zh-TW" sz="1700" dirty="0" smtClean="0">
              <a:solidFill>
                <a:schemeClr val="tx1"/>
              </a:solidFill>
              <a:latin typeface="Adobe 繁黑體 Std B" pitchFamily="34" charset="-120"/>
              <a:ea typeface="Adobe 繁黑體 Std B" pitchFamily="34" charset="-120"/>
            </a:endParaRPr>
          </a:p>
          <a:p>
            <a:pPr marL="285750" indent="-285750">
              <a:lnSpc>
                <a:spcPts val="2000"/>
              </a:lnSpc>
              <a:spcBef>
                <a:spcPts val="200"/>
              </a:spcBef>
              <a:buFont typeface="Arial" pitchFamily="34" charset="0"/>
              <a:buChar char="•"/>
            </a:pPr>
            <a:r>
              <a:rPr lang="zh-TW" altLang="en-US" sz="1700" dirty="0">
                <a:solidFill>
                  <a:schemeClr val="tx1"/>
                </a:solidFill>
                <a:latin typeface="Adobe 繁黑體 Std B" pitchFamily="34" charset="-120"/>
                <a:ea typeface="Adobe 繁黑體 Std B" pitchFamily="34" charset="-120"/>
              </a:rPr>
              <a:t>貸款期限及</a:t>
            </a:r>
            <a:r>
              <a:rPr lang="zh-TW" altLang="en-US" sz="1700" dirty="0" smtClean="0">
                <a:solidFill>
                  <a:schemeClr val="tx1"/>
                </a:solidFill>
                <a:latin typeface="Adobe 繁黑體 Std B" pitchFamily="34" charset="-120"/>
                <a:ea typeface="Adobe 繁黑體 Std B" pitchFamily="34" charset="-120"/>
              </a:rPr>
              <a:t>寬限期得由承貸銀行視實際需要延長。</a:t>
            </a:r>
            <a:endParaRPr lang="en-US" altLang="zh-TW" sz="1700" dirty="0" smtClean="0">
              <a:solidFill>
                <a:schemeClr val="tx1"/>
              </a:solidFill>
              <a:latin typeface="Adobe 繁黑體 Std B" pitchFamily="34" charset="-120"/>
              <a:ea typeface="Adobe 繁黑體 Std B" pitchFamily="34" charset="-120"/>
            </a:endParaRPr>
          </a:p>
          <a:p>
            <a:pPr marL="285750" indent="-285750">
              <a:lnSpc>
                <a:spcPts val="2000"/>
              </a:lnSpc>
              <a:spcBef>
                <a:spcPts val="200"/>
              </a:spcBef>
              <a:buFont typeface="Arial" pitchFamily="34" charset="0"/>
              <a:buChar char="•"/>
            </a:pPr>
            <a:r>
              <a:rPr lang="zh-TW" altLang="en-US" sz="1700" dirty="0" smtClean="0">
                <a:solidFill>
                  <a:schemeClr val="tx1"/>
                </a:solidFill>
                <a:latin typeface="Adobe 繁黑體 Std B" pitchFamily="34" charset="-120"/>
                <a:ea typeface="Adobe 繁黑體 Std B" pitchFamily="34" charset="-120"/>
              </a:rPr>
              <a:t>支持中小企業朝創新化、智慧化及高值化發展，以利轉型升級。</a:t>
            </a:r>
            <a:endParaRPr lang="en-US" altLang="zh-TW" sz="1700" dirty="0" smtClean="0">
              <a:solidFill>
                <a:schemeClr val="tx1"/>
              </a:solidFill>
              <a:latin typeface="Adobe 繁黑體 Std B" pitchFamily="34" charset="-120"/>
              <a:ea typeface="Adobe 繁黑體 Std B" pitchFamily="34"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8344" y="1694546"/>
            <a:ext cx="997546" cy="898940"/>
          </a:xfrm>
          <a:prstGeom prst="rect">
            <a:avLst/>
          </a:prstGeom>
        </p:spPr>
      </p:pic>
      <p:pic>
        <p:nvPicPr>
          <p:cNvPr id="9" name="圖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3820" y="2839911"/>
            <a:ext cx="1364443" cy="1258290"/>
          </a:xfrm>
          <a:prstGeom prst="rect">
            <a:avLst/>
          </a:prstGeom>
        </p:spPr>
      </p:pic>
      <p:sp>
        <p:nvSpPr>
          <p:cNvPr id="11" name="文字方塊 10"/>
          <p:cNvSpPr txBox="1"/>
          <p:nvPr/>
        </p:nvSpPr>
        <p:spPr>
          <a:xfrm>
            <a:off x="5508104" y="2852330"/>
            <a:ext cx="3157786" cy="1369606"/>
          </a:xfrm>
          <a:prstGeom prst="rect">
            <a:avLst/>
          </a:prstGeom>
          <a:noFill/>
        </p:spPr>
        <p:txBody>
          <a:bodyPr wrap="square" rtlCol="0">
            <a:spAutoFit/>
          </a:bodyPr>
          <a:lstStyle/>
          <a:p>
            <a:pPr marL="285750" indent="-285750">
              <a:spcAft>
                <a:spcPts val="600"/>
              </a:spcAft>
              <a:buFont typeface="Arial" pitchFamily="34" charset="0"/>
              <a:buChar char="•"/>
            </a:pPr>
            <a:r>
              <a:rPr lang="zh-TW" altLang="en-US" dirty="0" smtClean="0">
                <a:latin typeface="Adobe 繁黑體 Std B" pitchFamily="34" charset="-120"/>
                <a:ea typeface="Adobe 繁黑體 Std B" pitchFamily="34" charset="-120"/>
              </a:rPr>
              <a:t>貸款總額度由 </a:t>
            </a:r>
            <a:r>
              <a:rPr lang="en-US" altLang="zh-TW" dirty="0" smtClean="0">
                <a:latin typeface="Adobe 繁黑體 Std B" pitchFamily="34" charset="-120"/>
                <a:ea typeface="Adobe 繁黑體 Std B" pitchFamily="34" charset="-120"/>
              </a:rPr>
              <a:t>200</a:t>
            </a:r>
            <a:r>
              <a:rPr lang="zh-TW" altLang="en-US" dirty="0" smtClean="0">
                <a:latin typeface="Adobe 繁黑體 Std B" pitchFamily="34" charset="-120"/>
                <a:ea typeface="Adobe 繁黑體 Std B" pitchFamily="34" charset="-120"/>
              </a:rPr>
              <a:t> 億提高至 </a:t>
            </a:r>
            <a:r>
              <a:rPr lang="en-US" altLang="zh-TW" sz="2400" dirty="0" smtClean="0">
                <a:solidFill>
                  <a:srgbClr val="FF0000"/>
                </a:solidFill>
                <a:latin typeface="Adobe 繁黑體 Std B" pitchFamily="34" charset="-120"/>
                <a:ea typeface="Adobe 繁黑體 Std B" pitchFamily="34" charset="-120"/>
              </a:rPr>
              <a:t>1,000</a:t>
            </a:r>
            <a:r>
              <a:rPr lang="zh-TW" altLang="en-US" sz="2400" dirty="0" smtClean="0">
                <a:solidFill>
                  <a:srgbClr val="FF0000"/>
                </a:solidFill>
                <a:latin typeface="Adobe 繁黑體 Std B" pitchFamily="34" charset="-120"/>
                <a:ea typeface="Adobe 繁黑體 Std B" pitchFamily="34" charset="-120"/>
              </a:rPr>
              <a:t> 億</a:t>
            </a:r>
            <a:endParaRPr lang="en-US" altLang="zh-TW" sz="2400" dirty="0" smtClean="0">
              <a:solidFill>
                <a:srgbClr val="FF0000"/>
              </a:solidFill>
              <a:latin typeface="Adobe 繁黑體 Std B" pitchFamily="34" charset="-120"/>
              <a:ea typeface="Adobe 繁黑體 Std B" pitchFamily="34" charset="-120"/>
            </a:endParaRPr>
          </a:p>
          <a:p>
            <a:pPr marL="285750" indent="-285750">
              <a:spcAft>
                <a:spcPts val="600"/>
              </a:spcAft>
              <a:buFont typeface="Arial" pitchFamily="34" charset="0"/>
              <a:buChar char="•"/>
            </a:pPr>
            <a:r>
              <a:rPr lang="zh-TW" altLang="en-US" dirty="0">
                <a:latin typeface="Adobe 繁黑體 Std B" pitchFamily="34" charset="-120"/>
                <a:ea typeface="Adobe 繁黑體 Std B" pitchFamily="34" charset="-120"/>
              </a:rPr>
              <a:t>貸款</a:t>
            </a:r>
            <a:r>
              <a:rPr lang="zh-TW" altLang="en-US" dirty="0" smtClean="0">
                <a:latin typeface="Adobe 繁黑體 Std B" pitchFamily="34" charset="-120"/>
                <a:ea typeface="Adobe 繁黑體 Std B" pitchFamily="34" charset="-120"/>
              </a:rPr>
              <a:t>期限及寬限期視實際需要延長</a:t>
            </a:r>
            <a:endParaRPr lang="zh-TW" altLang="en-US" dirty="0">
              <a:latin typeface="Adobe 繁黑體 Std B" pitchFamily="34" charset="-120"/>
              <a:ea typeface="Adobe 繁黑體 Std B" pitchFamily="34" charset="-120"/>
            </a:endParaRPr>
          </a:p>
        </p:txBody>
      </p:sp>
      <p:pic>
        <p:nvPicPr>
          <p:cNvPr id="3" name="圖片 2"/>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6978" y="2073476"/>
            <a:ext cx="1048597" cy="1048597"/>
          </a:xfrm>
          <a:prstGeom prst="rect">
            <a:avLst/>
          </a:prstGeom>
        </p:spPr>
      </p:pic>
      <p:pic>
        <p:nvPicPr>
          <p:cNvPr id="8" name="圖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5976" y="2055243"/>
            <a:ext cx="730514" cy="730514"/>
          </a:xfrm>
          <a:prstGeom prst="rect">
            <a:avLst/>
          </a:prstGeom>
        </p:spPr>
      </p:pic>
      <p:pic>
        <p:nvPicPr>
          <p:cNvPr id="10" name="圖片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732" y="1916836"/>
            <a:ext cx="680938" cy="680938"/>
          </a:xfrm>
          <a:prstGeom prst="rect">
            <a:avLst/>
          </a:prstGeom>
        </p:spPr>
      </p:pic>
      <p:pic>
        <p:nvPicPr>
          <p:cNvPr id="17" name="圖片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25591" y="1869876"/>
            <a:ext cx="774857" cy="774857"/>
          </a:xfrm>
          <a:prstGeom prst="rect">
            <a:avLst/>
          </a:prstGeom>
        </p:spPr>
      </p:pic>
      <p:cxnSp>
        <p:nvCxnSpPr>
          <p:cNvPr id="21" name="肘形接點 20"/>
          <p:cNvCxnSpPr/>
          <p:nvPr/>
        </p:nvCxnSpPr>
        <p:spPr>
          <a:xfrm rot="10800000">
            <a:off x="877334" y="3122075"/>
            <a:ext cx="1030443" cy="45094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肘形接點 23"/>
          <p:cNvCxnSpPr/>
          <p:nvPr/>
        </p:nvCxnSpPr>
        <p:spPr>
          <a:xfrm rot="5400000" flipH="1" flipV="1">
            <a:off x="2110739" y="2696753"/>
            <a:ext cx="526215" cy="212204"/>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6" name="肘形接點 25"/>
          <p:cNvCxnSpPr>
            <a:endCxn id="10" idx="2"/>
          </p:cNvCxnSpPr>
          <p:nvPr/>
        </p:nvCxnSpPr>
        <p:spPr>
          <a:xfrm flipV="1">
            <a:off x="2987824" y="2597774"/>
            <a:ext cx="811377" cy="65793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肘形接點 27"/>
          <p:cNvCxnSpPr>
            <a:endCxn id="8" idx="2"/>
          </p:cNvCxnSpPr>
          <p:nvPr/>
        </p:nvCxnSpPr>
        <p:spPr>
          <a:xfrm flipV="1">
            <a:off x="3097695" y="2785757"/>
            <a:ext cx="1623538" cy="797543"/>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3" name="文字方塊 32"/>
          <p:cNvSpPr txBox="1"/>
          <p:nvPr/>
        </p:nvSpPr>
        <p:spPr>
          <a:xfrm>
            <a:off x="532940" y="1736322"/>
            <a:ext cx="847619" cy="338554"/>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廠房</a:t>
            </a:r>
            <a:endParaRPr lang="zh-TW" altLang="en-US" sz="1600" dirty="0">
              <a:latin typeface="Adobe 繁黑體 Std B" pitchFamily="34" charset="-120"/>
              <a:ea typeface="Adobe 繁黑體 Std B" pitchFamily="34" charset="-120"/>
            </a:endParaRPr>
          </a:p>
        </p:txBody>
      </p:sp>
      <p:sp>
        <p:nvSpPr>
          <p:cNvPr id="34" name="文字方塊 33"/>
          <p:cNvSpPr txBox="1"/>
          <p:nvPr/>
        </p:nvSpPr>
        <p:spPr>
          <a:xfrm>
            <a:off x="1884990" y="1558192"/>
            <a:ext cx="1189918" cy="338554"/>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營運場所</a:t>
            </a:r>
            <a:endParaRPr lang="zh-TW" altLang="en-US" sz="1600" dirty="0">
              <a:latin typeface="Adobe 繁黑體 Std B" pitchFamily="34" charset="-120"/>
              <a:ea typeface="Adobe 繁黑體 Std B" pitchFamily="34" charset="-120"/>
            </a:endParaRPr>
          </a:p>
        </p:txBody>
      </p:sp>
      <p:sp>
        <p:nvSpPr>
          <p:cNvPr id="35" name="文字方塊 34"/>
          <p:cNvSpPr txBox="1"/>
          <p:nvPr/>
        </p:nvSpPr>
        <p:spPr>
          <a:xfrm>
            <a:off x="3288153" y="1531322"/>
            <a:ext cx="1022096" cy="338554"/>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機器設備</a:t>
            </a:r>
            <a:endParaRPr lang="zh-TW" altLang="en-US" sz="1600" dirty="0">
              <a:latin typeface="Adobe 繁黑體 Std B" pitchFamily="34" charset="-120"/>
              <a:ea typeface="Adobe 繁黑體 Std B" pitchFamily="34" charset="-120"/>
            </a:endParaRPr>
          </a:p>
        </p:txBody>
      </p:sp>
      <p:sp>
        <p:nvSpPr>
          <p:cNvPr id="36" name="文字方塊 35"/>
          <p:cNvSpPr txBox="1"/>
          <p:nvPr/>
        </p:nvSpPr>
        <p:spPr>
          <a:xfrm>
            <a:off x="4572000" y="1520407"/>
            <a:ext cx="1152128" cy="584775"/>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中期營運</a:t>
            </a:r>
            <a:endParaRPr lang="en-US" altLang="zh-TW" sz="1600" dirty="0" smtClean="0">
              <a:latin typeface="Adobe 繁黑體 Std B" pitchFamily="34" charset="-120"/>
              <a:ea typeface="Adobe 繁黑體 Std B" pitchFamily="34" charset="-120"/>
            </a:endParaRPr>
          </a:p>
          <a:p>
            <a:r>
              <a:rPr lang="zh-TW" altLang="en-US" sz="1600" dirty="0" smtClean="0">
                <a:latin typeface="Adobe 繁黑體 Std B" pitchFamily="34" charset="-120"/>
                <a:ea typeface="Adobe 繁黑體 Std B" pitchFamily="34" charset="-120"/>
              </a:rPr>
              <a:t>週轉金</a:t>
            </a:r>
            <a:endParaRPr lang="zh-TW" altLang="en-US" sz="1600" dirty="0">
              <a:latin typeface="Adobe 繁黑體 Std B" pitchFamily="34" charset="-120"/>
              <a:ea typeface="Adobe 繁黑體 Std B" pitchFamily="34" charset="-120"/>
            </a:endParaRPr>
          </a:p>
        </p:txBody>
      </p:sp>
      <p:sp>
        <p:nvSpPr>
          <p:cNvPr id="37" name="弧形箭號 (下彎) 36"/>
          <p:cNvSpPr/>
          <p:nvPr/>
        </p:nvSpPr>
        <p:spPr>
          <a:xfrm rot="20462737" flipH="1">
            <a:off x="2777400" y="2771385"/>
            <a:ext cx="4511479" cy="6106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 name="文字方塊 5"/>
          <p:cNvSpPr txBox="1"/>
          <p:nvPr/>
        </p:nvSpPr>
        <p:spPr>
          <a:xfrm>
            <a:off x="1982421" y="4052659"/>
            <a:ext cx="1005403" cy="338554"/>
          </a:xfrm>
          <a:prstGeom prst="rect">
            <a:avLst/>
          </a:prstGeom>
          <a:noFill/>
        </p:spPr>
        <p:txBody>
          <a:bodyPr wrap="none" rtlCol="0">
            <a:spAutoFit/>
          </a:bodyPr>
          <a:lstStyle/>
          <a:p>
            <a:r>
              <a:rPr lang="zh-TW" altLang="en-US" sz="1600" dirty="0">
                <a:latin typeface="Adobe 繁黑體 Std B" pitchFamily="34" charset="-120"/>
                <a:ea typeface="Adobe 繁黑體 Std B" pitchFamily="34" charset="-120"/>
              </a:rPr>
              <a:t>中小企業</a:t>
            </a:r>
          </a:p>
        </p:txBody>
      </p:sp>
    </p:spTree>
    <p:extLst>
      <p:ext uri="{BB962C8B-B14F-4D97-AF65-F5344CB8AC3E}">
        <p14:creationId xmlns:p14="http://schemas.microsoft.com/office/powerpoint/2010/main" val="412700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09648"/>
            <a:ext cx="8496944" cy="706090"/>
          </a:xfrm>
        </p:spPr>
        <p:txBody>
          <a:bodyPr>
            <a:noAutofit/>
          </a:bodyPr>
          <a:lstStyle/>
          <a:p>
            <a:r>
              <a:rPr lang="zh-TW" altLang="en-US" sz="2800" dirty="0" smtClean="0"/>
              <a:t>簡化保險業投資公共建設程序</a:t>
            </a:r>
            <a:endParaRPr lang="zh-TW" altLang="en-US" sz="2800" dirty="0"/>
          </a:p>
        </p:txBody>
      </p:sp>
      <p:sp>
        <p:nvSpPr>
          <p:cNvPr id="4" name="矩形 3"/>
          <p:cNvSpPr/>
          <p:nvPr/>
        </p:nvSpPr>
        <p:spPr>
          <a:xfrm>
            <a:off x="315740" y="908720"/>
            <a:ext cx="8216700"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108.12.31</a:t>
            </a:r>
            <a:r>
              <a:rPr lang="zh-TW" altLang="en-US" dirty="0" smtClean="0">
                <a:solidFill>
                  <a:schemeClr val="tx1"/>
                </a:solidFill>
                <a:latin typeface="Adobe 繁黑體 Std B" pitchFamily="34" charset="-120"/>
                <a:ea typeface="Adobe 繁黑體 Std B" pitchFamily="34" charset="-120"/>
              </a:rPr>
              <a:t> 修正保險業資金辦理專案運用公共及社會福利事業投資管理辦法</a:t>
            </a:r>
            <a:endParaRPr lang="zh-TW" altLang="en-US" dirty="0">
              <a:solidFill>
                <a:schemeClr val="tx1"/>
              </a:solidFill>
              <a:latin typeface="Adobe 繁黑體 Std B" pitchFamily="34" charset="-120"/>
              <a:ea typeface="Adobe 繁黑體 Std B" pitchFamily="34" charset="-120"/>
            </a:endParaRPr>
          </a:p>
        </p:txBody>
      </p:sp>
      <p:sp>
        <p:nvSpPr>
          <p:cNvPr id="18" name="矩形 17"/>
          <p:cNvSpPr/>
          <p:nvPr/>
        </p:nvSpPr>
        <p:spPr>
          <a:xfrm>
            <a:off x="326902" y="4365104"/>
            <a:ext cx="4137398" cy="2160240"/>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endParaRPr lang="en-US" altLang="zh-TW" sz="1900" dirty="0" smtClean="0">
              <a:solidFill>
                <a:schemeClr val="accent6">
                  <a:lumMod val="50000"/>
                </a:schemeClr>
              </a:solidFill>
              <a:latin typeface="Adobe 繁黑體 Std B" pitchFamily="34" charset="-120"/>
              <a:ea typeface="Adobe 繁黑體 Std B" pitchFamily="34" charset="-120"/>
            </a:endParaRPr>
          </a:p>
          <a:p>
            <a:pPr>
              <a:lnSpc>
                <a:spcPts val="2500"/>
              </a:lnSpc>
              <a:spcBef>
                <a:spcPts val="300"/>
              </a:spcBef>
              <a:spcAft>
                <a:spcPts val="300"/>
              </a:spcAft>
            </a:pPr>
            <a:r>
              <a:rPr lang="zh-TW" altLang="en-US" sz="1600" dirty="0" smtClean="0">
                <a:solidFill>
                  <a:schemeClr val="tx1"/>
                </a:solidFill>
                <a:latin typeface="Adobe 繁黑體 Std B" pitchFamily="34" charset="-120"/>
                <a:ea typeface="Adobe 繁黑體 Std B" pitchFamily="34" charset="-120"/>
              </a:rPr>
              <a:t>保險業投資非依「促進民間參與公共建設法」辦理之公共投資案件，其對同一對象投資總額在新台幣 </a:t>
            </a:r>
            <a:r>
              <a:rPr lang="en-US" altLang="zh-TW" sz="1600" dirty="0" smtClean="0">
                <a:solidFill>
                  <a:srgbClr val="FF0000"/>
                </a:solidFill>
                <a:latin typeface="Adobe 繁黑體 Std B" pitchFamily="34" charset="-120"/>
                <a:ea typeface="Adobe 繁黑體 Std B" pitchFamily="34" charset="-120"/>
              </a:rPr>
              <a:t>5,000</a:t>
            </a:r>
            <a:r>
              <a:rPr lang="zh-TW" altLang="en-US" sz="1600" dirty="0" smtClean="0">
                <a:solidFill>
                  <a:srgbClr val="FF0000"/>
                </a:solidFill>
                <a:latin typeface="Adobe 繁黑體 Std B" pitchFamily="34" charset="-120"/>
                <a:ea typeface="Adobe 繁黑體 Std B" pitchFamily="34" charset="-120"/>
              </a:rPr>
              <a:t> 萬元</a:t>
            </a:r>
            <a:r>
              <a:rPr lang="zh-TW" altLang="en-US" sz="1600" dirty="0" smtClean="0">
                <a:solidFill>
                  <a:schemeClr val="tx1"/>
                </a:solidFill>
                <a:latin typeface="Adobe 繁黑體 Std B" pitchFamily="34" charset="-120"/>
                <a:ea typeface="Adobe 繁黑體 Std B" pitchFamily="34" charset="-120"/>
              </a:rPr>
              <a:t>以下及該保險業主權益 </a:t>
            </a:r>
            <a:r>
              <a:rPr lang="en-US" altLang="zh-TW" sz="1600" dirty="0" smtClean="0">
                <a:solidFill>
                  <a:srgbClr val="FF0000"/>
                </a:solidFill>
                <a:latin typeface="Adobe 繁黑體 Std B" pitchFamily="34" charset="-120"/>
                <a:ea typeface="Adobe 繁黑體 Std B" pitchFamily="34" charset="-120"/>
              </a:rPr>
              <a:t>2%</a:t>
            </a:r>
            <a:r>
              <a:rPr lang="zh-TW" altLang="en-US" sz="1600" dirty="0" smtClean="0">
                <a:solidFill>
                  <a:srgbClr val="FF0000"/>
                </a:solidFill>
                <a:latin typeface="Adobe 繁黑體 Std B" pitchFamily="34" charset="-120"/>
                <a:ea typeface="Adobe 繁黑體 Std B" pitchFamily="34" charset="-120"/>
              </a:rPr>
              <a:t> </a:t>
            </a:r>
            <a:r>
              <a:rPr lang="zh-TW" altLang="en-US" sz="1600" dirty="0" smtClean="0">
                <a:solidFill>
                  <a:schemeClr val="tx1"/>
                </a:solidFill>
                <a:latin typeface="Adobe 繁黑體 Std B" pitchFamily="34" charset="-120"/>
                <a:ea typeface="Adobe 繁黑體 Std B" pitchFamily="34" charset="-120"/>
              </a:rPr>
              <a:t>以下者，得採事後報金管會查核，無須事先報准。</a:t>
            </a:r>
            <a:endParaRPr lang="en-US" altLang="zh-TW" sz="1600" dirty="0" smtClean="0">
              <a:solidFill>
                <a:schemeClr val="tx1"/>
              </a:solidFill>
              <a:latin typeface="Adobe 繁黑體 Std B" pitchFamily="34" charset="-120"/>
              <a:ea typeface="Adobe 繁黑體 Std B" pitchFamily="34" charset="-120"/>
            </a:endParaRPr>
          </a:p>
        </p:txBody>
      </p:sp>
      <p:sp>
        <p:nvSpPr>
          <p:cNvPr id="19" name="矩形 18"/>
          <p:cNvSpPr/>
          <p:nvPr/>
        </p:nvSpPr>
        <p:spPr>
          <a:xfrm>
            <a:off x="4655972" y="4365104"/>
            <a:ext cx="4164500" cy="2160240"/>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marL="285750" indent="-285750">
              <a:lnSpc>
                <a:spcPts val="2500"/>
              </a:lnSpc>
              <a:spcBef>
                <a:spcPts val="300"/>
              </a:spcBef>
              <a:spcAft>
                <a:spcPts val="300"/>
              </a:spcAft>
              <a:buFont typeface="Arial" pitchFamily="34" charset="0"/>
              <a:buChar char="•"/>
            </a:pPr>
            <a:r>
              <a:rPr lang="zh-TW" altLang="en-US" sz="1600" dirty="0" smtClean="0">
                <a:solidFill>
                  <a:schemeClr val="tx1"/>
                </a:solidFill>
                <a:latin typeface="Adobe 繁黑體 Std B" pitchFamily="34" charset="-120"/>
                <a:ea typeface="Adobe 繁黑體 Std B" pitchFamily="34" charset="-120"/>
              </a:rPr>
              <a:t>放寬左列事後查核之門檻為對同一對象投資總額在新台幣 </a:t>
            </a:r>
            <a:r>
              <a:rPr lang="en-US" altLang="zh-TW" sz="1600" dirty="0" smtClean="0">
                <a:solidFill>
                  <a:srgbClr val="FF0000"/>
                </a:solidFill>
                <a:latin typeface="Adobe 繁黑體 Std B" pitchFamily="34" charset="-120"/>
                <a:ea typeface="Adobe 繁黑體 Std B" pitchFamily="34" charset="-120"/>
              </a:rPr>
              <a:t>5</a:t>
            </a:r>
            <a:r>
              <a:rPr lang="zh-TW" altLang="en-US" sz="1600" dirty="0" smtClean="0">
                <a:solidFill>
                  <a:srgbClr val="FF0000"/>
                </a:solidFill>
                <a:latin typeface="Adobe 繁黑體 Std B" pitchFamily="34" charset="-120"/>
                <a:ea typeface="Adobe 繁黑體 Std B" pitchFamily="34" charset="-120"/>
              </a:rPr>
              <a:t> 億元</a:t>
            </a:r>
            <a:r>
              <a:rPr lang="zh-TW" altLang="en-US" sz="1600" dirty="0" smtClean="0">
                <a:solidFill>
                  <a:schemeClr val="tx1"/>
                </a:solidFill>
                <a:latin typeface="Adobe 繁黑體 Std B" pitchFamily="34" charset="-120"/>
                <a:ea typeface="Adobe 繁黑體 Std B" pitchFamily="34" charset="-120"/>
              </a:rPr>
              <a:t>以下及該保險業主權益 </a:t>
            </a:r>
            <a:r>
              <a:rPr lang="en-US" altLang="zh-TW" sz="1600" dirty="0" smtClean="0">
                <a:solidFill>
                  <a:srgbClr val="FF0000"/>
                </a:solidFill>
                <a:latin typeface="Adobe 繁黑體 Std B" pitchFamily="34" charset="-120"/>
                <a:ea typeface="Adobe 繁黑體 Std B" pitchFamily="34" charset="-120"/>
              </a:rPr>
              <a:t>5%</a:t>
            </a:r>
            <a:r>
              <a:rPr lang="zh-TW" altLang="en-US" sz="1600" dirty="0" smtClean="0">
                <a:solidFill>
                  <a:schemeClr val="tx1"/>
                </a:solidFill>
                <a:latin typeface="Adobe 繁黑體 Std B" pitchFamily="34" charset="-120"/>
                <a:ea typeface="Adobe 繁黑體 Std B" pitchFamily="34" charset="-120"/>
              </a:rPr>
              <a:t> 以下者，以簡化作業程序。</a:t>
            </a:r>
            <a:endParaRPr lang="en-US" altLang="zh-TW" sz="1600" dirty="0" smtClean="0">
              <a:solidFill>
                <a:schemeClr val="tx1"/>
              </a:solidFill>
              <a:latin typeface="Adobe 繁黑體 Std B" pitchFamily="34" charset="-120"/>
              <a:ea typeface="Adobe 繁黑體 Std B" pitchFamily="34" charset="-120"/>
            </a:endParaRPr>
          </a:p>
          <a:p>
            <a:pPr marL="285750" indent="-285750">
              <a:lnSpc>
                <a:spcPts val="2500"/>
              </a:lnSpc>
              <a:spcBef>
                <a:spcPts val="300"/>
              </a:spcBef>
              <a:spcAft>
                <a:spcPts val="300"/>
              </a:spcAft>
              <a:buFont typeface="Arial" pitchFamily="34" charset="0"/>
              <a:buChar char="•"/>
            </a:pPr>
            <a:r>
              <a:rPr lang="zh-TW" altLang="en-US" sz="1600" dirty="0" smtClean="0">
                <a:solidFill>
                  <a:schemeClr val="tx1"/>
                </a:solidFill>
                <a:latin typeface="Adobe 繁黑體 Std B" pitchFamily="34" charset="-120"/>
                <a:ea typeface="Adobe 繁黑體 Std B" pitchFamily="34" charset="-120"/>
              </a:rPr>
              <a:t>加速引導保險業資金投資國內公共建設。</a:t>
            </a:r>
            <a:endParaRPr lang="en-US" altLang="zh-TW" sz="1600" dirty="0" smtClean="0">
              <a:solidFill>
                <a:schemeClr val="tx1"/>
              </a:solidFill>
              <a:latin typeface="Adobe 繁黑體 Std B" pitchFamily="34" charset="-120"/>
              <a:ea typeface="Adobe 繁黑體 Std B" pitchFamily="34" charset="-120"/>
            </a:endParaRPr>
          </a:p>
        </p:txBody>
      </p:sp>
      <p:grpSp>
        <p:nvGrpSpPr>
          <p:cNvPr id="31" name="群組 30"/>
          <p:cNvGrpSpPr/>
          <p:nvPr/>
        </p:nvGrpSpPr>
        <p:grpSpPr>
          <a:xfrm>
            <a:off x="395536" y="1572404"/>
            <a:ext cx="8319728" cy="2648684"/>
            <a:chOff x="395536" y="1471314"/>
            <a:chExt cx="8319728" cy="2648684"/>
          </a:xfrm>
        </p:grpSpPr>
        <p:grpSp>
          <p:nvGrpSpPr>
            <p:cNvPr id="10" name="群組 9"/>
            <p:cNvGrpSpPr/>
            <p:nvPr/>
          </p:nvGrpSpPr>
          <p:grpSpPr>
            <a:xfrm>
              <a:off x="401459" y="1628800"/>
              <a:ext cx="2293297" cy="2406598"/>
              <a:chOff x="1214301" y="1351655"/>
              <a:chExt cx="2293297" cy="2406598"/>
            </a:xfrm>
          </p:grpSpPr>
          <p:pic>
            <p:nvPicPr>
              <p:cNvPr id="9" name="圖片 8"/>
              <p:cNvPicPr>
                <a:picLocks noChangeAspect="1"/>
              </p:cNvPicPr>
              <p:nvPr/>
            </p:nvPicPr>
            <p:blipFill>
              <a:blip r:embed="rId2">
                <a:grayscl/>
                <a:extLst>
                  <a:ext uri="{28A0092B-C50C-407E-A947-70E740481C1C}">
                    <a14:useLocalDpi xmlns:a14="http://schemas.microsoft.com/office/drawing/2010/main" val="0"/>
                  </a:ext>
                </a:extLst>
              </a:blip>
              <a:stretch>
                <a:fillRect/>
              </a:stretch>
            </p:blipFill>
            <p:spPr>
              <a:xfrm>
                <a:off x="2169946" y="1351655"/>
                <a:ext cx="1337652" cy="1337652"/>
              </a:xfrm>
              <a:prstGeom prst="rect">
                <a:avLst/>
              </a:prstGeom>
            </p:spPr>
          </p:pic>
          <p:pic>
            <p:nvPicPr>
              <p:cNvPr id="8" name="圖片 7"/>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214301" y="2276872"/>
                <a:ext cx="1481381" cy="1481381"/>
              </a:xfrm>
              <a:prstGeom prst="rect">
                <a:avLst/>
              </a:prstGeom>
            </p:spPr>
          </p:pic>
        </p:grpSp>
        <p:sp>
          <p:nvSpPr>
            <p:cNvPr id="11" name="文字方塊 10"/>
            <p:cNvSpPr txBox="1"/>
            <p:nvPr/>
          </p:nvSpPr>
          <p:spPr>
            <a:xfrm>
              <a:off x="395536" y="2116211"/>
              <a:ext cx="1260817" cy="400110"/>
            </a:xfrm>
            <a:prstGeom prst="rect">
              <a:avLst/>
            </a:prstGeom>
            <a:noFill/>
          </p:spPr>
          <p:txBody>
            <a:bodyPr wrap="square" rtlCol="0">
              <a:spAutoFit/>
            </a:bodyPr>
            <a:lstStyle/>
            <a:p>
              <a:pPr algn="ctr"/>
              <a:r>
                <a:rPr lang="zh-TW" altLang="en-US" sz="2000" dirty="0" smtClean="0">
                  <a:latin typeface="Adobe 繁黑體 Std B" pitchFamily="34" charset="-120"/>
                  <a:ea typeface="Adobe 繁黑體 Std B" pitchFamily="34" charset="-120"/>
                </a:rPr>
                <a:t>保險業</a:t>
              </a:r>
              <a:endParaRPr lang="zh-TW" altLang="en-US" sz="2000" dirty="0">
                <a:latin typeface="Adobe 繁黑體 Std B" pitchFamily="34" charset="-120"/>
                <a:ea typeface="Adobe 繁黑體 Std B" pitchFamily="34" charset="-120"/>
              </a:endParaRPr>
            </a:p>
          </p:txBody>
        </p:sp>
        <p:grpSp>
          <p:nvGrpSpPr>
            <p:cNvPr id="14" name="群組 13"/>
            <p:cNvGrpSpPr/>
            <p:nvPr/>
          </p:nvGrpSpPr>
          <p:grpSpPr>
            <a:xfrm>
              <a:off x="7330127" y="1960924"/>
              <a:ext cx="1214833" cy="1315503"/>
              <a:chOff x="5864696" y="1361538"/>
              <a:chExt cx="1445074" cy="1528524"/>
            </a:xfrm>
          </p:grpSpPr>
          <p:pic>
            <p:nvPicPr>
              <p:cNvPr id="12" name="圖片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4696" y="1361538"/>
                <a:ext cx="755781" cy="755781"/>
              </a:xfrm>
              <a:prstGeom prst="rect">
                <a:avLst/>
              </a:prstGeom>
            </p:spPr>
          </p:pic>
          <p:pic>
            <p:nvPicPr>
              <p:cNvPr id="13" name="圖片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931184" y="1511476"/>
                <a:ext cx="1378586" cy="1378586"/>
              </a:xfrm>
              <a:prstGeom prst="rect">
                <a:avLst/>
              </a:prstGeom>
            </p:spPr>
          </p:pic>
        </p:grpSp>
        <p:sp>
          <p:nvSpPr>
            <p:cNvPr id="17" name="文字方塊 16"/>
            <p:cNvSpPr txBox="1"/>
            <p:nvPr/>
          </p:nvSpPr>
          <p:spPr>
            <a:xfrm>
              <a:off x="6997505" y="1516046"/>
              <a:ext cx="1717759" cy="400110"/>
            </a:xfrm>
            <a:prstGeom prst="rect">
              <a:avLst/>
            </a:prstGeom>
            <a:noFill/>
          </p:spPr>
          <p:txBody>
            <a:bodyPr wrap="square" rtlCol="0">
              <a:spAutoFit/>
            </a:bodyPr>
            <a:lstStyle/>
            <a:p>
              <a:pPr algn="ctr"/>
              <a:r>
                <a:rPr lang="zh-TW" altLang="en-US" sz="2000" dirty="0" smtClean="0">
                  <a:latin typeface="Adobe 繁黑體 Std B" pitchFamily="34" charset="-120"/>
                  <a:ea typeface="Adobe 繁黑體 Std B" pitchFamily="34" charset="-120"/>
                </a:rPr>
                <a:t>投資公共建設</a:t>
              </a:r>
              <a:endParaRPr lang="zh-TW" altLang="en-US" sz="2000" dirty="0">
                <a:latin typeface="Adobe 繁黑體 Std B" pitchFamily="34" charset="-120"/>
                <a:ea typeface="Adobe 繁黑體 Std B" pitchFamily="34" charset="-120"/>
              </a:endParaRPr>
            </a:p>
          </p:txBody>
        </p:sp>
        <p:cxnSp>
          <p:nvCxnSpPr>
            <p:cNvPr id="16" name="肘形接點 15"/>
            <p:cNvCxnSpPr/>
            <p:nvPr/>
          </p:nvCxnSpPr>
          <p:spPr>
            <a:xfrm flipV="1">
              <a:off x="1910248" y="2683196"/>
              <a:ext cx="5108105" cy="346248"/>
            </a:xfrm>
            <a:prstGeom prst="bentConnector3">
              <a:avLst>
                <a:gd name="adj1" fmla="val 14198"/>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文字方塊 24"/>
            <p:cNvSpPr txBox="1"/>
            <p:nvPr/>
          </p:nvSpPr>
          <p:spPr>
            <a:xfrm>
              <a:off x="2891776" y="1471314"/>
              <a:ext cx="3528392" cy="1169551"/>
            </a:xfrm>
            <a:prstGeom prst="rect">
              <a:avLst/>
            </a:prstGeom>
            <a:noFill/>
          </p:spPr>
          <p:txBody>
            <a:bodyPr wrap="square" rtlCol="0">
              <a:spAutoFit/>
            </a:bodyPr>
            <a:lstStyle/>
            <a:p>
              <a:pPr marL="285750" indent="-285750">
                <a:buFont typeface="Arial" pitchFamily="34" charset="0"/>
                <a:buChar char="•"/>
              </a:pPr>
              <a:r>
                <a:rPr lang="zh-TW" altLang="en-US" dirty="0" smtClean="0">
                  <a:latin typeface="Adobe 繁黑體 Std B" pitchFamily="34" charset="-120"/>
                  <a:ea typeface="Adobe 繁黑體 Std B" pitchFamily="34" charset="-120"/>
                </a:rPr>
                <a:t>同一對象</a:t>
              </a:r>
              <a:endParaRPr lang="en-US" altLang="zh-TW" dirty="0" smtClean="0">
                <a:latin typeface="Adobe 繁黑體 Std B" pitchFamily="34" charset="-120"/>
                <a:ea typeface="Adobe 繁黑體 Std B" pitchFamily="34" charset="-120"/>
              </a:endParaRPr>
            </a:p>
            <a:p>
              <a:pPr marL="285750" indent="-285750">
                <a:buFont typeface="Arial" pitchFamily="34" charset="0"/>
                <a:buChar char="•"/>
              </a:pPr>
              <a:r>
                <a:rPr lang="zh-TW" altLang="en-US" dirty="0">
                  <a:latin typeface="Adobe 繁黑體 Std B" pitchFamily="34" charset="-120"/>
                  <a:ea typeface="Adobe 繁黑體 Std B" pitchFamily="34" charset="-120"/>
                </a:rPr>
                <a:t>投資</a:t>
              </a:r>
              <a:r>
                <a:rPr lang="zh-TW" altLang="en-US" dirty="0" smtClean="0">
                  <a:latin typeface="Adobe 繁黑體 Std B" pitchFamily="34" charset="-120"/>
                  <a:ea typeface="Adobe 繁黑體 Std B" pitchFamily="34" charset="-120"/>
                </a:rPr>
                <a:t>總額新台幣 </a:t>
              </a:r>
              <a:r>
                <a:rPr lang="en-US" altLang="zh-TW" sz="2600" dirty="0" smtClean="0">
                  <a:solidFill>
                    <a:srgbClr val="FF0000"/>
                  </a:solidFill>
                  <a:latin typeface="Adobe 繁黑體 Std B" pitchFamily="34" charset="-120"/>
                  <a:ea typeface="Adobe 繁黑體 Std B" pitchFamily="34" charset="-120"/>
                </a:rPr>
                <a:t>5</a:t>
              </a:r>
              <a:r>
                <a:rPr lang="zh-TW" altLang="en-US" dirty="0" smtClean="0">
                  <a:solidFill>
                    <a:srgbClr val="FF0000"/>
                  </a:solidFill>
                  <a:latin typeface="Adobe 繁黑體 Std B" pitchFamily="34" charset="-120"/>
                  <a:ea typeface="Adobe 繁黑體 Std B" pitchFamily="34" charset="-120"/>
                </a:rPr>
                <a:t> 億元</a:t>
              </a:r>
              <a:r>
                <a:rPr lang="zh-TW" altLang="en-US" dirty="0" smtClean="0">
                  <a:latin typeface="Adobe 繁黑體 Std B" pitchFamily="34" charset="-120"/>
                  <a:ea typeface="Adobe 繁黑體 Std B" pitchFamily="34" charset="-120"/>
                </a:rPr>
                <a:t>以下</a:t>
              </a:r>
              <a:endParaRPr lang="en-US" altLang="zh-TW" dirty="0" smtClean="0">
                <a:latin typeface="Adobe 繁黑體 Std B" pitchFamily="34" charset="-120"/>
                <a:ea typeface="Adobe 繁黑體 Std B" pitchFamily="34" charset="-120"/>
              </a:endParaRPr>
            </a:p>
            <a:p>
              <a:pPr marL="285750" indent="-285750">
                <a:buFont typeface="Arial" pitchFamily="34" charset="0"/>
                <a:buChar char="•"/>
              </a:pPr>
              <a:r>
                <a:rPr lang="zh-TW" altLang="en-US" dirty="0">
                  <a:latin typeface="Adobe 繁黑體 Std B" pitchFamily="34" charset="-120"/>
                  <a:ea typeface="Adobe 繁黑體 Std B" pitchFamily="34" charset="-120"/>
                </a:rPr>
                <a:t>保險業</a:t>
              </a:r>
              <a:r>
                <a:rPr lang="zh-TW" altLang="en-US" dirty="0" smtClean="0">
                  <a:latin typeface="Adobe 繁黑體 Std B" pitchFamily="34" charset="-120"/>
                  <a:ea typeface="Adobe 繁黑體 Std B" pitchFamily="34" charset="-120"/>
                </a:rPr>
                <a:t>主權益 </a:t>
              </a:r>
              <a:r>
                <a:rPr lang="en-US" altLang="zh-TW" sz="2600" dirty="0" smtClean="0">
                  <a:solidFill>
                    <a:srgbClr val="FF0000"/>
                  </a:solidFill>
                  <a:latin typeface="Adobe 繁黑體 Std B" pitchFamily="34" charset="-120"/>
                  <a:ea typeface="Adobe 繁黑體 Std B" pitchFamily="34" charset="-120"/>
                </a:rPr>
                <a:t>5%</a:t>
              </a:r>
              <a:r>
                <a:rPr lang="zh-TW" altLang="en-US" sz="2600" dirty="0" smtClean="0">
                  <a:latin typeface="Adobe 繁黑體 Std B" pitchFamily="34" charset="-120"/>
                  <a:ea typeface="Adobe 繁黑體 Std B" pitchFamily="34" charset="-120"/>
                </a:rPr>
                <a:t> </a:t>
              </a:r>
              <a:r>
                <a:rPr lang="zh-TW" altLang="en-US" dirty="0" smtClean="0">
                  <a:latin typeface="Adobe 繁黑體 Std B" pitchFamily="34" charset="-120"/>
                  <a:ea typeface="Adobe 繁黑體 Std B" pitchFamily="34" charset="-120"/>
                </a:rPr>
                <a:t>以下</a:t>
              </a:r>
              <a:endParaRPr lang="zh-TW" altLang="en-US" dirty="0">
                <a:latin typeface="Adobe 繁黑體 Std B" pitchFamily="34" charset="-120"/>
                <a:ea typeface="Adobe 繁黑體 Std B" pitchFamily="34" charset="-120"/>
              </a:endParaRPr>
            </a:p>
          </p:txBody>
        </p:sp>
        <p:pic>
          <p:nvPicPr>
            <p:cNvPr id="26" name="圖片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84168" y="3029444"/>
              <a:ext cx="1090554" cy="1090554"/>
            </a:xfrm>
            <a:prstGeom prst="rect">
              <a:avLst/>
            </a:prstGeom>
          </p:spPr>
        </p:pic>
        <p:sp>
          <p:nvSpPr>
            <p:cNvPr id="29" name="右彎箭號 28"/>
            <p:cNvSpPr/>
            <p:nvPr/>
          </p:nvSpPr>
          <p:spPr>
            <a:xfrm flipV="1">
              <a:off x="3419872" y="2676964"/>
              <a:ext cx="2664296" cy="801724"/>
            </a:xfrm>
            <a:prstGeom prst="bentArrow">
              <a:avLst>
                <a:gd name="adj1" fmla="val 14927"/>
                <a:gd name="adj2" fmla="val 18525"/>
                <a:gd name="adj3" fmla="val 25000"/>
                <a:gd name="adj4" fmla="val 43750"/>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0" name="文字方塊 29"/>
            <p:cNvSpPr txBox="1"/>
            <p:nvPr/>
          </p:nvSpPr>
          <p:spPr>
            <a:xfrm>
              <a:off x="3563888" y="3478689"/>
              <a:ext cx="2376264" cy="400110"/>
            </a:xfrm>
            <a:prstGeom prst="rect">
              <a:avLst/>
            </a:prstGeom>
            <a:noFill/>
          </p:spPr>
          <p:txBody>
            <a:bodyPr wrap="square" rtlCol="0">
              <a:spAutoFit/>
            </a:bodyPr>
            <a:lstStyle/>
            <a:p>
              <a:pPr algn="ctr"/>
              <a:r>
                <a:rPr lang="zh-TW" altLang="en-US" sz="2000" dirty="0" smtClean="0">
                  <a:latin typeface="Adobe 繁黑體 Std B" pitchFamily="34" charset="-120"/>
                  <a:ea typeface="Adobe 繁黑體 Std B" pitchFamily="34" charset="-120"/>
                </a:rPr>
                <a:t>事後報金管會查核</a:t>
              </a:r>
              <a:endParaRPr lang="zh-TW" altLang="en-US" sz="2000" dirty="0">
                <a:latin typeface="Adobe 繁黑體 Std B" pitchFamily="34" charset="-120"/>
                <a:ea typeface="Adobe 繁黑體 Std B" pitchFamily="34" charset="-120"/>
              </a:endParaRPr>
            </a:p>
          </p:txBody>
        </p:sp>
      </p:grpSp>
    </p:spTree>
    <p:extLst>
      <p:ext uri="{BB962C8B-B14F-4D97-AF65-F5344CB8AC3E}">
        <p14:creationId xmlns:p14="http://schemas.microsoft.com/office/powerpoint/2010/main" val="312499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左-右雙向箭號 20"/>
          <p:cNvSpPr/>
          <p:nvPr/>
        </p:nvSpPr>
        <p:spPr>
          <a:xfrm rot="20944947">
            <a:off x="2100369" y="2677117"/>
            <a:ext cx="4500000" cy="183386"/>
          </a:xfrm>
          <a:prstGeom prst="left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539552" y="109648"/>
            <a:ext cx="8496944" cy="706090"/>
          </a:xfrm>
        </p:spPr>
        <p:txBody>
          <a:bodyPr>
            <a:noAutofit/>
          </a:bodyPr>
          <a:lstStyle/>
          <a:p>
            <a:r>
              <a:rPr lang="zh-TW" altLang="en-US" sz="2500" dirty="0" smtClean="0"/>
              <a:t>放寬證券商得與海外關係企業買賣債券、衍生性金融商品</a:t>
            </a:r>
            <a:endParaRPr lang="zh-TW" altLang="en-US" sz="2500" dirty="0"/>
          </a:p>
        </p:txBody>
      </p:sp>
      <p:sp>
        <p:nvSpPr>
          <p:cNvPr id="4" name="矩形 3"/>
          <p:cNvSpPr/>
          <p:nvPr/>
        </p:nvSpPr>
        <p:spPr>
          <a:xfrm>
            <a:off x="315740" y="908720"/>
            <a:ext cx="3464172"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109.2.3</a:t>
            </a:r>
            <a:r>
              <a:rPr lang="zh-TW" altLang="en-US" dirty="0" smtClean="0">
                <a:solidFill>
                  <a:schemeClr val="tx1"/>
                </a:solidFill>
                <a:latin typeface="Adobe 繁黑體 Std B" pitchFamily="34" charset="-120"/>
                <a:ea typeface="Adobe 繁黑體 Std B" pitchFamily="34" charset="-120"/>
              </a:rPr>
              <a:t> 修正證券商管理規則</a:t>
            </a:r>
            <a:endParaRPr lang="zh-TW" altLang="en-US" dirty="0">
              <a:solidFill>
                <a:schemeClr val="tx1"/>
              </a:solidFill>
              <a:latin typeface="Adobe 繁黑體 Std B" pitchFamily="34" charset="-120"/>
              <a:ea typeface="Adobe 繁黑體 Std B" pitchFamily="34" charset="-120"/>
            </a:endParaRPr>
          </a:p>
        </p:txBody>
      </p:sp>
      <p:sp>
        <p:nvSpPr>
          <p:cNvPr id="19" name="矩形 18"/>
          <p:cNvSpPr/>
          <p:nvPr/>
        </p:nvSpPr>
        <p:spPr>
          <a:xfrm>
            <a:off x="539552" y="4221088"/>
            <a:ext cx="8182468" cy="223224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marL="285750" indent="-285750">
              <a:lnSpc>
                <a:spcPts val="2200"/>
              </a:lnSpc>
              <a:spcBef>
                <a:spcPts val="300"/>
              </a:spcBef>
              <a:buFont typeface="Arial" pitchFamily="34" charset="0"/>
              <a:buChar char="•"/>
            </a:pPr>
            <a:r>
              <a:rPr lang="zh-TW" altLang="en-US" sz="1700" dirty="0" smtClean="0">
                <a:solidFill>
                  <a:schemeClr val="tx1"/>
                </a:solidFill>
                <a:latin typeface="Adobe 繁黑體 Std B" pitchFamily="34" charset="-120"/>
                <a:ea typeface="Adobe 繁黑體 Std B" pitchFamily="34" charset="-120"/>
              </a:rPr>
              <a:t>放寬證券自營商得經董事會重度特別決議 </a:t>
            </a:r>
            <a:r>
              <a:rPr lang="en-US" altLang="zh-TW" sz="1700" dirty="0" smtClean="0">
                <a:solidFill>
                  <a:schemeClr val="tx1"/>
                </a:solidFill>
                <a:latin typeface="Adobe 繁黑體 Std B" pitchFamily="34" charset="-120"/>
                <a:ea typeface="Adobe 繁黑體 Std B" pitchFamily="34" charset="-120"/>
              </a:rPr>
              <a:t>(</a:t>
            </a:r>
            <a:r>
              <a:rPr lang="zh-TW" altLang="en-US" sz="1700" dirty="0" smtClean="0">
                <a:solidFill>
                  <a:schemeClr val="tx1"/>
                </a:solidFill>
                <a:latin typeface="Adobe 繁黑體 Std B" pitchFamily="34" charset="-120"/>
                <a:ea typeface="Adobe 繁黑體 Std B" pitchFamily="34" charset="-120"/>
              </a:rPr>
              <a:t> 董事會</a:t>
            </a:r>
            <a:r>
              <a:rPr lang="en-US" altLang="zh-TW" sz="1700" dirty="0" smtClean="0">
                <a:solidFill>
                  <a:schemeClr val="tx1"/>
                </a:solidFill>
                <a:latin typeface="Adobe 繁黑體 Std B" pitchFamily="34" charset="-120"/>
                <a:ea typeface="Adobe 繁黑體 Std B" pitchFamily="34" charset="-120"/>
              </a:rPr>
              <a:t>2/3</a:t>
            </a:r>
            <a:r>
              <a:rPr lang="zh-TW" altLang="en-US" sz="1700" dirty="0" smtClean="0">
                <a:solidFill>
                  <a:schemeClr val="tx1"/>
                </a:solidFill>
                <a:latin typeface="Adobe 繁黑體 Std B" pitchFamily="34" charset="-120"/>
                <a:ea typeface="Adobe 繁黑體 Std B" pitchFamily="34" charset="-120"/>
              </a:rPr>
              <a:t> 以上董事出席及出席董事 </a:t>
            </a:r>
            <a:r>
              <a:rPr lang="en-US" altLang="zh-TW" sz="1700" dirty="0" smtClean="0">
                <a:solidFill>
                  <a:schemeClr val="tx1"/>
                </a:solidFill>
                <a:latin typeface="Adobe 繁黑體 Std B" pitchFamily="34" charset="-120"/>
                <a:ea typeface="Adobe 繁黑體 Std B" pitchFamily="34" charset="-120"/>
              </a:rPr>
              <a:t>3/4</a:t>
            </a:r>
            <a:r>
              <a:rPr lang="zh-TW" altLang="en-US" sz="1700" dirty="0" smtClean="0">
                <a:solidFill>
                  <a:schemeClr val="tx1"/>
                </a:solidFill>
                <a:latin typeface="Adobe 繁黑體 Std B" pitchFamily="34" charset="-120"/>
                <a:ea typeface="Adobe 繁黑體 Std B" pitchFamily="34" charset="-120"/>
              </a:rPr>
              <a:t> 以上同意 </a:t>
            </a:r>
            <a:r>
              <a:rPr lang="en-US" altLang="zh-TW" sz="1700" dirty="0" smtClean="0">
                <a:solidFill>
                  <a:schemeClr val="tx1"/>
                </a:solidFill>
                <a:latin typeface="Adobe 繁黑體 Std B" pitchFamily="34" charset="-120"/>
                <a:ea typeface="Adobe 繁黑體 Std B" pitchFamily="34" charset="-120"/>
              </a:rPr>
              <a:t>)</a:t>
            </a:r>
            <a:r>
              <a:rPr lang="zh-TW" altLang="en-US" sz="1700" dirty="0" smtClean="0">
                <a:solidFill>
                  <a:schemeClr val="tx1"/>
                </a:solidFill>
                <a:latin typeface="Adobe 繁黑體 Std B" pitchFamily="34" charset="-120"/>
                <a:ea typeface="Adobe 繁黑體 Std B" pitchFamily="34" charset="-120"/>
              </a:rPr>
              <a:t>，與海外關係企業進行買賣外國債券及從事衍生性金融商品交易，提升交易彈性。</a:t>
            </a:r>
            <a:endParaRPr lang="en-US" altLang="zh-TW" sz="1700" dirty="0" smtClean="0">
              <a:solidFill>
                <a:schemeClr val="tx1"/>
              </a:solidFill>
              <a:latin typeface="Adobe 繁黑體 Std B" pitchFamily="34" charset="-120"/>
              <a:ea typeface="Adobe 繁黑體 Std B" pitchFamily="34" charset="-120"/>
            </a:endParaRPr>
          </a:p>
          <a:p>
            <a:pPr marL="285750" indent="-285750">
              <a:lnSpc>
                <a:spcPts val="2200"/>
              </a:lnSpc>
              <a:spcBef>
                <a:spcPts val="300"/>
              </a:spcBef>
              <a:buFont typeface="Arial" pitchFamily="34" charset="0"/>
              <a:buChar char="•"/>
            </a:pPr>
            <a:r>
              <a:rPr lang="zh-TW" altLang="en-US" sz="1700" dirty="0">
                <a:solidFill>
                  <a:schemeClr val="tx1"/>
                </a:solidFill>
                <a:latin typeface="Adobe 繁黑體 Std B" pitchFamily="34" charset="-120"/>
                <a:ea typeface="Adobe 繁黑體 Std B" pitchFamily="34" charset="-120"/>
              </a:rPr>
              <a:t>該</a:t>
            </a:r>
            <a:r>
              <a:rPr lang="zh-TW" altLang="en-US" sz="1700" dirty="0" smtClean="0">
                <a:solidFill>
                  <a:schemeClr val="tx1"/>
                </a:solidFill>
                <a:latin typeface="Adobe 繁黑體 Std B" pitchFamily="34" charset="-120"/>
                <a:ea typeface="Adobe 繁黑體 Std B" pitchFamily="34" charset="-120"/>
              </a:rPr>
              <a:t>證券自營商與單一海外關係企業之買賣及交易總餘額，不得超過證券商淨值</a:t>
            </a:r>
            <a:r>
              <a:rPr lang="en-US" altLang="zh-TW" sz="1700" dirty="0" smtClean="0">
                <a:solidFill>
                  <a:schemeClr val="tx1"/>
                </a:solidFill>
                <a:latin typeface="Adobe 繁黑體 Std B" pitchFamily="34" charset="-120"/>
                <a:ea typeface="Adobe 繁黑體 Std B" pitchFamily="34" charset="-120"/>
              </a:rPr>
              <a:t>10%</a:t>
            </a:r>
            <a:r>
              <a:rPr lang="zh-TW" altLang="en-US" sz="1700" dirty="0" smtClean="0">
                <a:solidFill>
                  <a:schemeClr val="tx1"/>
                </a:solidFill>
                <a:latin typeface="Adobe 繁黑體 Std B" pitchFamily="34" charset="-120"/>
                <a:ea typeface="Adobe 繁黑體 Std B" pitchFamily="34" charset="-120"/>
              </a:rPr>
              <a:t>；其與所有海外關係企業之買賣及交易總餘額，不得超過證券商淨值</a:t>
            </a:r>
            <a:r>
              <a:rPr lang="en-US" altLang="zh-TW" sz="1700" dirty="0" smtClean="0">
                <a:solidFill>
                  <a:schemeClr val="tx1"/>
                </a:solidFill>
                <a:latin typeface="Adobe 繁黑體 Std B" pitchFamily="34" charset="-120"/>
                <a:ea typeface="Adobe 繁黑體 Std B" pitchFamily="34" charset="-120"/>
              </a:rPr>
              <a:t>20%</a:t>
            </a:r>
            <a:r>
              <a:rPr lang="zh-TW" altLang="en-US" sz="1700" dirty="0" smtClean="0">
                <a:solidFill>
                  <a:schemeClr val="tx1"/>
                </a:solidFill>
                <a:latin typeface="Adobe 繁黑體 Std B" pitchFamily="34" charset="-120"/>
                <a:ea typeface="Adobe 繁黑體 Std B" pitchFamily="34" charset="-120"/>
              </a:rPr>
              <a:t>，以兼顧風險管控。</a:t>
            </a:r>
            <a:endParaRPr lang="en-US" altLang="zh-TW" sz="1700" dirty="0" smtClean="0">
              <a:solidFill>
                <a:schemeClr val="tx1"/>
              </a:solidFill>
              <a:latin typeface="Adobe 繁黑體 Std B" pitchFamily="34" charset="-120"/>
              <a:ea typeface="Adobe 繁黑體 Std B" pitchFamily="34"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203728"/>
            <a:ext cx="883024" cy="1766049"/>
          </a:xfrm>
          <a:prstGeom prst="rect">
            <a:avLst/>
          </a:prstGeom>
        </p:spPr>
      </p:pic>
      <p:sp>
        <p:nvSpPr>
          <p:cNvPr id="6" name="文字方塊 5"/>
          <p:cNvSpPr txBox="1"/>
          <p:nvPr/>
        </p:nvSpPr>
        <p:spPr>
          <a:xfrm>
            <a:off x="539552" y="1659478"/>
            <a:ext cx="1728192" cy="400110"/>
          </a:xfrm>
          <a:prstGeom prst="rect">
            <a:avLst/>
          </a:prstGeom>
          <a:noFill/>
        </p:spPr>
        <p:txBody>
          <a:bodyPr wrap="square" rtlCol="0">
            <a:spAutoFit/>
          </a:bodyPr>
          <a:lstStyle/>
          <a:p>
            <a:r>
              <a:rPr lang="zh-TW" altLang="en-US" sz="2000" dirty="0" smtClean="0">
                <a:latin typeface="Adobe 繁黑體 Std B" pitchFamily="34" charset="-120"/>
                <a:ea typeface="Adobe 繁黑體 Std B" pitchFamily="34" charset="-120"/>
              </a:rPr>
              <a:t>證券自營商</a:t>
            </a:r>
            <a:endParaRPr lang="zh-TW" altLang="en-US" sz="2000" dirty="0">
              <a:latin typeface="Adobe 繁黑體 Std B" pitchFamily="34" charset="-120"/>
              <a:ea typeface="Adobe 繁黑體 Std B" pitchFamily="34" charset="-120"/>
            </a:endParaRPr>
          </a:p>
        </p:txBody>
      </p:sp>
      <p:grpSp>
        <p:nvGrpSpPr>
          <p:cNvPr id="23" name="群組 22"/>
          <p:cNvGrpSpPr/>
          <p:nvPr/>
        </p:nvGrpSpPr>
        <p:grpSpPr>
          <a:xfrm>
            <a:off x="6588224" y="1340768"/>
            <a:ext cx="1763511" cy="1868157"/>
            <a:chOff x="6069459" y="1182043"/>
            <a:chExt cx="1763511" cy="1868157"/>
          </a:xfrm>
        </p:grpSpPr>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1805454"/>
              <a:ext cx="1244746" cy="1244746"/>
            </a:xfrm>
            <a:prstGeom prst="rect">
              <a:avLst/>
            </a:prstGeom>
          </p:spPr>
        </p:pic>
        <p:pic>
          <p:nvPicPr>
            <p:cNvPr id="15" name="圖片 14"/>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69459" y="1182043"/>
              <a:ext cx="1037530" cy="1037530"/>
            </a:xfrm>
            <a:prstGeom prst="rect">
              <a:avLst/>
            </a:prstGeom>
          </p:spPr>
        </p:pic>
      </p:grpSp>
      <p:pic>
        <p:nvPicPr>
          <p:cNvPr id="20" name="圖片 19"/>
          <p:cNvPicPr>
            <a:picLocks noChangeAspect="1"/>
          </p:cNvPicPr>
          <p:nvPr/>
        </p:nvPicPr>
        <p:blipFill>
          <a:blip r:embed="rId5" cstate="print">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val="0"/>
              </a:ext>
            </a:extLst>
          </a:blip>
          <a:stretch>
            <a:fillRect/>
          </a:stretch>
        </p:blipFill>
        <p:spPr>
          <a:xfrm>
            <a:off x="4067944" y="2150662"/>
            <a:ext cx="1242268" cy="1242268"/>
          </a:xfrm>
          <a:prstGeom prst="rect">
            <a:avLst/>
          </a:prstGeom>
        </p:spPr>
      </p:pic>
      <p:sp>
        <p:nvSpPr>
          <p:cNvPr id="22" name="文字方塊 21"/>
          <p:cNvSpPr txBox="1"/>
          <p:nvPr/>
        </p:nvSpPr>
        <p:spPr>
          <a:xfrm>
            <a:off x="3365996" y="3438650"/>
            <a:ext cx="3888432" cy="707886"/>
          </a:xfrm>
          <a:prstGeom prst="rect">
            <a:avLst/>
          </a:prstGeom>
          <a:noFill/>
        </p:spPr>
        <p:txBody>
          <a:bodyPr wrap="square" rtlCol="0">
            <a:spAutoFit/>
          </a:bodyPr>
          <a:lstStyle/>
          <a:p>
            <a:pPr marL="342900" indent="-342900">
              <a:buFont typeface="Wingdings" pitchFamily="2" charset="2"/>
              <a:buChar char="ü"/>
            </a:pPr>
            <a:r>
              <a:rPr lang="zh-TW" altLang="en-US" sz="2000" dirty="0" smtClean="0">
                <a:latin typeface="Adobe 繁黑體 Std B" pitchFamily="34" charset="-120"/>
                <a:ea typeface="Adobe 繁黑體 Std B" pitchFamily="34" charset="-120"/>
              </a:rPr>
              <a:t>買賣外國債券</a:t>
            </a:r>
            <a:endParaRPr lang="en-US" altLang="zh-TW" sz="2000" dirty="0" smtClean="0">
              <a:latin typeface="Adobe 繁黑體 Std B" pitchFamily="34" charset="-120"/>
              <a:ea typeface="Adobe 繁黑體 Std B" pitchFamily="34" charset="-120"/>
            </a:endParaRPr>
          </a:p>
          <a:p>
            <a:pPr marL="342900" indent="-342900">
              <a:buFont typeface="Wingdings" pitchFamily="2" charset="2"/>
              <a:buChar char="ü"/>
            </a:pPr>
            <a:r>
              <a:rPr lang="zh-TW" altLang="en-US" sz="2000" dirty="0">
                <a:latin typeface="Adobe 繁黑體 Std B" pitchFamily="34" charset="-120"/>
                <a:ea typeface="Adobe 繁黑體 Std B" pitchFamily="34" charset="-120"/>
              </a:rPr>
              <a:t>從事衍生</a:t>
            </a:r>
            <a:r>
              <a:rPr lang="zh-TW" altLang="en-US" sz="2000" dirty="0" smtClean="0">
                <a:latin typeface="Adobe 繁黑體 Std B" pitchFamily="34" charset="-120"/>
                <a:ea typeface="Adobe 繁黑體 Std B" pitchFamily="34" charset="-120"/>
              </a:rPr>
              <a:t>性金融商品交易</a:t>
            </a:r>
            <a:endParaRPr lang="zh-TW" altLang="en-US" sz="2000" dirty="0">
              <a:latin typeface="Adobe 繁黑體 Std B" pitchFamily="34" charset="-120"/>
              <a:ea typeface="Adobe 繁黑體 Std B" pitchFamily="34" charset="-120"/>
            </a:endParaRPr>
          </a:p>
        </p:txBody>
      </p:sp>
      <p:sp>
        <p:nvSpPr>
          <p:cNvPr id="32" name="文字方塊 31"/>
          <p:cNvSpPr txBox="1"/>
          <p:nvPr/>
        </p:nvSpPr>
        <p:spPr>
          <a:xfrm>
            <a:off x="6642919" y="939577"/>
            <a:ext cx="1728192" cy="400110"/>
          </a:xfrm>
          <a:prstGeom prst="rect">
            <a:avLst/>
          </a:prstGeom>
          <a:noFill/>
        </p:spPr>
        <p:txBody>
          <a:bodyPr wrap="square" rtlCol="0">
            <a:spAutoFit/>
          </a:bodyPr>
          <a:lstStyle/>
          <a:p>
            <a:r>
              <a:rPr lang="zh-TW" altLang="en-US" sz="2000" dirty="0" smtClean="0">
                <a:latin typeface="Adobe 繁黑體 Std B" pitchFamily="34" charset="-120"/>
                <a:ea typeface="Adobe 繁黑體 Std B" pitchFamily="34" charset="-120"/>
              </a:rPr>
              <a:t>海外關係企業</a:t>
            </a:r>
            <a:endParaRPr lang="zh-TW" altLang="en-US" sz="2000" dirty="0">
              <a:latin typeface="Adobe 繁黑體 Std B" pitchFamily="34" charset="-120"/>
              <a:ea typeface="Adobe 繁黑體 Std B" pitchFamily="34" charset="-120"/>
            </a:endParaRPr>
          </a:p>
        </p:txBody>
      </p:sp>
      <p:sp>
        <p:nvSpPr>
          <p:cNvPr id="24" name="文字方塊 23"/>
          <p:cNvSpPr txBox="1"/>
          <p:nvPr/>
        </p:nvSpPr>
        <p:spPr>
          <a:xfrm>
            <a:off x="2012434" y="2150662"/>
            <a:ext cx="1588070" cy="646331"/>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經董事會</a:t>
            </a:r>
            <a:endParaRPr lang="en-US" altLang="zh-TW" dirty="0" smtClean="0">
              <a:latin typeface="Adobe 繁黑體 Std B" pitchFamily="34" charset="-120"/>
              <a:ea typeface="Adobe 繁黑體 Std B" pitchFamily="34" charset="-120"/>
            </a:endParaRPr>
          </a:p>
          <a:p>
            <a:r>
              <a:rPr lang="zh-TW" altLang="en-US" dirty="0">
                <a:latin typeface="Adobe 繁黑體 Std B" pitchFamily="34" charset="-120"/>
                <a:ea typeface="Adobe 繁黑體 Std B" pitchFamily="34" charset="-120"/>
              </a:rPr>
              <a:t>重度特別決議</a:t>
            </a:r>
          </a:p>
        </p:txBody>
      </p:sp>
    </p:spTree>
    <p:extLst>
      <p:ext uri="{BB962C8B-B14F-4D97-AF65-F5344CB8AC3E}">
        <p14:creationId xmlns:p14="http://schemas.microsoft.com/office/powerpoint/2010/main" val="3434989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09648"/>
            <a:ext cx="8496944" cy="706090"/>
          </a:xfrm>
        </p:spPr>
        <p:txBody>
          <a:bodyPr>
            <a:noAutofit/>
          </a:bodyPr>
          <a:lstStyle/>
          <a:p>
            <a:r>
              <a:rPr lang="zh-TW" altLang="en-US" sz="2800" dirty="0" smtClean="0"/>
              <a:t>放寬電支機構可與信合社、農業金庫開立合作帳戶</a:t>
            </a:r>
            <a:endParaRPr lang="zh-TW" altLang="en-US" sz="2800" dirty="0"/>
          </a:p>
        </p:txBody>
      </p:sp>
      <p:sp>
        <p:nvSpPr>
          <p:cNvPr id="4" name="矩形 3"/>
          <p:cNvSpPr/>
          <p:nvPr/>
        </p:nvSpPr>
        <p:spPr>
          <a:xfrm>
            <a:off x="315740" y="908720"/>
            <a:ext cx="5840436"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109.2.24</a:t>
            </a:r>
            <a:r>
              <a:rPr lang="zh-TW" altLang="en-US" dirty="0" smtClean="0">
                <a:solidFill>
                  <a:schemeClr val="tx1"/>
                </a:solidFill>
                <a:latin typeface="Adobe 繁黑體 Std B" pitchFamily="34" charset="-120"/>
                <a:ea typeface="Adobe 繁黑體 Std B" pitchFamily="34" charset="-120"/>
              </a:rPr>
              <a:t> 修正電子支付機構專用存款帳戶管理辦法</a:t>
            </a:r>
            <a:endParaRPr lang="zh-TW" altLang="en-US" dirty="0">
              <a:solidFill>
                <a:schemeClr val="tx1"/>
              </a:solidFill>
              <a:latin typeface="Adobe 繁黑體 Std B" pitchFamily="34" charset="-120"/>
              <a:ea typeface="Adobe 繁黑體 Std B" pitchFamily="34" charset="-120"/>
            </a:endParaRPr>
          </a:p>
        </p:txBody>
      </p:sp>
      <p:sp>
        <p:nvSpPr>
          <p:cNvPr id="18" name="矩形 17"/>
          <p:cNvSpPr/>
          <p:nvPr/>
        </p:nvSpPr>
        <p:spPr>
          <a:xfrm>
            <a:off x="398910" y="4589128"/>
            <a:ext cx="3669034" cy="187220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修正前</a:t>
            </a:r>
            <a:endParaRPr lang="en-US" altLang="zh-TW" sz="1900" dirty="0" smtClean="0">
              <a:solidFill>
                <a:schemeClr val="accent6">
                  <a:lumMod val="50000"/>
                </a:schemeClr>
              </a:solidFill>
              <a:latin typeface="Adobe 繁黑體 Std B" pitchFamily="34" charset="-120"/>
              <a:ea typeface="Adobe 繁黑體 Std B" pitchFamily="34" charset="-120"/>
            </a:endParaRPr>
          </a:p>
          <a:p>
            <a:pPr>
              <a:lnSpc>
                <a:spcPts val="2500"/>
              </a:lnSpc>
              <a:spcBef>
                <a:spcPts val="300"/>
              </a:spcBef>
              <a:spcAft>
                <a:spcPts val="300"/>
              </a:spcAft>
            </a:pPr>
            <a:r>
              <a:rPr lang="zh-TW" altLang="en-US" sz="1600" dirty="0" smtClean="0">
                <a:solidFill>
                  <a:schemeClr val="tx1"/>
                </a:solidFill>
                <a:latin typeface="Adobe 繁黑體 Std B" pitchFamily="34" charset="-120"/>
                <a:ea typeface="Adobe 繁黑體 Std B" pitchFamily="34" charset="-120"/>
              </a:rPr>
              <a:t>民眾以其信用合作社、農業金融機構</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含農、漁會信用部</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之存款帳戶，透過電子支付機構之電子支付帳戶支付消費款項，</a:t>
            </a:r>
            <a:r>
              <a:rPr lang="zh-TW" altLang="en-US" sz="1600" dirty="0" smtClean="0">
                <a:solidFill>
                  <a:srgbClr val="FF0000"/>
                </a:solidFill>
                <a:latin typeface="Adobe 繁黑體 Std B" pitchFamily="34" charset="-120"/>
                <a:ea typeface="Adobe 繁黑體 Std B" pitchFamily="34" charset="-120"/>
              </a:rPr>
              <a:t>需</a:t>
            </a:r>
            <a:r>
              <a:rPr lang="zh-TW" altLang="en-US" sz="1600" dirty="0" smtClean="0">
                <a:solidFill>
                  <a:schemeClr val="tx1"/>
                </a:solidFill>
                <a:latin typeface="Adobe 繁黑體 Std B" pitchFamily="34" charset="-120"/>
                <a:ea typeface="Adobe 繁黑體 Std B" pitchFamily="34" charset="-120"/>
              </a:rPr>
              <a:t>支付跨行轉帳手續費。</a:t>
            </a:r>
            <a:endParaRPr lang="en-US" altLang="zh-TW" sz="1600" dirty="0" smtClean="0">
              <a:solidFill>
                <a:schemeClr val="tx1"/>
              </a:solidFill>
              <a:latin typeface="Adobe 繁黑體 Std B" pitchFamily="34" charset="-120"/>
              <a:ea typeface="Adobe 繁黑體 Std B" pitchFamily="34" charset="-120"/>
            </a:endParaRPr>
          </a:p>
        </p:txBody>
      </p:sp>
      <p:sp>
        <p:nvSpPr>
          <p:cNvPr id="19" name="矩形 18"/>
          <p:cNvSpPr/>
          <p:nvPr/>
        </p:nvSpPr>
        <p:spPr>
          <a:xfrm>
            <a:off x="4211960" y="4589128"/>
            <a:ext cx="4608512" cy="187220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a:lnSpc>
                <a:spcPts val="2200"/>
              </a:lnSpc>
              <a:spcBef>
                <a:spcPts val="300"/>
              </a:spcBef>
              <a:spcAft>
                <a:spcPts val="300"/>
              </a:spcAft>
            </a:pPr>
            <a:r>
              <a:rPr lang="zh-TW" altLang="en-US" sz="1600" dirty="0" smtClean="0">
                <a:solidFill>
                  <a:schemeClr val="tx1"/>
                </a:solidFill>
                <a:latin typeface="Adobe 繁黑體 Std B" pitchFamily="34" charset="-120"/>
                <a:ea typeface="Adobe 繁黑體 Std B" pitchFamily="34" charset="-120"/>
              </a:rPr>
              <a:t>開放電子支付機構或受託銀行，得向信用合作社或農業金庫開立合作帳戶，便利民眾可約定連結其信用合作社或農業金融機構之存款帳戶支付消費款項，</a:t>
            </a:r>
            <a:r>
              <a:rPr lang="zh-TW" altLang="en-US" sz="1600" dirty="0" smtClean="0">
                <a:solidFill>
                  <a:srgbClr val="FF0000"/>
                </a:solidFill>
                <a:latin typeface="Adobe 繁黑體 Std B" pitchFamily="34" charset="-120"/>
                <a:ea typeface="Adobe 繁黑體 Std B" pitchFamily="34" charset="-120"/>
              </a:rPr>
              <a:t>無須</a:t>
            </a:r>
            <a:r>
              <a:rPr lang="zh-TW" altLang="en-US" sz="1600" dirty="0" smtClean="0">
                <a:solidFill>
                  <a:schemeClr val="tx1"/>
                </a:solidFill>
                <a:latin typeface="Adobe 繁黑體 Std B" pitchFamily="34" charset="-120"/>
                <a:ea typeface="Adobe 繁黑體 Std B" pitchFamily="34" charset="-120"/>
              </a:rPr>
              <a:t>跨行轉帳手續費，有助推動電子化支付並促進普惠金融。</a:t>
            </a:r>
            <a:endParaRPr lang="en-US" altLang="zh-TW" sz="1600" dirty="0" smtClean="0">
              <a:solidFill>
                <a:schemeClr val="tx1"/>
              </a:solidFill>
              <a:latin typeface="Adobe 繁黑體 Std B" pitchFamily="34" charset="-120"/>
              <a:ea typeface="Adobe 繁黑體 Std B" pitchFamily="34" charset="-120"/>
            </a:endParaRPr>
          </a:p>
        </p:txBody>
      </p:sp>
      <p:grpSp>
        <p:nvGrpSpPr>
          <p:cNvPr id="41" name="群組 40"/>
          <p:cNvGrpSpPr/>
          <p:nvPr/>
        </p:nvGrpSpPr>
        <p:grpSpPr>
          <a:xfrm>
            <a:off x="6781752" y="1781942"/>
            <a:ext cx="1783883" cy="1288039"/>
            <a:chOff x="712056" y="1863112"/>
            <a:chExt cx="1983106" cy="1762166"/>
          </a:xfrm>
        </p:grpSpPr>
        <p:pic>
          <p:nvPicPr>
            <p:cNvPr id="24" name="圖片 23"/>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022998" y="2055831"/>
              <a:ext cx="1138421" cy="1138421"/>
            </a:xfrm>
            <a:prstGeom prst="rect">
              <a:avLst/>
            </a:prstGeom>
          </p:spPr>
        </p:pic>
        <p:pic>
          <p:nvPicPr>
            <p:cNvPr id="36" name="圖片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7860" y="2627899"/>
              <a:ext cx="677222" cy="677222"/>
            </a:xfrm>
            <a:prstGeom prst="rect">
              <a:avLst/>
            </a:prstGeom>
          </p:spPr>
        </p:pic>
        <p:sp>
          <p:nvSpPr>
            <p:cNvPr id="37" name="橢圓 36"/>
            <p:cNvSpPr/>
            <p:nvPr/>
          </p:nvSpPr>
          <p:spPr>
            <a:xfrm>
              <a:off x="712056" y="1863112"/>
              <a:ext cx="1983106" cy="1762166"/>
            </a:xfrm>
            <a:prstGeom prst="ellipse">
              <a:avLst/>
            </a:prstGeom>
            <a:noFill/>
            <a:ln>
              <a:solidFill>
                <a:srgbClr val="A87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 name="群組 10"/>
          <p:cNvGrpSpPr/>
          <p:nvPr/>
        </p:nvGrpSpPr>
        <p:grpSpPr>
          <a:xfrm>
            <a:off x="352313" y="2096737"/>
            <a:ext cx="2808312" cy="1687043"/>
            <a:chOff x="3563888" y="2619391"/>
            <a:chExt cx="2808312" cy="1687043"/>
          </a:xfrm>
        </p:grpSpPr>
        <p:grpSp>
          <p:nvGrpSpPr>
            <p:cNvPr id="23" name="群組 22"/>
            <p:cNvGrpSpPr/>
            <p:nvPr/>
          </p:nvGrpSpPr>
          <p:grpSpPr>
            <a:xfrm>
              <a:off x="3635896" y="2661833"/>
              <a:ext cx="2687656" cy="1644601"/>
              <a:chOff x="595758" y="1910369"/>
              <a:chExt cx="2905575" cy="1878671"/>
            </a:xfrm>
          </p:grpSpPr>
          <p:pic>
            <p:nvPicPr>
              <p:cNvPr id="5" name="圖片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1763" y="2691092"/>
                <a:ext cx="1097949" cy="1097948"/>
              </a:xfrm>
              <a:prstGeom prst="rect">
                <a:avLst/>
              </a:prstGeom>
            </p:spPr>
          </p:pic>
          <p:pic>
            <p:nvPicPr>
              <p:cNvPr id="15" name="圖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7583" y="2204244"/>
                <a:ext cx="864096" cy="864096"/>
              </a:xfrm>
              <a:prstGeom prst="rect">
                <a:avLst/>
              </a:prstGeom>
            </p:spPr>
          </p:pic>
          <p:pic>
            <p:nvPicPr>
              <p:cNvPr id="20" name="圖片 19"/>
              <p:cNvPicPr>
                <a:picLocks noChangeAspect="1"/>
              </p:cNvPicPr>
              <p:nvPr/>
            </p:nvPicPr>
            <p:blipFill>
              <a:blip r:embed="rId7" cstate="print">
                <a:extLst>
                  <a:ext uri="{BEBA8EAE-BF5A-486C-A8C5-ECC9F3942E4B}">
                    <a14:imgProps xmlns:a14="http://schemas.microsoft.com/office/drawing/2010/main">
                      <a14:imgLayer r:embed="rId8">
                        <a14:imgEffect>
                          <a14:backgroundRemoval t="9778" b="89778" l="9778" r="100000">
                            <a14:foregroundMark x1="38222" y1="83111" x2="38222" y2="83111"/>
                            <a14:foregroundMark x1="35556" y1="76444" x2="35556" y2="76444"/>
                          </a14:backgroundRemoval>
                        </a14:imgEffect>
                      </a14:imgLayer>
                    </a14:imgProps>
                  </a:ext>
                  <a:ext uri="{28A0092B-C50C-407E-A947-70E740481C1C}">
                    <a14:useLocalDpi xmlns:a14="http://schemas.microsoft.com/office/drawing/2010/main" val="0"/>
                  </a:ext>
                </a:extLst>
              </a:blip>
              <a:stretch>
                <a:fillRect/>
              </a:stretch>
            </p:blipFill>
            <p:spPr>
              <a:xfrm>
                <a:off x="2595611" y="2291414"/>
                <a:ext cx="689758" cy="689758"/>
              </a:xfrm>
              <a:prstGeom prst="rect">
                <a:avLst/>
              </a:prstGeom>
            </p:spPr>
          </p:pic>
          <p:sp>
            <p:nvSpPr>
              <p:cNvPr id="21" name="文字方塊 20"/>
              <p:cNvSpPr txBox="1"/>
              <p:nvPr/>
            </p:nvSpPr>
            <p:spPr>
              <a:xfrm>
                <a:off x="595758" y="1910369"/>
                <a:ext cx="1440160" cy="369332"/>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信用合作社</a:t>
                </a:r>
                <a:endParaRPr lang="zh-TW" altLang="en-US" dirty="0">
                  <a:latin typeface="Adobe 繁黑體 Std B" pitchFamily="34" charset="-120"/>
                  <a:ea typeface="Adobe 繁黑體 Std B" pitchFamily="34" charset="-120"/>
                </a:endParaRPr>
              </a:p>
            </p:txBody>
          </p:sp>
          <p:sp>
            <p:nvSpPr>
              <p:cNvPr id="27" name="文字方塊 26"/>
              <p:cNvSpPr txBox="1"/>
              <p:nvPr/>
            </p:nvSpPr>
            <p:spPr>
              <a:xfrm>
                <a:off x="2061173" y="1910369"/>
                <a:ext cx="1440160" cy="369332"/>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農業金庫</a:t>
                </a:r>
                <a:endParaRPr lang="zh-TW" altLang="en-US" dirty="0">
                  <a:latin typeface="Adobe 繁黑體 Std B" pitchFamily="34" charset="-120"/>
                  <a:ea typeface="Adobe 繁黑體 Std B" pitchFamily="34" charset="-120"/>
                </a:endParaRPr>
              </a:p>
            </p:txBody>
          </p:sp>
          <p:pic>
            <p:nvPicPr>
              <p:cNvPr id="7" name="圖片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16746" y="2697034"/>
                <a:ext cx="1013441" cy="1013441"/>
              </a:xfrm>
              <a:prstGeom prst="rect">
                <a:avLst/>
              </a:prstGeom>
            </p:spPr>
          </p:pic>
        </p:grpSp>
        <p:sp>
          <p:nvSpPr>
            <p:cNvPr id="38" name="矩形 37"/>
            <p:cNvSpPr/>
            <p:nvPr/>
          </p:nvSpPr>
          <p:spPr>
            <a:xfrm>
              <a:off x="3563888" y="2619391"/>
              <a:ext cx="2808312" cy="1687043"/>
            </a:xfrm>
            <a:prstGeom prst="rect">
              <a:avLst/>
            </a:prstGeom>
            <a:noFill/>
            <a:ln>
              <a:solidFill>
                <a:srgbClr val="A87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51" name="文字方塊 50"/>
          <p:cNvSpPr txBox="1"/>
          <p:nvPr/>
        </p:nvSpPr>
        <p:spPr>
          <a:xfrm>
            <a:off x="3235958" y="1970129"/>
            <a:ext cx="1886881" cy="369332"/>
          </a:xfrm>
          <a:prstGeom prst="rect">
            <a:avLst/>
          </a:prstGeom>
          <a:noFill/>
        </p:spPr>
        <p:txBody>
          <a:bodyPr wrap="square" rtlCol="0">
            <a:spAutoFit/>
          </a:bodyPr>
          <a:lstStyle/>
          <a:p>
            <a:pPr algn="ctr"/>
            <a:r>
              <a:rPr lang="zh-TW" altLang="en-US" dirty="0" smtClean="0">
                <a:latin typeface="Adobe 繁黑體 Std B" pitchFamily="34" charset="-120"/>
                <a:ea typeface="Adobe 繁黑體 Std B" pitchFamily="34" charset="-120"/>
              </a:rPr>
              <a:t>開立合作帳戶</a:t>
            </a:r>
            <a:endParaRPr lang="zh-TW" altLang="en-US" dirty="0">
              <a:latin typeface="Adobe 繁黑體 Std B" pitchFamily="34" charset="-120"/>
              <a:ea typeface="Adobe 繁黑體 Std B" pitchFamily="34" charset="-120"/>
            </a:endParaRPr>
          </a:p>
        </p:txBody>
      </p:sp>
      <p:sp>
        <p:nvSpPr>
          <p:cNvPr id="52" name="文字方塊 51"/>
          <p:cNvSpPr txBox="1"/>
          <p:nvPr/>
        </p:nvSpPr>
        <p:spPr>
          <a:xfrm>
            <a:off x="6588808" y="1124744"/>
            <a:ext cx="2156984" cy="646331"/>
          </a:xfrm>
          <a:prstGeom prst="rect">
            <a:avLst/>
          </a:prstGeom>
          <a:noFill/>
        </p:spPr>
        <p:txBody>
          <a:bodyPr wrap="square" rtlCol="0">
            <a:spAutoFit/>
          </a:bodyPr>
          <a:lstStyle/>
          <a:p>
            <a:r>
              <a:rPr lang="zh-TW" altLang="en-US" dirty="0" smtClean="0">
                <a:latin typeface="Adobe 繁黑體 Std B" pitchFamily="34" charset="-120"/>
                <a:ea typeface="Adobe 繁黑體 Std B" pitchFamily="34" charset="-120"/>
              </a:rPr>
              <a:t>電子支付機構或</a:t>
            </a:r>
            <a:endParaRPr lang="en-US" altLang="zh-TW" dirty="0" smtClean="0">
              <a:latin typeface="Adobe 繁黑體 Std B" pitchFamily="34" charset="-120"/>
              <a:ea typeface="Adobe 繁黑體 Std B" pitchFamily="34" charset="-120"/>
            </a:endParaRPr>
          </a:p>
          <a:p>
            <a:r>
              <a:rPr lang="zh-TW" altLang="en-US" dirty="0" smtClean="0">
                <a:latin typeface="Adobe 繁黑體 Std B" pitchFamily="34" charset="-120"/>
                <a:ea typeface="Adobe 繁黑體 Std B" pitchFamily="34" charset="-120"/>
              </a:rPr>
              <a:t>受託銀行</a:t>
            </a:r>
            <a:endParaRPr lang="zh-TW" altLang="en-US" dirty="0">
              <a:latin typeface="Adobe 繁黑體 Std B" pitchFamily="34" charset="-120"/>
              <a:ea typeface="Adobe 繁黑體 Std B" pitchFamily="34" charset="-120"/>
            </a:endParaRPr>
          </a:p>
        </p:txBody>
      </p:sp>
      <p:sp>
        <p:nvSpPr>
          <p:cNvPr id="54" name="文字方塊 53"/>
          <p:cNvSpPr txBox="1"/>
          <p:nvPr/>
        </p:nvSpPr>
        <p:spPr>
          <a:xfrm>
            <a:off x="4369857" y="2396439"/>
            <a:ext cx="2411895" cy="830997"/>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約定連結存款帳戶支付款項，無須跨行轉帳手續費</a:t>
            </a:r>
            <a:endParaRPr lang="zh-TW" altLang="en-US" sz="1600" dirty="0">
              <a:latin typeface="Adobe 繁黑體 Std B" pitchFamily="34" charset="-120"/>
              <a:ea typeface="Adobe 繁黑體 Std B" pitchFamily="34" charset="-120"/>
            </a:endParaRPr>
          </a:p>
        </p:txBody>
      </p:sp>
      <p:pic>
        <p:nvPicPr>
          <p:cNvPr id="3" name="圖片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63244" y="3406296"/>
            <a:ext cx="1008112" cy="906024"/>
          </a:xfrm>
          <a:prstGeom prst="rect">
            <a:avLst/>
          </a:prstGeom>
        </p:spPr>
      </p:pic>
      <p:grpSp>
        <p:nvGrpSpPr>
          <p:cNvPr id="10" name="群組 9"/>
          <p:cNvGrpSpPr/>
          <p:nvPr/>
        </p:nvGrpSpPr>
        <p:grpSpPr>
          <a:xfrm>
            <a:off x="5007301" y="3377363"/>
            <a:ext cx="791262" cy="396000"/>
            <a:chOff x="6660231" y="3223454"/>
            <a:chExt cx="937515" cy="432334"/>
          </a:xfrm>
        </p:grpSpPr>
        <p:sp>
          <p:nvSpPr>
            <p:cNvPr id="8" name="圓角矩形 7"/>
            <p:cNvSpPr/>
            <p:nvPr/>
          </p:nvSpPr>
          <p:spPr>
            <a:xfrm rot="21157676">
              <a:off x="6660231" y="3223454"/>
              <a:ext cx="936104" cy="432334"/>
            </a:xfrm>
            <a:prstGeom prst="roundRect">
              <a:avLst>
                <a:gd name="adj" fmla="val 10374"/>
              </a:avLst>
            </a:prstGeom>
            <a:solidFill>
              <a:srgbClr val="007E39"/>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lang="en-US" altLang="zh-TW" sz="800" dirty="0" smtClean="0">
                  <a:solidFill>
                    <a:schemeClr val="bg1"/>
                  </a:solidFill>
                  <a:latin typeface="Adobe 繁黑體 Std B" pitchFamily="34" charset="-120"/>
                  <a:ea typeface="Adobe 繁黑體 Std B" pitchFamily="34" charset="-120"/>
                </a:rPr>
                <a:t>00</a:t>
              </a:r>
              <a:r>
                <a:rPr lang="zh-TW" altLang="en-US" sz="800" dirty="0" smtClean="0">
                  <a:solidFill>
                    <a:schemeClr val="bg1"/>
                  </a:solidFill>
                  <a:latin typeface="Adobe 繁黑體 Std B" pitchFamily="34" charset="-120"/>
                  <a:ea typeface="Adobe 繁黑體 Std B" pitchFamily="34" charset="-120"/>
                </a:rPr>
                <a:t>信用合作社</a:t>
              </a:r>
              <a:endParaRPr lang="en-US" altLang="zh-TW" sz="800" dirty="0" smtClean="0">
                <a:solidFill>
                  <a:schemeClr val="bg1"/>
                </a:solidFill>
                <a:latin typeface="Adobe 繁黑體 Std B" pitchFamily="34" charset="-120"/>
                <a:ea typeface="Adobe 繁黑體 Std B" pitchFamily="34" charset="-120"/>
              </a:endParaRPr>
            </a:p>
            <a:p>
              <a:r>
                <a:rPr lang="zh-TW" altLang="en-US" sz="800" dirty="0">
                  <a:solidFill>
                    <a:schemeClr val="bg1"/>
                  </a:solidFill>
                  <a:latin typeface="Adobe 繁黑體 Std B" pitchFamily="34" charset="-120"/>
                  <a:ea typeface="Adobe 繁黑體 Std B" pitchFamily="34" charset="-120"/>
                </a:rPr>
                <a:t> </a:t>
              </a:r>
              <a:r>
                <a:rPr lang="zh-TW" altLang="en-US" sz="800" dirty="0" smtClean="0">
                  <a:solidFill>
                    <a:schemeClr val="bg1"/>
                  </a:solidFill>
                  <a:latin typeface="Adobe 繁黑體 Std B" pitchFamily="34" charset="-120"/>
                  <a:ea typeface="Adobe 繁黑體 Std B" pitchFamily="34" charset="-120"/>
                </a:rPr>
                <a:t>   王小明</a:t>
              </a:r>
              <a:endParaRPr lang="zh-TW" altLang="en-US" sz="800" dirty="0">
                <a:solidFill>
                  <a:schemeClr val="bg1"/>
                </a:solidFill>
                <a:latin typeface="Adobe 繁黑體 Std B" pitchFamily="34" charset="-120"/>
                <a:ea typeface="Adobe 繁黑體 Std B" pitchFamily="34" charset="-120"/>
              </a:endParaRPr>
            </a:p>
          </p:txBody>
        </p:sp>
        <p:sp>
          <p:nvSpPr>
            <p:cNvPr id="9" name="矩形 8"/>
            <p:cNvSpPr/>
            <p:nvPr/>
          </p:nvSpPr>
          <p:spPr>
            <a:xfrm rot="21173959">
              <a:off x="6697746" y="3550925"/>
              <a:ext cx="900000" cy="58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600" dirty="0" smtClean="0"/>
                <a:t>……………………………..</a:t>
              </a:r>
              <a:endParaRPr lang="zh-TW" altLang="en-US" sz="600" dirty="0"/>
            </a:p>
          </p:txBody>
        </p:sp>
      </p:grpSp>
      <p:sp>
        <p:nvSpPr>
          <p:cNvPr id="34" name="弧形箭號 (上彎) 33"/>
          <p:cNvSpPr/>
          <p:nvPr/>
        </p:nvSpPr>
        <p:spPr>
          <a:xfrm rot="470565" flipH="1">
            <a:off x="2787294" y="3696096"/>
            <a:ext cx="3805271" cy="414906"/>
          </a:xfrm>
          <a:prstGeom prst="curvedUp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3" name="弧形箭號 (上彎) 32"/>
          <p:cNvSpPr/>
          <p:nvPr/>
        </p:nvSpPr>
        <p:spPr>
          <a:xfrm rot="21417582" flipH="1" flipV="1">
            <a:off x="2777151" y="1715355"/>
            <a:ext cx="3578488" cy="414906"/>
          </a:xfrm>
          <a:prstGeom prst="curvedUp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35" name="文字方塊 34"/>
          <p:cNvSpPr txBox="1"/>
          <p:nvPr/>
        </p:nvSpPr>
        <p:spPr>
          <a:xfrm>
            <a:off x="3235958" y="3438413"/>
            <a:ext cx="1624074" cy="369332"/>
          </a:xfrm>
          <a:prstGeom prst="rect">
            <a:avLst/>
          </a:prstGeom>
          <a:noFill/>
        </p:spPr>
        <p:txBody>
          <a:bodyPr wrap="square" rtlCol="0">
            <a:spAutoFit/>
          </a:bodyPr>
          <a:lstStyle/>
          <a:p>
            <a:pPr algn="ctr"/>
            <a:r>
              <a:rPr lang="zh-TW" altLang="en-US" dirty="0" smtClean="0">
                <a:latin typeface="Adobe 繁黑體 Std B" pitchFamily="34" charset="-120"/>
                <a:ea typeface="Adobe 繁黑體 Std B" pitchFamily="34" charset="-120"/>
              </a:rPr>
              <a:t>民眾存款帳戶</a:t>
            </a:r>
            <a:endParaRPr lang="zh-TW" altLang="en-US" dirty="0">
              <a:latin typeface="Adobe 繁黑體 Std B" pitchFamily="34" charset="-120"/>
              <a:ea typeface="Adobe 繁黑體 Std B" pitchFamily="34" charset="-120"/>
            </a:endParaRPr>
          </a:p>
        </p:txBody>
      </p:sp>
      <p:grpSp>
        <p:nvGrpSpPr>
          <p:cNvPr id="29" name="群組 28"/>
          <p:cNvGrpSpPr/>
          <p:nvPr/>
        </p:nvGrpSpPr>
        <p:grpSpPr>
          <a:xfrm rot="1264716">
            <a:off x="5521767" y="3691113"/>
            <a:ext cx="797839" cy="396000"/>
            <a:chOff x="6660231" y="3223454"/>
            <a:chExt cx="945308" cy="432334"/>
          </a:xfrm>
        </p:grpSpPr>
        <p:sp>
          <p:nvSpPr>
            <p:cNvPr id="30" name="圓角矩形 29"/>
            <p:cNvSpPr/>
            <p:nvPr/>
          </p:nvSpPr>
          <p:spPr>
            <a:xfrm rot="21157676">
              <a:off x="6660231" y="3223454"/>
              <a:ext cx="936104" cy="432334"/>
            </a:xfrm>
            <a:prstGeom prst="roundRect">
              <a:avLst>
                <a:gd name="adj" fmla="val 10374"/>
              </a:avLst>
            </a:prstGeom>
            <a:solidFill>
              <a:schemeClr val="accent3">
                <a:lumMod val="75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zh-TW" altLang="en-US" sz="800" dirty="0" smtClean="0">
                  <a:solidFill>
                    <a:schemeClr val="bg1"/>
                  </a:solidFill>
                  <a:latin typeface="Adobe 繁黑體 Std B" pitchFamily="34" charset="-120"/>
                  <a:ea typeface="Adobe 繁黑體 Std B" pitchFamily="34" charset="-120"/>
                </a:rPr>
                <a:t>    </a:t>
              </a:r>
              <a:r>
                <a:rPr lang="en-US" altLang="zh-TW" sz="800" dirty="0" smtClean="0">
                  <a:solidFill>
                    <a:schemeClr val="bg1"/>
                  </a:solidFill>
                  <a:latin typeface="Adobe 繁黑體 Std B" pitchFamily="34" charset="-120"/>
                  <a:ea typeface="Adobe 繁黑體 Std B" pitchFamily="34" charset="-120"/>
                </a:rPr>
                <a:t>00</a:t>
              </a:r>
              <a:r>
                <a:rPr lang="zh-TW" altLang="en-US" sz="800" dirty="0" smtClean="0">
                  <a:solidFill>
                    <a:schemeClr val="bg1"/>
                  </a:solidFill>
                  <a:latin typeface="Adobe 繁黑體 Std B" pitchFamily="34" charset="-120"/>
                  <a:ea typeface="Adobe 繁黑體 Std B" pitchFamily="34" charset="-120"/>
                </a:rPr>
                <a:t> 區農會</a:t>
              </a:r>
              <a:endParaRPr lang="en-US" altLang="zh-TW" sz="800" dirty="0" smtClean="0">
                <a:solidFill>
                  <a:schemeClr val="bg1"/>
                </a:solidFill>
                <a:latin typeface="Adobe 繁黑體 Std B" pitchFamily="34" charset="-120"/>
                <a:ea typeface="Adobe 繁黑體 Std B" pitchFamily="34" charset="-120"/>
              </a:endParaRPr>
            </a:p>
            <a:p>
              <a:r>
                <a:rPr lang="zh-TW" altLang="en-US" sz="800" dirty="0">
                  <a:solidFill>
                    <a:schemeClr val="bg1"/>
                  </a:solidFill>
                  <a:latin typeface="Adobe 繁黑體 Std B" pitchFamily="34" charset="-120"/>
                  <a:ea typeface="Adobe 繁黑體 Std B" pitchFamily="34" charset="-120"/>
                </a:rPr>
                <a:t> </a:t>
              </a:r>
              <a:r>
                <a:rPr lang="zh-TW" altLang="en-US" sz="800" dirty="0" smtClean="0">
                  <a:solidFill>
                    <a:schemeClr val="bg1"/>
                  </a:solidFill>
                  <a:latin typeface="Adobe 繁黑體 Std B" pitchFamily="34" charset="-120"/>
                  <a:ea typeface="Adobe 繁黑體 Std B" pitchFamily="34" charset="-120"/>
                </a:rPr>
                <a:t>   李小安</a:t>
              </a:r>
              <a:endParaRPr lang="zh-TW" altLang="en-US" sz="800" dirty="0">
                <a:solidFill>
                  <a:schemeClr val="bg1"/>
                </a:solidFill>
                <a:latin typeface="Adobe 繁黑體 Std B" pitchFamily="34" charset="-120"/>
                <a:ea typeface="Adobe 繁黑體 Std B" pitchFamily="34" charset="-120"/>
              </a:endParaRPr>
            </a:p>
          </p:txBody>
        </p:sp>
        <p:sp>
          <p:nvSpPr>
            <p:cNvPr id="31" name="矩形 30"/>
            <p:cNvSpPr/>
            <p:nvPr/>
          </p:nvSpPr>
          <p:spPr>
            <a:xfrm rot="21173959">
              <a:off x="6705539" y="3539606"/>
              <a:ext cx="900000" cy="58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600" dirty="0" smtClean="0"/>
                <a:t>……………………………..</a:t>
              </a:r>
              <a:endParaRPr lang="zh-TW" altLang="en-US" sz="600" dirty="0"/>
            </a:p>
          </p:txBody>
        </p:sp>
      </p:grpSp>
      <p:cxnSp>
        <p:nvCxnSpPr>
          <p:cNvPr id="13" name="直線單箭頭接點 12"/>
          <p:cNvCxnSpPr/>
          <p:nvPr/>
        </p:nvCxnSpPr>
        <p:spPr>
          <a:xfrm>
            <a:off x="3635896" y="2396439"/>
            <a:ext cx="0" cy="1041974"/>
          </a:xfrm>
          <a:prstGeom prst="straightConnector1">
            <a:avLst/>
          </a:prstGeom>
          <a:ln w="57150">
            <a:solidFill>
              <a:schemeClr val="accent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7" name="圖片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62380" y="2451937"/>
            <a:ext cx="611127" cy="611127"/>
          </a:xfrm>
          <a:prstGeom prst="rect">
            <a:avLst/>
          </a:prstGeom>
        </p:spPr>
      </p:pic>
    </p:spTree>
    <p:extLst>
      <p:ext uri="{BB962C8B-B14F-4D97-AF65-F5344CB8AC3E}">
        <p14:creationId xmlns:p14="http://schemas.microsoft.com/office/powerpoint/2010/main" val="345623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09648"/>
            <a:ext cx="8496944" cy="706090"/>
          </a:xfrm>
        </p:spPr>
        <p:txBody>
          <a:bodyPr>
            <a:noAutofit/>
          </a:bodyPr>
          <a:lstStyle/>
          <a:p>
            <a:r>
              <a:rPr lang="zh-TW" altLang="en-US" sz="2800" dirty="0" smtClean="0"/>
              <a:t>放寬農貸週轉期限、青農貸款 </a:t>
            </a:r>
            <a:r>
              <a:rPr lang="en-US" altLang="zh-TW" sz="2800" dirty="0" smtClean="0"/>
              <a:t>5 </a:t>
            </a:r>
            <a:r>
              <a:rPr lang="zh-TW" altLang="en-US" sz="2800" dirty="0" smtClean="0"/>
              <a:t>年免息</a:t>
            </a:r>
            <a:endParaRPr lang="zh-TW" altLang="en-US" sz="2800" dirty="0"/>
          </a:p>
        </p:txBody>
      </p:sp>
      <p:sp>
        <p:nvSpPr>
          <p:cNvPr id="4" name="矩形 3"/>
          <p:cNvSpPr/>
          <p:nvPr/>
        </p:nvSpPr>
        <p:spPr>
          <a:xfrm>
            <a:off x="315740" y="945328"/>
            <a:ext cx="5048348"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Adobe 繁黑體 Std B" pitchFamily="34" charset="-120"/>
                <a:ea typeface="Adobe 繁黑體 Std B" pitchFamily="34" charset="-120"/>
              </a:rPr>
              <a:t>109.2.27</a:t>
            </a:r>
            <a:r>
              <a:rPr lang="zh-TW" altLang="en-US" dirty="0" smtClean="0">
                <a:solidFill>
                  <a:schemeClr val="tx1"/>
                </a:solidFill>
                <a:latin typeface="Adobe 繁黑體 Std B" pitchFamily="34" charset="-120"/>
                <a:ea typeface="Adobe 繁黑體 Std B" pitchFamily="34" charset="-120"/>
              </a:rPr>
              <a:t>修正辦理</a:t>
            </a:r>
            <a:r>
              <a:rPr lang="zh-TW" altLang="en-US" dirty="0">
                <a:solidFill>
                  <a:schemeClr val="tx1"/>
                </a:solidFill>
                <a:latin typeface="Adobe 繁黑體 Std B" pitchFamily="34" charset="-120"/>
                <a:ea typeface="Adobe 繁黑體 Std B" pitchFamily="34" charset="-120"/>
              </a:rPr>
              <a:t>政策性農業專案貸款</a:t>
            </a:r>
            <a:r>
              <a:rPr lang="zh-TW" altLang="en-US" dirty="0" smtClean="0">
                <a:solidFill>
                  <a:schemeClr val="tx1"/>
                </a:solidFill>
                <a:latin typeface="Adobe 繁黑體 Std B" pitchFamily="34" charset="-120"/>
                <a:ea typeface="Adobe 繁黑體 Std B" pitchFamily="34" charset="-120"/>
              </a:rPr>
              <a:t>辦法</a:t>
            </a:r>
            <a:endParaRPr lang="zh-TW" altLang="en-US" dirty="0">
              <a:solidFill>
                <a:schemeClr val="tx1"/>
              </a:solidFill>
              <a:latin typeface="Adobe 繁黑體 Std B" pitchFamily="34" charset="-120"/>
              <a:ea typeface="Adobe 繁黑體 Std B" pitchFamily="34" charset="-120"/>
            </a:endParaRPr>
          </a:p>
        </p:txBody>
      </p:sp>
      <p:sp>
        <p:nvSpPr>
          <p:cNvPr id="6" name="矩形 5"/>
          <p:cNvSpPr/>
          <p:nvPr/>
        </p:nvSpPr>
        <p:spPr>
          <a:xfrm>
            <a:off x="539552" y="4509120"/>
            <a:ext cx="8280920" cy="2088232"/>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ctr" anchorCtr="0"/>
          <a:lstStyle/>
          <a:p>
            <a:pPr>
              <a:lnSpc>
                <a:spcPts val="2500"/>
              </a:lnSpc>
              <a:spcBef>
                <a:spcPts val="300"/>
              </a:spcBef>
              <a:spcAft>
                <a:spcPts val="300"/>
              </a:spcAft>
            </a:pPr>
            <a:r>
              <a:rPr lang="zh-TW" altLang="en-US" sz="1900" dirty="0" smtClean="0">
                <a:solidFill>
                  <a:schemeClr val="accent6">
                    <a:lumMod val="50000"/>
                  </a:schemeClr>
                </a:solidFill>
                <a:latin typeface="Adobe 繁黑體 Std B" pitchFamily="34" charset="-120"/>
                <a:ea typeface="Adobe 繁黑體 Std B" pitchFamily="34" charset="-120"/>
              </a:rPr>
              <a:t>修正後</a:t>
            </a:r>
          </a:p>
          <a:p>
            <a:pPr marL="457200" indent="-457200">
              <a:lnSpc>
                <a:spcPts val="2500"/>
              </a:lnSpc>
              <a:spcBef>
                <a:spcPts val="300"/>
              </a:spcBef>
              <a:spcAft>
                <a:spcPts val="300"/>
              </a:spcAft>
              <a:buFont typeface="+mj-lt"/>
              <a:buAutoNum type="arabicPeriod"/>
            </a:pPr>
            <a:r>
              <a:rPr lang="zh-TW" altLang="en-US" dirty="0" smtClean="0">
                <a:solidFill>
                  <a:schemeClr val="tx1"/>
                </a:solidFill>
                <a:latin typeface="Adobe 繁黑體 Std B" pitchFamily="34" charset="-120"/>
                <a:ea typeface="Adobe 繁黑體 Std B" pitchFamily="34" charset="-120"/>
              </a:rPr>
              <a:t>青年</a:t>
            </a:r>
            <a:r>
              <a:rPr lang="zh-TW" altLang="en-US" dirty="0">
                <a:solidFill>
                  <a:schemeClr val="tx1"/>
                </a:solidFill>
                <a:latin typeface="Adobe 繁黑體 Std B" pitchFamily="34" charset="-120"/>
                <a:ea typeface="Adobe 繁黑體 Std B" pitchFamily="34" charset="-120"/>
              </a:rPr>
              <a:t>從農創業</a:t>
            </a:r>
            <a:r>
              <a:rPr lang="zh-TW" altLang="en-US" dirty="0" smtClean="0">
                <a:solidFill>
                  <a:schemeClr val="tx1"/>
                </a:solidFill>
                <a:latin typeface="Adobe 繁黑體 Std B" pitchFamily="34" charset="-120"/>
                <a:ea typeface="Adobe 繁黑體 Std B" pitchFamily="34" charset="-120"/>
              </a:rPr>
              <a:t>貸款，增加一般青農自</a:t>
            </a:r>
            <a:r>
              <a:rPr lang="en-US" altLang="zh-TW" dirty="0" smtClean="0">
                <a:solidFill>
                  <a:schemeClr val="tx1"/>
                </a:solidFill>
                <a:latin typeface="Adobe 繁黑體 Std B" pitchFamily="34" charset="-120"/>
                <a:ea typeface="Adobe 繁黑體 Std B" pitchFamily="34" charset="-120"/>
              </a:rPr>
              <a:t>109</a:t>
            </a:r>
            <a:r>
              <a:rPr lang="zh-TW" altLang="en-US" dirty="0" smtClean="0">
                <a:solidFill>
                  <a:schemeClr val="tx1"/>
                </a:solidFill>
                <a:latin typeface="Adobe 繁黑體 Std B" pitchFamily="34" charset="-120"/>
                <a:ea typeface="Adobe 繁黑體 Std B" pitchFamily="34" charset="-120"/>
              </a:rPr>
              <a:t>年</a:t>
            </a:r>
            <a:r>
              <a:rPr lang="en-US" altLang="zh-TW" dirty="0" smtClean="0">
                <a:solidFill>
                  <a:schemeClr val="tx1"/>
                </a:solidFill>
                <a:latin typeface="Adobe 繁黑體 Std B" pitchFamily="34" charset="-120"/>
                <a:ea typeface="Adobe 繁黑體 Std B" pitchFamily="34" charset="-120"/>
              </a:rPr>
              <a:t>3</a:t>
            </a:r>
            <a:r>
              <a:rPr lang="zh-TW" altLang="en-US" dirty="0" smtClean="0">
                <a:solidFill>
                  <a:schemeClr val="tx1"/>
                </a:solidFill>
                <a:latin typeface="Adobe 繁黑體 Std B" pitchFamily="34" charset="-120"/>
                <a:ea typeface="Adobe 繁黑體 Std B" pitchFamily="34" charset="-120"/>
              </a:rPr>
              <a:t>月</a:t>
            </a:r>
            <a:r>
              <a:rPr lang="en-US" altLang="zh-TW" dirty="0" smtClean="0">
                <a:solidFill>
                  <a:schemeClr val="tx1"/>
                </a:solidFill>
                <a:latin typeface="Adobe 繁黑體 Std B" pitchFamily="34" charset="-120"/>
                <a:ea typeface="Adobe 繁黑體 Std B" pitchFamily="34" charset="-120"/>
              </a:rPr>
              <a:t>1</a:t>
            </a:r>
            <a:r>
              <a:rPr lang="zh-TW" altLang="en-US" dirty="0" smtClean="0">
                <a:solidFill>
                  <a:schemeClr val="tx1"/>
                </a:solidFill>
                <a:latin typeface="Adobe 繁黑體 Std B" pitchFamily="34" charset="-120"/>
                <a:ea typeface="Adobe 繁黑體 Std B" pitchFamily="34" charset="-120"/>
              </a:rPr>
              <a:t>日起，新、舊貸戶貸款額度累計新台幣 </a:t>
            </a:r>
            <a:r>
              <a:rPr lang="en-US" altLang="zh-TW" dirty="0" smtClean="0">
                <a:solidFill>
                  <a:schemeClr val="tx1"/>
                </a:solidFill>
                <a:latin typeface="Adobe 繁黑體 Std B" pitchFamily="34" charset="-120"/>
                <a:ea typeface="Adobe 繁黑體 Std B" pitchFamily="34" charset="-120"/>
              </a:rPr>
              <a:t>200</a:t>
            </a:r>
            <a:r>
              <a:rPr lang="zh-TW" altLang="en-US" dirty="0" smtClean="0">
                <a:solidFill>
                  <a:schemeClr val="tx1"/>
                </a:solidFill>
                <a:latin typeface="Adobe 繁黑體 Std B" pitchFamily="34" charset="-120"/>
                <a:ea typeface="Adobe 繁黑體 Std B" pitchFamily="34" charset="-120"/>
              </a:rPr>
              <a:t> 萬元以下者，前 </a:t>
            </a:r>
            <a:r>
              <a:rPr lang="en-US" altLang="zh-TW" dirty="0" smtClean="0">
                <a:solidFill>
                  <a:schemeClr val="tx1"/>
                </a:solidFill>
                <a:latin typeface="Adobe 繁黑體 Std B" pitchFamily="34" charset="-120"/>
                <a:ea typeface="Adobe 繁黑體 Std B" pitchFamily="34" charset="-120"/>
              </a:rPr>
              <a:t>5 </a:t>
            </a:r>
            <a:r>
              <a:rPr lang="zh-TW" altLang="en-US" dirty="0" smtClean="0">
                <a:solidFill>
                  <a:schemeClr val="tx1"/>
                </a:solidFill>
                <a:latin typeface="Adobe 繁黑體 Std B" pitchFamily="34" charset="-120"/>
                <a:ea typeface="Adobe 繁黑體 Std B" pitchFamily="34" charset="-120"/>
              </a:rPr>
              <a:t>年貸款期間零利率。</a:t>
            </a:r>
            <a:endParaRPr lang="zh-TW" altLang="en-US" dirty="0">
              <a:solidFill>
                <a:schemeClr val="tx1"/>
              </a:solidFill>
              <a:latin typeface="Adobe 繁黑體 Std B" pitchFamily="34" charset="-120"/>
              <a:ea typeface="Adobe 繁黑體 Std B" pitchFamily="34" charset="-120"/>
            </a:endParaRPr>
          </a:p>
          <a:p>
            <a:pPr marL="457200" indent="-457200">
              <a:lnSpc>
                <a:spcPts val="2500"/>
              </a:lnSpc>
              <a:spcBef>
                <a:spcPts val="300"/>
              </a:spcBef>
              <a:spcAft>
                <a:spcPts val="300"/>
              </a:spcAft>
              <a:buFont typeface="+mj-lt"/>
              <a:buAutoNum type="arabicPeriod"/>
            </a:pPr>
            <a:r>
              <a:rPr lang="zh-TW" altLang="en-US" dirty="0" smtClean="0">
                <a:solidFill>
                  <a:schemeClr val="tx1"/>
                </a:solidFill>
                <a:latin typeface="Adobe 繁黑體 Std B" pitchFamily="34" charset="-120"/>
                <a:ea typeface="Adobe 繁黑體 Std B" pitchFamily="34" charset="-120"/>
              </a:rPr>
              <a:t>農、林、牧業及養殖漁業非循環動用週轉金貸款期限統一延長為 </a:t>
            </a:r>
            <a:r>
              <a:rPr lang="en-US" altLang="zh-TW" dirty="0" smtClean="0">
                <a:solidFill>
                  <a:schemeClr val="tx1"/>
                </a:solidFill>
                <a:latin typeface="Adobe 繁黑體 Std B" pitchFamily="34" charset="-120"/>
                <a:ea typeface="Adobe 繁黑體 Std B" pitchFamily="34" charset="-120"/>
              </a:rPr>
              <a:t>5</a:t>
            </a:r>
            <a:r>
              <a:rPr lang="zh-TW" altLang="en-US" dirty="0" smtClean="0">
                <a:solidFill>
                  <a:schemeClr val="tx1"/>
                </a:solidFill>
                <a:latin typeface="Adobe 繁黑體 Std B" pitchFamily="34" charset="-120"/>
                <a:ea typeface="Adobe 繁黑體 Std B" pitchFamily="34" charset="-120"/>
              </a:rPr>
              <a:t> 年，減輕其營運及還款壓力。</a:t>
            </a:r>
            <a:endParaRPr lang="zh-TW" altLang="en-US" dirty="0">
              <a:solidFill>
                <a:schemeClr val="tx1"/>
              </a:solidFill>
              <a:latin typeface="Adobe 繁黑體 Std B" pitchFamily="34" charset="-120"/>
              <a:ea typeface="Adobe 繁黑體 Std B" pitchFamily="34" charset="-120"/>
            </a:endParaRPr>
          </a:p>
        </p:txBody>
      </p:sp>
      <p:sp>
        <p:nvSpPr>
          <p:cNvPr id="46" name="文字方塊 45"/>
          <p:cNvSpPr txBox="1"/>
          <p:nvPr/>
        </p:nvSpPr>
        <p:spPr>
          <a:xfrm>
            <a:off x="3995936" y="1533423"/>
            <a:ext cx="4608512" cy="1154162"/>
          </a:xfrm>
          <a:prstGeom prst="rect">
            <a:avLst/>
          </a:prstGeom>
          <a:noFill/>
        </p:spPr>
        <p:txBody>
          <a:bodyPr wrap="square" rtlCol="0">
            <a:spAutoFit/>
          </a:bodyPr>
          <a:lstStyle/>
          <a:p>
            <a:pPr>
              <a:spcAft>
                <a:spcPts val="600"/>
              </a:spcAft>
            </a:pPr>
            <a:r>
              <a:rPr lang="zh-TW" altLang="en-US" sz="2000" dirty="0" smtClean="0">
                <a:latin typeface="Adobe 繁黑體 Std B" pitchFamily="34" charset="-120"/>
                <a:ea typeface="Adobe 繁黑體 Std B" pitchFamily="34" charset="-120"/>
              </a:rPr>
              <a:t>青年從農創業貸款</a:t>
            </a:r>
            <a:endParaRPr lang="en-US" altLang="zh-TW" strike="dblStrike" dirty="0" smtClean="0">
              <a:solidFill>
                <a:srgbClr val="FF0000"/>
              </a:solidFill>
              <a:latin typeface="Adobe 繁黑體 Std B" pitchFamily="34" charset="-120"/>
              <a:ea typeface="Adobe 繁黑體 Std B" pitchFamily="34" charset="-120"/>
            </a:endParaRPr>
          </a:p>
          <a:p>
            <a:pPr marL="342900" indent="-342900">
              <a:spcAft>
                <a:spcPts val="600"/>
              </a:spcAft>
              <a:buFont typeface="Arial" pitchFamily="34" charset="0"/>
              <a:buChar char="•"/>
            </a:pPr>
            <a:r>
              <a:rPr lang="zh-TW" altLang="en-US" dirty="0" smtClean="0">
                <a:latin typeface="Adobe 繁黑體 Std B" pitchFamily="34" charset="-120"/>
                <a:ea typeface="Adobe 繁黑體 Std B" pitchFamily="34" charset="-120"/>
              </a:rPr>
              <a:t>增加一般青農貸款額度累計新台幣 </a:t>
            </a:r>
            <a:r>
              <a:rPr lang="en-US" altLang="zh-TW" dirty="0" smtClean="0">
                <a:latin typeface="Adobe 繁黑體 Std B" pitchFamily="34" charset="-120"/>
                <a:ea typeface="Adobe 繁黑體 Std B" pitchFamily="34" charset="-120"/>
              </a:rPr>
              <a:t>200</a:t>
            </a:r>
            <a:r>
              <a:rPr lang="zh-TW" altLang="en-US" dirty="0" smtClean="0">
                <a:latin typeface="Adobe 繁黑體 Std B" pitchFamily="34" charset="-120"/>
                <a:ea typeface="Adobe 繁黑體 Std B" pitchFamily="34" charset="-120"/>
              </a:rPr>
              <a:t> 萬元以下，</a:t>
            </a:r>
            <a:r>
              <a:rPr lang="zh-TW" altLang="en-US" sz="2000" dirty="0" smtClean="0">
                <a:latin typeface="Adobe 繁黑體 Std B" pitchFamily="34" charset="-120"/>
                <a:ea typeface="Adobe 繁黑體 Std B" pitchFamily="34" charset="-120"/>
              </a:rPr>
              <a:t>前 </a:t>
            </a:r>
            <a:r>
              <a:rPr lang="en-US" altLang="zh-TW" sz="2600" i="1" dirty="0" smtClean="0">
                <a:solidFill>
                  <a:srgbClr val="FF0000"/>
                </a:solidFill>
                <a:latin typeface="Adobe 繁黑體 Std B" pitchFamily="34" charset="-120"/>
                <a:ea typeface="Adobe 繁黑體 Std B" pitchFamily="34" charset="-120"/>
              </a:rPr>
              <a:t>5</a:t>
            </a:r>
            <a:r>
              <a:rPr lang="zh-TW" altLang="en-US" sz="2600" dirty="0" smtClean="0">
                <a:solidFill>
                  <a:srgbClr val="FF0000"/>
                </a:solidFill>
                <a:latin typeface="Adobe 繁黑體 Std B" pitchFamily="34" charset="-120"/>
                <a:ea typeface="Adobe 繁黑體 Std B" pitchFamily="34" charset="-120"/>
              </a:rPr>
              <a:t> </a:t>
            </a:r>
            <a:r>
              <a:rPr lang="zh-TW" altLang="en-US" dirty="0" smtClean="0">
                <a:solidFill>
                  <a:srgbClr val="FF0000"/>
                </a:solidFill>
                <a:latin typeface="Adobe 繁黑體 Std B" pitchFamily="34" charset="-120"/>
                <a:ea typeface="Adobe 繁黑體 Std B" pitchFamily="34" charset="-120"/>
              </a:rPr>
              <a:t>年零利率</a:t>
            </a:r>
            <a:endParaRPr lang="en-US" altLang="zh-TW" dirty="0" smtClean="0">
              <a:solidFill>
                <a:srgbClr val="FF0000"/>
              </a:solidFill>
              <a:latin typeface="Adobe 繁黑體 Std B" pitchFamily="34" charset="-120"/>
              <a:ea typeface="Adobe 繁黑體 Std B" pitchFamily="34" charset="-120"/>
            </a:endParaRPr>
          </a:p>
        </p:txBody>
      </p:sp>
      <p:sp>
        <p:nvSpPr>
          <p:cNvPr id="15" name="直線圖說文字 2 14"/>
          <p:cNvSpPr/>
          <p:nvPr/>
        </p:nvSpPr>
        <p:spPr>
          <a:xfrm>
            <a:off x="4608004" y="3140968"/>
            <a:ext cx="3780420" cy="1296144"/>
          </a:xfrm>
          <a:prstGeom prst="borderCallout2">
            <a:avLst>
              <a:gd name="adj1" fmla="val 67659"/>
              <a:gd name="adj2" fmla="val -2528"/>
              <a:gd name="adj3" fmla="val 68999"/>
              <a:gd name="adj4" fmla="val -14006"/>
              <a:gd name="adj5" fmla="val 24062"/>
              <a:gd name="adj6" fmla="val -65050"/>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直線圖說文字 2 17"/>
          <p:cNvSpPr/>
          <p:nvPr/>
        </p:nvSpPr>
        <p:spPr>
          <a:xfrm>
            <a:off x="3851920" y="1450978"/>
            <a:ext cx="4896544" cy="1621328"/>
          </a:xfrm>
          <a:prstGeom prst="borderCallout2">
            <a:avLst>
              <a:gd name="adj1" fmla="val 21141"/>
              <a:gd name="adj2" fmla="val -1533"/>
              <a:gd name="adj3" fmla="val 22235"/>
              <a:gd name="adj4" fmla="val -7899"/>
              <a:gd name="adj5" fmla="val 86796"/>
              <a:gd name="adj6" fmla="val -34634"/>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1" name="群組 50"/>
          <p:cNvGrpSpPr/>
          <p:nvPr/>
        </p:nvGrpSpPr>
        <p:grpSpPr>
          <a:xfrm>
            <a:off x="2339752" y="2014180"/>
            <a:ext cx="1147762" cy="620688"/>
            <a:chOff x="2532758" y="2014180"/>
            <a:chExt cx="1147762" cy="620688"/>
          </a:xfrm>
        </p:grpSpPr>
        <p:pic>
          <p:nvPicPr>
            <p:cNvPr id="19" name="圖片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2758" y="2017140"/>
              <a:ext cx="596056" cy="596056"/>
            </a:xfrm>
            <a:prstGeom prst="rect">
              <a:avLst/>
            </a:prstGeom>
          </p:spPr>
        </p:pic>
        <p:pic>
          <p:nvPicPr>
            <p:cNvPr id="22" name="圖片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9832" y="2014180"/>
              <a:ext cx="620688" cy="620688"/>
            </a:xfrm>
            <a:prstGeom prst="rect">
              <a:avLst/>
            </a:prstGeom>
          </p:spPr>
        </p:pic>
      </p:grpSp>
      <p:pic>
        <p:nvPicPr>
          <p:cNvPr id="54" name="圖片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2324524"/>
            <a:ext cx="1442806" cy="1442806"/>
          </a:xfrm>
          <a:prstGeom prst="rect">
            <a:avLst/>
          </a:prstGeom>
        </p:spPr>
      </p:pic>
      <p:pic>
        <p:nvPicPr>
          <p:cNvPr id="3" name="圖片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9316" y="3440388"/>
            <a:ext cx="997358" cy="754586"/>
          </a:xfrm>
          <a:prstGeom prst="rect">
            <a:avLst/>
          </a:prstGeom>
        </p:spPr>
      </p:pic>
      <p:pic>
        <p:nvPicPr>
          <p:cNvPr id="5" name="圖片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3848" y="3356992"/>
            <a:ext cx="442482" cy="442482"/>
          </a:xfrm>
          <a:prstGeom prst="rect">
            <a:avLst/>
          </a:prstGeom>
        </p:spPr>
      </p:pic>
      <p:sp>
        <p:nvSpPr>
          <p:cNvPr id="16" name="文字方塊 15"/>
          <p:cNvSpPr txBox="1"/>
          <p:nvPr/>
        </p:nvSpPr>
        <p:spPr>
          <a:xfrm>
            <a:off x="4860032" y="3240827"/>
            <a:ext cx="3240360" cy="1215717"/>
          </a:xfrm>
          <a:prstGeom prst="rect">
            <a:avLst/>
          </a:prstGeom>
          <a:noFill/>
        </p:spPr>
        <p:txBody>
          <a:bodyPr wrap="square" rtlCol="0">
            <a:spAutoFit/>
          </a:bodyPr>
          <a:lstStyle/>
          <a:p>
            <a:pPr>
              <a:spcAft>
                <a:spcPts val="600"/>
              </a:spcAft>
            </a:pPr>
            <a:r>
              <a:rPr lang="zh-TW" altLang="en-US" sz="2000" dirty="0" smtClean="0">
                <a:latin typeface="Adobe 繁黑體 Std B" pitchFamily="34" charset="-120"/>
                <a:ea typeface="Adobe 繁黑體 Std B" pitchFamily="34" charset="-120"/>
              </a:rPr>
              <a:t>農、林、牧業及養殖漁業</a:t>
            </a:r>
            <a:endParaRPr lang="en-US" altLang="zh-TW" sz="2000" dirty="0" smtClean="0">
              <a:latin typeface="Adobe 繁黑體 Std B" pitchFamily="34" charset="-120"/>
              <a:ea typeface="Adobe 繁黑體 Std B" pitchFamily="34" charset="-120"/>
            </a:endParaRPr>
          </a:p>
          <a:p>
            <a:pPr marL="285750" indent="-285750">
              <a:buFont typeface="Arial" pitchFamily="34" charset="0"/>
              <a:buChar char="•"/>
            </a:pPr>
            <a:r>
              <a:rPr lang="zh-TW" altLang="en-US" dirty="0" smtClean="0">
                <a:latin typeface="Adobe 繁黑體 Std B" pitchFamily="34" charset="-120"/>
                <a:ea typeface="Adobe 繁黑體 Std B" pitchFamily="34" charset="-120"/>
              </a:rPr>
              <a:t>非循環動用週轉金</a:t>
            </a:r>
            <a:r>
              <a:rPr lang="zh-TW" altLang="en-US" dirty="0" smtClean="0">
                <a:solidFill>
                  <a:srgbClr val="FF0000"/>
                </a:solidFill>
                <a:latin typeface="Adobe 繁黑體 Std B" pitchFamily="34" charset="-120"/>
                <a:ea typeface="Adobe 繁黑體 Std B" pitchFamily="34" charset="-120"/>
              </a:rPr>
              <a:t>貸款期限</a:t>
            </a:r>
            <a:r>
              <a:rPr lang="zh-TW" altLang="en-US" dirty="0" smtClean="0">
                <a:latin typeface="Adobe 繁黑體 Std B" pitchFamily="34" charset="-120"/>
                <a:ea typeface="Adobe 繁黑體 Std B" pitchFamily="34" charset="-120"/>
              </a:rPr>
              <a:t>統一延長為</a:t>
            </a:r>
            <a:r>
              <a:rPr lang="zh-TW" altLang="en-US" sz="2000" dirty="0" smtClean="0">
                <a:latin typeface="Adobe 繁黑體 Std B" pitchFamily="34" charset="-120"/>
                <a:ea typeface="Adobe 繁黑體 Std B" pitchFamily="34" charset="-120"/>
              </a:rPr>
              <a:t> </a:t>
            </a:r>
            <a:r>
              <a:rPr lang="en-US" altLang="zh-TW" sz="2600" i="1" dirty="0" smtClean="0">
                <a:solidFill>
                  <a:srgbClr val="FF0000"/>
                </a:solidFill>
                <a:latin typeface="Adobe 繁黑體 Std B" pitchFamily="34" charset="-120"/>
                <a:ea typeface="Adobe 繁黑體 Std B" pitchFamily="34" charset="-120"/>
              </a:rPr>
              <a:t>5</a:t>
            </a:r>
            <a:r>
              <a:rPr lang="zh-TW" altLang="en-US" sz="2800" dirty="0" smtClean="0">
                <a:solidFill>
                  <a:srgbClr val="FF0000"/>
                </a:solidFill>
                <a:latin typeface="Adobe 繁黑體 Std B" pitchFamily="34" charset="-120"/>
                <a:ea typeface="Adobe 繁黑體 Std B" pitchFamily="34" charset="-120"/>
              </a:rPr>
              <a:t> </a:t>
            </a:r>
            <a:r>
              <a:rPr lang="zh-TW" altLang="en-US" dirty="0" smtClean="0">
                <a:solidFill>
                  <a:srgbClr val="FF0000"/>
                </a:solidFill>
                <a:latin typeface="Adobe 繁黑體 Std B" pitchFamily="34" charset="-120"/>
                <a:ea typeface="Adobe 繁黑體 Std B" pitchFamily="34" charset="-120"/>
              </a:rPr>
              <a:t>年</a:t>
            </a:r>
            <a:endParaRPr lang="zh-TW" altLang="en-US" dirty="0">
              <a:solidFill>
                <a:srgbClr val="FF0000"/>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1238996224"/>
      </p:ext>
    </p:extLst>
  </p:cSld>
  <p:clrMapOvr>
    <a:masterClrMapping/>
  </p:clrMapOvr>
</p:sld>
</file>

<file path=ppt/theme/theme1.xml><?xml version="1.0" encoding="utf-8"?>
<a:theme xmlns:a="http://schemas.openxmlformats.org/drawingml/2006/main" name="國發會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國發會5</Template>
  <TotalTime>6459</TotalTime>
  <Words>1445</Words>
  <Application>Microsoft Office PowerPoint</Application>
  <PresentationFormat>如螢幕大小 (4:3)</PresentationFormat>
  <Paragraphs>141</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國發會5</vt:lpstr>
      <vt:lpstr>法規鬆綁成果 （109.01~109.03）</vt:lpstr>
      <vt:lpstr>鬆綁成果統計（106.10~109.3）共計 598  項</vt:lpstr>
      <vt:lpstr>營利事業匯回境外子公司清算後賸餘財產享租稅優惠</vt:lpstr>
      <vt:lpstr>放寬產學合作免徵營業稅之範圍</vt:lpstr>
      <vt:lpstr>增加中小企業貸款補貼總額度至 1000 億</vt:lpstr>
      <vt:lpstr>簡化保險業投資公共建設程序</vt:lpstr>
      <vt:lpstr>放寬證券商得與海外關係企業買賣債券、衍生性金融商品</vt:lpstr>
      <vt:lpstr>放寬電支機構可與信合社、農業金庫開立合作帳戶</vt:lpstr>
      <vt:lpstr>放寬農貸週轉期限、青農貸款 5 年免息</vt:lpstr>
      <vt:lpstr>放寬休閒農場設置露營設施之面積限制</vt:lpstr>
      <vt:lpstr>簡化首次申請護照之程序</vt:lpstr>
      <vt:lpstr>新增不動產登記線上聲明，當事人免臨櫃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法規鬆綁成果 （108.04~108.06）</dc:title>
  <dc:creator>陳育靖</dc:creator>
  <cp:lastModifiedBy>李佳甯</cp:lastModifiedBy>
  <cp:revision>523</cp:revision>
  <cp:lastPrinted>2020-04-15T07:49:04Z</cp:lastPrinted>
  <dcterms:created xsi:type="dcterms:W3CDTF">2019-06-19T01:11:19Z</dcterms:created>
  <dcterms:modified xsi:type="dcterms:W3CDTF">2020-04-15T08:13:08Z</dcterms:modified>
</cp:coreProperties>
</file>